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0" r:id="rId20"/>
    <p:sldId id="281" r:id="rId21"/>
    <p:sldId id="282" r:id="rId22"/>
    <p:sldId id="274" r:id="rId23"/>
    <p:sldId id="275" r:id="rId24"/>
    <p:sldId id="276" r:id="rId25"/>
    <p:sldId id="283" r:id="rId26"/>
    <p:sldId id="277" r:id="rId27"/>
    <p:sldId id="278" r:id="rId28"/>
    <p:sldId id="279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4" r:id="rId47"/>
    <p:sldId id="301" r:id="rId48"/>
    <p:sldId id="302" r:id="rId49"/>
    <p:sldId id="303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19.10.2023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19.10.2023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19.10.2023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19.10.2023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19.10.2023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19.10.2023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19.10.2023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19.10.2023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19.10.2023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19.10.2023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19.10.2023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5F2E7-6A29-40A1-AB83-DF177D890FA7}" type="datetimeFigureOut">
              <a:rPr lang="ru-RU" smtClean="0"/>
              <a:t>19.10.2023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57299"/>
            <a:ext cx="7772400" cy="224315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0430" y="4857760"/>
            <a:ext cx="5400668" cy="1681162"/>
          </a:xfrm>
        </p:spPr>
        <p:txBody>
          <a:bodyPr>
            <a:normAutofit fontScale="47500" lnSpcReduction="20000"/>
          </a:bodyPr>
          <a:lstStyle/>
          <a:p>
            <a:r>
              <a:rPr lang="ru-RU" i="1" dirty="0" smtClean="0"/>
              <a:t> </a:t>
            </a:r>
            <a:r>
              <a:rPr lang="ru-RU" sz="5100" i="1" dirty="0" smtClean="0">
                <a:solidFill>
                  <a:srgbClr val="00B050"/>
                </a:solidFill>
              </a:rPr>
              <a:t>по материалам</a:t>
            </a:r>
            <a:endParaRPr lang="ru-RU" sz="5100" dirty="0">
              <a:solidFill>
                <a:srgbClr val="00B050"/>
              </a:solidFill>
            </a:endParaRPr>
          </a:p>
          <a:p>
            <a:r>
              <a:rPr lang="ru-RU" sz="5100" i="1" dirty="0" smtClean="0">
                <a:solidFill>
                  <a:srgbClr val="00B050"/>
                </a:solidFill>
              </a:rPr>
              <a:t>Академии </a:t>
            </a:r>
            <a:r>
              <a:rPr lang="ru-RU" sz="5100" i="1" dirty="0">
                <a:solidFill>
                  <a:srgbClr val="00B050"/>
                </a:solidFill>
              </a:rPr>
              <a:t>управления при Президенте Республики </a:t>
            </a:r>
            <a:r>
              <a:rPr lang="ru-RU" sz="5100" i="1" dirty="0" smtClean="0">
                <a:solidFill>
                  <a:srgbClr val="00B050"/>
                </a:solidFill>
              </a:rPr>
              <a:t>Беларусь</a:t>
            </a:r>
          </a:p>
          <a:p>
            <a:r>
              <a:rPr lang="ru-RU" i="1" dirty="0" smtClean="0">
                <a:solidFill>
                  <a:srgbClr val="00B050"/>
                </a:solidFill>
              </a:rPr>
              <a:t>Презентация подготовлена ответственным за воспитательную работу кафедры общей и клинической биохимии с курсом ФПК и ПК Т.В.Тихон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2355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35769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44" y="2285992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СОЦИАЛЬНАЯ БЕЗОПАСНОСТЬ:</a:t>
            </a:r>
            <a:r>
              <a:rPr lang="ru-RU" sz="4800" dirty="0" smtClean="0">
                <a:solidFill>
                  <a:srgbClr val="FF0000"/>
                </a:solidFill>
              </a:rPr>
              <a:t/>
            </a:r>
            <a:br>
              <a:rPr lang="ru-RU" sz="4800" dirty="0" smtClean="0">
                <a:solidFill>
                  <a:srgbClr val="FF0000"/>
                </a:solidFill>
              </a:rPr>
            </a:br>
            <a:r>
              <a:rPr lang="ru-RU" sz="4800" b="1" dirty="0" smtClean="0">
                <a:solidFill>
                  <a:srgbClr val="FF0000"/>
                </a:solidFill>
              </a:rPr>
              <a:t>ОСНОВНЫЕ ПРИНЦИПЫ И ПРИОРИТЕТЫ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785926"/>
            <a:ext cx="9001156" cy="250033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Как отмечают исследователи,</a:t>
            </a:r>
            <a:r>
              <a:rPr lang="ru-RU" sz="3600" dirty="0" smtClean="0"/>
              <a:t> </a:t>
            </a:r>
            <a:r>
              <a:rPr lang="ru-RU" sz="3600" b="1" dirty="0" smtClean="0"/>
              <a:t>мы живем в эпоху имущественного расслоения – массовой концентрации богатства и беспрецедентного неравенства</a:t>
            </a:r>
            <a:r>
              <a:rPr lang="ru-RU" sz="3600" dirty="0" smtClean="0"/>
              <a:t>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375103"/>
            <a:ext cx="9144000" cy="248289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800" dirty="0" smtClean="0"/>
              <a:t>10</a:t>
            </a:r>
            <a:r>
              <a:rPr lang="ru-RU" sz="2800" dirty="0"/>
              <a:t>% самых богатых людей владеют 76% всего богатства, в то время как беднейшие– всего 2%. Половина населения мира живет в странах, где правительствам приходится тратить больше на погашение долгов, чем они могут потратить на образование или здравоохранение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28802"/>
            <a:ext cx="9144000" cy="1654164"/>
          </a:xfrm>
        </p:spPr>
        <p:txBody>
          <a:bodyPr>
            <a:noAutofit/>
          </a:bodyPr>
          <a:lstStyle/>
          <a:p>
            <a:r>
              <a:rPr lang="ru-RU" sz="2800" dirty="0"/>
              <a:t>Продолжают </a:t>
            </a:r>
            <a:r>
              <a:rPr lang="ru-RU" sz="2800" b="1" dirty="0"/>
              <a:t>сокращаться производственный потенциал мирового сельского хозяйства</a:t>
            </a:r>
            <a:r>
              <a:rPr lang="ru-RU" sz="2800" dirty="0"/>
              <a:t> и компенсационные возможности природной </a:t>
            </a:r>
            <a:r>
              <a:rPr lang="ru-RU" sz="2800" dirty="0" smtClean="0"/>
              <a:t>среды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857628"/>
            <a:ext cx="8229600" cy="2697163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/>
              <a:t>По сведениям американского Центра стратегических и международных исследований, «в середине 2020-х гг. мир может поразить волна </a:t>
            </a:r>
            <a:r>
              <a:rPr lang="ru-RU" b="1" i="1" dirty="0"/>
              <a:t>засухи</a:t>
            </a:r>
            <a:r>
              <a:rPr lang="ru-RU" i="1" dirty="0"/>
              <a:t>, вызывая глобальный продовольственный и миграционный кризисы». </a:t>
            </a:r>
            <a:endParaRPr lang="ru-RU" dirty="0"/>
          </a:p>
          <a:p>
            <a:r>
              <a:rPr lang="ru-RU" i="1" dirty="0"/>
              <a:t>По данным ООН, к 2050 году во многих странах мира произойдет существенное </a:t>
            </a:r>
            <a:r>
              <a:rPr lang="ru-RU" b="1" i="1" dirty="0"/>
              <a:t>сокращение урожайности</a:t>
            </a:r>
            <a:r>
              <a:rPr lang="ru-RU" i="1" dirty="0"/>
              <a:t> по климатическим причинам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571744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Уже сегодня более 3 </a:t>
            </a:r>
            <a:r>
              <a:rPr lang="ru-RU" sz="3200" b="1" dirty="0" err="1"/>
              <a:t>млрд</a:t>
            </a:r>
            <a:r>
              <a:rPr lang="ru-RU" sz="3200" b="1" dirty="0"/>
              <a:t> жителей планеты не могут позволить себе здоровое питание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357694"/>
            <a:ext cx="8229600" cy="1643074"/>
          </a:xfrm>
        </p:spPr>
        <p:txBody>
          <a:bodyPr>
            <a:normAutofit/>
          </a:bodyPr>
          <a:lstStyle/>
          <a:p>
            <a:r>
              <a:rPr lang="ru-RU" sz="2400" dirty="0"/>
              <a:t>Согласно опубликованным в июле 2023 г. данным ООН, </a:t>
            </a:r>
            <a:r>
              <a:rPr lang="ru-RU" sz="2400" b="1" dirty="0"/>
              <a:t>с 2019 </a:t>
            </a:r>
            <a:r>
              <a:rPr lang="ru-RU" sz="2400" b="1" dirty="0" smtClean="0"/>
              <a:t>года </a:t>
            </a:r>
            <a:r>
              <a:rPr lang="ru-RU" sz="2400" dirty="0" smtClean="0"/>
              <a:t>из-за </a:t>
            </a:r>
            <a:r>
              <a:rPr lang="ru-RU" sz="2400" dirty="0"/>
              <a:t>пандемии, экстремальных погодных явлений и вооруженных конфликтов </a:t>
            </a:r>
            <a:r>
              <a:rPr lang="ru-RU" sz="2400" b="1" dirty="0"/>
              <a:t>число голодающих в мире увеличилось на 122 </a:t>
            </a:r>
            <a:r>
              <a:rPr lang="ru-RU" sz="2400" b="1" dirty="0" err="1"/>
              <a:t>млн</a:t>
            </a:r>
            <a:r>
              <a:rPr lang="ru-RU" sz="2400" b="1" dirty="0"/>
              <a:t> чел.</a:t>
            </a:r>
            <a:endParaRPr lang="ru-RU" sz="24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3116"/>
            <a:ext cx="9144000" cy="1143000"/>
          </a:xfrm>
        </p:spPr>
        <p:txBody>
          <a:bodyPr>
            <a:noAutofit/>
          </a:bodyPr>
          <a:lstStyle/>
          <a:p>
            <a:r>
              <a:rPr lang="ru-RU" sz="3200" b="1" dirty="0"/>
              <a:t>Следствием глобальных вызовов является обострение социальных противоречий на европейском и других континентах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00438"/>
            <a:ext cx="9144000" cy="262572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	</a:t>
            </a:r>
          </a:p>
          <a:p>
            <a:pPr algn="ctr">
              <a:buNone/>
            </a:pPr>
            <a:r>
              <a:rPr lang="ru-RU" b="1" dirty="0" smtClean="0"/>
              <a:t>Кризис </a:t>
            </a:r>
            <a:r>
              <a:rPr lang="ru-RU" b="1" dirty="0"/>
              <a:t>доступного жилья сокращает доходы семей, углубляет неравенство, вредит здоровью детей, обедняет молодежь, приводит к росту бездомности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857364"/>
            <a:ext cx="8229600" cy="642942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 err="1" smtClean="0">
                <a:solidFill>
                  <a:srgbClr val="FF0000"/>
                </a:solidFill>
              </a:rPr>
              <a:t>Справочно</a:t>
            </a:r>
            <a:r>
              <a:rPr lang="ru-RU" b="1" i="1" dirty="0" smtClean="0">
                <a:solidFill>
                  <a:srgbClr val="FF0000"/>
                </a:solidFill>
              </a:rPr>
              <a:t>: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32037"/>
            <a:ext cx="91440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000" i="1" dirty="0" smtClean="0"/>
              <a:t>	По </a:t>
            </a:r>
            <a:r>
              <a:rPr lang="ru-RU" sz="3000" i="1" dirty="0"/>
              <a:t>оценкам Европейской федерации национальных организаций, работающих с бездомными (FEANTSA), </a:t>
            </a:r>
            <a:r>
              <a:rPr lang="ru-RU" sz="3000" b="1" i="1" dirty="0"/>
              <a:t>число бездомных в Европе выросло до рекордных значений – </a:t>
            </a:r>
            <a:r>
              <a:rPr lang="ru-RU" sz="3000" b="1" i="1" dirty="0" smtClean="0"/>
              <a:t>практически 1 </a:t>
            </a:r>
            <a:r>
              <a:rPr lang="ru-RU" sz="3000" b="1" i="1" dirty="0" err="1"/>
              <a:t>млн</a:t>
            </a:r>
            <a:r>
              <a:rPr lang="ru-RU" sz="3000" b="1" i="1" dirty="0"/>
              <a:t> чел</a:t>
            </a:r>
            <a:r>
              <a:rPr lang="ru-RU" sz="3000" i="1" dirty="0" smtClean="0"/>
              <a:t>. </a:t>
            </a:r>
          </a:p>
          <a:p>
            <a:r>
              <a:rPr lang="ru-RU" sz="3000" i="1" dirty="0" smtClean="0"/>
              <a:t>Хуже </a:t>
            </a:r>
            <a:r>
              <a:rPr lang="ru-RU" sz="3000" i="1" dirty="0"/>
              <a:t>всего ситуация сложилась в </a:t>
            </a:r>
            <a:r>
              <a:rPr lang="ru-RU" sz="3000" b="1" i="1" dirty="0"/>
              <a:t>ФРГ</a:t>
            </a:r>
            <a:r>
              <a:rPr lang="ru-RU" sz="3000" i="1" dirty="0"/>
              <a:t> – там в 2022 году было зарегистрировано 262,6 тыс. людей без крова</a:t>
            </a:r>
            <a:r>
              <a:rPr lang="ru-RU" sz="3000" i="1" dirty="0" smtClean="0"/>
              <a:t>. </a:t>
            </a:r>
          </a:p>
          <a:p>
            <a:r>
              <a:rPr lang="ru-RU" sz="3000" i="1" dirty="0" smtClean="0"/>
              <a:t>В </a:t>
            </a:r>
            <a:r>
              <a:rPr lang="ru-RU" sz="3000" b="1" i="1" dirty="0"/>
              <a:t>Испании</a:t>
            </a:r>
            <a:r>
              <a:rPr lang="ru-RU" sz="3000" i="1" dirty="0"/>
              <a:t> за тот же год – чуть более </a:t>
            </a:r>
            <a:br>
              <a:rPr lang="ru-RU" sz="3000" i="1" dirty="0"/>
            </a:br>
            <a:r>
              <a:rPr lang="ru-RU" sz="3000" i="1" dirty="0"/>
              <a:t>28,5 тыс. чел. </a:t>
            </a:r>
            <a:endParaRPr lang="ru-RU" sz="3000" i="1" dirty="0" smtClean="0"/>
          </a:p>
          <a:p>
            <a:r>
              <a:rPr lang="ru-RU" sz="3000" i="1" dirty="0" smtClean="0"/>
              <a:t>В </a:t>
            </a:r>
            <a:r>
              <a:rPr lang="ru-RU" sz="3000" b="1" i="1" dirty="0"/>
              <a:t>Ирландии</a:t>
            </a:r>
            <a:r>
              <a:rPr lang="ru-RU" sz="3000" i="1" dirty="0"/>
              <a:t> число бездомных составило 11,6 тыс. чел.</a:t>
            </a:r>
            <a:endParaRPr lang="ru-RU" sz="30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424021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Глобальные </a:t>
            </a:r>
            <a:r>
              <a:rPr lang="ru-RU" dirty="0"/>
              <a:t>вызовы и угрозы </a:t>
            </a:r>
            <a:r>
              <a:rPr lang="ru-RU" dirty="0" smtClean="0"/>
              <a:t>учтены в </a:t>
            </a:r>
            <a:r>
              <a:rPr lang="ru-RU" dirty="0"/>
              <a:t>проекте новой редакции </a:t>
            </a:r>
            <a:r>
              <a:rPr lang="ru-RU" b="1" dirty="0">
                <a:solidFill>
                  <a:srgbClr val="00B050"/>
                </a:solidFill>
              </a:rPr>
              <a:t>Концепции национальной безопасности Республики </a:t>
            </a:r>
            <a:r>
              <a:rPr lang="ru-RU" b="1" dirty="0" smtClean="0">
                <a:solidFill>
                  <a:srgbClr val="00B050"/>
                </a:solidFill>
              </a:rPr>
              <a:t>Беларусь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В </a:t>
            </a:r>
            <a:r>
              <a:rPr lang="ru-RU" dirty="0"/>
              <a:t>указанном документе особое внимание уделяется социальной безопасности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071678"/>
            <a:ext cx="8229600" cy="1143000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Социальная безопасность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071810"/>
            <a:ext cx="8229600" cy="319722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/>
              <a:t>	– </a:t>
            </a:r>
            <a:r>
              <a:rPr lang="ru-RU" i="1" dirty="0"/>
              <a:t>состояние защищенности личности, общества и государства от воздействия социальных угроз, обеспечивающее сохранение жизни, здоровья и благосостояния граждан, духовно-нравственных ценностей белорусского народа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14488"/>
            <a:ext cx="91440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В социальной сфере </a:t>
            </a:r>
            <a:r>
              <a:rPr lang="ru-RU" sz="3200" b="1" dirty="0">
                <a:solidFill>
                  <a:srgbClr val="FF0000"/>
                </a:solidFill>
              </a:rPr>
              <a:t>основными </a:t>
            </a: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национальными </a:t>
            </a:r>
            <a:r>
              <a:rPr lang="ru-RU" sz="3200" b="1" dirty="0">
                <a:solidFill>
                  <a:srgbClr val="FF0000"/>
                </a:solidFill>
              </a:rPr>
              <a:t>интересами</a:t>
            </a:r>
            <a:r>
              <a:rPr lang="ru-RU" sz="3200" b="1" dirty="0"/>
              <a:t> являются: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496"/>
            <a:ext cx="8786874" cy="2928958"/>
          </a:xfrm>
        </p:spPr>
        <p:txBody>
          <a:bodyPr>
            <a:noAutofit/>
          </a:bodyPr>
          <a:lstStyle/>
          <a:p>
            <a:r>
              <a:rPr lang="ru-RU" sz="2400" dirty="0"/>
              <a:t>удовлетворение ключевых социальных потребностей граждан, минимизация негативных последствий социальной дифференциации и социальной напряженности в обществе;</a:t>
            </a:r>
          </a:p>
          <a:p>
            <a:r>
              <a:rPr lang="ru-RU" sz="2400" dirty="0"/>
              <a:t>обеспечение общественной безопасности и безопасности жизнедеятельности населения, снижение уровня преступности и криминализации общества;</a:t>
            </a:r>
          </a:p>
          <a:p>
            <a:r>
              <a:rPr lang="ru-RU" sz="2400" dirty="0"/>
              <a:t>устойчивость рынка труда, минимизация безработицы и достойный уровень оплаты труда; </a:t>
            </a:r>
          </a:p>
          <a:p>
            <a:r>
              <a:rPr lang="ru-RU" sz="2400" dirty="0"/>
              <a:t>развитие интеллектуального и духовно-нравственного потенциала общества, укрепление патриотизма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642918"/>
            <a:ext cx="7215206" cy="107157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2. Республика Беларусь – демократическое социальное правовое государство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2214554"/>
            <a:ext cx="7643834" cy="207170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В </a:t>
            </a:r>
            <a:r>
              <a:rPr lang="ru-RU" dirty="0"/>
              <a:t>нашей стране реализуется модель социально ориентированной рыночной экономики, доказавшей свою </a:t>
            </a:r>
            <a:r>
              <a:rPr lang="ru-RU" dirty="0" smtClean="0"/>
              <a:t>эффективность</a:t>
            </a:r>
            <a:endParaRPr lang="ru-RU" dirty="0"/>
          </a:p>
          <a:p>
            <a:pPr>
              <a:buNone/>
            </a:pPr>
            <a:r>
              <a:rPr lang="ru-RU" b="1" dirty="0" smtClean="0"/>
              <a:t>	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4214818"/>
            <a:ext cx="69294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B050"/>
                </a:solidFill>
              </a:rPr>
              <a:t>На финансирование отраслей социальной сферы ежегодно направляется около 12% ВВП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14290"/>
            <a:ext cx="7215206" cy="114300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Главная цель пятилетней программы на 2021–2025 годы </a:t>
            </a: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1285860"/>
            <a:ext cx="7143768" cy="578645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sz="5800" dirty="0" smtClean="0"/>
              <a:t>обеспечение </a:t>
            </a:r>
            <a:r>
              <a:rPr lang="ru-RU" sz="5800" dirty="0"/>
              <a:t>стабильности в обществе и рост благосостояния белорусских граждан за счет модернизации экономики, наращивания социального капитала, создания комфортных условий для жизни, работы и самореализации </a:t>
            </a:r>
            <a:r>
              <a:rPr lang="ru-RU" sz="5800" dirty="0" smtClean="0"/>
              <a:t>человека</a:t>
            </a:r>
            <a:endParaRPr lang="ru-RU" sz="5800" dirty="0"/>
          </a:p>
          <a:p>
            <a:pPr>
              <a:buNone/>
            </a:pPr>
            <a:endParaRPr lang="ru-RU" sz="5800" dirty="0" smtClean="0"/>
          </a:p>
          <a:p>
            <a:pPr>
              <a:buNone/>
            </a:pPr>
            <a:r>
              <a:rPr lang="ru-RU" sz="5800" dirty="0"/>
              <a:t>	</a:t>
            </a:r>
            <a:r>
              <a:rPr lang="ru-RU" sz="5800" dirty="0" smtClean="0"/>
              <a:t>Шестое </a:t>
            </a:r>
            <a:r>
              <a:rPr lang="ru-RU" sz="5800" dirty="0"/>
              <a:t>Всебелорусское народное собрание определило </a:t>
            </a:r>
            <a:r>
              <a:rPr lang="ru-RU" sz="5800" b="1" dirty="0">
                <a:solidFill>
                  <a:srgbClr val="00B050"/>
                </a:solidFill>
              </a:rPr>
              <a:t>актуальные приоритеты пятилетки</a:t>
            </a:r>
            <a:r>
              <a:rPr lang="ru-RU" sz="5800" dirty="0" smtClean="0">
                <a:solidFill>
                  <a:srgbClr val="00B050"/>
                </a:solidFill>
              </a:rPr>
              <a:t>:</a:t>
            </a:r>
          </a:p>
          <a:p>
            <a:pPr indent="733425">
              <a:buNone/>
            </a:pPr>
            <a:r>
              <a:rPr lang="ru-RU" sz="5800" dirty="0" smtClean="0"/>
              <a:t>счастливая </a:t>
            </a:r>
            <a:r>
              <a:rPr lang="ru-RU" sz="5800" dirty="0"/>
              <a:t>семья</a:t>
            </a:r>
            <a:r>
              <a:rPr lang="ru-RU" sz="5800" dirty="0" smtClean="0"/>
              <a:t>;</a:t>
            </a:r>
          </a:p>
          <a:p>
            <a:pPr indent="733425">
              <a:buNone/>
            </a:pPr>
            <a:r>
              <a:rPr lang="ru-RU" sz="5800" dirty="0" smtClean="0"/>
              <a:t>сильные </a:t>
            </a:r>
            <a:r>
              <a:rPr lang="ru-RU" sz="5800" dirty="0"/>
              <a:t>регионы</a:t>
            </a:r>
            <a:r>
              <a:rPr lang="ru-RU" sz="5800" dirty="0" smtClean="0"/>
              <a:t>;</a:t>
            </a:r>
          </a:p>
          <a:p>
            <a:pPr indent="733425">
              <a:buNone/>
            </a:pPr>
            <a:r>
              <a:rPr lang="ru-RU" sz="5800" dirty="0" smtClean="0"/>
              <a:t>интеллектуальная </a:t>
            </a:r>
            <a:r>
              <a:rPr lang="ru-RU" sz="5800" dirty="0"/>
              <a:t>среда</a:t>
            </a:r>
            <a:r>
              <a:rPr lang="ru-RU" sz="5800" dirty="0" smtClean="0"/>
              <a:t>;</a:t>
            </a:r>
          </a:p>
          <a:p>
            <a:pPr indent="733425">
              <a:buNone/>
            </a:pPr>
            <a:r>
              <a:rPr lang="ru-RU" sz="5800" dirty="0" smtClean="0"/>
              <a:t>государство-партнер</a:t>
            </a:r>
            <a:endParaRPr lang="ru-RU" sz="5800" dirty="0"/>
          </a:p>
          <a:p>
            <a:pPr>
              <a:buNone/>
            </a:pPr>
            <a:r>
              <a:rPr lang="ru-RU" b="1" dirty="0" smtClean="0"/>
              <a:t>	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364331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643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>
                <a:solidFill>
                  <a:srgbClr val="FF0000"/>
                </a:solidFill>
              </a:rPr>
              <a:t>Несмотря </a:t>
            </a:r>
            <a:r>
              <a:rPr lang="ru-RU" b="1" dirty="0">
                <a:solidFill>
                  <a:srgbClr val="FF0000"/>
                </a:solidFill>
              </a:rPr>
              <a:t>на беспрецедентные вызовы времени, белорусское государство обеспечивает каждому гражданину социальные гарантии и возможности для самореализации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500042"/>
            <a:ext cx="7215206" cy="150019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Бюджет 2023 года сохраняет социальную направленность и гарантирует доступность для населения базовых социальных услуг </a:t>
            </a: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08" y="1785902"/>
            <a:ext cx="7000892" cy="507209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/>
          </a:p>
          <a:p>
            <a:r>
              <a:rPr lang="ru-RU" sz="3000" i="1" dirty="0" smtClean="0"/>
              <a:t>В </a:t>
            </a:r>
            <a:r>
              <a:rPr lang="ru-RU" sz="3000" i="1" dirty="0"/>
              <a:t>целом в Беларуси расходы консолидированного бюджета </a:t>
            </a:r>
            <a:br>
              <a:rPr lang="ru-RU" sz="3000" i="1" dirty="0"/>
            </a:br>
            <a:r>
              <a:rPr lang="ru-RU" sz="3000" i="1" dirty="0"/>
              <a:t>в 2023 году (по состоянию на 1 сентября 2023 г.) </a:t>
            </a:r>
            <a:r>
              <a:rPr lang="ru-RU" sz="3000" b="1" i="1" dirty="0"/>
              <a:t>на финансирование социальной сферы </a:t>
            </a:r>
            <a:r>
              <a:rPr lang="ru-RU" sz="3000" i="1" dirty="0"/>
              <a:t>предусмотрены в сумме 27,7 </a:t>
            </a:r>
            <a:r>
              <a:rPr lang="ru-RU" sz="3000" i="1" dirty="0" err="1"/>
              <a:t>млрд</a:t>
            </a:r>
            <a:r>
              <a:rPr lang="ru-RU" sz="3000" i="1" dirty="0"/>
              <a:t> рублей. Это составляет 42% расходов бюджета.</a:t>
            </a:r>
            <a:endParaRPr lang="ru-RU" sz="3000" dirty="0"/>
          </a:p>
          <a:p>
            <a:r>
              <a:rPr lang="ru-RU" sz="3000" i="1" dirty="0"/>
              <a:t>Наиболее </a:t>
            </a:r>
            <a:r>
              <a:rPr lang="ru-RU" sz="3000" i="1" dirty="0" err="1"/>
              <a:t>бюджетоемкие</a:t>
            </a:r>
            <a:r>
              <a:rPr lang="ru-RU" sz="3000" i="1" dirty="0"/>
              <a:t> расходы консолидированного бюджета составляют </a:t>
            </a:r>
            <a:r>
              <a:rPr lang="ru-RU" sz="3000" b="1" i="1" dirty="0" err="1"/>
              <a:t>здравоохранение</a:t>
            </a:r>
            <a:r>
              <a:rPr lang="ru-RU" sz="3000" i="1" dirty="0" err="1"/>
              <a:t>и</a:t>
            </a:r>
            <a:r>
              <a:rPr lang="ru-RU" sz="3000" i="1" dirty="0"/>
              <a:t> </a:t>
            </a:r>
            <a:r>
              <a:rPr lang="ru-RU" sz="3000" b="1" i="1" dirty="0"/>
              <a:t>образование – </a:t>
            </a:r>
            <a:r>
              <a:rPr lang="ru-RU" sz="3000" b="1" i="1" dirty="0" smtClean="0"/>
              <a:t>по 4,8</a:t>
            </a:r>
            <a:r>
              <a:rPr lang="ru-RU" sz="3000" b="1" i="1" dirty="0"/>
              <a:t>% к ВВП</a:t>
            </a:r>
            <a:r>
              <a:rPr lang="ru-RU" sz="3000" i="1" dirty="0"/>
              <a:t> (10,5 </a:t>
            </a:r>
            <a:r>
              <a:rPr lang="ru-RU" sz="3000" i="1" dirty="0" err="1"/>
              <a:t>млрд</a:t>
            </a:r>
            <a:r>
              <a:rPr lang="ru-RU" sz="3000" i="1" dirty="0"/>
              <a:t> рублей) каждая сфера</a:t>
            </a:r>
            <a:endParaRPr lang="ru-RU" sz="3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14290"/>
            <a:ext cx="7215206" cy="15001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При этом принципиальным является то, что </a:t>
            </a: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08" y="1643050"/>
            <a:ext cx="7000892" cy="50720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	</a:t>
            </a:r>
            <a:r>
              <a:rPr lang="ru-RU" sz="4000" b="1" dirty="0" smtClean="0">
                <a:solidFill>
                  <a:srgbClr val="00B050"/>
                </a:solidFill>
              </a:rPr>
              <a:t>задача </a:t>
            </a:r>
            <a:r>
              <a:rPr lang="ru-RU" sz="4000" b="1" dirty="0">
                <a:solidFill>
                  <a:srgbClr val="00B050"/>
                </a:solidFill>
              </a:rPr>
              <a:t>государства – обеспечить гражданину достойный уровень социальной защиты и поддержки, а гражданин должен быть сам ответственен за удовлетворение личных </a:t>
            </a:r>
            <a:r>
              <a:rPr lang="ru-RU" sz="4000" b="1" dirty="0" smtClean="0">
                <a:solidFill>
                  <a:srgbClr val="00B050"/>
                </a:solidFill>
              </a:rPr>
              <a:t>потребностей</a:t>
            </a:r>
            <a:endParaRPr lang="ru-RU" sz="4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57364"/>
            <a:ext cx="9144000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3. Рост реальной заработной платы и иных доходов населения – основа благосостояния белорусских граждан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57562"/>
            <a:ext cx="8229600" cy="35004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800" dirty="0" smtClean="0"/>
              <a:t>С </a:t>
            </a:r>
            <a:r>
              <a:rPr lang="ru-RU" sz="2800" dirty="0"/>
              <a:t>1 января 2023 г. установлены дополнительные стимулирующие выплаты отдельным категориям работников образования, физической культуры и спорта</a:t>
            </a:r>
            <a:r>
              <a:rPr lang="ru-RU" sz="2800" dirty="0" smtClean="0"/>
              <a:t>, здравоохранения</a:t>
            </a:r>
            <a:r>
              <a:rPr lang="ru-RU" sz="2800" dirty="0"/>
              <a:t>. С 1 сентября 2023 г</a:t>
            </a:r>
            <a:r>
              <a:rPr lang="ru-RU" sz="2800" dirty="0" smtClean="0"/>
              <a:t>. произведено </a:t>
            </a:r>
            <a:r>
              <a:rPr lang="ru-RU" sz="2800" dirty="0"/>
              <a:t>увеличение заработной платы педагогических работников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000240"/>
            <a:ext cx="8229600" cy="41753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 err="1" smtClean="0">
                <a:solidFill>
                  <a:srgbClr val="FF0000"/>
                </a:solidFill>
              </a:rPr>
              <a:t>Справочно</a:t>
            </a:r>
            <a:r>
              <a:rPr lang="ru-RU" b="1" i="1" dirty="0" smtClean="0">
                <a:solidFill>
                  <a:srgbClr val="FF0000"/>
                </a:solidFill>
              </a:rPr>
              <a:t>: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14554"/>
            <a:ext cx="8229600" cy="4643446"/>
          </a:xfrm>
        </p:spPr>
        <p:txBody>
          <a:bodyPr>
            <a:normAutofit fontScale="62500" lnSpcReduction="20000"/>
          </a:bodyPr>
          <a:lstStyle/>
          <a:p>
            <a:r>
              <a:rPr lang="ru-RU" i="1" dirty="0" smtClean="0"/>
              <a:t>За </a:t>
            </a:r>
            <a:r>
              <a:rPr lang="ru-RU" i="1" dirty="0"/>
              <a:t>январь–июль 2023 г. номинальная начисленная </a:t>
            </a:r>
            <a:r>
              <a:rPr lang="ru-RU" b="1" i="1" dirty="0"/>
              <a:t>среднемесячная заработная плата </a:t>
            </a:r>
            <a:r>
              <a:rPr lang="ru-RU" i="1" dirty="0"/>
              <a:t>работников составила 1 816,9 рубля или </a:t>
            </a:r>
            <a:r>
              <a:rPr lang="ru-RU" b="1" i="1" dirty="0"/>
              <a:t>115%</a:t>
            </a:r>
            <a:r>
              <a:rPr lang="ru-RU" i="1" dirty="0"/>
              <a:t> по сравнению с соответствующим периодом 2022 года, в том числе в июле – 1 933,1 рубля. Ее </a:t>
            </a:r>
            <a:r>
              <a:rPr lang="ru-RU" b="1" i="1" dirty="0"/>
              <a:t>реальный размер</a:t>
            </a:r>
            <a:r>
              <a:rPr lang="ru-RU" i="1" dirty="0"/>
              <a:t> за семь месяцев2023 г. по отношению к соответствующему периоду 2022 года составил </a:t>
            </a:r>
            <a:r>
              <a:rPr lang="ru-RU" b="1" i="1" dirty="0"/>
              <a:t>108,4%</a:t>
            </a:r>
            <a:r>
              <a:rPr lang="ru-RU" i="1" dirty="0"/>
              <a:t>, в июле – </a:t>
            </a:r>
            <a:r>
              <a:rPr lang="ru-RU" b="1" i="1" dirty="0"/>
              <a:t>114,4</a:t>
            </a:r>
            <a:r>
              <a:rPr lang="ru-RU" b="1" i="1" dirty="0" smtClean="0"/>
              <a:t>%</a:t>
            </a:r>
            <a:endParaRPr lang="ru-RU" dirty="0"/>
          </a:p>
          <a:p>
            <a:r>
              <a:rPr lang="ru-RU" i="1" dirty="0"/>
              <a:t>Для сравнения: за январь–июнь 2023 г. реальная заработная плата в </a:t>
            </a:r>
            <a:r>
              <a:rPr lang="ru-RU" b="1" i="1" dirty="0"/>
              <a:t>Кыргызстане</a:t>
            </a:r>
            <a:r>
              <a:rPr lang="ru-RU" i="1" dirty="0"/>
              <a:t> составила 114,6%, в </a:t>
            </a:r>
            <a:r>
              <a:rPr lang="ru-RU" b="1" i="1" dirty="0"/>
              <a:t>Армении</a:t>
            </a:r>
            <a:r>
              <a:rPr lang="ru-RU" i="1" dirty="0"/>
              <a:t> – 114,7%, в </a:t>
            </a:r>
            <a:r>
              <a:rPr lang="ru-RU" b="1" i="1" dirty="0"/>
              <a:t>России</a:t>
            </a:r>
            <a:r>
              <a:rPr lang="ru-RU" i="1" dirty="0"/>
              <a:t> – 106,8%, в </a:t>
            </a:r>
            <a:r>
              <a:rPr lang="ru-RU" b="1" i="1" dirty="0"/>
              <a:t>Казахстане</a:t>
            </a:r>
            <a:r>
              <a:rPr lang="ru-RU" i="1" dirty="0"/>
              <a:t> – 100,2</a:t>
            </a:r>
            <a:r>
              <a:rPr lang="ru-RU" i="1" dirty="0" smtClean="0"/>
              <a:t>%</a:t>
            </a:r>
            <a:endParaRPr lang="ru-RU" dirty="0"/>
          </a:p>
          <a:p>
            <a:r>
              <a:rPr lang="ru-RU" i="1" dirty="0"/>
              <a:t>За январь–август 2023 г. номинальная начисленная </a:t>
            </a:r>
            <a:r>
              <a:rPr lang="ru-RU" b="1" i="1" dirty="0"/>
              <a:t>среднемесячная заработная плата </a:t>
            </a:r>
            <a:r>
              <a:rPr lang="ru-RU" i="1" dirty="0"/>
              <a:t>работников </a:t>
            </a:r>
            <a:r>
              <a:rPr lang="ru-RU" b="1" i="1" dirty="0"/>
              <a:t>Витебской области</a:t>
            </a:r>
            <a:r>
              <a:rPr lang="ru-RU" i="1" dirty="0"/>
              <a:t> составила 1 553,5 рубля или </a:t>
            </a:r>
            <a:r>
              <a:rPr lang="ru-RU" b="1" i="1" dirty="0"/>
              <a:t>117,0%</a:t>
            </a:r>
            <a:r>
              <a:rPr lang="ru-RU" i="1" dirty="0"/>
              <a:t> по сравнению с соответствующим периодом 2022 года, в том числе в августе – 1 671,2 рубля. Ее </a:t>
            </a:r>
            <a:r>
              <a:rPr lang="ru-RU" b="1" i="1" dirty="0"/>
              <a:t>реальный размер</a:t>
            </a:r>
            <a:r>
              <a:rPr lang="ru-RU" i="1" dirty="0"/>
              <a:t> за восемь месяцев 2023 г. по отношению к соответствующему периоду 2022 года составил </a:t>
            </a:r>
            <a:r>
              <a:rPr lang="ru-RU" b="1" i="1" dirty="0"/>
              <a:t>110,8%</a:t>
            </a:r>
            <a:r>
              <a:rPr lang="ru-RU" i="1" dirty="0"/>
              <a:t>, в августе – </a:t>
            </a:r>
            <a:r>
              <a:rPr lang="ru-RU" b="1" i="1" dirty="0"/>
              <a:t>113,2%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857364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В мае и сентябре текущего года были произведены перерасчеты трудовых пенсий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4686"/>
            <a:ext cx="8229600" cy="2911477"/>
          </a:xfrm>
        </p:spPr>
        <p:txBody>
          <a:bodyPr>
            <a:normAutofit lnSpcReduction="10000"/>
          </a:bodyPr>
          <a:lstStyle/>
          <a:p>
            <a:r>
              <a:rPr lang="ru-RU" sz="2800" i="1" dirty="0"/>
              <a:t>В январе–сентябре 2023 г. </a:t>
            </a:r>
            <a:r>
              <a:rPr lang="ru-RU" sz="2800" b="1" i="1"/>
              <a:t>средний </a:t>
            </a:r>
            <a:r>
              <a:rPr lang="ru-RU" sz="2800" b="1" i="1" smtClean="0"/>
              <a:t>размер пенсии </a:t>
            </a:r>
            <a:r>
              <a:rPr lang="ru-RU" sz="2800" b="1" i="1" dirty="0"/>
              <a:t>по возрасту</a:t>
            </a:r>
            <a:r>
              <a:rPr lang="ru-RU" sz="2800" i="1" dirty="0"/>
              <a:t> (неработающего пенсионера) </a:t>
            </a:r>
            <a:r>
              <a:rPr lang="ru-RU" sz="2800" b="1" i="1" dirty="0"/>
              <a:t>составил</a:t>
            </a:r>
            <a:r>
              <a:rPr lang="ru-RU" sz="2800" i="1" dirty="0"/>
              <a:t> 692,3 рубля или </a:t>
            </a:r>
            <a:r>
              <a:rPr lang="ru-RU" sz="2800" b="1" i="1" dirty="0"/>
              <a:t>118%</a:t>
            </a:r>
            <a:r>
              <a:rPr lang="ru-RU" sz="2800" i="1" dirty="0"/>
              <a:t> к аналогичному периоду 2022 года, в сентябре – 736,6 рубля. Ее </a:t>
            </a:r>
            <a:r>
              <a:rPr lang="ru-RU" sz="2800" b="1" i="1" dirty="0"/>
              <a:t>реальный размер</a:t>
            </a:r>
            <a:r>
              <a:rPr lang="ru-RU" sz="2800" i="1" dirty="0"/>
              <a:t> в январе–июле 2023 г. по отношению к </a:t>
            </a:r>
            <a:r>
              <a:rPr lang="ru-RU" sz="2800" i="1" dirty="0" smtClean="0"/>
              <a:t>аналогичному периоду </a:t>
            </a:r>
            <a:r>
              <a:rPr lang="ru-RU" sz="2800" i="1" dirty="0"/>
              <a:t>прошлого года составил </a:t>
            </a:r>
            <a:r>
              <a:rPr lang="ru-RU" sz="2800" b="1" i="1" dirty="0"/>
              <a:t>112,8%</a:t>
            </a:r>
            <a:r>
              <a:rPr lang="ru-RU" sz="2800" i="1" dirty="0"/>
              <a:t>, в июле – </a:t>
            </a:r>
            <a:r>
              <a:rPr lang="ru-RU" sz="2800" b="1" i="1" dirty="0"/>
              <a:t>117,3%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14290"/>
            <a:ext cx="7215206" cy="2071702"/>
          </a:xfrm>
        </p:spPr>
        <p:txBody>
          <a:bodyPr>
            <a:normAutofit/>
          </a:bodyPr>
          <a:lstStyle/>
          <a:p>
            <a:r>
              <a:rPr lang="ru-RU" sz="2700" b="1" dirty="0" smtClean="0">
                <a:solidFill>
                  <a:srgbClr val="FF0000"/>
                </a:solidFill>
              </a:rPr>
              <a:t>Для поддержания финансового положения малообеспеченных семей и граждан реализуется</a:t>
            </a:r>
            <a:r>
              <a:rPr lang="ru-RU" sz="2700" dirty="0" smtClean="0">
                <a:solidFill>
                  <a:srgbClr val="FF0000"/>
                </a:solidFill>
              </a:rPr>
              <a:t> </a:t>
            </a:r>
            <a:r>
              <a:rPr lang="ru-RU" sz="2700" b="1" dirty="0" smtClean="0">
                <a:solidFill>
                  <a:srgbClr val="00B050"/>
                </a:solidFill>
              </a:rPr>
              <a:t>программа государственной адресной социальной помощи</a:t>
            </a:r>
            <a:r>
              <a:rPr lang="ru-RU" sz="2700" b="1" dirty="0" smtClean="0">
                <a:solidFill>
                  <a:srgbClr val="FF0000"/>
                </a:solidFill>
              </a:rPr>
              <a:t> </a:t>
            </a:r>
            <a:r>
              <a:rPr lang="ru-RU" sz="2700" dirty="0" smtClean="0">
                <a:solidFill>
                  <a:srgbClr val="FF0000"/>
                </a:solidFill>
              </a:rPr>
              <a:t>(далее – ГАСП)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2571744"/>
            <a:ext cx="7143768" cy="39290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b="1" dirty="0" smtClean="0"/>
              <a:t>	</a:t>
            </a:r>
            <a:r>
              <a:rPr lang="ru-RU" sz="2600" i="1" dirty="0"/>
              <a:t>В 2022 году получателями ГАСП стали 273,4 тыс. чел. на сумму 133,5 </a:t>
            </a:r>
            <a:r>
              <a:rPr lang="ru-RU" sz="2600" i="1" dirty="0" err="1"/>
              <a:t>млн</a:t>
            </a:r>
            <a:r>
              <a:rPr lang="ru-RU" sz="2600" i="1" dirty="0"/>
              <a:t> рублей. За первое полугодие 2023 г. получателями ГАСП стали 142,3 тыс. чел. на сумму 72,5 </a:t>
            </a:r>
            <a:r>
              <a:rPr lang="ru-RU" sz="2600" i="1" dirty="0" err="1"/>
              <a:t>млн</a:t>
            </a:r>
            <a:r>
              <a:rPr lang="ru-RU" sz="2600" i="1" dirty="0"/>
              <a:t> рублей. В </a:t>
            </a:r>
            <a:r>
              <a:rPr lang="ru-RU" sz="2600" b="1" i="1" dirty="0"/>
              <a:t>Витебской области</a:t>
            </a:r>
            <a:r>
              <a:rPr lang="ru-RU" sz="2600" i="1" dirty="0"/>
              <a:t> в2022 году получателями ГАСП стали 32,5 тыс. чел. на сумму 15,9 млн. рублей. За первое полугодие 2023 г. получателями ГАСП стали 16,6 тыс. чел. на сумму 8,8 млн. рублей</a:t>
            </a: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28802"/>
            <a:ext cx="9144000" cy="1214446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Бесспорный приоритет социальной политики – забота о ветеранах Великой Отечественной войны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>
            <a:noAutofit/>
          </a:bodyPr>
          <a:lstStyle/>
          <a:p>
            <a:r>
              <a:rPr lang="ru-RU" sz="2800" i="1" dirty="0"/>
              <a:t>По данным Минтруда и соцзащиты, на 1 июля 2023 г. в республике проживало </a:t>
            </a:r>
            <a:r>
              <a:rPr lang="ru-RU" sz="2800" b="1" i="1" dirty="0"/>
              <a:t>1,4 тыс.</a:t>
            </a:r>
            <a:r>
              <a:rPr lang="ru-RU" sz="2800" i="1" dirty="0"/>
              <a:t> ветеранов Великой Отечественной войны, </a:t>
            </a:r>
            <a:r>
              <a:rPr lang="ru-RU" sz="2800" b="1" i="1" dirty="0"/>
              <a:t>7,3 тыс.</a:t>
            </a:r>
            <a:r>
              <a:rPr lang="ru-RU" sz="2800" i="1" dirty="0"/>
              <a:t> бывших узников фашизма, из них </a:t>
            </a:r>
            <a:r>
              <a:rPr lang="ru-RU" sz="2800" i="1" dirty="0" smtClean="0"/>
              <a:t>в </a:t>
            </a:r>
            <a:r>
              <a:rPr lang="ru-RU" sz="2800" b="1" i="1" dirty="0" smtClean="0"/>
              <a:t>области </a:t>
            </a:r>
            <a:r>
              <a:rPr lang="ru-RU" sz="2800" i="1" dirty="0"/>
              <a:t>проживает </a:t>
            </a:r>
            <a:r>
              <a:rPr lang="ru-RU" sz="2800" b="1" i="1" dirty="0"/>
              <a:t>145</a:t>
            </a:r>
            <a:r>
              <a:rPr lang="ru-RU" sz="2800" i="1" dirty="0"/>
              <a:t> ветеранов Великой Отечественной войны, </a:t>
            </a:r>
            <a:r>
              <a:rPr lang="ru-RU" sz="2800" b="1" i="1" dirty="0"/>
              <a:t>1,8 тыс.</a:t>
            </a:r>
            <a:r>
              <a:rPr lang="ru-RU" sz="2800" i="1" dirty="0"/>
              <a:t> бывших узников фашизма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 стране создана и эффективно работает </a:t>
            </a:r>
            <a:r>
              <a:rPr lang="ru-RU" b="1" dirty="0"/>
              <a:t>система социального обслуживания</a:t>
            </a:r>
            <a:r>
              <a:rPr lang="ru-RU" i="1" dirty="0"/>
              <a:t>(146 территориальных центров социального обслуживания населения и 91 дом-интернат для престарелых и инвалидов, из них в Витебской области – 25 и 14 соответственно</a:t>
            </a:r>
            <a:r>
              <a:rPr lang="ru-RU" i="1" dirty="0" smtClean="0"/>
              <a:t>)</a:t>
            </a:r>
            <a:r>
              <a:rPr lang="ru-RU" dirty="0" smtClean="0"/>
              <a:t> </a:t>
            </a:r>
          </a:p>
          <a:p>
            <a:r>
              <a:rPr lang="ru-RU" dirty="0" smtClean="0"/>
              <a:t>Наиболее </a:t>
            </a:r>
            <a:r>
              <a:rPr lang="ru-RU" dirty="0"/>
              <a:t>востребованными являются социальные услуги на дому, а также </a:t>
            </a:r>
            <a:r>
              <a:rPr lang="ru-RU" dirty="0" smtClean="0"/>
              <a:t>в условиях </a:t>
            </a:r>
            <a:r>
              <a:rPr lang="ru-RU" dirty="0"/>
              <a:t>дневного пребывания в учреждении социального обслуживания</a:t>
            </a:r>
            <a:r>
              <a:rPr lang="ru-RU" dirty="0" smtClean="0"/>
              <a:t>. На </a:t>
            </a:r>
            <a:r>
              <a:rPr lang="ru-RU" dirty="0"/>
              <a:t>финансирование учреждений социального обслуживания из средств местных бюджетов ежегодно выделяются средства в размере порядка 500 </a:t>
            </a:r>
            <a:r>
              <a:rPr lang="ru-RU" dirty="0" err="1"/>
              <a:t>млн</a:t>
            </a:r>
            <a:r>
              <a:rPr lang="ru-RU" dirty="0"/>
              <a:t> рублей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86058"/>
            <a:ext cx="8229600" cy="2297106"/>
          </a:xfrm>
        </p:spPr>
        <p:txBody>
          <a:bodyPr>
            <a:noAutofit/>
          </a:bodyPr>
          <a:lstStyle/>
          <a:p>
            <a:r>
              <a:rPr lang="ru-RU" sz="3200" dirty="0"/>
              <a:t>Впервые в 2023 году по инициативе Главы </a:t>
            </a:r>
            <a:r>
              <a:rPr lang="ru-RU" sz="3200" dirty="0" smtClean="0"/>
              <a:t>государства А.Г. Лукашенко </a:t>
            </a:r>
            <a:r>
              <a:rPr lang="ru-RU" sz="3200" dirty="0"/>
              <a:t>прошла </a:t>
            </a:r>
            <a:r>
              <a:rPr lang="ru-RU" sz="3200" b="1" dirty="0">
                <a:solidFill>
                  <a:srgbClr val="00B050"/>
                </a:solidFill>
              </a:rPr>
              <a:t>республиканская благотворительная </a:t>
            </a:r>
            <a:r>
              <a:rPr lang="ru-RU" sz="3200" b="1" dirty="0" smtClean="0">
                <a:solidFill>
                  <a:srgbClr val="00B050"/>
                </a:solidFill>
              </a:rPr>
              <a:t>акция для пожилых «</a:t>
            </a:r>
            <a:r>
              <a:rPr lang="ru-RU" sz="3200" b="1" dirty="0">
                <a:solidFill>
                  <a:srgbClr val="00B050"/>
                </a:solidFill>
              </a:rPr>
              <a:t>От всей души»</a:t>
            </a:r>
            <a:r>
              <a:rPr lang="ru-RU" sz="3200" dirty="0">
                <a:solidFill>
                  <a:srgbClr val="00B050"/>
                </a:solidFill>
              </a:rPr>
              <a:t> </a:t>
            </a:r>
            <a:r>
              <a:rPr lang="ru-RU" sz="3200" dirty="0"/>
              <a:t>с активным участием молодежи и школьников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00570"/>
            <a:ext cx="8229600" cy="1625593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14290"/>
            <a:ext cx="7215206" cy="1357322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4. Обеспечение эффективной занятости – залог достойного уровня жизни граждан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1857364"/>
            <a:ext cx="7143768" cy="464347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b="1" dirty="0" smtClean="0"/>
              <a:t>	</a:t>
            </a:r>
            <a:r>
              <a:rPr lang="ru-RU" sz="2800" dirty="0"/>
              <a:t>Большинство граждан Республики Беларусь реализуют свое конституционное право на труд и платят налоги </a:t>
            </a:r>
            <a:r>
              <a:rPr lang="ru-RU" sz="2800" i="1" dirty="0"/>
              <a:t>(статьи 41, 56 Конституции Республики Беларусь)</a:t>
            </a:r>
            <a:r>
              <a:rPr lang="ru-RU" sz="2800" dirty="0"/>
              <a:t>.</a:t>
            </a:r>
          </a:p>
          <a:p>
            <a:pPr>
              <a:buNone/>
            </a:pPr>
            <a:endParaRPr lang="ru-RU" sz="2800" i="1" dirty="0" smtClean="0"/>
          </a:p>
          <a:p>
            <a:r>
              <a:rPr lang="ru-RU" sz="2800" i="1" dirty="0" smtClean="0"/>
              <a:t>По </a:t>
            </a:r>
            <a:r>
              <a:rPr lang="ru-RU" sz="2800" i="1" dirty="0"/>
              <a:t>информации </a:t>
            </a:r>
            <a:r>
              <a:rPr lang="ru-RU" sz="2800" i="1" dirty="0" err="1"/>
              <a:t>Белстата</a:t>
            </a:r>
            <a:r>
              <a:rPr lang="ru-RU" sz="2800" i="1" dirty="0"/>
              <a:t>, в экономике Беларуси в июне 2023 г. было занято 4,148 </a:t>
            </a:r>
            <a:r>
              <a:rPr lang="ru-RU" sz="2800" i="1" dirty="0" err="1"/>
              <a:t>млн</a:t>
            </a:r>
            <a:r>
              <a:rPr lang="ru-RU" sz="2800" i="1" dirty="0"/>
              <a:t> чел., в </a:t>
            </a:r>
            <a:r>
              <a:rPr lang="ru-RU" sz="2800" b="1" i="1" dirty="0"/>
              <a:t>Витебской области</a:t>
            </a:r>
            <a:r>
              <a:rPr lang="ru-RU" sz="2800" i="1" dirty="0"/>
              <a:t> - 459,7 тыс. человек или 11,1% от общей численности занятых по республике.</a:t>
            </a: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3143272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07196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	Обращаясь 28января 2022 г.с Посланием к белорусскому народу и Национальному собранию, </a:t>
            </a:r>
            <a:r>
              <a:rPr lang="ru-RU" b="1" dirty="0" smtClean="0">
                <a:solidFill>
                  <a:srgbClr val="00B050"/>
                </a:solidFill>
              </a:rPr>
              <a:t>Президент Республики Беларусь А.Г.Лукашенко обозначил принципы социальной политики государства</a:t>
            </a:r>
            <a:r>
              <a:rPr lang="ru-RU" dirty="0" smtClean="0">
                <a:solidFill>
                  <a:srgbClr val="00B050"/>
                </a:solidFill>
              </a:rPr>
              <a:t>:</a:t>
            </a:r>
          </a:p>
          <a:p>
            <a:pPr marL="1701800" indent="358775"/>
            <a:r>
              <a:rPr lang="ru-RU" b="1" i="1" dirty="0" smtClean="0">
                <a:solidFill>
                  <a:srgbClr val="FF0000"/>
                </a:solidFill>
              </a:rPr>
              <a:t>Справедливость</a:t>
            </a:r>
          </a:p>
          <a:p>
            <a:pPr marL="1701800" indent="358775"/>
            <a:r>
              <a:rPr lang="ru-RU" b="1" i="1" dirty="0" smtClean="0">
                <a:solidFill>
                  <a:srgbClr val="FF0000"/>
                </a:solidFill>
              </a:rPr>
              <a:t>Ответственность</a:t>
            </a:r>
          </a:p>
          <a:p>
            <a:pPr marL="1701800" indent="358775"/>
            <a:r>
              <a:rPr lang="ru-RU" b="1" i="1" dirty="0" smtClean="0">
                <a:solidFill>
                  <a:srgbClr val="FF0000"/>
                </a:solidFill>
              </a:rPr>
              <a:t>Забота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14290"/>
            <a:ext cx="7215206" cy="2071702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1428736"/>
            <a:ext cx="7143768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b="1" dirty="0" smtClean="0"/>
              <a:t>	</a:t>
            </a:r>
            <a:r>
              <a:rPr lang="ru-RU" sz="2800" dirty="0"/>
              <a:t>Целью социальной политики белорусского государства является предоставление каждому трудоспособному человеку возможности собственным трудом и предприимчивостью обеспечить достойное благосостояние себе и своей семье. На это направлены государственные меры по обеспечению максимально полной занятости населения</a:t>
            </a: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0"/>
            <a:ext cx="7215206" cy="1428736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В настоящее время </a:t>
            </a:r>
            <a:r>
              <a:rPr lang="ru-RU" sz="3200" b="1" dirty="0">
                <a:solidFill>
                  <a:srgbClr val="FF0000"/>
                </a:solidFill>
              </a:rPr>
              <a:t>рынок труда в стране стабилен и управляем, снижен уровень безработицы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1643050"/>
            <a:ext cx="7500958" cy="5072098"/>
          </a:xfrm>
        </p:spPr>
        <p:txBody>
          <a:bodyPr>
            <a:normAutofit fontScale="77500" lnSpcReduction="20000"/>
          </a:bodyPr>
          <a:lstStyle/>
          <a:p>
            <a:r>
              <a:rPr lang="ru-RU" sz="2800" i="1" dirty="0" smtClean="0"/>
              <a:t>По </a:t>
            </a:r>
            <a:r>
              <a:rPr lang="ru-RU" sz="2800" i="1" dirty="0"/>
              <a:t>результатам 2022 года уровень безработицы населения в трудоспособном возрасте составил 3,6%, в 2021 году – 3,8%. </a:t>
            </a:r>
            <a:endParaRPr lang="ru-RU" sz="2800" dirty="0"/>
          </a:p>
          <a:p>
            <a:r>
              <a:rPr lang="ru-RU" sz="2800" b="1" i="1" dirty="0"/>
              <a:t>Уровень безработицы</a:t>
            </a:r>
            <a:r>
              <a:rPr lang="ru-RU" sz="2800" i="1" dirty="0"/>
              <a:t> населения </a:t>
            </a:r>
            <a:r>
              <a:rPr lang="ru-RU" sz="2800" b="1" i="1" dirty="0"/>
              <a:t>в трудоспособном возрасте снижен с 3,7% в первом полугодии 2022 г. до 3,4% в первом полугодии 2023 г.</a:t>
            </a:r>
            <a:r>
              <a:rPr lang="ru-RU" sz="2800" i="1" dirty="0"/>
              <a:t>, что является естественным уровнем для нашей экономики.</a:t>
            </a:r>
            <a:endParaRPr lang="ru-RU" sz="2800" dirty="0"/>
          </a:p>
          <a:p>
            <a:r>
              <a:rPr lang="ru-RU" sz="2800" b="1" i="1" dirty="0"/>
              <a:t>Уровень безработицы</a:t>
            </a:r>
            <a:r>
              <a:rPr lang="ru-RU" sz="2800" i="1" dirty="0"/>
              <a:t> населения в трудоспособном возрасте в первом полугодии 2023 г. в</a:t>
            </a:r>
            <a:r>
              <a:rPr lang="ru-RU" sz="2800" b="1" i="1" dirty="0"/>
              <a:t> Витебской области </a:t>
            </a:r>
            <a:r>
              <a:rPr lang="ru-RU" sz="2800" i="1" dirty="0"/>
              <a:t>составил </a:t>
            </a:r>
            <a:r>
              <a:rPr lang="ru-RU" sz="2800" b="1" i="1" dirty="0"/>
              <a:t>3,9%</a:t>
            </a:r>
            <a:r>
              <a:rPr lang="ru-RU" sz="2800" i="1" dirty="0"/>
              <a:t>, что соответствует уровню в целом по стране и  является естественным уровнем для нашей экономики</a:t>
            </a:r>
            <a:r>
              <a:rPr lang="ru-RU" sz="2800" i="1" dirty="0" smtClean="0"/>
              <a:t>.</a:t>
            </a:r>
          </a:p>
          <a:p>
            <a:endParaRPr lang="ru-RU" sz="2800" dirty="0"/>
          </a:p>
          <a:p>
            <a:r>
              <a:rPr lang="ru-RU" sz="2800" b="1" i="1" dirty="0">
                <a:solidFill>
                  <a:srgbClr val="00B050"/>
                </a:solidFill>
              </a:rPr>
              <a:t>Для сравнения: уровень безработицы в трудоспособном возрасте в Кыргызстане составил 4,9% (2022 год); Армении – 13,7%;</a:t>
            </a:r>
            <a:br>
              <a:rPr lang="ru-RU" sz="2800" b="1" i="1" dirty="0">
                <a:solidFill>
                  <a:srgbClr val="00B050"/>
                </a:solidFill>
              </a:rPr>
            </a:br>
            <a:r>
              <a:rPr lang="ru-RU" sz="2800" b="1" i="1" dirty="0">
                <a:solidFill>
                  <a:srgbClr val="00B050"/>
                </a:solidFill>
              </a:rPr>
              <a:t>Казахстане – 4,8%; России – 3,5% (I квартал 2023 г.)</a:t>
            </a:r>
            <a:endParaRPr lang="ru-RU" sz="2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0"/>
            <a:ext cx="7643866" cy="1928802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В стадии реализации находится Государственная программа «Рынок труда и содействие занятости» на 2021–2025 годы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1857364"/>
            <a:ext cx="7143768" cy="5000636"/>
          </a:xfrm>
        </p:spPr>
        <p:txBody>
          <a:bodyPr>
            <a:normAutofit fontScale="77500" lnSpcReduction="20000"/>
          </a:bodyPr>
          <a:lstStyle/>
          <a:p>
            <a:r>
              <a:rPr lang="ru-RU" sz="2800" i="1" dirty="0" smtClean="0"/>
              <a:t>В </a:t>
            </a:r>
            <a:r>
              <a:rPr lang="ru-RU" sz="2800" i="1" dirty="0"/>
              <a:t>январе–июле 2023 г. в службу занятости за содействием в трудоустройстве обратилось 94,9 тыс. чел., из них зарегистрированы безработными 27,7 тыс. чел. В трудоустройстве нуждалось </a:t>
            </a:r>
            <a:br>
              <a:rPr lang="ru-RU" sz="2800" i="1" dirty="0"/>
            </a:br>
            <a:r>
              <a:rPr lang="ru-RU" sz="2800" i="1" dirty="0"/>
              <a:t>102,8 тыс. чел., из них 32,3 тыс. безработных. Трудоустроено – </a:t>
            </a:r>
            <a:r>
              <a:rPr lang="ru-RU" sz="2800" i="1" dirty="0" smtClean="0"/>
              <a:t>79,3 </a:t>
            </a:r>
            <a:r>
              <a:rPr lang="ru-RU" sz="2800" i="1" dirty="0"/>
              <a:t>тыс. </a:t>
            </a:r>
            <a:r>
              <a:rPr lang="ru-RU" sz="2800" i="1" dirty="0" smtClean="0"/>
              <a:t>чел</a:t>
            </a:r>
          </a:p>
          <a:p>
            <a:pPr>
              <a:buNone/>
            </a:pPr>
            <a:endParaRPr lang="ru-RU" sz="2800" dirty="0"/>
          </a:p>
          <a:p>
            <a:r>
              <a:rPr lang="ru-RU" sz="2800" i="1" dirty="0"/>
              <a:t>В январе–сентябре  2023 г. в службу занятости </a:t>
            </a:r>
            <a:r>
              <a:rPr lang="ru-RU" sz="2800" b="1" i="1" dirty="0"/>
              <a:t>Витебской области</a:t>
            </a:r>
            <a:r>
              <a:rPr lang="ru-RU" sz="2800" i="1" dirty="0"/>
              <a:t> за содействием в трудоустройстве обратилось 16,1 тыс. чел., из них зарегистрированы безработными 5,4 тыс. чел. В трудоустройстве нуждалось 17,5 тыс. чел., из них 6,2 тыс. безработных. Трудоустроено – 13,5  тыс. чел., в том числе 4,1 тыс. безработных. Уровень трудоустройства ежегодно растет. По итогам 9 месяцев текущего года уровень трудоустройства составил 77,2 % (январь-сентябрь 2022 г. – 73,5%)</a:t>
            </a: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142852"/>
            <a:ext cx="7215206" cy="207170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На рынке труда страны наблюдаются положительные тенденции, которые характеризуются устойчивым ростом спроса на рабочую силу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571744"/>
            <a:ext cx="7786710" cy="392909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b="1" dirty="0" smtClean="0"/>
              <a:t>	</a:t>
            </a:r>
            <a:r>
              <a:rPr lang="ru-RU" sz="2800" i="1" dirty="0"/>
              <a:t>По информации Минтруда и соцзащиты, на 1 августа 2023 г. количество вакансий, заявленных нанимателями в органы по труду, занятости и социальной защите, составило 127,1 тыс. (по сравнению с 1 января 2023 г. выросло на 31,8 тыс. или на 33,4%) из них в </a:t>
            </a:r>
            <a:r>
              <a:rPr lang="ru-RU" sz="2800" b="1" i="1" dirty="0"/>
              <a:t>Витебской области</a:t>
            </a:r>
            <a:r>
              <a:rPr lang="ru-RU" sz="2800" i="1" dirty="0"/>
              <a:t> – 14,9 тыс. (по сравнению с 1 января 2023 г. выросло на 4 тыс. или на 36,9%)</a:t>
            </a: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142852"/>
            <a:ext cx="7215206" cy="107157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5. Крепкая семья – залог стабильности нашего общества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785926"/>
            <a:ext cx="7786710" cy="47149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b="1" dirty="0" smtClean="0"/>
              <a:t>	</a:t>
            </a:r>
            <a:r>
              <a:rPr lang="ru-RU" sz="2800" dirty="0"/>
              <a:t>В Беларуси традиционные семейные ценности испокон веков являются надежной основой для преодоления судьбоносных испытаний и развития общества. Именно в семье закладываются такие понятия, как любовь к Родине, верность своему долгу, честь и достоинство и др.</a:t>
            </a:r>
          </a:p>
          <a:p>
            <a:pPr>
              <a:buNone/>
            </a:pP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142852"/>
            <a:ext cx="7215206" cy="2071702"/>
          </a:xfrm>
        </p:spPr>
        <p:txBody>
          <a:bodyPr>
            <a:normAutofit/>
          </a:bodyPr>
          <a:lstStyle/>
          <a:p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5000636"/>
            <a:ext cx="5072098" cy="150019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sz="2800" b="1" dirty="0" smtClean="0">
                <a:solidFill>
                  <a:srgbClr val="00B050"/>
                </a:solidFill>
              </a:rPr>
              <a:t>А.Г. Лукашенко </a:t>
            </a:r>
            <a:r>
              <a:rPr lang="ru-RU" sz="2800" dirty="0" smtClean="0">
                <a:solidFill>
                  <a:srgbClr val="00B050"/>
                </a:solidFill>
              </a:rPr>
              <a:t>31 марта 2023г. в Послании к белорусскому народу и Парламенту</a:t>
            </a:r>
            <a:endParaRPr lang="ru-RU" sz="2600" dirty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00232" y="285728"/>
            <a:ext cx="65008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rgbClr val="FF0000"/>
                </a:solidFill>
              </a:rPr>
              <a:t>«Культ полноценной семьи с двумя и более детьми должен быть стилем жизни белорусов. Только так мы можем быть уверены, что следующие за нами поколения будут прирастать, а значит крепко держать суверенитет в своих руках и гарантированно жить в мире</a:t>
            </a:r>
            <a:r>
              <a:rPr lang="ru-RU" sz="3200" b="1" i="1" dirty="0" smtClean="0">
                <a:solidFill>
                  <a:srgbClr val="FF0000"/>
                </a:solidFill>
              </a:rPr>
              <a:t>»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7429520" cy="207170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Следствием разрушительной западной идеологии стал отход от традиционной модели </a:t>
            </a:r>
            <a:r>
              <a:rPr lang="ru-RU" sz="2800" b="1" dirty="0" smtClean="0">
                <a:solidFill>
                  <a:srgbClr val="FF0000"/>
                </a:solidFill>
              </a:rPr>
              <a:t>семьи в </a:t>
            </a:r>
            <a:r>
              <a:rPr lang="ru-RU" sz="2800" b="1" dirty="0">
                <a:solidFill>
                  <a:srgbClr val="FF0000"/>
                </a:solidFill>
              </a:rPr>
              <a:t>США и Европе в направлении бездетных семей, семей с </a:t>
            </a:r>
            <a:r>
              <a:rPr lang="ru-RU" sz="2800" b="1" dirty="0" smtClean="0">
                <a:solidFill>
                  <a:srgbClr val="FF0000"/>
                </a:solidFill>
              </a:rPr>
              <a:t>родителями-одиночками и </a:t>
            </a:r>
            <a:r>
              <a:rPr lang="ru-RU" sz="2800" b="1" dirty="0">
                <a:solidFill>
                  <a:srgbClr val="FF0000"/>
                </a:solidFill>
              </a:rPr>
              <a:t>однополыми родителями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500306"/>
            <a:ext cx="7786710" cy="4143404"/>
          </a:xfrm>
        </p:spPr>
        <p:txBody>
          <a:bodyPr>
            <a:normAutofit fontScale="77500" lnSpcReduction="20000"/>
          </a:bodyPr>
          <a:lstStyle/>
          <a:p>
            <a:r>
              <a:rPr lang="ru-RU" sz="2800" i="1" dirty="0" smtClean="0"/>
              <a:t>В </a:t>
            </a:r>
            <a:r>
              <a:rPr lang="ru-RU" sz="2800" i="1" dirty="0"/>
              <a:t>2022 году </a:t>
            </a:r>
            <a:r>
              <a:rPr lang="ru-RU" sz="2800" b="1" i="1" dirty="0"/>
              <a:t>в США</a:t>
            </a:r>
            <a:r>
              <a:rPr lang="ru-RU" sz="2800" i="1" dirty="0"/>
              <a:t> насчитывалось </a:t>
            </a:r>
            <a:r>
              <a:rPr lang="ru-RU" sz="2800" i="1" dirty="0" smtClean="0"/>
              <a:t>более </a:t>
            </a:r>
            <a:r>
              <a:rPr lang="ru-RU" sz="2800" b="1" i="1" dirty="0" smtClean="0"/>
              <a:t>1,2 </a:t>
            </a:r>
            <a:r>
              <a:rPr lang="ru-RU" sz="2800" b="1" i="1" dirty="0" err="1"/>
              <a:t>млн</a:t>
            </a:r>
            <a:r>
              <a:rPr lang="ru-RU" sz="2800" b="1" i="1" dirty="0"/>
              <a:t> однополых семей</a:t>
            </a:r>
            <a:r>
              <a:rPr lang="ru-RU" sz="2800" i="1" dirty="0"/>
              <a:t>(в 2008 году – 540 тыс. семей подобного рода</a:t>
            </a:r>
            <a:r>
              <a:rPr lang="ru-RU" sz="2800" i="1" dirty="0" smtClean="0"/>
              <a:t>). В </a:t>
            </a:r>
            <a:r>
              <a:rPr lang="ru-RU" sz="2800" i="1" dirty="0"/>
              <a:t>2020 году в </a:t>
            </a:r>
            <a:r>
              <a:rPr lang="ru-RU" sz="2800" b="1" i="1" dirty="0"/>
              <a:t>Германии</a:t>
            </a:r>
            <a:r>
              <a:rPr lang="ru-RU" sz="2800" i="1" dirty="0"/>
              <a:t> проживали более 150 тыс. гомосексуальных пар (в два раза больше, чем десять лет назад</a:t>
            </a:r>
            <a:r>
              <a:rPr lang="ru-RU" sz="2800" i="1" dirty="0" smtClean="0"/>
              <a:t>)</a:t>
            </a:r>
            <a:endParaRPr lang="ru-RU" sz="2800" dirty="0"/>
          </a:p>
          <a:p>
            <a:r>
              <a:rPr lang="ru-RU" sz="2800" i="1" dirty="0" smtClean="0"/>
              <a:t>Результатом «</a:t>
            </a:r>
            <a:r>
              <a:rPr lang="ru-RU" sz="2800" i="1" dirty="0" err="1"/>
              <a:t>гендерной</a:t>
            </a:r>
            <a:r>
              <a:rPr lang="ru-RU" sz="2800" i="1" dirty="0"/>
              <a:t> идеологии» стало </a:t>
            </a:r>
            <a:r>
              <a:rPr lang="ru-RU" sz="2800" b="1" i="1" dirty="0"/>
              <a:t>двукратное </a:t>
            </a:r>
            <a:r>
              <a:rPr lang="ru-RU" sz="2800" b="1" i="1" dirty="0" smtClean="0"/>
              <a:t>уменьшение в </a:t>
            </a:r>
            <a:r>
              <a:rPr lang="ru-RU" sz="2800" b="1" i="1" dirty="0"/>
              <a:t>США</a:t>
            </a:r>
            <a:r>
              <a:rPr lang="ru-RU" sz="2800" i="1" dirty="0"/>
              <a:t> за последние 60 лет </a:t>
            </a:r>
            <a:r>
              <a:rPr lang="ru-RU" sz="2800" b="1" i="1" dirty="0"/>
              <a:t>численности детей в расчете на одну семью</a:t>
            </a:r>
            <a:r>
              <a:rPr lang="ru-RU" sz="2800" i="1" dirty="0"/>
              <a:t> (с 3,62 ребенка в 1960 году до 1,73 в 2018 году), что </a:t>
            </a:r>
            <a:r>
              <a:rPr lang="ru-RU" sz="2800" i="1" dirty="0" smtClean="0"/>
              <a:t>ярко свидетельствует </a:t>
            </a:r>
            <a:r>
              <a:rPr lang="ru-RU" sz="2800" i="1" dirty="0"/>
              <a:t>о кризисе репродукционной функции института </a:t>
            </a:r>
            <a:r>
              <a:rPr lang="ru-RU" sz="2800" i="1" dirty="0" smtClean="0"/>
              <a:t>семьи</a:t>
            </a:r>
            <a:endParaRPr lang="ru-RU" sz="2800" dirty="0"/>
          </a:p>
          <a:p>
            <a:r>
              <a:rPr lang="ru-RU" sz="2800" b="1" i="1" dirty="0" smtClean="0"/>
              <a:t>В США насчитывается около </a:t>
            </a:r>
            <a:r>
              <a:rPr lang="ru-RU" sz="2800" b="1" i="1" dirty="0"/>
              <a:t>11 </a:t>
            </a:r>
            <a:r>
              <a:rPr lang="ru-RU" sz="2800" b="1" i="1" dirty="0" err="1"/>
              <a:t>млн</a:t>
            </a:r>
            <a:r>
              <a:rPr lang="ru-RU" sz="2800" b="1" i="1" dirty="0"/>
              <a:t> неполных семей</a:t>
            </a:r>
            <a:r>
              <a:rPr lang="ru-RU" sz="2800" i="1" dirty="0" smtClean="0"/>
              <a:t>. По </a:t>
            </a:r>
            <a:r>
              <a:rPr lang="ru-RU" sz="2800" i="1" dirty="0"/>
              <a:t>прогнозам федерального статистического ведомства ФРГ, к 2040 году каждый четвертый житель </a:t>
            </a:r>
            <a:r>
              <a:rPr lang="ru-RU" sz="2800" b="1" i="1" dirty="0"/>
              <a:t>Германии</a:t>
            </a:r>
            <a:r>
              <a:rPr lang="ru-RU" sz="2800" i="1" dirty="0"/>
              <a:t> будет жить один</a:t>
            </a: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14290"/>
            <a:ext cx="7215206" cy="4214842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Семейная политика Республики Беларусь включает в себя масштабный комплекс мер: от выплат пособий в связи с рождением и воспитанием детей до государственной поддержки многодетных семей при строительстве (реконструкции) жилья, а также гарантий и льгот в сфере образования, здравоохранения, пенсионного, трудового, налогового и жилищного законодательства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4643446"/>
            <a:ext cx="8143900" cy="235743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b="1" dirty="0" smtClean="0"/>
              <a:t>	</a:t>
            </a:r>
            <a:r>
              <a:rPr lang="ru-RU" sz="3100" b="1" i="1" dirty="0" smtClean="0"/>
              <a:t>Среднемесячный размер пособия по уходу за ребенком в возрасте до 3 лет</a:t>
            </a:r>
            <a:r>
              <a:rPr lang="ru-RU" sz="3100" i="1" dirty="0" smtClean="0"/>
              <a:t> в январе–сентябре 2023 г. составил 654,1 рубля или </a:t>
            </a:r>
            <a:r>
              <a:rPr lang="ru-RU" sz="3100" b="1" i="1" dirty="0" smtClean="0"/>
              <a:t>113,4%</a:t>
            </a:r>
            <a:r>
              <a:rPr lang="ru-RU" sz="3100" i="1" dirty="0" smtClean="0"/>
              <a:t> по сравнению с соответствующим периодом 2022 года, в том числе в сентябре – 697,9 рубля. </a:t>
            </a:r>
            <a:r>
              <a:rPr lang="ru-RU" sz="3100" b="1" i="1" dirty="0" smtClean="0"/>
              <a:t>Реальный размер</a:t>
            </a:r>
            <a:r>
              <a:rPr lang="ru-RU" sz="3100" i="1" dirty="0" smtClean="0"/>
              <a:t> данного пособия за семь месяцев 2023 г. по сравнению с соответствующим периодом</a:t>
            </a:r>
            <a:br>
              <a:rPr lang="ru-RU" sz="3100" i="1" dirty="0" smtClean="0"/>
            </a:br>
            <a:r>
              <a:rPr lang="ru-RU" sz="3100" i="1" dirty="0" smtClean="0"/>
              <a:t>2022 года составил </a:t>
            </a:r>
            <a:r>
              <a:rPr lang="ru-RU" sz="3100" b="1" i="1" dirty="0" smtClean="0"/>
              <a:t>105,8%,</a:t>
            </a:r>
            <a:r>
              <a:rPr lang="ru-RU" sz="3100" i="1" dirty="0" smtClean="0"/>
              <a:t> в июле – </a:t>
            </a:r>
            <a:r>
              <a:rPr lang="ru-RU" sz="3100" b="1" i="1" dirty="0" smtClean="0"/>
              <a:t>109,3%</a:t>
            </a:r>
            <a:endParaRPr lang="ru-RU" sz="3100" dirty="0" smtClean="0"/>
          </a:p>
          <a:p>
            <a:pPr>
              <a:buNone/>
            </a:pP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142852"/>
            <a:ext cx="7215206" cy="2071702"/>
          </a:xfrm>
        </p:spPr>
        <p:txBody>
          <a:bodyPr>
            <a:normAutofit/>
          </a:bodyPr>
          <a:lstStyle/>
          <a:p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928670"/>
            <a:ext cx="7358082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b="1" dirty="0" smtClean="0"/>
              <a:t>	</a:t>
            </a:r>
            <a:r>
              <a:rPr lang="ru-RU" sz="2800" dirty="0">
                <a:solidFill>
                  <a:srgbClr val="FF0000"/>
                </a:solidFill>
              </a:rPr>
              <a:t>Подчеркивая значимость института семьи, роли матери и отца в воспитании детей, сознании крепкой и счастливой семьи, Главой государства установлены </a:t>
            </a:r>
            <a:r>
              <a:rPr lang="ru-RU" sz="2800" b="1" dirty="0">
                <a:solidFill>
                  <a:srgbClr val="00B050"/>
                </a:solidFill>
              </a:rPr>
              <a:t>День семьи</a:t>
            </a:r>
            <a:r>
              <a:rPr lang="ru-RU" sz="2800" dirty="0">
                <a:solidFill>
                  <a:srgbClr val="FF0000"/>
                </a:solidFill>
              </a:rPr>
              <a:t> (15 мая), </a:t>
            </a:r>
            <a:r>
              <a:rPr lang="ru-RU" sz="2800" b="1" dirty="0">
                <a:solidFill>
                  <a:srgbClr val="00B050"/>
                </a:solidFill>
              </a:rPr>
              <a:t>День матери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>
                <a:solidFill>
                  <a:srgbClr val="FF0000"/>
                </a:solidFill>
              </a:rPr>
              <a:t>(14 октября), </a:t>
            </a:r>
            <a:r>
              <a:rPr lang="ru-RU" sz="2800" b="1" dirty="0">
                <a:solidFill>
                  <a:srgbClr val="00B050"/>
                </a:solidFill>
              </a:rPr>
              <a:t>День отца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>
                <a:solidFill>
                  <a:srgbClr val="FF0000"/>
                </a:solidFill>
              </a:rPr>
              <a:t>(21 октября). Празднуя День отца через неделю после Дня матери, тем самым демонстрируется значимость для белорусского государства целостности семьи и ценностные ориентиры страны</a:t>
            </a:r>
            <a:endParaRPr lang="ru-RU" sz="2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357166"/>
            <a:ext cx="7215206" cy="342902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Белорусскому обществу чужды навязываемые нам извне идеалы, пропагандирующие разрушение традиционных семейных ценностей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В нашей стране семья всегда была и будет хранителем духовных и моральных ценностей, нравственных идеалов всего общества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4214818"/>
            <a:ext cx="7786710" cy="2357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sz="2400" i="1" dirty="0" smtClean="0"/>
              <a:t>Согласно </a:t>
            </a:r>
            <a:r>
              <a:rPr lang="ru-RU" sz="2400" i="1" dirty="0"/>
              <a:t>результатам исследования, проведенного в апреле 2023 г. Институтом социологии НАН Беларуси, у белорусов среди ценностей лидирующие позиции традиционно занимают </a:t>
            </a:r>
            <a:r>
              <a:rPr lang="ru-RU" sz="2400" b="1" i="1" dirty="0">
                <a:solidFill>
                  <a:srgbClr val="00B050"/>
                </a:solidFill>
              </a:rPr>
              <a:t>здоровье (84,9%), семья (73,0%) и дети (68,1%)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285992"/>
            <a:ext cx="854395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Первый принцип – </a:t>
            </a:r>
            <a:r>
              <a:rPr lang="ru-RU" b="1" i="1" dirty="0" smtClean="0">
                <a:solidFill>
                  <a:srgbClr val="FF0000"/>
                </a:solidFill>
              </a:rPr>
              <a:t>с</a:t>
            </a:r>
            <a:r>
              <a:rPr lang="ru-RU" b="1" i="1" dirty="0" smtClean="0">
                <a:solidFill>
                  <a:srgbClr val="FF0000"/>
                </a:solidFill>
              </a:rPr>
              <a:t>праведливость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57628"/>
            <a:ext cx="8229600" cy="226853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	Его </a:t>
            </a:r>
            <a:r>
              <a:rPr lang="ru-RU" dirty="0"/>
              <a:t>реализация позволила обеспечить сбалансированное распределение социальных благ, равный доступ, насколько это возможно, каждого белоруса к этим </a:t>
            </a:r>
            <a:r>
              <a:rPr lang="ru-RU" dirty="0" smtClean="0"/>
              <a:t>благам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0"/>
            <a:ext cx="7500958" cy="1285860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6. Укрепление общественного здоровья – одно из главных условий сохранения нации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1357298"/>
            <a:ext cx="7643834" cy="5500702"/>
          </a:xfrm>
        </p:spPr>
        <p:txBody>
          <a:bodyPr>
            <a:normAutofit fontScale="62500" lnSpcReduction="20000"/>
          </a:bodyPr>
          <a:lstStyle/>
          <a:p>
            <a:r>
              <a:rPr lang="ru-RU" sz="4000" b="1" dirty="0" smtClean="0">
                <a:solidFill>
                  <a:srgbClr val="00B050"/>
                </a:solidFill>
              </a:rPr>
              <a:t>В </a:t>
            </a:r>
            <a:r>
              <a:rPr lang="ru-RU" sz="4000" b="1" dirty="0">
                <a:solidFill>
                  <a:srgbClr val="00B050"/>
                </a:solidFill>
              </a:rPr>
              <a:t>Беларуси именно государство играет определяющую роль в создании условий для обеспечения продолжительной и активной жизни </a:t>
            </a:r>
            <a:r>
              <a:rPr lang="ru-RU" sz="4000" b="1" dirty="0" smtClean="0">
                <a:solidFill>
                  <a:srgbClr val="00B050"/>
                </a:solidFill>
              </a:rPr>
              <a:t>людей</a:t>
            </a:r>
          </a:p>
          <a:p>
            <a:endParaRPr lang="ru-RU" sz="4000" b="1" dirty="0" smtClean="0">
              <a:solidFill>
                <a:srgbClr val="00B050"/>
              </a:solidFill>
            </a:endParaRPr>
          </a:p>
          <a:p>
            <a:r>
              <a:rPr lang="ru-RU" sz="2800" i="1" dirty="0" smtClean="0"/>
              <a:t> </a:t>
            </a:r>
            <a:r>
              <a:rPr lang="ru-RU" sz="2800" i="1" dirty="0"/>
              <a:t>В Республике Беларусь функционируют 15 республиканских научно-практических центров; 540 больничных организаций, 921 амбулаторно-поликлиническая организация; 146 организаций санитарно-эпидемиологической службы; 1 875 государственных аптек. В стране насчитывается 66 диспансеров, оказывающих медицинскую помощь в амбулаторных и стационарных условиях</a:t>
            </a:r>
            <a:r>
              <a:rPr lang="ru-RU" sz="2800" i="1" dirty="0" smtClean="0"/>
              <a:t>.</a:t>
            </a:r>
          </a:p>
          <a:p>
            <a:endParaRPr lang="ru-RU" sz="2800" dirty="0"/>
          </a:p>
          <a:p>
            <a:r>
              <a:rPr lang="ru-RU" sz="2800" i="1" dirty="0"/>
              <a:t>В 2022 году введены в строй </a:t>
            </a:r>
            <a:r>
              <a:rPr lang="ru-RU" sz="2800" b="1" i="1" dirty="0"/>
              <a:t>29</a:t>
            </a:r>
            <a:r>
              <a:rPr lang="ru-RU" sz="2800" i="1" dirty="0"/>
              <a:t> объектов здравоохранения, </a:t>
            </a:r>
            <a:br>
              <a:rPr lang="ru-RU" sz="2800" i="1" dirty="0"/>
            </a:br>
            <a:r>
              <a:rPr lang="ru-RU" sz="2800" i="1" dirty="0"/>
              <a:t>в 2023 году планируется к вводу еще </a:t>
            </a:r>
            <a:r>
              <a:rPr lang="ru-RU" sz="2800" b="1" i="1" dirty="0"/>
              <a:t>37</a:t>
            </a:r>
            <a:r>
              <a:rPr lang="ru-RU" sz="2800" i="1" dirty="0"/>
              <a:t> объектов</a:t>
            </a:r>
            <a:r>
              <a:rPr lang="ru-RU" sz="2800" i="1" dirty="0" smtClean="0"/>
              <a:t>.</a:t>
            </a:r>
          </a:p>
          <a:p>
            <a:pPr>
              <a:buNone/>
            </a:pPr>
            <a:endParaRPr lang="ru-RU" sz="2800" dirty="0"/>
          </a:p>
          <a:p>
            <a:r>
              <a:rPr lang="ru-RU" sz="2800" i="1" dirty="0"/>
              <a:t>В </a:t>
            </a:r>
            <a:r>
              <a:rPr lang="ru-RU" sz="2800" b="1" i="1" dirty="0"/>
              <a:t>Витебской </a:t>
            </a:r>
            <a:r>
              <a:rPr lang="ru-RU" sz="2800" b="1" i="1" dirty="0" smtClean="0"/>
              <a:t>области </a:t>
            </a:r>
            <a:r>
              <a:rPr lang="ru-RU" sz="2800" i="1" dirty="0" smtClean="0"/>
              <a:t>функционируют </a:t>
            </a:r>
            <a:r>
              <a:rPr lang="ru-RU" sz="2800" i="1" dirty="0"/>
              <a:t>89 больничных организаций, 110 амбулаторно-поликлиническая организация; 23 организаций санитарно-эпидемиологической </a:t>
            </a:r>
            <a:r>
              <a:rPr lang="ru-RU" sz="2800" i="1" dirty="0" smtClean="0"/>
              <a:t>службы; 11 </a:t>
            </a:r>
            <a:r>
              <a:rPr lang="ru-RU" sz="2800" i="1" dirty="0"/>
              <a:t>диспансеров, оказывающих медицинскую помощь в амбулаторных и стационарных условиях</a:t>
            </a:r>
            <a:endParaRPr lang="ru-RU" sz="2800" dirty="0"/>
          </a:p>
          <a:p>
            <a:pPr>
              <a:buNone/>
            </a:pP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428604"/>
            <a:ext cx="7215206" cy="150019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Свидетельством </a:t>
            </a:r>
            <a:r>
              <a:rPr lang="ru-RU" sz="3200" b="1" dirty="0">
                <a:solidFill>
                  <a:srgbClr val="FF0000"/>
                </a:solidFill>
              </a:rPr>
              <a:t>высокого уровня медицины в Беларуси служат достижения здравоохранения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2214554"/>
            <a:ext cx="7143768" cy="42862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800" dirty="0"/>
              <a:t>10</a:t>
            </a:r>
            <a:r>
              <a:rPr lang="ru-RU" sz="2800" dirty="0" smtClean="0"/>
              <a:t>0%-я доступность первичной, скорой медицинской помощи;</a:t>
            </a:r>
            <a:br>
              <a:rPr lang="ru-RU" sz="2800" dirty="0" smtClean="0"/>
            </a:br>
            <a:endParaRPr lang="ru-RU" sz="2800" dirty="0" smtClean="0"/>
          </a:p>
          <a:p>
            <a:pPr>
              <a:buNone/>
            </a:pPr>
            <a:r>
              <a:rPr lang="ru-RU" sz="2800" dirty="0"/>
              <a:t>	</a:t>
            </a:r>
            <a:r>
              <a:rPr lang="ru-RU" sz="2800" dirty="0" smtClean="0"/>
              <a:t>развитие высокотехнологичной медицинской помощи;</a:t>
            </a:r>
            <a:br>
              <a:rPr lang="ru-RU" sz="2800" dirty="0" smtClean="0"/>
            </a:br>
            <a:endParaRPr lang="ru-RU" sz="2800" dirty="0" smtClean="0"/>
          </a:p>
          <a:p>
            <a:pPr>
              <a:buNone/>
            </a:pPr>
            <a:r>
              <a:rPr lang="ru-RU" sz="2800" dirty="0"/>
              <a:t>	</a:t>
            </a:r>
            <a:r>
              <a:rPr lang="ru-RU" sz="2800" dirty="0" err="1" smtClean="0"/>
              <a:t>практикоориентированное</a:t>
            </a:r>
            <a:r>
              <a:rPr lang="ru-RU" sz="2800" dirty="0" smtClean="0"/>
              <a:t> образование;</a:t>
            </a:r>
            <a:br>
              <a:rPr lang="ru-RU" sz="2800" dirty="0" smtClean="0"/>
            </a:br>
            <a:endParaRPr lang="ru-RU" sz="2800" dirty="0" smtClean="0"/>
          </a:p>
          <a:p>
            <a:pPr>
              <a:buNone/>
            </a:pPr>
            <a:r>
              <a:rPr lang="ru-RU" sz="2800" dirty="0"/>
              <a:t>	</a:t>
            </a:r>
            <a:r>
              <a:rPr lang="ru-RU" sz="2800" dirty="0" smtClean="0"/>
              <a:t>законодательно закрепленный приоритет оказания медицинской помощи матерям и детям, </a:t>
            </a:r>
            <a:r>
              <a:rPr lang="ru-RU" sz="2800" dirty="0" err="1" smtClean="0"/>
              <a:t>разноуровневая</a:t>
            </a:r>
            <a:r>
              <a:rPr lang="ru-RU" sz="2800" dirty="0" smtClean="0"/>
              <a:t> система ее оказания</a:t>
            </a: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428604"/>
            <a:ext cx="6858016" cy="928694"/>
          </a:xfrm>
        </p:spPr>
        <p:txBody>
          <a:bodyPr>
            <a:normAutofit/>
          </a:bodyPr>
          <a:lstStyle/>
          <a:p>
            <a:pPr algn="l"/>
            <a:r>
              <a:rPr lang="ru-RU" sz="3200" b="1" i="1" dirty="0" err="1" smtClean="0">
                <a:solidFill>
                  <a:srgbClr val="FF0000"/>
                </a:solidFill>
              </a:rPr>
              <a:t>Справочно</a:t>
            </a:r>
            <a:r>
              <a:rPr lang="ru-RU" sz="3200" b="1" i="1" dirty="0" smtClean="0">
                <a:solidFill>
                  <a:srgbClr val="FF0000"/>
                </a:solidFill>
              </a:rPr>
              <a:t>: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2571744"/>
            <a:ext cx="6929454" cy="39290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b="1" dirty="0" smtClean="0"/>
              <a:t>	</a:t>
            </a:r>
            <a:endParaRPr lang="ru-RU" sz="2600" dirty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5984" y="1214422"/>
            <a:ext cx="650085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/>
              <a:t>В индексе глобальной безопасности здоровья (</a:t>
            </a:r>
            <a:r>
              <a:rPr lang="ru-RU" sz="2400" i="1" dirty="0" err="1"/>
              <a:t>Global</a:t>
            </a:r>
            <a:r>
              <a:rPr lang="ru-RU" sz="2400" i="1" dirty="0"/>
              <a:t> </a:t>
            </a:r>
            <a:r>
              <a:rPr lang="ru-RU" sz="2400" i="1" dirty="0" err="1"/>
              <a:t>Health</a:t>
            </a:r>
            <a:r>
              <a:rPr lang="ru-RU" sz="2400" i="1" dirty="0"/>
              <a:t> </a:t>
            </a:r>
            <a:r>
              <a:rPr lang="ru-RU" sz="2400" i="1" dirty="0" err="1"/>
              <a:t>Security</a:t>
            </a:r>
            <a:r>
              <a:rPr lang="ru-RU" sz="2400" i="1" dirty="0"/>
              <a:t> </a:t>
            </a:r>
            <a:r>
              <a:rPr lang="ru-RU" sz="2400" i="1" dirty="0" err="1"/>
              <a:t>Index</a:t>
            </a:r>
            <a:r>
              <a:rPr lang="ru-RU" sz="2400" i="1" dirty="0"/>
              <a:t>, GHS) 2021 года </a:t>
            </a:r>
            <a:r>
              <a:rPr lang="ru-RU" sz="2400" b="1" i="1" dirty="0"/>
              <a:t>Беларусь</a:t>
            </a:r>
            <a:r>
              <a:rPr lang="ru-RU" sz="2400" i="1" dirty="0"/>
              <a:t> занимает </a:t>
            </a:r>
            <a:r>
              <a:rPr lang="ru-RU" sz="2400" b="1" i="1" dirty="0"/>
              <a:t>63 место</a:t>
            </a:r>
            <a:r>
              <a:rPr lang="ru-RU" sz="2400" i="1" dirty="0"/>
              <a:t> из 195 стран с индексом 43,9 балла (в 2019 году – 108 место; 35,3 балла). </a:t>
            </a:r>
            <a:endParaRPr lang="ru-RU" sz="2400" i="1" dirty="0" smtClean="0"/>
          </a:p>
          <a:p>
            <a:r>
              <a:rPr lang="ru-RU" sz="2400" i="1" dirty="0" smtClean="0"/>
              <a:t>Для </a:t>
            </a:r>
            <a:r>
              <a:rPr lang="ru-RU" sz="2400" i="1" dirty="0"/>
              <a:t>сравнения: </a:t>
            </a:r>
            <a:r>
              <a:rPr lang="ru-RU" sz="2400" b="1" i="1" dirty="0"/>
              <a:t>Кыргызстан</a:t>
            </a:r>
            <a:r>
              <a:rPr lang="ru-RU" sz="2400" i="1" dirty="0"/>
              <a:t> – 68</a:t>
            </a:r>
            <a:r>
              <a:rPr lang="ru-RU" sz="2400" i="1" dirty="0" smtClean="0"/>
              <a:t>,</a:t>
            </a:r>
          </a:p>
          <a:p>
            <a:r>
              <a:rPr lang="ru-RU" sz="2400" i="1" dirty="0" smtClean="0"/>
              <a:t> </a:t>
            </a:r>
            <a:r>
              <a:rPr lang="ru-RU" sz="2400" b="1" i="1" dirty="0"/>
              <a:t>Республика Кипр</a:t>
            </a:r>
            <a:r>
              <a:rPr lang="ru-RU" sz="2400" i="1" dirty="0"/>
              <a:t> – 70, </a:t>
            </a:r>
            <a:endParaRPr lang="ru-RU" sz="2400" i="1" dirty="0" smtClean="0"/>
          </a:p>
          <a:p>
            <a:r>
              <a:rPr lang="ru-RU" sz="2400" b="1" i="1" dirty="0" smtClean="0"/>
              <a:t>Объединенные </a:t>
            </a:r>
            <a:r>
              <a:rPr lang="ru-RU" sz="2400" b="1" i="1" dirty="0"/>
              <a:t>Арабские Эмираты</a:t>
            </a:r>
            <a:r>
              <a:rPr lang="ru-RU" sz="2400" i="1" dirty="0"/>
              <a:t> – 80, </a:t>
            </a:r>
            <a:endParaRPr lang="ru-RU" sz="2400" i="1" dirty="0" smtClean="0"/>
          </a:p>
          <a:p>
            <a:r>
              <a:rPr lang="ru-RU" sz="2400" b="1" i="1" dirty="0" smtClean="0"/>
              <a:t>Узбекистан</a:t>
            </a:r>
            <a:r>
              <a:rPr lang="ru-RU" sz="2400" i="1" dirty="0" smtClean="0"/>
              <a:t> </a:t>
            </a:r>
            <a:r>
              <a:rPr lang="ru-RU" sz="2400" i="1" dirty="0"/>
              <a:t>– 82, </a:t>
            </a:r>
            <a:endParaRPr lang="ru-RU" sz="2400" i="1" dirty="0" smtClean="0"/>
          </a:p>
          <a:p>
            <a:r>
              <a:rPr lang="ru-RU" sz="2400" b="1" i="1" dirty="0" smtClean="0"/>
              <a:t>Украина</a:t>
            </a:r>
            <a:r>
              <a:rPr lang="ru-RU" sz="2400" i="1" dirty="0" smtClean="0"/>
              <a:t> </a:t>
            </a:r>
            <a:r>
              <a:rPr lang="ru-RU" sz="2400" i="1" dirty="0"/>
              <a:t>– 83, </a:t>
            </a:r>
            <a:endParaRPr lang="ru-RU" sz="2400" i="1" dirty="0" smtClean="0"/>
          </a:p>
          <a:p>
            <a:r>
              <a:rPr lang="ru-RU" sz="2400" b="1" i="1" dirty="0" smtClean="0"/>
              <a:t>Азербайджан</a:t>
            </a:r>
            <a:r>
              <a:rPr lang="ru-RU" sz="2400" i="1" dirty="0" smtClean="0"/>
              <a:t> </a:t>
            </a:r>
            <a:r>
              <a:rPr lang="ru-RU" sz="2400" i="1" dirty="0"/>
              <a:t>– 100, </a:t>
            </a:r>
            <a:endParaRPr lang="ru-RU" sz="2400" i="1" dirty="0" smtClean="0"/>
          </a:p>
          <a:p>
            <a:r>
              <a:rPr lang="ru-RU" sz="2400" b="1" i="1" dirty="0" smtClean="0"/>
              <a:t>Монако</a:t>
            </a:r>
            <a:r>
              <a:rPr lang="ru-RU" sz="2400" i="1" dirty="0" smtClean="0"/>
              <a:t> </a:t>
            </a:r>
            <a:r>
              <a:rPr lang="ru-RU" sz="2400" i="1" dirty="0"/>
              <a:t>– 112, </a:t>
            </a:r>
            <a:endParaRPr lang="ru-RU" sz="2400" i="1" dirty="0" smtClean="0"/>
          </a:p>
          <a:p>
            <a:r>
              <a:rPr lang="ru-RU" sz="2400" b="1" i="1" dirty="0" smtClean="0"/>
              <a:t>Таджикистан</a:t>
            </a:r>
            <a:r>
              <a:rPr lang="ru-RU" sz="2400" i="1" dirty="0" smtClean="0"/>
              <a:t> </a:t>
            </a:r>
            <a:r>
              <a:rPr lang="ru-RU" sz="2400" i="1" dirty="0"/>
              <a:t>– 140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85728"/>
            <a:ext cx="7500958" cy="2071702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Для отдельных категорий граждан предусмотрено бесплатное и льготное обеспечение лекарственными препаратами и перевязочными материалами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2928910"/>
            <a:ext cx="7858148" cy="39290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b="1" dirty="0" smtClean="0"/>
              <a:t>	</a:t>
            </a:r>
            <a:r>
              <a:rPr lang="ru-RU" sz="29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Минздравом в 2022 году пересмотрены подходы к проведению диспансеризации населения(переход от работы с хроническими пациентами к раннему выявлению факторов риска развития заболеваний у здоровых граждан)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142852"/>
            <a:ext cx="7215206" cy="5786478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Политика, проводимая государством по улучшению здоровья граждан и профилактике болезней, расширяет возможности для ведения здорового образа жизни</a:t>
            </a:r>
            <a:r>
              <a:rPr lang="ru-RU" sz="3200" b="1" dirty="0" smtClean="0">
                <a:solidFill>
                  <a:srgbClr val="FF0000"/>
                </a:solidFill>
              </a:rPr>
              <a:t>.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i="1" dirty="0" smtClean="0">
                <a:solidFill>
                  <a:srgbClr val="00B050"/>
                </a:solidFill>
              </a:rPr>
              <a:t>Вместе </a:t>
            </a:r>
            <a:r>
              <a:rPr lang="ru-RU" sz="3200" b="1" i="1" dirty="0">
                <a:solidFill>
                  <a:srgbClr val="00B050"/>
                </a:solidFill>
              </a:rPr>
              <a:t>с </a:t>
            </a:r>
            <a:r>
              <a:rPr lang="ru-RU" sz="3200" b="1" i="1" dirty="0" smtClean="0">
                <a:solidFill>
                  <a:srgbClr val="00B050"/>
                </a:solidFill>
              </a:rPr>
              <a:t>тем забота </a:t>
            </a:r>
            <a:r>
              <a:rPr lang="ru-RU" sz="3200" b="1" i="1" dirty="0">
                <a:solidFill>
                  <a:srgbClr val="00B050"/>
                </a:solidFill>
              </a:rPr>
              <a:t>о собственном здоровье – это личный выбор и ответственность каждого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6143644"/>
            <a:ext cx="7786710" cy="35719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b="1" dirty="0" smtClean="0"/>
              <a:t>	</a:t>
            </a: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142852"/>
            <a:ext cx="7572396" cy="171451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7. Развитие интеллектуального и духовно-нравственного потенциала белорусского общества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285992"/>
            <a:ext cx="7786710" cy="39290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b="1" dirty="0" smtClean="0"/>
              <a:t>	</a:t>
            </a:r>
            <a:r>
              <a:rPr lang="ru-RU" sz="2800" dirty="0"/>
              <a:t>Наша </a:t>
            </a:r>
            <a:r>
              <a:rPr lang="ru-RU" sz="2800" dirty="0" smtClean="0"/>
              <a:t>страна, благодаря </a:t>
            </a:r>
            <a:r>
              <a:rPr lang="ru-RU" sz="2800" dirty="0"/>
              <a:t>взвешенной социальной </a:t>
            </a:r>
            <a:r>
              <a:rPr lang="ru-RU" sz="2800" dirty="0" smtClean="0"/>
              <a:t>политике, </a:t>
            </a:r>
            <a:r>
              <a:rPr lang="ru-RU" sz="2800" b="1" dirty="0">
                <a:solidFill>
                  <a:srgbClr val="00B050"/>
                </a:solidFill>
              </a:rPr>
              <a:t>располагает значительным человеческим </a:t>
            </a:r>
            <a:r>
              <a:rPr lang="ru-RU" sz="2800" b="1" dirty="0" smtClean="0">
                <a:solidFill>
                  <a:srgbClr val="00B050"/>
                </a:solidFill>
              </a:rPr>
              <a:t>капиталом</a:t>
            </a:r>
            <a:endParaRPr lang="ru-RU" sz="2800" b="1" dirty="0">
              <a:solidFill>
                <a:srgbClr val="00B050"/>
              </a:solidFill>
            </a:endParaRP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/>
              <a:t>	</a:t>
            </a:r>
            <a:r>
              <a:rPr lang="ru-RU" sz="2800" dirty="0" smtClean="0"/>
              <a:t>Ключевой </a:t>
            </a:r>
            <a:r>
              <a:rPr lang="ru-RU" sz="2800" dirty="0"/>
              <a:t>инструмент трансформации демографического потенциала в человеческий капитал – национальная система образования</a:t>
            </a: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0"/>
            <a:ext cx="7643834" cy="2714644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В Республике Беларусь образование обеспечивается на всех </a:t>
            </a:r>
            <a:r>
              <a:rPr lang="ru-RU" sz="3200" b="1" dirty="0" smtClean="0">
                <a:solidFill>
                  <a:srgbClr val="FF0000"/>
                </a:solidFill>
              </a:rPr>
              <a:t>уровнях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(</a:t>
            </a:r>
            <a:r>
              <a:rPr lang="ru-RU" sz="3200" b="1" dirty="0">
                <a:solidFill>
                  <a:srgbClr val="FF0000"/>
                </a:solidFill>
              </a:rPr>
              <a:t>основном, специальном и </a:t>
            </a:r>
            <a:r>
              <a:rPr lang="ru-RU" sz="3200" b="1" dirty="0" smtClean="0">
                <a:solidFill>
                  <a:srgbClr val="FF0000"/>
                </a:solidFill>
              </a:rPr>
              <a:t>дополнительном</a:t>
            </a:r>
            <a:r>
              <a:rPr lang="ru-RU" sz="3200" b="1" dirty="0">
                <a:solidFill>
                  <a:srgbClr val="FF0000"/>
                </a:solidFill>
              </a:rPr>
              <a:t>) и является приоритетным направлением государственной политики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928934"/>
            <a:ext cx="7786710" cy="35719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b="1" dirty="0" smtClean="0"/>
              <a:t>	</a:t>
            </a:r>
            <a:r>
              <a:rPr lang="ru-RU" sz="2400" i="1" dirty="0"/>
              <a:t>В Беларуси функционируют свыше </a:t>
            </a:r>
            <a:r>
              <a:rPr lang="ru-RU" sz="2400" b="1" i="1" dirty="0"/>
              <a:t>7 тыс.</a:t>
            </a:r>
            <a:r>
              <a:rPr lang="ru-RU" sz="2400" i="1" dirty="0"/>
              <a:t> учреждений образования, в которых обучаются и воспитываются около </a:t>
            </a:r>
            <a:r>
              <a:rPr lang="ru-RU" sz="2400" b="1" i="1" dirty="0"/>
              <a:t>1,7 </a:t>
            </a:r>
            <a:r>
              <a:rPr lang="ru-RU" sz="2400" b="1" i="1" dirty="0" err="1" smtClean="0"/>
              <a:t>млн</a:t>
            </a:r>
            <a:r>
              <a:rPr lang="ru-RU" sz="2400" b="1" i="1" dirty="0" smtClean="0"/>
              <a:t> </a:t>
            </a:r>
            <a:r>
              <a:rPr lang="ru-RU" sz="2400" i="1" dirty="0" smtClean="0"/>
              <a:t>чел</a:t>
            </a:r>
            <a:r>
              <a:rPr lang="ru-RU" sz="2400" i="1" dirty="0"/>
              <a:t>. </a:t>
            </a:r>
            <a:endParaRPr lang="ru-RU" sz="2400" i="1" dirty="0" smtClean="0"/>
          </a:p>
          <a:p>
            <a:pPr>
              <a:buNone/>
            </a:pPr>
            <a:endParaRPr lang="ru-RU" sz="2400" i="1" dirty="0" smtClean="0"/>
          </a:p>
          <a:p>
            <a:pPr>
              <a:buNone/>
            </a:pPr>
            <a:r>
              <a:rPr lang="ru-RU" sz="2400" i="1" dirty="0"/>
              <a:t>	</a:t>
            </a:r>
            <a:r>
              <a:rPr lang="ru-RU" sz="2400" i="1" dirty="0" smtClean="0"/>
              <a:t>Обучение </a:t>
            </a:r>
            <a:r>
              <a:rPr lang="ru-RU" sz="2400" i="1" dirty="0"/>
              <a:t>и воспитание обеспечивают около 422 тыс. работников системы образования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142852"/>
            <a:ext cx="7215206" cy="5500726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По уровню грамотности взрослого населения и молодежи, возможностям, предоставляемым государством для получения образования, а также количеству студентов на 10 тыс. населения Беларусь относится к </a:t>
            </a:r>
            <a:r>
              <a:rPr lang="ru-RU" sz="3200" b="1" dirty="0" smtClean="0">
                <a:solidFill>
                  <a:srgbClr val="FF0000"/>
                </a:solidFill>
              </a:rPr>
              <a:t>развитым странам</a:t>
            </a:r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00B050"/>
                </a:solidFill>
              </a:rPr>
              <a:t>уровень грамотности взрослого населения составляет 99,7%, охват базового, общим средним и профессиональным образованием занятого населения – 98%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6000768"/>
            <a:ext cx="7786710" cy="50006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 </a:t>
            </a:r>
            <a:r>
              <a:rPr lang="ru-RU" b="1" dirty="0" smtClean="0"/>
              <a:t>	</a:t>
            </a: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142852"/>
            <a:ext cx="7215206" cy="642942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i="1" dirty="0" err="1">
                <a:solidFill>
                  <a:srgbClr val="FF0000"/>
                </a:solidFill>
              </a:rPr>
              <a:t>Справочно</a:t>
            </a:r>
            <a:r>
              <a:rPr lang="ru-RU" sz="3200" b="1" i="1" dirty="0">
                <a:solidFill>
                  <a:srgbClr val="FF0000"/>
                </a:solidFill>
              </a:rPr>
              <a:t>: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571480"/>
            <a:ext cx="7500958" cy="62865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b="1" dirty="0" smtClean="0"/>
              <a:t>	</a:t>
            </a:r>
            <a:r>
              <a:rPr lang="ru-RU" sz="2800" i="1" dirty="0"/>
              <a:t>Беларусь по </a:t>
            </a:r>
            <a:r>
              <a:rPr lang="ru-RU" sz="2800" b="1" i="1" dirty="0"/>
              <a:t>индексу человеческого развития</a:t>
            </a:r>
            <a:r>
              <a:rPr lang="ru-RU" sz="2800" i="1" dirty="0"/>
              <a:t> (далее – ИЧР) находится на </a:t>
            </a:r>
            <a:r>
              <a:rPr lang="ru-RU" sz="2800" b="1" i="1" dirty="0"/>
              <a:t>60-й</a:t>
            </a:r>
            <a:r>
              <a:rPr lang="ru-RU" sz="2800" i="1" dirty="0"/>
              <a:t> позиции из 191, </a:t>
            </a:r>
            <a:r>
              <a:rPr lang="ru-RU" sz="2800" b="1" i="1" dirty="0"/>
              <a:t>оставаясь в группе с самым высоким уровнем развития</a:t>
            </a:r>
            <a:r>
              <a:rPr lang="ru-RU" sz="2800" i="1" dirty="0"/>
              <a:t> и демонстрируя прогресс как по некоторым компонентам ИЧР (индекс ВВП), так и по дополнительным индексам (индекс неравенства и индекс </a:t>
            </a:r>
            <a:r>
              <a:rPr lang="ru-RU" sz="2800" i="1" dirty="0" err="1"/>
              <a:t>гендерного</a:t>
            </a:r>
            <a:r>
              <a:rPr lang="ru-RU" sz="2800" i="1" dirty="0"/>
              <a:t> равенства). </a:t>
            </a:r>
            <a:endParaRPr lang="ru-RU" sz="2800" i="1" dirty="0" smtClean="0"/>
          </a:p>
          <a:p>
            <a:pPr indent="1265238">
              <a:buNone/>
            </a:pPr>
            <a:r>
              <a:rPr lang="ru-RU" sz="2800" i="1" dirty="0"/>
              <a:t>	</a:t>
            </a:r>
            <a:endParaRPr lang="ru-RU" sz="2800" i="1" dirty="0" smtClean="0"/>
          </a:p>
          <a:p>
            <a:pPr indent="1265238">
              <a:buNone/>
            </a:pPr>
            <a:r>
              <a:rPr lang="ru-RU" sz="2800" b="1" i="1" dirty="0" smtClean="0">
                <a:solidFill>
                  <a:srgbClr val="00B050"/>
                </a:solidFill>
              </a:rPr>
              <a:t>Для </a:t>
            </a:r>
            <a:r>
              <a:rPr lang="ru-RU" sz="2800" b="1" i="1" dirty="0">
                <a:solidFill>
                  <a:srgbClr val="00B050"/>
                </a:solidFill>
              </a:rPr>
              <a:t>сравнения</a:t>
            </a:r>
            <a:r>
              <a:rPr lang="ru-RU" sz="2800" b="1" i="1" dirty="0" smtClean="0">
                <a:solidFill>
                  <a:srgbClr val="00B050"/>
                </a:solidFill>
              </a:rPr>
              <a:t>:</a:t>
            </a:r>
          </a:p>
          <a:p>
            <a:pPr indent="2076450">
              <a:buNone/>
            </a:pPr>
            <a:r>
              <a:rPr lang="ru-RU" sz="2800" b="1" i="1" dirty="0" smtClean="0"/>
              <a:t>Россия</a:t>
            </a:r>
            <a:r>
              <a:rPr lang="ru-RU" sz="2800" i="1" dirty="0" smtClean="0"/>
              <a:t> </a:t>
            </a:r>
            <a:r>
              <a:rPr lang="ru-RU" sz="2800" i="1" dirty="0"/>
              <a:t>(52), </a:t>
            </a:r>
            <a:endParaRPr lang="ru-RU" sz="2800" i="1" dirty="0" smtClean="0"/>
          </a:p>
          <a:p>
            <a:pPr indent="2076450">
              <a:buNone/>
            </a:pPr>
            <a:r>
              <a:rPr lang="ru-RU" sz="2800" b="1" i="1" dirty="0" smtClean="0"/>
              <a:t>Грузия</a:t>
            </a:r>
            <a:r>
              <a:rPr lang="ru-RU" sz="2800" i="1" dirty="0" smtClean="0"/>
              <a:t> </a:t>
            </a:r>
            <a:r>
              <a:rPr lang="ru-RU" sz="2800" i="1" dirty="0"/>
              <a:t>(63</a:t>
            </a:r>
            <a:r>
              <a:rPr lang="ru-RU" sz="2800" i="1" dirty="0" smtClean="0"/>
              <a:t>),</a:t>
            </a:r>
          </a:p>
          <a:p>
            <a:pPr indent="2076450">
              <a:buNone/>
            </a:pPr>
            <a:r>
              <a:rPr lang="ru-RU" sz="2800" b="1" i="1" dirty="0" smtClean="0"/>
              <a:t>Болгария</a:t>
            </a:r>
            <a:r>
              <a:rPr lang="ru-RU" sz="2800" i="1" dirty="0" smtClean="0"/>
              <a:t> </a:t>
            </a:r>
            <a:r>
              <a:rPr lang="ru-RU" sz="2800" i="1" dirty="0"/>
              <a:t>(68</a:t>
            </a:r>
            <a:r>
              <a:rPr lang="ru-RU" sz="2800" i="1" dirty="0" smtClean="0"/>
              <a:t>),</a:t>
            </a:r>
          </a:p>
          <a:p>
            <a:pPr indent="2076450">
              <a:buNone/>
            </a:pPr>
            <a:r>
              <a:rPr lang="ru-RU" sz="2800" b="1" i="1" dirty="0" smtClean="0"/>
              <a:t>Украина</a:t>
            </a:r>
            <a:r>
              <a:rPr lang="ru-RU" sz="2800" i="1" dirty="0" smtClean="0"/>
              <a:t> </a:t>
            </a:r>
            <a:r>
              <a:rPr lang="ru-RU" sz="2800" i="1" dirty="0"/>
              <a:t>(77), </a:t>
            </a:r>
            <a:endParaRPr lang="ru-RU" sz="2800" i="1" dirty="0" smtClean="0"/>
          </a:p>
          <a:p>
            <a:pPr indent="2076450">
              <a:buNone/>
            </a:pPr>
            <a:r>
              <a:rPr lang="ru-RU" sz="2800" b="1" i="1" dirty="0" smtClean="0"/>
              <a:t>Китай</a:t>
            </a:r>
            <a:r>
              <a:rPr lang="ru-RU" sz="2800" i="1" dirty="0" smtClean="0"/>
              <a:t> </a:t>
            </a:r>
            <a:r>
              <a:rPr lang="ru-RU" sz="2800" i="1" dirty="0"/>
              <a:t>(79), </a:t>
            </a:r>
            <a:endParaRPr lang="ru-RU" sz="2800" i="1" dirty="0" smtClean="0"/>
          </a:p>
          <a:p>
            <a:pPr indent="2076450">
              <a:buNone/>
            </a:pPr>
            <a:r>
              <a:rPr lang="ru-RU" sz="2800" b="1" i="1" dirty="0" smtClean="0"/>
              <a:t>Азербайджан</a:t>
            </a:r>
            <a:r>
              <a:rPr lang="ru-RU" sz="2800" i="1" dirty="0" smtClean="0"/>
              <a:t> </a:t>
            </a:r>
            <a:r>
              <a:rPr lang="ru-RU" sz="2800" i="1" dirty="0"/>
              <a:t>(91), </a:t>
            </a:r>
            <a:endParaRPr lang="ru-RU" sz="2800" i="1" dirty="0" smtClean="0"/>
          </a:p>
          <a:p>
            <a:pPr indent="2076450">
              <a:buNone/>
            </a:pPr>
            <a:r>
              <a:rPr lang="ru-RU" sz="2800" b="1" i="1" dirty="0" smtClean="0"/>
              <a:t>Индия</a:t>
            </a:r>
            <a:r>
              <a:rPr lang="ru-RU" sz="2800" i="1" dirty="0" smtClean="0"/>
              <a:t> </a:t>
            </a:r>
            <a:r>
              <a:rPr lang="ru-RU" sz="2800" i="1" dirty="0"/>
              <a:t>(132)</a:t>
            </a: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142852"/>
            <a:ext cx="7500958" cy="335758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 Важнейший </a:t>
            </a:r>
            <a:r>
              <a:rPr lang="ru-RU" sz="3200" b="1" dirty="0">
                <a:solidFill>
                  <a:srgbClr val="FF0000"/>
                </a:solidFill>
              </a:rPr>
              <a:t>элемент </a:t>
            </a:r>
            <a:r>
              <a:rPr lang="ru-RU" sz="3200" b="1" dirty="0" smtClean="0">
                <a:solidFill>
                  <a:srgbClr val="FF0000"/>
                </a:solidFill>
              </a:rPr>
              <a:t>системы государственной </a:t>
            </a:r>
            <a:r>
              <a:rPr lang="ru-RU" sz="3200" b="1" dirty="0">
                <a:solidFill>
                  <a:srgbClr val="FF0000"/>
                </a:solidFill>
              </a:rPr>
              <a:t>поддержки интеллектуального будущего нашей страны </a:t>
            </a:r>
            <a:r>
              <a:rPr lang="ru-RU" sz="3200" dirty="0">
                <a:solidFill>
                  <a:srgbClr val="FF0000"/>
                </a:solidFill>
              </a:rPr>
              <a:t>– </a:t>
            </a:r>
            <a:r>
              <a:rPr lang="ru-RU" sz="3200" b="1" dirty="0">
                <a:solidFill>
                  <a:srgbClr val="FF0000"/>
                </a:solidFill>
              </a:rPr>
              <a:t>специальные фонды Президента Республики Беларусь по поддержке талантливой молодежи, социальной поддержке одаренных учащихся и студентов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3714752"/>
            <a:ext cx="7643834" cy="2786082"/>
          </a:xfrm>
        </p:spPr>
        <p:txBody>
          <a:bodyPr>
            <a:normAutofit fontScale="92500" lnSpcReduction="20000"/>
          </a:bodyPr>
          <a:lstStyle/>
          <a:p>
            <a:r>
              <a:rPr lang="ru-RU" sz="2800" i="1" dirty="0" smtClean="0"/>
              <a:t>С </a:t>
            </a:r>
            <a:r>
              <a:rPr lang="ru-RU" sz="2800" i="1" dirty="0"/>
              <a:t>1996 года по линии </a:t>
            </a:r>
            <a:r>
              <a:rPr lang="ru-RU" sz="2800" i="1" dirty="0" err="1"/>
              <a:t>спецфонда</a:t>
            </a:r>
            <a:r>
              <a:rPr lang="ru-RU" sz="2800" i="1" dirty="0"/>
              <a:t> по поддержке талантливой молодежи поощрения получили 4518 граждан и 359 коллективов. </a:t>
            </a:r>
            <a:endParaRPr lang="ru-RU" sz="2800" dirty="0"/>
          </a:p>
          <a:p>
            <a:r>
              <a:rPr lang="ru-RU" sz="2800" i="1" dirty="0"/>
              <a:t>С 1996 </a:t>
            </a:r>
            <a:r>
              <a:rPr lang="ru-RU" sz="2800" i="1" dirty="0" smtClean="0"/>
              <a:t>года фонд </a:t>
            </a:r>
            <a:r>
              <a:rPr lang="ru-RU" sz="2800" i="1" dirty="0"/>
              <a:t>социальной поддержке одаренных учащихся и </a:t>
            </a:r>
            <a:r>
              <a:rPr lang="ru-RU" sz="2800" i="1" dirty="0" smtClean="0"/>
              <a:t>студентов принял </a:t>
            </a:r>
            <a:r>
              <a:rPr lang="ru-RU" sz="2800" i="1" dirty="0"/>
              <a:t>решения о </a:t>
            </a:r>
            <a:r>
              <a:rPr lang="ru-RU" sz="2800" i="1" dirty="0" smtClean="0"/>
              <a:t>поощрении 41</a:t>
            </a:r>
            <a:r>
              <a:rPr lang="ru-RU" sz="2800" i="1" dirty="0"/>
              <a:t> 943 учащихся и студента, 4 066 педагогических и научных работников</a:t>
            </a: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500306"/>
            <a:ext cx="878687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Второй принцип – </a:t>
            </a:r>
            <a:r>
              <a:rPr lang="ru-RU" b="1" i="1" dirty="0" smtClean="0">
                <a:solidFill>
                  <a:srgbClr val="FF0000"/>
                </a:solidFill>
              </a:rPr>
              <a:t>ответственность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143380"/>
            <a:ext cx="8229600" cy="198278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Государство </a:t>
            </a:r>
            <a:r>
              <a:rPr lang="ru-RU" dirty="0"/>
              <a:t>последовательно выполняет обязательства перед обществом, гарантируя всестороннюю и масштабную поддержку на протяжении жизни </a:t>
            </a:r>
            <a:r>
              <a:rPr lang="ru-RU" dirty="0" smtClean="0"/>
              <a:t>человека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142852"/>
            <a:ext cx="7215206" cy="4857784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К большому сожалению, в разных регионах планеты мы продолжаем наблюдать обесценивание базовых принципов духовно-нравственного развития </a:t>
            </a:r>
            <a:r>
              <a:rPr lang="ru-RU" sz="3200" dirty="0" smtClean="0">
                <a:solidFill>
                  <a:srgbClr val="FF0000"/>
                </a:solidFill>
              </a:rPr>
              <a:t>личности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>
                <a:solidFill>
                  <a:srgbClr val="FF0000"/>
                </a:solidFill>
              </a:rPr>
              <a:t/>
            </a:r>
            <a:br>
              <a:rPr lang="ru-RU" sz="3200" dirty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>
                <a:solidFill>
                  <a:srgbClr val="FF0000"/>
                </a:solidFill>
              </a:rPr>
              <a:t>Материальная выгода зачастую ставится выше основных моральных </a:t>
            </a:r>
            <a:r>
              <a:rPr lang="ru-RU" sz="3200" dirty="0" smtClean="0">
                <a:solidFill>
                  <a:srgbClr val="FF0000"/>
                </a:solidFill>
              </a:rPr>
              <a:t>ценностей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>
                <a:solidFill>
                  <a:srgbClr val="00B050"/>
                </a:solidFill>
              </a:rPr>
              <a:t>У белорусов честность, порядочность и доброта никогда не уживутся с жаждой наживы, алчностью и озлобленностью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5500702"/>
            <a:ext cx="6858048" cy="114300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sz="2800" b="1" i="1" dirty="0" smtClean="0">
                <a:solidFill>
                  <a:srgbClr val="00B050"/>
                </a:solidFill>
              </a:rPr>
              <a:t>Именно </a:t>
            </a:r>
            <a:r>
              <a:rPr lang="ru-RU" sz="2800" b="1" i="1" dirty="0">
                <a:solidFill>
                  <a:srgbClr val="00B050"/>
                </a:solidFill>
              </a:rPr>
              <a:t>этот посыл лежит в основе развития интеллектуального и духовно-нравственного потенциала белорусского общества</a:t>
            </a:r>
            <a:endParaRPr lang="ru-RU" sz="2600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0"/>
            <a:ext cx="7643834" cy="6858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Одна из главных задач нашего развития неизменна: сохранить наши лучшие национальные черты, наши богатейшие историко-культурные традиции.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Преданность Отечеству нужно доказывать своими поступками.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Активную гражданскую позицию выражать через конкретные созидательные дела.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00B050"/>
                </a:solidFill>
              </a:rPr>
              <a:t>При этом всегда давать нравственную самооценку своим действиям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5929330"/>
            <a:ext cx="7786710" cy="5715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 </a:t>
            </a:r>
            <a:r>
              <a:rPr lang="ru-RU" b="1" dirty="0" smtClean="0"/>
              <a:t>	</a:t>
            </a: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142852"/>
            <a:ext cx="7215206" cy="1428760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8. Обеспечение правопорядка – важное условие общественной стабильности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714488"/>
            <a:ext cx="7786710" cy="478634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/>
              <a:t> </a:t>
            </a:r>
            <a:r>
              <a:rPr lang="ru-RU" b="1" dirty="0" smtClean="0"/>
              <a:t>	</a:t>
            </a:r>
            <a:r>
              <a:rPr lang="ru-RU" sz="2800" dirty="0"/>
              <a:t>На совещании об общественно-политической обстановке и состоянии преступности в стране 24 января 2023 г</a:t>
            </a:r>
            <a:r>
              <a:rPr lang="ru-RU" sz="2800" dirty="0" smtClean="0"/>
              <a:t>. </a:t>
            </a:r>
            <a:r>
              <a:rPr lang="ru-RU" sz="2800" b="1" dirty="0" smtClean="0"/>
              <a:t>Глава </a:t>
            </a:r>
            <a:r>
              <a:rPr lang="ru-RU" sz="2800" b="1" dirty="0"/>
              <a:t>государства</a:t>
            </a:r>
            <a:r>
              <a:rPr lang="ru-RU" sz="2800" dirty="0"/>
              <a:t> подчеркнул: </a:t>
            </a:r>
            <a:endParaRPr lang="ru-RU" sz="2800" dirty="0" smtClean="0"/>
          </a:p>
          <a:p>
            <a:pPr>
              <a:buNone/>
            </a:pPr>
            <a:r>
              <a:rPr lang="ru-RU" sz="2800" i="1" dirty="0">
                <a:solidFill>
                  <a:srgbClr val="00B050"/>
                </a:solidFill>
              </a:rPr>
              <a:t>	</a:t>
            </a:r>
            <a:r>
              <a:rPr lang="ru-RU" sz="2800" i="1" dirty="0" smtClean="0">
                <a:solidFill>
                  <a:srgbClr val="00B050"/>
                </a:solidFill>
              </a:rPr>
              <a:t>«</a:t>
            </a:r>
            <a:r>
              <a:rPr lang="ru-RU" sz="2800" b="1" i="1" dirty="0">
                <a:solidFill>
                  <a:srgbClr val="00B050"/>
                </a:solidFill>
              </a:rPr>
              <a:t>Защита законных прав и интересов наших людей –это главное</a:t>
            </a:r>
            <a:r>
              <a:rPr lang="ru-RU" sz="2800" i="1" dirty="0">
                <a:solidFill>
                  <a:srgbClr val="00B050"/>
                </a:solidFill>
              </a:rPr>
              <a:t>. Мы мало внимания обращаем в последнее время на эту проблему… Пусть это по сравнению с другими государствами, даже самыми демократичными в мире, капля в море. Но, тем не менее, </a:t>
            </a:r>
            <a:r>
              <a:rPr lang="ru-RU" sz="2800" b="1" i="1" dirty="0">
                <a:solidFill>
                  <a:srgbClr val="00B050"/>
                </a:solidFill>
              </a:rPr>
              <a:t>об этом нельзя забывать</a:t>
            </a:r>
            <a:r>
              <a:rPr lang="ru-RU" sz="2800" i="1" dirty="0">
                <a:solidFill>
                  <a:srgbClr val="00B050"/>
                </a:solidFill>
              </a:rPr>
              <a:t>»</a:t>
            </a: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142852"/>
            <a:ext cx="7215206" cy="714380"/>
          </a:xfrm>
        </p:spPr>
        <p:txBody>
          <a:bodyPr>
            <a:normAutofit/>
          </a:bodyPr>
          <a:lstStyle/>
          <a:p>
            <a:pPr algn="l"/>
            <a:r>
              <a:rPr lang="ru-RU" sz="3200" b="1" i="1" dirty="0" err="1" smtClean="0">
                <a:solidFill>
                  <a:srgbClr val="FF0000"/>
                </a:solidFill>
              </a:rPr>
              <a:t>Справочно</a:t>
            </a:r>
            <a:r>
              <a:rPr lang="ru-RU" sz="3200" b="1" i="1" dirty="0" smtClean="0">
                <a:solidFill>
                  <a:srgbClr val="FF0000"/>
                </a:solidFill>
              </a:rPr>
              <a:t>: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928670"/>
            <a:ext cx="7358082" cy="55721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	</a:t>
            </a:r>
            <a:endParaRPr lang="ru-RU" sz="2800" dirty="0"/>
          </a:p>
          <a:p>
            <a:pPr>
              <a:buNone/>
            </a:pPr>
            <a:r>
              <a:rPr lang="ru-RU" sz="2800" i="1" dirty="0" smtClean="0"/>
              <a:t>	В </a:t>
            </a:r>
            <a:r>
              <a:rPr lang="ru-RU" sz="2800" b="1" i="1" dirty="0" smtClean="0"/>
              <a:t>рейтинге </a:t>
            </a:r>
            <a:r>
              <a:rPr lang="ru-RU" sz="2800" b="1" i="1" dirty="0"/>
              <a:t>уровня </a:t>
            </a:r>
            <a:r>
              <a:rPr lang="ru-RU" sz="2800" b="1" i="1" dirty="0" smtClean="0"/>
              <a:t>преступности </a:t>
            </a:r>
            <a:r>
              <a:rPr lang="ru-RU" sz="2800" i="1" dirty="0" smtClean="0"/>
              <a:t>(</a:t>
            </a:r>
            <a:r>
              <a:rPr lang="en-US" sz="2800" i="1" dirty="0" err="1"/>
              <a:t>CrimeIndexbyCountry</a:t>
            </a:r>
            <a:r>
              <a:rPr lang="ru-RU" sz="2800" i="1" dirty="0"/>
              <a:t>) по итогам 2022 года </a:t>
            </a:r>
            <a:r>
              <a:rPr lang="ru-RU" sz="2800" b="1" i="1" dirty="0"/>
              <a:t>Беларусь</a:t>
            </a:r>
            <a:r>
              <a:rPr lang="ru-RU" sz="2800" i="1" dirty="0"/>
              <a:t> занимает </a:t>
            </a:r>
            <a:r>
              <a:rPr lang="ru-RU" sz="2800" b="1" i="1" dirty="0"/>
              <a:t>34 место</a:t>
            </a:r>
            <a:r>
              <a:rPr lang="ru-RU" sz="2800" i="1" dirty="0"/>
              <a:t> среди 142 стран </a:t>
            </a:r>
            <a:r>
              <a:rPr lang="ru-RU" sz="2800" i="1" dirty="0" smtClean="0"/>
              <a:t>участников </a:t>
            </a:r>
          </a:p>
          <a:p>
            <a:pPr indent="1092200">
              <a:buNone/>
            </a:pPr>
            <a:r>
              <a:rPr lang="ru-RU" sz="2800" b="1" i="1" dirty="0" smtClean="0">
                <a:solidFill>
                  <a:srgbClr val="00B050"/>
                </a:solidFill>
              </a:rPr>
              <a:t>Для </a:t>
            </a:r>
            <a:r>
              <a:rPr lang="ru-RU" sz="2800" b="1" i="1" dirty="0">
                <a:solidFill>
                  <a:srgbClr val="00B050"/>
                </a:solidFill>
              </a:rPr>
              <a:t>сравнения:</a:t>
            </a:r>
            <a:r>
              <a:rPr lang="ru-RU" sz="2800" i="1" dirty="0"/>
              <a:t> </a:t>
            </a:r>
            <a:endParaRPr lang="ru-RU" sz="2800" i="1" dirty="0" smtClean="0"/>
          </a:p>
          <a:p>
            <a:pPr indent="1092200">
              <a:buNone/>
            </a:pPr>
            <a:r>
              <a:rPr lang="ru-RU" sz="2800" b="1" i="1" dirty="0" smtClean="0"/>
              <a:t>Франция</a:t>
            </a:r>
            <a:r>
              <a:rPr lang="ru-RU" sz="2800" i="1" dirty="0" smtClean="0"/>
              <a:t> </a:t>
            </a:r>
            <a:r>
              <a:rPr lang="ru-RU" sz="2800" i="1" dirty="0"/>
              <a:t>– 36, </a:t>
            </a:r>
            <a:endParaRPr lang="ru-RU" sz="2800" i="1" dirty="0" smtClean="0"/>
          </a:p>
          <a:p>
            <a:pPr indent="1092200">
              <a:buNone/>
            </a:pPr>
            <a:r>
              <a:rPr lang="ru-RU" sz="2800" b="1" i="1" dirty="0" smtClean="0"/>
              <a:t>Казахстан</a:t>
            </a:r>
            <a:r>
              <a:rPr lang="ru-RU" sz="2800" i="1" dirty="0" smtClean="0"/>
              <a:t> </a:t>
            </a:r>
            <a:r>
              <a:rPr lang="ru-RU" sz="2800" i="1" dirty="0"/>
              <a:t>– 48, </a:t>
            </a:r>
            <a:endParaRPr lang="ru-RU" sz="2800" i="1" dirty="0" smtClean="0"/>
          </a:p>
          <a:p>
            <a:pPr indent="1092200">
              <a:buNone/>
            </a:pPr>
            <a:r>
              <a:rPr lang="ru-RU" sz="2800" b="1" i="1" dirty="0" smtClean="0"/>
              <a:t>США</a:t>
            </a:r>
            <a:r>
              <a:rPr lang="ru-RU" sz="2800" i="1" dirty="0" smtClean="0"/>
              <a:t> </a:t>
            </a:r>
            <a:r>
              <a:rPr lang="ru-RU" sz="2800" i="1" dirty="0"/>
              <a:t>– 55, </a:t>
            </a:r>
            <a:endParaRPr lang="ru-RU" sz="2800" i="1" dirty="0" smtClean="0"/>
          </a:p>
          <a:p>
            <a:pPr indent="1092200">
              <a:buNone/>
            </a:pPr>
            <a:r>
              <a:rPr lang="ru-RU" sz="2800" b="1" i="1" dirty="0" smtClean="0"/>
              <a:t>Швеция</a:t>
            </a:r>
            <a:r>
              <a:rPr lang="ru-RU" sz="2800" i="1" dirty="0" smtClean="0"/>
              <a:t> </a:t>
            </a:r>
            <a:r>
              <a:rPr lang="ru-RU" sz="2800" i="1" dirty="0"/>
              <a:t>– 58, </a:t>
            </a:r>
            <a:endParaRPr lang="ru-RU" sz="2800" i="1" dirty="0" smtClean="0"/>
          </a:p>
          <a:p>
            <a:pPr indent="1092200">
              <a:buNone/>
            </a:pPr>
            <a:r>
              <a:rPr lang="ru-RU" sz="2800" b="1" i="1" dirty="0" smtClean="0"/>
              <a:t>Великобритания</a:t>
            </a:r>
            <a:r>
              <a:rPr lang="ru-RU" sz="2800" i="1" dirty="0" smtClean="0"/>
              <a:t> </a:t>
            </a:r>
            <a:r>
              <a:rPr lang="ru-RU" sz="2800" i="1" dirty="0"/>
              <a:t>– 65, </a:t>
            </a:r>
            <a:endParaRPr lang="ru-RU" sz="2800" i="1" dirty="0" smtClean="0"/>
          </a:p>
          <a:p>
            <a:pPr indent="1092200">
              <a:buNone/>
            </a:pPr>
            <a:r>
              <a:rPr lang="ru-RU" sz="2800" b="1" i="1" dirty="0" smtClean="0"/>
              <a:t>Украина</a:t>
            </a:r>
            <a:r>
              <a:rPr lang="ru-RU" sz="2800" i="1" dirty="0" smtClean="0"/>
              <a:t> </a:t>
            </a:r>
            <a:r>
              <a:rPr lang="ru-RU" sz="2800" i="1" dirty="0"/>
              <a:t>– 68</a:t>
            </a: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142852"/>
            <a:ext cx="7215206" cy="71438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i="1" dirty="0" smtClean="0">
                <a:solidFill>
                  <a:srgbClr val="FF0000"/>
                </a:solidFill>
              </a:rPr>
              <a:t>По информации УВД, в Витебской области по итогам девяти месяце 2023 г.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928670"/>
            <a:ext cx="7358082" cy="55721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	</a:t>
            </a:r>
            <a:endParaRPr lang="ru-RU" sz="2800" dirty="0"/>
          </a:p>
          <a:p>
            <a:r>
              <a:rPr lang="ru-RU" sz="2800" i="1" dirty="0" smtClean="0"/>
              <a:t>	 </a:t>
            </a:r>
            <a:r>
              <a:rPr lang="ru-RU" sz="2800" i="1" dirty="0"/>
              <a:t>наблюдается </a:t>
            </a:r>
            <a:r>
              <a:rPr lang="ru-RU" sz="2800" b="1" i="1" dirty="0"/>
              <a:t>положительная динамика снижения преступлений, регистрируемых по линии уголовного розыска.</a:t>
            </a:r>
            <a:r>
              <a:rPr lang="ru-RU" sz="2800" i="1" dirty="0"/>
              <a:t> На территории области отмечается один из самых низких в республике уровень преступности на 10 тысяч </a:t>
            </a:r>
            <a:r>
              <a:rPr lang="ru-RU" sz="2800" i="1" dirty="0" smtClean="0"/>
              <a:t>населения</a:t>
            </a:r>
          </a:p>
          <a:p>
            <a:pPr>
              <a:buNone/>
            </a:pPr>
            <a:endParaRPr lang="ru-RU" sz="2800" dirty="0"/>
          </a:p>
          <a:p>
            <a:r>
              <a:rPr lang="ru-RU" sz="2800" i="1" dirty="0"/>
              <a:t>Уровень преступности на 10 тысяч населения составляет 60,6 преступлений, в среднем по республике – 68,0. Поступательно снижается количество регистрируемых преступлений по линии уголовного розыска. По итогам 9 месяцев т.г. к аналогичному периоду прошлого года </a:t>
            </a:r>
            <a:r>
              <a:rPr lang="ru-RU" sz="2800" i="1" dirty="0" smtClean="0"/>
              <a:t>их </a:t>
            </a:r>
            <a:r>
              <a:rPr lang="ru-RU" sz="2800" i="1" dirty="0"/>
              <a:t>количество уменьшилось на 8,7% (с 3514 до 3207)</a:t>
            </a: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142852"/>
            <a:ext cx="7500958" cy="228601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Особой угрозой социальной, политической, демографической, экономической, внутренней безопасности любого современного государства являются наркомания и незаконный оборот наркотиков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2857496"/>
            <a:ext cx="7358082" cy="400050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be-BY" sz="2800" i="1" dirty="0"/>
              <a:t>В 2022 году зарегистрировано </a:t>
            </a:r>
            <a:r>
              <a:rPr lang="be-BY" sz="2800" b="1" i="1" dirty="0"/>
              <a:t>600</a:t>
            </a:r>
            <a:r>
              <a:rPr lang="be-BY" sz="2800" i="1" dirty="0"/>
              <a:t> фактов передозировки наркотиков (19 допущено несовершеннолетними),</a:t>
            </a:r>
            <a:r>
              <a:rPr lang="ru-RU" sz="2800" i="1" dirty="0"/>
              <a:t> в результате отравления наркотиками погибло </a:t>
            </a:r>
            <a:r>
              <a:rPr lang="ru-RU" sz="2800" b="1" i="1" dirty="0"/>
              <a:t>73</a:t>
            </a:r>
            <a:r>
              <a:rPr lang="ru-RU" sz="2800" i="1" dirty="0"/>
              <a:t> человека (63 мужчины и </a:t>
            </a:r>
            <a:r>
              <a:rPr lang="ru-RU" sz="2800" i="1" dirty="0" smtClean="0"/>
              <a:t>10 </a:t>
            </a:r>
            <a:r>
              <a:rPr lang="ru-RU" sz="2800" i="1" dirty="0"/>
              <a:t>женщин</a:t>
            </a:r>
            <a:r>
              <a:rPr lang="ru-RU" sz="2800" i="1" dirty="0" smtClean="0"/>
              <a:t>)</a:t>
            </a:r>
          </a:p>
          <a:p>
            <a:pPr>
              <a:buNone/>
            </a:pPr>
            <a:r>
              <a:rPr lang="ru-RU" sz="2800" i="1" dirty="0" smtClean="0"/>
              <a:t> </a:t>
            </a:r>
          </a:p>
          <a:p>
            <a:pPr>
              <a:buNone/>
            </a:pPr>
            <a:r>
              <a:rPr lang="ru-RU" sz="2800" i="1" dirty="0"/>
              <a:t>	</a:t>
            </a:r>
            <a:r>
              <a:rPr lang="ru-RU" sz="2800" i="1" dirty="0" smtClean="0"/>
              <a:t>За </a:t>
            </a:r>
            <a:r>
              <a:rPr lang="ru-RU" sz="2800" i="1" dirty="0"/>
              <a:t>6 месяцев 2023 г. – </a:t>
            </a:r>
            <a:r>
              <a:rPr lang="ru-RU" sz="2800" b="1" i="1" dirty="0"/>
              <a:t>270</a:t>
            </a:r>
            <a:r>
              <a:rPr lang="ru-RU" sz="2800" i="1" dirty="0"/>
              <a:t> фактов передозировки (</a:t>
            </a:r>
            <a:r>
              <a:rPr lang="ru-RU" sz="2800" i="1" dirty="0" smtClean="0"/>
              <a:t>1 допущена   несовершеннолетними</a:t>
            </a:r>
            <a:r>
              <a:rPr lang="ru-RU" sz="2800" i="1" dirty="0"/>
              <a:t>), погибло </a:t>
            </a:r>
            <a:r>
              <a:rPr lang="ru-RU" sz="2800" b="1" i="1" dirty="0"/>
              <a:t>34</a:t>
            </a:r>
            <a:r>
              <a:rPr lang="ru-RU" sz="2800" i="1" dirty="0"/>
              <a:t> человека (30 мужчин и 4 женщины)</a:t>
            </a:r>
            <a:endParaRPr lang="ru-RU" sz="2800" dirty="0"/>
          </a:p>
          <a:p>
            <a:pPr>
              <a:buNone/>
            </a:pPr>
            <a:r>
              <a:rPr lang="ru-RU" sz="2800" i="1" dirty="0" smtClean="0"/>
              <a:t>	</a:t>
            </a: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142852"/>
            <a:ext cx="7000892" cy="1214446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>
                <a:solidFill>
                  <a:srgbClr val="FF0000"/>
                </a:solidFill>
              </a:rPr>
              <a:t>Одним из основных национальных интересов в социальной сфере является минимизация уровня коррупции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1500174"/>
            <a:ext cx="7358082" cy="514353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sz="2400" b="1" dirty="0">
                <a:solidFill>
                  <a:srgbClr val="00B050"/>
                </a:solidFill>
              </a:rPr>
              <a:t>В Беларуси сформирована система борьбы с коррупцией, которая соответствует базовым международным </a:t>
            </a:r>
            <a:r>
              <a:rPr lang="ru-RU" sz="2400" b="1" dirty="0" err="1">
                <a:solidFill>
                  <a:srgbClr val="00B050"/>
                </a:solidFill>
              </a:rPr>
              <a:t>антикоррупционным</a:t>
            </a:r>
            <a:r>
              <a:rPr lang="ru-RU" sz="2400" b="1" dirty="0">
                <a:solidFill>
                  <a:srgbClr val="00B050"/>
                </a:solidFill>
              </a:rPr>
              <a:t> </a:t>
            </a:r>
            <a:r>
              <a:rPr lang="ru-RU" sz="2400" b="1" dirty="0" smtClean="0">
                <a:solidFill>
                  <a:srgbClr val="00B050"/>
                </a:solidFill>
              </a:rPr>
              <a:t>стандартам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000" i="1" dirty="0"/>
              <a:t>В 2022 году в республике </a:t>
            </a:r>
            <a:r>
              <a:rPr lang="ru-RU" sz="2000" b="1" i="1" dirty="0"/>
              <a:t>зарегистрировано1 328</a:t>
            </a:r>
            <a:r>
              <a:rPr lang="ru-RU" sz="2000" i="1" dirty="0"/>
              <a:t> уголовных дел о коррупционных преступлениях, что на 26,6% больше, чем в 2021 году (1 049). В первом полугодии 2023 г. зарегистрировано </a:t>
            </a:r>
            <a:r>
              <a:rPr lang="ru-RU" sz="2000" b="1" i="1" dirty="0"/>
              <a:t>638</a:t>
            </a:r>
            <a:r>
              <a:rPr lang="ru-RU" sz="2000" i="1" dirty="0"/>
              <a:t> уголовных дел о коррупционных преступлениях, что составило 1,5% от общего числа возбужденных уголовных дел о всех преступлениях (41 208</a:t>
            </a:r>
            <a:r>
              <a:rPr lang="ru-RU" sz="2000" i="1" dirty="0" smtClean="0"/>
              <a:t>)</a:t>
            </a:r>
          </a:p>
          <a:p>
            <a:endParaRPr lang="ru-RU" sz="2000" i="1" dirty="0"/>
          </a:p>
          <a:p>
            <a:r>
              <a:rPr lang="ru-RU" sz="2000" i="1" dirty="0"/>
              <a:t>В январе-сентябре 2023 года </a:t>
            </a:r>
            <a:r>
              <a:rPr lang="ru-RU" sz="2000" i="1" dirty="0" err="1"/>
              <a:t>в</a:t>
            </a:r>
            <a:r>
              <a:rPr lang="ru-RU" sz="2000" b="1" i="1" dirty="0" err="1"/>
              <a:t>Витебской</a:t>
            </a:r>
            <a:r>
              <a:rPr lang="ru-RU" sz="2000" i="1" dirty="0"/>
              <a:t> области количество уголовных дел, возбужденных по коррупционным составам увеличилось на 5,7%  (с 88 до 93), аналогичная тенденция отмечалась и по итогам 2022 года (со 110 до 112</a:t>
            </a:r>
            <a:r>
              <a:rPr lang="ru-RU" sz="2000" i="1" dirty="0" smtClean="0"/>
              <a:t>)</a:t>
            </a:r>
          </a:p>
          <a:p>
            <a:pPr>
              <a:buNone/>
            </a:pPr>
            <a:endParaRPr lang="ru-RU" sz="2000" i="1" dirty="0"/>
          </a:p>
          <a:p>
            <a:r>
              <a:rPr lang="ru-RU" sz="2000" i="1" dirty="0"/>
              <a:t>Коррупционные преступления в январе-сентябре т.г. составили 1,3% от числа зарегистрированных на территории области</a:t>
            </a:r>
          </a:p>
          <a:p>
            <a:pPr>
              <a:buNone/>
            </a:pPr>
            <a:r>
              <a:rPr lang="ru-RU" sz="2800" i="1" dirty="0" smtClean="0"/>
              <a:t>	</a:t>
            </a: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r="25000" b="46409"/>
          <a:stretch>
            <a:fillRect/>
          </a:stretch>
        </p:blipFill>
        <p:spPr bwMode="auto">
          <a:xfrm rot="16200000">
            <a:off x="-2393165" y="2393165"/>
            <a:ext cx="6858000" cy="20716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142852"/>
            <a:ext cx="7143768" cy="1357322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 smtClean="0">
                <a:solidFill>
                  <a:srgbClr val="FF0000"/>
                </a:solidFill>
              </a:rPr>
              <a:t>Социально ориентированная политика нашей страны – эталон реальной заботы о своих гражданах для многих государств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857232"/>
            <a:ext cx="7358082" cy="600076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	</a:t>
            </a:r>
            <a:endParaRPr lang="ru-RU" sz="2800" dirty="0"/>
          </a:p>
          <a:p>
            <a:pPr>
              <a:buNone/>
            </a:pPr>
            <a:endParaRPr lang="ru-RU" sz="2800" dirty="0"/>
          </a:p>
          <a:p>
            <a:r>
              <a:rPr lang="ru-RU" sz="2800" dirty="0"/>
              <a:t>Как подчеркнул </a:t>
            </a:r>
            <a:r>
              <a:rPr lang="ru-RU" sz="2800" b="1" dirty="0">
                <a:solidFill>
                  <a:srgbClr val="00B050"/>
                </a:solidFill>
              </a:rPr>
              <a:t>Глава государства А.Г</a:t>
            </a:r>
            <a:r>
              <a:rPr lang="ru-RU" sz="2800" b="1" dirty="0" smtClean="0">
                <a:solidFill>
                  <a:srgbClr val="00B050"/>
                </a:solidFill>
              </a:rPr>
              <a:t>. Лукашенко </a:t>
            </a:r>
            <a:r>
              <a:rPr lang="ru-RU" sz="2800" dirty="0" smtClean="0"/>
              <a:t>30 </a:t>
            </a:r>
            <a:r>
              <a:rPr lang="ru-RU" sz="2800" dirty="0"/>
              <a:t>июня 2023 г</a:t>
            </a:r>
            <a:r>
              <a:rPr lang="ru-RU" sz="2800" dirty="0" smtClean="0"/>
              <a:t>. на </a:t>
            </a:r>
            <a:r>
              <a:rPr lang="ru-RU" sz="2800" dirty="0"/>
              <a:t>торжественном собрании в честь Дня </a:t>
            </a:r>
            <a:r>
              <a:rPr lang="ru-RU" sz="2800" dirty="0" smtClean="0"/>
              <a:t>Независимости </a:t>
            </a:r>
            <a:r>
              <a:rPr lang="ru-RU" sz="2800" b="1" i="1" dirty="0">
                <a:solidFill>
                  <a:srgbClr val="00B050"/>
                </a:solidFill>
              </a:rPr>
              <a:t>«</a:t>
            </a:r>
            <a:r>
              <a:rPr lang="ru-RU" sz="2800" b="1" i="1" dirty="0" smtClean="0">
                <a:solidFill>
                  <a:srgbClr val="00B050"/>
                </a:solidFill>
              </a:rPr>
              <a:t>Беларусь является примером </a:t>
            </a:r>
            <a:r>
              <a:rPr lang="ru-RU" sz="2800" b="1" i="1" dirty="0">
                <a:solidFill>
                  <a:srgbClr val="00B050"/>
                </a:solidFill>
              </a:rPr>
              <a:t>отсутствия пропасти между богатыми и бедными, примером социальной защищенности всех граждан, примером здорового общества и традиционных ценностей</a:t>
            </a:r>
            <a:r>
              <a:rPr lang="ru-RU" sz="2800" b="1" i="1" dirty="0" smtClean="0">
                <a:solidFill>
                  <a:srgbClr val="00B050"/>
                </a:solidFill>
              </a:rPr>
              <a:t>»</a:t>
            </a:r>
          </a:p>
          <a:p>
            <a:pPr>
              <a:buNone/>
            </a:pPr>
            <a:endParaRPr lang="ru-RU" sz="2800" dirty="0"/>
          </a:p>
          <a:p>
            <a:r>
              <a:rPr lang="ru-RU" sz="2800" dirty="0"/>
              <a:t>При этом</a:t>
            </a:r>
            <a:r>
              <a:rPr lang="ru-RU" sz="2800" b="1" dirty="0"/>
              <a:t> </a:t>
            </a:r>
            <a:r>
              <a:rPr lang="ru-RU" sz="2800" b="1" dirty="0">
                <a:solidFill>
                  <a:srgbClr val="00B050"/>
                </a:solidFill>
              </a:rPr>
              <a:t>ориентиром в работе с населением определен постепенный переход от патерналистской модели к </a:t>
            </a:r>
            <a:r>
              <a:rPr lang="ru-RU" sz="2800" b="1" dirty="0" smtClean="0">
                <a:solidFill>
                  <a:srgbClr val="00B050"/>
                </a:solidFill>
              </a:rPr>
              <a:t>поддерживающей</a:t>
            </a:r>
            <a:r>
              <a:rPr lang="ru-RU" sz="2800" dirty="0" smtClean="0"/>
              <a:t>, когда </a:t>
            </a:r>
            <a:r>
              <a:rPr lang="ru-RU" sz="2800" dirty="0"/>
              <a:t>государство не просто берет на себя решение всех проблем человека, а создает такие условия, чтобы гражданин самостоятельно мог их решать.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214554"/>
            <a:ext cx="8229600" cy="1143000"/>
          </a:xfrm>
        </p:spPr>
        <p:txBody>
          <a:bodyPr/>
          <a:lstStyle/>
          <a:p>
            <a:r>
              <a:rPr lang="ru-RU" dirty="0" smtClean="0"/>
              <a:t>Третий принцип – </a:t>
            </a:r>
            <a:r>
              <a:rPr lang="ru-RU" b="1" i="1" dirty="0" smtClean="0">
                <a:solidFill>
                  <a:srgbClr val="FF0000"/>
                </a:solidFill>
              </a:rPr>
              <a:t>забота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643314"/>
            <a:ext cx="8229600" cy="2482849"/>
          </a:xfrm>
        </p:spPr>
        <p:txBody>
          <a:bodyPr/>
          <a:lstStyle/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 </a:t>
            </a:r>
            <a:r>
              <a:rPr lang="ru-RU" dirty="0"/>
              <a:t>Выражается в широкой и разветвленной системе социальной помощи уязвимым категориям населения и людям, попавшим в сложную жизненную ситуацию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378619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785926"/>
            <a:ext cx="8786874" cy="136841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1. Глобальные вызовы и новые реалии мирового развития в социальной сфере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071810"/>
            <a:ext cx="9144000" cy="212565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000" dirty="0" smtClean="0"/>
              <a:t>В </a:t>
            </a:r>
            <a:r>
              <a:rPr lang="en-US" sz="3000" dirty="0"/>
              <a:t>XXI</a:t>
            </a:r>
            <a:r>
              <a:rPr lang="ru-RU" sz="3000" dirty="0"/>
              <a:t> веке человечество переживает период глубоких потрясений.</a:t>
            </a:r>
          </a:p>
          <a:p>
            <a:pPr>
              <a:buNone/>
            </a:pPr>
            <a:r>
              <a:rPr lang="ru-RU" sz="3000" dirty="0" smtClean="0"/>
              <a:t>	Реальной </a:t>
            </a:r>
            <a:r>
              <a:rPr lang="ru-RU" sz="3000" dirty="0"/>
              <a:t>угрозой </a:t>
            </a:r>
            <a:r>
              <a:rPr lang="ru-RU" sz="3000" dirty="0" smtClean="0"/>
              <a:t>является </a:t>
            </a:r>
            <a:r>
              <a:rPr lang="ru-RU" sz="3000" b="1" dirty="0" smtClean="0">
                <a:solidFill>
                  <a:srgbClr val="00B050"/>
                </a:solidFill>
              </a:rPr>
              <a:t>нарастание </a:t>
            </a:r>
            <a:r>
              <a:rPr lang="ru-RU" sz="3000" b="1" dirty="0">
                <a:solidFill>
                  <a:srgbClr val="00B050"/>
                </a:solidFill>
              </a:rPr>
              <a:t>демографического </a:t>
            </a:r>
            <a:r>
              <a:rPr lang="ru-RU" sz="3000" b="1" dirty="0" smtClean="0">
                <a:solidFill>
                  <a:srgbClr val="00B050"/>
                </a:solidFill>
              </a:rPr>
              <a:t>дисбаланса и усиление </a:t>
            </a:r>
            <a:r>
              <a:rPr lang="ru-RU" sz="3000" b="1" dirty="0">
                <a:solidFill>
                  <a:srgbClr val="00B050"/>
                </a:solidFill>
              </a:rPr>
              <a:t>общемирового тренда старения населения</a:t>
            </a:r>
            <a:endParaRPr lang="ru-RU" sz="3000" dirty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28794" y="5286388"/>
            <a:ext cx="7000924" cy="1323439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2000" i="1" dirty="0" smtClean="0"/>
              <a:t>По </a:t>
            </a:r>
            <a:r>
              <a:rPr lang="ru-RU" sz="2000" i="1" dirty="0" err="1" smtClean="0"/>
              <a:t>опубликованнымв</a:t>
            </a:r>
            <a:r>
              <a:rPr lang="ru-RU" sz="2000" i="1" dirty="0" smtClean="0"/>
              <a:t> </a:t>
            </a:r>
            <a:r>
              <a:rPr lang="ru-RU" sz="2000" i="1" dirty="0"/>
              <a:t>апреле 2023 г. данным ООН, «человечество достигло численности в 8 млрд.К 2050 году на Земле будут жить 9,7 </a:t>
            </a:r>
            <a:r>
              <a:rPr lang="ru-RU" sz="2000" i="1" dirty="0" err="1"/>
              <a:t>млрд</a:t>
            </a:r>
            <a:r>
              <a:rPr lang="ru-RU" sz="2000" i="1" dirty="0"/>
              <a:t> чел., а после 2070 года количество населения, скорее всего, начнет падать»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928802"/>
            <a:ext cx="7800972" cy="1000132"/>
          </a:xfrm>
        </p:spPr>
        <p:txBody>
          <a:bodyPr>
            <a:normAutofit/>
          </a:bodyPr>
          <a:lstStyle/>
          <a:p>
            <a:pPr algn="l"/>
            <a:r>
              <a:rPr lang="ru-RU" b="1" i="1" dirty="0" err="1" smtClean="0">
                <a:solidFill>
                  <a:srgbClr val="FF0000"/>
                </a:solidFill>
              </a:rPr>
              <a:t>Справочно</a:t>
            </a:r>
            <a:r>
              <a:rPr lang="ru-RU" b="1" i="1" dirty="0" smtClean="0">
                <a:solidFill>
                  <a:srgbClr val="FF000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496"/>
            <a:ext cx="8229600" cy="384017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i="1" dirty="0" smtClean="0"/>
              <a:t>	Наиболее </a:t>
            </a:r>
            <a:r>
              <a:rPr lang="ru-RU" i="1" dirty="0"/>
              <a:t>быстро прирастает население </a:t>
            </a:r>
            <a:r>
              <a:rPr lang="ru-RU" b="1" i="1" dirty="0"/>
              <a:t>Африки</a:t>
            </a:r>
            <a:r>
              <a:rPr lang="ru-RU" i="1" dirty="0"/>
              <a:t> – сегодня там проживает порядка 1,3 </a:t>
            </a:r>
            <a:r>
              <a:rPr lang="ru-RU" i="1" dirty="0" err="1"/>
              <a:t>млрд</a:t>
            </a:r>
            <a:r>
              <a:rPr lang="ru-RU" i="1" dirty="0"/>
              <a:t> чел. Предполагается, что к концу столетия на этом континенте население достигнет почти 4 </a:t>
            </a:r>
            <a:r>
              <a:rPr lang="ru-RU" i="1" dirty="0" err="1"/>
              <a:t>млрд</a:t>
            </a:r>
            <a:r>
              <a:rPr lang="ru-RU" i="1" dirty="0"/>
              <a:t> чел. (фактически половина современного человечества). </a:t>
            </a:r>
            <a:endParaRPr lang="ru-RU" i="1" dirty="0" smtClean="0"/>
          </a:p>
          <a:p>
            <a:pPr>
              <a:buNone/>
            </a:pPr>
            <a:r>
              <a:rPr lang="ru-RU" i="1" dirty="0"/>
              <a:t>	</a:t>
            </a:r>
            <a:r>
              <a:rPr lang="ru-RU" i="1" dirty="0" smtClean="0"/>
              <a:t>При </a:t>
            </a:r>
            <a:r>
              <a:rPr lang="ru-RU" i="1" dirty="0"/>
              <a:t>этом, по некоторым прогнозам, через 70 лет население </a:t>
            </a:r>
            <a:r>
              <a:rPr lang="ru-RU" b="1" i="1" dirty="0"/>
              <a:t>Китая</a:t>
            </a:r>
            <a:r>
              <a:rPr lang="ru-RU" i="1" dirty="0"/>
              <a:t>(сегодня в КНР проживает 1,4 </a:t>
            </a:r>
            <a:r>
              <a:rPr lang="ru-RU" i="1" dirty="0" err="1"/>
              <a:t>млрд</a:t>
            </a:r>
            <a:r>
              <a:rPr lang="ru-RU" i="1" dirty="0"/>
              <a:t> чел.)может сократиться до 800 </a:t>
            </a:r>
            <a:r>
              <a:rPr lang="ru-RU" i="1" dirty="0" err="1"/>
              <a:t>млн</a:t>
            </a:r>
            <a:r>
              <a:rPr lang="ru-RU" i="1" dirty="0"/>
              <a:t> чел.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43050"/>
            <a:ext cx="91440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Негативный демографический тренд – уменьшение количества детей в семье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046369"/>
            <a:ext cx="8858312" cy="38116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	</a:t>
            </a:r>
            <a:r>
              <a:rPr lang="ru-RU" b="1" i="1" dirty="0" err="1" smtClean="0">
                <a:solidFill>
                  <a:srgbClr val="FF0000"/>
                </a:solidFill>
              </a:rPr>
              <a:t>Справочно</a:t>
            </a:r>
            <a:r>
              <a:rPr lang="ru-RU" b="1" i="1" dirty="0">
                <a:solidFill>
                  <a:srgbClr val="FF000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/>
              <a:t>	</a:t>
            </a:r>
            <a:r>
              <a:rPr lang="ru-RU" sz="2800" i="1" dirty="0" smtClean="0"/>
              <a:t>По </a:t>
            </a:r>
            <a:r>
              <a:rPr lang="ru-RU" sz="2800" i="1" dirty="0"/>
              <a:t>мнению демографов, население перестает воспроизводиться при суммарном коэффициенте рождаемости в 2,15 условного ребенка на одну женщину фертильного возраста (с 19 до 45 лет).</a:t>
            </a:r>
            <a:r>
              <a:rPr lang="ru-RU" sz="2800" b="1" i="1" dirty="0"/>
              <a:t>Если в начале 1950-х гг. на каждую женщину в мире в среднем приходилось пять детей, то </a:t>
            </a:r>
            <a:r>
              <a:rPr lang="ru-RU" sz="2800" b="1" i="1" dirty="0" smtClean="0"/>
              <a:t>сегодня –порядка </a:t>
            </a:r>
            <a:r>
              <a:rPr lang="ru-RU" sz="2800" b="1" i="1" dirty="0"/>
              <a:t>двух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FF0000"/>
      </a:accent2>
      <a:accent3>
        <a:srgbClr val="00B05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</TotalTime>
  <Words>1396</Words>
  <Application>Microsoft Office PowerPoint</Application>
  <PresentationFormat>Экран (4:3)</PresentationFormat>
  <Paragraphs>208</Paragraphs>
  <Slides>57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57</vt:i4>
      </vt:variant>
    </vt:vector>
  </HeadingPairs>
  <TitlesOfParts>
    <vt:vector size="58" baseType="lpstr">
      <vt:lpstr>Тема Office</vt:lpstr>
      <vt:lpstr>Слайд 1</vt:lpstr>
      <vt:lpstr>Слайд 2</vt:lpstr>
      <vt:lpstr> </vt:lpstr>
      <vt:lpstr>Первый принцип – справедливость </vt:lpstr>
      <vt:lpstr>Второй принцип – ответственность</vt:lpstr>
      <vt:lpstr>Третий принцип – забота</vt:lpstr>
      <vt:lpstr>1. Глобальные вызовы и новые реалии мирового развития в социальной сфере</vt:lpstr>
      <vt:lpstr>Справочно:</vt:lpstr>
      <vt:lpstr>Негативный демографический тренд – уменьшение количества детей в семье</vt:lpstr>
      <vt:lpstr>Как отмечают исследователи, мы живем в эпоху имущественного расслоения – массовой концентрации богатства и беспрецедентного неравенства:</vt:lpstr>
      <vt:lpstr>Продолжают сокращаться производственный потенциал мирового сельского хозяйства и компенсационные возможности природной среды</vt:lpstr>
      <vt:lpstr>Уже сегодня более 3 млрд жителей планеты не могут позволить себе здоровое питание</vt:lpstr>
      <vt:lpstr>Следствием глобальных вызовов является обострение социальных противоречий на европейском и других континентах</vt:lpstr>
      <vt:lpstr>Справочно: </vt:lpstr>
      <vt:lpstr>Слайд 15</vt:lpstr>
      <vt:lpstr>Социальная безопасность </vt:lpstr>
      <vt:lpstr>В социальной сфере основными  национальными интересами являются:</vt:lpstr>
      <vt:lpstr>2. Республика Беларусь – демократическое социальное правовое государство </vt:lpstr>
      <vt:lpstr>Главная цель пятилетней программы на 2021–2025 годы  </vt:lpstr>
      <vt:lpstr>Бюджет 2023 года сохраняет социальную направленность и гарантирует доступность для населения базовых социальных услуг  </vt:lpstr>
      <vt:lpstr>При этом принципиальным является то, что  </vt:lpstr>
      <vt:lpstr>3. Рост реальной заработной платы и иных доходов населения – основа благосостояния белорусских граждан</vt:lpstr>
      <vt:lpstr>Справочно: </vt:lpstr>
      <vt:lpstr>В мае и сентябре текущего года были произведены перерасчеты трудовых пенсий</vt:lpstr>
      <vt:lpstr>Для поддержания финансового положения малообеспеченных семей и граждан реализуется программа государственной адресной социальной помощи (далее – ГАСП)</vt:lpstr>
      <vt:lpstr>Бесспорный приоритет социальной политики – забота о ветеранах Великой Отечественной войны</vt:lpstr>
      <vt:lpstr>Слайд 27</vt:lpstr>
      <vt:lpstr>Впервые в 2023 году по инициативе Главы государства А.Г. Лукашенко прошла республиканская благотворительная акция для пожилых «От всей души» с активным участием молодежи и школьников</vt:lpstr>
      <vt:lpstr>4. Обеспечение эффективной занятости – залог достойного уровня жизни граждан</vt:lpstr>
      <vt:lpstr>Слайд 30</vt:lpstr>
      <vt:lpstr>В настоящее время рынок труда в стране стабилен и управляем, снижен уровень безработицы</vt:lpstr>
      <vt:lpstr>В стадии реализации находится Государственная программа «Рынок труда и содействие занятости» на 2021–2025 годы</vt:lpstr>
      <vt:lpstr>На рынке труда страны наблюдаются положительные тенденции, которые характеризуются устойчивым ростом спроса на рабочую силу</vt:lpstr>
      <vt:lpstr>5. Крепкая семья – залог стабильности нашего общества</vt:lpstr>
      <vt:lpstr>Слайд 35</vt:lpstr>
      <vt:lpstr>Следствием разрушительной западной идеологии стал отход от традиционной модели семьи в США и Европе в направлении бездетных семей, семей с родителями-одиночками и однополыми родителями</vt:lpstr>
      <vt:lpstr>Семейная политика Республики Беларусь включает в себя масштабный комплекс мер: от выплат пособий в связи с рождением и воспитанием детей до государственной поддержки многодетных семей при строительстве (реконструкции) жилья, а также гарантий и льгот в сфере образования, здравоохранения, пенсионного, трудового, налогового и жилищного законодательства</vt:lpstr>
      <vt:lpstr>Слайд 38</vt:lpstr>
      <vt:lpstr>Белорусскому обществу чужды навязываемые нам извне идеалы, пропагандирующие разрушение традиционных семейных ценностей   В нашей стране семья всегда была и будет хранителем духовных и моральных ценностей, нравственных идеалов всего общества</vt:lpstr>
      <vt:lpstr>6. Укрепление общественного здоровья – одно из главных условий сохранения нации</vt:lpstr>
      <vt:lpstr>Свидетельством высокого уровня медицины в Беларуси служат достижения здравоохранения  </vt:lpstr>
      <vt:lpstr>Справочно:</vt:lpstr>
      <vt:lpstr>Для отдельных категорий граждан предусмотрено бесплатное и льготное обеспечение лекарственными препаратами и перевязочными материалами</vt:lpstr>
      <vt:lpstr>Политика, проводимая государством по улучшению здоровья граждан и профилактике болезней, расширяет возможности для ведения здорового образа жизни.  Вместе с тем забота о собственном здоровье – это личный выбор и ответственность каждого</vt:lpstr>
      <vt:lpstr>7. Развитие интеллектуального и духовно-нравственного потенциала белорусского общества</vt:lpstr>
      <vt:lpstr>В Республике Беларусь образование обеспечивается на всех уровнях  (основном, специальном и дополнительном) и является приоритетным направлением государственной политики</vt:lpstr>
      <vt:lpstr>По уровню грамотности взрослого населения и молодежи, возможностям, предоставляемым государством для получения образования, а также количеству студентов на 10 тыс. населения Беларусь относится к развитым странам  уровень грамотности взрослого населения составляет 99,7%, охват базового, общим средним и профессиональным образованием занятого населения – 98%</vt:lpstr>
      <vt:lpstr>Справочно: </vt:lpstr>
      <vt:lpstr>  Важнейший элемент системы государственной поддержки интеллектуального будущего нашей страны – специальные фонды Президента Республики Беларусь по поддержке талантливой молодежи, социальной поддержке одаренных учащихся и студентов</vt:lpstr>
      <vt:lpstr>К большому сожалению, в разных регионах планеты мы продолжаем наблюдать обесценивание базовых принципов духовно-нравственного развития личности   Материальная выгода зачастую ставится выше основных моральных ценностей   У белорусов честность, порядочность и доброта никогда не уживутся с жаждой наживы, алчностью и озлобленностью</vt:lpstr>
      <vt:lpstr>Одна из главных задач нашего развития неизменна: сохранить наши лучшие национальные черты, наши богатейшие историко-культурные традиции.  Преданность Отечеству нужно доказывать своими поступками.   Активную гражданскую позицию выражать через конкретные созидательные дела.   При этом всегда давать нравственную самооценку своим действиям</vt:lpstr>
      <vt:lpstr>8. Обеспечение правопорядка – важное условие общественной стабильности</vt:lpstr>
      <vt:lpstr>Справочно:</vt:lpstr>
      <vt:lpstr>По информации УВД, в Витебской области по итогам девяти месяце 2023 г.</vt:lpstr>
      <vt:lpstr>Особой угрозой социальной, политической, демографической, экономической, внутренней безопасности любого современного государства являются наркомания и незаконный оборот наркотиков</vt:lpstr>
      <vt:lpstr>Одним из основных национальных интересов в социальной сфере является минимизация уровня коррупции</vt:lpstr>
      <vt:lpstr>Социально ориентированная политика нашей страны – эталон реальной заботы о своих гражданах для многих государств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БЕЗОПАСНОСТЬ: ОСНОВНЫЕ ПРИНЦИПЫ И ПРИОРИТЕТЫ</dc:title>
  <dc:creator>Администратор</dc:creator>
  <cp:lastModifiedBy>Администратор</cp:lastModifiedBy>
  <cp:revision>30</cp:revision>
  <dcterms:created xsi:type="dcterms:W3CDTF">2023-10-19T13:32:25Z</dcterms:created>
  <dcterms:modified xsi:type="dcterms:W3CDTF">2023-10-19T18:27:52Z</dcterms:modified>
</cp:coreProperties>
</file>