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91"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2"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97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954C1D9-0FEE-4B14-A9C5-E9BBABC17D37}" type="datetimeFigureOut">
              <a:rPr lang="ru-RU" smtClean="0"/>
              <a:t>25.10.2023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80F665-F9DD-4F4B-902D-E42F5357AE5E}"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54C1D9-0FEE-4B14-A9C5-E9BBABC17D37}" type="datetimeFigureOut">
              <a:rPr lang="ru-RU" smtClean="0"/>
              <a:t>25.10.2023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80F665-F9DD-4F4B-902D-E42F5357AE5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54C1D9-0FEE-4B14-A9C5-E9BBABC17D37}" type="datetimeFigureOut">
              <a:rPr lang="ru-RU" smtClean="0"/>
              <a:t>25.10.2023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80F665-F9DD-4F4B-902D-E42F5357AE5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54C1D9-0FEE-4B14-A9C5-E9BBABC17D37}" type="datetimeFigureOut">
              <a:rPr lang="ru-RU" smtClean="0"/>
              <a:t>25.10.2023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80F665-F9DD-4F4B-902D-E42F5357AE5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954C1D9-0FEE-4B14-A9C5-E9BBABC17D37}" type="datetimeFigureOut">
              <a:rPr lang="ru-RU" smtClean="0"/>
              <a:t>25.10.2023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80F665-F9DD-4F4B-902D-E42F5357AE5E}"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954C1D9-0FEE-4B14-A9C5-E9BBABC17D37}" type="datetimeFigureOut">
              <a:rPr lang="ru-RU" smtClean="0"/>
              <a:t>25.10.2023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80F665-F9DD-4F4B-902D-E42F5357AE5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954C1D9-0FEE-4B14-A9C5-E9BBABC17D37}" type="datetimeFigureOut">
              <a:rPr lang="ru-RU" smtClean="0"/>
              <a:t>25.10.2023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D80F665-F9DD-4F4B-902D-E42F5357AE5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954C1D9-0FEE-4B14-A9C5-E9BBABC17D37}" type="datetimeFigureOut">
              <a:rPr lang="ru-RU" smtClean="0"/>
              <a:t>25.10.2023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D80F665-F9DD-4F4B-902D-E42F5357AE5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954C1D9-0FEE-4B14-A9C5-E9BBABC17D37}" type="datetimeFigureOut">
              <a:rPr lang="ru-RU" smtClean="0"/>
              <a:t>25.10.2023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D80F665-F9DD-4F4B-902D-E42F5357AE5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954C1D9-0FEE-4B14-A9C5-E9BBABC17D37}" type="datetimeFigureOut">
              <a:rPr lang="ru-RU" smtClean="0"/>
              <a:t>25.10.2023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80F665-F9DD-4F4B-902D-E42F5357AE5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954C1D9-0FEE-4B14-A9C5-E9BBABC17D37}" type="datetimeFigureOut">
              <a:rPr lang="ru-RU" smtClean="0"/>
              <a:t>25.10.2023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80F665-F9DD-4F4B-902D-E42F5357AE5E}"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4C1D9-0FEE-4B14-A9C5-E9BBABC17D37}" type="datetimeFigureOut">
              <a:rPr lang="ru-RU" smtClean="0"/>
              <a:t>25.10.2023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0F665-F9DD-4F4B-902D-E42F5357AE5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2w4k5m5.stackpathcdn.com/wp-content/uploads/shutterstock_160261025.jpg"/>
          <p:cNvPicPr>
            <a:picLocks noChangeAspect="1" noChangeArrowheads="1"/>
          </p:cNvPicPr>
          <p:nvPr/>
        </p:nvPicPr>
        <p:blipFill>
          <a:blip r:embed="rId2"/>
          <a:srcRect/>
          <a:stretch>
            <a:fillRect/>
          </a:stretch>
        </p:blipFill>
        <p:spPr bwMode="auto">
          <a:xfrm>
            <a:off x="142844" y="428604"/>
            <a:ext cx="5931982" cy="5000660"/>
          </a:xfrm>
          <a:prstGeom prst="rect">
            <a:avLst/>
          </a:prstGeom>
          <a:noFill/>
        </p:spPr>
      </p:pic>
      <p:sp>
        <p:nvSpPr>
          <p:cNvPr id="2" name="Заголовок 1"/>
          <p:cNvSpPr>
            <a:spLocks noGrp="1"/>
          </p:cNvSpPr>
          <p:nvPr>
            <p:ph type="ctrTitle"/>
          </p:nvPr>
        </p:nvSpPr>
        <p:spPr>
          <a:xfrm>
            <a:off x="4857752" y="785794"/>
            <a:ext cx="4286248" cy="3600450"/>
          </a:xfrm>
        </p:spPr>
        <p:txBody>
          <a:bodyPr>
            <a:normAutofit/>
          </a:bodyPr>
          <a:lstStyle/>
          <a:p>
            <a:r>
              <a:rPr lang="ru-RU" b="1" dirty="0" smtClean="0">
                <a:solidFill>
                  <a:srgbClr val="00B050"/>
                </a:solidFill>
              </a:rPr>
              <a:t>Экономия и бережливость – залог повышения качества жизни</a:t>
            </a:r>
            <a:endParaRPr lang="ru-RU" b="1" dirty="0">
              <a:solidFill>
                <a:srgbClr val="00B050"/>
              </a:solidFill>
            </a:endParaRPr>
          </a:p>
        </p:txBody>
      </p:sp>
      <p:sp>
        <p:nvSpPr>
          <p:cNvPr id="3" name="Подзаголовок 2"/>
          <p:cNvSpPr>
            <a:spLocks noGrp="1"/>
          </p:cNvSpPr>
          <p:nvPr>
            <p:ph type="subTitle" idx="1"/>
          </p:nvPr>
        </p:nvSpPr>
        <p:spPr>
          <a:xfrm>
            <a:off x="4929190" y="5357826"/>
            <a:ext cx="4214810" cy="1214446"/>
          </a:xfrm>
        </p:spPr>
        <p:txBody>
          <a:bodyPr>
            <a:noAutofit/>
          </a:bodyPr>
          <a:lstStyle/>
          <a:p>
            <a:pPr algn="l"/>
            <a:r>
              <a:rPr lang="ru-RU" sz="2000" i="1" dirty="0" smtClean="0">
                <a:solidFill>
                  <a:srgbClr val="00B050"/>
                </a:solidFill>
              </a:rPr>
              <a:t>Кафедра общей и клинической биохимии с курсом ФПК и ПК </a:t>
            </a:r>
          </a:p>
          <a:p>
            <a:pPr algn="l"/>
            <a:r>
              <a:rPr lang="ru-RU" sz="2000" i="1" dirty="0" smtClean="0">
                <a:solidFill>
                  <a:srgbClr val="00B050"/>
                </a:solidFill>
              </a:rPr>
              <a:t>старший преподаватель Тихон Т.В.</a:t>
            </a:r>
            <a:endParaRPr lang="ru-RU" sz="2000" i="1" dirty="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Ответ 1</a:t>
            </a:r>
            <a:endParaRPr lang="ru-RU" dirty="0"/>
          </a:p>
        </p:txBody>
      </p:sp>
      <p:sp>
        <p:nvSpPr>
          <p:cNvPr id="3" name="Содержимое 2"/>
          <p:cNvSpPr>
            <a:spLocks noGrp="1"/>
          </p:cNvSpPr>
          <p:nvPr>
            <p:ph idx="1"/>
          </p:nvPr>
        </p:nvSpPr>
        <p:spPr>
          <a:xfrm>
            <a:off x="457200" y="1285860"/>
            <a:ext cx="8229600" cy="4840303"/>
          </a:xfrm>
        </p:spPr>
        <p:txBody>
          <a:bodyPr>
            <a:normAutofit/>
          </a:bodyPr>
          <a:lstStyle/>
          <a:p>
            <a:r>
              <a:rPr lang="ru-RU" dirty="0"/>
              <a:t>Замена ламп накаливания на современные энергосберегающие лампы, в среднем, может снизить потребление электроэнергии в квартире в </a:t>
            </a:r>
            <a:r>
              <a:rPr lang="ru-RU" b="1" dirty="0" smtClean="0"/>
              <a:t>5 раз!</a:t>
            </a:r>
            <a:r>
              <a:rPr lang="ru-RU" dirty="0"/>
              <a:t> </a:t>
            </a:r>
            <a:endParaRPr lang="ru-RU" dirty="0" smtClean="0"/>
          </a:p>
          <a:p>
            <a:r>
              <a:rPr lang="ru-RU" dirty="0" smtClean="0"/>
              <a:t>Затраты </a:t>
            </a:r>
            <a:r>
              <a:rPr lang="ru-RU" dirty="0"/>
              <a:t>на их приобретение окупаются менее чем за год. Современная энергосберегающая лампа служит 10 тысяч часов, в то время как лампа накаливания - в 6-7 раз меньше. </a:t>
            </a:r>
            <a:endParaRPr lang="ru-RU"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Вопрос 2</a:t>
            </a:r>
            <a:endParaRPr lang="ru-RU" b="1" dirty="0">
              <a:solidFill>
                <a:srgbClr val="00B050"/>
              </a:solidFill>
            </a:endParaRPr>
          </a:p>
        </p:txBody>
      </p:sp>
      <p:sp>
        <p:nvSpPr>
          <p:cNvPr id="3" name="Содержимое 2"/>
          <p:cNvSpPr>
            <a:spLocks noGrp="1"/>
          </p:cNvSpPr>
          <p:nvPr>
            <p:ph idx="1"/>
          </p:nvPr>
        </p:nvSpPr>
        <p:spPr/>
        <p:txBody>
          <a:bodyPr/>
          <a:lstStyle/>
          <a:p>
            <a:pPr>
              <a:buNone/>
            </a:pPr>
            <a:r>
              <a:rPr lang="ru-RU" b="1" dirty="0" smtClean="0"/>
              <a:t>	</a:t>
            </a:r>
            <a:r>
              <a:rPr lang="ru-RU" b="1" dirty="0" smtClean="0">
                <a:solidFill>
                  <a:srgbClr val="00B050"/>
                </a:solidFill>
              </a:rPr>
              <a:t>Сколько </a:t>
            </a:r>
            <a:r>
              <a:rPr lang="ru-RU" b="1" dirty="0">
                <a:solidFill>
                  <a:srgbClr val="00B050"/>
                </a:solidFill>
              </a:rPr>
              <a:t>процентов электроэнергии используется впустую, если зарядное устройство для сотового телефона оставлять включенным в сеть</a:t>
            </a:r>
            <a:r>
              <a:rPr lang="ru-RU" b="1" dirty="0" smtClean="0">
                <a:solidFill>
                  <a:srgbClr val="00B050"/>
                </a:solidFill>
              </a:rPr>
              <a:t>?</a:t>
            </a:r>
          </a:p>
          <a:p>
            <a:pPr>
              <a:buNone/>
            </a:pPr>
            <a:endParaRPr lang="ru-RU" b="1" dirty="0">
              <a:solidFill>
                <a:srgbClr val="00B050"/>
              </a:solidFill>
            </a:endParaRPr>
          </a:p>
          <a:p>
            <a:pPr marL="2152650" indent="358775"/>
            <a:r>
              <a:rPr lang="ru-RU" b="1" dirty="0" smtClean="0">
                <a:solidFill>
                  <a:srgbClr val="00B050"/>
                </a:solidFill>
              </a:rPr>
              <a:t>2%</a:t>
            </a:r>
            <a:endParaRPr lang="ru-RU" b="1" dirty="0">
              <a:solidFill>
                <a:srgbClr val="00B050"/>
              </a:solidFill>
            </a:endParaRPr>
          </a:p>
          <a:p>
            <a:pPr marL="2152650" indent="358775"/>
            <a:r>
              <a:rPr lang="ru-RU" b="1" dirty="0">
                <a:solidFill>
                  <a:srgbClr val="00B050"/>
                </a:solidFill>
              </a:rPr>
              <a:t> </a:t>
            </a:r>
            <a:r>
              <a:rPr lang="ru-RU" b="1" dirty="0" smtClean="0">
                <a:solidFill>
                  <a:srgbClr val="00B050"/>
                </a:solidFill>
              </a:rPr>
              <a:t>25</a:t>
            </a:r>
            <a:r>
              <a:rPr lang="ru-RU" b="1" dirty="0">
                <a:solidFill>
                  <a:srgbClr val="00B050"/>
                </a:solidFill>
              </a:rPr>
              <a:t>%</a:t>
            </a:r>
          </a:p>
          <a:p>
            <a:pPr marL="2152650" indent="358775"/>
            <a:r>
              <a:rPr lang="ru-RU" b="1" dirty="0">
                <a:solidFill>
                  <a:srgbClr val="00B050"/>
                </a:solidFill>
              </a:rPr>
              <a:t> </a:t>
            </a:r>
            <a:r>
              <a:rPr lang="ru-RU" b="1" dirty="0" smtClean="0">
                <a:solidFill>
                  <a:srgbClr val="00B050"/>
                </a:solidFill>
              </a:rPr>
              <a:t>95%</a:t>
            </a:r>
            <a:endParaRPr lang="ru-RU" b="1" dirty="0">
              <a:solidFill>
                <a:srgbClr val="00B050"/>
              </a:solidFill>
            </a:endParaRPr>
          </a:p>
          <a:p>
            <a:endParaRPr lang="ru-RU" dirty="0"/>
          </a:p>
        </p:txBody>
      </p:sp>
      <p:pic>
        <p:nvPicPr>
          <p:cNvPr id="6" name="Рисунок 5" descr="jsktimerview.gif"/>
          <p:cNvPicPr>
            <a:picLocks noChangeAspect="1"/>
          </p:cNvPicPr>
          <p:nvPr/>
        </p:nvPicPr>
        <p:blipFill>
          <a:blip r:embed="rId3"/>
          <a:stretch>
            <a:fillRect/>
          </a:stretch>
        </p:blipFill>
        <p:spPr>
          <a:xfrm>
            <a:off x="6429388" y="3929066"/>
            <a:ext cx="2476500" cy="247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 presetClass="exit" presetSubtype="4" fill="hold" nodeType="afterEffect">
                                  <p:stCondLst>
                                    <p:cond delay="15000"/>
                                  </p:stCondLst>
                                  <p:childTnLst>
                                    <p:anim calcmode="lin" valueType="num">
                                      <p:cBhvr additive="base">
                                        <p:cTn id="9" dur="500"/>
                                        <p:tgtEl>
                                          <p:spTgt spid="6"/>
                                        </p:tgtEl>
                                        <p:attrNameLst>
                                          <p:attrName>ppt_x</p:attrName>
                                        </p:attrNameLst>
                                      </p:cBhvr>
                                      <p:tavLst>
                                        <p:tav tm="0">
                                          <p:val>
                                            <p:strVal val="ppt_x"/>
                                          </p:val>
                                        </p:tav>
                                        <p:tav tm="100000">
                                          <p:val>
                                            <p:strVal val="ppt_x"/>
                                          </p:val>
                                        </p:tav>
                                      </p:tavLst>
                                    </p:anim>
                                    <p:anim calcmode="lin" valueType="num">
                                      <p:cBhvr additive="base">
                                        <p:cTn id="10" dur="500"/>
                                        <p:tgtEl>
                                          <p:spTgt spid="6"/>
                                        </p:tgtEl>
                                        <p:attrNameLst>
                                          <p:attrName>ppt_y</p:attrName>
                                        </p:attrNameLst>
                                      </p:cBhvr>
                                      <p:tavLst>
                                        <p:tav tm="0">
                                          <p:val>
                                            <p:strVal val="ppt_y"/>
                                          </p:val>
                                        </p:tav>
                                        <p:tav tm="100000">
                                          <p:val>
                                            <p:strVal val="1+ppt_h/2"/>
                                          </p:val>
                                        </p:tav>
                                      </p:tavLst>
                                    </p:anim>
                                    <p:set>
                                      <p:cBhvr>
                                        <p:cTn id="11"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Ответ 2</a:t>
            </a:r>
            <a:endParaRPr lang="ru-RU" dirty="0"/>
          </a:p>
        </p:txBody>
      </p:sp>
      <p:sp>
        <p:nvSpPr>
          <p:cNvPr id="3" name="Содержимое 2"/>
          <p:cNvSpPr>
            <a:spLocks noGrp="1"/>
          </p:cNvSpPr>
          <p:nvPr>
            <p:ph idx="1"/>
          </p:nvPr>
        </p:nvSpPr>
        <p:spPr>
          <a:xfrm>
            <a:off x="500034" y="1357298"/>
            <a:ext cx="8229600" cy="5286412"/>
          </a:xfrm>
        </p:spPr>
        <p:txBody>
          <a:bodyPr>
            <a:normAutofit fontScale="77500" lnSpcReduction="20000"/>
          </a:bodyPr>
          <a:lstStyle/>
          <a:p>
            <a:r>
              <a:rPr lang="ru-RU" dirty="0"/>
              <a:t>Как только вы включаете зарядное устройство в розетку, оно начинает поставлять электроэнергию в батарею вашего телефона. Когда уровень заряда достигает 100%, зарядное устройство продолжает поддерживать телефон в полностью заряженном состоянии, но потребление энергии снижается до минимального </a:t>
            </a:r>
            <a:r>
              <a:rPr lang="ru-RU" dirty="0" smtClean="0"/>
              <a:t>значения</a:t>
            </a:r>
            <a:endParaRPr lang="ru-RU" dirty="0"/>
          </a:p>
          <a:p>
            <a:r>
              <a:rPr lang="ru-RU" dirty="0"/>
              <a:t>Однако, даже в этом состоянии, зарядное устройство по-прежнему потребляет электроэнергию, но уже в небольшом, сравнительно незаметном, </a:t>
            </a:r>
            <a:r>
              <a:rPr lang="ru-RU" dirty="0" smtClean="0"/>
              <a:t>количестве </a:t>
            </a:r>
          </a:p>
          <a:p>
            <a:pPr>
              <a:buNone/>
            </a:pPr>
            <a:endParaRPr lang="ru-RU" dirty="0" smtClean="0"/>
          </a:p>
          <a:p>
            <a:r>
              <a:rPr lang="ru-RU" dirty="0" smtClean="0"/>
              <a:t>Точное </a:t>
            </a:r>
            <a:r>
              <a:rPr lang="ru-RU" dirty="0"/>
              <a:t>число может зависеть от модели зарядного устройства, типа телефона и эффективности зарядки. Но в среднем, зарядное устройство потребляет около 1-2% электричества при поддержании полностью заряженного телефона в рабочем </a:t>
            </a:r>
            <a:r>
              <a:rPr lang="ru-RU" dirty="0" smtClean="0"/>
              <a:t>состоянии</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Вопрос 3</a:t>
            </a:r>
            <a:endParaRPr lang="ru-RU" b="1" dirty="0">
              <a:solidFill>
                <a:srgbClr val="00B050"/>
              </a:solidFill>
            </a:endParaRPr>
          </a:p>
        </p:txBody>
      </p:sp>
      <p:pic>
        <p:nvPicPr>
          <p:cNvPr id="6" name="Рисунок 5" descr="jsktimerview.gif"/>
          <p:cNvPicPr>
            <a:picLocks noChangeAspect="1"/>
          </p:cNvPicPr>
          <p:nvPr/>
        </p:nvPicPr>
        <p:blipFill>
          <a:blip r:embed="rId3"/>
          <a:stretch>
            <a:fillRect/>
          </a:stretch>
        </p:blipFill>
        <p:spPr>
          <a:xfrm>
            <a:off x="6429388" y="3929066"/>
            <a:ext cx="2476500" cy="2476500"/>
          </a:xfrm>
          <a:prstGeom prst="rect">
            <a:avLst/>
          </a:prstGeom>
        </p:spPr>
      </p:pic>
      <p:sp>
        <p:nvSpPr>
          <p:cNvPr id="3" name="Содержимое 2"/>
          <p:cNvSpPr>
            <a:spLocks noGrp="1"/>
          </p:cNvSpPr>
          <p:nvPr>
            <p:ph idx="1"/>
          </p:nvPr>
        </p:nvSpPr>
        <p:spPr/>
        <p:txBody>
          <a:bodyPr/>
          <a:lstStyle/>
          <a:p>
            <a:pPr>
              <a:buNone/>
            </a:pPr>
            <a:r>
              <a:rPr lang="ru-RU" b="1" dirty="0" smtClean="0">
                <a:solidFill>
                  <a:srgbClr val="00B050"/>
                </a:solidFill>
              </a:rPr>
              <a:t>	Средняя </a:t>
            </a:r>
            <a:r>
              <a:rPr lang="ru-RU" b="1" dirty="0">
                <a:solidFill>
                  <a:srgbClr val="00B050"/>
                </a:solidFill>
              </a:rPr>
              <a:t>стоимость производства одного кубометра воды равна стоимости</a:t>
            </a:r>
            <a:r>
              <a:rPr lang="ru-RU" b="1" dirty="0" smtClean="0">
                <a:solidFill>
                  <a:srgbClr val="00B050"/>
                </a:solidFill>
              </a:rPr>
              <a:t>:</a:t>
            </a:r>
          </a:p>
          <a:p>
            <a:endParaRPr lang="ru-RU" b="1" dirty="0">
              <a:solidFill>
                <a:srgbClr val="00B050"/>
              </a:solidFill>
            </a:endParaRPr>
          </a:p>
          <a:p>
            <a:pPr marL="717550" indent="358775"/>
            <a:r>
              <a:rPr lang="ru-RU" b="1" dirty="0">
                <a:solidFill>
                  <a:srgbClr val="00B050"/>
                </a:solidFill>
              </a:rPr>
              <a:t>добычи 1 кг угля</a:t>
            </a:r>
          </a:p>
          <a:p>
            <a:pPr marL="717550" indent="358775"/>
            <a:r>
              <a:rPr lang="ru-RU" b="1" dirty="0">
                <a:solidFill>
                  <a:srgbClr val="00B050"/>
                </a:solidFill>
              </a:rPr>
              <a:t>выработки 1 литра бензина</a:t>
            </a:r>
          </a:p>
          <a:p>
            <a:pPr marL="717550" indent="358775"/>
            <a:r>
              <a:rPr lang="ru-RU" b="1" dirty="0">
                <a:solidFill>
                  <a:srgbClr val="00B050"/>
                </a:solidFill>
              </a:rPr>
              <a:t>добычи 1 кг </a:t>
            </a:r>
            <a:r>
              <a:rPr lang="ru-RU" b="1" dirty="0" smtClean="0">
                <a:solidFill>
                  <a:srgbClr val="00B050"/>
                </a:solidFill>
              </a:rPr>
              <a:t>золота</a:t>
            </a:r>
            <a:endParaRPr lang="ru-RU" b="1" dirty="0">
              <a:solidFill>
                <a:srgbClr val="00B050"/>
              </a:solidFill>
            </a:endParaRPr>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 presetClass="exit" presetSubtype="4" fill="hold" nodeType="afterEffect">
                                  <p:stCondLst>
                                    <p:cond delay="15000"/>
                                  </p:stCondLst>
                                  <p:childTnLst>
                                    <p:anim calcmode="lin" valueType="num">
                                      <p:cBhvr additive="base">
                                        <p:cTn id="9" dur="500"/>
                                        <p:tgtEl>
                                          <p:spTgt spid="6"/>
                                        </p:tgtEl>
                                        <p:attrNameLst>
                                          <p:attrName>ppt_x</p:attrName>
                                        </p:attrNameLst>
                                      </p:cBhvr>
                                      <p:tavLst>
                                        <p:tav tm="0">
                                          <p:val>
                                            <p:strVal val="ppt_x"/>
                                          </p:val>
                                        </p:tav>
                                        <p:tav tm="100000">
                                          <p:val>
                                            <p:strVal val="ppt_x"/>
                                          </p:val>
                                        </p:tav>
                                      </p:tavLst>
                                    </p:anim>
                                    <p:anim calcmode="lin" valueType="num">
                                      <p:cBhvr additive="base">
                                        <p:cTn id="10" dur="500"/>
                                        <p:tgtEl>
                                          <p:spTgt spid="6"/>
                                        </p:tgtEl>
                                        <p:attrNameLst>
                                          <p:attrName>ppt_y</p:attrName>
                                        </p:attrNameLst>
                                      </p:cBhvr>
                                      <p:tavLst>
                                        <p:tav tm="0">
                                          <p:val>
                                            <p:strVal val="ppt_y"/>
                                          </p:val>
                                        </p:tav>
                                        <p:tav tm="100000">
                                          <p:val>
                                            <p:strVal val="1+ppt_h/2"/>
                                          </p:val>
                                        </p:tav>
                                      </p:tavLst>
                                    </p:anim>
                                    <p:set>
                                      <p:cBhvr>
                                        <p:cTn id="11"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Ответ 3</a:t>
            </a:r>
            <a:endParaRPr lang="ru-RU" dirty="0"/>
          </a:p>
        </p:txBody>
      </p:sp>
      <p:sp>
        <p:nvSpPr>
          <p:cNvPr id="3" name="Содержимое 2"/>
          <p:cNvSpPr>
            <a:spLocks noGrp="1"/>
          </p:cNvSpPr>
          <p:nvPr>
            <p:ph idx="1"/>
          </p:nvPr>
        </p:nvSpPr>
        <p:spPr>
          <a:xfrm>
            <a:off x="457200" y="2285992"/>
            <a:ext cx="8229600" cy="3840171"/>
          </a:xfrm>
        </p:spPr>
        <p:txBody>
          <a:bodyPr/>
          <a:lstStyle/>
          <a:p>
            <a:r>
              <a:rPr lang="ru-RU" dirty="0"/>
              <a:t>Средняя стоимость производства одного кубометра воды равна стоимости добычи</a:t>
            </a:r>
            <a:r>
              <a:rPr lang="ru-RU" b="1" dirty="0"/>
              <a:t> 1 литра бензина</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Вопрос 4</a:t>
            </a:r>
            <a:endParaRPr lang="ru-RU" b="1" dirty="0">
              <a:solidFill>
                <a:srgbClr val="00B050"/>
              </a:solidFill>
            </a:endParaRPr>
          </a:p>
        </p:txBody>
      </p:sp>
      <p:sp>
        <p:nvSpPr>
          <p:cNvPr id="3" name="Содержимое 2"/>
          <p:cNvSpPr>
            <a:spLocks noGrp="1"/>
          </p:cNvSpPr>
          <p:nvPr>
            <p:ph idx="1"/>
          </p:nvPr>
        </p:nvSpPr>
        <p:spPr/>
        <p:txBody>
          <a:bodyPr/>
          <a:lstStyle/>
          <a:p>
            <a:pPr>
              <a:buNone/>
            </a:pPr>
            <a:r>
              <a:rPr lang="ru-RU" b="1" dirty="0" smtClean="0"/>
              <a:t>	</a:t>
            </a:r>
            <a:r>
              <a:rPr lang="ru-RU" b="1" dirty="0" smtClean="0">
                <a:solidFill>
                  <a:srgbClr val="00B050"/>
                </a:solidFill>
              </a:rPr>
              <a:t>Назовите </a:t>
            </a:r>
            <a:r>
              <a:rPr lang="ru-RU" b="1" dirty="0">
                <a:solidFill>
                  <a:srgbClr val="00B050"/>
                </a:solidFill>
              </a:rPr>
              <a:t>самый экономичный класс бытовых приборов</a:t>
            </a:r>
            <a:r>
              <a:rPr lang="ru-RU" b="1" dirty="0" smtClean="0">
                <a:solidFill>
                  <a:srgbClr val="00B050"/>
                </a:solidFill>
              </a:rPr>
              <a:t>:</a:t>
            </a:r>
          </a:p>
          <a:p>
            <a:pPr>
              <a:buNone/>
            </a:pPr>
            <a:endParaRPr lang="ru-RU" b="1" dirty="0">
              <a:solidFill>
                <a:srgbClr val="00B050"/>
              </a:solidFill>
            </a:endParaRPr>
          </a:p>
          <a:p>
            <a:pPr marL="2152650" indent="358775"/>
            <a:r>
              <a:rPr lang="ru-RU" b="1" dirty="0">
                <a:solidFill>
                  <a:srgbClr val="00B050"/>
                </a:solidFill>
              </a:rPr>
              <a:t>«А»</a:t>
            </a:r>
          </a:p>
          <a:p>
            <a:pPr marL="2152650" indent="358775"/>
            <a:r>
              <a:rPr lang="ru-RU" b="1" dirty="0">
                <a:solidFill>
                  <a:srgbClr val="00B050"/>
                </a:solidFill>
              </a:rPr>
              <a:t>«В»</a:t>
            </a:r>
          </a:p>
          <a:p>
            <a:pPr marL="2152650" indent="358775"/>
            <a:r>
              <a:rPr lang="ru-RU" b="1" dirty="0">
                <a:solidFill>
                  <a:srgbClr val="00B050"/>
                </a:solidFill>
              </a:rPr>
              <a:t>«С</a:t>
            </a:r>
            <a:r>
              <a:rPr lang="ru-RU" b="1" dirty="0" smtClean="0">
                <a:solidFill>
                  <a:srgbClr val="00B050"/>
                </a:solidFill>
              </a:rPr>
              <a:t>»</a:t>
            </a:r>
            <a:endParaRPr lang="ru-RU" b="1" dirty="0">
              <a:solidFill>
                <a:srgbClr val="00B050"/>
              </a:solidFill>
            </a:endParaRPr>
          </a:p>
          <a:p>
            <a:endParaRPr lang="ru-RU" dirty="0"/>
          </a:p>
        </p:txBody>
      </p:sp>
      <p:pic>
        <p:nvPicPr>
          <p:cNvPr id="6" name="Рисунок 5" descr="jsktimerview.gif"/>
          <p:cNvPicPr>
            <a:picLocks noChangeAspect="1"/>
          </p:cNvPicPr>
          <p:nvPr/>
        </p:nvPicPr>
        <p:blipFill>
          <a:blip r:embed="rId3"/>
          <a:stretch>
            <a:fillRect/>
          </a:stretch>
        </p:blipFill>
        <p:spPr>
          <a:xfrm>
            <a:off x="6429388" y="3929066"/>
            <a:ext cx="2476500" cy="247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 presetClass="exit" presetSubtype="4" fill="hold" nodeType="afterEffect">
                                  <p:stCondLst>
                                    <p:cond delay="15000"/>
                                  </p:stCondLst>
                                  <p:childTnLst>
                                    <p:anim calcmode="lin" valueType="num">
                                      <p:cBhvr additive="base">
                                        <p:cTn id="9" dur="500"/>
                                        <p:tgtEl>
                                          <p:spTgt spid="6"/>
                                        </p:tgtEl>
                                        <p:attrNameLst>
                                          <p:attrName>ppt_x</p:attrName>
                                        </p:attrNameLst>
                                      </p:cBhvr>
                                      <p:tavLst>
                                        <p:tav tm="0">
                                          <p:val>
                                            <p:strVal val="ppt_x"/>
                                          </p:val>
                                        </p:tav>
                                        <p:tav tm="100000">
                                          <p:val>
                                            <p:strVal val="ppt_x"/>
                                          </p:val>
                                        </p:tav>
                                      </p:tavLst>
                                    </p:anim>
                                    <p:anim calcmode="lin" valueType="num">
                                      <p:cBhvr additive="base">
                                        <p:cTn id="10" dur="500"/>
                                        <p:tgtEl>
                                          <p:spTgt spid="6"/>
                                        </p:tgtEl>
                                        <p:attrNameLst>
                                          <p:attrName>ppt_y</p:attrName>
                                        </p:attrNameLst>
                                      </p:cBhvr>
                                      <p:tavLst>
                                        <p:tav tm="0">
                                          <p:val>
                                            <p:strVal val="ppt_y"/>
                                          </p:val>
                                        </p:tav>
                                        <p:tav tm="100000">
                                          <p:val>
                                            <p:strVal val="1+ppt_h/2"/>
                                          </p:val>
                                        </p:tav>
                                      </p:tavLst>
                                    </p:anim>
                                    <p:set>
                                      <p:cBhvr>
                                        <p:cTn id="11"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Ответ 4</a:t>
            </a:r>
            <a:endParaRPr lang="ru-RU" dirty="0"/>
          </a:p>
        </p:txBody>
      </p:sp>
      <p:sp>
        <p:nvSpPr>
          <p:cNvPr id="3" name="Содержимое 2"/>
          <p:cNvSpPr>
            <a:spLocks noGrp="1"/>
          </p:cNvSpPr>
          <p:nvPr>
            <p:ph idx="1"/>
          </p:nvPr>
        </p:nvSpPr>
        <p:spPr>
          <a:xfrm>
            <a:off x="214282" y="1600201"/>
            <a:ext cx="8786874" cy="2257428"/>
          </a:xfrm>
        </p:spPr>
        <p:txBody>
          <a:bodyPr>
            <a:normAutofit fontScale="70000" lnSpcReduction="20000"/>
          </a:bodyPr>
          <a:lstStyle/>
          <a:p>
            <a:r>
              <a:rPr lang="ru-RU" dirty="0"/>
              <a:t>Современные бытовые электроприборы выпускаются с обозначением класса </a:t>
            </a:r>
            <a:r>
              <a:rPr lang="ru-RU" dirty="0" err="1"/>
              <a:t>энергоэффективности</a:t>
            </a:r>
            <a:r>
              <a:rPr lang="ru-RU" dirty="0"/>
              <a:t>. Этот параметр показывает сколько электроэнергии расходует бытовой прибор за единицу времени, он обозначается латинской буквой от А до G. Причём "А" обозначает наиболее экономичную, а "G" - наименее экономичную модель, на фоне от зелёного до красного цвета. Наилучшему классу </a:t>
            </a:r>
            <a:r>
              <a:rPr lang="ru-RU" dirty="0" err="1"/>
              <a:t>энергоэффективности</a:t>
            </a:r>
            <a:r>
              <a:rPr lang="ru-RU" dirty="0"/>
              <a:t> соответствует наиболее тёмный зелёный </a:t>
            </a:r>
            <a:r>
              <a:rPr lang="ru-RU" dirty="0" smtClean="0"/>
              <a:t>оттенок</a:t>
            </a:r>
            <a:endParaRPr lang="ru-RU" dirty="0"/>
          </a:p>
          <a:p>
            <a:endParaRPr lang="ru-RU" dirty="0"/>
          </a:p>
        </p:txBody>
      </p:sp>
      <p:sp>
        <p:nvSpPr>
          <p:cNvPr id="4" name="Прямоугольник 3"/>
          <p:cNvSpPr/>
          <p:nvPr/>
        </p:nvSpPr>
        <p:spPr>
          <a:xfrm>
            <a:off x="4071934" y="4071942"/>
            <a:ext cx="4786314" cy="2308324"/>
          </a:xfrm>
          <a:prstGeom prst="rect">
            <a:avLst/>
          </a:prstGeom>
        </p:spPr>
        <p:txBody>
          <a:bodyPr wrap="square">
            <a:spAutoFit/>
          </a:bodyPr>
          <a:lstStyle/>
          <a:p>
            <a:r>
              <a:rPr lang="ru-RU" i="1" dirty="0" smtClean="0"/>
              <a:t>Некоторые электроприборы с низким потреблением имеют обозначение А+ или А++, например, холодильники или стиральные машины. Поэтому, если вы обычный потребитель и покупаете бытовой прибор для себя, то необходимо уделять особое вниманием на обозначение </a:t>
            </a:r>
            <a:r>
              <a:rPr lang="ru-RU" i="1" dirty="0" err="1" smtClean="0"/>
              <a:t>энергоэффективности</a:t>
            </a:r>
            <a:r>
              <a:rPr lang="ru-RU" i="1" dirty="0" smtClean="0"/>
              <a:t> в паспорте изделия</a:t>
            </a:r>
            <a:endParaRPr lang="ru-RU" i="1" dirty="0"/>
          </a:p>
        </p:txBody>
      </p:sp>
      <p:pic>
        <p:nvPicPr>
          <p:cNvPr id="5" name="Рисунок 4" descr="http://cdn01.ru/files/users/images/89/e2/89e228daf20638b5b974880daaeefe09.png"/>
          <p:cNvPicPr/>
          <p:nvPr/>
        </p:nvPicPr>
        <p:blipFill>
          <a:blip r:embed="rId2"/>
          <a:srcRect/>
          <a:stretch>
            <a:fillRect/>
          </a:stretch>
        </p:blipFill>
        <p:spPr bwMode="auto">
          <a:xfrm>
            <a:off x="357158" y="3929066"/>
            <a:ext cx="3500462" cy="2571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Вопрос 5</a:t>
            </a:r>
            <a:endParaRPr lang="ru-RU" b="1" dirty="0">
              <a:solidFill>
                <a:srgbClr val="00B050"/>
              </a:solidFill>
            </a:endParaRPr>
          </a:p>
        </p:txBody>
      </p:sp>
      <p:sp>
        <p:nvSpPr>
          <p:cNvPr id="3" name="Содержимое 2"/>
          <p:cNvSpPr>
            <a:spLocks noGrp="1"/>
          </p:cNvSpPr>
          <p:nvPr>
            <p:ph idx="1"/>
          </p:nvPr>
        </p:nvSpPr>
        <p:spPr/>
        <p:txBody>
          <a:bodyPr/>
          <a:lstStyle/>
          <a:p>
            <a:pPr>
              <a:buNone/>
            </a:pPr>
            <a:r>
              <a:rPr lang="ru-RU" b="1" dirty="0" smtClean="0"/>
              <a:t>	</a:t>
            </a:r>
            <a:r>
              <a:rPr lang="ru-RU" b="1" dirty="0" smtClean="0">
                <a:solidFill>
                  <a:srgbClr val="00B050"/>
                </a:solidFill>
              </a:rPr>
              <a:t>Сколько </a:t>
            </a:r>
            <a:r>
              <a:rPr lang="ru-RU" b="1" dirty="0">
                <a:solidFill>
                  <a:srgbClr val="00B050"/>
                </a:solidFill>
              </a:rPr>
              <a:t>процентов солнечного света поглощают грязные окна</a:t>
            </a:r>
            <a:r>
              <a:rPr lang="ru-RU" b="1" dirty="0" smtClean="0">
                <a:solidFill>
                  <a:srgbClr val="00B050"/>
                </a:solidFill>
              </a:rPr>
              <a:t>:</a:t>
            </a:r>
          </a:p>
          <a:p>
            <a:pPr>
              <a:buNone/>
            </a:pPr>
            <a:endParaRPr lang="ru-RU" dirty="0">
              <a:solidFill>
                <a:srgbClr val="00B050"/>
              </a:solidFill>
            </a:endParaRPr>
          </a:p>
          <a:p>
            <a:pPr marL="2511425" indent="358775"/>
            <a:r>
              <a:rPr lang="ru-RU" dirty="0">
                <a:solidFill>
                  <a:srgbClr val="00B050"/>
                </a:solidFill>
              </a:rPr>
              <a:t> </a:t>
            </a:r>
            <a:r>
              <a:rPr lang="ru-RU" b="1" dirty="0">
                <a:solidFill>
                  <a:srgbClr val="00B050"/>
                </a:solidFill>
              </a:rPr>
              <a:t>30%</a:t>
            </a:r>
          </a:p>
          <a:p>
            <a:pPr marL="2511425" indent="358775"/>
            <a:r>
              <a:rPr lang="ru-RU" b="1" dirty="0">
                <a:solidFill>
                  <a:srgbClr val="00B050"/>
                </a:solidFill>
              </a:rPr>
              <a:t> 40%</a:t>
            </a:r>
          </a:p>
          <a:p>
            <a:pPr marL="2511425" indent="358775"/>
            <a:r>
              <a:rPr lang="ru-RU" b="1" dirty="0">
                <a:solidFill>
                  <a:srgbClr val="00B050"/>
                </a:solidFill>
              </a:rPr>
              <a:t>50%</a:t>
            </a:r>
          </a:p>
          <a:p>
            <a:endParaRPr lang="ru-RU" dirty="0"/>
          </a:p>
        </p:txBody>
      </p:sp>
      <p:pic>
        <p:nvPicPr>
          <p:cNvPr id="6" name="Рисунок 5" descr="jsktimerview.gif"/>
          <p:cNvPicPr>
            <a:picLocks noChangeAspect="1"/>
          </p:cNvPicPr>
          <p:nvPr/>
        </p:nvPicPr>
        <p:blipFill>
          <a:blip r:embed="rId3"/>
          <a:stretch>
            <a:fillRect/>
          </a:stretch>
        </p:blipFill>
        <p:spPr>
          <a:xfrm>
            <a:off x="6429388" y="3929066"/>
            <a:ext cx="2476500" cy="247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 presetClass="exit" presetSubtype="4" fill="hold" nodeType="afterEffect">
                                  <p:stCondLst>
                                    <p:cond delay="15000"/>
                                  </p:stCondLst>
                                  <p:childTnLst>
                                    <p:anim calcmode="lin" valueType="num">
                                      <p:cBhvr additive="base">
                                        <p:cTn id="9" dur="500"/>
                                        <p:tgtEl>
                                          <p:spTgt spid="6"/>
                                        </p:tgtEl>
                                        <p:attrNameLst>
                                          <p:attrName>ppt_x</p:attrName>
                                        </p:attrNameLst>
                                      </p:cBhvr>
                                      <p:tavLst>
                                        <p:tav tm="0">
                                          <p:val>
                                            <p:strVal val="ppt_x"/>
                                          </p:val>
                                        </p:tav>
                                        <p:tav tm="100000">
                                          <p:val>
                                            <p:strVal val="ppt_x"/>
                                          </p:val>
                                        </p:tav>
                                      </p:tavLst>
                                    </p:anim>
                                    <p:anim calcmode="lin" valueType="num">
                                      <p:cBhvr additive="base">
                                        <p:cTn id="10" dur="500"/>
                                        <p:tgtEl>
                                          <p:spTgt spid="6"/>
                                        </p:tgtEl>
                                        <p:attrNameLst>
                                          <p:attrName>ppt_y</p:attrName>
                                        </p:attrNameLst>
                                      </p:cBhvr>
                                      <p:tavLst>
                                        <p:tav tm="0">
                                          <p:val>
                                            <p:strVal val="ppt_y"/>
                                          </p:val>
                                        </p:tav>
                                        <p:tav tm="100000">
                                          <p:val>
                                            <p:strVal val="1+ppt_h/2"/>
                                          </p:val>
                                        </p:tav>
                                      </p:tavLst>
                                    </p:anim>
                                    <p:set>
                                      <p:cBhvr>
                                        <p:cTn id="11"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Ответ 5</a:t>
            </a:r>
            <a:endParaRPr lang="ru-RU" dirty="0"/>
          </a:p>
        </p:txBody>
      </p:sp>
      <p:sp>
        <p:nvSpPr>
          <p:cNvPr id="3" name="Содержимое 2"/>
          <p:cNvSpPr>
            <a:spLocks noGrp="1"/>
          </p:cNvSpPr>
          <p:nvPr>
            <p:ph idx="1"/>
          </p:nvPr>
        </p:nvSpPr>
        <p:spPr>
          <a:xfrm>
            <a:off x="428596" y="2071678"/>
            <a:ext cx="8229600" cy="3411543"/>
          </a:xfrm>
        </p:spPr>
        <p:txBody>
          <a:bodyPr/>
          <a:lstStyle/>
          <a:p>
            <a:r>
              <a:rPr lang="ru-RU" b="1" dirty="0"/>
              <a:t>Запыленные стёкла могут поглощать до 30% света</a:t>
            </a:r>
            <a:r>
              <a:rPr lang="ru-RU" dirty="0"/>
              <a:t>. Содержите их в надлежащей чистоте!</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Вопрос 6</a:t>
            </a:r>
            <a:endParaRPr lang="ru-RU" b="1" dirty="0">
              <a:solidFill>
                <a:srgbClr val="00B050"/>
              </a:solidFill>
            </a:endParaRPr>
          </a:p>
        </p:txBody>
      </p:sp>
      <p:sp>
        <p:nvSpPr>
          <p:cNvPr id="3" name="Содержимое 2"/>
          <p:cNvSpPr>
            <a:spLocks noGrp="1"/>
          </p:cNvSpPr>
          <p:nvPr>
            <p:ph idx="1"/>
          </p:nvPr>
        </p:nvSpPr>
        <p:spPr/>
        <p:txBody>
          <a:bodyPr/>
          <a:lstStyle/>
          <a:p>
            <a:pPr>
              <a:buNone/>
            </a:pPr>
            <a:r>
              <a:rPr lang="ru-RU" b="1" dirty="0" smtClean="0"/>
              <a:t>	</a:t>
            </a:r>
            <a:r>
              <a:rPr lang="ru-RU" b="1" dirty="0" smtClean="0">
                <a:solidFill>
                  <a:srgbClr val="00B050"/>
                </a:solidFill>
              </a:rPr>
              <a:t>Заполненный </a:t>
            </a:r>
            <a:r>
              <a:rPr lang="ru-RU" b="1" dirty="0">
                <a:solidFill>
                  <a:srgbClr val="00B050"/>
                </a:solidFill>
              </a:rPr>
              <a:t>мешок для сбора пыли в пылесосе дает увеличение расхода электроэнергии</a:t>
            </a:r>
            <a:r>
              <a:rPr lang="ru-RU" b="1" dirty="0" smtClean="0">
                <a:solidFill>
                  <a:srgbClr val="00B050"/>
                </a:solidFill>
              </a:rPr>
              <a:t>:</a:t>
            </a:r>
          </a:p>
          <a:p>
            <a:pPr>
              <a:buNone/>
            </a:pPr>
            <a:endParaRPr lang="ru-RU" dirty="0">
              <a:solidFill>
                <a:srgbClr val="00B050"/>
              </a:solidFill>
            </a:endParaRPr>
          </a:p>
          <a:p>
            <a:pPr marL="2870200" indent="-358775"/>
            <a:r>
              <a:rPr lang="ru-RU" b="1" dirty="0">
                <a:solidFill>
                  <a:srgbClr val="00B050"/>
                </a:solidFill>
              </a:rPr>
              <a:t>на 20 %</a:t>
            </a:r>
          </a:p>
          <a:p>
            <a:pPr marL="2870200" indent="-358775"/>
            <a:r>
              <a:rPr lang="ru-RU" b="1" dirty="0">
                <a:solidFill>
                  <a:srgbClr val="00B050"/>
                </a:solidFill>
              </a:rPr>
              <a:t> на 30 %</a:t>
            </a:r>
          </a:p>
          <a:p>
            <a:pPr marL="2870200" indent="-358775"/>
            <a:r>
              <a:rPr lang="ru-RU" b="1" dirty="0">
                <a:solidFill>
                  <a:srgbClr val="00B050"/>
                </a:solidFill>
              </a:rPr>
              <a:t> на 40 %</a:t>
            </a:r>
          </a:p>
          <a:p>
            <a:endParaRPr lang="ru-RU" dirty="0"/>
          </a:p>
        </p:txBody>
      </p:sp>
      <p:pic>
        <p:nvPicPr>
          <p:cNvPr id="6" name="Рисунок 5" descr="jsktimerview.gif"/>
          <p:cNvPicPr>
            <a:picLocks noChangeAspect="1"/>
          </p:cNvPicPr>
          <p:nvPr/>
        </p:nvPicPr>
        <p:blipFill>
          <a:blip r:embed="rId3"/>
          <a:stretch>
            <a:fillRect/>
          </a:stretch>
        </p:blipFill>
        <p:spPr>
          <a:xfrm>
            <a:off x="6429388" y="3929066"/>
            <a:ext cx="2476500" cy="247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 presetClass="exit" presetSubtype="4" fill="hold" nodeType="afterEffect">
                                  <p:stCondLst>
                                    <p:cond delay="15000"/>
                                  </p:stCondLst>
                                  <p:childTnLst>
                                    <p:anim calcmode="lin" valueType="num">
                                      <p:cBhvr additive="base">
                                        <p:cTn id="9" dur="500"/>
                                        <p:tgtEl>
                                          <p:spTgt spid="6"/>
                                        </p:tgtEl>
                                        <p:attrNameLst>
                                          <p:attrName>ppt_x</p:attrName>
                                        </p:attrNameLst>
                                      </p:cBhvr>
                                      <p:tavLst>
                                        <p:tav tm="0">
                                          <p:val>
                                            <p:strVal val="ppt_x"/>
                                          </p:val>
                                        </p:tav>
                                        <p:tav tm="100000">
                                          <p:val>
                                            <p:strVal val="ppt_x"/>
                                          </p:val>
                                        </p:tav>
                                      </p:tavLst>
                                    </p:anim>
                                    <p:anim calcmode="lin" valueType="num">
                                      <p:cBhvr additive="base">
                                        <p:cTn id="10" dur="500"/>
                                        <p:tgtEl>
                                          <p:spTgt spid="6"/>
                                        </p:tgtEl>
                                        <p:attrNameLst>
                                          <p:attrName>ppt_y</p:attrName>
                                        </p:attrNameLst>
                                      </p:cBhvr>
                                      <p:tavLst>
                                        <p:tav tm="0">
                                          <p:val>
                                            <p:strVal val="ppt_y"/>
                                          </p:val>
                                        </p:tav>
                                        <p:tav tm="100000">
                                          <p:val>
                                            <p:strVal val="1+ppt_h/2"/>
                                          </p:val>
                                        </p:tav>
                                      </p:tavLst>
                                    </p:anim>
                                    <p:set>
                                      <p:cBhvr>
                                        <p:cTn id="11"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86446" y="0"/>
            <a:ext cx="3357554" cy="6858000"/>
          </a:xfrm>
        </p:spPr>
        <p:txBody>
          <a:bodyPr>
            <a:normAutofit/>
          </a:bodyPr>
          <a:lstStyle/>
          <a:p>
            <a:r>
              <a:rPr lang="ru-RU" sz="3200" b="1" dirty="0">
                <a:solidFill>
                  <a:srgbClr val="00B050"/>
                </a:solidFill>
              </a:rPr>
              <a:t>Каждый из нас должен осознать свою ответственность за будущее планеты</a:t>
            </a:r>
          </a:p>
        </p:txBody>
      </p:sp>
      <p:pic>
        <p:nvPicPr>
          <p:cNvPr id="6" name="Содержимое 5" descr="https://nastroy.net/pic/images/201909/409149-1568893272.jpg"/>
          <p:cNvPicPr>
            <a:picLocks noGrp="1"/>
          </p:cNvPicPr>
          <p:nvPr>
            <p:ph idx="1"/>
          </p:nvPr>
        </p:nvPicPr>
        <p:blipFill>
          <a:blip r:embed="rId2"/>
          <a:srcRect/>
          <a:stretch>
            <a:fillRect/>
          </a:stretch>
        </p:blipFill>
        <p:spPr bwMode="auto">
          <a:xfrm>
            <a:off x="1" y="1"/>
            <a:ext cx="585788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Ответ 6</a:t>
            </a:r>
            <a:endParaRPr lang="ru-RU" dirty="0"/>
          </a:p>
        </p:txBody>
      </p:sp>
      <p:sp>
        <p:nvSpPr>
          <p:cNvPr id="3" name="Содержимое 2"/>
          <p:cNvSpPr>
            <a:spLocks noGrp="1"/>
          </p:cNvSpPr>
          <p:nvPr>
            <p:ph idx="1"/>
          </p:nvPr>
        </p:nvSpPr>
        <p:spPr/>
        <p:txBody>
          <a:bodyPr/>
          <a:lstStyle/>
          <a:p>
            <a:r>
              <a:rPr lang="ru-RU" dirty="0"/>
              <a:t>При использовании пылесоса на </a:t>
            </a:r>
            <a:r>
              <a:rPr lang="ru-RU" b="1" dirty="0"/>
              <a:t>треть заполненный мешок для сбора пыли ухудшает всасывание на 40%,</a:t>
            </a:r>
            <a:r>
              <a:rPr lang="ru-RU" dirty="0"/>
              <a:t> соответственно, на эту же величину возрастает расход потребления электроэнергии</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Вопрос 7</a:t>
            </a:r>
            <a:endParaRPr lang="ru-RU" b="1" dirty="0">
              <a:solidFill>
                <a:srgbClr val="00B050"/>
              </a:solidFill>
            </a:endParaRPr>
          </a:p>
        </p:txBody>
      </p:sp>
      <p:sp>
        <p:nvSpPr>
          <p:cNvPr id="3" name="Содержимое 2"/>
          <p:cNvSpPr>
            <a:spLocks noGrp="1"/>
          </p:cNvSpPr>
          <p:nvPr>
            <p:ph idx="1"/>
          </p:nvPr>
        </p:nvSpPr>
        <p:spPr/>
        <p:txBody>
          <a:bodyPr/>
          <a:lstStyle/>
          <a:p>
            <a:pPr>
              <a:buNone/>
            </a:pPr>
            <a:r>
              <a:rPr lang="ru-RU" dirty="0" smtClean="0"/>
              <a:t>	</a:t>
            </a:r>
            <a:r>
              <a:rPr lang="ru-RU" b="1" dirty="0">
                <a:solidFill>
                  <a:srgbClr val="00B050"/>
                </a:solidFill>
              </a:rPr>
              <a:t>Накипь в электрочайнике увеличивает расход электроэнергии</a:t>
            </a:r>
            <a:r>
              <a:rPr lang="ru-RU" b="1" dirty="0" smtClean="0">
                <a:solidFill>
                  <a:srgbClr val="00B050"/>
                </a:solidFill>
              </a:rPr>
              <a:t>:</a:t>
            </a:r>
          </a:p>
          <a:p>
            <a:pPr>
              <a:buNone/>
            </a:pPr>
            <a:endParaRPr lang="ru-RU" dirty="0">
              <a:solidFill>
                <a:srgbClr val="00B050"/>
              </a:solidFill>
            </a:endParaRPr>
          </a:p>
          <a:p>
            <a:pPr marL="2870200" indent="-358775"/>
            <a:r>
              <a:rPr lang="ru-RU" b="1" dirty="0">
                <a:solidFill>
                  <a:srgbClr val="00B050"/>
                </a:solidFill>
              </a:rPr>
              <a:t>на 10%</a:t>
            </a:r>
          </a:p>
          <a:p>
            <a:pPr marL="2870200" indent="-358775"/>
            <a:r>
              <a:rPr lang="ru-RU" b="1" dirty="0">
                <a:solidFill>
                  <a:srgbClr val="00B050"/>
                </a:solidFill>
              </a:rPr>
              <a:t>на 20%</a:t>
            </a:r>
          </a:p>
          <a:p>
            <a:pPr marL="2870200" indent="-358775"/>
            <a:r>
              <a:rPr lang="ru-RU" b="1" dirty="0">
                <a:solidFill>
                  <a:srgbClr val="00B050"/>
                </a:solidFill>
              </a:rPr>
              <a:t> на 30%</a:t>
            </a:r>
          </a:p>
          <a:p>
            <a:pPr>
              <a:buNone/>
            </a:pPr>
            <a:endParaRPr lang="ru-RU" dirty="0"/>
          </a:p>
        </p:txBody>
      </p:sp>
      <p:pic>
        <p:nvPicPr>
          <p:cNvPr id="6" name="Рисунок 5" descr="jsktimerview.gif"/>
          <p:cNvPicPr>
            <a:picLocks noChangeAspect="1"/>
          </p:cNvPicPr>
          <p:nvPr/>
        </p:nvPicPr>
        <p:blipFill>
          <a:blip r:embed="rId3"/>
          <a:stretch>
            <a:fillRect/>
          </a:stretch>
        </p:blipFill>
        <p:spPr>
          <a:xfrm>
            <a:off x="6429388" y="3929066"/>
            <a:ext cx="2476500" cy="247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 presetClass="exit" presetSubtype="4" fill="hold" nodeType="afterEffect">
                                  <p:stCondLst>
                                    <p:cond delay="15000"/>
                                  </p:stCondLst>
                                  <p:childTnLst>
                                    <p:anim calcmode="lin" valueType="num">
                                      <p:cBhvr additive="base">
                                        <p:cTn id="9" dur="500"/>
                                        <p:tgtEl>
                                          <p:spTgt spid="6"/>
                                        </p:tgtEl>
                                        <p:attrNameLst>
                                          <p:attrName>ppt_x</p:attrName>
                                        </p:attrNameLst>
                                      </p:cBhvr>
                                      <p:tavLst>
                                        <p:tav tm="0">
                                          <p:val>
                                            <p:strVal val="ppt_x"/>
                                          </p:val>
                                        </p:tav>
                                        <p:tav tm="100000">
                                          <p:val>
                                            <p:strVal val="ppt_x"/>
                                          </p:val>
                                        </p:tav>
                                      </p:tavLst>
                                    </p:anim>
                                    <p:anim calcmode="lin" valueType="num">
                                      <p:cBhvr additive="base">
                                        <p:cTn id="10" dur="500"/>
                                        <p:tgtEl>
                                          <p:spTgt spid="6"/>
                                        </p:tgtEl>
                                        <p:attrNameLst>
                                          <p:attrName>ppt_y</p:attrName>
                                        </p:attrNameLst>
                                      </p:cBhvr>
                                      <p:tavLst>
                                        <p:tav tm="0">
                                          <p:val>
                                            <p:strVal val="ppt_y"/>
                                          </p:val>
                                        </p:tav>
                                        <p:tav tm="100000">
                                          <p:val>
                                            <p:strVal val="1+ppt_h/2"/>
                                          </p:val>
                                        </p:tav>
                                      </p:tavLst>
                                    </p:anim>
                                    <p:set>
                                      <p:cBhvr>
                                        <p:cTn id="11"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Ответ 7</a:t>
            </a:r>
            <a:endParaRPr lang="ru-RU" dirty="0"/>
          </a:p>
        </p:txBody>
      </p:sp>
      <p:sp>
        <p:nvSpPr>
          <p:cNvPr id="3" name="Содержимое 2"/>
          <p:cNvSpPr>
            <a:spLocks noGrp="1"/>
          </p:cNvSpPr>
          <p:nvPr>
            <p:ph idx="1"/>
          </p:nvPr>
        </p:nvSpPr>
        <p:spPr/>
        <p:txBody>
          <a:bodyPr/>
          <a:lstStyle/>
          <a:p>
            <a:r>
              <a:rPr lang="ru-RU" dirty="0"/>
              <a:t>Накипь образуется в результате многократного нагревания и кипячения воды и обладает малой теплопроводностью, поэтому вода в посуде с накипью нагревается медленно. </a:t>
            </a:r>
            <a:r>
              <a:rPr lang="ru-RU" b="1" dirty="0"/>
              <a:t>В результате - потери энергии составляют 20%</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Вопрос 8</a:t>
            </a:r>
            <a:endParaRPr lang="ru-RU" b="1" dirty="0">
              <a:solidFill>
                <a:srgbClr val="00B050"/>
              </a:solidFill>
            </a:endParaRPr>
          </a:p>
        </p:txBody>
      </p:sp>
      <p:sp>
        <p:nvSpPr>
          <p:cNvPr id="3" name="Содержимое 2"/>
          <p:cNvSpPr>
            <a:spLocks noGrp="1"/>
          </p:cNvSpPr>
          <p:nvPr>
            <p:ph idx="1"/>
          </p:nvPr>
        </p:nvSpPr>
        <p:spPr/>
        <p:txBody>
          <a:bodyPr/>
          <a:lstStyle/>
          <a:p>
            <a:pPr>
              <a:buNone/>
            </a:pPr>
            <a:r>
              <a:rPr lang="ru-RU" b="1" dirty="0" smtClean="0"/>
              <a:t>	</a:t>
            </a:r>
            <a:r>
              <a:rPr lang="ru-RU" b="1" dirty="0" smtClean="0">
                <a:solidFill>
                  <a:srgbClr val="00B050"/>
                </a:solidFill>
              </a:rPr>
              <a:t>При </a:t>
            </a:r>
            <a:r>
              <a:rPr lang="ru-RU" b="1" dirty="0">
                <a:solidFill>
                  <a:srgbClr val="00B050"/>
                </a:solidFill>
              </a:rPr>
              <a:t>неполной загрузке стиральной машины перерасход электроэнергии составляет</a:t>
            </a:r>
            <a:r>
              <a:rPr lang="ru-RU" b="1" dirty="0" smtClean="0">
                <a:solidFill>
                  <a:srgbClr val="00B050"/>
                </a:solidFill>
              </a:rPr>
              <a:t>:</a:t>
            </a:r>
          </a:p>
          <a:p>
            <a:pPr>
              <a:buNone/>
            </a:pPr>
            <a:endParaRPr lang="ru-RU" b="1" dirty="0">
              <a:solidFill>
                <a:srgbClr val="00B050"/>
              </a:solidFill>
            </a:endParaRPr>
          </a:p>
          <a:p>
            <a:pPr marL="2506663" indent="363538"/>
            <a:r>
              <a:rPr lang="ru-RU" b="1" dirty="0">
                <a:solidFill>
                  <a:srgbClr val="00B050"/>
                </a:solidFill>
              </a:rPr>
              <a:t>10-15%</a:t>
            </a:r>
          </a:p>
          <a:p>
            <a:pPr marL="2506663" indent="363538"/>
            <a:r>
              <a:rPr lang="ru-RU" b="1" dirty="0">
                <a:solidFill>
                  <a:srgbClr val="00B050"/>
                </a:solidFill>
              </a:rPr>
              <a:t>20-25%</a:t>
            </a:r>
          </a:p>
          <a:p>
            <a:pPr marL="2506663" indent="363538"/>
            <a:r>
              <a:rPr lang="ru-RU" b="1" dirty="0">
                <a:solidFill>
                  <a:srgbClr val="00B050"/>
                </a:solidFill>
              </a:rPr>
              <a:t> 25-30%</a:t>
            </a:r>
          </a:p>
        </p:txBody>
      </p:sp>
      <p:pic>
        <p:nvPicPr>
          <p:cNvPr id="6" name="Рисунок 5" descr="jsktimerview.gif"/>
          <p:cNvPicPr>
            <a:picLocks noChangeAspect="1"/>
          </p:cNvPicPr>
          <p:nvPr/>
        </p:nvPicPr>
        <p:blipFill>
          <a:blip r:embed="rId3"/>
          <a:stretch>
            <a:fillRect/>
          </a:stretch>
        </p:blipFill>
        <p:spPr>
          <a:xfrm>
            <a:off x="6429388" y="3929066"/>
            <a:ext cx="2476500" cy="247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 presetClass="exit" presetSubtype="4" fill="hold" nodeType="afterEffect">
                                  <p:stCondLst>
                                    <p:cond delay="15000"/>
                                  </p:stCondLst>
                                  <p:childTnLst>
                                    <p:anim calcmode="lin" valueType="num">
                                      <p:cBhvr additive="base">
                                        <p:cTn id="9" dur="500"/>
                                        <p:tgtEl>
                                          <p:spTgt spid="6"/>
                                        </p:tgtEl>
                                        <p:attrNameLst>
                                          <p:attrName>ppt_x</p:attrName>
                                        </p:attrNameLst>
                                      </p:cBhvr>
                                      <p:tavLst>
                                        <p:tav tm="0">
                                          <p:val>
                                            <p:strVal val="ppt_x"/>
                                          </p:val>
                                        </p:tav>
                                        <p:tav tm="100000">
                                          <p:val>
                                            <p:strVal val="ppt_x"/>
                                          </p:val>
                                        </p:tav>
                                      </p:tavLst>
                                    </p:anim>
                                    <p:anim calcmode="lin" valueType="num">
                                      <p:cBhvr additive="base">
                                        <p:cTn id="10" dur="500"/>
                                        <p:tgtEl>
                                          <p:spTgt spid="6"/>
                                        </p:tgtEl>
                                        <p:attrNameLst>
                                          <p:attrName>ppt_y</p:attrName>
                                        </p:attrNameLst>
                                      </p:cBhvr>
                                      <p:tavLst>
                                        <p:tav tm="0">
                                          <p:val>
                                            <p:strVal val="ppt_y"/>
                                          </p:val>
                                        </p:tav>
                                        <p:tav tm="100000">
                                          <p:val>
                                            <p:strVal val="1+ppt_h/2"/>
                                          </p:val>
                                        </p:tav>
                                      </p:tavLst>
                                    </p:anim>
                                    <p:set>
                                      <p:cBhvr>
                                        <p:cTn id="11"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Ответ 8</a:t>
            </a:r>
            <a:endParaRPr lang="ru-RU" dirty="0"/>
          </a:p>
        </p:txBody>
      </p:sp>
      <p:sp>
        <p:nvSpPr>
          <p:cNvPr id="3" name="Содержимое 2"/>
          <p:cNvSpPr>
            <a:spLocks noGrp="1"/>
          </p:cNvSpPr>
          <p:nvPr>
            <p:ph idx="1"/>
          </p:nvPr>
        </p:nvSpPr>
        <p:spPr>
          <a:xfrm>
            <a:off x="457200" y="1857364"/>
            <a:ext cx="8229600" cy="4268799"/>
          </a:xfrm>
        </p:spPr>
        <p:txBody>
          <a:bodyPr/>
          <a:lstStyle/>
          <a:p>
            <a:r>
              <a:rPr lang="ru-RU" b="1" dirty="0"/>
              <a:t>При неполной загрузке стиральной машины перерасход электроэнергии составляет до 10- 15%!</a:t>
            </a:r>
            <a:r>
              <a:rPr lang="ru-RU" dirty="0"/>
              <a:t> При неправильной программе стирки – до 30%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Вопрос 9</a:t>
            </a:r>
            <a:endParaRPr lang="ru-RU" b="1" dirty="0">
              <a:solidFill>
                <a:srgbClr val="00B050"/>
              </a:solidFill>
            </a:endParaRPr>
          </a:p>
        </p:txBody>
      </p:sp>
      <p:sp>
        <p:nvSpPr>
          <p:cNvPr id="3" name="Содержимое 2"/>
          <p:cNvSpPr>
            <a:spLocks noGrp="1"/>
          </p:cNvSpPr>
          <p:nvPr>
            <p:ph idx="1"/>
          </p:nvPr>
        </p:nvSpPr>
        <p:spPr/>
        <p:txBody>
          <a:bodyPr/>
          <a:lstStyle/>
          <a:p>
            <a:pPr>
              <a:buNone/>
            </a:pPr>
            <a:r>
              <a:rPr lang="ru-RU" b="1" dirty="0" smtClean="0"/>
              <a:t>	</a:t>
            </a:r>
            <a:r>
              <a:rPr lang="ru-RU" b="1" dirty="0" smtClean="0">
                <a:solidFill>
                  <a:srgbClr val="00B050"/>
                </a:solidFill>
              </a:rPr>
              <a:t>Посуда </a:t>
            </a:r>
            <a:r>
              <a:rPr lang="ru-RU" b="1" dirty="0">
                <a:solidFill>
                  <a:srgbClr val="00B050"/>
                </a:solidFill>
              </a:rPr>
              <a:t>с искривлённым </a:t>
            </a:r>
            <a:r>
              <a:rPr lang="ru-RU" b="1" dirty="0" smtClean="0">
                <a:solidFill>
                  <a:srgbClr val="00B050"/>
                </a:solidFill>
              </a:rPr>
              <a:t>дном, при  использовании на электроплитах, </a:t>
            </a:r>
            <a:r>
              <a:rPr lang="ru-RU" b="1" dirty="0">
                <a:solidFill>
                  <a:srgbClr val="00B050"/>
                </a:solidFill>
              </a:rPr>
              <a:t>может </a:t>
            </a:r>
            <a:r>
              <a:rPr lang="ru-RU" b="1" dirty="0" smtClean="0">
                <a:solidFill>
                  <a:srgbClr val="00B050"/>
                </a:solidFill>
              </a:rPr>
              <a:t>привести  </a:t>
            </a:r>
            <a:r>
              <a:rPr lang="ru-RU" b="1" dirty="0">
                <a:solidFill>
                  <a:srgbClr val="00B050"/>
                </a:solidFill>
              </a:rPr>
              <a:t>к </a:t>
            </a:r>
            <a:r>
              <a:rPr lang="ru-RU" b="1" dirty="0" smtClean="0">
                <a:solidFill>
                  <a:srgbClr val="00B050"/>
                </a:solidFill>
              </a:rPr>
              <a:t>перерасходу </a:t>
            </a:r>
            <a:r>
              <a:rPr lang="ru-RU" b="1" dirty="0" smtClean="0">
                <a:solidFill>
                  <a:srgbClr val="00B050"/>
                </a:solidFill>
              </a:rPr>
              <a:t>электроэнергии</a:t>
            </a:r>
            <a:r>
              <a:rPr lang="ru-RU" b="1" dirty="0" smtClean="0">
                <a:solidFill>
                  <a:srgbClr val="00B050"/>
                </a:solidFill>
              </a:rPr>
              <a:t>: </a:t>
            </a:r>
          </a:p>
          <a:p>
            <a:pPr>
              <a:buNone/>
            </a:pPr>
            <a:endParaRPr lang="ru-RU" b="1" dirty="0" smtClean="0">
              <a:solidFill>
                <a:srgbClr val="00B050"/>
              </a:solidFill>
            </a:endParaRPr>
          </a:p>
          <a:p>
            <a:pPr marL="2870200" indent="-358775"/>
            <a:r>
              <a:rPr lang="ru-RU" dirty="0">
                <a:solidFill>
                  <a:srgbClr val="00B050"/>
                </a:solidFill>
              </a:rPr>
              <a:t> </a:t>
            </a:r>
            <a:r>
              <a:rPr lang="ru-RU" b="1" dirty="0" smtClean="0">
                <a:solidFill>
                  <a:srgbClr val="00B050"/>
                </a:solidFill>
              </a:rPr>
              <a:t>на </a:t>
            </a:r>
            <a:r>
              <a:rPr lang="ru-RU" b="1" dirty="0" smtClean="0">
                <a:solidFill>
                  <a:srgbClr val="00B050"/>
                </a:solidFill>
              </a:rPr>
              <a:t>10-30%</a:t>
            </a:r>
          </a:p>
          <a:p>
            <a:pPr marL="2870200" indent="-358775"/>
            <a:r>
              <a:rPr lang="ru-RU" b="1" dirty="0" smtClean="0">
                <a:solidFill>
                  <a:srgbClr val="00B050"/>
                </a:solidFill>
              </a:rPr>
              <a:t>на 40-60%</a:t>
            </a:r>
            <a:endParaRPr lang="ru-RU" b="1" dirty="0">
              <a:solidFill>
                <a:srgbClr val="00B050"/>
              </a:solidFill>
            </a:endParaRPr>
          </a:p>
          <a:p>
            <a:pPr marL="2870200" indent="-358775"/>
            <a:r>
              <a:rPr lang="ru-RU" b="1" dirty="0" smtClean="0">
                <a:solidFill>
                  <a:srgbClr val="00B050"/>
                </a:solidFill>
              </a:rPr>
              <a:t>на 50-70%</a:t>
            </a:r>
            <a:endParaRPr lang="ru-RU" b="1" dirty="0">
              <a:solidFill>
                <a:srgbClr val="00B050"/>
              </a:solidFill>
            </a:endParaRPr>
          </a:p>
        </p:txBody>
      </p:sp>
      <p:pic>
        <p:nvPicPr>
          <p:cNvPr id="6" name="Рисунок 5" descr="jsktimerview.gif"/>
          <p:cNvPicPr>
            <a:picLocks noChangeAspect="1"/>
          </p:cNvPicPr>
          <p:nvPr/>
        </p:nvPicPr>
        <p:blipFill>
          <a:blip r:embed="rId3"/>
          <a:stretch>
            <a:fillRect/>
          </a:stretch>
        </p:blipFill>
        <p:spPr>
          <a:xfrm>
            <a:off x="6429388" y="3929066"/>
            <a:ext cx="2476500" cy="247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 presetClass="exit" presetSubtype="4" fill="hold" nodeType="afterEffect">
                                  <p:stCondLst>
                                    <p:cond delay="15000"/>
                                  </p:stCondLst>
                                  <p:childTnLst>
                                    <p:anim calcmode="lin" valueType="num">
                                      <p:cBhvr additive="base">
                                        <p:cTn id="9" dur="500"/>
                                        <p:tgtEl>
                                          <p:spTgt spid="6"/>
                                        </p:tgtEl>
                                        <p:attrNameLst>
                                          <p:attrName>ppt_x</p:attrName>
                                        </p:attrNameLst>
                                      </p:cBhvr>
                                      <p:tavLst>
                                        <p:tav tm="0">
                                          <p:val>
                                            <p:strVal val="ppt_x"/>
                                          </p:val>
                                        </p:tav>
                                        <p:tav tm="100000">
                                          <p:val>
                                            <p:strVal val="ppt_x"/>
                                          </p:val>
                                        </p:tav>
                                      </p:tavLst>
                                    </p:anim>
                                    <p:anim calcmode="lin" valueType="num">
                                      <p:cBhvr additive="base">
                                        <p:cTn id="10" dur="500"/>
                                        <p:tgtEl>
                                          <p:spTgt spid="6"/>
                                        </p:tgtEl>
                                        <p:attrNameLst>
                                          <p:attrName>ppt_y</p:attrName>
                                        </p:attrNameLst>
                                      </p:cBhvr>
                                      <p:tavLst>
                                        <p:tav tm="0">
                                          <p:val>
                                            <p:strVal val="ppt_y"/>
                                          </p:val>
                                        </p:tav>
                                        <p:tav tm="100000">
                                          <p:val>
                                            <p:strVal val="1+ppt_h/2"/>
                                          </p:val>
                                        </p:tav>
                                      </p:tavLst>
                                    </p:anim>
                                    <p:set>
                                      <p:cBhvr>
                                        <p:cTn id="11"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Ответ 9</a:t>
            </a:r>
            <a:endParaRPr lang="ru-RU" dirty="0"/>
          </a:p>
        </p:txBody>
      </p:sp>
      <p:sp>
        <p:nvSpPr>
          <p:cNvPr id="3" name="Содержимое 2"/>
          <p:cNvSpPr>
            <a:spLocks noGrp="1"/>
          </p:cNvSpPr>
          <p:nvPr>
            <p:ph idx="1"/>
          </p:nvPr>
        </p:nvSpPr>
        <p:spPr/>
        <p:txBody>
          <a:bodyPr>
            <a:normAutofit fontScale="77500" lnSpcReduction="20000"/>
          </a:bodyPr>
          <a:lstStyle/>
          <a:p>
            <a:r>
              <a:rPr lang="ru-RU" b="1" dirty="0"/>
              <a:t>Если посуда не соответствует размерам конфорки электроплиты, теряется 5-10% энергии.</a:t>
            </a:r>
            <a:r>
              <a:rPr lang="ru-RU" dirty="0"/>
              <a:t> Для экономии электроэнергии на электроплитах надо применять посуду с дном, которое равно или чуть превосходит диаметр конфорки. Посуда с искривлённым дном может привести к перерасходу электроэнергии до 40-60%. Использовать конфорку на полную мощность следует только на время, необходимое для закипания. После закипания пищи желательно перейти на низкотемпературный режим готовки. При приготовлении пищи желательно закрывать кастрюлю крышкой, поскольку быстрое испарение воды удлиняет время готовки на 20-30%</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Вопрос 10</a:t>
            </a:r>
            <a:endParaRPr lang="ru-RU" b="1" dirty="0">
              <a:solidFill>
                <a:srgbClr val="00B050"/>
              </a:solidFill>
            </a:endParaRPr>
          </a:p>
        </p:txBody>
      </p:sp>
      <p:sp>
        <p:nvSpPr>
          <p:cNvPr id="3" name="Содержимое 2"/>
          <p:cNvSpPr>
            <a:spLocks noGrp="1"/>
          </p:cNvSpPr>
          <p:nvPr>
            <p:ph idx="1"/>
          </p:nvPr>
        </p:nvSpPr>
        <p:spPr/>
        <p:txBody>
          <a:bodyPr/>
          <a:lstStyle/>
          <a:p>
            <a:pPr>
              <a:buNone/>
            </a:pPr>
            <a:r>
              <a:rPr lang="ru-RU" b="1" dirty="0" smtClean="0"/>
              <a:t>	</a:t>
            </a:r>
            <a:r>
              <a:rPr lang="ru-RU" b="1" dirty="0" smtClean="0">
                <a:solidFill>
                  <a:srgbClr val="00B050"/>
                </a:solidFill>
              </a:rPr>
              <a:t>У </a:t>
            </a:r>
            <a:r>
              <a:rPr lang="ru-RU" b="1" dirty="0">
                <a:solidFill>
                  <a:srgbClr val="00B050"/>
                </a:solidFill>
              </a:rPr>
              <a:t>какого бытового прибора среднестатистический расход электроэнергии за месяц больше, чем у других?</a:t>
            </a:r>
            <a:endParaRPr lang="ru-RU" dirty="0">
              <a:solidFill>
                <a:srgbClr val="00B050"/>
              </a:solidFill>
            </a:endParaRPr>
          </a:p>
          <a:p>
            <a:pPr marL="1793875" indent="-358775">
              <a:tabLst>
                <a:tab pos="1701800" algn="l"/>
              </a:tabLst>
            </a:pPr>
            <a:r>
              <a:rPr lang="ru-RU" b="1" dirty="0" smtClean="0">
                <a:solidFill>
                  <a:srgbClr val="00B050"/>
                </a:solidFill>
              </a:rPr>
              <a:t>Компьютер</a:t>
            </a:r>
            <a:endParaRPr lang="ru-RU" b="1" dirty="0">
              <a:solidFill>
                <a:srgbClr val="00B050"/>
              </a:solidFill>
            </a:endParaRPr>
          </a:p>
          <a:p>
            <a:pPr marL="1793875" indent="-358775">
              <a:tabLst>
                <a:tab pos="1701800" algn="l"/>
              </a:tabLst>
            </a:pPr>
            <a:r>
              <a:rPr lang="ru-RU" b="1" dirty="0" smtClean="0">
                <a:solidFill>
                  <a:srgbClr val="00B050"/>
                </a:solidFill>
              </a:rPr>
              <a:t>Холодильник</a:t>
            </a:r>
            <a:endParaRPr lang="ru-RU" b="1" dirty="0">
              <a:solidFill>
                <a:srgbClr val="00B050"/>
              </a:solidFill>
            </a:endParaRPr>
          </a:p>
          <a:p>
            <a:pPr marL="1793875" indent="-358775">
              <a:tabLst>
                <a:tab pos="1701800" algn="l"/>
              </a:tabLst>
            </a:pPr>
            <a:r>
              <a:rPr lang="ru-RU" b="1" dirty="0" smtClean="0">
                <a:solidFill>
                  <a:srgbClr val="00B050"/>
                </a:solidFill>
              </a:rPr>
              <a:t>Телевизор</a:t>
            </a:r>
            <a:endParaRPr lang="ru-RU" b="1" dirty="0">
              <a:solidFill>
                <a:srgbClr val="00B050"/>
              </a:solidFill>
            </a:endParaRPr>
          </a:p>
          <a:p>
            <a:pPr marL="1793875" indent="-358775">
              <a:tabLst>
                <a:tab pos="1701800" algn="l"/>
              </a:tabLst>
            </a:pPr>
            <a:r>
              <a:rPr lang="ru-RU" b="1" dirty="0" smtClean="0">
                <a:solidFill>
                  <a:srgbClr val="00B050"/>
                </a:solidFill>
              </a:rPr>
              <a:t>Стиральная </a:t>
            </a:r>
            <a:r>
              <a:rPr lang="ru-RU" b="1" dirty="0">
                <a:solidFill>
                  <a:srgbClr val="00B050"/>
                </a:solidFill>
              </a:rPr>
              <a:t>машина</a:t>
            </a:r>
          </a:p>
          <a:p>
            <a:endParaRPr lang="ru-RU" dirty="0"/>
          </a:p>
        </p:txBody>
      </p:sp>
      <p:pic>
        <p:nvPicPr>
          <p:cNvPr id="6" name="Рисунок 5" descr="jsktimerview.gif"/>
          <p:cNvPicPr>
            <a:picLocks noChangeAspect="1"/>
          </p:cNvPicPr>
          <p:nvPr/>
        </p:nvPicPr>
        <p:blipFill>
          <a:blip r:embed="rId3"/>
          <a:stretch>
            <a:fillRect/>
          </a:stretch>
        </p:blipFill>
        <p:spPr>
          <a:xfrm>
            <a:off x="6429388" y="3929066"/>
            <a:ext cx="2476500" cy="247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 presetClass="exit" presetSubtype="4" fill="hold" nodeType="afterEffect">
                                  <p:stCondLst>
                                    <p:cond delay="15000"/>
                                  </p:stCondLst>
                                  <p:childTnLst>
                                    <p:anim calcmode="lin" valueType="num">
                                      <p:cBhvr additive="base">
                                        <p:cTn id="9" dur="500"/>
                                        <p:tgtEl>
                                          <p:spTgt spid="6"/>
                                        </p:tgtEl>
                                        <p:attrNameLst>
                                          <p:attrName>ppt_x</p:attrName>
                                        </p:attrNameLst>
                                      </p:cBhvr>
                                      <p:tavLst>
                                        <p:tav tm="0">
                                          <p:val>
                                            <p:strVal val="ppt_x"/>
                                          </p:val>
                                        </p:tav>
                                        <p:tav tm="100000">
                                          <p:val>
                                            <p:strVal val="ppt_x"/>
                                          </p:val>
                                        </p:tav>
                                      </p:tavLst>
                                    </p:anim>
                                    <p:anim calcmode="lin" valueType="num">
                                      <p:cBhvr additive="base">
                                        <p:cTn id="10" dur="500"/>
                                        <p:tgtEl>
                                          <p:spTgt spid="6"/>
                                        </p:tgtEl>
                                        <p:attrNameLst>
                                          <p:attrName>ppt_y</p:attrName>
                                        </p:attrNameLst>
                                      </p:cBhvr>
                                      <p:tavLst>
                                        <p:tav tm="0">
                                          <p:val>
                                            <p:strVal val="ppt_y"/>
                                          </p:val>
                                        </p:tav>
                                        <p:tav tm="100000">
                                          <p:val>
                                            <p:strVal val="1+ppt_h/2"/>
                                          </p:val>
                                        </p:tav>
                                      </p:tavLst>
                                    </p:anim>
                                    <p:set>
                                      <p:cBhvr>
                                        <p:cTn id="11"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Ответ 10</a:t>
            </a:r>
            <a:endParaRPr lang="ru-RU" dirty="0"/>
          </a:p>
        </p:txBody>
      </p:sp>
      <p:sp>
        <p:nvSpPr>
          <p:cNvPr id="3" name="Содержимое 2"/>
          <p:cNvSpPr>
            <a:spLocks noGrp="1"/>
          </p:cNvSpPr>
          <p:nvPr>
            <p:ph idx="1"/>
          </p:nvPr>
        </p:nvSpPr>
        <p:spPr/>
        <p:txBody>
          <a:bodyPr>
            <a:normAutofit fontScale="92500" lnSpcReduction="20000"/>
          </a:bodyPr>
          <a:lstStyle/>
          <a:p>
            <a:r>
              <a:rPr lang="ru-RU" dirty="0"/>
              <a:t>В среднестатистической семье больше всего энергии расходует </a:t>
            </a:r>
            <a:r>
              <a:rPr lang="ru-RU" b="1" dirty="0"/>
              <a:t>холодильник</a:t>
            </a:r>
            <a:r>
              <a:rPr lang="ru-RU" dirty="0"/>
              <a:t>. Этот бытовой прибор работает непрерывно. Тем не менее, есть ряд мер, которые помогут значительно сократить энергопотребление. Не ставьте холодильник близко к радиаторам отопления, вплотную к стене. Чем ниже температура теплообменника, расположенного на задней стенке холодильника, тем реже он включается. Регулярно размораживайте холодильник. Не ставьте в холодильник горячие или теплые продукты</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Вопрос 11</a:t>
            </a:r>
            <a:endParaRPr lang="ru-RU" b="1" dirty="0">
              <a:solidFill>
                <a:srgbClr val="00B050"/>
              </a:solidFill>
            </a:endParaRPr>
          </a:p>
        </p:txBody>
      </p:sp>
      <p:sp>
        <p:nvSpPr>
          <p:cNvPr id="3" name="Содержимое 2"/>
          <p:cNvSpPr>
            <a:spLocks noGrp="1"/>
          </p:cNvSpPr>
          <p:nvPr>
            <p:ph idx="1"/>
          </p:nvPr>
        </p:nvSpPr>
        <p:spPr/>
        <p:txBody>
          <a:bodyPr/>
          <a:lstStyle/>
          <a:p>
            <a:pPr>
              <a:buNone/>
            </a:pPr>
            <a:r>
              <a:rPr lang="ru-RU" b="1" dirty="0" smtClean="0"/>
              <a:t>	</a:t>
            </a:r>
            <a:r>
              <a:rPr lang="ru-RU" b="1" dirty="0" smtClean="0">
                <a:solidFill>
                  <a:srgbClr val="00B050"/>
                </a:solidFill>
              </a:rPr>
              <a:t>Примерно </a:t>
            </a:r>
            <a:r>
              <a:rPr lang="ru-RU" b="1" dirty="0">
                <a:solidFill>
                  <a:srgbClr val="00B050"/>
                </a:solidFill>
              </a:rPr>
              <a:t>40% потерь тепла в домах происходит через</a:t>
            </a:r>
            <a:r>
              <a:rPr lang="ru-RU" b="1" dirty="0" smtClean="0">
                <a:solidFill>
                  <a:srgbClr val="00B050"/>
                </a:solidFill>
              </a:rPr>
              <a:t>:</a:t>
            </a:r>
          </a:p>
          <a:p>
            <a:pPr>
              <a:buNone/>
            </a:pPr>
            <a:endParaRPr lang="ru-RU" dirty="0">
              <a:solidFill>
                <a:srgbClr val="00B050"/>
              </a:solidFill>
            </a:endParaRPr>
          </a:p>
          <a:p>
            <a:pPr marL="2511425" indent="-358775"/>
            <a:r>
              <a:rPr lang="ru-RU" b="1" dirty="0" smtClean="0">
                <a:solidFill>
                  <a:srgbClr val="00B050"/>
                </a:solidFill>
              </a:rPr>
              <a:t>Вентиляцию</a:t>
            </a:r>
            <a:endParaRPr lang="ru-RU" b="1" dirty="0">
              <a:solidFill>
                <a:srgbClr val="00B050"/>
              </a:solidFill>
            </a:endParaRPr>
          </a:p>
          <a:p>
            <a:pPr marL="2511425" indent="-358775"/>
            <a:r>
              <a:rPr lang="ru-RU" b="1" dirty="0" smtClean="0">
                <a:solidFill>
                  <a:srgbClr val="00B050"/>
                </a:solidFill>
              </a:rPr>
              <a:t>Дверные </a:t>
            </a:r>
            <a:r>
              <a:rPr lang="ru-RU" b="1" dirty="0">
                <a:solidFill>
                  <a:srgbClr val="00B050"/>
                </a:solidFill>
              </a:rPr>
              <a:t>щели</a:t>
            </a:r>
          </a:p>
          <a:p>
            <a:pPr marL="2511425" indent="-358775"/>
            <a:r>
              <a:rPr lang="ru-RU" b="1" dirty="0" smtClean="0">
                <a:solidFill>
                  <a:srgbClr val="00B050"/>
                </a:solidFill>
              </a:rPr>
              <a:t>Окна</a:t>
            </a:r>
            <a:endParaRPr lang="ru-RU" b="1" dirty="0">
              <a:solidFill>
                <a:srgbClr val="00B050"/>
              </a:solidFill>
            </a:endParaRPr>
          </a:p>
          <a:p>
            <a:pPr marL="2511425" indent="-358775"/>
            <a:r>
              <a:rPr lang="ru-RU" b="1" dirty="0" smtClean="0">
                <a:solidFill>
                  <a:srgbClr val="00B050"/>
                </a:solidFill>
              </a:rPr>
              <a:t>Стены</a:t>
            </a:r>
            <a:endParaRPr lang="ru-RU" b="1" dirty="0">
              <a:solidFill>
                <a:srgbClr val="00B050"/>
              </a:solidFill>
            </a:endParaRPr>
          </a:p>
          <a:p>
            <a:endParaRPr lang="ru-RU" dirty="0"/>
          </a:p>
        </p:txBody>
      </p:sp>
      <p:pic>
        <p:nvPicPr>
          <p:cNvPr id="6" name="Рисунок 5" descr="jsktimerview.gif"/>
          <p:cNvPicPr>
            <a:picLocks noChangeAspect="1"/>
          </p:cNvPicPr>
          <p:nvPr/>
        </p:nvPicPr>
        <p:blipFill>
          <a:blip r:embed="rId3"/>
          <a:stretch>
            <a:fillRect/>
          </a:stretch>
        </p:blipFill>
        <p:spPr>
          <a:xfrm>
            <a:off x="6429388" y="3929066"/>
            <a:ext cx="2476500" cy="247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 presetClass="exit" presetSubtype="4" fill="hold" nodeType="afterEffect">
                                  <p:stCondLst>
                                    <p:cond delay="15000"/>
                                  </p:stCondLst>
                                  <p:childTnLst>
                                    <p:anim calcmode="lin" valueType="num">
                                      <p:cBhvr additive="base">
                                        <p:cTn id="9" dur="500"/>
                                        <p:tgtEl>
                                          <p:spTgt spid="6"/>
                                        </p:tgtEl>
                                        <p:attrNameLst>
                                          <p:attrName>ppt_x</p:attrName>
                                        </p:attrNameLst>
                                      </p:cBhvr>
                                      <p:tavLst>
                                        <p:tav tm="0">
                                          <p:val>
                                            <p:strVal val="ppt_x"/>
                                          </p:val>
                                        </p:tav>
                                        <p:tav tm="100000">
                                          <p:val>
                                            <p:strVal val="ppt_x"/>
                                          </p:val>
                                        </p:tav>
                                      </p:tavLst>
                                    </p:anim>
                                    <p:anim calcmode="lin" valueType="num">
                                      <p:cBhvr additive="base">
                                        <p:cTn id="10" dur="500"/>
                                        <p:tgtEl>
                                          <p:spTgt spid="6"/>
                                        </p:tgtEl>
                                        <p:attrNameLst>
                                          <p:attrName>ppt_y</p:attrName>
                                        </p:attrNameLst>
                                      </p:cBhvr>
                                      <p:tavLst>
                                        <p:tav tm="0">
                                          <p:val>
                                            <p:strVal val="ppt_y"/>
                                          </p:val>
                                        </p:tav>
                                        <p:tav tm="100000">
                                          <p:val>
                                            <p:strVal val="1+ppt_h/2"/>
                                          </p:val>
                                        </p:tav>
                                      </p:tavLst>
                                    </p:anim>
                                    <p:set>
                                      <p:cBhvr>
                                        <p:cTn id="11"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s://multi-active.ru/wp-content/uploads/povyshenie-kvalifikatsii-po-kursu-gidrogeologiya-bezopasnoe-i-ratsionalnoe-prirodopolzovanie.jpeg"/>
          <p:cNvPicPr>
            <a:picLocks noGrp="1"/>
          </p:cNvPicPr>
          <p:nvPr>
            <p:ph idx="1"/>
          </p:nvPr>
        </p:nvPicPr>
        <p:blipFill>
          <a:blip r:embed="rId2"/>
          <a:srcRect l="5378" r="7799" b="11904"/>
          <a:stretch>
            <a:fillRect/>
          </a:stretch>
        </p:blipFill>
        <p:spPr bwMode="auto">
          <a:xfrm>
            <a:off x="0" y="0"/>
            <a:ext cx="9144000" cy="6858001"/>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1797040"/>
          </a:xfrm>
        </p:spPr>
        <p:txBody>
          <a:bodyPr>
            <a:normAutofit fontScale="90000"/>
          </a:bodyPr>
          <a:lstStyle/>
          <a:p>
            <a:r>
              <a:rPr lang="ru-RU" b="1" dirty="0">
                <a:solidFill>
                  <a:srgbClr val="00B050"/>
                </a:solidFill>
              </a:rPr>
              <a:t>Ключевую роль в предотвращении экологической катастрофы играет энергосбережение</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Ответ 11</a:t>
            </a:r>
            <a:endParaRPr lang="ru-RU" dirty="0"/>
          </a:p>
        </p:txBody>
      </p:sp>
      <p:sp>
        <p:nvSpPr>
          <p:cNvPr id="3" name="Содержимое 2"/>
          <p:cNvSpPr>
            <a:spLocks noGrp="1"/>
          </p:cNvSpPr>
          <p:nvPr>
            <p:ph idx="1"/>
          </p:nvPr>
        </p:nvSpPr>
        <p:spPr/>
        <p:txBody>
          <a:bodyPr/>
          <a:lstStyle/>
          <a:p>
            <a:r>
              <a:rPr lang="ru-RU" dirty="0"/>
              <a:t>По оценкам специалистов, 40 % потерь тепла происходит через </a:t>
            </a:r>
            <a:r>
              <a:rPr lang="ru-RU" b="1" dirty="0"/>
              <a:t>окна</a:t>
            </a:r>
            <a:r>
              <a:rPr lang="ru-RU" dirty="0"/>
              <a:t>. Их дополнительная тепловая изоляция или замена на современные стеклопакеты может повысить температуру в помещении на 4-5°С, что позволит сократить затраты на дополнительное отопление</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Вопрос 12</a:t>
            </a:r>
            <a:endParaRPr lang="ru-RU" b="1" dirty="0">
              <a:solidFill>
                <a:srgbClr val="00B050"/>
              </a:solidFill>
            </a:endParaRPr>
          </a:p>
        </p:txBody>
      </p:sp>
      <p:sp>
        <p:nvSpPr>
          <p:cNvPr id="3" name="Содержимое 2"/>
          <p:cNvSpPr>
            <a:spLocks noGrp="1"/>
          </p:cNvSpPr>
          <p:nvPr>
            <p:ph idx="1"/>
          </p:nvPr>
        </p:nvSpPr>
        <p:spPr>
          <a:xfrm>
            <a:off x="457200" y="1600200"/>
            <a:ext cx="8401080" cy="4525963"/>
          </a:xfrm>
        </p:spPr>
        <p:txBody>
          <a:bodyPr/>
          <a:lstStyle/>
          <a:p>
            <a:pPr>
              <a:buNone/>
            </a:pPr>
            <a:r>
              <a:rPr lang="ru-RU" b="1" dirty="0" smtClean="0"/>
              <a:t>	</a:t>
            </a:r>
            <a:r>
              <a:rPr lang="ru-RU" b="1" dirty="0" smtClean="0">
                <a:solidFill>
                  <a:srgbClr val="00B050"/>
                </a:solidFill>
              </a:rPr>
              <a:t>Какая </a:t>
            </a:r>
            <a:r>
              <a:rPr lang="ru-RU" b="1" dirty="0">
                <a:solidFill>
                  <a:srgbClr val="00B050"/>
                </a:solidFill>
              </a:rPr>
              <a:t>лампа наиболее </a:t>
            </a:r>
            <a:r>
              <a:rPr lang="ru-RU" b="1" dirty="0" err="1">
                <a:solidFill>
                  <a:srgbClr val="00B050"/>
                </a:solidFill>
              </a:rPr>
              <a:t>э</a:t>
            </a:r>
            <a:r>
              <a:rPr lang="ru-RU" b="1" dirty="0" err="1" smtClean="0">
                <a:solidFill>
                  <a:srgbClr val="00B050"/>
                </a:solidFill>
              </a:rPr>
              <a:t>нергоэффективная</a:t>
            </a:r>
            <a:r>
              <a:rPr lang="ru-RU" b="1" dirty="0" smtClean="0">
                <a:solidFill>
                  <a:srgbClr val="00B050"/>
                </a:solidFill>
              </a:rPr>
              <a:t>?</a:t>
            </a:r>
          </a:p>
          <a:p>
            <a:pPr>
              <a:buNone/>
            </a:pPr>
            <a:endParaRPr lang="ru-RU" dirty="0">
              <a:solidFill>
                <a:srgbClr val="00B050"/>
              </a:solidFill>
            </a:endParaRPr>
          </a:p>
          <a:p>
            <a:pPr marL="2152650" indent="-358775"/>
            <a:r>
              <a:rPr lang="ru-RU" b="1" dirty="0" smtClean="0">
                <a:solidFill>
                  <a:srgbClr val="00B050"/>
                </a:solidFill>
              </a:rPr>
              <a:t>Светодиодная</a:t>
            </a:r>
            <a:endParaRPr lang="ru-RU" b="1" dirty="0">
              <a:solidFill>
                <a:srgbClr val="00B050"/>
              </a:solidFill>
            </a:endParaRPr>
          </a:p>
          <a:p>
            <a:pPr marL="2152650" indent="-358775"/>
            <a:r>
              <a:rPr lang="ru-RU" b="1" dirty="0" smtClean="0">
                <a:solidFill>
                  <a:srgbClr val="00B050"/>
                </a:solidFill>
              </a:rPr>
              <a:t>Лампа </a:t>
            </a:r>
            <a:r>
              <a:rPr lang="ru-RU" b="1" dirty="0">
                <a:solidFill>
                  <a:srgbClr val="00B050"/>
                </a:solidFill>
              </a:rPr>
              <a:t>накаливания</a:t>
            </a:r>
          </a:p>
          <a:p>
            <a:pPr marL="2152650" indent="-358775"/>
            <a:r>
              <a:rPr lang="ru-RU" b="1" dirty="0" err="1" smtClean="0">
                <a:solidFill>
                  <a:srgbClr val="00B050"/>
                </a:solidFill>
              </a:rPr>
              <a:t>Люминисцентная</a:t>
            </a:r>
            <a:endParaRPr lang="ru-RU" b="1" dirty="0">
              <a:solidFill>
                <a:srgbClr val="00B050"/>
              </a:solidFill>
            </a:endParaRPr>
          </a:p>
          <a:p>
            <a:pPr marL="2152650" indent="-358775"/>
            <a:r>
              <a:rPr lang="ru-RU" b="1" dirty="0" smtClean="0">
                <a:solidFill>
                  <a:srgbClr val="00B050"/>
                </a:solidFill>
              </a:rPr>
              <a:t>Паяльная</a:t>
            </a:r>
            <a:endParaRPr lang="ru-RU" b="1" dirty="0">
              <a:solidFill>
                <a:srgbClr val="00B050"/>
              </a:solidFill>
            </a:endParaRPr>
          </a:p>
          <a:p>
            <a:endParaRPr lang="ru-RU" dirty="0"/>
          </a:p>
        </p:txBody>
      </p:sp>
      <p:pic>
        <p:nvPicPr>
          <p:cNvPr id="6" name="Рисунок 5" descr="jsktimerview.gif"/>
          <p:cNvPicPr>
            <a:picLocks noChangeAspect="1"/>
          </p:cNvPicPr>
          <p:nvPr/>
        </p:nvPicPr>
        <p:blipFill>
          <a:blip r:embed="rId3"/>
          <a:stretch>
            <a:fillRect/>
          </a:stretch>
        </p:blipFill>
        <p:spPr>
          <a:xfrm>
            <a:off x="6429388" y="3929066"/>
            <a:ext cx="2476500" cy="247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 presetClass="exit" presetSubtype="4" fill="hold" nodeType="afterEffect">
                                  <p:stCondLst>
                                    <p:cond delay="15000"/>
                                  </p:stCondLst>
                                  <p:childTnLst>
                                    <p:anim calcmode="lin" valueType="num">
                                      <p:cBhvr additive="base">
                                        <p:cTn id="9" dur="500"/>
                                        <p:tgtEl>
                                          <p:spTgt spid="6"/>
                                        </p:tgtEl>
                                        <p:attrNameLst>
                                          <p:attrName>ppt_x</p:attrName>
                                        </p:attrNameLst>
                                      </p:cBhvr>
                                      <p:tavLst>
                                        <p:tav tm="0">
                                          <p:val>
                                            <p:strVal val="ppt_x"/>
                                          </p:val>
                                        </p:tav>
                                        <p:tav tm="100000">
                                          <p:val>
                                            <p:strVal val="ppt_x"/>
                                          </p:val>
                                        </p:tav>
                                      </p:tavLst>
                                    </p:anim>
                                    <p:anim calcmode="lin" valueType="num">
                                      <p:cBhvr additive="base">
                                        <p:cTn id="10" dur="500"/>
                                        <p:tgtEl>
                                          <p:spTgt spid="6"/>
                                        </p:tgtEl>
                                        <p:attrNameLst>
                                          <p:attrName>ppt_y</p:attrName>
                                        </p:attrNameLst>
                                      </p:cBhvr>
                                      <p:tavLst>
                                        <p:tav tm="0">
                                          <p:val>
                                            <p:strVal val="ppt_y"/>
                                          </p:val>
                                        </p:tav>
                                        <p:tav tm="100000">
                                          <p:val>
                                            <p:strVal val="1+ppt_h/2"/>
                                          </p:val>
                                        </p:tav>
                                      </p:tavLst>
                                    </p:anim>
                                    <p:set>
                                      <p:cBhvr>
                                        <p:cTn id="11"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Ответ 12</a:t>
            </a:r>
            <a:endParaRPr lang="ru-RU" dirty="0"/>
          </a:p>
        </p:txBody>
      </p:sp>
      <p:sp>
        <p:nvSpPr>
          <p:cNvPr id="3" name="Содержимое 2"/>
          <p:cNvSpPr>
            <a:spLocks noGrp="1"/>
          </p:cNvSpPr>
          <p:nvPr>
            <p:ph idx="1"/>
          </p:nvPr>
        </p:nvSpPr>
        <p:spPr/>
        <p:txBody>
          <a:bodyPr/>
          <a:lstStyle/>
          <a:p>
            <a:r>
              <a:rPr lang="ru-RU" dirty="0"/>
              <a:t>Наиболее </a:t>
            </a:r>
            <a:r>
              <a:rPr lang="ru-RU" dirty="0" err="1"/>
              <a:t>энергоэффективной</a:t>
            </a:r>
            <a:r>
              <a:rPr lang="ru-RU" dirty="0"/>
              <a:t> является </a:t>
            </a:r>
            <a:r>
              <a:rPr lang="ru-RU" b="1" dirty="0"/>
              <a:t>светодиодная </a:t>
            </a:r>
            <a:r>
              <a:rPr lang="ru-RU" dirty="0"/>
              <a:t>лампа. Преимущества перед другими типами ламп: длительный срок службы, экономичное использование электроэнергии, безопасность использования, незначительное тепловыделение</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Вопрос 13</a:t>
            </a:r>
            <a:endParaRPr lang="ru-RU" b="1" dirty="0">
              <a:solidFill>
                <a:srgbClr val="00B050"/>
              </a:solidFill>
            </a:endParaRPr>
          </a:p>
        </p:txBody>
      </p:sp>
      <p:sp>
        <p:nvSpPr>
          <p:cNvPr id="3" name="Содержимое 2"/>
          <p:cNvSpPr>
            <a:spLocks noGrp="1"/>
          </p:cNvSpPr>
          <p:nvPr>
            <p:ph idx="1"/>
          </p:nvPr>
        </p:nvSpPr>
        <p:spPr/>
        <p:txBody>
          <a:bodyPr>
            <a:normAutofit/>
          </a:bodyPr>
          <a:lstStyle/>
          <a:p>
            <a:pPr>
              <a:buNone/>
            </a:pPr>
            <a:r>
              <a:rPr lang="ru-RU" b="1" dirty="0" smtClean="0"/>
              <a:t>	</a:t>
            </a:r>
            <a:r>
              <a:rPr lang="ru-RU" b="1" dirty="0"/>
              <a:t> </a:t>
            </a:r>
            <a:r>
              <a:rPr lang="ru-RU" b="1" dirty="0">
                <a:solidFill>
                  <a:srgbClr val="00B050"/>
                </a:solidFill>
              </a:rPr>
              <a:t>В каком году произошла презентация лампы накаливания Эдисона</a:t>
            </a:r>
            <a:r>
              <a:rPr lang="ru-RU" b="1" dirty="0" smtClean="0">
                <a:solidFill>
                  <a:srgbClr val="00B050"/>
                </a:solidFill>
              </a:rPr>
              <a:t>?</a:t>
            </a:r>
          </a:p>
          <a:p>
            <a:pPr>
              <a:buNone/>
            </a:pPr>
            <a:endParaRPr lang="ru-RU" b="1" dirty="0">
              <a:solidFill>
                <a:srgbClr val="00B050"/>
              </a:solidFill>
            </a:endParaRPr>
          </a:p>
          <a:p>
            <a:pPr marL="2870200" indent="-358775" fontAlgn="base"/>
            <a:r>
              <a:rPr lang="ru-RU" b="1" dirty="0" smtClean="0">
                <a:solidFill>
                  <a:srgbClr val="00B050"/>
                </a:solidFill>
              </a:rPr>
              <a:t>1812 </a:t>
            </a:r>
            <a:r>
              <a:rPr lang="ru-RU" b="1" dirty="0">
                <a:solidFill>
                  <a:srgbClr val="00B050"/>
                </a:solidFill>
              </a:rPr>
              <a:t>год</a:t>
            </a:r>
          </a:p>
          <a:p>
            <a:pPr marL="2870200" indent="-358775" fontAlgn="base"/>
            <a:r>
              <a:rPr lang="ru-RU" b="1" dirty="0" smtClean="0">
                <a:solidFill>
                  <a:srgbClr val="00B050"/>
                </a:solidFill>
              </a:rPr>
              <a:t>1879 </a:t>
            </a:r>
            <a:r>
              <a:rPr lang="ru-RU" b="1" dirty="0">
                <a:solidFill>
                  <a:srgbClr val="00B050"/>
                </a:solidFill>
              </a:rPr>
              <a:t>год</a:t>
            </a:r>
          </a:p>
          <a:p>
            <a:pPr marL="2870200" indent="-358775" fontAlgn="base"/>
            <a:r>
              <a:rPr lang="ru-RU" b="1" dirty="0" smtClean="0">
                <a:solidFill>
                  <a:srgbClr val="00B050"/>
                </a:solidFill>
              </a:rPr>
              <a:t>1941 </a:t>
            </a:r>
            <a:r>
              <a:rPr lang="ru-RU" b="1" dirty="0">
                <a:solidFill>
                  <a:srgbClr val="00B050"/>
                </a:solidFill>
              </a:rPr>
              <a:t>год</a:t>
            </a:r>
          </a:p>
          <a:p>
            <a:endParaRPr lang="ru-RU" dirty="0"/>
          </a:p>
        </p:txBody>
      </p:sp>
      <p:pic>
        <p:nvPicPr>
          <p:cNvPr id="6" name="Рисунок 5" descr="jsktimerview.gif"/>
          <p:cNvPicPr>
            <a:picLocks noChangeAspect="1"/>
          </p:cNvPicPr>
          <p:nvPr/>
        </p:nvPicPr>
        <p:blipFill>
          <a:blip r:embed="rId3"/>
          <a:stretch>
            <a:fillRect/>
          </a:stretch>
        </p:blipFill>
        <p:spPr>
          <a:xfrm>
            <a:off x="6429388" y="3929066"/>
            <a:ext cx="2476500" cy="247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 presetClass="exit" presetSubtype="4" fill="hold" nodeType="afterEffect">
                                  <p:stCondLst>
                                    <p:cond delay="15000"/>
                                  </p:stCondLst>
                                  <p:childTnLst>
                                    <p:anim calcmode="lin" valueType="num">
                                      <p:cBhvr additive="base">
                                        <p:cTn id="9" dur="500"/>
                                        <p:tgtEl>
                                          <p:spTgt spid="6"/>
                                        </p:tgtEl>
                                        <p:attrNameLst>
                                          <p:attrName>ppt_x</p:attrName>
                                        </p:attrNameLst>
                                      </p:cBhvr>
                                      <p:tavLst>
                                        <p:tav tm="0">
                                          <p:val>
                                            <p:strVal val="ppt_x"/>
                                          </p:val>
                                        </p:tav>
                                        <p:tav tm="100000">
                                          <p:val>
                                            <p:strVal val="ppt_x"/>
                                          </p:val>
                                        </p:tav>
                                      </p:tavLst>
                                    </p:anim>
                                    <p:anim calcmode="lin" valueType="num">
                                      <p:cBhvr additive="base">
                                        <p:cTn id="10" dur="500"/>
                                        <p:tgtEl>
                                          <p:spTgt spid="6"/>
                                        </p:tgtEl>
                                        <p:attrNameLst>
                                          <p:attrName>ppt_y</p:attrName>
                                        </p:attrNameLst>
                                      </p:cBhvr>
                                      <p:tavLst>
                                        <p:tav tm="0">
                                          <p:val>
                                            <p:strVal val="ppt_y"/>
                                          </p:val>
                                        </p:tav>
                                        <p:tav tm="100000">
                                          <p:val>
                                            <p:strVal val="1+ppt_h/2"/>
                                          </p:val>
                                        </p:tav>
                                      </p:tavLst>
                                    </p:anim>
                                    <p:set>
                                      <p:cBhvr>
                                        <p:cTn id="11"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Ответ 13</a:t>
            </a:r>
            <a:endParaRPr lang="ru-RU" b="1" dirty="0">
              <a:solidFill>
                <a:srgbClr val="00B050"/>
              </a:solidFill>
            </a:endParaRPr>
          </a:p>
        </p:txBody>
      </p:sp>
      <p:sp>
        <p:nvSpPr>
          <p:cNvPr id="3" name="Содержимое 2"/>
          <p:cNvSpPr>
            <a:spLocks noGrp="1"/>
          </p:cNvSpPr>
          <p:nvPr>
            <p:ph idx="1"/>
          </p:nvPr>
        </p:nvSpPr>
        <p:spPr/>
        <p:txBody>
          <a:bodyPr/>
          <a:lstStyle/>
          <a:p>
            <a:r>
              <a:rPr lang="ru-RU" b="1" dirty="0"/>
              <a:t>21 октября 1879</a:t>
            </a:r>
            <a:r>
              <a:rPr lang="ru-RU" dirty="0"/>
              <a:t> года - американский изобретатель Томас </a:t>
            </a:r>
            <a:r>
              <a:rPr lang="ru-RU" dirty="0" err="1"/>
              <a:t>Алва</a:t>
            </a:r>
            <a:r>
              <a:rPr lang="ru-RU" dirty="0"/>
              <a:t> Эдисон испытал одно из важнейших изобретений XIX века – электрическую лампочку накаливания. Ее появление стало результатом работы сразу нескольких ученых, однако именно Эдисон смог сделать лампы накаливания массовыми</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Вопрос 14</a:t>
            </a:r>
            <a:endParaRPr lang="ru-RU" dirty="0"/>
          </a:p>
        </p:txBody>
      </p:sp>
      <p:sp>
        <p:nvSpPr>
          <p:cNvPr id="3" name="Содержимое 2"/>
          <p:cNvSpPr>
            <a:spLocks noGrp="1"/>
          </p:cNvSpPr>
          <p:nvPr>
            <p:ph idx="1"/>
          </p:nvPr>
        </p:nvSpPr>
        <p:spPr>
          <a:xfrm>
            <a:off x="357158" y="1600200"/>
            <a:ext cx="8429684" cy="4525963"/>
          </a:xfrm>
        </p:spPr>
        <p:txBody>
          <a:bodyPr/>
          <a:lstStyle/>
          <a:p>
            <a:pPr>
              <a:buNone/>
            </a:pPr>
            <a:r>
              <a:rPr lang="ru-RU" b="1" dirty="0" smtClean="0"/>
              <a:t>	</a:t>
            </a:r>
            <a:r>
              <a:rPr lang="ru-RU" b="1" dirty="0" smtClean="0">
                <a:solidFill>
                  <a:srgbClr val="00B050"/>
                </a:solidFill>
              </a:rPr>
              <a:t>В каком году изобрели энергосберегающую лампу?</a:t>
            </a:r>
          </a:p>
          <a:p>
            <a:pPr>
              <a:buNone/>
            </a:pPr>
            <a:endParaRPr lang="ru-RU" b="1" dirty="0" smtClean="0">
              <a:solidFill>
                <a:srgbClr val="00B050"/>
              </a:solidFill>
            </a:endParaRPr>
          </a:p>
          <a:p>
            <a:pPr marL="2870200" indent="-358775" fontAlgn="base"/>
            <a:r>
              <a:rPr lang="ru-RU" b="1" dirty="0" smtClean="0">
                <a:solidFill>
                  <a:srgbClr val="00B050"/>
                </a:solidFill>
              </a:rPr>
              <a:t>1964 </a:t>
            </a:r>
            <a:r>
              <a:rPr lang="ru-RU" b="1" dirty="0">
                <a:solidFill>
                  <a:srgbClr val="00B050"/>
                </a:solidFill>
              </a:rPr>
              <a:t>год</a:t>
            </a:r>
          </a:p>
          <a:p>
            <a:pPr marL="2870200" indent="-358775" fontAlgn="base"/>
            <a:r>
              <a:rPr lang="ru-RU" b="1" dirty="0" smtClean="0">
                <a:solidFill>
                  <a:srgbClr val="00B050"/>
                </a:solidFill>
              </a:rPr>
              <a:t>1976 </a:t>
            </a:r>
            <a:r>
              <a:rPr lang="ru-RU" b="1" dirty="0">
                <a:solidFill>
                  <a:srgbClr val="00B050"/>
                </a:solidFill>
              </a:rPr>
              <a:t>год</a:t>
            </a:r>
          </a:p>
          <a:p>
            <a:pPr marL="2870200" indent="-358775" fontAlgn="base"/>
            <a:r>
              <a:rPr lang="ru-RU" b="1" dirty="0" smtClean="0">
                <a:solidFill>
                  <a:srgbClr val="00B050"/>
                </a:solidFill>
              </a:rPr>
              <a:t>2000 </a:t>
            </a:r>
            <a:r>
              <a:rPr lang="ru-RU" b="1" dirty="0">
                <a:solidFill>
                  <a:srgbClr val="00B050"/>
                </a:solidFill>
              </a:rPr>
              <a:t>год</a:t>
            </a:r>
          </a:p>
          <a:p>
            <a:endParaRPr lang="ru-RU" dirty="0"/>
          </a:p>
        </p:txBody>
      </p:sp>
      <p:pic>
        <p:nvPicPr>
          <p:cNvPr id="6" name="Рисунок 5" descr="jsktimerview.gif"/>
          <p:cNvPicPr>
            <a:picLocks noChangeAspect="1"/>
          </p:cNvPicPr>
          <p:nvPr/>
        </p:nvPicPr>
        <p:blipFill>
          <a:blip r:embed="rId3"/>
          <a:stretch>
            <a:fillRect/>
          </a:stretch>
        </p:blipFill>
        <p:spPr>
          <a:xfrm>
            <a:off x="6429388" y="3929066"/>
            <a:ext cx="2476500" cy="24765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 presetClass="exit" presetSubtype="4" fill="hold" nodeType="afterEffect">
                                  <p:stCondLst>
                                    <p:cond delay="15000"/>
                                  </p:stCondLst>
                                  <p:childTnLst>
                                    <p:anim calcmode="lin" valueType="num">
                                      <p:cBhvr additive="base">
                                        <p:cTn id="9" dur="500"/>
                                        <p:tgtEl>
                                          <p:spTgt spid="6"/>
                                        </p:tgtEl>
                                        <p:attrNameLst>
                                          <p:attrName>ppt_x</p:attrName>
                                        </p:attrNameLst>
                                      </p:cBhvr>
                                      <p:tavLst>
                                        <p:tav tm="0">
                                          <p:val>
                                            <p:strVal val="ppt_x"/>
                                          </p:val>
                                        </p:tav>
                                        <p:tav tm="100000">
                                          <p:val>
                                            <p:strVal val="ppt_x"/>
                                          </p:val>
                                        </p:tav>
                                      </p:tavLst>
                                    </p:anim>
                                    <p:anim calcmode="lin" valueType="num">
                                      <p:cBhvr additive="base">
                                        <p:cTn id="10" dur="500"/>
                                        <p:tgtEl>
                                          <p:spTgt spid="6"/>
                                        </p:tgtEl>
                                        <p:attrNameLst>
                                          <p:attrName>ppt_y</p:attrName>
                                        </p:attrNameLst>
                                      </p:cBhvr>
                                      <p:tavLst>
                                        <p:tav tm="0">
                                          <p:val>
                                            <p:strVal val="ppt_y"/>
                                          </p:val>
                                        </p:tav>
                                        <p:tav tm="100000">
                                          <p:val>
                                            <p:strVal val="1+ppt_h/2"/>
                                          </p:val>
                                        </p:tav>
                                      </p:tavLst>
                                    </p:anim>
                                    <p:set>
                                      <p:cBhvr>
                                        <p:cTn id="11"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Ответ 14</a:t>
            </a:r>
            <a:endParaRPr lang="ru-RU" dirty="0"/>
          </a:p>
        </p:txBody>
      </p:sp>
      <p:sp>
        <p:nvSpPr>
          <p:cNvPr id="3" name="Содержимое 2"/>
          <p:cNvSpPr>
            <a:spLocks noGrp="1"/>
          </p:cNvSpPr>
          <p:nvPr>
            <p:ph idx="1"/>
          </p:nvPr>
        </p:nvSpPr>
        <p:spPr/>
        <p:txBody>
          <a:bodyPr/>
          <a:lstStyle/>
          <a:p>
            <a:r>
              <a:rPr lang="ru-RU" dirty="0"/>
              <a:t>На протяжении почти всего XX века у ламп Эдисона не было достойного конкурента. Прорыв в бытовом освещении был сделан только </a:t>
            </a:r>
            <a:r>
              <a:rPr lang="ru-RU" b="1" dirty="0"/>
              <a:t>в 1976 году</a:t>
            </a:r>
            <a:r>
              <a:rPr lang="ru-RU" dirty="0"/>
              <a:t>, когда изобретатель </a:t>
            </a:r>
            <a:r>
              <a:rPr lang="ru-RU" dirty="0" err="1"/>
              <a:t>Эд</a:t>
            </a:r>
            <a:r>
              <a:rPr lang="ru-RU" dirty="0"/>
              <a:t> </a:t>
            </a:r>
            <a:r>
              <a:rPr lang="ru-RU" dirty="0" err="1"/>
              <a:t>Хаммер</a:t>
            </a:r>
            <a:r>
              <a:rPr lang="ru-RU" dirty="0"/>
              <a:t> представил компании </a:t>
            </a:r>
            <a:r>
              <a:rPr lang="ru-RU" dirty="0" err="1"/>
              <a:t>General</a:t>
            </a:r>
            <a:r>
              <a:rPr lang="ru-RU" dirty="0"/>
              <a:t> </a:t>
            </a:r>
            <a:r>
              <a:rPr lang="ru-RU" dirty="0" err="1"/>
              <a:t>Electric</a:t>
            </a:r>
            <a:r>
              <a:rPr lang="ru-RU" dirty="0"/>
              <a:t> принципиально новую лампу, получившую впоследствии название энергосберегающая.</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Подсчитайте баллы)</a:t>
            </a:r>
            <a:endParaRPr lang="ru-RU" b="1" dirty="0">
              <a:solidFill>
                <a:srgbClr val="00B050"/>
              </a:solidFill>
            </a:endParaRPr>
          </a:p>
        </p:txBody>
      </p:sp>
      <p:pic>
        <p:nvPicPr>
          <p:cNvPr id="4" name="Содержимое 3" descr="смайлик.jpg"/>
          <p:cNvPicPr>
            <a:picLocks noGrp="1" noChangeAspect="1"/>
          </p:cNvPicPr>
          <p:nvPr>
            <p:ph idx="1"/>
          </p:nvPr>
        </p:nvPicPr>
        <p:blipFill>
          <a:blip r:embed="rId2"/>
          <a:stretch>
            <a:fillRect/>
          </a:stretch>
        </p:blipFill>
        <p:spPr>
          <a:xfrm>
            <a:off x="1143240" y="1600200"/>
            <a:ext cx="6857520"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catherineasquithgallery.com/uploads/posts/2021-02/1613512868_44-p-fon-dlya-prezentatsii-na-temu-ekologiya-44.jpg"/>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2154230"/>
          </a:xfrm>
        </p:spPr>
        <p:txBody>
          <a:bodyPr>
            <a:normAutofit fontScale="90000"/>
          </a:bodyPr>
          <a:lstStyle/>
          <a:p>
            <a:r>
              <a:rPr lang="ru-RU" b="1" dirty="0" smtClean="0"/>
              <a:t>Проблема разумного использования энергии является одной из наиболее острых проблем человечества</a:t>
            </a:r>
            <a:endParaRPr lang="ru-RU" b="1" dirty="0"/>
          </a:p>
        </p:txBody>
      </p:sp>
      <p:sp>
        <p:nvSpPr>
          <p:cNvPr id="3" name="Содержимое 2"/>
          <p:cNvSpPr>
            <a:spLocks noGrp="1"/>
          </p:cNvSpPr>
          <p:nvPr>
            <p:ph idx="1"/>
          </p:nvPr>
        </p:nvSpPr>
        <p:spPr>
          <a:xfrm>
            <a:off x="0" y="2946391"/>
            <a:ext cx="5929322" cy="3911609"/>
          </a:xfrm>
        </p:spPr>
        <p:txBody>
          <a:bodyPr>
            <a:normAutofit fontScale="77500" lnSpcReduction="20000"/>
          </a:bodyPr>
          <a:lstStyle/>
          <a:p>
            <a:pPr>
              <a:buNone/>
            </a:pPr>
            <a:r>
              <a:rPr lang="ru-RU" dirty="0"/>
              <a:t>	</a:t>
            </a:r>
            <a:r>
              <a:rPr lang="ru-RU" b="1" i="1" dirty="0" smtClean="0"/>
              <a:t>Современная </a:t>
            </a:r>
            <a:r>
              <a:rPr lang="ru-RU" b="1" i="1" dirty="0"/>
              <a:t>экономика основана на использовании энергетических ресурсов, запасы которых истощаются и не возобновляются. Загрязнение атмосферы при использовании не возобновляемых источников энергии ведет ко всеобщему потеплению, таянию полярных льдов и повышению уровня мирового океана в течение последующих </a:t>
            </a:r>
            <a:r>
              <a:rPr lang="ru-RU" b="1" i="1" dirty="0" smtClean="0"/>
              <a:t>веков</a:t>
            </a:r>
          </a:p>
          <a:p>
            <a:pPr>
              <a:buNone/>
            </a:pPr>
            <a:r>
              <a:rPr lang="ru-RU"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0"/>
            <a:ext cx="8229600" cy="6126163"/>
          </a:xfrm>
        </p:spPr>
        <p:txBody>
          <a:bodyPr/>
          <a:lstStyle/>
          <a:p>
            <a:pPr algn="ctr">
              <a:buNone/>
            </a:pPr>
            <a:r>
              <a:rPr lang="ru-RU" dirty="0" smtClean="0"/>
              <a:t>	</a:t>
            </a:r>
            <a:r>
              <a:rPr lang="ru-RU" b="1" dirty="0" smtClean="0">
                <a:solidFill>
                  <a:srgbClr val="00B050"/>
                </a:solidFill>
              </a:rPr>
              <a:t>Мы </a:t>
            </a:r>
            <a:r>
              <a:rPr lang="ru-RU" b="1" dirty="0">
                <a:solidFill>
                  <a:srgbClr val="00B050"/>
                </a:solidFill>
              </a:rPr>
              <a:t>не знаем, когда именно скажутся эти изменения, но комиссия ООН по климату утверждает, что всеобщее потепление уже началось. </a:t>
            </a:r>
            <a:endParaRPr lang="ru-RU" b="1" dirty="0" smtClean="0">
              <a:solidFill>
                <a:srgbClr val="00B050"/>
              </a:solidFill>
            </a:endParaRPr>
          </a:p>
          <a:p>
            <a:pPr algn="ctr">
              <a:buNone/>
            </a:pPr>
            <a:r>
              <a:rPr lang="ru-RU" b="1" dirty="0">
                <a:solidFill>
                  <a:srgbClr val="00B050"/>
                </a:solidFill>
              </a:rPr>
              <a:t>	</a:t>
            </a:r>
            <a:r>
              <a:rPr lang="ru-RU" b="1" dirty="0" smtClean="0">
                <a:solidFill>
                  <a:srgbClr val="00B050"/>
                </a:solidFill>
              </a:rPr>
              <a:t>Необходимо </a:t>
            </a:r>
            <a:r>
              <a:rPr lang="ru-RU" b="1" dirty="0">
                <a:solidFill>
                  <a:srgbClr val="00B050"/>
                </a:solidFill>
              </a:rPr>
              <a:t>что-то делать уже сейчас для предотвращения экологической катастрофы</a:t>
            </a:r>
          </a:p>
        </p:txBody>
      </p:sp>
      <p:pic>
        <p:nvPicPr>
          <p:cNvPr id="4" name="Рисунок 3" descr="https://sun9-44.userapi.com/impf/dP8X-VMra2JsEalABgHbn71_Vhu6RqXwNVDu-Q/BXdxcOT3teU.jpg?size=1920x768&amp;quality=95&amp;crop=0,0,1824,729&amp;sign=3cba32a2c2290e8e2c9619390dba7cd5&amp;type=cover_group"/>
          <p:cNvPicPr/>
          <p:nvPr/>
        </p:nvPicPr>
        <p:blipFill>
          <a:blip r:embed="rId2"/>
          <a:srcRect/>
          <a:stretch>
            <a:fillRect/>
          </a:stretch>
        </p:blipFill>
        <p:spPr bwMode="auto">
          <a:xfrm>
            <a:off x="0" y="3571876"/>
            <a:ext cx="9143999" cy="32861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368544"/>
          </a:xfrm>
        </p:spPr>
        <p:txBody>
          <a:bodyPr>
            <a:normAutofit/>
          </a:bodyPr>
          <a:lstStyle/>
          <a:p>
            <a:r>
              <a:rPr lang="ru-RU" b="1" dirty="0">
                <a:solidFill>
                  <a:srgbClr val="00B050"/>
                </a:solidFill>
              </a:rPr>
              <a:t>Эффективное использование энергии — ключ к успешному решению экологической проблемы!</a:t>
            </a:r>
            <a:endParaRPr lang="ru-RU" dirty="0">
              <a:solidFill>
                <a:srgbClr val="00B050"/>
              </a:solidFill>
            </a:endParaRPr>
          </a:p>
        </p:txBody>
      </p:sp>
      <p:pic>
        <p:nvPicPr>
          <p:cNvPr id="4" name="Содержимое 3" descr="https://santehnika31.ru/wp-content/uploads/9/2/0/92064e722c19618632254cfd02f25419.jpeg"/>
          <p:cNvPicPr>
            <a:picLocks noGrp="1"/>
          </p:cNvPicPr>
          <p:nvPr>
            <p:ph idx="1"/>
          </p:nvPr>
        </p:nvPicPr>
        <p:blipFill>
          <a:blip r:embed="rId2">
            <a:lum bright="10000" contrast="10000"/>
          </a:blip>
          <a:srcRect l="3316" t="13248" r="4023" b="5126"/>
          <a:stretch>
            <a:fillRect/>
          </a:stretch>
        </p:blipFill>
        <p:spPr bwMode="auto">
          <a:xfrm>
            <a:off x="785786" y="2357430"/>
            <a:ext cx="7572428" cy="45005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928802"/>
          </a:xfrm>
        </p:spPr>
        <p:txBody>
          <a:bodyPr>
            <a:normAutofit/>
          </a:bodyPr>
          <a:lstStyle/>
          <a:p>
            <a:r>
              <a:rPr lang="ru-RU" b="1" dirty="0">
                <a:solidFill>
                  <a:srgbClr val="00B050"/>
                </a:solidFill>
              </a:rPr>
              <a:t>А говорить о энергосбережении мы будем </a:t>
            </a:r>
            <a:r>
              <a:rPr lang="ru-RU" b="1" dirty="0" smtClean="0">
                <a:solidFill>
                  <a:srgbClr val="00B050"/>
                </a:solidFill>
              </a:rPr>
              <a:t>играя </a:t>
            </a:r>
            <a:endParaRPr lang="ru-RU" b="1" dirty="0">
              <a:solidFill>
                <a:srgbClr val="00B050"/>
              </a:solidFill>
            </a:endParaRPr>
          </a:p>
        </p:txBody>
      </p:sp>
      <p:pic>
        <p:nvPicPr>
          <p:cNvPr id="4" name="Содержимое 3" descr="https://ratingservices.ru/wp-content/uploads/9/c/3/9c337d80f3071313d8347ca46e7eacaa.jpeg"/>
          <p:cNvPicPr>
            <a:picLocks noGrp="1"/>
          </p:cNvPicPr>
          <p:nvPr>
            <p:ph idx="1"/>
          </p:nvPr>
        </p:nvPicPr>
        <p:blipFill>
          <a:blip r:embed="rId2"/>
          <a:srcRect l="5434" t="4225" r="5435" b="11267"/>
          <a:stretch>
            <a:fillRect/>
          </a:stretch>
        </p:blipFill>
        <p:spPr bwMode="auto">
          <a:xfrm>
            <a:off x="0" y="1785926"/>
            <a:ext cx="5857916" cy="4286280"/>
          </a:xfrm>
          <a:prstGeom prst="rect">
            <a:avLst/>
          </a:prstGeom>
          <a:noFill/>
          <a:ln w="9525">
            <a:noFill/>
            <a:miter lim="800000"/>
            <a:headEnd/>
            <a:tailEnd/>
          </a:ln>
        </p:spPr>
      </p:pic>
      <p:sp>
        <p:nvSpPr>
          <p:cNvPr id="5" name="Прямоугольник 4"/>
          <p:cNvSpPr/>
          <p:nvPr/>
        </p:nvSpPr>
        <p:spPr>
          <a:xfrm>
            <a:off x="6000760" y="1714488"/>
            <a:ext cx="3143240" cy="4832092"/>
          </a:xfrm>
          <a:prstGeom prst="rect">
            <a:avLst/>
          </a:prstGeom>
        </p:spPr>
        <p:txBody>
          <a:bodyPr wrap="square">
            <a:spAutoFit/>
          </a:bodyPr>
          <a:lstStyle/>
          <a:p>
            <a:r>
              <a:rPr lang="ru-RU" sz="2800" b="1" dirty="0" smtClean="0">
                <a:solidFill>
                  <a:srgbClr val="00B050"/>
                </a:solidFill>
              </a:rPr>
              <a:t>Разделитесь на две команды</a:t>
            </a:r>
          </a:p>
          <a:p>
            <a:endParaRPr lang="ru-RU" sz="2800" b="1" dirty="0">
              <a:solidFill>
                <a:srgbClr val="00B050"/>
              </a:solidFill>
            </a:endParaRPr>
          </a:p>
          <a:p>
            <a:r>
              <a:rPr lang="ru-RU" sz="2800" b="1" dirty="0" smtClean="0">
                <a:solidFill>
                  <a:srgbClr val="00B050"/>
                </a:solidFill>
              </a:rPr>
              <a:t>Придумайте тематическое название </a:t>
            </a:r>
            <a:br>
              <a:rPr lang="ru-RU" sz="2800" b="1" dirty="0" smtClean="0">
                <a:solidFill>
                  <a:srgbClr val="00B050"/>
                </a:solidFill>
              </a:rPr>
            </a:br>
            <a:endParaRPr lang="ru-RU" sz="2800" b="1" dirty="0" smtClean="0">
              <a:solidFill>
                <a:srgbClr val="00B050"/>
              </a:solidFill>
            </a:endParaRPr>
          </a:p>
          <a:p>
            <a:r>
              <a:rPr lang="ru-RU" sz="2800" b="1" dirty="0" smtClean="0">
                <a:solidFill>
                  <a:srgbClr val="00B050"/>
                </a:solidFill>
              </a:rPr>
              <a:t>За каждый правильный ответ команда получает 1 балл</a:t>
            </a:r>
            <a:endParaRPr lang="ru-RU"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Эта картинка – шуточная разминка)</a:t>
            </a:r>
            <a:endParaRPr lang="ru-RU" b="1" dirty="0">
              <a:solidFill>
                <a:srgbClr val="00B050"/>
              </a:solidFill>
            </a:endParaRPr>
          </a:p>
        </p:txBody>
      </p:sp>
      <p:pic>
        <p:nvPicPr>
          <p:cNvPr id="4" name="Содержимое 3" descr="https://ratingservices.ru/wp-content/uploads/9/c/3/9c337d80f3071313d8347ca46e7eacaa.jpeg"/>
          <p:cNvPicPr>
            <a:picLocks noGrp="1"/>
          </p:cNvPicPr>
          <p:nvPr>
            <p:ph idx="1"/>
          </p:nvPr>
        </p:nvPicPr>
        <p:blipFill>
          <a:blip r:embed="rId2"/>
          <a:srcRect/>
          <a:stretch>
            <a:fillRect/>
          </a:stretch>
        </p:blipFill>
        <p:spPr bwMode="auto">
          <a:xfrm>
            <a:off x="2500298" y="1428736"/>
            <a:ext cx="4143404" cy="3071834"/>
          </a:xfrm>
          <a:prstGeom prst="rect">
            <a:avLst/>
          </a:prstGeom>
          <a:noFill/>
          <a:ln w="9525">
            <a:noFill/>
            <a:miter lim="800000"/>
            <a:headEnd/>
            <a:tailEnd/>
          </a:ln>
        </p:spPr>
      </p:pic>
      <p:sp>
        <p:nvSpPr>
          <p:cNvPr id="5" name="Прямоугольник 4"/>
          <p:cNvSpPr/>
          <p:nvPr/>
        </p:nvSpPr>
        <p:spPr>
          <a:xfrm>
            <a:off x="2286000" y="4929198"/>
            <a:ext cx="4572000" cy="1323439"/>
          </a:xfrm>
          <a:prstGeom prst="rect">
            <a:avLst/>
          </a:prstGeom>
        </p:spPr>
        <p:txBody>
          <a:bodyPr>
            <a:spAutoFit/>
          </a:bodyPr>
          <a:lstStyle/>
          <a:p>
            <a:pPr algn="ctr"/>
            <a:r>
              <a:rPr lang="ru-RU" sz="4000" b="1" dirty="0">
                <a:solidFill>
                  <a:srgbClr val="00B050"/>
                </a:solidFill>
              </a:rPr>
              <a:t>Готовы?</a:t>
            </a:r>
          </a:p>
          <a:p>
            <a:pPr algn="ctr"/>
            <a:r>
              <a:rPr lang="ru-RU" sz="4000" b="1" dirty="0">
                <a:solidFill>
                  <a:srgbClr val="00B050"/>
                </a:solidFill>
              </a:rPr>
              <a:t>Начинаем!</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Вопрос 1</a:t>
            </a:r>
            <a:endParaRPr lang="ru-RU" b="1" dirty="0">
              <a:solidFill>
                <a:srgbClr val="00B050"/>
              </a:solidFill>
            </a:endParaRPr>
          </a:p>
        </p:txBody>
      </p:sp>
      <p:sp>
        <p:nvSpPr>
          <p:cNvPr id="3" name="Содержимое 2"/>
          <p:cNvSpPr>
            <a:spLocks noGrp="1"/>
          </p:cNvSpPr>
          <p:nvPr>
            <p:ph idx="1"/>
          </p:nvPr>
        </p:nvSpPr>
        <p:spPr/>
        <p:txBody>
          <a:bodyPr/>
          <a:lstStyle/>
          <a:p>
            <a:pPr>
              <a:buNone/>
            </a:pPr>
            <a:r>
              <a:rPr lang="ru-RU" b="1" dirty="0" smtClean="0"/>
              <a:t>	</a:t>
            </a:r>
            <a:r>
              <a:rPr lang="ru-RU" b="1" dirty="0" smtClean="0">
                <a:solidFill>
                  <a:srgbClr val="00B050"/>
                </a:solidFill>
              </a:rPr>
              <a:t>Во </a:t>
            </a:r>
            <a:r>
              <a:rPr lang="ru-RU" b="1" dirty="0">
                <a:solidFill>
                  <a:srgbClr val="00B050"/>
                </a:solidFill>
              </a:rPr>
              <a:t>сколько раз энергосберегающие лампы могут снизить энергопотребление в квартире</a:t>
            </a:r>
            <a:r>
              <a:rPr lang="ru-RU" dirty="0" smtClean="0">
                <a:solidFill>
                  <a:srgbClr val="00B050"/>
                </a:solidFill>
              </a:rPr>
              <a:t>:</a:t>
            </a:r>
          </a:p>
          <a:p>
            <a:pPr>
              <a:buNone/>
            </a:pPr>
            <a:endParaRPr lang="ru-RU" dirty="0">
              <a:solidFill>
                <a:srgbClr val="00B050"/>
              </a:solidFill>
            </a:endParaRPr>
          </a:p>
          <a:p>
            <a:pPr marL="2511425" indent="452438"/>
            <a:r>
              <a:rPr lang="ru-RU" b="1" dirty="0">
                <a:solidFill>
                  <a:srgbClr val="00B050"/>
                </a:solidFill>
              </a:rPr>
              <a:t> в 1,5 раза</a:t>
            </a:r>
          </a:p>
          <a:p>
            <a:pPr marL="2511425" indent="452438"/>
            <a:r>
              <a:rPr lang="ru-RU" b="1" dirty="0">
                <a:solidFill>
                  <a:srgbClr val="00B050"/>
                </a:solidFill>
              </a:rPr>
              <a:t>в 2 раза</a:t>
            </a:r>
          </a:p>
          <a:p>
            <a:pPr marL="2511425" indent="452438"/>
            <a:r>
              <a:rPr lang="ru-RU" b="1" dirty="0">
                <a:solidFill>
                  <a:srgbClr val="00B050"/>
                </a:solidFill>
              </a:rPr>
              <a:t> в 5 раз</a:t>
            </a:r>
          </a:p>
          <a:p>
            <a:endParaRPr lang="ru-RU" dirty="0"/>
          </a:p>
        </p:txBody>
      </p:sp>
      <p:pic>
        <p:nvPicPr>
          <p:cNvPr id="6" name="Рисунок 5" descr="jsktimerview.gif"/>
          <p:cNvPicPr>
            <a:picLocks noChangeAspect="1"/>
          </p:cNvPicPr>
          <p:nvPr/>
        </p:nvPicPr>
        <p:blipFill>
          <a:blip r:embed="rId3"/>
          <a:stretch>
            <a:fillRect/>
          </a:stretch>
        </p:blipFill>
        <p:spPr>
          <a:xfrm>
            <a:off x="6429388" y="3929066"/>
            <a:ext cx="2476500" cy="247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 presetClass="exit" presetSubtype="4" fill="hold" nodeType="afterEffect">
                                  <p:stCondLst>
                                    <p:cond delay="15000"/>
                                  </p:stCondLst>
                                  <p:childTnLst>
                                    <p:anim calcmode="lin" valueType="num">
                                      <p:cBhvr additive="base">
                                        <p:cTn id="9" dur="500"/>
                                        <p:tgtEl>
                                          <p:spTgt spid="6"/>
                                        </p:tgtEl>
                                        <p:attrNameLst>
                                          <p:attrName>ppt_x</p:attrName>
                                        </p:attrNameLst>
                                      </p:cBhvr>
                                      <p:tavLst>
                                        <p:tav tm="0">
                                          <p:val>
                                            <p:strVal val="ppt_x"/>
                                          </p:val>
                                        </p:tav>
                                        <p:tav tm="100000">
                                          <p:val>
                                            <p:strVal val="ppt_x"/>
                                          </p:val>
                                        </p:tav>
                                      </p:tavLst>
                                    </p:anim>
                                    <p:anim calcmode="lin" valueType="num">
                                      <p:cBhvr additive="base">
                                        <p:cTn id="10" dur="500"/>
                                        <p:tgtEl>
                                          <p:spTgt spid="6"/>
                                        </p:tgtEl>
                                        <p:attrNameLst>
                                          <p:attrName>ppt_y</p:attrName>
                                        </p:attrNameLst>
                                      </p:cBhvr>
                                      <p:tavLst>
                                        <p:tav tm="0">
                                          <p:val>
                                            <p:strVal val="ppt_y"/>
                                          </p:val>
                                        </p:tav>
                                        <p:tav tm="100000">
                                          <p:val>
                                            <p:strVal val="1+ppt_h/2"/>
                                          </p:val>
                                        </p:tav>
                                      </p:tavLst>
                                    </p:anim>
                                    <p:set>
                                      <p:cBhvr>
                                        <p:cTn id="11"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drumroll.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501</Words>
  <Application>Microsoft Office PowerPoint</Application>
  <PresentationFormat>Экран (4:3)</PresentationFormat>
  <Paragraphs>139</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Экономия и бережливость – залог повышения качества жизни</vt:lpstr>
      <vt:lpstr>Каждый из нас должен осознать свою ответственность за будущее планеты</vt:lpstr>
      <vt:lpstr>Ключевую роль в предотвращении экологической катастрофы играет энергосбережение</vt:lpstr>
      <vt:lpstr>Проблема разумного использования энергии является одной из наиболее острых проблем человечества</vt:lpstr>
      <vt:lpstr>Слайд 5</vt:lpstr>
      <vt:lpstr>Эффективное использование энергии — ключ к успешному решению экологической проблемы!</vt:lpstr>
      <vt:lpstr>А говорить о энергосбережении мы будем играя </vt:lpstr>
      <vt:lpstr>Эта картинка – шуточная разминка)</vt:lpstr>
      <vt:lpstr>Вопрос 1</vt:lpstr>
      <vt:lpstr>Ответ 1</vt:lpstr>
      <vt:lpstr>Вопрос 2</vt:lpstr>
      <vt:lpstr>Ответ 2</vt:lpstr>
      <vt:lpstr>Вопрос 3</vt:lpstr>
      <vt:lpstr>Ответ 3</vt:lpstr>
      <vt:lpstr>Вопрос 4</vt:lpstr>
      <vt:lpstr>Ответ 4</vt:lpstr>
      <vt:lpstr>Вопрос 5</vt:lpstr>
      <vt:lpstr>Ответ 5</vt:lpstr>
      <vt:lpstr>Вопрос 6</vt:lpstr>
      <vt:lpstr>Ответ 6</vt:lpstr>
      <vt:lpstr>Вопрос 7</vt:lpstr>
      <vt:lpstr>Ответ 7</vt:lpstr>
      <vt:lpstr>Вопрос 8</vt:lpstr>
      <vt:lpstr>Ответ 8</vt:lpstr>
      <vt:lpstr>Вопрос 9</vt:lpstr>
      <vt:lpstr>Ответ 9</vt:lpstr>
      <vt:lpstr>Вопрос 10</vt:lpstr>
      <vt:lpstr>Ответ 10</vt:lpstr>
      <vt:lpstr>Вопрос 11</vt:lpstr>
      <vt:lpstr>Ответ 11</vt:lpstr>
      <vt:lpstr>Вопрос 12</vt:lpstr>
      <vt:lpstr>Ответ 12</vt:lpstr>
      <vt:lpstr>Вопрос 13</vt:lpstr>
      <vt:lpstr>Ответ 13</vt:lpstr>
      <vt:lpstr>Вопрос 14</vt:lpstr>
      <vt:lpstr>Ответ 14</vt:lpstr>
      <vt:lpstr>Подсчитайте баллы)</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Экономия и бережливость – залог повышения качества жизни</dc:title>
  <dc:creator>Администратор</dc:creator>
  <cp:lastModifiedBy>Администратор</cp:lastModifiedBy>
  <cp:revision>22</cp:revision>
  <dcterms:created xsi:type="dcterms:W3CDTF">2023-10-25T14:41:15Z</dcterms:created>
  <dcterms:modified xsi:type="dcterms:W3CDTF">2023-10-25T18:19:03Z</dcterms:modified>
</cp:coreProperties>
</file>