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3" r:id="rId17"/>
    <p:sldId id="274" r:id="rId18"/>
    <p:sldId id="275" r:id="rId19"/>
    <p:sldId id="277" r:id="rId20"/>
    <p:sldId id="276" r:id="rId21"/>
    <p:sldId id="278" r:id="rId22"/>
    <p:sldId id="279" r:id="rId23"/>
    <p:sldId id="280" r:id="rId24"/>
    <p:sldId id="281" r:id="rId25"/>
    <p:sldId id="259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7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C2E6-E73E-4600-8E55-A7E83F3A1426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2BBB-7E16-452B-BC43-834E143BE4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6562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C2E6-E73E-4600-8E55-A7E83F3A1426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2BBB-7E16-452B-BC43-834E143BE4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090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C2E6-E73E-4600-8E55-A7E83F3A1426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2BBB-7E16-452B-BC43-834E143BE4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3527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C2E6-E73E-4600-8E55-A7E83F3A1426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2BBB-7E16-452B-BC43-834E143BE4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574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C2E6-E73E-4600-8E55-A7E83F3A1426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2BBB-7E16-452B-BC43-834E143BE4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111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C2E6-E73E-4600-8E55-A7E83F3A1426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2BBB-7E16-452B-BC43-834E143BE4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4416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C2E6-E73E-4600-8E55-A7E83F3A1426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2BBB-7E16-452B-BC43-834E143BE4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114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C2E6-E73E-4600-8E55-A7E83F3A1426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2BBB-7E16-452B-BC43-834E143BE4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58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C2E6-E73E-4600-8E55-A7E83F3A1426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2BBB-7E16-452B-BC43-834E143BE4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4013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C2E6-E73E-4600-8E55-A7E83F3A1426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2BBB-7E16-452B-BC43-834E143BE4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713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C2E6-E73E-4600-8E55-A7E83F3A1426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B32BBB-7E16-452B-BC43-834E143BE4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4593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FC2E6-E73E-4600-8E55-A7E83F3A1426}" type="datetimeFigureOut">
              <a:rPr lang="ru-RU" smtClean="0"/>
              <a:t>11.11.2023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B32BBB-7E16-452B-BC43-834E143BE4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237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Беседа о толерантности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6094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8. С неопрятными людьми неприятно общаться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0319583"/>
              </p:ext>
            </p:extLst>
          </p:nvPr>
        </p:nvGraphicFramePr>
        <p:xfrm>
          <a:off x="934336" y="2772512"/>
          <a:ext cx="10323327" cy="342222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159906"/>
                <a:gridCol w="1904799"/>
                <a:gridCol w="1530642"/>
                <a:gridCol w="1343562"/>
                <a:gridCol w="1496628"/>
                <a:gridCol w="1887790"/>
              </a:tblGrid>
              <a:tr h="2168538"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Абсолютно 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Скорее 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Скорее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Полностью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3687"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01262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9. Даже если у меня есть свое мнение, я готов выслушать и другие точки зрения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0319583"/>
              </p:ext>
            </p:extLst>
          </p:nvPr>
        </p:nvGraphicFramePr>
        <p:xfrm>
          <a:off x="934336" y="2772512"/>
          <a:ext cx="10323327" cy="342222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159906"/>
                <a:gridCol w="1904799"/>
                <a:gridCol w="1530642"/>
                <a:gridCol w="1343562"/>
                <a:gridCol w="1496628"/>
                <a:gridCol w="1887790"/>
              </a:tblGrid>
              <a:tr h="2168538"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Абсолютно 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Скорее 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Скорее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Полностью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3687"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34543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10. Всех психически больных людей необходимо изолировать от общества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0319583"/>
              </p:ext>
            </p:extLst>
          </p:nvPr>
        </p:nvGraphicFramePr>
        <p:xfrm>
          <a:off x="934336" y="2772512"/>
          <a:ext cx="10323327" cy="342222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159906"/>
                <a:gridCol w="1904799"/>
                <a:gridCol w="1530642"/>
                <a:gridCol w="1343562"/>
                <a:gridCol w="1496628"/>
                <a:gridCol w="1887790"/>
              </a:tblGrid>
              <a:tr h="2168538"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Абсолютно 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Скорее 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Скорее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Полностью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3687"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365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11. Я готов принять в качестве члена своей семьи человека любой национальности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0319583"/>
              </p:ext>
            </p:extLst>
          </p:nvPr>
        </p:nvGraphicFramePr>
        <p:xfrm>
          <a:off x="934336" y="2772512"/>
          <a:ext cx="10323327" cy="342222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159906"/>
                <a:gridCol w="1904799"/>
                <a:gridCol w="1530642"/>
                <a:gridCol w="1343562"/>
                <a:gridCol w="1496628"/>
                <a:gridCol w="1887790"/>
              </a:tblGrid>
              <a:tr h="2168538"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Абсолютно 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Скорее 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Скорее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Полностью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3687"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78001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12. Беженцам надо помогать не больше, чем всем остальным, так как у местных проблем не меньше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0319583"/>
              </p:ext>
            </p:extLst>
          </p:nvPr>
        </p:nvGraphicFramePr>
        <p:xfrm>
          <a:off x="934336" y="2772512"/>
          <a:ext cx="10323327" cy="342222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159906"/>
                <a:gridCol w="1904799"/>
                <a:gridCol w="1530642"/>
                <a:gridCol w="1343562"/>
                <a:gridCol w="1496628"/>
                <a:gridCol w="1887790"/>
              </a:tblGrid>
              <a:tr h="2168538"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Абсолютно 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Скорее 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Скорее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Полностью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3687"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27555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13. Если кто–то поступает со мной грубо, я отвечаю тем же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3853952"/>
              </p:ext>
            </p:extLst>
          </p:nvPr>
        </p:nvGraphicFramePr>
        <p:xfrm>
          <a:off x="934336" y="2772512"/>
          <a:ext cx="10323327" cy="342222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159906"/>
                <a:gridCol w="1904799"/>
                <a:gridCol w="1530642"/>
                <a:gridCol w="1343562"/>
                <a:gridCol w="1496628"/>
                <a:gridCol w="1887790"/>
              </a:tblGrid>
              <a:tr h="2168538"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Абсолютно </a:t>
                      </a:r>
                      <a:r>
                        <a:rPr lang="ru-RU" sz="2400" dirty="0" smtClean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не</a:t>
                      </a:r>
                    </a:p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rgbClr val="42424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 </a:t>
                      </a:r>
                      <a:r>
                        <a:rPr lang="ru-RU" sz="24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согласен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Не согласен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Скорее не </a:t>
                      </a:r>
                      <a:endParaRPr lang="ru-RU" sz="2400" dirty="0" smtClean="0">
                        <a:solidFill>
                          <a:srgbClr val="42424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rgbClr val="42424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согласен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rgbClr val="42424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Скорее </a:t>
                      </a:r>
                    </a:p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rgbClr val="42424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согласен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Согласен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Полностью </a:t>
                      </a:r>
                      <a:endParaRPr lang="ru-RU" sz="2400" dirty="0" smtClean="0">
                        <a:solidFill>
                          <a:srgbClr val="42424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rgbClr val="424242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согласен</a:t>
                      </a:r>
                      <a:endParaRPr lang="ru-RU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3687"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12879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14. Я хочу, чтобы среди моих друзей были люди разных национальностей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0319583"/>
              </p:ext>
            </p:extLst>
          </p:nvPr>
        </p:nvGraphicFramePr>
        <p:xfrm>
          <a:off x="934336" y="2772512"/>
          <a:ext cx="10323327" cy="342222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159906"/>
                <a:gridCol w="1904799"/>
                <a:gridCol w="1530642"/>
                <a:gridCol w="1343562"/>
                <a:gridCol w="1496628"/>
                <a:gridCol w="1887790"/>
              </a:tblGrid>
              <a:tr h="2168538"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Абсолютно 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Скорее 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Скорее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Полностью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3687"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33195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15. Для наведения порядка в стране необходима «сильная рука»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0319583"/>
              </p:ext>
            </p:extLst>
          </p:nvPr>
        </p:nvGraphicFramePr>
        <p:xfrm>
          <a:off x="934336" y="2772512"/>
          <a:ext cx="10323327" cy="342222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159906"/>
                <a:gridCol w="1904799"/>
                <a:gridCol w="1530642"/>
                <a:gridCol w="1343562"/>
                <a:gridCol w="1496628"/>
                <a:gridCol w="1887790"/>
              </a:tblGrid>
              <a:tr h="2168538"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Абсолютно 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Скорее 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Скорее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Полностью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3687"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981993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16. Приезжие должны иметь те же права, что и местные жители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0319583"/>
              </p:ext>
            </p:extLst>
          </p:nvPr>
        </p:nvGraphicFramePr>
        <p:xfrm>
          <a:off x="934336" y="2772512"/>
          <a:ext cx="10323327" cy="342222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159906"/>
                <a:gridCol w="1904799"/>
                <a:gridCol w="1530642"/>
                <a:gridCol w="1343562"/>
                <a:gridCol w="1496628"/>
                <a:gridCol w="1887790"/>
              </a:tblGrid>
              <a:tr h="2168538"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Абсолютно 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Скорее 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Скорее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Полностью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3687"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35812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17. Человек, который думает не так, как я, вызывает у меня раздражение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0319583"/>
              </p:ext>
            </p:extLst>
          </p:nvPr>
        </p:nvGraphicFramePr>
        <p:xfrm>
          <a:off x="934336" y="2772512"/>
          <a:ext cx="10323327" cy="342222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159906"/>
                <a:gridCol w="1904799"/>
                <a:gridCol w="1530642"/>
                <a:gridCol w="1343562"/>
                <a:gridCol w="1496628"/>
                <a:gridCol w="1887790"/>
              </a:tblGrid>
              <a:tr h="2168538"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Абсолютно 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Скорее 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Скорее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Полностью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3687"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9135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25625"/>
            <a:ext cx="11964473" cy="4351338"/>
          </a:xfrm>
        </p:spPr>
        <p:txBody>
          <a:bodyPr/>
          <a:lstStyle/>
          <a:p>
            <a:pPr marL="0" indent="0" algn="ctr">
              <a:spcAft>
                <a:spcPts val="0"/>
              </a:spcAft>
              <a:buNone/>
            </a:pPr>
            <a:r>
              <a:rPr lang="ru-RU" sz="3600" b="1" kern="1800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Экспресс-опросник «Индекс толерантности»</a:t>
            </a:r>
            <a:r>
              <a:rPr lang="ru-RU" b="1" kern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marL="0" indent="0" algn="ctr">
              <a:spcAft>
                <a:spcPts val="0"/>
              </a:spcAft>
              <a:buNone/>
            </a:pP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ru-RU" b="1" kern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(Г. У. Солдатова, О. А. Кравцова, О. Е. </a:t>
            </a:r>
            <a:r>
              <a:rPr lang="ru-RU" b="1" kern="1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Хухлаев</a:t>
            </a:r>
            <a:r>
              <a:rPr lang="ru-RU" b="1" kern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Л. А. </a:t>
            </a:r>
            <a:r>
              <a:rPr lang="ru-RU" b="1" kern="1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Шайгерова</a:t>
            </a:r>
            <a:r>
              <a:rPr lang="ru-RU" b="1" kern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82670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18. К некоторым нациям и народам трудно хорошо относиться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0319583"/>
              </p:ext>
            </p:extLst>
          </p:nvPr>
        </p:nvGraphicFramePr>
        <p:xfrm>
          <a:off x="934336" y="2772512"/>
          <a:ext cx="10323327" cy="342222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159906"/>
                <a:gridCol w="1904799"/>
                <a:gridCol w="1530642"/>
                <a:gridCol w="1343562"/>
                <a:gridCol w="1496628"/>
                <a:gridCol w="1887790"/>
              </a:tblGrid>
              <a:tr h="2168538"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Абсолютно 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Скорее 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Скорее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Полностью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3687"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45205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19. Беспорядок меня очень раздражает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0319583"/>
              </p:ext>
            </p:extLst>
          </p:nvPr>
        </p:nvGraphicFramePr>
        <p:xfrm>
          <a:off x="934336" y="2772512"/>
          <a:ext cx="10323327" cy="342222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159906"/>
                <a:gridCol w="1904799"/>
                <a:gridCol w="1530642"/>
                <a:gridCol w="1343562"/>
                <a:gridCol w="1496628"/>
                <a:gridCol w="1887790"/>
              </a:tblGrid>
              <a:tr h="2168538"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Абсолютно 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Скорее 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Скорее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Полностью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3687"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02697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4336" y="442398"/>
            <a:ext cx="10515600" cy="1325563"/>
          </a:xfrm>
        </p:spPr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20. Любые религиозные течения имеют право на существование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0319583"/>
              </p:ext>
            </p:extLst>
          </p:nvPr>
        </p:nvGraphicFramePr>
        <p:xfrm>
          <a:off x="934336" y="2772512"/>
          <a:ext cx="10323327" cy="342222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159906"/>
                <a:gridCol w="1904799"/>
                <a:gridCol w="1530642"/>
                <a:gridCol w="1343562"/>
                <a:gridCol w="1496628"/>
                <a:gridCol w="1887790"/>
              </a:tblGrid>
              <a:tr h="2168538"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Абсолютно 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Скорее 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Скорее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Полностью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3687"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28621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21. Я могу представить чернокожего человека своим близким другом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0319583"/>
              </p:ext>
            </p:extLst>
          </p:nvPr>
        </p:nvGraphicFramePr>
        <p:xfrm>
          <a:off x="934336" y="2772512"/>
          <a:ext cx="10323327" cy="342222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159906"/>
                <a:gridCol w="1904799"/>
                <a:gridCol w="1530642"/>
                <a:gridCol w="1343562"/>
                <a:gridCol w="1496628"/>
                <a:gridCol w="1887790"/>
              </a:tblGrid>
              <a:tr h="2168538"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Абсолютно 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Скорее 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Скорее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Полностью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3687"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04459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22. Я хотел бы стать более терпимым человеком по отношению к другим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0319583"/>
              </p:ext>
            </p:extLst>
          </p:nvPr>
        </p:nvGraphicFramePr>
        <p:xfrm>
          <a:off x="934336" y="2772512"/>
          <a:ext cx="10323327" cy="342222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159906"/>
                <a:gridCol w="1904799"/>
                <a:gridCol w="1530642"/>
                <a:gridCol w="1343562"/>
                <a:gridCol w="1496628"/>
                <a:gridCol w="1887790"/>
              </a:tblGrid>
              <a:tr h="2168538"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Абсолютно 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Скорее 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Скорее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Полностью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3687"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48387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Обработка результатов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6367" y="2125013"/>
            <a:ext cx="11165982" cy="4443211"/>
          </a:xfrm>
        </p:spPr>
        <p:txBody>
          <a:bodyPr>
            <a:normAutofit fontScale="85000" lnSpcReduction="20000"/>
          </a:bodyPr>
          <a:lstStyle/>
          <a:p>
            <a:pPr indent="449580" algn="just">
              <a:spcAft>
                <a:spcPts val="0"/>
              </a:spcAft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22–60 – низкий уровень толерантности. 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Такие результаты свидетельствуют о высокой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интолерантности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человека и наличии у него выраженных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интолерантных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установок по отношению к окружающему миру и людям.</a:t>
            </a:r>
            <a:endParaRPr lang="ru-RU" sz="3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49580" algn="just">
              <a:spcAft>
                <a:spcPts val="0"/>
              </a:spcAft>
            </a:pP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61–99 – средний уровень. 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Такие результаты показывают респонденты, для которых характерно сочетание как толерантных, так и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интолерантных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черт. В одних социальных ситуациях они ведут себя толерантно, в других могут проявлять </a:t>
            </a:r>
            <a:r>
              <a:rPr lang="ru-RU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интолерантность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3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100–132 – высокий уровень толерантности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Представители этой группы обладают выраженными чертами толерантной личности. В то же время необходимо понимать, что результаты, приближающиеся к верхней границе (больше 115 баллов), могут свидетельствовать о размывании у человека «границ толерантности», связанном, к примеру, с психологическим инфантилизмом, тенденциями к попустительству, снисходительности или безразличию. Также важно учитывать, что респонденты, попавшие в этот диапазон, могут демонстрировать высокую степень социальной желательности (особенно если они имеют представление о взглядах исследователя и целях исследования)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3907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1. В средствах массовой информации может быть представлено любое мнение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0319583"/>
              </p:ext>
            </p:extLst>
          </p:nvPr>
        </p:nvGraphicFramePr>
        <p:xfrm>
          <a:off x="934336" y="2772512"/>
          <a:ext cx="10323327" cy="342222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159906"/>
                <a:gridCol w="1904799"/>
                <a:gridCol w="1530642"/>
                <a:gridCol w="1343562"/>
                <a:gridCol w="1496628"/>
                <a:gridCol w="1887790"/>
              </a:tblGrid>
              <a:tr h="2168538"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Абсолютно 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Скорее 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Скорее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Полностью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3687"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8356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30345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В смешанных браках обычно больше проблем, чем в браках между людьми одной национальности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0319583"/>
              </p:ext>
            </p:extLst>
          </p:nvPr>
        </p:nvGraphicFramePr>
        <p:xfrm>
          <a:off x="934336" y="2772512"/>
          <a:ext cx="10323327" cy="342222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159906"/>
                <a:gridCol w="1904799"/>
                <a:gridCol w="1530642"/>
                <a:gridCol w="1343562"/>
                <a:gridCol w="1496628"/>
                <a:gridCol w="1887790"/>
              </a:tblGrid>
              <a:tr h="2168538"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Абсолютно 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Скорее 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Скорее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Полностью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3687"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6517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3. Если друг предал, надо отомстить ему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0319583"/>
              </p:ext>
            </p:extLst>
          </p:nvPr>
        </p:nvGraphicFramePr>
        <p:xfrm>
          <a:off x="934336" y="2772512"/>
          <a:ext cx="10323327" cy="342222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159906"/>
                <a:gridCol w="1904799"/>
                <a:gridCol w="1530642"/>
                <a:gridCol w="1343562"/>
                <a:gridCol w="1496628"/>
                <a:gridCol w="1887790"/>
              </a:tblGrid>
              <a:tr h="2168538"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Абсолютно 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Скорее 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Скорее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Полностью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3687"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59179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4. К кавказцам станут относиться лучше, если они изменят свое поведение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0319583"/>
              </p:ext>
            </p:extLst>
          </p:nvPr>
        </p:nvGraphicFramePr>
        <p:xfrm>
          <a:off x="934336" y="2772512"/>
          <a:ext cx="10323327" cy="342222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159906"/>
                <a:gridCol w="1904799"/>
                <a:gridCol w="1530642"/>
                <a:gridCol w="1343562"/>
                <a:gridCol w="1496628"/>
                <a:gridCol w="1887790"/>
              </a:tblGrid>
              <a:tr h="2168538"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Абсолютно 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Скорее 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Скорее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Полностью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3687"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17250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5. В споре может быть правильной только одна точка зрения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0319583"/>
              </p:ext>
            </p:extLst>
          </p:nvPr>
        </p:nvGraphicFramePr>
        <p:xfrm>
          <a:off x="934336" y="2772512"/>
          <a:ext cx="10323327" cy="342222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159906"/>
                <a:gridCol w="1904799"/>
                <a:gridCol w="1530642"/>
                <a:gridCol w="1343562"/>
                <a:gridCol w="1496628"/>
                <a:gridCol w="1887790"/>
              </a:tblGrid>
              <a:tr h="2168538"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Абсолютно 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Скорее 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Скорее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Полностью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3687"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291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6. Нищие и бродяги сами виноваты в своих проблемах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0319583"/>
              </p:ext>
            </p:extLst>
          </p:nvPr>
        </p:nvGraphicFramePr>
        <p:xfrm>
          <a:off x="934336" y="2772512"/>
          <a:ext cx="10323327" cy="342222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159906"/>
                <a:gridCol w="1904799"/>
                <a:gridCol w="1530642"/>
                <a:gridCol w="1343562"/>
                <a:gridCol w="1496628"/>
                <a:gridCol w="1887790"/>
              </a:tblGrid>
              <a:tr h="2168538"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Абсолютно 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Скорее не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Скорее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Полностью согласен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3687"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272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7. Нормально считать, что твой народ лучше, чем все остальные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5252671"/>
              </p:ext>
            </p:extLst>
          </p:nvPr>
        </p:nvGraphicFramePr>
        <p:xfrm>
          <a:off x="934336" y="2772512"/>
          <a:ext cx="10323327" cy="3422225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2159906"/>
                <a:gridCol w="1904799"/>
                <a:gridCol w="1530642"/>
                <a:gridCol w="1343562"/>
                <a:gridCol w="1496628"/>
                <a:gridCol w="1887790"/>
              </a:tblGrid>
              <a:tr h="2168538">
                <a:tc>
                  <a:txBody>
                    <a:bodyPr/>
                    <a:lstStyle/>
                    <a:p>
                      <a:pPr marL="78740" marR="7874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Абсолютно не согласен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Не согласен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Скорее не согласен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Скорее согласен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Согласен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Полностью согласен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3687"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1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2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3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4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5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8740" marR="78740" algn="ctr"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424242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6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endParaRPr>
                    </a:p>
                  </a:txBody>
                  <a:tcPr marL="10160" marR="10160" marT="10160" marB="1016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843306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850</Words>
  <Application>Microsoft Office PowerPoint</Application>
  <PresentationFormat>Широкоэкранный</PresentationFormat>
  <Paragraphs>303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Times New Roman</vt:lpstr>
      <vt:lpstr>Тема Office</vt:lpstr>
      <vt:lpstr>Беседа о толерантности</vt:lpstr>
      <vt:lpstr>Презентация PowerPoint</vt:lpstr>
      <vt:lpstr>1. В средствах массовой информации может быть представлено любое мнение</vt:lpstr>
      <vt:lpstr>2. В смешанных браках обычно больше проблем, чем в браках между людьми одной национальности</vt:lpstr>
      <vt:lpstr>3. Если друг предал, надо отомстить ему</vt:lpstr>
      <vt:lpstr>4. К кавказцам станут относиться лучше, если они изменят свое поведение</vt:lpstr>
      <vt:lpstr>5. В споре может быть правильной только одна точка зрения</vt:lpstr>
      <vt:lpstr>6. Нищие и бродяги сами виноваты в своих проблемах</vt:lpstr>
      <vt:lpstr>7. Нормально считать, что твой народ лучше, чем все остальные</vt:lpstr>
      <vt:lpstr>8. С неопрятными людьми неприятно общаться</vt:lpstr>
      <vt:lpstr>9. Даже если у меня есть свое мнение, я готов выслушать и другие точки зрения</vt:lpstr>
      <vt:lpstr>10. Всех психически больных людей необходимо изолировать от общества</vt:lpstr>
      <vt:lpstr>11. Я готов принять в качестве члена своей семьи человека любой национальности</vt:lpstr>
      <vt:lpstr>12. Беженцам надо помогать не больше, чем всем остальным, так как у местных проблем не меньше</vt:lpstr>
      <vt:lpstr>13. Если кто–то поступает со мной грубо, я отвечаю тем же</vt:lpstr>
      <vt:lpstr>14. Я хочу, чтобы среди моих друзей были люди разных национальностей</vt:lpstr>
      <vt:lpstr>15. Для наведения порядка в стране необходима «сильная рука»</vt:lpstr>
      <vt:lpstr>16. Приезжие должны иметь те же права, что и местные жители</vt:lpstr>
      <vt:lpstr>17. Человек, который думает не так, как я, вызывает у меня раздражение</vt:lpstr>
      <vt:lpstr>18. К некоторым нациям и народам трудно хорошо относиться</vt:lpstr>
      <vt:lpstr>19. Беспорядок меня очень раздражает</vt:lpstr>
      <vt:lpstr>20. Любые религиозные течения имеют право на существование</vt:lpstr>
      <vt:lpstr>21. Я могу представить чернокожего человека своим близким другом</vt:lpstr>
      <vt:lpstr>22. Я хотел бы стать более терпимым человеком по отношению к другим</vt:lpstr>
      <vt:lpstr>Обработка результатов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Tesla</dc:creator>
  <cp:lastModifiedBy>Tesla</cp:lastModifiedBy>
  <cp:revision>4</cp:revision>
  <dcterms:created xsi:type="dcterms:W3CDTF">2023-11-11T07:49:13Z</dcterms:created>
  <dcterms:modified xsi:type="dcterms:W3CDTF">2023-11-11T10:19:10Z</dcterms:modified>
</cp:coreProperties>
</file>