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333" autoAdjust="0"/>
  </p:normalViewPr>
  <p:slideViewPr>
    <p:cSldViewPr>
      <p:cViewPr varScale="1">
        <p:scale>
          <a:sx n="60" d="100"/>
          <a:sy n="60" d="100"/>
        </p:scale>
        <p:origin x="17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5F2E7-6A29-40A1-AB83-DF177D890FA7}" type="datetimeFigureOut">
              <a:rPr lang="ru-RU" smtClean="0"/>
              <a:t>24.11.2023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1F095-E909-4500-9081-2D48ADE01A84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57299"/>
            <a:ext cx="7772400" cy="224315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4857760"/>
            <a:ext cx="5400668" cy="1681162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rgbClr val="00B050"/>
                </a:solidFill>
              </a:rPr>
              <a:t>Презентация </a:t>
            </a:r>
            <a:r>
              <a:rPr lang="ru-RU" i="1" dirty="0" smtClean="0">
                <a:solidFill>
                  <a:srgbClr val="00B050"/>
                </a:solidFill>
              </a:rPr>
              <a:t>подготовлена ответственным за воспитательную работу кафедры общей и клинической биохимии с курсом ФПК и ПК Т.В.Тихон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2355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43576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8563" y="3019487"/>
            <a:ext cx="87868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Я патриот своей страны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785926"/>
            <a:ext cx="9001156" cy="2500330"/>
          </a:xfrm>
        </p:spPr>
        <p:txBody>
          <a:bodyPr>
            <a:normAutofit/>
          </a:bodyPr>
          <a:lstStyle/>
          <a:p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375103"/>
            <a:ext cx="9144000" cy="24828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5122" name="Picture 2" descr="a70659c71d564f160eb5e3625039a38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98832"/>
            <a:ext cx="9144000" cy="1654164"/>
          </a:xfrm>
        </p:spPr>
        <p:txBody>
          <a:bodyPr>
            <a:noAutofit/>
          </a:bodyPr>
          <a:lstStyle/>
          <a:p>
            <a:r>
              <a:rPr lang="ru-RU" sz="2800" dirty="0"/>
              <a:t>Патриотизм – это не значит только одна любовь к своей Родине. Это гораздо больше… Это — сознание своей неотъемлемости от Родины и неотъемлемое переживание вместе с ней её счастливых и её несчастных дней.</a:t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3339" y="5485182"/>
            <a:ext cx="5701335" cy="795508"/>
          </a:xfrm>
        </p:spPr>
        <p:txBody>
          <a:bodyPr>
            <a:normAutofit/>
          </a:bodyPr>
          <a:lstStyle/>
          <a:p>
            <a:r>
              <a:rPr lang="ru-RU" i="1" dirty="0"/>
              <a:t>Алексей Николаевич Толстой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364331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43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rgbClr val="FF0000"/>
              </a:solidFill>
              <a:latin typeface="Google Sans"/>
            </a:endParaRPr>
          </a:p>
          <a:p>
            <a:pPr>
              <a:buNone/>
            </a:pPr>
            <a:r>
              <a:rPr lang="ru-RU" dirty="0">
                <a:solidFill>
                  <a:srgbClr val="202124"/>
                </a:solidFill>
                <a:latin typeface="Google Sans"/>
              </a:rPr>
              <a:t>	</a:t>
            </a:r>
            <a:r>
              <a:rPr lang="ru-RU" dirty="0" smtClean="0">
                <a:solidFill>
                  <a:srgbClr val="202124"/>
                </a:solidFill>
                <a:latin typeface="Google Sans"/>
              </a:rPr>
              <a:t>ПАТРИОТ</a:t>
            </a:r>
            <a:r>
              <a:rPr lang="ru-RU" dirty="0">
                <a:solidFill>
                  <a:srgbClr val="202124"/>
                </a:solidFill>
                <a:latin typeface="Google Sans"/>
              </a:rPr>
              <a:t>, -а; м. [от греч. </a:t>
            </a:r>
            <a:r>
              <a:rPr lang="ru-RU" dirty="0" err="1">
                <a:solidFill>
                  <a:srgbClr val="202124"/>
                </a:solidFill>
                <a:latin typeface="Google Sans"/>
              </a:rPr>
              <a:t>patriōtēs</a:t>
            </a:r>
            <a:r>
              <a:rPr lang="ru-RU" dirty="0">
                <a:solidFill>
                  <a:srgbClr val="202124"/>
                </a:solidFill>
                <a:latin typeface="Google Sans"/>
              </a:rPr>
              <a:t> - земляк, соотечественник] </a:t>
            </a:r>
            <a:endParaRPr lang="ru-RU" dirty="0" smtClean="0">
              <a:solidFill>
                <a:srgbClr val="202124"/>
              </a:solidFill>
              <a:latin typeface="Google Sans"/>
            </a:endParaRPr>
          </a:p>
          <a:p>
            <a:pPr>
              <a:buNone/>
            </a:pPr>
            <a:r>
              <a:rPr lang="ru-RU" dirty="0">
                <a:solidFill>
                  <a:srgbClr val="202124"/>
                </a:solidFill>
                <a:latin typeface="Google Sans"/>
              </a:rPr>
              <a:t>	</a:t>
            </a:r>
            <a:r>
              <a:rPr lang="ru-RU" dirty="0" smtClean="0">
                <a:solidFill>
                  <a:srgbClr val="040C28"/>
                </a:solidFill>
                <a:latin typeface="Google Sans"/>
              </a:rPr>
              <a:t>Тот</a:t>
            </a:r>
            <a:r>
              <a:rPr lang="ru-RU" dirty="0">
                <a:solidFill>
                  <a:srgbClr val="040C28"/>
                </a:solidFill>
                <a:latin typeface="Google Sans"/>
              </a:rPr>
              <a:t>, кто любит свою отчизну, верен своему народу, готов на личные жертвы и подвиг во имя </a:t>
            </a:r>
            <a:r>
              <a:rPr lang="ru-RU" dirty="0" smtClean="0">
                <a:solidFill>
                  <a:srgbClr val="040C28"/>
                </a:solidFill>
                <a:latin typeface="Google Sans"/>
              </a:rPr>
              <a:t>родины</a:t>
            </a:r>
          </a:p>
          <a:p>
            <a:pPr>
              <a:buNone/>
            </a:pPr>
            <a:r>
              <a:rPr lang="ru-RU" dirty="0">
                <a:solidFill>
                  <a:srgbClr val="040C28"/>
                </a:solidFill>
                <a:latin typeface="Google Sans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Google Sans"/>
              </a:rPr>
              <a:t>Большой </a:t>
            </a:r>
            <a:r>
              <a:rPr lang="ru-RU" dirty="0">
                <a:solidFill>
                  <a:srgbClr val="FF0000"/>
                </a:solidFill>
                <a:latin typeface="Google Sans"/>
              </a:rPr>
              <a:t>толковый словарь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143272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407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>
                <a:solidFill>
                  <a:srgbClr val="3B3B3B"/>
                </a:solidFill>
                <a:latin typeface="Roboto"/>
              </a:rPr>
              <a:t>Мы часто обращаемся к патриотизму, не всегда понимая его суть. Мы уже даже привыкли, что под лозунгом патриотизма реализуются чьи-то политические цели, а еще чаще – конкретные бизнес-интересы. Между тем патриотизм – это не политическое </a:t>
            </a:r>
            <a:r>
              <a:rPr lang="ru-RU" dirty="0" smtClean="0">
                <a:solidFill>
                  <a:srgbClr val="3B3B3B"/>
                </a:solidFill>
                <a:latin typeface="Roboto"/>
              </a:rPr>
              <a:t>понятие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5992"/>
            <a:ext cx="8543956" cy="1143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3B3B3B"/>
                </a:solidFill>
                <a:latin typeface="Roboto"/>
              </a:rPr>
              <a:t>П</a:t>
            </a:r>
            <a:r>
              <a:rPr lang="ru-RU" dirty="0" smtClean="0">
                <a:solidFill>
                  <a:srgbClr val="3B3B3B"/>
                </a:solidFill>
                <a:latin typeface="Roboto"/>
              </a:rPr>
              <a:t>о </a:t>
            </a:r>
            <a:r>
              <a:rPr lang="ru-RU" dirty="0">
                <a:solidFill>
                  <a:srgbClr val="3B3B3B"/>
                </a:solidFill>
                <a:latin typeface="Roboto"/>
              </a:rPr>
              <a:t>заказу Белорусского института стратегических исследований в октябре–ноябре 2020 года ГНУ «Институт социологии НАН Беларуси» проведен опрос населения Беларуси в возрасте от 18 лет и старше, посвященный вопросам исторического прошлого и патриотизма. </a:t>
            </a:r>
            <a:endParaRPr lang="ru-RU" dirty="0" smtClean="0">
              <a:solidFill>
                <a:srgbClr val="3B3B3B"/>
              </a:solidFill>
              <a:latin typeface="Roboto"/>
            </a:endParaRPr>
          </a:p>
          <a:p>
            <a:r>
              <a:rPr lang="ru-RU" dirty="0" smtClean="0">
                <a:solidFill>
                  <a:srgbClr val="3B3B3B"/>
                </a:solidFill>
                <a:latin typeface="Roboto"/>
              </a:rPr>
              <a:t>Общий </a:t>
            </a:r>
            <a:r>
              <a:rPr lang="ru-RU" dirty="0">
                <a:solidFill>
                  <a:srgbClr val="3B3B3B"/>
                </a:solidFill>
                <a:latin typeface="Roboto"/>
              </a:rPr>
              <a:t>объем выборки составил 1317 </a:t>
            </a:r>
            <a:r>
              <a:rPr lang="ru-RU" dirty="0" smtClean="0">
                <a:solidFill>
                  <a:srgbClr val="3B3B3B"/>
                </a:solidFill>
                <a:latin typeface="Roboto"/>
              </a:rPr>
              <a:t>респондентов</a:t>
            </a:r>
            <a:endParaRPr lang="ru-RU" b="0" i="0" dirty="0">
              <a:solidFill>
                <a:srgbClr val="333333"/>
              </a:solidFill>
              <a:effectLst/>
              <a:latin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500306"/>
            <a:ext cx="8786874" cy="1143000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04509" y="8944576"/>
            <a:ext cx="5326308" cy="12291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1026" name="Picture 2" descr="Белорусский патриотизм – какой он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91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-29325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31" y="3140968"/>
            <a:ext cx="9144000" cy="1654164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Телефонный опрос Мнение населения Республики Беларусь о патриотизме проведен 28.02.-17.03.2023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5485182"/>
            <a:ext cx="9114674" cy="7955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94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785926"/>
            <a:ext cx="8786874" cy="1368412"/>
          </a:xfrm>
        </p:spPr>
        <p:txBody>
          <a:bodyPr>
            <a:normAutofit/>
          </a:bodyPr>
          <a:lstStyle/>
          <a:p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71810"/>
            <a:ext cx="9144000" cy="21256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</a:t>
            </a:r>
            <a:endParaRPr lang="ru-RU" sz="30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28794" y="5286388"/>
            <a:ext cx="7000924" cy="4001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ru-RU" sz="2000" i="1" dirty="0"/>
          </a:p>
        </p:txBody>
      </p:sp>
      <p:pic>
        <p:nvPicPr>
          <p:cNvPr id="2050" name="Picture 2" descr="https://www.belta.by/uploads/lotus/news/2022/000022_5C65F2F24EE52BCE43258870005AED78_65975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52520" cy="684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0" y="0"/>
            <a:ext cx="9144000" cy="44291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1928802"/>
            <a:ext cx="7800972" cy="1000132"/>
          </a:xfrm>
        </p:spPr>
        <p:txBody>
          <a:bodyPr>
            <a:normAutofit/>
          </a:bodyPr>
          <a:lstStyle/>
          <a:p>
            <a:pPr algn="l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4077072"/>
            <a:ext cx="5673172" cy="2043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	</a:t>
            </a:r>
            <a:endParaRPr lang="ru-RU" dirty="0"/>
          </a:p>
        </p:txBody>
      </p:sp>
      <p:pic>
        <p:nvPicPr>
          <p:cNvPr id="3074" name="Picture 2" descr="https://www.belta.by/uploads/lotus/news/2022/000022_5C65F2F24EE52BCE43258870005AED78_50016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670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fon.litrelax.ru/uploads/posts/2023-02/1675539700_foni-club-p-fon-krasivii-belorusskii-1.jpg"/>
          <p:cNvPicPr>
            <a:picLocks noChangeAspect="1" noChangeArrowheads="1"/>
          </p:cNvPicPr>
          <p:nvPr/>
        </p:nvPicPr>
        <p:blipFill>
          <a:blip r:embed="rId2">
            <a:lum bright="30000"/>
          </a:blip>
          <a:srcRect b="-1639"/>
          <a:stretch>
            <a:fillRect/>
          </a:stretch>
        </p:blipFill>
        <p:spPr bwMode="auto">
          <a:xfrm>
            <a:off x="1104057" y="2752087"/>
            <a:ext cx="6574726" cy="31846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3050"/>
            <a:ext cx="9144000" cy="1143000"/>
          </a:xfrm>
        </p:spPr>
        <p:txBody>
          <a:bodyPr>
            <a:normAutofit/>
          </a:bodyPr>
          <a:lstStyle/>
          <a:p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046369"/>
            <a:ext cx="8858312" cy="38116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	</a:t>
            </a:r>
            <a:endParaRPr lang="ru-RU" sz="2800" dirty="0"/>
          </a:p>
        </p:txBody>
      </p:sp>
      <p:pic>
        <p:nvPicPr>
          <p:cNvPr id="4098" name="Picture 2" descr="1a0698ef5d8950f99a965e27fb48ccb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00B05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414</TotalTime>
  <Words>114</Words>
  <Application>Microsoft Office PowerPoint</Application>
  <PresentationFormat>Экран (4:3)</PresentationFormat>
  <Paragraphs>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Google Sans</vt:lpstr>
      <vt:lpstr>Roboto</vt:lpstr>
      <vt:lpstr>Тема Office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Телефонный опрос Мнение населения Республики Беларусь о патриотизме проведен 28.02.-17.03.2023</vt:lpstr>
      <vt:lpstr>Презентация PowerPoint</vt:lpstr>
      <vt:lpstr>Презентация PowerPoint</vt:lpstr>
      <vt:lpstr>Презентация PowerPoint</vt:lpstr>
      <vt:lpstr>Презентация PowerPoint</vt:lpstr>
      <vt:lpstr>Патриотизм – это не значит только одна любовь к своей Родине. Это гораздо больше… Это — сознание своей неотъемлемости от Родины и неотъемлемое переживание вместе с ней её счастливых и её несчастных дней.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БЕЗОПАСНОСТЬ: ОСНОВНЫЕ ПРИНЦИПЫ И ПРИОРИТЕТЫ</dc:title>
  <dc:creator>Администратор</dc:creator>
  <cp:lastModifiedBy>Tesla</cp:lastModifiedBy>
  <cp:revision>38</cp:revision>
  <dcterms:created xsi:type="dcterms:W3CDTF">2023-10-19T13:32:25Z</dcterms:created>
  <dcterms:modified xsi:type="dcterms:W3CDTF">2023-11-24T07:56:21Z</dcterms:modified>
</cp:coreProperties>
</file>