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93"/>
  </p:notesMasterIdLst>
  <p:handoutMasterIdLst>
    <p:handoutMasterId r:id="rId94"/>
  </p:handoutMasterIdLst>
  <p:sldIdLst>
    <p:sldId id="256" r:id="rId2"/>
    <p:sldId id="343" r:id="rId3"/>
    <p:sldId id="342" r:id="rId4"/>
    <p:sldId id="348" r:id="rId5"/>
    <p:sldId id="258" r:id="rId6"/>
    <p:sldId id="269" r:id="rId7"/>
    <p:sldId id="259" r:id="rId8"/>
    <p:sldId id="260" r:id="rId9"/>
    <p:sldId id="261" r:id="rId10"/>
    <p:sldId id="263" r:id="rId11"/>
    <p:sldId id="264" r:id="rId12"/>
    <p:sldId id="265" r:id="rId13"/>
    <p:sldId id="272" r:id="rId14"/>
    <p:sldId id="273" r:id="rId15"/>
    <p:sldId id="275" r:id="rId16"/>
    <p:sldId id="276" r:id="rId17"/>
    <p:sldId id="329" r:id="rId18"/>
    <p:sldId id="277" r:id="rId19"/>
    <p:sldId id="352" r:id="rId20"/>
    <p:sldId id="350" r:id="rId21"/>
    <p:sldId id="279" r:id="rId22"/>
    <p:sldId id="355" r:id="rId23"/>
    <p:sldId id="353" r:id="rId24"/>
    <p:sldId id="356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6" r:id="rId34"/>
    <p:sldId id="368" r:id="rId35"/>
    <p:sldId id="369" r:id="rId36"/>
    <p:sldId id="371" r:id="rId37"/>
    <p:sldId id="372" r:id="rId38"/>
    <p:sldId id="373" r:id="rId39"/>
    <p:sldId id="374" r:id="rId40"/>
    <p:sldId id="376" r:id="rId41"/>
    <p:sldId id="377" r:id="rId42"/>
    <p:sldId id="379" r:id="rId43"/>
    <p:sldId id="383" r:id="rId44"/>
    <p:sldId id="384" r:id="rId45"/>
    <p:sldId id="385" r:id="rId46"/>
    <p:sldId id="387" r:id="rId47"/>
    <p:sldId id="388" r:id="rId48"/>
    <p:sldId id="389" r:id="rId49"/>
    <p:sldId id="390" r:id="rId50"/>
    <p:sldId id="391" r:id="rId51"/>
    <p:sldId id="392" r:id="rId52"/>
    <p:sldId id="402" r:id="rId53"/>
    <p:sldId id="403" r:id="rId54"/>
    <p:sldId id="409" r:id="rId55"/>
    <p:sldId id="410" r:id="rId56"/>
    <p:sldId id="412" r:id="rId57"/>
    <p:sldId id="413" r:id="rId58"/>
    <p:sldId id="418" r:id="rId59"/>
    <p:sldId id="419" r:id="rId60"/>
    <p:sldId id="420" r:id="rId61"/>
    <p:sldId id="422" r:id="rId62"/>
    <p:sldId id="423" r:id="rId63"/>
    <p:sldId id="424" r:id="rId64"/>
    <p:sldId id="426" r:id="rId65"/>
    <p:sldId id="429" r:id="rId66"/>
    <p:sldId id="430" r:id="rId67"/>
    <p:sldId id="434" r:id="rId68"/>
    <p:sldId id="435" r:id="rId69"/>
    <p:sldId id="436" r:id="rId70"/>
    <p:sldId id="438" r:id="rId71"/>
    <p:sldId id="439" r:id="rId72"/>
    <p:sldId id="440" r:id="rId73"/>
    <p:sldId id="441" r:id="rId74"/>
    <p:sldId id="443" r:id="rId75"/>
    <p:sldId id="445" r:id="rId76"/>
    <p:sldId id="446" r:id="rId77"/>
    <p:sldId id="447" r:id="rId78"/>
    <p:sldId id="448" r:id="rId79"/>
    <p:sldId id="449" r:id="rId80"/>
    <p:sldId id="450" r:id="rId81"/>
    <p:sldId id="454" r:id="rId82"/>
    <p:sldId id="457" r:id="rId83"/>
    <p:sldId id="460" r:id="rId84"/>
    <p:sldId id="461" r:id="rId85"/>
    <p:sldId id="462" r:id="rId86"/>
    <p:sldId id="463" r:id="rId87"/>
    <p:sldId id="464" r:id="rId88"/>
    <p:sldId id="465" r:id="rId89"/>
    <p:sldId id="466" r:id="rId90"/>
    <p:sldId id="467" r:id="rId91"/>
    <p:sldId id="468" r:id="rId92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5A4AF38-51FB-45BB-AD89-94325C1D3792}">
          <p14:sldIdLst>
            <p14:sldId id="256"/>
            <p14:sldId id="343"/>
            <p14:sldId id="342"/>
            <p14:sldId id="348"/>
            <p14:sldId id="258"/>
            <p14:sldId id="269"/>
            <p14:sldId id="259"/>
            <p14:sldId id="260"/>
            <p14:sldId id="261"/>
            <p14:sldId id="263"/>
            <p14:sldId id="264"/>
            <p14:sldId id="265"/>
            <p14:sldId id="272"/>
            <p14:sldId id="273"/>
            <p14:sldId id="275"/>
            <p14:sldId id="276"/>
            <p14:sldId id="329"/>
            <p14:sldId id="277"/>
            <p14:sldId id="352"/>
            <p14:sldId id="350"/>
            <p14:sldId id="279"/>
            <p14:sldId id="355"/>
            <p14:sldId id="353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6"/>
            <p14:sldId id="368"/>
            <p14:sldId id="369"/>
            <p14:sldId id="371"/>
            <p14:sldId id="372"/>
            <p14:sldId id="373"/>
            <p14:sldId id="374"/>
            <p14:sldId id="376"/>
            <p14:sldId id="377"/>
            <p14:sldId id="379"/>
            <p14:sldId id="383"/>
            <p14:sldId id="384"/>
            <p14:sldId id="385"/>
            <p14:sldId id="387"/>
            <p14:sldId id="388"/>
            <p14:sldId id="389"/>
            <p14:sldId id="390"/>
            <p14:sldId id="391"/>
            <p14:sldId id="392"/>
            <p14:sldId id="402"/>
            <p14:sldId id="403"/>
            <p14:sldId id="409"/>
            <p14:sldId id="410"/>
            <p14:sldId id="412"/>
            <p14:sldId id="413"/>
            <p14:sldId id="418"/>
            <p14:sldId id="419"/>
            <p14:sldId id="420"/>
            <p14:sldId id="422"/>
            <p14:sldId id="423"/>
            <p14:sldId id="424"/>
            <p14:sldId id="426"/>
            <p14:sldId id="429"/>
            <p14:sldId id="430"/>
            <p14:sldId id="434"/>
            <p14:sldId id="435"/>
            <p14:sldId id="436"/>
            <p14:sldId id="438"/>
            <p14:sldId id="439"/>
            <p14:sldId id="440"/>
            <p14:sldId id="441"/>
            <p14:sldId id="443"/>
            <p14:sldId id="445"/>
            <p14:sldId id="446"/>
            <p14:sldId id="447"/>
            <p14:sldId id="448"/>
            <p14:sldId id="449"/>
            <p14:sldId id="450"/>
            <p14:sldId id="454"/>
            <p14:sldId id="457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49712" autoAdjust="0"/>
  </p:normalViewPr>
  <p:slideViewPr>
    <p:cSldViewPr>
      <p:cViewPr varScale="1">
        <p:scale>
          <a:sx n="58" d="100"/>
          <a:sy n="58" d="100"/>
        </p:scale>
        <p:origin x="276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70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BEB41-87A3-411C-A99F-D830E6F1A53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50648-5E13-4D41-9CBD-D85A83A1E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612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DD542-A559-4510-BEE0-4172A9DFFAD7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A2123-D8E5-47D1-A7E6-1457586310F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9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g.thesaurus.rusnano.com/wiki/article947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hesaurus.rusnano.com/wiki/article1399" TargetMode="External"/><Relationship Id="rId4" Type="http://schemas.openxmlformats.org/officeDocument/2006/relationships/hyperlink" Target="http://thesaurus.rusnano.com/wiki/article1779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12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866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426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853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356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Зонд может быть настолько острым, что оканчиваться буквально несколькими атомами кремния. При перемещении зонда вдоль поверхности образца, он поднимается и опускается, очерчивая рельеф поверхности, подобно тому, как скользит по грампластинке патефонная игла. 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Над зондом расположена зеркальная площадка, на которую падает луч лазера. И когда зонд опускается и поднимается в зависимости от рельефа поверхности, отражённый луч отклоняется, и это отклонение регистрируется фотодетектором. Так можно получить изображение молекул и даже отдельных атомов.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Игла находится так близко к исследуемой поверхности, что через этот зазор можно пропускать электрический ток, и по величине этого тока судить о профиле поверхности. 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Такие сканирующие зондовые микроскопы называют также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туннельными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Сканирующий туннельный микроскоп можно использовать не только для того, чтобы увидеть молекулы и атомы, но и для перемещения какого-либо атома в точку, выбранную оператором.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560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793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	Известно, что сила, с которой свет действует на окружающие объекты, невелика, но её достаточно, чтобы ловить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наночастицы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в фокус лазерного луча.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Как только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наночастица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оказалась в фокусе, её можно двигать вместе с лазерным лучом. Это свойство и позволяет данное устройство назвать оптическим пинцетом.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	Оптическим пинцетом можно передвигать частицы размером от 10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нм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до 10 мкм и собирать из них различные структуры.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378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785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321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4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744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На определенной стадии кристаллизации стабилизатор вступает в действие: его молекулы облепляют растущую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наночастицу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 всех сторон, предотвращая её дальнейший рост. Изменяя состав и концентрацию стабилизатора, можно получать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наночастицы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любого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размера.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Практика показывает, что некоторые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наноструктуры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кластеры металлов,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нанотрубки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наношарики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являются стабильными и в отсутствии стабилизатора. Эти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наноструктуры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несмотря на свои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нанометровые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размеры, превосходно существуют и «поодиночке», отнюдь не конденсируясь с себе подобными.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Дело в том, что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наноструктуры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могут обладать повышенной стабильностью, если они содержат определённое число атомов. Такие структуры были названы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«магическими»,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числа, соответствующие количеству входящих в них атомов — «магическими числами».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988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1" i="0" dirty="0" smtClean="0">
                <a:solidFill>
                  <a:srgbClr val="000000"/>
                </a:solidFill>
                <a:effectLst/>
                <a:latin typeface="Verdana"/>
              </a:rPr>
              <a:t>	Кластер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 (англ. </a:t>
            </a:r>
            <a:r>
              <a:rPr lang="ru-RU" b="0" i="0" dirty="0" err="1" smtClean="0">
                <a:solidFill>
                  <a:srgbClr val="0154FE"/>
                </a:solidFill>
                <a:effectLst/>
                <a:latin typeface="Verdana"/>
                <a:hlinkClick r:id="rId3"/>
              </a:rPr>
              <a:t>cluster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) — (от англ. </a:t>
            </a:r>
            <a:r>
              <a:rPr lang="ru-RU" b="0" i="1" dirty="0" err="1" smtClean="0">
                <a:solidFill>
                  <a:srgbClr val="000000"/>
                </a:solidFill>
                <a:effectLst/>
                <a:latin typeface="Verdana"/>
              </a:rPr>
              <a:t>cluster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 — рой, скопление) — компактная обособленная группа связанных друг с другом атомов, молекул или ионов, которая обладает свойствами, в той или иной степени отличными от свойств составляющих ее элементов.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	Под кластерами в разных областях знания понимают весьма различные объекты. В ядерной физике кластерами называют коррелированные группы элементарных частиц. В химии и материаловедении под кластерами чаще всего имеют в виду одно из промежуточных состояний в организации вещества между одиночным атомом (молекулой, ионом) и </a:t>
            </a:r>
            <a:r>
              <a:rPr lang="ru-RU" b="0" i="0" dirty="0" smtClean="0">
                <a:solidFill>
                  <a:srgbClr val="0154FE"/>
                </a:solidFill>
                <a:effectLst/>
                <a:latin typeface="Verdana"/>
                <a:hlinkClick r:id="rId4"/>
              </a:rPr>
              <a:t>твердым телом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 (</a:t>
            </a:r>
            <a:r>
              <a:rPr lang="ru-RU" b="0" i="0" dirty="0" err="1" smtClean="0">
                <a:solidFill>
                  <a:srgbClr val="0154FE"/>
                </a:solidFill>
                <a:effectLst/>
                <a:latin typeface="Verdana"/>
                <a:hlinkClick r:id="rId5"/>
              </a:rPr>
              <a:t>наночастицей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).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	Согласно последней точки зрения, кластер представляет собой группу из небольшого, нередко переменного, числа взаимодействующих атомов, ионов или молекул. В зависимости от типа объединяемых частиц, кластеры подразделяют на атомные, ионные и молекулярные; в зависимости от состава — на металлические, углеродные и т. д. 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	К кластерам имеет смысл относить частицы такого размера, для которых наблюдаемые свойства существенно отличаются от свойств макрообъекта или меняются при добавлении еще одного составляющего элемента.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9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699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148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069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998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645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90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156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40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506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640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Для реализации коллоидного помола применяется принцип последовательного измельчения: сначала проводится измельчение относительно крупных кусков и порошков до мелкого и тонкого классов, и только затем уже реализуется коллоидный размол.</a:t>
            </a:r>
          </a:p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Ниже будут представлены схемы и принципы работы вихревой и коллоидной мельниц.</a:t>
            </a:r>
          </a:p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Основные </a:t>
            </a:r>
            <a:r>
              <a:rPr lang="ru-RU" sz="12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ударные 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и </a:t>
            </a:r>
            <a:r>
              <a:rPr lang="ru-RU" sz="12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истирающие 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усилия возникают при соударениях частиц самого материала. В рабочей камере(1) пропеллеры(4) вращаются в противоположных направлениях с равными скоростями(примерно50об/сек), создавая вихревые потоки. Измельченные частицы удаляются из рабочего пространства в приемную камеру(3). В вихревых мельницах отсутствует загрязнение порошка материалом мелющих тел.</a:t>
            </a:r>
          </a:p>
          <a:p>
            <a:r>
              <a:rPr lang="ru-RU" sz="12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	Преимущества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: сравнительная простота технологии, универсальность, возможность получения порошков сплавов и </a:t>
            </a:r>
            <a:r>
              <a:rPr lang="ru-RU" sz="1200" b="0" i="0" u="none" strike="noStrike" baseline="0" dirty="0" err="1" smtClean="0">
                <a:solidFill>
                  <a:srgbClr val="000000"/>
                </a:solidFill>
                <a:latin typeface="Times New Roman"/>
              </a:rPr>
              <a:t>интерметаллидов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, композитов.</a:t>
            </a:r>
          </a:p>
          <a:p>
            <a:r>
              <a:rPr lang="ru-RU" sz="12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Недостатки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: не получаются порошки с одинаковым размером и заданной формой частиц, всегда происходит частичное загрязнение порошков продуктами рабочих тел мельниц.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470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С помощью коллоидной мельницы получают частицы размером менее 1мкм. </a:t>
            </a:r>
          </a:p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Коллоидная мельница состоит из корпуса, статора и вращающегося ротора. Величина зазора между статором и ротором не превышает 0.05мм. При попадании в такой зазор частицы обрабатываемого вещества начинают вращаться вокруг собственной оси с высокими скоростями и разрываются под действием центробежных сил. </a:t>
            </a:r>
          </a:p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Степень измельчения может регулироваться за счет изменения ширины зазора.</a:t>
            </a:r>
          </a:p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Как правило, коллоидная мельница реализует </a:t>
            </a:r>
            <a:r>
              <a:rPr lang="ru-RU" sz="1200" b="1" i="0" u="none" strike="noStrike" baseline="0" dirty="0" smtClean="0">
                <a:solidFill>
                  <a:srgbClr val="000000"/>
                </a:solidFill>
                <a:latin typeface="Times New Roman"/>
              </a:rPr>
              <a:t>мокрый метод измельчения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, выдавая на выходе эмульсии или суспензии материала.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5005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	Суть: берут два разных порошка,  засыпают в измельчительное устройство и измельчают. В ходе этого на поверхности кристаллов порошков возникают деформации, частицы начинают ионизироваться, т.е. приобретают реакционные центры. И если рядом будет присутствовать вторая реакционная частица, то происходит их взаимодействие.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	Механическим способом можно получать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нанопорошки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с размером частиц от 200 до 5-10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нм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Метод часто применяется для получения карбидов металлов.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latin typeface="Times New Roman"/>
              </a:rPr>
              <a:t>TiC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,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latin typeface="Times New Roman"/>
              </a:rPr>
              <a:t>ZrC,VC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latin typeface="Times New Roman"/>
              </a:rPr>
              <a:t>NbC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 с размером 7-10нм., </a:t>
            </a:r>
            <a:r>
              <a:rPr lang="ru-RU" sz="1200" b="0" i="0" u="none" strike="noStrike" baseline="0" dirty="0" err="1" smtClean="0">
                <a:solidFill>
                  <a:srgbClr val="000000"/>
                </a:solidFill>
                <a:latin typeface="Times New Roman"/>
              </a:rPr>
              <a:t>нанокомпозита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WC-Co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 с размером частиц 11-12нм.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	Важнейшими физико-химическими свойствами карбидов являются твердость, способность противостоять механическим деформациям и тугоплавкость. Так, например, карбид вольфрама (WC), карбид тантала (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Tahoma"/>
              </a:rPr>
              <a:t>TaC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), карбид титана (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Tahoma"/>
              </a:rPr>
              <a:t>TiC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), карбид молибдена (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Tahoma"/>
              </a:rPr>
              <a:t>MoC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), карбид циркония (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Tahoma"/>
              </a:rPr>
              <a:t>ZrC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), а также карбид бора (B</a:t>
            </a:r>
            <a:r>
              <a:rPr lang="ru-RU" b="0" i="0" baseline="-25000" dirty="0" smtClean="0">
                <a:solidFill>
                  <a:srgbClr val="383838"/>
                </a:solidFill>
                <a:effectLst/>
                <a:latin typeface="Tahoma"/>
              </a:rPr>
              <a:t>4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C) и карбид кремния (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Tahoma"/>
              </a:rPr>
              <a:t>SiC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) не подвержены разложению даже при белом калении и нейтральны в химическом отношении, имеют степень твердости, близкую к твердости алмазов.</a:t>
            </a:r>
          </a:p>
          <a:p>
            <a:pPr algn="just"/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	В настоящее время трудно представить себе промышленную отрасль, в которой не использовались бы твердосплавные материалы на основе карбидов тугоплавких металлов и связующих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Tahoma"/>
              </a:rPr>
              <a:t>металлокомпонентов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.</a:t>
            </a:r>
          </a:p>
          <a:p>
            <a:pPr algn="just"/>
            <a:endParaRPr lang="ru-RU" b="0" i="0" dirty="0" smtClean="0">
              <a:solidFill>
                <a:srgbClr val="383838"/>
              </a:solidFill>
              <a:effectLst/>
              <a:latin typeface="Tahoma"/>
            </a:endParaRPr>
          </a:p>
          <a:p>
            <a:pPr algn="just"/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	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Tahoma"/>
              </a:rPr>
              <a:t>Карбидо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-содержащие сплавы необходимы, в частности, для:</a:t>
            </a:r>
          </a:p>
          <a:p>
            <a:pPr algn="just">
              <a:buFont typeface="Arial"/>
              <a:buChar char="•"/>
            </a:pP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производства металлорежущего и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Tahoma"/>
              </a:rPr>
              <a:t>породоразрушающего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 инструмента в металлообрабатывающей и горнодобывающей отраслях;</a:t>
            </a:r>
          </a:p>
          <a:p>
            <a:pPr algn="just">
              <a:buFont typeface="Arial"/>
              <a:buChar char="•"/>
            </a:pP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изготовления штамповочного оборудования;</a:t>
            </a:r>
          </a:p>
          <a:p>
            <a:pPr algn="just">
              <a:buFont typeface="Arial"/>
              <a:buChar char="•"/>
            </a:pP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изготовления хирургических инструментов;</a:t>
            </a:r>
          </a:p>
          <a:p>
            <a:pPr algn="just">
              <a:buFont typeface="Arial"/>
              <a:buChar char="•"/>
            </a:pP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обустройства точных поверхностей в различном измерительном инструментарии;</a:t>
            </a:r>
          </a:p>
          <a:p>
            <a:pPr algn="just">
              <a:buFont typeface="Arial"/>
              <a:buChar char="•"/>
            </a:pP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маркирования рабочей поверхности клейм;</a:t>
            </a:r>
          </a:p>
          <a:p>
            <a:pPr algn="just">
              <a:buFont typeface="Arial"/>
              <a:buChar char="•"/>
            </a:pP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производства рабочих элементов подшипников качения;</a:t>
            </a:r>
          </a:p>
          <a:p>
            <a:pPr algn="just">
              <a:buFont typeface="Arial"/>
              <a:buChar char="•"/>
            </a:pP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других целей, когда использование твердосплавных материалов является целесообразным либо вовсе не имеет альтернатив.</a:t>
            </a:r>
          </a:p>
          <a:p>
            <a:pPr algn="just">
              <a:buFont typeface="Arial"/>
              <a:buChar char="•"/>
            </a:pPr>
            <a:endParaRPr lang="ru-RU" b="0" i="0" dirty="0" smtClean="0">
              <a:solidFill>
                <a:srgbClr val="383838"/>
              </a:solidFill>
              <a:effectLst/>
              <a:latin typeface="Tahoma"/>
            </a:endParaRPr>
          </a:p>
          <a:p>
            <a:pPr algn="just"/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Промышленная значимость карбидов в развитии технического прогресса побуждает исследователей и инженеров-практиков к созданию все новых продуктов на их основе. Так, сегодня особенно пристальное внимание уделяется разработке новейших типов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Tahoma"/>
              </a:rPr>
              <a:t>карбидосодержащих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Tahoma"/>
              </a:rPr>
              <a:t> твердосплавных материалов с широким спектром полезных свойств для авиакосмической, судостроительной, радиоэлектронной отраслей и ядерной энергетики.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2752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2503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912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225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5618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83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467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8799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Уравнение:</a:t>
            </a:r>
            <a:r>
              <a:rPr lang="ru-RU" baseline="0" dirty="0" smtClean="0"/>
              <a:t> какое-то органическое вещество, бризантное- </a:t>
            </a:r>
            <a:r>
              <a:rPr lang="ru-RU" baseline="0" dirty="0" err="1" smtClean="0"/>
              <a:t>нитросоединения</a:t>
            </a:r>
            <a:r>
              <a:rPr lang="ru-RU" baseline="0" dirty="0" smtClean="0"/>
              <a:t>- в ходе взрыва </a:t>
            </a:r>
            <a:r>
              <a:rPr lang="ru-RU" baseline="0" dirty="0" err="1" smtClean="0"/>
              <a:t>обр</a:t>
            </a:r>
            <a:r>
              <a:rPr lang="ru-RU" baseline="0" dirty="0" smtClean="0"/>
              <a:t>…… и </a:t>
            </a:r>
            <a:r>
              <a:rPr lang="ru-RU" baseline="0" dirty="0" err="1" smtClean="0"/>
              <a:t>низкоразмерный</a:t>
            </a:r>
            <a:r>
              <a:rPr lang="ru-RU" baseline="0" dirty="0" smtClean="0"/>
              <a:t> углерод, имеющий структуру алмаза.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3788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2791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78801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9788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2184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7637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0461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3701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</a:t>
            </a:r>
            <a:r>
              <a:rPr lang="ru-RU" dirty="0" err="1" smtClean="0"/>
              <a:t>наночастиц</a:t>
            </a:r>
            <a:r>
              <a:rPr lang="ru-RU" dirty="0" smtClean="0"/>
              <a:t> алюминия </a:t>
            </a:r>
            <a:r>
              <a:rPr lang="ru-RU" dirty="0" err="1" smtClean="0"/>
              <a:t>наноразмерный</a:t>
            </a:r>
            <a:r>
              <a:rPr lang="ru-RU" dirty="0" smtClean="0"/>
              <a:t> слева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0392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282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4657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5202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6464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9874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552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7171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	Нитрид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галия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Используется в качестве полупроводникового материала для изготовления оптоэлектронных приборов ультрафиолетового диапазона. Начал широко использоваться в светодиодах с 1990 года, а также мощных и высокочастотных полупроводниковых приборах. Имеет повышенную устойчивость к ионизирующему излучению (также, как и другие полупроводниковые материалы — нитриды III группы), что перспективно для создания длительно работающих солнечных батарей космических аппаратов.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8303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712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1526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5169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141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1076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6192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7439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655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6591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6551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8800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7793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6686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1467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78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Световые микроскопы отличаются от электронных тем, что в первых для создания увеличенного изображения используется световой поток, а во вторых – пучок электронов. </a:t>
            </a:r>
            <a:r>
              <a:rPr lang="ru-RU" b="0" i="0" dirty="0" smtClean="0">
                <a:solidFill>
                  <a:srgbClr val="202122"/>
                </a:solidFill>
                <a:effectLst/>
                <a:latin typeface="Arial"/>
              </a:rPr>
              <a:t> </a:t>
            </a:r>
          </a:p>
          <a:p>
            <a:pPr algn="just"/>
            <a:r>
              <a:rPr lang="ru-RU" b="0" i="0" u="none" strike="noStrike" dirty="0" smtClean="0">
                <a:solidFill>
                  <a:srgbClr val="0645AD"/>
                </a:solidFill>
                <a:effectLst/>
                <a:latin typeface="Arial"/>
              </a:rPr>
              <a:t>	Разрешающая способность</a:t>
            </a:r>
            <a:r>
              <a:rPr lang="ru-RU" b="0" i="0" dirty="0" smtClean="0">
                <a:solidFill>
                  <a:srgbClr val="202122"/>
                </a:solidFill>
                <a:effectLst/>
                <a:latin typeface="Arial"/>
              </a:rPr>
              <a:t> электронного микроскопа в более чем 10000 раз может превосходить разрешение традиционного оптического</a:t>
            </a:r>
            <a:r>
              <a:rPr lang="ru-RU" b="0" i="0" baseline="0" dirty="0" smtClean="0">
                <a:solidFill>
                  <a:srgbClr val="202122"/>
                </a:solidFill>
                <a:effectLst/>
                <a:latin typeface="Arial"/>
              </a:rPr>
              <a:t> микроскопа</a:t>
            </a:r>
            <a:r>
              <a:rPr lang="ru-RU" b="0" i="0" dirty="0" smtClean="0">
                <a:solidFill>
                  <a:srgbClr val="202122"/>
                </a:solidFill>
                <a:effectLst/>
                <a:latin typeface="Arial"/>
              </a:rPr>
              <a:t>. </a:t>
            </a:r>
          </a:p>
          <a:p>
            <a:pPr algn="just"/>
            <a:r>
              <a:rPr lang="ru-RU" b="0" i="0" dirty="0" smtClean="0">
                <a:solidFill>
                  <a:srgbClr val="202122"/>
                </a:solidFill>
                <a:effectLst/>
                <a:latin typeface="Arial"/>
              </a:rPr>
              <a:t>Для получения изображения в электронном микроскопе используются специальные магнитные линзы, управляющие движением электронов в колонне прибора при помощи электромагнитного поля. 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	Световые микроскопы появились давно, приблизительно в 16 веке, а электронный микроскоп – сравнительно недавнее изобретение, ему еще нет и 100 лет. 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Необходимость в новом типе прибора возникла, когда стало понятно, что обычные световые модели ограничены и в степени увеличения, и в размере разрешения картинки. 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	В итоге на сегодняшний день электронные микроскопы в десятки, сотни и даже тысячи раз превосходят по своим возможностям классические световые модели.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7397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 smtClean="0">
                <a:solidFill>
                  <a:srgbClr val="202122"/>
                </a:solidFill>
                <a:effectLst/>
                <a:latin typeface="Arial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1845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5653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597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8399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87588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8117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0675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9416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3014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873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3645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35187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9505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5061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5601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57811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50305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04941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4777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81397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 smtClean="0">
                <a:solidFill>
                  <a:schemeClr val="tx1"/>
                </a:solidFill>
                <a:effectLst/>
                <a:latin typeface="Arial"/>
              </a:rPr>
              <a:t>	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17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3819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51219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A2123-D8E5-47D1-A7E6-1457586310FA}" type="slidenum">
              <a:rPr lang="ru-RU" smtClean="0"/>
              <a:t>91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5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E5036D-B353-411B-962C-32F22DE61723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676676-C1CD-495E-8624-99B46A5B3EF5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8350696" cy="93610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«Витебский государственный ордена Дружбы народов медицинский университет»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7920552" cy="1584176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4000" dirty="0" smtClean="0"/>
              <a:t>Основные </a:t>
            </a:r>
            <a:r>
              <a:rPr lang="ru-RU" sz="4000" dirty="0"/>
              <a:t>методы получения</a:t>
            </a:r>
          </a:p>
          <a:p>
            <a:pPr algn="ctr"/>
            <a:r>
              <a:rPr lang="ru-RU" sz="4000" dirty="0"/>
              <a:t> наноструктур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858" y="6084039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Старший преподаватель кафедры общей </a:t>
            </a:r>
            <a:r>
              <a:rPr lang="ru-RU" smtClean="0"/>
              <a:t>и органической химии</a:t>
            </a:r>
          </a:p>
          <a:p>
            <a:pPr algn="ctr"/>
            <a:r>
              <a:rPr lang="ru-RU" smtClean="0"/>
              <a:t> </a:t>
            </a:r>
            <a:r>
              <a:rPr lang="ru-RU" dirty="0" smtClean="0"/>
              <a:t>Деменкова Наталья Вячеславовна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8960"/>
            <a:ext cx="4248472" cy="28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6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2663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3168" y="250411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Вот еще примеры объектов, полученные с помощью электронного микроскопа: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90949" y="6307189"/>
            <a:ext cx="191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Кристалл сахара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712236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Оксид железа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2656"/>
            <a:ext cx="7620000" cy="550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0444" y="6165304"/>
            <a:ext cx="27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Микротрещина в стали.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88640"/>
            <a:ext cx="35283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Электронный микроскоп, хотя значительно превосходит световой микроскоп по увеличительной способности, не в состоянии сделать изображение отдельных атомов и молекул.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изображение можно получить с помощью сканирующего зондового микроскопа: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53983" r="59469" b="25112"/>
          <a:stretch/>
        </p:blipFill>
        <p:spPr bwMode="auto">
          <a:xfrm>
            <a:off x="4139952" y="692696"/>
            <a:ext cx="482453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4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707" y="692696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 smtClean="0"/>
              <a:t>Этот микроскоп как бы ощупывает поверхность, так как это делают слепые люди.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	Не случайно говорят, что слепые видят кончиками пальцев.</a:t>
            </a:r>
          </a:p>
          <a:p>
            <a:pPr algn="just"/>
            <a:r>
              <a:rPr lang="ru-RU" sz="2000" dirty="0" smtClean="0"/>
              <a:t>Ощупав предмет, невидящий человек составляет представление о поверхности предмета. </a:t>
            </a:r>
          </a:p>
          <a:p>
            <a:pPr algn="just"/>
            <a:r>
              <a:rPr lang="ru-RU" sz="2000" dirty="0"/>
              <a:t>	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0" t="36626" r="26852" b="48889"/>
          <a:stretch/>
        </p:blipFill>
        <p:spPr bwMode="auto">
          <a:xfrm>
            <a:off x="4560171" y="3273360"/>
            <a:ext cx="4535517" cy="306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6450454"/>
            <a:ext cx="359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Изображение зонда микроскопа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3273360"/>
            <a:ext cx="42484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	Однако мелкие детали, менее 1 мм почувствовать пальцами невозможно, они слишком грубы для этого. </a:t>
            </a:r>
          </a:p>
          <a:p>
            <a:endParaRPr lang="ru-RU" sz="2000" dirty="0" smtClean="0"/>
          </a:p>
          <a:p>
            <a:r>
              <a:rPr lang="ru-RU" sz="2000" dirty="0" smtClean="0"/>
              <a:t>	Основой зондового микроскопа служит очень острая игла или зонд, находящаяся на очень малом расстоянии от поверхности образца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784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32656"/>
            <a:ext cx="7920552" cy="1584176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4000" dirty="0" smtClean="0"/>
              <a:t>	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 можно манипулировать атомами, создавая из них наноструктуры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1990 г. сотрудники известной компании IBM сложили из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атомов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ксенона название своей компании на пластинке из никеля.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43303" r="57113" b="43051"/>
          <a:stretch/>
        </p:blipFill>
        <p:spPr bwMode="auto">
          <a:xfrm>
            <a:off x="1403647" y="2492896"/>
            <a:ext cx="6581509" cy="330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6539" y="6093296"/>
            <a:ext cx="567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Надпись из атомов ксенона на никелевой пластинке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784976" cy="1440160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4000" dirty="0" smtClean="0"/>
              <a:t>	</a:t>
            </a:r>
          </a:p>
          <a:p>
            <a:pPr algn="ctr"/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Ещё 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инструментом нанотехнологий </a:t>
            </a:r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</a:p>
          <a:p>
            <a:pPr algn="ctr"/>
            <a:r>
              <a:rPr lang="ru-RU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оптический или  лазерный </a:t>
            </a:r>
            <a:r>
              <a:rPr lang="ru-RU" sz="8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пинцет</a:t>
            </a:r>
            <a:r>
              <a:rPr lang="ru-RU" sz="8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9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пинцет представляет 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сфокусированный </a:t>
            </a:r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 лазера.</a:t>
            </a:r>
            <a:endParaRPr lang="ru-RU" sz="8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7" t="42630" r="56921" b="26484"/>
          <a:stretch/>
        </p:blipFill>
        <p:spPr bwMode="auto">
          <a:xfrm>
            <a:off x="3923928" y="1700808"/>
            <a:ext cx="50405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2066429"/>
            <a:ext cx="3744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 лазера фокусируется линзой объектива. Вблизи фокуса находится наночастица. 	Эксперимент показывает, что лазерный луч тянет к фокусу всё, что находится вокруг.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368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6912"/>
            <a:ext cx="568801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1331" y="327961"/>
            <a:ext cx="6607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Times New Roman,Bold"/>
              </a:rPr>
              <a:t>Методы </a:t>
            </a:r>
            <a:r>
              <a:rPr lang="ru-RU" sz="3200" b="1" dirty="0">
                <a:solidFill>
                  <a:srgbClr val="FFC000"/>
                </a:solidFill>
                <a:latin typeface="Times New Roman,Bold"/>
              </a:rPr>
              <a:t>получения наносистем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988840"/>
            <a:ext cx="2518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Физические методы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6216" y="2010905"/>
            <a:ext cx="2560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Химические методы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2003550"/>
            <a:ext cx="3443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92D050"/>
                </a:solidFill>
                <a:latin typeface="Times New Roman,Italic"/>
              </a:rPr>
              <a:t>Механохимические </a:t>
            </a:r>
            <a:r>
              <a:rPr lang="ru-RU" sz="2000" dirty="0">
                <a:solidFill>
                  <a:srgbClr val="92D050"/>
                </a:solidFill>
                <a:latin typeface="Times New Roman,Italic"/>
              </a:rPr>
              <a:t>методы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691680" y="91273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4106353" y="90311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31" y="912736"/>
            <a:ext cx="549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7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86409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получения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наноструктур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783" y="1124744"/>
            <a:ext cx="87129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/>
              </a:rPr>
              <a:t>	Лауреат </a:t>
            </a:r>
            <a:r>
              <a:rPr lang="ru-RU" dirty="0">
                <a:latin typeface="Times New Roman"/>
              </a:rPr>
              <a:t>нобелевской премии 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Т.Сведберг</a:t>
            </a:r>
            <a:r>
              <a:rPr lang="ru-RU" dirty="0">
                <a:latin typeface="Times New Roman"/>
              </a:rPr>
              <a:t> предложил </a:t>
            </a:r>
            <a:r>
              <a:rPr lang="ru-RU" dirty="0" smtClean="0">
                <a:latin typeface="Times New Roman"/>
              </a:rPr>
              <a:t>разделить </a:t>
            </a:r>
            <a:r>
              <a:rPr lang="ru-RU" dirty="0">
                <a:latin typeface="Times New Roman"/>
              </a:rPr>
              <a:t>методы получения </a:t>
            </a:r>
            <a:r>
              <a:rPr lang="ru-RU" dirty="0" smtClean="0">
                <a:latin typeface="Times New Roman"/>
              </a:rPr>
              <a:t>наноструктур </a:t>
            </a:r>
            <a:r>
              <a:rPr lang="ru-RU" dirty="0">
                <a:latin typeface="Times New Roman"/>
              </a:rPr>
              <a:t>на две группы: </a:t>
            </a:r>
            <a:endParaRPr lang="ru-RU" dirty="0" smtClean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r>
              <a:rPr lang="ru-RU" dirty="0">
                <a:latin typeface="Times New Roman"/>
              </a:rPr>
              <a:t>	</a:t>
            </a:r>
            <a:r>
              <a:rPr lang="ru-RU" dirty="0" smtClean="0"/>
              <a:t>• </a:t>
            </a:r>
            <a:r>
              <a:rPr lang="ru-RU" b="1" dirty="0">
                <a:solidFill>
                  <a:srgbClr val="FFC000"/>
                </a:solidFill>
              </a:rPr>
              <a:t>Д</a:t>
            </a:r>
            <a:r>
              <a:rPr lang="ru-RU" b="1" dirty="0" smtClean="0">
                <a:solidFill>
                  <a:srgbClr val="FFC000"/>
                </a:solidFill>
              </a:rPr>
              <a:t>испергационные методы</a:t>
            </a:r>
            <a:r>
              <a:rPr lang="ru-RU" dirty="0" smtClean="0"/>
              <a:t>, </a:t>
            </a:r>
            <a:r>
              <a:rPr lang="ru-RU" i="1" dirty="0" smtClean="0"/>
              <a:t>(</a:t>
            </a:r>
            <a:r>
              <a:rPr lang="en-US" i="1" dirty="0" smtClean="0"/>
              <a:t>Top-down</a:t>
            </a:r>
            <a:r>
              <a:rPr lang="ru-RU" b="1" i="1" dirty="0" smtClean="0"/>
              <a:t>), </a:t>
            </a:r>
            <a:r>
              <a:rPr lang="ru-RU" b="1" dirty="0" smtClean="0"/>
              <a:t>сверху-вниз, </a:t>
            </a:r>
            <a:r>
              <a:rPr lang="ru-RU" dirty="0" smtClean="0"/>
              <a:t>или методы получения наночастиц путем измельчения вещества или </a:t>
            </a:r>
            <a:r>
              <a:rPr lang="ru-RU" dirty="0" smtClean="0">
                <a:solidFill>
                  <a:prstClr val="white"/>
                </a:solidFill>
                <a:latin typeface="Times New Roman"/>
              </a:rPr>
              <a:t>распыления макроскопической фазы. К ним относят :</a:t>
            </a:r>
            <a:endParaRPr lang="ru-RU" dirty="0"/>
          </a:p>
          <a:p>
            <a:r>
              <a:rPr lang="ru-RU" dirty="0"/>
              <a:t>-</a:t>
            </a:r>
            <a:r>
              <a:rPr lang="ru-RU" dirty="0" smtClean="0"/>
              <a:t>Механический </a:t>
            </a:r>
            <a:r>
              <a:rPr lang="ru-RU" dirty="0"/>
              <a:t>размол (измельчение, помол) -механосинтез</a:t>
            </a:r>
          </a:p>
          <a:p>
            <a:r>
              <a:rPr lang="ru-RU" dirty="0"/>
              <a:t>-</a:t>
            </a:r>
            <a:r>
              <a:rPr lang="ru-RU" dirty="0" smtClean="0"/>
              <a:t>Электровзрыв</a:t>
            </a:r>
            <a:endParaRPr lang="ru-RU" dirty="0"/>
          </a:p>
          <a:p>
            <a:r>
              <a:rPr lang="ru-RU" dirty="0"/>
              <a:t>-</a:t>
            </a:r>
            <a:r>
              <a:rPr lang="ru-RU" dirty="0" smtClean="0"/>
              <a:t>Интенсивная </a:t>
            </a:r>
            <a:r>
              <a:rPr lang="ru-RU" dirty="0"/>
              <a:t>пластическая деформация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	• </a:t>
            </a:r>
            <a:r>
              <a:rPr lang="ru-RU" b="1" dirty="0">
                <a:solidFill>
                  <a:srgbClr val="FFC000"/>
                </a:solidFill>
              </a:rPr>
              <a:t>К</a:t>
            </a:r>
            <a:r>
              <a:rPr lang="ru-RU" b="1" dirty="0" smtClean="0">
                <a:solidFill>
                  <a:srgbClr val="FFC000"/>
                </a:solidFill>
              </a:rPr>
              <a:t>онденсационные методы</a:t>
            </a:r>
            <a:r>
              <a:rPr lang="ru-RU" dirty="0" smtClean="0"/>
              <a:t>, </a:t>
            </a:r>
            <a:r>
              <a:rPr lang="en-US" i="1" dirty="0" smtClean="0"/>
              <a:t>(</a:t>
            </a:r>
            <a:r>
              <a:rPr lang="en-US" i="1" dirty="0"/>
              <a:t>Bottom-up</a:t>
            </a:r>
            <a:r>
              <a:rPr lang="en-US" i="1" dirty="0" smtClean="0"/>
              <a:t>)</a:t>
            </a:r>
            <a:r>
              <a:rPr lang="ru-RU" dirty="0" smtClean="0"/>
              <a:t>, </a:t>
            </a:r>
            <a:r>
              <a:rPr lang="ru-RU" b="1" dirty="0" smtClean="0"/>
              <a:t>снизу-вверх, </a:t>
            </a:r>
            <a:r>
              <a:rPr lang="ru-RU" dirty="0" smtClean="0"/>
              <a:t>или методы «выращивания» наночастиц из отдельных атомов</a:t>
            </a:r>
            <a:r>
              <a:rPr lang="ru-RU" dirty="0"/>
              <a:t> </a:t>
            </a:r>
            <a:r>
              <a:rPr lang="ru-RU" dirty="0" smtClean="0">
                <a:solidFill>
                  <a:prstClr val="white"/>
                </a:solidFill>
                <a:latin typeface="Times New Roman"/>
              </a:rPr>
              <a:t>(химическая </a:t>
            </a:r>
            <a:r>
              <a:rPr lang="ru-RU" dirty="0">
                <a:solidFill>
                  <a:prstClr val="white"/>
                </a:solidFill>
                <a:latin typeface="Times New Roman"/>
              </a:rPr>
              <a:t>или физическая конденсация</a:t>
            </a:r>
            <a:r>
              <a:rPr lang="ru-RU" dirty="0" smtClean="0">
                <a:solidFill>
                  <a:prstClr val="white"/>
                </a:solidFill>
                <a:latin typeface="Times New Roman"/>
              </a:rPr>
              <a:t>). К ним относят:</a:t>
            </a:r>
            <a:endParaRPr lang="ru-RU" dirty="0"/>
          </a:p>
          <a:p>
            <a:r>
              <a:rPr lang="ru-RU" dirty="0"/>
              <a:t>-</a:t>
            </a:r>
            <a:r>
              <a:rPr lang="ru-RU" dirty="0" smtClean="0"/>
              <a:t>Газофазныйсинтез</a:t>
            </a:r>
            <a:endParaRPr lang="ru-RU" dirty="0"/>
          </a:p>
          <a:p>
            <a:r>
              <a:rPr lang="ru-RU" dirty="0"/>
              <a:t>-</a:t>
            </a:r>
            <a:r>
              <a:rPr lang="ru-RU" dirty="0" smtClean="0"/>
              <a:t>Синтез </a:t>
            </a:r>
            <a:r>
              <a:rPr lang="ru-RU" dirty="0"/>
              <a:t>в нанореакторах</a:t>
            </a:r>
          </a:p>
          <a:p>
            <a:r>
              <a:rPr lang="ru-RU" dirty="0"/>
              <a:t>-</a:t>
            </a:r>
            <a:r>
              <a:rPr lang="ru-RU" dirty="0" smtClean="0"/>
              <a:t>Золь-гель </a:t>
            </a:r>
            <a:r>
              <a:rPr lang="ru-RU" dirty="0"/>
              <a:t>метод</a:t>
            </a:r>
          </a:p>
          <a:p>
            <a:r>
              <a:rPr lang="ru-RU" dirty="0"/>
              <a:t>-</a:t>
            </a:r>
            <a:r>
              <a:rPr lang="ru-RU" dirty="0" smtClean="0"/>
              <a:t>Гидротермический </a:t>
            </a:r>
            <a:r>
              <a:rPr lang="ru-RU" dirty="0"/>
              <a:t>синтез</a:t>
            </a:r>
          </a:p>
          <a:p>
            <a:r>
              <a:rPr lang="ru-RU" dirty="0"/>
              <a:t>-</a:t>
            </a:r>
            <a:r>
              <a:rPr lang="ru-RU" dirty="0" smtClean="0"/>
              <a:t>Синтез </a:t>
            </a:r>
            <a:r>
              <a:rPr lang="ru-RU" dirty="0"/>
              <a:t>из сверхкритических растворов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09120"/>
            <a:ext cx="4248472" cy="224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5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392" y="620688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	Оба подхода имеют свои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недостатки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.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Если в случае разработки «снизу вверх» главной проблемой будет неупорядоченная организация получаемых частиц, то подход «сверху вниз» часто не позволяет достичь малых размеров наноматериалов и является очень трудоемким.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Поэтому в настоящее время внимание большого количества ученых направлено на изучение управляемой самоорганизации наночастиц и наноматериалов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2" y="4037008"/>
            <a:ext cx="863109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91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3121" y="122729"/>
            <a:ext cx="42612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модуля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830615"/>
            <a:ext cx="85689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1.Основные подходы к получению наноматериалов;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2.Механические методы;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3.Физические методы;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4.Эпитаксия;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5.Синтез из сверхкритических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.Химические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получения наноматериалов;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.Синтез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нанореакторах;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.Технология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Ленгмюра-Блоджетт;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.Биологические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получению наноматериалов.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2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49989"/>
            <a:ext cx="8856984" cy="5109200"/>
          </a:xfrm>
        </p:spPr>
        <p:txBody>
          <a:bodyPr>
            <a:normAutofit fontScale="92500" lnSpcReduction="10000"/>
          </a:bodyPr>
          <a:lstStyle/>
          <a:p>
            <a:pPr marL="393192" lvl="1" indent="0" algn="just">
              <a:buNone/>
            </a:pPr>
            <a:r>
              <a:rPr lang="ru-RU" dirty="0" smtClean="0">
                <a:solidFill>
                  <a:srgbClr val="FFC000"/>
                </a:solidFill>
              </a:rPr>
              <a:t>	</a:t>
            </a:r>
            <a:r>
              <a:rPr lang="ru-RU" sz="3000" b="1" dirty="0" smtClean="0">
                <a:solidFill>
                  <a:srgbClr val="FF0000"/>
                </a:solidFill>
              </a:rPr>
              <a:t>Диспергационные </a:t>
            </a:r>
            <a:r>
              <a:rPr lang="ru-RU" sz="3000" b="1" dirty="0">
                <a:solidFill>
                  <a:srgbClr val="FF0000"/>
                </a:solidFill>
              </a:rPr>
              <a:t>методы </a:t>
            </a:r>
            <a:r>
              <a:rPr lang="ru-RU" dirty="0"/>
              <a:t>- «сверху вниз» </a:t>
            </a:r>
            <a:r>
              <a:rPr lang="ru-RU" dirty="0" smtClean="0"/>
              <a:t>являются простым </a:t>
            </a:r>
            <a:r>
              <a:rPr lang="ru-RU" dirty="0"/>
              <a:t>способом получения наночастиц путём измельчения вещества. Данный метод </a:t>
            </a:r>
            <a:r>
              <a:rPr lang="ru-RU" dirty="0" smtClean="0"/>
              <a:t>широко используется </a:t>
            </a:r>
            <a:r>
              <a:rPr lang="ru-RU" dirty="0"/>
              <a:t>в производстве материалов для микроэлектроники, он заключается в уменьшении размеров объектов до наночастиц в пределах возможностей промышленного оборудования и используемого материала.</a:t>
            </a:r>
          </a:p>
          <a:p>
            <a:pPr marL="0" indent="0" algn="just">
              <a:buNone/>
            </a:pPr>
            <a:r>
              <a:rPr lang="ru-RU" dirty="0" smtClean="0"/>
              <a:t>	При </a:t>
            </a:r>
            <a:r>
              <a:rPr lang="ru-RU" dirty="0"/>
              <a:t>использовании диспергационного метода по окончании </a:t>
            </a:r>
            <a:r>
              <a:rPr lang="ru-RU" dirty="0" smtClean="0"/>
              <a:t>действия прибора </a:t>
            </a:r>
            <a:r>
              <a:rPr lang="ru-RU" dirty="0"/>
              <a:t>обычно происходит срастание и укрупнение полученных наночастиц, вплоть до воссоздания исходного монокристалла.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Для </a:t>
            </a:r>
            <a:r>
              <a:rPr lang="ru-RU" dirty="0"/>
              <a:t>предотвращения этого нежелательного эффекта в систему добавляется </a:t>
            </a:r>
            <a:r>
              <a:rPr lang="ru-RU" b="1" dirty="0"/>
              <a:t>стабилизатор</a:t>
            </a:r>
            <a:r>
              <a:rPr lang="ru-RU" dirty="0"/>
              <a:t>, представляющий собой молекулярный раствор белков, полимеров или поверхностно активных веществ (ПАВ). </a:t>
            </a:r>
          </a:p>
          <a:p>
            <a:pPr algn="just"/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157193"/>
            <a:ext cx="3168352" cy="168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1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057113" cy="394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1405" y="6381328"/>
            <a:ext cx="176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Фуллерен </a:t>
            </a:r>
            <a:r>
              <a:rPr lang="en-US" dirty="0" smtClean="0">
                <a:solidFill>
                  <a:schemeClr val="bg1"/>
                </a:solidFill>
              </a:rPr>
              <a:t>C 140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492896"/>
            <a:ext cx="41079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«магических» наночастицах атомы крепче связаны между собой, чем в частицах с другим числом атомов. Это придаёт наночастицам с магическим числом атомов необходимую стабильность.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548" y="476672"/>
            <a:ext cx="8352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кластеров щелочных металлов магические числа — 8, 20 и 40, для кластеров благородных металлов — 13, 55, 137 и 255, для углеродных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кластеров — 60, 70, 90 и т.д.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900" y="302359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конденсационных методах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(подход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«снизу вверх») наночастицы получают путем объединения отдельных атомов.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заключается в том, что в контролируемых условиях происходит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структур из атомов и ионов.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образуются новые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структуры, с новыми свойствами, которые можно программировать путем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условий формирования структур.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Методом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«снизу вверх», манипулируя молекулами и атомами, можно создавать искусственные объекты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(синтетические молекулы, кластеры, состоящие из сотен атомов), которых 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 природе, и создавать из них блоки наноматериалов.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21607" r="27650" b="4756"/>
          <a:stretch/>
        </p:blipFill>
        <p:spPr bwMode="auto">
          <a:xfrm>
            <a:off x="420183" y="949911"/>
            <a:ext cx="8424936" cy="575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6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21120" r="27951" b="7543"/>
          <a:stretch/>
        </p:blipFill>
        <p:spPr bwMode="auto">
          <a:xfrm>
            <a:off x="539552" y="764704"/>
            <a:ext cx="820891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4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0546" y="908720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МЕТОДЫ ПОЛУЧЕНИЯ НАНОМАТЕРИАЛОВ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677" y="2420888"/>
            <a:ext cx="47910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5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МЕТОДЫ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Измельчение твердых материалов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•Механосинтез;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Механохимический синтез.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2.Интенсивная пластическая деформация (в настоящее время большинство наноматериалов получено первыми двумя методами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Кручение под высоким давлением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Равноканальное угловое прессование (РКУП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Равноканальная угловая вытяжка (РКУ-вытяжка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всесторонней ковки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«песочных часов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интенсивного трения скольжением.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3.Методы получения наноматериалов с использованием механического воздействия различных сред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Кавитационно-гидродинамический способ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Вибрационный способ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Измельчение ультразвуком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Детонационный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ударно-волновой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синтез.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19700"/>
            <a:ext cx="3006849" cy="152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440" y="2804224"/>
            <a:ext cx="24574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/>
          <a:stretch/>
        </p:blipFill>
        <p:spPr bwMode="auto">
          <a:xfrm>
            <a:off x="7277494" y="476672"/>
            <a:ext cx="1741515" cy="143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62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727280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МЕХАНОСИНТЕЗ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–процесс уменьшения размеров кусков твердых материалов путем их разделения на более мелкие части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–процесс механического деления твердых тел на более мелкие части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измельчения только крупных кусков обычно называют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дроблением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процесс измельчения мелких кусков –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размолом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порошкованием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измельчения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–отношение поперечника наиболее крупных кусков до измельчения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поперечнику наиболее крупных кусков после измельчения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4941168"/>
            <a:ext cx="2350393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268759"/>
            <a:ext cx="2317038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6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t="19280" r="27771" b="4197"/>
          <a:stretch/>
        </p:blipFill>
        <p:spPr bwMode="auto">
          <a:xfrm>
            <a:off x="395536" y="1360448"/>
            <a:ext cx="8352928" cy="538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476672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ИЗМЕЛЬЧЕНИЕ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20788" r="27762" b="5212"/>
          <a:stretch/>
        </p:blipFill>
        <p:spPr bwMode="auto">
          <a:xfrm>
            <a:off x="251520" y="1484784"/>
            <a:ext cx="8568952" cy="482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6104" y="620688"/>
            <a:ext cx="73997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ИЗМЕЛЬЧЕНИЕ. КЛАССЫ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946972" cy="319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8486" y="297383"/>
            <a:ext cx="7744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получения наноматериалов</a:t>
            </a:r>
            <a:endParaRPr lang="ru-RU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96752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 настоящему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разработано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получения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наноматериалов.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обусловлено с одной стороны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разнообразием состава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свойств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наноматериалов,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возможностями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необходимостью расширения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разнообразия-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t="24068" r="31091" b="8620"/>
          <a:stretch/>
        </p:blipFill>
        <p:spPr bwMode="auto">
          <a:xfrm>
            <a:off x="395536" y="1248936"/>
            <a:ext cx="8496944" cy="52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404664"/>
            <a:ext cx="5137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МЕХАНОСИНТЕЗ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24466" r="31336" b="8907"/>
          <a:stretch/>
        </p:blipFill>
        <p:spPr bwMode="auto">
          <a:xfrm>
            <a:off x="395536" y="1326994"/>
            <a:ext cx="8568952" cy="52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2608" y="404664"/>
            <a:ext cx="6819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ВИХРЕВАЯ МЕЛЬНИЦА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23918" r="31067" b="13800"/>
          <a:stretch/>
        </p:blipFill>
        <p:spPr bwMode="auto">
          <a:xfrm>
            <a:off x="323528" y="1204332"/>
            <a:ext cx="8496944" cy="517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0723" y="260648"/>
            <a:ext cx="8006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КОЛЛОИДНАЯ МЕЛЬНИЦА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164" y="404664"/>
            <a:ext cx="842493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МЕХАНОХИМИЧЕСКИЙ МЕТОД</a:t>
            </a:r>
            <a:endParaRPr lang="ru-RU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Разновидностью метода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механического измельчения является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механохимический способ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ходе	метода 	реализуется инициирование химических реакций на поверхности твердого тела, подвергшегося измельчению. </a:t>
            </a: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тонком измельчении смеси различных компонентов происходит пластическая деформация веществ, ускоряется массоперенос, осуществляется перемешивание компонентов смеси на атомарном уровне и активируется химическое взаимодействие твердых реагентов.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Реакции, проходящие в ходе механического помола в материале, называются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механохимическими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097" y="5197451"/>
            <a:ext cx="2466975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2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t="24342" r="30764" b="8881"/>
          <a:stretch/>
        </p:blipFill>
        <p:spPr bwMode="auto">
          <a:xfrm>
            <a:off x="539552" y="1516566"/>
            <a:ext cx="8136904" cy="464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274799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КРУЧЕНИЕ ПОД ВЫСОКИМ ДАВЛЕНИЕМ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2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t="23803" r="30938" b="8712"/>
          <a:stretch/>
        </p:blipFill>
        <p:spPr bwMode="auto">
          <a:xfrm>
            <a:off x="395536" y="1772816"/>
            <a:ext cx="8496944" cy="476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10" y="332656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РАВНОКАНАЛЬНОЕ УГЛОВОЕ ПРЕССОВАНИЕ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25389" r="30970" b="8582"/>
          <a:stretch/>
        </p:blipFill>
        <p:spPr bwMode="auto">
          <a:xfrm>
            <a:off x="446191" y="1772816"/>
            <a:ext cx="8496944" cy="485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505" y="332656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КАВИТАЦИОННО-ГИДРОДИНАМИЧЕСКИЙ МЕТОД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t="24086" r="30959" b="8462"/>
          <a:stretch/>
        </p:blipFill>
        <p:spPr bwMode="auto">
          <a:xfrm>
            <a:off x="395536" y="1293540"/>
            <a:ext cx="8352928" cy="50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510" y="476672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ИЗМЕЛЬЧЕНИЕ УЛЬТРАЗВУКОМ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24076" r="31005" b="12353"/>
          <a:stretch/>
        </p:blipFill>
        <p:spPr bwMode="auto">
          <a:xfrm>
            <a:off x="454142" y="1226634"/>
            <a:ext cx="8136904" cy="501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29200"/>
            <a:ext cx="2857500" cy="15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467" y="332656"/>
            <a:ext cx="8076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ВИБРАЦИОННЫЙ СПОСОБ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751" y="404663"/>
            <a:ext cx="78488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ДЕТОНАЦИОННЫЙ СИНТЕЗ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методом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наночастицы получают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взрывной камере (детонационной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трубе).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Ударная волна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воздействует на смесь исходных реагентов давлением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несколько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десятков ГПа, а сам взрыв формирует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температуры.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Таким способом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например, получают наночастицы алмаза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смеси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графита 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металлами.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69160"/>
            <a:ext cx="489654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0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76672"/>
            <a:ext cx="83529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наноразмерных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происходить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таких процессов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фазовые превращения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химическое взаимодействие,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рекристаллизация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аморфизация,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высокие механические нагрузки, 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биологический синтез.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Как правило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наноматериалов возможно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наличии существенных отклонений от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равновесных условий существования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 создания специальных условий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и, зачастую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сложного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прецизионного оборудования.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2776"/>
            <a:ext cx="302433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23583" r="32006" b="8638"/>
          <a:stretch/>
        </p:blipFill>
        <p:spPr bwMode="auto">
          <a:xfrm>
            <a:off x="431032" y="1175777"/>
            <a:ext cx="8712968" cy="503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665" y="404664"/>
            <a:ext cx="4486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НАНОАЛМАЗЫ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4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4373" r="30937" b="8565"/>
          <a:stretch/>
        </p:blipFill>
        <p:spPr bwMode="auto">
          <a:xfrm>
            <a:off x="323528" y="1271238"/>
            <a:ext cx="8568952" cy="53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6874" y="260648"/>
            <a:ext cx="4541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НАНОАЛМАЗЫ</a:t>
            </a:r>
          </a:p>
        </p:txBody>
      </p:sp>
    </p:spTree>
    <p:extLst>
      <p:ext uri="{BB962C8B-B14F-4D97-AF65-F5344CB8AC3E}">
        <p14:creationId xmlns:p14="http://schemas.microsoft.com/office/powerpoint/2010/main" val="36912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24033" r="31214" b="11712"/>
          <a:stretch/>
        </p:blipFill>
        <p:spPr bwMode="auto">
          <a:xfrm>
            <a:off x="185296" y="992458"/>
            <a:ext cx="8712968" cy="510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57192"/>
            <a:ext cx="37502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4" y="332656"/>
            <a:ext cx="89960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НАНОАЛМАЗЫ. ПРИМЕНЕНИЕ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МЕТОДЫ ПОЛУЧЕНИЯ НАНОМАТЕРИАЛОВ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856895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0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	Данная группа методов основана на использовании различных физических процессов: </a:t>
            </a: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>распыление, испарение, сублимация, конденсация, кристаллизация и т.д</a:t>
            </a:r>
            <a:r>
              <a:rPr lang="ru-RU" sz="28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	Реализуются как </a:t>
            </a:r>
            <a:r>
              <a:rPr lang="en-US" sz="2800" b="1" dirty="0" smtClean="0">
                <a:solidFill>
                  <a:srgbClr val="0070C0"/>
                </a:solidFill>
                <a:latin typeface="Times New Roman"/>
              </a:rPr>
              <a:t>top-down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</a:rPr>
              <a:t>,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 так и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</a:rPr>
              <a:t>bottom-up-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</a:rPr>
              <a:t>подходы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(например, газофазный синтез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).</a:t>
            </a:r>
            <a:endParaRPr lang="ru-RU" sz="2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770485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5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0" t="24216" r="30755" b="9298"/>
          <a:stretch/>
        </p:blipFill>
        <p:spPr bwMode="auto">
          <a:xfrm>
            <a:off x="395536" y="1616926"/>
            <a:ext cx="8280919" cy="498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48680"/>
            <a:ext cx="7040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МЕТОДЫ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21178" r="28631" b="5910"/>
          <a:stretch/>
        </p:blipFill>
        <p:spPr bwMode="auto">
          <a:xfrm>
            <a:off x="179512" y="1583472"/>
            <a:ext cx="8563044" cy="494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6363" y="498395"/>
            <a:ext cx="9257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ЭЛЕКТРОВЗРЫВ ПРОВОДНИКА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t="20386" r="27883" b="3999"/>
          <a:stretch/>
        </p:blipFill>
        <p:spPr bwMode="auto">
          <a:xfrm>
            <a:off x="323529" y="1471961"/>
            <a:ext cx="8568952" cy="50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51" y="540621"/>
            <a:ext cx="9067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ЭЛЕКТРОВЗРЫВ ПРОВОДНИКА</a:t>
            </a:r>
          </a:p>
        </p:txBody>
      </p:sp>
    </p:spTree>
    <p:extLst>
      <p:ext uri="{BB962C8B-B14F-4D97-AF65-F5344CB8AC3E}">
        <p14:creationId xmlns:p14="http://schemas.microsoft.com/office/powerpoint/2010/main" val="30252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20932" r="28226" b="4825"/>
          <a:stretch/>
        </p:blipFill>
        <p:spPr bwMode="auto">
          <a:xfrm>
            <a:off x="395536" y="1271238"/>
            <a:ext cx="8352928" cy="51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7109" y="307975"/>
            <a:ext cx="9257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ЭЛЕКТРОВЗРЫВ ПРОВОДНИКА</a:t>
            </a:r>
          </a:p>
        </p:txBody>
      </p:sp>
    </p:spTree>
    <p:extLst>
      <p:ext uri="{BB962C8B-B14F-4D97-AF65-F5344CB8AC3E}">
        <p14:creationId xmlns:p14="http://schemas.microsoft.com/office/powerpoint/2010/main" val="14113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" t="12179" r="27958" b="4418"/>
          <a:stretch/>
        </p:blipFill>
        <p:spPr bwMode="auto">
          <a:xfrm>
            <a:off x="467544" y="692696"/>
            <a:ext cx="842493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2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710736" cy="1052736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r>
              <a:rPr lang="ru-RU" sz="4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нанотехнологий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7992560" cy="453650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 чтобы получать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наноструктуры или наноустройства,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«держать в руках», видеть объекты наномира, а также добавлять, удалять, перемещать как наноструктуры, так и отдельные атомы. Это можно сделать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специальных инструментов.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ИНСТРУМЕНТЫ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НАНОТЕХНОЛОГИЙ — это устройства, позволяющие работать с нанообъектами. Таких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 довольно много. Познакомимся с некоторыми из них.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53136"/>
            <a:ext cx="475252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47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22105" r="27958" b="10346"/>
          <a:stretch/>
        </p:blipFill>
        <p:spPr bwMode="auto">
          <a:xfrm>
            <a:off x="466526" y="1137424"/>
            <a:ext cx="8280920" cy="473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5157192"/>
            <a:ext cx="3168352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024" y="260648"/>
            <a:ext cx="8748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РАСПЫЛЕНИЕ СТРУИ РАСПЛАВА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6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21460" r="27871" b="5577"/>
          <a:stretch/>
        </p:blipFill>
        <p:spPr bwMode="auto">
          <a:xfrm>
            <a:off x="395536" y="1338146"/>
            <a:ext cx="8424936" cy="497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605" y="620429"/>
            <a:ext cx="8748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РАСПЫЛЕНИЕ СТРУИ РАСПЛАВА</a:t>
            </a:r>
          </a:p>
        </p:txBody>
      </p:sp>
    </p:spTree>
    <p:extLst>
      <p:ext uri="{BB962C8B-B14F-4D97-AF65-F5344CB8AC3E}">
        <p14:creationId xmlns:p14="http://schemas.microsoft.com/office/powerpoint/2010/main" val="25773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t="21040" r="28185" b="5111"/>
          <a:stretch/>
        </p:blipFill>
        <p:spPr bwMode="auto">
          <a:xfrm>
            <a:off x="371111" y="802888"/>
            <a:ext cx="8593377" cy="500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303996"/>
            <a:ext cx="352839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35717"/>
            <a:ext cx="6718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ГАЗОФАЗНЫЙ СИНТЕЗ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23886" r="27666" b="4756"/>
          <a:stretch/>
        </p:blipFill>
        <p:spPr bwMode="auto">
          <a:xfrm>
            <a:off x="539552" y="1583472"/>
            <a:ext cx="8136904" cy="48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7269" y="620688"/>
            <a:ext cx="6718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ГАЗОФАЗНЫЙ СИНТЕЗ</a:t>
            </a:r>
          </a:p>
        </p:txBody>
      </p:sp>
    </p:spTree>
    <p:extLst>
      <p:ext uri="{BB962C8B-B14F-4D97-AF65-F5344CB8AC3E}">
        <p14:creationId xmlns:p14="http://schemas.microsoft.com/office/powerpoint/2010/main" val="32517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21200" r="27643" b="4683"/>
          <a:stretch/>
        </p:blipFill>
        <p:spPr bwMode="auto">
          <a:xfrm>
            <a:off x="395536" y="1338146"/>
            <a:ext cx="8208912" cy="439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0912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404664"/>
            <a:ext cx="3850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ЭПИТАКСИЯ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21731" r="27752" b="6288"/>
          <a:stretch/>
        </p:blipFill>
        <p:spPr bwMode="auto">
          <a:xfrm>
            <a:off x="656719" y="869794"/>
            <a:ext cx="8135453" cy="486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74432"/>
            <a:ext cx="2847975" cy="148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342919"/>
            <a:ext cx="2724150" cy="148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8150" y="100353"/>
            <a:ext cx="3850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ЭПИТАКСИЯ</a:t>
            </a:r>
          </a:p>
        </p:txBody>
      </p:sp>
    </p:spTree>
    <p:extLst>
      <p:ext uri="{BB962C8B-B14F-4D97-AF65-F5344CB8AC3E}">
        <p14:creationId xmlns:p14="http://schemas.microsoft.com/office/powerpoint/2010/main" val="31530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20936" r="28019" b="6861"/>
          <a:stretch/>
        </p:blipFill>
        <p:spPr bwMode="auto">
          <a:xfrm>
            <a:off x="467544" y="1416204"/>
            <a:ext cx="8352928" cy="510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8164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8961" y="404664"/>
            <a:ext cx="3850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ЭПИТАКСИЯ</a:t>
            </a:r>
          </a:p>
        </p:txBody>
      </p:sp>
    </p:spTree>
    <p:extLst>
      <p:ext uri="{BB962C8B-B14F-4D97-AF65-F5344CB8AC3E}">
        <p14:creationId xmlns:p14="http://schemas.microsoft.com/office/powerpoint/2010/main" val="42874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20648" r="27836" b="5363"/>
          <a:stretch/>
        </p:blipFill>
        <p:spPr bwMode="auto">
          <a:xfrm>
            <a:off x="395536" y="1438506"/>
            <a:ext cx="8280920" cy="508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97555"/>
            <a:ext cx="7778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ГАЗОФАЗНАЯ ЭПИТАКСИЯ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0" t="17743" r="29363" b="8933"/>
          <a:stretch/>
        </p:blipFill>
        <p:spPr bwMode="auto">
          <a:xfrm>
            <a:off x="395536" y="379141"/>
            <a:ext cx="8601598" cy="605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2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0557" r="28059" b="8282"/>
          <a:stretch/>
        </p:blipFill>
        <p:spPr bwMode="auto">
          <a:xfrm>
            <a:off x="539552" y="1438506"/>
            <a:ext cx="8208912" cy="501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7444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30688"/>
            <a:ext cx="4320480" cy="236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6323" y="404664"/>
            <a:ext cx="7197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МЕТОДЫ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8425"/>
            <a:ext cx="79200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6029" y="152766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</a:t>
            </a:r>
            <a:r>
              <a:rPr lang="ru-RU" sz="2800" dirty="0" smtClean="0"/>
              <a:t>Как Вам уже известно, нанообъекты имеют размеры от 0,1 до 100 </a:t>
            </a:r>
            <a:r>
              <a:rPr lang="ru-RU" sz="2800" dirty="0" err="1" smtClean="0"/>
              <a:t>нм</a:t>
            </a:r>
            <a:r>
              <a:rPr lang="ru-RU" sz="2800" dirty="0" smtClean="0"/>
              <a:t>. </a:t>
            </a:r>
          </a:p>
          <a:p>
            <a:pPr algn="just"/>
            <a:r>
              <a:rPr lang="ru-RU" sz="2800" dirty="0"/>
              <a:t>	</a:t>
            </a:r>
            <a:r>
              <a:rPr lang="ru-RU" sz="2800" dirty="0" smtClean="0"/>
              <a:t>В то же время длина волны видимого света более 300 нм. Поэтому их нельзя разглядеть в обычный световой микроскоп. </a:t>
            </a:r>
          </a:p>
          <a:p>
            <a:pPr algn="just"/>
            <a:r>
              <a:rPr lang="ru-RU" sz="2800" dirty="0"/>
              <a:t>	</a:t>
            </a:r>
            <a:r>
              <a:rPr lang="ru-RU" sz="2800" dirty="0" smtClean="0"/>
              <a:t>Чтобы получить изображение нанообъектов, можно использовать </a:t>
            </a:r>
            <a:r>
              <a:rPr lang="ru-RU" sz="2800" dirty="0" smtClean="0">
                <a:solidFill>
                  <a:srgbClr val="FFFF00"/>
                </a:solidFill>
              </a:rPr>
              <a:t>электронный микроскоп</a:t>
            </a:r>
            <a:r>
              <a:rPr lang="ru-RU" sz="2800" dirty="0" smtClean="0"/>
              <a:t>, где вместо светового луча нанообъект подвергается действию пучка движущихся электронов.</a:t>
            </a:r>
          </a:p>
          <a:p>
            <a:pPr algn="just"/>
            <a:r>
              <a:rPr lang="ru-RU" sz="2800" dirty="0" smtClean="0"/>
              <a:t>	Увеличение электронного микроскопа может в сотни раз превышать увеличение светового микроскопа. 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5013176"/>
            <a:ext cx="331286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20217" r="27651" b="3608"/>
          <a:stretch/>
        </p:blipFill>
        <p:spPr bwMode="auto">
          <a:xfrm>
            <a:off x="126246" y="1159726"/>
            <a:ext cx="8784976" cy="543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7888" y="298272"/>
            <a:ext cx="5670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t="21895" r="27674" b="4443"/>
          <a:stretch/>
        </p:blipFill>
        <p:spPr bwMode="auto">
          <a:xfrm>
            <a:off x="251520" y="1460810"/>
            <a:ext cx="8712968" cy="52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59113"/>
            <a:ext cx="9036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ОСАЖДЕНИЕ ИЗ ГАЗОВОЙ ФАЗЫ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4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27023" r="27865" b="3945"/>
          <a:stretch/>
        </p:blipFill>
        <p:spPr bwMode="auto">
          <a:xfrm>
            <a:off x="323528" y="1870958"/>
            <a:ext cx="8424936" cy="474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48" y="116632"/>
            <a:ext cx="9036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ВЫСОКОЭНЕРГЕТИЧЕСКОГО СИНТЕЗА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21329" r="27868" b="4135"/>
          <a:stretch/>
        </p:blipFill>
        <p:spPr bwMode="auto">
          <a:xfrm>
            <a:off x="467544" y="1215482"/>
            <a:ext cx="8208912" cy="516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151" y="260648"/>
            <a:ext cx="8903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ПЛАЗМОХИМИЧЕСКИЙ МЕТОД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0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t="21613" r="27893" b="3834"/>
          <a:stretch/>
        </p:blipFill>
        <p:spPr bwMode="auto">
          <a:xfrm>
            <a:off x="323528" y="1360448"/>
            <a:ext cx="8424936" cy="523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90215"/>
            <a:ext cx="8376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ПЛАЗМОХИМИЧЕСКИЙ МЕТОД</a:t>
            </a:r>
          </a:p>
        </p:txBody>
      </p:sp>
    </p:spTree>
    <p:extLst>
      <p:ext uri="{BB962C8B-B14F-4D97-AF65-F5344CB8AC3E}">
        <p14:creationId xmlns:p14="http://schemas.microsoft.com/office/powerpoint/2010/main" val="6786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20762" r="27710" b="5034"/>
          <a:stretch/>
        </p:blipFill>
        <p:spPr bwMode="auto">
          <a:xfrm>
            <a:off x="539552" y="1304692"/>
            <a:ext cx="8064896" cy="507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30588"/>
            <a:ext cx="2736304" cy="273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131050"/>
            <a:ext cx="9036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ОСАЖДЕНИЯ ИЗ РАСТВОРОВ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3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21851" r="27699" b="6360"/>
          <a:stretch/>
        </p:blipFill>
        <p:spPr bwMode="auto">
          <a:xfrm>
            <a:off x="549771" y="836340"/>
            <a:ext cx="8208912" cy="504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10399"/>
            <a:ext cx="2619375" cy="140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888" y="103572"/>
            <a:ext cx="8327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ОСАЖДЕНИЕ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7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20843" r="27924" b="7557"/>
          <a:stretch/>
        </p:blipFill>
        <p:spPr bwMode="auto">
          <a:xfrm>
            <a:off x="323528" y="1416204"/>
            <a:ext cx="8280920" cy="53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3878" y="350659"/>
            <a:ext cx="5579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ЗОЛЬ-ГЕЛЬ МЕТОД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61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21961" r="28085" b="5665"/>
          <a:stretch/>
        </p:blipFill>
        <p:spPr bwMode="auto">
          <a:xfrm>
            <a:off x="251520" y="1014760"/>
            <a:ext cx="8571176" cy="478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06" y="4292241"/>
            <a:ext cx="403244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3878" y="245319"/>
            <a:ext cx="5579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ЗОЛЬ-ГЕЛЬ МЕТОД</a:t>
            </a:r>
          </a:p>
        </p:txBody>
      </p:sp>
    </p:spTree>
    <p:extLst>
      <p:ext uri="{BB962C8B-B14F-4D97-AF65-F5344CB8AC3E}">
        <p14:creationId xmlns:p14="http://schemas.microsoft.com/office/powerpoint/2010/main" val="23135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20341" r="27609" b="4784"/>
          <a:stretch/>
        </p:blipFill>
        <p:spPr bwMode="auto">
          <a:xfrm>
            <a:off x="323528" y="1293540"/>
            <a:ext cx="8424936" cy="501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6322" y="375252"/>
            <a:ext cx="5579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ЗОЛЬ-ГЕЛЬ МЕТОД</a:t>
            </a:r>
          </a:p>
        </p:txBody>
      </p:sp>
    </p:spTree>
    <p:extLst>
      <p:ext uri="{BB962C8B-B14F-4D97-AF65-F5344CB8AC3E}">
        <p14:creationId xmlns:p14="http://schemas.microsoft.com/office/powerpoint/2010/main" val="416534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6" t="26936" r="6854" b="24422"/>
          <a:stretch/>
        </p:blipFill>
        <p:spPr bwMode="auto">
          <a:xfrm>
            <a:off x="863588" y="1700808"/>
            <a:ext cx="748883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88640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Сравнение электронного и оптического микроскопа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8016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t="20862" r="28065" b="4256"/>
          <a:stretch/>
        </p:blipFill>
        <p:spPr bwMode="auto">
          <a:xfrm>
            <a:off x="467544" y="1338146"/>
            <a:ext cx="8280920" cy="522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816424" cy="248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8330" y="404664"/>
            <a:ext cx="5579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ЗОЛЬ-ГЕЛЬ МЕТОД</a:t>
            </a:r>
          </a:p>
        </p:txBody>
      </p:sp>
    </p:spTree>
    <p:extLst>
      <p:ext uri="{BB962C8B-B14F-4D97-AF65-F5344CB8AC3E}">
        <p14:creationId xmlns:p14="http://schemas.microsoft.com/office/powerpoint/2010/main" val="28160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20897" r="27534" b="5624"/>
          <a:stretch/>
        </p:blipFill>
        <p:spPr bwMode="auto">
          <a:xfrm>
            <a:off x="395536" y="1326994"/>
            <a:ext cx="8352928" cy="51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7854" y="557553"/>
            <a:ext cx="5579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ЗОЛЬ-ГЕЛЬ МЕТОД</a:t>
            </a:r>
          </a:p>
        </p:txBody>
      </p:sp>
    </p:spTree>
    <p:extLst>
      <p:ext uri="{BB962C8B-B14F-4D97-AF65-F5344CB8AC3E}">
        <p14:creationId xmlns:p14="http://schemas.microsoft.com/office/powerpoint/2010/main" val="5722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t="21196" r="27730" b="9639"/>
          <a:stretch/>
        </p:blipFill>
        <p:spPr bwMode="auto">
          <a:xfrm>
            <a:off x="450394" y="1170878"/>
            <a:ext cx="8136904" cy="49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09120"/>
            <a:ext cx="403244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421" y="308473"/>
            <a:ext cx="8302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КРИОХИМИЧЕСКИЙ МЕТОД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21020" r="27985" b="5507"/>
          <a:stretch/>
        </p:blipFill>
        <p:spPr bwMode="auto">
          <a:xfrm>
            <a:off x="251520" y="1315844"/>
            <a:ext cx="8352928" cy="50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92696"/>
            <a:ext cx="8302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КРИОХИМИЧЕСКИЙ МЕТОД</a:t>
            </a:r>
          </a:p>
        </p:txBody>
      </p:sp>
    </p:spTree>
    <p:extLst>
      <p:ext uri="{BB962C8B-B14F-4D97-AF65-F5344CB8AC3E}">
        <p14:creationId xmlns:p14="http://schemas.microsoft.com/office/powerpoint/2010/main" val="31961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20928" r="27687" b="4847"/>
          <a:stretch/>
        </p:blipFill>
        <p:spPr bwMode="auto">
          <a:xfrm>
            <a:off x="672320" y="959004"/>
            <a:ext cx="8220160" cy="51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20771"/>
            <a:ext cx="2409825" cy="150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920" y="188639"/>
            <a:ext cx="8319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В НАНОРЕАКТОРАХ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2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26111" r="27736" b="7979"/>
          <a:stretch/>
        </p:blipFill>
        <p:spPr bwMode="auto">
          <a:xfrm>
            <a:off x="756368" y="1416204"/>
            <a:ext cx="7776864" cy="494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09120"/>
            <a:ext cx="331316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ЛЕНГМЮРА-БЛОДЖЕТТ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21765" r="27815" b="3742"/>
          <a:stretch/>
        </p:blipFill>
        <p:spPr bwMode="auto">
          <a:xfrm>
            <a:off x="467544" y="1326994"/>
            <a:ext cx="8208912" cy="519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901" y="188640"/>
            <a:ext cx="8868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ПЛЕНКИ ЛЕНГМЮРА-БЛОДЖЕТТ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21078" r="28409" b="4887"/>
          <a:stretch/>
        </p:blipFill>
        <p:spPr bwMode="auto">
          <a:xfrm>
            <a:off x="362028" y="680223"/>
            <a:ext cx="8314831" cy="51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48" y="5157192"/>
            <a:ext cx="316458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951" y="13381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ЛЕНГМЮРА-БЛОДЖЕТТ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20370" r="28524" b="4138"/>
          <a:stretch/>
        </p:blipFill>
        <p:spPr bwMode="auto">
          <a:xfrm>
            <a:off x="539552" y="1282390"/>
            <a:ext cx="8136904" cy="538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6775" y="332656"/>
            <a:ext cx="9206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ЛЕНГМЮРА-БЛОДЖЕТТ</a:t>
            </a:r>
          </a:p>
        </p:txBody>
      </p:sp>
    </p:spTree>
    <p:extLst>
      <p:ext uri="{BB962C8B-B14F-4D97-AF65-F5344CB8AC3E}">
        <p14:creationId xmlns:p14="http://schemas.microsoft.com/office/powerpoint/2010/main" val="35478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20128" r="27660" b="3939"/>
          <a:stretch/>
        </p:blipFill>
        <p:spPr bwMode="auto">
          <a:xfrm>
            <a:off x="251520" y="1393902"/>
            <a:ext cx="8496944" cy="546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36" y="575101"/>
            <a:ext cx="9206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ЛЕНГМЮРА-БЛОДЖЕТТ</a:t>
            </a:r>
          </a:p>
        </p:txBody>
      </p:sp>
    </p:spTree>
    <p:extLst>
      <p:ext uri="{BB962C8B-B14F-4D97-AF65-F5344CB8AC3E}">
        <p14:creationId xmlns:p14="http://schemas.microsoft.com/office/powerpoint/2010/main" val="8383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5" y="260648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Так, например, в электронном микроскопе выглядят некоторые насекомые: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34325" r="61305" b="29200"/>
          <a:stretch/>
        </p:blipFill>
        <p:spPr bwMode="auto">
          <a:xfrm>
            <a:off x="3131840" y="1531392"/>
            <a:ext cx="576063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13090" y="6021288"/>
            <a:ext cx="576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Изображение </a:t>
            </a:r>
            <a:r>
              <a:rPr lang="ru-RU" sz="2400" dirty="0" smtClean="0">
                <a:solidFill>
                  <a:schemeClr val="bg1"/>
                </a:solidFill>
              </a:rPr>
              <a:t>блохи</a:t>
            </a:r>
            <a:r>
              <a:rPr lang="ru-RU" sz="1600" dirty="0" smtClean="0">
                <a:solidFill>
                  <a:schemeClr val="bg1"/>
                </a:solidFill>
              </a:rPr>
              <a:t>, полученное с помощью электронного микроскопа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531392"/>
            <a:ext cx="26642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	Размер блохи составляет около 1 мм, а размер волоска в тысячу раз меньше. 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	Разглядеть волоски блохи с помощью светового микроскопа невозможно.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735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20516" r="28131" b="4794"/>
          <a:stretch/>
        </p:blipFill>
        <p:spPr bwMode="auto">
          <a:xfrm>
            <a:off x="179512" y="691375"/>
            <a:ext cx="8568952" cy="529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24879"/>
            <a:ext cx="3168352" cy="143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821" y="168155"/>
            <a:ext cx="821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ЛЕНГМЮРА-БЛОДЖЕТТ</a:t>
            </a:r>
          </a:p>
        </p:txBody>
      </p:sp>
    </p:spTree>
    <p:extLst>
      <p:ext uri="{BB962C8B-B14F-4D97-AF65-F5344CB8AC3E}">
        <p14:creationId xmlns:p14="http://schemas.microsoft.com/office/powerpoint/2010/main" val="7744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26397" r="27743" b="24487"/>
          <a:stretch/>
        </p:blipFill>
        <p:spPr bwMode="auto">
          <a:xfrm>
            <a:off x="647512" y="2492896"/>
            <a:ext cx="7920880" cy="347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624" y="836712"/>
            <a:ext cx="8658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ЛЕНГМЮРА-БЛОДЖЕТТ.</a:t>
            </a:r>
          </a:p>
          <a:p>
            <a:pPr lvl="0"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СХЕМА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28727" r="28130" b="3888"/>
          <a:stretch/>
        </p:blipFill>
        <p:spPr bwMode="auto">
          <a:xfrm>
            <a:off x="450664" y="1382750"/>
            <a:ext cx="8441815" cy="478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196" y="5589240"/>
            <a:ext cx="250812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29" y="260648"/>
            <a:ext cx="9133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ЛЕНГМЮРА-БЛОДЖЕТТ. ПРИМЕНЕНИЕ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20619" r="28160" b="6099"/>
          <a:stretch/>
        </p:blipFill>
        <p:spPr bwMode="auto">
          <a:xfrm>
            <a:off x="1043608" y="1196752"/>
            <a:ext cx="7776864" cy="473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48244"/>
            <a:ext cx="4392488" cy="229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2647" y="592752"/>
            <a:ext cx="6736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НАНОБИОТЕХНОЛОГИИ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25101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24556" r="36336" b="8637"/>
          <a:stretch/>
        </p:blipFill>
        <p:spPr bwMode="auto">
          <a:xfrm>
            <a:off x="209158" y="1268760"/>
            <a:ext cx="8732520" cy="546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4057" y="362376"/>
            <a:ext cx="6736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НАНОБИОТЕХНОЛОГИИ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40957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20788" r="28302" b="8087"/>
          <a:stretch/>
        </p:blipFill>
        <p:spPr bwMode="auto">
          <a:xfrm>
            <a:off x="827584" y="1260088"/>
            <a:ext cx="7704856" cy="483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97152"/>
            <a:ext cx="35283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97152"/>
            <a:ext cx="396044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5362" y="413243"/>
            <a:ext cx="6736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НАНОБИОТЕХНОЛОГИИ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40637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0279" r="27789" b="3655"/>
          <a:stretch/>
        </p:blipFill>
        <p:spPr bwMode="auto">
          <a:xfrm>
            <a:off x="770175" y="1237784"/>
            <a:ext cx="7632847" cy="499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2541" y="332656"/>
            <a:ext cx="3964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ФЕРРИТИНЫ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0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20837" r="27701" b="5346"/>
          <a:stretch/>
        </p:blipFill>
        <p:spPr bwMode="auto">
          <a:xfrm>
            <a:off x="827584" y="1103970"/>
            <a:ext cx="7877674" cy="542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0573" y="254488"/>
            <a:ext cx="3964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ФЕРРИТИНЫ</a:t>
            </a:r>
          </a:p>
        </p:txBody>
      </p:sp>
    </p:spTree>
    <p:extLst>
      <p:ext uri="{BB962C8B-B14F-4D97-AF65-F5344CB8AC3E}">
        <p14:creationId xmlns:p14="http://schemas.microsoft.com/office/powerpoint/2010/main" val="31100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t="20274" r="27603" b="3385"/>
          <a:stretch/>
        </p:blipFill>
        <p:spPr bwMode="auto">
          <a:xfrm>
            <a:off x="827584" y="1115122"/>
            <a:ext cx="7560839" cy="51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052" y="332655"/>
            <a:ext cx="8925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МАГНИТОТАКТИЧЕСКИЕ БАКТЕРИИ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20382" r="27704" b="4642"/>
          <a:stretch/>
        </p:blipFill>
        <p:spPr bwMode="auto">
          <a:xfrm>
            <a:off x="736370" y="1014760"/>
            <a:ext cx="7704855" cy="519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846" y="188640"/>
            <a:ext cx="8925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МАГНИТОТАКТИЧЕСКИЕ БАКТЕРИИ</a:t>
            </a:r>
          </a:p>
        </p:txBody>
      </p:sp>
    </p:spTree>
    <p:extLst>
      <p:ext uri="{BB962C8B-B14F-4D97-AF65-F5344CB8AC3E}">
        <p14:creationId xmlns:p14="http://schemas.microsoft.com/office/powerpoint/2010/main" val="8407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5949280"/>
            <a:ext cx="5810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Изображение </a:t>
            </a:r>
            <a:r>
              <a:rPr lang="ru-RU" sz="2400" dirty="0" smtClean="0">
                <a:solidFill>
                  <a:schemeClr val="bg1"/>
                </a:solidFill>
              </a:rPr>
              <a:t>гусеницы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полученное с помощью электронного микроскопа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7"/>
            <a:ext cx="712879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71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20211" r="29390" b="3731"/>
          <a:stretch/>
        </p:blipFill>
        <p:spPr bwMode="auto">
          <a:xfrm>
            <a:off x="845983" y="1237784"/>
            <a:ext cx="7560840" cy="535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372" y="305623"/>
            <a:ext cx="8601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НАНОМАТЕРИАЛЫ МОЛЮСКОВ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9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21977" r="28023" b="5788"/>
          <a:stretch/>
        </p:blipFill>
        <p:spPr bwMode="auto">
          <a:xfrm>
            <a:off x="899592" y="1237784"/>
            <a:ext cx="7416824" cy="406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32562"/>
            <a:ext cx="324036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491" y="330775"/>
            <a:ext cx="898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БАКТЕРИАЛЬНОЕ ВЫЩЕЛАЧИВАНИЕ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3193</TotalTime>
  <Words>470</Words>
  <Application>Microsoft Office PowerPoint</Application>
  <PresentationFormat>Экран (4:3)</PresentationFormat>
  <Paragraphs>363</Paragraphs>
  <Slides>91</Slides>
  <Notes>91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2" baseType="lpstr">
      <vt:lpstr>Arial</vt:lpstr>
      <vt:lpstr>Calibri</vt:lpstr>
      <vt:lpstr>Constantia</vt:lpstr>
      <vt:lpstr>Roboto</vt:lpstr>
      <vt:lpstr>Tahoma</vt:lpstr>
      <vt:lpstr>Times New Roman</vt:lpstr>
      <vt:lpstr>Times New Roman,Bold</vt:lpstr>
      <vt:lpstr>Times New Roman,Italic</vt:lpstr>
      <vt:lpstr>Verdana</vt:lpstr>
      <vt:lpstr>Wingdings 2</vt:lpstr>
      <vt:lpstr>Поток</vt:lpstr>
      <vt:lpstr>«Витебский государственный ордена Дружбы народов медицинский университет»</vt:lpstr>
      <vt:lpstr>Презентация PowerPoint</vt:lpstr>
      <vt:lpstr>Презентация PowerPoint</vt:lpstr>
      <vt:lpstr>Презентация PowerPoint</vt:lpstr>
      <vt:lpstr>Инструменты нанотехнологий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«Витебский государственный ордена Дружбы народов медицинский университет»</dc:title>
  <dc:creator>greatbee</dc:creator>
  <cp:lastModifiedBy>Tesla</cp:lastModifiedBy>
  <cp:revision>250</cp:revision>
  <cp:lastPrinted>2022-10-31T07:49:59Z</cp:lastPrinted>
  <dcterms:created xsi:type="dcterms:W3CDTF">2022-09-24T12:22:40Z</dcterms:created>
  <dcterms:modified xsi:type="dcterms:W3CDTF">2023-11-27T11:14:16Z</dcterms:modified>
</cp:coreProperties>
</file>