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gliostr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dara Light" panose="020E0502030303020204" pitchFamily="34" charset="0"/>
      <p:regular r:id="rId18"/>
      <p:italic r:id="rId19"/>
    </p:embeddedFont>
    <p:embeddedFont>
      <p:font typeface="Cinzel Decorative Bold" panose="020B0604020202020204" charset="0"/>
      <p:regular r:id="rId20"/>
    </p:embeddedFont>
    <p:embeddedFont>
      <p:font typeface="Open Sans" panose="020B0604020202020204" charset="0"/>
      <p:regular r:id="rId21"/>
    </p:embeddedFont>
    <p:embeddedFont>
      <p:font typeface="Open Sans Bold" panose="020B0604020202020204" charset="0"/>
      <p:regular r:id="rId22"/>
    </p:embeddedFont>
    <p:embeddedFont>
      <p:font typeface="Open Sans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D66"/>
    <a:srgbClr val="79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6.svg"/><Relationship Id="rId5" Type="http://schemas.openxmlformats.org/officeDocument/2006/relationships/image" Target="../media/image18.svg"/><Relationship Id="rId10" Type="http://schemas.openxmlformats.org/officeDocument/2006/relationships/image" Target="../media/image55.png"/><Relationship Id="rId4" Type="http://schemas.openxmlformats.org/officeDocument/2006/relationships/image" Target="../media/image17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18.sv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51.png"/><Relationship Id="rId4" Type="http://schemas.openxmlformats.org/officeDocument/2006/relationships/image" Target="../media/image17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6.svg"/><Relationship Id="rId5" Type="http://schemas.openxmlformats.org/officeDocument/2006/relationships/image" Target="../media/image18.svg"/><Relationship Id="rId10" Type="http://schemas.openxmlformats.org/officeDocument/2006/relationships/image" Target="../media/image55.png"/><Relationship Id="rId4" Type="http://schemas.openxmlformats.org/officeDocument/2006/relationships/image" Target="../media/image17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51.png"/><Relationship Id="rId4" Type="http://schemas.openxmlformats.org/officeDocument/2006/relationships/image" Target="../media/image17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 descr="Общая и медицинская паразитология, предмет и задачи"/>
          <p:cNvSpPr/>
          <p:nvPr/>
        </p:nvSpPr>
        <p:spPr>
          <a:xfrm>
            <a:off x="2703546" y="1292010"/>
            <a:ext cx="13532556" cy="6618650"/>
          </a:xfrm>
          <a:custGeom>
            <a:avLst/>
            <a:gdLst/>
            <a:ahLst/>
            <a:cxnLst/>
            <a:rect l="l" t="t" r="r" b="b"/>
            <a:pathLst>
              <a:path w="13532556" h="6618650">
                <a:moveTo>
                  <a:pt x="0" y="0"/>
                </a:moveTo>
                <a:lnTo>
                  <a:pt x="13532556" y="0"/>
                </a:lnTo>
                <a:lnTo>
                  <a:pt x="13532556" y="6618650"/>
                </a:lnTo>
                <a:lnTo>
                  <a:pt x="0" y="661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5550">
            <a:off x="13163977" y="1774619"/>
            <a:ext cx="2207272" cy="2086236"/>
          </a:xfrm>
          <a:custGeom>
            <a:avLst/>
            <a:gdLst/>
            <a:ahLst/>
            <a:cxnLst/>
            <a:rect l="l" t="t" r="r" b="b"/>
            <a:pathLst>
              <a:path w="2207272" h="2086236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85550" flipV="1">
            <a:off x="2839980" y="5000604"/>
            <a:ext cx="2360814" cy="2231359"/>
          </a:xfrm>
          <a:custGeom>
            <a:avLst/>
            <a:gdLst/>
            <a:ahLst/>
            <a:cxnLst/>
            <a:rect l="l" t="t" r="r" b="b"/>
            <a:pathLst>
              <a:path w="2360814" h="2231359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669629" y="3956641"/>
            <a:ext cx="20500838" cy="18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en-US" sz="5256">
                <a:solidFill>
                  <a:srgbClr val="C4791C"/>
                </a:solidFill>
                <a:latin typeface="Cagliostro"/>
              </a:rPr>
              <a:t>Общая и медицинская паразитология,</a:t>
            </a:r>
          </a:p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en-US" sz="5256">
                <a:solidFill>
                  <a:srgbClr val="C4791C"/>
                </a:solidFill>
                <a:latin typeface="Cagliostro"/>
              </a:rPr>
              <a:t> предмет и задачи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74191" y="287253"/>
            <a:ext cx="13817222" cy="306193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155672" y="28926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252" y="266066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038151" y="3693892"/>
            <a:ext cx="14432326" cy="1892441"/>
            <a:chOff x="0" y="0"/>
            <a:chExt cx="1980557" cy="200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557" cy="200891"/>
            </a:xfrm>
            <a:custGeom>
              <a:avLst/>
              <a:gdLst/>
              <a:ahLst/>
              <a:cxnLst/>
              <a:rect l="l" t="t" r="r" b="b"/>
              <a:pathLst>
                <a:path w="1980557" h="200891">
                  <a:moveTo>
                    <a:pt x="24676" y="0"/>
                  </a:moveTo>
                  <a:lnTo>
                    <a:pt x="1955881" y="0"/>
                  </a:lnTo>
                  <a:cubicBezTo>
                    <a:pt x="1969509" y="0"/>
                    <a:pt x="1980557" y="11048"/>
                    <a:pt x="1980557" y="24676"/>
                  </a:cubicBezTo>
                  <a:lnTo>
                    <a:pt x="1980557" y="176215"/>
                  </a:lnTo>
                  <a:cubicBezTo>
                    <a:pt x="1980557" y="189844"/>
                    <a:pt x="1969509" y="200891"/>
                    <a:pt x="1955881" y="200891"/>
                  </a:cubicBezTo>
                  <a:lnTo>
                    <a:pt x="24676" y="200891"/>
                  </a:lnTo>
                  <a:cubicBezTo>
                    <a:pt x="11048" y="200891"/>
                    <a:pt x="0" y="189844"/>
                    <a:pt x="0" y="176215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0557" cy="23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85511" y="432982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873543" y="566278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591413" y="-63083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0773" y="5777620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305161" y="401849"/>
            <a:ext cx="1337927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171" dirty="0">
                <a:solidFill>
                  <a:srgbClr val="797A1D"/>
                </a:solidFill>
                <a:latin typeface="Cinzel Decorative Bold"/>
              </a:rPr>
              <a:t>На основании взаимоотношений, складывающихся между паразитом и хозяином, паразитарные заболевания делят на </a:t>
            </a:r>
            <a:r>
              <a:rPr lang="ru-RU" sz="4800" b="1" u="sng" spc="171" dirty="0">
                <a:solidFill>
                  <a:srgbClr val="797A1D"/>
                </a:solidFill>
                <a:latin typeface="Cinzel Decorative Bold"/>
              </a:rPr>
              <a:t>две группы</a:t>
            </a:r>
            <a:r>
              <a:rPr lang="ru-RU" sz="4800" spc="171" dirty="0">
                <a:solidFill>
                  <a:srgbClr val="797A1D"/>
                </a:solidFill>
                <a:latin typeface="Cinzel Decorative Bold"/>
              </a:rPr>
              <a:t>: </a:t>
            </a:r>
            <a:endParaRPr lang="en-US" sz="4800" spc="171" dirty="0">
              <a:solidFill>
                <a:srgbClr val="797A1D"/>
              </a:solidFill>
              <a:latin typeface="Cinzel Decorativ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24247" y="3653997"/>
            <a:ext cx="14236374" cy="1892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99" dirty="0">
                <a:solidFill>
                  <a:srgbClr val="354A15"/>
                </a:solidFill>
                <a:latin typeface="Cagliostro"/>
              </a:rPr>
              <a:t>1)</a:t>
            </a:r>
            <a:r>
              <a:rPr lang="ru-RU" sz="4099" dirty="0">
                <a:solidFill>
                  <a:srgbClr val="354A15"/>
                </a:solidFill>
                <a:latin typeface="Cagliostro"/>
              </a:rPr>
              <a:t> Зоонозы- болезни, возбудители которых могут паразитировать как у животных, так и у человека (таежный энцефалит, трипаносомозы, чума)</a:t>
            </a:r>
            <a:endParaRPr lang="en-US" sz="4099" dirty="0">
              <a:solidFill>
                <a:srgbClr val="354A15"/>
              </a:solidFill>
              <a:latin typeface="Cagliost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144052" y="2816502"/>
            <a:ext cx="5922878" cy="104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FFFFF1"/>
                </a:solidFill>
                <a:latin typeface="Cagliostro"/>
              </a:rPr>
              <a:t>ЗАЧИ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38151" y="6332209"/>
            <a:ext cx="14432326" cy="2187256"/>
            <a:chOff x="0" y="0"/>
            <a:chExt cx="1980557" cy="3001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80557" cy="300158"/>
            </a:xfrm>
            <a:custGeom>
              <a:avLst/>
              <a:gdLst/>
              <a:ahLst/>
              <a:cxnLst/>
              <a:rect l="l" t="t" r="r" b="b"/>
              <a:pathLst>
                <a:path w="1980557" h="300158">
                  <a:moveTo>
                    <a:pt x="24676" y="0"/>
                  </a:moveTo>
                  <a:lnTo>
                    <a:pt x="1955881" y="0"/>
                  </a:lnTo>
                  <a:cubicBezTo>
                    <a:pt x="1969509" y="0"/>
                    <a:pt x="1980557" y="11048"/>
                    <a:pt x="1980557" y="24676"/>
                  </a:cubicBezTo>
                  <a:lnTo>
                    <a:pt x="1980557" y="275483"/>
                  </a:lnTo>
                  <a:cubicBezTo>
                    <a:pt x="1980557" y="282027"/>
                    <a:pt x="1977957" y="288304"/>
                    <a:pt x="1973330" y="292931"/>
                  </a:cubicBezTo>
                  <a:cubicBezTo>
                    <a:pt x="1968702" y="297559"/>
                    <a:pt x="1962426" y="300158"/>
                    <a:pt x="1955881" y="300158"/>
                  </a:cubicBezTo>
                  <a:lnTo>
                    <a:pt x="24676" y="300158"/>
                  </a:lnTo>
                  <a:cubicBezTo>
                    <a:pt x="11048" y="300158"/>
                    <a:pt x="0" y="289111"/>
                    <a:pt x="0" y="275483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980557" cy="338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224247" y="6289636"/>
            <a:ext cx="14382531" cy="216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 dirty="0">
                <a:solidFill>
                  <a:srgbClr val="354A15"/>
                </a:solidFill>
                <a:latin typeface="Cagliostro"/>
              </a:rPr>
              <a:t>2) </a:t>
            </a:r>
            <a:r>
              <a:rPr lang="ru-RU" sz="4100" dirty="0" err="1">
                <a:solidFill>
                  <a:srgbClr val="354A15"/>
                </a:solidFill>
                <a:latin typeface="Cagliostro"/>
              </a:rPr>
              <a:t>Атропонозы</a:t>
            </a:r>
            <a:r>
              <a:rPr lang="ru-RU" sz="4100" dirty="0">
                <a:solidFill>
                  <a:srgbClr val="354A15"/>
                </a:solidFill>
                <a:latin typeface="Cagliostro"/>
              </a:rPr>
              <a:t>- болезни, возбудители которых могут паразитировать только у человека (трихомоноз, малярия, аскаридоз)</a:t>
            </a:r>
            <a:endParaRPr lang="en-US" sz="4100" dirty="0">
              <a:solidFill>
                <a:srgbClr val="354A15"/>
              </a:solidFill>
              <a:latin typeface="Cagliostro"/>
            </a:endParaRPr>
          </a:p>
        </p:txBody>
      </p:sp>
    </p:spTree>
    <p:extLst>
      <p:ext uri="{BB962C8B-B14F-4D97-AF65-F5344CB8AC3E}">
        <p14:creationId xmlns:p14="http://schemas.microsoft.com/office/powerpoint/2010/main" val="42137609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769" y="3284212"/>
            <a:ext cx="16203531" cy="3505855"/>
          </a:xfrm>
          <a:custGeom>
            <a:avLst/>
            <a:gdLst/>
            <a:ahLst/>
            <a:cxnLst/>
            <a:rect l="l" t="t" r="r" b="b"/>
            <a:pathLst>
              <a:path w="16203531" h="3505855">
                <a:moveTo>
                  <a:pt x="0" y="0"/>
                </a:moveTo>
                <a:lnTo>
                  <a:pt x="16203531" y="0"/>
                </a:lnTo>
                <a:lnTo>
                  <a:pt x="16203531" y="3505855"/>
                </a:lnTo>
                <a:lnTo>
                  <a:pt x="0" y="350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>
            <a:off x="15655089" y="6986343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02457" y="4037965"/>
            <a:ext cx="144517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0" i="1" u="sng" dirty="0">
                <a:solidFill>
                  <a:srgbClr val="C4791C"/>
                </a:solidFill>
                <a:latin typeface="Cagliostro"/>
              </a:rPr>
              <a:t>Спасибо за внимание</a:t>
            </a:r>
            <a:endParaRPr lang="en-US" sz="12000" i="1" u="sng" dirty="0">
              <a:solidFill>
                <a:srgbClr val="C4791C"/>
              </a:solidFill>
              <a:latin typeface="Cagliostr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1398"/>
            </a:stretch>
          </a:blipFill>
        </p:spPr>
      </p:sp>
      <p:sp>
        <p:nvSpPr>
          <p:cNvPr id="8" name="Freeform 8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49426" y="6951992"/>
            <a:ext cx="1607994" cy="3335008"/>
          </a:xfrm>
          <a:custGeom>
            <a:avLst/>
            <a:gdLst/>
            <a:ahLst/>
            <a:cxnLst/>
            <a:rect l="l" t="t" r="r" b="b"/>
            <a:pathLst>
              <a:path w="1607994" h="3335008">
                <a:moveTo>
                  <a:pt x="0" y="0"/>
                </a:moveTo>
                <a:lnTo>
                  <a:pt x="1607994" y="0"/>
                </a:lnTo>
                <a:lnTo>
                  <a:pt x="1607994" y="3335008"/>
                </a:lnTo>
                <a:lnTo>
                  <a:pt x="0" y="3335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65612" y="598819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020149" y="328421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924536" y="1443248"/>
            <a:ext cx="8857774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dirty="0">
                <a:solidFill>
                  <a:srgbClr val="C4791C"/>
                </a:solidFill>
                <a:latin typeface="Cagliost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8538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 descr="Общая и медицинская паразитология, предмет и задачи"/>
          <p:cNvSpPr/>
          <p:nvPr/>
        </p:nvSpPr>
        <p:spPr>
          <a:xfrm>
            <a:off x="2383693" y="1209135"/>
            <a:ext cx="13532556" cy="6618650"/>
          </a:xfrm>
          <a:custGeom>
            <a:avLst/>
            <a:gdLst/>
            <a:ahLst/>
            <a:cxnLst/>
            <a:rect l="l" t="t" r="r" b="b"/>
            <a:pathLst>
              <a:path w="13532556" h="6618650">
                <a:moveTo>
                  <a:pt x="0" y="0"/>
                </a:moveTo>
                <a:lnTo>
                  <a:pt x="13532556" y="0"/>
                </a:lnTo>
                <a:lnTo>
                  <a:pt x="13532556" y="6618650"/>
                </a:lnTo>
                <a:lnTo>
                  <a:pt x="0" y="661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5550">
            <a:off x="13163977" y="1774619"/>
            <a:ext cx="2207272" cy="2086236"/>
          </a:xfrm>
          <a:custGeom>
            <a:avLst/>
            <a:gdLst/>
            <a:ahLst/>
            <a:cxnLst/>
            <a:rect l="l" t="t" r="r" b="b"/>
            <a:pathLst>
              <a:path w="2207272" h="2086236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85550" flipV="1">
            <a:off x="2839980" y="5000604"/>
            <a:ext cx="2360814" cy="2231359"/>
          </a:xfrm>
          <a:custGeom>
            <a:avLst/>
            <a:gdLst/>
            <a:ahLst/>
            <a:cxnLst/>
            <a:rect l="l" t="t" r="r" b="b"/>
            <a:pathLst>
              <a:path w="2360814" h="2231359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30149" y="2198889"/>
            <a:ext cx="10042229" cy="375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ru-RU" sz="5400" dirty="0">
                <a:solidFill>
                  <a:srgbClr val="C4791C"/>
                </a:solidFill>
                <a:latin typeface="Cagliostro"/>
              </a:rPr>
              <a:t>Презентацию подготовила</a:t>
            </a:r>
          </a:p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ru-RU" sz="5400" dirty="0">
                <a:solidFill>
                  <a:srgbClr val="C4791C"/>
                </a:solidFill>
                <a:latin typeface="Cagliostro"/>
              </a:rPr>
              <a:t> студентка 7 группы</a:t>
            </a:r>
          </a:p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ru-RU" sz="5400" dirty="0">
                <a:solidFill>
                  <a:srgbClr val="C4791C"/>
                </a:solidFill>
                <a:latin typeface="Cagliostro"/>
              </a:rPr>
              <a:t> 1 курса лечебного факультета </a:t>
            </a:r>
          </a:p>
          <a:p>
            <a:pPr algn="ctr">
              <a:lnSpc>
                <a:spcPts val="7359"/>
              </a:lnSpc>
              <a:spcBef>
                <a:spcPct val="0"/>
              </a:spcBef>
            </a:pPr>
            <a:r>
              <a:rPr lang="ru-RU" sz="5400" dirty="0">
                <a:solidFill>
                  <a:srgbClr val="C4791C"/>
                </a:solidFill>
                <a:latin typeface="Cagliostro"/>
              </a:rPr>
              <a:t>Барановская Анна Виктория</a:t>
            </a:r>
            <a:endParaRPr lang="en-US" sz="5400" dirty="0">
              <a:solidFill>
                <a:srgbClr val="C4791C"/>
              </a:solidFill>
              <a:latin typeface="Cagliostro"/>
            </a:endParaRPr>
          </a:p>
        </p:txBody>
      </p:sp>
    </p:spTree>
    <p:extLst>
      <p:ext uri="{BB962C8B-B14F-4D97-AF65-F5344CB8AC3E}">
        <p14:creationId xmlns:p14="http://schemas.microsoft.com/office/powerpoint/2010/main" val="18518944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769" y="3284212"/>
            <a:ext cx="16203531" cy="3505855"/>
          </a:xfrm>
          <a:custGeom>
            <a:avLst/>
            <a:gdLst/>
            <a:ahLst/>
            <a:cxnLst/>
            <a:rect l="l" t="t" r="r" b="b"/>
            <a:pathLst>
              <a:path w="16203531" h="3505855">
                <a:moveTo>
                  <a:pt x="0" y="0"/>
                </a:moveTo>
                <a:lnTo>
                  <a:pt x="16203531" y="0"/>
                </a:lnTo>
                <a:lnTo>
                  <a:pt x="16203531" y="3505855"/>
                </a:lnTo>
                <a:lnTo>
                  <a:pt x="0" y="350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>
            <a:off x="15655089" y="6986343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9507" y="3558288"/>
            <a:ext cx="15529793" cy="280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6"/>
              </a:lnSpc>
            </a:pPr>
            <a:r>
              <a:rPr lang="en-US" sz="3997">
                <a:solidFill>
                  <a:srgbClr val="C4791C"/>
                </a:solidFill>
                <a:latin typeface="Cagliostro"/>
              </a:rPr>
              <a:t>— раздел биологии, изучающий биологию и экологию паразитов, их взаимоотношения с хозяевами и окружающей средой, а также вызываемые ими болезни и меры борьбы с ними у человека, животных и растений.</a:t>
            </a:r>
          </a:p>
        </p:txBody>
      </p:sp>
      <p:sp>
        <p:nvSpPr>
          <p:cNvPr id="6" name="Freeform 6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1398"/>
            </a:stretch>
          </a:blipFill>
        </p:spPr>
      </p:sp>
      <p:sp>
        <p:nvSpPr>
          <p:cNvPr id="8" name="Freeform 8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49426" y="6951992"/>
            <a:ext cx="1607994" cy="3335008"/>
          </a:xfrm>
          <a:custGeom>
            <a:avLst/>
            <a:gdLst/>
            <a:ahLst/>
            <a:cxnLst/>
            <a:rect l="l" t="t" r="r" b="b"/>
            <a:pathLst>
              <a:path w="1607994" h="3335008">
                <a:moveTo>
                  <a:pt x="0" y="0"/>
                </a:moveTo>
                <a:lnTo>
                  <a:pt x="1607994" y="0"/>
                </a:lnTo>
                <a:lnTo>
                  <a:pt x="1607994" y="3335008"/>
                </a:lnTo>
                <a:lnTo>
                  <a:pt x="0" y="3335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84334" y="6971042"/>
            <a:ext cx="4611005" cy="3043263"/>
          </a:xfrm>
          <a:custGeom>
            <a:avLst/>
            <a:gdLst/>
            <a:ahLst/>
            <a:cxnLst/>
            <a:rect l="l" t="t" r="r" b="b"/>
            <a:pathLst>
              <a:path w="4611005" h="3043263">
                <a:moveTo>
                  <a:pt x="0" y="0"/>
                </a:moveTo>
                <a:lnTo>
                  <a:pt x="4611005" y="0"/>
                </a:lnTo>
                <a:lnTo>
                  <a:pt x="4611005" y="3043263"/>
                </a:lnTo>
                <a:lnTo>
                  <a:pt x="0" y="30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2835336" y="6951992"/>
            <a:ext cx="4760003" cy="0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diamond" w="lg" len="lg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2984334" y="6790067"/>
            <a:ext cx="0" cy="3350533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19" name="AutoShape 19"/>
          <p:cNvSpPr/>
          <p:nvPr/>
        </p:nvSpPr>
        <p:spPr>
          <a:xfrm flipV="1">
            <a:off x="2861183" y="10014305"/>
            <a:ext cx="4777018" cy="4762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638201" y="6817407"/>
            <a:ext cx="0" cy="3350533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1" name="Freeform 21"/>
          <p:cNvSpPr/>
          <p:nvPr/>
        </p:nvSpPr>
        <p:spPr>
          <a:xfrm>
            <a:off x="11298252" y="6971042"/>
            <a:ext cx="4114834" cy="3086126"/>
          </a:xfrm>
          <a:custGeom>
            <a:avLst/>
            <a:gdLst/>
            <a:ahLst/>
            <a:cxnLst/>
            <a:rect l="l" t="t" r="r" b="b"/>
            <a:pathLst>
              <a:path w="4114834" h="3086126">
                <a:moveTo>
                  <a:pt x="0" y="0"/>
                </a:moveTo>
                <a:lnTo>
                  <a:pt x="4114834" y="0"/>
                </a:lnTo>
                <a:lnTo>
                  <a:pt x="4114834" y="3086125"/>
                </a:lnTo>
                <a:lnTo>
                  <a:pt x="0" y="30861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 flipV="1">
            <a:off x="11298252" y="6951992"/>
            <a:ext cx="4114834" cy="19050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79202" y="10014305"/>
            <a:ext cx="4133884" cy="0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1298252" y="6790067"/>
            <a:ext cx="0" cy="3350533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5" name="AutoShape 25"/>
          <p:cNvSpPr/>
          <p:nvPr/>
        </p:nvSpPr>
        <p:spPr>
          <a:xfrm flipH="1">
            <a:off x="15370224" y="6790067"/>
            <a:ext cx="0" cy="3350533"/>
          </a:xfrm>
          <a:prstGeom prst="line">
            <a:avLst/>
          </a:prstGeom>
          <a:ln w="85725" cap="flat">
            <a:solidFill>
              <a:srgbClr val="354A15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6" name="Freeform 26"/>
          <p:cNvSpPr/>
          <p:nvPr/>
        </p:nvSpPr>
        <p:spPr>
          <a:xfrm>
            <a:off x="1265612" y="598819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020149" y="328421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924536" y="1443248"/>
            <a:ext cx="8857774" cy="153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C4791C"/>
                </a:solidFill>
                <a:latin typeface="Cagliostro"/>
              </a:rPr>
              <a:t>Паразитология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585206" y="-229939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5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5" y="2495157"/>
                </a:lnTo>
                <a:lnTo>
                  <a:pt x="28952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05161" y="677716"/>
            <a:ext cx="14983001" cy="2318393"/>
            <a:chOff x="0" y="0"/>
            <a:chExt cx="3329417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9417" cy="515177"/>
            </a:xfrm>
            <a:custGeom>
              <a:avLst/>
              <a:gdLst/>
              <a:ahLst/>
              <a:cxnLst/>
              <a:rect l="l" t="t" r="r" b="b"/>
              <a:pathLst>
                <a:path w="3329417" h="515177">
                  <a:moveTo>
                    <a:pt x="3126218" y="0"/>
                  </a:moveTo>
                  <a:cubicBezTo>
                    <a:pt x="3238442" y="0"/>
                    <a:pt x="3329417" y="115326"/>
                    <a:pt x="3329417" y="257588"/>
                  </a:cubicBezTo>
                  <a:cubicBezTo>
                    <a:pt x="3329417" y="399851"/>
                    <a:pt x="3238442" y="515177"/>
                    <a:pt x="3126218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329417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41266" y="208471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792" y="7015814"/>
            <a:ext cx="4484739" cy="3719783"/>
          </a:xfrm>
          <a:custGeom>
            <a:avLst/>
            <a:gdLst/>
            <a:ahLst/>
            <a:cxnLst/>
            <a:rect l="l" t="t" r="r" b="b"/>
            <a:pathLst>
              <a:path w="4484739" h="3719783">
                <a:moveTo>
                  <a:pt x="0" y="0"/>
                </a:moveTo>
                <a:lnTo>
                  <a:pt x="4484739" y="0"/>
                </a:lnTo>
                <a:lnTo>
                  <a:pt x="4484739" y="3719783"/>
                </a:lnTo>
                <a:lnTo>
                  <a:pt x="0" y="3719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8763" y="3518474"/>
            <a:ext cx="884451" cy="884451"/>
          </a:xfrm>
          <a:custGeom>
            <a:avLst/>
            <a:gdLst/>
            <a:ahLst/>
            <a:cxnLst/>
            <a:rect l="l" t="t" r="r" b="b"/>
            <a:pathLst>
              <a:path w="884451" h="884451">
                <a:moveTo>
                  <a:pt x="0" y="0"/>
                </a:moveTo>
                <a:lnTo>
                  <a:pt x="884451" y="0"/>
                </a:lnTo>
                <a:lnTo>
                  <a:pt x="884451" y="884451"/>
                </a:lnTo>
                <a:lnTo>
                  <a:pt x="0" y="884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188763" y="4868372"/>
            <a:ext cx="884451" cy="884451"/>
          </a:xfrm>
          <a:custGeom>
            <a:avLst/>
            <a:gdLst/>
            <a:ahLst/>
            <a:cxnLst/>
            <a:rect l="l" t="t" r="r" b="b"/>
            <a:pathLst>
              <a:path w="884451" h="884451">
                <a:moveTo>
                  <a:pt x="0" y="0"/>
                </a:moveTo>
                <a:lnTo>
                  <a:pt x="884451" y="0"/>
                </a:lnTo>
                <a:lnTo>
                  <a:pt x="884451" y="884450"/>
                </a:lnTo>
                <a:lnTo>
                  <a:pt x="0" y="88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47531" y="7330941"/>
            <a:ext cx="884451" cy="884451"/>
          </a:xfrm>
          <a:custGeom>
            <a:avLst/>
            <a:gdLst/>
            <a:ahLst/>
            <a:cxnLst/>
            <a:rect l="l" t="t" r="r" b="b"/>
            <a:pathLst>
              <a:path w="884451" h="884451">
                <a:moveTo>
                  <a:pt x="0" y="0"/>
                </a:moveTo>
                <a:lnTo>
                  <a:pt x="884450" y="0"/>
                </a:lnTo>
                <a:lnTo>
                  <a:pt x="884450" y="884451"/>
                </a:lnTo>
                <a:lnTo>
                  <a:pt x="0" y="884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8838">
            <a:off x="15581715" y="3633064"/>
            <a:ext cx="1835326" cy="4114800"/>
          </a:xfrm>
          <a:custGeom>
            <a:avLst/>
            <a:gdLst/>
            <a:ahLst/>
            <a:cxnLst/>
            <a:rect l="l" t="t" r="r" b="b"/>
            <a:pathLst>
              <a:path w="1835326" h="4114800">
                <a:moveTo>
                  <a:pt x="0" y="0"/>
                </a:moveTo>
                <a:lnTo>
                  <a:pt x="1835326" y="0"/>
                </a:lnTo>
                <a:lnTo>
                  <a:pt x="18353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153131" y="733651"/>
            <a:ext cx="3308129" cy="2206522"/>
          </a:xfrm>
          <a:custGeom>
            <a:avLst/>
            <a:gdLst/>
            <a:ahLst/>
            <a:cxnLst/>
            <a:rect l="l" t="t" r="r" b="b"/>
            <a:pathLst>
              <a:path w="3308129" h="2206522">
                <a:moveTo>
                  <a:pt x="0" y="0"/>
                </a:moveTo>
                <a:lnTo>
                  <a:pt x="3308129" y="0"/>
                </a:lnTo>
                <a:lnTo>
                  <a:pt x="3308129" y="2206522"/>
                </a:lnTo>
                <a:lnTo>
                  <a:pt x="0" y="2206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478676" y="733651"/>
            <a:ext cx="3543742" cy="2206522"/>
          </a:xfrm>
          <a:custGeom>
            <a:avLst/>
            <a:gdLst/>
            <a:ahLst/>
            <a:cxnLst/>
            <a:rect l="l" t="t" r="r" b="b"/>
            <a:pathLst>
              <a:path w="3543742" h="2206522">
                <a:moveTo>
                  <a:pt x="0" y="0"/>
                </a:moveTo>
                <a:lnTo>
                  <a:pt x="3543741" y="0"/>
                </a:lnTo>
                <a:lnTo>
                  <a:pt x="3543741" y="2206522"/>
                </a:lnTo>
                <a:lnTo>
                  <a:pt x="0" y="22065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31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461260" y="733651"/>
            <a:ext cx="3530435" cy="2206522"/>
          </a:xfrm>
          <a:custGeom>
            <a:avLst/>
            <a:gdLst/>
            <a:ahLst/>
            <a:cxnLst/>
            <a:rect l="l" t="t" r="r" b="b"/>
            <a:pathLst>
              <a:path w="3530435" h="2206522">
                <a:moveTo>
                  <a:pt x="0" y="0"/>
                </a:moveTo>
                <a:lnTo>
                  <a:pt x="3530434" y="0"/>
                </a:lnTo>
                <a:lnTo>
                  <a:pt x="3530434" y="2206522"/>
                </a:lnTo>
                <a:lnTo>
                  <a:pt x="0" y="22065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991694" y="733651"/>
            <a:ext cx="2942029" cy="2206522"/>
          </a:xfrm>
          <a:custGeom>
            <a:avLst/>
            <a:gdLst/>
            <a:ahLst/>
            <a:cxnLst/>
            <a:rect l="l" t="t" r="r" b="b"/>
            <a:pathLst>
              <a:path w="2942029" h="2206522">
                <a:moveTo>
                  <a:pt x="0" y="0"/>
                </a:moveTo>
                <a:lnTo>
                  <a:pt x="2942029" y="0"/>
                </a:lnTo>
                <a:lnTo>
                  <a:pt x="2942029" y="2206522"/>
                </a:lnTo>
                <a:lnTo>
                  <a:pt x="0" y="220652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05161" y="3544300"/>
            <a:ext cx="976408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Паразитология как наука разрабатывает многие вопросы общей биологии.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31981" y="7396732"/>
            <a:ext cx="9764087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Исключительно велико прикладное значение паразитологии для понимания причин и механизмов возникновения множества болезней человека, домашних и диких животных, а также растений.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5161" y="4891739"/>
            <a:ext cx="10941964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Она является основой для изучения проблемы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морфологических, физиологических и функциональных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приспособлений в процессе формирования паразитизма,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</a:rPr>
              <a:t> для нозологического понимания проблемы вида. 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2969" y="3525433"/>
            <a:ext cx="336039" cy="78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7"/>
              </a:lnSpc>
            </a:pPr>
            <a:r>
              <a:rPr lang="en-US" sz="4626">
                <a:solidFill>
                  <a:srgbClr val="797A1D"/>
                </a:solidFill>
                <a:latin typeface="Open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2969" y="4915673"/>
            <a:ext cx="306412" cy="71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4218">
                <a:solidFill>
                  <a:srgbClr val="797A1D"/>
                </a:solidFill>
                <a:latin typeface="Open Sans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40511" y="7387207"/>
            <a:ext cx="298490" cy="69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3"/>
              </a:lnSpc>
            </a:pPr>
            <a:r>
              <a:rPr lang="en-US" sz="4109">
                <a:solidFill>
                  <a:srgbClr val="797A1D"/>
                </a:solidFill>
                <a:latin typeface="Open Sans"/>
              </a:rPr>
              <a:t>3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798279">
            <a:off x="5911948" y="4359227"/>
            <a:ext cx="1127853" cy="318618"/>
          </a:xfrm>
          <a:custGeom>
            <a:avLst/>
            <a:gdLst/>
            <a:ahLst/>
            <a:cxnLst/>
            <a:rect l="l" t="t" r="r" b="b"/>
            <a:pathLst>
              <a:path w="1127853" h="318618">
                <a:moveTo>
                  <a:pt x="0" y="0"/>
                </a:moveTo>
                <a:lnTo>
                  <a:pt x="1127852" y="0"/>
                </a:lnTo>
                <a:lnTo>
                  <a:pt x="1127852" y="318618"/>
                </a:lnTo>
                <a:lnTo>
                  <a:pt x="0" y="318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94798" y="3848039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2" y="0"/>
                </a:lnTo>
                <a:lnTo>
                  <a:pt x="790702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24265" y="3848039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1" y="0"/>
                </a:lnTo>
                <a:lnTo>
                  <a:pt x="790701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68726" y="8285875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1" y="0"/>
                </a:lnTo>
                <a:lnTo>
                  <a:pt x="790701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33749" flipV="1">
            <a:off x="11299264" y="4084081"/>
            <a:ext cx="1127853" cy="318618"/>
          </a:xfrm>
          <a:custGeom>
            <a:avLst/>
            <a:gdLst/>
            <a:ahLst/>
            <a:cxnLst/>
            <a:rect l="l" t="t" r="r" b="b"/>
            <a:pathLst>
              <a:path w="1127853" h="318618">
                <a:moveTo>
                  <a:pt x="0" y="318618"/>
                </a:moveTo>
                <a:lnTo>
                  <a:pt x="1127852" y="318618"/>
                </a:lnTo>
                <a:lnTo>
                  <a:pt x="1127852" y="0"/>
                </a:lnTo>
                <a:lnTo>
                  <a:pt x="0" y="0"/>
                </a:lnTo>
                <a:lnTo>
                  <a:pt x="0" y="3186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467482" flipV="1">
            <a:off x="7885192" y="8344514"/>
            <a:ext cx="1127853" cy="318618"/>
          </a:xfrm>
          <a:custGeom>
            <a:avLst/>
            <a:gdLst/>
            <a:ahLst/>
            <a:cxnLst/>
            <a:rect l="l" t="t" r="r" b="b"/>
            <a:pathLst>
              <a:path w="1127853" h="318618">
                <a:moveTo>
                  <a:pt x="0" y="318618"/>
                </a:moveTo>
                <a:lnTo>
                  <a:pt x="1127853" y="318618"/>
                </a:lnTo>
                <a:lnTo>
                  <a:pt x="1127853" y="0"/>
                </a:lnTo>
                <a:lnTo>
                  <a:pt x="0" y="0"/>
                </a:lnTo>
                <a:lnTo>
                  <a:pt x="0" y="3186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102135" y="6751901"/>
            <a:ext cx="2906299" cy="4114800"/>
          </a:xfrm>
          <a:custGeom>
            <a:avLst/>
            <a:gdLst/>
            <a:ahLst/>
            <a:cxnLst/>
            <a:rect l="l" t="t" r="r" b="b"/>
            <a:pathLst>
              <a:path w="2906299" h="4114800">
                <a:moveTo>
                  <a:pt x="0" y="0"/>
                </a:moveTo>
                <a:lnTo>
                  <a:pt x="2906298" y="0"/>
                </a:lnTo>
                <a:lnTo>
                  <a:pt x="2906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96771" flipH="1">
            <a:off x="16620392" y="559236"/>
            <a:ext cx="2455443" cy="3476469"/>
          </a:xfrm>
          <a:custGeom>
            <a:avLst/>
            <a:gdLst/>
            <a:ahLst/>
            <a:cxnLst/>
            <a:rect l="l" t="t" r="r" b="b"/>
            <a:pathLst>
              <a:path w="2455443" h="3476469">
                <a:moveTo>
                  <a:pt x="2455443" y="0"/>
                </a:moveTo>
                <a:lnTo>
                  <a:pt x="0" y="0"/>
                </a:lnTo>
                <a:lnTo>
                  <a:pt x="0" y="3476469"/>
                </a:lnTo>
                <a:lnTo>
                  <a:pt x="2455443" y="3476469"/>
                </a:lnTo>
                <a:lnTo>
                  <a:pt x="245544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391477" y="3507411"/>
            <a:ext cx="4896523" cy="175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97"/>
              </a:lnSpc>
              <a:spcBef>
                <a:spcPct val="0"/>
              </a:spcBef>
            </a:pPr>
            <a:r>
              <a:rPr lang="en-US" sz="5070">
                <a:solidFill>
                  <a:srgbClr val="C4791C"/>
                </a:solidFill>
                <a:latin typeface="Cagliostro"/>
              </a:rPr>
              <a:t>Ветеринарная паразитология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185587" y="459855"/>
            <a:ext cx="11605086" cy="1956063"/>
            <a:chOff x="0" y="0"/>
            <a:chExt cx="3056484" cy="5151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39092" y="28926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7199279" y="2715032"/>
            <a:ext cx="3914238" cy="5246370"/>
            <a:chOff x="0" y="0"/>
            <a:chExt cx="4235450" cy="5676900"/>
          </a:xfrm>
        </p:grpSpPr>
        <p:sp>
          <p:nvSpPr>
            <p:cNvPr id="19" name="Freeform 19"/>
            <p:cNvSpPr/>
            <p:nvPr/>
          </p:nvSpPr>
          <p:spPr>
            <a:xfrm>
              <a:off x="46990" y="77470"/>
              <a:ext cx="4141470" cy="5516880"/>
            </a:xfrm>
            <a:custGeom>
              <a:avLst/>
              <a:gdLst/>
              <a:ahLst/>
              <a:cxnLst/>
              <a:rect l="l" t="t" r="r" b="b"/>
              <a:pathLst>
                <a:path w="4141470" h="5516880">
                  <a:moveTo>
                    <a:pt x="4141470" y="5516880"/>
                  </a:moveTo>
                  <a:lnTo>
                    <a:pt x="0" y="5516880"/>
                  </a:lnTo>
                  <a:lnTo>
                    <a:pt x="0" y="0"/>
                  </a:lnTo>
                  <a:lnTo>
                    <a:pt x="4140200" y="0"/>
                  </a:lnTo>
                  <a:lnTo>
                    <a:pt x="4141470" y="5516880"/>
                  </a:lnTo>
                  <a:lnTo>
                    <a:pt x="4141470" y="5516880"/>
                  </a:lnTo>
                  <a:close/>
                </a:path>
              </a:pathLst>
            </a:custGeom>
            <a:blipFill>
              <a:blip r:embed="rId16"/>
              <a:stretch>
                <a:fillRect l="-16605" r="-1660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4235450" cy="5676900"/>
            </a:xfrm>
            <a:custGeom>
              <a:avLst/>
              <a:gdLst/>
              <a:ahLst/>
              <a:cxnLst/>
              <a:rect l="l" t="t" r="r" b="b"/>
              <a:pathLst>
                <a:path w="4235450" h="5676900">
                  <a:moveTo>
                    <a:pt x="4235450" y="5676900"/>
                  </a:moveTo>
                  <a:lnTo>
                    <a:pt x="0" y="5676900"/>
                  </a:lnTo>
                  <a:lnTo>
                    <a:pt x="0" y="0"/>
                  </a:lnTo>
                  <a:lnTo>
                    <a:pt x="4235450" y="0"/>
                  </a:lnTo>
                  <a:lnTo>
                    <a:pt x="4235450" y="5676900"/>
                  </a:lnTo>
                  <a:close/>
                </a:path>
              </a:pathLst>
            </a:custGeom>
            <a:blipFill>
              <a:blip r:embed="rId17"/>
              <a:stretch>
                <a:fillRect l="-66" r="-66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3800811" y="9005075"/>
            <a:ext cx="6624817" cy="86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097"/>
              </a:lnSpc>
              <a:spcBef>
                <a:spcPct val="0"/>
              </a:spcBef>
            </a:pPr>
            <a:r>
              <a:rPr lang="en-US" sz="5070">
                <a:solidFill>
                  <a:srgbClr val="547523"/>
                </a:solidFill>
                <a:latin typeface="Cagliostro"/>
              </a:rPr>
              <a:t>Фитопаразитология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0" y="3507494"/>
            <a:ext cx="5258286" cy="175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02"/>
              </a:lnSpc>
              <a:spcBef>
                <a:spcPct val="0"/>
              </a:spcBef>
            </a:pPr>
            <a:r>
              <a:rPr lang="en-US" sz="5073">
                <a:solidFill>
                  <a:srgbClr val="DEDD91"/>
                </a:solidFill>
                <a:latin typeface="Cagliostro"/>
              </a:rPr>
              <a:t>Медицинская паразитология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85587" y="345555"/>
            <a:ext cx="11605086" cy="202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797A1D"/>
                </a:solidFill>
                <a:latin typeface="Cagliostro"/>
              </a:rPr>
              <a:t>В зависимости от объектов паразитирования выделяют: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70415" y="1203406"/>
            <a:ext cx="9547170" cy="1956063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83756" y="1000125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21548" y="5345621"/>
            <a:ext cx="5922878" cy="1529097"/>
            <a:chOff x="0" y="0"/>
            <a:chExt cx="812800" cy="2098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09839"/>
            </a:xfrm>
            <a:custGeom>
              <a:avLst/>
              <a:gdLst/>
              <a:ahLst/>
              <a:cxnLst/>
              <a:rect l="l" t="t" r="r" b="b"/>
              <a:pathLst>
                <a:path w="812800" h="209839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149711"/>
                  </a:lnTo>
                  <a:cubicBezTo>
                    <a:pt x="812800" y="165658"/>
                    <a:pt x="806465" y="180952"/>
                    <a:pt x="795189" y="192228"/>
                  </a:cubicBezTo>
                  <a:cubicBezTo>
                    <a:pt x="783913" y="203504"/>
                    <a:pt x="768619" y="209839"/>
                    <a:pt x="752672" y="209839"/>
                  </a:cubicBezTo>
                  <a:lnTo>
                    <a:pt x="60128" y="209839"/>
                  </a:lnTo>
                  <a:cubicBezTo>
                    <a:pt x="44181" y="209839"/>
                    <a:pt x="28887" y="203504"/>
                    <a:pt x="17611" y="192228"/>
                  </a:cubicBezTo>
                  <a:cubicBezTo>
                    <a:pt x="6335" y="180952"/>
                    <a:pt x="0" y="165658"/>
                    <a:pt x="0" y="149711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24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513518" y="5345621"/>
            <a:ext cx="5922878" cy="1529097"/>
            <a:chOff x="0" y="0"/>
            <a:chExt cx="812800" cy="2098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09839"/>
            </a:xfrm>
            <a:custGeom>
              <a:avLst/>
              <a:gdLst/>
              <a:ahLst/>
              <a:cxnLst/>
              <a:rect l="l" t="t" r="r" b="b"/>
              <a:pathLst>
                <a:path w="812800" h="209839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149711"/>
                  </a:lnTo>
                  <a:cubicBezTo>
                    <a:pt x="812800" y="165658"/>
                    <a:pt x="806465" y="180952"/>
                    <a:pt x="795189" y="192228"/>
                  </a:cubicBezTo>
                  <a:cubicBezTo>
                    <a:pt x="783913" y="203504"/>
                    <a:pt x="768619" y="209839"/>
                    <a:pt x="752672" y="209839"/>
                  </a:cubicBezTo>
                  <a:lnTo>
                    <a:pt x="60128" y="209839"/>
                  </a:lnTo>
                  <a:cubicBezTo>
                    <a:pt x="44181" y="209839"/>
                    <a:pt x="28887" y="203504"/>
                    <a:pt x="17611" y="192228"/>
                  </a:cubicBezTo>
                  <a:cubicBezTo>
                    <a:pt x="6335" y="180952"/>
                    <a:pt x="0" y="165658"/>
                    <a:pt x="0" y="149711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24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92086" y="3395963"/>
            <a:ext cx="5922878" cy="1489144"/>
            <a:chOff x="0" y="0"/>
            <a:chExt cx="812800" cy="2043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370415" y="928454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225348" y="802586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746958" y="7363394"/>
            <a:ext cx="5229944" cy="2923606"/>
          </a:xfrm>
          <a:custGeom>
            <a:avLst/>
            <a:gdLst/>
            <a:ahLst/>
            <a:cxnLst/>
            <a:rect l="l" t="t" r="r" b="b"/>
            <a:pathLst>
              <a:path w="5229944" h="2923606">
                <a:moveTo>
                  <a:pt x="0" y="0"/>
                </a:moveTo>
                <a:lnTo>
                  <a:pt x="5229944" y="0"/>
                </a:lnTo>
                <a:lnTo>
                  <a:pt x="5229944" y="2923606"/>
                </a:lnTo>
                <a:lnTo>
                  <a:pt x="0" y="292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689152" y="694509"/>
            <a:ext cx="3598848" cy="221576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809253" y="1126843"/>
            <a:ext cx="8669495" cy="2080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sz="6611" spc="191">
                <a:solidFill>
                  <a:srgbClr val="797A1D"/>
                </a:solidFill>
                <a:latin typeface="Cinzel Decorative Bold"/>
              </a:rPr>
              <a:t>Медицинская паразитология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9447" y="5710119"/>
            <a:ext cx="5522639" cy="100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4099">
                <a:solidFill>
                  <a:srgbClr val="797A1D"/>
                </a:solidFill>
                <a:latin typeface="Cagliostro"/>
              </a:rPr>
              <a:t>биология и экология паразитов человека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18435" y="5697876"/>
            <a:ext cx="5163184" cy="100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4099">
                <a:solidFill>
                  <a:srgbClr val="797A1D"/>
                </a:solidFill>
                <a:latin typeface="Cagliostro"/>
              </a:rPr>
              <a:t>вызываемые ими заболевания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61904" y="3476958"/>
            <a:ext cx="5922878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1"/>
                </a:solidFill>
                <a:latin typeface="Cagliostro"/>
              </a:rPr>
              <a:t>предмет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545324" y="7917185"/>
            <a:ext cx="7302327" cy="1917475"/>
            <a:chOff x="0" y="0"/>
            <a:chExt cx="1002103" cy="2631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02103" cy="263136"/>
            </a:xfrm>
            <a:custGeom>
              <a:avLst/>
              <a:gdLst/>
              <a:ahLst/>
              <a:cxnLst/>
              <a:rect l="l" t="t" r="r" b="b"/>
              <a:pathLst>
                <a:path w="1002103" h="263136">
                  <a:moveTo>
                    <a:pt x="48769" y="0"/>
                  </a:moveTo>
                  <a:lnTo>
                    <a:pt x="953334" y="0"/>
                  </a:lnTo>
                  <a:cubicBezTo>
                    <a:pt x="966268" y="0"/>
                    <a:pt x="978673" y="5138"/>
                    <a:pt x="987819" y="14284"/>
                  </a:cubicBezTo>
                  <a:cubicBezTo>
                    <a:pt x="996965" y="23430"/>
                    <a:pt x="1002103" y="35835"/>
                    <a:pt x="1002103" y="48769"/>
                  </a:cubicBezTo>
                  <a:lnTo>
                    <a:pt x="1002103" y="214367"/>
                  </a:lnTo>
                  <a:cubicBezTo>
                    <a:pt x="1002103" y="227302"/>
                    <a:pt x="996965" y="239706"/>
                    <a:pt x="987819" y="248852"/>
                  </a:cubicBezTo>
                  <a:cubicBezTo>
                    <a:pt x="978673" y="257998"/>
                    <a:pt x="966268" y="263136"/>
                    <a:pt x="953334" y="263136"/>
                  </a:cubicBezTo>
                  <a:lnTo>
                    <a:pt x="48769" y="263136"/>
                  </a:lnTo>
                  <a:cubicBezTo>
                    <a:pt x="35835" y="263136"/>
                    <a:pt x="23430" y="257998"/>
                    <a:pt x="14284" y="248852"/>
                  </a:cubicBezTo>
                  <a:cubicBezTo>
                    <a:pt x="5138" y="239706"/>
                    <a:pt x="0" y="227302"/>
                    <a:pt x="0" y="214367"/>
                  </a:cubicBezTo>
                  <a:lnTo>
                    <a:pt x="0" y="48769"/>
                  </a:lnTo>
                  <a:cubicBezTo>
                    <a:pt x="0" y="35835"/>
                    <a:pt x="5138" y="23430"/>
                    <a:pt x="14284" y="14284"/>
                  </a:cubicBezTo>
                  <a:cubicBezTo>
                    <a:pt x="23430" y="5138"/>
                    <a:pt x="35835" y="0"/>
                    <a:pt x="48769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02103" cy="301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502361" y="7944187"/>
            <a:ext cx="7302327" cy="197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4099">
                <a:solidFill>
                  <a:srgbClr val="797A1D"/>
                </a:solidFill>
                <a:latin typeface="Cagliostro"/>
              </a:rPr>
              <a:t>методы их диагностики, лечения и профилактики, а также научные основы борьбы с ними</a:t>
            </a:r>
          </a:p>
        </p:txBody>
      </p:sp>
      <p:sp>
        <p:nvSpPr>
          <p:cNvPr id="30" name="AutoShape 30"/>
          <p:cNvSpPr/>
          <p:nvPr/>
        </p:nvSpPr>
        <p:spPr>
          <a:xfrm flipH="1">
            <a:off x="3906326" y="4351333"/>
            <a:ext cx="1919176" cy="774501"/>
          </a:xfrm>
          <a:prstGeom prst="line">
            <a:avLst/>
          </a:prstGeom>
          <a:ln w="200025" cap="flat">
            <a:solidFill>
              <a:srgbClr val="3A6D66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1" name="AutoShape 31"/>
          <p:cNvSpPr/>
          <p:nvPr/>
        </p:nvSpPr>
        <p:spPr>
          <a:xfrm flipH="1">
            <a:off x="9134475" y="4885106"/>
            <a:ext cx="19050" cy="2839334"/>
          </a:xfrm>
          <a:prstGeom prst="line">
            <a:avLst/>
          </a:prstGeom>
          <a:ln w="200025" cap="flat">
            <a:solidFill>
              <a:srgbClr val="3A6D66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AutoShape 32"/>
          <p:cNvSpPr/>
          <p:nvPr/>
        </p:nvSpPr>
        <p:spPr>
          <a:xfrm>
            <a:off x="12411462" y="4447431"/>
            <a:ext cx="1988565" cy="573321"/>
          </a:xfrm>
          <a:prstGeom prst="line">
            <a:avLst/>
          </a:prstGeom>
          <a:ln w="200025" cap="flat">
            <a:solidFill>
              <a:srgbClr val="3A6D66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96387" y="211266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10037" y="266066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028294" y="3679605"/>
            <a:ext cx="14432326" cy="1463895"/>
            <a:chOff x="0" y="0"/>
            <a:chExt cx="1980557" cy="200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557" cy="200891"/>
            </a:xfrm>
            <a:custGeom>
              <a:avLst/>
              <a:gdLst/>
              <a:ahLst/>
              <a:cxnLst/>
              <a:rect l="l" t="t" r="r" b="b"/>
              <a:pathLst>
                <a:path w="1980557" h="200891">
                  <a:moveTo>
                    <a:pt x="24676" y="0"/>
                  </a:moveTo>
                  <a:lnTo>
                    <a:pt x="1955881" y="0"/>
                  </a:lnTo>
                  <a:cubicBezTo>
                    <a:pt x="1969509" y="0"/>
                    <a:pt x="1980557" y="11048"/>
                    <a:pt x="1980557" y="24676"/>
                  </a:cubicBezTo>
                  <a:lnTo>
                    <a:pt x="1980557" y="176215"/>
                  </a:lnTo>
                  <a:cubicBezTo>
                    <a:pt x="1980557" y="189844"/>
                    <a:pt x="1969509" y="200891"/>
                    <a:pt x="1955881" y="200891"/>
                  </a:cubicBezTo>
                  <a:lnTo>
                    <a:pt x="24676" y="200891"/>
                  </a:lnTo>
                  <a:cubicBezTo>
                    <a:pt x="11048" y="200891"/>
                    <a:pt x="0" y="189844"/>
                    <a:pt x="0" y="176215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0557" cy="23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21518" y="2279882"/>
            <a:ext cx="6154825" cy="1028450"/>
            <a:chOff x="0" y="0"/>
            <a:chExt cx="844630" cy="1411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4630" cy="141135"/>
            </a:xfrm>
            <a:custGeom>
              <a:avLst/>
              <a:gdLst/>
              <a:ahLst/>
              <a:cxnLst/>
              <a:rect l="l" t="t" r="r" b="b"/>
              <a:pathLst>
                <a:path w="844630" h="141135">
                  <a:moveTo>
                    <a:pt x="46541" y="0"/>
                  </a:moveTo>
                  <a:lnTo>
                    <a:pt x="798089" y="0"/>
                  </a:lnTo>
                  <a:cubicBezTo>
                    <a:pt x="810433" y="0"/>
                    <a:pt x="822271" y="4903"/>
                    <a:pt x="830999" y="13632"/>
                  </a:cubicBezTo>
                  <a:cubicBezTo>
                    <a:pt x="839727" y="22360"/>
                    <a:pt x="844630" y="34197"/>
                    <a:pt x="844630" y="46541"/>
                  </a:cubicBezTo>
                  <a:lnTo>
                    <a:pt x="844630" y="94594"/>
                  </a:lnTo>
                  <a:cubicBezTo>
                    <a:pt x="844630" y="106937"/>
                    <a:pt x="839727" y="118775"/>
                    <a:pt x="830999" y="127503"/>
                  </a:cubicBezTo>
                  <a:cubicBezTo>
                    <a:pt x="822271" y="136231"/>
                    <a:pt x="810433" y="141135"/>
                    <a:pt x="798089" y="141135"/>
                  </a:cubicBezTo>
                  <a:lnTo>
                    <a:pt x="46541" y="141135"/>
                  </a:lnTo>
                  <a:cubicBezTo>
                    <a:pt x="20837" y="141135"/>
                    <a:pt x="0" y="120298"/>
                    <a:pt x="0" y="94594"/>
                  </a:cubicBezTo>
                  <a:lnTo>
                    <a:pt x="0" y="46541"/>
                  </a:lnTo>
                  <a:cubicBezTo>
                    <a:pt x="0" y="20837"/>
                    <a:pt x="20837" y="0"/>
                    <a:pt x="46541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44630" cy="179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85511" y="432982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873543" y="566278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0773" y="5777620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667254" y="182691"/>
            <a:ext cx="10953492" cy="18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171">
                <a:solidFill>
                  <a:srgbClr val="797A1D"/>
                </a:solidFill>
                <a:latin typeface="Cinzel Decorative Bold"/>
              </a:rPr>
              <a:t>Медицинская паразитология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0037" y="3653997"/>
            <a:ext cx="12143634" cy="14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354A15"/>
                </a:solidFill>
                <a:latin typeface="Cagliostro"/>
              </a:rPr>
              <a:t>1) изучение морфологии, биологии, экологии и систематики паразитов человека;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37492" y="2209589"/>
            <a:ext cx="5922878" cy="104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1"/>
                </a:solidFill>
                <a:latin typeface="Cagliostro"/>
              </a:rPr>
              <a:t>ЗАДАЧИ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28294" y="5305425"/>
            <a:ext cx="14432326" cy="2187256"/>
            <a:chOff x="0" y="0"/>
            <a:chExt cx="1980557" cy="3001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80557" cy="300158"/>
            </a:xfrm>
            <a:custGeom>
              <a:avLst/>
              <a:gdLst/>
              <a:ahLst/>
              <a:cxnLst/>
              <a:rect l="l" t="t" r="r" b="b"/>
              <a:pathLst>
                <a:path w="1980557" h="300158">
                  <a:moveTo>
                    <a:pt x="24676" y="0"/>
                  </a:moveTo>
                  <a:lnTo>
                    <a:pt x="1955881" y="0"/>
                  </a:lnTo>
                  <a:cubicBezTo>
                    <a:pt x="1969509" y="0"/>
                    <a:pt x="1980557" y="11048"/>
                    <a:pt x="1980557" y="24676"/>
                  </a:cubicBezTo>
                  <a:lnTo>
                    <a:pt x="1980557" y="275483"/>
                  </a:lnTo>
                  <a:cubicBezTo>
                    <a:pt x="1980557" y="282027"/>
                    <a:pt x="1977957" y="288304"/>
                    <a:pt x="1973330" y="292931"/>
                  </a:cubicBezTo>
                  <a:cubicBezTo>
                    <a:pt x="1968702" y="297559"/>
                    <a:pt x="1962426" y="300158"/>
                    <a:pt x="1955881" y="300158"/>
                  </a:cubicBezTo>
                  <a:lnTo>
                    <a:pt x="24676" y="300158"/>
                  </a:lnTo>
                  <a:cubicBezTo>
                    <a:pt x="11048" y="300158"/>
                    <a:pt x="0" y="289111"/>
                    <a:pt x="0" y="275483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980557" cy="338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028294" y="7730806"/>
            <a:ext cx="14432326" cy="2200911"/>
            <a:chOff x="0" y="0"/>
            <a:chExt cx="1980557" cy="30203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80557" cy="302032"/>
            </a:xfrm>
            <a:custGeom>
              <a:avLst/>
              <a:gdLst/>
              <a:ahLst/>
              <a:cxnLst/>
              <a:rect l="l" t="t" r="r" b="b"/>
              <a:pathLst>
                <a:path w="1980557" h="302032">
                  <a:moveTo>
                    <a:pt x="24676" y="0"/>
                  </a:moveTo>
                  <a:lnTo>
                    <a:pt x="1955881" y="0"/>
                  </a:lnTo>
                  <a:cubicBezTo>
                    <a:pt x="1969509" y="0"/>
                    <a:pt x="1980557" y="11048"/>
                    <a:pt x="1980557" y="24676"/>
                  </a:cubicBezTo>
                  <a:lnTo>
                    <a:pt x="1980557" y="277357"/>
                  </a:lnTo>
                  <a:cubicBezTo>
                    <a:pt x="1980557" y="290985"/>
                    <a:pt x="1969509" y="302032"/>
                    <a:pt x="1955881" y="302032"/>
                  </a:cubicBezTo>
                  <a:lnTo>
                    <a:pt x="24676" y="302032"/>
                  </a:lnTo>
                  <a:cubicBezTo>
                    <a:pt x="11048" y="302032"/>
                    <a:pt x="0" y="290985"/>
                    <a:pt x="0" y="277357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980557" cy="340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252843" y="5317648"/>
            <a:ext cx="14382531" cy="215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354A15"/>
                </a:solidFill>
                <a:latin typeface="Cagliostro"/>
              </a:rPr>
              <a:t>2) выяснение характера действия паразитов на организм человека (и наоборот) с целью познания механизмов развития заболеваний, вызываемых ими;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24246" y="7787956"/>
            <a:ext cx="14439726" cy="214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354A15"/>
                </a:solidFill>
                <a:latin typeface="Open Sans"/>
              </a:rPr>
              <a:t>3) разработку методов диагностики, лечения и профилактики заболеваний, вызываемых паразитами, и способов борьбы с ними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52843" y="7850734"/>
            <a:ext cx="16416157" cy="2436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2"/>
              </a:lnSpc>
            </a:pP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Медицинская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арахноэнтомология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изучает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роль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членистоногих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как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переносчиков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возбудителей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заболеваний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человека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,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природных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их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резервуаров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и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возбудителей</a:t>
            </a:r>
            <a:r>
              <a:rPr lang="en-US" sz="4929" dirty="0">
                <a:solidFill>
                  <a:srgbClr val="B4876D"/>
                </a:solidFill>
                <a:latin typeface="Open Sans Bold Italics"/>
              </a:rPr>
              <a:t> </a:t>
            </a:r>
            <a:r>
              <a:rPr lang="en-US" sz="4929" dirty="0" err="1">
                <a:solidFill>
                  <a:srgbClr val="B4876D"/>
                </a:solidFill>
                <a:latin typeface="Open Sans Bold Italics"/>
              </a:rPr>
              <a:t>заболеваний</a:t>
            </a:r>
            <a:endParaRPr lang="en-US" sz="4929" dirty="0">
              <a:solidFill>
                <a:srgbClr val="B4876D"/>
              </a:solidFill>
              <a:latin typeface="Open Sans Bold Italics"/>
            </a:endParaRPr>
          </a:p>
        </p:txBody>
      </p:sp>
      <p:sp>
        <p:nvSpPr>
          <p:cNvPr id="4" name="Freeform 4"/>
          <p:cNvSpPr/>
          <p:nvPr/>
        </p:nvSpPr>
        <p:spPr>
          <a:xfrm rot="5400000">
            <a:off x="17063024" y="3845416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81330" flipH="1">
            <a:off x="15773531" y="-487629"/>
            <a:ext cx="4518875" cy="4114800"/>
          </a:xfrm>
          <a:custGeom>
            <a:avLst/>
            <a:gdLst/>
            <a:ahLst/>
            <a:cxnLst/>
            <a:rect l="l" t="t" r="r" b="b"/>
            <a:pathLst>
              <a:path w="4518875" h="4114800">
                <a:moveTo>
                  <a:pt x="4518874" y="0"/>
                </a:moveTo>
                <a:lnTo>
                  <a:pt x="0" y="0"/>
                </a:lnTo>
                <a:lnTo>
                  <a:pt x="0" y="4114800"/>
                </a:lnTo>
                <a:lnTo>
                  <a:pt x="4518874" y="4114800"/>
                </a:lnTo>
                <a:lnTo>
                  <a:pt x="45188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330">
            <a:off x="-2478726" y="7314107"/>
            <a:ext cx="4518875" cy="4114800"/>
          </a:xfrm>
          <a:custGeom>
            <a:avLst/>
            <a:gdLst/>
            <a:ahLst/>
            <a:cxnLst/>
            <a:rect l="l" t="t" r="r" b="b"/>
            <a:pathLst>
              <a:path w="4518875" h="4114800">
                <a:moveTo>
                  <a:pt x="0" y="0"/>
                </a:moveTo>
                <a:lnTo>
                  <a:pt x="4518875" y="0"/>
                </a:lnTo>
                <a:lnTo>
                  <a:pt x="4518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4447" y="3649140"/>
            <a:ext cx="1494360" cy="1494360"/>
          </a:xfrm>
          <a:custGeom>
            <a:avLst/>
            <a:gdLst/>
            <a:ahLst/>
            <a:cxnLst/>
            <a:rect l="l" t="t" r="r" b="b"/>
            <a:pathLst>
              <a:path w="1494360" h="1494360">
                <a:moveTo>
                  <a:pt x="0" y="0"/>
                </a:moveTo>
                <a:lnTo>
                  <a:pt x="1494360" y="0"/>
                </a:lnTo>
                <a:lnTo>
                  <a:pt x="1494360" y="1494360"/>
                </a:lnTo>
                <a:lnTo>
                  <a:pt x="0" y="1494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23424" y="1541196"/>
            <a:ext cx="11523119" cy="17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471" spc="158">
                <a:solidFill>
                  <a:srgbClr val="797A1D"/>
                </a:solidFill>
                <a:latin typeface="Cinzel Decorative Bold"/>
              </a:rPr>
              <a:t>Медицинская паразитология включает: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05161" y="3763440"/>
            <a:ext cx="16178282" cy="183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4"/>
              </a:lnSpc>
            </a:pPr>
            <a:r>
              <a:rPr lang="en-US" sz="4932">
                <a:solidFill>
                  <a:srgbClr val="B4876D"/>
                </a:solidFill>
                <a:latin typeface="Open Sans Bold Italics"/>
              </a:rPr>
              <a:t>Медицинская протистология изучает патоген- ных простейших - возбудителей заболеваний человека</a:t>
            </a:r>
          </a:p>
        </p:txBody>
      </p:sp>
      <p:sp>
        <p:nvSpPr>
          <p:cNvPr id="15" name="Freeform 15"/>
          <p:cNvSpPr/>
          <p:nvPr/>
        </p:nvSpPr>
        <p:spPr>
          <a:xfrm>
            <a:off x="224447" y="8375497"/>
            <a:ext cx="1494360" cy="1494360"/>
          </a:xfrm>
          <a:custGeom>
            <a:avLst/>
            <a:gdLst/>
            <a:ahLst/>
            <a:cxnLst/>
            <a:rect l="l" t="t" r="r" b="b"/>
            <a:pathLst>
              <a:path w="1494360" h="1494360">
                <a:moveTo>
                  <a:pt x="0" y="0"/>
                </a:moveTo>
                <a:lnTo>
                  <a:pt x="1494360" y="0"/>
                </a:lnTo>
                <a:lnTo>
                  <a:pt x="1494360" y="1494360"/>
                </a:lnTo>
                <a:lnTo>
                  <a:pt x="0" y="1494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24447" y="6014363"/>
            <a:ext cx="1494360" cy="1494360"/>
          </a:xfrm>
          <a:custGeom>
            <a:avLst/>
            <a:gdLst/>
            <a:ahLst/>
            <a:cxnLst/>
            <a:rect l="l" t="t" r="r" b="b"/>
            <a:pathLst>
              <a:path w="1494360" h="1494360">
                <a:moveTo>
                  <a:pt x="0" y="0"/>
                </a:moveTo>
                <a:lnTo>
                  <a:pt x="1494360" y="0"/>
                </a:lnTo>
                <a:lnTo>
                  <a:pt x="1494360" y="1494359"/>
                </a:lnTo>
                <a:lnTo>
                  <a:pt x="0" y="1494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252843" y="5807119"/>
            <a:ext cx="16230600" cy="183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2"/>
              </a:lnSpc>
            </a:pPr>
            <a:r>
              <a:rPr lang="en-US" sz="4930">
                <a:solidFill>
                  <a:srgbClr val="B4876D"/>
                </a:solidFill>
                <a:latin typeface="Open Sans Bold Italics"/>
              </a:rPr>
              <a:t>Медицинская гельминтология выясняет роль гельминтов из типов плоских и круглых червей как возбудителей заболеваний человека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447" y="3686706"/>
            <a:ext cx="1494360" cy="1276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3A6D66"/>
                </a:solidFill>
                <a:latin typeface="Open Sans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4447" y="6035599"/>
            <a:ext cx="14943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A6D66"/>
                </a:solidFill>
                <a:latin typeface="Open Sans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9748" y="8404072"/>
            <a:ext cx="54375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A6D66"/>
                </a:solidFill>
                <a:latin typeface="Open Sans Bold"/>
              </a:rPr>
              <a:t>3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12334" y="399267"/>
            <a:ext cx="11169646" cy="2665471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645793" y="228899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2064" y="3417264"/>
            <a:ext cx="3522894" cy="1050451"/>
            <a:chOff x="0" y="0"/>
            <a:chExt cx="812800" cy="2098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09839"/>
            </a:xfrm>
            <a:custGeom>
              <a:avLst/>
              <a:gdLst/>
              <a:ahLst/>
              <a:cxnLst/>
              <a:rect l="l" t="t" r="r" b="b"/>
              <a:pathLst>
                <a:path w="812800" h="209839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149711"/>
                  </a:lnTo>
                  <a:cubicBezTo>
                    <a:pt x="812800" y="165658"/>
                    <a:pt x="806465" y="180952"/>
                    <a:pt x="795189" y="192228"/>
                  </a:cubicBezTo>
                  <a:cubicBezTo>
                    <a:pt x="783913" y="203504"/>
                    <a:pt x="768619" y="209839"/>
                    <a:pt x="752672" y="209839"/>
                  </a:cubicBezTo>
                  <a:lnTo>
                    <a:pt x="60128" y="209839"/>
                  </a:lnTo>
                  <a:cubicBezTo>
                    <a:pt x="44181" y="209839"/>
                    <a:pt x="28887" y="203504"/>
                    <a:pt x="17611" y="192228"/>
                  </a:cubicBezTo>
                  <a:cubicBezTo>
                    <a:pt x="6335" y="180952"/>
                    <a:pt x="0" y="165658"/>
                    <a:pt x="0" y="149711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24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064" y="7242971"/>
            <a:ext cx="2860270" cy="1132519"/>
            <a:chOff x="0" y="0"/>
            <a:chExt cx="812800" cy="2098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09839"/>
            </a:xfrm>
            <a:custGeom>
              <a:avLst/>
              <a:gdLst/>
              <a:ahLst/>
              <a:cxnLst/>
              <a:rect l="l" t="t" r="r" b="b"/>
              <a:pathLst>
                <a:path w="812800" h="209839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149711"/>
                  </a:lnTo>
                  <a:cubicBezTo>
                    <a:pt x="812800" y="165658"/>
                    <a:pt x="806465" y="180952"/>
                    <a:pt x="795189" y="192228"/>
                  </a:cubicBezTo>
                  <a:cubicBezTo>
                    <a:pt x="783913" y="203504"/>
                    <a:pt x="768619" y="209839"/>
                    <a:pt x="752672" y="209839"/>
                  </a:cubicBezTo>
                  <a:lnTo>
                    <a:pt x="60128" y="209839"/>
                  </a:lnTo>
                  <a:cubicBezTo>
                    <a:pt x="44181" y="209839"/>
                    <a:pt x="28887" y="203504"/>
                    <a:pt x="17611" y="192228"/>
                  </a:cubicBezTo>
                  <a:cubicBezTo>
                    <a:pt x="6335" y="180952"/>
                    <a:pt x="0" y="165658"/>
                    <a:pt x="0" y="149711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24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370415" y="928454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9" name="Freeform 19"/>
          <p:cNvSpPr/>
          <p:nvPr/>
        </p:nvSpPr>
        <p:spPr>
          <a:xfrm>
            <a:off x="9692078" y="663835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97283" y="4761875"/>
            <a:ext cx="3488581" cy="2062102"/>
          </a:xfrm>
          <a:custGeom>
            <a:avLst/>
            <a:gdLst/>
            <a:ahLst/>
            <a:cxnLst/>
            <a:rect l="l" t="t" r="r" b="b"/>
            <a:pathLst>
              <a:path w="5229944" h="2923606">
                <a:moveTo>
                  <a:pt x="0" y="0"/>
                </a:moveTo>
                <a:lnTo>
                  <a:pt x="5229944" y="0"/>
                </a:lnTo>
                <a:lnTo>
                  <a:pt x="5229944" y="2923606"/>
                </a:lnTo>
                <a:lnTo>
                  <a:pt x="0" y="292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1" name="Freeform 21"/>
          <p:cNvSpPr/>
          <p:nvPr/>
        </p:nvSpPr>
        <p:spPr>
          <a:xfrm>
            <a:off x="14689152" y="694509"/>
            <a:ext cx="3598848" cy="221576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809253" y="1126843"/>
            <a:ext cx="8669495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endParaRPr lang="en-US" sz="6611" spc="191" dirty="0">
              <a:solidFill>
                <a:srgbClr val="797A1D"/>
              </a:solidFill>
              <a:latin typeface="Cinzel Decorativ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976620" y="3667397"/>
            <a:ext cx="5565128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ru-RU" sz="4400" dirty="0" err="1">
                <a:solidFill>
                  <a:srgbClr val="797A1D"/>
                </a:solidFill>
                <a:latin typeface="Cagliostro"/>
              </a:rPr>
              <a:t>Аутоинвазия</a:t>
            </a:r>
            <a:endParaRPr lang="en-US" sz="4099" dirty="0">
              <a:solidFill>
                <a:srgbClr val="797A1D"/>
              </a:solidFill>
              <a:latin typeface="Cagliostr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-1124299" y="7573508"/>
            <a:ext cx="5163184" cy="53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ru-RU" sz="4099" dirty="0" err="1">
                <a:solidFill>
                  <a:srgbClr val="797A1D"/>
                </a:solidFill>
                <a:latin typeface="Cagliostro"/>
              </a:rPr>
              <a:t>Реинвазия</a:t>
            </a:r>
            <a:endParaRPr lang="en-US" sz="4099" dirty="0">
              <a:solidFill>
                <a:srgbClr val="797A1D"/>
              </a:solidFill>
              <a:latin typeface="Cagliostr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161904" y="3476958"/>
            <a:ext cx="5922878" cy="120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ru-RU" sz="6999" dirty="0">
                <a:solidFill>
                  <a:srgbClr val="FFFFF1"/>
                </a:solidFill>
                <a:latin typeface="Cagliostro"/>
              </a:rPr>
              <a:t>инвазия</a:t>
            </a:r>
            <a:endParaRPr lang="en-US" sz="6999" dirty="0">
              <a:solidFill>
                <a:srgbClr val="FFFFF1"/>
              </a:solidFill>
              <a:latin typeface="Cagliostro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055759B-CDFF-43C1-8F13-F17B9F084205}"/>
              </a:ext>
            </a:extLst>
          </p:cNvPr>
          <p:cNvSpPr/>
          <p:nvPr/>
        </p:nvSpPr>
        <p:spPr>
          <a:xfrm>
            <a:off x="3408211" y="388788"/>
            <a:ext cx="10943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97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Инвазия — заражение организма какими-либо паразитами животной природы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2C2524D-2F0F-4BC2-825B-C33353D034DD}"/>
              </a:ext>
            </a:extLst>
          </p:cNvPr>
          <p:cNvSpPr/>
          <p:nvPr/>
        </p:nvSpPr>
        <p:spPr>
          <a:xfrm>
            <a:off x="3785864" y="3224627"/>
            <a:ext cx="14349735" cy="2215761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1852F4-4F99-4CF6-8C3F-DAF3A92CEAC4}"/>
              </a:ext>
            </a:extLst>
          </p:cNvPr>
          <p:cNvSpPr txBox="1"/>
          <p:nvPr/>
        </p:nvSpPr>
        <p:spPr>
          <a:xfrm>
            <a:off x="3886201" y="3337741"/>
            <a:ext cx="143497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rgbClr val="3A6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случай, когда человек или животное, зараженные паразитами, служат источником инвазии не только для окружающих, но и для самого себя. 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B8FCC04-4154-4F9A-ABB5-96EAB0A1AAAA}"/>
              </a:ext>
            </a:extLst>
          </p:cNvPr>
          <p:cNvSpPr/>
          <p:nvPr/>
        </p:nvSpPr>
        <p:spPr>
          <a:xfrm>
            <a:off x="3124200" y="7118138"/>
            <a:ext cx="14742973" cy="145436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A2974D-2890-468D-A44D-62B64152F308}"/>
              </a:ext>
            </a:extLst>
          </p:cNvPr>
          <p:cNvSpPr txBox="1"/>
          <p:nvPr/>
        </p:nvSpPr>
        <p:spPr>
          <a:xfrm>
            <a:off x="3276601" y="7210339"/>
            <a:ext cx="1432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rgbClr val="3A6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повторное заражение человека или животного паразитами, которыми он уже ранее </a:t>
            </a:r>
            <a:r>
              <a:rPr lang="ru-RU" sz="3800" b="1" dirty="0" err="1">
                <a:solidFill>
                  <a:srgbClr val="3A6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инвазировался</a:t>
            </a:r>
            <a:r>
              <a:rPr lang="ru-RU" sz="3800" b="1" dirty="0">
                <a:solidFill>
                  <a:srgbClr val="3A6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переболел. </a:t>
            </a:r>
          </a:p>
        </p:txBody>
      </p:sp>
    </p:spTree>
    <p:extLst>
      <p:ext uri="{BB962C8B-B14F-4D97-AF65-F5344CB8AC3E}">
        <p14:creationId xmlns:p14="http://schemas.microsoft.com/office/powerpoint/2010/main" val="35783771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383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Open Sans Bold Italics</vt:lpstr>
      <vt:lpstr>Candara Light</vt:lpstr>
      <vt:lpstr>Cagliostro</vt:lpstr>
      <vt:lpstr>Cinzel Decorative Bold</vt:lpstr>
      <vt:lpstr>Calibri</vt:lpstr>
      <vt:lpstr>Open Sans Bold</vt:lpstr>
      <vt:lpstr>Arial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Aesthetic Thesis Defense Presentation</dc:title>
  <cp:lastModifiedBy>user</cp:lastModifiedBy>
  <cp:revision>3</cp:revision>
  <dcterms:created xsi:type="dcterms:W3CDTF">2006-08-16T00:00:00Z</dcterms:created>
  <dcterms:modified xsi:type="dcterms:W3CDTF">2024-03-20T09:49:45Z</dcterms:modified>
  <dc:identifier>DAF_przRL0w</dc:identifier>
</cp:coreProperties>
</file>