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9" r:id="rId3"/>
    <p:sldId id="275" r:id="rId4"/>
    <p:sldId id="268" r:id="rId5"/>
    <p:sldId id="269" r:id="rId6"/>
    <p:sldId id="270" r:id="rId7"/>
    <p:sldId id="276" r:id="rId8"/>
    <p:sldId id="277" r:id="rId9"/>
    <p:sldId id="278" r:id="rId10"/>
    <p:sldId id="273" r:id="rId11"/>
    <p:sldId id="279" r:id="rId12"/>
    <p:sldId id="280" r:id="rId13"/>
    <p:sldId id="291" r:id="rId14"/>
    <p:sldId id="292" r:id="rId15"/>
    <p:sldId id="281" r:id="rId16"/>
    <p:sldId id="282" r:id="rId17"/>
    <p:sldId id="284" r:id="rId18"/>
    <p:sldId id="283" r:id="rId19"/>
    <p:sldId id="293" r:id="rId20"/>
    <p:sldId id="257" r:id="rId21"/>
    <p:sldId id="258" r:id="rId22"/>
    <p:sldId id="286" r:id="rId23"/>
    <p:sldId id="287" r:id="rId24"/>
    <p:sldId id="259" r:id="rId25"/>
    <p:sldId id="260" r:id="rId26"/>
    <p:sldId id="266" r:id="rId27"/>
    <p:sldId id="288" r:id="rId28"/>
    <p:sldId id="285" r:id="rId29"/>
    <p:sldId id="294"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37" userDrawn="1">
          <p15:clr>
            <a:srgbClr val="A4A3A4"/>
          </p15:clr>
        </p15:guide>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97" autoAdjust="0"/>
    <p:restoredTop sz="94660"/>
  </p:normalViewPr>
  <p:slideViewPr>
    <p:cSldViewPr>
      <p:cViewPr varScale="1">
        <p:scale>
          <a:sx n="108" d="100"/>
          <a:sy n="108" d="100"/>
        </p:scale>
        <p:origin x="-708" y="-84"/>
      </p:cViewPr>
      <p:guideLst>
        <p:guide orient="horz" pos="2137"/>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50A4E6-02D0-4043-904F-635243B4435D}" type="datetimeFigureOut">
              <a:rPr lang="ru-RU" smtClean="0"/>
              <a:pPr/>
              <a:t>04.04.2025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9EE26-79D9-40E8-9315-CFF2C86458DF}" type="slidenum">
              <a:rPr lang="ru-RU" smtClean="0"/>
              <a:pPr/>
              <a:t>‹#›</a:t>
            </a:fld>
            <a:endParaRPr lang="ru-RU"/>
          </a:p>
        </p:txBody>
      </p:sp>
    </p:spTree>
    <p:extLst>
      <p:ext uri="{BB962C8B-B14F-4D97-AF65-F5344CB8AC3E}">
        <p14:creationId xmlns:p14="http://schemas.microsoft.com/office/powerpoint/2010/main" xmlns="" val="2499539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CEABA5-3EB2-4F47-86EF-33D0AC1B9837}" type="slidenum">
              <a:rPr lang="ru-RU" smtClean="0"/>
              <a:pPr/>
              <a:t>12</a:t>
            </a:fld>
            <a:endParaRPr lang="ru-RU"/>
          </a:p>
        </p:txBody>
      </p:sp>
    </p:spTree>
    <p:extLst>
      <p:ext uri="{BB962C8B-B14F-4D97-AF65-F5344CB8AC3E}">
        <p14:creationId xmlns:p14="http://schemas.microsoft.com/office/powerpoint/2010/main" xmlns="" val="223608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CEABA5-3EB2-4F47-86EF-33D0AC1B9837}" type="slidenum">
              <a:rPr lang="ru-RU" smtClean="0"/>
              <a:pPr/>
              <a:t>15</a:t>
            </a:fld>
            <a:endParaRPr lang="ru-RU"/>
          </a:p>
        </p:txBody>
      </p:sp>
    </p:spTree>
    <p:extLst>
      <p:ext uri="{BB962C8B-B14F-4D97-AF65-F5344CB8AC3E}">
        <p14:creationId xmlns:p14="http://schemas.microsoft.com/office/powerpoint/2010/main" xmlns="" val="331323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CEABA5-3EB2-4F47-86EF-33D0AC1B9837}" type="slidenum">
              <a:rPr lang="ru-RU" smtClean="0"/>
              <a:pPr/>
              <a:t>16</a:t>
            </a:fld>
            <a:endParaRPr lang="ru-RU"/>
          </a:p>
        </p:txBody>
      </p:sp>
    </p:spTree>
    <p:extLst>
      <p:ext uri="{BB962C8B-B14F-4D97-AF65-F5344CB8AC3E}">
        <p14:creationId xmlns:p14="http://schemas.microsoft.com/office/powerpoint/2010/main" xmlns="" val="3328537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CEABA5-3EB2-4F47-86EF-33D0AC1B9837}" type="slidenum">
              <a:rPr lang="ru-RU" smtClean="0"/>
              <a:pPr/>
              <a:t>17</a:t>
            </a:fld>
            <a:endParaRPr lang="ru-RU"/>
          </a:p>
        </p:txBody>
      </p:sp>
    </p:spTree>
    <p:extLst>
      <p:ext uri="{BB962C8B-B14F-4D97-AF65-F5344CB8AC3E}">
        <p14:creationId xmlns:p14="http://schemas.microsoft.com/office/powerpoint/2010/main" xmlns="" val="384556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CEABA5-3EB2-4F47-86EF-33D0AC1B9837}" type="slidenum">
              <a:rPr lang="ru-RU" smtClean="0"/>
              <a:pPr/>
              <a:t>18</a:t>
            </a:fld>
            <a:endParaRPr lang="ru-RU"/>
          </a:p>
        </p:txBody>
      </p:sp>
    </p:spTree>
    <p:extLst>
      <p:ext uri="{BB962C8B-B14F-4D97-AF65-F5344CB8AC3E}">
        <p14:creationId xmlns:p14="http://schemas.microsoft.com/office/powerpoint/2010/main" xmlns="" val="229589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CEABA5-3EB2-4F47-86EF-33D0AC1B9837}" type="slidenum">
              <a:rPr lang="ru-RU" smtClean="0"/>
              <a:pPr/>
              <a:t>23</a:t>
            </a:fld>
            <a:endParaRPr lang="ru-RU"/>
          </a:p>
        </p:txBody>
      </p:sp>
    </p:spTree>
    <p:extLst>
      <p:ext uri="{BB962C8B-B14F-4D97-AF65-F5344CB8AC3E}">
        <p14:creationId xmlns:p14="http://schemas.microsoft.com/office/powerpoint/2010/main" xmlns="" val="233498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B3B6D4-8099-4756-8908-56250037577A}"/>
              </a:ext>
            </a:extLst>
          </p:cNvPr>
          <p:cNvSpPr>
            <a:spLocks noGrp="1"/>
          </p:cNvSpPr>
          <p:nvPr>
            <p:ph type="ctrTitle"/>
          </p:nvPr>
        </p:nvSpPr>
        <p:spPr>
          <a:xfrm>
            <a:off x="1524000" y="1122363"/>
            <a:ext cx="9144000" cy="2387600"/>
          </a:xfrm>
        </p:spPr>
        <p:txBody>
          <a:bodyPr anchor="b"/>
          <a:lstStyle>
            <a:lvl1pPr algn="ctr">
              <a:defRPr sz="6000">
                <a:solidFill>
                  <a:schemeClr val="bg2">
                    <a:lumMod val="50000"/>
                  </a:schemeClr>
                </a:solidFill>
              </a:defRPr>
            </a:lvl1pPr>
          </a:lstStyle>
          <a:p>
            <a:r>
              <a:rPr lang="ru-RU" dirty="0"/>
              <a:t>Образец заголовка</a:t>
            </a:r>
          </a:p>
        </p:txBody>
      </p:sp>
      <p:sp>
        <p:nvSpPr>
          <p:cNvPr id="3" name="Подзаголовок 2">
            <a:extLst>
              <a:ext uri="{FF2B5EF4-FFF2-40B4-BE49-F238E27FC236}">
                <a16:creationId xmlns="" xmlns:a16="http://schemas.microsoft.com/office/drawing/2014/main" id="{A40E2CC7-777D-448D-B56E-B8CD1C18693F}"/>
              </a:ext>
            </a:extLst>
          </p:cNvPr>
          <p:cNvSpPr>
            <a:spLocks noGrp="1"/>
          </p:cNvSpPr>
          <p:nvPr>
            <p:ph type="subTitle" idx="1"/>
          </p:nvPr>
        </p:nvSpPr>
        <p:spPr>
          <a:xfrm>
            <a:off x="1524000" y="3602038"/>
            <a:ext cx="9144000" cy="1655762"/>
          </a:xfrm>
        </p:spPr>
        <p:txBody>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63BF387E-AB7B-4B4B-897D-81514C7BA28B}"/>
              </a:ext>
            </a:extLst>
          </p:cNvPr>
          <p:cNvSpPr>
            <a:spLocks noGrp="1"/>
          </p:cNvSpPr>
          <p:nvPr>
            <p:ph type="dt" sz="half" idx="10"/>
          </p:nvPr>
        </p:nvSpPr>
        <p:spPr/>
        <p:txBody>
          <a:bodyPr/>
          <a:lstStyle>
            <a:lvl1pPr>
              <a:defRPr>
                <a:solidFill>
                  <a:schemeClr val="bg2">
                    <a:lumMod val="50000"/>
                  </a:schemeClr>
                </a:solidFill>
              </a:defRPr>
            </a:lvl1pPr>
          </a:lstStyle>
          <a:p>
            <a:fld id="{66F6873F-BC63-4C77-8C1F-6337C0BA4F5E}" type="datetimeFigureOut">
              <a:rPr lang="ru-RU" smtClean="0"/>
              <a:pPr/>
              <a:t>04.04.2025</a:t>
            </a:fld>
            <a:endParaRPr lang="ru-RU"/>
          </a:p>
        </p:txBody>
      </p:sp>
      <p:sp>
        <p:nvSpPr>
          <p:cNvPr id="6" name="Номер слайда 5">
            <a:extLst>
              <a:ext uri="{FF2B5EF4-FFF2-40B4-BE49-F238E27FC236}">
                <a16:creationId xmlns="" xmlns:a16="http://schemas.microsoft.com/office/drawing/2014/main" id="{AE0FBE17-044B-4AF6-A289-0A782F3B7702}"/>
              </a:ext>
            </a:extLst>
          </p:cNvPr>
          <p:cNvSpPr>
            <a:spLocks noGrp="1"/>
          </p:cNvSpPr>
          <p:nvPr>
            <p:ph type="sldNum" sz="quarter" idx="12"/>
          </p:nvPr>
        </p:nvSpPr>
        <p:spPr/>
        <p:txBody>
          <a:bodyPr/>
          <a:lstStyle>
            <a:lvl1pPr>
              <a:defRPr>
                <a:solidFill>
                  <a:schemeClr val="bg2">
                    <a:lumMod val="50000"/>
                  </a:schemeClr>
                </a:solidFill>
              </a:defRPr>
            </a:lvl1pPr>
          </a:lstStyle>
          <a:p>
            <a:fld id="{A932D385-1C5C-4B8C-A1C5-1E6FA26AB176}" type="slidenum">
              <a:rPr lang="ru-RU" smtClean="0"/>
              <a:pPr/>
              <a:t>‹#›</a:t>
            </a:fld>
            <a:endParaRPr lang="ru-RU"/>
          </a:p>
        </p:txBody>
      </p:sp>
      <p:sp>
        <p:nvSpPr>
          <p:cNvPr id="12" name="Прямоугольник 11">
            <a:extLst>
              <a:ext uri="{FF2B5EF4-FFF2-40B4-BE49-F238E27FC236}">
                <a16:creationId xmlns="" xmlns:a16="http://schemas.microsoft.com/office/drawing/2014/main" id="{C0144957-439D-47CC-A8ED-6A2C122E5876}"/>
              </a:ext>
            </a:extLst>
          </p:cNvPr>
          <p:cNvSpPr/>
          <p:nvPr userDrawn="1"/>
        </p:nvSpPr>
        <p:spPr>
          <a:xfrm>
            <a:off x="4854698" y="6346745"/>
            <a:ext cx="2482603" cy="369332"/>
          </a:xfrm>
          <a:prstGeom prst="rect">
            <a:avLst/>
          </a:prstGeom>
        </p:spPr>
        <p:txBody>
          <a:bodyPr wrap="none">
            <a:spAutoFit/>
          </a:bodyPr>
          <a:lstStyle/>
          <a:p>
            <a:r>
              <a:rPr lang="ru-RU" dirty="0">
                <a:solidFill>
                  <a:schemeClr val="bg1"/>
                </a:solidFill>
              </a:rPr>
              <a:t>presentation-creation.ru</a:t>
            </a:r>
          </a:p>
        </p:txBody>
      </p:sp>
      <p:sp>
        <p:nvSpPr>
          <p:cNvPr id="5" name="Нижний колонтитул 4">
            <a:extLst>
              <a:ext uri="{FF2B5EF4-FFF2-40B4-BE49-F238E27FC236}">
                <a16:creationId xmlns="" xmlns:a16="http://schemas.microsoft.com/office/drawing/2014/main" id="{3F59A56F-C8EE-4028-B120-76C4E70D06D4}"/>
              </a:ext>
            </a:extLst>
          </p:cNvPr>
          <p:cNvSpPr>
            <a:spLocks noGrp="1"/>
          </p:cNvSpPr>
          <p:nvPr>
            <p:ph type="ftr" sz="quarter" idx="11"/>
          </p:nvPr>
        </p:nvSpPr>
        <p:spPr/>
        <p:txBody>
          <a:bodyPr/>
          <a:lstStyle>
            <a:lvl1pPr>
              <a:defRPr>
                <a:solidFill>
                  <a:schemeClr val="bg1"/>
                </a:solidFill>
              </a:defRPr>
            </a:lvl1pPr>
          </a:lstStyle>
          <a:p>
            <a:r>
              <a:rPr lang="en-US"/>
              <a:t>presentation-creation.ru</a:t>
            </a:r>
            <a:endParaRPr lang="ru-RU" dirty="0"/>
          </a:p>
        </p:txBody>
      </p:sp>
      <p:sp>
        <p:nvSpPr>
          <p:cNvPr id="15" name="Google Shape;21;p3">
            <a:extLst>
              <a:ext uri="{FF2B5EF4-FFF2-40B4-BE49-F238E27FC236}">
                <a16:creationId xmlns="" xmlns:a16="http://schemas.microsoft.com/office/drawing/2014/main" id="{F25BF6C3-6CEF-4217-9A35-451DBD2B05EA}"/>
              </a:ext>
            </a:extLst>
          </p:cNvPr>
          <p:cNvSpPr/>
          <p:nvPr userDrawn="1"/>
        </p:nvSpPr>
        <p:spPr>
          <a:xfrm rot="767936" flipH="1">
            <a:off x="7311027" y="5562092"/>
            <a:ext cx="5658256" cy="3086393"/>
          </a:xfrm>
          <a:custGeom>
            <a:avLst/>
            <a:gdLst>
              <a:gd name="connsiteX0" fmla="*/ 54690 w 86090"/>
              <a:gd name="connsiteY0" fmla="*/ 116 h 53568"/>
              <a:gd name="connsiteX1" fmla="*/ 43799 w 86090"/>
              <a:gd name="connsiteY1" fmla="*/ 3420 h 53568"/>
              <a:gd name="connsiteX2" fmla="*/ 23867 w 86090"/>
              <a:gd name="connsiteY2" fmla="*/ 26384 h 53568"/>
              <a:gd name="connsiteX3" fmla="*/ 15443 w 86090"/>
              <a:gd name="connsiteY3" fmla="*/ 30570 h 53568"/>
              <a:gd name="connsiteX4" fmla="*/ 14517 w 86090"/>
              <a:gd name="connsiteY4" fmla="*/ 30535 h 53568"/>
              <a:gd name="connsiteX5" fmla="*/ 11428 w 86090"/>
              <a:gd name="connsiteY5" fmla="*/ 30418 h 53568"/>
              <a:gd name="connsiteX6" fmla="*/ 39 w 86090"/>
              <a:gd name="connsiteY6" fmla="*/ 34114 h 53568"/>
              <a:gd name="connsiteX7" fmla="*/ 10831 w 86090"/>
              <a:gd name="connsiteY7" fmla="*/ 46041 h 53568"/>
              <a:gd name="connsiteX8" fmla="*/ 30398 w 86090"/>
              <a:gd name="connsiteY8" fmla="*/ 53568 h 53568"/>
              <a:gd name="connsiteX9" fmla="*/ 34419 w 86090"/>
              <a:gd name="connsiteY9" fmla="*/ 52929 h 53568"/>
              <a:gd name="connsiteX10" fmla="*/ 85987 w 86090"/>
              <a:gd name="connsiteY10" fmla="*/ 38125 h 53568"/>
              <a:gd name="connsiteX11" fmla="*/ 75901 w 86090"/>
              <a:gd name="connsiteY11" fmla="*/ 10688 h 53568"/>
              <a:gd name="connsiteX12" fmla="*/ 54690 w 86090"/>
              <a:gd name="connsiteY12" fmla="*/ 116 h 53568"/>
              <a:gd name="connsiteX0" fmla="*/ 54690 w 86090"/>
              <a:gd name="connsiteY0" fmla="*/ 0 h 53452"/>
              <a:gd name="connsiteX1" fmla="*/ 44407 w 86090"/>
              <a:gd name="connsiteY1" fmla="*/ 18431 h 53452"/>
              <a:gd name="connsiteX2" fmla="*/ 23867 w 86090"/>
              <a:gd name="connsiteY2" fmla="*/ 26268 h 53452"/>
              <a:gd name="connsiteX3" fmla="*/ 15443 w 86090"/>
              <a:gd name="connsiteY3" fmla="*/ 30454 h 53452"/>
              <a:gd name="connsiteX4" fmla="*/ 14517 w 86090"/>
              <a:gd name="connsiteY4" fmla="*/ 30419 h 53452"/>
              <a:gd name="connsiteX5" fmla="*/ 11428 w 86090"/>
              <a:gd name="connsiteY5" fmla="*/ 30302 h 53452"/>
              <a:gd name="connsiteX6" fmla="*/ 39 w 86090"/>
              <a:gd name="connsiteY6" fmla="*/ 33998 h 53452"/>
              <a:gd name="connsiteX7" fmla="*/ 10831 w 86090"/>
              <a:gd name="connsiteY7" fmla="*/ 45925 h 53452"/>
              <a:gd name="connsiteX8" fmla="*/ 30398 w 86090"/>
              <a:gd name="connsiteY8" fmla="*/ 53452 h 53452"/>
              <a:gd name="connsiteX9" fmla="*/ 34419 w 86090"/>
              <a:gd name="connsiteY9" fmla="*/ 52813 h 53452"/>
              <a:gd name="connsiteX10" fmla="*/ 85987 w 86090"/>
              <a:gd name="connsiteY10" fmla="*/ 38009 h 53452"/>
              <a:gd name="connsiteX11" fmla="*/ 75901 w 86090"/>
              <a:gd name="connsiteY11" fmla="*/ 10572 h 53452"/>
              <a:gd name="connsiteX12" fmla="*/ 54690 w 86090"/>
              <a:gd name="connsiteY12" fmla="*/ 0 h 53452"/>
              <a:gd name="connsiteX0" fmla="*/ 61755 w 86139"/>
              <a:gd name="connsiteY0" fmla="*/ 135 h 46986"/>
              <a:gd name="connsiteX1" fmla="*/ 44407 w 86139"/>
              <a:gd name="connsiteY1" fmla="*/ 11965 h 46986"/>
              <a:gd name="connsiteX2" fmla="*/ 23867 w 86139"/>
              <a:gd name="connsiteY2" fmla="*/ 19802 h 46986"/>
              <a:gd name="connsiteX3" fmla="*/ 15443 w 86139"/>
              <a:gd name="connsiteY3" fmla="*/ 23988 h 46986"/>
              <a:gd name="connsiteX4" fmla="*/ 14517 w 86139"/>
              <a:gd name="connsiteY4" fmla="*/ 23953 h 46986"/>
              <a:gd name="connsiteX5" fmla="*/ 11428 w 86139"/>
              <a:gd name="connsiteY5" fmla="*/ 23836 h 46986"/>
              <a:gd name="connsiteX6" fmla="*/ 39 w 86139"/>
              <a:gd name="connsiteY6" fmla="*/ 27532 h 46986"/>
              <a:gd name="connsiteX7" fmla="*/ 10831 w 86139"/>
              <a:gd name="connsiteY7" fmla="*/ 39459 h 46986"/>
              <a:gd name="connsiteX8" fmla="*/ 30398 w 86139"/>
              <a:gd name="connsiteY8" fmla="*/ 46986 h 46986"/>
              <a:gd name="connsiteX9" fmla="*/ 34419 w 86139"/>
              <a:gd name="connsiteY9" fmla="*/ 46347 h 46986"/>
              <a:gd name="connsiteX10" fmla="*/ 85987 w 86139"/>
              <a:gd name="connsiteY10" fmla="*/ 31543 h 46986"/>
              <a:gd name="connsiteX11" fmla="*/ 75901 w 86139"/>
              <a:gd name="connsiteY11" fmla="*/ 4106 h 46986"/>
              <a:gd name="connsiteX12" fmla="*/ 61755 w 86139"/>
              <a:gd name="connsiteY12" fmla="*/ 135 h 4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139" h="46986" extrusionOk="0">
                <a:moveTo>
                  <a:pt x="61755" y="135"/>
                </a:moveTo>
                <a:cubicBezTo>
                  <a:pt x="58273" y="135"/>
                  <a:pt x="50722" y="8687"/>
                  <a:pt x="44407" y="11965"/>
                </a:cubicBezTo>
                <a:cubicBezTo>
                  <a:pt x="38092" y="15243"/>
                  <a:pt x="28694" y="17798"/>
                  <a:pt x="23867" y="19802"/>
                </a:cubicBezTo>
                <a:cubicBezTo>
                  <a:pt x="19040" y="21806"/>
                  <a:pt x="17001" y="23296"/>
                  <a:pt x="15443" y="23988"/>
                </a:cubicBezTo>
                <a:cubicBezTo>
                  <a:pt x="13885" y="24680"/>
                  <a:pt x="14837" y="23976"/>
                  <a:pt x="14517" y="23953"/>
                </a:cubicBezTo>
                <a:cubicBezTo>
                  <a:pt x="13445" y="23874"/>
                  <a:pt x="12413" y="23836"/>
                  <a:pt x="11428" y="23836"/>
                </a:cubicBezTo>
                <a:cubicBezTo>
                  <a:pt x="4945" y="23836"/>
                  <a:pt x="511" y="25459"/>
                  <a:pt x="39" y="27532"/>
                </a:cubicBezTo>
                <a:cubicBezTo>
                  <a:pt x="-501" y="29917"/>
                  <a:pt x="4649" y="36749"/>
                  <a:pt x="10831" y="39459"/>
                </a:cubicBezTo>
                <a:cubicBezTo>
                  <a:pt x="16017" y="41735"/>
                  <a:pt x="23339" y="46986"/>
                  <a:pt x="30398" y="46986"/>
                </a:cubicBezTo>
                <a:cubicBezTo>
                  <a:pt x="31754" y="46986"/>
                  <a:pt x="33100" y="46792"/>
                  <a:pt x="34419" y="46347"/>
                </a:cubicBezTo>
                <a:cubicBezTo>
                  <a:pt x="42608" y="43581"/>
                  <a:pt x="84686" y="49600"/>
                  <a:pt x="85987" y="31543"/>
                </a:cubicBezTo>
                <a:cubicBezTo>
                  <a:pt x="87289" y="13486"/>
                  <a:pt x="79940" y="9341"/>
                  <a:pt x="75901" y="4106"/>
                </a:cubicBezTo>
                <a:cubicBezTo>
                  <a:pt x="71862" y="-1129"/>
                  <a:pt x="73558" y="135"/>
                  <a:pt x="61755" y="135"/>
                </a:cubicBezTo>
                <a:close/>
              </a:path>
            </a:pathLst>
          </a:custGeom>
          <a:solidFill>
            <a:schemeClr val="dk2">
              <a:alpha val="1285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p3">
            <a:extLst>
              <a:ext uri="{FF2B5EF4-FFF2-40B4-BE49-F238E27FC236}">
                <a16:creationId xmlns="" xmlns:a16="http://schemas.microsoft.com/office/drawing/2014/main" id="{D7C44C21-AA69-4906-8446-8466CB266AF9}"/>
              </a:ext>
            </a:extLst>
          </p:cNvPr>
          <p:cNvSpPr/>
          <p:nvPr userDrawn="1"/>
        </p:nvSpPr>
        <p:spPr>
          <a:xfrm rot="10516523" flipH="1">
            <a:off x="6957725" y="5059957"/>
            <a:ext cx="6478482" cy="3219134"/>
          </a:xfrm>
          <a:custGeom>
            <a:avLst/>
            <a:gdLst>
              <a:gd name="connsiteX0" fmla="*/ 73424 w 73424"/>
              <a:gd name="connsiteY0" fmla="*/ 0 h 31457"/>
              <a:gd name="connsiteX1" fmla="*/ 60785 w 73424"/>
              <a:gd name="connsiteY1" fmla="*/ 24597 h 31457"/>
              <a:gd name="connsiteX2" fmla="*/ 24778 w 73424"/>
              <a:gd name="connsiteY2" fmla="*/ 25788 h 31457"/>
              <a:gd name="connsiteX3" fmla="*/ 0 w 73424"/>
              <a:gd name="connsiteY3" fmla="*/ 18035 h 31457"/>
              <a:gd name="connsiteX0" fmla="*/ 73424 w 73424"/>
              <a:gd name="connsiteY0" fmla="*/ 0 h 31457"/>
              <a:gd name="connsiteX1" fmla="*/ 58067 w 73424"/>
              <a:gd name="connsiteY1" fmla="*/ 19389 h 31457"/>
              <a:gd name="connsiteX2" fmla="*/ 24778 w 73424"/>
              <a:gd name="connsiteY2" fmla="*/ 25788 h 31457"/>
              <a:gd name="connsiteX3" fmla="*/ 0 w 73424"/>
              <a:gd name="connsiteY3" fmla="*/ 18035 h 31457"/>
              <a:gd name="connsiteX0" fmla="*/ 73424 w 73424"/>
              <a:gd name="connsiteY0" fmla="*/ 0 h 29376"/>
              <a:gd name="connsiteX1" fmla="*/ 58067 w 73424"/>
              <a:gd name="connsiteY1" fmla="*/ 19389 h 29376"/>
              <a:gd name="connsiteX2" fmla="*/ 24778 w 73424"/>
              <a:gd name="connsiteY2" fmla="*/ 25788 h 29376"/>
              <a:gd name="connsiteX3" fmla="*/ 16974 w 73424"/>
              <a:gd name="connsiteY3" fmla="*/ 29025 h 29376"/>
              <a:gd name="connsiteX4" fmla="*/ 0 w 73424"/>
              <a:gd name="connsiteY4" fmla="*/ 18035 h 29376"/>
              <a:gd name="connsiteX0" fmla="*/ 67041 w 67041"/>
              <a:gd name="connsiteY0" fmla="*/ 0 h 29376"/>
              <a:gd name="connsiteX1" fmla="*/ 51684 w 67041"/>
              <a:gd name="connsiteY1" fmla="*/ 19389 h 29376"/>
              <a:gd name="connsiteX2" fmla="*/ 18395 w 67041"/>
              <a:gd name="connsiteY2" fmla="*/ 25788 h 29376"/>
              <a:gd name="connsiteX3" fmla="*/ 10591 w 67041"/>
              <a:gd name="connsiteY3" fmla="*/ 29025 h 29376"/>
              <a:gd name="connsiteX4" fmla="*/ 0 w 67041"/>
              <a:gd name="connsiteY4" fmla="*/ 10502 h 29376"/>
              <a:gd name="connsiteX0" fmla="*/ 67041 w 67041"/>
              <a:gd name="connsiteY0" fmla="*/ 0 h 27223"/>
              <a:gd name="connsiteX1" fmla="*/ 51684 w 67041"/>
              <a:gd name="connsiteY1" fmla="*/ 19389 h 27223"/>
              <a:gd name="connsiteX2" fmla="*/ 18395 w 67041"/>
              <a:gd name="connsiteY2" fmla="*/ 25788 h 27223"/>
              <a:gd name="connsiteX3" fmla="*/ 10214 w 67041"/>
              <a:gd name="connsiteY3" fmla="*/ 26197 h 27223"/>
              <a:gd name="connsiteX4" fmla="*/ 0 w 67041"/>
              <a:gd name="connsiteY4" fmla="*/ 10502 h 27223"/>
              <a:gd name="connsiteX0" fmla="*/ 67041 w 67041"/>
              <a:gd name="connsiteY0" fmla="*/ 0 h 28127"/>
              <a:gd name="connsiteX1" fmla="*/ 51684 w 67041"/>
              <a:gd name="connsiteY1" fmla="*/ 19389 h 28127"/>
              <a:gd name="connsiteX2" fmla="*/ 20086 w 67041"/>
              <a:gd name="connsiteY2" fmla="*/ 27221 h 28127"/>
              <a:gd name="connsiteX3" fmla="*/ 10214 w 67041"/>
              <a:gd name="connsiteY3" fmla="*/ 26197 h 28127"/>
              <a:gd name="connsiteX4" fmla="*/ 0 w 67041"/>
              <a:gd name="connsiteY4" fmla="*/ 10502 h 28127"/>
              <a:gd name="connsiteX0" fmla="*/ 67041 w 67041"/>
              <a:gd name="connsiteY0" fmla="*/ 0 h 27915"/>
              <a:gd name="connsiteX1" fmla="*/ 51684 w 67041"/>
              <a:gd name="connsiteY1" fmla="*/ 19389 h 27915"/>
              <a:gd name="connsiteX2" fmla="*/ 20086 w 67041"/>
              <a:gd name="connsiteY2" fmla="*/ 27221 h 27915"/>
              <a:gd name="connsiteX3" fmla="*/ 10984 w 67041"/>
              <a:gd name="connsiteY3" fmla="*/ 25133 h 27915"/>
              <a:gd name="connsiteX4" fmla="*/ 0 w 67041"/>
              <a:gd name="connsiteY4" fmla="*/ 10502 h 27915"/>
              <a:gd name="connsiteX0" fmla="*/ 67041 w 67041"/>
              <a:gd name="connsiteY0" fmla="*/ 0 h 27915"/>
              <a:gd name="connsiteX1" fmla="*/ 43220 w 67041"/>
              <a:gd name="connsiteY1" fmla="*/ 6935 h 27915"/>
              <a:gd name="connsiteX2" fmla="*/ 20086 w 67041"/>
              <a:gd name="connsiteY2" fmla="*/ 27221 h 27915"/>
              <a:gd name="connsiteX3" fmla="*/ 10984 w 67041"/>
              <a:gd name="connsiteY3" fmla="*/ 25133 h 27915"/>
              <a:gd name="connsiteX4" fmla="*/ 0 w 67041"/>
              <a:gd name="connsiteY4" fmla="*/ 10502 h 27915"/>
              <a:gd name="connsiteX0" fmla="*/ 60570 w 60570"/>
              <a:gd name="connsiteY0" fmla="*/ 0 h 30097"/>
              <a:gd name="connsiteX1" fmla="*/ 43220 w 60570"/>
              <a:gd name="connsiteY1" fmla="*/ 9117 h 30097"/>
              <a:gd name="connsiteX2" fmla="*/ 20086 w 60570"/>
              <a:gd name="connsiteY2" fmla="*/ 29403 h 30097"/>
              <a:gd name="connsiteX3" fmla="*/ 10984 w 60570"/>
              <a:gd name="connsiteY3" fmla="*/ 27315 h 30097"/>
              <a:gd name="connsiteX4" fmla="*/ 0 w 60570"/>
              <a:gd name="connsiteY4" fmla="*/ 12684 h 3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0" h="30097" fill="none" extrusionOk="0">
                <a:moveTo>
                  <a:pt x="60570" y="0"/>
                </a:moveTo>
                <a:cubicBezTo>
                  <a:pt x="60570" y="0"/>
                  <a:pt x="49967" y="4217"/>
                  <a:pt x="43220" y="9117"/>
                </a:cubicBezTo>
                <a:cubicBezTo>
                  <a:pt x="36473" y="14017"/>
                  <a:pt x="27832" y="27413"/>
                  <a:pt x="20086" y="29403"/>
                </a:cubicBezTo>
                <a:cubicBezTo>
                  <a:pt x="12340" y="31393"/>
                  <a:pt x="15114" y="28607"/>
                  <a:pt x="10984" y="27315"/>
                </a:cubicBezTo>
                <a:cubicBezTo>
                  <a:pt x="6854" y="26023"/>
                  <a:pt x="1931" y="14899"/>
                  <a:pt x="0" y="12684"/>
                </a:cubicBezTo>
              </a:path>
            </a:pathLst>
          </a:custGeom>
          <a:noFill/>
          <a:ln w="28575" cap="flat" cmpd="sng">
            <a:solidFill>
              <a:schemeClr val="accent3"/>
            </a:solidFill>
            <a:prstDash val="solid"/>
            <a:miter lim="325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17" name="Google Shape;23;p3">
            <a:extLst>
              <a:ext uri="{FF2B5EF4-FFF2-40B4-BE49-F238E27FC236}">
                <a16:creationId xmlns="" xmlns:a16="http://schemas.microsoft.com/office/drawing/2014/main" id="{A62885B8-6DEC-4FA2-B9DD-29F52230D613}"/>
              </a:ext>
            </a:extLst>
          </p:cNvPr>
          <p:cNvSpPr/>
          <p:nvPr userDrawn="1"/>
        </p:nvSpPr>
        <p:spPr>
          <a:xfrm rot="5636608" flipH="1">
            <a:off x="-2453358" y="-39767"/>
            <a:ext cx="5051971" cy="3279932"/>
          </a:xfrm>
          <a:custGeom>
            <a:avLst/>
            <a:gdLst>
              <a:gd name="connsiteX0" fmla="*/ 55307 w 86160"/>
              <a:gd name="connsiteY0" fmla="*/ 1231 h 51819"/>
              <a:gd name="connsiteX1" fmla="*/ 43799 w 86160"/>
              <a:gd name="connsiteY1" fmla="*/ 1671 h 51819"/>
              <a:gd name="connsiteX2" fmla="*/ 23250 w 86160"/>
              <a:gd name="connsiteY2" fmla="*/ 22116 h 51819"/>
              <a:gd name="connsiteX3" fmla="*/ 15443 w 86160"/>
              <a:gd name="connsiteY3" fmla="*/ 28821 h 51819"/>
              <a:gd name="connsiteX4" fmla="*/ 14517 w 86160"/>
              <a:gd name="connsiteY4" fmla="*/ 28786 h 51819"/>
              <a:gd name="connsiteX5" fmla="*/ 11428 w 86160"/>
              <a:gd name="connsiteY5" fmla="*/ 28669 h 51819"/>
              <a:gd name="connsiteX6" fmla="*/ 39 w 86160"/>
              <a:gd name="connsiteY6" fmla="*/ 32365 h 51819"/>
              <a:gd name="connsiteX7" fmla="*/ 10831 w 86160"/>
              <a:gd name="connsiteY7" fmla="*/ 44292 h 51819"/>
              <a:gd name="connsiteX8" fmla="*/ 30398 w 86160"/>
              <a:gd name="connsiteY8" fmla="*/ 51819 h 51819"/>
              <a:gd name="connsiteX9" fmla="*/ 34419 w 86160"/>
              <a:gd name="connsiteY9" fmla="*/ 51180 h 51819"/>
              <a:gd name="connsiteX10" fmla="*/ 85987 w 86160"/>
              <a:gd name="connsiteY10" fmla="*/ 36376 h 51819"/>
              <a:gd name="connsiteX11" fmla="*/ 75901 w 86160"/>
              <a:gd name="connsiteY11" fmla="*/ 8939 h 51819"/>
              <a:gd name="connsiteX12" fmla="*/ 55307 w 86160"/>
              <a:gd name="connsiteY12" fmla="*/ 1231 h 51819"/>
              <a:gd name="connsiteX0" fmla="*/ 55307 w 86160"/>
              <a:gd name="connsiteY0" fmla="*/ 18 h 50606"/>
              <a:gd name="connsiteX1" fmla="*/ 46385 w 86160"/>
              <a:gd name="connsiteY1" fmla="*/ 3060 h 50606"/>
              <a:gd name="connsiteX2" fmla="*/ 23250 w 86160"/>
              <a:gd name="connsiteY2" fmla="*/ 20903 h 50606"/>
              <a:gd name="connsiteX3" fmla="*/ 15443 w 86160"/>
              <a:gd name="connsiteY3" fmla="*/ 27608 h 50606"/>
              <a:gd name="connsiteX4" fmla="*/ 14517 w 86160"/>
              <a:gd name="connsiteY4" fmla="*/ 27573 h 50606"/>
              <a:gd name="connsiteX5" fmla="*/ 11428 w 86160"/>
              <a:gd name="connsiteY5" fmla="*/ 27456 h 50606"/>
              <a:gd name="connsiteX6" fmla="*/ 39 w 86160"/>
              <a:gd name="connsiteY6" fmla="*/ 31152 h 50606"/>
              <a:gd name="connsiteX7" fmla="*/ 10831 w 86160"/>
              <a:gd name="connsiteY7" fmla="*/ 43079 h 50606"/>
              <a:gd name="connsiteX8" fmla="*/ 30398 w 86160"/>
              <a:gd name="connsiteY8" fmla="*/ 50606 h 50606"/>
              <a:gd name="connsiteX9" fmla="*/ 34419 w 86160"/>
              <a:gd name="connsiteY9" fmla="*/ 49967 h 50606"/>
              <a:gd name="connsiteX10" fmla="*/ 85987 w 86160"/>
              <a:gd name="connsiteY10" fmla="*/ 35163 h 50606"/>
              <a:gd name="connsiteX11" fmla="*/ 75901 w 86160"/>
              <a:gd name="connsiteY11" fmla="*/ 7726 h 50606"/>
              <a:gd name="connsiteX12" fmla="*/ 55307 w 86160"/>
              <a:gd name="connsiteY12" fmla="*/ 18 h 50606"/>
              <a:gd name="connsiteX0" fmla="*/ 55307 w 79837"/>
              <a:gd name="connsiteY0" fmla="*/ 18 h 52262"/>
              <a:gd name="connsiteX1" fmla="*/ 46385 w 79837"/>
              <a:gd name="connsiteY1" fmla="*/ 3060 h 52262"/>
              <a:gd name="connsiteX2" fmla="*/ 23250 w 79837"/>
              <a:gd name="connsiteY2" fmla="*/ 20903 h 52262"/>
              <a:gd name="connsiteX3" fmla="*/ 15443 w 79837"/>
              <a:gd name="connsiteY3" fmla="*/ 27608 h 52262"/>
              <a:gd name="connsiteX4" fmla="*/ 14517 w 79837"/>
              <a:gd name="connsiteY4" fmla="*/ 27573 h 52262"/>
              <a:gd name="connsiteX5" fmla="*/ 11428 w 79837"/>
              <a:gd name="connsiteY5" fmla="*/ 27456 h 52262"/>
              <a:gd name="connsiteX6" fmla="*/ 39 w 79837"/>
              <a:gd name="connsiteY6" fmla="*/ 31152 h 52262"/>
              <a:gd name="connsiteX7" fmla="*/ 10831 w 79837"/>
              <a:gd name="connsiteY7" fmla="*/ 43079 h 52262"/>
              <a:gd name="connsiteX8" fmla="*/ 30398 w 79837"/>
              <a:gd name="connsiteY8" fmla="*/ 50606 h 52262"/>
              <a:gd name="connsiteX9" fmla="*/ 34419 w 79837"/>
              <a:gd name="connsiteY9" fmla="*/ 49967 h 52262"/>
              <a:gd name="connsiteX10" fmla="*/ 79229 w 79837"/>
              <a:gd name="connsiteY10" fmla="*/ 22039 h 52262"/>
              <a:gd name="connsiteX11" fmla="*/ 75901 w 79837"/>
              <a:gd name="connsiteY11" fmla="*/ 7726 h 52262"/>
              <a:gd name="connsiteX12" fmla="*/ 55307 w 79837"/>
              <a:gd name="connsiteY12" fmla="*/ 18 h 52262"/>
              <a:gd name="connsiteX0" fmla="*/ 55302 w 79832"/>
              <a:gd name="connsiteY0" fmla="*/ 18 h 51830"/>
              <a:gd name="connsiteX1" fmla="*/ 46380 w 79832"/>
              <a:gd name="connsiteY1" fmla="*/ 3060 h 51830"/>
              <a:gd name="connsiteX2" fmla="*/ 23245 w 79832"/>
              <a:gd name="connsiteY2" fmla="*/ 20903 h 51830"/>
              <a:gd name="connsiteX3" fmla="*/ 15438 w 79832"/>
              <a:gd name="connsiteY3" fmla="*/ 27608 h 51830"/>
              <a:gd name="connsiteX4" fmla="*/ 14512 w 79832"/>
              <a:gd name="connsiteY4" fmla="*/ 27573 h 51830"/>
              <a:gd name="connsiteX5" fmla="*/ 11423 w 79832"/>
              <a:gd name="connsiteY5" fmla="*/ 27456 h 51830"/>
              <a:gd name="connsiteX6" fmla="*/ 34 w 79832"/>
              <a:gd name="connsiteY6" fmla="*/ 31152 h 51830"/>
              <a:gd name="connsiteX7" fmla="*/ 10826 w 79832"/>
              <a:gd name="connsiteY7" fmla="*/ 43079 h 51830"/>
              <a:gd name="connsiteX8" fmla="*/ 31694 w 79832"/>
              <a:gd name="connsiteY8" fmla="*/ 49313 h 51830"/>
              <a:gd name="connsiteX9" fmla="*/ 34414 w 79832"/>
              <a:gd name="connsiteY9" fmla="*/ 49967 h 51830"/>
              <a:gd name="connsiteX10" fmla="*/ 79224 w 79832"/>
              <a:gd name="connsiteY10" fmla="*/ 22039 h 51830"/>
              <a:gd name="connsiteX11" fmla="*/ 75896 w 79832"/>
              <a:gd name="connsiteY11" fmla="*/ 7726 h 51830"/>
              <a:gd name="connsiteX12" fmla="*/ 55302 w 79832"/>
              <a:gd name="connsiteY12" fmla="*/ 18 h 51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32" h="51830" extrusionOk="0">
                <a:moveTo>
                  <a:pt x="55302" y="18"/>
                </a:moveTo>
                <a:cubicBezTo>
                  <a:pt x="51820" y="18"/>
                  <a:pt x="51723" y="-421"/>
                  <a:pt x="46380" y="3060"/>
                </a:cubicBezTo>
                <a:cubicBezTo>
                  <a:pt x="41037" y="6541"/>
                  <a:pt x="28402" y="16812"/>
                  <a:pt x="23245" y="20903"/>
                </a:cubicBezTo>
                <a:cubicBezTo>
                  <a:pt x="18088" y="24994"/>
                  <a:pt x="22692" y="27608"/>
                  <a:pt x="15438" y="27608"/>
                </a:cubicBezTo>
                <a:cubicBezTo>
                  <a:pt x="15141" y="27608"/>
                  <a:pt x="14832" y="27596"/>
                  <a:pt x="14512" y="27573"/>
                </a:cubicBezTo>
                <a:cubicBezTo>
                  <a:pt x="13440" y="27494"/>
                  <a:pt x="12408" y="27456"/>
                  <a:pt x="11423" y="27456"/>
                </a:cubicBezTo>
                <a:cubicBezTo>
                  <a:pt x="4940" y="27456"/>
                  <a:pt x="506" y="29079"/>
                  <a:pt x="34" y="31152"/>
                </a:cubicBezTo>
                <a:cubicBezTo>
                  <a:pt x="-506" y="33537"/>
                  <a:pt x="5549" y="40052"/>
                  <a:pt x="10826" y="43079"/>
                </a:cubicBezTo>
                <a:cubicBezTo>
                  <a:pt x="16103" y="46106"/>
                  <a:pt x="24635" y="49313"/>
                  <a:pt x="31694" y="49313"/>
                </a:cubicBezTo>
                <a:cubicBezTo>
                  <a:pt x="33050" y="49313"/>
                  <a:pt x="26492" y="54513"/>
                  <a:pt x="34414" y="49967"/>
                </a:cubicBezTo>
                <a:cubicBezTo>
                  <a:pt x="42336" y="45421"/>
                  <a:pt x="77923" y="40096"/>
                  <a:pt x="79224" y="22039"/>
                </a:cubicBezTo>
                <a:cubicBezTo>
                  <a:pt x="80526" y="3982"/>
                  <a:pt x="79883" y="11396"/>
                  <a:pt x="75896" y="7726"/>
                </a:cubicBezTo>
                <a:cubicBezTo>
                  <a:pt x="71909" y="4056"/>
                  <a:pt x="67105" y="18"/>
                  <a:pt x="55302" y="18"/>
                </a:cubicBezTo>
                <a:close/>
              </a:path>
            </a:pathLst>
          </a:custGeom>
          <a:solidFill>
            <a:schemeClr val="accent1">
              <a:lumMod val="40000"/>
              <a:lumOff val="60000"/>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p3">
            <a:extLst>
              <a:ext uri="{FF2B5EF4-FFF2-40B4-BE49-F238E27FC236}">
                <a16:creationId xmlns="" xmlns:a16="http://schemas.microsoft.com/office/drawing/2014/main" id="{86999DB2-B561-462F-932D-00FD467CF02F}"/>
              </a:ext>
            </a:extLst>
          </p:cNvPr>
          <p:cNvSpPr/>
          <p:nvPr userDrawn="1"/>
        </p:nvSpPr>
        <p:spPr>
          <a:xfrm>
            <a:off x="3793203" y="-3317232"/>
            <a:ext cx="6498782" cy="4960063"/>
          </a:xfrm>
          <a:custGeom>
            <a:avLst/>
            <a:gdLst>
              <a:gd name="connsiteX0" fmla="*/ 23944 w 36088"/>
              <a:gd name="connsiteY0" fmla="*/ 0 h 29796"/>
              <a:gd name="connsiteX1" fmla="*/ 1490 w 36088"/>
              <a:gd name="connsiteY1" fmla="*/ 6817 h 29796"/>
              <a:gd name="connsiteX2" fmla="*/ 5114 w 36088"/>
              <a:gd name="connsiteY2" fmla="*/ 25300 h 29796"/>
              <a:gd name="connsiteX3" fmla="*/ 8553 w 36088"/>
              <a:gd name="connsiteY3" fmla="*/ 29631 h 29796"/>
              <a:gd name="connsiteX4" fmla="*/ 35590 w 36088"/>
              <a:gd name="connsiteY4" fmla="*/ 18845 h 29796"/>
              <a:gd name="connsiteX5" fmla="*/ 26005 w 36088"/>
              <a:gd name="connsiteY5" fmla="*/ 248 h 29796"/>
              <a:gd name="connsiteX6" fmla="*/ 23944 w 36088"/>
              <a:gd name="connsiteY6" fmla="*/ 0 h 29796"/>
              <a:gd name="connsiteX0" fmla="*/ 23543 w 35687"/>
              <a:gd name="connsiteY0" fmla="*/ 0 h 27237"/>
              <a:gd name="connsiteX1" fmla="*/ 1089 w 35687"/>
              <a:gd name="connsiteY1" fmla="*/ 6817 h 27237"/>
              <a:gd name="connsiteX2" fmla="*/ 4713 w 35687"/>
              <a:gd name="connsiteY2" fmla="*/ 25300 h 27237"/>
              <a:gd name="connsiteX3" fmla="*/ 15182 w 35687"/>
              <a:gd name="connsiteY3" fmla="*/ 25949 h 27237"/>
              <a:gd name="connsiteX4" fmla="*/ 35189 w 35687"/>
              <a:gd name="connsiteY4" fmla="*/ 18845 h 27237"/>
              <a:gd name="connsiteX5" fmla="*/ 25604 w 35687"/>
              <a:gd name="connsiteY5" fmla="*/ 248 h 27237"/>
              <a:gd name="connsiteX6" fmla="*/ 23543 w 35687"/>
              <a:gd name="connsiteY6" fmla="*/ 0 h 2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87" h="27237" extrusionOk="0">
                <a:moveTo>
                  <a:pt x="23543" y="0"/>
                </a:moveTo>
                <a:cubicBezTo>
                  <a:pt x="16287" y="0"/>
                  <a:pt x="4227" y="2600"/>
                  <a:pt x="1089" y="6817"/>
                </a:cubicBezTo>
                <a:cubicBezTo>
                  <a:pt x="-2049" y="11034"/>
                  <a:pt x="2364" y="22111"/>
                  <a:pt x="4713" y="25300"/>
                </a:cubicBezTo>
                <a:cubicBezTo>
                  <a:pt x="7062" y="28489"/>
                  <a:pt x="10103" y="27025"/>
                  <a:pt x="15182" y="25949"/>
                </a:cubicBezTo>
                <a:cubicBezTo>
                  <a:pt x="20261" y="24873"/>
                  <a:pt x="33306" y="21287"/>
                  <a:pt x="35189" y="18845"/>
                </a:cubicBezTo>
                <a:cubicBezTo>
                  <a:pt x="37479" y="15871"/>
                  <a:pt x="31460" y="1992"/>
                  <a:pt x="25604" y="248"/>
                </a:cubicBezTo>
                <a:cubicBezTo>
                  <a:pt x="25029" y="77"/>
                  <a:pt x="24332" y="0"/>
                  <a:pt x="23543" y="0"/>
                </a:cubicBezTo>
                <a:close/>
              </a:path>
            </a:pathLst>
          </a:custGeom>
          <a:solidFill>
            <a:schemeClr val="accent3">
              <a:lumMod val="40000"/>
              <a:lumOff val="60000"/>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Прямоугольник 7">
            <a:extLst>
              <a:ext uri="{FF2B5EF4-FFF2-40B4-BE49-F238E27FC236}">
                <a16:creationId xmlns="" xmlns:a16="http://schemas.microsoft.com/office/drawing/2014/main" id="{9915E017-FBEA-43E5-BEF2-B852B6A94906}"/>
              </a:ext>
            </a:extLst>
          </p:cNvPr>
          <p:cNvSpPr/>
          <p:nvPr userDrawn="1"/>
        </p:nvSpPr>
        <p:spPr>
          <a:xfrm rot="5400000">
            <a:off x="11135364" y="890195"/>
            <a:ext cx="2482603" cy="369332"/>
          </a:xfrm>
          <a:prstGeom prst="rect">
            <a:avLst/>
          </a:prstGeom>
        </p:spPr>
        <p:txBody>
          <a:bodyPr wrap="none">
            <a:spAutoFit/>
          </a:bodyPr>
          <a:lstStyle/>
          <a:p>
            <a:r>
              <a:rPr lang="ru-RU" dirty="0">
                <a:solidFill>
                  <a:srgbClr val="E6E6E6"/>
                </a:solidFill>
              </a:rPr>
              <a:t>presentation-creation.ru</a:t>
            </a:r>
          </a:p>
        </p:txBody>
      </p:sp>
    </p:spTree>
    <p:extLst>
      <p:ext uri="{BB962C8B-B14F-4D97-AF65-F5344CB8AC3E}">
        <p14:creationId xmlns:p14="http://schemas.microsoft.com/office/powerpoint/2010/main" xmlns="" val="39084497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1499FCD3-56A4-4284-81DF-E3E50BDCE1A7}"/>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3" name="Нижний колонтитул 2">
            <a:extLst>
              <a:ext uri="{FF2B5EF4-FFF2-40B4-BE49-F238E27FC236}">
                <a16:creationId xmlns="" xmlns:a16="http://schemas.microsoft.com/office/drawing/2014/main" id="{86047691-5406-41FC-B8DB-B022027BF82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097AEBC5-6561-4B36-B570-3860569505BA}"/>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2517354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0F69B2-4FAE-42A4-BBC5-8BF096DE816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0FCD1947-0CD2-42BD-BFD1-5C44166184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A0CDABD2-BF7A-4C8F-8B16-EA52A5F14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AE72B473-E977-441B-A8EB-3301D765AFA1}"/>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6" name="Нижний колонтитул 5">
            <a:extLst>
              <a:ext uri="{FF2B5EF4-FFF2-40B4-BE49-F238E27FC236}">
                <a16:creationId xmlns="" xmlns:a16="http://schemas.microsoft.com/office/drawing/2014/main" id="{EC7E1CEE-3915-4259-A6A7-D1B01B39668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EEB3D31-7ACD-4C98-9D8E-2BDDE7B0A2B2}"/>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2143233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B405F6B-C902-4B3E-9912-C6E442B658D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97BC53AF-8425-4939-91AE-F683272D0D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7A02FBB3-E12C-46E0-9C0A-AECE9178D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6AFC505-F1A6-46C8-AAC8-934BC95DC392}"/>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6" name="Нижний колонтитул 5">
            <a:extLst>
              <a:ext uri="{FF2B5EF4-FFF2-40B4-BE49-F238E27FC236}">
                <a16:creationId xmlns="" xmlns:a16="http://schemas.microsoft.com/office/drawing/2014/main" id="{D50E9474-4172-432C-832B-FEC719D7702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7FF9343C-F37B-47D0-875B-2AF377328569}"/>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1179473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A3A611-4217-496F-A970-40D336B5998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6BA99D7E-740A-449C-B04F-6390E5DB211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4607AD3-B579-44BB-B354-6F0449D5A0D3}"/>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AABF37B6-1BF7-43A4-81B9-1EFFAFF2C2C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FF56BAB7-98C3-43DF-A563-53F5C2CD65B7}"/>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2353774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457C772B-141C-4727-B105-B525D7504E4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53AF9FFA-49AD-4472-B85D-6ACC9C4B27D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2EAE0885-5569-4FF3-8865-96B5AEB0CA0B}"/>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2421D7BD-2437-400A-B0D7-8AFEDE1588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C605A581-BC3B-448C-8E3E-BD317415A6D6}"/>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1499407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7FFB97-38B4-42A7-80AE-69C69F7282D9}"/>
              </a:ext>
            </a:extLst>
          </p:cNvPr>
          <p:cNvSpPr>
            <a:spLocks noGrp="1"/>
          </p:cNvSpPr>
          <p:nvPr>
            <p:ph type="title"/>
          </p:nvPr>
        </p:nvSpPr>
        <p:spPr/>
        <p:txBody>
          <a:bodyPr/>
          <a:lstStyle>
            <a:lvl1pPr>
              <a:defRPr>
                <a:solidFill>
                  <a:schemeClr val="bg2">
                    <a:lumMod val="50000"/>
                  </a:schemeClr>
                </a:solidFill>
              </a:defRPr>
            </a:lvl1pPr>
          </a:lstStyle>
          <a:p>
            <a:r>
              <a:rPr lang="ru-RU"/>
              <a:t>Образец заголовка</a:t>
            </a:r>
          </a:p>
        </p:txBody>
      </p:sp>
      <p:sp>
        <p:nvSpPr>
          <p:cNvPr id="3" name="Объект 2">
            <a:extLst>
              <a:ext uri="{FF2B5EF4-FFF2-40B4-BE49-F238E27FC236}">
                <a16:creationId xmlns="" xmlns:a16="http://schemas.microsoft.com/office/drawing/2014/main" id="{13230E6E-34A3-4404-8606-8589BD170677}"/>
              </a:ext>
            </a:extLst>
          </p:cNvPr>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393BDCE-95F6-4EC6-A9C0-FF77CF83D1DF}"/>
              </a:ext>
            </a:extLst>
          </p:cNvPr>
          <p:cNvSpPr>
            <a:spLocks noGrp="1"/>
          </p:cNvSpPr>
          <p:nvPr>
            <p:ph type="dt" sz="half" idx="10"/>
          </p:nvPr>
        </p:nvSpPr>
        <p:spPr/>
        <p:txBody>
          <a:bodyPr/>
          <a:lstStyle>
            <a:lvl1pPr>
              <a:defRPr>
                <a:solidFill>
                  <a:schemeClr val="bg2">
                    <a:lumMod val="50000"/>
                  </a:schemeClr>
                </a:solidFill>
              </a:defRPr>
            </a:lvl1p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4DAE2F2B-EDB8-4986-A685-68299F3740C1}"/>
              </a:ext>
            </a:extLst>
          </p:cNvPr>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a:extLst>
              <a:ext uri="{FF2B5EF4-FFF2-40B4-BE49-F238E27FC236}">
                <a16:creationId xmlns="" xmlns:a16="http://schemas.microsoft.com/office/drawing/2014/main" id="{180DE953-C93F-4FA1-80E3-31B9BEC7AA6E}"/>
              </a:ext>
            </a:extLst>
          </p:cNvPr>
          <p:cNvSpPr>
            <a:spLocks noGrp="1"/>
          </p:cNvSpPr>
          <p:nvPr>
            <p:ph type="sldNum" sz="quarter" idx="12"/>
          </p:nvPr>
        </p:nvSpPr>
        <p:spPr/>
        <p:txBody>
          <a:bodyPr/>
          <a:lstStyle>
            <a:lvl1pPr>
              <a:defRPr>
                <a:solidFill>
                  <a:schemeClr val="bg2">
                    <a:lumMod val="50000"/>
                  </a:schemeClr>
                </a:solidFill>
              </a:defRPr>
            </a:lvl1pPr>
          </a:lstStyle>
          <a:p>
            <a:fld id="{A932D385-1C5C-4B8C-A1C5-1E6FA26AB176}" type="slidenum">
              <a:rPr lang="ru-RU" smtClean="0"/>
              <a:pPr/>
              <a:t>‹#›</a:t>
            </a:fld>
            <a:endParaRPr lang="ru-RU"/>
          </a:p>
        </p:txBody>
      </p:sp>
      <p:sp>
        <p:nvSpPr>
          <p:cNvPr id="8" name="Google Shape;20;p3">
            <a:extLst>
              <a:ext uri="{FF2B5EF4-FFF2-40B4-BE49-F238E27FC236}">
                <a16:creationId xmlns="" xmlns:a16="http://schemas.microsoft.com/office/drawing/2014/main" id="{42B27CB7-B8F6-4150-82B0-1DA60E4ED577}"/>
              </a:ext>
            </a:extLst>
          </p:cNvPr>
          <p:cNvSpPr/>
          <p:nvPr userDrawn="1"/>
        </p:nvSpPr>
        <p:spPr>
          <a:xfrm rot="-10285629">
            <a:off x="9404695" y="-1198950"/>
            <a:ext cx="8382351" cy="4853662"/>
          </a:xfrm>
          <a:custGeom>
            <a:avLst/>
            <a:gdLst>
              <a:gd name="connsiteX0" fmla="*/ 54690 w 86030"/>
              <a:gd name="connsiteY0" fmla="*/ 0 h 53452"/>
              <a:gd name="connsiteX1" fmla="*/ 43799 w 86030"/>
              <a:gd name="connsiteY1" fmla="*/ 3304 h 53452"/>
              <a:gd name="connsiteX2" fmla="*/ 23250 w 86030"/>
              <a:gd name="connsiteY2" fmla="*/ 23749 h 53452"/>
              <a:gd name="connsiteX3" fmla="*/ 15443 w 86030"/>
              <a:gd name="connsiteY3" fmla="*/ 30454 h 53452"/>
              <a:gd name="connsiteX4" fmla="*/ 14517 w 86030"/>
              <a:gd name="connsiteY4" fmla="*/ 30419 h 53452"/>
              <a:gd name="connsiteX5" fmla="*/ 11428 w 86030"/>
              <a:gd name="connsiteY5" fmla="*/ 30302 h 53452"/>
              <a:gd name="connsiteX6" fmla="*/ 39 w 86030"/>
              <a:gd name="connsiteY6" fmla="*/ 33998 h 53452"/>
              <a:gd name="connsiteX7" fmla="*/ 10831 w 86030"/>
              <a:gd name="connsiteY7" fmla="*/ 45925 h 53452"/>
              <a:gd name="connsiteX8" fmla="*/ 30398 w 86030"/>
              <a:gd name="connsiteY8" fmla="*/ 53452 h 53452"/>
              <a:gd name="connsiteX9" fmla="*/ 34419 w 86030"/>
              <a:gd name="connsiteY9" fmla="*/ 52813 h 53452"/>
              <a:gd name="connsiteX10" fmla="*/ 85987 w 86030"/>
              <a:gd name="connsiteY10" fmla="*/ 38009 h 53452"/>
              <a:gd name="connsiteX11" fmla="*/ 58717 w 86030"/>
              <a:gd name="connsiteY11" fmla="*/ 17877 h 53452"/>
              <a:gd name="connsiteX12" fmla="*/ 54690 w 86030"/>
              <a:gd name="connsiteY12" fmla="*/ 0 h 53452"/>
              <a:gd name="connsiteX0" fmla="*/ 31604 w 86049"/>
              <a:gd name="connsiteY0" fmla="*/ 13249 h 50221"/>
              <a:gd name="connsiteX1" fmla="*/ 43799 w 86049"/>
              <a:gd name="connsiteY1" fmla="*/ 73 h 50221"/>
              <a:gd name="connsiteX2" fmla="*/ 23250 w 86049"/>
              <a:gd name="connsiteY2" fmla="*/ 20518 h 50221"/>
              <a:gd name="connsiteX3" fmla="*/ 15443 w 86049"/>
              <a:gd name="connsiteY3" fmla="*/ 27223 h 50221"/>
              <a:gd name="connsiteX4" fmla="*/ 14517 w 86049"/>
              <a:gd name="connsiteY4" fmla="*/ 27188 h 50221"/>
              <a:gd name="connsiteX5" fmla="*/ 11428 w 86049"/>
              <a:gd name="connsiteY5" fmla="*/ 27071 h 50221"/>
              <a:gd name="connsiteX6" fmla="*/ 39 w 86049"/>
              <a:gd name="connsiteY6" fmla="*/ 30767 h 50221"/>
              <a:gd name="connsiteX7" fmla="*/ 10831 w 86049"/>
              <a:gd name="connsiteY7" fmla="*/ 42694 h 50221"/>
              <a:gd name="connsiteX8" fmla="*/ 30398 w 86049"/>
              <a:gd name="connsiteY8" fmla="*/ 50221 h 50221"/>
              <a:gd name="connsiteX9" fmla="*/ 34419 w 86049"/>
              <a:gd name="connsiteY9" fmla="*/ 49582 h 50221"/>
              <a:gd name="connsiteX10" fmla="*/ 85987 w 86049"/>
              <a:gd name="connsiteY10" fmla="*/ 34778 h 50221"/>
              <a:gd name="connsiteX11" fmla="*/ 58717 w 86049"/>
              <a:gd name="connsiteY11" fmla="*/ 14646 h 50221"/>
              <a:gd name="connsiteX12" fmla="*/ 31604 w 86049"/>
              <a:gd name="connsiteY12" fmla="*/ 13249 h 50221"/>
              <a:gd name="connsiteX0" fmla="*/ 31604 w 86049"/>
              <a:gd name="connsiteY0" fmla="*/ 663 h 37635"/>
              <a:gd name="connsiteX1" fmla="*/ 28313 w 86049"/>
              <a:gd name="connsiteY1" fmla="*/ 5107 h 37635"/>
              <a:gd name="connsiteX2" fmla="*/ 23250 w 86049"/>
              <a:gd name="connsiteY2" fmla="*/ 7932 h 37635"/>
              <a:gd name="connsiteX3" fmla="*/ 15443 w 86049"/>
              <a:gd name="connsiteY3" fmla="*/ 14637 h 37635"/>
              <a:gd name="connsiteX4" fmla="*/ 14517 w 86049"/>
              <a:gd name="connsiteY4" fmla="*/ 14602 h 37635"/>
              <a:gd name="connsiteX5" fmla="*/ 11428 w 86049"/>
              <a:gd name="connsiteY5" fmla="*/ 14485 h 37635"/>
              <a:gd name="connsiteX6" fmla="*/ 39 w 86049"/>
              <a:gd name="connsiteY6" fmla="*/ 18181 h 37635"/>
              <a:gd name="connsiteX7" fmla="*/ 10831 w 86049"/>
              <a:gd name="connsiteY7" fmla="*/ 30108 h 37635"/>
              <a:gd name="connsiteX8" fmla="*/ 30398 w 86049"/>
              <a:gd name="connsiteY8" fmla="*/ 37635 h 37635"/>
              <a:gd name="connsiteX9" fmla="*/ 34419 w 86049"/>
              <a:gd name="connsiteY9" fmla="*/ 36996 h 37635"/>
              <a:gd name="connsiteX10" fmla="*/ 85987 w 86049"/>
              <a:gd name="connsiteY10" fmla="*/ 22192 h 37635"/>
              <a:gd name="connsiteX11" fmla="*/ 58717 w 86049"/>
              <a:gd name="connsiteY11" fmla="*/ 2060 h 37635"/>
              <a:gd name="connsiteX12" fmla="*/ 31604 w 86049"/>
              <a:gd name="connsiteY12" fmla="*/ 663 h 37635"/>
              <a:gd name="connsiteX0" fmla="*/ 31604 w 77695"/>
              <a:gd name="connsiteY0" fmla="*/ 1620 h 44988"/>
              <a:gd name="connsiteX1" fmla="*/ 28313 w 77695"/>
              <a:gd name="connsiteY1" fmla="*/ 6064 h 44988"/>
              <a:gd name="connsiteX2" fmla="*/ 23250 w 77695"/>
              <a:gd name="connsiteY2" fmla="*/ 8889 h 44988"/>
              <a:gd name="connsiteX3" fmla="*/ 15443 w 77695"/>
              <a:gd name="connsiteY3" fmla="*/ 15594 h 44988"/>
              <a:gd name="connsiteX4" fmla="*/ 14517 w 77695"/>
              <a:gd name="connsiteY4" fmla="*/ 15559 h 44988"/>
              <a:gd name="connsiteX5" fmla="*/ 11428 w 77695"/>
              <a:gd name="connsiteY5" fmla="*/ 15442 h 44988"/>
              <a:gd name="connsiteX6" fmla="*/ 39 w 77695"/>
              <a:gd name="connsiteY6" fmla="*/ 19138 h 44988"/>
              <a:gd name="connsiteX7" fmla="*/ 10831 w 77695"/>
              <a:gd name="connsiteY7" fmla="*/ 31065 h 44988"/>
              <a:gd name="connsiteX8" fmla="*/ 30398 w 77695"/>
              <a:gd name="connsiteY8" fmla="*/ 38592 h 44988"/>
              <a:gd name="connsiteX9" fmla="*/ 34419 w 77695"/>
              <a:gd name="connsiteY9" fmla="*/ 37953 h 44988"/>
              <a:gd name="connsiteX10" fmla="*/ 77601 w 77695"/>
              <a:gd name="connsiteY10" fmla="*/ 36699 h 44988"/>
              <a:gd name="connsiteX11" fmla="*/ 58717 w 77695"/>
              <a:gd name="connsiteY11" fmla="*/ 3017 h 44988"/>
              <a:gd name="connsiteX12" fmla="*/ 31604 w 77695"/>
              <a:gd name="connsiteY12" fmla="*/ 1620 h 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95" h="44988" extrusionOk="0">
                <a:moveTo>
                  <a:pt x="31604" y="1620"/>
                </a:moveTo>
                <a:cubicBezTo>
                  <a:pt x="28122" y="1620"/>
                  <a:pt x="29705" y="4853"/>
                  <a:pt x="28313" y="6064"/>
                </a:cubicBezTo>
                <a:cubicBezTo>
                  <a:pt x="26921" y="7276"/>
                  <a:pt x="25395" y="7301"/>
                  <a:pt x="23250" y="8889"/>
                </a:cubicBezTo>
                <a:cubicBezTo>
                  <a:pt x="21105" y="10477"/>
                  <a:pt x="22697" y="15594"/>
                  <a:pt x="15443" y="15594"/>
                </a:cubicBezTo>
                <a:cubicBezTo>
                  <a:pt x="15146" y="15594"/>
                  <a:pt x="14837" y="15582"/>
                  <a:pt x="14517" y="15559"/>
                </a:cubicBezTo>
                <a:cubicBezTo>
                  <a:pt x="13445" y="15480"/>
                  <a:pt x="12413" y="15442"/>
                  <a:pt x="11428" y="15442"/>
                </a:cubicBezTo>
                <a:cubicBezTo>
                  <a:pt x="4945" y="15442"/>
                  <a:pt x="511" y="17065"/>
                  <a:pt x="39" y="19138"/>
                </a:cubicBezTo>
                <a:cubicBezTo>
                  <a:pt x="-501" y="21523"/>
                  <a:pt x="4649" y="28355"/>
                  <a:pt x="10831" y="31065"/>
                </a:cubicBezTo>
                <a:cubicBezTo>
                  <a:pt x="16017" y="33341"/>
                  <a:pt x="23339" y="38592"/>
                  <a:pt x="30398" y="38592"/>
                </a:cubicBezTo>
                <a:cubicBezTo>
                  <a:pt x="31754" y="38592"/>
                  <a:pt x="26552" y="38268"/>
                  <a:pt x="34419" y="37953"/>
                </a:cubicBezTo>
                <a:cubicBezTo>
                  <a:pt x="42286" y="37638"/>
                  <a:pt x="76300" y="54756"/>
                  <a:pt x="77601" y="36699"/>
                </a:cubicBezTo>
                <a:cubicBezTo>
                  <a:pt x="78903" y="18642"/>
                  <a:pt x="66383" y="8864"/>
                  <a:pt x="58717" y="3017"/>
                </a:cubicBezTo>
                <a:cubicBezTo>
                  <a:pt x="51051" y="-2830"/>
                  <a:pt x="43407" y="1620"/>
                  <a:pt x="31604" y="1620"/>
                </a:cubicBezTo>
                <a:close/>
              </a:path>
            </a:pathLst>
          </a:custGeom>
          <a:solidFill>
            <a:schemeClr val="accent1">
              <a:lumMod val="20000"/>
              <a:lumOff val="80000"/>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p4">
            <a:extLst>
              <a:ext uri="{FF2B5EF4-FFF2-40B4-BE49-F238E27FC236}">
                <a16:creationId xmlns="" xmlns:a16="http://schemas.microsoft.com/office/drawing/2014/main" id="{3961D41C-692B-42A8-87F2-FC59DE6A9946}"/>
              </a:ext>
            </a:extLst>
          </p:cNvPr>
          <p:cNvSpPr/>
          <p:nvPr userDrawn="1"/>
        </p:nvSpPr>
        <p:spPr>
          <a:xfrm rot="-5553048">
            <a:off x="-1728792" y="3031550"/>
            <a:ext cx="4562744" cy="5532834"/>
          </a:xfrm>
          <a:custGeom>
            <a:avLst/>
            <a:gdLst>
              <a:gd name="connsiteX0" fmla="*/ 17321 w 71277"/>
              <a:gd name="connsiteY0" fmla="*/ 0 h 87423"/>
              <a:gd name="connsiteX1" fmla="*/ 9011 w 71277"/>
              <a:gd name="connsiteY1" fmla="*/ 27428 h 87423"/>
              <a:gd name="connsiteX2" fmla="*/ 2082 w 71277"/>
              <a:gd name="connsiteY2" fmla="*/ 50348 h 87423"/>
              <a:gd name="connsiteX3" fmla="*/ 15302 w 71277"/>
              <a:gd name="connsiteY3" fmla="*/ 87423 h 87423"/>
              <a:gd name="connsiteX4" fmla="*/ 19065 w 71277"/>
              <a:gd name="connsiteY4" fmla="*/ 85987 h 87423"/>
              <a:gd name="connsiteX5" fmla="*/ 26399 w 71277"/>
              <a:gd name="connsiteY5" fmla="*/ 82951 h 87423"/>
              <a:gd name="connsiteX6" fmla="*/ 32515 w 71277"/>
              <a:gd name="connsiteY6" fmla="*/ 83740 h 87423"/>
              <a:gd name="connsiteX7" fmla="*/ 39127 w 71277"/>
              <a:gd name="connsiteY7" fmla="*/ 79207 h 87423"/>
              <a:gd name="connsiteX8" fmla="*/ 70575 w 71277"/>
              <a:gd name="connsiteY8" fmla="*/ 44134 h 87423"/>
              <a:gd name="connsiteX9" fmla="*/ 25270 w 71277"/>
              <a:gd name="connsiteY9" fmla="*/ 1874 h 87423"/>
              <a:gd name="connsiteX10" fmla="*/ 17321 w 71277"/>
              <a:gd name="connsiteY10" fmla="*/ 0 h 87423"/>
              <a:gd name="connsiteX0" fmla="*/ 17108 w 71064"/>
              <a:gd name="connsiteY0" fmla="*/ 0 h 86173"/>
              <a:gd name="connsiteX1" fmla="*/ 8798 w 71064"/>
              <a:gd name="connsiteY1" fmla="*/ 27428 h 86173"/>
              <a:gd name="connsiteX2" fmla="*/ 1869 w 71064"/>
              <a:gd name="connsiteY2" fmla="*/ 50348 h 86173"/>
              <a:gd name="connsiteX3" fmla="*/ 11781 w 71064"/>
              <a:gd name="connsiteY3" fmla="*/ 76346 h 86173"/>
              <a:gd name="connsiteX4" fmla="*/ 18852 w 71064"/>
              <a:gd name="connsiteY4" fmla="*/ 85987 h 86173"/>
              <a:gd name="connsiteX5" fmla="*/ 26186 w 71064"/>
              <a:gd name="connsiteY5" fmla="*/ 82951 h 86173"/>
              <a:gd name="connsiteX6" fmla="*/ 32302 w 71064"/>
              <a:gd name="connsiteY6" fmla="*/ 83740 h 86173"/>
              <a:gd name="connsiteX7" fmla="*/ 38914 w 71064"/>
              <a:gd name="connsiteY7" fmla="*/ 79207 h 86173"/>
              <a:gd name="connsiteX8" fmla="*/ 70362 w 71064"/>
              <a:gd name="connsiteY8" fmla="*/ 44134 h 86173"/>
              <a:gd name="connsiteX9" fmla="*/ 25057 w 71064"/>
              <a:gd name="connsiteY9" fmla="*/ 1874 h 86173"/>
              <a:gd name="connsiteX10" fmla="*/ 17108 w 71064"/>
              <a:gd name="connsiteY10" fmla="*/ 0 h 86173"/>
              <a:gd name="connsiteX0" fmla="*/ 17108 w 71064"/>
              <a:gd name="connsiteY0" fmla="*/ 0 h 86173"/>
              <a:gd name="connsiteX1" fmla="*/ 8798 w 71064"/>
              <a:gd name="connsiteY1" fmla="*/ 27428 h 86173"/>
              <a:gd name="connsiteX2" fmla="*/ 1869 w 71064"/>
              <a:gd name="connsiteY2" fmla="*/ 50348 h 86173"/>
              <a:gd name="connsiteX3" fmla="*/ 11781 w 71064"/>
              <a:gd name="connsiteY3" fmla="*/ 76346 h 86173"/>
              <a:gd name="connsiteX4" fmla="*/ 18852 w 71064"/>
              <a:gd name="connsiteY4" fmla="*/ 85987 h 86173"/>
              <a:gd name="connsiteX5" fmla="*/ 26186 w 71064"/>
              <a:gd name="connsiteY5" fmla="*/ 82951 h 86173"/>
              <a:gd name="connsiteX6" fmla="*/ 32302 w 71064"/>
              <a:gd name="connsiteY6" fmla="*/ 83740 h 86173"/>
              <a:gd name="connsiteX7" fmla="*/ 39225 w 71064"/>
              <a:gd name="connsiteY7" fmla="*/ 77558 h 86173"/>
              <a:gd name="connsiteX8" fmla="*/ 70362 w 71064"/>
              <a:gd name="connsiteY8" fmla="*/ 44134 h 86173"/>
              <a:gd name="connsiteX9" fmla="*/ 25057 w 71064"/>
              <a:gd name="connsiteY9" fmla="*/ 1874 h 86173"/>
              <a:gd name="connsiteX10" fmla="*/ 17108 w 71064"/>
              <a:gd name="connsiteY10" fmla="*/ 0 h 8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064" h="86173" extrusionOk="0">
                <a:moveTo>
                  <a:pt x="17108" y="0"/>
                </a:moveTo>
                <a:cubicBezTo>
                  <a:pt x="7191" y="0"/>
                  <a:pt x="20120" y="22801"/>
                  <a:pt x="8798" y="27428"/>
                </a:cubicBezTo>
                <a:cubicBezTo>
                  <a:pt x="-4918" y="33034"/>
                  <a:pt x="1372" y="42195"/>
                  <a:pt x="1869" y="50348"/>
                </a:cubicBezTo>
                <a:cubicBezTo>
                  <a:pt x="2366" y="58501"/>
                  <a:pt x="2707" y="76346"/>
                  <a:pt x="11781" y="76346"/>
                </a:cubicBezTo>
                <a:cubicBezTo>
                  <a:pt x="13070" y="76346"/>
                  <a:pt x="16451" y="84886"/>
                  <a:pt x="18852" y="85987"/>
                </a:cubicBezTo>
                <a:cubicBezTo>
                  <a:pt x="21253" y="87088"/>
                  <a:pt x="24138" y="82951"/>
                  <a:pt x="26186" y="82951"/>
                </a:cubicBezTo>
                <a:cubicBezTo>
                  <a:pt x="28472" y="82951"/>
                  <a:pt x="30129" y="84639"/>
                  <a:pt x="32302" y="83740"/>
                </a:cubicBezTo>
                <a:cubicBezTo>
                  <a:pt x="34475" y="82841"/>
                  <a:pt x="36698" y="81206"/>
                  <a:pt x="39225" y="77558"/>
                </a:cubicBezTo>
                <a:cubicBezTo>
                  <a:pt x="62920" y="43354"/>
                  <a:pt x="70362" y="44134"/>
                  <a:pt x="70362" y="44134"/>
                </a:cubicBezTo>
                <a:cubicBezTo>
                  <a:pt x="76244" y="21496"/>
                  <a:pt x="43804" y="9396"/>
                  <a:pt x="25057" y="1874"/>
                </a:cubicBezTo>
                <a:cubicBezTo>
                  <a:pt x="21784" y="560"/>
                  <a:pt x="19206" y="0"/>
                  <a:pt x="17108" y="0"/>
                </a:cubicBezTo>
                <a:close/>
              </a:path>
            </a:pathLst>
          </a:custGeom>
          <a:solidFill>
            <a:srgbClr val="AC9078">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915927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7FFB97-38B4-42A7-80AE-69C69F7282D9}"/>
              </a:ext>
            </a:extLst>
          </p:cNvPr>
          <p:cNvSpPr>
            <a:spLocks noGrp="1"/>
          </p:cNvSpPr>
          <p:nvPr>
            <p:ph type="title"/>
          </p:nvPr>
        </p:nvSpPr>
        <p:spPr/>
        <p:txBody>
          <a:bodyPr/>
          <a:lstStyle>
            <a:lvl1pPr>
              <a:defRPr>
                <a:solidFill>
                  <a:schemeClr val="bg2">
                    <a:lumMod val="50000"/>
                  </a:schemeClr>
                </a:solidFill>
              </a:defRPr>
            </a:lvl1pPr>
          </a:lstStyle>
          <a:p>
            <a:r>
              <a:rPr lang="ru-RU"/>
              <a:t>Образец заголовка</a:t>
            </a:r>
          </a:p>
        </p:txBody>
      </p:sp>
      <p:sp>
        <p:nvSpPr>
          <p:cNvPr id="3" name="Объект 2">
            <a:extLst>
              <a:ext uri="{FF2B5EF4-FFF2-40B4-BE49-F238E27FC236}">
                <a16:creationId xmlns="" xmlns:a16="http://schemas.microsoft.com/office/drawing/2014/main" id="{13230E6E-34A3-4404-8606-8589BD170677}"/>
              </a:ext>
            </a:extLst>
          </p:cNvPr>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393BDCE-95F6-4EC6-A9C0-FF77CF83D1DF}"/>
              </a:ext>
            </a:extLst>
          </p:cNvPr>
          <p:cNvSpPr>
            <a:spLocks noGrp="1"/>
          </p:cNvSpPr>
          <p:nvPr>
            <p:ph type="dt" sz="half" idx="10"/>
          </p:nvPr>
        </p:nvSpPr>
        <p:spPr/>
        <p:txBody>
          <a:bodyPr/>
          <a:lstStyle>
            <a:lvl1pPr>
              <a:defRPr>
                <a:solidFill>
                  <a:schemeClr val="bg2">
                    <a:lumMod val="50000"/>
                  </a:schemeClr>
                </a:solidFill>
              </a:defRPr>
            </a:lvl1p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4DAE2F2B-EDB8-4986-A685-68299F3740C1}"/>
              </a:ext>
            </a:extLst>
          </p:cNvPr>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a:extLst>
              <a:ext uri="{FF2B5EF4-FFF2-40B4-BE49-F238E27FC236}">
                <a16:creationId xmlns="" xmlns:a16="http://schemas.microsoft.com/office/drawing/2014/main" id="{180DE953-C93F-4FA1-80E3-31B9BEC7AA6E}"/>
              </a:ext>
            </a:extLst>
          </p:cNvPr>
          <p:cNvSpPr>
            <a:spLocks noGrp="1"/>
          </p:cNvSpPr>
          <p:nvPr>
            <p:ph type="sldNum" sz="quarter" idx="12"/>
          </p:nvPr>
        </p:nvSpPr>
        <p:spPr/>
        <p:txBody>
          <a:bodyPr/>
          <a:lstStyle>
            <a:lvl1pPr>
              <a:defRPr>
                <a:solidFill>
                  <a:schemeClr val="bg2">
                    <a:lumMod val="50000"/>
                  </a:schemeClr>
                </a:solidFill>
              </a:defRPr>
            </a:lvl1pPr>
          </a:lstStyle>
          <a:p>
            <a:fld id="{A932D385-1C5C-4B8C-A1C5-1E6FA26AB176}" type="slidenum">
              <a:rPr lang="ru-RU" smtClean="0"/>
              <a:pPr/>
              <a:t>‹#›</a:t>
            </a:fld>
            <a:endParaRPr lang="ru-RU"/>
          </a:p>
        </p:txBody>
      </p:sp>
      <p:sp>
        <p:nvSpPr>
          <p:cNvPr id="9" name="Google Shape;20;p3">
            <a:extLst>
              <a:ext uri="{FF2B5EF4-FFF2-40B4-BE49-F238E27FC236}">
                <a16:creationId xmlns="" xmlns:a16="http://schemas.microsoft.com/office/drawing/2014/main" id="{BD2B567A-3974-49D9-9365-ABA029B9EE22}"/>
              </a:ext>
            </a:extLst>
          </p:cNvPr>
          <p:cNvSpPr/>
          <p:nvPr userDrawn="1"/>
        </p:nvSpPr>
        <p:spPr>
          <a:xfrm rot="-10285629">
            <a:off x="9404695" y="-1198950"/>
            <a:ext cx="8382351" cy="4853662"/>
          </a:xfrm>
          <a:custGeom>
            <a:avLst/>
            <a:gdLst>
              <a:gd name="connsiteX0" fmla="*/ 54690 w 86030"/>
              <a:gd name="connsiteY0" fmla="*/ 0 h 53452"/>
              <a:gd name="connsiteX1" fmla="*/ 43799 w 86030"/>
              <a:gd name="connsiteY1" fmla="*/ 3304 h 53452"/>
              <a:gd name="connsiteX2" fmla="*/ 23250 w 86030"/>
              <a:gd name="connsiteY2" fmla="*/ 23749 h 53452"/>
              <a:gd name="connsiteX3" fmla="*/ 15443 w 86030"/>
              <a:gd name="connsiteY3" fmla="*/ 30454 h 53452"/>
              <a:gd name="connsiteX4" fmla="*/ 14517 w 86030"/>
              <a:gd name="connsiteY4" fmla="*/ 30419 h 53452"/>
              <a:gd name="connsiteX5" fmla="*/ 11428 w 86030"/>
              <a:gd name="connsiteY5" fmla="*/ 30302 h 53452"/>
              <a:gd name="connsiteX6" fmla="*/ 39 w 86030"/>
              <a:gd name="connsiteY6" fmla="*/ 33998 h 53452"/>
              <a:gd name="connsiteX7" fmla="*/ 10831 w 86030"/>
              <a:gd name="connsiteY7" fmla="*/ 45925 h 53452"/>
              <a:gd name="connsiteX8" fmla="*/ 30398 w 86030"/>
              <a:gd name="connsiteY8" fmla="*/ 53452 h 53452"/>
              <a:gd name="connsiteX9" fmla="*/ 34419 w 86030"/>
              <a:gd name="connsiteY9" fmla="*/ 52813 h 53452"/>
              <a:gd name="connsiteX10" fmla="*/ 85987 w 86030"/>
              <a:gd name="connsiteY10" fmla="*/ 38009 h 53452"/>
              <a:gd name="connsiteX11" fmla="*/ 58717 w 86030"/>
              <a:gd name="connsiteY11" fmla="*/ 17877 h 53452"/>
              <a:gd name="connsiteX12" fmla="*/ 54690 w 86030"/>
              <a:gd name="connsiteY12" fmla="*/ 0 h 53452"/>
              <a:gd name="connsiteX0" fmla="*/ 31604 w 86049"/>
              <a:gd name="connsiteY0" fmla="*/ 13249 h 50221"/>
              <a:gd name="connsiteX1" fmla="*/ 43799 w 86049"/>
              <a:gd name="connsiteY1" fmla="*/ 73 h 50221"/>
              <a:gd name="connsiteX2" fmla="*/ 23250 w 86049"/>
              <a:gd name="connsiteY2" fmla="*/ 20518 h 50221"/>
              <a:gd name="connsiteX3" fmla="*/ 15443 w 86049"/>
              <a:gd name="connsiteY3" fmla="*/ 27223 h 50221"/>
              <a:gd name="connsiteX4" fmla="*/ 14517 w 86049"/>
              <a:gd name="connsiteY4" fmla="*/ 27188 h 50221"/>
              <a:gd name="connsiteX5" fmla="*/ 11428 w 86049"/>
              <a:gd name="connsiteY5" fmla="*/ 27071 h 50221"/>
              <a:gd name="connsiteX6" fmla="*/ 39 w 86049"/>
              <a:gd name="connsiteY6" fmla="*/ 30767 h 50221"/>
              <a:gd name="connsiteX7" fmla="*/ 10831 w 86049"/>
              <a:gd name="connsiteY7" fmla="*/ 42694 h 50221"/>
              <a:gd name="connsiteX8" fmla="*/ 30398 w 86049"/>
              <a:gd name="connsiteY8" fmla="*/ 50221 h 50221"/>
              <a:gd name="connsiteX9" fmla="*/ 34419 w 86049"/>
              <a:gd name="connsiteY9" fmla="*/ 49582 h 50221"/>
              <a:gd name="connsiteX10" fmla="*/ 85987 w 86049"/>
              <a:gd name="connsiteY10" fmla="*/ 34778 h 50221"/>
              <a:gd name="connsiteX11" fmla="*/ 58717 w 86049"/>
              <a:gd name="connsiteY11" fmla="*/ 14646 h 50221"/>
              <a:gd name="connsiteX12" fmla="*/ 31604 w 86049"/>
              <a:gd name="connsiteY12" fmla="*/ 13249 h 50221"/>
              <a:gd name="connsiteX0" fmla="*/ 31604 w 86049"/>
              <a:gd name="connsiteY0" fmla="*/ 663 h 37635"/>
              <a:gd name="connsiteX1" fmla="*/ 28313 w 86049"/>
              <a:gd name="connsiteY1" fmla="*/ 5107 h 37635"/>
              <a:gd name="connsiteX2" fmla="*/ 23250 w 86049"/>
              <a:gd name="connsiteY2" fmla="*/ 7932 h 37635"/>
              <a:gd name="connsiteX3" fmla="*/ 15443 w 86049"/>
              <a:gd name="connsiteY3" fmla="*/ 14637 h 37635"/>
              <a:gd name="connsiteX4" fmla="*/ 14517 w 86049"/>
              <a:gd name="connsiteY4" fmla="*/ 14602 h 37635"/>
              <a:gd name="connsiteX5" fmla="*/ 11428 w 86049"/>
              <a:gd name="connsiteY5" fmla="*/ 14485 h 37635"/>
              <a:gd name="connsiteX6" fmla="*/ 39 w 86049"/>
              <a:gd name="connsiteY6" fmla="*/ 18181 h 37635"/>
              <a:gd name="connsiteX7" fmla="*/ 10831 w 86049"/>
              <a:gd name="connsiteY7" fmla="*/ 30108 h 37635"/>
              <a:gd name="connsiteX8" fmla="*/ 30398 w 86049"/>
              <a:gd name="connsiteY8" fmla="*/ 37635 h 37635"/>
              <a:gd name="connsiteX9" fmla="*/ 34419 w 86049"/>
              <a:gd name="connsiteY9" fmla="*/ 36996 h 37635"/>
              <a:gd name="connsiteX10" fmla="*/ 85987 w 86049"/>
              <a:gd name="connsiteY10" fmla="*/ 22192 h 37635"/>
              <a:gd name="connsiteX11" fmla="*/ 58717 w 86049"/>
              <a:gd name="connsiteY11" fmla="*/ 2060 h 37635"/>
              <a:gd name="connsiteX12" fmla="*/ 31604 w 86049"/>
              <a:gd name="connsiteY12" fmla="*/ 663 h 37635"/>
              <a:gd name="connsiteX0" fmla="*/ 31604 w 77695"/>
              <a:gd name="connsiteY0" fmla="*/ 1620 h 44988"/>
              <a:gd name="connsiteX1" fmla="*/ 28313 w 77695"/>
              <a:gd name="connsiteY1" fmla="*/ 6064 h 44988"/>
              <a:gd name="connsiteX2" fmla="*/ 23250 w 77695"/>
              <a:gd name="connsiteY2" fmla="*/ 8889 h 44988"/>
              <a:gd name="connsiteX3" fmla="*/ 15443 w 77695"/>
              <a:gd name="connsiteY3" fmla="*/ 15594 h 44988"/>
              <a:gd name="connsiteX4" fmla="*/ 14517 w 77695"/>
              <a:gd name="connsiteY4" fmla="*/ 15559 h 44988"/>
              <a:gd name="connsiteX5" fmla="*/ 11428 w 77695"/>
              <a:gd name="connsiteY5" fmla="*/ 15442 h 44988"/>
              <a:gd name="connsiteX6" fmla="*/ 39 w 77695"/>
              <a:gd name="connsiteY6" fmla="*/ 19138 h 44988"/>
              <a:gd name="connsiteX7" fmla="*/ 10831 w 77695"/>
              <a:gd name="connsiteY7" fmla="*/ 31065 h 44988"/>
              <a:gd name="connsiteX8" fmla="*/ 30398 w 77695"/>
              <a:gd name="connsiteY8" fmla="*/ 38592 h 44988"/>
              <a:gd name="connsiteX9" fmla="*/ 34419 w 77695"/>
              <a:gd name="connsiteY9" fmla="*/ 37953 h 44988"/>
              <a:gd name="connsiteX10" fmla="*/ 77601 w 77695"/>
              <a:gd name="connsiteY10" fmla="*/ 36699 h 44988"/>
              <a:gd name="connsiteX11" fmla="*/ 58717 w 77695"/>
              <a:gd name="connsiteY11" fmla="*/ 3017 h 44988"/>
              <a:gd name="connsiteX12" fmla="*/ 31604 w 77695"/>
              <a:gd name="connsiteY12" fmla="*/ 1620 h 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95" h="44988" extrusionOk="0">
                <a:moveTo>
                  <a:pt x="31604" y="1620"/>
                </a:moveTo>
                <a:cubicBezTo>
                  <a:pt x="28122" y="1620"/>
                  <a:pt x="29705" y="4853"/>
                  <a:pt x="28313" y="6064"/>
                </a:cubicBezTo>
                <a:cubicBezTo>
                  <a:pt x="26921" y="7276"/>
                  <a:pt x="25395" y="7301"/>
                  <a:pt x="23250" y="8889"/>
                </a:cubicBezTo>
                <a:cubicBezTo>
                  <a:pt x="21105" y="10477"/>
                  <a:pt x="22697" y="15594"/>
                  <a:pt x="15443" y="15594"/>
                </a:cubicBezTo>
                <a:cubicBezTo>
                  <a:pt x="15146" y="15594"/>
                  <a:pt x="14837" y="15582"/>
                  <a:pt x="14517" y="15559"/>
                </a:cubicBezTo>
                <a:cubicBezTo>
                  <a:pt x="13445" y="15480"/>
                  <a:pt x="12413" y="15442"/>
                  <a:pt x="11428" y="15442"/>
                </a:cubicBezTo>
                <a:cubicBezTo>
                  <a:pt x="4945" y="15442"/>
                  <a:pt x="511" y="17065"/>
                  <a:pt x="39" y="19138"/>
                </a:cubicBezTo>
                <a:cubicBezTo>
                  <a:pt x="-501" y="21523"/>
                  <a:pt x="4649" y="28355"/>
                  <a:pt x="10831" y="31065"/>
                </a:cubicBezTo>
                <a:cubicBezTo>
                  <a:pt x="16017" y="33341"/>
                  <a:pt x="23339" y="38592"/>
                  <a:pt x="30398" y="38592"/>
                </a:cubicBezTo>
                <a:cubicBezTo>
                  <a:pt x="31754" y="38592"/>
                  <a:pt x="26552" y="38268"/>
                  <a:pt x="34419" y="37953"/>
                </a:cubicBezTo>
                <a:cubicBezTo>
                  <a:pt x="42286" y="37638"/>
                  <a:pt x="76300" y="54756"/>
                  <a:pt x="77601" y="36699"/>
                </a:cubicBezTo>
                <a:cubicBezTo>
                  <a:pt x="78903" y="18642"/>
                  <a:pt x="66383" y="8864"/>
                  <a:pt x="58717" y="3017"/>
                </a:cubicBezTo>
                <a:cubicBezTo>
                  <a:pt x="51051" y="-2830"/>
                  <a:pt x="43407" y="1620"/>
                  <a:pt x="31604" y="1620"/>
                </a:cubicBezTo>
                <a:close/>
              </a:path>
            </a:pathLst>
          </a:custGeom>
          <a:solidFill>
            <a:schemeClr val="accent1">
              <a:lumMod val="20000"/>
              <a:lumOff val="80000"/>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Tree>
    <p:extLst>
      <p:ext uri="{BB962C8B-B14F-4D97-AF65-F5344CB8AC3E}">
        <p14:creationId xmlns:p14="http://schemas.microsoft.com/office/powerpoint/2010/main" xmlns="" val="4111922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7FFB97-38B4-42A7-80AE-69C69F7282D9}"/>
              </a:ext>
            </a:extLst>
          </p:cNvPr>
          <p:cNvSpPr>
            <a:spLocks noGrp="1"/>
          </p:cNvSpPr>
          <p:nvPr>
            <p:ph type="title"/>
          </p:nvPr>
        </p:nvSpPr>
        <p:spPr/>
        <p:txBody>
          <a:bodyPr/>
          <a:lstStyle>
            <a:lvl1pPr>
              <a:defRPr>
                <a:solidFill>
                  <a:schemeClr val="bg2">
                    <a:lumMod val="50000"/>
                  </a:schemeClr>
                </a:solidFill>
              </a:defRPr>
            </a:lvl1pPr>
          </a:lstStyle>
          <a:p>
            <a:r>
              <a:rPr lang="ru-RU"/>
              <a:t>Образец заголовка</a:t>
            </a:r>
          </a:p>
        </p:txBody>
      </p:sp>
      <p:sp>
        <p:nvSpPr>
          <p:cNvPr id="3" name="Объект 2">
            <a:extLst>
              <a:ext uri="{FF2B5EF4-FFF2-40B4-BE49-F238E27FC236}">
                <a16:creationId xmlns="" xmlns:a16="http://schemas.microsoft.com/office/drawing/2014/main" id="{13230E6E-34A3-4404-8606-8589BD170677}"/>
              </a:ext>
            </a:extLst>
          </p:cNvPr>
          <p:cNvSpPr>
            <a:spLocks noGrp="1"/>
          </p:cNvSpPr>
          <p:nvPr>
            <p:ph idx="1" hasCustomPrompt="1"/>
          </p:nvPr>
        </p:nvSpPr>
        <p:spPr>
          <a:xfrm>
            <a:off x="1354238" y="1825625"/>
            <a:ext cx="7870785" cy="555150"/>
          </a:xfrm>
        </p:spPr>
        <p:txBody>
          <a:bodyPr/>
          <a:lstStyle>
            <a:lvl1pPr marL="0" indent="0">
              <a:buNone/>
              <a:defRPr>
                <a:solidFill>
                  <a:schemeClr val="bg2">
                    <a:lumMod val="5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Заголовок</a:t>
            </a:r>
          </a:p>
        </p:txBody>
      </p:sp>
      <p:sp>
        <p:nvSpPr>
          <p:cNvPr id="4" name="Дата 3">
            <a:extLst>
              <a:ext uri="{FF2B5EF4-FFF2-40B4-BE49-F238E27FC236}">
                <a16:creationId xmlns="" xmlns:a16="http://schemas.microsoft.com/office/drawing/2014/main" id="{4393BDCE-95F6-4EC6-A9C0-FF77CF83D1DF}"/>
              </a:ext>
            </a:extLst>
          </p:cNvPr>
          <p:cNvSpPr>
            <a:spLocks noGrp="1"/>
          </p:cNvSpPr>
          <p:nvPr>
            <p:ph type="dt" sz="half" idx="10"/>
          </p:nvPr>
        </p:nvSpPr>
        <p:spPr/>
        <p:txBody>
          <a:bodyPr/>
          <a:lstStyle>
            <a:lvl1pPr>
              <a:defRPr>
                <a:solidFill>
                  <a:schemeClr val="bg2">
                    <a:lumMod val="50000"/>
                  </a:schemeClr>
                </a:solidFill>
              </a:defRPr>
            </a:lvl1p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4DAE2F2B-EDB8-4986-A685-68299F3740C1}"/>
              </a:ext>
            </a:extLst>
          </p:cNvPr>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a:extLst>
              <a:ext uri="{FF2B5EF4-FFF2-40B4-BE49-F238E27FC236}">
                <a16:creationId xmlns="" xmlns:a16="http://schemas.microsoft.com/office/drawing/2014/main" id="{180DE953-C93F-4FA1-80E3-31B9BEC7AA6E}"/>
              </a:ext>
            </a:extLst>
          </p:cNvPr>
          <p:cNvSpPr>
            <a:spLocks noGrp="1"/>
          </p:cNvSpPr>
          <p:nvPr>
            <p:ph type="sldNum" sz="quarter" idx="12"/>
          </p:nvPr>
        </p:nvSpPr>
        <p:spPr/>
        <p:txBody>
          <a:bodyPr/>
          <a:lstStyle>
            <a:lvl1pPr>
              <a:defRPr>
                <a:solidFill>
                  <a:schemeClr val="bg2">
                    <a:lumMod val="50000"/>
                  </a:schemeClr>
                </a:solidFill>
              </a:defRPr>
            </a:lvl1pPr>
          </a:lstStyle>
          <a:p>
            <a:fld id="{A932D385-1C5C-4B8C-A1C5-1E6FA26AB176}" type="slidenum">
              <a:rPr lang="ru-RU" smtClean="0"/>
              <a:pPr/>
              <a:t>‹#›</a:t>
            </a:fld>
            <a:endParaRPr lang="ru-RU"/>
          </a:p>
        </p:txBody>
      </p:sp>
      <p:sp>
        <p:nvSpPr>
          <p:cNvPr id="9" name="Объект 2">
            <a:extLst>
              <a:ext uri="{FF2B5EF4-FFF2-40B4-BE49-F238E27FC236}">
                <a16:creationId xmlns="" xmlns:a16="http://schemas.microsoft.com/office/drawing/2014/main" id="{1B639A41-DCFC-4CBD-95A9-00918D1E0C5A}"/>
              </a:ext>
            </a:extLst>
          </p:cNvPr>
          <p:cNvSpPr>
            <a:spLocks noGrp="1"/>
          </p:cNvSpPr>
          <p:nvPr>
            <p:ph idx="13" hasCustomPrompt="1"/>
          </p:nvPr>
        </p:nvSpPr>
        <p:spPr>
          <a:xfrm>
            <a:off x="1354237" y="2515712"/>
            <a:ext cx="7870785" cy="555150"/>
          </a:xfrm>
        </p:spPr>
        <p:txBody>
          <a:bodyPr>
            <a:normAutofit/>
          </a:bodyPr>
          <a:lstStyle>
            <a:lvl1pPr marL="0" indent="0">
              <a:buNone/>
              <a:defRPr sz="2000">
                <a:solidFill>
                  <a:schemeClr val="bg2">
                    <a:lumMod val="5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Описание</a:t>
            </a:r>
          </a:p>
        </p:txBody>
      </p:sp>
      <p:sp>
        <p:nvSpPr>
          <p:cNvPr id="12" name="Объект 2">
            <a:extLst>
              <a:ext uri="{FF2B5EF4-FFF2-40B4-BE49-F238E27FC236}">
                <a16:creationId xmlns="" xmlns:a16="http://schemas.microsoft.com/office/drawing/2014/main" id="{2E6A01D8-B25F-4969-9EEE-02D403937381}"/>
              </a:ext>
            </a:extLst>
          </p:cNvPr>
          <p:cNvSpPr>
            <a:spLocks noGrp="1"/>
          </p:cNvSpPr>
          <p:nvPr>
            <p:ph idx="14" hasCustomPrompt="1"/>
          </p:nvPr>
        </p:nvSpPr>
        <p:spPr>
          <a:xfrm>
            <a:off x="1339448" y="3400900"/>
            <a:ext cx="7870785" cy="555150"/>
          </a:xfrm>
        </p:spPr>
        <p:txBody>
          <a:bodyPr/>
          <a:lstStyle>
            <a:lvl1pPr marL="0" indent="0">
              <a:buNone/>
              <a:defRPr>
                <a:solidFill>
                  <a:schemeClr val="bg2">
                    <a:lumMod val="5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Заголовок</a:t>
            </a:r>
          </a:p>
        </p:txBody>
      </p:sp>
      <p:sp>
        <p:nvSpPr>
          <p:cNvPr id="13" name="Объект 2">
            <a:extLst>
              <a:ext uri="{FF2B5EF4-FFF2-40B4-BE49-F238E27FC236}">
                <a16:creationId xmlns="" xmlns:a16="http://schemas.microsoft.com/office/drawing/2014/main" id="{EB1E053F-9E78-4E0C-A2B0-31B557FA902C}"/>
              </a:ext>
            </a:extLst>
          </p:cNvPr>
          <p:cNvSpPr>
            <a:spLocks noGrp="1"/>
          </p:cNvSpPr>
          <p:nvPr>
            <p:ph idx="15" hasCustomPrompt="1"/>
          </p:nvPr>
        </p:nvSpPr>
        <p:spPr>
          <a:xfrm>
            <a:off x="1339447" y="4090987"/>
            <a:ext cx="7870785" cy="555150"/>
          </a:xfrm>
        </p:spPr>
        <p:txBody>
          <a:bodyPr>
            <a:normAutofit/>
          </a:bodyPr>
          <a:lstStyle>
            <a:lvl1pPr marL="0" indent="0">
              <a:buNone/>
              <a:defRPr sz="2000">
                <a:solidFill>
                  <a:schemeClr val="bg2">
                    <a:lumMod val="5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Описание</a:t>
            </a:r>
          </a:p>
        </p:txBody>
      </p:sp>
      <p:sp>
        <p:nvSpPr>
          <p:cNvPr id="15" name="Объект 2">
            <a:extLst>
              <a:ext uri="{FF2B5EF4-FFF2-40B4-BE49-F238E27FC236}">
                <a16:creationId xmlns="" xmlns:a16="http://schemas.microsoft.com/office/drawing/2014/main" id="{7B877FE1-D2EF-4E9F-AC08-DACA8D5147E5}"/>
              </a:ext>
            </a:extLst>
          </p:cNvPr>
          <p:cNvSpPr>
            <a:spLocks noGrp="1"/>
          </p:cNvSpPr>
          <p:nvPr>
            <p:ph idx="16" hasCustomPrompt="1"/>
          </p:nvPr>
        </p:nvSpPr>
        <p:spPr>
          <a:xfrm>
            <a:off x="1331088" y="4916011"/>
            <a:ext cx="7870785" cy="555150"/>
          </a:xfrm>
        </p:spPr>
        <p:txBody>
          <a:bodyPr/>
          <a:lstStyle>
            <a:lvl1pPr marL="0" indent="0">
              <a:buNone/>
              <a:defRPr>
                <a:solidFill>
                  <a:schemeClr val="bg2">
                    <a:lumMod val="5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Заголовок</a:t>
            </a:r>
          </a:p>
        </p:txBody>
      </p:sp>
      <p:sp>
        <p:nvSpPr>
          <p:cNvPr id="16" name="Объект 2">
            <a:extLst>
              <a:ext uri="{FF2B5EF4-FFF2-40B4-BE49-F238E27FC236}">
                <a16:creationId xmlns="" xmlns:a16="http://schemas.microsoft.com/office/drawing/2014/main" id="{78790F4C-C0C7-494A-ACE0-B312EAD20E82}"/>
              </a:ext>
            </a:extLst>
          </p:cNvPr>
          <p:cNvSpPr>
            <a:spLocks noGrp="1"/>
          </p:cNvSpPr>
          <p:nvPr>
            <p:ph idx="17" hasCustomPrompt="1"/>
          </p:nvPr>
        </p:nvSpPr>
        <p:spPr>
          <a:xfrm>
            <a:off x="1331087" y="5606098"/>
            <a:ext cx="7870785" cy="555150"/>
          </a:xfrm>
        </p:spPr>
        <p:txBody>
          <a:bodyPr>
            <a:normAutofit/>
          </a:bodyPr>
          <a:lstStyle>
            <a:lvl1pPr marL="0" indent="0">
              <a:buNone/>
              <a:defRPr sz="2000">
                <a:solidFill>
                  <a:schemeClr val="bg2">
                    <a:lumMod val="50000"/>
                  </a:schemeClr>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ru-RU" dirty="0"/>
              <a:t>Описание</a:t>
            </a:r>
          </a:p>
        </p:txBody>
      </p:sp>
      <p:sp>
        <p:nvSpPr>
          <p:cNvPr id="18" name="Google Shape;20;p3">
            <a:extLst>
              <a:ext uri="{FF2B5EF4-FFF2-40B4-BE49-F238E27FC236}">
                <a16:creationId xmlns="" xmlns:a16="http://schemas.microsoft.com/office/drawing/2014/main" id="{3661A48C-0581-4A50-81C7-B3B86E720CED}"/>
              </a:ext>
            </a:extLst>
          </p:cNvPr>
          <p:cNvSpPr/>
          <p:nvPr userDrawn="1"/>
        </p:nvSpPr>
        <p:spPr>
          <a:xfrm rot="-10285629">
            <a:off x="9404695" y="-1198950"/>
            <a:ext cx="8382351" cy="4853662"/>
          </a:xfrm>
          <a:custGeom>
            <a:avLst/>
            <a:gdLst>
              <a:gd name="connsiteX0" fmla="*/ 54690 w 86030"/>
              <a:gd name="connsiteY0" fmla="*/ 0 h 53452"/>
              <a:gd name="connsiteX1" fmla="*/ 43799 w 86030"/>
              <a:gd name="connsiteY1" fmla="*/ 3304 h 53452"/>
              <a:gd name="connsiteX2" fmla="*/ 23250 w 86030"/>
              <a:gd name="connsiteY2" fmla="*/ 23749 h 53452"/>
              <a:gd name="connsiteX3" fmla="*/ 15443 w 86030"/>
              <a:gd name="connsiteY3" fmla="*/ 30454 h 53452"/>
              <a:gd name="connsiteX4" fmla="*/ 14517 w 86030"/>
              <a:gd name="connsiteY4" fmla="*/ 30419 h 53452"/>
              <a:gd name="connsiteX5" fmla="*/ 11428 w 86030"/>
              <a:gd name="connsiteY5" fmla="*/ 30302 h 53452"/>
              <a:gd name="connsiteX6" fmla="*/ 39 w 86030"/>
              <a:gd name="connsiteY6" fmla="*/ 33998 h 53452"/>
              <a:gd name="connsiteX7" fmla="*/ 10831 w 86030"/>
              <a:gd name="connsiteY7" fmla="*/ 45925 h 53452"/>
              <a:gd name="connsiteX8" fmla="*/ 30398 w 86030"/>
              <a:gd name="connsiteY8" fmla="*/ 53452 h 53452"/>
              <a:gd name="connsiteX9" fmla="*/ 34419 w 86030"/>
              <a:gd name="connsiteY9" fmla="*/ 52813 h 53452"/>
              <a:gd name="connsiteX10" fmla="*/ 85987 w 86030"/>
              <a:gd name="connsiteY10" fmla="*/ 38009 h 53452"/>
              <a:gd name="connsiteX11" fmla="*/ 58717 w 86030"/>
              <a:gd name="connsiteY11" fmla="*/ 17877 h 53452"/>
              <a:gd name="connsiteX12" fmla="*/ 54690 w 86030"/>
              <a:gd name="connsiteY12" fmla="*/ 0 h 53452"/>
              <a:gd name="connsiteX0" fmla="*/ 31604 w 86049"/>
              <a:gd name="connsiteY0" fmla="*/ 13249 h 50221"/>
              <a:gd name="connsiteX1" fmla="*/ 43799 w 86049"/>
              <a:gd name="connsiteY1" fmla="*/ 73 h 50221"/>
              <a:gd name="connsiteX2" fmla="*/ 23250 w 86049"/>
              <a:gd name="connsiteY2" fmla="*/ 20518 h 50221"/>
              <a:gd name="connsiteX3" fmla="*/ 15443 w 86049"/>
              <a:gd name="connsiteY3" fmla="*/ 27223 h 50221"/>
              <a:gd name="connsiteX4" fmla="*/ 14517 w 86049"/>
              <a:gd name="connsiteY4" fmla="*/ 27188 h 50221"/>
              <a:gd name="connsiteX5" fmla="*/ 11428 w 86049"/>
              <a:gd name="connsiteY5" fmla="*/ 27071 h 50221"/>
              <a:gd name="connsiteX6" fmla="*/ 39 w 86049"/>
              <a:gd name="connsiteY6" fmla="*/ 30767 h 50221"/>
              <a:gd name="connsiteX7" fmla="*/ 10831 w 86049"/>
              <a:gd name="connsiteY7" fmla="*/ 42694 h 50221"/>
              <a:gd name="connsiteX8" fmla="*/ 30398 w 86049"/>
              <a:gd name="connsiteY8" fmla="*/ 50221 h 50221"/>
              <a:gd name="connsiteX9" fmla="*/ 34419 w 86049"/>
              <a:gd name="connsiteY9" fmla="*/ 49582 h 50221"/>
              <a:gd name="connsiteX10" fmla="*/ 85987 w 86049"/>
              <a:gd name="connsiteY10" fmla="*/ 34778 h 50221"/>
              <a:gd name="connsiteX11" fmla="*/ 58717 w 86049"/>
              <a:gd name="connsiteY11" fmla="*/ 14646 h 50221"/>
              <a:gd name="connsiteX12" fmla="*/ 31604 w 86049"/>
              <a:gd name="connsiteY12" fmla="*/ 13249 h 50221"/>
              <a:gd name="connsiteX0" fmla="*/ 31604 w 86049"/>
              <a:gd name="connsiteY0" fmla="*/ 663 h 37635"/>
              <a:gd name="connsiteX1" fmla="*/ 28313 w 86049"/>
              <a:gd name="connsiteY1" fmla="*/ 5107 h 37635"/>
              <a:gd name="connsiteX2" fmla="*/ 23250 w 86049"/>
              <a:gd name="connsiteY2" fmla="*/ 7932 h 37635"/>
              <a:gd name="connsiteX3" fmla="*/ 15443 w 86049"/>
              <a:gd name="connsiteY3" fmla="*/ 14637 h 37635"/>
              <a:gd name="connsiteX4" fmla="*/ 14517 w 86049"/>
              <a:gd name="connsiteY4" fmla="*/ 14602 h 37635"/>
              <a:gd name="connsiteX5" fmla="*/ 11428 w 86049"/>
              <a:gd name="connsiteY5" fmla="*/ 14485 h 37635"/>
              <a:gd name="connsiteX6" fmla="*/ 39 w 86049"/>
              <a:gd name="connsiteY6" fmla="*/ 18181 h 37635"/>
              <a:gd name="connsiteX7" fmla="*/ 10831 w 86049"/>
              <a:gd name="connsiteY7" fmla="*/ 30108 h 37635"/>
              <a:gd name="connsiteX8" fmla="*/ 30398 w 86049"/>
              <a:gd name="connsiteY8" fmla="*/ 37635 h 37635"/>
              <a:gd name="connsiteX9" fmla="*/ 34419 w 86049"/>
              <a:gd name="connsiteY9" fmla="*/ 36996 h 37635"/>
              <a:gd name="connsiteX10" fmla="*/ 85987 w 86049"/>
              <a:gd name="connsiteY10" fmla="*/ 22192 h 37635"/>
              <a:gd name="connsiteX11" fmla="*/ 58717 w 86049"/>
              <a:gd name="connsiteY11" fmla="*/ 2060 h 37635"/>
              <a:gd name="connsiteX12" fmla="*/ 31604 w 86049"/>
              <a:gd name="connsiteY12" fmla="*/ 663 h 37635"/>
              <a:gd name="connsiteX0" fmla="*/ 31604 w 77695"/>
              <a:gd name="connsiteY0" fmla="*/ 1620 h 44988"/>
              <a:gd name="connsiteX1" fmla="*/ 28313 w 77695"/>
              <a:gd name="connsiteY1" fmla="*/ 6064 h 44988"/>
              <a:gd name="connsiteX2" fmla="*/ 23250 w 77695"/>
              <a:gd name="connsiteY2" fmla="*/ 8889 h 44988"/>
              <a:gd name="connsiteX3" fmla="*/ 15443 w 77695"/>
              <a:gd name="connsiteY3" fmla="*/ 15594 h 44988"/>
              <a:gd name="connsiteX4" fmla="*/ 14517 w 77695"/>
              <a:gd name="connsiteY4" fmla="*/ 15559 h 44988"/>
              <a:gd name="connsiteX5" fmla="*/ 11428 w 77695"/>
              <a:gd name="connsiteY5" fmla="*/ 15442 h 44988"/>
              <a:gd name="connsiteX6" fmla="*/ 39 w 77695"/>
              <a:gd name="connsiteY6" fmla="*/ 19138 h 44988"/>
              <a:gd name="connsiteX7" fmla="*/ 10831 w 77695"/>
              <a:gd name="connsiteY7" fmla="*/ 31065 h 44988"/>
              <a:gd name="connsiteX8" fmla="*/ 30398 w 77695"/>
              <a:gd name="connsiteY8" fmla="*/ 38592 h 44988"/>
              <a:gd name="connsiteX9" fmla="*/ 34419 w 77695"/>
              <a:gd name="connsiteY9" fmla="*/ 37953 h 44988"/>
              <a:gd name="connsiteX10" fmla="*/ 77601 w 77695"/>
              <a:gd name="connsiteY10" fmla="*/ 36699 h 44988"/>
              <a:gd name="connsiteX11" fmla="*/ 58717 w 77695"/>
              <a:gd name="connsiteY11" fmla="*/ 3017 h 44988"/>
              <a:gd name="connsiteX12" fmla="*/ 31604 w 77695"/>
              <a:gd name="connsiteY12" fmla="*/ 1620 h 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95" h="44988" extrusionOk="0">
                <a:moveTo>
                  <a:pt x="31604" y="1620"/>
                </a:moveTo>
                <a:cubicBezTo>
                  <a:pt x="28122" y="1620"/>
                  <a:pt x="29705" y="4853"/>
                  <a:pt x="28313" y="6064"/>
                </a:cubicBezTo>
                <a:cubicBezTo>
                  <a:pt x="26921" y="7276"/>
                  <a:pt x="25395" y="7301"/>
                  <a:pt x="23250" y="8889"/>
                </a:cubicBezTo>
                <a:cubicBezTo>
                  <a:pt x="21105" y="10477"/>
                  <a:pt x="22697" y="15594"/>
                  <a:pt x="15443" y="15594"/>
                </a:cubicBezTo>
                <a:cubicBezTo>
                  <a:pt x="15146" y="15594"/>
                  <a:pt x="14837" y="15582"/>
                  <a:pt x="14517" y="15559"/>
                </a:cubicBezTo>
                <a:cubicBezTo>
                  <a:pt x="13445" y="15480"/>
                  <a:pt x="12413" y="15442"/>
                  <a:pt x="11428" y="15442"/>
                </a:cubicBezTo>
                <a:cubicBezTo>
                  <a:pt x="4945" y="15442"/>
                  <a:pt x="511" y="17065"/>
                  <a:pt x="39" y="19138"/>
                </a:cubicBezTo>
                <a:cubicBezTo>
                  <a:pt x="-501" y="21523"/>
                  <a:pt x="4649" y="28355"/>
                  <a:pt x="10831" y="31065"/>
                </a:cubicBezTo>
                <a:cubicBezTo>
                  <a:pt x="16017" y="33341"/>
                  <a:pt x="23339" y="38592"/>
                  <a:pt x="30398" y="38592"/>
                </a:cubicBezTo>
                <a:cubicBezTo>
                  <a:pt x="31754" y="38592"/>
                  <a:pt x="26552" y="38268"/>
                  <a:pt x="34419" y="37953"/>
                </a:cubicBezTo>
                <a:cubicBezTo>
                  <a:pt x="42286" y="37638"/>
                  <a:pt x="76300" y="54756"/>
                  <a:pt x="77601" y="36699"/>
                </a:cubicBezTo>
                <a:cubicBezTo>
                  <a:pt x="78903" y="18642"/>
                  <a:pt x="66383" y="8864"/>
                  <a:pt x="58717" y="3017"/>
                </a:cubicBezTo>
                <a:cubicBezTo>
                  <a:pt x="51051" y="-2830"/>
                  <a:pt x="43407" y="1620"/>
                  <a:pt x="31604" y="1620"/>
                </a:cubicBezTo>
                <a:close/>
              </a:path>
            </a:pathLst>
          </a:custGeom>
          <a:solidFill>
            <a:schemeClr val="accent1">
              <a:lumMod val="20000"/>
              <a:lumOff val="80000"/>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
        <p:nvSpPr>
          <p:cNvPr id="20" name="Google Shape;28;p3">
            <a:extLst>
              <a:ext uri="{FF2B5EF4-FFF2-40B4-BE49-F238E27FC236}">
                <a16:creationId xmlns="" xmlns:a16="http://schemas.microsoft.com/office/drawing/2014/main" id="{9B4CC580-A6B9-4823-A8D5-A4110779391A}"/>
              </a:ext>
            </a:extLst>
          </p:cNvPr>
          <p:cNvSpPr/>
          <p:nvPr userDrawn="1"/>
        </p:nvSpPr>
        <p:spPr>
          <a:xfrm>
            <a:off x="548048" y="1925876"/>
            <a:ext cx="672117" cy="512980"/>
          </a:xfrm>
          <a:custGeom>
            <a:avLst/>
            <a:gdLst>
              <a:gd name="connsiteX0" fmla="*/ 23944 w 36088"/>
              <a:gd name="connsiteY0" fmla="*/ 0 h 29796"/>
              <a:gd name="connsiteX1" fmla="*/ 1490 w 36088"/>
              <a:gd name="connsiteY1" fmla="*/ 6817 h 29796"/>
              <a:gd name="connsiteX2" fmla="*/ 5114 w 36088"/>
              <a:gd name="connsiteY2" fmla="*/ 25300 h 29796"/>
              <a:gd name="connsiteX3" fmla="*/ 8553 w 36088"/>
              <a:gd name="connsiteY3" fmla="*/ 29631 h 29796"/>
              <a:gd name="connsiteX4" fmla="*/ 35590 w 36088"/>
              <a:gd name="connsiteY4" fmla="*/ 18845 h 29796"/>
              <a:gd name="connsiteX5" fmla="*/ 26005 w 36088"/>
              <a:gd name="connsiteY5" fmla="*/ 248 h 29796"/>
              <a:gd name="connsiteX6" fmla="*/ 23944 w 36088"/>
              <a:gd name="connsiteY6" fmla="*/ 0 h 29796"/>
              <a:gd name="connsiteX0" fmla="*/ 23543 w 35687"/>
              <a:gd name="connsiteY0" fmla="*/ 0 h 27237"/>
              <a:gd name="connsiteX1" fmla="*/ 1089 w 35687"/>
              <a:gd name="connsiteY1" fmla="*/ 6817 h 27237"/>
              <a:gd name="connsiteX2" fmla="*/ 4713 w 35687"/>
              <a:gd name="connsiteY2" fmla="*/ 25300 h 27237"/>
              <a:gd name="connsiteX3" fmla="*/ 15182 w 35687"/>
              <a:gd name="connsiteY3" fmla="*/ 25949 h 27237"/>
              <a:gd name="connsiteX4" fmla="*/ 35189 w 35687"/>
              <a:gd name="connsiteY4" fmla="*/ 18845 h 27237"/>
              <a:gd name="connsiteX5" fmla="*/ 25604 w 35687"/>
              <a:gd name="connsiteY5" fmla="*/ 248 h 27237"/>
              <a:gd name="connsiteX6" fmla="*/ 23543 w 35687"/>
              <a:gd name="connsiteY6" fmla="*/ 0 h 2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87" h="27237" extrusionOk="0">
                <a:moveTo>
                  <a:pt x="23543" y="0"/>
                </a:moveTo>
                <a:cubicBezTo>
                  <a:pt x="16287" y="0"/>
                  <a:pt x="4227" y="2600"/>
                  <a:pt x="1089" y="6817"/>
                </a:cubicBezTo>
                <a:cubicBezTo>
                  <a:pt x="-2049" y="11034"/>
                  <a:pt x="2364" y="22111"/>
                  <a:pt x="4713" y="25300"/>
                </a:cubicBezTo>
                <a:cubicBezTo>
                  <a:pt x="7062" y="28489"/>
                  <a:pt x="10103" y="27025"/>
                  <a:pt x="15182" y="25949"/>
                </a:cubicBezTo>
                <a:cubicBezTo>
                  <a:pt x="20261" y="24873"/>
                  <a:pt x="33306" y="21287"/>
                  <a:pt x="35189" y="18845"/>
                </a:cubicBezTo>
                <a:cubicBezTo>
                  <a:pt x="37479" y="15871"/>
                  <a:pt x="31460" y="1992"/>
                  <a:pt x="25604" y="248"/>
                </a:cubicBezTo>
                <a:cubicBezTo>
                  <a:pt x="25029" y="77"/>
                  <a:pt x="24332" y="0"/>
                  <a:pt x="23543" y="0"/>
                </a:cubicBezTo>
                <a:close/>
              </a:path>
            </a:pathLst>
          </a:custGeom>
          <a:solidFill>
            <a:schemeClr val="accent3">
              <a:lumMod val="60000"/>
              <a:lumOff val="40000"/>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endParaRPr>
          </a:p>
        </p:txBody>
      </p:sp>
      <p:sp>
        <p:nvSpPr>
          <p:cNvPr id="21" name="Google Shape;28;p3">
            <a:extLst>
              <a:ext uri="{FF2B5EF4-FFF2-40B4-BE49-F238E27FC236}">
                <a16:creationId xmlns="" xmlns:a16="http://schemas.microsoft.com/office/drawing/2014/main" id="{A07208E9-A35F-4C3D-B0A4-99ABB5104050}"/>
              </a:ext>
            </a:extLst>
          </p:cNvPr>
          <p:cNvSpPr/>
          <p:nvPr userDrawn="1"/>
        </p:nvSpPr>
        <p:spPr>
          <a:xfrm>
            <a:off x="548048" y="3443495"/>
            <a:ext cx="672117" cy="512980"/>
          </a:xfrm>
          <a:custGeom>
            <a:avLst/>
            <a:gdLst>
              <a:gd name="connsiteX0" fmla="*/ 23944 w 36088"/>
              <a:gd name="connsiteY0" fmla="*/ 0 h 29796"/>
              <a:gd name="connsiteX1" fmla="*/ 1490 w 36088"/>
              <a:gd name="connsiteY1" fmla="*/ 6817 h 29796"/>
              <a:gd name="connsiteX2" fmla="*/ 5114 w 36088"/>
              <a:gd name="connsiteY2" fmla="*/ 25300 h 29796"/>
              <a:gd name="connsiteX3" fmla="*/ 8553 w 36088"/>
              <a:gd name="connsiteY3" fmla="*/ 29631 h 29796"/>
              <a:gd name="connsiteX4" fmla="*/ 35590 w 36088"/>
              <a:gd name="connsiteY4" fmla="*/ 18845 h 29796"/>
              <a:gd name="connsiteX5" fmla="*/ 26005 w 36088"/>
              <a:gd name="connsiteY5" fmla="*/ 248 h 29796"/>
              <a:gd name="connsiteX6" fmla="*/ 23944 w 36088"/>
              <a:gd name="connsiteY6" fmla="*/ 0 h 29796"/>
              <a:gd name="connsiteX0" fmla="*/ 23543 w 35687"/>
              <a:gd name="connsiteY0" fmla="*/ 0 h 27237"/>
              <a:gd name="connsiteX1" fmla="*/ 1089 w 35687"/>
              <a:gd name="connsiteY1" fmla="*/ 6817 h 27237"/>
              <a:gd name="connsiteX2" fmla="*/ 4713 w 35687"/>
              <a:gd name="connsiteY2" fmla="*/ 25300 h 27237"/>
              <a:gd name="connsiteX3" fmla="*/ 15182 w 35687"/>
              <a:gd name="connsiteY3" fmla="*/ 25949 h 27237"/>
              <a:gd name="connsiteX4" fmla="*/ 35189 w 35687"/>
              <a:gd name="connsiteY4" fmla="*/ 18845 h 27237"/>
              <a:gd name="connsiteX5" fmla="*/ 25604 w 35687"/>
              <a:gd name="connsiteY5" fmla="*/ 248 h 27237"/>
              <a:gd name="connsiteX6" fmla="*/ 23543 w 35687"/>
              <a:gd name="connsiteY6" fmla="*/ 0 h 2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87" h="27237" extrusionOk="0">
                <a:moveTo>
                  <a:pt x="23543" y="0"/>
                </a:moveTo>
                <a:cubicBezTo>
                  <a:pt x="16287" y="0"/>
                  <a:pt x="4227" y="2600"/>
                  <a:pt x="1089" y="6817"/>
                </a:cubicBezTo>
                <a:cubicBezTo>
                  <a:pt x="-2049" y="11034"/>
                  <a:pt x="2364" y="22111"/>
                  <a:pt x="4713" y="25300"/>
                </a:cubicBezTo>
                <a:cubicBezTo>
                  <a:pt x="7062" y="28489"/>
                  <a:pt x="10103" y="27025"/>
                  <a:pt x="15182" y="25949"/>
                </a:cubicBezTo>
                <a:cubicBezTo>
                  <a:pt x="20261" y="24873"/>
                  <a:pt x="33306" y="21287"/>
                  <a:pt x="35189" y="18845"/>
                </a:cubicBezTo>
                <a:cubicBezTo>
                  <a:pt x="37479" y="15871"/>
                  <a:pt x="31460" y="1992"/>
                  <a:pt x="25604" y="248"/>
                </a:cubicBezTo>
                <a:cubicBezTo>
                  <a:pt x="25029" y="77"/>
                  <a:pt x="24332" y="0"/>
                  <a:pt x="23543" y="0"/>
                </a:cubicBezTo>
                <a:close/>
              </a:path>
            </a:pathLst>
          </a:custGeom>
          <a:solidFill>
            <a:schemeClr val="accent3">
              <a:lumMod val="60000"/>
              <a:lumOff val="40000"/>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endParaRPr>
          </a:p>
        </p:txBody>
      </p:sp>
      <p:sp>
        <p:nvSpPr>
          <p:cNvPr id="22" name="Google Shape;28;p3">
            <a:extLst>
              <a:ext uri="{FF2B5EF4-FFF2-40B4-BE49-F238E27FC236}">
                <a16:creationId xmlns="" xmlns:a16="http://schemas.microsoft.com/office/drawing/2014/main" id="{9F9DA8D6-05BC-44F6-9B48-DF2A96D2D5A4}"/>
              </a:ext>
            </a:extLst>
          </p:cNvPr>
          <p:cNvSpPr/>
          <p:nvPr userDrawn="1"/>
        </p:nvSpPr>
        <p:spPr>
          <a:xfrm>
            <a:off x="548048" y="4961570"/>
            <a:ext cx="672117" cy="512980"/>
          </a:xfrm>
          <a:custGeom>
            <a:avLst/>
            <a:gdLst>
              <a:gd name="connsiteX0" fmla="*/ 23944 w 36088"/>
              <a:gd name="connsiteY0" fmla="*/ 0 h 29796"/>
              <a:gd name="connsiteX1" fmla="*/ 1490 w 36088"/>
              <a:gd name="connsiteY1" fmla="*/ 6817 h 29796"/>
              <a:gd name="connsiteX2" fmla="*/ 5114 w 36088"/>
              <a:gd name="connsiteY2" fmla="*/ 25300 h 29796"/>
              <a:gd name="connsiteX3" fmla="*/ 8553 w 36088"/>
              <a:gd name="connsiteY3" fmla="*/ 29631 h 29796"/>
              <a:gd name="connsiteX4" fmla="*/ 35590 w 36088"/>
              <a:gd name="connsiteY4" fmla="*/ 18845 h 29796"/>
              <a:gd name="connsiteX5" fmla="*/ 26005 w 36088"/>
              <a:gd name="connsiteY5" fmla="*/ 248 h 29796"/>
              <a:gd name="connsiteX6" fmla="*/ 23944 w 36088"/>
              <a:gd name="connsiteY6" fmla="*/ 0 h 29796"/>
              <a:gd name="connsiteX0" fmla="*/ 23543 w 35687"/>
              <a:gd name="connsiteY0" fmla="*/ 0 h 27237"/>
              <a:gd name="connsiteX1" fmla="*/ 1089 w 35687"/>
              <a:gd name="connsiteY1" fmla="*/ 6817 h 27237"/>
              <a:gd name="connsiteX2" fmla="*/ 4713 w 35687"/>
              <a:gd name="connsiteY2" fmla="*/ 25300 h 27237"/>
              <a:gd name="connsiteX3" fmla="*/ 15182 w 35687"/>
              <a:gd name="connsiteY3" fmla="*/ 25949 h 27237"/>
              <a:gd name="connsiteX4" fmla="*/ 35189 w 35687"/>
              <a:gd name="connsiteY4" fmla="*/ 18845 h 27237"/>
              <a:gd name="connsiteX5" fmla="*/ 25604 w 35687"/>
              <a:gd name="connsiteY5" fmla="*/ 248 h 27237"/>
              <a:gd name="connsiteX6" fmla="*/ 23543 w 35687"/>
              <a:gd name="connsiteY6" fmla="*/ 0 h 2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87" h="27237" extrusionOk="0">
                <a:moveTo>
                  <a:pt x="23543" y="0"/>
                </a:moveTo>
                <a:cubicBezTo>
                  <a:pt x="16287" y="0"/>
                  <a:pt x="4227" y="2600"/>
                  <a:pt x="1089" y="6817"/>
                </a:cubicBezTo>
                <a:cubicBezTo>
                  <a:pt x="-2049" y="11034"/>
                  <a:pt x="2364" y="22111"/>
                  <a:pt x="4713" y="25300"/>
                </a:cubicBezTo>
                <a:cubicBezTo>
                  <a:pt x="7062" y="28489"/>
                  <a:pt x="10103" y="27025"/>
                  <a:pt x="15182" y="25949"/>
                </a:cubicBezTo>
                <a:cubicBezTo>
                  <a:pt x="20261" y="24873"/>
                  <a:pt x="33306" y="21287"/>
                  <a:pt x="35189" y="18845"/>
                </a:cubicBezTo>
                <a:cubicBezTo>
                  <a:pt x="37479" y="15871"/>
                  <a:pt x="31460" y="1992"/>
                  <a:pt x="25604" y="248"/>
                </a:cubicBezTo>
                <a:cubicBezTo>
                  <a:pt x="25029" y="77"/>
                  <a:pt x="24332" y="0"/>
                  <a:pt x="23543" y="0"/>
                </a:cubicBezTo>
                <a:close/>
              </a:path>
            </a:pathLst>
          </a:custGeom>
          <a:solidFill>
            <a:schemeClr val="accent3">
              <a:lumMod val="60000"/>
              <a:lumOff val="40000"/>
              <a:alpha val="2549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2">
                  <a:lumMod val="50000"/>
                </a:schemeClr>
              </a:solidFill>
            </a:endParaRPr>
          </a:p>
        </p:txBody>
      </p:sp>
    </p:spTree>
    <p:extLst>
      <p:ext uri="{BB962C8B-B14F-4D97-AF65-F5344CB8AC3E}">
        <p14:creationId xmlns:p14="http://schemas.microsoft.com/office/powerpoint/2010/main" xmlns="" val="3580492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7FFB97-38B4-42A7-80AE-69C69F7282D9}"/>
              </a:ext>
            </a:extLst>
          </p:cNvPr>
          <p:cNvSpPr>
            <a:spLocks noGrp="1"/>
          </p:cNvSpPr>
          <p:nvPr>
            <p:ph type="title"/>
          </p:nvPr>
        </p:nvSpPr>
        <p:spPr/>
        <p:txBody>
          <a:bodyPr/>
          <a:lstStyle>
            <a:lvl1pPr>
              <a:defRPr>
                <a:solidFill>
                  <a:schemeClr val="bg2">
                    <a:lumMod val="50000"/>
                  </a:schemeClr>
                </a:solidFill>
              </a:defRPr>
            </a:lvl1pPr>
          </a:lstStyle>
          <a:p>
            <a:r>
              <a:rPr lang="ru-RU" dirty="0"/>
              <a:t>Образец заголовка</a:t>
            </a:r>
          </a:p>
        </p:txBody>
      </p:sp>
      <p:sp>
        <p:nvSpPr>
          <p:cNvPr id="3" name="Объект 2">
            <a:extLst>
              <a:ext uri="{FF2B5EF4-FFF2-40B4-BE49-F238E27FC236}">
                <a16:creationId xmlns="" xmlns:a16="http://schemas.microsoft.com/office/drawing/2014/main" id="{13230E6E-34A3-4404-8606-8589BD170677}"/>
              </a:ext>
            </a:extLst>
          </p:cNvPr>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393BDCE-95F6-4EC6-A9C0-FF77CF83D1DF}"/>
              </a:ext>
            </a:extLst>
          </p:cNvPr>
          <p:cNvSpPr>
            <a:spLocks noGrp="1"/>
          </p:cNvSpPr>
          <p:nvPr>
            <p:ph type="dt" sz="half" idx="10"/>
          </p:nvPr>
        </p:nvSpPr>
        <p:spPr/>
        <p:txBody>
          <a:bodyPr/>
          <a:lstStyle>
            <a:lvl1pPr>
              <a:defRPr>
                <a:solidFill>
                  <a:schemeClr val="bg2">
                    <a:lumMod val="50000"/>
                  </a:schemeClr>
                </a:solidFill>
              </a:defRPr>
            </a:lvl1p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4DAE2F2B-EDB8-4986-A685-68299F3740C1}"/>
              </a:ext>
            </a:extLst>
          </p:cNvPr>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a:extLst>
              <a:ext uri="{FF2B5EF4-FFF2-40B4-BE49-F238E27FC236}">
                <a16:creationId xmlns="" xmlns:a16="http://schemas.microsoft.com/office/drawing/2014/main" id="{180DE953-C93F-4FA1-80E3-31B9BEC7AA6E}"/>
              </a:ext>
            </a:extLst>
          </p:cNvPr>
          <p:cNvSpPr>
            <a:spLocks noGrp="1"/>
          </p:cNvSpPr>
          <p:nvPr>
            <p:ph type="sldNum" sz="quarter" idx="12"/>
          </p:nvPr>
        </p:nvSpPr>
        <p:spPr/>
        <p:txBody>
          <a:bodyPr/>
          <a:lstStyle>
            <a:lvl1pPr>
              <a:defRPr>
                <a:solidFill>
                  <a:schemeClr val="bg2">
                    <a:lumMod val="50000"/>
                  </a:schemeClr>
                </a:solidFill>
              </a:defRPr>
            </a:lvl1pPr>
          </a:lstStyle>
          <a:p>
            <a:fld id="{A932D385-1C5C-4B8C-A1C5-1E6FA26AB176}" type="slidenum">
              <a:rPr lang="ru-RU" smtClean="0"/>
              <a:pPr/>
              <a:t>‹#›</a:t>
            </a:fld>
            <a:endParaRPr lang="ru-RU"/>
          </a:p>
        </p:txBody>
      </p:sp>
      <p:sp>
        <p:nvSpPr>
          <p:cNvPr id="7" name="Google Shape;20;p3">
            <a:extLst>
              <a:ext uri="{FF2B5EF4-FFF2-40B4-BE49-F238E27FC236}">
                <a16:creationId xmlns="" xmlns:a16="http://schemas.microsoft.com/office/drawing/2014/main" id="{AD30BB36-1D6F-482F-B8DE-C6992517755C}"/>
              </a:ext>
            </a:extLst>
          </p:cNvPr>
          <p:cNvSpPr/>
          <p:nvPr userDrawn="1"/>
        </p:nvSpPr>
        <p:spPr>
          <a:xfrm rot="-10285629">
            <a:off x="9404695" y="-1198950"/>
            <a:ext cx="8382351" cy="4853662"/>
          </a:xfrm>
          <a:custGeom>
            <a:avLst/>
            <a:gdLst>
              <a:gd name="connsiteX0" fmla="*/ 54690 w 86030"/>
              <a:gd name="connsiteY0" fmla="*/ 0 h 53452"/>
              <a:gd name="connsiteX1" fmla="*/ 43799 w 86030"/>
              <a:gd name="connsiteY1" fmla="*/ 3304 h 53452"/>
              <a:gd name="connsiteX2" fmla="*/ 23250 w 86030"/>
              <a:gd name="connsiteY2" fmla="*/ 23749 h 53452"/>
              <a:gd name="connsiteX3" fmla="*/ 15443 w 86030"/>
              <a:gd name="connsiteY3" fmla="*/ 30454 h 53452"/>
              <a:gd name="connsiteX4" fmla="*/ 14517 w 86030"/>
              <a:gd name="connsiteY4" fmla="*/ 30419 h 53452"/>
              <a:gd name="connsiteX5" fmla="*/ 11428 w 86030"/>
              <a:gd name="connsiteY5" fmla="*/ 30302 h 53452"/>
              <a:gd name="connsiteX6" fmla="*/ 39 w 86030"/>
              <a:gd name="connsiteY6" fmla="*/ 33998 h 53452"/>
              <a:gd name="connsiteX7" fmla="*/ 10831 w 86030"/>
              <a:gd name="connsiteY7" fmla="*/ 45925 h 53452"/>
              <a:gd name="connsiteX8" fmla="*/ 30398 w 86030"/>
              <a:gd name="connsiteY8" fmla="*/ 53452 h 53452"/>
              <a:gd name="connsiteX9" fmla="*/ 34419 w 86030"/>
              <a:gd name="connsiteY9" fmla="*/ 52813 h 53452"/>
              <a:gd name="connsiteX10" fmla="*/ 85987 w 86030"/>
              <a:gd name="connsiteY10" fmla="*/ 38009 h 53452"/>
              <a:gd name="connsiteX11" fmla="*/ 58717 w 86030"/>
              <a:gd name="connsiteY11" fmla="*/ 17877 h 53452"/>
              <a:gd name="connsiteX12" fmla="*/ 54690 w 86030"/>
              <a:gd name="connsiteY12" fmla="*/ 0 h 53452"/>
              <a:gd name="connsiteX0" fmla="*/ 31604 w 86049"/>
              <a:gd name="connsiteY0" fmla="*/ 13249 h 50221"/>
              <a:gd name="connsiteX1" fmla="*/ 43799 w 86049"/>
              <a:gd name="connsiteY1" fmla="*/ 73 h 50221"/>
              <a:gd name="connsiteX2" fmla="*/ 23250 w 86049"/>
              <a:gd name="connsiteY2" fmla="*/ 20518 h 50221"/>
              <a:gd name="connsiteX3" fmla="*/ 15443 w 86049"/>
              <a:gd name="connsiteY3" fmla="*/ 27223 h 50221"/>
              <a:gd name="connsiteX4" fmla="*/ 14517 w 86049"/>
              <a:gd name="connsiteY4" fmla="*/ 27188 h 50221"/>
              <a:gd name="connsiteX5" fmla="*/ 11428 w 86049"/>
              <a:gd name="connsiteY5" fmla="*/ 27071 h 50221"/>
              <a:gd name="connsiteX6" fmla="*/ 39 w 86049"/>
              <a:gd name="connsiteY6" fmla="*/ 30767 h 50221"/>
              <a:gd name="connsiteX7" fmla="*/ 10831 w 86049"/>
              <a:gd name="connsiteY7" fmla="*/ 42694 h 50221"/>
              <a:gd name="connsiteX8" fmla="*/ 30398 w 86049"/>
              <a:gd name="connsiteY8" fmla="*/ 50221 h 50221"/>
              <a:gd name="connsiteX9" fmla="*/ 34419 w 86049"/>
              <a:gd name="connsiteY9" fmla="*/ 49582 h 50221"/>
              <a:gd name="connsiteX10" fmla="*/ 85987 w 86049"/>
              <a:gd name="connsiteY10" fmla="*/ 34778 h 50221"/>
              <a:gd name="connsiteX11" fmla="*/ 58717 w 86049"/>
              <a:gd name="connsiteY11" fmla="*/ 14646 h 50221"/>
              <a:gd name="connsiteX12" fmla="*/ 31604 w 86049"/>
              <a:gd name="connsiteY12" fmla="*/ 13249 h 50221"/>
              <a:gd name="connsiteX0" fmla="*/ 31604 w 86049"/>
              <a:gd name="connsiteY0" fmla="*/ 663 h 37635"/>
              <a:gd name="connsiteX1" fmla="*/ 28313 w 86049"/>
              <a:gd name="connsiteY1" fmla="*/ 5107 h 37635"/>
              <a:gd name="connsiteX2" fmla="*/ 23250 w 86049"/>
              <a:gd name="connsiteY2" fmla="*/ 7932 h 37635"/>
              <a:gd name="connsiteX3" fmla="*/ 15443 w 86049"/>
              <a:gd name="connsiteY3" fmla="*/ 14637 h 37635"/>
              <a:gd name="connsiteX4" fmla="*/ 14517 w 86049"/>
              <a:gd name="connsiteY4" fmla="*/ 14602 h 37635"/>
              <a:gd name="connsiteX5" fmla="*/ 11428 w 86049"/>
              <a:gd name="connsiteY5" fmla="*/ 14485 h 37635"/>
              <a:gd name="connsiteX6" fmla="*/ 39 w 86049"/>
              <a:gd name="connsiteY6" fmla="*/ 18181 h 37635"/>
              <a:gd name="connsiteX7" fmla="*/ 10831 w 86049"/>
              <a:gd name="connsiteY7" fmla="*/ 30108 h 37635"/>
              <a:gd name="connsiteX8" fmla="*/ 30398 w 86049"/>
              <a:gd name="connsiteY8" fmla="*/ 37635 h 37635"/>
              <a:gd name="connsiteX9" fmla="*/ 34419 w 86049"/>
              <a:gd name="connsiteY9" fmla="*/ 36996 h 37635"/>
              <a:gd name="connsiteX10" fmla="*/ 85987 w 86049"/>
              <a:gd name="connsiteY10" fmla="*/ 22192 h 37635"/>
              <a:gd name="connsiteX11" fmla="*/ 58717 w 86049"/>
              <a:gd name="connsiteY11" fmla="*/ 2060 h 37635"/>
              <a:gd name="connsiteX12" fmla="*/ 31604 w 86049"/>
              <a:gd name="connsiteY12" fmla="*/ 663 h 37635"/>
              <a:gd name="connsiteX0" fmla="*/ 31604 w 77695"/>
              <a:gd name="connsiteY0" fmla="*/ 1620 h 44988"/>
              <a:gd name="connsiteX1" fmla="*/ 28313 w 77695"/>
              <a:gd name="connsiteY1" fmla="*/ 6064 h 44988"/>
              <a:gd name="connsiteX2" fmla="*/ 23250 w 77695"/>
              <a:gd name="connsiteY2" fmla="*/ 8889 h 44988"/>
              <a:gd name="connsiteX3" fmla="*/ 15443 w 77695"/>
              <a:gd name="connsiteY3" fmla="*/ 15594 h 44988"/>
              <a:gd name="connsiteX4" fmla="*/ 14517 w 77695"/>
              <a:gd name="connsiteY4" fmla="*/ 15559 h 44988"/>
              <a:gd name="connsiteX5" fmla="*/ 11428 w 77695"/>
              <a:gd name="connsiteY5" fmla="*/ 15442 h 44988"/>
              <a:gd name="connsiteX6" fmla="*/ 39 w 77695"/>
              <a:gd name="connsiteY6" fmla="*/ 19138 h 44988"/>
              <a:gd name="connsiteX7" fmla="*/ 10831 w 77695"/>
              <a:gd name="connsiteY7" fmla="*/ 31065 h 44988"/>
              <a:gd name="connsiteX8" fmla="*/ 30398 w 77695"/>
              <a:gd name="connsiteY8" fmla="*/ 38592 h 44988"/>
              <a:gd name="connsiteX9" fmla="*/ 34419 w 77695"/>
              <a:gd name="connsiteY9" fmla="*/ 37953 h 44988"/>
              <a:gd name="connsiteX10" fmla="*/ 77601 w 77695"/>
              <a:gd name="connsiteY10" fmla="*/ 36699 h 44988"/>
              <a:gd name="connsiteX11" fmla="*/ 58717 w 77695"/>
              <a:gd name="connsiteY11" fmla="*/ 3017 h 44988"/>
              <a:gd name="connsiteX12" fmla="*/ 31604 w 77695"/>
              <a:gd name="connsiteY12" fmla="*/ 1620 h 4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95" h="44988" extrusionOk="0">
                <a:moveTo>
                  <a:pt x="31604" y="1620"/>
                </a:moveTo>
                <a:cubicBezTo>
                  <a:pt x="28122" y="1620"/>
                  <a:pt x="29705" y="4853"/>
                  <a:pt x="28313" y="6064"/>
                </a:cubicBezTo>
                <a:cubicBezTo>
                  <a:pt x="26921" y="7276"/>
                  <a:pt x="25395" y="7301"/>
                  <a:pt x="23250" y="8889"/>
                </a:cubicBezTo>
                <a:cubicBezTo>
                  <a:pt x="21105" y="10477"/>
                  <a:pt x="22697" y="15594"/>
                  <a:pt x="15443" y="15594"/>
                </a:cubicBezTo>
                <a:cubicBezTo>
                  <a:pt x="15146" y="15594"/>
                  <a:pt x="14837" y="15582"/>
                  <a:pt x="14517" y="15559"/>
                </a:cubicBezTo>
                <a:cubicBezTo>
                  <a:pt x="13445" y="15480"/>
                  <a:pt x="12413" y="15442"/>
                  <a:pt x="11428" y="15442"/>
                </a:cubicBezTo>
                <a:cubicBezTo>
                  <a:pt x="4945" y="15442"/>
                  <a:pt x="511" y="17065"/>
                  <a:pt x="39" y="19138"/>
                </a:cubicBezTo>
                <a:cubicBezTo>
                  <a:pt x="-501" y="21523"/>
                  <a:pt x="4649" y="28355"/>
                  <a:pt x="10831" y="31065"/>
                </a:cubicBezTo>
                <a:cubicBezTo>
                  <a:pt x="16017" y="33341"/>
                  <a:pt x="23339" y="38592"/>
                  <a:pt x="30398" y="38592"/>
                </a:cubicBezTo>
                <a:cubicBezTo>
                  <a:pt x="31754" y="38592"/>
                  <a:pt x="26552" y="38268"/>
                  <a:pt x="34419" y="37953"/>
                </a:cubicBezTo>
                <a:cubicBezTo>
                  <a:pt x="42286" y="37638"/>
                  <a:pt x="76300" y="54756"/>
                  <a:pt x="77601" y="36699"/>
                </a:cubicBezTo>
                <a:cubicBezTo>
                  <a:pt x="78903" y="18642"/>
                  <a:pt x="66383" y="8864"/>
                  <a:pt x="58717" y="3017"/>
                </a:cubicBezTo>
                <a:cubicBezTo>
                  <a:pt x="51051" y="-2830"/>
                  <a:pt x="43407" y="1620"/>
                  <a:pt x="31604" y="1620"/>
                </a:cubicBezTo>
                <a:close/>
              </a:path>
            </a:pathLst>
          </a:custGeom>
          <a:solidFill>
            <a:schemeClr val="accent1">
              <a:lumMod val="20000"/>
              <a:lumOff val="80000"/>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2">
                  <a:lumMod val="50000"/>
                </a:schemeClr>
              </a:solidFill>
            </a:endParaRPr>
          </a:p>
        </p:txBody>
      </p:sp>
    </p:spTree>
    <p:extLst>
      <p:ext uri="{BB962C8B-B14F-4D97-AF65-F5344CB8AC3E}">
        <p14:creationId xmlns:p14="http://schemas.microsoft.com/office/powerpoint/2010/main" xmlns="" val="1556503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AFC2F1-B382-4B54-9A9F-91023520170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008882E1-F531-4863-8725-4DFFB1D93C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2542041-3F17-4A54-9CFD-5CC89C8883B5}"/>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433D8362-ABA0-448B-9472-8CE304126B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412121C-8D9C-473B-9CAA-041E14CE3AD6}"/>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139250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4FD5AC9-D947-4E91-8E54-564E619CCFA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A1BC3E08-A33C-41B0-9FF8-A48D661D327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0A563770-7BF6-4230-8BC5-AB14818DC76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5F4B284D-4A4E-43FE-BC90-E29166BB4682}"/>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6" name="Нижний колонтитул 5">
            <a:extLst>
              <a:ext uri="{FF2B5EF4-FFF2-40B4-BE49-F238E27FC236}">
                <a16:creationId xmlns="" xmlns:a16="http://schemas.microsoft.com/office/drawing/2014/main" id="{71D419C2-0DDE-45ED-A6BB-A7CF0C6F9D5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6F8D6DE2-C0F1-4631-8D1B-61DD10E73AD2}"/>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597015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A5F1CD0-71F9-4ED3-890F-20F3C6211E2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BDFEAC71-3741-4F27-877E-AC8E2B1CC5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220C1B9D-7DA5-4D32-81AA-D58CAF37C69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9445751E-43C2-4B2E-91C9-868F84D3E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506CFF53-F322-41AA-9E85-224959B71B3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8524C7FE-288B-4A4F-A747-871045CD491B}"/>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8" name="Нижний колонтитул 7">
            <a:extLst>
              <a:ext uri="{FF2B5EF4-FFF2-40B4-BE49-F238E27FC236}">
                <a16:creationId xmlns="" xmlns:a16="http://schemas.microsoft.com/office/drawing/2014/main" id="{A53F8A51-9E24-4CD8-9A95-89D90C66986D}"/>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A629EE09-F27C-4D57-8664-E5E7CB804CEA}"/>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1159297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2EF0AC8-9D6A-48CD-9E4D-7A12D1C84B6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473AF8AA-A3DF-45CE-90B8-A257BB2E7EA6}"/>
              </a:ext>
            </a:extLst>
          </p:cNvPr>
          <p:cNvSpPr>
            <a:spLocks noGrp="1"/>
          </p:cNvSpPr>
          <p:nvPr>
            <p:ph type="dt" sz="half" idx="10"/>
          </p:nvPr>
        </p:nvSpPr>
        <p:spPr/>
        <p:txBody>
          <a:bodyPr/>
          <a:lstStyle/>
          <a:p>
            <a:fld id="{66F6873F-BC63-4C77-8C1F-6337C0BA4F5E}" type="datetimeFigureOut">
              <a:rPr lang="ru-RU" smtClean="0"/>
              <a:pPr/>
              <a:t>04.04.2025</a:t>
            </a:fld>
            <a:endParaRPr lang="ru-RU"/>
          </a:p>
        </p:txBody>
      </p:sp>
      <p:sp>
        <p:nvSpPr>
          <p:cNvPr id="4" name="Нижний колонтитул 3">
            <a:extLst>
              <a:ext uri="{FF2B5EF4-FFF2-40B4-BE49-F238E27FC236}">
                <a16:creationId xmlns="" xmlns:a16="http://schemas.microsoft.com/office/drawing/2014/main" id="{7DF56705-7C94-4DCD-BF06-8BF6906E71D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2CF7DF18-617E-48F0-9074-B7506BDF8099}"/>
              </a:ext>
            </a:extLst>
          </p:cNvPr>
          <p:cNvSpPr>
            <a:spLocks noGrp="1"/>
          </p:cNvSpPr>
          <p:nvPr>
            <p:ph type="sldNum" sz="quarter" idx="12"/>
          </p:nvPr>
        </p:nvSpPr>
        <p:spPr/>
        <p:txBody>
          <a:bodyPr/>
          <a:lstStyle/>
          <a:p>
            <a:fld id="{A932D385-1C5C-4B8C-A1C5-1E6FA26AB176}" type="slidenum">
              <a:rPr lang="ru-RU" smtClean="0"/>
              <a:pPr/>
              <a:t>‹#›</a:t>
            </a:fld>
            <a:endParaRPr lang="ru-RU"/>
          </a:p>
        </p:txBody>
      </p:sp>
    </p:spTree>
    <p:extLst>
      <p:ext uri="{BB962C8B-B14F-4D97-AF65-F5344CB8AC3E}">
        <p14:creationId xmlns:p14="http://schemas.microsoft.com/office/powerpoint/2010/main" xmlns="" val="235967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NULL"/><Relationship Id="rId2" Type="http://schemas.openxmlformats.org/officeDocument/2006/relationships/slideLayout" Target="../slideLayouts/slideLayout2.xml"/><Relationship Id="rId16" Type="http://schemas.openxmlformats.org/officeDocument/2006/relationships/hyperlink" Target="https://presentation-creation.ru/"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F8E9284-BDA4-45F8-A54F-94F6151AAF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142D6D37-E80C-4087-8866-D624C739E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42A1800B-2E1A-4303-9892-AB08F80EA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6873F-BC63-4C77-8C1F-6337C0BA4F5E}" type="datetimeFigureOut">
              <a:rPr lang="ru-RU" smtClean="0"/>
              <a:pPr/>
              <a:t>04.04.2025</a:t>
            </a:fld>
            <a:endParaRPr lang="ru-RU"/>
          </a:p>
        </p:txBody>
      </p:sp>
      <p:sp>
        <p:nvSpPr>
          <p:cNvPr id="5" name="Нижний колонтитул 4">
            <a:extLst>
              <a:ext uri="{FF2B5EF4-FFF2-40B4-BE49-F238E27FC236}">
                <a16:creationId xmlns="" xmlns:a16="http://schemas.microsoft.com/office/drawing/2014/main" id="{F5BC04A6-2998-40EB-BF13-94B54C7ADB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75CE2691-9DFE-40D1-8BB1-8DFF491DA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2D385-1C5C-4B8C-A1C5-1E6FA26AB176}" type="slidenum">
              <a:rPr lang="ru-RU" smtClean="0"/>
              <a:pPr/>
              <a:t>‹#›</a:t>
            </a:fld>
            <a:endParaRPr lang="ru-RU"/>
          </a:p>
        </p:txBody>
      </p:sp>
      <p:pic>
        <p:nvPicPr>
          <p:cNvPr id="7" name="Рисунок 6">
            <a:hlinkClick r:id="rId16"/>
            <a:extLst>
              <a:ext uri="{FF2B5EF4-FFF2-40B4-BE49-F238E27FC236}">
                <a16:creationId xmlns="" xmlns:a16="http://schemas.microsoft.com/office/drawing/2014/main" id="{1847D26E-390E-4229-B0D7-62066CD41BE0}"/>
              </a:ext>
            </a:extLst>
          </p:cNvPr>
          <p:cNvPicPr>
            <a:picLocks noChangeAspect="1"/>
          </p:cNvPicPr>
          <p:nvPr userDrawn="1"/>
        </p:nvPicPr>
        <p:blipFill>
          <a:blip r:embed="rId17">
            <a:extLst>
              <a:ext uri="{28A0092B-C50C-407E-A947-70E740481C1C}">
                <a14:useLocalDpi xmlns:a14="http://schemas.microsoft.com/office/drawing/2010/main" xmlns="" val="0"/>
              </a:ext>
            </a:extLst>
          </a:blip>
          <a:stretch>
            <a:fillRect/>
          </a:stretch>
        </p:blipFill>
        <p:spPr>
          <a:xfrm>
            <a:off x="-3342808" y="-639945"/>
            <a:ext cx="757762" cy="757762"/>
          </a:xfrm>
          <a:prstGeom prst="rect">
            <a:avLst/>
          </a:prstGeom>
        </p:spPr>
      </p:pic>
    </p:spTree>
    <p:extLst>
      <p:ext uri="{BB962C8B-B14F-4D97-AF65-F5344CB8AC3E}">
        <p14:creationId xmlns:p14="http://schemas.microsoft.com/office/powerpoint/2010/main" xmlns="" val="3882161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1602154" y="1428736"/>
            <a:ext cx="9144000" cy="2940920"/>
          </a:xfrm>
        </p:spPr>
        <p:txBody>
          <a:bodyPr>
            <a:normAutofit fontScale="90000"/>
          </a:bodyPr>
          <a:lstStyle/>
          <a:p>
            <a:r>
              <a:rPr lang="ru-RU" b="1" dirty="0">
                <a:solidFill>
                  <a:schemeClr val="tx1"/>
                </a:solidFill>
                <a:latin typeface="Times New Roman" pitchFamily="18" charset="0"/>
                <a:cs typeface="Times New Roman" pitchFamily="18" charset="0"/>
              </a:rPr>
              <a:t>Влияние паразитов на организм хозяина и ответные реакции организма хозяина</a:t>
            </a:r>
          </a:p>
        </p:txBody>
      </p:sp>
      <p:sp>
        <p:nvSpPr>
          <p:cNvPr id="3" name="TextBox 2"/>
          <p:cNvSpPr txBox="1"/>
          <p:nvPr/>
        </p:nvSpPr>
        <p:spPr>
          <a:xfrm>
            <a:off x="7881950" y="5429264"/>
            <a:ext cx="3500462" cy="923330"/>
          </a:xfrm>
          <a:prstGeom prst="rect">
            <a:avLst/>
          </a:prstGeom>
          <a:noFill/>
        </p:spPr>
        <p:txBody>
          <a:bodyPr wrap="square" rtlCol="0">
            <a:spAutoFit/>
          </a:bodyPr>
          <a:lstStyle/>
          <a:p>
            <a:r>
              <a:rPr lang="ru-RU" dirty="0" smtClean="0">
                <a:latin typeface="Times New Roman" pitchFamily="18" charset="0"/>
                <a:cs typeface="Times New Roman" pitchFamily="18" charset="0"/>
              </a:rPr>
              <a:t>Выполнила студентка 1 курса лечебного факультета </a:t>
            </a:r>
            <a:r>
              <a:rPr lang="ru-RU" smtClean="0">
                <a:latin typeface="Times New Roman" pitchFamily="18" charset="0"/>
                <a:cs typeface="Times New Roman" pitchFamily="18" charset="0"/>
              </a:rPr>
              <a:t>23 группы</a:t>
            </a:r>
            <a:endParaRPr lang="ru-RU" dirty="0" smtClean="0">
              <a:latin typeface="Times New Roman" pitchFamily="18" charset="0"/>
              <a:cs typeface="Times New Roman" pitchFamily="18" charset="0"/>
            </a:endParaRPr>
          </a:p>
          <a:p>
            <a:r>
              <a:rPr lang="ru-RU" dirty="0" err="1" smtClean="0">
                <a:latin typeface="Times New Roman" pitchFamily="18" charset="0"/>
                <a:cs typeface="Times New Roman" pitchFamily="18" charset="0"/>
              </a:rPr>
              <a:t>Полуянчик</a:t>
            </a:r>
            <a:r>
              <a:rPr lang="ru-RU" dirty="0" smtClean="0">
                <a:latin typeface="Times New Roman" pitchFamily="18" charset="0"/>
                <a:cs typeface="Times New Roman" pitchFamily="18" charset="0"/>
              </a:rPr>
              <a:t> Ксения</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284119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1222326" y="762000"/>
            <a:ext cx="9144000" cy="5455919"/>
          </a:xfrm>
          <a:solidFill>
            <a:schemeClr val="accent4">
              <a:lumMod val="20000"/>
              <a:lumOff val="80000"/>
            </a:schemeClr>
          </a:solidFill>
          <a:ln w="38100">
            <a:solidFill>
              <a:schemeClr val="tx1"/>
            </a:solidFill>
          </a:ln>
        </p:spPr>
        <p:txBody>
          <a:bodyPr anchor="ctr">
            <a:noAutofit/>
          </a:bodyPr>
          <a:lstStyle/>
          <a:p>
            <a:r>
              <a:rPr lang="ru-RU" sz="2600" b="1" dirty="0">
                <a:solidFill>
                  <a:schemeClr val="tx1"/>
                </a:solidFill>
                <a:latin typeface="Times New Roman" pitchFamily="18" charset="0"/>
                <a:cs typeface="Times New Roman" pitchFamily="18" charset="0"/>
              </a:rPr>
              <a:t>При многих паразитарных заболеваниях между хозяином и паразитом устанавливаются компромиссные взаимоотношения: хозяин адаптируется к обитанию в его организме небольшого числа паразитов, а их существование в организме хозяина создает состояние иммунитета, препятствующего выживанию личинок, вновь попадающих в организм больного. Такое состояние называют нестерильным иммунитетом. В сохранении нестерильного иммунитета хозяин заинтересован потому, что он предотвращает усиление степени инвазии; нередко в случае гибели паразита возникают серьезные тканевые реакции, способные привести хозяина к </a:t>
            </a:r>
            <a:r>
              <a:rPr lang="ru-RU" sz="2600" b="1" dirty="0" smtClean="0">
                <a:solidFill>
                  <a:schemeClr val="tx1"/>
                </a:solidFill>
                <a:latin typeface="Times New Roman" pitchFamily="18" charset="0"/>
                <a:cs typeface="Times New Roman" pitchFamily="18" charset="0"/>
              </a:rPr>
              <a:t>смерти. </a:t>
            </a:r>
            <a:r>
              <a:rPr lang="ru-RU" sz="2600" b="1" dirty="0">
                <a:solidFill>
                  <a:schemeClr val="tx1"/>
                </a:solidFill>
                <a:latin typeface="Times New Roman" pitchFamily="18" charset="0"/>
                <a:cs typeface="Times New Roman" pitchFamily="18" charset="0"/>
              </a:rPr>
              <a:t>Пока паразиты живы, такие реакции вообще не проявляются. Поэтому во многих случаях система паразит-хозяин долгое время остается равновесной.</a:t>
            </a:r>
          </a:p>
        </p:txBody>
      </p:sp>
    </p:spTree>
    <p:extLst>
      <p:ext uri="{BB962C8B-B14F-4D97-AF65-F5344CB8AC3E}">
        <p14:creationId xmlns:p14="http://schemas.microsoft.com/office/powerpoint/2010/main" xmlns="" val="22988281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7973" y="231228"/>
            <a:ext cx="9680027" cy="1650124"/>
          </a:xfrm>
          <a:solidFill>
            <a:schemeClr val="accent3">
              <a:lumMod val="75000"/>
            </a:schemeClr>
          </a:solidFill>
        </p:spPr>
        <p:txBody>
          <a:bodyPr>
            <a:normAutofit fontScale="90000"/>
          </a:bodyPr>
          <a:lstStyle/>
          <a:p>
            <a:r>
              <a:rPr lang="ru-RU" b="1" dirty="0">
                <a:solidFill>
                  <a:schemeClr val="bg1"/>
                </a:solidFill>
                <a:latin typeface="Times New Roman" pitchFamily="18" charset="0"/>
                <a:cs typeface="Times New Roman" pitchFamily="18" charset="0"/>
              </a:rPr>
              <a:t>Влияние паразитов на организм хозяина</a:t>
            </a:r>
          </a:p>
        </p:txBody>
      </p:sp>
      <p:sp>
        <p:nvSpPr>
          <p:cNvPr id="3" name="Подзаголовок 2"/>
          <p:cNvSpPr>
            <a:spLocks noGrp="1"/>
          </p:cNvSpPr>
          <p:nvPr>
            <p:ph type="subTitle" idx="1"/>
          </p:nvPr>
        </p:nvSpPr>
        <p:spPr>
          <a:xfrm>
            <a:off x="1524000" y="2267223"/>
            <a:ext cx="9144000" cy="3439893"/>
          </a:xfrm>
        </p:spPr>
        <p:txBody>
          <a:bodyPr>
            <a:noAutofit/>
          </a:bodyPr>
          <a:lstStyle/>
          <a:p>
            <a:r>
              <a:rPr lang="ru-RU" sz="4000" b="1" dirty="0">
                <a:solidFill>
                  <a:schemeClr val="tx1"/>
                </a:solidFill>
              </a:rPr>
              <a:t>- </a:t>
            </a:r>
            <a:r>
              <a:rPr lang="ru-RU" sz="4000" b="1" dirty="0">
                <a:solidFill>
                  <a:schemeClr val="tx1"/>
                </a:solidFill>
                <a:latin typeface="Times New Roman" pitchFamily="18" charset="0"/>
                <a:cs typeface="Times New Roman" pitchFamily="18" charset="0"/>
              </a:rPr>
              <a:t>представляет собой комплекс патологических изменений, обусловленный патогенными действиями паразитов, связанные с  их морфофизиологическими особенностями</a:t>
            </a:r>
          </a:p>
        </p:txBody>
      </p:sp>
    </p:spTree>
    <p:extLst>
      <p:ext uri="{BB962C8B-B14F-4D97-AF65-F5344CB8AC3E}">
        <p14:creationId xmlns:p14="http://schemas.microsoft.com/office/powerpoint/2010/main" xmlns="" val="8140478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6910" y="285728"/>
            <a:ext cx="7643866" cy="785818"/>
          </a:xfrm>
          <a:solidFill>
            <a:schemeClr val="accent3">
              <a:lumMod val="75000"/>
            </a:schemeClr>
          </a:solidFill>
        </p:spPr>
        <p:txBody>
          <a:bodyPr>
            <a:normAutofit/>
          </a:bodyPr>
          <a:lstStyle/>
          <a:p>
            <a:pPr algn="ctr"/>
            <a:r>
              <a:rPr lang="ru-RU" b="1" dirty="0">
                <a:solidFill>
                  <a:schemeClr val="bg1"/>
                </a:solidFill>
                <a:latin typeface="Times New Roman" pitchFamily="18" charset="0"/>
                <a:cs typeface="Times New Roman" pitchFamily="18" charset="0"/>
              </a:rPr>
              <a:t>Механическое воздейст</a:t>
            </a:r>
            <a:r>
              <a:rPr lang="ru-RU" b="1" dirty="0">
                <a:solidFill>
                  <a:schemeClr val="bg1"/>
                </a:solidFill>
              </a:rPr>
              <a:t>вие</a:t>
            </a:r>
          </a:p>
        </p:txBody>
      </p:sp>
      <p:sp>
        <p:nvSpPr>
          <p:cNvPr id="3" name="Объект 2"/>
          <p:cNvSpPr>
            <a:spLocks noGrp="1"/>
          </p:cNvSpPr>
          <p:nvPr>
            <p:ph idx="1"/>
          </p:nvPr>
        </p:nvSpPr>
        <p:spPr>
          <a:xfrm>
            <a:off x="586450" y="1285860"/>
            <a:ext cx="11010275" cy="5143536"/>
          </a:xfrm>
          <a:solidFill>
            <a:schemeClr val="accent3">
              <a:lumMod val="75000"/>
            </a:schemeClr>
          </a:solidFill>
        </p:spPr>
        <p:txBody>
          <a:bodyPr>
            <a:normAutofit fontScale="92500" lnSpcReduction="20000"/>
          </a:bodyPr>
          <a:lstStyle/>
          <a:p>
            <a:pPr marL="0" indent="0" algn="just">
              <a:buFontTx/>
              <a:buChar char="-"/>
            </a:pPr>
            <a:r>
              <a:rPr lang="ru-RU" sz="3200" dirty="0" smtClean="0">
                <a:solidFill>
                  <a:schemeClr val="bg1"/>
                </a:solidFill>
                <a:latin typeface="Times New Roman" pitchFamily="18" charset="0"/>
                <a:cs typeface="Times New Roman" pitchFamily="18" charset="0"/>
              </a:rPr>
              <a:t> паразиты </a:t>
            </a:r>
            <a:r>
              <a:rPr lang="ru-RU" sz="3200" dirty="0">
                <a:solidFill>
                  <a:schemeClr val="bg1"/>
                </a:solidFill>
                <a:latin typeface="Times New Roman" pitchFamily="18" charset="0"/>
                <a:cs typeface="Times New Roman" pitchFamily="18" charset="0"/>
              </a:rPr>
              <a:t>оказывают массой своего </a:t>
            </a:r>
            <a:r>
              <a:rPr lang="ru-RU" sz="3200" dirty="0" smtClean="0">
                <a:solidFill>
                  <a:schemeClr val="bg1"/>
                </a:solidFill>
                <a:latin typeface="Times New Roman" pitchFamily="18" charset="0"/>
                <a:cs typeface="Times New Roman" pitchFamily="18" charset="0"/>
              </a:rPr>
              <a:t>тела</a:t>
            </a:r>
          </a:p>
          <a:p>
            <a:pPr marL="0" indent="0" algn="just">
              <a:buFont typeface="Wingdings" pitchFamily="2" charset="2"/>
              <a:buChar char="Ø"/>
            </a:pPr>
            <a:r>
              <a:rPr lang="ru-RU" sz="3200" dirty="0" smtClean="0">
                <a:solidFill>
                  <a:schemeClr val="bg1"/>
                </a:solidFill>
                <a:latin typeface="Times New Roman" pitchFamily="18" charset="0"/>
                <a:cs typeface="Times New Roman" pitchFamily="18" charset="0"/>
              </a:rPr>
              <a:t> клубок аскарид в кишечнике (рис.4)</a:t>
            </a:r>
          </a:p>
          <a:p>
            <a:pPr marL="0" indent="0" algn="just">
              <a:buFont typeface="Wingdings" pitchFamily="2" charset="2"/>
              <a:buChar char="Ø"/>
            </a:pPr>
            <a:r>
              <a:rPr lang="ru-RU" sz="3200" dirty="0" smtClean="0">
                <a:solidFill>
                  <a:schemeClr val="bg1"/>
                </a:solidFill>
                <a:latin typeface="Times New Roman" pitchFamily="18" charset="0"/>
                <a:cs typeface="Times New Roman" pitchFamily="18" charset="0"/>
              </a:rPr>
              <a:t> финна эхинококка (рис.1)</a:t>
            </a:r>
          </a:p>
          <a:p>
            <a:pPr marL="0" indent="0" algn="just">
              <a:buFontTx/>
              <a:buChar char="-"/>
            </a:pPr>
            <a:r>
              <a:rPr lang="ru-RU" sz="3200" dirty="0" smtClean="0">
                <a:solidFill>
                  <a:schemeClr val="bg1"/>
                </a:solidFill>
                <a:latin typeface="Times New Roman" pitchFamily="18" charset="0"/>
                <a:cs typeface="Times New Roman" pitchFamily="18" charset="0"/>
              </a:rPr>
              <a:t> органами фиксации </a:t>
            </a:r>
          </a:p>
          <a:p>
            <a:pPr marL="0" indent="0" algn="just">
              <a:buFont typeface="Wingdings" pitchFamily="2" charset="2"/>
              <a:buChar char="Ø"/>
            </a:pPr>
            <a:r>
              <a:rPr lang="ru-RU" sz="3200" dirty="0" smtClean="0">
                <a:solidFill>
                  <a:schemeClr val="bg1"/>
                </a:solidFill>
                <a:latin typeface="Times New Roman" pitchFamily="18" charset="0"/>
                <a:cs typeface="Times New Roman" pitchFamily="18" charset="0"/>
              </a:rPr>
              <a:t> некроз ткани, в следствие защемления </a:t>
            </a:r>
            <a:r>
              <a:rPr lang="ru-RU" sz="3200" dirty="0" err="1" smtClean="0">
                <a:solidFill>
                  <a:schemeClr val="bg1"/>
                </a:solidFill>
                <a:latin typeface="Times New Roman" pitchFamily="18" charset="0"/>
                <a:cs typeface="Times New Roman" pitchFamily="18" charset="0"/>
              </a:rPr>
              <a:t>ботрией</a:t>
            </a:r>
            <a:r>
              <a:rPr lang="ru-RU" sz="3200" dirty="0" smtClean="0">
                <a:solidFill>
                  <a:schemeClr val="bg1"/>
                </a:solidFill>
                <a:latin typeface="Times New Roman" pitchFamily="18" charset="0"/>
                <a:cs typeface="Times New Roman" pitchFamily="18" charset="0"/>
              </a:rPr>
              <a:t> лентеца широкого (рис.6) </a:t>
            </a:r>
          </a:p>
          <a:p>
            <a:pPr marL="0" indent="0" algn="just">
              <a:buFontTx/>
              <a:buChar char="-"/>
            </a:pPr>
            <a:r>
              <a:rPr lang="ru-RU" sz="3200" dirty="0" smtClean="0">
                <a:solidFill>
                  <a:schemeClr val="bg1"/>
                </a:solidFill>
                <a:latin typeface="Times New Roman" pitchFamily="18" charset="0"/>
                <a:cs typeface="Times New Roman" pitchFamily="18" charset="0"/>
              </a:rPr>
              <a:t> нарушение целостности  кожных покровов </a:t>
            </a:r>
          </a:p>
          <a:p>
            <a:pPr marL="0" indent="0" algn="just">
              <a:buFont typeface="Wingdings" pitchFamily="2" charset="2"/>
              <a:buChar char="Ø"/>
            </a:pPr>
            <a:r>
              <a:rPr lang="ru-RU" sz="3200" dirty="0" smtClean="0">
                <a:solidFill>
                  <a:schemeClr val="bg1"/>
                </a:solidFill>
                <a:latin typeface="Times New Roman" pitchFamily="18" charset="0"/>
                <a:cs typeface="Times New Roman" pitchFamily="18" charset="0"/>
              </a:rPr>
              <a:t> </a:t>
            </a:r>
            <a:r>
              <a:rPr lang="ru-RU" sz="3200" dirty="0" err="1" smtClean="0">
                <a:solidFill>
                  <a:schemeClr val="bg1"/>
                </a:solidFill>
                <a:latin typeface="Times New Roman" pitchFamily="18" charset="0"/>
                <a:cs typeface="Times New Roman" pitchFamily="18" charset="0"/>
              </a:rPr>
              <a:t>церкарии</a:t>
            </a:r>
            <a:r>
              <a:rPr lang="ru-RU" sz="3200" dirty="0" smtClean="0">
                <a:solidFill>
                  <a:schemeClr val="bg1"/>
                </a:solidFill>
                <a:latin typeface="Times New Roman" pitchFamily="18" charset="0"/>
                <a:cs typeface="Times New Roman" pitchFamily="18" charset="0"/>
              </a:rPr>
              <a:t> кровяных сосальщиков (рис.3)</a:t>
            </a:r>
          </a:p>
          <a:p>
            <a:pPr marL="0" indent="0" algn="just">
              <a:buFont typeface="Wingdings" pitchFamily="2" charset="2"/>
              <a:buChar char="Ø"/>
            </a:pPr>
            <a:r>
              <a:rPr lang="ru-RU" sz="3200" dirty="0" smtClean="0">
                <a:solidFill>
                  <a:schemeClr val="bg1"/>
                </a:solidFill>
                <a:latin typeface="Times New Roman" pitchFamily="18" charset="0"/>
                <a:cs typeface="Times New Roman" pitchFamily="18" charset="0"/>
              </a:rPr>
              <a:t> клещи (рис.2)</a:t>
            </a:r>
          </a:p>
          <a:p>
            <a:pPr marL="0" indent="0" algn="just">
              <a:buFontTx/>
              <a:buChar char="-"/>
            </a:pPr>
            <a:r>
              <a:rPr lang="ru-RU" sz="3200" dirty="0" smtClean="0">
                <a:solidFill>
                  <a:schemeClr val="bg1"/>
                </a:solidFill>
                <a:latin typeface="Times New Roman" pitchFamily="18" charset="0"/>
                <a:cs typeface="Times New Roman" pitchFamily="18" charset="0"/>
              </a:rPr>
              <a:t> во </a:t>
            </a:r>
            <a:r>
              <a:rPr lang="ru-RU" sz="3200" dirty="0">
                <a:solidFill>
                  <a:schemeClr val="bg1"/>
                </a:solidFill>
                <a:latin typeface="Times New Roman" pitchFamily="18" charset="0"/>
                <a:cs typeface="Times New Roman" pitchFamily="18" charset="0"/>
              </a:rPr>
              <a:t>время движения по </a:t>
            </a:r>
            <a:r>
              <a:rPr lang="ru-RU" sz="3200" dirty="0" smtClean="0">
                <a:solidFill>
                  <a:schemeClr val="bg1"/>
                </a:solidFill>
                <a:latin typeface="Times New Roman" pitchFamily="18" charset="0"/>
                <a:cs typeface="Times New Roman" pitchFamily="18" charset="0"/>
              </a:rPr>
              <a:t>организму</a:t>
            </a:r>
          </a:p>
          <a:p>
            <a:pPr marL="0" indent="0" algn="just">
              <a:buFont typeface="Wingdings" pitchFamily="2" charset="2"/>
              <a:buChar char="Ø"/>
            </a:pPr>
            <a:r>
              <a:rPr lang="ru-RU" sz="3200" dirty="0" smtClean="0">
                <a:solidFill>
                  <a:schemeClr val="bg1"/>
                </a:solidFill>
                <a:latin typeface="Times New Roman" pitchFamily="18" charset="0"/>
                <a:cs typeface="Times New Roman" pitchFamily="18" charset="0"/>
              </a:rPr>
              <a:t>личинки аскарид (рис.5)</a:t>
            </a:r>
          </a:p>
          <a:p>
            <a:pPr marL="0" indent="0" algn="just">
              <a:buFontTx/>
              <a:buChar char="-"/>
            </a:pPr>
            <a:endParaRPr lang="ru-RU" sz="32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1964987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23386" y="785794"/>
            <a:ext cx="4000912" cy="4643471"/>
          </a:xfrm>
          <a:prstGeom prst="rect">
            <a:avLst/>
          </a:prstGeom>
          <a:ln w="76200">
            <a:solidFill>
              <a:schemeClr val="accent3"/>
            </a:solidFill>
          </a:ln>
        </p:spPr>
      </p:pic>
      <p:pic>
        <p:nvPicPr>
          <p:cNvPr id="3" name="Рисунок 2"/>
          <p:cNvPicPr>
            <a:picLocks noChangeAspect="1"/>
          </p:cNvPicPr>
          <p:nvPr/>
        </p:nvPicPr>
        <p:blipFill>
          <a:blip r:embed="rId3" cstate="print"/>
          <a:stretch>
            <a:fillRect/>
          </a:stretch>
        </p:blipFill>
        <p:spPr>
          <a:xfrm>
            <a:off x="4152622" y="2015076"/>
            <a:ext cx="3897262" cy="3824499"/>
          </a:xfrm>
          <a:prstGeom prst="rect">
            <a:avLst/>
          </a:prstGeom>
          <a:ln w="76200">
            <a:solidFill>
              <a:schemeClr val="accent3"/>
            </a:solidFill>
          </a:ln>
        </p:spPr>
      </p:pic>
      <p:pic>
        <p:nvPicPr>
          <p:cNvPr id="4" name="Рисунок 3"/>
          <p:cNvPicPr>
            <a:picLocks noChangeAspect="1"/>
          </p:cNvPicPr>
          <p:nvPr/>
        </p:nvPicPr>
        <p:blipFill>
          <a:blip r:embed="rId4"/>
          <a:stretch>
            <a:fillRect/>
          </a:stretch>
        </p:blipFill>
        <p:spPr>
          <a:xfrm>
            <a:off x="8096264" y="857232"/>
            <a:ext cx="3786214" cy="4429157"/>
          </a:xfrm>
          <a:prstGeom prst="rect">
            <a:avLst/>
          </a:prstGeom>
          <a:ln w="76200">
            <a:solidFill>
              <a:schemeClr val="accent3"/>
            </a:solidFill>
          </a:ln>
        </p:spPr>
      </p:pic>
      <p:sp>
        <p:nvSpPr>
          <p:cNvPr id="7" name="TextBox 6"/>
          <p:cNvSpPr txBox="1"/>
          <p:nvPr/>
        </p:nvSpPr>
        <p:spPr>
          <a:xfrm>
            <a:off x="309522" y="5572140"/>
            <a:ext cx="3571900"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Рис.1 Эхинококкоз головного мозга</a:t>
            </a:r>
            <a:endParaRPr lang="ru-RU" b="1" dirty="0">
              <a:latin typeface="Times New Roman" pitchFamily="18" charset="0"/>
              <a:cs typeface="Times New Roman" pitchFamily="18" charset="0"/>
            </a:endParaRPr>
          </a:p>
        </p:txBody>
      </p:sp>
      <p:sp>
        <p:nvSpPr>
          <p:cNvPr id="8" name="TextBox 7"/>
          <p:cNvSpPr txBox="1"/>
          <p:nvPr/>
        </p:nvSpPr>
        <p:spPr>
          <a:xfrm>
            <a:off x="5024430" y="6000768"/>
            <a:ext cx="2071702"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Рис.2 Укус клеща</a:t>
            </a:r>
            <a:endParaRPr lang="ru-RU" b="1" dirty="0">
              <a:latin typeface="Times New Roman" pitchFamily="18" charset="0"/>
              <a:cs typeface="Times New Roman" pitchFamily="18" charset="0"/>
            </a:endParaRPr>
          </a:p>
        </p:txBody>
      </p:sp>
      <p:sp>
        <p:nvSpPr>
          <p:cNvPr id="9" name="TextBox 8"/>
          <p:cNvSpPr txBox="1"/>
          <p:nvPr/>
        </p:nvSpPr>
        <p:spPr>
          <a:xfrm>
            <a:off x="8382016" y="5429264"/>
            <a:ext cx="321471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Рис.3 </a:t>
            </a:r>
            <a:r>
              <a:rPr lang="ru-RU" b="1" dirty="0" err="1" smtClean="0">
                <a:latin typeface="Times New Roman" pitchFamily="18" charset="0"/>
                <a:cs typeface="Times New Roman" pitchFamily="18" charset="0"/>
              </a:rPr>
              <a:t>Церкарии</a:t>
            </a:r>
            <a:r>
              <a:rPr lang="ru-RU" b="1" dirty="0" smtClean="0">
                <a:latin typeface="Times New Roman" pitchFamily="18" charset="0"/>
                <a:cs typeface="Times New Roman" pitchFamily="18" charset="0"/>
              </a:rPr>
              <a:t> шистосом</a:t>
            </a:r>
            <a:endParaRPr lang="ru-RU"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6052" y="785794"/>
            <a:ext cx="4153997" cy="4357718"/>
          </a:xfrm>
          <a:prstGeom prst="rect">
            <a:avLst/>
          </a:prstGeom>
          <a:ln w="76200">
            <a:solidFill>
              <a:schemeClr val="accent3">
                <a:lumMod val="75000"/>
              </a:schemeClr>
            </a:solidFill>
          </a:ln>
        </p:spPr>
      </p:pic>
      <p:pic>
        <p:nvPicPr>
          <p:cNvPr id="5" name="Рисунок 4" descr="C:\Users\User\AppData\Local\Microsoft\Windows\Temporary Internet Files\Content.Word\Screenshot_20250323_131129_Gallery.jpg"/>
          <p:cNvPicPr/>
          <p:nvPr/>
        </p:nvPicPr>
        <p:blipFill>
          <a:blip r:embed="rId3" cstate="print"/>
          <a:srcRect/>
          <a:stretch>
            <a:fillRect/>
          </a:stretch>
        </p:blipFill>
        <p:spPr bwMode="auto">
          <a:xfrm>
            <a:off x="4452926" y="1285860"/>
            <a:ext cx="4214842" cy="4286280"/>
          </a:xfrm>
          <a:prstGeom prst="rect">
            <a:avLst/>
          </a:prstGeom>
          <a:noFill/>
          <a:ln w="9525">
            <a:noFill/>
            <a:miter lim="800000"/>
            <a:headEnd/>
            <a:tailEnd/>
          </a:ln>
        </p:spPr>
      </p:pic>
      <p:pic>
        <p:nvPicPr>
          <p:cNvPr id="7" name="Рисунок 6" descr="C:\Users\User\AppData\Local\Microsoft\Windows\Temporary Internet Files\Content.Word\Screenshot_20250323_133010_Gallery.jpg"/>
          <p:cNvPicPr/>
          <p:nvPr/>
        </p:nvPicPr>
        <p:blipFill>
          <a:blip r:embed="rId4"/>
          <a:srcRect/>
          <a:stretch>
            <a:fillRect/>
          </a:stretch>
        </p:blipFill>
        <p:spPr bwMode="auto">
          <a:xfrm>
            <a:off x="8739206" y="1857365"/>
            <a:ext cx="3143272" cy="3143272"/>
          </a:xfrm>
          <a:prstGeom prst="rect">
            <a:avLst/>
          </a:prstGeom>
          <a:noFill/>
          <a:ln w="9525">
            <a:noFill/>
            <a:miter lim="800000"/>
            <a:headEnd/>
            <a:tailEnd/>
          </a:ln>
        </p:spPr>
      </p:pic>
      <p:sp>
        <p:nvSpPr>
          <p:cNvPr id="8" name="TextBox 7"/>
          <p:cNvSpPr txBox="1"/>
          <p:nvPr/>
        </p:nvSpPr>
        <p:spPr>
          <a:xfrm>
            <a:off x="452398" y="5357826"/>
            <a:ext cx="3500462"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Рис.4. Клубок аскарид в кишечнике</a:t>
            </a:r>
            <a:endParaRPr lang="ru-RU" b="1" dirty="0">
              <a:latin typeface="Times New Roman" pitchFamily="18" charset="0"/>
              <a:cs typeface="Times New Roman" pitchFamily="18" charset="0"/>
            </a:endParaRPr>
          </a:p>
        </p:txBody>
      </p:sp>
      <p:sp>
        <p:nvSpPr>
          <p:cNvPr id="10" name="TextBox 9"/>
          <p:cNvSpPr txBox="1"/>
          <p:nvPr/>
        </p:nvSpPr>
        <p:spPr>
          <a:xfrm>
            <a:off x="4810116" y="5715016"/>
            <a:ext cx="3500462"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Рис.5 Личинка аскариды в легких</a:t>
            </a:r>
            <a:endParaRPr lang="ru-RU" b="1" dirty="0">
              <a:latin typeface="Times New Roman" pitchFamily="18" charset="0"/>
              <a:cs typeface="Times New Roman" pitchFamily="18" charset="0"/>
            </a:endParaRPr>
          </a:p>
        </p:txBody>
      </p:sp>
      <p:sp>
        <p:nvSpPr>
          <p:cNvPr id="11" name="TextBox 10"/>
          <p:cNvSpPr txBox="1"/>
          <p:nvPr/>
        </p:nvSpPr>
        <p:spPr>
          <a:xfrm>
            <a:off x="8882082" y="5072074"/>
            <a:ext cx="3309918" cy="646331"/>
          </a:xfrm>
          <a:prstGeom prst="rect">
            <a:avLst/>
          </a:prstGeom>
          <a:noFill/>
        </p:spPr>
        <p:txBody>
          <a:bodyPr wrap="square" rtlCol="0">
            <a:spAutoFit/>
          </a:bodyPr>
          <a:lstStyle/>
          <a:p>
            <a:r>
              <a:rPr lang="ru-RU" b="1" dirty="0" smtClean="0">
                <a:latin typeface="Times New Roman" pitchFamily="18" charset="0"/>
                <a:cs typeface="Times New Roman" pitchFamily="18" charset="0"/>
              </a:rPr>
              <a:t>Рис.6 </a:t>
            </a:r>
            <a:r>
              <a:rPr lang="ru-RU" b="1" dirty="0" err="1" smtClean="0">
                <a:latin typeface="Times New Roman" pitchFamily="18" charset="0"/>
                <a:cs typeface="Times New Roman" pitchFamily="18" charset="0"/>
              </a:rPr>
              <a:t>Ботрия</a:t>
            </a:r>
            <a:r>
              <a:rPr lang="ru-RU" b="1" dirty="0" smtClean="0">
                <a:latin typeface="Times New Roman" pitchFamily="18" charset="0"/>
                <a:cs typeface="Times New Roman" pitchFamily="18" charset="0"/>
              </a:rPr>
              <a:t> лентеца широкого</a:t>
            </a:r>
            <a:endParaRPr lang="ru-RU"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8216" y="77363"/>
            <a:ext cx="9103895" cy="851307"/>
          </a:xfrm>
          <a:solidFill>
            <a:schemeClr val="accent3">
              <a:lumMod val="75000"/>
            </a:schemeClr>
          </a:solidFill>
        </p:spPr>
        <p:txBody>
          <a:bodyPr>
            <a:normAutofit/>
          </a:bodyPr>
          <a:lstStyle/>
          <a:p>
            <a:pPr algn="ctr"/>
            <a:r>
              <a:rPr lang="ru-RU" sz="4000" b="1" dirty="0">
                <a:solidFill>
                  <a:schemeClr val="bg1"/>
                </a:solidFill>
                <a:latin typeface="Times New Roman" pitchFamily="18" charset="0"/>
                <a:cs typeface="Times New Roman" pitchFamily="18" charset="0"/>
              </a:rPr>
              <a:t>Токсико-аллергическое </a:t>
            </a:r>
            <a:r>
              <a:rPr lang="ru-RU" sz="4000" b="1" dirty="0" smtClean="0">
                <a:solidFill>
                  <a:schemeClr val="bg1"/>
                </a:solidFill>
                <a:latin typeface="Times New Roman" pitchFamily="18" charset="0"/>
                <a:cs typeface="Times New Roman" pitchFamily="18" charset="0"/>
              </a:rPr>
              <a:t>воздействие </a:t>
            </a:r>
            <a:endParaRPr lang="ru-RU" sz="4000" b="1" dirty="0">
              <a:solidFill>
                <a:schemeClr val="bg1"/>
              </a:solidFill>
              <a:latin typeface="Times New Roman" pitchFamily="18" charset="0"/>
              <a:cs typeface="Times New Roman" pitchFamily="18" charset="0"/>
            </a:endParaRPr>
          </a:p>
        </p:txBody>
      </p:sp>
      <p:sp>
        <p:nvSpPr>
          <p:cNvPr id="3" name="Объект 2"/>
          <p:cNvSpPr>
            <a:spLocks noGrp="1"/>
          </p:cNvSpPr>
          <p:nvPr>
            <p:ph idx="1"/>
          </p:nvPr>
        </p:nvSpPr>
        <p:spPr>
          <a:xfrm>
            <a:off x="309522" y="1000108"/>
            <a:ext cx="11572956" cy="1357322"/>
          </a:xfrm>
          <a:solidFill>
            <a:schemeClr val="accent3">
              <a:lumMod val="75000"/>
            </a:schemeClr>
          </a:solidFill>
        </p:spPr>
        <p:txBody>
          <a:bodyPr>
            <a:normAutofit fontScale="92500" lnSpcReduction="20000"/>
          </a:bodyPr>
          <a:lstStyle/>
          <a:p>
            <a:pPr algn="just">
              <a:buFontTx/>
              <a:buChar char="-"/>
            </a:pPr>
            <a:r>
              <a:rPr lang="ru-RU" dirty="0">
                <a:solidFill>
                  <a:schemeClr val="bg1"/>
                </a:solidFill>
                <a:latin typeface="Times New Roman" pitchFamily="18" charset="0"/>
                <a:cs typeface="Times New Roman" pitchFamily="18" charset="0"/>
              </a:rPr>
              <a:t>оказывают продукты обмена веществ паразитов</a:t>
            </a:r>
            <a:r>
              <a:rPr lang="ru-RU" dirty="0" smtClean="0">
                <a:solidFill>
                  <a:schemeClr val="bg1"/>
                </a:solidFill>
                <a:latin typeface="Times New Roman" pitchFamily="18" charset="0"/>
                <a:cs typeface="Times New Roman" pitchFamily="18" charset="0"/>
              </a:rPr>
              <a:t>, которые </a:t>
            </a:r>
            <a:r>
              <a:rPr lang="ru-RU" dirty="0">
                <a:solidFill>
                  <a:schemeClr val="bg1"/>
                </a:solidFill>
                <a:latin typeface="Times New Roman" pitchFamily="18" charset="0"/>
                <a:cs typeface="Times New Roman" pitchFamily="18" charset="0"/>
              </a:rPr>
              <a:t>являются для хозяина </a:t>
            </a:r>
            <a:r>
              <a:rPr lang="ru-RU" dirty="0" smtClean="0">
                <a:solidFill>
                  <a:schemeClr val="bg1"/>
                </a:solidFill>
                <a:latin typeface="Times New Roman" pitchFamily="18" charset="0"/>
                <a:cs typeface="Times New Roman" pitchFamily="18" charset="0"/>
              </a:rPr>
              <a:t>антигенами; </a:t>
            </a:r>
            <a:r>
              <a:rPr lang="ru-RU" dirty="0" err="1" smtClean="0">
                <a:solidFill>
                  <a:schemeClr val="bg1"/>
                </a:solidFill>
                <a:latin typeface="Times New Roman" pitchFamily="18" charset="0"/>
                <a:cs typeface="Times New Roman" pitchFamily="18" charset="0"/>
              </a:rPr>
              <a:t>гистолизины</a:t>
            </a:r>
            <a:r>
              <a:rPr lang="ru-RU" dirty="0" smtClean="0">
                <a:solidFill>
                  <a:schemeClr val="bg1"/>
                </a:solidFill>
                <a:latin typeface="Times New Roman" pitchFamily="18" charset="0"/>
                <a:cs typeface="Times New Roman" pitchFamily="18" charset="0"/>
              </a:rPr>
              <a:t> , гемолизины и продукты распада погибших паразитов; слюна эктопаразитов. Это проявляется </a:t>
            </a:r>
            <a:r>
              <a:rPr lang="ru-RU" dirty="0" err="1" smtClean="0">
                <a:solidFill>
                  <a:schemeClr val="bg1"/>
                </a:solidFill>
                <a:latin typeface="Times New Roman" pitchFamily="18" charset="0"/>
                <a:cs typeface="Times New Roman" pitchFamily="18" charset="0"/>
              </a:rPr>
              <a:t>эозинофилией</a:t>
            </a:r>
            <a:r>
              <a:rPr lang="ru-RU" dirty="0" smtClean="0">
                <a:solidFill>
                  <a:schemeClr val="bg1"/>
                </a:solidFill>
                <a:latin typeface="Times New Roman" pitchFamily="18" charset="0"/>
                <a:cs typeface="Times New Roman" pitchFamily="18" charset="0"/>
              </a:rPr>
              <a:t>, аллергическими реакциями различной степени тяжести.</a:t>
            </a:r>
            <a:endParaRPr lang="ru-RU" dirty="0">
              <a:solidFill>
                <a:schemeClr val="bg1"/>
              </a:solidFill>
              <a:latin typeface="Times New Roman" pitchFamily="18" charset="0"/>
              <a:cs typeface="Times New Roman" pitchFamily="18" charset="0"/>
            </a:endParaRPr>
          </a:p>
          <a:p>
            <a:pPr marL="0" indent="0">
              <a:buNone/>
            </a:pPr>
            <a:endParaRPr lang="ru-RU" dirty="0">
              <a:solidFill>
                <a:schemeClr val="bg1"/>
              </a:solidFill>
            </a:endParaRPr>
          </a:p>
        </p:txBody>
      </p:sp>
      <p:sp>
        <p:nvSpPr>
          <p:cNvPr id="7" name="TextBox 6"/>
          <p:cNvSpPr txBox="1"/>
          <p:nvPr/>
        </p:nvSpPr>
        <p:spPr>
          <a:xfrm>
            <a:off x="380960" y="6457890"/>
            <a:ext cx="3687281" cy="400110"/>
          </a:xfrm>
          <a:prstGeom prst="rect">
            <a:avLst/>
          </a:prstGeom>
          <a:noFill/>
        </p:spPr>
        <p:txBody>
          <a:bodyPr wrap="square" rtlCol="0">
            <a:spAutoFit/>
          </a:bodyPr>
          <a:lstStyle/>
          <a:p>
            <a:r>
              <a:rPr lang="ru-RU" sz="2000" b="1" dirty="0" err="1">
                <a:latin typeface="Times New Roman" pitchFamily="18" charset="0"/>
                <a:cs typeface="Times New Roman" pitchFamily="18" charset="0"/>
              </a:rPr>
              <a:t>Шистосоматидный</a:t>
            </a:r>
            <a:r>
              <a:rPr lang="ru-RU" sz="2000" b="1" dirty="0">
                <a:latin typeface="Times New Roman" pitchFamily="18" charset="0"/>
                <a:cs typeface="Times New Roman" pitchFamily="18" charset="0"/>
              </a:rPr>
              <a:t> дерматит</a:t>
            </a:r>
          </a:p>
        </p:txBody>
      </p:sp>
      <p:pic>
        <p:nvPicPr>
          <p:cNvPr id="6" name="Рисунок 5"/>
          <p:cNvPicPr>
            <a:picLocks noChangeAspect="1"/>
          </p:cNvPicPr>
          <p:nvPr/>
        </p:nvPicPr>
        <p:blipFill>
          <a:blip r:embed="rId3"/>
          <a:stretch>
            <a:fillRect/>
          </a:stretch>
        </p:blipFill>
        <p:spPr>
          <a:xfrm>
            <a:off x="274617" y="2500306"/>
            <a:ext cx="3752438" cy="3857652"/>
          </a:xfrm>
          <a:prstGeom prst="rect">
            <a:avLst/>
          </a:prstGeom>
          <a:ln w="76200">
            <a:solidFill>
              <a:schemeClr val="accent3">
                <a:lumMod val="75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170448" y="2500306"/>
            <a:ext cx="3869576" cy="3857652"/>
          </a:xfrm>
          <a:prstGeom prst="rect">
            <a:avLst/>
          </a:prstGeom>
          <a:ln w="76200">
            <a:solidFill>
              <a:schemeClr val="accent3">
                <a:lumMod val="75000"/>
              </a:schemeClr>
            </a:solidFill>
          </a:ln>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224049" y="2500306"/>
            <a:ext cx="3833802" cy="3857652"/>
          </a:xfrm>
          <a:prstGeom prst="rect">
            <a:avLst/>
          </a:prstGeom>
          <a:ln w="76200">
            <a:solidFill>
              <a:schemeClr val="accent3">
                <a:lumMod val="75000"/>
              </a:schemeClr>
            </a:solidFill>
          </a:ln>
        </p:spPr>
      </p:pic>
      <p:sp>
        <p:nvSpPr>
          <p:cNvPr id="8" name="TextBox 7"/>
          <p:cNvSpPr txBox="1"/>
          <p:nvPr/>
        </p:nvSpPr>
        <p:spPr>
          <a:xfrm>
            <a:off x="4310050" y="6457890"/>
            <a:ext cx="3884727" cy="400110"/>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Крапивница при </a:t>
            </a:r>
            <a:r>
              <a:rPr lang="ru-RU" sz="2000" b="1" dirty="0" err="1" smtClean="0">
                <a:latin typeface="Times New Roman" pitchFamily="18" charset="0"/>
                <a:cs typeface="Times New Roman" pitchFamily="18" charset="0"/>
              </a:rPr>
              <a:t>лямблиозе</a:t>
            </a:r>
            <a:endParaRPr lang="ru-RU" sz="2000" b="1" dirty="0">
              <a:latin typeface="Times New Roman" pitchFamily="18" charset="0"/>
              <a:cs typeface="Times New Roman" pitchFamily="18" charset="0"/>
            </a:endParaRPr>
          </a:p>
        </p:txBody>
      </p:sp>
      <p:sp>
        <p:nvSpPr>
          <p:cNvPr id="9" name="TextBox 8"/>
          <p:cNvSpPr txBox="1"/>
          <p:nvPr/>
        </p:nvSpPr>
        <p:spPr>
          <a:xfrm>
            <a:off x="8504719" y="6429396"/>
            <a:ext cx="3687281" cy="400110"/>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Аллергия при описторхозе</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775980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6055" y="104171"/>
            <a:ext cx="10729732" cy="2110383"/>
          </a:xfrm>
          <a:solidFill>
            <a:schemeClr val="accent3">
              <a:lumMod val="75000"/>
            </a:schemeClr>
          </a:solidFill>
        </p:spPr>
        <p:txBody>
          <a:bodyPr>
            <a:normAutofit fontScale="90000"/>
          </a:bodyPr>
          <a:lstStyle/>
          <a:p>
            <a:pPr indent="457200" algn="just"/>
            <a:r>
              <a:rPr lang="ru-RU" sz="2800" b="1" dirty="0">
                <a:solidFill>
                  <a:schemeClr val="bg1"/>
                </a:solidFill>
                <a:latin typeface="Times New Roman" pitchFamily="18" charset="0"/>
                <a:cs typeface="Times New Roman" pitchFamily="18" charset="0"/>
              </a:rPr>
              <a:t>Поглощение питательных веществ и витаминов в организме хозяина приводит к </a:t>
            </a:r>
            <a:r>
              <a:rPr lang="ru-RU" sz="2800" b="1" dirty="0" err="1" smtClean="0">
                <a:solidFill>
                  <a:schemeClr val="bg1"/>
                </a:solidFill>
                <a:latin typeface="Times New Roman" pitchFamily="18" charset="0"/>
                <a:cs typeface="Times New Roman" pitchFamily="18" charset="0"/>
              </a:rPr>
              <a:t>гипо-авитаминозам</a:t>
            </a:r>
            <a:r>
              <a:rPr lang="ru-RU" sz="2800" b="1" dirty="0" smtClean="0">
                <a:solidFill>
                  <a:schemeClr val="bg1"/>
                </a:solidFill>
                <a:latin typeface="Times New Roman" pitchFamily="18" charset="0"/>
                <a:cs typeface="Times New Roman" pitchFamily="18" charset="0"/>
              </a:rPr>
              <a:t>, потере </a:t>
            </a:r>
            <a:r>
              <a:rPr lang="ru-RU" sz="2800" b="1" dirty="0">
                <a:solidFill>
                  <a:schemeClr val="bg1"/>
                </a:solidFill>
                <a:latin typeface="Times New Roman" pitchFamily="18" charset="0"/>
                <a:cs typeface="Times New Roman" pitchFamily="18" charset="0"/>
              </a:rPr>
              <a:t>веса и </a:t>
            </a:r>
            <a:r>
              <a:rPr lang="ru-RU" sz="2800" b="1" dirty="0" smtClean="0">
                <a:solidFill>
                  <a:schemeClr val="bg1"/>
                </a:solidFill>
                <a:latin typeface="Times New Roman" pitchFamily="18" charset="0"/>
                <a:cs typeface="Times New Roman" pitchFamily="18" charset="0"/>
              </a:rPr>
              <a:t>истощению.</a:t>
            </a:r>
            <a:br>
              <a:rPr lang="ru-RU" sz="2800" b="1" dirty="0" smtClean="0">
                <a:solidFill>
                  <a:schemeClr val="bg1"/>
                </a:solidFill>
                <a:latin typeface="Times New Roman" pitchFamily="18" charset="0"/>
                <a:cs typeface="Times New Roman" pitchFamily="18" charset="0"/>
              </a:rPr>
            </a:br>
            <a:r>
              <a:rPr lang="ru-RU" sz="2800" b="1" dirty="0" smtClean="0">
                <a:solidFill>
                  <a:schemeClr val="bg1"/>
                </a:solidFill>
                <a:latin typeface="Times New Roman" pitchFamily="18" charset="0"/>
                <a:cs typeface="Times New Roman" pitchFamily="18" charset="0"/>
              </a:rPr>
              <a:t/>
            </a:r>
            <a:br>
              <a:rPr lang="ru-RU" sz="2800" b="1" dirty="0" smtClean="0">
                <a:solidFill>
                  <a:schemeClr val="bg1"/>
                </a:solidFill>
                <a:latin typeface="Times New Roman" pitchFamily="18" charset="0"/>
                <a:cs typeface="Times New Roman" pitchFamily="18" charset="0"/>
              </a:rPr>
            </a:br>
            <a:r>
              <a:rPr lang="ru-RU" sz="2800" b="1" dirty="0" smtClean="0">
                <a:solidFill>
                  <a:schemeClr val="bg1"/>
                </a:solidFill>
                <a:latin typeface="Times New Roman" pitchFamily="18" charset="0"/>
                <a:cs typeface="Times New Roman" pitchFamily="18" charset="0"/>
              </a:rPr>
              <a:t>Нарушение процессов  обмена веществ вызывает снижение сопротивляемости и повышение чувствительности к возбудителям других заболеваний.</a:t>
            </a:r>
            <a:endParaRPr lang="ru-RU" sz="2800" b="1" dirty="0">
              <a:solidFill>
                <a:schemeClr val="bg1"/>
              </a:solidFill>
              <a:latin typeface="Times New Roman" pitchFamily="18" charset="0"/>
              <a:cs typeface="Times New Roman"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5215" y="2357430"/>
            <a:ext cx="5304093" cy="3944864"/>
          </a:xfrm>
          <a:prstGeom prst="rect">
            <a:avLst/>
          </a:prstGeom>
          <a:ln w="76200">
            <a:solidFill>
              <a:schemeClr val="accent3">
                <a:lumMod val="75000"/>
              </a:schemeClr>
            </a:solidFill>
          </a:ln>
        </p:spPr>
      </p:pic>
      <p:sp>
        <p:nvSpPr>
          <p:cNvPr id="10" name="TextBox 9"/>
          <p:cNvSpPr txBox="1"/>
          <p:nvPr/>
        </p:nvSpPr>
        <p:spPr>
          <a:xfrm>
            <a:off x="5243332" y="6418040"/>
            <a:ext cx="2737412" cy="400110"/>
          </a:xfrm>
          <a:prstGeom prst="rect">
            <a:avLst/>
          </a:prstGeom>
          <a:noFill/>
        </p:spPr>
        <p:txBody>
          <a:bodyPr wrap="square" rtlCol="0">
            <a:spAutoFit/>
          </a:bodyPr>
          <a:lstStyle/>
          <a:p>
            <a:r>
              <a:rPr lang="ru-RU" sz="2000" b="1" dirty="0">
                <a:latin typeface="Times New Roman" pitchFamily="18" charset="0"/>
                <a:cs typeface="Times New Roman" pitchFamily="18" charset="0"/>
              </a:rPr>
              <a:t>Кахексия</a:t>
            </a:r>
          </a:p>
        </p:txBody>
      </p:sp>
    </p:spTree>
    <p:extLst>
      <p:ext uri="{BB962C8B-B14F-4D97-AF65-F5344CB8AC3E}">
        <p14:creationId xmlns:p14="http://schemas.microsoft.com/office/powerpoint/2010/main" xmlns="" val="8582517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346" y="150794"/>
            <a:ext cx="11749899" cy="2198868"/>
          </a:xfrm>
          <a:solidFill>
            <a:schemeClr val="accent3">
              <a:lumMod val="75000"/>
            </a:schemeClr>
          </a:solidFill>
        </p:spPr>
        <p:txBody>
          <a:bodyPr>
            <a:normAutofit fontScale="90000"/>
          </a:bodyPr>
          <a:lstStyle/>
          <a:p>
            <a:pPr indent="457200" algn="just"/>
            <a:r>
              <a:rPr lang="ru-RU" b="1" dirty="0">
                <a:solidFill>
                  <a:schemeClr val="bg1"/>
                </a:solidFill>
                <a:latin typeface="Times New Roman" pitchFamily="18" charset="0"/>
                <a:cs typeface="Times New Roman" pitchFamily="18" charset="0"/>
              </a:rPr>
              <a:t>Некоторые паразиты стимулируют онкогенез  – образование злокачественных опухолей: </a:t>
            </a:r>
            <a:r>
              <a:rPr lang="ru-RU" b="1" dirty="0" smtClean="0">
                <a:solidFill>
                  <a:schemeClr val="bg1"/>
                </a:solidFill>
                <a:latin typeface="Times New Roman" pitchFamily="18" charset="0"/>
                <a:cs typeface="Times New Roman" pitchFamily="18" charset="0"/>
              </a:rPr>
              <a:t>кошачий сосальщик- </a:t>
            </a:r>
            <a:r>
              <a:rPr lang="ru-RU" b="1" dirty="0" err="1">
                <a:solidFill>
                  <a:schemeClr val="bg1"/>
                </a:solidFill>
                <a:latin typeface="Times New Roman" pitchFamily="18" charset="0"/>
                <a:cs typeface="Times New Roman" pitchFamily="18" charset="0"/>
              </a:rPr>
              <a:t>холангиокарциному</a:t>
            </a:r>
            <a:r>
              <a:rPr lang="ru-RU" b="1" dirty="0">
                <a:solidFill>
                  <a:schemeClr val="bg1"/>
                </a:solidFill>
                <a:latin typeface="Times New Roman" pitchFamily="18" charset="0"/>
                <a:cs typeface="Times New Roman" pitchFamily="18" charset="0"/>
              </a:rPr>
              <a:t>, шистосомы – рак мочевого пузыря и прямой кишки</a:t>
            </a:r>
          </a:p>
        </p:txBody>
      </p:sp>
      <p:sp>
        <p:nvSpPr>
          <p:cNvPr id="7" name="TextBox 6"/>
          <p:cNvSpPr txBox="1"/>
          <p:nvPr/>
        </p:nvSpPr>
        <p:spPr>
          <a:xfrm>
            <a:off x="1849121" y="5929330"/>
            <a:ext cx="3687281" cy="400110"/>
          </a:xfrm>
          <a:prstGeom prst="rect">
            <a:avLst/>
          </a:prstGeom>
          <a:noFill/>
        </p:spPr>
        <p:txBody>
          <a:bodyPr wrap="square" rtlCol="0">
            <a:spAutoFit/>
          </a:bodyPr>
          <a:lstStyle/>
          <a:p>
            <a:r>
              <a:rPr lang="ru-RU" sz="2000" b="1" dirty="0" err="1">
                <a:latin typeface="Times New Roman" pitchFamily="18" charset="0"/>
                <a:cs typeface="Times New Roman" pitchFamily="18" charset="0"/>
              </a:rPr>
              <a:t>Холангиокарцинома</a:t>
            </a:r>
            <a:endParaRPr lang="ru-RU" sz="2000" b="1" dirty="0">
              <a:latin typeface="Times New Roman" pitchFamily="18" charset="0"/>
              <a:cs typeface="Times New Roman" pitchFamily="18" charset="0"/>
            </a:endParaRPr>
          </a:p>
        </p:txBody>
      </p:sp>
      <p:sp>
        <p:nvSpPr>
          <p:cNvPr id="14" name="Прямоугольник 13"/>
          <p:cNvSpPr/>
          <p:nvPr/>
        </p:nvSpPr>
        <p:spPr>
          <a:xfrm>
            <a:off x="5937356" y="2592728"/>
            <a:ext cx="150928" cy="42652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7953388" y="6143644"/>
            <a:ext cx="3952860" cy="400110"/>
          </a:xfrm>
          <a:prstGeom prst="rect">
            <a:avLst/>
          </a:prstGeom>
          <a:noFill/>
        </p:spPr>
        <p:txBody>
          <a:bodyPr wrap="square" rtlCol="0">
            <a:spAutoFit/>
          </a:bodyPr>
          <a:lstStyle/>
          <a:p>
            <a:r>
              <a:rPr lang="ru-RU" sz="2000" b="1" dirty="0">
                <a:latin typeface="Times New Roman" pitchFamily="18" charset="0"/>
                <a:cs typeface="Times New Roman" pitchFamily="18" charset="0"/>
              </a:rPr>
              <a:t>Рак мочевого пузыря</a:t>
            </a:r>
          </a:p>
        </p:txBody>
      </p:sp>
      <p:pic>
        <p:nvPicPr>
          <p:cNvPr id="12" name="Рисунок 1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6494" y="2780722"/>
            <a:ext cx="5715000" cy="3206338"/>
          </a:xfrm>
          <a:prstGeom prst="rect">
            <a:avLst/>
          </a:prstGeom>
        </p:spPr>
      </p:pic>
      <p:pic>
        <p:nvPicPr>
          <p:cNvPr id="13" name="Рисунок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999709" y="2887842"/>
            <a:ext cx="4373461" cy="3208358"/>
          </a:xfrm>
          <a:prstGeom prst="rect">
            <a:avLst/>
          </a:prstGeom>
        </p:spPr>
      </p:pic>
    </p:spTree>
    <p:extLst>
      <p:ext uri="{BB962C8B-B14F-4D97-AF65-F5344CB8AC3E}">
        <p14:creationId xmlns:p14="http://schemas.microsoft.com/office/powerpoint/2010/main" xmlns="" val="41009745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0071" y="365125"/>
            <a:ext cx="10671858" cy="1384995"/>
          </a:xfrm>
          <a:prstGeom prst="rect">
            <a:avLst/>
          </a:prstGeom>
          <a:solidFill>
            <a:schemeClr val="accent3">
              <a:lumMod val="75000"/>
            </a:schemeClr>
          </a:solidFill>
          <a:ln>
            <a:solidFill>
              <a:schemeClr val="accent3">
                <a:lumMod val="75000"/>
              </a:schemeClr>
            </a:solidFill>
          </a:ln>
        </p:spPr>
        <p:txBody>
          <a:bodyPr wrap="square" rtlCol="0">
            <a:spAutoFit/>
          </a:bodyPr>
          <a:lstStyle/>
          <a:p>
            <a:pPr indent="457200" algn="just"/>
            <a:r>
              <a:rPr lang="ru-RU" sz="2800" dirty="0">
                <a:solidFill>
                  <a:schemeClr val="bg1"/>
                </a:solidFill>
                <a:latin typeface="Times New Roman" pitchFamily="18" charset="0"/>
                <a:cs typeface="Times New Roman" pitchFamily="18" charset="0"/>
              </a:rPr>
              <a:t>Биологически активные вещества паразита обладают иммунодепрессивным действием. Они подавляют фагоцитарную активность лейкоцитов. </a:t>
            </a:r>
          </a:p>
        </p:txBody>
      </p:sp>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02425" y="2013994"/>
            <a:ext cx="5787149" cy="4574894"/>
          </a:xfrm>
          <a:prstGeom prst="rect">
            <a:avLst/>
          </a:prstGeom>
        </p:spPr>
      </p:pic>
    </p:spTree>
    <p:extLst>
      <p:ext uri="{BB962C8B-B14F-4D97-AF65-F5344CB8AC3E}">
        <p14:creationId xmlns:p14="http://schemas.microsoft.com/office/powerpoint/2010/main" xmlns="" val="32316371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71464" y="2060848"/>
            <a:ext cx="9929883" cy="1754326"/>
          </a:xfrm>
          <a:prstGeom prst="rect">
            <a:avLst/>
          </a:prstGeom>
          <a:noFill/>
        </p:spPr>
        <p:txBody>
          <a:bodyPr wrap="square" lIns="91440" tIns="45720" rIns="91440" bIns="45720">
            <a:spAutoFit/>
          </a:bodyPr>
          <a:lstStyle/>
          <a:p>
            <a:pPr algn="ctr"/>
            <a:r>
              <a:rPr lang="ru-RU"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Частные случаи влияния паразитов на организм хозяина</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1472845" y="956819"/>
            <a:ext cx="9144000" cy="1934162"/>
          </a:xfrm>
          <a:solidFill>
            <a:schemeClr val="accent4">
              <a:lumMod val="20000"/>
              <a:lumOff val="80000"/>
            </a:schemeClr>
          </a:solidFill>
          <a:ln w="57150">
            <a:solidFill>
              <a:schemeClr val="accent4">
                <a:lumMod val="40000"/>
                <a:lumOff val="60000"/>
              </a:schemeClr>
            </a:solidFill>
          </a:ln>
        </p:spPr>
        <p:txBody>
          <a:bodyPr anchor="ctr">
            <a:normAutofit/>
          </a:bodyPr>
          <a:lstStyle/>
          <a:p>
            <a:pPr indent="457200" algn="just"/>
            <a:r>
              <a:rPr lang="ru-RU" sz="2400" b="1" dirty="0">
                <a:solidFill>
                  <a:schemeClr val="tx1"/>
                </a:solidFill>
                <a:latin typeface="Times New Roman" pitchFamily="18" charset="0"/>
                <a:ea typeface="Arial Unicode MS" panose="020B0604020202020204" pitchFamily="34" charset="-128"/>
                <a:cs typeface="Times New Roman" pitchFamily="18" charset="0"/>
              </a:rPr>
              <a:t>Паразиты - организмы, которые используют другие живые </a:t>
            </a:r>
            <a:br>
              <a:rPr lang="ru-RU" sz="2400" b="1" dirty="0">
                <a:solidFill>
                  <a:schemeClr val="tx1"/>
                </a:solidFill>
                <a:latin typeface="Times New Roman" pitchFamily="18" charset="0"/>
                <a:ea typeface="Arial Unicode MS" panose="020B0604020202020204" pitchFamily="34" charset="-128"/>
                <a:cs typeface="Times New Roman" pitchFamily="18" charset="0"/>
              </a:rPr>
            </a:br>
            <a:r>
              <a:rPr lang="ru-RU" sz="2400" b="1" dirty="0">
                <a:solidFill>
                  <a:schemeClr val="tx1"/>
                </a:solidFill>
                <a:latin typeface="Times New Roman" pitchFamily="18" charset="0"/>
                <a:ea typeface="Arial Unicode MS" panose="020B0604020202020204" pitchFamily="34" charset="-128"/>
                <a:cs typeface="Times New Roman" pitchFamily="18" charset="0"/>
              </a:rPr>
              <a:t>организмы в качестве источника пищи и среды обитания, </a:t>
            </a:r>
            <a:br>
              <a:rPr lang="ru-RU" sz="2400" b="1" dirty="0">
                <a:solidFill>
                  <a:schemeClr val="tx1"/>
                </a:solidFill>
                <a:latin typeface="Times New Roman" pitchFamily="18" charset="0"/>
                <a:ea typeface="Arial Unicode MS" panose="020B0604020202020204" pitchFamily="34" charset="-128"/>
                <a:cs typeface="Times New Roman" pitchFamily="18" charset="0"/>
              </a:rPr>
            </a:br>
            <a:r>
              <a:rPr lang="ru-RU" sz="2400" b="1" dirty="0">
                <a:solidFill>
                  <a:schemeClr val="tx1"/>
                </a:solidFill>
                <a:latin typeface="Times New Roman" pitchFamily="18" charset="0"/>
                <a:ea typeface="Arial Unicode MS" panose="020B0604020202020204" pitchFamily="34" charset="-128"/>
                <a:cs typeface="Times New Roman" pitchFamily="18" charset="0"/>
              </a:rPr>
              <a:t>возлагая при этом частично или полностью на своих хозяев </a:t>
            </a:r>
            <a:br>
              <a:rPr lang="ru-RU" sz="2400" b="1" dirty="0">
                <a:solidFill>
                  <a:schemeClr val="tx1"/>
                </a:solidFill>
                <a:latin typeface="Times New Roman" pitchFamily="18" charset="0"/>
                <a:ea typeface="Arial Unicode MS" panose="020B0604020202020204" pitchFamily="34" charset="-128"/>
                <a:cs typeface="Times New Roman" pitchFamily="18" charset="0"/>
              </a:rPr>
            </a:br>
            <a:r>
              <a:rPr lang="ru-RU" sz="2400" b="1" dirty="0">
                <a:solidFill>
                  <a:schemeClr val="tx1"/>
                </a:solidFill>
                <a:latin typeface="Times New Roman" pitchFamily="18" charset="0"/>
                <a:ea typeface="Arial Unicode MS" panose="020B0604020202020204" pitchFamily="34" charset="-128"/>
                <a:cs typeface="Times New Roman" pitchFamily="18" charset="0"/>
              </a:rPr>
              <a:t>задачу регуляции своих взаимоотношений с окружающей средой. </a:t>
            </a:r>
          </a:p>
        </p:txBody>
      </p:sp>
      <p:sp>
        <p:nvSpPr>
          <p:cNvPr id="4" name="Заголовок 1">
            <a:extLst>
              <a:ext uri="{FF2B5EF4-FFF2-40B4-BE49-F238E27FC236}">
                <a16:creationId xmlns="" xmlns:a16="http://schemas.microsoft.com/office/drawing/2014/main" id="{8C714C99-7919-492A-902F-F998BFE74942}"/>
              </a:ext>
            </a:extLst>
          </p:cNvPr>
          <p:cNvSpPr txBox="1">
            <a:spLocks/>
          </p:cNvSpPr>
          <p:nvPr/>
        </p:nvSpPr>
        <p:spPr>
          <a:xfrm>
            <a:off x="1472845" y="3981728"/>
            <a:ext cx="9144000" cy="1615508"/>
          </a:xfrm>
          <a:prstGeom prst="rect">
            <a:avLst/>
          </a:prstGeom>
          <a:solidFill>
            <a:schemeClr val="accent4">
              <a:lumMod val="20000"/>
              <a:lumOff val="80000"/>
            </a:schemeClr>
          </a:solidFill>
          <a:ln w="57150">
            <a:solidFill>
              <a:schemeClr val="accent4">
                <a:lumMod val="40000"/>
                <a:lumOff val="60000"/>
              </a:schemeClr>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lumMod val="50000"/>
                  </a:schemeClr>
                </a:solidFill>
                <a:latin typeface="+mj-lt"/>
                <a:ea typeface="+mj-ea"/>
                <a:cs typeface="+mj-cs"/>
              </a:defRPr>
            </a:lvl1pPr>
          </a:lstStyle>
          <a:p>
            <a:pPr indent="457200" algn="just"/>
            <a:r>
              <a:rPr lang="ru-RU" sz="2400" b="1" dirty="0">
                <a:solidFill>
                  <a:schemeClr val="tx1"/>
                </a:solidFill>
                <a:latin typeface="Times New Roman" pitchFamily="18" charset="0"/>
                <a:ea typeface="Arial Unicode MS" panose="020B0604020202020204" pitchFamily="34" charset="-128"/>
                <a:cs typeface="Times New Roman" pitchFamily="18" charset="0"/>
              </a:rPr>
              <a:t>Хозяин паразита - организм, у которого обитает паразит</a:t>
            </a:r>
          </a:p>
          <a:p>
            <a:pPr indent="457200" algn="just"/>
            <a:r>
              <a:rPr lang="ru-RU" sz="2400" b="1" dirty="0">
                <a:solidFill>
                  <a:schemeClr val="tx1"/>
                </a:solidFill>
                <a:latin typeface="Times New Roman" pitchFamily="18" charset="0"/>
                <a:ea typeface="Arial Unicode MS" panose="020B0604020202020204" pitchFamily="34" charset="-128"/>
                <a:cs typeface="Times New Roman" pitchFamily="18" charset="0"/>
              </a:rPr>
              <a:t>временно </a:t>
            </a:r>
            <a:r>
              <a:rPr lang="ru-RU" sz="2400" b="1" dirty="0" smtClean="0">
                <a:solidFill>
                  <a:schemeClr val="tx1"/>
                </a:solidFill>
                <a:latin typeface="Times New Roman" pitchFamily="18" charset="0"/>
                <a:ea typeface="Arial Unicode MS" panose="020B0604020202020204" pitchFamily="34" charset="-128"/>
                <a:cs typeface="Times New Roman" pitchFamily="18" charset="0"/>
              </a:rPr>
              <a:t>или постоянно, размножаясь </a:t>
            </a:r>
            <a:r>
              <a:rPr lang="ru-RU" sz="2400" b="1" dirty="0">
                <a:solidFill>
                  <a:schemeClr val="tx1"/>
                </a:solidFill>
                <a:latin typeface="Times New Roman" pitchFamily="18" charset="0"/>
                <a:ea typeface="Arial Unicode MS" panose="020B0604020202020204" pitchFamily="34" charset="-128"/>
                <a:cs typeface="Times New Roman" pitchFamily="18" charset="0"/>
              </a:rPr>
              <a:t>половым </a:t>
            </a:r>
            <a:r>
              <a:rPr lang="ru-RU" sz="2400" b="1" dirty="0" smtClean="0">
                <a:solidFill>
                  <a:schemeClr val="tx1"/>
                </a:solidFill>
                <a:latin typeface="Times New Roman" pitchFamily="18" charset="0"/>
                <a:ea typeface="Arial Unicode MS" panose="020B0604020202020204" pitchFamily="34" charset="-128"/>
                <a:cs typeface="Times New Roman" pitchFamily="18" charset="0"/>
              </a:rPr>
              <a:t>или бесполым</a:t>
            </a:r>
            <a:r>
              <a:rPr lang="en-US" sz="2400" b="1" dirty="0" smtClean="0">
                <a:solidFill>
                  <a:schemeClr val="tx1"/>
                </a:solidFill>
                <a:latin typeface="Times New Roman" pitchFamily="18" charset="0"/>
                <a:ea typeface="Arial Unicode MS" panose="020B0604020202020204" pitchFamily="34" charset="-128"/>
                <a:cs typeface="Times New Roman" pitchFamily="18" charset="0"/>
              </a:rPr>
              <a:t> </a:t>
            </a:r>
            <a:r>
              <a:rPr lang="ru-RU" sz="2400" b="1" dirty="0" smtClean="0">
                <a:solidFill>
                  <a:schemeClr val="tx1"/>
                </a:solidFill>
                <a:latin typeface="Times New Roman" pitchFamily="18" charset="0"/>
                <a:ea typeface="Arial Unicode MS" panose="020B0604020202020204" pitchFamily="34" charset="-128"/>
                <a:cs typeface="Times New Roman" pitchFamily="18" charset="0"/>
              </a:rPr>
              <a:t>путем</a:t>
            </a:r>
            <a:r>
              <a:rPr lang="ru-RU" sz="2400" b="1" dirty="0">
                <a:solidFill>
                  <a:schemeClr val="tx1"/>
                </a:solidFill>
                <a:latin typeface="Times New Roman" pitchFamily="18" charset="0"/>
                <a:ea typeface="Arial Unicode MS" panose="020B0604020202020204" pitchFamily="34" charset="-128"/>
                <a:cs typeface="Times New Roman" pitchFamily="18" charset="0"/>
              </a:rPr>
              <a:t>. </a:t>
            </a:r>
          </a:p>
        </p:txBody>
      </p:sp>
    </p:spTree>
    <p:extLst>
      <p:ext uri="{BB962C8B-B14F-4D97-AF65-F5344CB8AC3E}">
        <p14:creationId xmlns:p14="http://schemas.microsoft.com/office/powerpoint/2010/main" xmlns="" val="41932241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7648EEE-EB04-45C3-8A11-F15DBC12F7BF}"/>
              </a:ext>
            </a:extLst>
          </p:cNvPr>
          <p:cNvSpPr>
            <a:spLocks noGrp="1"/>
          </p:cNvSpPr>
          <p:nvPr>
            <p:ph type="title"/>
          </p:nvPr>
        </p:nvSpPr>
        <p:spPr>
          <a:xfrm>
            <a:off x="805774" y="235285"/>
            <a:ext cx="10515600" cy="796346"/>
          </a:xfrm>
          <a:solidFill>
            <a:schemeClr val="accent5">
              <a:lumMod val="20000"/>
              <a:lumOff val="80000"/>
            </a:schemeClr>
          </a:solidFill>
        </p:spPr>
        <p:txBody>
          <a:bodyPr>
            <a:normAutofit fontScale="90000"/>
          </a:bodyPr>
          <a:lstStyle/>
          <a:p>
            <a:r>
              <a:rPr lang="ru-RU" b="1" dirty="0">
                <a:solidFill>
                  <a:schemeClr val="tx1"/>
                </a:solidFill>
              </a:rPr>
              <a:t>Амеба дизентерийная </a:t>
            </a:r>
            <a:r>
              <a:rPr lang="en-US" b="1" dirty="0" err="1">
                <a:solidFill>
                  <a:schemeClr val="tx1"/>
                </a:solidFill>
              </a:rPr>
              <a:t>Entamoeba</a:t>
            </a:r>
            <a:r>
              <a:rPr lang="en-US" b="1" dirty="0">
                <a:solidFill>
                  <a:schemeClr val="tx1"/>
                </a:solidFill>
              </a:rPr>
              <a:t> </a:t>
            </a:r>
            <a:r>
              <a:rPr lang="en-US" b="1" dirty="0" err="1">
                <a:solidFill>
                  <a:schemeClr val="tx1"/>
                </a:solidFill>
              </a:rPr>
              <a:t>hystolytica</a:t>
            </a:r>
            <a:endParaRPr lang="ru-RU" b="1" dirty="0">
              <a:solidFill>
                <a:schemeClr val="tx1"/>
              </a:solidFill>
            </a:endParaRPr>
          </a:p>
        </p:txBody>
      </p:sp>
      <p:sp>
        <p:nvSpPr>
          <p:cNvPr id="3" name="Объект 2">
            <a:extLst>
              <a:ext uri="{FF2B5EF4-FFF2-40B4-BE49-F238E27FC236}">
                <a16:creationId xmlns="" xmlns:a16="http://schemas.microsoft.com/office/drawing/2014/main" id="{6EE16F1E-F64A-4CD2-8C02-7EED1305B87B}"/>
              </a:ext>
            </a:extLst>
          </p:cNvPr>
          <p:cNvSpPr>
            <a:spLocks noGrp="1"/>
          </p:cNvSpPr>
          <p:nvPr>
            <p:ph idx="1"/>
          </p:nvPr>
        </p:nvSpPr>
        <p:spPr>
          <a:xfrm>
            <a:off x="363070" y="1141506"/>
            <a:ext cx="11634282" cy="1124174"/>
          </a:xfrm>
          <a:solidFill>
            <a:srgbClr val="D3CBB6"/>
          </a:solidFill>
        </p:spPr>
        <p:txBody>
          <a:bodyPr>
            <a:normAutofit fontScale="85000" lnSpcReduction="20000"/>
          </a:bodyPr>
          <a:lstStyle/>
          <a:p>
            <a:pPr marL="0" indent="457200" algn="just">
              <a:buNone/>
            </a:pPr>
            <a:r>
              <a:rPr lang="ru-RU" b="1" dirty="0">
                <a:solidFill>
                  <a:schemeClr val="tx1"/>
                </a:solidFill>
                <a:latin typeface="Times New Roman" pitchFamily="18" charset="0"/>
                <a:cs typeface="Times New Roman" pitchFamily="18" charset="0"/>
              </a:rPr>
              <a:t>Вызывает амебиаз - протозойное </a:t>
            </a:r>
            <a:r>
              <a:rPr lang="ru-RU" b="1" dirty="0" err="1">
                <a:solidFill>
                  <a:schemeClr val="tx1"/>
                </a:solidFill>
                <a:latin typeface="Times New Roman" pitchFamily="18" charset="0"/>
                <a:cs typeface="Times New Roman" pitchFamily="18" charset="0"/>
              </a:rPr>
              <a:t>антропонозное</a:t>
            </a:r>
            <a:r>
              <a:rPr lang="ru-RU" b="1" dirty="0">
                <a:solidFill>
                  <a:schemeClr val="tx1"/>
                </a:solidFill>
                <a:latin typeface="Times New Roman" pitchFamily="18" charset="0"/>
                <a:cs typeface="Times New Roman" pitchFamily="18" charset="0"/>
              </a:rPr>
              <a:t> заболевание</a:t>
            </a:r>
            <a:r>
              <a:rPr lang="ru-RU" b="1" dirty="0" smtClean="0">
                <a:solidFill>
                  <a:schemeClr val="tx1"/>
                </a:solidFill>
                <a:latin typeface="Times New Roman" pitchFamily="18" charset="0"/>
                <a:cs typeface="Times New Roman" pitchFamily="18" charset="0"/>
              </a:rPr>
              <a:t>, протекающее </a:t>
            </a:r>
            <a:r>
              <a:rPr lang="ru-RU" b="1" dirty="0">
                <a:solidFill>
                  <a:schemeClr val="tx1"/>
                </a:solidFill>
                <a:latin typeface="Times New Roman" pitchFamily="18" charset="0"/>
                <a:cs typeface="Times New Roman" pitchFamily="18" charset="0"/>
              </a:rPr>
              <a:t>в виде язвенного колита</a:t>
            </a:r>
            <a:r>
              <a:rPr lang="ru-RU" b="1" dirty="0" smtClean="0">
                <a:solidFill>
                  <a:schemeClr val="tx1"/>
                </a:solidFill>
                <a:latin typeface="Times New Roman" pitchFamily="18" charset="0"/>
                <a:cs typeface="Times New Roman" pitchFamily="18" charset="0"/>
              </a:rPr>
              <a:t>, абсцессов </a:t>
            </a:r>
            <a:r>
              <a:rPr lang="ru-RU" b="1" dirty="0">
                <a:solidFill>
                  <a:schemeClr val="tx1"/>
                </a:solidFill>
                <a:latin typeface="Times New Roman" pitchFamily="18" charset="0"/>
                <a:cs typeface="Times New Roman" pitchFamily="18" charset="0"/>
              </a:rPr>
              <a:t>печени и других органов. Заболевание </a:t>
            </a:r>
            <a:r>
              <a:rPr lang="ru-RU" b="1" dirty="0" smtClean="0">
                <a:solidFill>
                  <a:schemeClr val="tx1"/>
                </a:solidFill>
                <a:latin typeface="Times New Roman" pitchFamily="18" charset="0"/>
                <a:cs typeface="Times New Roman" pitchFamily="18" charset="0"/>
              </a:rPr>
              <a:t>распространено </a:t>
            </a:r>
            <a:r>
              <a:rPr lang="ru-RU" b="1" dirty="0">
                <a:solidFill>
                  <a:schemeClr val="tx1"/>
                </a:solidFill>
                <a:latin typeface="Times New Roman" pitchFamily="18" charset="0"/>
                <a:cs typeface="Times New Roman" pitchFamily="18" charset="0"/>
              </a:rPr>
              <a:t>повсеместно</a:t>
            </a:r>
            <a:r>
              <a:rPr lang="ru-RU" b="1" dirty="0" smtClean="0">
                <a:solidFill>
                  <a:schemeClr val="tx1"/>
                </a:solidFill>
                <a:latin typeface="Times New Roman" pitchFamily="18" charset="0"/>
                <a:cs typeface="Times New Roman" pitchFamily="18" charset="0"/>
              </a:rPr>
              <a:t>, особенно </a:t>
            </a:r>
            <a:r>
              <a:rPr lang="ru-RU" b="1" dirty="0">
                <a:solidFill>
                  <a:schemeClr val="tx1"/>
                </a:solidFill>
                <a:latin typeface="Times New Roman" pitchFamily="18" charset="0"/>
                <a:cs typeface="Times New Roman" pitchFamily="18" charset="0"/>
              </a:rPr>
              <a:t>в </a:t>
            </a:r>
            <a:r>
              <a:rPr lang="ru-RU" b="1" dirty="0" smtClean="0">
                <a:solidFill>
                  <a:schemeClr val="tx1"/>
                </a:solidFill>
                <a:latin typeface="Times New Roman" pitchFamily="18" charset="0"/>
                <a:cs typeface="Times New Roman" pitchFamily="18" charset="0"/>
              </a:rPr>
              <a:t>странах </a:t>
            </a:r>
            <a:r>
              <a:rPr lang="ru-RU" b="1" dirty="0">
                <a:solidFill>
                  <a:schemeClr val="tx1"/>
                </a:solidFill>
                <a:latin typeface="Times New Roman" pitchFamily="18" charset="0"/>
                <a:cs typeface="Times New Roman" pitchFamily="18" charset="0"/>
              </a:rPr>
              <a:t>с тропическим и субтропическим климатом</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48049" y="2468868"/>
            <a:ext cx="7476975" cy="3850807"/>
          </a:xfrm>
          <a:prstGeom prst="rect">
            <a:avLst/>
          </a:prstGeom>
        </p:spPr>
      </p:pic>
      <p:sp>
        <p:nvSpPr>
          <p:cNvPr id="6" name="TextBox 5"/>
          <p:cNvSpPr txBox="1"/>
          <p:nvPr/>
        </p:nvSpPr>
        <p:spPr>
          <a:xfrm>
            <a:off x="4881554" y="6286520"/>
            <a:ext cx="2643206" cy="369332"/>
          </a:xfrm>
          <a:prstGeom prst="rect">
            <a:avLst/>
          </a:prstGeom>
          <a:noFill/>
        </p:spPr>
        <p:txBody>
          <a:bodyPr wrap="square" rtlCol="0">
            <a:spAutoFit/>
          </a:bodyPr>
          <a:lstStyle/>
          <a:p>
            <a:r>
              <a:rPr lang="ru-RU" b="1" dirty="0" err="1" smtClean="0">
                <a:latin typeface="Times New Roman" pitchFamily="18" charset="0"/>
                <a:cs typeface="Times New Roman" pitchFamily="18" charset="0"/>
              </a:rPr>
              <a:t>Трофозоит</a:t>
            </a:r>
            <a:r>
              <a:rPr lang="ru-RU" b="1" dirty="0" smtClean="0">
                <a:latin typeface="Times New Roman" pitchFamily="18" charset="0"/>
                <a:cs typeface="Times New Roman" pitchFamily="18" charset="0"/>
              </a:rPr>
              <a:t> амебы</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010535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5">
            <a:extLst>
              <a:ext uri="{FF2B5EF4-FFF2-40B4-BE49-F238E27FC236}">
                <a16:creationId xmlns="" xmlns:a16="http://schemas.microsoft.com/office/drawing/2014/main" id="{F41565BA-F540-4AFC-986F-248F12BC9080}"/>
              </a:ext>
            </a:extLst>
          </p:cNvPr>
          <p:cNvSpPr txBox="1">
            <a:spLocks/>
          </p:cNvSpPr>
          <p:nvPr/>
        </p:nvSpPr>
        <p:spPr>
          <a:xfrm>
            <a:off x="191344" y="0"/>
            <a:ext cx="11527276" cy="2934640"/>
          </a:xfrm>
          <a:prstGeom prst="rect">
            <a:avLst/>
          </a:prstGeom>
          <a:solidFill>
            <a:srgbClr val="D3CBB6"/>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just">
              <a:buNone/>
            </a:pPr>
            <a:r>
              <a:rPr lang="ru-RU" sz="2400" b="1" dirty="0">
                <a:latin typeface="Times New Roman" pitchFamily="18" charset="0"/>
                <a:cs typeface="Times New Roman" pitchFamily="18" charset="0"/>
              </a:rPr>
              <a:t>Человек заражается </a:t>
            </a:r>
            <a:r>
              <a:rPr lang="ru-RU" sz="2400" b="1" dirty="0" smtClean="0">
                <a:latin typeface="Times New Roman" pitchFamily="18" charset="0"/>
                <a:cs typeface="Times New Roman" pitchFamily="18" charset="0"/>
              </a:rPr>
              <a:t>амебиазом</a:t>
            </a:r>
            <a:r>
              <a:rPr lang="ru-RU" sz="2400" b="1" dirty="0">
                <a:latin typeface="Times New Roman" pitchFamily="18" charset="0"/>
                <a:cs typeface="Times New Roman" pitchFamily="18" charset="0"/>
              </a:rPr>
              <a:t>, проглатывая цисты паразита.  Попадая в пищеварительный тракт,  в толстой кишке из них выходят мелкие подвижные </a:t>
            </a:r>
            <a:r>
              <a:rPr lang="ru-RU" sz="2400" b="1" dirty="0" smtClean="0">
                <a:latin typeface="Times New Roman" pitchFamily="18" charset="0"/>
                <a:cs typeface="Times New Roman" pitchFamily="18" charset="0"/>
              </a:rPr>
              <a:t>формы амебы, которые </a:t>
            </a:r>
            <a:r>
              <a:rPr lang="ru-RU" sz="2400" b="1" dirty="0">
                <a:latin typeface="Times New Roman" pitchFamily="18" charset="0"/>
                <a:cs typeface="Times New Roman" pitchFamily="18" charset="0"/>
              </a:rPr>
              <a:t>начинают усиленно питаться и размножаться, не нанося вначале </a:t>
            </a:r>
            <a:r>
              <a:rPr lang="ru-RU" sz="2400" b="1" dirty="0" smtClean="0">
                <a:latin typeface="Times New Roman" pitchFamily="18" charset="0"/>
                <a:cs typeface="Times New Roman" pitchFamily="18" charset="0"/>
              </a:rPr>
              <a:t>вред </a:t>
            </a:r>
            <a:r>
              <a:rPr lang="ru-RU" sz="2400" b="1" dirty="0">
                <a:latin typeface="Times New Roman" pitchFamily="18" charset="0"/>
                <a:cs typeface="Times New Roman" pitchFamily="18" charset="0"/>
              </a:rPr>
              <a:t>организму. Затем они проникают под слизистую оболочку </a:t>
            </a:r>
            <a:r>
              <a:rPr lang="ru-RU" sz="2400" b="1" dirty="0" smtClean="0">
                <a:latin typeface="Times New Roman" pitchFamily="18" charset="0"/>
                <a:cs typeface="Times New Roman" pitchFamily="18" charset="0"/>
              </a:rPr>
              <a:t>кишечника, где </a:t>
            </a:r>
            <a:r>
              <a:rPr lang="ru-RU" sz="2400" b="1" dirty="0">
                <a:latin typeface="Times New Roman" pitchFamily="18" charset="0"/>
                <a:cs typeface="Times New Roman" pitchFamily="18" charset="0"/>
              </a:rPr>
              <a:t>интенсивно размножаются.  Через стенки кишечника они проникают в кровеносные сосуды, заносятся в печень</a:t>
            </a:r>
            <a:r>
              <a:rPr lang="ru-RU" sz="2400" b="1" dirty="0" smtClean="0">
                <a:latin typeface="Times New Roman" pitchFamily="18" charset="0"/>
                <a:cs typeface="Times New Roman" pitchFamily="18" charset="0"/>
              </a:rPr>
              <a:t>, мозг, легкие </a:t>
            </a:r>
            <a:r>
              <a:rPr lang="ru-RU" sz="2400" b="1" dirty="0">
                <a:latin typeface="Times New Roman" pitchFamily="18" charset="0"/>
                <a:cs typeface="Times New Roman" pitchFamily="18" charset="0"/>
              </a:rPr>
              <a:t>и другие органы, образуя </a:t>
            </a:r>
            <a:r>
              <a:rPr lang="ru-RU" sz="2400" b="1" dirty="0" smtClean="0">
                <a:latin typeface="Times New Roman" pitchFamily="18" charset="0"/>
                <a:cs typeface="Times New Roman" pitchFamily="18" charset="0"/>
              </a:rPr>
              <a:t>абсцессы. </a:t>
            </a:r>
            <a:r>
              <a:rPr lang="ru-RU" sz="2400" b="1" dirty="0">
                <a:latin typeface="Times New Roman" pitchFamily="18" charset="0"/>
                <a:cs typeface="Times New Roman" pitchFamily="18" charset="0"/>
              </a:rPr>
              <a:t>В нижних отделах пищеварительного тракта амебы образуют цисты. </a:t>
            </a:r>
            <a:endParaRPr lang="ru-RU" sz="2400" b="1" dirty="0">
              <a:solidFill>
                <a:schemeClr val="bg2">
                  <a:lumMod val="50000"/>
                </a:schemeClr>
              </a:solidFill>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11606" y="2943295"/>
            <a:ext cx="4412089" cy="3128911"/>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52177" y="2934640"/>
            <a:ext cx="4329856" cy="3066128"/>
          </a:xfrm>
          <a:prstGeom prst="rect">
            <a:avLst/>
          </a:prstGeom>
        </p:spPr>
      </p:pic>
      <p:sp>
        <p:nvSpPr>
          <p:cNvPr id="2" name="TextBox 1"/>
          <p:cNvSpPr txBox="1"/>
          <p:nvPr/>
        </p:nvSpPr>
        <p:spPr>
          <a:xfrm>
            <a:off x="1023902" y="6006668"/>
            <a:ext cx="3799792"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Язвы, вызванные амебиазом</a:t>
            </a:r>
            <a:endParaRPr lang="ru-RU" dirty="0">
              <a:latin typeface="Times New Roman" pitchFamily="18" charset="0"/>
              <a:cs typeface="Times New Roman" pitchFamily="18" charset="0"/>
            </a:endParaRPr>
          </a:p>
        </p:txBody>
      </p:sp>
      <p:sp>
        <p:nvSpPr>
          <p:cNvPr id="3" name="TextBox 2"/>
          <p:cNvSpPr txBox="1"/>
          <p:nvPr/>
        </p:nvSpPr>
        <p:spPr>
          <a:xfrm>
            <a:off x="6952176" y="5934670"/>
            <a:ext cx="4287359" cy="923330"/>
          </a:xfrm>
          <a:prstGeom prst="rect">
            <a:avLst/>
          </a:prstGeom>
          <a:noFill/>
        </p:spPr>
        <p:txBody>
          <a:bodyPr wrap="square" rtlCol="0">
            <a:spAutoFit/>
          </a:bodyPr>
          <a:lstStyle/>
          <a:p>
            <a:r>
              <a:rPr lang="ru-RU" dirty="0" smtClean="0">
                <a:latin typeface="Times New Roman" pitchFamily="18" charset="0"/>
                <a:cs typeface="Times New Roman" pitchFamily="18" charset="0"/>
              </a:rPr>
              <a:t>Поражение кожи в </a:t>
            </a:r>
            <a:r>
              <a:rPr lang="ru-RU" dirty="0" err="1" smtClean="0">
                <a:latin typeface="Times New Roman" pitchFamily="18" charset="0"/>
                <a:cs typeface="Times New Roman" pitchFamily="18" charset="0"/>
              </a:rPr>
              <a:t>перианальной</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области, на ягодицах, в промежности при амебиазе</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812668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75B12FA8-0B0B-4476-BFF8-4EC7BF3F3F5B}"/>
              </a:ext>
            </a:extLst>
          </p:cNvPr>
          <p:cNvSpPr/>
          <p:nvPr/>
        </p:nvSpPr>
        <p:spPr>
          <a:xfrm>
            <a:off x="555171" y="365124"/>
            <a:ext cx="11114315" cy="81642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Прямоугольник 7">
            <a:extLst>
              <a:ext uri="{FF2B5EF4-FFF2-40B4-BE49-F238E27FC236}">
                <a16:creationId xmlns="" xmlns:a16="http://schemas.microsoft.com/office/drawing/2014/main" id="{C7910BC2-7B2B-41FB-8AD1-6F5592824185}"/>
              </a:ext>
            </a:extLst>
          </p:cNvPr>
          <p:cNvSpPr/>
          <p:nvPr/>
        </p:nvSpPr>
        <p:spPr>
          <a:xfrm>
            <a:off x="54429" y="2046526"/>
            <a:ext cx="5301752" cy="281665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8B064A05-1B1A-4D01-82C5-40EE93AF488B}"/>
              </a:ext>
            </a:extLst>
          </p:cNvPr>
          <p:cNvSpPr>
            <a:spLocks noGrp="1"/>
          </p:cNvSpPr>
          <p:nvPr>
            <p:ph type="title"/>
          </p:nvPr>
        </p:nvSpPr>
        <p:spPr>
          <a:xfrm>
            <a:off x="838200" y="365125"/>
            <a:ext cx="10972840" cy="1325563"/>
          </a:xfrm>
        </p:spPr>
        <p:txBody>
          <a:bodyPr/>
          <a:lstStyle/>
          <a:p>
            <a:pPr algn="ctr"/>
            <a:r>
              <a:rPr lang="x-none" sz="4000" b="1" dirty="0" err="1">
                <a:solidFill>
                  <a:schemeClr val="tx1"/>
                </a:solidFill>
              </a:rPr>
              <a:t>Неглерия</a:t>
            </a:r>
            <a:r>
              <a:rPr lang="x-none" sz="4000" b="1" dirty="0">
                <a:solidFill>
                  <a:schemeClr val="tx1"/>
                </a:solidFill>
              </a:rPr>
              <a:t> </a:t>
            </a:r>
            <a:r>
              <a:rPr lang="x-none" sz="4000" b="1" err="1">
                <a:solidFill>
                  <a:schemeClr val="tx1"/>
                </a:solidFill>
              </a:rPr>
              <a:t>Фоулера</a:t>
            </a:r>
            <a:r>
              <a:rPr lang="x-none" sz="4000" b="1">
                <a:solidFill>
                  <a:schemeClr val="tx1"/>
                </a:solidFill>
              </a:rPr>
              <a:t> </a:t>
            </a:r>
            <a:r>
              <a:rPr lang="en-US" sz="4000" b="1" dirty="0" smtClean="0">
                <a:solidFill>
                  <a:schemeClr val="tx1"/>
                </a:solidFill>
              </a:rPr>
              <a:t>N</a:t>
            </a:r>
            <a:r>
              <a:rPr lang="ru-RU" sz="4000" b="1" dirty="0" err="1" smtClean="0">
                <a:solidFill>
                  <a:schemeClr val="tx1"/>
                </a:solidFill>
              </a:rPr>
              <a:t>aegleria</a:t>
            </a:r>
            <a:r>
              <a:rPr lang="ru-RU" sz="4000" b="1" dirty="0" smtClean="0">
                <a:solidFill>
                  <a:schemeClr val="tx1"/>
                </a:solidFill>
              </a:rPr>
              <a:t> </a:t>
            </a:r>
            <a:r>
              <a:rPr lang="en-US" sz="4000" b="1" dirty="0" err="1" smtClean="0">
                <a:solidFill>
                  <a:schemeClr val="tx1"/>
                </a:solidFill>
              </a:rPr>
              <a:t>F</a:t>
            </a:r>
            <a:r>
              <a:rPr lang="ru-RU" sz="4000" b="1" dirty="0" err="1" smtClean="0">
                <a:solidFill>
                  <a:schemeClr val="tx1"/>
                </a:solidFill>
              </a:rPr>
              <a:t>owleri</a:t>
            </a:r>
            <a:r>
              <a:rPr lang="ru-RU" dirty="0"/>
              <a:t/>
            </a:r>
            <a:br>
              <a:rPr lang="ru-RU" dirty="0"/>
            </a:br>
            <a:endParaRPr lang="x-none" dirty="0"/>
          </a:p>
        </p:txBody>
      </p:sp>
      <p:sp>
        <p:nvSpPr>
          <p:cNvPr id="3" name="Объект 2">
            <a:extLst>
              <a:ext uri="{FF2B5EF4-FFF2-40B4-BE49-F238E27FC236}">
                <a16:creationId xmlns="" xmlns:a16="http://schemas.microsoft.com/office/drawing/2014/main" id="{A9EF9924-BA91-49B6-8114-8C4EABEF4BE8}"/>
              </a:ext>
            </a:extLst>
          </p:cNvPr>
          <p:cNvSpPr>
            <a:spLocks noGrp="1"/>
          </p:cNvSpPr>
          <p:nvPr>
            <p:ph idx="1"/>
          </p:nvPr>
        </p:nvSpPr>
        <p:spPr>
          <a:xfrm>
            <a:off x="207238" y="2046527"/>
            <a:ext cx="5148943" cy="2816657"/>
          </a:xfrm>
        </p:spPr>
        <p:txBody>
          <a:bodyPr>
            <a:normAutofit/>
          </a:bodyPr>
          <a:lstStyle/>
          <a:p>
            <a:pPr marL="0" indent="0">
              <a:buNone/>
            </a:pPr>
            <a:r>
              <a:rPr lang="ru-RU" dirty="0">
                <a:solidFill>
                  <a:schemeClr val="tx1"/>
                </a:solidFill>
              </a:rPr>
              <a:t>Амебу такого типа можно встретить практически в любом теплом водоеме, средняя температура воды в котором составляет от </a:t>
            </a:r>
            <a:r>
              <a:rPr lang="ru-RU" dirty="0" smtClean="0">
                <a:solidFill>
                  <a:schemeClr val="tx1"/>
                </a:solidFill>
              </a:rPr>
              <a:t>25˚. </a:t>
            </a:r>
            <a:r>
              <a:rPr lang="ru-RU" dirty="0">
                <a:solidFill>
                  <a:schemeClr val="tx1"/>
                </a:solidFill>
              </a:rPr>
              <a:t>При </a:t>
            </a:r>
            <a:r>
              <a:rPr lang="ru-RU" dirty="0" smtClean="0">
                <a:solidFill>
                  <a:schemeClr val="tx1"/>
                </a:solidFill>
              </a:rPr>
              <a:t>этом, </a:t>
            </a:r>
            <a:r>
              <a:rPr lang="ru-RU" dirty="0">
                <a:solidFill>
                  <a:schemeClr val="tx1"/>
                </a:solidFill>
              </a:rPr>
              <a:t>чем выше температура воды — тем лучше для этих </a:t>
            </a:r>
            <a:r>
              <a:rPr lang="ru-RU" dirty="0" smtClean="0">
                <a:solidFill>
                  <a:schemeClr val="tx1"/>
                </a:solidFill>
              </a:rPr>
              <a:t>организмов</a:t>
            </a:r>
            <a:r>
              <a:rPr lang="ru-RU" dirty="0">
                <a:solidFill>
                  <a:schemeClr val="tx1"/>
                </a:solidFill>
              </a:rPr>
              <a:t>. </a:t>
            </a:r>
          </a:p>
        </p:txBody>
      </p:sp>
      <p:pic>
        <p:nvPicPr>
          <p:cNvPr id="7" name="Рисунок 6">
            <a:extLst>
              <a:ext uri="{FF2B5EF4-FFF2-40B4-BE49-F238E27FC236}">
                <a16:creationId xmlns="" xmlns:a16="http://schemas.microsoft.com/office/drawing/2014/main" id="{67DE72DA-1000-49BA-9F2D-7B44C5E76C2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10610" y="1538658"/>
            <a:ext cx="6615135" cy="4708475"/>
          </a:xfrm>
          <a:prstGeom prst="rect">
            <a:avLst/>
          </a:prstGeom>
        </p:spPr>
      </p:pic>
    </p:spTree>
    <p:extLst>
      <p:ext uri="{BB962C8B-B14F-4D97-AF65-F5344CB8AC3E}">
        <p14:creationId xmlns:p14="http://schemas.microsoft.com/office/powerpoint/2010/main" xmlns="" val="9940972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a:extLst>
              <a:ext uri="{FF2B5EF4-FFF2-40B4-BE49-F238E27FC236}">
                <a16:creationId xmlns="" xmlns:a16="http://schemas.microsoft.com/office/drawing/2014/main" id="{ED5C9AE7-3F04-4E25-890E-357C56424F28}"/>
              </a:ext>
            </a:extLst>
          </p:cNvPr>
          <p:cNvSpPr/>
          <p:nvPr/>
        </p:nvSpPr>
        <p:spPr>
          <a:xfrm>
            <a:off x="165594" y="3898226"/>
            <a:ext cx="11734799" cy="259464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Прямоугольник 3">
            <a:extLst>
              <a:ext uri="{FF2B5EF4-FFF2-40B4-BE49-F238E27FC236}">
                <a16:creationId xmlns="" xmlns:a16="http://schemas.microsoft.com/office/drawing/2014/main" id="{4D4061B6-6CDC-43E5-87D8-E895D2ABDC9A}"/>
              </a:ext>
            </a:extLst>
          </p:cNvPr>
          <p:cNvSpPr/>
          <p:nvPr/>
        </p:nvSpPr>
        <p:spPr>
          <a:xfrm>
            <a:off x="5704113" y="125390"/>
            <a:ext cx="6281058" cy="367117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Заголовок 1">
            <a:extLst>
              <a:ext uri="{FF2B5EF4-FFF2-40B4-BE49-F238E27FC236}">
                <a16:creationId xmlns="" xmlns:a16="http://schemas.microsoft.com/office/drawing/2014/main" id="{792FAD77-9451-4577-AB48-9AEAD14086C2}"/>
              </a:ext>
            </a:extLst>
          </p:cNvPr>
          <p:cNvSpPr>
            <a:spLocks noGrp="1"/>
          </p:cNvSpPr>
          <p:nvPr>
            <p:ph type="title"/>
          </p:nvPr>
        </p:nvSpPr>
        <p:spPr>
          <a:xfrm>
            <a:off x="838200" y="365126"/>
            <a:ext cx="10515600" cy="669018"/>
          </a:xfrm>
        </p:spPr>
        <p:txBody>
          <a:bodyPr>
            <a:normAutofit fontScale="90000"/>
          </a:bodyPr>
          <a:lstStyle/>
          <a:p>
            <a:endParaRPr lang="x-none" dirty="0"/>
          </a:p>
        </p:txBody>
      </p:sp>
      <p:sp>
        <p:nvSpPr>
          <p:cNvPr id="3" name="Объект 2">
            <a:extLst>
              <a:ext uri="{FF2B5EF4-FFF2-40B4-BE49-F238E27FC236}">
                <a16:creationId xmlns="" xmlns:a16="http://schemas.microsoft.com/office/drawing/2014/main" id="{3EE00738-390D-4CBA-ACAC-B65D35305CE2}"/>
              </a:ext>
            </a:extLst>
          </p:cNvPr>
          <p:cNvSpPr>
            <a:spLocks noGrp="1"/>
          </p:cNvSpPr>
          <p:nvPr>
            <p:ph idx="1"/>
          </p:nvPr>
        </p:nvSpPr>
        <p:spPr>
          <a:xfrm>
            <a:off x="5667372" y="214768"/>
            <a:ext cx="6437541" cy="3392489"/>
          </a:xfrm>
        </p:spPr>
        <p:txBody>
          <a:bodyPr>
            <a:normAutofit fontScale="92500" lnSpcReduction="10000"/>
          </a:bodyPr>
          <a:lstStyle/>
          <a:p>
            <a:r>
              <a:rPr lang="ru-RU" dirty="0">
                <a:solidFill>
                  <a:schemeClr val="tx1"/>
                </a:solidFill>
                <a:latin typeface="Times New Roman" pitchFamily="18" charset="0"/>
                <a:cs typeface="Times New Roman" pitchFamily="18" charset="0"/>
              </a:rPr>
              <a:t>Симптомы заражения могут проявиться не сразу. До их появления может пройти до двух недель. Симптомы могут включать головную боль, лихорадку, тошноту или рвоту. Более поздние симптомы этого заболевания включают ригидность затылочных мышц, спутанность сознания, отсутствие внимания к людям и окружающей среде, судороги, галлюцинации и кому</a:t>
            </a:r>
            <a:r>
              <a:rPr lang="en-US" dirty="0">
                <a:solidFill>
                  <a:schemeClr val="tx1"/>
                </a:solidFill>
                <a:latin typeface="Times New Roman" pitchFamily="18" charset="0"/>
                <a:cs typeface="Times New Roman" pitchFamily="18" charset="0"/>
              </a:rPr>
              <a:t>.</a:t>
            </a:r>
            <a:endParaRPr lang="x-none" dirty="0">
              <a:latin typeface="Times New Roman" pitchFamily="18" charset="0"/>
              <a:cs typeface="Times New Roman" pitchFamily="18" charset="0"/>
            </a:endParaRPr>
          </a:p>
        </p:txBody>
      </p:sp>
      <p:pic>
        <p:nvPicPr>
          <p:cNvPr id="6" name="Рисунок 5">
            <a:extLst>
              <a:ext uri="{FF2B5EF4-FFF2-40B4-BE49-F238E27FC236}">
                <a16:creationId xmlns="" xmlns:a16="http://schemas.microsoft.com/office/drawing/2014/main" id="{224CAF51-CE5F-4E08-A279-9BD722A6190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7087" y="117110"/>
            <a:ext cx="5595125" cy="3675458"/>
          </a:xfrm>
          <a:prstGeom prst="rect">
            <a:avLst/>
          </a:prstGeom>
        </p:spPr>
      </p:pic>
      <p:sp>
        <p:nvSpPr>
          <p:cNvPr id="8" name="TextBox 7">
            <a:extLst>
              <a:ext uri="{FF2B5EF4-FFF2-40B4-BE49-F238E27FC236}">
                <a16:creationId xmlns="" xmlns:a16="http://schemas.microsoft.com/office/drawing/2014/main" id="{B26F1AF6-302D-49FD-8DD1-AE51483DBB5A}"/>
              </a:ext>
            </a:extLst>
          </p:cNvPr>
          <p:cNvSpPr txBox="1"/>
          <p:nvPr/>
        </p:nvSpPr>
        <p:spPr>
          <a:xfrm>
            <a:off x="185057" y="3859273"/>
            <a:ext cx="11756571" cy="2492990"/>
          </a:xfrm>
          <a:prstGeom prst="rect">
            <a:avLst/>
          </a:prstGeom>
          <a:noFill/>
        </p:spPr>
        <p:txBody>
          <a:bodyPr wrap="square">
            <a:spAutoFit/>
          </a:bodyPr>
          <a:lstStyle/>
          <a:p>
            <a:r>
              <a:rPr lang="ru-RU" sz="2600" dirty="0">
                <a:latin typeface="Times New Roman" pitchFamily="18" charset="0"/>
                <a:cs typeface="Times New Roman" pitchFamily="18" charset="0"/>
              </a:rPr>
              <a:t>Стоит отметить, что после появления  симптомов заболевание быстро прогрессирует. Обычно оно приводит к смерти в течение примерно 5 дней. Однако в некоторых случаях смерть может наступить и позже — в течение трех недель. Смерть при этом наступает из-за того, что инфекция, вызванная опасным видом </a:t>
            </a:r>
            <a:r>
              <a:rPr lang="ru-RU" sz="2600" dirty="0" err="1">
                <a:latin typeface="Times New Roman" pitchFamily="18" charset="0"/>
                <a:cs typeface="Times New Roman" pitchFamily="18" charset="0"/>
              </a:rPr>
              <a:t>Н</a:t>
            </a:r>
            <a:r>
              <a:rPr lang="ru-RU" sz="2600" dirty="0" err="1" smtClean="0">
                <a:latin typeface="Times New Roman" pitchFamily="18" charset="0"/>
                <a:cs typeface="Times New Roman" pitchFamily="18" charset="0"/>
              </a:rPr>
              <a:t>еглерии</a:t>
            </a:r>
            <a:r>
              <a:rPr lang="ru-RU" sz="2600" dirty="0">
                <a:latin typeface="Times New Roman" pitchFamily="18" charset="0"/>
                <a:cs typeface="Times New Roman" pitchFamily="18" charset="0"/>
              </a:rPr>
              <a:t>, разрушает ткань головного мозга, вызывая тем самым отек мозга. Летальный исход в этом случае практически неизбежен.</a:t>
            </a:r>
          </a:p>
        </p:txBody>
      </p:sp>
    </p:spTree>
    <p:extLst>
      <p:ext uri="{BB962C8B-B14F-4D97-AF65-F5344CB8AC3E}">
        <p14:creationId xmlns:p14="http://schemas.microsoft.com/office/powerpoint/2010/main" xmlns="" val="2115421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E98CEE-51A1-4716-9FD5-FDE9070C9FD9}"/>
              </a:ext>
            </a:extLst>
          </p:cNvPr>
          <p:cNvSpPr>
            <a:spLocks noGrp="1"/>
          </p:cNvSpPr>
          <p:nvPr>
            <p:ph type="title"/>
          </p:nvPr>
        </p:nvSpPr>
        <p:spPr>
          <a:xfrm>
            <a:off x="314526" y="463652"/>
            <a:ext cx="11707238" cy="901784"/>
          </a:xfrm>
          <a:solidFill>
            <a:schemeClr val="accent5">
              <a:lumMod val="20000"/>
              <a:lumOff val="80000"/>
            </a:schemeClr>
          </a:solidFill>
        </p:spPr>
        <p:txBody>
          <a:bodyPr>
            <a:normAutofit/>
          </a:bodyPr>
          <a:lstStyle/>
          <a:p>
            <a:pPr algn="ctr"/>
            <a:r>
              <a:rPr lang="ru-RU" sz="4000" b="1" dirty="0" err="1">
                <a:solidFill>
                  <a:schemeClr val="tx1"/>
                </a:solidFill>
              </a:rPr>
              <a:t>Лямблия</a:t>
            </a:r>
            <a:r>
              <a:rPr lang="ru-RU" sz="4000" b="1" dirty="0">
                <a:solidFill>
                  <a:schemeClr val="tx1"/>
                </a:solidFill>
              </a:rPr>
              <a:t> </a:t>
            </a:r>
            <a:r>
              <a:rPr lang="ru-RU" b="1" dirty="0" err="1" smtClean="0">
                <a:solidFill>
                  <a:schemeClr val="tx1"/>
                </a:solidFill>
              </a:rPr>
              <a:t>кишечна</a:t>
            </a:r>
            <a:r>
              <a:rPr lang="ru-RU" sz="4000" b="1" dirty="0" smtClean="0">
                <a:solidFill>
                  <a:schemeClr val="tx1"/>
                </a:solidFill>
              </a:rPr>
              <a:t> </a:t>
            </a:r>
            <a:r>
              <a:rPr lang="en-US" sz="4000" b="1" dirty="0" err="1" smtClean="0">
                <a:solidFill>
                  <a:schemeClr val="tx1"/>
                </a:solidFill>
              </a:rPr>
              <a:t>Lamblia</a:t>
            </a:r>
            <a:r>
              <a:rPr lang="en-US" sz="4000" b="1" dirty="0" smtClean="0">
                <a:solidFill>
                  <a:schemeClr val="tx1"/>
                </a:solidFill>
              </a:rPr>
              <a:t> </a:t>
            </a:r>
            <a:r>
              <a:rPr lang="en-US" sz="4000" b="1" dirty="0" err="1" smtClean="0">
                <a:solidFill>
                  <a:schemeClr val="tx1"/>
                </a:solidFill>
              </a:rPr>
              <a:t>intestinalis</a:t>
            </a:r>
            <a:endParaRPr lang="ru-RU" sz="4000" b="1" dirty="0">
              <a:solidFill>
                <a:schemeClr val="tx1"/>
              </a:solidFill>
            </a:endParaRPr>
          </a:p>
        </p:txBody>
      </p:sp>
      <p:sp>
        <p:nvSpPr>
          <p:cNvPr id="3" name="Объект 2"/>
          <p:cNvSpPr>
            <a:spLocks noGrp="1"/>
          </p:cNvSpPr>
          <p:nvPr>
            <p:ph idx="1"/>
          </p:nvPr>
        </p:nvSpPr>
        <p:spPr>
          <a:xfrm>
            <a:off x="314526" y="1473934"/>
            <a:ext cx="11418651" cy="1530418"/>
          </a:xfrm>
          <a:solidFill>
            <a:srgbClr val="D3CBB6"/>
          </a:solidFill>
        </p:spPr>
        <p:txBody>
          <a:bodyPr>
            <a:normAutofit lnSpcReduction="10000"/>
          </a:bodyPr>
          <a:lstStyle/>
          <a:p>
            <a:pPr marL="0" indent="0">
              <a:buNone/>
            </a:pPr>
            <a:r>
              <a:rPr lang="en-US" dirty="0">
                <a:solidFill>
                  <a:schemeClr val="tx1"/>
                </a:solidFill>
              </a:rPr>
              <a:t>- </a:t>
            </a:r>
            <a:r>
              <a:rPr lang="ru-RU" dirty="0" smtClean="0">
                <a:solidFill>
                  <a:schemeClr val="tx1"/>
                </a:solidFill>
              </a:rPr>
              <a:t>возбудитель кишечного </a:t>
            </a:r>
            <a:r>
              <a:rPr lang="ru-RU" dirty="0">
                <a:solidFill>
                  <a:schemeClr val="tx1"/>
                </a:solidFill>
              </a:rPr>
              <a:t>заболевания </a:t>
            </a:r>
            <a:r>
              <a:rPr lang="ru-RU" dirty="0" err="1">
                <a:solidFill>
                  <a:schemeClr val="tx1"/>
                </a:solidFill>
              </a:rPr>
              <a:t>лямблиоз</a:t>
            </a:r>
            <a:r>
              <a:rPr lang="ru-RU" dirty="0">
                <a:solidFill>
                  <a:schemeClr val="tx1"/>
                </a:solidFill>
              </a:rPr>
              <a:t>.  </a:t>
            </a:r>
            <a:r>
              <a:rPr lang="ru-RU" dirty="0" smtClean="0">
                <a:solidFill>
                  <a:schemeClr val="tx1"/>
                </a:solidFill>
              </a:rPr>
              <a:t>Паразит относится </a:t>
            </a:r>
            <a:r>
              <a:rPr lang="ru-RU" dirty="0">
                <a:solidFill>
                  <a:schemeClr val="tx1"/>
                </a:solidFill>
              </a:rPr>
              <a:t>к жгутиковым простейшим. Лямблии распространены повсеместно, особенно в регионах с низкой санитарной культурой и областях, где соблюдение правил гигиены затруднено.</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8352" y="3112850"/>
            <a:ext cx="6174703" cy="3638145"/>
          </a:xfrm>
          <a:prstGeom prst="rect">
            <a:avLst/>
          </a:prstGeom>
        </p:spPr>
      </p:pic>
      <p:sp>
        <p:nvSpPr>
          <p:cNvPr id="5" name="TextBox 4"/>
          <p:cNvSpPr txBox="1"/>
          <p:nvPr/>
        </p:nvSpPr>
        <p:spPr>
          <a:xfrm>
            <a:off x="7167570" y="6143644"/>
            <a:ext cx="2500330" cy="369332"/>
          </a:xfrm>
          <a:prstGeom prst="rect">
            <a:avLst/>
          </a:prstGeom>
          <a:noFill/>
        </p:spPr>
        <p:txBody>
          <a:bodyPr wrap="square" rtlCol="0">
            <a:spAutoFit/>
          </a:bodyPr>
          <a:lstStyle/>
          <a:p>
            <a:r>
              <a:rPr lang="ru-RU" b="1" dirty="0" err="1" smtClean="0">
                <a:latin typeface="Times New Roman" pitchFamily="18" charset="0"/>
                <a:cs typeface="Times New Roman" pitchFamily="18" charset="0"/>
              </a:rPr>
              <a:t>Трофозоит</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лямблии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368807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24AF770-64CD-4FF7-92A0-D9D4E501D425}"/>
              </a:ext>
            </a:extLst>
          </p:cNvPr>
          <p:cNvSpPr>
            <a:spLocks noGrp="1"/>
          </p:cNvSpPr>
          <p:nvPr>
            <p:ph type="title"/>
          </p:nvPr>
        </p:nvSpPr>
        <p:spPr>
          <a:xfrm>
            <a:off x="183746" y="1"/>
            <a:ext cx="10515600" cy="1000108"/>
          </a:xfrm>
          <a:solidFill>
            <a:schemeClr val="accent5">
              <a:lumMod val="20000"/>
              <a:lumOff val="80000"/>
            </a:schemeClr>
          </a:solidFill>
        </p:spPr>
        <p:txBody>
          <a:bodyPr/>
          <a:lstStyle/>
          <a:p>
            <a:pPr algn="ctr"/>
            <a:r>
              <a:rPr lang="ru-RU" b="1" dirty="0">
                <a:solidFill>
                  <a:schemeClr val="tx1"/>
                </a:solidFill>
              </a:rPr>
              <a:t>Влияние на организм человека</a:t>
            </a:r>
          </a:p>
        </p:txBody>
      </p:sp>
      <p:sp>
        <p:nvSpPr>
          <p:cNvPr id="4" name="Объект 2">
            <a:extLst>
              <a:ext uri="{FF2B5EF4-FFF2-40B4-BE49-F238E27FC236}">
                <a16:creationId xmlns="" xmlns:a16="http://schemas.microsoft.com/office/drawing/2014/main" id="{D39B40D5-63A2-4CE8-8288-D01C5C5CB343}"/>
              </a:ext>
            </a:extLst>
          </p:cNvPr>
          <p:cNvSpPr>
            <a:spLocks noGrp="1"/>
          </p:cNvSpPr>
          <p:nvPr>
            <p:ph idx="1"/>
          </p:nvPr>
        </p:nvSpPr>
        <p:spPr>
          <a:xfrm>
            <a:off x="4482562" y="1142984"/>
            <a:ext cx="7328478" cy="5214974"/>
          </a:xfrm>
          <a:solidFill>
            <a:srgbClr val="D3CBB6"/>
          </a:solidFill>
        </p:spPr>
        <p:txBody>
          <a:bodyPr>
            <a:noAutofit/>
          </a:bodyPr>
          <a:lstStyle/>
          <a:p>
            <a:pPr marL="0" indent="0" algn="just">
              <a:buNone/>
            </a:pPr>
            <a:r>
              <a:rPr lang="ru-RU" sz="2200" b="1" dirty="0">
                <a:solidFill>
                  <a:schemeClr val="tx1"/>
                </a:solidFill>
                <a:latin typeface="Times New Roman" pitchFamily="18" charset="0"/>
                <a:cs typeface="Times New Roman" pitchFamily="18" charset="0"/>
              </a:rPr>
              <a:t>Вероятность развития </a:t>
            </a:r>
            <a:r>
              <a:rPr lang="ru-RU" sz="2200" b="1" dirty="0" err="1">
                <a:solidFill>
                  <a:schemeClr val="tx1"/>
                </a:solidFill>
                <a:latin typeface="Times New Roman" pitchFamily="18" charset="0"/>
                <a:cs typeface="Times New Roman" pitchFamily="18" charset="0"/>
              </a:rPr>
              <a:t>лямблиоза</a:t>
            </a:r>
            <a:r>
              <a:rPr lang="ru-RU" sz="2200" b="1" dirty="0">
                <a:solidFill>
                  <a:schemeClr val="tx1"/>
                </a:solidFill>
                <a:latin typeface="Times New Roman" pitchFamily="18" charset="0"/>
                <a:cs typeface="Times New Roman" pitchFamily="18" charset="0"/>
              </a:rPr>
              <a:t>  зависит от вирулентности возбудителя, инфекционной дозы, образования соляной кислоты в желудке и иммунного статуса индивидуума. Попадание около десяти цист в организм вызывает заболевание. В организме человека лямблии размножаются в огромных количествах (более 1 млн паразитов на 1 </a:t>
            </a:r>
            <a:r>
              <a:rPr lang="ru-RU" sz="2200" b="1" dirty="0" smtClean="0">
                <a:solidFill>
                  <a:schemeClr val="tx1"/>
                </a:solidFill>
                <a:latin typeface="Times New Roman" pitchFamily="18" charset="0"/>
                <a:cs typeface="Times New Roman" pitchFamily="18" charset="0"/>
              </a:rPr>
              <a:t>см </a:t>
            </a:r>
            <a:r>
              <a:rPr lang="ru-RU" sz="2200" b="1" dirty="0">
                <a:solidFill>
                  <a:schemeClr val="tx1"/>
                </a:solidFill>
                <a:latin typeface="Times New Roman" pitchFamily="18" charset="0"/>
                <a:cs typeface="Times New Roman" pitchFamily="18" charset="0"/>
              </a:rPr>
              <a:t>слизистой оболочки), нарушая пристеночное пищеварение и двигательную активность тонкой кишки. Происходит ухудшение всасывания жиров, углеводов, </a:t>
            </a:r>
            <a:r>
              <a:rPr lang="ru-RU" sz="2200" b="1" dirty="0" smtClean="0">
                <a:solidFill>
                  <a:schemeClr val="tx1"/>
                </a:solidFill>
                <a:latin typeface="Times New Roman" pitchFamily="18" charset="0"/>
                <a:cs typeface="Times New Roman" pitchFamily="18" charset="0"/>
              </a:rPr>
              <a:t>витаминов </a:t>
            </a:r>
            <a:r>
              <a:rPr lang="ru-RU" sz="2200" b="1" dirty="0">
                <a:solidFill>
                  <a:schemeClr val="tx1"/>
                </a:solidFill>
                <a:latin typeface="Times New Roman" pitchFamily="18" charset="0"/>
                <a:cs typeface="Times New Roman" pitchFamily="18" charset="0"/>
              </a:rPr>
              <a:t>С и В12. Для </a:t>
            </a:r>
            <a:r>
              <a:rPr lang="ru-RU" sz="2200" b="1" dirty="0" err="1">
                <a:solidFill>
                  <a:schemeClr val="tx1"/>
                </a:solidFill>
                <a:latin typeface="Times New Roman" pitchFamily="18" charset="0"/>
                <a:cs typeface="Times New Roman" pitchFamily="18" charset="0"/>
              </a:rPr>
              <a:t>лямблиоза</a:t>
            </a:r>
            <a:r>
              <a:rPr lang="ru-RU" sz="2200" b="1" dirty="0">
                <a:solidFill>
                  <a:schemeClr val="tx1"/>
                </a:solidFill>
                <a:latin typeface="Times New Roman" pitchFamily="18" charset="0"/>
                <a:cs typeface="Times New Roman" pitchFamily="18" charset="0"/>
              </a:rPr>
              <a:t> характерен синдром </a:t>
            </a:r>
            <a:r>
              <a:rPr lang="ru-RU" sz="2200" b="1" dirty="0" err="1">
                <a:solidFill>
                  <a:schemeClr val="tx1"/>
                </a:solidFill>
                <a:latin typeface="Times New Roman" pitchFamily="18" charset="0"/>
                <a:cs typeface="Times New Roman" pitchFamily="18" charset="0"/>
              </a:rPr>
              <a:t>мальабсорбции</a:t>
            </a:r>
            <a:r>
              <a:rPr lang="ru-RU" sz="2200" b="1" dirty="0">
                <a:solidFill>
                  <a:schemeClr val="tx1"/>
                </a:solidFill>
                <a:latin typeface="Times New Roman" pitchFamily="18" charset="0"/>
                <a:cs typeface="Times New Roman" pitchFamily="18" charset="0"/>
              </a:rPr>
              <a:t> (нарушения всасывания), проявляющийся диареей, метеоризмом, болями в животе , усталостью, отёками, апатией, снижением массы тела, пониженным аппетитом, бледностью, склонностью к кровотечениям и мышечными подёргиваниями, воспалениям. Продукты жизнедеятельности лямблий могут вызывать аллергические реакции.</a:t>
            </a:r>
          </a:p>
        </p:txBody>
      </p:sp>
      <p:pic>
        <p:nvPicPr>
          <p:cNvPr id="5" name="Рисунок 4" descr="Презентация с линейчатой диаграммой">
            <a:extLst>
              <a:ext uri="{FF2B5EF4-FFF2-40B4-BE49-F238E27FC236}">
                <a16:creationId xmlns="" xmlns:a16="http://schemas.microsoft.com/office/drawing/2014/main" id="{E393F82E-A2E9-4F88-900C-40B87531C839}"/>
              </a:ext>
            </a:extLst>
          </p:cNvPr>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rcRect/>
          <a:stretch/>
        </p:blipFill>
        <p:spPr>
          <a:xfrm>
            <a:off x="650240" y="2165877"/>
            <a:ext cx="3159378" cy="3159378"/>
          </a:xfrm>
          <a:prstGeom prst="rect">
            <a:avLst/>
          </a:prstGeom>
          <a:effectLst/>
        </p:spPr>
      </p:pic>
      <p:pic>
        <p:nvPicPr>
          <p:cNvPr id="3" name="Рисунок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83746" y="1691053"/>
            <a:ext cx="4144794" cy="3813706"/>
          </a:xfrm>
          <a:prstGeom prst="rect">
            <a:avLst/>
          </a:prstGeom>
        </p:spPr>
      </p:pic>
      <p:sp>
        <p:nvSpPr>
          <p:cNvPr id="6" name="TextBox 5"/>
          <p:cNvSpPr txBox="1"/>
          <p:nvPr/>
        </p:nvSpPr>
        <p:spPr>
          <a:xfrm>
            <a:off x="1523968" y="5643578"/>
            <a:ext cx="164307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Крапивница</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0792486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6E98CEE-51A1-4716-9FD5-FDE9070C9FD9}"/>
              </a:ext>
            </a:extLst>
          </p:cNvPr>
          <p:cNvSpPr>
            <a:spLocks noGrp="1"/>
          </p:cNvSpPr>
          <p:nvPr>
            <p:ph type="title"/>
          </p:nvPr>
        </p:nvSpPr>
        <p:spPr>
          <a:xfrm>
            <a:off x="314526" y="0"/>
            <a:ext cx="11707238" cy="1071546"/>
          </a:xfrm>
          <a:solidFill>
            <a:schemeClr val="accent5">
              <a:lumMod val="20000"/>
              <a:lumOff val="80000"/>
            </a:schemeClr>
          </a:solidFill>
        </p:spPr>
        <p:txBody>
          <a:bodyPr>
            <a:normAutofit/>
          </a:bodyPr>
          <a:lstStyle/>
          <a:p>
            <a:pPr algn="ctr"/>
            <a:r>
              <a:rPr lang="ru-RU" sz="4000" b="1" dirty="0">
                <a:solidFill>
                  <a:schemeClr val="tx1"/>
                </a:solidFill>
              </a:rPr>
              <a:t>Острица детская </a:t>
            </a:r>
            <a:r>
              <a:rPr lang="en-US" sz="4000" b="1" dirty="0" err="1" smtClean="0">
                <a:solidFill>
                  <a:schemeClr val="tx1"/>
                </a:solidFill>
              </a:rPr>
              <a:t>Enterobius</a:t>
            </a:r>
            <a:r>
              <a:rPr lang="en-US" sz="4000" b="1" dirty="0" smtClean="0">
                <a:solidFill>
                  <a:schemeClr val="tx1"/>
                </a:solidFill>
              </a:rPr>
              <a:t> </a:t>
            </a:r>
            <a:r>
              <a:rPr lang="en-US" sz="4000" b="1" dirty="0" err="1">
                <a:solidFill>
                  <a:schemeClr val="tx1"/>
                </a:solidFill>
              </a:rPr>
              <a:t>vermicularis</a:t>
            </a:r>
            <a:endParaRPr lang="ru-RU" sz="4000" b="1" dirty="0">
              <a:solidFill>
                <a:schemeClr val="tx1"/>
              </a:solidFill>
            </a:endParaRPr>
          </a:p>
        </p:txBody>
      </p:sp>
      <p:sp>
        <p:nvSpPr>
          <p:cNvPr id="3" name="Объект 2"/>
          <p:cNvSpPr>
            <a:spLocks noGrp="1"/>
          </p:cNvSpPr>
          <p:nvPr>
            <p:ph idx="1"/>
          </p:nvPr>
        </p:nvSpPr>
        <p:spPr>
          <a:xfrm>
            <a:off x="314526" y="1285860"/>
            <a:ext cx="11418651" cy="1718492"/>
          </a:xfrm>
          <a:solidFill>
            <a:srgbClr val="D3CBB6"/>
          </a:solidFill>
        </p:spPr>
        <p:txBody>
          <a:bodyPr>
            <a:normAutofit/>
          </a:bodyPr>
          <a:lstStyle/>
          <a:p>
            <a:pPr marL="0" indent="0">
              <a:buNone/>
            </a:pPr>
            <a:r>
              <a:rPr lang="en-US" dirty="0">
                <a:solidFill>
                  <a:schemeClr val="tx1"/>
                </a:solidFill>
              </a:rPr>
              <a:t> - </a:t>
            </a:r>
            <a:r>
              <a:rPr lang="ru-RU" dirty="0" smtClean="0">
                <a:solidFill>
                  <a:schemeClr val="tx1"/>
                </a:solidFill>
              </a:rPr>
              <a:t>контактный гельминт</a:t>
            </a:r>
            <a:r>
              <a:rPr lang="ru-RU" dirty="0">
                <a:solidFill>
                  <a:schemeClr val="tx1"/>
                </a:solidFill>
              </a:rPr>
              <a:t>, возбудитель энтеробиоза – </a:t>
            </a:r>
            <a:r>
              <a:rPr lang="ru-RU" dirty="0" err="1" smtClean="0">
                <a:solidFill>
                  <a:schemeClr val="tx1"/>
                </a:solidFill>
              </a:rPr>
              <a:t>атнропоноза</a:t>
            </a:r>
            <a:r>
              <a:rPr lang="ru-RU" dirty="0">
                <a:solidFill>
                  <a:schemeClr val="tx1"/>
                </a:solidFill>
              </a:rPr>
              <a:t>. Паразитирует в нижнем отделе тонкой и начальном отделе толстой кишки. </a:t>
            </a: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09589" y="3307918"/>
            <a:ext cx="8001056" cy="2965908"/>
          </a:xfrm>
          <a:prstGeom prst="rect">
            <a:avLst/>
          </a:prstGeom>
        </p:spPr>
      </p:pic>
      <p:sp>
        <p:nvSpPr>
          <p:cNvPr id="6" name="TextBox 5"/>
          <p:cNvSpPr txBox="1"/>
          <p:nvPr/>
        </p:nvSpPr>
        <p:spPr>
          <a:xfrm>
            <a:off x="9024958" y="6072206"/>
            <a:ext cx="2571768" cy="369332"/>
          </a:xfrm>
          <a:prstGeom prst="rect">
            <a:avLst/>
          </a:prstGeom>
          <a:noFill/>
        </p:spPr>
        <p:txBody>
          <a:bodyPr wrap="square" rtlCol="0">
            <a:spAutoFit/>
          </a:bodyPr>
          <a:lstStyle/>
          <a:p>
            <a:r>
              <a:rPr lang="ru-RU" dirty="0" smtClean="0">
                <a:latin typeface="Times New Roman" pitchFamily="18" charset="0"/>
                <a:cs typeface="Times New Roman" pitchFamily="18" charset="0"/>
              </a:rPr>
              <a:t>Самец острицы</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3022828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8271" y="217787"/>
            <a:ext cx="3832602" cy="6283047"/>
          </a:xfrm>
          <a:solidFill>
            <a:srgbClr val="D3CBB6"/>
          </a:solidFill>
        </p:spPr>
        <p:txBody>
          <a:bodyPr anchor="ctr">
            <a:normAutofit lnSpcReduction="10000"/>
          </a:bodyPr>
          <a:lstStyle/>
          <a:p>
            <a:pPr marL="0" lvl="0" indent="0">
              <a:buNone/>
            </a:pPr>
            <a:r>
              <a:rPr lang="ru-RU" sz="2000" b="1" dirty="0" smtClean="0">
                <a:solidFill>
                  <a:srgbClr val="263238"/>
                </a:solidFill>
                <a:latin typeface="Times New Roman" pitchFamily="18" charset="0"/>
                <a:cs typeface="Times New Roman" pitchFamily="18" charset="0"/>
              </a:rPr>
              <a:t>Дети</a:t>
            </a:r>
            <a:r>
              <a:rPr lang="ru-RU" sz="2000" b="1" dirty="0">
                <a:solidFill>
                  <a:srgbClr val="263238"/>
                </a:solidFill>
                <a:latin typeface="Times New Roman" pitchFamily="18" charset="0"/>
                <a:cs typeface="Times New Roman" pitchFamily="18" charset="0"/>
              </a:rPr>
              <a:t>, зараженные острицами, чаще подвержены развитию инфекций мочевыводящих путей (</a:t>
            </a:r>
            <a:r>
              <a:rPr lang="ru-RU" sz="2000" b="1" dirty="0" err="1">
                <a:solidFill>
                  <a:srgbClr val="263238"/>
                </a:solidFill>
                <a:latin typeface="Times New Roman" pitchFamily="18" charset="0"/>
                <a:cs typeface="Times New Roman" pitchFamily="18" charset="0"/>
              </a:rPr>
              <a:t>циститов,уретритов</a:t>
            </a:r>
            <a:r>
              <a:rPr lang="ru-RU" sz="2000" b="1" dirty="0">
                <a:solidFill>
                  <a:srgbClr val="263238"/>
                </a:solidFill>
                <a:latin typeface="Times New Roman" pitchFamily="18" charset="0"/>
                <a:cs typeface="Times New Roman" pitchFamily="18" charset="0"/>
              </a:rPr>
              <a:t>). Энтеробиоз у девочек может стать причиной </a:t>
            </a:r>
            <a:r>
              <a:rPr lang="ru-RU" sz="2000" b="1" dirty="0" err="1">
                <a:solidFill>
                  <a:srgbClr val="263238"/>
                </a:solidFill>
                <a:latin typeface="Times New Roman" pitchFamily="18" charset="0"/>
                <a:cs typeface="Times New Roman" pitchFamily="18" charset="0"/>
              </a:rPr>
              <a:t>вульвитов</a:t>
            </a:r>
            <a:r>
              <a:rPr lang="ru-RU" sz="2000" b="1" dirty="0">
                <a:solidFill>
                  <a:srgbClr val="263238"/>
                </a:solidFill>
                <a:latin typeface="Times New Roman" pitchFamily="18" charset="0"/>
                <a:cs typeface="Times New Roman" pitchFamily="18" charset="0"/>
              </a:rPr>
              <a:t> и </a:t>
            </a:r>
            <a:r>
              <a:rPr lang="ru-RU" sz="2000" b="1" dirty="0" err="1">
                <a:solidFill>
                  <a:srgbClr val="263238"/>
                </a:solidFill>
                <a:latin typeface="Times New Roman" pitchFamily="18" charset="0"/>
                <a:cs typeface="Times New Roman" pitchFamily="18" charset="0"/>
              </a:rPr>
              <a:t>вульвовагинитов</a:t>
            </a:r>
            <a:r>
              <a:rPr lang="ru-RU" sz="2000" b="1" dirty="0">
                <a:solidFill>
                  <a:srgbClr val="263238"/>
                </a:solidFill>
                <a:latin typeface="Times New Roman" pitchFamily="18" charset="0"/>
                <a:cs typeface="Times New Roman" pitchFamily="18" charset="0"/>
              </a:rPr>
              <a:t> из-за </a:t>
            </a:r>
            <a:r>
              <a:rPr lang="ru-RU" sz="2000" b="1" dirty="0" err="1">
                <a:solidFill>
                  <a:srgbClr val="263238"/>
                </a:solidFill>
                <a:latin typeface="Times New Roman" pitchFamily="18" charset="0"/>
                <a:cs typeface="Times New Roman" pitchFamily="18" charset="0"/>
              </a:rPr>
              <a:t>заползания</a:t>
            </a:r>
            <a:r>
              <a:rPr lang="ru-RU" sz="2000" b="1" dirty="0">
                <a:solidFill>
                  <a:srgbClr val="263238"/>
                </a:solidFill>
                <a:latin typeface="Times New Roman" pitchFamily="18" charset="0"/>
                <a:cs typeface="Times New Roman" pitchFamily="18" charset="0"/>
              </a:rPr>
              <a:t> остриц в половые органы. Известны даже случаи аппендицита, спровоцированного паразитическими червями. </a:t>
            </a:r>
          </a:p>
          <a:p>
            <a:pPr marL="0" lvl="0" indent="0">
              <a:buNone/>
            </a:pPr>
            <a:r>
              <a:rPr lang="ru-RU" sz="2000" b="1" dirty="0">
                <a:solidFill>
                  <a:srgbClr val="263238"/>
                </a:solidFill>
                <a:latin typeface="Times New Roman" pitchFamily="18" charset="0"/>
                <a:cs typeface="Times New Roman" pitchFamily="18" charset="0"/>
              </a:rPr>
              <a:t>Также острицы могут вызывать аллергические реакции (</a:t>
            </a:r>
            <a:r>
              <a:rPr lang="ru-RU" sz="2000" b="1" dirty="0" err="1">
                <a:solidFill>
                  <a:srgbClr val="263238"/>
                </a:solidFill>
                <a:latin typeface="Times New Roman" pitchFamily="18" charset="0"/>
                <a:cs typeface="Times New Roman" pitchFamily="18" charset="0"/>
              </a:rPr>
              <a:t>атопический</a:t>
            </a:r>
            <a:r>
              <a:rPr lang="ru-RU" sz="2000" b="1" dirty="0">
                <a:solidFill>
                  <a:srgbClr val="263238"/>
                </a:solidFill>
                <a:latin typeface="Times New Roman" pitchFamily="18" charset="0"/>
                <a:cs typeface="Times New Roman" pitchFamily="18" charset="0"/>
              </a:rPr>
              <a:t> дерматит, аллергический конъюнктивит, бронхиальная астма), расстройство пищеварения (тошнота, вздутие, боли и дискомфорт в животе, чередование периодов запора и жидкого стула), нарушения сна.</a:t>
            </a:r>
            <a:endParaRPr lang="ru-RU" sz="2000" dirty="0">
              <a:solidFill>
                <a:srgbClr val="263238"/>
              </a:solidFill>
              <a:latin typeface="Times New Roman" pitchFamily="18" charset="0"/>
              <a:cs typeface="Times New Roman" pitchFamily="18" charset="0"/>
            </a:endParaRPr>
          </a:p>
          <a:p>
            <a:pPr marL="0" indent="0">
              <a:buNone/>
            </a:pPr>
            <a:endParaRPr lang="ru-RU" dirty="0">
              <a:solidFill>
                <a:schemeClr val="tx1"/>
              </a:solidFill>
            </a:endParaRPr>
          </a:p>
        </p:txBody>
      </p:sp>
      <p:pic>
        <p:nvPicPr>
          <p:cNvPr id="6" name="Рисунок 5"/>
          <p:cNvPicPr>
            <a:picLocks noChangeAspect="1"/>
          </p:cNvPicPr>
          <p:nvPr/>
        </p:nvPicPr>
        <p:blipFill>
          <a:blip r:embed="rId2"/>
          <a:stretch>
            <a:fillRect/>
          </a:stretch>
        </p:blipFill>
        <p:spPr>
          <a:xfrm>
            <a:off x="4184071" y="771969"/>
            <a:ext cx="3805383" cy="3449050"/>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98873" y="772055"/>
            <a:ext cx="3810000" cy="3448878"/>
          </a:xfrm>
          <a:prstGeom prst="rect">
            <a:avLst/>
          </a:prstGeom>
        </p:spPr>
      </p:pic>
      <p:sp>
        <p:nvSpPr>
          <p:cNvPr id="8" name="TextBox 7"/>
          <p:cNvSpPr txBox="1"/>
          <p:nvPr/>
        </p:nvSpPr>
        <p:spPr>
          <a:xfrm>
            <a:off x="4590472" y="4221019"/>
            <a:ext cx="3251200" cy="369332"/>
          </a:xfrm>
          <a:prstGeom prst="rect">
            <a:avLst/>
          </a:prstGeom>
          <a:noFill/>
        </p:spPr>
        <p:txBody>
          <a:bodyPr wrap="square" rtlCol="0">
            <a:spAutoFit/>
          </a:bodyPr>
          <a:lstStyle/>
          <a:p>
            <a:r>
              <a:rPr lang="ru-RU" b="1" dirty="0" err="1">
                <a:solidFill>
                  <a:srgbClr val="263238"/>
                </a:solidFill>
                <a:latin typeface="Times New Roman" pitchFamily="18" charset="0"/>
                <a:cs typeface="Times New Roman" pitchFamily="18" charset="0"/>
              </a:rPr>
              <a:t>А</a:t>
            </a:r>
            <a:r>
              <a:rPr lang="ru-RU" b="1" dirty="0" err="1" smtClean="0">
                <a:solidFill>
                  <a:srgbClr val="263238"/>
                </a:solidFill>
                <a:latin typeface="Times New Roman" pitchFamily="18" charset="0"/>
                <a:cs typeface="Times New Roman" pitchFamily="18" charset="0"/>
              </a:rPr>
              <a:t>топический</a:t>
            </a:r>
            <a:r>
              <a:rPr lang="ru-RU" b="1" dirty="0" smtClean="0">
                <a:solidFill>
                  <a:srgbClr val="263238"/>
                </a:solidFill>
                <a:latin typeface="Times New Roman" pitchFamily="18" charset="0"/>
                <a:cs typeface="Times New Roman" pitchFamily="18" charset="0"/>
              </a:rPr>
              <a:t> </a:t>
            </a:r>
            <a:r>
              <a:rPr lang="ru-RU" b="1" dirty="0">
                <a:solidFill>
                  <a:srgbClr val="263238"/>
                </a:solidFill>
                <a:latin typeface="Times New Roman" pitchFamily="18" charset="0"/>
                <a:cs typeface="Times New Roman" pitchFamily="18" charset="0"/>
              </a:rPr>
              <a:t>дерматит</a:t>
            </a:r>
            <a:endParaRPr lang="ru-RU" dirty="0">
              <a:latin typeface="Times New Roman" pitchFamily="18" charset="0"/>
              <a:cs typeface="Times New Roman" pitchFamily="18" charset="0"/>
            </a:endParaRPr>
          </a:p>
        </p:txBody>
      </p:sp>
      <p:sp>
        <p:nvSpPr>
          <p:cNvPr id="9" name="TextBox 8"/>
          <p:cNvSpPr txBox="1"/>
          <p:nvPr/>
        </p:nvSpPr>
        <p:spPr>
          <a:xfrm>
            <a:off x="8903854" y="4221019"/>
            <a:ext cx="2872510" cy="646331"/>
          </a:xfrm>
          <a:prstGeom prst="rect">
            <a:avLst/>
          </a:prstGeom>
          <a:noFill/>
        </p:spPr>
        <p:txBody>
          <a:bodyPr wrap="square" rtlCol="0">
            <a:spAutoFit/>
          </a:bodyPr>
          <a:lstStyle/>
          <a:p>
            <a:pPr algn="ctr"/>
            <a:r>
              <a:rPr lang="ru-RU" b="1" dirty="0" smtClean="0">
                <a:solidFill>
                  <a:srgbClr val="263238"/>
                </a:solidFill>
                <a:latin typeface="Times New Roman" pitchFamily="18" charset="0"/>
                <a:cs typeface="Times New Roman" pitchFamily="18" charset="0"/>
              </a:rPr>
              <a:t>Аллергический </a:t>
            </a:r>
            <a:r>
              <a:rPr lang="ru-RU" b="1" dirty="0">
                <a:solidFill>
                  <a:srgbClr val="263238"/>
                </a:solidFill>
                <a:latin typeface="Times New Roman" pitchFamily="18" charset="0"/>
                <a:cs typeface="Times New Roman" pitchFamily="18" charset="0"/>
              </a:rPr>
              <a:t>конъюнктивит</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xmlns="" val="22645960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 xmlns:a16="http://schemas.microsoft.com/office/drawing/2014/main" id="{CD6B14E7-4F46-43B5-A128-47771D8380DF}"/>
              </a:ext>
            </a:extLst>
          </p:cNvPr>
          <p:cNvSpPr/>
          <p:nvPr/>
        </p:nvSpPr>
        <p:spPr>
          <a:xfrm>
            <a:off x="428832" y="139359"/>
            <a:ext cx="11473543" cy="86587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5">
            <a:extLst>
              <a:ext uri="{FF2B5EF4-FFF2-40B4-BE49-F238E27FC236}">
                <a16:creationId xmlns="" xmlns:a16="http://schemas.microsoft.com/office/drawing/2014/main" id="{179B1355-7544-4EBD-95CE-22BA69871EED}"/>
              </a:ext>
            </a:extLst>
          </p:cNvPr>
          <p:cNvSpPr/>
          <p:nvPr/>
        </p:nvSpPr>
        <p:spPr>
          <a:xfrm>
            <a:off x="156362" y="1156196"/>
            <a:ext cx="6007261" cy="522763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5" name="Рисунок 4">
            <a:extLst>
              <a:ext uri="{FF2B5EF4-FFF2-40B4-BE49-F238E27FC236}">
                <a16:creationId xmlns="" xmlns:a16="http://schemas.microsoft.com/office/drawing/2014/main" id="{15931B65-541B-4E8F-B192-04B364A65612}"/>
              </a:ext>
            </a:extLst>
          </p:cNvPr>
          <p:cNvPicPr>
            <a:picLocks noChangeAspect="1"/>
          </p:cNvPicPr>
          <p:nvPr/>
        </p:nvPicPr>
        <p:blipFill>
          <a:blip r:embed="rId2"/>
          <a:stretch>
            <a:fillRect/>
          </a:stretch>
        </p:blipFill>
        <p:spPr>
          <a:xfrm>
            <a:off x="6310314" y="1717079"/>
            <a:ext cx="5789322" cy="3429781"/>
          </a:xfrm>
          <a:prstGeom prst="rect">
            <a:avLst/>
          </a:prstGeom>
        </p:spPr>
      </p:pic>
      <p:sp>
        <p:nvSpPr>
          <p:cNvPr id="2" name="Заголовок 1">
            <a:extLst>
              <a:ext uri="{FF2B5EF4-FFF2-40B4-BE49-F238E27FC236}">
                <a16:creationId xmlns="" xmlns:a16="http://schemas.microsoft.com/office/drawing/2014/main" id="{DB8D84AE-3002-4924-84C2-107A4DC34E2B}"/>
              </a:ext>
            </a:extLst>
          </p:cNvPr>
          <p:cNvSpPr>
            <a:spLocks noGrp="1"/>
          </p:cNvSpPr>
          <p:nvPr>
            <p:ph type="title"/>
          </p:nvPr>
        </p:nvSpPr>
        <p:spPr>
          <a:xfrm>
            <a:off x="496455" y="-90488"/>
            <a:ext cx="10515600" cy="1325563"/>
          </a:xfrm>
        </p:spPr>
        <p:txBody>
          <a:bodyPr>
            <a:normAutofit/>
          </a:bodyPr>
          <a:lstStyle/>
          <a:p>
            <a:r>
              <a:rPr lang="be-BY" sz="4000" b="1" dirty="0">
                <a:solidFill>
                  <a:schemeClr val="tx1"/>
                </a:solidFill>
              </a:rPr>
              <a:t>Карликовый цепень </a:t>
            </a:r>
            <a:r>
              <a:rPr lang="en-US" sz="4000" b="1" dirty="0" err="1" smtClean="0">
                <a:solidFill>
                  <a:schemeClr val="tx1"/>
                </a:solidFill>
              </a:rPr>
              <a:t>Hymenolepis</a:t>
            </a:r>
            <a:r>
              <a:rPr lang="en-US" sz="4000" b="1" dirty="0" smtClean="0">
                <a:solidFill>
                  <a:schemeClr val="tx1"/>
                </a:solidFill>
              </a:rPr>
              <a:t> </a:t>
            </a:r>
            <a:r>
              <a:rPr lang="en-US" sz="4000" b="1" dirty="0">
                <a:solidFill>
                  <a:schemeClr val="tx1"/>
                </a:solidFill>
              </a:rPr>
              <a:t>nana</a:t>
            </a:r>
            <a:endParaRPr lang="x-none" sz="4000" b="1" dirty="0">
              <a:solidFill>
                <a:schemeClr val="tx1"/>
              </a:solidFill>
            </a:endParaRPr>
          </a:p>
        </p:txBody>
      </p:sp>
      <p:sp>
        <p:nvSpPr>
          <p:cNvPr id="3" name="Объект 2">
            <a:extLst>
              <a:ext uri="{FF2B5EF4-FFF2-40B4-BE49-F238E27FC236}">
                <a16:creationId xmlns="" xmlns:a16="http://schemas.microsoft.com/office/drawing/2014/main" id="{49D863D9-29D2-4721-A2C4-5C8001E1F277}"/>
              </a:ext>
            </a:extLst>
          </p:cNvPr>
          <p:cNvSpPr>
            <a:spLocks noGrp="1"/>
          </p:cNvSpPr>
          <p:nvPr>
            <p:ph idx="1"/>
          </p:nvPr>
        </p:nvSpPr>
        <p:spPr>
          <a:xfrm>
            <a:off x="95208" y="1252919"/>
            <a:ext cx="6068415" cy="5034189"/>
          </a:xfrm>
        </p:spPr>
        <p:txBody>
          <a:bodyPr>
            <a:normAutofit fontScale="85000" lnSpcReduction="20000"/>
          </a:bodyPr>
          <a:lstStyle/>
          <a:p>
            <a:pPr indent="228600" algn="just">
              <a:buNone/>
            </a:pPr>
            <a:r>
              <a:rPr lang="ru-RU" dirty="0">
                <a:solidFill>
                  <a:schemeClr val="tx1"/>
                </a:solidFill>
                <a:latin typeface="Times New Roman" pitchFamily="18" charset="0"/>
                <a:cs typeface="Times New Roman" pitchFamily="18" charset="0"/>
              </a:rPr>
              <a:t>У большинства </a:t>
            </a:r>
            <a:r>
              <a:rPr lang="ru-RU" dirty="0" err="1" smtClean="0">
                <a:solidFill>
                  <a:schemeClr val="tx1"/>
                </a:solidFill>
                <a:latin typeface="Times New Roman" pitchFamily="18" charset="0"/>
                <a:cs typeface="Times New Roman" pitchFamily="18" charset="0"/>
              </a:rPr>
              <a:t>инвазированных</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взрослых людей нет никаких симптомов. Те, у кого есть симптомы паразитарной </a:t>
            </a:r>
            <a:r>
              <a:rPr lang="ru-RU" dirty="0" smtClean="0">
                <a:solidFill>
                  <a:schemeClr val="tx1"/>
                </a:solidFill>
                <a:latin typeface="Times New Roman" pitchFamily="18" charset="0"/>
                <a:cs typeface="Times New Roman" pitchFamily="18" charset="0"/>
              </a:rPr>
              <a:t>инвазии</a:t>
            </a:r>
            <a:r>
              <a:rPr lang="ru-RU" dirty="0">
                <a:solidFill>
                  <a:schemeClr val="tx1"/>
                </a:solidFill>
                <a:latin typeface="Times New Roman" pitchFamily="18" charset="0"/>
                <a:cs typeface="Times New Roman" pitchFamily="18" charset="0"/>
              </a:rPr>
              <a:t>, могут испытывать тошноту, слабость, потерю аппетита, диарею и боль в животе. У маленьких детей, особенно при тяжелой </a:t>
            </a:r>
            <a:r>
              <a:rPr lang="ru-RU" dirty="0" smtClean="0">
                <a:solidFill>
                  <a:schemeClr val="tx1"/>
                </a:solidFill>
                <a:latin typeface="Times New Roman" pitchFamily="18" charset="0"/>
                <a:cs typeface="Times New Roman" pitchFamily="18" charset="0"/>
              </a:rPr>
              <a:t>инвазии</a:t>
            </a:r>
            <a:r>
              <a:rPr lang="ru-RU" dirty="0">
                <a:solidFill>
                  <a:schemeClr val="tx1"/>
                </a:solidFill>
                <a:latin typeface="Times New Roman" pitchFamily="18" charset="0"/>
                <a:cs typeface="Times New Roman" pitchFamily="18" charset="0"/>
              </a:rPr>
              <a:t>, если в кишечнике обитает много паразитов, могут возникнуть головная боль, зуд в области промежности, диарея или проблемы со сном. Иногда инфекция ошибочно диагностируется как энтеробиоз (заражение острицами), так </a:t>
            </a:r>
            <a:r>
              <a:rPr lang="ru-RU" dirty="0" smtClean="0">
                <a:solidFill>
                  <a:schemeClr val="tx1"/>
                </a:solidFill>
                <a:latin typeface="Times New Roman" pitchFamily="18" charset="0"/>
                <a:cs typeface="Times New Roman" pitchFamily="18" charset="0"/>
              </a:rPr>
              <a:t>как симптомы заболеваний схожи. </a:t>
            </a:r>
            <a:r>
              <a:rPr lang="ru-RU" dirty="0">
                <a:solidFill>
                  <a:schemeClr val="tx1"/>
                </a:solidFill>
                <a:latin typeface="Times New Roman" pitchFamily="18" charset="0"/>
                <a:cs typeface="Times New Roman" pitchFamily="18" charset="0"/>
              </a:rPr>
              <a:t>Вопреки распространенному мнению, эта инфекция обычно не вызывает потерю веса и сам человек не может почувствовать карликового </a:t>
            </a:r>
            <a:r>
              <a:rPr lang="ru-RU" dirty="0" smtClean="0">
                <a:solidFill>
                  <a:schemeClr val="tx1"/>
                </a:solidFill>
                <a:latin typeface="Times New Roman" pitchFamily="18" charset="0"/>
                <a:cs typeface="Times New Roman" pitchFamily="18" charset="0"/>
              </a:rPr>
              <a:t>цепня</a:t>
            </a: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внутри своего тела.</a:t>
            </a:r>
            <a:endParaRPr lang="x-none" dirty="0">
              <a:solidFill>
                <a:schemeClr val="tx1"/>
              </a:solidFill>
              <a:latin typeface="Times New Roman" pitchFamily="18" charset="0"/>
              <a:cs typeface="Times New Roman" pitchFamily="18" charset="0"/>
            </a:endParaRPr>
          </a:p>
        </p:txBody>
      </p:sp>
      <p:sp>
        <p:nvSpPr>
          <p:cNvPr id="8" name="TextBox 7"/>
          <p:cNvSpPr txBox="1"/>
          <p:nvPr/>
        </p:nvSpPr>
        <p:spPr>
          <a:xfrm>
            <a:off x="6596066" y="5214950"/>
            <a:ext cx="5214974"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Сколекс, стробила и яйцо карликового цепня</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30476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271464" y="2060848"/>
            <a:ext cx="9929883" cy="923330"/>
          </a:xfrm>
          <a:prstGeom prst="rect">
            <a:avLst/>
          </a:prstGeom>
          <a:noFill/>
        </p:spPr>
        <p:txBody>
          <a:bodyPr wrap="square" lIns="91440" tIns="45720" rIns="91440" bIns="45720" anchor="ctr">
            <a:spAutoFit/>
          </a:bodyPr>
          <a:lstStyle/>
          <a:p>
            <a:pPr algn="ctr"/>
            <a:r>
              <a:rPr lang="ru-R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Спасибо за внимание!</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378757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4079" y="95885"/>
            <a:ext cx="10371015" cy="523220"/>
          </a:xfrm>
          <a:prstGeom prst="rect">
            <a:avLst/>
          </a:prstGeom>
          <a:solidFill>
            <a:schemeClr val="accent1">
              <a:lumMod val="20000"/>
              <a:lumOff val="80000"/>
            </a:schemeClr>
          </a:solidFill>
          <a:ln w="38100">
            <a:solidFill>
              <a:schemeClr val="tx1"/>
            </a:solidFill>
          </a:ln>
        </p:spPr>
        <p:txBody>
          <a:bodyPr wrap="square" rtlCol="0">
            <a:spAutoFit/>
          </a:bodyPr>
          <a:lstStyle/>
          <a:p>
            <a:pPr algn="ctr"/>
            <a:r>
              <a:rPr lang="ru-RU" sz="2800" dirty="0">
                <a:latin typeface="Times New Roman" pitchFamily="18" charset="0"/>
                <a:cs typeface="Times New Roman" pitchFamily="18" charset="0"/>
              </a:rPr>
              <a:t>Способы проникновения паразита в организм хозяина</a:t>
            </a:r>
            <a:endParaRPr lang="ru-RU" dirty="0">
              <a:latin typeface="Times New Roman" pitchFamily="18" charset="0"/>
              <a:cs typeface="Times New Roman" pitchFamily="18" charset="0"/>
            </a:endParaRPr>
          </a:p>
        </p:txBody>
      </p:sp>
      <p:sp>
        <p:nvSpPr>
          <p:cNvPr id="5" name="TextBox 4"/>
          <p:cNvSpPr txBox="1"/>
          <p:nvPr/>
        </p:nvSpPr>
        <p:spPr>
          <a:xfrm>
            <a:off x="309522" y="642918"/>
            <a:ext cx="11572956" cy="6124754"/>
          </a:xfrm>
          <a:prstGeom prst="rect">
            <a:avLst/>
          </a:prstGeom>
          <a:solidFill>
            <a:schemeClr val="accent4">
              <a:lumMod val="20000"/>
              <a:lumOff val="80000"/>
            </a:schemeClr>
          </a:solidFill>
          <a:ln w="38100">
            <a:noFill/>
          </a:ln>
        </p:spPr>
        <p:txBody>
          <a:bodyPr wrap="square" rtlCol="0">
            <a:spAutoFit/>
          </a:bodyPr>
          <a:lstStyle/>
          <a:p>
            <a:endParaRPr lang="ru-RU" sz="2000" b="1" dirty="0">
              <a:latin typeface="Times New Roman" pitchFamily="18" charset="0"/>
              <a:cs typeface="Times New Roman" pitchFamily="18" charset="0"/>
            </a:endParaRPr>
          </a:p>
          <a:p>
            <a:pPr marL="342900" indent="-342900"/>
            <a:r>
              <a:rPr lang="ru-RU" sz="2100" b="1" dirty="0" smtClean="0">
                <a:latin typeface="Times New Roman" pitchFamily="18" charset="0"/>
                <a:cs typeface="Times New Roman" pitchFamily="18" charset="0"/>
              </a:rPr>
              <a:t>1) </a:t>
            </a:r>
            <a:r>
              <a:rPr lang="ru-RU" sz="2100" b="1" dirty="0" err="1" smtClean="0">
                <a:latin typeface="Times New Roman" pitchFamily="18" charset="0"/>
                <a:cs typeface="Times New Roman" pitchFamily="18" charset="0"/>
              </a:rPr>
              <a:t>пероральный</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 основной путь для </a:t>
            </a:r>
            <a:r>
              <a:rPr lang="ru-RU" sz="2100" b="1" dirty="0" smtClean="0">
                <a:latin typeface="Times New Roman" pitchFamily="18" charset="0"/>
                <a:cs typeface="Times New Roman" pitchFamily="18" charset="0"/>
              </a:rPr>
              <a:t>яиц и личиночных стадий </a:t>
            </a:r>
            <a:r>
              <a:rPr lang="ru-RU" sz="2100" b="1" dirty="0">
                <a:latin typeface="Times New Roman" pitchFamily="18" charset="0"/>
                <a:cs typeface="Times New Roman" pitchFamily="18" charset="0"/>
              </a:rPr>
              <a:t>гельминтов, цист </a:t>
            </a:r>
            <a:r>
              <a:rPr lang="ru-RU" sz="2100" b="1" dirty="0" smtClean="0">
                <a:latin typeface="Times New Roman" pitchFamily="18" charset="0"/>
                <a:cs typeface="Times New Roman" pitchFamily="18" charset="0"/>
              </a:rPr>
              <a:t>простейших; в некоторых случаях данный путь заражения может дополняться внутрикишечным и </a:t>
            </a:r>
            <a:r>
              <a:rPr lang="ru-RU" sz="2100" b="1" dirty="0" err="1" smtClean="0">
                <a:latin typeface="Times New Roman" pitchFamily="18" charset="0"/>
                <a:cs typeface="Times New Roman" pitchFamily="18" charset="0"/>
              </a:rPr>
              <a:t>трансплацентарным</a:t>
            </a:r>
            <a:r>
              <a:rPr lang="ru-RU" sz="2100" b="1" dirty="0" smtClean="0">
                <a:latin typeface="Times New Roman" pitchFamily="18" charset="0"/>
                <a:cs typeface="Times New Roman" pitchFamily="18" charset="0"/>
              </a:rPr>
              <a:t> заражением</a:t>
            </a:r>
            <a:endParaRPr lang="ru-RU" sz="2100" b="1" dirty="0">
              <a:latin typeface="Times New Roman" pitchFamily="18" charset="0"/>
              <a:cs typeface="Times New Roman" pitchFamily="18" charset="0"/>
            </a:endParaRPr>
          </a:p>
          <a:p>
            <a:r>
              <a:rPr lang="ru-RU" sz="2100" b="1" dirty="0" smtClean="0">
                <a:latin typeface="Times New Roman" pitchFamily="18" charset="0"/>
                <a:cs typeface="Times New Roman" pitchFamily="18" charset="0"/>
              </a:rPr>
              <a:t>2 ) воздушно-капельный </a:t>
            </a:r>
            <a:r>
              <a:rPr lang="ru-RU" sz="2100" b="1" dirty="0">
                <a:latin typeface="Times New Roman" pitchFamily="18" charset="0"/>
                <a:cs typeface="Times New Roman" pitchFamily="18" charset="0"/>
              </a:rPr>
              <a:t>и </a:t>
            </a:r>
            <a:r>
              <a:rPr lang="ru-RU" sz="2100" b="1" dirty="0" smtClean="0">
                <a:latin typeface="Times New Roman" pitchFamily="18" charset="0"/>
                <a:cs typeface="Times New Roman" pitchFamily="18" charset="0"/>
              </a:rPr>
              <a:t>респираторный </a:t>
            </a:r>
            <a:r>
              <a:rPr lang="ru-RU" sz="2100" b="1" dirty="0">
                <a:latin typeface="Times New Roman" pitchFamily="18" charset="0"/>
                <a:cs typeface="Times New Roman" pitchFamily="18" charset="0"/>
              </a:rPr>
              <a:t>(через дыхательные пути) - цисты почвенных </a:t>
            </a:r>
            <a:r>
              <a:rPr lang="ru-RU" sz="2100" b="1" dirty="0" smtClean="0">
                <a:latin typeface="Times New Roman" pitchFamily="18" charset="0"/>
                <a:cs typeface="Times New Roman" pitchFamily="18" charset="0"/>
              </a:rPr>
              <a:t>амеб</a:t>
            </a:r>
            <a:endParaRPr lang="ru-RU" sz="2100" b="1" dirty="0">
              <a:latin typeface="Times New Roman" pitchFamily="18" charset="0"/>
              <a:cs typeface="Times New Roman" pitchFamily="18" charset="0"/>
            </a:endParaRPr>
          </a:p>
          <a:p>
            <a:r>
              <a:rPr lang="ru-RU" sz="2100" b="1" dirty="0">
                <a:latin typeface="Times New Roman" pitchFamily="18" charset="0"/>
                <a:cs typeface="Times New Roman" pitchFamily="18" charset="0"/>
              </a:rPr>
              <a:t>3</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a:t>
            </a:r>
            <a:r>
              <a:rPr lang="ru-RU" sz="2100" b="1" dirty="0" smtClean="0">
                <a:latin typeface="Times New Roman" pitchFamily="18" charset="0"/>
                <a:cs typeface="Times New Roman" pitchFamily="18" charset="0"/>
              </a:rPr>
              <a:t>перкутанный </a:t>
            </a:r>
            <a:r>
              <a:rPr lang="ru-RU" sz="2100" b="1" dirty="0">
                <a:latin typeface="Times New Roman" pitchFamily="18" charset="0"/>
                <a:cs typeface="Times New Roman" pitchFamily="18" charset="0"/>
              </a:rPr>
              <a:t>(</a:t>
            </a:r>
            <a:r>
              <a:rPr lang="ru-RU" sz="2100" b="1" dirty="0" smtClean="0">
                <a:latin typeface="Times New Roman" pitchFamily="18" charset="0"/>
                <a:cs typeface="Times New Roman" pitchFamily="18" charset="0"/>
              </a:rPr>
              <a:t>через неповрежденную </a:t>
            </a:r>
            <a:r>
              <a:rPr lang="ru-RU" sz="2100" b="1" dirty="0">
                <a:latin typeface="Times New Roman" pitchFamily="18" charset="0"/>
                <a:cs typeface="Times New Roman" pitchFamily="18" charset="0"/>
              </a:rPr>
              <a:t>кожу) </a:t>
            </a:r>
            <a:r>
              <a:rPr lang="ru-RU" sz="2100" b="1" dirty="0" smtClean="0">
                <a:latin typeface="Times New Roman" pitchFamily="18" charset="0"/>
                <a:cs typeface="Times New Roman" pitchFamily="18" charset="0"/>
              </a:rPr>
              <a:t>– </a:t>
            </a:r>
            <a:r>
              <a:rPr lang="ru-RU" sz="2100" b="1" dirty="0" err="1" smtClean="0">
                <a:latin typeface="Times New Roman" pitchFamily="18" charset="0"/>
                <a:cs typeface="Times New Roman" pitchFamily="18" charset="0"/>
              </a:rPr>
              <a:t>церкарии</a:t>
            </a:r>
            <a:r>
              <a:rPr lang="ru-RU" sz="2100" b="1" dirty="0" smtClean="0">
                <a:latin typeface="Times New Roman" pitchFamily="18" charset="0"/>
                <a:cs typeface="Times New Roman" pitchFamily="18" charset="0"/>
              </a:rPr>
              <a:t> кровяных сосальщиков, </a:t>
            </a:r>
            <a:r>
              <a:rPr lang="ru-RU" sz="2100" b="1" dirty="0" err="1" smtClean="0">
                <a:latin typeface="Times New Roman" pitchFamily="18" charset="0"/>
                <a:cs typeface="Times New Roman" pitchFamily="18" charset="0"/>
              </a:rPr>
              <a:t>филяриевидные</a:t>
            </a:r>
            <a:r>
              <a:rPr lang="ru-RU" sz="2100" b="1" dirty="0" smtClean="0">
                <a:latin typeface="Times New Roman" pitchFamily="18" charset="0"/>
                <a:cs typeface="Times New Roman" pitchFamily="18" charset="0"/>
              </a:rPr>
              <a:t> личинки</a:t>
            </a:r>
            <a:endParaRPr lang="ru-RU" sz="2100" b="1" dirty="0">
              <a:latin typeface="Times New Roman" pitchFamily="18" charset="0"/>
              <a:cs typeface="Times New Roman" pitchFamily="18" charset="0"/>
            </a:endParaRPr>
          </a:p>
          <a:p>
            <a:r>
              <a:rPr lang="ru-RU" sz="2100" b="1" dirty="0">
                <a:latin typeface="Times New Roman" pitchFamily="18" charset="0"/>
                <a:cs typeface="Times New Roman" pitchFamily="18" charset="0"/>
              </a:rPr>
              <a:t>4</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a:t>
            </a:r>
            <a:r>
              <a:rPr lang="ru-RU" sz="2100" b="1" dirty="0" err="1" smtClean="0">
                <a:latin typeface="Times New Roman" pitchFamily="18" charset="0"/>
                <a:cs typeface="Times New Roman" pitchFamily="18" charset="0"/>
              </a:rPr>
              <a:t>трансплацентарный</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(через плаценту) - токсоплазма, </a:t>
            </a:r>
            <a:r>
              <a:rPr lang="ru-RU" sz="2100" b="1" dirty="0" smtClean="0">
                <a:latin typeface="Times New Roman" pitchFamily="18" charset="0"/>
                <a:cs typeface="Times New Roman" pitchFamily="18" charset="0"/>
              </a:rPr>
              <a:t>малярийный плазмодий, анкилостома, африканская </a:t>
            </a:r>
            <a:r>
              <a:rPr lang="ru-RU" sz="2100" b="1" dirty="0" err="1" smtClean="0">
                <a:latin typeface="Times New Roman" pitchFamily="18" charset="0"/>
                <a:cs typeface="Times New Roman" pitchFamily="18" charset="0"/>
              </a:rPr>
              <a:t>трипоносома</a:t>
            </a:r>
            <a:endParaRPr lang="ru-RU" sz="2100" b="1" dirty="0">
              <a:latin typeface="Times New Roman" pitchFamily="18" charset="0"/>
              <a:cs typeface="Times New Roman" pitchFamily="18" charset="0"/>
            </a:endParaRPr>
          </a:p>
          <a:p>
            <a:r>
              <a:rPr lang="ru-RU" sz="2100" b="1" dirty="0">
                <a:latin typeface="Times New Roman" pitchFamily="18" charset="0"/>
                <a:cs typeface="Times New Roman" pitchFamily="18" charset="0"/>
              </a:rPr>
              <a:t>5</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a:t>
            </a:r>
            <a:r>
              <a:rPr lang="ru-RU" sz="2100" b="1" dirty="0" err="1" smtClean="0">
                <a:latin typeface="Times New Roman" pitchFamily="18" charset="0"/>
                <a:cs typeface="Times New Roman" pitchFamily="18" charset="0"/>
              </a:rPr>
              <a:t>трансфузионный</a:t>
            </a:r>
            <a:r>
              <a:rPr lang="ru-RU" sz="2100" b="1" dirty="0" smtClean="0">
                <a:latin typeface="Times New Roman" pitchFamily="18" charset="0"/>
                <a:cs typeface="Times New Roman" pitchFamily="18" charset="0"/>
              </a:rPr>
              <a:t> </a:t>
            </a:r>
            <a:r>
              <a:rPr lang="ru-RU" sz="2100" b="1" dirty="0">
                <a:latin typeface="Times New Roman" pitchFamily="18" charset="0"/>
                <a:cs typeface="Times New Roman" pitchFamily="18" charset="0"/>
              </a:rPr>
              <a:t>(при переливании инфицированной </a:t>
            </a:r>
            <a:r>
              <a:rPr lang="ru-RU" sz="2100" b="1" dirty="0" smtClean="0">
                <a:latin typeface="Times New Roman" pitchFamily="18" charset="0"/>
                <a:cs typeface="Times New Roman" pitchFamily="18" charset="0"/>
              </a:rPr>
              <a:t>крови или пересадке органов) </a:t>
            </a:r>
            <a:r>
              <a:rPr lang="ru-RU" sz="2100" b="1" dirty="0">
                <a:latin typeface="Times New Roman" pitchFamily="18" charset="0"/>
                <a:cs typeface="Times New Roman" pitchFamily="18" charset="0"/>
              </a:rPr>
              <a:t>- </a:t>
            </a:r>
            <a:r>
              <a:rPr lang="ru-RU" sz="2100" b="1" dirty="0" smtClean="0">
                <a:latin typeface="Times New Roman" pitchFamily="18" charset="0"/>
                <a:cs typeface="Times New Roman" pitchFamily="18" charset="0"/>
              </a:rPr>
              <a:t>трипаносома, малярийный плазмодий, токсоплазма</a:t>
            </a:r>
            <a:endParaRPr lang="ru-RU" sz="2100" b="1" dirty="0">
              <a:latin typeface="Times New Roman" pitchFamily="18" charset="0"/>
              <a:cs typeface="Times New Roman" pitchFamily="18" charset="0"/>
            </a:endParaRPr>
          </a:p>
          <a:p>
            <a:r>
              <a:rPr lang="ru-RU" sz="2100" b="1" dirty="0">
                <a:latin typeface="Times New Roman" pitchFamily="18" charset="0"/>
                <a:cs typeface="Times New Roman" pitchFamily="18" charset="0"/>
              </a:rPr>
              <a:t>6)﻿</a:t>
            </a:r>
            <a:r>
              <a:rPr lang="ru-RU" sz="2100" b="1" dirty="0" smtClean="0">
                <a:latin typeface="Times New Roman" pitchFamily="18" charset="0"/>
                <a:cs typeface="Times New Roman" pitchFamily="18" charset="0"/>
              </a:rPr>
              <a:t>контактно-бытовой способ </a:t>
            </a:r>
            <a:r>
              <a:rPr lang="ru-RU" sz="2100" b="1" dirty="0">
                <a:latin typeface="Times New Roman" pitchFamily="18" charset="0"/>
                <a:cs typeface="Times New Roman" pitchFamily="18" charset="0"/>
              </a:rPr>
              <a:t>(через контакты с больным </a:t>
            </a:r>
            <a:r>
              <a:rPr lang="ru-RU" sz="2100" b="1" dirty="0" smtClean="0">
                <a:latin typeface="Times New Roman" pitchFamily="18" charset="0"/>
                <a:cs typeface="Times New Roman" pitchFamily="18" charset="0"/>
              </a:rPr>
              <a:t>человеком или посредствам предметов домашнего обихода, медицинский инструментарий) – чесоточный зудень, вши, урогенитальная трихомонада</a:t>
            </a:r>
            <a:endParaRPr lang="ru-RU" sz="2100" b="1" dirty="0">
              <a:latin typeface="Times New Roman" pitchFamily="18" charset="0"/>
              <a:cs typeface="Times New Roman" pitchFamily="18" charset="0"/>
            </a:endParaRPr>
          </a:p>
          <a:p>
            <a:r>
              <a:rPr lang="ru-RU" sz="2100" b="1" dirty="0">
                <a:latin typeface="Times New Roman" pitchFamily="18" charset="0"/>
                <a:cs typeface="Times New Roman" pitchFamily="18" charset="0"/>
              </a:rPr>
              <a:t>﻿</a:t>
            </a:r>
            <a:r>
              <a:rPr lang="ru-RU" sz="2100" b="1" dirty="0" smtClean="0">
                <a:latin typeface="Times New Roman" pitchFamily="18" charset="0"/>
                <a:cs typeface="Times New Roman" pitchFamily="18" charset="0"/>
              </a:rPr>
              <a:t>7) трансмиссивный </a:t>
            </a:r>
            <a:r>
              <a:rPr lang="ru-RU" sz="2100" b="1" dirty="0">
                <a:latin typeface="Times New Roman" pitchFamily="18" charset="0"/>
                <a:cs typeface="Times New Roman" pitchFamily="18" charset="0"/>
              </a:rPr>
              <a:t>(при участии кровососущего </a:t>
            </a:r>
            <a:r>
              <a:rPr lang="ru-RU" sz="2100" b="1" dirty="0" smtClean="0">
                <a:latin typeface="Times New Roman" pitchFamily="18" charset="0"/>
                <a:cs typeface="Times New Roman" pitchFamily="18" charset="0"/>
              </a:rPr>
              <a:t>переносчика) – малярийный плазмодий</a:t>
            </a:r>
            <a:endParaRPr lang="ru-RU" sz="2100" b="1" dirty="0">
              <a:latin typeface="Times New Roman" pitchFamily="18" charset="0"/>
              <a:cs typeface="Times New Roman" pitchFamily="18" charset="0"/>
            </a:endParaRPr>
          </a:p>
          <a:p>
            <a:endParaRPr lang="ru-RU" sz="2100" b="1" dirty="0">
              <a:latin typeface="Times New Roman" pitchFamily="18" charset="0"/>
              <a:cs typeface="Times New Roman" pitchFamily="18" charset="0"/>
            </a:endParaRPr>
          </a:p>
          <a:p>
            <a:endParaRPr lang="ru-RU" b="1" dirty="0"/>
          </a:p>
          <a:p>
            <a:endParaRPr lang="ru-RU" dirty="0"/>
          </a:p>
        </p:txBody>
      </p:sp>
    </p:spTree>
    <p:extLst>
      <p:ext uri="{BB962C8B-B14F-4D97-AF65-F5344CB8AC3E}">
        <p14:creationId xmlns:p14="http://schemas.microsoft.com/office/powerpoint/2010/main" xmlns="" val="2515264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242277" y="274125"/>
            <a:ext cx="11199446" cy="1273908"/>
          </a:xfrm>
          <a:solidFill>
            <a:schemeClr val="accent2">
              <a:lumMod val="20000"/>
              <a:lumOff val="80000"/>
            </a:schemeClr>
          </a:solidFill>
        </p:spPr>
        <p:txBody>
          <a:bodyPr anchor="ctr">
            <a:noAutofit/>
          </a:bodyPr>
          <a:lstStyle/>
          <a:p>
            <a:r>
              <a:rPr lang="ru-RU" sz="3200" dirty="0">
                <a:solidFill>
                  <a:schemeClr val="tx1"/>
                </a:solidFill>
                <a:latin typeface="Times New Roman" pitchFamily="18" charset="0"/>
                <a:cs typeface="Times New Roman" pitchFamily="18" charset="0"/>
              </a:rPr>
              <a:t>Система паразит-хозяин включает одну особь хозяина и одного или группу особей паразита определенного вида.</a:t>
            </a:r>
          </a:p>
        </p:txBody>
      </p:sp>
      <p:sp>
        <p:nvSpPr>
          <p:cNvPr id="4" name="TextBox 3"/>
          <p:cNvSpPr txBox="1"/>
          <p:nvPr/>
        </p:nvSpPr>
        <p:spPr>
          <a:xfrm>
            <a:off x="3317986" y="1584742"/>
            <a:ext cx="6010030" cy="646331"/>
          </a:xfrm>
          <a:prstGeom prst="rect">
            <a:avLst/>
          </a:prstGeom>
          <a:solidFill>
            <a:schemeClr val="accent3">
              <a:lumMod val="20000"/>
              <a:lumOff val="80000"/>
            </a:schemeClr>
          </a:solidFill>
        </p:spPr>
        <p:txBody>
          <a:bodyPr wrap="square" rtlCol="0">
            <a:spAutoFit/>
          </a:bodyPr>
          <a:lstStyle/>
          <a:p>
            <a:pPr algn="ctr"/>
            <a:r>
              <a:rPr lang="ru-RU" b="1" dirty="0">
                <a:latin typeface="Times New Roman" pitchFamily="18" charset="0"/>
                <a:cs typeface="Times New Roman" pitchFamily="18" charset="0"/>
              </a:rPr>
              <a:t>Для формирования этой системы необходимы следующие условия:  </a:t>
            </a:r>
          </a:p>
        </p:txBody>
      </p:sp>
      <p:sp>
        <p:nvSpPr>
          <p:cNvPr id="6" name="TextBox 5"/>
          <p:cNvSpPr txBox="1"/>
          <p:nvPr/>
        </p:nvSpPr>
        <p:spPr>
          <a:xfrm>
            <a:off x="242277" y="2382267"/>
            <a:ext cx="5251938" cy="461665"/>
          </a:xfrm>
          <a:prstGeom prst="rect">
            <a:avLst/>
          </a:prstGeom>
          <a:solidFill>
            <a:schemeClr val="accent4">
              <a:lumMod val="20000"/>
              <a:lumOff val="80000"/>
            </a:schemeClr>
          </a:solidFill>
          <a:effectLst>
            <a:softEdge rad="12700"/>
          </a:effectLst>
        </p:spPr>
        <p:txBody>
          <a:bodyPr wrap="square" rtlCol="0">
            <a:spAutoFit/>
          </a:bodyPr>
          <a:lstStyle/>
          <a:p>
            <a:r>
              <a:rPr lang="ru-RU" sz="2400" dirty="0">
                <a:latin typeface="Times New Roman" pitchFamily="18" charset="0"/>
                <a:cs typeface="Times New Roman" pitchFamily="18" charset="0"/>
              </a:rPr>
              <a:t>1.Контакт хозяина с паразитом</a:t>
            </a:r>
          </a:p>
        </p:txBody>
      </p:sp>
      <p:sp>
        <p:nvSpPr>
          <p:cNvPr id="7" name="TextBox 6"/>
          <p:cNvSpPr txBox="1"/>
          <p:nvPr/>
        </p:nvSpPr>
        <p:spPr>
          <a:xfrm>
            <a:off x="242277" y="3146319"/>
            <a:ext cx="5251938" cy="707886"/>
          </a:xfrm>
          <a:prstGeom prst="rect">
            <a:avLst/>
          </a:prstGeom>
          <a:solidFill>
            <a:schemeClr val="accent3">
              <a:lumMod val="20000"/>
              <a:lumOff val="80000"/>
            </a:schemeClr>
          </a:solidFill>
          <a:effectLst>
            <a:softEdge rad="12700"/>
          </a:effectLst>
        </p:spPr>
        <p:txBody>
          <a:bodyPr wrap="square" rtlCol="0">
            <a:spAutoFit/>
          </a:bodyPr>
          <a:lstStyle/>
          <a:p>
            <a:r>
              <a:rPr lang="ru-RU" sz="2000" dirty="0">
                <a:latin typeface="Times New Roman" pitchFamily="18" charset="0"/>
                <a:cs typeface="Times New Roman" pitchFamily="18" charset="0"/>
              </a:rPr>
              <a:t>2.Обеспечение хозяином условий для развития паразита</a:t>
            </a:r>
          </a:p>
        </p:txBody>
      </p:sp>
      <p:sp>
        <p:nvSpPr>
          <p:cNvPr id="8" name="TextBox 7"/>
          <p:cNvSpPr txBox="1"/>
          <p:nvPr/>
        </p:nvSpPr>
        <p:spPr>
          <a:xfrm>
            <a:off x="242277" y="4082702"/>
            <a:ext cx="5251938" cy="707886"/>
          </a:xfrm>
          <a:prstGeom prst="rect">
            <a:avLst/>
          </a:prstGeom>
          <a:solidFill>
            <a:schemeClr val="accent4">
              <a:lumMod val="20000"/>
              <a:lumOff val="80000"/>
            </a:schemeClr>
          </a:solidFill>
          <a:effectLst>
            <a:softEdge rad="12700"/>
          </a:effectLst>
        </p:spPr>
        <p:txBody>
          <a:bodyPr wrap="square" rtlCol="0">
            <a:spAutoFit/>
          </a:bodyPr>
          <a:lstStyle/>
          <a:p>
            <a:r>
              <a:rPr lang="ru-RU" sz="2000" dirty="0">
                <a:latin typeface="Times New Roman" pitchFamily="18" charset="0"/>
                <a:cs typeface="Times New Roman" pitchFamily="18" charset="0"/>
              </a:rPr>
              <a:t>3.Способность паразита противостоять реакциям со стороны хозяина</a:t>
            </a: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94218" y="2383527"/>
            <a:ext cx="6096000" cy="4159045"/>
          </a:xfrm>
          <a:prstGeom prst="rect">
            <a:avLst/>
          </a:prstGeom>
          <a:ln w="76200">
            <a:solidFill>
              <a:schemeClr val="accent4">
                <a:lumMod val="20000"/>
                <a:lumOff val="80000"/>
              </a:schemeClr>
            </a:solidFill>
          </a:ln>
        </p:spPr>
      </p:pic>
    </p:spTree>
    <p:extLst>
      <p:ext uri="{BB962C8B-B14F-4D97-AF65-F5344CB8AC3E}">
        <p14:creationId xmlns:p14="http://schemas.microsoft.com/office/powerpoint/2010/main" xmlns="" val="588506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955040" y="504947"/>
            <a:ext cx="10353040" cy="3918559"/>
          </a:xfrm>
          <a:solidFill>
            <a:schemeClr val="accent4">
              <a:lumMod val="20000"/>
              <a:lumOff val="80000"/>
            </a:schemeClr>
          </a:solidFill>
          <a:ln w="38100">
            <a:solidFill>
              <a:schemeClr val="tx1"/>
            </a:solidFill>
          </a:ln>
        </p:spPr>
        <p:txBody>
          <a:bodyPr anchor="t">
            <a:normAutofit fontScale="90000"/>
          </a:bodyPr>
          <a:lstStyle/>
          <a:p>
            <a:r>
              <a:rPr lang="ru-RU" sz="3200" b="1" dirty="0">
                <a:solidFill>
                  <a:schemeClr val="tx1"/>
                </a:solidFill>
                <a:latin typeface="Times New Roman" pitchFamily="18" charset="0"/>
                <a:cs typeface="Times New Roman" pitchFamily="18" charset="0"/>
              </a:rPr>
              <a:t>Ответные реакции организма хозяина на паразитов - это сложный многоуровневый процесс, включающий как специфические, так и неспецифические механизмы иммунной защиты. Эти реакции направлены на ограничение распространения паразитов, их уничтожение и восстановление гомеостаза. Механизмы защиты варьируются в зависимости от типа паразита, его стадии жизни, локализации и способности к уклонению от </a:t>
            </a:r>
            <a:r>
              <a:rPr lang="ru-RU" sz="3200" b="1" dirty="0">
                <a:solidFill>
                  <a:schemeClr val="tx1"/>
                </a:solidFill>
              </a:rPr>
              <a:t>иммунной системы хозяина.</a:t>
            </a:r>
          </a:p>
        </p:txBody>
      </p:sp>
      <p:sp>
        <p:nvSpPr>
          <p:cNvPr id="3" name="Заголовок 1">
            <a:extLst>
              <a:ext uri="{FF2B5EF4-FFF2-40B4-BE49-F238E27FC236}">
                <a16:creationId xmlns="" xmlns:a16="http://schemas.microsoft.com/office/drawing/2014/main" id="{8C714C99-7919-492A-902F-F998BFE74942}"/>
              </a:ext>
            </a:extLst>
          </p:cNvPr>
          <p:cNvSpPr txBox="1">
            <a:spLocks/>
          </p:cNvSpPr>
          <p:nvPr/>
        </p:nvSpPr>
        <p:spPr>
          <a:xfrm>
            <a:off x="1559560" y="4711187"/>
            <a:ext cx="9144000" cy="1276960"/>
          </a:xfrm>
          <a:prstGeom prst="rect">
            <a:avLst/>
          </a:prstGeom>
          <a:gradFill flip="none" rotWithShape="1">
            <a:gsLst>
              <a:gs pos="0">
                <a:srgbClr val="FC1010">
                  <a:shade val="30000"/>
                  <a:satMod val="115000"/>
                </a:srgbClr>
              </a:gs>
              <a:gs pos="50000">
                <a:srgbClr val="FC1010">
                  <a:shade val="67500"/>
                  <a:satMod val="115000"/>
                </a:srgbClr>
              </a:gs>
              <a:gs pos="100000">
                <a:srgbClr val="FC1010">
                  <a:shade val="100000"/>
                  <a:satMod val="115000"/>
                </a:srgbClr>
              </a:gs>
            </a:gsLst>
            <a:lin ang="18900000" scaled="1"/>
            <a:tileRect/>
          </a:gradFill>
          <a:ln w="38100">
            <a:solidFill>
              <a:schemeClr val="tx1"/>
            </a:solidFill>
          </a:ln>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bg2">
                    <a:lumMod val="50000"/>
                  </a:schemeClr>
                </a:solidFill>
                <a:latin typeface="+mj-lt"/>
                <a:ea typeface="+mj-ea"/>
                <a:cs typeface="+mj-cs"/>
              </a:defRPr>
            </a:lvl1pPr>
          </a:lstStyle>
          <a:p>
            <a:r>
              <a:rPr lang="ru-RU" sz="3200" b="1" dirty="0">
                <a:solidFill>
                  <a:schemeClr val="tx1"/>
                </a:solidFill>
                <a:latin typeface="Times New Roman" pitchFamily="18" charset="0"/>
                <a:cs typeface="Times New Roman" pitchFamily="18" charset="0"/>
              </a:rPr>
              <a:t>Основа всех защитных реакций – иммунологическая защита хозяина</a:t>
            </a:r>
          </a:p>
        </p:txBody>
      </p:sp>
    </p:spTree>
    <p:extLst>
      <p:ext uri="{BB962C8B-B14F-4D97-AF65-F5344CB8AC3E}">
        <p14:creationId xmlns:p14="http://schemas.microsoft.com/office/powerpoint/2010/main" xmlns="" val="11171663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5464" y="417438"/>
            <a:ext cx="10371015" cy="954107"/>
          </a:xfrm>
          <a:prstGeom prst="rect">
            <a:avLst/>
          </a:prstGeom>
          <a:solidFill>
            <a:schemeClr val="accent2">
              <a:lumMod val="20000"/>
              <a:lumOff val="80000"/>
            </a:schemeClr>
          </a:solidFill>
          <a:ln w="38100">
            <a:solidFill>
              <a:schemeClr val="tx1"/>
            </a:solidFill>
          </a:ln>
        </p:spPr>
        <p:txBody>
          <a:bodyPr wrap="square" rtlCol="0">
            <a:spAutoFit/>
          </a:bodyPr>
          <a:lstStyle/>
          <a:p>
            <a:pPr algn="ctr"/>
            <a:r>
              <a:rPr lang="ru-RU" sz="2800" dirty="0">
                <a:latin typeface="Times New Roman" pitchFamily="18" charset="0"/>
                <a:cs typeface="Times New Roman" pitchFamily="18" charset="0"/>
              </a:rPr>
              <a:t>Защитные реакции хозяина проявляются на клеточном, тканевом и организменном уровне</a:t>
            </a:r>
            <a:r>
              <a:rPr lang="ru-RU" dirty="0">
                <a:latin typeface="Times New Roman" pitchFamily="18" charset="0"/>
                <a:cs typeface="Times New Roman" pitchFamily="18" charset="0"/>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033" y="1558635"/>
            <a:ext cx="4134579" cy="476350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10051" y="1646521"/>
            <a:ext cx="3929090" cy="467562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10578" y="1664995"/>
            <a:ext cx="3806401" cy="4657149"/>
          </a:xfrm>
          <a:prstGeom prst="rect">
            <a:avLst/>
          </a:prstGeom>
        </p:spPr>
      </p:pic>
    </p:spTree>
    <p:extLst>
      <p:ext uri="{BB962C8B-B14F-4D97-AF65-F5344CB8AC3E}">
        <p14:creationId xmlns:p14="http://schemas.microsoft.com/office/powerpoint/2010/main" xmlns="" val="2691069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1293446" y="657347"/>
            <a:ext cx="9144000" cy="907293"/>
          </a:xfrm>
          <a:solidFill>
            <a:schemeClr val="accent4">
              <a:lumMod val="20000"/>
              <a:lumOff val="80000"/>
            </a:schemeClr>
          </a:solidFill>
          <a:ln w="38100">
            <a:solidFill>
              <a:schemeClr val="tx1"/>
            </a:solidFill>
          </a:ln>
        </p:spPr>
        <p:txBody>
          <a:bodyPr anchor="ctr">
            <a:normAutofit/>
          </a:bodyPr>
          <a:lstStyle/>
          <a:p>
            <a:r>
              <a:rPr lang="ru-RU" sz="3200" b="1" dirty="0">
                <a:solidFill>
                  <a:schemeClr val="tx1"/>
                </a:solidFill>
                <a:latin typeface="Times New Roman" pitchFamily="18" charset="0"/>
                <a:cs typeface="Times New Roman" pitchFamily="18" charset="0"/>
              </a:rPr>
              <a:t>Клеточные механизмы защиты:</a:t>
            </a:r>
          </a:p>
        </p:txBody>
      </p:sp>
      <p:cxnSp>
        <p:nvCxnSpPr>
          <p:cNvPr id="5" name="Прямая со стрелкой 4"/>
          <p:cNvCxnSpPr/>
          <p:nvPr/>
        </p:nvCxnSpPr>
        <p:spPr>
          <a:xfrm flipH="1">
            <a:off x="2013995" y="1696720"/>
            <a:ext cx="962885" cy="10972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833377" y="2912190"/>
            <a:ext cx="2543005" cy="3477875"/>
          </a:xfrm>
          <a:prstGeom prst="rect">
            <a:avLst/>
          </a:prstGeom>
          <a:solidFill>
            <a:schemeClr val="accent4">
              <a:lumMod val="20000"/>
              <a:lumOff val="80000"/>
            </a:schemeClr>
          </a:solidFill>
        </p:spPr>
        <p:txBody>
          <a:bodyPr wrap="square" rtlCol="0">
            <a:spAutoFit/>
          </a:bodyPr>
          <a:lstStyle/>
          <a:p>
            <a:r>
              <a:rPr lang="ru-RU" sz="2200" b="1" dirty="0">
                <a:latin typeface="Times New Roman" pitchFamily="18" charset="0"/>
                <a:cs typeface="Times New Roman" pitchFamily="18" charset="0"/>
              </a:rPr>
              <a:t>Гипертрофия клеток: </a:t>
            </a:r>
            <a:r>
              <a:rPr lang="ru-RU" sz="2200" b="1" dirty="0" smtClean="0">
                <a:latin typeface="Times New Roman" pitchFamily="18" charset="0"/>
                <a:cs typeface="Times New Roman" pitchFamily="18" charset="0"/>
              </a:rPr>
              <a:t>увеличение </a:t>
            </a:r>
            <a:r>
              <a:rPr lang="ru-RU" sz="2200" b="1" dirty="0">
                <a:latin typeface="Times New Roman" pitchFamily="18" charset="0"/>
                <a:cs typeface="Times New Roman" pitchFamily="18" charset="0"/>
              </a:rPr>
              <a:t>размеров поражённых клеток, например, эритроциты при малярии увеличиваются в 1,5 </a:t>
            </a:r>
            <a:r>
              <a:rPr lang="ru-RU" sz="2200" b="1" dirty="0" smtClean="0">
                <a:latin typeface="Times New Roman" pitchFamily="18" charset="0"/>
                <a:cs typeface="Times New Roman" pitchFamily="18" charset="0"/>
              </a:rPr>
              <a:t>раза</a:t>
            </a:r>
            <a:endParaRPr lang="ru-RU" sz="2200" b="1" dirty="0">
              <a:latin typeface="Times New Roman" pitchFamily="18" charset="0"/>
              <a:cs typeface="Times New Roman" pitchFamily="18" charset="0"/>
            </a:endParaRPr>
          </a:p>
        </p:txBody>
      </p:sp>
      <p:cxnSp>
        <p:nvCxnSpPr>
          <p:cNvPr id="9" name="Прямая со стрелкой 8"/>
          <p:cNvCxnSpPr/>
          <p:nvPr/>
        </p:nvCxnSpPr>
        <p:spPr>
          <a:xfrm>
            <a:off x="5760720" y="1696720"/>
            <a:ext cx="3472" cy="109728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356686" y="2926080"/>
            <a:ext cx="3017520" cy="3816429"/>
          </a:xfrm>
          <a:prstGeom prst="rect">
            <a:avLst/>
          </a:prstGeom>
          <a:solidFill>
            <a:schemeClr val="accent4">
              <a:lumMod val="20000"/>
              <a:lumOff val="80000"/>
            </a:schemeClr>
          </a:solidFill>
        </p:spPr>
        <p:txBody>
          <a:bodyPr wrap="square" rtlCol="0">
            <a:spAutoFit/>
          </a:bodyPr>
          <a:lstStyle/>
          <a:p>
            <a:r>
              <a:rPr lang="ru-RU" sz="2200" b="1" dirty="0">
                <a:latin typeface="Times New Roman" pitchFamily="18" charset="0"/>
                <a:cs typeface="Times New Roman" pitchFamily="18" charset="0"/>
              </a:rPr>
              <a:t>Фагоцитоз: </a:t>
            </a:r>
            <a:r>
              <a:rPr lang="ru-RU" sz="2200" b="1" dirty="0" smtClean="0">
                <a:latin typeface="Times New Roman" pitchFamily="18" charset="0"/>
                <a:cs typeface="Times New Roman" pitchFamily="18" charset="0"/>
              </a:rPr>
              <a:t>нейтрофилы </a:t>
            </a:r>
            <a:r>
              <a:rPr lang="ru-RU" sz="2200" b="1" dirty="0">
                <a:latin typeface="Times New Roman" pitchFamily="18" charset="0"/>
                <a:cs typeface="Times New Roman" pitchFamily="18" charset="0"/>
              </a:rPr>
              <a:t>и макрофаги захватывают и переваривают паразитов. </a:t>
            </a:r>
            <a:endParaRPr lang="ru-RU" sz="2200" b="1" dirty="0" smtClean="0">
              <a:latin typeface="Times New Roman" pitchFamily="18" charset="0"/>
              <a:cs typeface="Times New Roman" pitchFamily="18" charset="0"/>
            </a:endParaRPr>
          </a:p>
          <a:p>
            <a:r>
              <a:rPr lang="ru-RU" sz="2200" b="1" dirty="0" smtClean="0">
                <a:latin typeface="Times New Roman" pitchFamily="18" charset="0"/>
                <a:cs typeface="Times New Roman" pitchFamily="18" charset="0"/>
              </a:rPr>
              <a:t>Также макрофаги  </a:t>
            </a:r>
            <a:r>
              <a:rPr lang="ru-RU" sz="2200" b="1" dirty="0">
                <a:latin typeface="Times New Roman" pitchFamily="18" charset="0"/>
                <a:cs typeface="Times New Roman" pitchFamily="18" charset="0"/>
              </a:rPr>
              <a:t>представляют антигены для активации иммунного ответа</a:t>
            </a:r>
          </a:p>
        </p:txBody>
      </p:sp>
      <p:cxnSp>
        <p:nvCxnSpPr>
          <p:cNvPr id="14" name="Прямая со стрелкой 13"/>
          <p:cNvCxnSpPr/>
          <p:nvPr/>
        </p:nvCxnSpPr>
        <p:spPr>
          <a:xfrm>
            <a:off x="8905240" y="1696720"/>
            <a:ext cx="726440" cy="10972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8354510" y="2926080"/>
            <a:ext cx="3017520" cy="2462213"/>
          </a:xfrm>
          <a:prstGeom prst="rect">
            <a:avLst/>
          </a:prstGeom>
          <a:solidFill>
            <a:schemeClr val="accent4">
              <a:lumMod val="20000"/>
              <a:lumOff val="80000"/>
            </a:schemeClr>
          </a:solidFill>
        </p:spPr>
        <p:txBody>
          <a:bodyPr wrap="square" rtlCol="0">
            <a:spAutoFit/>
          </a:bodyPr>
          <a:lstStyle/>
          <a:p>
            <a:r>
              <a:rPr lang="ru-RU" sz="2200" b="1" dirty="0" smtClean="0">
                <a:latin typeface="Times New Roman" pitchFamily="18" charset="0"/>
                <a:cs typeface="Times New Roman" pitchFamily="18" charset="0"/>
              </a:rPr>
              <a:t>Эозинофилы: выделяют </a:t>
            </a:r>
            <a:r>
              <a:rPr lang="ru-RU" sz="2200" b="1" dirty="0">
                <a:latin typeface="Times New Roman" pitchFamily="18" charset="0"/>
                <a:cs typeface="Times New Roman" pitchFamily="18" charset="0"/>
              </a:rPr>
              <a:t>ферменты, повреждающие многоклеточных паразитов, таких как </a:t>
            </a:r>
            <a:r>
              <a:rPr lang="ru-RU" sz="2200" b="1" dirty="0" smtClean="0">
                <a:latin typeface="Times New Roman" pitchFamily="18" charset="0"/>
                <a:cs typeface="Times New Roman" pitchFamily="18" charset="0"/>
              </a:rPr>
              <a:t>гельминты (тканевые реакции)</a:t>
            </a:r>
            <a:endParaRPr lang="ru-RU" sz="22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39569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1921399" y="584315"/>
            <a:ext cx="8354002" cy="907293"/>
          </a:xfrm>
          <a:solidFill>
            <a:schemeClr val="accent1">
              <a:lumMod val="20000"/>
              <a:lumOff val="80000"/>
            </a:schemeClr>
          </a:solidFill>
          <a:ln w="38100">
            <a:solidFill>
              <a:schemeClr val="tx1"/>
            </a:solidFill>
          </a:ln>
        </p:spPr>
        <p:txBody>
          <a:bodyPr anchor="ctr">
            <a:normAutofit/>
          </a:bodyPr>
          <a:lstStyle/>
          <a:p>
            <a:r>
              <a:rPr lang="ru-RU" sz="3200" b="1" dirty="0">
                <a:solidFill>
                  <a:schemeClr val="tx1"/>
                </a:solidFill>
                <a:latin typeface="Times New Roman" pitchFamily="18" charset="0"/>
                <a:cs typeface="Times New Roman" pitchFamily="18" charset="0"/>
              </a:rPr>
              <a:t>Тканевые </a:t>
            </a:r>
            <a:r>
              <a:rPr lang="ru-RU" sz="3200" b="1" dirty="0" smtClean="0">
                <a:solidFill>
                  <a:schemeClr val="tx1"/>
                </a:solidFill>
                <a:latin typeface="Times New Roman" pitchFamily="18" charset="0"/>
                <a:cs typeface="Times New Roman" pitchFamily="18" charset="0"/>
              </a:rPr>
              <a:t>механизмы:</a:t>
            </a:r>
            <a:endParaRPr lang="ru-RU" sz="3200" b="1" dirty="0">
              <a:solidFill>
                <a:schemeClr val="tx1"/>
              </a:solidFill>
              <a:latin typeface="Times New Roman" pitchFamily="18" charset="0"/>
              <a:cs typeface="Times New Roman" pitchFamily="18" charset="0"/>
            </a:endParaRPr>
          </a:p>
        </p:txBody>
      </p:sp>
      <p:cxnSp>
        <p:nvCxnSpPr>
          <p:cNvPr id="5" name="Прямая со стрелкой 4"/>
          <p:cNvCxnSpPr/>
          <p:nvPr/>
        </p:nvCxnSpPr>
        <p:spPr>
          <a:xfrm flipH="1">
            <a:off x="3588152" y="1696720"/>
            <a:ext cx="994008" cy="10972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1414780" y="2926080"/>
            <a:ext cx="4160520" cy="2677656"/>
          </a:xfrm>
          <a:prstGeom prst="rect">
            <a:avLst/>
          </a:prstGeom>
          <a:solidFill>
            <a:schemeClr val="accent1">
              <a:lumMod val="20000"/>
              <a:lumOff val="80000"/>
            </a:schemeClr>
          </a:solidFill>
        </p:spPr>
        <p:txBody>
          <a:bodyPr wrap="square" rtlCol="0">
            <a:spAutoFit/>
          </a:bodyPr>
          <a:lstStyle/>
          <a:p>
            <a:r>
              <a:rPr lang="ru-RU" sz="2400" b="1" dirty="0">
                <a:latin typeface="Times New Roman" pitchFamily="18" charset="0"/>
                <a:cs typeface="Times New Roman" pitchFamily="18" charset="0"/>
              </a:rPr>
              <a:t>Изоляция паразита от здоровой ткани - образование соединительнотканной капсулы у личинок трихинелл и оболочки </a:t>
            </a:r>
            <a:r>
              <a:rPr lang="ru-RU" sz="2400" b="1" dirty="0" err="1">
                <a:latin typeface="Times New Roman" pitchFamily="18" charset="0"/>
                <a:cs typeface="Times New Roman" pitchFamily="18" charset="0"/>
              </a:rPr>
              <a:t>псевдоцисты</a:t>
            </a: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токсоплазм</a:t>
            </a:r>
            <a:endParaRPr lang="ru-RU" sz="2400" b="1" dirty="0">
              <a:latin typeface="Times New Roman" pitchFamily="18" charset="0"/>
              <a:cs typeface="Times New Roman" pitchFamily="18" charset="0"/>
            </a:endParaRPr>
          </a:p>
        </p:txBody>
      </p:sp>
      <p:sp>
        <p:nvSpPr>
          <p:cNvPr id="11" name="TextBox 10"/>
          <p:cNvSpPr txBox="1"/>
          <p:nvPr/>
        </p:nvSpPr>
        <p:spPr>
          <a:xfrm>
            <a:off x="7239000" y="2926080"/>
            <a:ext cx="4058920" cy="1569660"/>
          </a:xfrm>
          <a:prstGeom prst="rect">
            <a:avLst/>
          </a:prstGeom>
          <a:solidFill>
            <a:schemeClr val="accent1">
              <a:lumMod val="20000"/>
              <a:lumOff val="80000"/>
            </a:schemeClr>
          </a:solidFill>
        </p:spPr>
        <p:txBody>
          <a:bodyPr wrap="square" rtlCol="0">
            <a:spAutoFit/>
          </a:bodyPr>
          <a:lstStyle/>
          <a:p>
            <a:r>
              <a:rPr lang="ru-RU" sz="2400" b="1" dirty="0">
                <a:latin typeface="Times New Roman" pitchFamily="18" charset="0"/>
                <a:cs typeface="Times New Roman" pitchFamily="18" charset="0"/>
              </a:rPr>
              <a:t>Воспаление: </a:t>
            </a:r>
            <a:r>
              <a:rPr lang="ru-RU" sz="2400" b="1" dirty="0" smtClean="0">
                <a:latin typeface="Times New Roman" pitchFamily="18" charset="0"/>
                <a:cs typeface="Times New Roman" pitchFamily="18" charset="0"/>
              </a:rPr>
              <a:t>скопление </a:t>
            </a:r>
            <a:r>
              <a:rPr lang="ru-RU" sz="2400" b="1" dirty="0">
                <a:latin typeface="Times New Roman" pitchFamily="18" charset="0"/>
                <a:cs typeface="Times New Roman" pitchFamily="18" charset="0"/>
              </a:rPr>
              <a:t>лейкоцитов и расширение сосудов в зоне внедрения </a:t>
            </a:r>
            <a:r>
              <a:rPr lang="ru-RU" sz="2400" b="1" dirty="0" smtClean="0">
                <a:latin typeface="Times New Roman" pitchFamily="18" charset="0"/>
                <a:cs typeface="Times New Roman" pitchFamily="18" charset="0"/>
              </a:rPr>
              <a:t>паразита </a:t>
            </a:r>
            <a:endParaRPr lang="ru-RU" sz="2400" b="1" dirty="0">
              <a:latin typeface="Times New Roman" pitchFamily="18" charset="0"/>
              <a:cs typeface="Times New Roman" pitchFamily="18" charset="0"/>
            </a:endParaRPr>
          </a:p>
        </p:txBody>
      </p:sp>
      <p:cxnSp>
        <p:nvCxnSpPr>
          <p:cNvPr id="14" name="Прямая со стрелкой 13"/>
          <p:cNvCxnSpPr/>
          <p:nvPr/>
        </p:nvCxnSpPr>
        <p:spPr>
          <a:xfrm>
            <a:off x="8539158" y="1696720"/>
            <a:ext cx="726440" cy="109728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xmlns="" val="3886188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C714C99-7919-492A-902F-F998BFE74942}"/>
              </a:ext>
            </a:extLst>
          </p:cNvPr>
          <p:cNvSpPr>
            <a:spLocks noGrp="1"/>
          </p:cNvSpPr>
          <p:nvPr>
            <p:ph type="ctrTitle"/>
          </p:nvPr>
        </p:nvSpPr>
        <p:spPr>
          <a:xfrm>
            <a:off x="1293446" y="436630"/>
            <a:ext cx="9144000" cy="1181963"/>
          </a:xfrm>
          <a:solidFill>
            <a:schemeClr val="accent5">
              <a:lumMod val="20000"/>
              <a:lumOff val="80000"/>
            </a:schemeClr>
          </a:solidFill>
          <a:ln w="38100">
            <a:solidFill>
              <a:schemeClr val="tx1"/>
            </a:solidFill>
          </a:ln>
        </p:spPr>
        <p:txBody>
          <a:bodyPr anchor="ctr">
            <a:normAutofit fontScale="90000"/>
          </a:bodyPr>
          <a:lstStyle/>
          <a:p>
            <a:r>
              <a:rPr lang="ru-RU" sz="3200" b="1" dirty="0">
                <a:solidFill>
                  <a:schemeClr val="tx1"/>
                </a:solidFill>
                <a:latin typeface="Times New Roman" pitchFamily="18" charset="0"/>
                <a:cs typeface="Times New Roman" pitchFamily="18" charset="0"/>
              </a:rPr>
              <a:t>На организменном уровне защитные механизмы проявляются гуморальными реакциями (выработка антител) и различными формами иммунитета: </a:t>
            </a:r>
          </a:p>
        </p:txBody>
      </p:sp>
      <p:sp>
        <p:nvSpPr>
          <p:cNvPr id="11" name="TextBox 10"/>
          <p:cNvSpPr txBox="1"/>
          <p:nvPr/>
        </p:nvSpPr>
        <p:spPr>
          <a:xfrm>
            <a:off x="329047" y="2000240"/>
            <a:ext cx="4058920" cy="1708160"/>
          </a:xfrm>
          <a:prstGeom prst="rect">
            <a:avLst/>
          </a:prstGeom>
          <a:solidFill>
            <a:schemeClr val="accent5">
              <a:lumMod val="20000"/>
              <a:lumOff val="80000"/>
            </a:schemeClr>
          </a:solidFill>
          <a:ln>
            <a:solidFill>
              <a:schemeClr val="accent5">
                <a:lumMod val="20000"/>
                <a:lumOff val="80000"/>
              </a:schemeClr>
            </a:solidFill>
          </a:ln>
        </p:spPr>
        <p:txBody>
          <a:bodyPr wrap="square" rtlCol="0">
            <a:spAutoFit/>
          </a:bodyPr>
          <a:lstStyle/>
          <a:p>
            <a:r>
              <a:rPr lang="ru-RU" sz="2100" b="1" dirty="0" smtClean="0">
                <a:latin typeface="Times New Roman" pitchFamily="18" charset="0"/>
                <a:cs typeface="Times New Roman" pitchFamily="18" charset="0"/>
              </a:rPr>
              <a:t>абсолютный </a:t>
            </a:r>
            <a:r>
              <a:rPr lang="ru-RU" sz="2100" b="1" dirty="0">
                <a:latin typeface="Times New Roman" pitchFamily="18" charset="0"/>
                <a:cs typeface="Times New Roman" pitchFamily="18" charset="0"/>
              </a:rPr>
              <a:t>иммунитет (полная невосприимчивость) формируется при лейшманиозах и трипаносомозах</a:t>
            </a:r>
          </a:p>
        </p:txBody>
      </p:sp>
      <p:sp>
        <p:nvSpPr>
          <p:cNvPr id="3" name="TextBox 2"/>
          <p:cNvSpPr txBox="1"/>
          <p:nvPr/>
        </p:nvSpPr>
        <p:spPr>
          <a:xfrm>
            <a:off x="4722089" y="2000240"/>
            <a:ext cx="3683480" cy="738664"/>
          </a:xfrm>
          <a:prstGeom prst="rect">
            <a:avLst/>
          </a:prstGeom>
          <a:solidFill>
            <a:schemeClr val="accent1">
              <a:lumMod val="20000"/>
              <a:lumOff val="80000"/>
            </a:schemeClr>
          </a:solidFill>
        </p:spPr>
        <p:txBody>
          <a:bodyPr wrap="square" rtlCol="0">
            <a:spAutoFit/>
          </a:bodyPr>
          <a:lstStyle/>
          <a:p>
            <a:r>
              <a:rPr lang="ru-RU" sz="2100" b="1" dirty="0">
                <a:latin typeface="Times New Roman" pitchFamily="18" charset="0"/>
                <a:cs typeface="Times New Roman" pitchFamily="18" charset="0"/>
              </a:rPr>
              <a:t>относительный - зависит от воздействия внешней среды </a:t>
            </a:r>
          </a:p>
        </p:txBody>
      </p:sp>
      <p:sp>
        <p:nvSpPr>
          <p:cNvPr id="4" name="TextBox 3"/>
          <p:cNvSpPr txBox="1"/>
          <p:nvPr/>
        </p:nvSpPr>
        <p:spPr>
          <a:xfrm>
            <a:off x="8739691" y="2000240"/>
            <a:ext cx="3367177" cy="1061829"/>
          </a:xfrm>
          <a:prstGeom prst="rect">
            <a:avLst/>
          </a:prstGeom>
          <a:solidFill>
            <a:schemeClr val="accent5">
              <a:lumMod val="20000"/>
              <a:lumOff val="80000"/>
            </a:schemeClr>
          </a:solidFill>
        </p:spPr>
        <p:txBody>
          <a:bodyPr wrap="square" rtlCol="0">
            <a:spAutoFit/>
          </a:bodyPr>
          <a:lstStyle/>
          <a:p>
            <a:r>
              <a:rPr lang="ru-RU" sz="2000" b="1" dirty="0"/>
              <a:t>﻿﻿</a:t>
            </a:r>
            <a:r>
              <a:rPr lang="ru-RU" sz="2100" b="1" dirty="0">
                <a:latin typeface="Times New Roman" pitchFamily="18" charset="0"/>
                <a:cs typeface="Times New Roman" pitchFamily="18" charset="0"/>
              </a:rPr>
              <a:t>врожденный иммунитет обусловлен особенностями </a:t>
            </a:r>
            <a:r>
              <a:rPr lang="ru-RU" sz="2100" b="1" dirty="0" smtClean="0">
                <a:latin typeface="Times New Roman" pitchFamily="18" charset="0"/>
                <a:cs typeface="Times New Roman" pitchFamily="18" charset="0"/>
              </a:rPr>
              <a:t>организма</a:t>
            </a:r>
            <a:endParaRPr lang="ru-RU" sz="2100" b="1" dirty="0">
              <a:latin typeface="Times New Roman" pitchFamily="18" charset="0"/>
              <a:cs typeface="Times New Roman" pitchFamily="18" charset="0"/>
            </a:endParaRPr>
          </a:p>
        </p:txBody>
      </p:sp>
      <p:sp>
        <p:nvSpPr>
          <p:cNvPr id="6" name="TextBox 5"/>
          <p:cNvSpPr txBox="1"/>
          <p:nvPr/>
        </p:nvSpPr>
        <p:spPr>
          <a:xfrm>
            <a:off x="329047" y="3839541"/>
            <a:ext cx="4058920" cy="2246769"/>
          </a:xfrm>
          <a:prstGeom prst="rect">
            <a:avLst/>
          </a:prstGeom>
          <a:solidFill>
            <a:schemeClr val="accent1">
              <a:lumMod val="20000"/>
              <a:lumOff val="80000"/>
            </a:schemeClr>
          </a:solidFill>
        </p:spPr>
        <p:txBody>
          <a:bodyPr wrap="square" rtlCol="0">
            <a:spAutoFit/>
          </a:bodyPr>
          <a:lstStyle/>
          <a:p>
            <a:r>
              <a:rPr lang="ru-RU" sz="2000" b="1" dirty="0">
                <a:latin typeface="Times New Roman" pitchFamily="18" charset="0"/>
                <a:cs typeface="Times New Roman" pitchFamily="18" charset="0"/>
              </a:rPr>
              <a:t>Пассивный иммунитет - обусловлен переходом защитных антител из крови матери через плаценту в кровь плода или путем введения </a:t>
            </a:r>
            <a:r>
              <a:rPr lang="ru-RU" sz="2000" b="1" dirty="0" smtClean="0">
                <a:latin typeface="Times New Roman" pitchFamily="18" charset="0"/>
                <a:cs typeface="Times New Roman" pitchFamily="18" charset="0"/>
              </a:rPr>
              <a:t>человеку сыворотки, содержащей антитела</a:t>
            </a:r>
            <a:endParaRPr lang="ru-RU" sz="2000" b="1" dirty="0">
              <a:latin typeface="Times New Roman" pitchFamily="18" charset="0"/>
              <a:cs typeface="Times New Roman" pitchFamily="18" charset="0"/>
            </a:endParaRPr>
          </a:p>
        </p:txBody>
      </p:sp>
      <p:sp>
        <p:nvSpPr>
          <p:cNvPr id="8" name="TextBox 7"/>
          <p:cNvSpPr txBox="1"/>
          <p:nvPr/>
        </p:nvSpPr>
        <p:spPr>
          <a:xfrm>
            <a:off x="4722089" y="3071810"/>
            <a:ext cx="3683480" cy="1938992"/>
          </a:xfrm>
          <a:prstGeom prst="rect">
            <a:avLst/>
          </a:prstGeom>
          <a:solidFill>
            <a:schemeClr val="accent5">
              <a:lumMod val="20000"/>
              <a:lumOff val="80000"/>
            </a:schemeClr>
          </a:solidFill>
        </p:spPr>
        <p:txBody>
          <a:bodyPr wrap="square" rtlCol="0">
            <a:spAutoFit/>
          </a:bodyPr>
          <a:lstStyle/>
          <a:p>
            <a:r>
              <a:rPr lang="ru-RU" sz="2000" b="1" dirty="0">
                <a:latin typeface="Times New Roman" pitchFamily="18" charset="0"/>
                <a:cs typeface="Times New Roman" pitchFamily="18" charset="0"/>
              </a:rPr>
              <a:t>Активный иммунитет возникает после перенесения соответствующего инфекционного заболевания или достигаемый путем прививки здоровым людям</a:t>
            </a:r>
          </a:p>
        </p:txBody>
      </p:sp>
      <p:sp>
        <p:nvSpPr>
          <p:cNvPr id="9" name="TextBox 8"/>
          <p:cNvSpPr txBox="1"/>
          <p:nvPr/>
        </p:nvSpPr>
        <p:spPr>
          <a:xfrm>
            <a:off x="8739691" y="3357562"/>
            <a:ext cx="3147509" cy="1631216"/>
          </a:xfrm>
          <a:prstGeom prst="rect">
            <a:avLst/>
          </a:prstGeom>
          <a:solidFill>
            <a:schemeClr val="accent1">
              <a:lumMod val="20000"/>
              <a:lumOff val="80000"/>
            </a:schemeClr>
          </a:solidFill>
        </p:spPr>
        <p:txBody>
          <a:bodyPr wrap="square" rtlCol="0">
            <a:spAutoFit/>
          </a:bodyPr>
          <a:lstStyle/>
          <a:p>
            <a:r>
              <a:rPr lang="ru-RU" sz="2000" b="1" dirty="0">
                <a:latin typeface="Times New Roman" pitchFamily="18" charset="0"/>
                <a:cs typeface="Times New Roman" pitchFamily="18" charset="0"/>
              </a:rPr>
              <a:t>Приобретенный иммунитет - формируется в процессе жизни человека и по наследству не </a:t>
            </a:r>
            <a:r>
              <a:rPr lang="ru-RU" sz="2000" b="1" dirty="0" smtClean="0">
                <a:latin typeface="Times New Roman" pitchFamily="18" charset="0"/>
                <a:cs typeface="Times New Roman" pitchFamily="18" charset="0"/>
              </a:rPr>
              <a:t>передается</a:t>
            </a:r>
            <a:endParaRPr lang="ru-RU" sz="2000" b="1" dirty="0">
              <a:latin typeface="Times New Roman" pitchFamily="18" charset="0"/>
              <a:cs typeface="Times New Roman" pitchFamily="18" charset="0"/>
            </a:endParaRPr>
          </a:p>
        </p:txBody>
      </p:sp>
      <p:sp>
        <p:nvSpPr>
          <p:cNvPr id="10" name="TextBox 9"/>
          <p:cNvSpPr txBox="1"/>
          <p:nvPr/>
        </p:nvSpPr>
        <p:spPr>
          <a:xfrm>
            <a:off x="4310050" y="5286388"/>
            <a:ext cx="7286676" cy="1323439"/>
          </a:xfrm>
          <a:prstGeom prst="rect">
            <a:avLst/>
          </a:prstGeom>
          <a:noFill/>
        </p:spPr>
        <p:txBody>
          <a:bodyPr wrap="square" rtlCol="0">
            <a:spAutoFit/>
          </a:bodyPr>
          <a:lstStyle/>
          <a:p>
            <a:pPr indent="457200" algn="ctr"/>
            <a:r>
              <a:rPr lang="ru-RU" sz="2000" b="1" dirty="0" smtClean="0">
                <a:latin typeface="Times New Roman" pitchFamily="18" charset="0"/>
                <a:cs typeface="Times New Roman" pitchFamily="18" charset="0"/>
              </a:rPr>
              <a:t>Наиболее напряженный иммунитет вызывают личиночные стадии.</a:t>
            </a:r>
          </a:p>
          <a:p>
            <a:pPr indent="457200" algn="ctr"/>
            <a:r>
              <a:rPr lang="ru-RU" sz="2000" b="1" dirty="0" smtClean="0">
                <a:latin typeface="Times New Roman" pitchFamily="18" charset="0"/>
                <a:cs typeface="Times New Roman" pitchFamily="18" charset="0"/>
              </a:rPr>
              <a:t>В целом, иммунные реакции хозяина снижают скорость размножения паразитов и тормозят их развитие.</a:t>
            </a:r>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4224913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1391</Words>
  <Application>Microsoft Office PowerPoint</Application>
  <PresentationFormat>Произвольный</PresentationFormat>
  <Paragraphs>106</Paragraphs>
  <Slides>29</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Влияние паразитов на организм хозяина и ответные реакции организма хозяина</vt:lpstr>
      <vt:lpstr>Паразиты - организмы, которые используют другие живые  организмы в качестве источника пищи и среды обитания,  возлагая при этом частично или полностью на своих хозяев  задачу регуляции своих взаимоотношений с окружающей средой. </vt:lpstr>
      <vt:lpstr>Слайд 3</vt:lpstr>
      <vt:lpstr>Система паразит-хозяин включает одну особь хозяина и одного или группу особей паразита определенного вида.</vt:lpstr>
      <vt:lpstr>Ответные реакции организма хозяина на паразитов - это сложный многоуровневый процесс, включающий как специфические, так и неспецифические механизмы иммунной защиты. Эти реакции направлены на ограничение распространения паразитов, их уничтожение и восстановление гомеостаза. Механизмы защиты варьируются в зависимости от типа паразита, его стадии жизни, локализации и способности к уклонению от иммунной системы хозяина.</vt:lpstr>
      <vt:lpstr>Слайд 6</vt:lpstr>
      <vt:lpstr>Клеточные механизмы защиты:</vt:lpstr>
      <vt:lpstr>Тканевые механизмы:</vt:lpstr>
      <vt:lpstr>На организменном уровне защитные механизмы проявляются гуморальными реакциями (выработка антител) и различными формами иммунитета: </vt:lpstr>
      <vt:lpstr>При многих паразитарных заболеваниях между хозяином и паразитом устанавливаются компромиссные взаимоотношения: хозяин адаптируется к обитанию в его организме небольшого числа паразитов, а их существование в организме хозяина создает состояние иммунитета, препятствующего выживанию личинок, вновь попадающих в организм больного. Такое состояние называют нестерильным иммунитетом. В сохранении нестерильного иммунитета хозяин заинтересован потому, что он предотвращает усиление степени инвазии; нередко в случае гибели паразита возникают серьезные тканевые реакции, способные привести хозяина к смерти. Пока паразиты живы, такие реакции вообще не проявляются. Поэтому во многих случаях система паразит-хозяин долгое время остается равновесной.</vt:lpstr>
      <vt:lpstr>Влияние паразитов на организм хозяина</vt:lpstr>
      <vt:lpstr>Механическое воздействие</vt:lpstr>
      <vt:lpstr>Слайд 13</vt:lpstr>
      <vt:lpstr>Слайд 14</vt:lpstr>
      <vt:lpstr>Токсико-аллергическое воздействие </vt:lpstr>
      <vt:lpstr>Поглощение питательных веществ и витаминов в организме хозяина приводит к гипо-авитаминозам, потере веса и истощению.  Нарушение процессов  обмена веществ вызывает снижение сопротивляемости и повышение чувствительности к возбудителям других заболеваний.</vt:lpstr>
      <vt:lpstr>Некоторые паразиты стимулируют онкогенез  – образование злокачественных опухолей: кошачий сосальщик- холангиокарциному, шистосомы – рак мочевого пузыря и прямой кишки</vt:lpstr>
      <vt:lpstr>Слайд 18</vt:lpstr>
      <vt:lpstr>Слайд 19</vt:lpstr>
      <vt:lpstr>Амеба дизентерийная Entamoeba hystolytica</vt:lpstr>
      <vt:lpstr>Слайд 21</vt:lpstr>
      <vt:lpstr>Неглерия Фоулера Naegleria Fowleri </vt:lpstr>
      <vt:lpstr>Слайд 23</vt:lpstr>
      <vt:lpstr>Лямблия кишечна Lamblia intestinalis</vt:lpstr>
      <vt:lpstr>Влияние на организм человека</vt:lpstr>
      <vt:lpstr>Острица детская Enterobius vermicularis</vt:lpstr>
      <vt:lpstr>Слайд 27</vt:lpstr>
      <vt:lpstr>Карликовый цепень Hymenolepis nana</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Влияние паразитов на организм хозяина и ответные реакции организма хозяина</dc:title>
  <dc:creator>User</dc:creator>
  <cp:lastModifiedBy>Пользователь Windows</cp:lastModifiedBy>
  <cp:revision>32</cp:revision>
  <dcterms:modified xsi:type="dcterms:W3CDTF">2025-04-04T12:25:03Z</dcterms:modified>
</cp:coreProperties>
</file>