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250" autoAdjust="0"/>
    <p:restoredTop sz="94660"/>
  </p:normalViewPr>
  <p:slideViewPr>
    <p:cSldViewPr snapToGrid="0">
      <p:cViewPr varScale="1">
        <p:scale>
          <a:sx n="50" d="100"/>
          <a:sy n="50" d="100"/>
        </p:scale>
        <p:origin x="-58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239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9088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2012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17287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4009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3787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1909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195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9176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1584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807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095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4766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078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35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1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066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45FFE85-25A5-49F8-977D-88E748CF7151}" type="datetimeFigureOut">
              <a:rPr lang="ru-RU" smtClean="0"/>
              <a:pPr/>
              <a:t>06.04.2025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B12577A-5AE8-4415-AB34-A6552F2D6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55337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FF7818-D25C-4BF7-AC17-32480E8F67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медицинская паразитология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FC50EB3-ED73-462B-A073-CC883C9AFB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059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673792-889E-4AC2-8378-BA038EBD1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пути попадания паразита в организм хозяина: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E6A80A-7AD9-4DF5-89AD-CBA416124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пероральный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трансмиссивный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перкутанный</a:t>
            </a:r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трансплацентарный</a:t>
            </a:r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ятрогенный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215" y="1695450"/>
            <a:ext cx="7090844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687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3CF890-2226-4DD0-A630-0EA61ED27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1100"/>
          </a:xfrm>
        </p:spPr>
        <p:txBody>
          <a:bodyPr/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Пероральный путь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2AA5F6-95C6-47AE-BBD1-B09E50FBE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70991"/>
            <a:ext cx="12192000" cy="5387009"/>
          </a:xfrm>
        </p:spPr>
        <p:txBody>
          <a:bodyPr>
            <a:normAutofit lnSpcReduction="10000"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пероральном пути возбудитель попадает через рот.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фекально-оральном механизме передачи заражение происходит через грязные руки, воду, пищу, загрязненную цистами простейших (лямблия, дизентерийная амеба) либо яйцами гельминтов (аскарида, власоглав). Загрязнение пищи может произойти с помощью насекомых, пассивно переносящих на своем теле возбудителя (механических переносчиков).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алиментарном пути передачи заражение происходит при употреблении в пищу плохо термически обработанного мяса больных животных (токсоплазма, свиной цепень), молока, яиц (токсоплазма).</a:t>
            </a:r>
          </a:p>
        </p:txBody>
      </p:sp>
    </p:spTree>
    <p:extLst>
      <p:ext uri="{BB962C8B-B14F-4D97-AF65-F5344CB8AC3E}">
        <p14:creationId xmlns:p14="http://schemas.microsoft.com/office/powerpoint/2010/main" xmlns="" val="12448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38DA5A-351C-44BD-8A9D-CE7BED45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Трансмиссивный путь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DF1F70-7542-4C56-86E1-964F46B4F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7"/>
            <a:ext cx="12192000" cy="5167313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трансмиссивном пути заражение происходит вследствие укуса кровососущих членистоногих (лейшмании, малярийный плазмодий, филярии). Заболевание, передача которого возможна только при укусе членистоногого переносчика, называют облигатно-трансмиссивным, если возможны и другие пути передачи, то факультативно-трансмиссивным. Специфического переносчика, в организме которого проходит часть жизненного цикла паразита, называют облигатным.</a:t>
            </a:r>
          </a:p>
        </p:txBody>
      </p:sp>
    </p:spTree>
    <p:extLst>
      <p:ext uri="{BB962C8B-B14F-4D97-AF65-F5344CB8AC3E}">
        <p14:creationId xmlns:p14="http://schemas.microsoft.com/office/powerpoint/2010/main" xmlns="" val="265452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E5117-2EFC-4FFE-860E-BB1C9A57D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2001" cy="1690688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Перкутанный путь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5912EB-9913-441A-BB2A-A29534226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84243"/>
            <a:ext cx="12192000" cy="5373757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Перкутанный путь наблюдается при активном проникновении паразита через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неповрежденную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кожу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церкарии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шистосом).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949" y="2819400"/>
            <a:ext cx="4389120" cy="3219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2220" y="2857500"/>
            <a:ext cx="4521918" cy="34099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7250" y="6229351"/>
            <a:ext cx="1522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Дракункулез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5012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6FE94A-0B57-4690-B4F6-A4941530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84242"/>
          </a:xfrm>
        </p:spPr>
        <p:txBody>
          <a:bodyPr/>
          <a:lstStyle/>
          <a:p>
            <a:pPr algn="ctr"/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Трансплацентарный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886A49D-870D-4430-AC7C-75CC22620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2550"/>
            <a:ext cx="12192000" cy="5505449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Трансплацентарный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путь является дополнением </a:t>
            </a:r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перорального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пути. Для него характерна передача паразита от матери к плоду(малярийный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плазмодий, токсоплазма).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3086100"/>
            <a:ext cx="3543299" cy="3105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3067050"/>
            <a:ext cx="4057650" cy="314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96100" y="6400800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Токсоплазма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625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743C16-94BA-4E88-99FC-0753F4F3A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42900"/>
            <a:ext cx="10353762" cy="876300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путь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42E222-8AFE-44B9-9F15-74CBE55A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0650"/>
            <a:ext cx="12192000" cy="4786313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контактном пути, включая половой, заражение происходит непосредственно от больного (влагалищная трихомонада).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7" y="3052593"/>
            <a:ext cx="4454434" cy="2888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1" y="3009900"/>
            <a:ext cx="5295900" cy="2933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6750" y="6172200"/>
            <a:ext cx="338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Трихомонада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урогенитальная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292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EB3ACA-9D5A-4A26-BB1C-5BC695B9A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28600"/>
            <a:ext cx="10353762" cy="971550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Ятрогенный путь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40799E-3FA7-4D32-8149-E12CC4769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314451"/>
            <a:ext cx="10353762" cy="4476750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ятрогенном заражение происходит при медицинских манипуляциях, гемотрансфузии, трансплантации (малярийный плазмодий, токсоплазма).</a:t>
            </a:r>
            <a:endParaRPr lang="ru-RU" sz="3200" dirty="0"/>
          </a:p>
        </p:txBody>
      </p:sp>
      <p:sp>
        <p:nvSpPr>
          <p:cNvPr id="8" name="AutoShape 4" descr="blob:https://web.telegram.org/510c80e3-4d1a-4c80-84a2-9c6b5f7b194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222" y="2871687"/>
            <a:ext cx="2749051" cy="34439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355" y="3370411"/>
            <a:ext cx="4964491" cy="28157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16441" y="6315601"/>
            <a:ext cx="2150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пересадка органов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404286" y="6315601"/>
            <a:ext cx="224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переливание крови</a:t>
            </a:r>
          </a:p>
        </p:txBody>
      </p:sp>
    </p:spTree>
    <p:extLst>
      <p:ext uri="{BB962C8B-B14F-4D97-AF65-F5344CB8AC3E}">
        <p14:creationId xmlns:p14="http://schemas.microsoft.com/office/powerpoint/2010/main" xmlns="" val="185278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181583-3869-4347-A142-F242F135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адаптаций паразитов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FCEF1AD-4D26-4F45-83F3-32BDC6DCB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Морфофизиологические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460" y="2068788"/>
            <a:ext cx="5829300" cy="43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79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8B99F7-AEB0-4139-850E-46D08F53F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17" y="1"/>
            <a:ext cx="10333382" cy="887895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Морфофизиологические адаптации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B3D51B5-4BBE-42D6-8EEE-7791862B2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6678"/>
            <a:ext cx="12192000" cy="57713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Морфофизиологические адаптации связаны с изменением внешнего и внутреннего строения паразитов и функционирования их систем органов.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Прогрессивные адаптации: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наличие органов фиксации (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присасывательные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диски у лямблии, присоски и крючья у плоских червей, ротовой аппарат у клещей, коготки на лапках вшей);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сложное строение наружных покровов (кутикула,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тегумент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которые защищают паразитов от действия факторов внешней среды и пищеварительных соков хозяина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молекулярная «мимикрия» 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сходство структуры белков и ферментов паразита и хозяина (белки и гликопротеины хозяина встраиваются в наружные покровы эндопаразитов);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кишечными паразитами антиферментов (защита от переваривания соками хозяина);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гермафродитизм и интенсивное развитие половой системы;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инкапсулирование личинок паразитов как защитная реакция от действия ферментов и антител хозяина.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Регрессивные адаптации: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упрощение строения нервной системы и органов чувств;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отсутствие пищеварительной системы у ленточных червей</a:t>
            </a:r>
          </a:p>
        </p:txBody>
      </p:sp>
    </p:spTree>
    <p:extLst>
      <p:ext uri="{BB962C8B-B14F-4D97-AF65-F5344CB8AC3E}">
        <p14:creationId xmlns:p14="http://schemas.microsoft.com/office/powerpoint/2010/main" xmlns="" val="194213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1E3F2D-8A24-49C1-A8CA-9027B961F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26" y="1"/>
            <a:ext cx="10585174" cy="1033669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адаптации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346E09-5C3D-41AD-8D14-22FD156D9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3670"/>
            <a:ext cx="12192000" cy="5824330"/>
          </a:xfrm>
        </p:spPr>
        <p:txBody>
          <a:bodyPr>
            <a:normAutofit fontScale="92500" lnSpcReduction="10000"/>
          </a:bodyPr>
          <a:lstStyle/>
          <a:p>
            <a:pPr marL="0" indent="457200" algn="just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адаптации связаны с особенностями размножения и жизненными циклами паразитов: </a:t>
            </a:r>
          </a:p>
          <a:p>
            <a:pPr marL="0" indent="0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высокая плодовитость (цепень свиной образует до 100 тыс. яиц в сутки, аскарида человека — 250 тыс. яиц в сутки, свободноживущие ресничные черви — 5–10 яиц); </a:t>
            </a:r>
          </a:p>
          <a:p>
            <a:pPr marL="0" indent="0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разнообразие форм бесполого размножения (шизогония и спорогония у споровиков, почкование у ленточных червей, полиэмбриония у сосальщиков — из одного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мирацидия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образуется до 2 тыс.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церкариев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потенциальное потомство одной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фасциолы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7 млн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церкариев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сутки); </a:t>
            </a:r>
          </a:p>
          <a:p>
            <a:pPr marL="0" indent="0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сложные циклы развития с наличием нескольких личиночных стадий и сменой хозяев (сосальщики); </a:t>
            </a:r>
          </a:p>
          <a:p>
            <a:pPr marL="0" indent="0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миграции по организму хозяина (аскарида, цепень свиной, трихинелла). </a:t>
            </a:r>
          </a:p>
        </p:txBody>
      </p:sp>
    </p:spTree>
    <p:extLst>
      <p:ext uri="{BB962C8B-B14F-4D97-AF65-F5344CB8AC3E}">
        <p14:creationId xmlns:p14="http://schemas.microsoft.com/office/powerpoint/2010/main" xmlns="" val="124266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20A9D5-5B82-4CE6-B142-6E67DFCB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паразитология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раздел медицины, изучающий строение и жизнедеятельность паразитов человека и болезни, которые они вызывают.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708" y="3759659"/>
            <a:ext cx="4232367" cy="28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301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D49372-C084-4842-87B3-F1119F056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Патогенное действие паразита на организм хозяина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617FBB-6DA7-4E61-B8B0-73DCD7E19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37" y="1763486"/>
            <a:ext cx="7968344" cy="331796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Механическое повреждение органов и тканей: </a:t>
            </a:r>
          </a:p>
          <a:p>
            <a:pPr marL="0" indent="0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мигрирующие личинки аскарид нарушают целостность стенки кишечника и альвеол легких, клубки аскарид и ленточных червей могут вызывать непроходимость кишечника и разрывы его стенки, паразитирующие в печени сосальщики вызывают закупорку желчных ходов. Присоски плоских червей, ущемляя слизистую кишечника, приводят к некрозу тканей. Хоботки клещей и насекомых повреждают кожные покровы и т. д.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01043" y="1292667"/>
            <a:ext cx="3130503" cy="1810839"/>
          </a:xfrm>
          <a:prstGeom prst="rect">
            <a:avLst/>
          </a:prstGeom>
        </p:spPr>
      </p:pic>
      <p:sp>
        <p:nvSpPr>
          <p:cNvPr id="5" name="AutoShape 2" descr="blob:https://web.telegram.org/c9de97b2-a70e-4141-ba8b-3546292f29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0726" y="3881418"/>
            <a:ext cx="3531135" cy="24000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575" y="4757282"/>
            <a:ext cx="3512956" cy="17076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97484" y="4757282"/>
            <a:ext cx="2413956" cy="17076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8658" y="6464922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печёночный сосальщик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06706" y="6458959"/>
            <a:ext cx="1367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гельминты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287321" y="3235702"/>
            <a:ext cx="395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личинка аскариды в ткани легкого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896383" y="6274293"/>
            <a:ext cx="739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клещ</a:t>
            </a:r>
          </a:p>
        </p:txBody>
      </p:sp>
    </p:spTree>
    <p:extLst>
      <p:ext uri="{BB962C8B-B14F-4D97-AF65-F5344CB8AC3E}">
        <p14:creationId xmlns:p14="http://schemas.microsoft.com/office/powerpoint/2010/main" xmlns="" val="22012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CDB9AC-7A34-4BB3-8318-2C748975B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038"/>
          </a:xfrm>
        </p:spPr>
        <p:txBody>
          <a:bodyPr>
            <a:norm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Токсико-аллергическое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37EF473-BF28-4173-82A4-C93A8B568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21634"/>
            <a:ext cx="12191999" cy="6036365"/>
          </a:xfrm>
        </p:spPr>
        <p:txBody>
          <a:bodyPr>
            <a:normAutofit fontScale="85000" lnSpcReduction="10000"/>
          </a:bodyPr>
          <a:lstStyle/>
          <a:p>
            <a:pPr marL="0" indent="457200" algn="just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оказывают продукты жизнедеятельности (гемолизины,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гистолизины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тилакогены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антиферменты,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трофогогоны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или распада погибших паразитов.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Гистолизины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нарушают целостность тканей хозяина, вызывая их ферментативное расплавление.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Тилакогены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обуславливают реактивные разрастания тканей в месте нахождения паразита. Антиферменты препятствуют действию ферментов хозяина, блокируют действие фагоцитов, препятствуют свертыванию крови хозяина.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Трофогогоны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вызывают в организме хозяина приток пищевых частиц к месту обитания паразита. Продукты обмена паразитов являются сильными антигенами для организма хозяина. Приступ малярии связан с выходом в кровь продуктов метаболизма плазмодиев при разрушении эритроцитов. Массовая гибель личинок трихинелл при введении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антигельминтиков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вызвать смерть больного от анафилактического шока. При «укусах» насекомых-эктопаразитов человек ощущает зуд в результате токсического действия их слюны на нервные окон- 11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чания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коже. Кожные высыпания,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эозинофилию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головные боли вызывают продукты обмена циркулирующих в крови личинок гельминтов.</a:t>
            </a:r>
          </a:p>
        </p:txBody>
      </p:sp>
    </p:spTree>
    <p:extLst>
      <p:ext uri="{BB962C8B-B14F-4D97-AF65-F5344CB8AC3E}">
        <p14:creationId xmlns:p14="http://schemas.microsoft.com/office/powerpoint/2010/main" xmlns="" val="372362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17A9C2AF-C617-4883-B677-726CA325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Паразиты и продукты их жизнедеятельности действуют как биологические мутагенные факторы</a:t>
            </a:r>
          </a:p>
        </p:txBody>
      </p:sp>
    </p:spTree>
    <p:extLst>
      <p:ext uri="{BB962C8B-B14F-4D97-AF65-F5344CB8AC3E}">
        <p14:creationId xmlns:p14="http://schemas.microsoft.com/office/powerpoint/2010/main" xmlns="" val="224802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BF4E3C7-CA4D-4B06-88C1-6515B63AC7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Поглощение питательных веществ и витаминов из организма хозяина.</a:t>
            </a:r>
          </a:p>
          <a:p>
            <a:pPr algn="just"/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путей для вторичной инфекции: протисты, гельминты и их личинки, клещи и насекомые, нарушая целостность кожных покровов или слизистой стенки кишечника, открывают пути для проникновения микроорганизмов</a:t>
            </a:r>
          </a:p>
          <a:p>
            <a:pPr algn="just"/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процессов обмена веществ у хозяина (белкового, углеводного, жирового и др.), общее ослабление организма, снижение его сопротивляемости и повышение чувствительности к другим заболеваниям (аскаридоз часто сочетается с дизентерией, брюшной тиф — с гельминтозами).</a:t>
            </a:r>
          </a:p>
          <a:p>
            <a:pPr algn="just"/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 активные вещества многих паразитов обладают </a:t>
            </a:r>
            <a:r>
              <a:rPr lang="ru-RU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иммуносупрессивным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действием. Они способны подавлять ответные иммунные реакции хозяина. Вместе с тем, некоторые паразиты играют важную роль в стимулировании иммунной системы, поддержании ее на высоком уровне и в конечном итоге в сохранении гомеостаза хозяина. </a:t>
            </a:r>
          </a:p>
          <a:p>
            <a:pPr algn="just"/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паразиты стимулируют онкогенез — образование злокачественных опухолей: </a:t>
            </a:r>
            <a:r>
              <a:rPr lang="ru-RU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клонорх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описторх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холангиокарциному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шистосомы — рак мочевого пузыря и прямой кишки.</a:t>
            </a:r>
          </a:p>
          <a:p>
            <a:pPr algn="just"/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Паразиты могут оказывать неблагоприятное влияние на течение беременности и развитие плода (малярийные плазмодии, токсоплазма, </a:t>
            </a:r>
            <a:r>
              <a:rPr lang="ru-RU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описторх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вызывают токсикозы беременности, выкидыши, нарушения развития плода (врожденные пороки). </a:t>
            </a:r>
          </a:p>
        </p:txBody>
      </p:sp>
    </p:spTree>
    <p:extLst>
      <p:ext uri="{BB962C8B-B14F-4D97-AF65-F5344CB8AC3E}">
        <p14:creationId xmlns:p14="http://schemas.microsoft.com/office/powerpoint/2010/main" xmlns="" val="370462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6BADA-119B-4E03-81E7-557776DE2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09599"/>
          </a:xfrm>
        </p:spPr>
        <p:txBody>
          <a:bodyPr>
            <a:no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Ответная реакция организма хозяина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2927FFF-0E48-403E-95E9-27C8E2E66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1390"/>
            <a:ext cx="12192000" cy="5996609"/>
          </a:xfrm>
        </p:spPr>
        <p:txBody>
          <a:bodyPr>
            <a:normAutofit/>
          </a:bodyPr>
          <a:lstStyle/>
          <a:p>
            <a:pPr algn="just"/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реакция организма хозяина — попытка убить паразита неспецифическими защитными средствами (свободные радикалы, гидролазы), затем попытка нейтрализовать факторы его «агрессии» (протеазы, ингибиторы ферментов), в случае неэффективности этих действий проявляются различные уровни защитных реакций организма хозяина. </a:t>
            </a:r>
          </a:p>
          <a:p>
            <a:pPr algn="just"/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Клеточный уровень защитных реакций характеризуется изменением формы или гипертрофией пораженных клеток и их органоидов, вследствие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чего повышается сопротивление клеток проникновению в них паразитов (например, изменение эритроцитов человека при малярии). </a:t>
            </a:r>
          </a:p>
          <a:p>
            <a:pPr algn="just"/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Тканевой уровень защитных реакций — это способность организма хозяина изолировать паразита от здоровой ткани (</a:t>
            </a:r>
            <a:r>
              <a:rPr 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инкапсулообразование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мышцах при трихинеллезе и </a:t>
            </a:r>
            <a:r>
              <a:rPr 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псевдоцисты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токсоплазм в головном мозге). Стенка капсулы и оболочка </a:t>
            </a:r>
            <a:r>
              <a:rPr 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псевдоцисты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образуются за счет тканей организма хозяина и являются одной из форм адаптации к тканевому паразитизму. </a:t>
            </a:r>
          </a:p>
          <a:p>
            <a:pPr algn="just"/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Организменный уровень — иммунные ответные реакции хозяина на действие паразита (образование антител и иммунных лимфоцитов, фагоцитоз). </a:t>
            </a:r>
          </a:p>
        </p:txBody>
      </p:sp>
    </p:spTree>
    <p:extLst>
      <p:ext uri="{BB962C8B-B14F-4D97-AF65-F5344CB8AC3E}">
        <p14:creationId xmlns:p14="http://schemas.microsoft.com/office/powerpoint/2010/main" xmlns="" val="14699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067B11AF-F400-4DF8-9D2E-6C2057D1E77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377950"/>
            <a:ext cx="12192000" cy="5480050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Антигены многих паразитов сходны, поэтому у хозяев вырабатываются общие защитные механизмы против многих паразитов. </a:t>
            </a:r>
          </a:p>
          <a:p>
            <a:pPr marL="0" indent="457200" algn="just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Затрудняет выработку иммунитета при паразитарных болезнях смена стадий развития возбудителя, так как антигены каждой стадии специфичны. Наиболее напряженный иммунитет вызывают личиночные стадии. Иммунные реакции вызывают снижение скорости размножения паразитов и задержку их развития.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18232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954" y="1946366"/>
            <a:ext cx="10888735" cy="286076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0713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A8ABF86-F403-485B-A832-F0DDC9C5617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987550"/>
            <a:ext cx="12192000" cy="41894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 медицинской паразитологии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разработка комплекса мероприятий, которые обеспечивают профилактику и полную ликвидацию паразитарных болезней человека. </a:t>
            </a:r>
          </a:p>
        </p:txBody>
      </p:sp>
    </p:spTree>
    <p:extLst>
      <p:ext uri="{BB962C8B-B14F-4D97-AF65-F5344CB8AC3E}">
        <p14:creationId xmlns:p14="http://schemas.microsoft.com/office/powerpoint/2010/main" xmlns="" val="80727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629D036-78C4-4F06-B7B1-12CA7F7C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145774"/>
            <a:ext cx="11873947" cy="65995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паразитология включает в себя 3 раздела: </a:t>
            </a:r>
          </a:p>
          <a:p>
            <a:pPr marL="0" indent="0" algn="just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протозоология — наука о патогенных протистах и обусловленных ими болезнях человека; </a:t>
            </a:r>
          </a:p>
          <a:p>
            <a:pPr marL="0" indent="0" algn="just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гельминтология — наука о гельминтах и вызываемых ими заболеваниях человека;</a:t>
            </a:r>
          </a:p>
          <a:p>
            <a:pPr marL="0" indent="0" algn="just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арахноэнтомология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наука о членистоногих (в основном, клещах и насекомых) как переносчиках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возбудителях инфекционных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паразитарных заболеваний человека. </a:t>
            </a:r>
          </a:p>
        </p:txBody>
      </p:sp>
    </p:spTree>
    <p:extLst>
      <p:ext uri="{BB962C8B-B14F-4D97-AF65-F5344CB8AC3E}">
        <p14:creationId xmlns:p14="http://schemas.microsoft.com/office/powerpoint/2010/main" xmlns="" val="3441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DF5872-E1ED-4DA8-99B0-25D62D669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2331"/>
            <a:ext cx="12192000" cy="331796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Паразитизм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форма симбиоза, при которой один организм (паразит) использует другой организм(хозяин) в качестве среды обитания и источника питания, принося при этом вред, но не вызывая обычно гибели хозяина.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111" y="3788282"/>
            <a:ext cx="4108461" cy="231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963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FE0F7D-6092-4EF7-B79E-BDE4270E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3913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паразитов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BF8EAB7-08A0-4EC1-9EF9-D430BB11B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2960"/>
            <a:ext cx="12192000" cy="6035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 связи с хозяином: </a:t>
            </a:r>
          </a:p>
          <a:p>
            <a:pPr marL="514350" indent="-514350">
              <a:buAutoNum type="arabicParenR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истинные паразиты — это организмы, для которых паразитический образ жизни является обязательной формой существования и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видоспецифичным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признаком (например, гельминты кишечника, вши, блохи); они связаны с хозяином на большем или меньшем протяжении жизненного цикла; </a:t>
            </a:r>
          </a:p>
          <a:p>
            <a:pPr marL="514350" indent="-514350">
              <a:buAutoNum type="arabicParenR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ложные паразиты (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псевдопаразиты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это свободноживущие организмы, но при случайном попадании в организм другого вида сохраняют в нем жизнеспособность и могут причинять этому организму вред (например, личинки комнатной мухи в кишечнике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человека);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сверхпаразиты (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гиперпаразиты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— это паразиты, живущие у паразитов (например, бактерии у протистов и насекомых-паразитов).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4246860"/>
            <a:ext cx="3064600" cy="2051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2021" y="4246860"/>
            <a:ext cx="3847957" cy="2013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649" y="3996769"/>
            <a:ext cx="3360410" cy="22638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34741" y="6393571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вши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28238" y="6298475"/>
            <a:ext cx="21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огуречный цепень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859600" y="6298475"/>
            <a:ext cx="3134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малярийный плазмодий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054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3550AAE-CB4B-4B2B-8477-8328DEBDE9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длительности связи с хозяином:</a:t>
            </a:r>
          </a:p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постоянные — весь свой жизненный цикл (или большинство стадий развития) проводят в организме хозяина, используя его как источник питания и место обитания (например, аскарида, цепни, вши); у них может быть один хозяин или несколько. Эти паразиты сами не покидают организм хозяина;</a:t>
            </a:r>
          </a:p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временные — обитают на хозяине и питаются за его счет на определенной стадии жизненного цикла или нападают на него только для питания:</a:t>
            </a:r>
          </a:p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а)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личиночный паразитизм (у некоторых мух) — болезни называются миазы;</a:t>
            </a:r>
          </a:p>
          <a:p>
            <a:pPr marL="0" indent="0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имагинальный паразитизм (имаго — взрослая форма клещей и насекомых) у блох и комаров. </a:t>
            </a:r>
          </a:p>
        </p:txBody>
      </p:sp>
    </p:spTree>
    <p:extLst>
      <p:ext uri="{BB962C8B-B14F-4D97-AF65-F5344CB8AC3E}">
        <p14:creationId xmlns:p14="http://schemas.microsoft.com/office/powerpoint/2010/main" xmlns="" val="228753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014BBF-6433-4C6A-AD65-7C99A1EA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8625"/>
          </a:xfrm>
        </p:spPr>
        <p:txBody>
          <a:bodyPr>
            <a:no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b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локализации у хозяина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AC18E8E-5963-466F-A252-BCB28B0C3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768626"/>
            <a:ext cx="12192000" cy="608937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эктопаразиты — обитают на покровах тела хозяина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а)временные, например клещи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б)постоянные, например вши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эндопаразиты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локализованы внутри организма хозяина: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внутриполостные — локализованы в полостях, соединяющихся с внешней средой (например, в кишечнике — аскарида, власоглав);                                   </a:t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тканевые — локализованы в тканях и закрытых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полостях (например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амеба дизентерийная, личинки ленточных червей);</a:t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внутриклеточные — паразитируют в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клетках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малярийные плазмодии, токсоплазма)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внутриорганные (например, печеночный сосальщик)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73749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96162D66-DF48-4E23-A8B0-F40AEA58C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9199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хозяев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B985B93-DB24-4D87-8BD3-9DCBFA1BE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121920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Окончательный хозяин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организм, в котором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обитает половозрелая особь и размножается в нем половым путем.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Промежуточный хозяин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—организм, в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 обитает личиночная стадия паразита  и размножается бесполым путем.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Резервуарный хозяин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—организм, в котором паразит накапливается, сохраняется длительно, и такой хозяин служит источником заражения для других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организмов.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571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Сланец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" id="{C3F70B94-7CE9-428E-ADC1-3269CC2C3385}" vid="{FF747C5C-A8E8-4833-9E55-3D08FE4E487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Сланец</Template>
  <TotalTime>415</TotalTime>
  <Words>1584</Words>
  <Application>Microsoft Office PowerPoint</Application>
  <PresentationFormat>Произвольный</PresentationFormat>
  <Paragraphs>108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Сланец</vt:lpstr>
      <vt:lpstr>Общая медицинская паразитология</vt:lpstr>
      <vt:lpstr>Слайд 2</vt:lpstr>
      <vt:lpstr>Слайд 3</vt:lpstr>
      <vt:lpstr>Слайд 4</vt:lpstr>
      <vt:lpstr>Слайд 5</vt:lpstr>
      <vt:lpstr>Классификация паразитов</vt:lpstr>
      <vt:lpstr>Слайд 7</vt:lpstr>
      <vt:lpstr>        По локализации у хозяина:  </vt:lpstr>
      <vt:lpstr>Виды хозяев:</vt:lpstr>
      <vt:lpstr>Основные пути попадания паразита в организм хозяина:</vt:lpstr>
      <vt:lpstr>Пероральный путь:</vt:lpstr>
      <vt:lpstr>Трансмиссивный путь</vt:lpstr>
      <vt:lpstr>Перкутанный путь</vt:lpstr>
      <vt:lpstr>Трансплацентарный путь</vt:lpstr>
      <vt:lpstr>Контактный путь</vt:lpstr>
      <vt:lpstr>Ятрогенный путь</vt:lpstr>
      <vt:lpstr>Виды адаптаций паразитов</vt:lpstr>
      <vt:lpstr>Морфофизиологические адаптации</vt:lpstr>
      <vt:lpstr>Биологические адаптации</vt:lpstr>
      <vt:lpstr>Патогенное действие паразита на организм хозяина</vt:lpstr>
      <vt:lpstr>Токсико-аллергическое :</vt:lpstr>
      <vt:lpstr>Паразиты и продукты их жизнедеятельности действуют как биологические мутагенные факторы</vt:lpstr>
      <vt:lpstr>Слайд 23</vt:lpstr>
      <vt:lpstr>Ответная реакция организма хозяина</vt:lpstr>
      <vt:lpstr>Слайд 25</vt:lpstr>
      <vt:lpstr>    Спасибо за внимание!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Общая медицинкая паразитология</dc:title>
  <dc:creator>ACER</dc:creator>
  <cp:lastModifiedBy>User</cp:lastModifiedBy>
  <cp:revision>63</cp:revision>
  <dcterms:created xsi:type="dcterms:W3CDTF">2025-03-23T09:00:12Z</dcterms:created>
  <dcterms:modified xsi:type="dcterms:W3CDTF">2025-04-06T12:30:15Z</dcterms:modified>
</cp:coreProperties>
</file>