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9" r:id="rId4"/>
    <p:sldId id="258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3" r:id="rId13"/>
    <p:sldId id="285" r:id="rId14"/>
    <p:sldId id="286" r:id="rId15"/>
    <p:sldId id="287" r:id="rId16"/>
    <p:sldId id="288" r:id="rId17"/>
    <p:sldId id="260" r:id="rId18"/>
    <p:sldId id="262" r:id="rId19"/>
    <p:sldId id="300" r:id="rId20"/>
    <p:sldId id="299" r:id="rId21"/>
    <p:sldId id="263" r:id="rId22"/>
    <p:sldId id="264" r:id="rId23"/>
    <p:sldId id="265" r:id="rId24"/>
    <p:sldId id="266" r:id="rId25"/>
    <p:sldId id="301" r:id="rId26"/>
    <p:sldId id="303" r:id="rId27"/>
    <p:sldId id="267" r:id="rId28"/>
    <p:sldId id="268" r:id="rId29"/>
    <p:sldId id="269" r:id="rId30"/>
    <p:sldId id="270" r:id="rId31"/>
    <p:sldId id="271" r:id="rId32"/>
    <p:sldId id="302" r:id="rId33"/>
    <p:sldId id="261" r:id="rId34"/>
    <p:sldId id="272" r:id="rId35"/>
    <p:sldId id="273" r:id="rId36"/>
    <p:sldId id="274" r:id="rId37"/>
    <p:sldId id="275" r:id="rId38"/>
    <p:sldId id="276" r:id="rId39"/>
    <p:sldId id="289" r:id="rId40"/>
    <p:sldId id="290" r:id="rId41"/>
    <p:sldId id="291" r:id="rId42"/>
    <p:sldId id="292" r:id="rId43"/>
    <p:sldId id="294" r:id="rId44"/>
    <p:sldId id="295" r:id="rId45"/>
    <p:sldId id="296" r:id="rId46"/>
    <p:sldId id="298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8" autoAdjust="0"/>
    <p:restoredTop sz="94660"/>
  </p:normalViewPr>
  <p:slideViewPr>
    <p:cSldViewPr snapToGrid="0">
      <p:cViewPr varScale="1">
        <p:scale>
          <a:sx n="45" d="100"/>
          <a:sy n="45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B6BB4-0A99-4D5C-AC81-4DFEF423A6A7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A816-30CA-455D-95EB-F7EE373FF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44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A816-30CA-455D-95EB-F7EE373FF1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37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A816-30CA-455D-95EB-F7EE373FF13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930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A816-30CA-455D-95EB-F7EE373FF13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92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A816-30CA-455D-95EB-F7EE373FF13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9789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9344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80001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738F-0D0C-49F5-8C00-A8A750AD6A54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9E71-2872-4F49-9228-DBA8517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738F-0D0C-49F5-8C00-A8A750AD6A54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9E71-2872-4F49-9228-DBA8517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738F-0D0C-49F5-8C00-A8A750AD6A54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9E71-2872-4F49-9228-DBA8517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738F-0D0C-49F5-8C00-A8A750AD6A54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9E71-2872-4F49-9228-DBA8517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738F-0D0C-49F5-8C00-A8A750AD6A54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9E71-2872-4F49-9228-DBA8517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738F-0D0C-49F5-8C00-A8A750AD6A54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9E71-2872-4F49-9228-DBA8517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738F-0D0C-49F5-8C00-A8A750AD6A54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9E71-2872-4F49-9228-DBA8517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738F-0D0C-49F5-8C00-A8A750AD6A54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9E71-2872-4F49-9228-DBA8517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738F-0D0C-49F5-8C00-A8A750AD6A54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9E71-2872-4F49-9228-DBA8517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738F-0D0C-49F5-8C00-A8A750AD6A54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9E71-2872-4F49-9228-DBA8517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738F-0D0C-49F5-8C00-A8A750AD6A54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9E71-2872-4F49-9228-DBA8517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738F-0D0C-49F5-8C00-A8A750AD6A54}" type="datetimeFigureOut">
              <a:rPr lang="ru-RU" smtClean="0"/>
              <a:pPr/>
              <a:t>06.04.2025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9E71-2872-4F49-9228-DBA8517B8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0690" y="2018829"/>
            <a:ext cx="71869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типы циклов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паразитов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65747" y="5741581"/>
            <a:ext cx="5516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Выполнили: студенты 1 курса, 34 группы, ЛФ Кубраков Егор Дмитриевич , Ващенко Антон Дмитриевич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5" y="4168012"/>
            <a:ext cx="2612948" cy="2689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13" y="4187125"/>
            <a:ext cx="3675888" cy="2651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09" y="84291"/>
            <a:ext cx="2755392" cy="28285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1008" cy="273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88" y="208370"/>
            <a:ext cx="12165875" cy="1325563"/>
          </a:xfrm>
        </p:spPr>
        <p:txBody>
          <a:bodyPr/>
          <a:lstStyle/>
          <a:p>
            <a:r>
              <a:rPr lang="ru-RU" b="1" u="sng" dirty="0"/>
              <a:t>Т</a:t>
            </a:r>
            <a:r>
              <a:rPr lang="ru-RU" b="1" u="sng" dirty="0" smtClean="0"/>
              <a:t>рихомонада урогенитальная</a:t>
            </a:r>
            <a:r>
              <a:rPr lang="ru-RU" b="1" dirty="0" smtClean="0"/>
              <a:t> (</a:t>
            </a:r>
            <a:r>
              <a:rPr lang="en-US" b="1" dirty="0" smtClean="0"/>
              <a:t>Trichomonas vaginalis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75862" y="1250462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9518" y="1865811"/>
            <a:ext cx="2979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SACROMASTIGOPHORA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89518" y="2216416"/>
            <a:ext cx="252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 smtClean="0"/>
              <a:t>ZOOMASTIGOTA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9518" y="2567021"/>
            <a:ext cx="325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 smtClean="0"/>
              <a:t>TRICHONONAS VAGINALIS</a:t>
            </a:r>
            <a:endParaRPr lang="en-US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91105" y="3618836"/>
            <a:ext cx="35847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ПАТОГЕНЕЗ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К основным</a:t>
            </a:r>
            <a:r>
              <a:rPr lang="en-US" dirty="0"/>
              <a:t> </a:t>
            </a:r>
            <a:r>
              <a:rPr lang="ru-RU" dirty="0" smtClean="0"/>
              <a:t>симптомам </a:t>
            </a:r>
            <a:r>
              <a:rPr lang="ru-RU" b="1" dirty="0"/>
              <a:t>Trichomonas vaginalis </a:t>
            </a:r>
            <a:r>
              <a:rPr lang="ru-RU" dirty="0"/>
              <a:t>у женщин </a:t>
            </a:r>
            <a:r>
              <a:rPr lang="ru-RU" dirty="0" smtClean="0"/>
              <a:t>относятся:</a:t>
            </a:r>
            <a:r>
              <a:rPr lang="en-US" dirty="0" smtClean="0"/>
              <a:t> </a:t>
            </a:r>
            <a:r>
              <a:rPr lang="ru-RU" dirty="0" smtClean="0"/>
              <a:t>желтоватые </a:t>
            </a:r>
            <a:r>
              <a:rPr lang="ru-RU" dirty="0"/>
              <a:t>выделения из половых </a:t>
            </a:r>
            <a:r>
              <a:rPr lang="ru-RU" dirty="0" smtClean="0"/>
              <a:t>путей</a:t>
            </a:r>
            <a:r>
              <a:rPr lang="en-US" dirty="0"/>
              <a:t>,</a:t>
            </a:r>
            <a:endParaRPr lang="ru-RU" dirty="0"/>
          </a:p>
          <a:p>
            <a:r>
              <a:rPr lang="ru-RU" dirty="0"/>
              <a:t>зуд и жжение во </a:t>
            </a:r>
            <a:r>
              <a:rPr lang="ru-RU" dirty="0" smtClean="0"/>
              <a:t>влагалище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ru-RU" dirty="0" smtClean="0"/>
              <a:t>боль </a:t>
            </a:r>
            <a:r>
              <a:rPr lang="ru-RU" dirty="0"/>
              <a:t>внизу </a:t>
            </a:r>
            <a:r>
              <a:rPr lang="ru-RU" dirty="0" smtClean="0"/>
              <a:t>живота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ru-RU" dirty="0" smtClean="0"/>
              <a:t>кровотечение,</a:t>
            </a:r>
            <a:r>
              <a:rPr lang="en-US" dirty="0" smtClean="0"/>
              <a:t> </a:t>
            </a:r>
            <a:r>
              <a:rPr lang="ru-RU" dirty="0" smtClean="0"/>
              <a:t>гнойные </a:t>
            </a:r>
            <a:r>
              <a:rPr lang="ru-RU" dirty="0"/>
              <a:t>выделения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/>
              <a:t>У </a:t>
            </a:r>
            <a:r>
              <a:rPr lang="ru-RU" dirty="0" smtClean="0"/>
              <a:t>мужчин</a:t>
            </a:r>
            <a:r>
              <a:rPr lang="en-US" dirty="0" smtClean="0"/>
              <a:t>: </a:t>
            </a:r>
            <a:r>
              <a:rPr lang="ru-RU" dirty="0"/>
              <a:t>слизистые выделения из </a:t>
            </a:r>
            <a:r>
              <a:rPr lang="ru-RU" dirty="0" smtClean="0"/>
              <a:t>уретры</a:t>
            </a:r>
            <a:r>
              <a:rPr lang="en-US" dirty="0" smtClean="0"/>
              <a:t>,</a:t>
            </a:r>
            <a:endParaRPr lang="ru-RU" dirty="0"/>
          </a:p>
          <a:p>
            <a:r>
              <a:rPr lang="ru-RU" dirty="0"/>
              <a:t>чувство наполненности мочевого пузыря после </a:t>
            </a:r>
            <a:r>
              <a:rPr lang="ru-RU" dirty="0" smtClean="0"/>
              <a:t>мочеиспускания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619794"/>
            <a:ext cx="3188208" cy="1981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8" y="3943562"/>
            <a:ext cx="3191774" cy="22104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29" y="1619794"/>
            <a:ext cx="4557370" cy="500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82" y="8707"/>
            <a:ext cx="7191103" cy="1325563"/>
          </a:xfrm>
        </p:spPr>
        <p:txBody>
          <a:bodyPr/>
          <a:lstStyle/>
          <a:p>
            <a:r>
              <a:rPr lang="ru-RU" b="1" u="sng" dirty="0" smtClean="0"/>
              <a:t>Лямблия</a:t>
            </a:r>
            <a:r>
              <a:rPr lang="ru-RU" dirty="0" smtClean="0"/>
              <a:t> </a:t>
            </a:r>
            <a:r>
              <a:rPr lang="ru-RU" b="1" dirty="0" smtClean="0"/>
              <a:t>(</a:t>
            </a:r>
            <a:r>
              <a:rPr lang="en-US" b="1" dirty="0" smtClean="0"/>
              <a:t>Lamblia intestinalis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2089" y="1219199"/>
            <a:ext cx="2979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SACROMASTIGOPHORA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02089" y="1588531"/>
            <a:ext cx="252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ZOOMASTIGOTA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2089" y="1950646"/>
            <a:ext cx="293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 smtClean="0"/>
              <a:t>LAMBLIA INTESTINALIS</a:t>
            </a: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62697" y="3928546"/>
            <a:ext cx="31437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accent2"/>
                </a:solidFill>
              </a:rPr>
              <a:t>ПАТОГЕНЕЗ: </a:t>
            </a:r>
            <a:r>
              <a:rPr lang="ru-RU" dirty="0" smtClean="0"/>
              <a:t>Диарея,</a:t>
            </a:r>
            <a:r>
              <a:rPr lang="ru-RU" dirty="0"/>
              <a:t> </a:t>
            </a:r>
            <a:r>
              <a:rPr lang="ru-RU" dirty="0" smtClean="0"/>
              <a:t>спазмы кишечника,</a:t>
            </a:r>
            <a:r>
              <a:rPr lang="ru-RU" dirty="0"/>
              <a:t> </a:t>
            </a:r>
            <a:r>
              <a:rPr lang="ru-RU" dirty="0" smtClean="0"/>
              <a:t>тошнота,</a:t>
            </a:r>
            <a:r>
              <a:rPr lang="ru-RU" dirty="0"/>
              <a:t> </a:t>
            </a:r>
            <a:r>
              <a:rPr lang="ru-RU" dirty="0" smtClean="0"/>
              <a:t>потеря аппетита, </a:t>
            </a:r>
            <a:r>
              <a:rPr lang="ru-RU" dirty="0"/>
              <a:t>п</a:t>
            </a:r>
            <a:r>
              <a:rPr lang="ru-RU" dirty="0" smtClean="0"/>
              <a:t>ерсистирующая диарея,</a:t>
            </a:r>
            <a:r>
              <a:rPr lang="ru-RU" dirty="0"/>
              <a:t> п</a:t>
            </a:r>
            <a:r>
              <a:rPr lang="ru-RU" dirty="0" smtClean="0"/>
              <a:t>отеря веса,</a:t>
            </a:r>
            <a:r>
              <a:rPr lang="ru-RU" dirty="0"/>
              <a:t> </a:t>
            </a:r>
            <a:r>
              <a:rPr lang="ru-RU" dirty="0" smtClean="0"/>
              <a:t>истощение.</a:t>
            </a:r>
            <a:endParaRPr lang="ru-RU" dirty="0"/>
          </a:p>
          <a:p>
            <a:pPr fontAlgn="base"/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44158" y="849867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1" y="1183074"/>
            <a:ext cx="3608363" cy="22738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3" y="3633708"/>
            <a:ext cx="3608832" cy="2956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40" y="1219199"/>
            <a:ext cx="4699590" cy="5424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" y="103867"/>
            <a:ext cx="10515600" cy="1325563"/>
          </a:xfrm>
        </p:spPr>
        <p:txBody>
          <a:bodyPr/>
          <a:lstStyle/>
          <a:p>
            <a:r>
              <a:rPr lang="ru-RU" b="1" u="sng" dirty="0" smtClean="0"/>
              <a:t>Пневмоциста</a:t>
            </a:r>
            <a:r>
              <a:rPr lang="ru-RU" b="1" dirty="0" smtClean="0"/>
              <a:t> (</a:t>
            </a:r>
            <a:r>
              <a:rPr lang="en-US" b="1" dirty="0" smtClean="0"/>
              <a:t>Pneumocystis carinii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80062" y="935665"/>
            <a:ext cx="1664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38876" y="5181599"/>
            <a:ext cx="5876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cs typeface="+mn-lt"/>
              </a:rPr>
              <a:t>В своем развитии пневмоцисты претерпевают 4 стадии: трофозоита, предцисты, цисты и спорозоита, протекающие на альвеоцитах. При разрыве оболочки созревшей цисты из нее выходят спорозоиты, которые проникают в легочные альвеолы, запуская очередной цикл стадийного развития пневмоцист новой генерации.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57550" y="1588260"/>
            <a:ext cx="2113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APICOMPLEXA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57550" y="1975360"/>
            <a:ext cx="2018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SPOROZOA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06548" y="2357307"/>
            <a:ext cx="2488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 smtClean="0"/>
              <a:t>:</a:t>
            </a:r>
          </a:p>
          <a:p>
            <a:r>
              <a:rPr lang="en-US" b="1" dirty="0" smtClean="0"/>
              <a:t>PNEUMOCYSTIS CARINII</a:t>
            </a:r>
            <a:endParaRPr lang="en-US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18999" y="3995361"/>
            <a:ext cx="2325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Симптомы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пневмоцистоза.</a:t>
            </a:r>
            <a:endParaRPr lang="ru-RU" b="1" i="0" u="none" strike="noStrike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64475" y="4563315"/>
            <a:ext cx="2843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сухой кашель, тахипноэ, </a:t>
            </a:r>
            <a:r>
              <a:rPr lang="ru-RU" dirty="0" smtClean="0"/>
              <a:t>одышка</a:t>
            </a:r>
            <a:r>
              <a:rPr lang="en-US" dirty="0" smtClean="0"/>
              <a:t> </a:t>
            </a:r>
            <a:r>
              <a:rPr lang="ru-RU" dirty="0" smtClean="0"/>
              <a:t>ларингит,</a:t>
            </a:r>
            <a:r>
              <a:rPr lang="ru-RU" dirty="0"/>
              <a:t> </a:t>
            </a:r>
            <a:r>
              <a:rPr lang="ru-RU" dirty="0" smtClean="0"/>
              <a:t>обструктивное</a:t>
            </a:r>
            <a:r>
              <a:rPr lang="ru-RU" dirty="0"/>
              <a:t> </a:t>
            </a:r>
            <a:r>
              <a:rPr lang="ru-RU" dirty="0" smtClean="0"/>
              <a:t>  или</a:t>
            </a:r>
            <a:r>
              <a:rPr lang="ru-RU" dirty="0"/>
              <a:t> </a:t>
            </a:r>
            <a:r>
              <a:rPr lang="ru-RU" dirty="0" smtClean="0"/>
              <a:t>астматический бронхит,</a:t>
            </a:r>
            <a:r>
              <a:rPr lang="ru-RU" dirty="0"/>
              <a:t> </a:t>
            </a:r>
            <a:r>
              <a:rPr lang="ru-RU" dirty="0" smtClean="0"/>
              <a:t>бронхиолит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7" y="1588260"/>
            <a:ext cx="2698376" cy="1690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3" y="4091155"/>
            <a:ext cx="2700528" cy="18105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59" y="1360967"/>
            <a:ext cx="5223641" cy="3792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74" y="19353"/>
            <a:ext cx="8210006" cy="1325563"/>
          </a:xfrm>
        </p:spPr>
        <p:txBody>
          <a:bodyPr/>
          <a:lstStyle/>
          <a:p>
            <a:r>
              <a:rPr lang="ru-RU" b="1" u="sng" dirty="0" smtClean="0"/>
              <a:t>Токсоплазма</a:t>
            </a:r>
            <a:r>
              <a:rPr lang="ru-RU" b="1" dirty="0" smtClean="0"/>
              <a:t> (</a:t>
            </a:r>
            <a:r>
              <a:rPr lang="en-US" b="1" dirty="0" smtClean="0"/>
              <a:t>Toxoplasma gondii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07726" y="1299435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6394" y="3667924"/>
            <a:ext cx="2113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APICOMPLEXA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6394" y="3968794"/>
            <a:ext cx="2018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SPOROZOA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6394" y="42884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 smtClean="0"/>
              <a:t>TOXOPLASMA GONDII</a:t>
            </a:r>
            <a:endParaRPr lang="en-US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2282" y="4861078"/>
            <a:ext cx="47561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ПАТОГЕНЕЗ</a:t>
            </a:r>
            <a:r>
              <a:rPr lang="ru-RU" dirty="0" smtClean="0"/>
              <a:t>:</a:t>
            </a:r>
            <a:r>
              <a:rPr lang="ru-RU" dirty="0"/>
              <a:t> </a:t>
            </a:r>
            <a:r>
              <a:rPr lang="ru-RU" dirty="0" smtClean="0"/>
              <a:t>Повышение </a:t>
            </a:r>
            <a:r>
              <a:rPr lang="ru-RU" dirty="0"/>
              <a:t>температуры, </a:t>
            </a:r>
            <a:r>
              <a:rPr lang="ru-RU" dirty="0" smtClean="0"/>
              <a:t>лихорадка, проявления интоксикации, увеличение в </a:t>
            </a:r>
            <a:r>
              <a:rPr lang="ru-RU" dirty="0"/>
              <a:t>размерах </a:t>
            </a:r>
            <a:r>
              <a:rPr lang="ru-RU" dirty="0" smtClean="0"/>
              <a:t>селезенки </a:t>
            </a:r>
            <a:r>
              <a:rPr lang="ru-RU" dirty="0"/>
              <a:t>и </a:t>
            </a:r>
            <a:r>
              <a:rPr lang="ru-RU" dirty="0" smtClean="0"/>
              <a:t>печени, набухание лимфоузлов, </a:t>
            </a:r>
            <a:r>
              <a:rPr lang="ru-RU" dirty="0"/>
              <a:t>могут появляться розовые </a:t>
            </a:r>
            <a:r>
              <a:rPr lang="ru-RU" dirty="0" smtClean="0"/>
              <a:t>высыпания.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1344916"/>
            <a:ext cx="3383280" cy="2133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79" y="1703344"/>
            <a:ext cx="6650182" cy="4635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091" y="17417"/>
            <a:ext cx="11895909" cy="1325563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Малярийный плазмодий</a:t>
            </a:r>
            <a:r>
              <a:rPr lang="ru-RU" b="1" dirty="0" smtClean="0"/>
              <a:t> (</a:t>
            </a:r>
            <a:r>
              <a:rPr lang="en-US" b="1" dirty="0"/>
              <a:t>Plasmodium 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002" y="6398710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7724" y="3762102"/>
            <a:ext cx="3849370" cy="28891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1100" dirty="0">
                <a:latin typeface="Calibri" panose="020F0502020204030204" charset="0"/>
                <a:cs typeface="Calibri" panose="020F0502020204030204" charset="0"/>
              </a:rPr>
              <a:t>1 - спорозоиты, 2-4 - шизогония в печени (2 - спороит,</a:t>
            </a:r>
            <a:br>
              <a:rPr lang="ru-RU" sz="1100" dirty="0">
                <a:latin typeface="Calibri" panose="020F0502020204030204" charset="0"/>
                <a:cs typeface="Calibri" panose="020F0502020204030204" charset="0"/>
              </a:rPr>
            </a:br>
            <a:r>
              <a:rPr lang="ru-RU" sz="1100" dirty="0">
                <a:latin typeface="Calibri" panose="020F0502020204030204" charset="0"/>
                <a:cs typeface="Calibri" panose="020F0502020204030204" charset="0"/>
              </a:rPr>
              <a:t>внедрившийся в печеночную клетку, 3 - растущий шизонт</a:t>
            </a:r>
            <a:br>
              <a:rPr lang="ru-RU" sz="1100" dirty="0">
                <a:latin typeface="Calibri" panose="020F0502020204030204" charset="0"/>
                <a:cs typeface="Calibri" panose="020F0502020204030204" charset="0"/>
              </a:rPr>
            </a:br>
            <a:r>
              <a:rPr lang="ru-RU" sz="1100" dirty="0">
                <a:latin typeface="Calibri" panose="020F0502020204030204" charset="0"/>
                <a:cs typeface="Calibri" panose="020F0502020204030204" charset="0"/>
              </a:rPr>
              <a:t>с многочисленными ядрами, 4 - шизонт, распадающийся на</a:t>
            </a:r>
            <a:br>
              <a:rPr lang="ru-RU" sz="1100" dirty="0">
                <a:latin typeface="Calibri" panose="020F0502020204030204" charset="0"/>
                <a:cs typeface="Calibri" panose="020F0502020204030204" charset="0"/>
              </a:rPr>
            </a:br>
            <a:r>
              <a:rPr lang="ru-RU" sz="1100" dirty="0">
                <a:latin typeface="Calibri" panose="020F0502020204030204" charset="0"/>
                <a:cs typeface="Calibri" panose="020F0502020204030204" charset="0"/>
              </a:rPr>
              <a:t>мерозоиты), 5-9 - эритроцитарная шизогония, 10 - мерозоиты,</a:t>
            </a:r>
            <a:br>
              <a:rPr lang="ru-RU" sz="1100" dirty="0">
                <a:latin typeface="Calibri" panose="020F0502020204030204" charset="0"/>
                <a:cs typeface="Calibri" panose="020F0502020204030204" charset="0"/>
              </a:rPr>
            </a:br>
            <a:r>
              <a:rPr lang="ru-RU" sz="1100" dirty="0">
                <a:latin typeface="Calibri" panose="020F0502020204030204" charset="0"/>
                <a:cs typeface="Calibri" panose="020F0502020204030204" charset="0"/>
              </a:rPr>
              <a:t>11-12 - гаметогония и образование гамонтов, 13 - макрогамета,</a:t>
            </a:r>
            <a:br>
              <a:rPr lang="ru-RU" sz="1100" dirty="0">
                <a:latin typeface="Calibri" panose="020F0502020204030204" charset="0"/>
                <a:cs typeface="Calibri" panose="020F0502020204030204" charset="0"/>
              </a:rPr>
            </a:br>
            <a:r>
              <a:rPr lang="ru-RU" sz="1100" dirty="0">
                <a:latin typeface="Calibri" panose="020F0502020204030204" charset="0"/>
                <a:cs typeface="Calibri" panose="020F0502020204030204" charset="0"/>
              </a:rPr>
              <a:t>14 - микрогамонт, 15 - образование микрогамет (фрагелляция),</a:t>
            </a:r>
            <a:br>
              <a:rPr lang="ru-RU" sz="1100" dirty="0">
                <a:latin typeface="Calibri" panose="020F0502020204030204" charset="0"/>
                <a:cs typeface="Calibri" panose="020F0502020204030204" charset="0"/>
              </a:rPr>
            </a:br>
            <a:r>
              <a:rPr lang="ru-RU" sz="1100" dirty="0">
                <a:latin typeface="Calibri" panose="020F0502020204030204" charset="0"/>
                <a:cs typeface="Calibri" panose="020F0502020204030204" charset="0"/>
              </a:rPr>
              <a:t>16 - копуляция, 17 - зигота, 18 - подвижная зигота (оокинета),</a:t>
            </a:r>
            <a:br>
              <a:rPr lang="ru-RU" sz="1100" dirty="0">
                <a:latin typeface="Calibri" panose="020F0502020204030204" charset="0"/>
                <a:cs typeface="Calibri" panose="020F0502020204030204" charset="0"/>
              </a:rPr>
            </a:br>
            <a:r>
              <a:rPr lang="ru-RU" sz="1100" dirty="0">
                <a:latin typeface="Calibri" panose="020F0502020204030204" charset="0"/>
                <a:cs typeface="Calibri" panose="020F0502020204030204" charset="0"/>
              </a:rPr>
              <a:t>19 - проникновение оокинеты сквозь стенку кишечника комара,</a:t>
            </a:r>
            <a:br>
              <a:rPr lang="ru-RU" sz="1100" dirty="0">
                <a:latin typeface="Calibri" panose="020F0502020204030204" charset="0"/>
                <a:cs typeface="Calibri" panose="020F0502020204030204" charset="0"/>
              </a:rPr>
            </a:br>
            <a:r>
              <a:rPr lang="ru-RU" sz="1100" dirty="0">
                <a:latin typeface="Calibri" panose="020F0502020204030204" charset="0"/>
                <a:cs typeface="Calibri" panose="020F0502020204030204" charset="0"/>
              </a:rPr>
              <a:t>20 - превращение оокинеты в ооцисту на наружной стенке</a:t>
            </a:r>
            <a:br>
              <a:rPr lang="ru-RU" sz="1100" dirty="0">
                <a:latin typeface="Calibri" panose="020F0502020204030204" charset="0"/>
                <a:cs typeface="Calibri" panose="020F0502020204030204" charset="0"/>
              </a:rPr>
            </a:br>
            <a:r>
              <a:rPr lang="ru-RU" sz="1100" dirty="0">
                <a:latin typeface="Calibri" panose="020F0502020204030204" charset="0"/>
                <a:cs typeface="Calibri" panose="020F0502020204030204" charset="0"/>
              </a:rPr>
              <a:t>кишечника комара, развитие ооцисты, 21-23 - развитие ооцисты,</a:t>
            </a:r>
            <a:br>
              <a:rPr lang="ru-RU" sz="1100" dirty="0">
                <a:latin typeface="Calibri" panose="020F0502020204030204" charset="0"/>
                <a:cs typeface="Calibri" panose="020F0502020204030204" charset="0"/>
              </a:rPr>
            </a:br>
            <a:r>
              <a:rPr lang="ru-RU" sz="1100" dirty="0">
                <a:latin typeface="Calibri" panose="020F0502020204030204" charset="0"/>
                <a:cs typeface="Calibri" panose="020F0502020204030204" charset="0"/>
              </a:rPr>
              <a:t>24 - спорозоиты, покидающие ооцисту, 25 - спорозоиты</a:t>
            </a:r>
            <a:br>
              <a:rPr lang="ru-RU" sz="1100" dirty="0">
                <a:latin typeface="Calibri" panose="020F0502020204030204" charset="0"/>
                <a:cs typeface="Calibri" panose="020F0502020204030204" charset="0"/>
              </a:rPr>
            </a:br>
            <a:r>
              <a:rPr lang="ru-RU" sz="1100" dirty="0">
                <a:latin typeface="Calibri" panose="020F0502020204030204" charset="0"/>
                <a:cs typeface="Calibri" panose="020F0502020204030204" charset="0"/>
              </a:rPr>
              <a:t>в слюнных железах комара.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20892" y="1681143"/>
            <a:ext cx="2113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APICOMPLEXA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20892" y="2216466"/>
            <a:ext cx="2018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SPOROZOA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20892" y="2793730"/>
            <a:ext cx="211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Род</a:t>
            </a:r>
            <a:r>
              <a:rPr lang="ru-RU" b="1" dirty="0" smtClean="0"/>
              <a:t>:</a:t>
            </a:r>
            <a:r>
              <a:rPr lang="en-US" b="1" dirty="0" smtClean="0"/>
              <a:t> PLASMODIUM </a:t>
            </a:r>
            <a:endParaRPr lang="en-US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2" y="1374599"/>
            <a:ext cx="4476466" cy="4992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88" y="1374599"/>
            <a:ext cx="3285743" cy="23713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94" y="3745943"/>
            <a:ext cx="3267456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" y="0"/>
            <a:ext cx="10515600" cy="1325563"/>
          </a:xfrm>
        </p:spPr>
        <p:txBody>
          <a:bodyPr/>
          <a:lstStyle/>
          <a:p>
            <a:r>
              <a:rPr lang="ru-RU" b="1" u="sng" dirty="0" smtClean="0"/>
              <a:t>Балантидий</a:t>
            </a:r>
            <a:r>
              <a:rPr lang="en-US" b="1" dirty="0" smtClean="0"/>
              <a:t> (</a:t>
            </a:r>
            <a:r>
              <a:rPr lang="en-US" b="1" dirty="0" err="1" smtClean="0"/>
              <a:t>Balantidium</a:t>
            </a:r>
            <a:r>
              <a:rPr lang="en-US" b="1" dirty="0" smtClean="0"/>
              <a:t> coli)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05986" y="1191374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5175" y="6128476"/>
            <a:ext cx="8915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Циста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20380" y="4758688"/>
            <a:ext cx="4443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Циста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855" y="6128476"/>
            <a:ext cx="1543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</a:rPr>
              <a:t>Трофозоит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29143" y="2214023"/>
            <a:ext cx="2615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 smtClean="0"/>
              <a:t>BALANTIDIUM COLI</a:t>
            </a:r>
            <a:endParaRPr lang="en-US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29143" y="1753863"/>
            <a:ext cx="165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 smtClean="0"/>
              <a:t>CILIATA</a:t>
            </a:r>
            <a:endParaRPr lang="en-US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29143" y="1304750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 smtClean="0"/>
              <a:t>CILIOPHORA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84998" y="2658141"/>
            <a:ext cx="3124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Балантидии обычно паразитируют только в толстой кишке. Однако иногда они могут распространяться в червеобразный отросток, что сопровождается картиной острого аппендицита. Появляются интенсивные боли в правой паховой области, которые с течением времени только усиливаются, поднимается температура тела, присоединяются перитонеальные симптомы.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3" y="1376040"/>
            <a:ext cx="2895600" cy="2663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3" y="4191435"/>
            <a:ext cx="2895600" cy="2237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16" y="1560706"/>
            <a:ext cx="4305600" cy="34734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35" y="5175520"/>
            <a:ext cx="4304581" cy="11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76" y="352209"/>
            <a:ext cx="7701454" cy="8724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гельминтология.</a:t>
            </a:r>
            <a:r>
              <a:rPr lang="ru-RU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en-US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779" y="1060997"/>
            <a:ext cx="10515600" cy="163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Гельминты </a:t>
            </a:r>
            <a:r>
              <a:rPr lang="ru-RU" dirty="0"/>
              <a:t>— паразиты, черви, которые обитают в организме человека и животных. Заболевания, вызываемые ими, называют гельминтозами, или глистными инвазиями, которые являются разновидностью паразитарных инфекций.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779" y="2782614"/>
            <a:ext cx="10941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Жизненный цикл гельминтов включает в себя 3 стадии: яйцо, личинку и половозрелую </a:t>
            </a:r>
            <a:r>
              <a:rPr lang="ru-RU" sz="2800" dirty="0" smtClean="0"/>
              <a:t>форму (</a:t>
            </a:r>
            <a:r>
              <a:rPr lang="ru-RU" sz="2800" dirty="0" err="1" smtClean="0"/>
              <a:t>мариту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60" y="3823432"/>
            <a:ext cx="3236976" cy="293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79" y="3823432"/>
            <a:ext cx="4498848" cy="256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" y="-66040"/>
            <a:ext cx="6426200" cy="1325880"/>
          </a:xfrm>
        </p:spPr>
        <p:txBody>
          <a:bodyPr/>
          <a:lstStyle/>
          <a:p>
            <a:r>
              <a:rPr lang="ru-RU" b="1" u="sng" dirty="0" smtClean="0"/>
              <a:t>Основные Представители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805" y="1099185"/>
            <a:ext cx="11713210" cy="2639060"/>
          </a:xfrm>
        </p:spPr>
        <p:txBody>
          <a:bodyPr>
            <a:noAutofit/>
          </a:bodyPr>
          <a:lstStyle/>
          <a:p>
            <a:r>
              <a:rPr lang="ru-RU" sz="2300" b="1" dirty="0" smtClean="0"/>
              <a:t>Тип плоские черви (</a:t>
            </a:r>
            <a:r>
              <a:rPr lang="en-US" sz="2300" b="1" dirty="0" smtClean="0"/>
              <a:t>PLATHELMINTHES):</a:t>
            </a:r>
          </a:p>
          <a:p>
            <a:pPr marL="0" indent="0">
              <a:buNone/>
            </a:pPr>
            <a:r>
              <a:rPr lang="ru-RU" altLang="en-US" sz="2300" b="1" dirty="0" smtClean="0"/>
              <a:t>  1) Класс сосальщики (</a:t>
            </a:r>
            <a:r>
              <a:rPr lang="en-US" sz="2300" b="1" dirty="0" smtClean="0">
                <a:sym typeface="+mn-ea"/>
              </a:rPr>
              <a:t>TREMATODA</a:t>
            </a:r>
            <a:r>
              <a:rPr lang="ru-RU" altLang="en-US" sz="2300" b="1" dirty="0" smtClean="0"/>
              <a:t>):</a:t>
            </a:r>
            <a:r>
              <a:rPr lang="en-US" sz="2300" b="1" dirty="0" smtClean="0"/>
              <a:t> </a:t>
            </a:r>
            <a:r>
              <a:rPr lang="ru-RU" sz="2300" dirty="0" smtClean="0"/>
              <a:t>печёночный сосальщик, кошачий сосальщик, лёгочный сосальщик, кровяные сосальщики, </a:t>
            </a:r>
          </a:p>
          <a:p>
            <a:pPr marL="0" indent="0">
              <a:buNone/>
            </a:pPr>
            <a:r>
              <a:rPr lang="ru-RU" sz="2300" b="1" dirty="0" smtClean="0"/>
              <a:t>  2) Класс ленточные черви (</a:t>
            </a:r>
            <a:r>
              <a:rPr lang="en-US" sz="2300" b="1" dirty="0">
                <a:sym typeface="+mn-ea"/>
              </a:rPr>
              <a:t>CESTOIDEA</a:t>
            </a:r>
            <a:r>
              <a:rPr lang="ru-RU" sz="2300" b="1" dirty="0" smtClean="0"/>
              <a:t>): </a:t>
            </a:r>
            <a:r>
              <a:rPr lang="ru-RU" sz="2300" dirty="0" smtClean="0"/>
              <a:t>цепень вооруженный, цепень невооруженный, лентец широкий, эхинококк, цепень карликовый.</a:t>
            </a:r>
          </a:p>
          <a:p>
            <a:r>
              <a:rPr lang="ru-RU" sz="2300" b="1" dirty="0"/>
              <a:t>Тип круглые черви (</a:t>
            </a:r>
            <a:r>
              <a:rPr lang="en-US" sz="2300" b="1" dirty="0"/>
              <a:t>NEMATHELMINTHES)</a:t>
            </a:r>
            <a:r>
              <a:rPr lang="ru-RU" sz="2300" dirty="0"/>
              <a:t>: власоглав человеческий, аскарида человеческая, угрица кишечная, острица, трихинелла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68698" y="5925393"/>
            <a:ext cx="318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ТИП </a:t>
            </a:r>
            <a:r>
              <a:rPr lang="en-US" sz="2400" b="1" i="1" dirty="0" smtClean="0"/>
              <a:t>PLATHELMINTHES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184878" y="5925392"/>
            <a:ext cx="363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ТИП </a:t>
            </a:r>
            <a:r>
              <a:rPr lang="en-US" sz="2400" b="1" dirty="0" smtClean="0"/>
              <a:t>NEMATHELMINTHES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" y="3979545"/>
            <a:ext cx="2466975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07" y="3974211"/>
            <a:ext cx="3159904" cy="1853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55" y="4072208"/>
            <a:ext cx="3389376" cy="185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75" y="0"/>
            <a:ext cx="7002145" cy="1325880"/>
          </a:xfrm>
        </p:spPr>
        <p:txBody>
          <a:bodyPr>
            <a:normAutofit/>
          </a:bodyPr>
          <a:lstStyle/>
          <a:p>
            <a:r>
              <a:rPr lang="ru-RU" altLang="en-US" b="1" u="sng" dirty="0" smtClean="0">
                <a:sym typeface="+mn-ea"/>
              </a:rPr>
              <a:t>Класс сосальщики (</a:t>
            </a:r>
            <a:r>
              <a:rPr lang="en-US" b="1" u="sng" dirty="0" smtClean="0">
                <a:sym typeface="+mn-ea"/>
              </a:rPr>
              <a:t>TREMATODA</a:t>
            </a:r>
            <a:r>
              <a:rPr lang="ru-RU" altLang="en-US" b="1" u="sng" dirty="0" smtClean="0">
                <a:sym typeface="+mn-ea"/>
              </a:rPr>
              <a:t>)</a:t>
            </a:r>
            <a:endParaRPr lang="ru-RU" altLang="en-US" b="1" u="sng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396230" y="3613785"/>
            <a:ext cx="2186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b="1" dirty="0" smtClean="0">
                <a:sym typeface="+mn-ea"/>
              </a:rPr>
              <a:t>Печёночный сосальщик </a:t>
            </a:r>
          </a:p>
          <a:p>
            <a:pPr algn="ctr"/>
            <a:r>
              <a:rPr lang="ru-RU" sz="1400" b="1" dirty="0" smtClean="0">
                <a:sym typeface="+mn-ea"/>
              </a:rPr>
              <a:t>(</a:t>
            </a:r>
            <a:r>
              <a:rPr lang="en-US" sz="1400" b="1" dirty="0" smtClean="0">
                <a:sym typeface="+mn-ea"/>
              </a:rPr>
              <a:t>Fasciola hepatica)</a:t>
            </a:r>
            <a:endParaRPr lang="en-US" altLang="en-US" sz="1400" b="1" dirty="0" smtClean="0">
              <a:sym typeface="+mn-ea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7426960" y="3614420"/>
            <a:ext cx="22599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b="1" dirty="0" smtClean="0">
                <a:sym typeface="+mn-ea"/>
              </a:rPr>
              <a:t>Кошачий сосальщик </a:t>
            </a:r>
          </a:p>
          <a:p>
            <a:pPr algn="ctr"/>
            <a:r>
              <a:rPr lang="ru-RU" sz="1400" b="1" dirty="0" smtClean="0">
                <a:sym typeface="+mn-ea"/>
              </a:rPr>
              <a:t>(</a:t>
            </a:r>
            <a:r>
              <a:rPr lang="en-US" sz="1400" b="1" dirty="0" smtClean="0">
                <a:sym typeface="+mn-ea"/>
              </a:rPr>
              <a:t>Opisthorhis felineus</a:t>
            </a:r>
            <a:r>
              <a:rPr lang="ru-RU" sz="1400" b="1" dirty="0" smtClean="0">
                <a:sym typeface="+mn-ea"/>
              </a:rPr>
              <a:t>)</a:t>
            </a:r>
            <a:endParaRPr lang="ru-RU" altLang="en-US" sz="1400" b="1" dirty="0" smtClean="0"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9498965" y="3615690"/>
            <a:ext cx="2290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400" b="1" dirty="0" smtClean="0">
                <a:sym typeface="+mn-ea"/>
              </a:rPr>
              <a:t>Лёгочный сосальщик </a:t>
            </a:r>
          </a:p>
          <a:p>
            <a:pPr algn="ctr"/>
            <a:r>
              <a:rPr lang="ru-RU" sz="1400" b="1" dirty="0" smtClean="0">
                <a:sym typeface="+mn-ea"/>
              </a:rPr>
              <a:t>(</a:t>
            </a:r>
            <a:r>
              <a:rPr lang="en-US" sz="1400" b="1" dirty="0" smtClean="0">
                <a:sym typeface="+mn-ea"/>
              </a:rPr>
              <a:t>Paragonimus westermani)</a:t>
            </a:r>
            <a:endParaRPr lang="en-US" altLang="en-US" sz="1400" b="1" dirty="0" smtClean="0">
              <a:sym typeface="+mn-ea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160655" y="1325880"/>
            <a:ext cx="542544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 dirty="0">
                <a:sym typeface="+mn-ea"/>
              </a:rPr>
              <a:t>Общая характеритсика</a:t>
            </a:r>
            <a:r>
              <a:rPr lang="ru-RU" altLang="en-US" dirty="0">
                <a:sym typeface="+mn-ea"/>
              </a:rPr>
              <a:t>: </a:t>
            </a:r>
            <a:r>
              <a:rPr lang="ru-RU" altLang="en-US" dirty="0" smtClean="0">
                <a:sym typeface="+mn-ea"/>
              </a:rPr>
              <a:t>включает </a:t>
            </a:r>
            <a:r>
              <a:rPr lang="ru-RU" altLang="en-US" dirty="0">
                <a:sym typeface="+mn-ea"/>
              </a:rPr>
              <a:t>исключительно паразитических представителей. Форма тела листовидная. В связи с паразитизмом у них сформировались мощные органы прикрепления </a:t>
            </a:r>
            <a:r>
              <a:rPr lang="ru-RU" altLang="ru-RU" dirty="0">
                <a:sym typeface="+mn-ea"/>
              </a:rPr>
              <a:t>–</a:t>
            </a:r>
            <a:r>
              <a:rPr lang="ru-RU" altLang="ru-RU" dirty="0"/>
              <a:t> </a:t>
            </a:r>
            <a:r>
              <a:rPr lang="ru-RU" altLang="en-US" dirty="0" smtClean="0">
                <a:sym typeface="+mn-ea"/>
              </a:rPr>
              <a:t>присоски</a:t>
            </a:r>
            <a:r>
              <a:rPr lang="ru-RU" altLang="en-US" dirty="0">
                <a:sym typeface="+mn-ea"/>
              </a:rPr>
              <a:t>, мелкие шипики, покрывающие всё тело и облегчающие им прикрепление хозяину. Являются гермафродитами.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1095375" y="6379535"/>
            <a:ext cx="3307080" cy="472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400" b="1" u="sng" dirty="0" smtClean="0">
                <a:sym typeface="+mn-ea"/>
              </a:rPr>
              <a:t>Кровяные сосальщики (</a:t>
            </a:r>
            <a:r>
              <a:rPr lang="en-US" sz="1400" b="1" u="sng" dirty="0" smtClean="0">
                <a:sym typeface="+mn-ea"/>
              </a:rPr>
              <a:t>Schistosoma</a:t>
            </a:r>
            <a:r>
              <a:rPr lang="ru-RU" altLang="en-US" sz="1400" b="1" u="sng" dirty="0" smtClean="0">
                <a:sym typeface="+mn-ea"/>
              </a:rPr>
              <a:t>).</a:t>
            </a:r>
            <a:endParaRPr lang="ru-RU" u="sng" dirty="0"/>
          </a:p>
          <a:p>
            <a:r>
              <a:rPr lang="ru-RU" altLang="en-US" b="1" dirty="0" smtClean="0">
                <a:sym typeface="+mn-ea"/>
              </a:rPr>
              <a:t> 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396240" y="5914390"/>
            <a:ext cx="13455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 smtClean="0">
                <a:sym typeface="+mn-ea"/>
              </a:rPr>
              <a:t>Schistosoma </a:t>
            </a:r>
          </a:p>
          <a:p>
            <a:r>
              <a:rPr lang="en-US" sz="1400" b="1" dirty="0" smtClean="0">
                <a:sym typeface="+mn-ea"/>
              </a:rPr>
              <a:t>haematobium</a:t>
            </a:r>
            <a:endParaRPr lang="en-US" altLang="en-US" sz="1400" b="1" dirty="0" smtClean="0">
              <a:sym typeface="+mn-ea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1963420" y="5914390"/>
            <a:ext cx="13639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 smtClean="0">
                <a:sym typeface="+mn-ea"/>
              </a:rPr>
              <a:t>Schistosoma</a:t>
            </a:r>
            <a:endParaRPr lang="en-US" sz="1400" b="1" dirty="0" smtClean="0"/>
          </a:p>
          <a:p>
            <a:pPr algn="ctr"/>
            <a:r>
              <a:rPr lang="en-US" sz="1400" b="1" dirty="0" smtClean="0">
                <a:sym typeface="+mn-ea"/>
              </a:rPr>
              <a:t>mansoni</a:t>
            </a:r>
            <a:endParaRPr lang="en-US" altLang="en-US" sz="1400" b="1" dirty="0" smtClean="0">
              <a:sym typeface="+mn-ea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3414268" y="5914390"/>
            <a:ext cx="1751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 smtClean="0">
                <a:sym typeface="+mn-ea"/>
              </a:rPr>
              <a:t>Schistosoma</a:t>
            </a:r>
            <a:r>
              <a:rPr lang="ru-RU" altLang="en-US" sz="1400" b="1" dirty="0" smtClean="0">
                <a:sym typeface="+mn-ea"/>
              </a:rPr>
              <a:t> </a:t>
            </a:r>
            <a:r>
              <a:rPr lang="en-US" sz="1400" b="1" dirty="0" smtClean="0">
                <a:sym typeface="+mn-ea"/>
              </a:rPr>
              <a:t>japonicum</a:t>
            </a:r>
            <a:endParaRPr lang="en-US" altLang="en-US" sz="1400" b="1" dirty="0" smtClean="0">
              <a:sym typeface="+mn-ea"/>
            </a:endParaRP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5816600" y="4789805"/>
            <a:ext cx="597281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 dirty="0">
                <a:sym typeface="+mn-ea"/>
              </a:rPr>
              <a:t>Особенности цикла </a:t>
            </a:r>
            <a:r>
              <a:rPr lang="ru-RU" altLang="en-US" sz="2000" b="1" dirty="0" smtClean="0">
                <a:sym typeface="+mn-ea"/>
              </a:rPr>
              <a:t>развития</a:t>
            </a:r>
            <a:r>
              <a:rPr lang="ru-RU" altLang="en-US" sz="2000" dirty="0">
                <a:sym typeface="+mn-ea"/>
              </a:rPr>
              <a:t>: </a:t>
            </a:r>
            <a:r>
              <a:rPr lang="ru-RU" altLang="en-US" sz="2000" dirty="0" smtClean="0">
                <a:sym typeface="+mn-ea"/>
              </a:rPr>
              <a:t>наблюдается </a:t>
            </a:r>
            <a:r>
              <a:rPr lang="ru-RU" altLang="en-US" sz="2000" dirty="0">
                <a:sym typeface="+mn-ea"/>
              </a:rPr>
              <a:t>чередование способов размножения смена хозяев и чередование поколений.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14" y="1192784"/>
            <a:ext cx="1469136" cy="22920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66" y="1198880"/>
            <a:ext cx="1444752" cy="228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83" y="1192784"/>
            <a:ext cx="1511808" cy="2286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2" y="3569335"/>
            <a:ext cx="1519601" cy="22250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20" y="3569335"/>
            <a:ext cx="1450848" cy="22250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05" y="3569335"/>
            <a:ext cx="1414998" cy="2225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578"/>
            <a:ext cx="10515600" cy="1025525"/>
          </a:xfrm>
        </p:spPr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Паразиты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895" y="1103767"/>
            <a:ext cx="10316210" cy="22231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Паразиты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греч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parasitos -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«нахлебник»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«тунеядец»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altLang="ru-RU" sz="3200" dirty="0">
                <a:sym typeface="+mn-ea"/>
              </a:rPr>
              <a:t>–</a:t>
            </a:r>
            <a:r>
              <a:rPr lang="en-US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организмы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живые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организмы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обитания</a:t>
            </a:r>
            <a:r>
              <a:rPr lang="en-US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источника пищи, не вызывая его гибели, но причиняя вред организму хозяина.</a:t>
            </a:r>
            <a:endParaRPr lang="en-US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1" t="4391" r="2980" b="4933"/>
          <a:stretch/>
        </p:blipFill>
        <p:spPr>
          <a:xfrm>
            <a:off x="1341121" y="3751262"/>
            <a:ext cx="3840480" cy="257651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13" t="7428" r="5083" b="7305"/>
          <a:stretch/>
        </p:blipFill>
        <p:spPr>
          <a:xfrm>
            <a:off x="6357257" y="3751262"/>
            <a:ext cx="3979817" cy="257651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30" y="0"/>
            <a:ext cx="10299065" cy="1325880"/>
          </a:xfrm>
        </p:spPr>
        <p:txBody>
          <a:bodyPr>
            <a:normAutofit/>
          </a:bodyPr>
          <a:lstStyle/>
          <a:p>
            <a:r>
              <a:rPr lang="ru-RU" altLang="en-US" sz="4890" b="1" u="sng" dirty="0"/>
              <a:t>Стадии развития </a:t>
            </a:r>
            <a:r>
              <a:rPr lang="ru-RU" altLang="en-US" sz="4890" b="1" u="sng" dirty="0" smtClean="0"/>
              <a:t>Класса </a:t>
            </a:r>
            <a:r>
              <a:rPr lang="ru-RU" altLang="en-US" sz="4890" b="1" u="sng" dirty="0"/>
              <a:t>С</a:t>
            </a:r>
            <a:r>
              <a:rPr lang="ru-RU" altLang="en-US" sz="4890" b="1" u="sng" dirty="0" smtClean="0"/>
              <a:t>осальщики</a:t>
            </a:r>
            <a:endParaRPr lang="ru-RU" altLang="en-US" sz="4890" b="1" u="sng" dirty="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9668" y="3051357"/>
            <a:ext cx="12061371" cy="3610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100" b="1" dirty="0"/>
              <a:t>1. </a:t>
            </a:r>
            <a:r>
              <a:rPr lang="ru-RU" altLang="en-US" sz="2100" b="1" dirty="0">
                <a:solidFill>
                  <a:schemeClr val="accent2"/>
                </a:solidFill>
              </a:rPr>
              <a:t>Марита</a:t>
            </a:r>
            <a:r>
              <a:rPr lang="ru-RU" altLang="en-US" sz="2100" dirty="0"/>
              <a:t>: Взрослая стадия. Обитает в организме позвоночных. Выделяет яйца.</a:t>
            </a:r>
          </a:p>
          <a:p>
            <a:r>
              <a:rPr lang="ru-RU" altLang="en-US" sz="2100" b="1" dirty="0"/>
              <a:t>2. </a:t>
            </a:r>
            <a:r>
              <a:rPr lang="ru-RU" altLang="en-US" sz="2100" b="1" dirty="0">
                <a:solidFill>
                  <a:schemeClr val="accent2"/>
                </a:solidFill>
              </a:rPr>
              <a:t>Мирацидий</a:t>
            </a:r>
            <a:r>
              <a:rPr lang="ru-RU" altLang="en-US" sz="2100" dirty="0"/>
              <a:t>: Выходящая из яйца ресничная личинка, которая обязательно должна попасть в организм промежуточного хозяина - брюхоногого моллюска.</a:t>
            </a:r>
          </a:p>
          <a:p>
            <a:r>
              <a:rPr lang="ru-RU" altLang="en-US" sz="2100" b="1" dirty="0"/>
              <a:t>3. </a:t>
            </a:r>
            <a:r>
              <a:rPr lang="ru-RU" altLang="en-US" sz="2100" b="1" dirty="0">
                <a:solidFill>
                  <a:schemeClr val="accent2"/>
                </a:solidFill>
              </a:rPr>
              <a:t>Спороциста</a:t>
            </a:r>
            <a:r>
              <a:rPr lang="ru-RU" altLang="en-US" sz="2100" dirty="0">
                <a:solidFill>
                  <a:schemeClr val="tx1"/>
                </a:solidFill>
              </a:rPr>
              <a:t>: Первая личиноная стадия, способная к партеногенетическому размножению.</a:t>
            </a:r>
            <a:endParaRPr lang="ru-RU" altLang="en-US" sz="2100" dirty="0"/>
          </a:p>
          <a:p>
            <a:r>
              <a:rPr lang="ru-RU" altLang="en-US" sz="2100" b="1" dirty="0"/>
              <a:t>4. </a:t>
            </a:r>
            <a:r>
              <a:rPr lang="ru-RU" altLang="en-US" sz="2100" b="1" dirty="0">
                <a:solidFill>
                  <a:schemeClr val="accent2"/>
                </a:solidFill>
              </a:rPr>
              <a:t>Редия</a:t>
            </a:r>
            <a:r>
              <a:rPr lang="ru-RU" altLang="en-US" sz="2100" dirty="0">
                <a:solidFill>
                  <a:schemeClr val="tx1"/>
                </a:solidFill>
              </a:rPr>
              <a:t>: Вто</a:t>
            </a:r>
            <a:r>
              <a:rPr lang="ru-RU" altLang="en-US" sz="2100" dirty="0">
                <a:sym typeface="+mn-ea"/>
              </a:rPr>
              <a:t>рвая личиноная стадия, способная к партеногенетическому размножению.</a:t>
            </a:r>
            <a:endParaRPr lang="ru-RU" altLang="en-US" sz="2100" dirty="0"/>
          </a:p>
          <a:p>
            <a:r>
              <a:rPr lang="ru-RU" altLang="en-US" sz="2100" b="1" dirty="0"/>
              <a:t>5. </a:t>
            </a:r>
            <a:r>
              <a:rPr lang="ru-RU" altLang="en-US" sz="2100" b="1" dirty="0">
                <a:solidFill>
                  <a:schemeClr val="accent2"/>
                </a:solidFill>
              </a:rPr>
              <a:t>Церкария</a:t>
            </a:r>
            <a:r>
              <a:rPr lang="ru-RU" altLang="en-US" sz="2100" dirty="0">
                <a:solidFill>
                  <a:schemeClr val="tx1"/>
                </a:solidFill>
              </a:rPr>
              <a:t>: Свободно плавающее в поисках хозяина личиночное поколение.</a:t>
            </a:r>
            <a:endParaRPr lang="ru-RU" altLang="en-US" sz="2100" b="1" dirty="0"/>
          </a:p>
          <a:p>
            <a:r>
              <a:rPr lang="ru-RU" altLang="en-US" sz="2100" b="1" dirty="0"/>
              <a:t>6. </a:t>
            </a:r>
            <a:r>
              <a:rPr lang="ru-RU" altLang="en-US" sz="2100" b="1" dirty="0">
                <a:solidFill>
                  <a:schemeClr val="accent2"/>
                </a:solidFill>
              </a:rPr>
              <a:t>Адолескарий</a:t>
            </a:r>
            <a:r>
              <a:rPr lang="ru-RU" altLang="en-US" sz="2100" dirty="0">
                <a:solidFill>
                  <a:schemeClr val="tx1"/>
                </a:solidFill>
              </a:rPr>
              <a:t>: Стадия покоя</a:t>
            </a:r>
            <a:r>
              <a:rPr lang="ru-RU" altLang="en-US" sz="2100" dirty="0" smtClean="0">
                <a:solidFill>
                  <a:schemeClr val="tx1"/>
                </a:solidFill>
              </a:rPr>
              <a:t>.</a:t>
            </a:r>
          </a:p>
          <a:p>
            <a:endParaRPr lang="ru-RU" altLang="en-US" sz="2100" dirty="0" smtClean="0"/>
          </a:p>
          <a:p>
            <a:r>
              <a:rPr lang="ru-RU" altLang="en-US" sz="2100" dirty="0" smtClean="0"/>
              <a:t>Если в жизненном цикле имеется второй промежуточный хозяин, то церкарии, отыскав его, внедряются в мышцы, инцистируются и превращаются в </a:t>
            </a:r>
            <a:r>
              <a:rPr lang="ru-RU" altLang="en-US" sz="2100" b="1" dirty="0" err="1" smtClean="0">
                <a:solidFill>
                  <a:schemeClr val="accent2"/>
                </a:solidFill>
              </a:rPr>
              <a:t>метацеркариий</a:t>
            </a:r>
            <a:r>
              <a:rPr lang="en-US" altLang="en-US" sz="2100" b="1" dirty="0" smtClean="0">
                <a:solidFill>
                  <a:schemeClr val="accent2"/>
                </a:solidFill>
              </a:rPr>
              <a:t> </a:t>
            </a:r>
            <a:r>
              <a:rPr lang="ru-RU" altLang="en-US" sz="2100" dirty="0" smtClean="0"/>
              <a:t>(инвазионную стадию для основного хозяина). </a:t>
            </a:r>
            <a:endParaRPr lang="ru-RU" altLang="en-US" sz="2100" dirty="0"/>
          </a:p>
          <a:p>
            <a:endParaRPr lang="ru-RU" altLang="en-US" dirty="0"/>
          </a:p>
          <a:p>
            <a:endParaRPr lang="ru-RU" altLang="en-US" dirty="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55905" y="1387475"/>
            <a:ext cx="174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dirty="0"/>
              <a:t>МАРИТА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947545" y="1387475"/>
            <a:ext cx="11664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2543810" y="1387475"/>
            <a:ext cx="1568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/>
              <a:t>ЯЙЦО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3797935" y="1387475"/>
            <a:ext cx="6934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4356735" y="1387475"/>
            <a:ext cx="2645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dirty="0"/>
              <a:t>МИРАЦИДИЙ</a:t>
            </a: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6945630" y="1387475"/>
            <a:ext cx="5797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7525385" y="1387475"/>
            <a:ext cx="2682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/>
              <a:t>СПОРОЦИСТА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340995" y="2137410"/>
            <a:ext cx="5797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920750" y="2137410"/>
            <a:ext cx="1483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/>
              <a:t>РЕДИЯ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2306955" y="2132965"/>
            <a:ext cx="8070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2925445" y="2127885"/>
            <a:ext cx="2248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/>
              <a:t>ЦЕРКАРИЯ</a:t>
            </a: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5021580" y="2132965"/>
            <a:ext cx="608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</a:p>
        </p:txBody>
      </p:sp>
      <p:sp>
        <p:nvSpPr>
          <p:cNvPr id="21" name="Текстовое поле 20"/>
          <p:cNvSpPr txBox="1"/>
          <p:nvPr/>
        </p:nvSpPr>
        <p:spPr>
          <a:xfrm>
            <a:off x="5498783" y="2127885"/>
            <a:ext cx="623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dirty="0" smtClean="0"/>
              <a:t>АДОЛЕСКАРИЙ (МЕТАЦЕРКАРИЙ)</a:t>
            </a:r>
            <a:endParaRPr lang="ru-RU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29" y="253"/>
            <a:ext cx="10515600" cy="1325563"/>
          </a:xfrm>
        </p:spPr>
        <p:txBody>
          <a:bodyPr/>
          <a:lstStyle/>
          <a:p>
            <a:r>
              <a:rPr lang="ru-RU" b="1" u="sng" dirty="0" smtClean="0"/>
              <a:t>Печёночный сосальщик </a:t>
            </a:r>
            <a:r>
              <a:rPr lang="ru-RU" b="1" dirty="0" smtClean="0"/>
              <a:t>(</a:t>
            </a:r>
            <a:r>
              <a:rPr lang="en-US" b="1" dirty="0" smtClean="0"/>
              <a:t>Fasciola hepatica)</a:t>
            </a:r>
            <a:endParaRPr lang="ru-R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258400" y="1535748"/>
            <a:ext cx="1933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ТИП</a:t>
            </a:r>
            <a:r>
              <a:rPr lang="ru-RU" b="1" dirty="0" smtClean="0"/>
              <a:t>: </a:t>
            </a:r>
            <a:r>
              <a:rPr lang="en-US" b="1" dirty="0"/>
              <a:t>PLATHELMINTHES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58400" y="2181960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КЛАСС</a:t>
            </a:r>
            <a:r>
              <a:rPr lang="ru-RU" b="1" dirty="0" smtClean="0"/>
              <a:t>:</a:t>
            </a:r>
            <a:r>
              <a:rPr lang="en-US" b="1" dirty="0" smtClean="0"/>
              <a:t> TREMATODA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58400" y="2828054"/>
            <a:ext cx="1349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ВИД</a:t>
            </a:r>
            <a:r>
              <a:rPr lang="ru-RU" b="1" dirty="0" smtClean="0"/>
              <a:t>:</a:t>
            </a:r>
            <a:r>
              <a:rPr lang="en-US" b="1" dirty="0"/>
              <a:t> </a:t>
            </a:r>
            <a:r>
              <a:rPr lang="en-US" b="1" dirty="0" smtClean="0"/>
              <a:t>FASCIOLA HEPATICA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58310" y="4538980"/>
            <a:ext cx="3414395" cy="1788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ПАТОГЕНЕЗ</a:t>
            </a:r>
            <a:r>
              <a:rPr lang="ru-RU" dirty="0" smtClean="0"/>
              <a:t>: </a:t>
            </a:r>
            <a:r>
              <a:rPr lang="ru-RU" dirty="0"/>
              <a:t>оказывает токсическое действие на организм хозяина, препятствует току желчи, приводит к увеличению печени и развитию цирроза.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8054975" y="1671320"/>
            <a:ext cx="3936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accent2"/>
                </a:solidFill>
              </a:rPr>
              <a:t>Особенности развития</a:t>
            </a:r>
            <a:r>
              <a:rPr lang="ru-RU" altLang="ru-RU" dirty="0"/>
              <a:t>:</a:t>
            </a:r>
          </a:p>
          <a:p>
            <a:r>
              <a:rPr lang="ru-RU" altLang="ru-RU" dirty="0"/>
              <a:t>1) Паразит обитает в желчных протоках, печени, желчном пузыре, иногда в поджелудочной железе;</a:t>
            </a:r>
          </a:p>
          <a:p>
            <a:endParaRPr lang="ru-RU" altLang="ru-RU" dirty="0"/>
          </a:p>
          <a:p>
            <a:r>
              <a:rPr lang="ru-RU" altLang="ru-RU" dirty="0"/>
              <a:t>2) Промежуточный хозяин </a:t>
            </a:r>
            <a:r>
              <a:rPr lang="ru-RU" altLang="ru-RU" dirty="0">
                <a:sym typeface="+mn-ea"/>
              </a:rPr>
              <a:t>–</a:t>
            </a:r>
            <a:r>
              <a:rPr lang="ru-RU" altLang="ru-RU" dirty="0" smtClean="0"/>
              <a:t> </a:t>
            </a:r>
            <a:r>
              <a:rPr lang="ru-RU" altLang="ru-RU" dirty="0"/>
              <a:t>малый прудовик </a:t>
            </a:r>
            <a:r>
              <a:rPr lang="en-US" altLang="ru-RU" dirty="0"/>
              <a:t>Glaba truncatula</a:t>
            </a:r>
            <a:r>
              <a:rPr lang="ru-RU" altLang="en-US" dirty="0"/>
              <a:t>;</a:t>
            </a:r>
          </a:p>
          <a:p>
            <a:endParaRPr lang="ru-RU" altLang="ru-RU" dirty="0"/>
          </a:p>
          <a:p>
            <a:r>
              <a:rPr lang="ru-RU" altLang="ru-RU" dirty="0"/>
              <a:t>3) Церкария имеет органы, характерные для взрослой особи;</a:t>
            </a:r>
          </a:p>
          <a:p>
            <a:endParaRPr lang="ru-RU" altLang="ru-RU" dirty="0"/>
          </a:p>
          <a:p>
            <a:r>
              <a:rPr lang="ru-RU" altLang="ru-RU" dirty="0"/>
              <a:t>4) Достигают половой зрелости через 3-4 месяца</a:t>
            </a:r>
            <a:r>
              <a:rPr lang="ru-RU" altLang="ru-RU" dirty="0" smtClean="0"/>
              <a:t>.</a:t>
            </a:r>
          </a:p>
          <a:p>
            <a:endParaRPr lang="ru-RU" altLang="ru-RU" dirty="0"/>
          </a:p>
          <a:p>
            <a:r>
              <a:rPr lang="ru-RU" altLang="ru-RU" dirty="0" smtClean="0"/>
              <a:t>5) Инвазионная стадия </a:t>
            </a:r>
            <a:r>
              <a:rPr lang="ru-RU" altLang="ru-RU" dirty="0">
                <a:sym typeface="+mn-ea"/>
              </a:rPr>
              <a:t>–</a:t>
            </a:r>
            <a:r>
              <a:rPr lang="ru-RU" altLang="ru-RU" dirty="0" smtClean="0"/>
              <a:t> адолескарий</a:t>
            </a:r>
            <a:endParaRPr lang="ru-RU" altLang="ru-RU" dirty="0"/>
          </a:p>
          <a:p>
            <a:endParaRPr lang="ru-RU" altLang="ru-RU" dirty="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065530" y="6243320"/>
            <a:ext cx="26962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sym typeface="+mn-ea"/>
              </a:rPr>
              <a:t>Цикл развития</a:t>
            </a:r>
            <a:endParaRPr lang="ru-RU" altLang="en-US" b="1" dirty="0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7" y="1482344"/>
            <a:ext cx="3511296" cy="4760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112395"/>
            <a:ext cx="10515600" cy="1325563"/>
          </a:xfrm>
        </p:spPr>
        <p:txBody>
          <a:bodyPr/>
          <a:lstStyle/>
          <a:p>
            <a:r>
              <a:rPr lang="ru-RU" b="1" u="sng" dirty="0" smtClean="0"/>
              <a:t>Кошачий сосальщик</a:t>
            </a:r>
            <a:r>
              <a:rPr lang="ru-RU" b="1" dirty="0" smtClean="0"/>
              <a:t> (</a:t>
            </a:r>
            <a:r>
              <a:rPr lang="en-US" b="1" dirty="0" smtClean="0"/>
              <a:t>Opisthorhis felineus</a:t>
            </a:r>
            <a:r>
              <a:rPr lang="ru-RU" b="1" dirty="0" smtClean="0"/>
              <a:t>)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729480" y="1660944"/>
            <a:ext cx="2020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PLATHELMINTHES</a:t>
            </a:r>
            <a:endParaRPr lang="ru-RU" b="1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29480" y="2282203"/>
            <a:ext cx="1688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TREMATODA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9480" y="2928394"/>
            <a:ext cx="1913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 smtClean="0"/>
              <a:t>:</a:t>
            </a:r>
            <a:r>
              <a:rPr lang="en-US" b="1" dirty="0"/>
              <a:t> </a:t>
            </a:r>
            <a:r>
              <a:rPr lang="en-US" b="1" dirty="0" smtClean="0"/>
              <a:t>OPISTHORHIS FELINEUS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6032" y="1291273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016115" y="1575435"/>
            <a:ext cx="5119370" cy="33013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sym typeface="+mn-ea"/>
              </a:rPr>
              <a:t>Особенности развития</a:t>
            </a:r>
            <a:r>
              <a:rPr lang="ru-RU" altLang="ru-RU" dirty="0">
                <a:sym typeface="+mn-ea"/>
              </a:rPr>
              <a:t>:</a:t>
            </a:r>
            <a:endParaRPr lang="ru-RU" altLang="ru-RU" dirty="0"/>
          </a:p>
          <a:p>
            <a:r>
              <a:rPr lang="ru-RU" altLang="ru-RU" dirty="0">
                <a:sym typeface="+mn-ea"/>
              </a:rPr>
              <a:t>1) Промежуточный хозяин – моллюск </a:t>
            </a:r>
            <a:r>
              <a:rPr lang="en-US" altLang="ru-RU" dirty="0">
                <a:sym typeface="+mn-ea"/>
              </a:rPr>
              <a:t>Bithinia leachi</a:t>
            </a:r>
            <a:r>
              <a:rPr lang="ru-RU" altLang="en-US" dirty="0">
                <a:sym typeface="+mn-ea"/>
              </a:rPr>
              <a:t>;</a:t>
            </a:r>
            <a:r>
              <a:rPr lang="en-US" altLang="ru-RU" dirty="0">
                <a:sym typeface="+mn-ea"/>
              </a:rPr>
              <a:t> </a:t>
            </a:r>
            <a:endParaRPr lang="ru-RU" altLang="en-US" dirty="0"/>
          </a:p>
          <a:p>
            <a:endParaRPr lang="ru-RU" altLang="ru-RU" dirty="0">
              <a:sym typeface="+mn-ea"/>
            </a:endParaRPr>
          </a:p>
          <a:p>
            <a:r>
              <a:rPr lang="ru-RU" altLang="ru-RU" dirty="0">
                <a:sym typeface="+mn-ea"/>
              </a:rPr>
              <a:t>2) Вторым промежуточным хозяином описторхиса являются рыбы семейства Карповые;</a:t>
            </a:r>
          </a:p>
          <a:p>
            <a:endParaRPr lang="ru-RU" altLang="ru-RU" dirty="0"/>
          </a:p>
          <a:p>
            <a:r>
              <a:rPr lang="ru-RU" altLang="ru-RU" dirty="0"/>
              <a:t>3) </a:t>
            </a:r>
            <a:r>
              <a:rPr lang="ru-RU" altLang="ru-RU" dirty="0" smtClean="0"/>
              <a:t>Инвазионная стадия </a:t>
            </a:r>
            <a:r>
              <a:rPr lang="ru-RU" altLang="ru-RU" dirty="0" smtClean="0">
                <a:sym typeface="+mn-ea"/>
              </a:rPr>
              <a:t>– </a:t>
            </a:r>
            <a:r>
              <a:rPr lang="ru-RU" altLang="ru-RU" dirty="0" err="1" smtClean="0"/>
              <a:t>метацеркарий</a:t>
            </a:r>
            <a:endParaRPr lang="ru-RU" altLang="ru-RU" dirty="0" smtClean="0"/>
          </a:p>
          <a:p>
            <a:endParaRPr lang="ru-RU" altLang="ru-RU" dirty="0"/>
          </a:p>
          <a:p>
            <a:r>
              <a:rPr lang="ru-RU" altLang="ru-RU" dirty="0" smtClean="0"/>
              <a:t>4) Паразит обитает в поджелудочной железе и печени.</a:t>
            </a:r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287010" y="497776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sym typeface="+mn-ea"/>
              </a:rPr>
              <a:t>ПАТОГЕНЕЗ</a:t>
            </a:r>
            <a:r>
              <a:rPr lang="ru-RU" dirty="0" smtClean="0">
                <a:sym typeface="+mn-ea"/>
              </a:rPr>
              <a:t>: Аллергическая реакция, формируется хронический гепатит, гепатоцеллюлярная карцинома, хронический гастрит, дуоденит, гастродуоденит, вплоть до образования язв.</a:t>
            </a:r>
            <a:endParaRPr lang="ru-RU" altLang="en-US" dirty="0" smtClean="0">
              <a:sym typeface="+mn-e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0" y="1665605"/>
            <a:ext cx="4364736" cy="451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65" y="145597"/>
            <a:ext cx="11057709" cy="1325563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Лёгочный сосальщик</a:t>
            </a:r>
            <a:r>
              <a:rPr lang="ru-RU" b="1" dirty="0" smtClean="0"/>
              <a:t> (</a:t>
            </a:r>
            <a:r>
              <a:rPr lang="en-US" b="1" dirty="0" smtClean="0"/>
              <a:t>Paragonimus westermani)</a:t>
            </a:r>
            <a:endParaRPr lang="ru-RU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3709" y="1929109"/>
            <a:ext cx="1949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PLATHELMINTHES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3709" y="2575812"/>
            <a:ext cx="1592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TREMATODA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3709" y="3222119"/>
            <a:ext cx="2393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</a:p>
          <a:p>
            <a:r>
              <a:rPr lang="en-US" b="1" dirty="0" smtClean="0"/>
              <a:t>PARAGONIMUS WESTERMANI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0835" y="1514975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3535" y="5210810"/>
            <a:ext cx="259778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ПАТОГЕНЕЗ</a:t>
            </a:r>
            <a:r>
              <a:rPr lang="ru-RU" dirty="0"/>
              <a:t>: Аллергическая </a:t>
            </a:r>
            <a:r>
              <a:rPr lang="en-US" dirty="0" smtClean="0"/>
              <a:t> </a:t>
            </a:r>
            <a:r>
              <a:rPr lang="ru-RU" dirty="0" smtClean="0"/>
              <a:t>реакция и очаговая пневмония.</a:t>
            </a:r>
            <a:endParaRPr lang="ru-RU" dirty="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748270" y="2252274"/>
            <a:ext cx="4443730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sym typeface="+mn-ea"/>
              </a:rPr>
              <a:t>Особенности развития</a:t>
            </a:r>
            <a:r>
              <a:rPr lang="ru-RU" altLang="ru-RU" dirty="0">
                <a:sym typeface="+mn-ea"/>
              </a:rPr>
              <a:t>:</a:t>
            </a:r>
            <a:endParaRPr lang="ru-RU" altLang="ru-RU" dirty="0"/>
          </a:p>
          <a:p>
            <a:r>
              <a:rPr lang="ru-RU" altLang="ru-RU" dirty="0">
                <a:sym typeface="+mn-ea"/>
              </a:rPr>
              <a:t>1) Развивается со сменой двух промежуточных хозяев: первый – моллюски рода </a:t>
            </a:r>
            <a:r>
              <a:rPr lang="en-US" altLang="ru-RU" dirty="0">
                <a:sym typeface="+mn-ea"/>
              </a:rPr>
              <a:t>Oncomelania </a:t>
            </a:r>
            <a:r>
              <a:rPr lang="ru-RU" altLang="ru-RU" dirty="0">
                <a:sym typeface="+mn-ea"/>
              </a:rPr>
              <a:t>и второй промежуточный хозяин – крабы, раки, креветки;</a:t>
            </a:r>
          </a:p>
          <a:p>
            <a:endParaRPr lang="ru-RU" altLang="ru-RU" dirty="0">
              <a:sym typeface="+mn-ea"/>
            </a:endParaRPr>
          </a:p>
          <a:p>
            <a:r>
              <a:rPr lang="ru-RU" altLang="ru-RU" dirty="0">
                <a:sym typeface="+mn-ea"/>
              </a:rPr>
              <a:t>2) </a:t>
            </a:r>
            <a:r>
              <a:rPr lang="ru-RU" altLang="ru-RU" dirty="0" smtClean="0"/>
              <a:t>Инвазионная стадия </a:t>
            </a:r>
            <a:r>
              <a:rPr lang="ru-RU" altLang="ru-RU" dirty="0" smtClean="0">
                <a:sym typeface="+mn-ea"/>
              </a:rPr>
              <a:t>–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метацеркарий</a:t>
            </a:r>
            <a:endParaRPr lang="ru-RU" altLang="ru-RU" dirty="0" smtClean="0"/>
          </a:p>
          <a:p>
            <a:endParaRPr lang="ru-RU" altLang="ru-RU" dirty="0" smtClean="0">
              <a:sym typeface="+mn-ea"/>
            </a:endParaRPr>
          </a:p>
          <a:p>
            <a:r>
              <a:rPr lang="ru-RU" altLang="ru-RU" dirty="0" smtClean="0"/>
              <a:t>3)</a:t>
            </a:r>
            <a:r>
              <a:rPr lang="ru-RU" altLang="ru-RU" dirty="0" smtClean="0">
                <a:sym typeface="+mn-ea"/>
              </a:rPr>
              <a:t> Взрослые паразиты поселяются в лёгких.</a:t>
            </a:r>
            <a:endParaRPr lang="ru-RU" altLang="en-US" dirty="0" smtClean="0"/>
          </a:p>
          <a:p>
            <a:endParaRPr lang="ru-RU" altLang="ru-RU" dirty="0">
              <a:sym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1" y="1928122"/>
            <a:ext cx="5093594" cy="4220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40" y="3238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Кровяные сосальщики</a:t>
            </a:r>
            <a:r>
              <a:rPr lang="ru-RU" b="1" dirty="0" smtClean="0"/>
              <a:t> (</a:t>
            </a:r>
            <a:r>
              <a:rPr lang="en-US" b="1" dirty="0" err="1" smtClean="0"/>
              <a:t>Schistosoma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b="1" dirty="0" smtClean="0"/>
              <a:t>              </a:t>
            </a:r>
            <a:r>
              <a:rPr lang="ru-RU" sz="2700" b="1" dirty="0" smtClean="0"/>
              <a:t>Для всех видов шистосом инвазионная стадия – </a:t>
            </a:r>
            <a:r>
              <a:rPr lang="ru-RU" sz="2700" b="1" dirty="0" err="1" smtClean="0"/>
              <a:t>церкарий</a:t>
            </a:r>
            <a:r>
              <a:rPr lang="ru-RU" sz="2700" b="1" dirty="0" smtClean="0"/>
              <a:t>.</a:t>
            </a:r>
            <a:endParaRPr lang="ru-RU" sz="2700" b="1" u="sng" dirty="0"/>
          </a:p>
        </p:txBody>
      </p:sp>
      <p:sp>
        <p:nvSpPr>
          <p:cNvPr id="33" name="Текстовое поле 32"/>
          <p:cNvSpPr txBox="1"/>
          <p:nvPr/>
        </p:nvSpPr>
        <p:spPr>
          <a:xfrm>
            <a:off x="264175" y="1102995"/>
            <a:ext cx="16573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sym typeface="+mn-ea"/>
              </a:rPr>
              <a:t>Цикл развития</a:t>
            </a:r>
            <a:endParaRPr lang="en-US" altLang="ru-RU" b="1" dirty="0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34" name="Текстовое поле 33"/>
          <p:cNvSpPr txBox="1"/>
          <p:nvPr/>
        </p:nvSpPr>
        <p:spPr>
          <a:xfrm>
            <a:off x="4508500" y="1471295"/>
            <a:ext cx="7461885" cy="5045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ym typeface="+mn-ea"/>
              </a:rPr>
              <a:t>Schistosoma haematobium</a:t>
            </a:r>
            <a:r>
              <a:rPr lang="ru-RU" altLang="en-US" b="1" dirty="0" smtClean="0">
                <a:sym typeface="+mn-ea"/>
              </a:rPr>
              <a:t>. </a:t>
            </a:r>
            <a:r>
              <a:rPr lang="ru-RU" altLang="en-US" dirty="0" smtClean="0">
                <a:sym typeface="+mn-ea"/>
              </a:rPr>
              <a:t>Возбудитель урогенитального шистосомоза. Паразитирует в крупных венах брюшной полости и органов мочеполового аппарата. Промежуточными хозяевами являютя моллюски и родов</a:t>
            </a:r>
            <a:r>
              <a:rPr lang="en-US" altLang="en-US" dirty="0" smtClean="0">
                <a:sym typeface="+mn-ea"/>
              </a:rPr>
              <a:t> Bullinus</a:t>
            </a:r>
            <a:r>
              <a:rPr lang="ru-RU" altLang="en-US" dirty="0" smtClean="0">
                <a:sym typeface="+mn-ea"/>
              </a:rPr>
              <a:t>,</a:t>
            </a:r>
            <a:r>
              <a:rPr lang="en-US" altLang="en-US" dirty="0" smtClean="0">
                <a:sym typeface="+mn-ea"/>
              </a:rPr>
              <a:t> Planorbis</a:t>
            </a:r>
            <a:r>
              <a:rPr lang="ru-RU" altLang="en-US" dirty="0" smtClean="0">
                <a:sym typeface="+mn-ea"/>
              </a:rPr>
              <a:t> или</a:t>
            </a:r>
            <a:r>
              <a:rPr lang="en-US" altLang="en-US" dirty="0" smtClean="0">
                <a:sym typeface="+mn-ea"/>
              </a:rPr>
              <a:t> Planorbarius</a:t>
            </a:r>
            <a:r>
              <a:rPr lang="ru-RU" altLang="en-US" dirty="0" smtClean="0">
                <a:sym typeface="+mn-ea"/>
              </a:rPr>
              <a:t>, окончательными </a:t>
            </a:r>
            <a:r>
              <a:rPr lang="ru-RU" altLang="ru-RU" dirty="0">
                <a:sym typeface="+mn-ea"/>
              </a:rPr>
              <a:t>–</a:t>
            </a:r>
            <a:r>
              <a:rPr lang="ru-RU" altLang="en-US" dirty="0" smtClean="0">
                <a:sym typeface="+mn-ea"/>
              </a:rPr>
              <a:t> человек и обезьяны. Встречается на Ближнем Востоке, Африке, Индия.</a:t>
            </a:r>
          </a:p>
          <a:p>
            <a:endParaRPr lang="en-US" b="1" dirty="0" smtClean="0">
              <a:sym typeface="+mn-ea"/>
            </a:endParaRPr>
          </a:p>
          <a:p>
            <a:r>
              <a:rPr lang="en-US" b="1" dirty="0" smtClean="0">
                <a:sym typeface="+mn-ea"/>
              </a:rPr>
              <a:t>Schistosoma</a:t>
            </a:r>
            <a:r>
              <a:rPr lang="ru-RU" altLang="en-US" b="1" dirty="0" smtClean="0">
                <a:sym typeface="+mn-ea"/>
              </a:rPr>
              <a:t> </a:t>
            </a:r>
            <a:r>
              <a:rPr lang="en-US" b="1" dirty="0" smtClean="0">
                <a:sym typeface="+mn-ea"/>
              </a:rPr>
              <a:t>mansoni</a:t>
            </a:r>
            <a:r>
              <a:rPr lang="ru-RU" altLang="en-US" b="1" dirty="0" smtClean="0">
                <a:sym typeface="+mn-ea"/>
              </a:rPr>
              <a:t>. </a:t>
            </a:r>
            <a:r>
              <a:rPr lang="ru-RU" altLang="en-US" dirty="0" smtClean="0">
                <a:sym typeface="+mn-ea"/>
              </a:rPr>
              <a:t>Возбудитель кишечного шистосомоза. Окончательный хозяин </a:t>
            </a:r>
            <a:r>
              <a:rPr lang="ru-RU" altLang="ru-RU" dirty="0">
                <a:sym typeface="+mn-ea"/>
              </a:rPr>
              <a:t>–</a:t>
            </a:r>
            <a:r>
              <a:rPr lang="ru-RU" altLang="en-US" dirty="0" smtClean="0">
                <a:sym typeface="+mn-ea"/>
              </a:rPr>
              <a:t> человек, крупный рогатый скот, собаки; промежуточные хозяева </a:t>
            </a:r>
            <a:r>
              <a:rPr lang="ru-RU" altLang="ru-RU" dirty="0">
                <a:sym typeface="+mn-ea"/>
              </a:rPr>
              <a:t>–</a:t>
            </a:r>
            <a:r>
              <a:rPr lang="ru-RU" altLang="en-US" dirty="0" smtClean="0">
                <a:sym typeface="+mn-ea"/>
              </a:rPr>
              <a:t> моллюски рода </a:t>
            </a:r>
            <a:r>
              <a:rPr lang="en-US" altLang="en-US" dirty="0" smtClean="0">
                <a:sym typeface="+mn-ea"/>
              </a:rPr>
              <a:t>Planorbis</a:t>
            </a:r>
            <a:r>
              <a:rPr lang="ru-RU" altLang="en-US" dirty="0" smtClean="0">
                <a:sym typeface="+mn-ea"/>
              </a:rPr>
              <a:t>,</a:t>
            </a:r>
            <a:r>
              <a:rPr lang="en-US" altLang="en-US" dirty="0" smtClean="0">
                <a:sym typeface="+mn-ea"/>
              </a:rPr>
              <a:t> Physopsis</a:t>
            </a:r>
            <a:r>
              <a:rPr lang="ru-RU" altLang="en-US" dirty="0" smtClean="0">
                <a:sym typeface="+mn-ea"/>
              </a:rPr>
              <a:t>,</a:t>
            </a:r>
            <a:r>
              <a:rPr lang="en-US" altLang="en-US" dirty="0" smtClean="0">
                <a:sym typeface="+mn-ea"/>
              </a:rPr>
              <a:t> Biomphallaria</a:t>
            </a:r>
            <a:r>
              <a:rPr lang="ru-RU" altLang="en-US" dirty="0" smtClean="0">
                <a:sym typeface="+mn-ea"/>
              </a:rPr>
              <a:t>. Кишечный шистосомоз отмечается в Северной, Экваториальной Юго-Восточной Африке, Юго-Западной Азии, Бразилии,</a:t>
            </a:r>
          </a:p>
          <a:p>
            <a:r>
              <a:rPr lang="ru-RU" altLang="en-US" dirty="0" smtClean="0">
                <a:sym typeface="+mn-ea"/>
              </a:rPr>
              <a:t>Венесуэле.</a:t>
            </a:r>
          </a:p>
          <a:p>
            <a:endParaRPr lang="ru-RU" altLang="en-US" dirty="0" smtClean="0">
              <a:sym typeface="+mn-ea"/>
            </a:endParaRPr>
          </a:p>
          <a:p>
            <a:r>
              <a:rPr lang="en-US" b="1" dirty="0" smtClean="0">
                <a:sym typeface="+mn-ea"/>
              </a:rPr>
              <a:t>Schistosoma</a:t>
            </a:r>
            <a:r>
              <a:rPr lang="ru-RU" altLang="en-US" b="1" dirty="0" smtClean="0">
                <a:sym typeface="+mn-ea"/>
              </a:rPr>
              <a:t> </a:t>
            </a:r>
            <a:r>
              <a:rPr lang="en-US" b="1" dirty="0" smtClean="0">
                <a:sym typeface="+mn-ea"/>
              </a:rPr>
              <a:t>japonicum</a:t>
            </a:r>
            <a:r>
              <a:rPr lang="ru-RU" altLang="en-US" b="1" dirty="0" smtClean="0">
                <a:sym typeface="+mn-ea"/>
              </a:rPr>
              <a:t>. </a:t>
            </a:r>
            <a:r>
              <a:rPr lang="ru-RU" altLang="en-US" dirty="0" smtClean="0">
                <a:sym typeface="+mn-ea"/>
              </a:rPr>
              <a:t>Возбудитель японского шистосомоза. Паразитирует в кровеносных сосудах кишок. Окончательный хозяин </a:t>
            </a:r>
            <a:r>
              <a:rPr lang="ru-RU" altLang="ru-RU" dirty="0">
                <a:sym typeface="+mn-ea"/>
              </a:rPr>
              <a:t>–</a:t>
            </a:r>
            <a:r>
              <a:rPr lang="ru-RU" altLang="en-US" dirty="0" smtClean="0">
                <a:sym typeface="+mn-ea"/>
              </a:rPr>
              <a:t> человек, копытные, собаки, грызуны; промежуточные хозяева </a:t>
            </a:r>
            <a:r>
              <a:rPr lang="ru-RU" altLang="ru-RU" dirty="0">
                <a:sym typeface="+mn-ea"/>
              </a:rPr>
              <a:t>–</a:t>
            </a:r>
            <a:r>
              <a:rPr lang="ru-RU" altLang="en-US" dirty="0" smtClean="0">
                <a:sym typeface="+mn-ea"/>
              </a:rPr>
              <a:t> моллюски рода </a:t>
            </a:r>
            <a:r>
              <a:rPr lang="en-US" altLang="en-US" dirty="0" smtClean="0">
                <a:sym typeface="+mn-ea"/>
              </a:rPr>
              <a:t>Oncomelania</a:t>
            </a:r>
            <a:r>
              <a:rPr lang="ru-RU" altLang="en-US" dirty="0" smtClean="0">
                <a:sym typeface="+mn-ea"/>
              </a:rPr>
              <a:t>.</a:t>
            </a:r>
            <a:r>
              <a:rPr lang="en-US" altLang="ru-RU" dirty="0" smtClean="0">
                <a:sym typeface="+mn-ea"/>
              </a:rPr>
              <a:t> </a:t>
            </a:r>
            <a:r>
              <a:rPr lang="ru-RU" altLang="en-US" dirty="0" smtClean="0">
                <a:sym typeface="+mn-ea"/>
              </a:rPr>
              <a:t>Японский шистосомоз распространен в Южной Японии, Южном Китае, на Филиппинах.</a:t>
            </a:r>
            <a:endParaRPr lang="en-US" altLang="en-US" dirty="0" smtClean="0">
              <a:sym typeface="+mn-ea"/>
            </a:endParaRPr>
          </a:p>
          <a:p>
            <a:endParaRPr lang="en-US" altLang="en-US" dirty="0" smtClean="0">
              <a:sym typeface="+mn-ea"/>
            </a:endParaRPr>
          </a:p>
          <a:p>
            <a:endParaRPr lang="ru-RU" altLang="en-US" dirty="0" smtClean="0">
              <a:sym typeface="+mn-ea"/>
            </a:endParaRPr>
          </a:p>
          <a:p>
            <a:endParaRPr lang="ru-RU" altLang="en-US" dirty="0" smtClean="0">
              <a:sym typeface="+mn-ea"/>
            </a:endParaRPr>
          </a:p>
          <a:p>
            <a:endParaRPr lang="ru-RU" altLang="en-US" dirty="0" smtClean="0">
              <a:sym typeface="+mn-e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8" y="1471295"/>
            <a:ext cx="4008730" cy="5044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80" y="72390"/>
            <a:ext cx="9004935" cy="1325880"/>
          </a:xfrm>
        </p:spPr>
        <p:txBody>
          <a:bodyPr/>
          <a:lstStyle/>
          <a:p>
            <a:r>
              <a:rPr lang="ru-RU" b="1" dirty="0" smtClean="0">
                <a:sym typeface="+mn-ea"/>
              </a:rPr>
              <a:t> </a:t>
            </a:r>
            <a:r>
              <a:rPr lang="ru-RU" b="1" u="sng" dirty="0" smtClean="0">
                <a:sym typeface="+mn-ea"/>
              </a:rPr>
              <a:t>Класс ленточные черви (</a:t>
            </a:r>
            <a:r>
              <a:rPr lang="en-US" b="1" u="sng" dirty="0">
                <a:sym typeface="+mn-ea"/>
              </a:rPr>
              <a:t>CESTOIDEA</a:t>
            </a:r>
            <a:r>
              <a:rPr lang="ru-RU" b="1" u="sng" dirty="0" smtClean="0">
                <a:sym typeface="+mn-ea"/>
              </a:rPr>
              <a:t>)</a:t>
            </a:r>
            <a:endParaRPr lang="ru-RU" altLang="en-US" u="sng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9530" y="3754120"/>
            <a:ext cx="18046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200" b="1" dirty="0" smtClean="0">
                <a:sym typeface="+mn-ea"/>
              </a:rPr>
              <a:t>Цепень вооруженный (</a:t>
            </a:r>
            <a:r>
              <a:rPr lang="en-US" sz="1200" b="1" dirty="0" smtClean="0">
                <a:sym typeface="+mn-ea"/>
              </a:rPr>
              <a:t>Taenia solium</a:t>
            </a:r>
            <a:r>
              <a:rPr lang="ru-RU" sz="1200" b="1" dirty="0" smtClean="0">
                <a:sym typeface="+mn-ea"/>
              </a:rPr>
              <a:t>) </a:t>
            </a:r>
            <a:endParaRPr lang="ru-RU" altLang="en-US" sz="1200" b="1" dirty="0" smtClean="0">
              <a:sym typeface="+mn-ea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2018665" y="3709670"/>
            <a:ext cx="267589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200" b="1" dirty="0" smtClean="0">
                <a:sym typeface="+mn-ea"/>
              </a:rPr>
              <a:t>Лентец широкий </a:t>
            </a:r>
          </a:p>
          <a:p>
            <a:pPr algn="ctr"/>
            <a:r>
              <a:rPr lang="ru-RU" sz="1200" b="1" dirty="0" smtClean="0">
                <a:sym typeface="+mn-ea"/>
              </a:rPr>
              <a:t>(</a:t>
            </a:r>
            <a:r>
              <a:rPr lang="en-US" sz="1200" b="1" dirty="0" smtClean="0">
                <a:sym typeface="+mn-ea"/>
              </a:rPr>
              <a:t>Diphyllobothrium latum</a:t>
            </a:r>
            <a:r>
              <a:rPr lang="ru-RU" b="1" dirty="0" smtClean="0">
                <a:sym typeface="+mn-ea"/>
              </a:rPr>
              <a:t>)</a:t>
            </a:r>
            <a:endParaRPr lang="ru-RU" altLang="en-US" b="1" dirty="0" smtClean="0"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6659880" y="3766185"/>
            <a:ext cx="2364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200" b="1" dirty="0" smtClean="0">
                <a:sym typeface="+mn-ea"/>
              </a:rPr>
              <a:t>Цепень невооруженный (</a:t>
            </a:r>
            <a:r>
              <a:rPr lang="en-US" sz="1200" b="1" dirty="0" smtClean="0">
                <a:sym typeface="+mn-ea"/>
              </a:rPr>
              <a:t>Taeniarhynhus saginatus)</a:t>
            </a:r>
            <a:endParaRPr lang="en-US" altLang="en-US" sz="1200" b="1" dirty="0" smtClean="0">
              <a:sym typeface="+mn-ea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5130800" y="3754120"/>
            <a:ext cx="17621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200" b="1" dirty="0" smtClean="0">
                <a:sym typeface="+mn-ea"/>
              </a:rPr>
              <a:t>Цепень вооруженный (</a:t>
            </a:r>
            <a:r>
              <a:rPr lang="en-US" sz="1200" b="1" dirty="0" smtClean="0">
                <a:sym typeface="+mn-ea"/>
              </a:rPr>
              <a:t>Taenia solium</a:t>
            </a:r>
            <a:r>
              <a:rPr lang="ru-RU" sz="1200" b="1" dirty="0" smtClean="0">
                <a:sym typeface="+mn-ea"/>
              </a:rPr>
              <a:t>)</a:t>
            </a:r>
            <a:endParaRPr lang="ru-RU" altLang="en-US" sz="1200" b="1" dirty="0" smtClean="0"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59080" y="4361180"/>
            <a:ext cx="6195060" cy="2496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b="1" dirty="0">
                <a:sym typeface="+mn-ea"/>
              </a:rPr>
              <a:t>Общая характеритсика</a:t>
            </a:r>
            <a:r>
              <a:rPr lang="ru-RU" altLang="en-US" dirty="0">
                <a:sym typeface="+mn-ea"/>
              </a:rPr>
              <a:t>:</a:t>
            </a:r>
            <a:r>
              <a:rPr lang="en-US" altLang="ru-RU" dirty="0">
                <a:sym typeface="+mn-ea"/>
              </a:rPr>
              <a:t> </a:t>
            </a:r>
            <a:r>
              <a:rPr lang="ru-RU" altLang="ru-RU" dirty="0" smtClean="0">
                <a:sym typeface="+mn-ea"/>
              </a:rPr>
              <a:t>являются </a:t>
            </a:r>
            <a:r>
              <a:rPr lang="ru-RU" altLang="ru-RU" dirty="0">
                <a:sym typeface="+mn-ea"/>
              </a:rPr>
              <a:t>паразитами позвоночных животных. Для них характерна лентовидная</a:t>
            </a:r>
            <a:r>
              <a:rPr lang="en-US" altLang="ru-RU" dirty="0">
                <a:sym typeface="+mn-ea"/>
              </a:rPr>
              <a:t> </a:t>
            </a:r>
            <a:r>
              <a:rPr lang="ru-RU" altLang="en-US" dirty="0">
                <a:sym typeface="+mn-ea"/>
              </a:rPr>
              <a:t>форма тела (стробила). Снаружи тело </a:t>
            </a:r>
            <a:r>
              <a:rPr lang="ru-RU" altLang="en-US" dirty="0" smtClean="0">
                <a:sym typeface="+mn-ea"/>
              </a:rPr>
              <a:t>представлено </a:t>
            </a:r>
            <a:r>
              <a:rPr lang="ru-RU" altLang="en-US" dirty="0">
                <a:sym typeface="+mn-ea"/>
              </a:rPr>
              <a:t>кожно-мускульным мешком. Пищеварительная и дыхательная системы отсутствуют. Питаются всей поверхностью тела </a:t>
            </a:r>
            <a:r>
              <a:rPr lang="en-US" altLang="en-US" dirty="0" smtClean="0">
                <a:sym typeface="+mn-ea"/>
              </a:rPr>
              <a:t>- </a:t>
            </a:r>
            <a:r>
              <a:rPr lang="ru-RU" altLang="en-US" dirty="0" err="1" smtClean="0">
                <a:sym typeface="+mn-ea"/>
              </a:rPr>
              <a:t>осмотически</a:t>
            </a:r>
            <a:r>
              <a:rPr lang="ru-RU" altLang="en-US" dirty="0">
                <a:sym typeface="+mn-ea"/>
              </a:rPr>
              <a:t>. Выделительная система протонефридиального типа. Нервная система представлена ганглием. Половая система хорошо сформирована в гермафродитных проглоттидах.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992620" y="4632325"/>
            <a:ext cx="49256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b="1" dirty="0">
                <a:sym typeface="+mn-ea"/>
              </a:rPr>
              <a:t>Особенности цикла </a:t>
            </a:r>
            <a:r>
              <a:rPr lang="ru-RU" altLang="en-US" b="1" dirty="0" smtClean="0">
                <a:sym typeface="+mn-ea"/>
              </a:rPr>
              <a:t>развития</a:t>
            </a:r>
            <a:r>
              <a:rPr lang="ru-RU" altLang="en-US" dirty="0">
                <a:sym typeface="+mn-ea"/>
              </a:rPr>
              <a:t>: </a:t>
            </a:r>
            <a:r>
              <a:rPr lang="ru-RU" altLang="en-US" dirty="0" smtClean="0">
                <a:sym typeface="+mn-ea"/>
              </a:rPr>
              <a:t>цикл </a:t>
            </a:r>
            <a:r>
              <a:rPr lang="ru-RU" altLang="en-US" dirty="0">
                <a:sym typeface="+mn-ea"/>
              </a:rPr>
              <a:t>развития связан у большинства с попаданием во внешнюю среду инвазионного яйца. Окончательные хозяева обычно заражаются, поедая промежуточных хозяев, в организме которых находятся </a:t>
            </a:r>
            <a:r>
              <a:rPr lang="ru-RU" altLang="en-US" b="1" dirty="0">
                <a:sym typeface="+mn-ea"/>
              </a:rPr>
              <a:t>финны</a:t>
            </a:r>
            <a:r>
              <a:rPr lang="ru-RU" altLang="en-US" dirty="0">
                <a:sym typeface="+mn-ea"/>
              </a:rPr>
              <a:t>.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9254490" y="3764280"/>
            <a:ext cx="19126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200" b="1" dirty="0" smtClean="0">
                <a:sym typeface="+mn-ea"/>
              </a:rPr>
              <a:t>Цепень карликовый (</a:t>
            </a:r>
            <a:r>
              <a:rPr lang="en-US" sz="1200" b="1" dirty="0" smtClean="0">
                <a:sym typeface="+mn-ea"/>
              </a:rPr>
              <a:t>Hymenolepis nana</a:t>
            </a:r>
            <a:r>
              <a:rPr lang="ru-RU" sz="1200" b="1" dirty="0" smtClean="0">
                <a:sym typeface="+mn-ea"/>
              </a:rPr>
              <a:t>)</a:t>
            </a:r>
            <a:endParaRPr lang="ru-RU" altLang="en-US" sz="1200" b="1" dirty="0" smtClean="0">
              <a:sym typeface="+mn-e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3" y="1392682"/>
            <a:ext cx="999744" cy="23225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06" y="1392682"/>
            <a:ext cx="3340608" cy="23164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93" y="1395434"/>
            <a:ext cx="1765738" cy="23170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34" y="1397036"/>
            <a:ext cx="1600200" cy="23077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13" t="8688" r="5755" b="-300"/>
          <a:stretch/>
        </p:blipFill>
        <p:spPr>
          <a:xfrm>
            <a:off x="8740337" y="1392683"/>
            <a:ext cx="2997876" cy="2319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010" y="0"/>
            <a:ext cx="8164195" cy="1325880"/>
          </a:xfrm>
        </p:spPr>
        <p:txBody>
          <a:bodyPr/>
          <a:lstStyle/>
          <a:p>
            <a:r>
              <a:rPr lang="ru-RU" altLang="en-US" b="1" u="sng">
                <a:sym typeface="+mn-ea"/>
              </a:rPr>
              <a:t>Стадии развития класса цестод</a:t>
            </a:r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525" y="1165860"/>
            <a:ext cx="27025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000" b="1"/>
              <a:t>Взрослая особь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367915" y="1412240"/>
            <a:ext cx="617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051175" y="1222375"/>
            <a:ext cx="26574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b="1"/>
              <a:t>Инвазионное яйцо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5718175" y="1412240"/>
            <a:ext cx="635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6404610" y="1412240"/>
            <a:ext cx="22205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000" b="1" dirty="0"/>
              <a:t>Онкосфера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8644255" y="1412240"/>
            <a:ext cx="5607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8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9359900" y="1412240"/>
            <a:ext cx="15659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000" b="1">
                <a:sym typeface="+mn-ea"/>
              </a:rPr>
              <a:t>Финна</a:t>
            </a:r>
            <a:endParaRPr lang="ru-RU" altLang="en-US" sz="3000" b="1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287020" y="2298700"/>
            <a:ext cx="11478895" cy="43173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200" dirty="0"/>
              <a:t>Строение финн различно и характерно для каждого вида цестод. Различают шесть видов финн:</a:t>
            </a:r>
          </a:p>
          <a:p>
            <a:r>
              <a:rPr lang="ru-RU" altLang="en-US" sz="2200" dirty="0"/>
              <a:t>1. </a:t>
            </a:r>
            <a:r>
              <a:rPr lang="ru-RU" altLang="en-US" sz="2200" b="1" dirty="0">
                <a:solidFill>
                  <a:schemeClr val="accent2"/>
                </a:solidFill>
              </a:rPr>
              <a:t>Цистицерк</a:t>
            </a:r>
            <a:r>
              <a:rPr lang="ru-RU" altLang="en-US" sz="2200" dirty="0"/>
              <a:t>. Имеет форму пузыря, заполненного жидкостью, внутрь которого ввернута головка с присосками. </a:t>
            </a:r>
            <a:r>
              <a:rPr lang="ru-RU" altLang="en-US" sz="2200" dirty="0" smtClean="0"/>
              <a:t>Последняя </a:t>
            </a:r>
            <a:r>
              <a:rPr lang="ru-RU" altLang="en-US" sz="2200" dirty="0"/>
              <a:t>может выворачиваться наружу.</a:t>
            </a:r>
          </a:p>
          <a:p>
            <a:r>
              <a:rPr lang="ru-RU" altLang="en-US" sz="2200" dirty="0"/>
              <a:t>2. </a:t>
            </a:r>
            <a:r>
              <a:rPr lang="ru-RU" altLang="en-US" sz="2200" b="1" dirty="0">
                <a:solidFill>
                  <a:schemeClr val="accent2"/>
                </a:solidFill>
              </a:rPr>
              <a:t>Ценур</a:t>
            </a:r>
            <a:r>
              <a:rPr lang="ru-RU" altLang="en-US" sz="2200" dirty="0"/>
              <a:t>. Пузырь с несколькими ввернутыми головками</a:t>
            </a:r>
          </a:p>
          <a:p>
            <a:r>
              <a:rPr lang="ru-RU" altLang="en-US" sz="2200" dirty="0"/>
              <a:t>3. </a:t>
            </a:r>
            <a:r>
              <a:rPr lang="ru-RU" altLang="en-US" sz="2200" b="1" dirty="0">
                <a:solidFill>
                  <a:schemeClr val="accent2"/>
                </a:solidFill>
              </a:rPr>
              <a:t>Цистицеркоид</a:t>
            </a:r>
            <a:r>
              <a:rPr lang="ru-RU" altLang="en-US" sz="2200" dirty="0"/>
              <a:t>. Имеется вздутая часть с ввернутой головкой, на заднем конце которой </a:t>
            </a:r>
            <a:r>
              <a:rPr lang="ru-RU" altLang="en-US" sz="2200" dirty="0" smtClean="0"/>
              <a:t>находится </a:t>
            </a:r>
            <a:r>
              <a:rPr lang="ru-RU" altLang="en-US" sz="2200" dirty="0"/>
              <a:t>хвостовой придаток.</a:t>
            </a:r>
          </a:p>
          <a:p>
            <a:r>
              <a:rPr lang="ru-RU" altLang="en-US" sz="2200" dirty="0"/>
              <a:t>4. </a:t>
            </a:r>
            <a:r>
              <a:rPr lang="ru-RU" altLang="en-US" sz="2200" b="1" dirty="0" smtClean="0">
                <a:solidFill>
                  <a:schemeClr val="accent2"/>
                </a:solidFill>
              </a:rPr>
              <a:t>Ларвоциста </a:t>
            </a:r>
            <a:r>
              <a:rPr lang="ru-RU" altLang="en-US" sz="2200" b="1" dirty="0">
                <a:solidFill>
                  <a:schemeClr val="accent2"/>
                </a:solidFill>
              </a:rPr>
              <a:t>цистного эхинококка</a:t>
            </a:r>
            <a:r>
              <a:rPr lang="ru-RU" altLang="en-US" sz="2200" dirty="0"/>
              <a:t>. Большой материнский пузырь с дочерними и </a:t>
            </a:r>
            <a:r>
              <a:rPr lang="ru-RU" altLang="en-US" sz="2200" dirty="0" smtClean="0"/>
              <a:t>внучатыми </a:t>
            </a:r>
            <a:r>
              <a:rPr lang="ru-RU" altLang="en-US" sz="2200" dirty="0"/>
              <a:t>пузырями внутри.</a:t>
            </a:r>
          </a:p>
          <a:p>
            <a:r>
              <a:rPr lang="ru-RU" altLang="en-US" sz="2200" dirty="0"/>
              <a:t>5. </a:t>
            </a:r>
            <a:r>
              <a:rPr lang="ru-RU" altLang="en-US" sz="2200" b="1" dirty="0" smtClean="0">
                <a:solidFill>
                  <a:schemeClr val="accent2"/>
                </a:solidFill>
              </a:rPr>
              <a:t>Ларвоциста </a:t>
            </a:r>
            <a:r>
              <a:rPr lang="ru-RU" altLang="en-US" sz="2200" b="1" dirty="0">
                <a:solidFill>
                  <a:schemeClr val="accent2"/>
                </a:solidFill>
              </a:rPr>
              <a:t>альвеококка</a:t>
            </a:r>
            <a:r>
              <a:rPr lang="ru-RU" altLang="en-US" sz="2200" dirty="0"/>
              <a:t>. Конгломерат большого количества пузырьков, от внешней поверхности которых отпочковываются дочерние пузырьки.</a:t>
            </a:r>
          </a:p>
          <a:p>
            <a:r>
              <a:rPr lang="ru-RU" altLang="en-US" sz="2200" dirty="0"/>
              <a:t>6. </a:t>
            </a:r>
            <a:r>
              <a:rPr lang="ru-RU" altLang="en-US" sz="2200" b="1" dirty="0">
                <a:solidFill>
                  <a:schemeClr val="accent2"/>
                </a:solidFill>
              </a:rPr>
              <a:t>Плероцеркоид</a:t>
            </a:r>
            <a:r>
              <a:rPr lang="ru-RU" altLang="en-US" sz="2200" dirty="0"/>
              <a:t>. Имеет червеобразную форму, на переднем конце его тела находятся две </a:t>
            </a:r>
            <a:r>
              <a:rPr lang="ru-RU" altLang="en-US" sz="2200" dirty="0" smtClean="0"/>
              <a:t>бороздки </a:t>
            </a:r>
            <a:r>
              <a:rPr lang="ru-RU" altLang="en-US" sz="2200" dirty="0"/>
              <a:t>- ботрии.</a:t>
            </a:r>
          </a:p>
          <a:p>
            <a:endParaRPr lang="ru-RU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89" y="88234"/>
            <a:ext cx="10515600" cy="1325563"/>
          </a:xfrm>
        </p:spPr>
        <p:txBody>
          <a:bodyPr/>
          <a:lstStyle/>
          <a:p>
            <a:r>
              <a:rPr lang="ru-RU" b="1" u="sng" dirty="0" smtClean="0"/>
              <a:t>Цепень вооруженный</a:t>
            </a:r>
            <a:r>
              <a:rPr lang="ru-RU" b="1" dirty="0" smtClean="0"/>
              <a:t> (</a:t>
            </a:r>
            <a:r>
              <a:rPr lang="en-US" b="1" dirty="0" smtClean="0"/>
              <a:t>Taenia solium</a:t>
            </a:r>
            <a:r>
              <a:rPr lang="ru-RU" b="1" dirty="0" smtClean="0"/>
              <a:t>) </a:t>
            </a:r>
            <a:endParaRPr lang="ru-RU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2768" y="1206365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57820" y="1576070"/>
            <a:ext cx="317817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PLATHELMINTHES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57820" y="2106930"/>
            <a:ext cx="297751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 </a:t>
            </a:r>
            <a:r>
              <a:rPr lang="en-US" b="1" dirty="0" smtClean="0"/>
              <a:t>CESTOIDEA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58455" y="2699385"/>
            <a:ext cx="379222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 </a:t>
            </a:r>
            <a:r>
              <a:rPr lang="en-US" b="1" dirty="0" smtClean="0"/>
              <a:t>TAENIA SOLIUM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2768" y="5490998"/>
            <a:ext cx="4489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ПАТОГЕНЕЗ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Механическое воздействие, расстройство пищеварения,</a:t>
            </a:r>
          </a:p>
          <a:p>
            <a:r>
              <a:rPr lang="ru-RU" dirty="0" smtClean="0"/>
              <a:t>Малокровие, общая слабость.</a:t>
            </a:r>
          </a:p>
          <a:p>
            <a:endParaRPr lang="ru-RU" dirty="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414282" y="3291840"/>
            <a:ext cx="6181725" cy="3263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sym typeface="+mn-ea"/>
              </a:rPr>
              <a:t>Особенности развития</a:t>
            </a:r>
            <a:r>
              <a:rPr lang="ru-RU" altLang="ru-RU" dirty="0">
                <a:sym typeface="+mn-ea"/>
              </a:rPr>
              <a:t>: </a:t>
            </a:r>
          </a:p>
          <a:p>
            <a:r>
              <a:rPr lang="ru-RU" altLang="ru-RU" dirty="0">
                <a:sym typeface="+mn-ea"/>
              </a:rPr>
              <a:t>1</a:t>
            </a:r>
            <a:r>
              <a:rPr lang="ru-RU" altLang="ru-RU" sz="2000" dirty="0">
                <a:sym typeface="+mn-ea"/>
              </a:rPr>
              <a:t>) В половозрелой стадии паразитирует в тонком кишечнике, а </a:t>
            </a:r>
            <a:r>
              <a:rPr lang="ru-RU" altLang="ru-RU" sz="2000" dirty="0" smtClean="0">
                <a:sym typeface="+mn-ea"/>
              </a:rPr>
              <a:t>в стадии </a:t>
            </a:r>
            <a:r>
              <a:rPr lang="ru-RU" altLang="ru-RU" sz="2000" dirty="0">
                <a:sym typeface="+mn-ea"/>
              </a:rPr>
              <a:t>финны – в мышцах, в глазах, в головном мозге человек;</a:t>
            </a:r>
          </a:p>
          <a:p>
            <a:r>
              <a:rPr lang="ru-RU" altLang="ru-RU" sz="2000" dirty="0" smtClean="0">
                <a:sym typeface="+mn-ea"/>
              </a:rPr>
              <a:t>2</a:t>
            </a:r>
            <a:r>
              <a:rPr lang="ru-RU" altLang="ru-RU" sz="2000" dirty="0">
                <a:sym typeface="+mn-ea"/>
              </a:rPr>
              <a:t>) Окончательный хозяин – человек, промежуточный - свинья, изредка человек;</a:t>
            </a:r>
          </a:p>
          <a:p>
            <a:r>
              <a:rPr lang="ru-RU" altLang="ru-RU" sz="2000" dirty="0" smtClean="0">
                <a:sym typeface="+mn-ea"/>
              </a:rPr>
              <a:t>3</a:t>
            </a:r>
            <a:r>
              <a:rPr lang="ru-RU" altLang="ru-RU" sz="2000" dirty="0">
                <a:sym typeface="+mn-ea"/>
              </a:rPr>
              <a:t>) </a:t>
            </a:r>
            <a:r>
              <a:rPr lang="ru-RU" altLang="ru-RU" sz="2000" dirty="0" smtClean="0">
                <a:sym typeface="+mn-ea"/>
              </a:rPr>
              <a:t>Финна – цистицерк;</a:t>
            </a:r>
            <a:endParaRPr lang="ru-RU" altLang="ru-RU" sz="2000" dirty="0"/>
          </a:p>
          <a:p>
            <a:r>
              <a:rPr lang="ru-RU" altLang="ru-RU" sz="2000" dirty="0" smtClean="0">
                <a:sym typeface="+mn-ea"/>
              </a:rPr>
              <a:t>4) Заражение человека происходит при употреблении в пищу сырой  или недостаточно термически обработанной свинины.</a:t>
            </a:r>
            <a:endParaRPr lang="ru-RU" altLang="ru-RU" sz="2000" dirty="0">
              <a:sym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0" y="1569629"/>
            <a:ext cx="4579815" cy="3921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07" y="1567895"/>
            <a:ext cx="2572512" cy="162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65" y="8255"/>
            <a:ext cx="11927205" cy="1325880"/>
          </a:xfrm>
        </p:spPr>
        <p:txBody>
          <a:bodyPr/>
          <a:lstStyle/>
          <a:p>
            <a:r>
              <a:rPr lang="ru-RU" b="1" u="sng" dirty="0" smtClean="0"/>
              <a:t>Цепень невооруженный</a:t>
            </a:r>
            <a:r>
              <a:rPr lang="ru-RU" b="1" dirty="0" smtClean="0"/>
              <a:t> (</a:t>
            </a:r>
            <a:r>
              <a:rPr lang="en-US" b="1" dirty="0" smtClean="0"/>
              <a:t>Taeniarhynhus saginatus)</a:t>
            </a:r>
            <a:endParaRPr lang="ru-RU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52815" y="1590040"/>
            <a:ext cx="256476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PLATHELMINTHES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52815" y="2150110"/>
            <a:ext cx="241109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 </a:t>
            </a:r>
            <a:r>
              <a:rPr lang="en-US" b="1" dirty="0"/>
              <a:t>CESTOIDEA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52815" y="2710180"/>
            <a:ext cx="315250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ru-RU" altLang="en-US" b="1" dirty="0"/>
              <a:t> </a:t>
            </a:r>
            <a:r>
              <a:rPr lang="en-US" b="1" dirty="0" smtClean="0"/>
              <a:t>TAENIARHYNHUS SAGINATUS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1666" y="1220822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843905" y="3567430"/>
            <a:ext cx="6096000" cy="28016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sym typeface="+mn-ea"/>
              </a:rPr>
              <a:t>Особенности развития</a:t>
            </a:r>
            <a:r>
              <a:rPr lang="ru-RU" altLang="ru-RU" dirty="0">
                <a:sym typeface="+mn-ea"/>
              </a:rPr>
              <a:t>:</a:t>
            </a:r>
          </a:p>
          <a:p>
            <a:r>
              <a:rPr lang="ru-RU" altLang="ru-RU" dirty="0">
                <a:sym typeface="+mn-ea"/>
              </a:rPr>
              <a:t>1) Основной хозяин – человек, промежуточный – крупный рогатый скот;</a:t>
            </a:r>
          </a:p>
          <a:p>
            <a:endParaRPr lang="ru-RU" altLang="ru-RU" dirty="0">
              <a:sym typeface="+mn-ea"/>
            </a:endParaRPr>
          </a:p>
          <a:p>
            <a:r>
              <a:rPr lang="ru-RU" altLang="ru-RU" dirty="0">
                <a:sym typeface="+mn-ea"/>
              </a:rPr>
              <a:t>2) </a:t>
            </a:r>
            <a:r>
              <a:rPr lang="ru-RU" altLang="ru-RU" dirty="0" smtClean="0">
                <a:sym typeface="+mn-ea"/>
              </a:rPr>
              <a:t>Финна – цистицерк;</a:t>
            </a:r>
            <a:endParaRPr lang="ru-RU" altLang="ru-RU" dirty="0">
              <a:sym typeface="+mn-ea"/>
            </a:endParaRPr>
          </a:p>
          <a:p>
            <a:endParaRPr lang="ru-RU" altLang="ru-RU" dirty="0" smtClean="0">
              <a:sym typeface="+mn-ea"/>
            </a:endParaRPr>
          </a:p>
          <a:p>
            <a:r>
              <a:rPr lang="ru-RU" altLang="ru-RU" dirty="0" smtClean="0">
                <a:sym typeface="+mn-ea"/>
              </a:rPr>
              <a:t>3) При поедании финнозного мяса в желудке человека под действием пищеварительных соков головка выворачивается, прикрепляется к ворсинкам кишки, и паразит начинает расти.</a:t>
            </a:r>
            <a:endParaRPr lang="ru-RU" altLang="ru-RU" dirty="0">
              <a:sym typeface="+mn-ea"/>
            </a:endParaRPr>
          </a:p>
          <a:p>
            <a:r>
              <a:rPr lang="ru-RU" altLang="ru-RU" dirty="0">
                <a:sym typeface="+mn-ea"/>
              </a:rPr>
              <a:t>   </a:t>
            </a:r>
          </a:p>
          <a:p>
            <a:endParaRPr lang="ru-RU" altLang="ru-RU" dirty="0">
              <a:sym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6" y="1611993"/>
            <a:ext cx="5427406" cy="4757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40" y="1611993"/>
            <a:ext cx="2655207" cy="188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67" y="-78787"/>
            <a:ext cx="10515600" cy="1325563"/>
          </a:xfrm>
        </p:spPr>
        <p:txBody>
          <a:bodyPr/>
          <a:lstStyle/>
          <a:p>
            <a:r>
              <a:rPr lang="ru-RU" b="1" u="sng" dirty="0" smtClean="0"/>
              <a:t>Лентец широкий</a:t>
            </a:r>
            <a:r>
              <a:rPr lang="ru-RU" b="1" dirty="0" smtClean="0"/>
              <a:t> (</a:t>
            </a:r>
            <a:r>
              <a:rPr lang="en-US" b="1" dirty="0" smtClean="0"/>
              <a:t>Diphyllobothrium latum</a:t>
            </a:r>
            <a:r>
              <a:rPr lang="ru-RU" b="1" dirty="0" smtClean="0"/>
              <a:t>)</a:t>
            </a:r>
            <a:endParaRPr lang="ru-RU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6415" y="988695"/>
            <a:ext cx="1664335" cy="2578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5414" y="1358489"/>
            <a:ext cx="1964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PLATHELMINTHES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95414" y="2004888"/>
            <a:ext cx="1827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CESTOIDEA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95414" y="2707951"/>
            <a:ext cx="3044753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</a:p>
          <a:p>
            <a:r>
              <a:rPr lang="en-US" b="1" dirty="0" smtClean="0"/>
              <a:t>DIPHYLLOBOTHRIUM</a:t>
            </a:r>
          </a:p>
          <a:p>
            <a:r>
              <a:rPr lang="en-US" b="1" dirty="0" smtClean="0"/>
              <a:t>LATUM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6415" y="5863788"/>
            <a:ext cx="670433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accent2"/>
                </a:solidFill>
              </a:rPr>
              <a:t>ПАТОГЕНЕЗ</a:t>
            </a:r>
            <a:r>
              <a:rPr lang="ru-RU" sz="1700" dirty="0"/>
              <a:t>:</a:t>
            </a:r>
            <a:r>
              <a:rPr lang="en-US" sz="1700" dirty="0"/>
              <a:t> </a:t>
            </a:r>
            <a:r>
              <a:rPr lang="ru-RU" sz="1700" dirty="0" smtClean="0"/>
              <a:t>Механическое воздействие на слизистую оболочку</a:t>
            </a:r>
          </a:p>
          <a:p>
            <a:r>
              <a:rPr lang="ru-RU" sz="1700" dirty="0"/>
              <a:t>к</a:t>
            </a:r>
            <a:r>
              <a:rPr lang="ru-RU" sz="1700" dirty="0" smtClean="0"/>
              <a:t>ишки, локальное омертвление участков кишечника, потеря </a:t>
            </a:r>
          </a:p>
          <a:p>
            <a:r>
              <a:rPr lang="ru-RU" sz="1700" dirty="0"/>
              <a:t>п</a:t>
            </a:r>
            <a:r>
              <a:rPr lang="ru-RU" sz="1700" dirty="0" smtClean="0"/>
              <a:t>итательных веществ, расстройство пищеварения, общая слабость.</a:t>
            </a:r>
            <a:endParaRPr lang="ru-RU" sz="1700" dirty="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040245" y="1358265"/>
            <a:ext cx="5038725" cy="535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sym typeface="+mn-ea"/>
              </a:rPr>
              <a:t>Особенности развития</a:t>
            </a:r>
            <a:r>
              <a:rPr lang="ru-RU" altLang="ru-RU" dirty="0">
                <a:sym typeface="+mn-ea"/>
              </a:rPr>
              <a:t>:</a:t>
            </a:r>
          </a:p>
          <a:p>
            <a:r>
              <a:rPr lang="ru-RU" altLang="ru-RU" dirty="0">
                <a:sym typeface="+mn-ea"/>
              </a:rPr>
              <a:t>1) Окончательный хозяин – человек и рыбоядные млекопитающие (кошка, собака, лисица, песец, медведь);</a:t>
            </a:r>
          </a:p>
          <a:p>
            <a:endParaRPr lang="ru-RU" altLang="ru-RU" dirty="0">
              <a:sym typeface="+mn-ea"/>
            </a:endParaRPr>
          </a:p>
          <a:p>
            <a:r>
              <a:rPr lang="ru-RU" altLang="ru-RU" dirty="0">
                <a:sym typeface="+mn-ea"/>
              </a:rPr>
              <a:t>2) Два промежуточных хозяев: первый – </a:t>
            </a:r>
          </a:p>
          <a:p>
            <a:r>
              <a:rPr lang="ru-RU" altLang="ru-RU" dirty="0">
                <a:sym typeface="+mn-ea"/>
              </a:rPr>
              <a:t>рачок-циклоп, второй – рыба;</a:t>
            </a:r>
          </a:p>
          <a:p>
            <a:endParaRPr lang="ru-RU" altLang="ru-RU" dirty="0">
              <a:sym typeface="+mn-ea"/>
            </a:endParaRPr>
          </a:p>
          <a:p>
            <a:r>
              <a:rPr lang="ru-RU" altLang="ru-RU" dirty="0">
                <a:sym typeface="+mn-ea"/>
              </a:rPr>
              <a:t>3) </a:t>
            </a:r>
            <a:r>
              <a:rPr lang="ru-RU" altLang="ru-RU" b="1" dirty="0">
                <a:sym typeface="+mn-ea"/>
              </a:rPr>
              <a:t>Корацидий</a:t>
            </a:r>
            <a:r>
              <a:rPr lang="ru-RU" altLang="ru-RU" dirty="0">
                <a:sym typeface="+mn-ea"/>
              </a:rPr>
              <a:t> - личинка, покрытая ресничками;</a:t>
            </a:r>
          </a:p>
          <a:p>
            <a:endParaRPr lang="ru-RU" altLang="ru-RU" dirty="0">
              <a:sym typeface="+mn-ea"/>
            </a:endParaRPr>
          </a:p>
          <a:p>
            <a:r>
              <a:rPr lang="ru-RU" altLang="ru-RU" dirty="0">
                <a:sym typeface="+mn-ea"/>
              </a:rPr>
              <a:t>4) </a:t>
            </a:r>
            <a:r>
              <a:rPr lang="ru-RU" altLang="ru-RU" b="1" dirty="0">
                <a:sym typeface="+mn-ea"/>
              </a:rPr>
              <a:t>Процеркоид</a:t>
            </a:r>
            <a:r>
              <a:rPr lang="ru-RU" altLang="ru-RU" dirty="0">
                <a:sym typeface="+mn-ea"/>
              </a:rPr>
              <a:t> - личинка удлинённой формы тела с 6-ю крючьями на </a:t>
            </a:r>
            <a:r>
              <a:rPr lang="ru-RU" altLang="ru-RU" dirty="0" smtClean="0">
                <a:sym typeface="+mn-ea"/>
              </a:rPr>
              <a:t>заднем </a:t>
            </a:r>
            <a:r>
              <a:rPr lang="ru-RU" altLang="ru-RU" dirty="0">
                <a:sym typeface="+mn-ea"/>
              </a:rPr>
              <a:t>конце тела;</a:t>
            </a:r>
          </a:p>
          <a:p>
            <a:endParaRPr lang="ru-RU" altLang="ru-RU" dirty="0">
              <a:sym typeface="+mn-ea"/>
            </a:endParaRPr>
          </a:p>
          <a:p>
            <a:r>
              <a:rPr lang="ru-RU" altLang="ru-RU" dirty="0">
                <a:sym typeface="+mn-ea"/>
              </a:rPr>
              <a:t>5) При проглатывании рачка рыбой в её мускулатуре процеркоид превращается в стадию </a:t>
            </a:r>
            <a:r>
              <a:rPr lang="ru-RU" altLang="ru-RU" b="1" dirty="0" err="1" smtClean="0">
                <a:sym typeface="+mn-ea"/>
              </a:rPr>
              <a:t>плероцеркоид</a:t>
            </a:r>
            <a:r>
              <a:rPr lang="ru-RU" altLang="ru-RU" b="1" dirty="0">
                <a:sym typeface="+mn-ea"/>
              </a:rPr>
              <a:t> </a:t>
            </a:r>
            <a:r>
              <a:rPr lang="ru-RU" altLang="ru-RU" b="1" dirty="0" smtClean="0">
                <a:sym typeface="+mn-ea"/>
              </a:rPr>
              <a:t>– инвазионная стадия паразита.</a:t>
            </a:r>
            <a:endParaRPr lang="ru-RU" altLang="ru-RU" dirty="0">
              <a:sym typeface="+mn-ea"/>
            </a:endParaRPr>
          </a:p>
          <a:p>
            <a:endParaRPr lang="ru-RU" altLang="ru-RU" dirty="0">
              <a:sym typeface="+mn-ea"/>
            </a:endParaRPr>
          </a:p>
          <a:p>
            <a:endParaRPr lang="ru-RU" altLang="ru-RU" dirty="0">
              <a:sym typeface="+mn-ea"/>
            </a:endParaRPr>
          </a:p>
          <a:p>
            <a:endParaRPr lang="ru-RU" altLang="ru-RU" dirty="0">
              <a:sym typeface="+mn-e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5" y="1358265"/>
            <a:ext cx="3752193" cy="4474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97834" y="7439"/>
            <a:ext cx="6196965" cy="1325880"/>
          </a:xfrm>
        </p:spPr>
        <p:txBody>
          <a:bodyPr/>
          <a:lstStyle/>
          <a:p>
            <a:r>
              <a:rPr lang="ru-RU" altLang="en-US" b="1" u="sng" dirty="0"/>
              <a:t>Разнообразие паразитов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4230370" y="1541780"/>
            <a:ext cx="3731895" cy="1720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ru-RU" sz="2000" b="1" dirty="0"/>
              <a:t> </a:t>
            </a:r>
            <a:r>
              <a:rPr lang="ru-RU" alt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протистология.</a:t>
            </a:r>
            <a:endParaRPr lang="ru-RU" altLang="ru-RU" sz="2000" b="1" dirty="0"/>
          </a:p>
          <a:p>
            <a:pPr algn="ctr"/>
            <a:r>
              <a:rPr lang="ru-RU" altLang="ru-RU" sz="2000" b="1" dirty="0"/>
              <a:t>Изучает представителей царства</a:t>
            </a:r>
            <a:r>
              <a:rPr lang="en-US" altLang="ru-RU" sz="2000" b="1" dirty="0"/>
              <a:t> Monocytozoa</a:t>
            </a:r>
            <a:r>
              <a:rPr lang="ru-RU" altLang="ru-RU" sz="2000" b="1" dirty="0"/>
              <a:t>, являющихся возбудителями заболеваний человека.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414520" y="4340860"/>
            <a:ext cx="3334385" cy="1851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гельминтология.</a:t>
            </a:r>
          </a:p>
          <a:p>
            <a:pPr algn="ctr"/>
            <a:r>
              <a:rPr lang="ru-R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аука</a:t>
            </a:r>
            <a:r>
              <a:rPr lang="en-US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изучающая</a:t>
            </a:r>
            <a:r>
              <a:rPr lang="en-US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гельминтов</a:t>
            </a:r>
            <a:r>
              <a:rPr lang="en-US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возбудителей</a:t>
            </a:r>
            <a:r>
              <a:rPr lang="en-US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болезней</a:t>
            </a:r>
            <a:r>
              <a:rPr lang="en-US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  <a:r>
              <a:rPr lang="ru-R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8035925" y="4509135"/>
            <a:ext cx="3895725" cy="1682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арахноэнтомология.</a:t>
            </a:r>
          </a:p>
          <a:p>
            <a:pPr algn="ctr"/>
            <a:r>
              <a:rPr lang="ru-RU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Изучает членистоногих экзопаразитов, возбудителей и переносчиков возбудителей заболевания человека.</a:t>
            </a:r>
            <a:r>
              <a:rPr lang="ru-RU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3" t="6133" r="5329" b="8791"/>
          <a:stretch/>
        </p:blipFill>
        <p:spPr>
          <a:xfrm>
            <a:off x="522513" y="1357176"/>
            <a:ext cx="3570515" cy="209005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4" t="5305" r="2700" b="4504"/>
          <a:stretch/>
        </p:blipFill>
        <p:spPr>
          <a:xfrm>
            <a:off x="522512" y="4182155"/>
            <a:ext cx="3570515" cy="216843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4" t="4159" r="4036" b="3262"/>
          <a:stretch/>
        </p:blipFill>
        <p:spPr>
          <a:xfrm>
            <a:off x="8633957" y="1242446"/>
            <a:ext cx="2699659" cy="30305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88" y="0"/>
            <a:ext cx="10515600" cy="1325563"/>
          </a:xfrm>
        </p:spPr>
        <p:txBody>
          <a:bodyPr/>
          <a:lstStyle/>
          <a:p>
            <a:r>
              <a:rPr lang="ru-RU" b="1" u="sng" dirty="0" smtClean="0"/>
              <a:t>Эхинококк</a:t>
            </a:r>
            <a:r>
              <a:rPr lang="ru-RU" b="1" dirty="0" smtClean="0"/>
              <a:t> (</a:t>
            </a:r>
            <a:r>
              <a:rPr lang="en-US" b="1" dirty="0" smtClean="0"/>
              <a:t>Echinococcus granulosus)</a:t>
            </a:r>
            <a:endParaRPr lang="ru-RU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39484" y="1377969"/>
            <a:ext cx="187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PLATHELMINTHES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74659" y="2024300"/>
            <a:ext cx="1710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CESTOIDEA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74659" y="2676893"/>
            <a:ext cx="3067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ECHINOCOCCUS GRANULOSUS</a:t>
            </a:r>
            <a:endParaRPr lang="en-US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470" y="1096000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3517" y="4943427"/>
            <a:ext cx="3440430" cy="16351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ПАТОГЕНЕЗ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ru-RU" dirty="0" smtClean="0"/>
              <a:t>Механическое </a:t>
            </a:r>
          </a:p>
          <a:p>
            <a:r>
              <a:rPr lang="ru-RU" dirty="0" smtClean="0"/>
              <a:t>воздействие на органы, в которых  находится эхинококковый пузырь, нарушающий функции печени, лёгких, и других органов.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8420986" y="1825639"/>
            <a:ext cx="3771014" cy="45751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sym typeface="+mn-ea"/>
              </a:rPr>
              <a:t>Особенности развития</a:t>
            </a:r>
            <a:r>
              <a:rPr lang="ru-RU" altLang="ru-RU" dirty="0">
                <a:sym typeface="+mn-ea"/>
              </a:rPr>
              <a:t>:</a:t>
            </a:r>
          </a:p>
          <a:p>
            <a:r>
              <a:rPr lang="ru-RU" altLang="en-US" sz="2000" dirty="0"/>
              <a:t>1) Окончательными хозяевами могут быть собака, волк, шакал, а промежуточными </a:t>
            </a:r>
            <a:r>
              <a:rPr lang="ru-RU" altLang="ru-RU" sz="2000" dirty="0">
                <a:sym typeface="+mn-ea"/>
              </a:rPr>
              <a:t>–</a:t>
            </a:r>
            <a:r>
              <a:rPr lang="ru-RU" altLang="en-US" sz="2000" dirty="0" smtClean="0"/>
              <a:t> </a:t>
            </a:r>
            <a:r>
              <a:rPr lang="ru-RU" altLang="en-US" sz="2000" dirty="0"/>
              <a:t>крупный и мелкий рогатый скот, свиньи, верблюды и человек;</a:t>
            </a:r>
          </a:p>
          <a:p>
            <a:endParaRPr lang="ru-RU" altLang="en-US" sz="2000" dirty="0"/>
          </a:p>
          <a:p>
            <a:r>
              <a:rPr lang="ru-RU" altLang="en-US" sz="2000" dirty="0"/>
              <a:t>2) </a:t>
            </a:r>
            <a:r>
              <a:rPr lang="ru-RU" altLang="en-US" sz="2000" dirty="0" smtClean="0"/>
              <a:t>Финна </a:t>
            </a:r>
            <a:r>
              <a:rPr lang="ru-RU" altLang="ru-RU" sz="2000" dirty="0" smtClean="0">
                <a:sym typeface="+mn-ea"/>
              </a:rPr>
              <a:t>– </a:t>
            </a:r>
            <a:r>
              <a:rPr lang="ru-RU" altLang="ru-RU" sz="2000" dirty="0" err="1" smtClean="0">
                <a:sym typeface="+mn-ea"/>
              </a:rPr>
              <a:t>ларвоциста</a:t>
            </a:r>
            <a:r>
              <a:rPr lang="ru-RU" altLang="ru-RU" sz="2000" dirty="0" smtClean="0">
                <a:sym typeface="+mn-ea"/>
              </a:rPr>
              <a:t> </a:t>
            </a:r>
            <a:r>
              <a:rPr lang="ru-RU" altLang="ru-RU" sz="2000" dirty="0" err="1" smtClean="0">
                <a:sym typeface="+mn-ea"/>
              </a:rPr>
              <a:t>цистного</a:t>
            </a:r>
            <a:r>
              <a:rPr lang="ru-RU" altLang="ru-RU" sz="2000" dirty="0" smtClean="0">
                <a:sym typeface="+mn-ea"/>
              </a:rPr>
              <a:t> эхинококка;</a:t>
            </a:r>
            <a:endParaRPr lang="ru-RU" altLang="en-US" sz="2000" dirty="0" smtClean="0"/>
          </a:p>
          <a:p>
            <a:endParaRPr lang="ru-RU" altLang="en-US" sz="2000" dirty="0"/>
          </a:p>
          <a:p>
            <a:r>
              <a:rPr lang="ru-RU" altLang="en-US" sz="2000" dirty="0" smtClean="0"/>
              <a:t>3) В кишечнике из яйца выходит </a:t>
            </a:r>
            <a:r>
              <a:rPr lang="ru-RU" altLang="en-US" sz="2000" dirty="0" err="1" smtClean="0"/>
              <a:t>онкосфера</a:t>
            </a:r>
            <a:r>
              <a:rPr lang="ru-RU" altLang="en-US" sz="2000" dirty="0" smtClean="0"/>
              <a:t>, которая проникает в кровеносные сосуды и током крови заносится в различные органы, где превращается в финну.</a:t>
            </a:r>
            <a:endParaRPr lang="ru-RU" alt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5" y="1465332"/>
            <a:ext cx="4248912" cy="5113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84" y="1465332"/>
            <a:ext cx="1511808" cy="1463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184" y="2957381"/>
            <a:ext cx="1511808" cy="1993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7" y="0"/>
            <a:ext cx="10515600" cy="1325563"/>
          </a:xfrm>
        </p:spPr>
        <p:txBody>
          <a:bodyPr/>
          <a:lstStyle/>
          <a:p>
            <a:r>
              <a:rPr lang="ru-RU" b="1" u="sng" dirty="0" smtClean="0"/>
              <a:t>Цепень карликовый</a:t>
            </a:r>
            <a:r>
              <a:rPr lang="ru-RU" b="1" dirty="0" smtClean="0"/>
              <a:t> (</a:t>
            </a:r>
            <a:r>
              <a:rPr lang="en-US" b="1" dirty="0" smtClean="0"/>
              <a:t>Hymenolepis nana</a:t>
            </a:r>
            <a:r>
              <a:rPr lang="ru-RU" b="1" dirty="0" smtClean="0"/>
              <a:t>)</a:t>
            </a:r>
            <a:endParaRPr lang="ru-RU" b="1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43696" y="1523185"/>
            <a:ext cx="1874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PLATHELMINTHES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43696" y="2201945"/>
            <a:ext cx="1631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CESTOIDEA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44331" y="2881655"/>
            <a:ext cx="2440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HYMENOLEPIS NANA</a:t>
            </a:r>
            <a:endParaRPr lang="en-US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6184" y="1147263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43296" y="4784320"/>
            <a:ext cx="350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ПАТОГЕНЕЗ</a:t>
            </a:r>
            <a:r>
              <a:rPr lang="ru-RU" dirty="0"/>
              <a:t>:</a:t>
            </a:r>
            <a:r>
              <a:rPr lang="en-US" dirty="0"/>
              <a:t> </a:t>
            </a:r>
            <a:r>
              <a:rPr lang="ru-RU" dirty="0"/>
              <a:t>Механическое </a:t>
            </a:r>
          </a:p>
          <a:p>
            <a:r>
              <a:rPr lang="ru-RU" dirty="0"/>
              <a:t>в</a:t>
            </a:r>
            <a:r>
              <a:rPr lang="ru-RU" dirty="0" smtClean="0"/>
              <a:t>оздействие на слизистую кишки,</a:t>
            </a:r>
          </a:p>
          <a:p>
            <a:r>
              <a:rPr lang="ru-RU" dirty="0"/>
              <a:t>р</a:t>
            </a:r>
            <a:r>
              <a:rPr lang="ru-RU" dirty="0" smtClean="0"/>
              <a:t>азрушение ворсинок кишок, </a:t>
            </a:r>
          </a:p>
          <a:p>
            <a:r>
              <a:rPr lang="ru-RU" dirty="0"/>
              <a:t>б</a:t>
            </a:r>
            <a:r>
              <a:rPr lang="ru-RU" dirty="0" smtClean="0"/>
              <a:t>оли в животе, общая слабость,</a:t>
            </a:r>
          </a:p>
          <a:p>
            <a:r>
              <a:rPr lang="ru-RU" dirty="0"/>
              <a:t>г</a:t>
            </a:r>
            <a:r>
              <a:rPr lang="ru-RU" dirty="0" smtClean="0"/>
              <a:t>оловные боли, аллергическая </a:t>
            </a:r>
          </a:p>
          <a:p>
            <a:r>
              <a:rPr lang="ru-RU" dirty="0"/>
              <a:t>р</a:t>
            </a:r>
            <a:r>
              <a:rPr lang="ru-RU" dirty="0" smtClean="0"/>
              <a:t>еакция.</a:t>
            </a:r>
            <a:endParaRPr lang="ru-RU" dirty="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8176895" y="956930"/>
            <a:ext cx="3811270" cy="5901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sym typeface="+mn-ea"/>
              </a:rPr>
              <a:t>Особенности развития</a:t>
            </a:r>
            <a:r>
              <a:rPr lang="ru-RU" altLang="ru-RU" dirty="0">
                <a:sym typeface="+mn-ea"/>
              </a:rPr>
              <a:t>:</a:t>
            </a:r>
          </a:p>
          <a:p>
            <a:r>
              <a:rPr lang="ru-RU" altLang="ru-RU" dirty="0">
                <a:sym typeface="+mn-ea"/>
              </a:rPr>
              <a:t>1)  Человек для карликового цепня одновременно является окончательным и промежуточным хозяином;</a:t>
            </a:r>
          </a:p>
          <a:p>
            <a:endParaRPr lang="ru-RU" altLang="ru-RU" dirty="0">
              <a:sym typeface="+mn-ea"/>
            </a:endParaRPr>
          </a:p>
          <a:p>
            <a:r>
              <a:rPr lang="ru-RU" altLang="ru-RU" dirty="0">
                <a:sym typeface="+mn-ea"/>
              </a:rPr>
              <a:t>2) Продолжительность жизни паразитов составляет 1-2 месяца;</a:t>
            </a:r>
          </a:p>
          <a:p>
            <a:endParaRPr lang="ru-RU" altLang="ru-RU" dirty="0">
              <a:sym typeface="+mn-ea"/>
            </a:endParaRPr>
          </a:p>
          <a:p>
            <a:r>
              <a:rPr lang="ru-RU" altLang="ru-RU" dirty="0">
                <a:sym typeface="+mn-ea"/>
              </a:rPr>
              <a:t>3) Если яйца карликового цепня, выделившись из организма больного, попадают в пищеварительную систему мучного хряща и рода </a:t>
            </a:r>
            <a:r>
              <a:rPr lang="en-US" altLang="ru-RU" dirty="0">
                <a:sym typeface="+mn-ea"/>
              </a:rPr>
              <a:t>Tenebrio</a:t>
            </a:r>
            <a:r>
              <a:rPr lang="ru-RU" altLang="en-US" dirty="0">
                <a:sym typeface="+mn-ea"/>
              </a:rPr>
              <a:t>, в нем развиваются </a:t>
            </a:r>
            <a:r>
              <a:rPr lang="ru-RU" altLang="en-US" dirty="0" smtClean="0">
                <a:sym typeface="+mn-ea"/>
              </a:rPr>
              <a:t>цистицеркоиды</a:t>
            </a:r>
            <a:r>
              <a:rPr lang="ru-RU" altLang="en-US" dirty="0">
                <a:sym typeface="+mn-ea"/>
              </a:rPr>
              <a:t>. При проглатывании жука с непропечённым тестом в кишечнике человека развиваются взрослые паразиты</a:t>
            </a:r>
            <a:r>
              <a:rPr lang="ru-RU" altLang="en-US" dirty="0" smtClean="0">
                <a:sym typeface="+mn-ea"/>
              </a:rPr>
              <a:t>. </a:t>
            </a:r>
          </a:p>
          <a:p>
            <a:r>
              <a:rPr lang="ru-RU" altLang="en-US" dirty="0" smtClean="0">
                <a:sym typeface="+mn-ea"/>
              </a:rPr>
              <a:t>Возможен и внутрикишечный путь заражения.</a:t>
            </a:r>
            <a:endParaRPr lang="en-US" altLang="ru-RU" dirty="0">
              <a:sym typeface="+mn-ea"/>
            </a:endParaRPr>
          </a:p>
          <a:p>
            <a:endParaRPr lang="ru-RU" altLang="ru-RU" dirty="0">
              <a:sym typeface="+mn-ea"/>
            </a:endParaRPr>
          </a:p>
          <a:p>
            <a:endParaRPr lang="ru-RU" alt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9" y="1516595"/>
            <a:ext cx="4077547" cy="5021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15" y="90805"/>
            <a:ext cx="10006330" cy="1325880"/>
          </a:xfrm>
        </p:spPr>
        <p:txBody>
          <a:bodyPr/>
          <a:lstStyle/>
          <a:p>
            <a:r>
              <a:rPr lang="ru-RU" b="1" u="sng" dirty="0">
                <a:sym typeface="+mn-ea"/>
              </a:rPr>
              <a:t>Тип круглые черви (</a:t>
            </a:r>
            <a:r>
              <a:rPr lang="en-US" b="1" u="sng" dirty="0">
                <a:sym typeface="+mn-ea"/>
              </a:rPr>
              <a:t>NEMATHELMINTHES)</a:t>
            </a:r>
            <a:endParaRPr lang="ru-RU" altLang="en-US" u="sng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683375" y="3045460"/>
            <a:ext cx="21202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1200" b="1">
                <a:sym typeface="+mn-ea"/>
              </a:rPr>
              <a:t>Власоглав человеческий (</a:t>
            </a:r>
            <a:r>
              <a:rPr lang="en-US" altLang="ru-RU" sz="1200" b="1">
                <a:sym typeface="+mn-ea"/>
              </a:rPr>
              <a:t>Trichocephalus trichiurus)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94690" y="3628390"/>
            <a:ext cx="2081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1200" b="1">
                <a:sym typeface="+mn-ea"/>
              </a:rPr>
              <a:t>Аскарида человеческая </a:t>
            </a:r>
            <a:r>
              <a:rPr lang="en-US" altLang="en-US" sz="1200" b="1">
                <a:sym typeface="+mn-ea"/>
              </a:rPr>
              <a:t>(Ascaris lumbricoides)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3891915" y="3044825"/>
            <a:ext cx="20923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ru-RU" sz="1200" b="1" dirty="0">
                <a:sym typeface="+mn-ea"/>
              </a:rPr>
              <a:t>Угрица кишечная (</a:t>
            </a:r>
            <a:r>
              <a:rPr lang="en-US" altLang="ru-RU" sz="1200" b="1" dirty="0">
                <a:sym typeface="+mn-ea"/>
              </a:rPr>
              <a:t>Strongyloides stercoralis</a:t>
            </a:r>
            <a:r>
              <a:rPr lang="ru-RU" altLang="ru-RU" sz="1200" b="1" dirty="0">
                <a:sym typeface="+mn-ea"/>
              </a:rPr>
              <a:t>)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97535" y="6300470"/>
            <a:ext cx="22758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1200" b="1">
                <a:sym typeface="+mn-ea"/>
              </a:rPr>
              <a:t>Острица (</a:t>
            </a:r>
            <a:r>
              <a:rPr lang="en-US" altLang="ru-RU" sz="1200" b="1">
                <a:sym typeface="+mn-ea"/>
              </a:rPr>
              <a:t>Enterobius vermicularis</a:t>
            </a:r>
            <a:r>
              <a:rPr lang="ru-RU" altLang="en-US" sz="1200" b="1">
                <a:sym typeface="+mn-ea"/>
              </a:rPr>
              <a:t>)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9870440" y="3044825"/>
            <a:ext cx="13830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1200" b="1" dirty="0">
                <a:sym typeface="+mn-ea"/>
              </a:rPr>
              <a:t>Трихинелла </a:t>
            </a:r>
            <a:r>
              <a:rPr lang="en-US" altLang="ru-RU" sz="1200" b="1" dirty="0">
                <a:sym typeface="+mn-ea"/>
              </a:rPr>
              <a:t>(Trichinella spiralis)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337370" y="3712453"/>
            <a:ext cx="4254500" cy="29700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ru-RU" altLang="en-US" sz="1700" b="1" dirty="0">
                <a:solidFill>
                  <a:schemeClr val="accent2"/>
                </a:solidFill>
                <a:sym typeface="+mn-ea"/>
              </a:rPr>
              <a:t>Общая характеритсика</a:t>
            </a:r>
            <a:r>
              <a:rPr lang="ru-RU" altLang="en-US" sz="1700" dirty="0">
                <a:solidFill>
                  <a:schemeClr val="accent2"/>
                </a:solidFill>
                <a:sym typeface="+mn-ea"/>
              </a:rPr>
              <a:t>:</a:t>
            </a:r>
            <a:r>
              <a:rPr lang="en-US" altLang="ru-RU" sz="1700" dirty="0">
                <a:solidFill>
                  <a:schemeClr val="accent2"/>
                </a:solidFill>
                <a:sym typeface="+mn-ea"/>
              </a:rPr>
              <a:t> </a:t>
            </a:r>
            <a:r>
              <a:rPr lang="ru-RU" altLang="ru-RU" sz="1700" dirty="0" smtClean="0">
                <a:sym typeface="+mn-ea"/>
              </a:rPr>
              <a:t>т</a:t>
            </a:r>
            <a:r>
              <a:rPr lang="ru-RU" altLang="en-US" sz="1700" dirty="0" smtClean="0">
                <a:sym typeface="+mn-ea"/>
              </a:rPr>
              <a:t>ело </a:t>
            </a:r>
            <a:r>
              <a:rPr lang="ru-RU" altLang="en-US" sz="1700" dirty="0">
                <a:sym typeface="+mn-ea"/>
              </a:rPr>
              <a:t>у круглых червей </a:t>
            </a:r>
            <a:r>
              <a:rPr lang="ru-RU" altLang="en-US" sz="1700" dirty="0" smtClean="0">
                <a:sym typeface="+mn-ea"/>
              </a:rPr>
              <a:t>удлиненно-веретенообразное </a:t>
            </a:r>
            <a:r>
              <a:rPr lang="ru-RU" altLang="en-US" sz="1700" dirty="0">
                <a:sym typeface="+mn-ea"/>
              </a:rPr>
              <a:t>или нитевидное. Для них характерен кожно-мускульный мешок, состоящий из многослойной кутикулы и наличие систем органов (пищеварительной, выделительной, нервной, половой). В систематическом отношении тип Круглые черви делится на несколько классов, из которых только класс </a:t>
            </a:r>
            <a:r>
              <a:rPr lang="en-US" altLang="en-US" sz="1700" b="1" dirty="0">
                <a:sym typeface="+mn-ea"/>
              </a:rPr>
              <a:t>NEMATODA </a:t>
            </a:r>
            <a:r>
              <a:rPr lang="ru-RU" altLang="en-US" sz="1700" dirty="0">
                <a:sym typeface="+mn-ea"/>
              </a:rPr>
              <a:t>имеет медицинское значение</a:t>
            </a:r>
            <a:endParaRPr lang="ru-RU" altLang="en-US" sz="1700" b="1" dirty="0"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7950200" y="4183380"/>
            <a:ext cx="406019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sym typeface="+mn-ea"/>
              </a:rPr>
              <a:t>Особенности цикла развития</a:t>
            </a:r>
            <a:r>
              <a:rPr lang="ru-RU" altLang="ru-RU" dirty="0">
                <a:solidFill>
                  <a:schemeClr val="accent2"/>
                </a:solidFill>
                <a:sym typeface="+mn-ea"/>
              </a:rPr>
              <a:t>: </a:t>
            </a:r>
            <a:r>
              <a:rPr lang="ru-RU" altLang="ru-RU" dirty="0" smtClean="0">
                <a:sym typeface="+mn-ea"/>
              </a:rPr>
              <a:t>с учётом </a:t>
            </a:r>
            <a:r>
              <a:rPr lang="ru-RU" altLang="ru-RU" dirty="0">
                <a:sym typeface="+mn-ea"/>
              </a:rPr>
              <a:t>особенностей жизненного цикла паразитических нематод делят на </a:t>
            </a:r>
            <a:r>
              <a:rPr lang="ru-RU" altLang="ru-RU" b="1" dirty="0">
                <a:sym typeface="+mn-ea"/>
              </a:rPr>
              <a:t>геогельминтов</a:t>
            </a:r>
            <a:r>
              <a:rPr lang="ru-RU" altLang="ru-RU" dirty="0">
                <a:sym typeface="+mn-ea"/>
              </a:rPr>
              <a:t>, </a:t>
            </a:r>
            <a:r>
              <a:rPr lang="ru-RU" altLang="ru-RU" b="1" dirty="0">
                <a:sym typeface="+mn-ea"/>
              </a:rPr>
              <a:t>биогельминтов</a:t>
            </a:r>
            <a:r>
              <a:rPr lang="ru-RU" altLang="ru-RU" dirty="0">
                <a:sym typeface="+mn-ea"/>
              </a:rPr>
              <a:t> и </a:t>
            </a:r>
            <a:r>
              <a:rPr lang="ru-RU" altLang="ru-RU" b="1" dirty="0">
                <a:sym typeface="+mn-ea"/>
              </a:rPr>
              <a:t>контактных гельминтов</a:t>
            </a:r>
            <a:r>
              <a:rPr lang="ru-RU" altLang="ru-RU" dirty="0">
                <a:sym typeface="+mn-ea"/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63" y="1417129"/>
            <a:ext cx="2615184" cy="16276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63" y="1416685"/>
            <a:ext cx="2456688" cy="16276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13" y="1413637"/>
            <a:ext cx="2700528" cy="1633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3" y="1413637"/>
            <a:ext cx="2785872" cy="22128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3" y="4219067"/>
            <a:ext cx="2785872" cy="1956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304" y="155706"/>
            <a:ext cx="10515600" cy="722378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9200" dirty="0" smtClean="0"/>
              <a:t>В </a:t>
            </a:r>
            <a:r>
              <a:rPr lang="ru-RU" sz="9200" dirty="0"/>
              <a:t>зависимости от того, в каких условиях они развиваются на разных этапах, выделяют следующие виды гельминтозов</a:t>
            </a:r>
            <a:r>
              <a:rPr lang="ru-RU" sz="9200" dirty="0" smtClean="0"/>
              <a:t>:</a:t>
            </a:r>
          </a:p>
          <a:p>
            <a:pPr marL="0" indent="0">
              <a:buNone/>
            </a:pPr>
            <a:endParaRPr lang="ru-RU" sz="9200" dirty="0"/>
          </a:p>
          <a:p>
            <a:pPr marL="0" indent="0">
              <a:buNone/>
            </a:pPr>
            <a:r>
              <a:rPr lang="ru-RU" sz="9200" dirty="0">
                <a:solidFill>
                  <a:schemeClr val="accent2"/>
                </a:solidFill>
              </a:rPr>
              <a:t>Геогельминтозы</a:t>
            </a:r>
            <a:r>
              <a:rPr lang="ru-RU" sz="9200" dirty="0"/>
              <a:t> — глистные инвазии, вызываемые геогельминтами, или червями, которым не нужен промежуточный хозяин. Выделившись из организма в окружающую среду, яйца и/или личинки развиваются до инвазионной стадии в </a:t>
            </a:r>
            <a:r>
              <a:rPr lang="ru-RU" sz="9200" dirty="0" smtClean="0"/>
              <a:t>почве </a:t>
            </a:r>
            <a:r>
              <a:rPr lang="ru-RU" sz="9200" dirty="0"/>
              <a:t>(власоглав, аскарида, анкилостома, некатор, угрица кишечная)</a:t>
            </a:r>
          </a:p>
          <a:p>
            <a:pPr marL="0" indent="0">
              <a:buNone/>
            </a:pPr>
            <a:r>
              <a:rPr lang="ru-RU" sz="9200" dirty="0">
                <a:solidFill>
                  <a:schemeClr val="accent2"/>
                </a:solidFill>
              </a:rPr>
              <a:t>Биогельминтозы</a:t>
            </a:r>
            <a:r>
              <a:rPr lang="ru-RU" sz="9200" dirty="0"/>
              <a:t> — гельминтозы, вызываемые биогельминтами, или глистами, которые для развития до инвазионной стадии нуждаются в промежуточном хозяине. Это могут быть ракообразные, насекомые, моллюски, рыбы, </a:t>
            </a:r>
            <a:r>
              <a:rPr lang="ru-RU" sz="9200" dirty="0" smtClean="0"/>
              <a:t>млекопитающие </a:t>
            </a:r>
            <a:r>
              <a:rPr lang="ru-RU" sz="9200" dirty="0"/>
              <a:t>(трихинелла, ришта, филярии)</a:t>
            </a:r>
          </a:p>
          <a:p>
            <a:pPr marL="0" indent="0">
              <a:buNone/>
            </a:pPr>
            <a:r>
              <a:rPr lang="ru-RU" sz="9200" dirty="0">
                <a:solidFill>
                  <a:schemeClr val="accent2"/>
                </a:solidFill>
              </a:rPr>
              <a:t>Контагиозные гельминтозы </a:t>
            </a:r>
            <a:r>
              <a:rPr lang="ru-RU" sz="9200" dirty="0"/>
              <a:t>— глистные инвазии, передающиеся от человека к человеку без развития гельминтов в почве или организме промежуточного </a:t>
            </a:r>
            <a:r>
              <a:rPr lang="ru-RU" sz="9200" dirty="0" smtClean="0"/>
              <a:t>хозяина (острица</a:t>
            </a:r>
            <a:r>
              <a:rPr lang="ru-RU" sz="9200" dirty="0"/>
              <a:t>)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95" y="-78558"/>
            <a:ext cx="12374880" cy="1325880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en-US" sz="4890" b="1" u="sng"/>
              <a:t>Власоглав человеческий</a:t>
            </a:r>
            <a:r>
              <a:rPr lang="ru-RU" altLang="en-US" sz="4890" b="1"/>
              <a:t> (</a:t>
            </a:r>
            <a:r>
              <a:rPr lang="en-US" altLang="ru-RU" sz="4890" b="1"/>
              <a:t>Trichocephalus trichiurus)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817" y="1076289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1686" y="2273788"/>
            <a:ext cx="346837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</a:p>
          <a:p>
            <a:r>
              <a:rPr lang="en-US" b="1" dirty="0" smtClean="0"/>
              <a:t>TRICHOCEPHALUS</a:t>
            </a:r>
          </a:p>
          <a:p>
            <a:r>
              <a:rPr lang="en-US" b="1" dirty="0" smtClean="0"/>
              <a:t> TRICHIURUS</a:t>
            </a:r>
            <a:endParaRPr lang="en-US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1686" y="1904456"/>
            <a:ext cx="208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 smtClean="0"/>
              <a:t>NEMATODA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1686" y="1438638"/>
            <a:ext cx="2663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 smtClean="0"/>
              <a:t>NEMATHELMINTHES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1850" y="4119880"/>
            <a:ext cx="325501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ПАТОГЕНЕЗ</a:t>
            </a:r>
            <a:r>
              <a:rPr lang="ru-RU" dirty="0" smtClean="0"/>
              <a:t>:</a:t>
            </a:r>
            <a:r>
              <a:rPr lang="ru-RU" dirty="0"/>
              <a:t> </a:t>
            </a:r>
            <a:r>
              <a:rPr lang="ru-RU" dirty="0" smtClean="0"/>
              <a:t>боль в животе, </a:t>
            </a:r>
            <a:r>
              <a:rPr lang="ru-RU" dirty="0"/>
              <a:t>чаще в правой подвздошной области</a:t>
            </a:r>
            <a:r>
              <a:rPr lang="ru-RU" dirty="0" smtClean="0"/>
              <a:t>,</a:t>
            </a:r>
            <a:r>
              <a:rPr lang="ru-RU" dirty="0"/>
              <a:t> снижение аппетита, повышенная </a:t>
            </a:r>
            <a:r>
              <a:rPr lang="ru-RU" dirty="0" smtClean="0"/>
              <a:t>утомляемость, изъязвление </a:t>
            </a:r>
            <a:r>
              <a:rPr lang="ru-RU" dirty="0"/>
              <a:t>слизистой толстой кишки, железодефицитная анемия, </a:t>
            </a:r>
            <a:r>
              <a:rPr lang="ru-RU" dirty="0" smtClean="0"/>
              <a:t>дизентерия.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Текстовое поле 3"/>
              <p:cNvSpPr txBox="1"/>
              <p:nvPr/>
            </p:nvSpPr>
            <p:spPr>
              <a:xfrm>
                <a:off x="8214995" y="1587500"/>
                <a:ext cx="3734435" cy="42583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ru-RU" altLang="ru-RU" b="1" dirty="0">
                    <a:solidFill>
                      <a:schemeClr val="accent2"/>
                    </a:solidFill>
                    <a:sym typeface="+mn-ea"/>
                  </a:rPr>
                  <a:t>Особенности развития</a:t>
                </a:r>
                <a:r>
                  <a:rPr lang="ru-RU" altLang="ru-RU" dirty="0">
                    <a:sym typeface="+mn-ea"/>
                  </a:rPr>
                  <a:t>:</a:t>
                </a:r>
              </a:p>
              <a:p>
                <a:r>
                  <a:rPr lang="ru-RU" altLang="ru-RU" dirty="0">
                    <a:sym typeface="+mn-ea"/>
                  </a:rPr>
                  <a:t>1) Паразитирует только у человека;</a:t>
                </a:r>
              </a:p>
              <a:p>
                <a:endParaRPr lang="ru-RU" altLang="ru-RU" dirty="0">
                  <a:sym typeface="+mn-ea"/>
                </a:endParaRPr>
              </a:p>
              <a:p>
                <a:r>
                  <a:rPr lang="ru-RU" altLang="ru-RU" dirty="0">
                    <a:sym typeface="+mn-ea"/>
                  </a:rPr>
                  <a:t>2) Яйца развиваются в почве при температуре окружающей среды 25-30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i="1"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ru-RU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С</m:t>
                        </m:r>
                      </m:e>
                      <m:sup>
                        <m:r>
                          <a:rPr lang="en-US" altLang="ru-RU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;</a:t>
                </a:r>
              </a:p>
              <a:p>
                <a:endParaRPr lang="ru-RU" altLang="en-US" dirty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r>
                  <a:rPr lang="ru-RU" altLang="en-US" dirty="0"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3) При попадании инвазионного яйца в организм человека в кишечнике личинка освобождается от яйцевых оболочек и начинает развиваться в половозрелую особь;</a:t>
                </a:r>
              </a:p>
              <a:p>
                <a:endParaRPr lang="ru-RU" altLang="en-US" dirty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r>
                  <a:rPr lang="ru-RU" altLang="en-US" dirty="0"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4</a:t>
                </a:r>
                <a:r>
                  <a:rPr lang="en-US" altLang="ru-RU" dirty="0"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) </a:t>
                </a:r>
                <a:r>
                  <a:rPr lang="ru-RU" altLang="en-US" dirty="0"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Продолжительность жизни власоглава 5-6 лет.</a:t>
                </a:r>
              </a:p>
            </p:txBody>
          </p:sp>
        </mc:Choice>
        <mc:Fallback>
          <p:sp>
            <p:nvSpPr>
              <p:cNvPr id="4" name="Текстовое поле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995" y="1587500"/>
                <a:ext cx="3734435" cy="42583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7" y="1448435"/>
            <a:ext cx="4255008" cy="497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365" y="-67213"/>
            <a:ext cx="10844530" cy="1325880"/>
          </a:xfrm>
        </p:spPr>
        <p:txBody>
          <a:bodyPr>
            <a:normAutofit/>
          </a:bodyPr>
          <a:lstStyle/>
          <a:p>
            <a:r>
              <a:rPr lang="ru-RU" altLang="en-US" b="1" u="sng">
                <a:sym typeface="+mn-ea"/>
              </a:rPr>
              <a:t>Аскарида человеческая</a:t>
            </a:r>
            <a:r>
              <a:rPr lang="ru-RU" altLang="en-US" b="1">
                <a:sym typeface="+mn-ea"/>
              </a:rPr>
              <a:t> </a:t>
            </a:r>
            <a:r>
              <a:rPr lang="en-US" altLang="en-US" b="1">
                <a:sym typeface="+mn-ea"/>
              </a:rPr>
              <a:t>(Ascaris lumbricoides)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0830" y="1384300"/>
            <a:ext cx="2663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NEMATHELMINTHES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19774" y="2060972"/>
            <a:ext cx="208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NEMATODA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19980" y="2699385"/>
            <a:ext cx="232791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</a:p>
          <a:p>
            <a:r>
              <a:rPr lang="en-US" b="1" dirty="0" smtClean="0"/>
              <a:t>ASCARIS LUMBRICOIDES</a:t>
            </a:r>
            <a:endParaRPr lang="en-US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19980" y="4914900"/>
            <a:ext cx="297180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ПАТОГЕНЕЗ</a:t>
            </a:r>
            <a:r>
              <a:rPr lang="ru-RU" dirty="0" smtClean="0"/>
              <a:t>: закупорка просвета кишечника, накопление токсинов, перитонит, холецистит, панкреатит, аппендицит.</a:t>
            </a:r>
            <a:r>
              <a:rPr lang="ru-RU" dirty="0"/>
              <a:t> 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8007985" y="1753870"/>
            <a:ext cx="383159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ru-RU" b="1" dirty="0">
                <a:solidFill>
                  <a:schemeClr val="accent2"/>
                </a:solidFill>
                <a:sym typeface="+mn-ea"/>
              </a:rPr>
              <a:t>Особенности развития</a:t>
            </a:r>
            <a:r>
              <a:rPr lang="ru-RU" altLang="ru-RU" dirty="0">
                <a:sym typeface="+mn-ea"/>
              </a:rPr>
              <a:t>:</a:t>
            </a:r>
          </a:p>
          <a:p>
            <a:r>
              <a:rPr lang="ru-RU" altLang="ru-RU" dirty="0">
                <a:sym typeface="+mn-ea"/>
              </a:rPr>
              <a:t>1) Паразитирует только у человека;</a:t>
            </a:r>
          </a:p>
          <a:p>
            <a:endParaRPr lang="ru-RU" altLang="ru-RU" dirty="0">
              <a:sym typeface="+mn-ea"/>
            </a:endParaRPr>
          </a:p>
          <a:p>
            <a:r>
              <a:rPr lang="ru-RU" altLang="ru-RU" dirty="0">
                <a:sym typeface="+mn-ea"/>
              </a:rPr>
              <a:t>2) Инвазионное яйцо проглатывается </a:t>
            </a:r>
            <a:r>
              <a:rPr lang="ru-RU" altLang="ru-RU" dirty="0" smtClean="0">
                <a:sym typeface="+mn-ea"/>
              </a:rPr>
              <a:t>человеком </a:t>
            </a:r>
            <a:r>
              <a:rPr lang="ru-RU" altLang="ru-RU" dirty="0">
                <a:sym typeface="+mn-ea"/>
              </a:rPr>
              <a:t>с немытыми овощами и ягодами;</a:t>
            </a:r>
          </a:p>
          <a:p>
            <a:endParaRPr lang="ru-RU" altLang="ru-RU" dirty="0">
              <a:sym typeface="+mn-ea"/>
            </a:endParaRPr>
          </a:p>
          <a:p>
            <a:r>
              <a:rPr lang="ru-RU" altLang="ru-RU" dirty="0">
                <a:sym typeface="+mn-ea"/>
              </a:rPr>
              <a:t>3) Миграция личинки в организме хозяина длится около 2-ух недель;</a:t>
            </a:r>
          </a:p>
          <a:p>
            <a:endParaRPr lang="ru-RU" altLang="ru-RU" dirty="0">
              <a:sym typeface="+mn-ea"/>
            </a:endParaRPr>
          </a:p>
          <a:p>
            <a:r>
              <a:rPr lang="ru-RU" altLang="ru-RU" dirty="0">
                <a:sym typeface="+mn-ea"/>
              </a:rPr>
              <a:t>4) Продолжительность жизни половозрелой особи составляет около года.</a:t>
            </a:r>
          </a:p>
          <a:p>
            <a:endParaRPr lang="ru-RU" altLang="ru-RU" dirty="0">
              <a:sym typeface="+mn-ea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72720" y="1092200"/>
            <a:ext cx="20180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sym typeface="+mn-ea"/>
              </a:rPr>
              <a:t>Цикл развития</a:t>
            </a:r>
            <a:endParaRPr lang="ru-RU" altLang="en-US" b="1" dirty="0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7" y="1460500"/>
            <a:ext cx="4531807" cy="4897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360" y="0"/>
            <a:ext cx="10515600" cy="1325563"/>
          </a:xfrm>
        </p:spPr>
        <p:txBody>
          <a:bodyPr/>
          <a:lstStyle/>
          <a:p>
            <a:r>
              <a:rPr lang="ru-RU" altLang="ru-RU" b="1" u="sng" dirty="0"/>
              <a:t>Угрица кишечная</a:t>
            </a:r>
            <a:r>
              <a:rPr lang="ru-RU" altLang="ru-RU" b="1" dirty="0"/>
              <a:t> (</a:t>
            </a:r>
            <a:r>
              <a:rPr lang="en-US" altLang="ru-RU" b="1" dirty="0"/>
              <a:t>Strongyloides stercoralis</a:t>
            </a:r>
            <a:r>
              <a:rPr lang="ru-RU" altLang="ru-RU" b="1" dirty="0"/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6215" y="1441887"/>
            <a:ext cx="2663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NEMATHELMINTHES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96214" y="1868841"/>
            <a:ext cx="208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NEMATODA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96214" y="2296776"/>
            <a:ext cx="2821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  <a:endParaRPr lang="ru-RU" b="1" dirty="0" smtClean="0"/>
          </a:p>
          <a:p>
            <a:r>
              <a:rPr lang="en-US" b="1" dirty="0" smtClean="0"/>
              <a:t>STRONGYLOIDES STERCORALIS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95970" y="3973666"/>
            <a:ext cx="31636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ПАТОГЕНЕЗ</a:t>
            </a:r>
            <a:r>
              <a:rPr lang="ru-RU" dirty="0"/>
              <a:t>: </a:t>
            </a:r>
            <a:r>
              <a:rPr lang="ru-RU" dirty="0" smtClean="0"/>
              <a:t>гранулематозный лимфангиит,</a:t>
            </a:r>
            <a:r>
              <a:rPr lang="en-US" dirty="0" smtClean="0"/>
              <a:t> </a:t>
            </a:r>
            <a:r>
              <a:rPr lang="ru-RU" dirty="0" smtClean="0"/>
              <a:t>воспалительные </a:t>
            </a:r>
            <a:r>
              <a:rPr lang="ru-RU" dirty="0"/>
              <a:t>узелки с большим количеством </a:t>
            </a:r>
            <a:r>
              <a:rPr lang="ru-RU" dirty="0" smtClean="0"/>
              <a:t>эозинофилов,</a:t>
            </a:r>
            <a:r>
              <a:rPr lang="en-US" dirty="0" smtClean="0"/>
              <a:t> </a:t>
            </a:r>
            <a:r>
              <a:rPr lang="ru-RU" dirty="0" smtClean="0"/>
              <a:t>микроабсцессы</a:t>
            </a:r>
            <a:r>
              <a:rPr lang="en-US" dirty="0" smtClean="0"/>
              <a:t>  </a:t>
            </a:r>
            <a:r>
              <a:rPr lang="ru-RU" dirty="0" smtClean="0"/>
              <a:t>возможно </a:t>
            </a:r>
            <a:r>
              <a:rPr lang="ru-RU" dirty="0"/>
              <a:t>развитие </a:t>
            </a:r>
            <a:r>
              <a:rPr lang="ru-RU" dirty="0" smtClean="0"/>
              <a:t>менингита,</a:t>
            </a:r>
            <a:r>
              <a:rPr lang="ru-RU" dirty="0"/>
              <a:t> </a:t>
            </a:r>
            <a:r>
              <a:rPr lang="ru-RU" dirty="0" smtClean="0"/>
              <a:t>               миокардита,</a:t>
            </a:r>
            <a:r>
              <a:rPr lang="ru-RU" dirty="0"/>
              <a:t> нефрита и других серьёзных </a:t>
            </a:r>
            <a:r>
              <a:rPr lang="ru-RU" dirty="0" smtClean="0"/>
              <a:t>заболеваний.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9570" y="1072792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7974420" y="850605"/>
            <a:ext cx="4147912" cy="6560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ru-RU" sz="1600" b="1" dirty="0">
                <a:solidFill>
                  <a:schemeClr val="accent2"/>
                </a:solidFill>
                <a:sym typeface="+mn-ea"/>
              </a:rPr>
              <a:t>Особенности развития</a:t>
            </a:r>
            <a:r>
              <a:rPr lang="ru-RU" altLang="ru-RU" sz="1600" dirty="0">
                <a:sym typeface="+mn-ea"/>
              </a:rPr>
              <a:t>:</a:t>
            </a:r>
          </a:p>
          <a:p>
            <a:pPr algn="just"/>
            <a:r>
              <a:rPr lang="ru-RU" altLang="en-US" dirty="0">
                <a:sym typeface="+mn-ea"/>
              </a:rPr>
              <a:t>1) Развитие рабдитных личинок может быт быть </a:t>
            </a:r>
            <a:r>
              <a:rPr lang="ru-RU" altLang="en-US" b="1" dirty="0">
                <a:solidFill>
                  <a:schemeClr val="accent2"/>
                </a:solidFill>
                <a:sym typeface="+mn-ea"/>
              </a:rPr>
              <a:t>прямым</a:t>
            </a:r>
            <a:r>
              <a:rPr lang="ru-RU" altLang="en-US" dirty="0">
                <a:sym typeface="+mn-ea"/>
              </a:rPr>
              <a:t> (Рабдитные личинки в почве превращаются в филяриевидные личинки, которые не питаются и, попадая в кишечник, превращаются в половозрелых </a:t>
            </a:r>
            <a:r>
              <a:rPr lang="ru-RU" altLang="en-US" dirty="0" smtClean="0">
                <a:sym typeface="+mn-ea"/>
              </a:rPr>
              <a:t>паразитов) и </a:t>
            </a:r>
            <a:r>
              <a:rPr lang="ru-RU" altLang="en-US" b="1" dirty="0" smtClean="0">
                <a:solidFill>
                  <a:schemeClr val="accent2"/>
                </a:solidFill>
                <a:sym typeface="+mn-ea"/>
              </a:rPr>
              <a:t>непрямым</a:t>
            </a:r>
            <a:r>
              <a:rPr lang="ru-RU" altLang="en-US" dirty="0" smtClean="0">
                <a:sym typeface="+mn-ea"/>
              </a:rPr>
              <a:t> (</a:t>
            </a:r>
            <a:r>
              <a:rPr lang="ru-RU" altLang="en-US" dirty="0" err="1" smtClean="0">
                <a:sym typeface="+mn-ea"/>
              </a:rPr>
              <a:t>рабдитные</a:t>
            </a:r>
            <a:r>
              <a:rPr lang="ru-RU" altLang="en-US" dirty="0" smtClean="0">
                <a:sym typeface="+mn-ea"/>
              </a:rPr>
              <a:t> личинки превращаются в свободноживущих особей, продуцирующих, в свою очередь, рабдитных личинок. Последние превращаются в филяриевидных, как и при прямом развитии)</a:t>
            </a:r>
            <a:endParaRPr lang="ru-RU" altLang="en-US" dirty="0"/>
          </a:p>
          <a:p>
            <a:pPr algn="just"/>
            <a:endParaRPr lang="ru-RU" altLang="en-US" dirty="0"/>
          </a:p>
          <a:p>
            <a:pPr algn="just"/>
            <a:r>
              <a:rPr lang="ru-RU" altLang="en-US" dirty="0">
                <a:sym typeface="+mn-ea"/>
              </a:rPr>
              <a:t>2) Иногда жизненный цикл паразита может завершаться без выхода рабдитных личинок в почву. Они задерживаются значительное время в нижнем отделе </a:t>
            </a:r>
            <a:r>
              <a:rPr lang="ru-RU" altLang="en-US" dirty="0" smtClean="0">
                <a:sym typeface="+mn-ea"/>
              </a:rPr>
              <a:t>толстой </a:t>
            </a:r>
            <a:r>
              <a:rPr lang="ru-RU" altLang="en-US" dirty="0">
                <a:sym typeface="+mn-ea"/>
              </a:rPr>
              <a:t>кишки, где личинки </a:t>
            </a:r>
            <a:r>
              <a:rPr lang="ru-RU" altLang="en-US" dirty="0" smtClean="0">
                <a:sym typeface="+mn-ea"/>
              </a:rPr>
              <a:t>превращаются </a:t>
            </a:r>
            <a:r>
              <a:rPr lang="ru-RU" altLang="en-US" dirty="0">
                <a:sym typeface="+mn-ea"/>
              </a:rPr>
              <a:t>в филяриевидные</a:t>
            </a:r>
            <a:r>
              <a:rPr lang="ru-RU" altLang="en-US" dirty="0" smtClean="0">
                <a:sym typeface="+mn-ea"/>
              </a:rPr>
              <a:t>.</a:t>
            </a:r>
          </a:p>
          <a:p>
            <a:endParaRPr lang="ru-RU" altLang="en-US" dirty="0">
              <a:sym typeface="+mn-e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3" y="1433666"/>
            <a:ext cx="4547937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45" y="-97155"/>
            <a:ext cx="8446135" cy="1325880"/>
          </a:xfrm>
        </p:spPr>
        <p:txBody>
          <a:bodyPr/>
          <a:lstStyle/>
          <a:p>
            <a:r>
              <a:rPr lang="ru-RU" altLang="en-US" b="1" u="sng"/>
              <a:t>Острица</a:t>
            </a:r>
            <a:r>
              <a:rPr lang="ru-RU" altLang="en-US" b="1"/>
              <a:t> (</a:t>
            </a:r>
            <a:r>
              <a:rPr lang="en-US" altLang="ru-RU" b="1"/>
              <a:t>Enterobius vermicularis</a:t>
            </a:r>
            <a:r>
              <a:rPr lang="ru-RU" altLang="en-US" b="1"/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5604" y="1388291"/>
            <a:ext cx="2663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NEMATHELMINTHES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5604" y="1814760"/>
            <a:ext cx="208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NEMATODA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5604" y="2184713"/>
            <a:ext cx="316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  <a:endParaRPr lang="ru-RU" b="1" dirty="0" smtClean="0"/>
          </a:p>
          <a:p>
            <a:r>
              <a:rPr lang="en-US" b="1" dirty="0" smtClean="0"/>
              <a:t>ENTEROBIUS VERMICULARIS</a:t>
            </a:r>
            <a:endParaRPr lang="en-US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5876" y="3369197"/>
            <a:ext cx="33963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ПАТОГЕНЕЗ</a:t>
            </a:r>
            <a:r>
              <a:rPr lang="ru-RU" dirty="0" smtClean="0"/>
              <a:t>: расстройства </a:t>
            </a:r>
            <a:r>
              <a:rPr lang="ru-RU" dirty="0"/>
              <a:t>пищеварения, болевых ощущениях, </a:t>
            </a:r>
            <a:r>
              <a:rPr lang="ru-RU" dirty="0" smtClean="0"/>
              <a:t>частые развития кишечных </a:t>
            </a:r>
            <a:r>
              <a:rPr lang="ru-RU" dirty="0"/>
              <a:t>инфекций и нарушении моторики </a:t>
            </a:r>
            <a:r>
              <a:rPr lang="ru-RU" dirty="0" smtClean="0"/>
              <a:t>ЖКТ, снижение </a:t>
            </a:r>
            <a:r>
              <a:rPr lang="ru-RU" dirty="0"/>
              <a:t>общего иммунитета, </a:t>
            </a:r>
            <a:r>
              <a:rPr lang="ru-RU" dirty="0" smtClean="0"/>
              <a:t>повышение восприимчивости </a:t>
            </a:r>
            <a:r>
              <a:rPr lang="ru-RU" dirty="0"/>
              <a:t>организма к различным острым инфекционным заболеваниям, длительному течению хронической </a:t>
            </a:r>
            <a:r>
              <a:rPr lang="ru-RU" dirty="0" smtClean="0"/>
              <a:t>патологии.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832" y="1075900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8460740" y="1918335"/>
            <a:ext cx="3432175" cy="4462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ru-RU" sz="2400" b="1" dirty="0">
                <a:solidFill>
                  <a:schemeClr val="accent2"/>
                </a:solidFill>
                <a:sym typeface="+mn-ea"/>
              </a:rPr>
              <a:t>Особенности развития</a:t>
            </a:r>
            <a:r>
              <a:rPr lang="ru-RU" altLang="ru-RU" sz="2400" dirty="0">
                <a:sym typeface="+mn-ea"/>
              </a:rPr>
              <a:t>:</a:t>
            </a:r>
          </a:p>
          <a:p>
            <a:r>
              <a:rPr lang="ru-RU" altLang="ru-RU" sz="2000" dirty="0">
                <a:sym typeface="+mn-ea"/>
              </a:rPr>
              <a:t>1) Оплодотворенные самки выходят, обычно в ночное время, из кишечника через анальное отверстие </a:t>
            </a:r>
            <a:r>
              <a:rPr lang="ru-RU" altLang="ru-RU" sz="2000" dirty="0" smtClean="0">
                <a:sym typeface="+mn-ea"/>
              </a:rPr>
              <a:t>в складки </a:t>
            </a:r>
            <a:r>
              <a:rPr lang="ru-RU" altLang="ru-RU" sz="2000" dirty="0">
                <a:sym typeface="+mn-ea"/>
              </a:rPr>
              <a:t>кожи </a:t>
            </a:r>
            <a:r>
              <a:rPr lang="ru-RU" altLang="ru-RU" sz="2000" dirty="0" err="1">
                <a:sym typeface="+mn-ea"/>
              </a:rPr>
              <a:t>перианальной</a:t>
            </a:r>
            <a:r>
              <a:rPr lang="ru-RU" altLang="ru-RU" sz="2000" dirty="0">
                <a:sym typeface="+mn-ea"/>
              </a:rPr>
              <a:t> </a:t>
            </a:r>
            <a:r>
              <a:rPr lang="ru-RU" altLang="ru-RU" sz="2000" dirty="0" smtClean="0">
                <a:sym typeface="+mn-ea"/>
              </a:rPr>
              <a:t>области;</a:t>
            </a:r>
            <a:endParaRPr lang="ru-RU" altLang="ru-RU" sz="2000" dirty="0">
              <a:sym typeface="+mn-ea"/>
            </a:endParaRPr>
          </a:p>
          <a:p>
            <a:endParaRPr lang="ru-RU" altLang="ru-RU" sz="2000" dirty="0">
              <a:sym typeface="+mn-ea"/>
            </a:endParaRPr>
          </a:p>
          <a:p>
            <a:r>
              <a:rPr lang="ru-RU" altLang="ru-RU" sz="2000" dirty="0">
                <a:sym typeface="+mn-ea"/>
              </a:rPr>
              <a:t>2) Откладывают 10-12 тыс. яиц в течении 15-45 мин;</a:t>
            </a:r>
          </a:p>
          <a:p>
            <a:endParaRPr lang="ru-RU" altLang="ru-RU" sz="2000" dirty="0">
              <a:sym typeface="+mn-ea"/>
            </a:endParaRPr>
          </a:p>
          <a:p>
            <a:r>
              <a:rPr lang="ru-RU" altLang="ru-RU" sz="2000" dirty="0">
                <a:sym typeface="+mn-ea"/>
              </a:rPr>
              <a:t>3) Продолжительность жизни взрослых паразитов около 1 месяца.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6" y="1447234"/>
            <a:ext cx="4337538" cy="5061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60" y="41498"/>
            <a:ext cx="7759065" cy="1325880"/>
          </a:xfrm>
        </p:spPr>
        <p:txBody>
          <a:bodyPr/>
          <a:lstStyle/>
          <a:p>
            <a:r>
              <a:rPr lang="ru-RU" altLang="en-US" b="1" u="sng" dirty="0"/>
              <a:t>Трихинелла</a:t>
            </a:r>
            <a:r>
              <a:rPr lang="ru-RU" altLang="en-US" b="1" dirty="0"/>
              <a:t> </a:t>
            </a:r>
            <a:r>
              <a:rPr lang="en-US" altLang="ru-RU" b="1" dirty="0"/>
              <a:t>(Trichinella spiralis)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2999" y="1206863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4790" y="1501441"/>
            <a:ext cx="2663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/>
              <a:t>NEMATHELMINTHES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4835" y="1870750"/>
            <a:ext cx="2083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NEMATODA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4485" y="2240059"/>
            <a:ext cx="2960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 smtClean="0"/>
              <a:t>TRICHINELLA SPIRALIS</a:t>
            </a:r>
            <a:endParaRPr lang="en-US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54575" y="3597910"/>
            <a:ext cx="294195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ПАТОГЕНЕЗ</a:t>
            </a:r>
            <a:r>
              <a:rPr lang="ru-RU" dirty="0" smtClean="0"/>
              <a:t>: слабость, умеренное повышение температуры, токсико-аллергическая реакция </a:t>
            </a:r>
            <a:r>
              <a:rPr lang="ru-RU" dirty="0"/>
              <a:t>различной степени </a:t>
            </a:r>
            <a:r>
              <a:rPr lang="ru-RU" dirty="0" smtClean="0"/>
              <a:t>выраженности, </a:t>
            </a:r>
            <a:r>
              <a:rPr lang="ru-RU" dirty="0"/>
              <a:t>нарушается водно-электролитный баланс такни и проницаемость стенок </a:t>
            </a:r>
            <a:r>
              <a:rPr lang="ru-RU" dirty="0" smtClean="0"/>
              <a:t>капилляров.</a:t>
            </a:r>
            <a:endParaRPr lang="ru-RU" dirty="0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8047990" y="276447"/>
            <a:ext cx="3715385" cy="62170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ru-RU" sz="2000" b="1" dirty="0">
                <a:solidFill>
                  <a:schemeClr val="accent2"/>
                </a:solidFill>
                <a:sym typeface="+mn-ea"/>
              </a:rPr>
              <a:t>Особенности развития</a:t>
            </a:r>
            <a:r>
              <a:rPr lang="ru-RU" altLang="ru-RU" sz="2000" dirty="0">
                <a:sym typeface="+mn-ea"/>
              </a:rPr>
              <a:t>:</a:t>
            </a:r>
          </a:p>
          <a:p>
            <a:r>
              <a:rPr lang="ru-RU" altLang="ru-RU" sz="2000" dirty="0">
                <a:sym typeface="+mn-ea"/>
              </a:rPr>
              <a:t>1) Хозяевами паразита могут быть различные хищные и всеядные млекопитающие, а также человек;</a:t>
            </a:r>
          </a:p>
          <a:p>
            <a:endParaRPr lang="ru-RU" altLang="ru-RU" sz="2000" dirty="0">
              <a:sym typeface="+mn-ea"/>
            </a:endParaRPr>
          </a:p>
          <a:p>
            <a:r>
              <a:rPr lang="ru-RU" altLang="ru-RU" sz="2000" dirty="0">
                <a:sym typeface="+mn-ea"/>
              </a:rPr>
              <a:t>2) Хозяин одновременно является постоянным и промежуточным;</a:t>
            </a:r>
          </a:p>
          <a:p>
            <a:endParaRPr lang="ru-RU" altLang="ru-RU" sz="2000" dirty="0">
              <a:sym typeface="+mn-ea"/>
            </a:endParaRPr>
          </a:p>
          <a:p>
            <a:r>
              <a:rPr lang="ru-RU" altLang="ru-RU" sz="2000" dirty="0">
                <a:sym typeface="+mn-ea"/>
              </a:rPr>
              <a:t>3) Половозрелые паразиты обитают в тонком </a:t>
            </a:r>
            <a:r>
              <a:rPr lang="ru-RU" altLang="ru-RU" sz="2000" dirty="0" smtClean="0">
                <a:sym typeface="+mn-ea"/>
              </a:rPr>
              <a:t>кишечнике хозяина </a:t>
            </a:r>
            <a:r>
              <a:rPr lang="ru-RU" altLang="ru-RU" sz="2000" dirty="0">
                <a:sym typeface="+mn-ea"/>
              </a:rPr>
              <a:t>1,5-2 </a:t>
            </a:r>
            <a:r>
              <a:rPr lang="ru-RU" altLang="ru-RU" sz="2000" dirty="0" smtClean="0">
                <a:sym typeface="+mn-ea"/>
              </a:rPr>
              <a:t>месяца;</a:t>
            </a:r>
            <a:endParaRPr lang="ru-RU" altLang="ru-RU" sz="2000" dirty="0">
              <a:sym typeface="+mn-ea"/>
            </a:endParaRPr>
          </a:p>
          <a:p>
            <a:endParaRPr lang="ru-RU" altLang="ru-RU" sz="2000" dirty="0">
              <a:sym typeface="+mn-ea"/>
            </a:endParaRPr>
          </a:p>
          <a:p>
            <a:r>
              <a:rPr lang="ru-RU" altLang="ru-RU" sz="2000" dirty="0">
                <a:sym typeface="+mn-ea"/>
              </a:rPr>
              <a:t>4) </a:t>
            </a:r>
            <a:r>
              <a:rPr lang="ru-RU" altLang="ru-RU" sz="2000" dirty="0" smtClean="0">
                <a:sym typeface="+mn-ea"/>
              </a:rPr>
              <a:t>Период </a:t>
            </a:r>
            <a:r>
              <a:rPr lang="ru-RU" altLang="ru-RU" sz="2000" dirty="0">
                <a:sym typeface="+mn-ea"/>
              </a:rPr>
              <a:t>миграции личинки продолжается от 2 до 6 </a:t>
            </a:r>
            <a:r>
              <a:rPr lang="ru-RU" altLang="ru-RU" sz="2000" dirty="0" smtClean="0">
                <a:sym typeface="+mn-ea"/>
              </a:rPr>
              <a:t>недель;</a:t>
            </a:r>
            <a:endParaRPr lang="ru-RU" altLang="ru-RU" sz="2000" dirty="0">
              <a:sym typeface="+mn-ea"/>
            </a:endParaRPr>
          </a:p>
          <a:p>
            <a:endParaRPr lang="ru-RU" altLang="ru-RU" sz="2000" dirty="0">
              <a:sym typeface="+mn-ea"/>
            </a:endParaRPr>
          </a:p>
          <a:p>
            <a:r>
              <a:rPr lang="ru-RU" altLang="ru-RU" sz="2000" dirty="0">
                <a:sym typeface="+mn-ea"/>
              </a:rPr>
              <a:t>5) Человек заражается, употребляя свинину или мясо диких животных.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9" y="1576195"/>
            <a:ext cx="4471261" cy="4888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605" y="0"/>
            <a:ext cx="10515600" cy="1325563"/>
          </a:xfrm>
        </p:spPr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арахноэнтомология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130" y="1186226"/>
            <a:ext cx="117826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Медицинская арахноэнтомология</a:t>
            </a:r>
            <a:r>
              <a:rPr lang="ru-RU" sz="2800" dirty="0"/>
              <a:t> или </a:t>
            </a:r>
            <a:r>
              <a:rPr lang="ru-RU" sz="2800" b="1" dirty="0"/>
              <a:t>медицинская энтомология</a:t>
            </a:r>
            <a:r>
              <a:rPr lang="ru-RU" sz="2800" dirty="0"/>
              <a:t> — раздел медицинской паразитологии; наука, изучающая </a:t>
            </a:r>
            <a:r>
              <a:rPr lang="ru-RU" sz="2800" dirty="0" smtClean="0"/>
              <a:t>заболевания человека</a:t>
            </a:r>
            <a:r>
              <a:rPr lang="ru-RU" sz="2800" dirty="0"/>
              <a:t>, вызываемые членистоногими или передающиеся ими, морфологию и экологию членистоногих эктопаразитов человека, их взаимодействие с самим человеком, и исследующая возбудителей этих болезней, а также меры борьбы с ними и </a:t>
            </a:r>
            <a:r>
              <a:rPr lang="ru-RU" sz="2800" dirty="0" smtClean="0"/>
              <a:t>профилактики.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80" y="4494595"/>
            <a:ext cx="3293583" cy="1775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746" b="99005" l="957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36" y="4281477"/>
            <a:ext cx="1996875" cy="1910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573494" y="163830"/>
            <a:ext cx="7960905" cy="836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400" b="1" u="sng" dirty="0">
                <a:solidFill>
                  <a:schemeClr val="accent2"/>
                </a:solidFill>
              </a:rPr>
              <a:t>Классификация паразитов.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621155" y="1324610"/>
            <a:ext cx="450850" cy="4984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000" b="1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паразиты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635567" y="1859915"/>
            <a:ext cx="3309620" cy="19685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Текстовое поле 7"/>
          <p:cNvSpPr txBox="1"/>
          <p:nvPr/>
        </p:nvSpPr>
        <p:spPr>
          <a:xfrm>
            <a:off x="6299835" y="1323975"/>
            <a:ext cx="4996180" cy="695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b="1">
                <a:solidFill>
                  <a:schemeClr val="accent2"/>
                </a:solidFill>
              </a:rPr>
              <a:t>1. По месту локализации: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6299835" y="1859915"/>
            <a:ext cx="5842000" cy="852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b="1" dirty="0">
                <a:solidFill>
                  <a:schemeClr val="accent2"/>
                </a:solidFill>
              </a:rPr>
              <a:t>- Экзопаразиты</a:t>
            </a:r>
          </a:p>
          <a:p>
            <a:r>
              <a:rPr lang="ru-RU" altLang="en-US" b="1" dirty="0">
                <a:solidFill>
                  <a:schemeClr val="accent2"/>
                </a:solidFill>
              </a:rPr>
              <a:t>- Эндопаразиты ( внутриклеточные, тканевые, </a:t>
            </a:r>
            <a:r>
              <a:rPr lang="ru-RU" altLang="en-US" b="1" dirty="0" smtClean="0">
                <a:solidFill>
                  <a:schemeClr val="accent2"/>
                </a:solidFill>
              </a:rPr>
              <a:t>просветные, внутриорганные)</a:t>
            </a:r>
            <a:endParaRPr lang="ru-RU" altLang="en-US" b="1" dirty="0">
              <a:solidFill>
                <a:schemeClr val="accent2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576195" y="3623310"/>
            <a:ext cx="3348990" cy="1905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Текстовое поле 10"/>
          <p:cNvSpPr txBox="1"/>
          <p:nvPr/>
        </p:nvSpPr>
        <p:spPr>
          <a:xfrm>
            <a:off x="6428740" y="3035300"/>
            <a:ext cx="4957445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b="1">
                <a:solidFill>
                  <a:schemeClr val="accent2"/>
                </a:solidFill>
              </a:rPr>
              <a:t>2. По форме паразитизма:  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6299835" y="3661410"/>
            <a:ext cx="3752850" cy="766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b="1" dirty="0">
                <a:solidFill>
                  <a:schemeClr val="accent2"/>
                </a:solidFill>
              </a:rPr>
              <a:t>- Облигатные (истинные)</a:t>
            </a:r>
          </a:p>
          <a:p>
            <a:r>
              <a:rPr lang="ru-RU" altLang="en-US" b="1" dirty="0">
                <a:solidFill>
                  <a:schemeClr val="accent2"/>
                </a:solidFill>
              </a:rPr>
              <a:t>- Факультативные (ложные)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567940" y="5691352"/>
            <a:ext cx="3364230" cy="1423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Текстовое поле 14"/>
          <p:cNvSpPr txBox="1"/>
          <p:nvPr/>
        </p:nvSpPr>
        <p:spPr>
          <a:xfrm>
            <a:off x="6508750" y="4888230"/>
            <a:ext cx="4389120" cy="5734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b="1" dirty="0">
                <a:solidFill>
                  <a:schemeClr val="accent2"/>
                </a:solidFill>
              </a:rPr>
              <a:t>3. По количеству хозяев: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6428740" y="5492115"/>
            <a:ext cx="3921125" cy="965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b="1" dirty="0">
                <a:solidFill>
                  <a:schemeClr val="accent2"/>
                </a:solidFill>
              </a:rPr>
              <a:t>- Моноксенные (однохозяинные)</a:t>
            </a:r>
          </a:p>
          <a:p>
            <a:r>
              <a:rPr lang="ru-RU" altLang="en-US" b="1" dirty="0">
                <a:solidFill>
                  <a:schemeClr val="accent2"/>
                </a:solidFill>
              </a:rPr>
              <a:t>- Гетероксенные (многохозяинные)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121920"/>
            <a:ext cx="10515600" cy="1325563"/>
          </a:xfrm>
        </p:spPr>
        <p:txBody>
          <a:bodyPr/>
          <a:lstStyle/>
          <a:p>
            <a:r>
              <a:rPr lang="ru-RU" b="1" u="sng" smtClean="0"/>
              <a:t>Классы паразитов-членистоногих</a:t>
            </a:r>
            <a:endParaRPr lang="ru-RU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85057" y="1811382"/>
            <a:ext cx="1180011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800" b="1" dirty="0" smtClean="0"/>
              <a:t>Класс паукообразные (</a:t>
            </a:r>
            <a:r>
              <a:rPr lang="en-US" sz="2800" b="1" dirty="0" smtClean="0"/>
              <a:t>Arachnoidea</a:t>
            </a:r>
            <a:r>
              <a:rPr lang="ru-RU" sz="2800" b="1" dirty="0" smtClean="0"/>
              <a:t>): </a:t>
            </a:r>
            <a:r>
              <a:rPr lang="ru-RU" sz="2800" dirty="0"/>
              <a:t>с</a:t>
            </a:r>
            <a:r>
              <a:rPr lang="ru-RU" sz="2800" dirty="0" smtClean="0"/>
              <a:t>обачий клещ, таёжный клещ, клещ</a:t>
            </a:r>
            <a:r>
              <a:rPr lang="ru-RU" sz="2800" dirty="0"/>
              <a:t>и</a:t>
            </a:r>
            <a:r>
              <a:rPr lang="ru-RU" sz="2800" dirty="0" smtClean="0"/>
              <a:t> рода </a:t>
            </a:r>
            <a:r>
              <a:rPr lang="en-US" sz="2800" i="1" dirty="0" smtClean="0"/>
              <a:t>Dermacentor</a:t>
            </a:r>
            <a:r>
              <a:rPr lang="en-US" sz="2800" dirty="0" smtClean="0"/>
              <a:t>, </a:t>
            </a:r>
            <a:r>
              <a:rPr lang="ru-RU" sz="2800" dirty="0" smtClean="0"/>
              <a:t>клещи </a:t>
            </a:r>
            <a:r>
              <a:rPr lang="ru-RU" sz="2800" dirty="0"/>
              <a:t>рода </a:t>
            </a:r>
            <a:r>
              <a:rPr lang="en-US" sz="2800" i="1" dirty="0" smtClean="0"/>
              <a:t>Hyalomma, </a:t>
            </a:r>
            <a:r>
              <a:rPr lang="ru-RU" sz="2800" dirty="0" smtClean="0"/>
              <a:t>чесоточный зудень, железница угревая, тироглифные клещи</a:t>
            </a:r>
            <a:r>
              <a:rPr lang="en-US" sz="2800" dirty="0"/>
              <a:t>.</a:t>
            </a:r>
            <a:endParaRPr lang="ru-RU" sz="2800" i="1" dirty="0"/>
          </a:p>
          <a:p>
            <a:pPr marL="342900" indent="-342900">
              <a:buAutoNum type="arabicParenR"/>
            </a:pPr>
            <a:endParaRPr lang="en-US" sz="2800" dirty="0" smtClean="0"/>
          </a:p>
          <a:p>
            <a:pPr marL="342900" indent="-342900">
              <a:buAutoNum type="arabicParenR"/>
            </a:pPr>
            <a:r>
              <a:rPr lang="ru-RU" sz="2800" b="1" dirty="0" smtClean="0"/>
              <a:t>Класс насекомые (</a:t>
            </a:r>
            <a:r>
              <a:rPr lang="en-US" sz="2800" b="1" dirty="0" smtClean="0"/>
              <a:t>Insecta</a:t>
            </a:r>
            <a:r>
              <a:rPr lang="ru-RU" sz="2800" b="1" dirty="0" smtClean="0"/>
              <a:t>): </a:t>
            </a:r>
            <a:r>
              <a:rPr lang="ru-RU" sz="2800" dirty="0" smtClean="0"/>
              <a:t>чёрный, рыжий, египетский, американский тараканы, постельный клоп, поцелуйные клопы, человеческая вошь, лобковая вошь, человеческая блоха, блохи грызунов, комары, москиты, настоящие мухи, серые мясные мухи.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79" y="42575"/>
            <a:ext cx="4683034" cy="1325563"/>
          </a:xfrm>
        </p:spPr>
        <p:txBody>
          <a:bodyPr/>
          <a:lstStyle/>
          <a:p>
            <a:r>
              <a:rPr lang="ru-RU" b="1" u="sng" dirty="0" smtClean="0"/>
              <a:t>Иксодовые клещи</a:t>
            </a:r>
            <a:endParaRPr lang="ru-R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88768" y="3202684"/>
            <a:ext cx="19594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Собачий клещ </a:t>
            </a:r>
            <a:r>
              <a:rPr lang="ru-RU" sz="1050" i="1" dirty="0" smtClean="0"/>
              <a:t>(</a:t>
            </a:r>
            <a:r>
              <a:rPr lang="en-US" sz="1050" i="1" dirty="0" smtClean="0"/>
              <a:t>Ixodes ricinus</a:t>
            </a:r>
            <a:r>
              <a:rPr lang="ru-RU" sz="1050" i="1" dirty="0" smtClean="0"/>
              <a:t>)</a:t>
            </a:r>
            <a:endParaRPr lang="ru-RU" sz="105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674125" y="3202684"/>
            <a:ext cx="27780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Таёжный клещ</a:t>
            </a:r>
            <a:r>
              <a:rPr lang="en-US" sz="1050" dirty="0" smtClean="0"/>
              <a:t> (Ixodes persulcatus)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6476" y="5629080"/>
            <a:ext cx="15440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/>
              <a:t>клещ рода </a:t>
            </a:r>
            <a:r>
              <a:rPr lang="en-US" sz="1050" i="1" dirty="0"/>
              <a:t>Dermacentor</a:t>
            </a:r>
            <a:endParaRPr lang="ru-RU" sz="10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16421" y="5629080"/>
            <a:ext cx="14911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/>
              <a:t>клещи рода </a:t>
            </a:r>
            <a:r>
              <a:rPr lang="en-US" sz="1050" i="1" dirty="0"/>
              <a:t>Hyalomma</a:t>
            </a: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59181" y="668893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6" y="1651158"/>
            <a:ext cx="2115312" cy="1408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96" y="1651158"/>
            <a:ext cx="2115312" cy="1408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6" y="3625373"/>
            <a:ext cx="2115312" cy="18836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20" y="3625373"/>
            <a:ext cx="2036064" cy="18836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86" y="1038225"/>
            <a:ext cx="5589037" cy="2415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86" y="3552662"/>
            <a:ext cx="5590032" cy="2752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-158750"/>
            <a:ext cx="10515600" cy="1325563"/>
          </a:xfrm>
        </p:spPr>
        <p:txBody>
          <a:bodyPr/>
          <a:lstStyle/>
          <a:p>
            <a:r>
              <a:rPr lang="ru-RU" b="1" u="sng" dirty="0" smtClean="0"/>
              <a:t>Клещи – паразиты кожи человека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46762" y="797479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077" y="3248025"/>
            <a:ext cx="26574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Чесоточный зудень </a:t>
            </a:r>
            <a:r>
              <a:rPr lang="ru-RU" sz="1050" i="1" dirty="0" smtClean="0"/>
              <a:t>(</a:t>
            </a:r>
            <a:r>
              <a:rPr lang="en-US" sz="1050" i="1" dirty="0" smtClean="0"/>
              <a:t>Sarcoptes scabiei</a:t>
            </a:r>
            <a:r>
              <a:rPr lang="ru-RU" sz="1050" i="1" dirty="0" smtClean="0"/>
              <a:t>)</a:t>
            </a:r>
            <a:endParaRPr lang="ru-RU" sz="105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520540" y="3248025"/>
            <a:ext cx="2781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Железница угревая </a:t>
            </a:r>
            <a:r>
              <a:rPr lang="ru-RU" sz="1050" i="1" dirty="0" smtClean="0"/>
              <a:t>(</a:t>
            </a:r>
            <a:r>
              <a:rPr lang="en-US" sz="1050" i="1" dirty="0" smtClean="0"/>
              <a:t>Demodex folliculorum</a:t>
            </a:r>
            <a:r>
              <a:rPr lang="ru-RU" sz="1050" i="1" dirty="0" smtClean="0"/>
              <a:t>)</a:t>
            </a:r>
            <a:endParaRPr lang="ru-RU" sz="105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6" y="1071451"/>
            <a:ext cx="2777836" cy="20851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66" y="1071728"/>
            <a:ext cx="3127248" cy="20848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0" y="3688080"/>
            <a:ext cx="4740812" cy="28085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51" y="1166811"/>
            <a:ext cx="5099649" cy="5329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44450"/>
            <a:ext cx="6105525" cy="1325563"/>
          </a:xfrm>
        </p:spPr>
        <p:txBody>
          <a:bodyPr/>
          <a:lstStyle/>
          <a:p>
            <a:r>
              <a:rPr lang="ru-RU" b="1" u="sng" dirty="0" smtClean="0"/>
              <a:t>Отряд клопы</a:t>
            </a:r>
            <a:r>
              <a:rPr lang="ru-RU" b="1" dirty="0" smtClean="0"/>
              <a:t> (</a:t>
            </a:r>
            <a:r>
              <a:rPr lang="en-US" b="1" dirty="0" smtClean="0"/>
              <a:t>Hemiptera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4720" y="3308404"/>
            <a:ext cx="39052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Постельный клоп </a:t>
            </a:r>
            <a:r>
              <a:rPr lang="ru-RU" sz="1050" i="1" dirty="0" smtClean="0"/>
              <a:t>(</a:t>
            </a:r>
            <a:r>
              <a:rPr lang="en-US" sz="1050" i="1" dirty="0" smtClean="0"/>
              <a:t>Cimex lectularius</a:t>
            </a:r>
            <a:r>
              <a:rPr lang="ru-RU" sz="1050" i="1" dirty="0" smtClean="0"/>
              <a:t>)</a:t>
            </a:r>
            <a:endParaRPr lang="ru-RU" sz="105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4720" y="6242104"/>
            <a:ext cx="3162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Поцелуйный клоп </a:t>
            </a:r>
            <a:r>
              <a:rPr lang="en-US" sz="1050" i="1" dirty="0" smtClean="0"/>
              <a:t>(Triatoma infenstans)</a:t>
            </a:r>
            <a:endParaRPr lang="ru-RU" sz="105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81662" y="1497241"/>
            <a:ext cx="46386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Жизненный </a:t>
            </a:r>
            <a:r>
              <a:rPr lang="ru-RU" sz="2000" dirty="0"/>
              <a:t>цикл характеризуется неполным превращением. Триатомовые клопы проходят три стадии взросления: яйцо, личинка (нимфа), взрослая особь (имаго).</a:t>
            </a:r>
          </a:p>
          <a:p>
            <a:r>
              <a:rPr lang="ru-RU" sz="2000" dirty="0"/>
              <a:t>В период с июня по сентябрь самка триатомового клопа откладывает яйца в укромные места. Через 7—20 дней из яиц появляются личинки. Появившиеся личинки (нимфы) имеют размер до 2 мм и не имеют крыльев. Чтобы стать взрослыми, они должны пройти пять стадий линьки. Каждая стадия длится 12—15 дней. Как только у клопа появляются крылья, он становится взрослым.</a:t>
            </a:r>
            <a:endParaRPr lang="ru-RU" sz="2000" b="0" i="0" dirty="0"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93288" y="1096447"/>
            <a:ext cx="3659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</a:t>
            </a:r>
            <a:r>
              <a:rPr lang="ru-RU" b="1" dirty="0" smtClean="0">
                <a:solidFill>
                  <a:schemeClr val="accent2"/>
                </a:solidFill>
              </a:rPr>
              <a:t>развития постельного клопа.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04504" y="1096447"/>
            <a:ext cx="3821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 </a:t>
            </a:r>
            <a:r>
              <a:rPr lang="ru-RU" b="1" dirty="0" smtClean="0">
                <a:solidFill>
                  <a:schemeClr val="accent2"/>
                </a:solidFill>
              </a:rPr>
              <a:t>триатомового </a:t>
            </a:r>
            <a:r>
              <a:rPr lang="ru-RU" b="1" dirty="0">
                <a:solidFill>
                  <a:schemeClr val="accent2"/>
                </a:solidFill>
              </a:rPr>
              <a:t>клопа.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3" y="1177398"/>
            <a:ext cx="1749552" cy="2029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3" y="3676916"/>
            <a:ext cx="1749552" cy="24505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76" y="1464306"/>
            <a:ext cx="4020766" cy="4988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" y="69850"/>
            <a:ext cx="5181600" cy="1325563"/>
          </a:xfrm>
        </p:spPr>
        <p:txBody>
          <a:bodyPr/>
          <a:lstStyle/>
          <a:p>
            <a:r>
              <a:rPr lang="ru-RU" b="1" u="sng" dirty="0" smtClean="0"/>
              <a:t>Отряд Вши</a:t>
            </a:r>
            <a:r>
              <a:rPr lang="en-US" b="1" dirty="0" smtClean="0"/>
              <a:t> </a:t>
            </a:r>
            <a:r>
              <a:rPr lang="ru-RU" b="1" dirty="0" smtClean="0"/>
              <a:t>(</a:t>
            </a:r>
            <a:r>
              <a:rPr lang="en-US" b="1" dirty="0" smtClean="0"/>
              <a:t>Anoplura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0625" y="6001319"/>
            <a:ext cx="27382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/>
              <a:t>Вошь </a:t>
            </a:r>
            <a:r>
              <a:rPr lang="ru-RU" sz="1050" dirty="0"/>
              <a:t>лобковая, или </a:t>
            </a:r>
            <a:r>
              <a:rPr lang="ru-RU" sz="1050" dirty="0" smtClean="0"/>
              <a:t>площица (Phtirus pubis)</a:t>
            </a:r>
            <a:r>
              <a:rPr lang="ru-RU" sz="1050" dirty="0" smtClean="0">
                <a:solidFill>
                  <a:srgbClr val="232323"/>
                </a:solidFill>
              </a:rPr>
              <a:t>.</a:t>
            </a:r>
            <a:endParaRPr lang="ru-RU" sz="1050" b="0" i="0" dirty="0">
              <a:solidFill>
                <a:srgbClr val="23232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165" y="3602648"/>
            <a:ext cx="25891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/>
              <a:t>Вошь </a:t>
            </a:r>
            <a:r>
              <a:rPr lang="ru-RU" sz="1050" dirty="0"/>
              <a:t>головная (</a:t>
            </a:r>
            <a:r>
              <a:rPr lang="en-US" sz="1050" dirty="0" smtClean="0"/>
              <a:t>Pediculus </a:t>
            </a:r>
            <a:r>
              <a:rPr lang="en-US" sz="1050" dirty="0"/>
              <a:t>humanus </a:t>
            </a:r>
            <a:r>
              <a:rPr lang="en-US" sz="1050" dirty="0" smtClean="0"/>
              <a:t>capitis</a:t>
            </a:r>
            <a:r>
              <a:rPr lang="ru-RU" sz="1050" dirty="0" smtClean="0"/>
              <a:t>)</a:t>
            </a:r>
            <a:endParaRPr lang="ru-RU" sz="10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2298" y="2870793"/>
            <a:ext cx="895970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	</a:t>
            </a:r>
            <a:r>
              <a:rPr lang="ru-RU" sz="1500" dirty="0" smtClean="0"/>
              <a:t>Жизненный </a:t>
            </a:r>
            <a:r>
              <a:rPr lang="ru-RU" sz="1500" dirty="0"/>
              <a:t>цикл вши равен 25-35 дням, за которые из гниды формируется половозрелая особь.</a:t>
            </a:r>
          </a:p>
          <a:p>
            <a:pPr algn="just"/>
            <a:r>
              <a:rPr lang="ru-RU" sz="1500" b="1" dirty="0"/>
              <a:t>Головная вошь </a:t>
            </a:r>
            <a:r>
              <a:rPr lang="ru-RU" sz="1500" dirty="0"/>
              <a:t>откладывает гниды у основания волоса, прикрепляя их особым клейким веществом. В благоприятных условиях спустя 7-10 дней из гниды вылупляется молодая вошь-нимфа, которая растет, неоднократно линяет и через 1.5-2 недели становится половозрелой особью, способной спариваться и откладывать яйца. Без пищи выживает в течение 2.5 суток.</a:t>
            </a:r>
          </a:p>
          <a:p>
            <a:pPr algn="just"/>
            <a:r>
              <a:rPr lang="ru-RU" sz="1500" dirty="0" smtClean="0"/>
              <a:t>	</a:t>
            </a:r>
            <a:r>
              <a:rPr lang="ru-RU" sz="1500" b="1" dirty="0" smtClean="0"/>
              <a:t>Платяная </a:t>
            </a:r>
            <a:r>
              <a:rPr lang="ru-RU" sz="1500" b="1" dirty="0"/>
              <a:t>вошь </a:t>
            </a:r>
            <a:r>
              <a:rPr lang="ru-RU" sz="1500" dirty="0"/>
              <a:t>крупнее головной, живет в швах и складках одежды, там же откладывает яйца. Обнаруживается преимущественно у пациентов, не соблюдающих правила личной гигиены, редко меняющих одежду. Самки откладывают яйца, из которых спустя 1-1.5 недели вылупляются нимфы, за 2 недели вырастающие до взрослых особей. Срок жизни платяной вши 18 суток, без питания – до 2-х суток.</a:t>
            </a:r>
          </a:p>
          <a:p>
            <a:pPr algn="just"/>
            <a:r>
              <a:rPr lang="ru-RU" sz="1500" dirty="0" smtClean="0"/>
              <a:t>	</a:t>
            </a:r>
            <a:r>
              <a:rPr lang="ru-RU" sz="1500" b="1" dirty="0" smtClean="0"/>
              <a:t>Плошица</a:t>
            </a:r>
            <a:r>
              <a:rPr lang="ru-RU" sz="1500" dirty="0"/>
              <a:t>, вызывающая лобковый педикулез, проходит те же стадии, что и другие виды вши, за 30-дневный жизненный цикл. В последние десятилетия заболеваемость этим видом вшивости значительно уменьшилась в связи с широкой распространенностью эпиляций лобка – насекомому попросту не к чему прикрепляться, заражения не происходит.</a:t>
            </a:r>
          </a:p>
          <a:p>
            <a:pPr algn="just"/>
            <a:r>
              <a:rPr lang="ru-RU" sz="1500" dirty="0"/>
              <a:t>Передается инфекция при прямом тесном контакте с завшивленным человеком или, реже, через совместное использование предметов обихода (постельного белья, шапок, расчесок). Инфицирование плошицей происходит во время полового акта.</a:t>
            </a:r>
            <a:endParaRPr lang="ru-RU" sz="1500" b="0" i="0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55442" y="0"/>
            <a:ext cx="3189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Цикл развития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363147"/>
            <a:ext cx="1905000" cy="203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" y="4023685"/>
            <a:ext cx="2420112" cy="1810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25" y="552893"/>
            <a:ext cx="5252483" cy="2083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0"/>
            <a:ext cx="10515600" cy="1325563"/>
          </a:xfrm>
        </p:spPr>
        <p:txBody>
          <a:bodyPr/>
          <a:lstStyle/>
          <a:p>
            <a:r>
              <a:rPr lang="ru-RU" b="1" u="sng" dirty="0" smtClean="0"/>
              <a:t>Отряд блохи</a:t>
            </a:r>
            <a:r>
              <a:rPr lang="en-US" b="1" dirty="0" smtClean="0"/>
              <a:t> </a:t>
            </a:r>
            <a:r>
              <a:rPr lang="ru-RU" b="1" dirty="0" smtClean="0"/>
              <a:t>(</a:t>
            </a:r>
            <a:r>
              <a:rPr lang="en-US" b="1" dirty="0" smtClean="0"/>
              <a:t>Aphaniptera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09650" y="3536936"/>
            <a:ext cx="3943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Человеческая блоха </a:t>
            </a:r>
            <a:r>
              <a:rPr lang="ru-RU" sz="1050" i="1" dirty="0" smtClean="0"/>
              <a:t>(</a:t>
            </a:r>
            <a:r>
              <a:rPr lang="en-US" sz="1050" i="1" dirty="0" smtClean="0"/>
              <a:t>Pulex irritans</a:t>
            </a:r>
            <a:r>
              <a:rPr lang="ru-RU" sz="1050" i="1" dirty="0" smtClean="0"/>
              <a:t>)</a:t>
            </a:r>
            <a:endParaRPr lang="ru-RU" sz="105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33447" y="5921566"/>
            <a:ext cx="23717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Блоха грызунов </a:t>
            </a:r>
            <a:r>
              <a:rPr lang="ru-RU" sz="1050" i="1" dirty="0" smtClean="0"/>
              <a:t>(</a:t>
            </a:r>
            <a:r>
              <a:rPr lang="en-US" sz="1050" i="1" dirty="0" smtClean="0"/>
              <a:t>Xenopsilla cheopis</a:t>
            </a:r>
            <a:r>
              <a:rPr lang="ru-RU" sz="1050" i="1" dirty="0" smtClean="0"/>
              <a:t>)</a:t>
            </a:r>
            <a:endParaRPr lang="ru-RU" sz="105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10400" y="1114111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Цикл развития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81411" y="1416067"/>
            <a:ext cx="29527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Развитие блохи проходят с полным превращением: яйцо, три возраста личинок, куколка, имаго (взрослая особь). Для размножения имаго обоих полов обязательно должны напиться крови. Самка в период кладки яиц, потребляет в день крови в 15 раз больше ее веса; эта кровь выделяется в виде частично переваренных фекалий, которые служат </a:t>
            </a:r>
            <a:r>
              <a:rPr lang="ru-RU" dirty="0" smtClean="0">
                <a:latin typeface="Arial" panose="020B0604020202020204" pitchFamily="34" charset="0"/>
              </a:rPr>
              <a:t>пищей личинкам</a:t>
            </a:r>
            <a:r>
              <a:rPr lang="ru-RU" dirty="0"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8" y="1325024"/>
            <a:ext cx="2432304" cy="2121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8" y="3911998"/>
            <a:ext cx="2432304" cy="1938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732" y="1523744"/>
            <a:ext cx="4534215" cy="453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121285"/>
            <a:ext cx="7321731" cy="1325563"/>
          </a:xfrm>
        </p:spPr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протистология.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" y="1202077"/>
            <a:ext cx="112492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Среди простейших есть большое число видов, жизнь которых связана с человеком, </a:t>
            </a:r>
            <a:r>
              <a:rPr lang="ru-RU" altLang="ru-RU" sz="2800" dirty="0">
                <a:sym typeface="+mn-ea"/>
              </a:rPr>
              <a:t>–</a:t>
            </a:r>
            <a:r>
              <a:rPr lang="ru-RU" sz="2800" dirty="0" smtClean="0"/>
              <a:t> </a:t>
            </a:r>
            <a:r>
              <a:rPr lang="ru-RU" sz="2800" dirty="0"/>
              <a:t>это комменсалы, симбионты (животные, не причиняющие, как правило, вреда) и паразиты, вызывающие тяжелые болезни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endParaRPr lang="ru-RU" sz="2800" b="1" dirty="0"/>
          </a:p>
          <a:p>
            <a:r>
              <a:rPr lang="ru-RU" sz="2800" b="1" dirty="0"/>
              <a:t>Медицинская </a:t>
            </a:r>
            <a:r>
              <a:rPr lang="ru-RU" sz="2800" b="1" dirty="0" smtClean="0"/>
              <a:t>протистология </a:t>
            </a:r>
            <a:r>
              <a:rPr lang="ru-RU" sz="2800" dirty="0"/>
              <a:t>изучает простейших </a:t>
            </a:r>
            <a:r>
              <a:rPr lang="ru-RU" altLang="ru-RU" sz="2800" dirty="0">
                <a:sym typeface="+mn-ea"/>
              </a:rPr>
              <a:t>–</a:t>
            </a:r>
            <a:r>
              <a:rPr lang="ru-RU" sz="2800" dirty="0" smtClean="0"/>
              <a:t> </a:t>
            </a:r>
            <a:r>
              <a:rPr lang="ru-RU" sz="2800" dirty="0"/>
              <a:t>паразитов человека. </a:t>
            </a:r>
          </a:p>
          <a:p>
            <a:endParaRPr lang="ru-RU" dirty="0"/>
          </a:p>
        </p:txBody>
      </p:sp>
      <p:sp>
        <p:nvSpPr>
          <p:cNvPr id="5" name="AutoShape 2" descr="Простейшие-паразиты | Зоология | Биология"/>
          <p:cNvSpPr>
            <a:spLocks noChangeAspect="1" noChangeArrowheads="1"/>
          </p:cNvSpPr>
          <p:nvPr/>
        </p:nvSpPr>
        <p:spPr bwMode="auto">
          <a:xfrm>
            <a:off x="155575" y="-1143000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14" y="4247968"/>
            <a:ext cx="3983277" cy="1979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777" y="243203"/>
            <a:ext cx="10515600" cy="1325563"/>
          </a:xfrm>
        </p:spPr>
        <p:txBody>
          <a:bodyPr/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Паразиты человека встречаются в трёх типах протист: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777" y="1715588"/>
            <a:ext cx="97601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</a:t>
            </a:r>
            <a:r>
              <a:rPr lang="ru-RU" sz="2800" dirty="0" smtClean="0"/>
              <a:t>Саркомастигофора (классы </a:t>
            </a:r>
            <a:r>
              <a:rPr lang="en-US" sz="2800" dirty="0" smtClean="0">
                <a:solidFill>
                  <a:schemeClr val="accent2"/>
                </a:solidFill>
              </a:rPr>
              <a:t>Sarcodina</a:t>
            </a:r>
            <a:r>
              <a:rPr lang="en-US" sz="2800" dirty="0" smtClean="0"/>
              <a:t> </a:t>
            </a:r>
            <a:r>
              <a:rPr lang="ru-RU" sz="2800" dirty="0" smtClean="0"/>
              <a:t>и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Zoomastigota</a:t>
            </a:r>
            <a:r>
              <a:rPr lang="ru-RU" sz="2800" dirty="0" smtClean="0"/>
              <a:t> ):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д</a:t>
            </a:r>
            <a:r>
              <a:rPr lang="ru-RU" sz="2800" dirty="0" smtClean="0">
                <a:solidFill>
                  <a:schemeClr val="accent2"/>
                </a:solidFill>
              </a:rPr>
              <a:t>изентерийная амёба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chemeClr val="accent1"/>
                </a:solidFill>
              </a:rPr>
              <a:t>возбудители кожных и висцерального лейшманиозов, возбудители африканского и американского трипаносомоза, трихомонада урогенитальная, лямблия 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777" y="3834857"/>
            <a:ext cx="8340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2) Апикомплекса (класс </a:t>
            </a:r>
            <a:r>
              <a:rPr lang="en-US" sz="2800" dirty="0" smtClean="0"/>
              <a:t>Sporozoa</a:t>
            </a:r>
            <a:r>
              <a:rPr lang="ru-RU" sz="2800" dirty="0" smtClean="0"/>
              <a:t>): криптоспоридия, пневмоциста, токсоплазма, малярийный плазмодий.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1777" y="5251268"/>
            <a:ext cx="10224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3) </a:t>
            </a:r>
            <a:r>
              <a:rPr lang="ru-RU" sz="2800" dirty="0" smtClean="0"/>
              <a:t>Инфузории </a:t>
            </a:r>
            <a:r>
              <a:rPr lang="ru-RU" sz="2800" dirty="0"/>
              <a:t>(класс </a:t>
            </a:r>
            <a:r>
              <a:rPr lang="en-US" sz="2800" dirty="0" smtClean="0"/>
              <a:t>Ciliata</a:t>
            </a:r>
            <a:r>
              <a:rPr lang="ru-RU" sz="2800" dirty="0" smtClean="0"/>
              <a:t>): балантидий.</a:t>
            </a:r>
            <a:endParaRPr lang="ru-RU" sz="2800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97" y="0"/>
            <a:ext cx="11153503" cy="1325563"/>
          </a:xfrm>
        </p:spPr>
        <p:txBody>
          <a:bodyPr/>
          <a:lstStyle/>
          <a:p>
            <a:r>
              <a:rPr lang="ru-RU" b="1" u="sng" dirty="0" smtClean="0"/>
              <a:t>Дизентерийная амёба </a:t>
            </a:r>
            <a:r>
              <a:rPr lang="ru-RU" b="1" dirty="0" smtClean="0"/>
              <a:t>(</a:t>
            </a:r>
            <a:r>
              <a:rPr lang="en-US" b="1" dirty="0" smtClean="0"/>
              <a:t>Entamoeba histolytica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66680" y="1201783"/>
            <a:ext cx="2979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ТИП</a:t>
            </a:r>
            <a:r>
              <a:rPr lang="ru-RU" b="1" dirty="0"/>
              <a:t>: </a:t>
            </a:r>
            <a:r>
              <a:rPr lang="en-US" b="1" dirty="0" smtClean="0"/>
              <a:t>SACROMASTIGOPHORA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66680" y="1571115"/>
            <a:ext cx="2100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КЛАСС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 smtClean="0"/>
              <a:t>SARCODINA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4724" y="1950200"/>
            <a:ext cx="3237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ВИД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en-US" b="1" dirty="0" smtClean="0"/>
              <a:t>ENTAMOEBA HISTOLYTICA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24385" y="5518632"/>
            <a:ext cx="3611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1-циста; 2-эксцинтирование; 3- образование 8 трофозоитов; 4- малая вегетативная форма; 5-деление амёбы; 6-предцистная стадия; 7-большая вегетативная форма; 8-тканевая форма 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35961" y="1024041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5043" y="2831223"/>
            <a:ext cx="3484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ПАТОГЕНЕЗ</a:t>
            </a:r>
            <a:r>
              <a:rPr lang="ru-RU" dirty="0" smtClean="0"/>
              <a:t>: </a:t>
            </a:r>
            <a:r>
              <a:rPr lang="ru-RU" dirty="0"/>
              <a:t>кишечный - амебный </a:t>
            </a:r>
            <a:r>
              <a:rPr lang="ru-RU" dirty="0" smtClean="0"/>
              <a:t>колит, мочеполовой амебиаз, амебный плеврит,</a:t>
            </a:r>
            <a:endParaRPr lang="ru-RU" dirty="0"/>
          </a:p>
          <a:p>
            <a:r>
              <a:rPr lang="ru-RU" dirty="0"/>
              <a:t>амебное поражение </a:t>
            </a:r>
            <a:r>
              <a:rPr lang="ru-RU" dirty="0" smtClean="0"/>
              <a:t>кожи,</a:t>
            </a:r>
            <a:endParaRPr lang="ru-RU" dirty="0"/>
          </a:p>
          <a:p>
            <a:r>
              <a:rPr lang="ru-RU" dirty="0" smtClean="0"/>
              <a:t>гнойное </a:t>
            </a:r>
            <a:r>
              <a:rPr lang="ru-RU" dirty="0"/>
              <a:t>воспаление печеночной </a:t>
            </a:r>
            <a:r>
              <a:rPr lang="ru-RU" dirty="0" smtClean="0"/>
              <a:t>ткани,</a:t>
            </a:r>
            <a:r>
              <a:rPr lang="ru-RU" dirty="0"/>
              <a:t> </a:t>
            </a:r>
            <a:r>
              <a:rPr lang="ru-RU" dirty="0" smtClean="0"/>
              <a:t>амебный перикардит,</a:t>
            </a:r>
            <a:endParaRPr lang="ru-RU" dirty="0"/>
          </a:p>
          <a:p>
            <a:r>
              <a:rPr lang="ru-RU" dirty="0" smtClean="0"/>
              <a:t>абсцесс </a:t>
            </a:r>
            <a:r>
              <a:rPr lang="ru-RU" dirty="0"/>
              <a:t>головного </a:t>
            </a:r>
            <a:r>
              <a:rPr lang="ru-RU" dirty="0" smtClean="0"/>
              <a:t>мозга.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02" y="1386449"/>
            <a:ext cx="4425696" cy="3413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1208707"/>
            <a:ext cx="2999232" cy="19019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3285308"/>
            <a:ext cx="2999232" cy="28653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23" y="4944727"/>
            <a:ext cx="4425950" cy="174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24" y="0"/>
            <a:ext cx="11205754" cy="1325563"/>
          </a:xfrm>
        </p:spPr>
        <p:txBody>
          <a:bodyPr/>
          <a:lstStyle/>
          <a:p>
            <a:r>
              <a:rPr lang="ru-RU" b="1" u="sng" dirty="0" smtClean="0"/>
              <a:t>Возбудители кожного</a:t>
            </a:r>
            <a:r>
              <a:rPr lang="en-US" b="1" u="sng" dirty="0" smtClean="0"/>
              <a:t> </a:t>
            </a:r>
            <a:r>
              <a:rPr lang="ru-RU" b="1" u="sng" dirty="0" smtClean="0"/>
              <a:t>и висцерального лейшманиоза </a:t>
            </a:r>
            <a:endParaRPr lang="ru-R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9371" y="1394597"/>
            <a:ext cx="418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Возбудитель антропонозного лейшманиоза</a:t>
            </a:r>
            <a:r>
              <a:rPr lang="ru-RU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371" y="1982389"/>
            <a:ext cx="3783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Возбудитель </a:t>
            </a:r>
            <a:r>
              <a:rPr lang="ru-RU" dirty="0" smtClean="0"/>
              <a:t>зоонозного лейшманиоза: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463" y="2607320"/>
            <a:ext cx="152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Нового света: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61888" y="1671596"/>
            <a:ext cx="2081349" cy="37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Leishmania tropica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54777" y="2259388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Leishmania </a:t>
            </a:r>
            <a:r>
              <a:rPr lang="en-US" b="1" dirty="0" smtClean="0"/>
              <a:t>major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61888" y="2607320"/>
            <a:ext cx="3236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Leishmania </a:t>
            </a:r>
            <a:r>
              <a:rPr lang="en-US" b="1" dirty="0" smtClean="0"/>
              <a:t>mexicana m</a:t>
            </a:r>
            <a:r>
              <a:rPr lang="en-US" b="1" dirty="0"/>
              <a:t>e</a:t>
            </a:r>
            <a:r>
              <a:rPr lang="en-US" b="1" dirty="0" smtClean="0"/>
              <a:t>xicana 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33789" y="1473941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9371" y="4512846"/>
            <a:ext cx="450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Возбудители висцерального лейшманиоза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(</a:t>
            </a:r>
            <a:r>
              <a:rPr lang="en-US" b="1" dirty="0"/>
              <a:t>Leishmania</a:t>
            </a:r>
            <a:r>
              <a:rPr lang="ru-RU" b="1" dirty="0"/>
              <a:t> </a:t>
            </a:r>
            <a:r>
              <a:rPr lang="en-US" b="1" dirty="0"/>
              <a:t>donovani</a:t>
            </a:r>
            <a:r>
              <a:rPr lang="ru-RU" b="1" dirty="0"/>
              <a:t>)</a:t>
            </a:r>
            <a:r>
              <a:rPr lang="en-US" b="1" dirty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73" y="3012706"/>
            <a:ext cx="2435703" cy="1505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76" y="5214192"/>
            <a:ext cx="2438400" cy="152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89" y="1843273"/>
            <a:ext cx="594360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29" y="113211"/>
            <a:ext cx="12009119" cy="1325563"/>
          </a:xfrm>
        </p:spPr>
        <p:txBody>
          <a:bodyPr/>
          <a:lstStyle/>
          <a:p>
            <a:r>
              <a:rPr lang="ru-RU" b="1" u="sng" dirty="0" smtClean="0"/>
              <a:t>Возбудители </a:t>
            </a:r>
            <a:r>
              <a:rPr lang="ru-RU" b="1" u="sng" dirty="0"/>
              <a:t>африканского и американского трипаносомоза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729" y="1687132"/>
            <a:ext cx="5267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Возбудители африканского трипаносомоза:</a:t>
            </a:r>
          </a:p>
          <a:p>
            <a:r>
              <a:rPr lang="ru-RU" sz="2000" dirty="0" smtClean="0"/>
              <a:t>(</a:t>
            </a:r>
            <a:r>
              <a:rPr lang="en-US" sz="2000" b="1" dirty="0" smtClean="0"/>
              <a:t>TRYPANOSOMA GAMBIENSE, TRYPANOSOMA RHODESIENSE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7729" y="4314423"/>
            <a:ext cx="46428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Возбудители африканского трипаносомоза:</a:t>
            </a:r>
          </a:p>
          <a:p>
            <a:r>
              <a:rPr lang="ru-RU" sz="2000" dirty="0"/>
              <a:t>(</a:t>
            </a:r>
            <a:r>
              <a:rPr lang="en-US" sz="2000" b="1" dirty="0"/>
              <a:t>TRYPANOSOMA </a:t>
            </a:r>
            <a:r>
              <a:rPr lang="en-US" sz="2000" b="1" dirty="0" smtClean="0"/>
              <a:t>CRUZI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26332" y="1448196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Цикл развития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0566" y="5902118"/>
            <a:ext cx="5127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Американский трипаносомоз или болезнь Шагаса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6" y="2699584"/>
            <a:ext cx="2474976" cy="15118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9" y="2699584"/>
            <a:ext cx="2268415" cy="15033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5" y="5066303"/>
            <a:ext cx="2474259" cy="14848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39" y="5059238"/>
            <a:ext cx="2269375" cy="14919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88" y="1878415"/>
            <a:ext cx="5542384" cy="399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3169</Words>
  <Application>Microsoft Office PowerPoint</Application>
  <PresentationFormat>Произвольный</PresentationFormat>
  <Paragraphs>429</Paragraphs>
  <Slides>46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Office Theme</vt:lpstr>
      <vt:lpstr>Слайд 1</vt:lpstr>
      <vt:lpstr>Паразиты</vt:lpstr>
      <vt:lpstr>Разнообразие паразитов</vt:lpstr>
      <vt:lpstr>Слайд 4</vt:lpstr>
      <vt:lpstr>Медицинская протистология.</vt:lpstr>
      <vt:lpstr>Паразиты человека встречаются в трёх типах протист:</vt:lpstr>
      <vt:lpstr>Дизентерийная амёба (Entamoeba histolytica)</vt:lpstr>
      <vt:lpstr>Возбудители кожного и висцерального лейшманиоза </vt:lpstr>
      <vt:lpstr>Возбудители африканского и американского трипаносомоза</vt:lpstr>
      <vt:lpstr>Трихомонада урогенитальная (Trichomonas vaginalis)</vt:lpstr>
      <vt:lpstr>Лямблия (Lamblia intestinalis)</vt:lpstr>
      <vt:lpstr>Слайд 12</vt:lpstr>
      <vt:lpstr>Пневмоциста (Pneumocystis carinii)</vt:lpstr>
      <vt:lpstr>Токсоплазма (Toxoplasma gondii)</vt:lpstr>
      <vt:lpstr>Малярийный плазмодий (Plasmodium )</vt:lpstr>
      <vt:lpstr>Балантидий (Balantidium coli)</vt:lpstr>
      <vt:lpstr>Медицинская гельминтология. </vt:lpstr>
      <vt:lpstr>Основные Представители</vt:lpstr>
      <vt:lpstr>Класс сосальщики (TREMATODA)</vt:lpstr>
      <vt:lpstr>Стадии развития Класса Сосальщики</vt:lpstr>
      <vt:lpstr>Печёночный сосальщик (Fasciola hepatica)</vt:lpstr>
      <vt:lpstr>Кошачий сосальщик (Opisthorhis felineus)</vt:lpstr>
      <vt:lpstr>Лёгочный сосальщик (Paragonimus westermani)</vt:lpstr>
      <vt:lpstr>Кровяные сосальщики (Schistosoma)               Для всех видов шистосом инвазионная стадия – церкарий.</vt:lpstr>
      <vt:lpstr> Класс ленточные черви (CESTOIDEA)</vt:lpstr>
      <vt:lpstr>Стадии развития класса цестод</vt:lpstr>
      <vt:lpstr>Цепень вооруженный (Taenia solium) </vt:lpstr>
      <vt:lpstr>Цепень невооруженный (Taeniarhynhus saginatus)</vt:lpstr>
      <vt:lpstr>Лентец широкий (Diphyllobothrium latum)</vt:lpstr>
      <vt:lpstr>Эхинококк (Echinococcus granulosus)</vt:lpstr>
      <vt:lpstr>Цепень карликовый (Hymenolepis nana)</vt:lpstr>
      <vt:lpstr>Тип круглые черви (NEMATHELMINTHES)</vt:lpstr>
      <vt:lpstr>Слайд 33</vt:lpstr>
      <vt:lpstr>Власоглав человеческий (Trichocephalus trichiurus)</vt:lpstr>
      <vt:lpstr>Аскарида человеческая (Ascaris lumbricoides)</vt:lpstr>
      <vt:lpstr>Угрица кишечная (Strongyloides stercoralis)</vt:lpstr>
      <vt:lpstr>Острица (Enterobius vermicularis)</vt:lpstr>
      <vt:lpstr>Трихинелла (Trichinella spiralis)</vt:lpstr>
      <vt:lpstr>Медицинская арахноэнтомология</vt:lpstr>
      <vt:lpstr>Классы паразитов-членистоногих</vt:lpstr>
      <vt:lpstr>Иксодовые клещи</vt:lpstr>
      <vt:lpstr>Клещи – паразиты кожи человека</vt:lpstr>
      <vt:lpstr>Отряд клопы (Hemiptera)</vt:lpstr>
      <vt:lpstr>Отряд Вши (Anoplura)</vt:lpstr>
      <vt:lpstr>Отряд блохи (Aphaniptera)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циклы развития паразитов</dc:title>
  <dc:creator>onjouib</dc:creator>
  <cp:lastModifiedBy>User</cp:lastModifiedBy>
  <cp:revision>134</cp:revision>
  <dcterms:created xsi:type="dcterms:W3CDTF">2025-03-09T16:03:00Z</dcterms:created>
  <dcterms:modified xsi:type="dcterms:W3CDTF">2025-04-06T12:37:15Z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81E08CFE915740E285131550418BA68E_12</vt:lpwstr>
  </property>
  <property fmtid="{D5CDD505-2E9C-101B-9397-08002B2CF9AE}" pid="3" name="KSOProductBuildVer">
    <vt:lpwstr>1049-12.2.0.20326</vt:lpwstr>
  </property>
</Properties>
</file>