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notesMasterIdLst>
    <p:notesMasterId r:id="rId31"/>
  </p:notesMasterIdLst>
  <p:sldIdLst>
    <p:sldId id="256" r:id="rId2"/>
    <p:sldId id="279" r:id="rId3"/>
    <p:sldId id="257" r:id="rId4"/>
    <p:sldId id="278" r:id="rId5"/>
    <p:sldId id="258" r:id="rId6"/>
    <p:sldId id="259" r:id="rId7"/>
    <p:sldId id="277" r:id="rId8"/>
    <p:sldId id="280" r:id="rId9"/>
    <p:sldId id="281" r:id="rId10"/>
    <p:sldId id="282" r:id="rId11"/>
    <p:sldId id="260" r:id="rId12"/>
    <p:sldId id="261" r:id="rId13"/>
    <p:sldId id="283" r:id="rId14"/>
    <p:sldId id="276" r:id="rId15"/>
    <p:sldId id="262" r:id="rId16"/>
    <p:sldId id="263" r:id="rId17"/>
    <p:sldId id="264" r:id="rId18"/>
    <p:sldId id="265" r:id="rId19"/>
    <p:sldId id="266" r:id="rId20"/>
    <p:sldId id="269" r:id="rId21"/>
    <p:sldId id="270" r:id="rId22"/>
    <p:sldId id="271" r:id="rId23"/>
    <p:sldId id="272" r:id="rId24"/>
    <p:sldId id="275" r:id="rId25"/>
    <p:sldId id="284" r:id="rId26"/>
    <p:sldId id="285" r:id="rId27"/>
    <p:sldId id="286" r:id="rId28"/>
    <p:sldId id="287" r:id="rId29"/>
    <p:sldId id="288" r:id="rId30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528" y="-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82C6D2-D62D-4C64-B482-3E19EE34675A}" type="datetimeFigureOut">
              <a:rPr lang="x-none" smtClean="0"/>
              <a:pPr/>
              <a:t>04.04.2025</a:t>
            </a:fld>
            <a:endParaRPr lang="x-none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B7CBCC-7BD9-444F-ADDA-7620360DC736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846374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B7CBCC-7BD9-444F-ADDA-7620360DC736}" type="slidenum">
              <a:rPr lang="x-none" smtClean="0"/>
              <a:pPr/>
              <a:t>19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658840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B7CBCC-7BD9-444F-ADDA-7620360DC736}" type="slidenum">
              <a:rPr lang="x-none" smtClean="0"/>
              <a:pPr/>
              <a:t>23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325490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B6B5252-4F54-4F11-8F1F-5DB3A8AD6E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3CB53BE-1053-4CB7-8404-AFD72C2DA1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E1562AC-E001-487B-88C9-E33DAD49E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22751-D430-41FD-85D6-555A587B0830}" type="datetimeFigureOut">
              <a:rPr lang="x-none" smtClean="0"/>
              <a:pPr/>
              <a:t>04.04.2025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4A821A5-7146-4746-BF8B-C62BBDC3B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7283E59-9362-4809-BD13-46001999E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03C1-8CBF-47FC-93C4-CC7991F5DED9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335731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8424F03-6328-40AF-81DB-80D2680E8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CCA38071-C297-46FE-A218-53548737C6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9D88781-0E76-423A-B858-74EEFC7CF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22751-D430-41FD-85D6-555A587B0830}" type="datetimeFigureOut">
              <a:rPr lang="x-none" smtClean="0"/>
              <a:pPr/>
              <a:t>04.04.2025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CE023F4-5911-421E-8490-D8EF02017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2B958A7-3222-45F1-B662-EA7BE71E5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03C1-8CBF-47FC-93C4-CC7991F5DED9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905541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DA76D960-9778-4B1B-B28A-34A1764D6E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86947D06-CEBD-41BC-BC66-69FC7F909B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0BCF62E-BB48-4F36-BAAF-06824839C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22751-D430-41FD-85D6-555A587B0830}" type="datetimeFigureOut">
              <a:rPr lang="x-none" smtClean="0"/>
              <a:pPr/>
              <a:t>04.04.2025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5DCDA8D-B8BD-4337-BF92-9063D0969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9A453CF-00FE-4E03-8990-12B2E3D85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03C1-8CBF-47FC-93C4-CC7991F5DED9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069022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4BB71B6-0D3B-4E77-B0A0-809768392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9C6C78A-E089-4BE9-BCB4-3891F0BCE0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6CBDCA0-C72B-4B72-8D36-FC04E620E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22751-D430-41FD-85D6-555A587B0830}" type="datetimeFigureOut">
              <a:rPr lang="x-none" smtClean="0"/>
              <a:pPr/>
              <a:t>04.04.2025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421A3C9-750D-4A42-857D-5D53ED681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203FD30-03BB-4213-A270-CBCD826D9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03C1-8CBF-47FC-93C4-CC7991F5DED9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285340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422C5FE-8890-4272-B41E-5DBBC29A0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89D80EE-E38C-4124-89C0-83485159AD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F28B972-23DA-4551-A014-C03F3DB34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22751-D430-41FD-85D6-555A587B0830}" type="datetimeFigureOut">
              <a:rPr lang="x-none" smtClean="0"/>
              <a:pPr/>
              <a:t>04.04.2025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DF151FC-AF28-4A43-953E-B6E2029FD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4FD4FB0-0CC4-4C63-9227-D07F3602C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03C1-8CBF-47FC-93C4-CC7991F5DED9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4274933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4956783-6B59-4573-86EA-A2FDDC0BB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7BDF1FE-AD43-47D3-9D4D-FFC82ECCD1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7C7F1F7-1E3E-4D86-9311-E4A86BCE95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BD12042-879D-4D27-908F-040F77756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22751-D430-41FD-85D6-555A587B0830}" type="datetimeFigureOut">
              <a:rPr lang="x-none" smtClean="0"/>
              <a:pPr/>
              <a:t>04.04.2025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A519DF4-45E1-47F6-86E6-C267F0825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354C950-B541-43CD-B09F-B6FFFD6C9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03C1-8CBF-47FC-93C4-CC7991F5DED9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95837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61E3A63-65A3-41E2-8953-0C5C42864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5305056-F6FC-413A-A778-EF025A2014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A2BF0A56-7556-45CD-B4E8-EE05E51458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2B029D7A-52DC-479C-B849-92BB5E61C0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8BCC8138-61A0-4BB6-876B-89198D223A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F7CB1682-4617-4FDE-A4F4-E838EDCAF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22751-D430-41FD-85D6-555A587B0830}" type="datetimeFigureOut">
              <a:rPr lang="x-none" smtClean="0"/>
              <a:pPr/>
              <a:t>04.04.2025</a:t>
            </a:fld>
            <a:endParaRPr lang="x-none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9C9F09F4-D2CE-4B47-98D9-85F9AE521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63DFC314-DD31-4855-8885-359A17F9E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03C1-8CBF-47FC-93C4-CC7991F5DED9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4058668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E463AB5-13CE-4DF9-BE82-136FDEBC4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3F9B677F-6BBC-4C13-92C5-EDBBAF9C0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22751-D430-41FD-85D6-555A587B0830}" type="datetimeFigureOut">
              <a:rPr lang="x-none" smtClean="0"/>
              <a:pPr/>
              <a:t>04.04.2025</a:t>
            </a:fld>
            <a:endParaRPr lang="x-none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1F5ED441-255F-42FA-9FEC-6223ECC4E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AB791B25-1628-40BE-B26B-563C05ECA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03C1-8CBF-47FC-93C4-CC7991F5DED9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074866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1702ECA4-17C1-4C88-A6A9-0720AF652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22751-D430-41FD-85D6-555A587B0830}" type="datetimeFigureOut">
              <a:rPr lang="x-none" smtClean="0"/>
              <a:pPr/>
              <a:t>04.04.2025</a:t>
            </a:fld>
            <a:endParaRPr lang="x-none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8FA0B314-C670-4B97-A275-4C05916D8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447D7A2D-7EA5-48E4-9236-D00B23F2E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03C1-8CBF-47FC-93C4-CC7991F5DED9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054685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F72353A-D03A-492F-AC13-CC94883A8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6037996-1C26-48B6-A198-F1514D02F5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F62E955-C67C-4529-9E44-1F0EE6FB2A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D420F60-48EF-4FEC-8971-77EF6AACC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22751-D430-41FD-85D6-555A587B0830}" type="datetimeFigureOut">
              <a:rPr lang="x-none" smtClean="0"/>
              <a:pPr/>
              <a:t>04.04.2025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3A4A2E6-D013-4015-AAAE-797BE92D5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50208FB-29B4-4763-B64F-086F675A8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03C1-8CBF-47FC-93C4-CC7991F5DED9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987110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F7A6EC7-322A-422C-BB7B-AE041A229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46822049-F94A-43D0-B22A-C6B2F3C67C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BE7B0F4B-5023-4744-B6BF-41FA225A2D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CB83204-C6C9-4909-B54B-395A6D20C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22751-D430-41FD-85D6-555A587B0830}" type="datetimeFigureOut">
              <a:rPr lang="x-none" smtClean="0"/>
              <a:pPr/>
              <a:t>04.04.2025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B2BB052-8537-4B8E-8BF2-59C10B751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CFB0B3A-2750-4D34-9A81-99EE32AF2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C03C1-8CBF-47FC-93C4-CC7991F5DED9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655457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rgbClr val="E1E8F5"/>
            </a:gs>
            <a:gs pos="63000">
              <a:schemeClr val="accent1">
                <a:lumMod val="5000"/>
                <a:lumOff val="95000"/>
              </a:schemeClr>
            </a:gs>
            <a:gs pos="100000">
              <a:schemeClr val="accent6">
                <a:lumMod val="60000"/>
                <a:lumOff val="40000"/>
              </a:schemeClr>
            </a:gs>
            <a:gs pos="0">
              <a:schemeClr val="accent1">
                <a:lumMod val="60000"/>
                <a:lumOff val="40000"/>
              </a:schemeClr>
            </a:gs>
            <a:gs pos="36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525A0A6-5D81-4101-A558-0A086F1CE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5D890F0-DDC9-4DF6-89CD-C784EF366E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620409B-B9DA-48A4-868B-A67A76D633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022751-D430-41FD-85D6-555A587B0830}" type="datetimeFigureOut">
              <a:rPr lang="x-none" smtClean="0"/>
              <a:pPr/>
              <a:t>04.04.2025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1099B04-077C-470E-812E-0221AA477F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2612255-179F-4C37-9D39-FB514D68FD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9C03C1-8CBF-47FC-93C4-CC7991F5DED9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79641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1DF1E4B-AD3A-4EEF-AA25-8E94834B79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8712"/>
            <a:ext cx="9144000" cy="2740222"/>
          </a:xfrm>
        </p:spPr>
        <p:txBody>
          <a:bodyPr>
            <a:normAutofit/>
          </a:bodyPr>
          <a:lstStyle/>
          <a:p>
            <a:r>
              <a:rPr lang="ru-RU" sz="6600" b="1" dirty="0"/>
              <a:t>Паразитарные природно-очаговые заболевания</a:t>
            </a:r>
            <a:endParaRPr lang="x-none" sz="6600" b="1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70626C5E-DD93-4B0F-8ED6-2521FC66DD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10182" y="4143380"/>
            <a:ext cx="6429420" cy="2603649"/>
          </a:xfrm>
        </p:spPr>
        <p:txBody>
          <a:bodyPr>
            <a:normAutofit/>
          </a:bodyPr>
          <a:lstStyle/>
          <a:p>
            <a:r>
              <a:rPr lang="ru-RU" b="1" dirty="0"/>
              <a:t>Выполнили: </a:t>
            </a:r>
            <a:r>
              <a:rPr lang="ru-RU" dirty="0"/>
              <a:t>студенты 34 группы 1 курса лечебного факультета </a:t>
            </a:r>
            <a:r>
              <a:rPr lang="ru-RU" dirty="0" err="1"/>
              <a:t>Малашенков</a:t>
            </a:r>
            <a:r>
              <a:rPr lang="ru-RU" dirty="0"/>
              <a:t> Матвей,  </a:t>
            </a:r>
            <a:r>
              <a:rPr lang="ru-RU" dirty="0" err="1"/>
              <a:t>Хамцова</a:t>
            </a:r>
            <a:r>
              <a:rPr lang="ru-RU" dirty="0"/>
              <a:t> Владислава</a:t>
            </a:r>
            <a:endParaRPr lang="x-none"/>
          </a:p>
          <a:p>
            <a:r>
              <a:rPr lang="ru-RU" b="1" dirty="0"/>
              <a:t>Научный руководитель: </a:t>
            </a:r>
            <a:r>
              <a:rPr lang="ru-RU" dirty="0"/>
              <a:t>старший преподаватель кафедры медицинской биологии и общей генетики Кравченко Наталья Андреевна</a:t>
            </a:r>
          </a:p>
        </p:txBody>
      </p:sp>
    </p:spTree>
    <p:extLst>
      <p:ext uri="{BB962C8B-B14F-4D97-AF65-F5344CB8AC3E}">
        <p14:creationId xmlns:p14="http://schemas.microsoft.com/office/powerpoint/2010/main" xmlns="" val="30877889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475AC25-21D0-447D-95CF-47A3EF795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Классификация заболеваний по количеству переносчиков</a:t>
            </a:r>
            <a:endParaRPr lang="x-none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1367FE1-ACA9-4590-9256-661676872B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596" y="1825625"/>
            <a:ext cx="11407806" cy="4351338"/>
          </a:xfrm>
        </p:spPr>
        <p:txBody>
          <a:bodyPr>
            <a:normAutofit/>
          </a:bodyPr>
          <a:lstStyle/>
          <a:p>
            <a:r>
              <a:rPr lang="ru-RU" sz="3200" b="0" i="0" u="none" strike="noStrike" baseline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Моновекторный</a:t>
            </a:r>
            <a:r>
              <a:rPr lang="ru-RU" sz="3200" b="0" i="0" u="none" strike="noStrik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200" b="0" i="0" u="none" strike="noStrike" baseline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озбудители передаются только одним видом переносчиков. Определяется видовым составом переносчиков в конкретном биоценозе. </a:t>
            </a:r>
          </a:p>
          <a:p>
            <a:r>
              <a:rPr lang="ru-RU" sz="3200" b="0" i="0" u="none" strike="noStrike" baseline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Поливекторный</a:t>
            </a:r>
            <a:r>
              <a:rPr lang="ru-RU" sz="3200" b="0" i="0" u="none" strike="noStrik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200" b="0" i="0" u="none" strike="noStrike" baseline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озбудители передаются различными видами переносчиков. </a:t>
            </a:r>
            <a:endParaRPr lang="x-none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34343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E59CE65-8BEA-432D-84F7-D45A4522C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Структура природно-очагового нетрансмиссивного заболевания</a:t>
            </a:r>
            <a:endParaRPr lang="x-none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48752BE-EE30-4587-8E94-B21020CA7E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0011" y="1690688"/>
            <a:ext cx="7045690" cy="50566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0" i="0" u="none" strike="noStrike" baseline="0" dirty="0">
                <a:solidFill>
                  <a:srgbClr val="323232"/>
                </a:solidFill>
              </a:rPr>
              <a:t>Обозначения к рисунку:</a:t>
            </a:r>
          </a:p>
          <a:p>
            <a:pPr marL="0" indent="0">
              <a:buNone/>
            </a:pPr>
            <a:r>
              <a:rPr lang="ru-RU" b="0" i="0" u="none" strike="noStrike" baseline="0" dirty="0">
                <a:solidFill>
                  <a:srgbClr val="323232"/>
                </a:solidFill>
              </a:rPr>
              <a:t>5 - возбудитель заболевания - широкий лентец; 6 - природный резервуар - рыбоядные млекопитающие; 7 - промежуточные хозяева - циклопы и рыбы; 8 - крупные пресноводные водоемы Северной Евразии и Америки </a:t>
            </a:r>
            <a:endParaRPr lang="x-none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8F1CE3EC-F14C-49C0-8B4C-14137E8AF3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059" y="1701185"/>
            <a:ext cx="4725952" cy="34556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01309A9-6109-40A9-87BA-C39742E2977D}"/>
              </a:ext>
            </a:extLst>
          </p:cNvPr>
          <p:cNvSpPr txBox="1"/>
          <p:nvPr/>
        </p:nvSpPr>
        <p:spPr>
          <a:xfrm>
            <a:off x="154059" y="5397623"/>
            <a:ext cx="4725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ru-RU" sz="1800" b="0" i="0" u="none" strike="noStrike" baseline="0" dirty="0">
                <a:solidFill>
                  <a:srgbClr val="323232"/>
                </a:solidFill>
                <a:latin typeface="Times New Roman" pitchFamily="18" charset="0"/>
                <a:cs typeface="Times New Roman" pitchFamily="18" charset="0"/>
              </a:rPr>
              <a:t>Рис 1. Структура природных очагов паразитарных заболеваний: б - дифиллоботриоз (нетрансмиссивное заболевание)</a:t>
            </a:r>
          </a:p>
        </p:txBody>
      </p:sp>
    </p:spTree>
    <p:extLst>
      <p:ext uri="{BB962C8B-B14F-4D97-AF65-F5344CB8AC3E}">
        <p14:creationId xmlns:p14="http://schemas.microsoft.com/office/powerpoint/2010/main" xmlns="" val="39070197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13444DE-E67F-499C-A612-98F09A162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Природно-очаговые трансмиссивные заболевания</a:t>
            </a:r>
            <a:endParaRPr lang="x-none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C8586DA-5EFE-4455-A6FF-F7FD44B0DA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9237" y="1825624"/>
            <a:ext cx="7931217" cy="503237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Представляют собой особу группу заболеваний, передаваемых с участием кровососущих членистоногих. Для них характерно наличие переносчика в качестве дополнительного компонента, помимо основных</a:t>
            </a:r>
            <a:endParaRPr lang="x-none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EF05686-529B-4792-B9C4-A771B4F2EF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0785" y="1943532"/>
            <a:ext cx="3580798" cy="27273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8FED6F6-780F-4C0F-ABDC-5235FA43802F}"/>
              </a:ext>
            </a:extLst>
          </p:cNvPr>
          <p:cNvSpPr txBox="1"/>
          <p:nvPr/>
        </p:nvSpPr>
        <p:spPr>
          <a:xfrm>
            <a:off x="365549" y="4740676"/>
            <a:ext cx="33912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Рис 2. Клещи – резервуары трансмиссивных болезней</a:t>
            </a:r>
            <a:endParaRPr lang="x-none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54433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FF0B297-A919-4F76-9A40-C048AFCEB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Разновидности трансмиссивного пути передачи заболевания</a:t>
            </a:r>
            <a:endParaRPr lang="x-none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2B46179-BCFE-460B-B5FE-F822FF3A1D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841" y="1825624"/>
            <a:ext cx="11443315" cy="4832627"/>
          </a:xfrm>
        </p:spPr>
        <p:txBody>
          <a:bodyPr>
            <a:normAutofit lnSpcReduction="10000"/>
          </a:bodyPr>
          <a:lstStyle/>
          <a:p>
            <a:r>
              <a:rPr lang="ru-RU" b="0" i="0" u="none" strike="noStrike" baseline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Инокуляция – здоровый человек заражается во время укуса насекомого через его ротовой аппарат. Такая передача будет происходить несколько раз, если переносчик не погибнет (например, так распространяется малярия). </a:t>
            </a:r>
          </a:p>
          <a:p>
            <a:r>
              <a:rPr lang="ru-RU" b="0" i="0" u="none" strike="noStrike" baseline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Контаминация – человек заражается через втирание фекалий насекомого в укушенное место. Заражение также может повторяться многократно, вплоть до смерти переносчика (пример болезни – сыпной тиф). </a:t>
            </a:r>
          </a:p>
          <a:p>
            <a:r>
              <a:rPr lang="ru-RU" b="0" i="0" u="none" strike="noStrike" baseline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Специфическая контаминация – заражение здорового человека происходит во время втирания насекомого в поврежденную кожу (например, когда на ней есть царапинки или ранки). Передача происходит единожды, так как переносчик умирает (пример болезнь – возвратный тиф). </a:t>
            </a:r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xmlns="" val="29992158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1BA69D4-0F46-492C-A989-6FC462069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21442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Природно-очаговые трансмиссивные заболевания</a:t>
            </a:r>
            <a:endParaRPr lang="x-none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FEB1D0D-ADBD-4F8C-8850-904148B1FF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451" y="1142984"/>
            <a:ext cx="11665259" cy="5715016"/>
          </a:xfrm>
        </p:spPr>
        <p:txBody>
          <a:bodyPr>
            <a:noAutofit/>
          </a:bodyPr>
          <a:lstStyle/>
          <a:p>
            <a:pPr marL="0" indent="457200" algn="just">
              <a:buNone/>
            </a:pPr>
            <a:r>
              <a:rPr lang="be-BY" sz="2400" b="0" i="0" u="none" strike="noStrike" baseline="0" dirty="0">
                <a:solidFill>
                  <a:srgbClr val="17181B"/>
                </a:solidFill>
                <a:latin typeface="Times New Roman" pitchFamily="18" charset="0"/>
                <a:cs typeface="Times New Roman" pitchFamily="18" charset="0"/>
              </a:rPr>
              <a:t>Переносчиками </a:t>
            </a:r>
            <a:r>
              <a:rPr lang="be-BY" sz="2400" b="0" i="0" u="none" strike="noStrike" baseline="0" dirty="0">
                <a:solidFill>
                  <a:srgbClr val="27282A"/>
                </a:solidFill>
                <a:latin typeface="Times New Roman" pitchFamily="18" charset="0"/>
                <a:cs typeface="Times New Roman" pitchFamily="18" charset="0"/>
              </a:rPr>
              <a:t>возбудителей </a:t>
            </a:r>
            <a:r>
              <a:rPr lang="be-BY" sz="2400" b="0" i="0" u="none" strike="noStrike" baseline="0" dirty="0">
                <a:solidFill>
                  <a:srgbClr val="17181B"/>
                </a:solidFill>
                <a:latin typeface="Times New Roman" pitchFamily="18" charset="0"/>
                <a:cs typeface="Times New Roman" pitchFamily="18" charset="0"/>
              </a:rPr>
              <a:t>природно-очаговых трансмис</a:t>
            </a:r>
            <a:r>
              <a:rPr lang="be-BY" sz="2400" b="0" i="0" u="none" strike="noStrike" baseline="0" dirty="0">
                <a:solidFill>
                  <a:srgbClr val="27282A"/>
                </a:solidFill>
                <a:latin typeface="Times New Roman" pitchFamily="18" charset="0"/>
                <a:cs typeface="Times New Roman" pitchFamily="18" charset="0"/>
              </a:rPr>
              <a:t>сивных </a:t>
            </a:r>
            <a:r>
              <a:rPr lang="ru-RU" sz="2400" b="0" i="0" u="none" strike="noStrike" baseline="0" dirty="0">
                <a:solidFill>
                  <a:srgbClr val="27282A"/>
                </a:solidFill>
                <a:latin typeface="Times New Roman" pitchFamily="18" charset="0"/>
                <a:cs typeface="Times New Roman" pitchFamily="18" charset="0"/>
              </a:rPr>
              <a:t>заболеваний могут быть </a:t>
            </a:r>
            <a:r>
              <a:rPr lang="ru-RU" sz="2400" b="0" i="0" u="none" strike="noStrike" baseline="0" dirty="0">
                <a:solidFill>
                  <a:srgbClr val="17181B"/>
                </a:solidFill>
                <a:latin typeface="Times New Roman" pitchFamily="18" charset="0"/>
                <a:cs typeface="Times New Roman" pitchFamily="18" charset="0"/>
              </a:rPr>
              <a:t>клещи, комары, мухи, москиты, мошки, мокрецы, слепни, вши, блохи, которые обеспечивают циркуляцию возбудителя </a:t>
            </a:r>
            <a:r>
              <a:rPr lang="ru-RU" sz="2400" b="0" i="0" u="none" strike="noStrike" baseline="0" dirty="0">
                <a:solidFill>
                  <a:srgbClr val="27282A"/>
                </a:solidFill>
                <a:latin typeface="Times New Roman" pitchFamily="18" charset="0"/>
                <a:cs typeface="Times New Roman" pitchFamily="18" charset="0"/>
              </a:rPr>
              <a:t>заболевания в </a:t>
            </a:r>
            <a:r>
              <a:rPr lang="ru-RU" sz="2400" b="0" i="0" u="none" strike="noStrike" baseline="0" dirty="0">
                <a:solidFill>
                  <a:srgbClr val="17181B"/>
                </a:solidFill>
                <a:latin typeface="Times New Roman" pitchFamily="18" charset="0"/>
                <a:cs typeface="Times New Roman" pitchFamily="18" charset="0"/>
              </a:rPr>
              <a:t>очаге. Различают специфических (облигатных, </a:t>
            </a:r>
            <a:r>
              <a:rPr lang="ru-RU" sz="2400" b="0" i="0" u="none" strike="noStrike" baseline="0" dirty="0">
                <a:solidFill>
                  <a:srgbClr val="27282A"/>
                </a:solidFill>
                <a:latin typeface="Times New Roman" pitchFamily="18" charset="0"/>
                <a:cs typeface="Times New Roman" pitchFamily="18" charset="0"/>
              </a:rPr>
              <a:t>истинных) </a:t>
            </a:r>
            <a:r>
              <a:rPr lang="ru-RU" sz="2400" b="0" i="0" u="none" strike="noStrike" baseline="0" dirty="0">
                <a:solidFill>
                  <a:srgbClr val="17181B"/>
                </a:solidFill>
                <a:latin typeface="Times New Roman" pitchFamily="18" charset="0"/>
                <a:cs typeface="Times New Roman" pitchFamily="18" charset="0"/>
              </a:rPr>
              <a:t>и факультативных переносчиков. В </a:t>
            </a:r>
            <a:r>
              <a:rPr lang="ru-RU" sz="2400" b="0" i="0" u="none" strike="noStrike" baseline="0" dirty="0">
                <a:solidFill>
                  <a:srgbClr val="27282A"/>
                </a:solidFill>
                <a:latin typeface="Times New Roman" pitchFamily="18" charset="0"/>
                <a:cs typeface="Times New Roman" pitchFamily="18" charset="0"/>
              </a:rPr>
              <a:t>организме </a:t>
            </a:r>
            <a:r>
              <a:rPr lang="ru-RU" sz="2400" b="0" i="0" u="none" strike="noStrike" baseline="0" dirty="0">
                <a:solidFill>
                  <a:srgbClr val="17181B"/>
                </a:solidFill>
                <a:latin typeface="Times New Roman" pitchFamily="18" charset="0"/>
                <a:cs typeface="Times New Roman" pitchFamily="18" charset="0"/>
              </a:rPr>
              <a:t>специфического переносчика возбудитель проходит цикл </a:t>
            </a:r>
            <a:r>
              <a:rPr lang="ru-RU" sz="2400" b="0" i="0" u="none" strike="noStrike" baseline="0" dirty="0">
                <a:solidFill>
                  <a:srgbClr val="27282A"/>
                </a:solidFill>
                <a:latin typeface="Times New Roman" pitchFamily="18" charset="0"/>
                <a:cs typeface="Times New Roman" pitchFamily="18" charset="0"/>
              </a:rPr>
              <a:t>своего </a:t>
            </a:r>
            <a:r>
              <a:rPr lang="ru-RU" sz="2400" b="0" i="0" u="none" strike="noStrike" baseline="0" dirty="0">
                <a:solidFill>
                  <a:srgbClr val="17181B"/>
                </a:solidFill>
                <a:latin typeface="Times New Roman" pitchFamily="18" charset="0"/>
                <a:cs typeface="Times New Roman" pitchFamily="18" charset="0"/>
              </a:rPr>
              <a:t>развития, размножается. Переносчик </a:t>
            </a:r>
            <a:r>
              <a:rPr lang="ru-RU" sz="2400" b="0" i="0" u="none" strike="noStrike" baseline="0" dirty="0">
                <a:solidFill>
                  <a:srgbClr val="27282A"/>
                </a:solidFill>
                <a:latin typeface="Times New Roman" pitchFamily="18" charset="0"/>
                <a:cs typeface="Times New Roman" pitchFamily="18" charset="0"/>
              </a:rPr>
              <a:t>становится </a:t>
            </a:r>
            <a:r>
              <a:rPr lang="ru-RU" sz="2400" b="0" i="0" u="none" strike="noStrike" baseline="0" dirty="0">
                <a:solidFill>
                  <a:srgbClr val="17181B"/>
                </a:solidFill>
                <a:latin typeface="Times New Roman" pitchFamily="18" charset="0"/>
                <a:cs typeface="Times New Roman" pitchFamily="18" charset="0"/>
              </a:rPr>
              <a:t>способным </a:t>
            </a:r>
            <a:r>
              <a:rPr lang="ru-RU" sz="2400" b="0" i="0" u="none" strike="noStrike" baseline="0" dirty="0">
                <a:solidFill>
                  <a:srgbClr val="27282A"/>
                </a:solidFill>
                <a:latin typeface="Times New Roman" pitchFamily="18" charset="0"/>
                <a:cs typeface="Times New Roman" pitchFamily="18" charset="0"/>
              </a:rPr>
              <a:t>заражать хозяина-реципиента </a:t>
            </a:r>
            <a:r>
              <a:rPr lang="ru-RU" sz="2400" b="0" i="0" u="none" strike="noStrike" baseline="0" dirty="0">
                <a:solidFill>
                  <a:srgbClr val="17181B"/>
                </a:solidFill>
                <a:latin typeface="Times New Roman" pitchFamily="18" charset="0"/>
                <a:cs typeface="Times New Roman" pitchFamily="18" charset="0"/>
              </a:rPr>
              <a:t>через сравнительно короткий срок. </a:t>
            </a:r>
          </a:p>
          <a:p>
            <a:pPr marL="0" indent="457200" algn="just">
              <a:buNone/>
            </a:pPr>
            <a:r>
              <a:rPr lang="ru-RU" sz="2400" b="0" i="0" u="none" strike="noStrike" baseline="0" dirty="0">
                <a:solidFill>
                  <a:srgbClr val="17181B"/>
                </a:solidFill>
                <a:latin typeface="Times New Roman" pitchFamily="18" charset="0"/>
                <a:cs typeface="Times New Roman" pitchFamily="18" charset="0"/>
              </a:rPr>
              <a:t>Например, москиты являются </a:t>
            </a:r>
            <a:r>
              <a:rPr lang="ru-RU" sz="2400" b="0" i="0" u="none" strike="noStrike" baseline="0" dirty="0">
                <a:solidFill>
                  <a:srgbClr val="28292C"/>
                </a:solidFill>
                <a:latin typeface="Times New Roman" pitchFamily="18" charset="0"/>
                <a:cs typeface="Times New Roman" pitchFamily="18" charset="0"/>
              </a:rPr>
              <a:t>специфическими </a:t>
            </a:r>
            <a:r>
              <a:rPr lang="ru-RU" sz="2400" b="0" i="0" u="none" strike="noStrike" baseline="0" dirty="0">
                <a:solidFill>
                  <a:srgbClr val="17181B"/>
                </a:solidFill>
                <a:latin typeface="Times New Roman" pitchFamily="18" charset="0"/>
                <a:cs typeface="Times New Roman" pitchFamily="18" charset="0"/>
              </a:rPr>
              <a:t>переносчиками </a:t>
            </a:r>
            <a:r>
              <a:rPr lang="ru-RU" sz="2400" b="0" i="0" u="none" strike="noStrike" baseline="0" dirty="0">
                <a:solidFill>
                  <a:srgbClr val="28292C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400" b="0" i="0" u="none" strike="noStrike" baseline="0" dirty="0">
                <a:solidFill>
                  <a:srgbClr val="17181B"/>
                </a:solidFill>
                <a:latin typeface="Times New Roman" pitchFamily="18" charset="0"/>
                <a:cs typeface="Times New Roman" pitchFamily="18" charset="0"/>
              </a:rPr>
              <a:t>лейшманий, комары рода </a:t>
            </a:r>
            <a:r>
              <a:rPr lang="en-US" sz="2400" dirty="0" smtClean="0">
                <a:solidFill>
                  <a:srgbClr val="17181B"/>
                </a:solidFill>
                <a:latin typeface="Times New Roman" pitchFamily="18" charset="0"/>
                <a:cs typeface="Times New Roman" pitchFamily="18" charset="0"/>
              </a:rPr>
              <a:t>Anopheles</a:t>
            </a:r>
            <a:r>
              <a:rPr lang="ru-RU" sz="2400" b="0" i="0" u="none" strike="noStrike" baseline="0" dirty="0" smtClean="0">
                <a:solidFill>
                  <a:srgbClr val="17181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0" i="0" u="none" strike="noStrike" baseline="0" dirty="0">
                <a:solidFill>
                  <a:srgbClr val="17181B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0" i="0" u="none" strike="noStrike" baseline="0" dirty="0">
                <a:solidFill>
                  <a:srgbClr val="28292C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400" b="0" i="0" u="none" strike="noStrike" baseline="0" dirty="0">
                <a:solidFill>
                  <a:srgbClr val="17181B"/>
                </a:solidFill>
                <a:latin typeface="Times New Roman" pitchFamily="18" charset="0"/>
                <a:cs typeface="Times New Roman" pitchFamily="18" charset="0"/>
              </a:rPr>
              <a:t>малярийных плазмодиев, поцелуйные клопы </a:t>
            </a:r>
            <a:r>
              <a:rPr lang="ru-RU" sz="2400" b="0" i="0" u="none" strike="noStrike" baseline="0" dirty="0">
                <a:solidFill>
                  <a:srgbClr val="49494E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0" i="0" u="none" strike="noStrike" baseline="0" dirty="0">
                <a:solidFill>
                  <a:srgbClr val="17181B"/>
                </a:solidFill>
                <a:latin typeface="Times New Roman" pitchFamily="18" charset="0"/>
                <a:cs typeface="Times New Roman" pitchFamily="18" charset="0"/>
              </a:rPr>
              <a:t>для возбудителя </a:t>
            </a:r>
            <a:r>
              <a:rPr lang="ru-RU" sz="2400" b="0" i="0" u="none" strike="noStrike" baseline="0" dirty="0">
                <a:solidFill>
                  <a:srgbClr val="28292C"/>
                </a:solidFill>
                <a:latin typeface="Times New Roman" pitchFamily="18" charset="0"/>
                <a:cs typeface="Times New Roman" pitchFamily="18" charset="0"/>
              </a:rPr>
              <a:t>американского </a:t>
            </a:r>
            <a:r>
              <a:rPr lang="ru-RU" sz="2400" b="0" i="0" u="none" strike="noStrike" baseline="0" dirty="0">
                <a:solidFill>
                  <a:srgbClr val="17181B"/>
                </a:solidFill>
                <a:latin typeface="Times New Roman" pitchFamily="18" charset="0"/>
                <a:cs typeface="Times New Roman" pitchFamily="18" charset="0"/>
              </a:rPr>
              <a:t>трипаносомоза.</a:t>
            </a:r>
          </a:p>
          <a:p>
            <a:pPr marL="0" indent="457200" algn="just">
              <a:buNone/>
            </a:pPr>
            <a:r>
              <a:rPr lang="ru-RU" sz="2400" b="0" i="0" u="none" strike="noStrike" baseline="0" dirty="0">
                <a:solidFill>
                  <a:srgbClr val="17181B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b="0" i="0" u="none" strike="noStrike" baseline="0" dirty="0">
                <a:solidFill>
                  <a:srgbClr val="28292C"/>
                </a:solidFill>
                <a:latin typeface="Times New Roman" pitchFamily="18" charset="0"/>
                <a:cs typeface="Times New Roman" pitchFamily="18" charset="0"/>
              </a:rPr>
              <a:t>организме </a:t>
            </a:r>
            <a:r>
              <a:rPr lang="ru-RU" sz="2400" b="0" i="0" u="none" strike="noStrike" baseline="0" dirty="0">
                <a:solidFill>
                  <a:srgbClr val="17181B"/>
                </a:solidFill>
                <a:latin typeface="Times New Roman" pitchFamily="18" charset="0"/>
                <a:cs typeface="Times New Roman" pitchFamily="18" charset="0"/>
              </a:rPr>
              <a:t>факультативного переносчика возбудитель </a:t>
            </a:r>
            <a:r>
              <a:rPr lang="ru-RU" sz="2400" b="0" i="0" u="none" strike="noStrike" baseline="0" dirty="0">
                <a:solidFill>
                  <a:srgbClr val="28292C"/>
                </a:solidFill>
                <a:latin typeface="Times New Roman" pitchFamily="18" charset="0"/>
                <a:cs typeface="Times New Roman" pitchFamily="18" charset="0"/>
              </a:rPr>
              <a:t>также </a:t>
            </a:r>
            <a:r>
              <a:rPr lang="ru-RU" sz="2400" b="0" i="0" u="none" strike="noStrike" baseline="0" dirty="0">
                <a:solidFill>
                  <a:srgbClr val="17181B"/>
                </a:solidFill>
                <a:latin typeface="Times New Roman" pitchFamily="18" charset="0"/>
                <a:cs typeface="Times New Roman" pitchFamily="18" charset="0"/>
              </a:rPr>
              <a:t>может размножаться. Однако </a:t>
            </a:r>
            <a:r>
              <a:rPr lang="ru-RU" sz="2400" b="0" i="0" u="none" strike="noStrike" baseline="0" dirty="0">
                <a:solidFill>
                  <a:srgbClr val="28292C"/>
                </a:solidFill>
                <a:latin typeface="Times New Roman" pitchFamily="18" charset="0"/>
                <a:cs typeface="Times New Roman" pitchFamily="18" charset="0"/>
              </a:rPr>
              <a:t>его </a:t>
            </a:r>
            <a:r>
              <a:rPr lang="ru-RU" sz="2400" b="0" i="0" u="none" strike="noStrike" baseline="0" dirty="0">
                <a:solidFill>
                  <a:srgbClr val="17181B"/>
                </a:solidFill>
                <a:latin typeface="Times New Roman" pitchFamily="18" charset="0"/>
                <a:cs typeface="Times New Roman" pitchFamily="18" charset="0"/>
              </a:rPr>
              <a:t>количество в </a:t>
            </a:r>
            <a:r>
              <a:rPr lang="ru-RU" sz="2400" b="0" i="0" u="none" strike="noStrike" baseline="0" dirty="0">
                <a:solidFill>
                  <a:srgbClr val="28292C"/>
                </a:solidFill>
                <a:latin typeface="Times New Roman" pitchFamily="18" charset="0"/>
                <a:cs typeface="Times New Roman" pitchFamily="18" charset="0"/>
              </a:rPr>
              <a:t>теле </a:t>
            </a:r>
            <a:r>
              <a:rPr lang="ru-RU" sz="2400" b="0" i="0" u="none" strike="noStrike" baseline="0" dirty="0">
                <a:solidFill>
                  <a:srgbClr val="17181B"/>
                </a:solidFill>
                <a:latin typeface="Times New Roman" pitchFamily="18" charset="0"/>
                <a:cs typeface="Times New Roman" pitchFamily="18" charset="0"/>
              </a:rPr>
              <a:t>такого переносчика часто не достигает величины, </a:t>
            </a:r>
            <a:r>
              <a:rPr lang="ru-RU" sz="2400" b="0" i="0" u="none" strike="noStrike" baseline="0" dirty="0">
                <a:solidFill>
                  <a:srgbClr val="28292C"/>
                </a:solidFill>
                <a:latin typeface="Times New Roman" pitchFamily="18" charset="0"/>
                <a:cs typeface="Times New Roman" pitchFamily="18" charset="0"/>
              </a:rPr>
              <a:t>достаточной </a:t>
            </a:r>
            <a:r>
              <a:rPr lang="ru-RU" sz="2400" b="0" i="0" u="none" strike="noStrike" baseline="0" dirty="0">
                <a:solidFill>
                  <a:srgbClr val="17181B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400" b="0" i="0" u="none" strike="noStrike" baseline="0" dirty="0">
                <a:solidFill>
                  <a:srgbClr val="28292C"/>
                </a:solidFill>
                <a:latin typeface="Times New Roman" pitchFamily="18" charset="0"/>
                <a:cs typeface="Times New Roman" pitchFamily="18" charset="0"/>
              </a:rPr>
              <a:t>заражения </a:t>
            </a:r>
            <a:r>
              <a:rPr lang="ru-RU" sz="2400" b="0" i="0" u="none" strike="noStrike" baseline="0" dirty="0">
                <a:solidFill>
                  <a:srgbClr val="17181B"/>
                </a:solidFill>
                <a:latin typeface="Times New Roman" pitchFamily="18" charset="0"/>
                <a:cs typeface="Times New Roman" pitchFamily="18" charset="0"/>
              </a:rPr>
              <a:t>хозяина-реципиента. </a:t>
            </a:r>
          </a:p>
          <a:p>
            <a:pPr marL="0" indent="457200" algn="just">
              <a:buNone/>
            </a:pPr>
            <a:r>
              <a:rPr lang="ru-RU" sz="2400" b="0" i="0" u="none" strike="noStrike" baseline="0" dirty="0">
                <a:solidFill>
                  <a:srgbClr val="17181B"/>
                </a:solidFill>
                <a:latin typeface="Times New Roman" pitchFamily="18" charset="0"/>
                <a:cs typeface="Times New Roman" pitchFamily="18" charset="0"/>
              </a:rPr>
              <a:t>Например, в роли факультативного переносчика вируса весенне-летнего </a:t>
            </a:r>
            <a:r>
              <a:rPr lang="ru-RU" sz="2400" b="0" i="0" u="none" strike="noStrike" baseline="0" dirty="0">
                <a:solidFill>
                  <a:srgbClr val="28292C"/>
                </a:solidFill>
                <a:latin typeface="Times New Roman" pitchFamily="18" charset="0"/>
                <a:cs typeface="Times New Roman" pitchFamily="18" charset="0"/>
              </a:rPr>
              <a:t>энцефалита </a:t>
            </a:r>
            <a:r>
              <a:rPr lang="ru-RU" sz="2400" b="0" i="0" u="none" strike="noStrike" baseline="0" dirty="0">
                <a:solidFill>
                  <a:srgbClr val="17181B"/>
                </a:solidFill>
                <a:latin typeface="Times New Roman" pitchFamily="18" charset="0"/>
                <a:cs typeface="Times New Roman" pitchFamily="18" charset="0"/>
              </a:rPr>
              <a:t>может быть клещ </a:t>
            </a:r>
            <a:r>
              <a:rPr lang="ru-RU" sz="2400" b="0" i="0" u="none" strike="noStrike" baseline="0" dirty="0" err="1">
                <a:solidFill>
                  <a:srgbClr val="17181B"/>
                </a:solidFill>
                <a:latin typeface="Times New Roman" pitchFamily="18" charset="0"/>
                <a:cs typeface="Times New Roman" pitchFamily="18" charset="0"/>
              </a:rPr>
              <a:t>Boophylus</a:t>
            </a:r>
            <a:r>
              <a:rPr lang="ru-RU" sz="2400" dirty="0">
                <a:solidFill>
                  <a:srgbClr val="17181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0" i="0" u="none" strike="noStrike" baseline="0" dirty="0" err="1">
                <a:solidFill>
                  <a:srgbClr val="17181B"/>
                </a:solidFill>
                <a:latin typeface="Times New Roman" pitchFamily="18" charset="0"/>
                <a:cs typeface="Times New Roman" pitchFamily="18" charset="0"/>
              </a:rPr>
              <a:t>calcaratus</a:t>
            </a:r>
            <a:r>
              <a:rPr lang="ru-RU" sz="2400" b="0" i="0" u="none" strike="noStrike" baseline="0" dirty="0">
                <a:solidFill>
                  <a:srgbClr val="49494E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0" i="0" u="none" strike="noStrike" baseline="0" dirty="0">
                <a:solidFill>
                  <a:srgbClr val="17181B"/>
                </a:solidFill>
                <a:latin typeface="Times New Roman" pitchFamily="18" charset="0"/>
                <a:cs typeface="Times New Roman" pitchFamily="18" charset="0"/>
              </a:rPr>
              <a:t>тогда как специфическими переносчиками являются </a:t>
            </a:r>
            <a:r>
              <a:rPr lang="ru-RU" sz="2400" b="0" i="0" u="none" strike="noStrike" baseline="0" dirty="0" err="1">
                <a:solidFill>
                  <a:srgbClr val="17181B"/>
                </a:solidFill>
                <a:latin typeface="Times New Roman" pitchFamily="18" charset="0"/>
                <a:cs typeface="Times New Roman" pitchFamily="18" charset="0"/>
              </a:rPr>
              <a:t>lxodes</a:t>
            </a:r>
            <a:r>
              <a:rPr lang="en-US" sz="2400" b="0" i="0" u="none" strike="noStrike" baseline="0" dirty="0" err="1">
                <a:solidFill>
                  <a:srgbClr val="17181B"/>
                </a:solidFill>
                <a:latin typeface="Times New Roman" pitchFamily="18" charset="0"/>
                <a:cs typeface="Times New Roman" pitchFamily="18" charset="0"/>
              </a:rPr>
              <a:t>persulcatus</a:t>
            </a:r>
            <a:r>
              <a:rPr lang="en-US" sz="2400" b="0" i="0" u="none" strike="noStrike" baseline="0" dirty="0">
                <a:solidFill>
                  <a:srgbClr val="17181B"/>
                </a:solidFill>
                <a:latin typeface="Times New Roman" pitchFamily="18" charset="0"/>
                <a:cs typeface="Times New Roman" pitchFamily="18" charset="0"/>
              </a:rPr>
              <a:t>, Ixodes </a:t>
            </a:r>
            <a:r>
              <a:rPr lang="en-US" sz="2400" b="0" i="0" u="none" strike="noStrike" baseline="0" dirty="0" err="1">
                <a:solidFill>
                  <a:srgbClr val="17181B"/>
                </a:solidFill>
                <a:latin typeface="Times New Roman" pitchFamily="18" charset="0"/>
                <a:cs typeface="Times New Roman" pitchFamily="18" charset="0"/>
              </a:rPr>
              <a:t>ricinus</a:t>
            </a:r>
            <a:r>
              <a:rPr lang="en-US" sz="2400" b="0" i="0" u="none" strike="noStrike" baseline="0" dirty="0">
                <a:solidFill>
                  <a:srgbClr val="17181B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x-none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24932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2EB26AE-F65C-4890-8535-ED0031F2A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Структура природно-очагового трансмиссивного заболевания</a:t>
            </a:r>
            <a:endParaRPr lang="x-none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CD70AE7-7922-4193-85DC-44E302CCE3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1347" y="1825625"/>
            <a:ext cx="7099482" cy="4667250"/>
          </a:xfrm>
        </p:spPr>
        <p:txBody>
          <a:bodyPr/>
          <a:lstStyle/>
          <a:p>
            <a:pPr marL="0" indent="0">
              <a:buNone/>
            </a:pPr>
            <a:r>
              <a:rPr lang="ru-RU" b="0" i="0" u="none" strike="noStrike" baseline="0" dirty="0">
                <a:solidFill>
                  <a:srgbClr val="323232"/>
                </a:solidFill>
              </a:rPr>
              <a:t>Обозначения к рисунку:</a:t>
            </a:r>
          </a:p>
          <a:p>
            <a:pPr marL="0" indent="0">
              <a:buNone/>
            </a:pPr>
            <a:r>
              <a:rPr lang="ru-RU" b="0" i="0" u="none" strike="noStrike" baseline="0" dirty="0">
                <a:solidFill>
                  <a:srgbClr val="323232"/>
                </a:solidFill>
              </a:rPr>
              <a:t>1 - возбудитель заболевания - лейшмания; 2 - природный резервуар - монгольские песчанки; 3 - переносчик возбудителя - москит; 4 - норы грызунов в полупустынях и степях Центральной Азии; </a:t>
            </a:r>
          </a:p>
          <a:p>
            <a:pPr marL="0" indent="0">
              <a:buNone/>
            </a:pPr>
            <a:endParaRPr lang="x-none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D5DAE92-30F4-43EC-935B-93F4DE5C3A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221" y="2076450"/>
            <a:ext cx="4429125" cy="27051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BEE25DC-8DE7-4DE3-B3AB-BF6583FA02D4}"/>
              </a:ext>
            </a:extLst>
          </p:cNvPr>
          <p:cNvSpPr txBox="1"/>
          <p:nvPr/>
        </p:nvSpPr>
        <p:spPr>
          <a:xfrm>
            <a:off x="612559" y="4781550"/>
            <a:ext cx="43387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0" i="0" u="none" strike="noStrike" baseline="0" dirty="0">
                <a:solidFill>
                  <a:srgbClr val="323232"/>
                </a:solidFill>
                <a:latin typeface="Times New Roman" pitchFamily="18" charset="0"/>
                <a:cs typeface="Times New Roman" pitchFamily="18" charset="0"/>
              </a:rPr>
              <a:t>Рис 3. Структура природных очагов паразитарных заболеваний: а - лейшманиоз (трансмиссивное заболевание)</a:t>
            </a:r>
            <a:endParaRPr lang="x-none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01497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EAF6089-B43C-4DE1-9736-E29F5EDEA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4905"/>
            <a:ext cx="10515600" cy="1325563"/>
          </a:xfrm>
        </p:spPr>
        <p:txBody>
          <a:bodyPr/>
          <a:lstStyle/>
          <a:p>
            <a:pPr algn="ctr"/>
            <a:r>
              <a:rPr lang="ru-RU" b="1" dirty="0"/>
              <a:t>Примеры трансмиссивных природно-очаговых заболеваний</a:t>
            </a:r>
            <a:endParaRPr lang="x-none" b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8AA726E-5A9D-4CC2-B3B2-2D0F7358DF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80751" y="4229331"/>
            <a:ext cx="3005463" cy="21990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CF90945-4BD4-4166-B932-B047E159AF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3340" y="1542834"/>
            <a:ext cx="3237096" cy="22349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AC7443B9-1454-496E-8911-A2DBA96B3B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80751" y="1584284"/>
            <a:ext cx="3237097" cy="22073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FA213CCE-864E-49DB-BD68-7335FCB3D5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86834" y="1570467"/>
            <a:ext cx="3270840" cy="22073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9474B83-DA4F-413C-86B1-4FEF1BDD618F}"/>
              </a:ext>
            </a:extLst>
          </p:cNvPr>
          <p:cNvSpPr txBox="1"/>
          <p:nvPr/>
        </p:nvSpPr>
        <p:spPr>
          <a:xfrm>
            <a:off x="538862" y="3814782"/>
            <a:ext cx="3151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Рис 4. Лейшманиоз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2C2F61D-ADB8-465E-80BA-D5BB3298B67F}"/>
              </a:ext>
            </a:extLst>
          </p:cNvPr>
          <p:cNvSpPr txBox="1"/>
          <p:nvPr/>
        </p:nvSpPr>
        <p:spPr>
          <a:xfrm>
            <a:off x="4065188" y="3825822"/>
            <a:ext cx="3005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Рис 5. Трипаносомоз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A2003BB-F041-4CBB-BC39-87D012444CF1}"/>
              </a:ext>
            </a:extLst>
          </p:cNvPr>
          <p:cNvSpPr txBox="1"/>
          <p:nvPr/>
        </p:nvSpPr>
        <p:spPr>
          <a:xfrm>
            <a:off x="7486834" y="3791645"/>
            <a:ext cx="3237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Рис 6. Клещевой энцефалит</a:t>
            </a:r>
          </a:p>
          <a:p>
            <a:endParaRPr lang="x-non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A7DE15A-4674-4560-BC4B-7AC36EFA80E4}"/>
              </a:ext>
            </a:extLst>
          </p:cNvPr>
          <p:cNvSpPr txBox="1"/>
          <p:nvPr/>
        </p:nvSpPr>
        <p:spPr>
          <a:xfrm>
            <a:off x="3750218" y="6500833"/>
            <a:ext cx="3488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Рис 7. Лихорадка Западного Нила</a:t>
            </a:r>
            <a:endParaRPr lang="x-none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4235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E8E3871-3505-46C6-B622-F9363D00C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Классификация болезней по возбудителям</a:t>
            </a:r>
            <a:endParaRPr lang="x-none" b="1" dirty="0"/>
          </a:p>
        </p:txBody>
      </p:sp>
      <p:sp>
        <p:nvSpPr>
          <p:cNvPr id="25" name="Объект 24">
            <a:extLst>
              <a:ext uri="{FF2B5EF4-FFF2-40B4-BE49-F238E27FC236}">
                <a16:creationId xmlns:a16="http://schemas.microsoft.com/office/drawing/2014/main" xmlns="" id="{6D8AE628-9CE9-47DA-B2FC-C59CCCC71E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440" y="1857364"/>
            <a:ext cx="10885026" cy="2714637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Вирусные </a:t>
            </a:r>
          </a:p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Протозойные</a:t>
            </a:r>
          </a:p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Гельминтозы</a:t>
            </a:r>
          </a:p>
        </p:txBody>
      </p:sp>
    </p:spTree>
    <p:extLst>
      <p:ext uri="{BB962C8B-B14F-4D97-AF65-F5344CB8AC3E}">
        <p14:creationId xmlns:p14="http://schemas.microsoft.com/office/powerpoint/2010/main" xmlns="" val="40748837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9D3E8BC-2F0B-4433-8243-A14F1E4E8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3083"/>
            <a:ext cx="10515600" cy="991339"/>
          </a:xfrm>
        </p:spPr>
        <p:txBody>
          <a:bodyPr/>
          <a:lstStyle/>
          <a:p>
            <a:pPr algn="ctr"/>
            <a:r>
              <a:rPr lang="ru-RU" b="1" dirty="0"/>
              <a:t>Вирусные заболевания</a:t>
            </a:r>
            <a:endParaRPr lang="x-none" b="1" dirty="0"/>
          </a:p>
        </p:txBody>
      </p:sp>
      <p:graphicFrame>
        <p:nvGraphicFramePr>
          <p:cNvPr id="14" name="Таблица 14">
            <a:extLst>
              <a:ext uri="{FF2B5EF4-FFF2-40B4-BE49-F238E27FC236}">
                <a16:creationId xmlns:a16="http://schemas.microsoft.com/office/drawing/2014/main" xmlns="" id="{BFFF7341-8FFE-42DA-AED0-D17DA6D001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747652347"/>
              </p:ext>
            </p:extLst>
          </p:nvPr>
        </p:nvGraphicFramePr>
        <p:xfrm>
          <a:off x="838200" y="1473576"/>
          <a:ext cx="10515600" cy="51613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xmlns="" val="200967677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xmlns="" val="2211397632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xmlns="" val="1843876133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xmlns="" val="982391206"/>
                    </a:ext>
                  </a:extLst>
                </a:gridCol>
              </a:tblGrid>
              <a:tr h="469341">
                <a:tc>
                  <a:txBody>
                    <a:bodyPr/>
                    <a:lstStyle/>
                    <a:p>
                      <a:r>
                        <a:rPr lang="ru-RU" dirty="0"/>
                        <a:t>Название</a:t>
                      </a:r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Возбудитель</a:t>
                      </a:r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Резервуары</a:t>
                      </a:r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Распространённость</a:t>
                      </a:r>
                      <a:endParaRPr lang="x-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30842377"/>
                  </a:ext>
                </a:extLst>
              </a:tr>
              <a:tr h="1157280">
                <a:tc>
                  <a:txBody>
                    <a:bodyPr/>
                    <a:lstStyle/>
                    <a:p>
                      <a:r>
                        <a:rPr lang="ru-RU" dirty="0"/>
                        <a:t>Японский энцефалит</a:t>
                      </a:r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Вирус рода </a:t>
                      </a:r>
                      <a:r>
                        <a:rPr lang="en-US" dirty="0"/>
                        <a:t>Flavivirus</a:t>
                      </a:r>
                      <a:r>
                        <a:rPr lang="ru-RU" dirty="0"/>
                        <a:t>, переносимый </a:t>
                      </a:r>
                      <a:r>
                        <a:rPr lang="en-US" dirty="0"/>
                        <a:t>Culex tritaeniorhynchus</a:t>
                      </a:r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Животные и птицы</a:t>
                      </a:r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Азия, Западная часть Тихого океана</a:t>
                      </a:r>
                      <a:endParaRPr lang="x-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38192399"/>
                  </a:ext>
                </a:extLst>
              </a:tr>
              <a:tr h="1329433">
                <a:tc>
                  <a:txBody>
                    <a:bodyPr/>
                    <a:lstStyle/>
                    <a:p>
                      <a:r>
                        <a:rPr lang="ru-RU" dirty="0"/>
                        <a:t>Клещевой энцефалит</a:t>
                      </a:r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Вирус рода </a:t>
                      </a:r>
                      <a:r>
                        <a:rPr lang="en-US" dirty="0"/>
                        <a:t>Flavivirus</a:t>
                      </a:r>
                      <a:r>
                        <a:rPr lang="ru-RU" dirty="0"/>
                        <a:t>, переносимый </a:t>
                      </a:r>
                      <a:r>
                        <a:rPr lang="en-US" dirty="0"/>
                        <a:t>Ixodes Persulcatus</a:t>
                      </a:r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Иксодовые клещи</a:t>
                      </a:r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Лесная и лесостепная умеренная климатическая зона Евразийского континента</a:t>
                      </a:r>
                      <a:endParaRPr lang="x-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50398751"/>
                  </a:ext>
                </a:extLst>
              </a:tr>
              <a:tr h="830895">
                <a:tc>
                  <a:txBody>
                    <a:bodyPr/>
                    <a:lstStyle/>
                    <a:p>
                      <a:r>
                        <a:rPr lang="ru-RU" dirty="0"/>
                        <a:t>Желтая лихорадка</a:t>
                      </a:r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Viscerophilus tropicus</a:t>
                      </a:r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Обезьяны</a:t>
                      </a:r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Тропические районы Центральной Африки, Южная Америка</a:t>
                      </a:r>
                      <a:endParaRPr lang="x-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39460542"/>
                  </a:ext>
                </a:extLst>
              </a:tr>
              <a:tr h="1157280">
                <a:tc>
                  <a:txBody>
                    <a:bodyPr/>
                    <a:lstStyle/>
                    <a:p>
                      <a:r>
                        <a:rPr lang="ru-RU" dirty="0"/>
                        <a:t>Бешенство</a:t>
                      </a:r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Rabies lyssavirus</a:t>
                      </a:r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Дикие хищные млекопитающие, рукокрылые</a:t>
                      </a:r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Распространено повсеместно, кроме Австралии</a:t>
                      </a:r>
                      <a:endParaRPr lang="x-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207445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2707553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6101481-9024-46D0-B662-27585858EA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384" y="1308948"/>
            <a:ext cx="4180008" cy="32591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F48638A5-98CE-43CB-A7F4-36DE82C815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6743" y="1725327"/>
            <a:ext cx="4178396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0612D931-4F76-4152-91DF-3836A1DD9E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5941" y="2181131"/>
            <a:ext cx="4178396" cy="34289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B577C1C-3C90-49D6-AF3A-04BF7BA59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1062"/>
            <a:ext cx="10515600" cy="1325563"/>
          </a:xfrm>
        </p:spPr>
        <p:txBody>
          <a:bodyPr/>
          <a:lstStyle/>
          <a:p>
            <a:pPr algn="ctr"/>
            <a:r>
              <a:rPr lang="ru-RU" b="1" dirty="0"/>
              <a:t>Изображения вирусных природно-очаговых заболеваний</a:t>
            </a:r>
            <a:endParaRPr lang="x-none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E1CF0D4-C278-4897-9928-4F8FA1704D03}"/>
              </a:ext>
            </a:extLst>
          </p:cNvPr>
          <p:cNvSpPr txBox="1"/>
          <p:nvPr/>
        </p:nvSpPr>
        <p:spPr>
          <a:xfrm>
            <a:off x="482085" y="4654714"/>
            <a:ext cx="18768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Рис 8. Клещевой энцефалит</a:t>
            </a:r>
            <a:endParaRPr lang="x-none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E03E705-40F8-40E7-A08D-3A1EFD24CF7F}"/>
              </a:ext>
            </a:extLst>
          </p:cNvPr>
          <p:cNvSpPr txBox="1"/>
          <p:nvPr/>
        </p:nvSpPr>
        <p:spPr>
          <a:xfrm>
            <a:off x="2927648" y="5439643"/>
            <a:ext cx="18399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Рис 9. Японский энцефалит</a:t>
            </a:r>
            <a:endParaRPr lang="x-none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8B2BD61-A05C-4B46-A93D-F4FC723D365D}"/>
              </a:ext>
            </a:extLst>
          </p:cNvPr>
          <p:cNvSpPr txBox="1"/>
          <p:nvPr/>
        </p:nvSpPr>
        <p:spPr>
          <a:xfrm>
            <a:off x="5159896" y="5684143"/>
            <a:ext cx="30305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Рис 10. Желтая лихорадка</a:t>
            </a:r>
            <a:endParaRPr lang="x-none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DBC2603-39F8-4A27-AE71-41B1ABDD8AB6}"/>
              </a:ext>
            </a:extLst>
          </p:cNvPr>
          <p:cNvSpPr txBox="1"/>
          <p:nvPr/>
        </p:nvSpPr>
        <p:spPr>
          <a:xfrm>
            <a:off x="8698531" y="6066859"/>
            <a:ext cx="26266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 11. Бешенство</a:t>
            </a:r>
            <a:endParaRPr lang="x-none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97B38A68-38F1-4E9B-A9DA-54B48F0BC8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02482" y="2428868"/>
            <a:ext cx="4389518" cy="3571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3536274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DB9500A-A9BA-4273-9516-DC97580D5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Практическое значение темы</a:t>
            </a:r>
            <a:endParaRPr lang="x-none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8F204BF-8107-4B53-95FB-74255DEA0B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171" y="1825625"/>
            <a:ext cx="10785629" cy="4351338"/>
          </a:xfrm>
        </p:spPr>
        <p:txBody>
          <a:bodyPr>
            <a:normAutofit/>
          </a:bodyPr>
          <a:lstStyle/>
          <a:p>
            <a:pPr marL="0" indent="457200" algn="just">
              <a:buNone/>
            </a:pPr>
            <a:r>
              <a:rPr lang="ru-RU" b="0" i="0" u="none" strike="noStrike" baseline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Практическое значение учения о паразитарных природно-очаговых заболеваниях выражается в возможности открыть новые болезни или предположить развитие того или другого заболевания. Именно так был открыт клещевой энцефалит на Дальнем Востоке (до этого он назывался «токсический грипп»), клещевой возвратный тиф в Средней Азии (ранее - «хининоупорные случаи малярии»). Также Е.Н. Павловский предсказал такое заболевание как «марсельская лихорадка» (сыпнотифозная лихорадка в СССР), лихорадку цуцугамуши в Приморском крае и др. </a:t>
            </a:r>
            <a:endParaRPr lang="x-none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31607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9F3D092-CC77-4B4B-A6A2-B4B2560AB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Протозойные болезни</a:t>
            </a:r>
            <a:endParaRPr lang="x-none" b="1" dirty="0"/>
          </a:p>
        </p:txBody>
      </p:sp>
      <p:graphicFrame>
        <p:nvGraphicFramePr>
          <p:cNvPr id="7" name="Таблица 7">
            <a:extLst>
              <a:ext uri="{FF2B5EF4-FFF2-40B4-BE49-F238E27FC236}">
                <a16:creationId xmlns:a16="http://schemas.microsoft.com/office/drawing/2014/main" xmlns="" id="{5D2072A1-F464-4E2B-874E-70724712E7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972207023"/>
              </p:ext>
            </p:extLst>
          </p:nvPr>
        </p:nvGraphicFramePr>
        <p:xfrm>
          <a:off x="838200" y="1825625"/>
          <a:ext cx="10515600" cy="348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xmlns="" val="2505949972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xmlns="" val="2036457698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xmlns="" val="3354697388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xmlns="" val="6226063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Название</a:t>
                      </a:r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Возбудитель</a:t>
                      </a:r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Резервуар</a:t>
                      </a:r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Распространенность</a:t>
                      </a:r>
                      <a:endParaRPr lang="x-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365568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Балантидиаз</a:t>
                      </a:r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Balantidium coli</a:t>
                      </a:r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Свиньи</a:t>
                      </a:r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Повсеместно, особенно в Латинской Америке, странах Юго-Восточной Азии</a:t>
                      </a:r>
                      <a:endParaRPr lang="x-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428734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Лейшманиоз</a:t>
                      </a:r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Leishmania</a:t>
                      </a:r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Пустынные грызуны, ленивцы, дикобразы</a:t>
                      </a:r>
                      <a:endParaRPr lang="x-none" dirty="0"/>
                    </a:p>
                    <a:p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Страны с тропическим и субтропическим климатом</a:t>
                      </a:r>
                      <a:endParaRPr lang="x-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184192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Трипаносомоз</a:t>
                      </a:r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Trypanosoma brucei</a:t>
                      </a:r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Кровососущие мухи</a:t>
                      </a:r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Страны Африки</a:t>
                      </a:r>
                      <a:endParaRPr lang="x-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229268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Токсоплазмоз</a:t>
                      </a:r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Toxoplasma gondii</a:t>
                      </a:r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Кошки, птицы, человек</a:t>
                      </a:r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Все континенты и все географические широты</a:t>
                      </a:r>
                      <a:endParaRPr lang="x-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781792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955537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2203B0F9-3ECA-4286-930E-5453AEAAE5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4124" y="1335603"/>
            <a:ext cx="3151572" cy="2443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BC01779D-D2CD-436A-BFB9-0370BD01EC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02228" y="4016432"/>
            <a:ext cx="3151572" cy="24537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B1921A21-F1F3-44BB-A0A2-427A26B334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21035" y="4025431"/>
            <a:ext cx="3151572" cy="24357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824BAD7-0DD3-432B-9C05-052AF9186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834"/>
            <a:ext cx="10515600" cy="1325563"/>
          </a:xfrm>
        </p:spPr>
        <p:txBody>
          <a:bodyPr/>
          <a:lstStyle/>
          <a:p>
            <a:pPr algn="ctr"/>
            <a:r>
              <a:rPr lang="ru-RU" b="1" dirty="0"/>
              <a:t>Изображения возбудителей протозойных природно-очаговых болезней</a:t>
            </a:r>
            <a:endParaRPr lang="x-none" b="1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03BCEE9-8FBB-404D-A641-064F44C63C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24932" y="1335603"/>
            <a:ext cx="3151573" cy="2443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EE1DFE7-0341-4BB4-87B1-E4835FB4F5DF}"/>
              </a:ext>
            </a:extLst>
          </p:cNvPr>
          <p:cNvSpPr txBox="1"/>
          <p:nvPr/>
        </p:nvSpPr>
        <p:spPr>
          <a:xfrm flipH="1">
            <a:off x="641040" y="3869197"/>
            <a:ext cx="27254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 12. Балантидий</a:t>
            </a:r>
            <a:endParaRPr lang="x-none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9A2B948-6799-4948-8836-9B019429149B}"/>
              </a:ext>
            </a:extLst>
          </p:cNvPr>
          <p:cNvSpPr txBox="1"/>
          <p:nvPr/>
        </p:nvSpPr>
        <p:spPr>
          <a:xfrm>
            <a:off x="5624932" y="3771378"/>
            <a:ext cx="29662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 14. Африканский трипаносомоз</a:t>
            </a:r>
            <a:endParaRPr lang="x-none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CDB71E3-A351-4667-B0F2-AAC21C2323E0}"/>
              </a:ext>
            </a:extLst>
          </p:cNvPr>
          <p:cNvSpPr txBox="1"/>
          <p:nvPr/>
        </p:nvSpPr>
        <p:spPr>
          <a:xfrm>
            <a:off x="2668757" y="6426031"/>
            <a:ext cx="3300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 13. Токсоплазма</a:t>
            </a:r>
            <a:endParaRPr lang="x-none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B92541E-8D7B-4E30-9BFA-1227201F56F6}"/>
              </a:ext>
            </a:extLst>
          </p:cNvPr>
          <p:cNvSpPr txBox="1"/>
          <p:nvPr/>
        </p:nvSpPr>
        <p:spPr>
          <a:xfrm>
            <a:off x="8428698" y="6474096"/>
            <a:ext cx="27254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 15. Лейшмании</a:t>
            </a:r>
            <a:endParaRPr lang="x-none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48152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A868FAD-DE94-4350-B3C0-DCD4E82BF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Гельминтозы</a:t>
            </a:r>
            <a:endParaRPr lang="x-none" b="1" dirty="0"/>
          </a:p>
        </p:txBody>
      </p:sp>
      <p:graphicFrame>
        <p:nvGraphicFramePr>
          <p:cNvPr id="7" name="Таблица 7">
            <a:extLst>
              <a:ext uri="{FF2B5EF4-FFF2-40B4-BE49-F238E27FC236}">
                <a16:creationId xmlns:a16="http://schemas.microsoft.com/office/drawing/2014/main" xmlns="" id="{8AB973AA-24DC-495E-9751-72CCE0D4B6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73256145"/>
              </p:ext>
            </p:extLst>
          </p:nvPr>
        </p:nvGraphicFramePr>
        <p:xfrm>
          <a:off x="838200" y="1825625"/>
          <a:ext cx="10515600" cy="256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xmlns="" val="2475046720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xmlns="" val="141200659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xmlns="" val="3168565217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xmlns="" val="40298865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Название</a:t>
                      </a:r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Возбудитель</a:t>
                      </a:r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Резервуар</a:t>
                      </a:r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Распространенность</a:t>
                      </a:r>
                      <a:endParaRPr lang="x-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82541805"/>
                  </a:ext>
                </a:extLst>
              </a:tr>
              <a:tr h="410660">
                <a:tc>
                  <a:txBody>
                    <a:bodyPr/>
                    <a:lstStyle/>
                    <a:p>
                      <a:r>
                        <a:rPr lang="ru-RU" dirty="0"/>
                        <a:t>Описторхоз</a:t>
                      </a:r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Плоские черви рода </a:t>
                      </a:r>
                      <a:r>
                        <a:rPr lang="en-US" dirty="0"/>
                        <a:t>Opisthorchis</a:t>
                      </a:r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Речная рыба</a:t>
                      </a:r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Страны Юго-Восточной Азии</a:t>
                      </a:r>
                      <a:endParaRPr lang="x-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980773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Филяриатоз</a:t>
                      </a:r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Круглые черви типа </a:t>
                      </a:r>
                      <a:r>
                        <a:rPr lang="en-US" dirty="0"/>
                        <a:t>Filaricides</a:t>
                      </a:r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Бурундуки</a:t>
                      </a:r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Страны с тропическим и субтропическим климатом</a:t>
                      </a:r>
                      <a:endParaRPr lang="x-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499550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Дракункулез</a:t>
                      </a:r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Dracunculus medinensis</a:t>
                      </a:r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Обезьяны, плотоядные животные</a:t>
                      </a:r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Страны Азии и Африки</a:t>
                      </a:r>
                      <a:endParaRPr lang="x-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362251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8656342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84F6C004-95FC-4ABE-9564-4F0C7C0D48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53673" y="1326704"/>
            <a:ext cx="4694252" cy="28285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08AD1B69-40CC-411A-9324-2E1BDF6956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5670" y="3714753"/>
            <a:ext cx="4694253" cy="27146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CB89B4D3-027A-4072-9038-46BF4ECB6A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80" y="1196752"/>
            <a:ext cx="4694253" cy="28676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EFF17B6-F6B2-4D46-BB29-028BA3456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201"/>
            <a:ext cx="10515600" cy="1325563"/>
          </a:xfrm>
        </p:spPr>
        <p:txBody>
          <a:bodyPr/>
          <a:lstStyle/>
          <a:p>
            <a:pPr algn="ctr"/>
            <a:r>
              <a:rPr lang="ru-RU" b="1" dirty="0"/>
              <a:t>Изображения гельминтозов</a:t>
            </a:r>
            <a:endParaRPr lang="x-none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7E85FB6-47CD-49ED-B917-E816CC0E7867}"/>
              </a:ext>
            </a:extLst>
          </p:cNvPr>
          <p:cNvSpPr txBox="1"/>
          <p:nvPr/>
        </p:nvSpPr>
        <p:spPr>
          <a:xfrm>
            <a:off x="568170" y="4155291"/>
            <a:ext cx="27787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Рис 16. Кошачий сосальщик</a:t>
            </a:r>
            <a:endParaRPr lang="x-none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2E35615-C415-4E3F-8F41-A5D1660FAC0F}"/>
              </a:ext>
            </a:extLst>
          </p:cNvPr>
          <p:cNvSpPr txBox="1"/>
          <p:nvPr/>
        </p:nvSpPr>
        <p:spPr>
          <a:xfrm>
            <a:off x="4887156" y="6397022"/>
            <a:ext cx="18840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 17. Филяриатоз</a:t>
            </a:r>
            <a:endParaRPr lang="x-none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F349265-24A3-42F5-8EE2-D4D9BA0530DF}"/>
              </a:ext>
            </a:extLst>
          </p:cNvPr>
          <p:cNvSpPr txBox="1"/>
          <p:nvPr/>
        </p:nvSpPr>
        <p:spPr>
          <a:xfrm>
            <a:off x="8806649" y="4155291"/>
            <a:ext cx="23695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 18. Дракункулез</a:t>
            </a:r>
            <a:endParaRPr lang="x-none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50736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8D4D1E6-7A22-4E7B-AA3E-66E7EF92C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357298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Профилактика природно-очаговых заболеваний</a:t>
            </a:r>
            <a:endParaRPr lang="x-none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8A804D6-2B19-47EE-AD05-F28C07056B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228" y="1500174"/>
            <a:ext cx="11398929" cy="5023141"/>
          </a:xfrm>
        </p:spPr>
        <p:txBody>
          <a:bodyPr>
            <a:noAutofit/>
          </a:bodyPr>
          <a:lstStyle/>
          <a:p>
            <a:pPr marL="0" indent="457200" algn="just">
              <a:buNone/>
            </a:pPr>
            <a:r>
              <a:rPr lang="ru-RU" sz="2400" dirty="0">
                <a:solidFill>
                  <a:srgbClr val="323232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b="0" i="0" u="none" strike="noStrike" baseline="0" dirty="0">
                <a:solidFill>
                  <a:srgbClr val="323232"/>
                </a:solidFill>
                <a:latin typeface="Times New Roman" pitchFamily="18" charset="0"/>
                <a:cs typeface="Times New Roman" pitchFamily="18" charset="0"/>
              </a:rPr>
              <a:t>редставляет особые сложности в связи с тем, что в циркуляцию возбудителя бывает включено большое число хозяев. </a:t>
            </a:r>
            <a:r>
              <a:rPr lang="ru-RU" sz="2400" dirty="0">
                <a:solidFill>
                  <a:srgbClr val="323232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b="0" i="0" u="none" strike="noStrike" baseline="0" dirty="0">
                <a:solidFill>
                  <a:srgbClr val="323232"/>
                </a:solidFill>
                <a:latin typeface="Times New Roman" pitchFamily="18" charset="0"/>
                <a:cs typeface="Times New Roman" pitchFamily="18" charset="0"/>
              </a:rPr>
              <a:t>азрушение целых биогеоценотических комплексов, возникших в результате эволюционного процесса, экологически неразумно, вредно и даже технически невозможно. Лишь в тех случаях, если очаги невелики и хорошо изучены, возможно комплексное преобразование таких биогеоценозов в направлении, исключающем циркуляцию возбудителя. Так, рекультивация опустыненных ландшафтов с созданием на их месте орошаемых садоводческих хозяйств, проводимая на фоне борьбы с пустынными грызунами и москитами, может резко снизить заболеваемость населения лейшманиозами. </a:t>
            </a:r>
          </a:p>
          <a:p>
            <a:pPr marL="0" indent="457200" algn="just">
              <a:buNone/>
            </a:pPr>
            <a:r>
              <a:rPr lang="ru-RU" sz="2400" b="0" i="0" u="none" strike="noStrike" baseline="0" dirty="0">
                <a:solidFill>
                  <a:srgbClr val="323232"/>
                </a:solidFill>
                <a:latin typeface="Times New Roman" pitchFamily="18" charset="0"/>
                <a:cs typeface="Times New Roman" pitchFamily="18" charset="0"/>
              </a:rPr>
              <a:t>В большинстве же случаев </a:t>
            </a:r>
            <a:r>
              <a:rPr lang="ru-RU" sz="2400" dirty="0">
                <a:solidFill>
                  <a:srgbClr val="323232"/>
                </a:solidFill>
                <a:latin typeface="Times New Roman" pitchFamily="18" charset="0"/>
                <a:cs typeface="Times New Roman" pitchFamily="18" charset="0"/>
              </a:rPr>
              <a:t>профилактика природно-очаговых </a:t>
            </a:r>
            <a:r>
              <a:rPr lang="ru-RU" sz="2400" b="0" i="0" u="none" strike="noStrike" baseline="0" dirty="0">
                <a:solidFill>
                  <a:srgbClr val="323232"/>
                </a:solidFill>
                <a:latin typeface="Times New Roman" pitchFamily="18" charset="0"/>
                <a:cs typeface="Times New Roman" pitchFamily="18" charset="0"/>
              </a:rPr>
              <a:t>болезней должна быть направлена в первую очередь на индивидуальную защиту (предотвращение укусов кровососущими членистоногими, термическая обработка пищевых продуктов и т.д.) в соответствии с путями циркуляции в природе конкретных возбудителей, профилактические прививки, а иногда и профилактическое медикаментозное лечение</a:t>
            </a:r>
            <a:r>
              <a:rPr lang="ru-RU" sz="2400" b="0" i="0" u="none" strike="noStrike" baseline="0" dirty="0">
                <a:solidFill>
                  <a:srgbClr val="323232"/>
                </a:solidFill>
              </a:rPr>
              <a:t>. </a:t>
            </a:r>
            <a:endParaRPr lang="x-none" sz="2400" dirty="0"/>
          </a:p>
        </p:txBody>
      </p:sp>
    </p:spTree>
    <p:extLst>
      <p:ext uri="{BB962C8B-B14F-4D97-AF65-F5344CB8AC3E}">
        <p14:creationId xmlns:p14="http://schemas.microsoft.com/office/powerpoint/2010/main" xmlns="" val="18920706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008A23E-75E1-4F8B-99DF-4AF1BF6DE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7154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Пути профилактики природно-очаговых заболеваний</a:t>
            </a:r>
            <a:endParaRPr lang="x-none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B7177CB-5CD6-4CBE-B464-A8217C9910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920" y="1071546"/>
            <a:ext cx="11736280" cy="5586705"/>
          </a:xfrm>
        </p:spPr>
        <p:txBody>
          <a:bodyPr>
            <a:noAutofit/>
          </a:bodyPr>
          <a:lstStyle/>
          <a:p>
            <a:pPr algn="just"/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Первая группа:</a:t>
            </a: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способы предохранения людей, проживающих или временно работающих в очагах той или иной болезни.</a:t>
            </a:r>
          </a:p>
          <a:p>
            <a:pPr algn="just">
              <a:buNone/>
            </a:pP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Способы: вакцинация людей (при туляремии, кожном лейшманиозе, клещевом энцефалите и некоторых других), ношение специальной защитной одежды, применение репеллентов, пологизация. </a:t>
            </a:r>
          </a:p>
          <a:p>
            <a:pPr algn="just"/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Вторая группа: мероприятия по подавлению эпизоотии и очистке территорий от тех или иных природных очагов. Эта задача большая и трудная. Решение ее может осуществляться неодинаково в разных районах по отношению к различным заболеваниям. Необходимо проведение тщательного анализа зоны распространения данного заболевания, выявление носителей и переносчиков, изучение их биологии и т.д. </a:t>
            </a:r>
          </a:p>
          <a:p>
            <a:pPr algn="just">
              <a:buNone/>
            </a:pPr>
            <a:r>
              <a:rPr lang="ru-RU" sz="2400" b="0" i="0" u="none" strike="noStrike" baseline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Мероприятия борьбы могут складываться из хозяйственного освоения целинных и залежных земель, тайги на основе высокой агрокультуры лесопаркового хозяйства, борьбы с грызунами и переносчиками. Каждое из этих мероприятий в свою очередь распадается на ряд приемов, зависящих от многих особенностей заболевания, носителей, переносчиков, хозяйственных планов и др. </a:t>
            </a:r>
            <a:endParaRPr lang="x-none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80327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D6B751C-908A-48A0-97F2-7D9D84A78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281" y="174763"/>
            <a:ext cx="10515600" cy="825345"/>
          </a:xfrm>
        </p:spPr>
        <p:txBody>
          <a:bodyPr/>
          <a:lstStyle/>
          <a:p>
            <a:pPr algn="ctr"/>
            <a:r>
              <a:rPr lang="ru-RU" b="1" dirty="0"/>
              <a:t>Заключение</a:t>
            </a:r>
            <a:endParaRPr lang="x-none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EF89871-6A21-4777-91F7-BB32DF744D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761" y="928670"/>
            <a:ext cx="11274641" cy="5685193"/>
          </a:xfrm>
        </p:spPr>
        <p:txBody>
          <a:bodyPr>
            <a:noAutofit/>
          </a:bodyPr>
          <a:lstStyle/>
          <a:p>
            <a:pPr marL="0" indent="457200" algn="just">
              <a:buNone/>
            </a:pPr>
            <a:r>
              <a:rPr lang="ru-RU" b="0" i="0" u="none" strike="noStrike" baseline="0" dirty="0">
                <a:latin typeface="Times New Roman" pitchFamily="18" charset="0"/>
                <a:cs typeface="Times New Roman" pitchFamily="18" charset="0"/>
              </a:rPr>
              <a:t>Сегодня можно утверждать, что концепция природной очаговости болезней объединяет ряд относительно самостоятельных проблем, подчас не связанных ни между собой, ни с болезнями человека. В их числе — и собственно болезни диких позвоночных животных (несвойственные человеку), и болезни беспозвоночных животных (в том числе гидробионтов), и болезни диких растений, и, вероятно, болезни микроорганизмов.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457200" algn="just">
              <a:buNone/>
            </a:pPr>
            <a:r>
              <a:rPr lang="ru-RU" b="0" i="0" u="none" strike="noStrike" baseline="0" dirty="0">
                <a:latin typeface="Times New Roman" pitchFamily="18" charset="0"/>
                <a:cs typeface="Times New Roman" pitchFamily="18" charset="0"/>
              </a:rPr>
              <a:t>Природная очаговость всех этих болезней изучена крайне фрагментарно, отдельные факты недостаточно обобщены и осмыслены с общих позиций, ибо сама концепция развивается почти исключительно в русле медицинских (эпидемиологических) интересов. Для прогресса исследований по всему фронту прежде всего необходимо встать «на точку зрения возбудителя», исследуя факторы, закономерности и механизмы его существования в природных экосистемах</a:t>
            </a:r>
            <a:endParaRPr lang="x-none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23712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43E0E5F-5702-48A5-8385-F53CFD5BE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Заключение</a:t>
            </a:r>
            <a:endParaRPr lang="x-none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1ED78A7-1D94-4725-8CF8-C58ADF2054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94" y="1484784"/>
            <a:ext cx="11354540" cy="4692179"/>
          </a:xfrm>
        </p:spPr>
        <p:txBody>
          <a:bodyPr>
            <a:normAutofit/>
          </a:bodyPr>
          <a:lstStyle/>
          <a:p>
            <a:pPr marL="0" indent="457200" algn="just">
              <a:buNone/>
            </a:pPr>
            <a:r>
              <a:rPr lang="ru-RU" b="0" i="0" u="none" strike="noStrike" baseline="0" dirty="0">
                <a:latin typeface="Times New Roman" pitchFamily="18" charset="0"/>
                <a:cs typeface="Times New Roman" pitchFamily="18" charset="0"/>
              </a:rPr>
              <a:t>Широкий круг объектов и биоценотических проблем, охватываемых концепцией природной очаговости болезней , свидетельствует о том, что она представляет собой одно из направлений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i="0" u="none" strike="noStrike" baseline="0" dirty="0" err="1">
                <a:latin typeface="Times New Roman" pitchFamily="18" charset="0"/>
                <a:cs typeface="Times New Roman" pitchFamily="18" charset="0"/>
              </a:rPr>
              <a:t>симбиотологии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457200" algn="just">
              <a:buNone/>
            </a:pPr>
            <a:r>
              <a:rPr lang="ru-RU" b="0" i="0" u="none" strike="noStrike" baseline="0" dirty="0">
                <a:latin typeface="Times New Roman" pitchFamily="18" charset="0"/>
                <a:cs typeface="Times New Roman" pitchFamily="18" charset="0"/>
              </a:rPr>
              <a:t> Явление природной очаговости болезней настолько многолико и так широко распространено в биосфере, что его общебиологический характер не вызывает сомнений. </a:t>
            </a:r>
          </a:p>
          <a:p>
            <a:pPr marL="0" indent="457200" algn="just">
              <a:buNone/>
            </a:pPr>
            <a:r>
              <a:rPr lang="ru-RU" b="0" i="0" u="none" strike="noStrike" baseline="0" dirty="0">
                <a:latin typeface="Times New Roman" pitchFamily="18" charset="0"/>
                <a:cs typeface="Times New Roman" pitchFamily="18" charset="0"/>
              </a:rPr>
              <a:t>Столь же очевидны большие и почти не использованные возможности, которые предоставляют сами природные очаги для познания фундаментальных экологических и общебиологических закономерностей.</a:t>
            </a:r>
            <a:endParaRPr lang="x-none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17918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050A3E2-CFD5-405A-9DF9-1A8F96C09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4865"/>
            <a:ext cx="10515600" cy="762367"/>
          </a:xfrm>
        </p:spPr>
        <p:txBody>
          <a:bodyPr/>
          <a:lstStyle/>
          <a:p>
            <a:pPr algn="ctr"/>
            <a:r>
              <a:rPr lang="ru-RU" b="1" dirty="0"/>
              <a:t>Заключение</a:t>
            </a:r>
            <a:endParaRPr lang="x-none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87BEFAB-9AE1-4D76-91AF-21DC931DBA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431" y="714356"/>
            <a:ext cx="11789546" cy="6143644"/>
          </a:xfrm>
        </p:spPr>
        <p:txBody>
          <a:bodyPr>
            <a:noAutofit/>
          </a:bodyPr>
          <a:lstStyle/>
          <a:p>
            <a:pPr marL="0" indent="457200" algn="just">
              <a:buNone/>
            </a:pPr>
            <a:r>
              <a:rPr lang="ru-RU" b="0" i="0" u="none" strike="noStrike" baseline="0" dirty="0">
                <a:latin typeface="Times New Roman" pitchFamily="18" charset="0"/>
                <a:cs typeface="Times New Roman" pitchFamily="18" charset="0"/>
              </a:rPr>
              <a:t>Предельно сжатое изложение современного содержания концепции природной очаговости болезней не преследовало цель охватить весь спектр этой многогранной проблемы.</a:t>
            </a:r>
          </a:p>
          <a:p>
            <a:pPr marL="0" indent="457200" algn="just">
              <a:buNone/>
            </a:pPr>
            <a:r>
              <a:rPr lang="ru-RU" b="0" i="0" u="none" strike="noStrike" baseline="0" dirty="0">
                <a:latin typeface="Times New Roman" pitchFamily="18" charset="0"/>
                <a:cs typeface="Times New Roman" pitchFamily="18" charset="0"/>
              </a:rPr>
              <a:t> Авторы видели свою задачу в освещении тех положений учения Павловского, которые к настоящему времени развивались столь бурно и результативно, что внесли наиболее конструктивный вклад в его общее содержание. </a:t>
            </a:r>
          </a:p>
          <a:p>
            <a:pPr marL="0" indent="457200" algn="just">
              <a:buNone/>
            </a:pPr>
            <a:r>
              <a:rPr lang="ru-RU" b="0" i="0" u="none" strike="noStrike" baseline="0" dirty="0">
                <a:latin typeface="Times New Roman" pitchFamily="18" charset="0"/>
                <a:cs typeface="Times New Roman" pitchFamily="18" charset="0"/>
              </a:rPr>
              <a:t>Остается справедливым убеждение, что «будет обоснована природная очаговость еще для многих болезней людей, животных, растений». Нет сомнений и в том, что грядущие исследования откроют новые горизонты этой плодотворной концепции. Залог тому — ее огромный внутренний потенциал, который через 60 лет не только не исчерпан, но и до конца не осознан в широком комплексе научных дисциплин — экологии, паразитологии, микробиологии, фитопатологии, эпизоотологии, эпидемиологии, равно как и в общей биологии.</a:t>
            </a:r>
            <a:endParaRPr lang="x-none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61835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871FA8F-AE46-4FD4-AE72-888191389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/>
          </a:bodyPr>
          <a:lstStyle/>
          <a:p>
            <a:r>
              <a:rPr lang="ru-RU" sz="7200" b="1" dirty="0"/>
              <a:t>СПАСИБО ЗА ВНИМАНИЕ!</a:t>
            </a:r>
            <a:endParaRPr lang="x-none" sz="7200" b="1" dirty="0"/>
          </a:p>
        </p:txBody>
      </p:sp>
    </p:spTree>
    <p:extLst>
      <p:ext uri="{BB962C8B-B14F-4D97-AF65-F5344CB8AC3E}">
        <p14:creationId xmlns:p14="http://schemas.microsoft.com/office/powerpoint/2010/main" xmlns="" val="3522369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3D63878-E7CA-46A7-BF2B-D05336F69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Определение понятия</a:t>
            </a:r>
            <a:endParaRPr lang="x-none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6DF4760-C614-46C1-8987-703EEAC196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883" y="1690689"/>
            <a:ext cx="11529944" cy="4802186"/>
          </a:xfrm>
        </p:spPr>
        <p:txBody>
          <a:bodyPr>
            <a:normAutofit/>
          </a:bodyPr>
          <a:lstStyle/>
          <a:p>
            <a:pPr marL="0" indent="457200" algn="just">
              <a:buNone/>
            </a:pPr>
            <a:r>
              <a:rPr lang="ru-RU" sz="3200" dirty="0">
                <a:solidFill>
                  <a:srgbClr val="17181B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200" b="0" i="0" u="none" strike="noStrike" baseline="0" dirty="0">
                <a:solidFill>
                  <a:srgbClr val="17181B"/>
                </a:solidFill>
                <a:latin typeface="Times New Roman" pitchFamily="18" charset="0"/>
                <a:cs typeface="Times New Roman" pitchFamily="18" charset="0"/>
              </a:rPr>
              <a:t>риродно-оча</a:t>
            </a:r>
            <a:r>
              <a:rPr lang="ru-RU" sz="3200" b="0" i="0" u="none" strike="noStrike" baseline="0" dirty="0">
                <a:solidFill>
                  <a:srgbClr val="47484A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3200" b="0" i="0" u="none" strike="noStrike" baseline="0" dirty="0">
                <a:solidFill>
                  <a:srgbClr val="27282A"/>
                </a:solidFill>
                <a:latin typeface="Times New Roman" pitchFamily="18" charset="0"/>
                <a:cs typeface="Times New Roman" pitchFamily="18" charset="0"/>
              </a:rPr>
              <a:t>овые заболеваний - </a:t>
            </a:r>
            <a:r>
              <a:rPr lang="ru-RU" sz="3200" b="0" i="0" u="none" strike="noStrike" baseline="0" dirty="0">
                <a:solidFill>
                  <a:srgbClr val="17181B"/>
                </a:solidFill>
                <a:latin typeface="Times New Roman" pitchFamily="18" charset="0"/>
                <a:cs typeface="Times New Roman" pitchFamily="18" charset="0"/>
              </a:rPr>
              <a:t>инфекционные и инвазионные </a:t>
            </a:r>
            <a:r>
              <a:rPr lang="ru-RU" sz="3200" b="0" i="0" u="none" strike="noStrike" baseline="0" dirty="0">
                <a:solidFill>
                  <a:srgbClr val="27282A"/>
                </a:solidFill>
                <a:latin typeface="Times New Roman" pitchFamily="18" charset="0"/>
                <a:cs typeface="Times New Roman" pitchFamily="18" charset="0"/>
              </a:rPr>
              <a:t>заболевания, которые мо</a:t>
            </a:r>
            <a:r>
              <a:rPr lang="ru-RU" sz="3200" b="0" i="0" u="none" strike="noStrike" baseline="0" dirty="0">
                <a:solidFill>
                  <a:srgbClr val="47484A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3200" b="0" i="0" u="none" strike="noStrike" baseline="0" dirty="0">
                <a:solidFill>
                  <a:srgbClr val="27282A"/>
                </a:solidFill>
                <a:latin typeface="Times New Roman" pitchFamily="18" charset="0"/>
                <a:cs typeface="Times New Roman" pitchFamily="18" charset="0"/>
              </a:rPr>
              <a:t>ут длительное время </a:t>
            </a:r>
            <a:r>
              <a:rPr lang="ru-RU" sz="3200" b="0" i="0" u="none" strike="noStrike" baseline="0" dirty="0">
                <a:solidFill>
                  <a:srgbClr val="17181B"/>
                </a:solidFill>
                <a:latin typeface="Times New Roman" pitchFamily="18" charset="0"/>
                <a:cs typeface="Times New Roman" pitchFamily="18" charset="0"/>
              </a:rPr>
              <a:t>существовать на </a:t>
            </a:r>
            <a:r>
              <a:rPr lang="ru-RU" sz="3200" b="0" i="0" u="none" strike="noStrike" baseline="0" dirty="0">
                <a:solidFill>
                  <a:srgbClr val="27282A"/>
                </a:solidFill>
                <a:latin typeface="Times New Roman" pitchFamily="18" charset="0"/>
                <a:cs typeface="Times New Roman" pitchFamily="18" charset="0"/>
              </a:rPr>
              <a:t>определенных </a:t>
            </a:r>
            <a:r>
              <a:rPr lang="ru-RU" sz="3200" b="0" i="0" u="none" strike="noStrike" baseline="0" dirty="0">
                <a:solidFill>
                  <a:srgbClr val="17181B"/>
                </a:solidFill>
                <a:latin typeface="Times New Roman" pitchFamily="18" charset="0"/>
                <a:cs typeface="Times New Roman" pitchFamily="18" charset="0"/>
              </a:rPr>
              <a:t>территориях, </a:t>
            </a:r>
            <a:r>
              <a:rPr lang="ru-RU" sz="3200" b="0" i="0" u="none" strike="noStrike" baseline="0" dirty="0">
                <a:solidFill>
                  <a:srgbClr val="27282A"/>
                </a:solidFill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ru-RU" sz="3200" b="0" i="0" u="none" strike="noStrike" baseline="0" dirty="0">
                <a:solidFill>
                  <a:srgbClr val="47484A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3200" b="0" i="0" u="none" strike="noStrike" baseline="0" dirty="0">
                <a:solidFill>
                  <a:srgbClr val="27282A"/>
                </a:solidFill>
                <a:latin typeface="Times New Roman" pitchFamily="18" charset="0"/>
                <a:cs typeface="Times New Roman" pitchFamily="18" charset="0"/>
              </a:rPr>
              <a:t>ависимо от </a:t>
            </a:r>
            <a:r>
              <a:rPr lang="ru-RU" sz="3200" b="0" i="0" u="none" strike="noStrike" baseline="0" dirty="0">
                <a:solidFill>
                  <a:srgbClr val="17181B"/>
                </a:solidFill>
                <a:latin typeface="Times New Roman" pitchFamily="18" charset="0"/>
                <a:cs typeface="Times New Roman" pitchFamily="18" charset="0"/>
              </a:rPr>
              <a:t>человека.</a:t>
            </a:r>
          </a:p>
          <a:p>
            <a:pPr marL="0" indent="457200" algn="just">
              <a:buNone/>
            </a:pPr>
            <a:endParaRPr lang="x-none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4725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BF36F21-6FF4-4D58-A69F-840A6F877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Особенности природно-очаговых заболеваний</a:t>
            </a:r>
            <a:endParaRPr lang="x-none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FD0B445-3697-4B04-ADD1-044FD275F1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676" y="1825624"/>
            <a:ext cx="11505460" cy="4788239"/>
          </a:xfrm>
        </p:spPr>
        <p:txBody>
          <a:bodyPr>
            <a:normAutofit/>
          </a:bodyPr>
          <a:lstStyle/>
          <a:p>
            <a:pPr marL="0" indent="457200" algn="just">
              <a:buNone/>
            </a:pPr>
            <a:r>
              <a:rPr lang="ru-RU" sz="2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600" b="0" i="0" u="none" strike="noStrike" baseline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риродная очаговость – это особенность некоторых болезней, заключающаяся в том, что они имеют в природе эволюционно возникшие очаги, существование которых обеспечивается последовательным переходом возбудителя такой болезни от одного животного к другому, обычно при посредничестве кровососущих беспозвоночных (клещей и насекомых). </a:t>
            </a:r>
          </a:p>
          <a:p>
            <a:pPr marL="0" indent="457200" algn="just">
              <a:buNone/>
            </a:pPr>
            <a:r>
              <a:rPr lang="ru-RU" sz="2600" b="0" i="0" u="none" strike="noStrike" baseline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Природная очаговость связана территориально с биотопами географических ландшафтов и обеспечивается исторически сложившимися биоценозами. Это учение, предложенное и обоснованное Е. Н. Павловским для некоторых инфекционных болезней: чума, туляремия, клещевой и японский энцефалит, бешенство, орнитозы, токсоплазмоз, лептоспирозы, кожный лейшманиоз зоонозного типа, клещевой возвратный тиф, некоторые гельминтозы. </a:t>
            </a:r>
            <a:endParaRPr lang="x-none" sz="2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5844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6A3D08F-C06E-4099-8252-8E8E8FC4A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Черты природно-очаговых заболеваний</a:t>
            </a:r>
            <a:endParaRPr lang="x-none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27E37C0-88D4-4AA7-9F99-3618046F1F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229" y="1825625"/>
            <a:ext cx="11771977" cy="4902434"/>
          </a:xfrm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Циркулирование возбудителей от одного животного к другому независимо от человека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Дикие животные – резервуары возбудителя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Распространение болезней на ограниченной территории с определенным ландшафтом, климатическими факторами и биогеоценозами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Одной из особенностей данных является возможный эндемизм, обусловленный встречаемостью возбудителей, переносчиков, хозяев, на строго определенных территориях.</a:t>
            </a:r>
            <a:endParaRPr lang="x-none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7067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56CDA33-3056-4EFD-8270-1F655A302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Компоненты природного очага</a:t>
            </a:r>
            <a:endParaRPr lang="x-none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63DBB37-B29B-4767-A06D-391B91875F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574" y="1754071"/>
            <a:ext cx="11867965" cy="4738804"/>
          </a:xfrm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Возбудитель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Восприимчивые к возбудителю животные – резервуары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Комплекс природно-климатических условий, представляющих собой биогеоценоз</a:t>
            </a:r>
            <a:endParaRPr lang="x-none" sz="1800" b="0" i="0" u="none" strike="noStrike" baseline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0" i="0" u="none" strike="noStrike" baseline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Вместилище очага в пространственном отношении </a:t>
            </a:r>
            <a:endParaRPr lang="x-none" b="0" i="0" u="none" strike="noStrike" baseline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0" i="0" u="none" strike="noStrike" baseline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Наличие факторов внешней среды, способствующих существованию биотических элементов очага и циркуляции возбудителя </a:t>
            </a:r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xmlns="" val="439233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3C325AE-1ADF-43C4-B830-004AC66BB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Классификация паразитарных природно-очаговых заболеваний</a:t>
            </a:r>
            <a:endParaRPr lang="x-none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A259E70-ECF9-43A2-B0E5-3E7D39B7F5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597" y="1825625"/>
            <a:ext cx="11425560" cy="4351338"/>
          </a:xfrm>
        </p:spPr>
        <p:txBody>
          <a:bodyPr>
            <a:normAutofit/>
          </a:bodyPr>
          <a:lstStyle/>
          <a:p>
            <a:pPr marL="0" indent="457200" algn="just">
              <a:buNone/>
            </a:pPr>
            <a:r>
              <a:rPr lang="ru-RU" b="0" i="0" u="none" strike="noStrike" baseline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Евгений Никанорович Павловский разделил 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болезни на 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группы. </a:t>
            </a:r>
          </a:p>
          <a:p>
            <a:pPr marL="0" indent="457200" algn="just">
              <a:buNone/>
            </a:pPr>
            <a:r>
              <a:rPr lang="ru-RU" b="0" i="0" u="none" strike="noStrike" baseline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i="0" u="none" strike="noStrike" baseline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первой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группы характерен алиментарный путь заражения, поэтому они были названы </a:t>
            </a:r>
            <a:r>
              <a:rPr lang="ru-RU" i="0" u="none" strike="noStrike" baseline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нетрансмиссивными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Факторами передачи в этом случае является </a:t>
            </a:r>
            <a:r>
              <a:rPr lang="ru-RU" i="0" u="none" strike="noStrike" baseline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пища, вода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pPr marL="0" indent="457200" algn="just">
              <a:buNone/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i="0" u="none" strike="noStrike" baseline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торая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группа заболеваний – это </a:t>
            </a:r>
            <a:r>
              <a:rPr lang="ru-RU" i="0" u="none" strike="noStrike" baseline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трансмиссивные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заболевания, к которым и относится учение Павловского. Фактором передачи в данном случае являются переносчики</a:t>
            </a:r>
            <a:r>
              <a:rPr lang="ru-RU" b="0" i="0" u="none" strike="noStrik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кровососущие насекомые, клещи.</a:t>
            </a:r>
            <a:endParaRPr lang="x-none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081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E4D0765-F90D-429F-AFF6-41F4F6CC2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Паразитарные природно-очаговые заболевания по характеру ландшафта</a:t>
            </a:r>
            <a:endParaRPr lang="x-none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31B5AA2-26BC-4329-9B3C-1B16BC07C2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844824"/>
            <a:ext cx="11521280" cy="4351338"/>
          </a:xfrm>
        </p:spPr>
        <p:txBody>
          <a:bodyPr>
            <a:normAutofit/>
          </a:bodyPr>
          <a:lstStyle/>
          <a:p>
            <a:r>
              <a:rPr lang="ru-RU" b="0" i="0" u="none" strike="noStrike" baseline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Антропургические очаги.</a:t>
            </a:r>
          </a:p>
          <a:p>
            <a:pPr>
              <a:buNone/>
            </a:pPr>
            <a:r>
              <a:rPr lang="ru-RU" b="0" i="0" u="none" strike="noStrike" baseline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Распространение возбудителей осуществляется домашними и дикими животными при освоении человеком новой территории (очаги японского энцефалита, кожного лейшманиоза, клещевого возвратного тифа, др.) </a:t>
            </a:r>
          </a:p>
          <a:p>
            <a:r>
              <a:rPr lang="ru-RU" b="0" i="0" u="none" strike="noStrike" baseline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Синантропные очаги. </a:t>
            </a:r>
          </a:p>
          <a:p>
            <a:pPr>
              <a:buNone/>
            </a:pPr>
            <a:r>
              <a:rPr lang="ru-RU" b="0" i="0" u="none" strike="noStrike" baseline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Циркуляция возбудителей связана только с домашними животными (очаги токсоплазмоза, трихинеллеза.) </a:t>
            </a:r>
            <a:endParaRPr lang="x-none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47996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534D78A-777F-408F-8D3F-7AE26DE92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Классификация заболеваний по количеству хозяев</a:t>
            </a:r>
            <a:endParaRPr lang="x-none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1349242-E227-48A2-A676-ECECFAFA2E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717" y="1825625"/>
            <a:ext cx="11611993" cy="4351338"/>
          </a:xfrm>
        </p:spPr>
        <p:txBody>
          <a:bodyPr>
            <a:normAutofit/>
          </a:bodyPr>
          <a:lstStyle/>
          <a:p>
            <a:r>
              <a:rPr lang="ru-RU" sz="3200" b="0" i="0" u="none" strike="noStrike" baseline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Моногостальный</a:t>
            </a:r>
            <a:r>
              <a:rPr lang="ru-RU" sz="3200" b="0" i="0" u="none" strike="noStrik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200" b="0" i="0" u="none" strike="noStrike" baseline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езервуаром является один вид животных. Формируется в тех случаях, если возбудитель адаптирован только к одному виду хозяев или на определенной территории не обитают другие виды животных, которые могут быть хозяевами паразита. </a:t>
            </a:r>
          </a:p>
          <a:p>
            <a:r>
              <a:rPr lang="ru-RU" sz="3200" b="0" i="0" u="none" strike="noStrike" baseline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Полигостальный</a:t>
            </a:r>
            <a:r>
              <a:rPr lang="ru-RU" sz="3200" b="0" i="0" u="none" strike="noStrik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200" b="0" i="0" u="none" strike="noStrike" baseline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езервуаром являются несколько видов </a:t>
            </a:r>
            <a:r>
              <a:rPr lang="ru-RU" sz="3200" b="0" i="0" u="none" strike="noStrike" baseline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животных</a:t>
            </a:r>
            <a:r>
              <a:rPr lang="ru-RU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200" b="0" i="0" u="none" strike="noStrike" baseline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x-none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93332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1823</Words>
  <Application>Microsoft Office PowerPoint</Application>
  <PresentationFormat>Произвольный</PresentationFormat>
  <Paragraphs>160</Paragraphs>
  <Slides>29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Паразитарные природно-очаговые заболевания</vt:lpstr>
      <vt:lpstr>Практическое значение темы</vt:lpstr>
      <vt:lpstr>Определение понятия</vt:lpstr>
      <vt:lpstr>Особенности природно-очаговых заболеваний</vt:lpstr>
      <vt:lpstr>Черты природно-очаговых заболеваний</vt:lpstr>
      <vt:lpstr>Компоненты природного очага</vt:lpstr>
      <vt:lpstr>Классификация паразитарных природно-очаговых заболеваний</vt:lpstr>
      <vt:lpstr>Паразитарные природно-очаговые заболевания по характеру ландшафта</vt:lpstr>
      <vt:lpstr>Классификация заболеваний по количеству хозяев</vt:lpstr>
      <vt:lpstr>Классификация заболеваний по количеству переносчиков</vt:lpstr>
      <vt:lpstr>Структура природно-очагового нетрансмиссивного заболевания</vt:lpstr>
      <vt:lpstr>Природно-очаговые трансмиссивные заболевания</vt:lpstr>
      <vt:lpstr>Разновидности трансмиссивного пути передачи заболевания</vt:lpstr>
      <vt:lpstr>Природно-очаговые трансмиссивные заболевания</vt:lpstr>
      <vt:lpstr>Структура природно-очагового трансмиссивного заболевания</vt:lpstr>
      <vt:lpstr>Примеры трансмиссивных природно-очаговых заболеваний</vt:lpstr>
      <vt:lpstr>Классификация болезней по возбудителям</vt:lpstr>
      <vt:lpstr>Вирусные заболевания</vt:lpstr>
      <vt:lpstr>Изображения вирусных природно-очаговых заболеваний</vt:lpstr>
      <vt:lpstr>Протозойные болезни</vt:lpstr>
      <vt:lpstr>Изображения возбудителей протозойных природно-очаговых болезней</vt:lpstr>
      <vt:lpstr>Гельминтозы</vt:lpstr>
      <vt:lpstr>Изображения гельминтозов</vt:lpstr>
      <vt:lpstr>Профилактика природно-очаговых заболеваний</vt:lpstr>
      <vt:lpstr>Пути профилактики природно-очаговых заболеваний</vt:lpstr>
      <vt:lpstr>Заключение</vt:lpstr>
      <vt:lpstr>Заключение</vt:lpstr>
      <vt:lpstr>Заключение</vt:lpstr>
      <vt:lpstr>СПАСИБО ЗА ВНИМАНИЕ!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Паразитарные природно-очаговые заболевания</dc:title>
  <dc:creator>User</dc:creator>
  <cp:lastModifiedBy>Пользователь Windows</cp:lastModifiedBy>
  <cp:revision>21</cp:revision>
  <dcterms:modified xsi:type="dcterms:W3CDTF">2025-04-04T07:06:47Z</dcterms:modified>
</cp:coreProperties>
</file>