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258" r:id="rId4"/>
    <p:sldId id="262" r:id="rId5"/>
    <p:sldId id="269" r:id="rId6"/>
    <p:sldId id="259" r:id="rId7"/>
    <p:sldId id="263" r:id="rId8"/>
    <p:sldId id="264" r:id="rId9"/>
    <p:sldId id="260" r:id="rId10"/>
    <p:sldId id="261" r:id="rId11"/>
    <p:sldId id="265" r:id="rId12"/>
    <p:sldId id="266" r:id="rId13"/>
    <p:sldId id="267" r:id="rId14"/>
    <p:sldId id="270" r:id="rId15"/>
    <p:sldId id="268"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D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48DBCD41-E57C-4030-B40E-3B061D541FEB}" type="datetimeFigureOut">
              <a:rPr lang="ru-RU" smtClean="0"/>
              <a:t>19.03.2024</a:t>
            </a:fld>
            <a:endParaRPr lang="ru-RU" dirty="0"/>
          </a:p>
        </p:txBody>
      </p:sp>
      <p:sp>
        <p:nvSpPr>
          <p:cNvPr id="16" name="Slide Number Placeholder 15"/>
          <p:cNvSpPr>
            <a:spLocks noGrp="1"/>
          </p:cNvSpPr>
          <p:nvPr>
            <p:ph type="sldNum" sz="quarter" idx="11"/>
          </p:nvPr>
        </p:nvSpPr>
        <p:spPr/>
        <p:txBody>
          <a:bodyPr/>
          <a:lstStyle/>
          <a:p>
            <a:fld id="{6E124579-676D-4DA3-8ED6-9E7B212597D4}" type="slidenum">
              <a:rPr lang="ru-RU" smtClean="0"/>
              <a:t>‹#›</a:t>
            </a:fld>
            <a:endParaRPr lang="ru-RU" dirty="0"/>
          </a:p>
        </p:txBody>
      </p:sp>
      <p:sp>
        <p:nvSpPr>
          <p:cNvPr id="17" name="Footer Placeholder 16"/>
          <p:cNvSpPr>
            <a:spLocks noGrp="1"/>
          </p:cNvSpPr>
          <p:nvPr>
            <p:ph type="ftr" sz="quarter" idx="12"/>
          </p:nvPr>
        </p:nvSpPr>
        <p:spPr/>
        <p:txBody>
          <a:bodyPr/>
          <a:lstStyle/>
          <a:p>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8DBCD41-E57C-4030-B40E-3B061D541FEB}" type="datetimeFigureOut">
              <a:rPr lang="ru-RU" smtClean="0"/>
              <a:t>19.03.2024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6E124579-676D-4DA3-8ED6-9E7B212597D4}"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DBCD41-E57C-4030-B40E-3B061D541FEB}" type="datetimeFigureOut">
              <a:rPr lang="ru-RU" smtClean="0"/>
              <a:t>19.03.2024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6E124579-676D-4DA3-8ED6-9E7B212597D4}"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48DBCD41-E57C-4030-B40E-3B061D541FEB}" type="datetimeFigureOut">
              <a:rPr lang="ru-RU" smtClean="0"/>
              <a:t>19.03.2024</a:t>
            </a:fld>
            <a:endParaRPr lang="ru-RU" dirty="0"/>
          </a:p>
        </p:txBody>
      </p:sp>
      <p:sp>
        <p:nvSpPr>
          <p:cNvPr id="15" name="Slide Number Placeholder 14"/>
          <p:cNvSpPr>
            <a:spLocks noGrp="1"/>
          </p:cNvSpPr>
          <p:nvPr>
            <p:ph type="sldNum" sz="quarter" idx="11"/>
          </p:nvPr>
        </p:nvSpPr>
        <p:spPr/>
        <p:txBody>
          <a:bodyPr/>
          <a:lstStyle/>
          <a:p>
            <a:fld id="{6E124579-676D-4DA3-8ED6-9E7B212597D4}" type="slidenum">
              <a:rPr lang="ru-RU" smtClean="0"/>
              <a:t>‹#›</a:t>
            </a:fld>
            <a:endParaRPr lang="ru-RU" dirty="0"/>
          </a:p>
        </p:txBody>
      </p:sp>
      <p:sp>
        <p:nvSpPr>
          <p:cNvPr id="16" name="Footer Placeholder 15"/>
          <p:cNvSpPr>
            <a:spLocks noGrp="1"/>
          </p:cNvSpPr>
          <p:nvPr>
            <p:ph type="ftr" sz="quarter" idx="12"/>
          </p:nvPr>
        </p:nvSpPr>
        <p:spPr/>
        <p:txBody>
          <a:bodyPr/>
          <a:lstStyle/>
          <a:p>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48DBCD41-E57C-4030-B40E-3B061D541FEB}" type="datetimeFigureOut">
              <a:rPr lang="ru-RU" smtClean="0"/>
              <a:t>19.03.2024</a:t>
            </a:fld>
            <a:endParaRPr lang="ru-RU" dirty="0"/>
          </a:p>
        </p:txBody>
      </p:sp>
      <p:sp>
        <p:nvSpPr>
          <p:cNvPr id="13" name="Slide Number Placeholder 12"/>
          <p:cNvSpPr>
            <a:spLocks noGrp="1"/>
          </p:cNvSpPr>
          <p:nvPr>
            <p:ph type="sldNum" sz="quarter" idx="11"/>
          </p:nvPr>
        </p:nvSpPr>
        <p:spPr/>
        <p:txBody>
          <a:bodyPr/>
          <a:lstStyle/>
          <a:p>
            <a:fld id="{6E124579-676D-4DA3-8ED6-9E7B212597D4}" type="slidenum">
              <a:rPr lang="ru-RU" smtClean="0"/>
              <a:t>‹#›</a:t>
            </a:fld>
            <a:endParaRPr lang="ru-RU" dirty="0"/>
          </a:p>
        </p:txBody>
      </p:sp>
      <p:sp>
        <p:nvSpPr>
          <p:cNvPr id="14" name="Footer Placeholder 13"/>
          <p:cNvSpPr>
            <a:spLocks noGrp="1"/>
          </p:cNvSpPr>
          <p:nvPr>
            <p:ph type="ftr" sz="quarter" idx="12"/>
          </p:nvPr>
        </p:nvSpPr>
        <p:spPr/>
        <p:txBody>
          <a:bodyPr/>
          <a:lstStyle/>
          <a:p>
            <a:endParaRPr lang="ru-RU"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48DBCD41-E57C-4030-B40E-3B061D541FEB}" type="datetimeFigureOut">
              <a:rPr lang="ru-RU" smtClean="0"/>
              <a:t>19.03.2024</a:t>
            </a:fld>
            <a:endParaRPr lang="ru-RU" dirty="0"/>
          </a:p>
        </p:txBody>
      </p:sp>
      <p:sp>
        <p:nvSpPr>
          <p:cNvPr id="9" name="Slide Number Placeholder 8"/>
          <p:cNvSpPr>
            <a:spLocks noGrp="1"/>
          </p:cNvSpPr>
          <p:nvPr>
            <p:ph type="sldNum" sz="quarter" idx="11"/>
          </p:nvPr>
        </p:nvSpPr>
        <p:spPr/>
        <p:txBody>
          <a:bodyPr/>
          <a:lstStyle/>
          <a:p>
            <a:fld id="{6E124579-676D-4DA3-8ED6-9E7B212597D4}" type="slidenum">
              <a:rPr lang="ru-RU" smtClean="0"/>
              <a:t>‹#›</a:t>
            </a:fld>
            <a:endParaRPr lang="ru-RU" dirty="0"/>
          </a:p>
        </p:txBody>
      </p:sp>
      <p:sp>
        <p:nvSpPr>
          <p:cNvPr id="10" name="Footer Placeholder 9"/>
          <p:cNvSpPr>
            <a:spLocks noGrp="1"/>
          </p:cNvSpPr>
          <p:nvPr>
            <p:ph type="ftr" sz="quarter" idx="12"/>
          </p:nvPr>
        </p:nvSpPr>
        <p:spPr/>
        <p:txBody>
          <a:bodyPr/>
          <a:lstStyle/>
          <a:p>
            <a:endParaRPr lang="ru-RU" dirty="0"/>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48DBCD41-E57C-4030-B40E-3B061D541FEB}" type="datetimeFigureOut">
              <a:rPr lang="ru-RU" smtClean="0"/>
              <a:t>19.03.2024</a:t>
            </a:fld>
            <a:endParaRPr lang="ru-RU" dirty="0"/>
          </a:p>
        </p:txBody>
      </p:sp>
      <p:sp>
        <p:nvSpPr>
          <p:cNvPr id="15" name="Slide Number Placeholder 14"/>
          <p:cNvSpPr>
            <a:spLocks noGrp="1"/>
          </p:cNvSpPr>
          <p:nvPr>
            <p:ph type="sldNum" sz="quarter" idx="11"/>
          </p:nvPr>
        </p:nvSpPr>
        <p:spPr/>
        <p:txBody>
          <a:bodyPr/>
          <a:lstStyle/>
          <a:p>
            <a:fld id="{6E124579-676D-4DA3-8ED6-9E7B212597D4}" type="slidenum">
              <a:rPr lang="ru-RU" smtClean="0"/>
              <a:t>‹#›</a:t>
            </a:fld>
            <a:endParaRPr lang="ru-RU" dirty="0"/>
          </a:p>
        </p:txBody>
      </p:sp>
      <p:sp>
        <p:nvSpPr>
          <p:cNvPr id="16" name="Footer Placeholder 15"/>
          <p:cNvSpPr>
            <a:spLocks noGrp="1"/>
          </p:cNvSpPr>
          <p:nvPr>
            <p:ph type="ftr" sz="quarter" idx="12"/>
          </p:nvPr>
        </p:nvSpPr>
        <p:spPr/>
        <p:txBody>
          <a:bodyPr/>
          <a:lstStyle/>
          <a:p>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48DBCD41-E57C-4030-B40E-3B061D541FEB}" type="datetimeFigureOut">
              <a:rPr lang="ru-RU" smtClean="0"/>
              <a:t>19.03.2024</a:t>
            </a:fld>
            <a:endParaRPr lang="ru-RU" dirty="0"/>
          </a:p>
        </p:txBody>
      </p:sp>
      <p:sp>
        <p:nvSpPr>
          <p:cNvPr id="8" name="Slide Number Placeholder 7"/>
          <p:cNvSpPr>
            <a:spLocks noGrp="1"/>
          </p:cNvSpPr>
          <p:nvPr>
            <p:ph type="sldNum" sz="quarter" idx="11"/>
          </p:nvPr>
        </p:nvSpPr>
        <p:spPr/>
        <p:txBody>
          <a:bodyPr/>
          <a:lstStyle/>
          <a:p>
            <a:fld id="{6E124579-676D-4DA3-8ED6-9E7B212597D4}" type="slidenum">
              <a:rPr lang="ru-RU" smtClean="0"/>
              <a:t>‹#›</a:t>
            </a:fld>
            <a:endParaRPr lang="ru-RU" dirty="0"/>
          </a:p>
        </p:txBody>
      </p:sp>
      <p:sp>
        <p:nvSpPr>
          <p:cNvPr id="9" name="Footer Placeholder 8"/>
          <p:cNvSpPr>
            <a:spLocks noGrp="1"/>
          </p:cNvSpPr>
          <p:nvPr>
            <p:ph type="ftr" sz="quarter" idx="12"/>
          </p:nvPr>
        </p:nvSpPr>
        <p:spPr/>
        <p:txBody>
          <a:bodyPr/>
          <a:lstStyle/>
          <a:p>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DBCD41-E57C-4030-B40E-3B061D541FEB}" type="datetimeFigureOut">
              <a:rPr lang="ru-RU" smtClean="0"/>
              <a:t>19.03.2024</a:t>
            </a:fld>
            <a:endParaRPr lang="ru-RU" dirty="0"/>
          </a:p>
        </p:txBody>
      </p:sp>
      <p:sp>
        <p:nvSpPr>
          <p:cNvPr id="6" name="Slide Number Placeholder 5"/>
          <p:cNvSpPr>
            <a:spLocks noGrp="1"/>
          </p:cNvSpPr>
          <p:nvPr>
            <p:ph type="sldNum" sz="quarter" idx="11"/>
          </p:nvPr>
        </p:nvSpPr>
        <p:spPr/>
        <p:txBody>
          <a:bodyPr/>
          <a:lstStyle/>
          <a:p>
            <a:fld id="{6E124579-676D-4DA3-8ED6-9E7B212597D4}" type="slidenum">
              <a:rPr lang="ru-RU" smtClean="0"/>
              <a:t>‹#›</a:t>
            </a:fld>
            <a:endParaRPr lang="ru-RU" dirty="0"/>
          </a:p>
        </p:txBody>
      </p:sp>
      <p:sp>
        <p:nvSpPr>
          <p:cNvPr id="7" name="Footer Placeholder 6"/>
          <p:cNvSpPr>
            <a:spLocks noGrp="1"/>
          </p:cNvSpPr>
          <p:nvPr>
            <p:ph type="ftr" sz="quarter" idx="12"/>
          </p:nvPr>
        </p:nvSpPr>
        <p:spPr/>
        <p:txBody>
          <a:bodyPr/>
          <a:lstStyle/>
          <a:p>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48DBCD41-E57C-4030-B40E-3B061D541FEB}" type="datetimeFigureOut">
              <a:rPr lang="ru-RU" smtClean="0"/>
              <a:t>19.03.2024</a:t>
            </a:fld>
            <a:endParaRPr lang="ru-RU" dirty="0"/>
          </a:p>
        </p:txBody>
      </p:sp>
      <p:sp>
        <p:nvSpPr>
          <p:cNvPr id="16" name="Slide Number Placeholder 15"/>
          <p:cNvSpPr>
            <a:spLocks noGrp="1"/>
          </p:cNvSpPr>
          <p:nvPr>
            <p:ph type="sldNum" sz="quarter" idx="11"/>
          </p:nvPr>
        </p:nvSpPr>
        <p:spPr/>
        <p:txBody>
          <a:bodyPr/>
          <a:lstStyle/>
          <a:p>
            <a:fld id="{6E124579-676D-4DA3-8ED6-9E7B212597D4}" type="slidenum">
              <a:rPr lang="ru-RU" smtClean="0"/>
              <a:t>‹#›</a:t>
            </a:fld>
            <a:endParaRPr lang="ru-RU" dirty="0"/>
          </a:p>
        </p:txBody>
      </p:sp>
      <p:sp>
        <p:nvSpPr>
          <p:cNvPr id="17" name="Footer Placeholder 16"/>
          <p:cNvSpPr>
            <a:spLocks noGrp="1"/>
          </p:cNvSpPr>
          <p:nvPr>
            <p:ph type="ftr" sz="quarter" idx="12"/>
          </p:nvPr>
        </p:nvSpPr>
        <p:spPr/>
        <p:txBody>
          <a:bodyPr/>
          <a:lstStyle/>
          <a:p>
            <a:endParaRPr lang="ru-RU" dirty="0"/>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48DBCD41-E57C-4030-B40E-3B061D541FEB}" type="datetimeFigureOut">
              <a:rPr lang="ru-RU" smtClean="0"/>
              <a:t>19.03.2024</a:t>
            </a:fld>
            <a:endParaRPr lang="ru-RU" dirty="0"/>
          </a:p>
        </p:txBody>
      </p:sp>
      <p:sp>
        <p:nvSpPr>
          <p:cNvPr id="14" name="Slide Number Placeholder 13"/>
          <p:cNvSpPr>
            <a:spLocks noGrp="1"/>
          </p:cNvSpPr>
          <p:nvPr>
            <p:ph type="sldNum" sz="quarter" idx="11"/>
          </p:nvPr>
        </p:nvSpPr>
        <p:spPr/>
        <p:txBody>
          <a:bodyPr/>
          <a:lstStyle/>
          <a:p>
            <a:fld id="{6E124579-676D-4DA3-8ED6-9E7B212597D4}" type="slidenum">
              <a:rPr lang="ru-RU" smtClean="0"/>
              <a:t>‹#›</a:t>
            </a:fld>
            <a:endParaRPr lang="ru-RU" dirty="0"/>
          </a:p>
        </p:txBody>
      </p:sp>
      <p:sp>
        <p:nvSpPr>
          <p:cNvPr id="15" name="Footer Placeholder 14"/>
          <p:cNvSpPr>
            <a:spLocks noGrp="1"/>
          </p:cNvSpPr>
          <p:nvPr>
            <p:ph type="ftr" sz="quarter" idx="12"/>
          </p:nvPr>
        </p:nvSpPr>
        <p:spPr/>
        <p:txBody>
          <a:bodyPr/>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48DBCD41-E57C-4030-B40E-3B061D541FEB}" type="datetimeFigureOut">
              <a:rPr lang="ru-RU" smtClean="0"/>
              <a:t>19.03.2024</a:t>
            </a:fld>
            <a:endParaRPr lang="ru-RU"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6E124579-676D-4DA3-8ED6-9E7B212597D4}"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908720"/>
            <a:ext cx="7776864" cy="3240360"/>
          </a:xfrm>
        </p:spPr>
        <p:txBody>
          <a:bodyPr>
            <a:noAutofit/>
          </a:bodyPr>
          <a:lstStyle/>
          <a:p>
            <a:pPr algn="ctr"/>
            <a:r>
              <a:rPr lang="ru-RU" sz="5400" b="1" dirty="0" smtClean="0">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rPr>
              <a:t>Учение о природной очаговости паразитарных заболеваниях</a:t>
            </a:r>
            <a:endParaRPr lang="ru-RU" sz="5400" b="1" dirty="0">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endParaRPr>
          </a:p>
        </p:txBody>
      </p:sp>
      <p:sp>
        <p:nvSpPr>
          <p:cNvPr id="3" name="Подзаголовок 2"/>
          <p:cNvSpPr>
            <a:spLocks noGrp="1"/>
          </p:cNvSpPr>
          <p:nvPr>
            <p:ph type="subTitle" idx="1"/>
          </p:nvPr>
        </p:nvSpPr>
        <p:spPr>
          <a:xfrm>
            <a:off x="4283968" y="4653136"/>
            <a:ext cx="4752528" cy="1800199"/>
          </a:xfrm>
        </p:spPr>
        <p:txBody>
          <a:bodyPr>
            <a:normAutofit/>
          </a:bodyPr>
          <a:lstStyle/>
          <a:p>
            <a:r>
              <a:rPr lang="ru-RU" dirty="0" err="1" smtClean="0">
                <a:solidFill>
                  <a:srgbClr val="FFFF00"/>
                </a:solidFill>
                <a:effectLst>
                  <a:glow rad="1016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Половинский</a:t>
            </a:r>
            <a:r>
              <a:rPr lang="ru-RU" dirty="0" smtClean="0">
                <a:solidFill>
                  <a:srgbClr val="FFFF00"/>
                </a:solidFill>
                <a:effectLst>
                  <a:glow rad="1016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Егор Аркадьевич </a:t>
            </a:r>
          </a:p>
          <a:p>
            <a:r>
              <a:rPr lang="ru-RU" dirty="0" smtClean="0">
                <a:solidFill>
                  <a:srgbClr val="FFFF00"/>
                </a:solidFill>
                <a:effectLst>
                  <a:glow rad="1016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32 группа лечебного факультета</a:t>
            </a:r>
          </a:p>
          <a:p>
            <a:r>
              <a:rPr lang="ru-RU" dirty="0" smtClean="0">
                <a:solidFill>
                  <a:srgbClr val="FFFF00"/>
                </a:solidFill>
                <a:effectLst>
                  <a:glow rad="1016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Руководитель: </a:t>
            </a:r>
          </a:p>
          <a:p>
            <a:r>
              <a:rPr lang="ru-RU" dirty="0" err="1" smtClean="0">
                <a:solidFill>
                  <a:srgbClr val="FFFF00"/>
                </a:solidFill>
                <a:effectLst>
                  <a:glow rad="1016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Миронович</a:t>
            </a:r>
            <a:r>
              <a:rPr lang="ru-RU" dirty="0" smtClean="0">
                <a:solidFill>
                  <a:srgbClr val="FFFF00"/>
                </a:solidFill>
                <a:effectLst>
                  <a:glow rad="1016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Максим Александрович</a:t>
            </a:r>
          </a:p>
        </p:txBody>
      </p:sp>
    </p:spTree>
    <p:extLst>
      <p:ext uri="{BB962C8B-B14F-4D97-AF65-F5344CB8AC3E}">
        <p14:creationId xmlns:p14="http://schemas.microsoft.com/office/powerpoint/2010/main" val="2574902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duotone>
              <a:schemeClr val="bg2">
                <a:shade val="14000"/>
                <a:satMod val="280000"/>
              </a:schemeClr>
              <a:schemeClr val="bg2">
                <a:tint val="60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0" y="332656"/>
            <a:ext cx="8136904" cy="3297559"/>
          </a:xfrm>
        </p:spPr>
        <p:txBody>
          <a:bodyPr>
            <a:normAutofit/>
          </a:bodyPr>
          <a:lstStyle/>
          <a:p>
            <a:pPr algn="just">
              <a:buFont typeface="Wingdings" pitchFamily="2" charset="2"/>
              <a:buChar char="§"/>
            </a:pPr>
            <a:r>
              <a:rPr lang="ru-RU" sz="1600" dirty="0" smtClean="0">
                <a:solidFill>
                  <a:srgbClr val="FF0000"/>
                </a:solidFill>
              </a:rPr>
              <a:t>Л</a:t>
            </a:r>
            <a:r>
              <a:rPr lang="ru-RU" sz="2000" dirty="0" smtClean="0">
                <a:solidFill>
                  <a:srgbClr val="FF0000"/>
                </a:solidFill>
                <a:latin typeface="Times New Roman" pitchFamily="18" charset="0"/>
                <a:cs typeface="Times New Roman" pitchFamily="18" charset="0"/>
              </a:rPr>
              <a:t>ейшманиоз</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общее название инфекций, вызываемых внутриклеточно паразитирующими жгутиковыми простейшими рода Leishmania. Переносчики – самки москитов. Проявления заболевания формируются через 3–12 месяцев после заражения. В азиатском регионе в 75 % случаев отмечают появление симптомов в первый месяц после заражения.</a:t>
            </a:r>
          </a:p>
        </p:txBody>
      </p:sp>
      <p:sp>
        <p:nvSpPr>
          <p:cNvPr id="3" name="Заголовок 2"/>
          <p:cNvSpPr>
            <a:spLocks noGrp="1"/>
          </p:cNvSpPr>
          <p:nvPr>
            <p:ph type="title"/>
          </p:nvPr>
        </p:nvSpPr>
        <p:spPr>
          <a:xfrm>
            <a:off x="755576" y="332656"/>
            <a:ext cx="7543800" cy="576064"/>
          </a:xfrm>
        </p:spPr>
        <p:txBody>
          <a:bodyPr/>
          <a:lstStyle/>
          <a:p>
            <a:pPr algn="ctr"/>
            <a:r>
              <a:rPr lang="ru-RU" sz="3200" dirty="0" smtClean="0"/>
              <a:t>Протозойные возбудители болезней</a:t>
            </a:r>
            <a:endParaRPr lang="ru-RU" sz="3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23" y="3074478"/>
            <a:ext cx="361759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39700" y="2780928"/>
            <a:ext cx="4968196" cy="3970318"/>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Лейшманиоз представляет собой протозойную инфекцию с трансмиссивным механизмом распространения, характеризующуюся поражением кожных покровов или внутренних органов внутриклеточными паразитами – лейшманиями. Лейшманиозы подразделяют на висцеральные, протекающие с поражением легких, печени, селезенки, сердца, и кожные, проявляющиеся трансформирующимися в очаги изъязвления папулами. Диагностика лейшманиоза осуществляется путем выявления лейшманий в крови пациента (при висцеральной форме) или в отделяемом кожных элементов (при кожной форме).</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8173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duotone>
              <a:schemeClr val="bg2">
                <a:shade val="14000"/>
                <a:satMod val="280000"/>
              </a:schemeClr>
              <a:schemeClr val="bg2">
                <a:tint val="60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179512" y="980728"/>
            <a:ext cx="8856984" cy="1656184"/>
          </a:xfrm>
        </p:spPr>
        <p:txBody>
          <a:bodyPr>
            <a:normAutofit fontScale="92500" lnSpcReduction="10000"/>
          </a:bodyPr>
          <a:lstStyle/>
          <a:p>
            <a:pPr>
              <a:buFont typeface="Wingdings" pitchFamily="2" charset="2"/>
              <a:buChar char="§"/>
            </a:pPr>
            <a:r>
              <a:rPr lang="ru-RU" sz="1900" dirty="0">
                <a:solidFill>
                  <a:srgbClr val="FF0000"/>
                </a:solidFill>
                <a:latin typeface="Times New Roman" pitchFamily="18" charset="0"/>
                <a:cs typeface="Times New Roman" pitchFamily="18" charset="0"/>
              </a:rPr>
              <a:t>Филяриоз</a:t>
            </a:r>
            <a:r>
              <a:rPr lang="ru-RU" sz="1900" dirty="0">
                <a:latin typeface="Times New Roman" pitchFamily="18" charset="0"/>
                <a:cs typeface="Times New Roman" pitchFamily="18" charset="0"/>
              </a:rPr>
              <a:t>-это паразитарное заболевание, вызываемое заражением круглыми червями типа Filarioidea. Они распространяются кровососущими насекомыми, такими как черные мухи и комары. Они относятся к группе заболеваний, называемых гельминтозами. Эти паразиты обитают в дикой природе в субтропических районах Южной Азии, Африки, южной части Тихого океана и некоторых частях Южной Америки</a:t>
            </a:r>
            <a:r>
              <a:rPr lang="ru-RU" dirty="0"/>
              <a:t>.</a:t>
            </a:r>
          </a:p>
        </p:txBody>
      </p:sp>
      <p:sp>
        <p:nvSpPr>
          <p:cNvPr id="3" name="Заголовок 2"/>
          <p:cNvSpPr>
            <a:spLocks noGrp="1"/>
          </p:cNvSpPr>
          <p:nvPr>
            <p:ph type="title"/>
          </p:nvPr>
        </p:nvSpPr>
        <p:spPr>
          <a:xfrm>
            <a:off x="683568" y="188640"/>
            <a:ext cx="7543800" cy="864096"/>
          </a:xfrm>
        </p:spPr>
        <p:txBody>
          <a:bodyPr/>
          <a:lstStyle/>
          <a:p>
            <a:pPr algn="ctr"/>
            <a:r>
              <a:rPr lang="ru-RU" sz="3200" dirty="0" smtClean="0"/>
              <a:t>Гельминтозные возбудители заболеваний</a:t>
            </a:r>
            <a:endParaRPr lang="ru-RU" sz="3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212976"/>
            <a:ext cx="3744416" cy="2972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69505" y="2575403"/>
            <a:ext cx="5004048" cy="4247317"/>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При ранней диагностике и своевременном лечении наступает выздоровление. Факторами, приводящими к инвалидности и отягощающими прогноз филяриатозов, служат развитие слоновости, поражений глаз, сердца, головного мозга. Неблагоприятный исход может быть связан с гнойно-септическими осложнениями. Профилактика филяриатозов заключается в уничтожении переносчиков микрофилярий путем обработки очагов их обитания инсектицидными средствами, соблюдении мер личной защиты от укусов кровососущих насекомых. Лицам, возвратившимся из поездки по тропическим странам, рекомендуется пройти обследование на филяриатоз.</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89630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duotone>
              <a:schemeClr val="bg2">
                <a:shade val="14000"/>
                <a:satMod val="280000"/>
              </a:schemeClr>
              <a:schemeClr val="bg2">
                <a:tint val="60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251520" y="1124744"/>
            <a:ext cx="7992888" cy="5430110"/>
          </a:xfrm>
        </p:spPr>
        <p:txBody>
          <a:bodyPr>
            <a:normAutofit/>
          </a:bodyPr>
          <a:lstStyle/>
          <a:p>
            <a:pPr>
              <a:buFont typeface="Wingdings" pitchFamily="2" charset="2"/>
              <a:buChar char="§"/>
            </a:pPr>
            <a:r>
              <a:rPr lang="ru-RU" sz="2000" dirty="0" smtClean="0">
                <a:solidFill>
                  <a:srgbClr val="FF0000"/>
                </a:solidFill>
                <a:latin typeface="Times New Roman" pitchFamily="18" charset="0"/>
                <a:cs typeface="Times New Roman" pitchFamily="18" charset="0"/>
              </a:rPr>
              <a:t>Моногостальные</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 резервуаром является один вид </a:t>
            </a:r>
            <a:r>
              <a:rPr lang="ru-RU" sz="2000" dirty="0" smtClean="0">
                <a:latin typeface="Times New Roman" pitchFamily="18" charset="0"/>
                <a:cs typeface="Times New Roman" pitchFamily="18" charset="0"/>
              </a:rPr>
              <a:t>животных</a:t>
            </a:r>
            <a:r>
              <a:rPr lang="ru-RU" sz="2000" dirty="0"/>
              <a:t>;</a:t>
            </a:r>
          </a:p>
          <a:p>
            <a:pPr>
              <a:buFont typeface="Wingdings" pitchFamily="2" charset="2"/>
              <a:buChar char="§"/>
            </a:pPr>
            <a:endParaRPr lang="ru-RU" sz="1600" dirty="0" smtClean="0"/>
          </a:p>
          <a:p>
            <a:pPr>
              <a:buFont typeface="Wingdings" pitchFamily="2" charset="2"/>
              <a:buChar char="§"/>
            </a:pPr>
            <a:endParaRPr lang="ru-RU" sz="1600" dirty="0"/>
          </a:p>
          <a:p>
            <a:pPr>
              <a:buFont typeface="Wingdings" pitchFamily="2" charset="2"/>
              <a:buChar char="§"/>
            </a:pPr>
            <a:endParaRPr lang="ru-RU" sz="1600" dirty="0" smtClean="0"/>
          </a:p>
          <a:p>
            <a:pPr>
              <a:buFont typeface="Wingdings" pitchFamily="2" charset="2"/>
              <a:buChar char="§"/>
            </a:pPr>
            <a:endParaRPr lang="ru-RU" sz="1600" dirty="0"/>
          </a:p>
          <a:p>
            <a:pPr>
              <a:buFont typeface="Wingdings" pitchFamily="2" charset="2"/>
              <a:buChar char="§"/>
            </a:pPr>
            <a:endParaRPr lang="ru-RU" sz="1600" dirty="0" smtClean="0"/>
          </a:p>
          <a:p>
            <a:pPr marL="18288" indent="0">
              <a:buNone/>
            </a:pPr>
            <a:endParaRPr lang="ru-RU" sz="1600" dirty="0" smtClean="0"/>
          </a:p>
          <a:p>
            <a:pPr marL="18288" indent="0">
              <a:buNone/>
            </a:pPr>
            <a:endParaRPr lang="ru-RU" sz="1600" dirty="0"/>
          </a:p>
          <a:p>
            <a:pPr>
              <a:buFont typeface="Wingdings" pitchFamily="2" charset="2"/>
              <a:buChar char="§"/>
            </a:pPr>
            <a:r>
              <a:rPr lang="ru-RU" sz="1800" dirty="0">
                <a:solidFill>
                  <a:srgbClr val="FF0000"/>
                </a:solidFill>
              </a:rPr>
              <a:t>Полигостальные</a:t>
            </a:r>
            <a:r>
              <a:rPr lang="ru-RU" sz="1800" dirty="0"/>
              <a:t> – резервуаром являются несколько видов животных (суслики, тушканчики, хомяки в природном очаге кожного лейшманиоза</a:t>
            </a:r>
            <a:r>
              <a:rPr lang="ru-RU" sz="1600" dirty="0"/>
              <a:t>);</a:t>
            </a:r>
          </a:p>
          <a:p>
            <a:pPr>
              <a:buFont typeface="Wingdings" pitchFamily="2" charset="2"/>
              <a:buChar char="§"/>
            </a:pPr>
            <a:endParaRPr lang="ru-RU" sz="1600" dirty="0" smtClean="0"/>
          </a:p>
          <a:p>
            <a:pPr>
              <a:buFont typeface="Wingdings" pitchFamily="2" charset="2"/>
              <a:buChar char="§"/>
            </a:pPr>
            <a:endParaRPr lang="ru-RU" sz="1600" dirty="0"/>
          </a:p>
          <a:p>
            <a:pPr>
              <a:buFont typeface="Wingdings" pitchFamily="2" charset="2"/>
              <a:buChar char="§"/>
            </a:pPr>
            <a:endParaRPr lang="ru-RU" sz="1600" dirty="0"/>
          </a:p>
          <a:p>
            <a:pPr marL="18288" indent="0">
              <a:buNone/>
            </a:pPr>
            <a:endParaRPr lang="ru-RU" sz="1600" dirty="0" smtClean="0"/>
          </a:p>
          <a:p>
            <a:pPr marL="18288" indent="0">
              <a:buNone/>
            </a:pPr>
            <a:endParaRPr lang="ru-RU" sz="1600" dirty="0"/>
          </a:p>
          <a:p>
            <a:pPr marL="18288" indent="0">
              <a:buNone/>
            </a:pPr>
            <a:endParaRPr lang="ru-RU" sz="1600" dirty="0" smtClean="0"/>
          </a:p>
          <a:p>
            <a:pPr marL="18288" indent="0">
              <a:buNone/>
            </a:pPr>
            <a:endParaRPr lang="ru-RU" sz="1600" dirty="0"/>
          </a:p>
        </p:txBody>
      </p:sp>
      <p:sp>
        <p:nvSpPr>
          <p:cNvPr id="3" name="Заголовок 2"/>
          <p:cNvSpPr>
            <a:spLocks noGrp="1"/>
          </p:cNvSpPr>
          <p:nvPr>
            <p:ph type="title"/>
          </p:nvPr>
        </p:nvSpPr>
        <p:spPr>
          <a:xfrm>
            <a:off x="1335418" y="260648"/>
            <a:ext cx="6120680" cy="1224136"/>
          </a:xfrm>
        </p:spPr>
        <p:txBody>
          <a:bodyPr/>
          <a:lstStyle/>
          <a:p>
            <a:pPr algn="ctr"/>
            <a:r>
              <a:rPr lang="ru-RU" sz="2800" dirty="0" smtClean="0">
                <a:latin typeface="Times New Roman" pitchFamily="18" charset="0"/>
                <a:cs typeface="Times New Roman" pitchFamily="18" charset="0"/>
              </a:rPr>
              <a:t>Классификация </a:t>
            </a:r>
            <a:r>
              <a:rPr lang="ru-RU" sz="2800" dirty="0">
                <a:latin typeface="Times New Roman" pitchFamily="18" charset="0"/>
                <a:cs typeface="Times New Roman" pitchFamily="18" charset="0"/>
              </a:rPr>
              <a:t>по видовому разнообразию животных-резервуаров</a:t>
            </a:r>
            <a:br>
              <a:rPr lang="ru-RU" sz="2800" dirty="0">
                <a:latin typeface="Times New Roman" pitchFamily="18" charset="0"/>
                <a:cs typeface="Times New Roman" pitchFamily="18" charset="0"/>
              </a:rPr>
            </a:br>
            <a:r>
              <a:rPr lang="ru-RU"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71" y="1988840"/>
            <a:ext cx="2176241"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4745" y="1988840"/>
            <a:ext cx="2304255"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0395" y="3315402"/>
            <a:ext cx="2304255" cy="307777"/>
          </a:xfrm>
          <a:prstGeom prst="rect">
            <a:avLst/>
          </a:prstGeom>
          <a:noFill/>
        </p:spPr>
        <p:txBody>
          <a:bodyPr wrap="square" rtlCol="0">
            <a:spAutoFit/>
          </a:bodyPr>
          <a:lstStyle/>
          <a:p>
            <a:pPr algn="ctr"/>
            <a:r>
              <a:rPr lang="ru-RU" sz="1400" dirty="0" smtClean="0"/>
              <a:t>Головная вошь</a:t>
            </a:r>
            <a:endParaRPr lang="ru-RU" sz="1400" dirty="0"/>
          </a:p>
        </p:txBody>
      </p:sp>
      <p:sp>
        <p:nvSpPr>
          <p:cNvPr id="5" name="TextBox 4"/>
          <p:cNvSpPr txBox="1"/>
          <p:nvPr/>
        </p:nvSpPr>
        <p:spPr>
          <a:xfrm>
            <a:off x="581410" y="3284625"/>
            <a:ext cx="2016224" cy="369332"/>
          </a:xfrm>
          <a:prstGeom prst="rect">
            <a:avLst/>
          </a:prstGeom>
          <a:noFill/>
        </p:spPr>
        <p:txBody>
          <a:bodyPr wrap="square" rtlCol="0">
            <a:spAutoFit/>
          </a:bodyPr>
          <a:lstStyle/>
          <a:p>
            <a:pPr algn="ctr"/>
            <a:r>
              <a:rPr lang="ru-RU" sz="1400" dirty="0" smtClean="0"/>
              <a:t>Бычий</a:t>
            </a:r>
            <a:r>
              <a:rPr lang="ru-RU" dirty="0" smtClean="0"/>
              <a:t> </a:t>
            </a:r>
            <a:r>
              <a:rPr lang="ru-RU" sz="1400" dirty="0" smtClean="0"/>
              <a:t>цепень</a:t>
            </a:r>
            <a:endParaRPr lang="ru-RU" sz="1400" dirty="0"/>
          </a:p>
        </p:txBody>
      </p:sp>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7855" y="1988840"/>
            <a:ext cx="2304256" cy="122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977840" y="3315402"/>
            <a:ext cx="1844285" cy="307777"/>
          </a:xfrm>
          <a:prstGeom prst="rect">
            <a:avLst/>
          </a:prstGeom>
          <a:noFill/>
        </p:spPr>
        <p:txBody>
          <a:bodyPr wrap="square" rtlCol="0">
            <a:spAutoFit/>
          </a:bodyPr>
          <a:lstStyle/>
          <a:p>
            <a:pPr algn="ctr"/>
            <a:r>
              <a:rPr lang="ru-RU" sz="1400" dirty="0" smtClean="0"/>
              <a:t>Свиной цепень</a:t>
            </a:r>
            <a:endParaRPr lang="ru-RU" sz="1400" dirty="0"/>
          </a:p>
        </p:txBody>
      </p:sp>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4681193"/>
            <a:ext cx="2920102" cy="1555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813697" y="6334145"/>
            <a:ext cx="2244017" cy="307777"/>
          </a:xfrm>
          <a:prstGeom prst="rect">
            <a:avLst/>
          </a:prstGeom>
          <a:noFill/>
        </p:spPr>
        <p:txBody>
          <a:bodyPr wrap="square" rtlCol="0">
            <a:spAutoFit/>
          </a:bodyPr>
          <a:lstStyle/>
          <a:p>
            <a:pPr algn="ctr"/>
            <a:r>
              <a:rPr lang="ru-RU" sz="1400" dirty="0" smtClean="0"/>
              <a:t>Лейшмания большая</a:t>
            </a:r>
            <a:endParaRPr lang="ru-RU" sz="1400" dirty="0"/>
          </a:p>
        </p:txBody>
      </p:sp>
      <p:pic>
        <p:nvPicPr>
          <p:cNvPr id="819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0033" y="4653135"/>
            <a:ext cx="2736304" cy="1583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184069" y="6334146"/>
            <a:ext cx="2088232" cy="307777"/>
          </a:xfrm>
          <a:prstGeom prst="rect">
            <a:avLst/>
          </a:prstGeom>
          <a:noFill/>
        </p:spPr>
        <p:txBody>
          <a:bodyPr wrap="square" rtlCol="0">
            <a:spAutoFit/>
          </a:bodyPr>
          <a:lstStyle/>
          <a:p>
            <a:pPr algn="ctr"/>
            <a:r>
              <a:rPr lang="ru-RU" sz="1400" dirty="0" smtClean="0"/>
              <a:t>Эхинококк</a:t>
            </a:r>
            <a:endParaRPr lang="ru-RU" sz="1400" dirty="0"/>
          </a:p>
        </p:txBody>
      </p:sp>
    </p:spTree>
    <p:extLst>
      <p:ext uri="{BB962C8B-B14F-4D97-AF65-F5344CB8AC3E}">
        <p14:creationId xmlns:p14="http://schemas.microsoft.com/office/powerpoint/2010/main" val="2115077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duotone>
              <a:schemeClr val="bg2">
                <a:shade val="14000"/>
                <a:satMod val="280000"/>
              </a:schemeClr>
              <a:schemeClr val="bg2">
                <a:tint val="60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251520" y="1412776"/>
            <a:ext cx="8424936" cy="5097759"/>
          </a:xfrm>
        </p:spPr>
        <p:txBody>
          <a:bodyPr>
            <a:normAutofit/>
          </a:bodyPr>
          <a:lstStyle/>
          <a:p>
            <a:pPr marL="18288" indent="0">
              <a:buNone/>
            </a:pPr>
            <a:r>
              <a:rPr lang="ru-RU" dirty="0" smtClean="0"/>
              <a:t> </a:t>
            </a:r>
            <a:endParaRPr lang="ru-RU" dirty="0">
              <a:latin typeface="Times New Roman" pitchFamily="18" charset="0"/>
              <a:cs typeface="Times New Roman" pitchFamily="18" charset="0"/>
            </a:endParaRPr>
          </a:p>
          <a:p>
            <a:pPr>
              <a:buFont typeface="Wingdings" pitchFamily="2" charset="2"/>
              <a:buChar char="§"/>
            </a:pPr>
            <a:r>
              <a:rPr lang="ru-RU" dirty="0" smtClean="0">
                <a:solidFill>
                  <a:srgbClr val="FF0000"/>
                </a:solidFill>
                <a:latin typeface="Times New Roman" pitchFamily="18" charset="0"/>
                <a:cs typeface="Times New Roman" pitchFamily="18" charset="0"/>
              </a:rPr>
              <a:t>Моновекторные</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возбудитель передается только одним родом переносчика (возбудители висцерального лейшманиоза передаются только москитами рода Phlebotomus);</a:t>
            </a:r>
          </a:p>
          <a:p>
            <a:pPr>
              <a:buFont typeface="Wingdings" pitchFamily="2" charset="2"/>
              <a:buChar char="§"/>
            </a:pPr>
            <a:endParaRPr lang="ru-RU" dirty="0">
              <a:latin typeface="Times New Roman" pitchFamily="18" charset="0"/>
              <a:cs typeface="Times New Roman" pitchFamily="18" charset="0"/>
            </a:endParaRPr>
          </a:p>
          <a:p>
            <a:pPr>
              <a:buFont typeface="Wingdings" pitchFamily="2" charset="2"/>
              <a:buChar char="§"/>
            </a:pPr>
            <a:r>
              <a:rPr lang="ru-RU" dirty="0" smtClean="0">
                <a:solidFill>
                  <a:srgbClr val="FF0000"/>
                </a:solidFill>
                <a:latin typeface="Times New Roman" pitchFamily="18" charset="0"/>
                <a:cs typeface="Times New Roman" pitchFamily="18" charset="0"/>
              </a:rPr>
              <a:t>Поливекторные </a:t>
            </a:r>
            <a:r>
              <a:rPr lang="ru-RU" dirty="0">
                <a:latin typeface="Times New Roman" pitchFamily="18" charset="0"/>
                <a:cs typeface="Times New Roman" pitchFamily="18" charset="0"/>
              </a:rPr>
              <a:t>– возбудители передаются переносчиками, принадлежащими к разным родам (возбудители туляремии передаются иксодовыми клещами, обыкновенными комарами и др</a:t>
            </a:r>
            <a:r>
              <a:rPr lang="ru-RU" dirty="0" smtClean="0">
                <a:latin typeface="Times New Roman" pitchFamily="18" charset="0"/>
                <a:cs typeface="Times New Roman" pitchFamily="18" charset="0"/>
              </a:rPr>
              <a:t>.)</a:t>
            </a:r>
          </a:p>
          <a:p>
            <a:pPr>
              <a:buFont typeface="Wingdings" pitchFamily="2" charset="2"/>
              <a:buChar char="§"/>
            </a:pPr>
            <a:endParaRPr lang="ru-RU" dirty="0"/>
          </a:p>
          <a:p>
            <a:pPr>
              <a:buFont typeface="Wingdings" pitchFamily="2" charset="2"/>
              <a:buChar char="§"/>
            </a:pPr>
            <a:endParaRPr lang="ru-RU" dirty="0" smtClean="0"/>
          </a:p>
          <a:p>
            <a:endParaRPr lang="ru-RU" dirty="0"/>
          </a:p>
          <a:p>
            <a:pPr marL="18288" indent="0">
              <a:buNone/>
            </a:pPr>
            <a:endParaRPr lang="ru-RU" dirty="0"/>
          </a:p>
        </p:txBody>
      </p:sp>
      <p:sp>
        <p:nvSpPr>
          <p:cNvPr id="3" name="Заголовок 2"/>
          <p:cNvSpPr>
            <a:spLocks noGrp="1"/>
          </p:cNvSpPr>
          <p:nvPr>
            <p:ph type="title"/>
          </p:nvPr>
        </p:nvSpPr>
        <p:spPr>
          <a:xfrm>
            <a:off x="611560" y="116632"/>
            <a:ext cx="7975848" cy="1872208"/>
          </a:xfrm>
        </p:spPr>
        <p:txBody>
          <a:bodyPr/>
          <a:lstStyle/>
          <a:p>
            <a:pPr algn="ctr"/>
            <a:r>
              <a:rPr lang="ru-RU" sz="3200" dirty="0" smtClean="0"/>
              <a:t>Классификация </a:t>
            </a:r>
            <a:r>
              <a:rPr lang="ru-RU" sz="3200" dirty="0">
                <a:latin typeface="Times New Roman" pitchFamily="18" charset="0"/>
                <a:cs typeface="Times New Roman" pitchFamily="18" charset="0"/>
              </a:rPr>
              <a:t>по родовому разнообразию переносчиков</a:t>
            </a:r>
            <a:br>
              <a:rPr lang="ru-RU" sz="3200" dirty="0">
                <a:latin typeface="Times New Roman" pitchFamily="18" charset="0"/>
                <a:cs typeface="Times New Roman" pitchFamily="18" charset="0"/>
              </a:rPr>
            </a:br>
            <a:endParaRPr lang="ru-RU" sz="3200" dirty="0"/>
          </a:p>
        </p:txBody>
      </p:sp>
    </p:spTree>
    <p:extLst>
      <p:ext uri="{BB962C8B-B14F-4D97-AF65-F5344CB8AC3E}">
        <p14:creationId xmlns:p14="http://schemas.microsoft.com/office/powerpoint/2010/main" val="1482061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196752"/>
            <a:ext cx="8280920" cy="5544616"/>
          </a:xfrm>
        </p:spPr>
        <p:txBody>
          <a:bodyPr>
            <a:normAutofit/>
          </a:bodyPr>
          <a:lstStyle/>
          <a:p>
            <a:pPr>
              <a:buFont typeface="Wingdings" pitchFamily="2" charset="2"/>
              <a:buChar char="§"/>
            </a:pPr>
            <a:r>
              <a:rPr lang="ru-RU" sz="1400" dirty="0">
                <a:solidFill>
                  <a:srgbClr val="C00000"/>
                </a:solidFill>
                <a:latin typeface="Times New Roman" pitchFamily="18" charset="0"/>
                <a:cs typeface="Times New Roman" pitchFamily="18" charset="0"/>
              </a:rPr>
              <a:t>Учение</a:t>
            </a:r>
            <a:r>
              <a:rPr lang="ru-RU" sz="1400" dirty="0">
                <a:latin typeface="Times New Roman" pitchFamily="18" charset="0"/>
                <a:cs typeface="Times New Roman" pitchFamily="18" charset="0"/>
              </a:rPr>
              <a:t> академика Е.Н. Павловского о природной </a:t>
            </a:r>
            <a:r>
              <a:rPr lang="ru-RU" sz="1400" dirty="0" err="1">
                <a:latin typeface="Times New Roman" pitchFamily="18" charset="0"/>
                <a:cs typeface="Times New Roman" pitchFamily="18" charset="0"/>
              </a:rPr>
              <a:t>очаговости</a:t>
            </a:r>
            <a:r>
              <a:rPr lang="ru-RU" sz="1400" dirty="0">
                <a:latin typeface="Times New Roman" pitchFamily="18" charset="0"/>
                <a:cs typeface="Times New Roman" pitchFamily="18" charset="0"/>
              </a:rPr>
              <a:t> трансмиссивных заболеваний имеет большое значение. Оно объясняет теоретически происхождение и эволюцию болезней человека. Все зоонозы, будучи исторически болезнями животных, поддерживаются в природе путем постоянной передачи инфекции от одного животного к другому посредством свойственных им механизмов. В деле поддержания этих инфекций человек не играет никакой роли, он оказывается «биологическим тупиком» в циркуляции этих </a:t>
            </a:r>
            <a:r>
              <a:rPr lang="ru-RU" sz="1400" dirty="0" smtClean="0">
                <a:latin typeface="Times New Roman" pitchFamily="18" charset="0"/>
                <a:cs typeface="Times New Roman" pitchFamily="18" charset="0"/>
              </a:rPr>
              <a:t>возбудителей.</a:t>
            </a:r>
          </a:p>
          <a:p>
            <a:pPr marL="18288" indent="0">
              <a:buNone/>
            </a:pPr>
            <a:endParaRPr lang="ru-RU" sz="1400" dirty="0" smtClean="0"/>
          </a:p>
          <a:p>
            <a:pPr marL="18288" indent="0">
              <a:buNone/>
            </a:pPr>
            <a:endParaRPr lang="ru-RU" sz="1400" dirty="0"/>
          </a:p>
          <a:p>
            <a:pPr marL="18288" indent="0">
              <a:buNone/>
            </a:pPr>
            <a:endParaRPr lang="ru-RU" sz="1400" dirty="0" smtClean="0"/>
          </a:p>
          <a:p>
            <a:pPr marL="18288" indent="0">
              <a:buNone/>
            </a:pPr>
            <a:endParaRPr lang="ru-RU" sz="1400" dirty="0"/>
          </a:p>
          <a:p>
            <a:pPr marL="18288" indent="0">
              <a:buNone/>
            </a:pPr>
            <a:endParaRPr lang="ru-RU" sz="1400" dirty="0" smtClean="0"/>
          </a:p>
          <a:p>
            <a:pPr marL="18288" indent="0">
              <a:buNone/>
            </a:pPr>
            <a:endParaRPr lang="ru-RU" sz="1400" dirty="0"/>
          </a:p>
          <a:p>
            <a:pPr marL="18288" indent="0">
              <a:buNone/>
            </a:pPr>
            <a:endParaRPr lang="ru-RU" sz="1400" dirty="0" smtClean="0"/>
          </a:p>
          <a:p>
            <a:pPr marL="18288" indent="0">
              <a:buNone/>
            </a:pPr>
            <a:endParaRPr lang="ru-RU" sz="1400" dirty="0"/>
          </a:p>
          <a:p>
            <a:pPr marL="18288" indent="0">
              <a:buNone/>
            </a:pPr>
            <a:endParaRPr lang="ru-RU" sz="1400" dirty="0" smtClean="0"/>
          </a:p>
          <a:p>
            <a:pPr>
              <a:buFont typeface="Wingdings" pitchFamily="2" charset="2"/>
              <a:buChar char="§"/>
            </a:pPr>
            <a:r>
              <a:rPr lang="ru-RU" sz="1400" dirty="0" smtClean="0">
                <a:solidFill>
                  <a:srgbClr val="C00000"/>
                </a:solidFill>
                <a:latin typeface="Times New Roman" pitchFamily="18" charset="0"/>
                <a:cs typeface="Times New Roman" pitchFamily="18" charset="0"/>
              </a:rPr>
              <a:t>Практическое </a:t>
            </a:r>
            <a:r>
              <a:rPr lang="ru-RU" sz="1400" dirty="0">
                <a:solidFill>
                  <a:srgbClr val="C00000"/>
                </a:solidFill>
                <a:latin typeface="Times New Roman" pitchFamily="18" charset="0"/>
                <a:cs typeface="Times New Roman" pitchFamily="18" charset="0"/>
              </a:rPr>
              <a:t>значение </a:t>
            </a:r>
            <a:r>
              <a:rPr lang="ru-RU" sz="1400" dirty="0">
                <a:latin typeface="Times New Roman" pitchFamily="18" charset="0"/>
                <a:cs typeface="Times New Roman" pitchFamily="18" charset="0"/>
              </a:rPr>
              <a:t>учения Павловского выражается в возможности открыть новые болезни или предположить развитие того или другого заболевания. Так был открыт клещевой энцефалит на Дальнем Востоке (ранее он назывался «токсический грипп»), клещевой возвратный тиф в Средней </a:t>
            </a:r>
            <a:r>
              <a:rPr lang="ru-RU" sz="1400" dirty="0" smtClean="0">
                <a:latin typeface="Times New Roman" pitchFamily="18" charset="0"/>
                <a:cs typeface="Times New Roman" pitchFamily="18" charset="0"/>
              </a:rPr>
              <a:t>Азии. </a:t>
            </a:r>
            <a:r>
              <a:rPr lang="ru-RU" sz="1400" dirty="0">
                <a:latin typeface="Times New Roman" pitchFamily="18" charset="0"/>
                <a:cs typeface="Times New Roman" pitchFamily="18" charset="0"/>
              </a:rPr>
              <a:t>Е.Н. Павловский предсказал такое заболевание как «марсельская лихорадка» (сыпнотифозная лихорадка в СССР), лихорадку цуцугамуши в Приморском крае и др., следует иметь в виду, что заболевания людей не прекратятся, пока не будут ликвидированы зоонозы, широко распространенные на Земле </a:t>
            </a:r>
            <a:r>
              <a:rPr lang="ru-RU" sz="1400" dirty="0"/>
              <a:t>.</a:t>
            </a:r>
          </a:p>
        </p:txBody>
      </p:sp>
      <p:sp>
        <p:nvSpPr>
          <p:cNvPr id="3" name="Заголовок 2"/>
          <p:cNvSpPr>
            <a:spLocks noGrp="1"/>
          </p:cNvSpPr>
          <p:nvPr>
            <p:ph type="title"/>
          </p:nvPr>
        </p:nvSpPr>
        <p:spPr>
          <a:xfrm>
            <a:off x="755576" y="260648"/>
            <a:ext cx="7543800" cy="914400"/>
          </a:xfrm>
        </p:spPr>
        <p:txBody>
          <a:bodyPr/>
          <a:lstStyle/>
          <a:p>
            <a:pPr algn="ctr"/>
            <a:r>
              <a:rPr lang="ru-RU" sz="3600" dirty="0" smtClean="0">
                <a:latin typeface="Times New Roman" pitchFamily="18" charset="0"/>
                <a:cs typeface="Times New Roman" pitchFamily="18" charset="0"/>
              </a:rPr>
              <a:t>Ценность учений о природной </a:t>
            </a:r>
            <a:r>
              <a:rPr lang="ru-RU" sz="3600" dirty="0" err="1" smtClean="0">
                <a:latin typeface="Times New Roman" pitchFamily="18" charset="0"/>
                <a:cs typeface="Times New Roman" pitchFamily="18" charset="0"/>
              </a:rPr>
              <a:t>очаговости</a:t>
            </a:r>
            <a:endParaRPr lang="ru-RU" sz="36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996952"/>
            <a:ext cx="3054974" cy="19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996952"/>
            <a:ext cx="3096344" cy="19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3545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476672" y="1772816"/>
            <a:ext cx="10873208" cy="3657599"/>
          </a:xfrm>
        </p:spPr>
        <p:txBody>
          <a:bodyPr>
            <a:normAutofit/>
          </a:bodyPr>
          <a:lstStyle/>
          <a:p>
            <a:pPr marL="1115568" lvl="3" indent="0" algn="ctr">
              <a:buNone/>
            </a:pPr>
            <a:r>
              <a:rPr lang="ru-RU" sz="6000" dirty="0" smtClean="0">
                <a:latin typeface="Times New Roman" pitchFamily="18" charset="0"/>
                <a:cs typeface="Times New Roman" pitchFamily="18" charset="0"/>
              </a:rPr>
              <a:t>Спасибо за внимание</a:t>
            </a:r>
            <a:endParaRPr lang="ru-RU" sz="6000" dirty="0">
              <a:latin typeface="Times New Roman" pitchFamily="18" charset="0"/>
              <a:cs typeface="Times New Roman" pitchFamily="18" charset="0"/>
            </a:endParaRPr>
          </a:p>
        </p:txBody>
      </p:sp>
    </p:spTree>
    <p:extLst>
      <p:ext uri="{BB962C8B-B14F-4D97-AF65-F5344CB8AC3E}">
        <p14:creationId xmlns:p14="http://schemas.microsoft.com/office/powerpoint/2010/main" val="4184221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duotone>
              <a:schemeClr val="bg2">
                <a:shade val="14000"/>
                <a:satMod val="280000"/>
              </a:schemeClr>
              <a:schemeClr val="bg2">
                <a:tint val="60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251520" y="1484784"/>
            <a:ext cx="7920880" cy="4896544"/>
          </a:xfrm>
        </p:spPr>
        <p:txBody>
          <a:bodyPr>
            <a:normAutofit fontScale="85000" lnSpcReduction="10000"/>
          </a:bodyPr>
          <a:lstStyle/>
          <a:p>
            <a:pPr marL="18288" indent="0">
              <a:buNone/>
            </a:pPr>
            <a:endParaRPr lang="ru-RU" sz="2800" dirty="0" smtClean="0">
              <a:latin typeface="Times New Roman" pitchFamily="18" charset="0"/>
              <a:cs typeface="Times New Roman" pitchFamily="18" charset="0"/>
            </a:endParaRPr>
          </a:p>
          <a:p>
            <a:pPr marL="18288" indent="0">
              <a:buNone/>
            </a:pPr>
            <a:endParaRPr lang="ru-RU" sz="2800" dirty="0" smtClean="0">
              <a:latin typeface="Times New Roman" pitchFamily="18" charset="0"/>
              <a:cs typeface="Times New Roman" pitchFamily="18" charset="0"/>
            </a:endParaRPr>
          </a:p>
          <a:p>
            <a:pPr marL="18288" indent="0">
              <a:buNone/>
            </a:pPr>
            <a:r>
              <a:rPr lang="ru-RU" sz="2800" dirty="0" smtClean="0">
                <a:latin typeface="Times New Roman" pitchFamily="18" charset="0"/>
                <a:cs typeface="Times New Roman" pitchFamily="18" charset="0"/>
              </a:rPr>
              <a:t>1. Природная очаговость</a:t>
            </a:r>
          </a:p>
          <a:p>
            <a:pPr marL="18288" indent="0">
              <a:buNone/>
            </a:pPr>
            <a:r>
              <a:rPr lang="ru-RU" sz="2800" dirty="0" smtClean="0">
                <a:latin typeface="Times New Roman" pitchFamily="18" charset="0"/>
                <a:cs typeface="Times New Roman" pitchFamily="18" charset="0"/>
              </a:rPr>
              <a:t>2. Биотические компоненты природного очага</a:t>
            </a:r>
          </a:p>
          <a:p>
            <a:pPr marL="18288" indent="0">
              <a:buNone/>
            </a:pPr>
            <a:r>
              <a:rPr lang="ru-RU" sz="2800" dirty="0">
                <a:latin typeface="Times New Roman" pitchFamily="18" charset="0"/>
                <a:cs typeface="Times New Roman" pitchFamily="18" charset="0"/>
              </a:rPr>
              <a:t>3. Структура природного очага</a:t>
            </a:r>
            <a:endParaRPr lang="ru-RU" sz="2800" dirty="0" smtClean="0">
              <a:latin typeface="Times New Roman" pitchFamily="18" charset="0"/>
              <a:cs typeface="Times New Roman" pitchFamily="18" charset="0"/>
            </a:endParaRPr>
          </a:p>
          <a:p>
            <a:pPr marL="18288" indent="0">
              <a:buNone/>
            </a:pPr>
            <a:r>
              <a:rPr lang="ru-RU" sz="2800" dirty="0">
                <a:latin typeface="Times New Roman" pitchFamily="18" charset="0"/>
                <a:cs typeface="Times New Roman" pitchFamily="18" charset="0"/>
              </a:rPr>
              <a:t>4</a:t>
            </a:r>
            <a:r>
              <a:rPr lang="ru-RU" sz="2800" dirty="0" smtClean="0">
                <a:latin typeface="Times New Roman" pitchFamily="18" charset="0"/>
                <a:cs typeface="Times New Roman" pitchFamily="18" charset="0"/>
              </a:rPr>
              <a:t>. Особые группы природно-очаговых заболеваний</a:t>
            </a:r>
          </a:p>
          <a:p>
            <a:pPr marL="18288" indent="0">
              <a:buNone/>
            </a:pPr>
            <a:r>
              <a:rPr lang="ru-RU" sz="2800" dirty="0">
                <a:latin typeface="Times New Roman" pitchFamily="18" charset="0"/>
                <a:cs typeface="Times New Roman" pitchFamily="18" charset="0"/>
              </a:rPr>
              <a:t>5</a:t>
            </a:r>
            <a:r>
              <a:rPr lang="ru-RU" sz="2800" dirty="0" smtClean="0">
                <a:latin typeface="Times New Roman" pitchFamily="18" charset="0"/>
                <a:cs typeface="Times New Roman" pitchFamily="18" charset="0"/>
              </a:rPr>
              <a:t>. Классификации: </a:t>
            </a:r>
          </a:p>
          <a:p>
            <a:pPr marL="18288" indent="0">
              <a:buNone/>
            </a:pPr>
            <a:r>
              <a:rPr lang="ru-RU" sz="2800" dirty="0">
                <a:latin typeface="Times New Roman" pitchFamily="18" charset="0"/>
                <a:cs typeface="Times New Roman" pitchFamily="18" charset="0"/>
              </a:rPr>
              <a:t>5</a:t>
            </a:r>
            <a:r>
              <a:rPr lang="ru-RU" sz="2800" dirty="0" smtClean="0">
                <a:latin typeface="Times New Roman" pitchFamily="18" charset="0"/>
                <a:cs typeface="Times New Roman" pitchFamily="18" charset="0"/>
              </a:rPr>
              <a:t>.1 По природным очагам трансмиссивных заболеваний</a:t>
            </a:r>
          </a:p>
          <a:p>
            <a:pPr marL="18288" indent="0">
              <a:buNone/>
            </a:pPr>
            <a:r>
              <a:rPr lang="ru-RU" sz="2800" dirty="0">
                <a:latin typeface="Times New Roman" pitchFamily="18" charset="0"/>
                <a:cs typeface="Times New Roman" pitchFamily="18" charset="0"/>
              </a:rPr>
              <a:t>5</a:t>
            </a:r>
            <a:r>
              <a:rPr lang="ru-RU" sz="2800" dirty="0" smtClean="0">
                <a:latin typeface="Times New Roman" pitchFamily="18" charset="0"/>
                <a:cs typeface="Times New Roman" pitchFamily="18" charset="0"/>
              </a:rPr>
              <a:t>.2 По систематической принадлежности возбудителя</a:t>
            </a:r>
          </a:p>
          <a:p>
            <a:pPr marL="18288" indent="0">
              <a:buNone/>
            </a:pPr>
            <a:r>
              <a:rPr lang="ru-RU" sz="2800" dirty="0">
                <a:latin typeface="Times New Roman" pitchFamily="18" charset="0"/>
                <a:cs typeface="Times New Roman" pitchFamily="18" charset="0"/>
              </a:rPr>
              <a:t>5</a:t>
            </a:r>
            <a:r>
              <a:rPr lang="ru-RU" sz="2800" dirty="0" smtClean="0">
                <a:latin typeface="Times New Roman" pitchFamily="18" charset="0"/>
                <a:cs typeface="Times New Roman" pitchFamily="18" charset="0"/>
              </a:rPr>
              <a:t>.3 По видовому разнообразию животных-резервуаров</a:t>
            </a:r>
          </a:p>
          <a:p>
            <a:pPr marL="18288" indent="0">
              <a:buNone/>
            </a:pPr>
            <a:r>
              <a:rPr lang="ru-RU" sz="2800" dirty="0">
                <a:latin typeface="Times New Roman" pitchFamily="18" charset="0"/>
                <a:cs typeface="Times New Roman" pitchFamily="18" charset="0"/>
              </a:rPr>
              <a:t>5</a:t>
            </a:r>
            <a:r>
              <a:rPr lang="ru-RU" sz="2800" dirty="0" smtClean="0">
                <a:latin typeface="Times New Roman" pitchFamily="18" charset="0"/>
                <a:cs typeface="Times New Roman" pitchFamily="18" charset="0"/>
              </a:rPr>
              <a:t>.4 По родовому разнообразию переносчиков</a:t>
            </a:r>
          </a:p>
          <a:p>
            <a:pPr marL="18288" indent="0">
              <a:buNone/>
            </a:pPr>
            <a:r>
              <a:rPr lang="ru-RU" sz="2800" dirty="0">
                <a:latin typeface="Times New Roman" pitchFamily="18" charset="0"/>
                <a:cs typeface="Times New Roman" pitchFamily="18" charset="0"/>
              </a:rPr>
              <a:t>6. Ценность учений о природной </a:t>
            </a:r>
            <a:r>
              <a:rPr lang="ru-RU" sz="2800" dirty="0" err="1">
                <a:latin typeface="Times New Roman" pitchFamily="18" charset="0"/>
                <a:cs typeface="Times New Roman" pitchFamily="18" charset="0"/>
              </a:rPr>
              <a:t>очаговости</a:t>
            </a:r>
            <a:endParaRPr lang="ru-RU" sz="2800" dirty="0" smtClean="0">
              <a:latin typeface="Times New Roman" pitchFamily="18" charset="0"/>
              <a:cs typeface="Times New Roman" pitchFamily="18" charset="0"/>
            </a:endParaRPr>
          </a:p>
          <a:p>
            <a:pPr marL="18288" indent="0">
              <a:buNone/>
            </a:pPr>
            <a:endParaRPr lang="ru-RU" sz="2800" dirty="0" smtClean="0">
              <a:latin typeface="Times New Roman" pitchFamily="18" charset="0"/>
              <a:cs typeface="Times New Roman" pitchFamily="18" charset="0"/>
            </a:endParaRPr>
          </a:p>
          <a:p>
            <a:pPr marL="18288" indent="0">
              <a:buNone/>
            </a:pPr>
            <a:endParaRPr lang="ru-RU" dirty="0" smtClean="0"/>
          </a:p>
          <a:p>
            <a:endParaRPr lang="ru-RU" dirty="0" smtClean="0"/>
          </a:p>
          <a:p>
            <a:endParaRPr lang="ru-RU" dirty="0" smtClean="0"/>
          </a:p>
          <a:p>
            <a:endParaRPr lang="ru-RU" dirty="0" smtClean="0"/>
          </a:p>
          <a:p>
            <a:endParaRPr lang="ru-RU" dirty="0"/>
          </a:p>
        </p:txBody>
      </p:sp>
      <p:sp>
        <p:nvSpPr>
          <p:cNvPr id="2" name="Заголовок 1"/>
          <p:cNvSpPr>
            <a:spLocks noGrp="1"/>
          </p:cNvSpPr>
          <p:nvPr>
            <p:ph type="title"/>
          </p:nvPr>
        </p:nvSpPr>
        <p:spPr>
          <a:xfrm>
            <a:off x="755576" y="188640"/>
            <a:ext cx="7543800" cy="1008112"/>
          </a:xfrm>
        </p:spPr>
        <p:txBody>
          <a:bodyPr/>
          <a:lstStyle/>
          <a:p>
            <a:pPr algn="ctr"/>
            <a:r>
              <a:rPr lang="ru-RU" sz="4000" dirty="0" smtClean="0"/>
              <a:t>План</a:t>
            </a:r>
            <a:r>
              <a:rPr lang="ru-RU" dirty="0" smtClean="0"/>
              <a:t> </a:t>
            </a:r>
            <a:endParaRPr lang="ru-RU" dirty="0"/>
          </a:p>
        </p:txBody>
      </p:sp>
    </p:spTree>
    <p:extLst>
      <p:ext uri="{BB962C8B-B14F-4D97-AF65-F5344CB8AC3E}">
        <p14:creationId xmlns:p14="http://schemas.microsoft.com/office/powerpoint/2010/main" val="4235976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duotone>
              <a:schemeClr val="bg2">
                <a:shade val="14000"/>
                <a:satMod val="280000"/>
              </a:schemeClr>
              <a:schemeClr val="bg2">
                <a:tint val="60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95536" y="671441"/>
            <a:ext cx="6264696" cy="3816424"/>
          </a:xfrm>
        </p:spPr>
        <p:txBody>
          <a:bodyPr>
            <a:normAutofit fontScale="25000" lnSpcReduction="20000"/>
          </a:bodyPr>
          <a:lstStyle/>
          <a:p>
            <a:pPr marL="18288" indent="0">
              <a:buNone/>
            </a:pPr>
            <a:r>
              <a:rPr lang="ru-RU" dirty="0" smtClean="0"/>
              <a:t>     </a:t>
            </a:r>
          </a:p>
          <a:p>
            <a:pPr marL="18288" indent="0">
              <a:buNone/>
            </a:pPr>
            <a:r>
              <a:rPr lang="ru-RU" dirty="0" smtClean="0"/>
              <a:t>  </a:t>
            </a:r>
          </a:p>
          <a:p>
            <a:pPr marL="18288" indent="0">
              <a:buNone/>
            </a:pPr>
            <a:endParaRPr lang="ru-RU" dirty="0"/>
          </a:p>
          <a:p>
            <a:pPr marL="18288" indent="0">
              <a:buNone/>
            </a:pPr>
            <a:endParaRPr lang="ru-RU" dirty="0" smtClean="0"/>
          </a:p>
          <a:p>
            <a:pPr marL="18288" indent="0">
              <a:buNone/>
            </a:pPr>
            <a:endParaRPr lang="ru-RU" dirty="0"/>
          </a:p>
          <a:p>
            <a:pPr marL="18288" indent="0">
              <a:buNone/>
            </a:pPr>
            <a:endParaRPr lang="ru-RU" dirty="0" smtClean="0"/>
          </a:p>
          <a:p>
            <a:pPr marL="18288" indent="0">
              <a:buNone/>
            </a:pPr>
            <a:endParaRPr lang="ru-RU" dirty="0"/>
          </a:p>
          <a:p>
            <a:pPr marL="18288" indent="0">
              <a:buNone/>
            </a:pPr>
            <a:endParaRPr lang="ru-RU" dirty="0"/>
          </a:p>
          <a:p>
            <a:pPr marL="18288" indent="0">
              <a:lnSpc>
                <a:spcPct val="120000"/>
              </a:lnSpc>
              <a:buNone/>
            </a:pPr>
            <a:endParaRPr lang="ru-RU" sz="7200" dirty="0" smtClean="0"/>
          </a:p>
          <a:p>
            <a:pPr marL="18288" indent="0">
              <a:lnSpc>
                <a:spcPct val="120000"/>
              </a:lnSpc>
              <a:buNone/>
            </a:pPr>
            <a:endParaRPr lang="ru-RU" sz="7200" dirty="0"/>
          </a:p>
          <a:p>
            <a:pPr marL="18288" indent="0">
              <a:lnSpc>
                <a:spcPct val="120000"/>
              </a:lnSpc>
              <a:buNone/>
            </a:pPr>
            <a:endParaRPr lang="ru-RU" sz="7200" dirty="0" smtClean="0"/>
          </a:p>
          <a:p>
            <a:pPr marL="18288" indent="0">
              <a:lnSpc>
                <a:spcPct val="120000"/>
              </a:lnSpc>
              <a:buNone/>
            </a:pPr>
            <a:endParaRPr lang="ru-RU" sz="7200" dirty="0"/>
          </a:p>
          <a:p>
            <a:pPr marL="18288" indent="0">
              <a:lnSpc>
                <a:spcPct val="120000"/>
              </a:lnSpc>
              <a:buNone/>
            </a:pPr>
            <a:endParaRPr lang="ru-RU" sz="7200" dirty="0" smtClean="0"/>
          </a:p>
          <a:p>
            <a:pPr marL="18288" indent="0">
              <a:lnSpc>
                <a:spcPct val="120000"/>
              </a:lnSpc>
              <a:buNone/>
            </a:pPr>
            <a:endParaRPr lang="ru-RU" sz="7200" dirty="0"/>
          </a:p>
          <a:p>
            <a:pPr marL="18288" indent="0">
              <a:lnSpc>
                <a:spcPct val="120000"/>
              </a:lnSpc>
              <a:buNone/>
            </a:pPr>
            <a:r>
              <a:rPr lang="ru-RU" sz="9600" dirty="0" smtClean="0">
                <a:latin typeface="Times New Roman" pitchFamily="18" charset="0"/>
                <a:cs typeface="Times New Roman" pitchFamily="18" charset="0"/>
              </a:rPr>
              <a:t>Впервые определение природной </a:t>
            </a:r>
            <a:r>
              <a:rPr lang="ru-RU" sz="9600" dirty="0" err="1" smtClean="0">
                <a:latin typeface="Times New Roman" pitchFamily="18" charset="0"/>
                <a:cs typeface="Times New Roman" pitchFamily="18" charset="0"/>
              </a:rPr>
              <a:t>очаговости</a:t>
            </a:r>
            <a:r>
              <a:rPr lang="ru-RU" sz="9600" dirty="0" smtClean="0">
                <a:latin typeface="Times New Roman" pitchFamily="18" charset="0"/>
                <a:cs typeface="Times New Roman" pitchFamily="18" charset="0"/>
              </a:rPr>
              <a:t>  ввёл советский учёный Е.Н. Павловский.</a:t>
            </a:r>
          </a:p>
          <a:p>
            <a:pPr marL="18288" indent="0">
              <a:buNone/>
            </a:pPr>
            <a:endParaRPr lang="ru-RU" sz="7200" dirty="0"/>
          </a:p>
          <a:p>
            <a:pPr marL="18288" indent="0">
              <a:lnSpc>
                <a:spcPct val="120000"/>
              </a:lnSpc>
              <a:buNone/>
            </a:pPr>
            <a:r>
              <a:rPr lang="ru-RU" sz="9600" dirty="0" smtClean="0">
                <a:solidFill>
                  <a:srgbClr val="FFC000"/>
                </a:solidFill>
                <a:latin typeface="Times New Roman" pitchFamily="18" charset="0"/>
                <a:cs typeface="Times New Roman" pitchFamily="18" charset="0"/>
              </a:rPr>
              <a:t>Природная очаговость</a:t>
            </a:r>
            <a:r>
              <a:rPr lang="ru-RU" sz="9600" dirty="0" smtClean="0">
                <a:latin typeface="Times New Roman" pitchFamily="18" charset="0"/>
                <a:cs typeface="Times New Roman" pitchFamily="18" charset="0"/>
              </a:rPr>
              <a:t>-это явление, когда возбудитель, специфический его переносчик и его животное-резервуары возбудителя в течении смены своих поколений неограниченно долгое время существуют в природных условиях, вне зависимости от человека, как по ходу всей прошедшей эволюции , так и в настоящий ее период.</a:t>
            </a:r>
          </a:p>
          <a:p>
            <a:pPr marL="18288" indent="0">
              <a:buNone/>
            </a:pPr>
            <a:endParaRPr lang="ru-RU" sz="7200" dirty="0">
              <a:latin typeface="Times New Roman" pitchFamily="18" charset="0"/>
              <a:cs typeface="Times New Roman" pitchFamily="18" charset="0"/>
            </a:endParaRPr>
          </a:p>
          <a:p>
            <a:pPr marL="18288" indent="0">
              <a:buNone/>
            </a:pPr>
            <a:endParaRPr lang="ru-RU" sz="7200" dirty="0" smtClean="0"/>
          </a:p>
          <a:p>
            <a:pPr marL="18288" indent="0">
              <a:buNone/>
            </a:pPr>
            <a:endParaRPr lang="ru-RU" sz="7200" dirty="0"/>
          </a:p>
          <a:p>
            <a:pPr marL="18288" indent="0">
              <a:buNone/>
            </a:pPr>
            <a:endParaRPr lang="ru-RU" dirty="0" smtClean="0"/>
          </a:p>
          <a:p>
            <a:pPr marL="18288" indent="0">
              <a:buNone/>
            </a:pPr>
            <a:endParaRPr lang="ru-RU" dirty="0"/>
          </a:p>
          <a:p>
            <a:pPr marL="18288" indent="0">
              <a:buNone/>
            </a:pPr>
            <a:endParaRPr lang="ru-RU" dirty="0" smtClean="0"/>
          </a:p>
          <a:p>
            <a:pPr marL="18288" indent="0">
              <a:buNone/>
            </a:pPr>
            <a:endParaRPr lang="ru-RU" dirty="0"/>
          </a:p>
          <a:p>
            <a:pPr marL="18288" indent="0">
              <a:buNone/>
            </a:pPr>
            <a:endParaRPr lang="ru-RU" dirty="0" smtClean="0"/>
          </a:p>
          <a:p>
            <a:pPr marL="18288" indent="0">
              <a:buNone/>
            </a:pPr>
            <a:endParaRPr lang="ru-RU" dirty="0"/>
          </a:p>
          <a:p>
            <a:pPr marL="18288" indent="0">
              <a:buNone/>
            </a:pPr>
            <a:endParaRPr lang="ru-RU" dirty="0" smtClean="0"/>
          </a:p>
          <a:p>
            <a:pPr marL="18288" indent="0">
              <a:buNone/>
            </a:pPr>
            <a:endParaRPr lang="ru-RU" dirty="0"/>
          </a:p>
        </p:txBody>
      </p:sp>
      <p:sp>
        <p:nvSpPr>
          <p:cNvPr id="2" name="Заголовок 1"/>
          <p:cNvSpPr>
            <a:spLocks noGrp="1"/>
          </p:cNvSpPr>
          <p:nvPr>
            <p:ph type="title"/>
          </p:nvPr>
        </p:nvSpPr>
        <p:spPr>
          <a:xfrm>
            <a:off x="611560" y="188640"/>
            <a:ext cx="7543800" cy="914400"/>
          </a:xfrm>
        </p:spPr>
        <p:txBody>
          <a:bodyPr>
            <a:normAutofit/>
          </a:bodyPr>
          <a:lstStyle/>
          <a:p>
            <a:pPr algn="ctr"/>
            <a:r>
              <a:rPr lang="ru-RU" dirty="0" smtClean="0">
                <a:latin typeface="Times New Roman" pitchFamily="18" charset="0"/>
                <a:cs typeface="Times New Roman" pitchFamily="18" charset="0"/>
              </a:rPr>
              <a:t>Природная очаговость</a:t>
            </a:r>
            <a:endParaRPr lang="ru-RU"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261833"/>
            <a:ext cx="21240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660232" y="4487865"/>
            <a:ext cx="2110682" cy="369332"/>
          </a:xfrm>
          <a:prstGeom prst="rect">
            <a:avLst/>
          </a:prstGeom>
          <a:noFill/>
        </p:spPr>
        <p:txBody>
          <a:bodyPr wrap="square" rtlCol="0">
            <a:spAutoFit/>
          </a:bodyPr>
          <a:lstStyle/>
          <a:p>
            <a:r>
              <a:rPr lang="ru-RU" dirty="0" smtClean="0"/>
              <a:t>Е. Н. Павловский</a:t>
            </a:r>
            <a:endParaRPr lang="ru-RU" dirty="0"/>
          </a:p>
        </p:txBody>
      </p:sp>
    </p:spTree>
    <p:extLst>
      <p:ext uri="{BB962C8B-B14F-4D97-AF65-F5344CB8AC3E}">
        <p14:creationId xmlns:p14="http://schemas.microsoft.com/office/powerpoint/2010/main" val="2505229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duotone>
              <a:schemeClr val="bg2">
                <a:shade val="14000"/>
                <a:satMod val="280000"/>
              </a:schemeClr>
              <a:schemeClr val="bg2">
                <a:tint val="60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683568" y="1700808"/>
            <a:ext cx="7776864" cy="4824536"/>
          </a:xfrm>
        </p:spPr>
        <p:txBody>
          <a:bodyPr>
            <a:normAutofit lnSpcReduction="10000"/>
          </a:bodyPr>
          <a:lstStyle/>
          <a:p>
            <a:pPr marL="18288" indent="0">
              <a:buNone/>
            </a:pPr>
            <a:r>
              <a:rPr lang="ru-RU" dirty="0"/>
              <a:t>1) </a:t>
            </a:r>
            <a:r>
              <a:rPr lang="ru-RU" dirty="0" smtClean="0">
                <a:solidFill>
                  <a:srgbClr val="FF0000"/>
                </a:solidFill>
              </a:rPr>
              <a:t>Возбудитель</a:t>
            </a:r>
            <a:r>
              <a:rPr lang="ru-RU" dirty="0" smtClean="0"/>
              <a:t> </a:t>
            </a:r>
            <a:r>
              <a:rPr lang="ru-RU" dirty="0"/>
              <a:t>— любой микроорганизм (включая грибы, вирусы, бактерии, и проч.), способный вызывать патологическое состояние (болезнь) другого живого существа.</a:t>
            </a:r>
          </a:p>
          <a:p>
            <a:pPr marL="18288" indent="0">
              <a:buNone/>
            </a:pPr>
            <a:endParaRPr lang="ru-RU" dirty="0" smtClean="0"/>
          </a:p>
          <a:p>
            <a:pPr marL="18288" indent="0">
              <a:buNone/>
            </a:pPr>
            <a:r>
              <a:rPr lang="ru-RU" dirty="0" smtClean="0"/>
              <a:t>2</a:t>
            </a:r>
            <a:r>
              <a:rPr lang="ru-RU" dirty="0"/>
              <a:t>) </a:t>
            </a:r>
            <a:r>
              <a:rPr lang="ru-RU" dirty="0" smtClean="0">
                <a:solidFill>
                  <a:srgbClr val="FF0000"/>
                </a:solidFill>
              </a:rPr>
              <a:t>Переносчик</a:t>
            </a:r>
            <a:r>
              <a:rPr lang="ru-RU" dirty="0"/>
              <a:t>— организм, который не вызывает болезни сам по себе, но способен передавать возбудителей инфекционных или паразитарных заболеваний от источника к восприимчивому организму. Все известные переносчики относятся к типу членистоногих (насекомые, клещи).</a:t>
            </a:r>
          </a:p>
          <a:p>
            <a:endParaRPr lang="ru-RU" dirty="0"/>
          </a:p>
          <a:p>
            <a:pPr marL="18288" indent="0">
              <a:buNone/>
            </a:pPr>
            <a:r>
              <a:rPr lang="ru-RU" dirty="0"/>
              <a:t>3) </a:t>
            </a:r>
            <a:r>
              <a:rPr lang="ru-RU" dirty="0" smtClean="0">
                <a:solidFill>
                  <a:srgbClr val="FF0000"/>
                </a:solidFill>
              </a:rPr>
              <a:t>Животные-резервуары</a:t>
            </a:r>
            <a:r>
              <a:rPr lang="ru-RU" dirty="0" smtClean="0"/>
              <a:t>— организм</a:t>
            </a:r>
            <a:r>
              <a:rPr lang="ru-RU" dirty="0"/>
              <a:t>, в котором возбудитель сохраняется длительное </a:t>
            </a:r>
            <a:r>
              <a:rPr lang="ru-RU" dirty="0" smtClean="0"/>
              <a:t>время.</a:t>
            </a:r>
            <a:endParaRPr lang="ru-RU" dirty="0"/>
          </a:p>
        </p:txBody>
      </p:sp>
      <p:sp>
        <p:nvSpPr>
          <p:cNvPr id="3" name="Заголовок 2"/>
          <p:cNvSpPr>
            <a:spLocks noGrp="1"/>
          </p:cNvSpPr>
          <p:nvPr>
            <p:ph type="title"/>
          </p:nvPr>
        </p:nvSpPr>
        <p:spPr>
          <a:xfrm>
            <a:off x="539552" y="188640"/>
            <a:ext cx="7543800" cy="1296144"/>
          </a:xfrm>
        </p:spPr>
        <p:txBody>
          <a:bodyPr/>
          <a:lstStyle/>
          <a:p>
            <a:pPr algn="ctr"/>
            <a:r>
              <a:rPr lang="ru-RU" sz="3200" dirty="0" smtClean="0"/>
              <a:t>Биотические компоненты природного очага</a:t>
            </a:r>
            <a:endParaRPr lang="ru-RU" sz="3200" dirty="0"/>
          </a:p>
        </p:txBody>
      </p:sp>
    </p:spTree>
    <p:extLst>
      <p:ext uri="{BB962C8B-B14F-4D97-AF65-F5344CB8AC3E}">
        <p14:creationId xmlns:p14="http://schemas.microsoft.com/office/powerpoint/2010/main" val="1275406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duotone>
              <a:schemeClr val="bg2">
                <a:shade val="14000"/>
                <a:satMod val="280000"/>
              </a:schemeClr>
              <a:schemeClr val="bg2">
                <a:tint val="60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0" y="476672"/>
            <a:ext cx="9217024" cy="6381328"/>
          </a:xfrm>
        </p:spPr>
        <p:txBody>
          <a:bodyPr>
            <a:normAutofit fontScale="77500" lnSpcReduction="20000"/>
          </a:bodyPr>
          <a:lstStyle/>
          <a:p>
            <a:pPr marL="18288" indent="0">
              <a:buNone/>
            </a:pPr>
            <a:endParaRPr lang="ru-RU" sz="2300" dirty="0">
              <a:latin typeface="Times New Roman" pitchFamily="18" charset="0"/>
              <a:cs typeface="Times New Roman" pitchFamily="18" charset="0"/>
            </a:endParaRPr>
          </a:p>
          <a:p>
            <a:pPr marL="18288" indent="0">
              <a:buNone/>
            </a:pPr>
            <a:r>
              <a:rPr lang="ru-RU" dirty="0"/>
              <a:t>Отдельным </a:t>
            </a:r>
            <a:r>
              <a:rPr lang="ru-RU" dirty="0">
                <a:solidFill>
                  <a:srgbClr val="FF0000"/>
                </a:solidFill>
              </a:rPr>
              <a:t>природным очагом </a:t>
            </a:r>
            <a:r>
              <a:rPr lang="ru-RU" dirty="0"/>
              <a:t>предлагается называть наименьшую территорию, в пределах которой возбудитель соответствующей болезни может неопределенно долгое время циркулировать без дополнительного заноса извне. Выделяют </a:t>
            </a:r>
            <a:r>
              <a:rPr lang="ru-RU" dirty="0">
                <a:solidFill>
                  <a:srgbClr val="FF0000"/>
                </a:solidFill>
              </a:rPr>
              <a:t>три части </a:t>
            </a:r>
            <a:r>
              <a:rPr lang="ru-RU" dirty="0" smtClean="0">
                <a:solidFill>
                  <a:srgbClr val="FF0000"/>
                </a:solidFill>
              </a:rPr>
              <a:t>очага:</a:t>
            </a:r>
          </a:p>
          <a:p>
            <a:endParaRPr lang="ru-RU" dirty="0" smtClean="0"/>
          </a:p>
          <a:p>
            <a:pPr>
              <a:buFont typeface="Wingdings" pitchFamily="2" charset="2"/>
              <a:buChar char="§"/>
            </a:pPr>
            <a:r>
              <a:rPr lang="ru-RU" dirty="0" smtClean="0">
                <a:solidFill>
                  <a:srgbClr val="FF0000"/>
                </a:solidFill>
              </a:rPr>
              <a:t>Участки </a:t>
            </a:r>
            <a:r>
              <a:rPr lang="ru-RU" dirty="0">
                <a:solidFill>
                  <a:srgbClr val="FF0000"/>
                </a:solidFill>
              </a:rPr>
              <a:t>стойкого неблагополучия</a:t>
            </a:r>
            <a:r>
              <a:rPr lang="ru-RU" dirty="0"/>
              <a:t>, где условия наиболее благоприятны для поддержания цепи последовательных заражений, обеспечения непрерывности эпизоотического </a:t>
            </a:r>
            <a:r>
              <a:rPr lang="ru-RU" dirty="0" smtClean="0"/>
              <a:t>процесса.</a:t>
            </a:r>
            <a:endParaRPr lang="ru-RU" dirty="0"/>
          </a:p>
          <a:p>
            <a:pPr>
              <a:buFont typeface="Wingdings" pitchFamily="2" charset="2"/>
              <a:buChar char="§"/>
            </a:pPr>
            <a:endParaRPr lang="ru-RU" dirty="0"/>
          </a:p>
          <a:p>
            <a:pPr>
              <a:buFont typeface="Wingdings" pitchFamily="2" charset="2"/>
              <a:buChar char="§"/>
            </a:pPr>
            <a:r>
              <a:rPr lang="ru-RU" dirty="0" smtClean="0">
                <a:solidFill>
                  <a:srgbClr val="FF0000"/>
                </a:solidFill>
              </a:rPr>
              <a:t>Участки </a:t>
            </a:r>
            <a:r>
              <a:rPr lang="ru-RU" dirty="0">
                <a:solidFill>
                  <a:srgbClr val="FF0000"/>
                </a:solidFill>
              </a:rPr>
              <a:t>временного выноса </a:t>
            </a:r>
            <a:r>
              <a:rPr lang="ru-RU" dirty="0" smtClean="0">
                <a:solidFill>
                  <a:srgbClr val="FF0000"/>
                </a:solidFill>
              </a:rPr>
              <a:t>возбудителя.</a:t>
            </a:r>
            <a:endParaRPr lang="ru-RU" dirty="0">
              <a:solidFill>
                <a:srgbClr val="FF0000"/>
              </a:solidFill>
            </a:endParaRPr>
          </a:p>
          <a:p>
            <a:pPr>
              <a:buFont typeface="Wingdings" pitchFamily="2" charset="2"/>
              <a:buChar char="§"/>
            </a:pPr>
            <a:endParaRPr lang="ru-RU" dirty="0"/>
          </a:p>
          <a:p>
            <a:pPr>
              <a:buFont typeface="Wingdings" pitchFamily="2" charset="2"/>
              <a:buChar char="§"/>
            </a:pPr>
            <a:r>
              <a:rPr lang="ru-RU" dirty="0" smtClean="0">
                <a:solidFill>
                  <a:srgbClr val="FF0000"/>
                </a:solidFill>
              </a:rPr>
              <a:t>Участки </a:t>
            </a:r>
            <a:r>
              <a:rPr lang="ru-RU" dirty="0">
                <a:solidFill>
                  <a:srgbClr val="FF0000"/>
                </a:solidFill>
              </a:rPr>
              <a:t>постоянного благополучия, </a:t>
            </a:r>
            <a:r>
              <a:rPr lang="ru-RU" dirty="0"/>
              <a:t>которые фактически непригодны для обитания животных-хозяев и членистоногих-переносчиков возбудителя болезни.</a:t>
            </a:r>
          </a:p>
          <a:p>
            <a:pPr>
              <a:buFont typeface="Wingdings" pitchFamily="2" charset="2"/>
              <a:buChar char="§"/>
            </a:pPr>
            <a:endParaRPr lang="ru-RU" dirty="0"/>
          </a:p>
          <a:p>
            <a:pPr marL="18288" indent="0">
              <a:lnSpc>
                <a:spcPct val="120000"/>
              </a:lnSpc>
              <a:buNone/>
            </a:pPr>
            <a:r>
              <a:rPr lang="ru-RU" dirty="0"/>
              <a:t>Участки стойкого, постоянного неблагополучия называют ядрами очагов. Отсюда при подъемах заболеваемости возбудитель проникает в участки временного выноса, а при спадах заболеваемости исчезает с этих участков. Таким образом, постоянно происходит изменение границ каждого природного очага. </a:t>
            </a:r>
            <a:r>
              <a:rPr lang="ru-RU" dirty="0">
                <a:solidFill>
                  <a:srgbClr val="FF0000"/>
                </a:solidFill>
              </a:rPr>
              <a:t>Ядра очагов</a:t>
            </a:r>
            <a:r>
              <a:rPr lang="ru-RU" dirty="0"/>
              <a:t> называют еще элементарными природными очагами, </a:t>
            </a:r>
            <a:r>
              <a:rPr lang="ru-RU" dirty="0" err="1"/>
              <a:t>микроочагами</a:t>
            </a:r>
            <a:r>
              <a:rPr lang="ru-RU" dirty="0"/>
              <a:t>. Очень важно найти эти участки, определить их границы. Данные участки представляют максимальную опасность. На их обезвреживание требуется немного затрат, но это обеспечивает максимальный эффект. П. А. Петрищева иллюстрировала этот факт конкретным примером. В степях в период засухи грызуны, поддерживающие непрерывность циркуляции возбудителей туляремии и лептоспироза в природных очагах этих болезней, концентрируются только вокруг сохранившихся озер. Если удается уничтожить грызунов на этих сравнительно ограниченных участках, очаги туляремии и лептоспироза на данной территории ликвидируются.</a:t>
            </a:r>
          </a:p>
        </p:txBody>
      </p:sp>
      <p:sp>
        <p:nvSpPr>
          <p:cNvPr id="3" name="Заголовок 2"/>
          <p:cNvSpPr>
            <a:spLocks noGrp="1"/>
          </p:cNvSpPr>
          <p:nvPr>
            <p:ph type="title"/>
          </p:nvPr>
        </p:nvSpPr>
        <p:spPr>
          <a:xfrm>
            <a:off x="755576" y="-457200"/>
            <a:ext cx="7543800" cy="1077888"/>
          </a:xfrm>
        </p:spPr>
        <p:txBody>
          <a:bodyPr/>
          <a:lstStyle/>
          <a:p>
            <a:pPr algn="ctr"/>
            <a:r>
              <a:rPr lang="ru-RU" sz="3600" dirty="0"/>
              <a:t>Структура природного очага</a:t>
            </a:r>
          </a:p>
        </p:txBody>
      </p:sp>
    </p:spTree>
    <p:extLst>
      <p:ext uri="{BB962C8B-B14F-4D97-AF65-F5344CB8AC3E}">
        <p14:creationId xmlns:p14="http://schemas.microsoft.com/office/powerpoint/2010/main" val="1603553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duotone>
              <a:schemeClr val="bg2">
                <a:shade val="14000"/>
                <a:satMod val="280000"/>
              </a:schemeClr>
              <a:schemeClr val="bg2">
                <a:tint val="60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49829" y="188640"/>
            <a:ext cx="8064896" cy="1080120"/>
          </a:xfrm>
        </p:spPr>
        <p:txBody>
          <a:bodyPr/>
          <a:lstStyle/>
          <a:p>
            <a:pPr algn="ctr"/>
            <a:r>
              <a:rPr lang="ru-RU" sz="3600" dirty="0" smtClean="0"/>
              <a:t>Особые группы природно-очаговых заболеваний</a:t>
            </a:r>
            <a:endParaRPr lang="ru-RU" sz="3600" dirty="0"/>
          </a:p>
        </p:txBody>
      </p:sp>
      <p:sp>
        <p:nvSpPr>
          <p:cNvPr id="4" name="Объект 3"/>
          <p:cNvSpPr>
            <a:spLocks noGrp="1"/>
          </p:cNvSpPr>
          <p:nvPr>
            <p:ph idx="1"/>
          </p:nvPr>
        </p:nvSpPr>
        <p:spPr>
          <a:xfrm>
            <a:off x="405813" y="3501008"/>
            <a:ext cx="8126627" cy="2448272"/>
          </a:xfrm>
        </p:spPr>
        <p:txBody>
          <a:bodyPr>
            <a:normAutofit/>
          </a:bodyPr>
          <a:lstStyle/>
          <a:p>
            <a:pPr>
              <a:buFont typeface="Wingdings" pitchFamily="2" charset="2"/>
              <a:buChar char="Ø"/>
            </a:pPr>
            <a:r>
              <a:rPr lang="ru-RU" sz="1800" dirty="0">
                <a:solidFill>
                  <a:srgbClr val="FFC000"/>
                </a:solidFill>
              </a:rPr>
              <a:t>И</a:t>
            </a:r>
            <a:r>
              <a:rPr lang="ru-RU" sz="1800" dirty="0" smtClean="0">
                <a:solidFill>
                  <a:srgbClr val="FFC000"/>
                </a:solidFill>
              </a:rPr>
              <a:t>нвазионные болезни</a:t>
            </a:r>
            <a:r>
              <a:rPr lang="ru-RU" sz="1800" dirty="0" smtClean="0"/>
              <a:t>— </a:t>
            </a:r>
            <a:r>
              <a:rPr lang="ru-RU" sz="1800" dirty="0"/>
              <a:t>группа заболеваний, вызываемых паразитами (простейшими, гельминтами и членистоногими), при которых паразит причиняет вред организму хозяина или живёт за его счёт. Являются составной частью инфекционных болезней.</a:t>
            </a:r>
          </a:p>
        </p:txBody>
      </p:sp>
      <p:sp>
        <p:nvSpPr>
          <p:cNvPr id="5" name="Прямоугольник 4"/>
          <p:cNvSpPr/>
          <p:nvPr/>
        </p:nvSpPr>
        <p:spPr>
          <a:xfrm>
            <a:off x="405813" y="1556792"/>
            <a:ext cx="8352928" cy="1754326"/>
          </a:xfrm>
          <a:prstGeom prst="rect">
            <a:avLst/>
          </a:prstGeom>
        </p:spPr>
        <p:txBody>
          <a:bodyPr wrap="square">
            <a:spAutoFit/>
          </a:bodyPr>
          <a:lstStyle/>
          <a:p>
            <a:pPr marL="285750" indent="-285750">
              <a:buFont typeface="Wingdings" pitchFamily="2" charset="2"/>
              <a:buChar char="Ø"/>
            </a:pPr>
            <a:r>
              <a:rPr lang="ru-RU" dirty="0" smtClean="0"/>
              <a:t> </a:t>
            </a:r>
            <a:r>
              <a:rPr lang="ru-RU" dirty="0" smtClean="0">
                <a:solidFill>
                  <a:srgbClr val="FFC000"/>
                </a:solidFill>
              </a:rPr>
              <a:t>Инфекционные заболевания </a:t>
            </a:r>
            <a:r>
              <a:rPr lang="ru-RU" dirty="0" smtClean="0"/>
              <a:t>("infectio" - заражение) - это группа заболеваний, которые вызываются проникновением в организм болезнетворных (патогенных) микроорганизмов. Чтобы патогенный микроб, попавший в организм, мог вызвать инфекционные болезни, он должен быть способен преодолевать сопротивляемость человеческого организма и оказывать на него токсическое действие.</a:t>
            </a:r>
            <a:endParaRPr lang="ru-RU" dirty="0"/>
          </a:p>
        </p:txBody>
      </p:sp>
    </p:spTree>
    <p:extLst>
      <p:ext uri="{BB962C8B-B14F-4D97-AF65-F5344CB8AC3E}">
        <p14:creationId xmlns:p14="http://schemas.microsoft.com/office/powerpoint/2010/main" val="396406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duotone>
              <a:schemeClr val="bg2">
                <a:shade val="14000"/>
                <a:satMod val="280000"/>
              </a:schemeClr>
              <a:schemeClr val="bg2">
                <a:tint val="60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323528" y="1772816"/>
            <a:ext cx="8208912" cy="4392488"/>
          </a:xfrm>
        </p:spPr>
        <p:txBody>
          <a:bodyPr>
            <a:normAutofit/>
          </a:bodyPr>
          <a:lstStyle/>
          <a:p>
            <a:pPr marL="18288" indent="0">
              <a:buNone/>
            </a:pPr>
            <a:r>
              <a:rPr lang="ru-RU" dirty="0" smtClean="0"/>
              <a:t>1) По </a:t>
            </a:r>
            <a:r>
              <a:rPr lang="ru-RU" dirty="0"/>
              <a:t>систематической принадлежности возбудителя</a:t>
            </a:r>
          </a:p>
          <a:p>
            <a:pPr marL="18288" indent="0">
              <a:buNone/>
            </a:pPr>
            <a:endParaRPr lang="ru-RU" dirty="0"/>
          </a:p>
          <a:p>
            <a:pPr>
              <a:buFont typeface="Wingdings" pitchFamily="2" charset="2"/>
              <a:buChar char="§"/>
            </a:pPr>
            <a:r>
              <a:rPr lang="ru-RU" sz="2800" dirty="0">
                <a:solidFill>
                  <a:srgbClr val="C00000"/>
                </a:solidFill>
                <a:latin typeface="Times New Roman" pitchFamily="18" charset="0"/>
                <a:cs typeface="Times New Roman" pitchFamily="18" charset="0"/>
              </a:rPr>
              <a:t>вирусные</a:t>
            </a:r>
            <a:r>
              <a:rPr lang="ru-RU" sz="2400" dirty="0">
                <a:latin typeface="Times New Roman" pitchFamily="18" charset="0"/>
                <a:cs typeface="Times New Roman" pitchFamily="18" charset="0"/>
              </a:rPr>
              <a:t> </a:t>
            </a:r>
            <a:r>
              <a:rPr lang="ru-RU" dirty="0"/>
              <a:t>- таежный энцефалит, японский энцефалит;</a:t>
            </a:r>
          </a:p>
          <a:p>
            <a:pPr>
              <a:buFont typeface="Wingdings" pitchFamily="2" charset="2"/>
              <a:buChar char="§"/>
            </a:pPr>
            <a:endParaRPr lang="ru-RU" dirty="0"/>
          </a:p>
          <a:p>
            <a:pPr>
              <a:buFont typeface="Wingdings" pitchFamily="2" charset="2"/>
              <a:buChar char="§"/>
            </a:pPr>
            <a:r>
              <a:rPr lang="ru-RU" sz="2800" dirty="0">
                <a:solidFill>
                  <a:srgbClr val="C00000"/>
                </a:solidFill>
                <a:latin typeface="Times New Roman" pitchFamily="18" charset="0"/>
                <a:cs typeface="Times New Roman" pitchFamily="18" charset="0"/>
              </a:rPr>
              <a:t>бактериальные</a:t>
            </a:r>
            <a:r>
              <a:rPr lang="ru-RU" dirty="0"/>
              <a:t> – чума, сибирская язва;</a:t>
            </a:r>
          </a:p>
          <a:p>
            <a:pPr>
              <a:buFont typeface="Wingdings" pitchFamily="2" charset="2"/>
              <a:buChar char="§"/>
            </a:pPr>
            <a:endParaRPr lang="ru-RU" dirty="0"/>
          </a:p>
          <a:p>
            <a:pPr>
              <a:buFont typeface="Wingdings" pitchFamily="2" charset="2"/>
              <a:buChar char="§"/>
            </a:pPr>
            <a:r>
              <a:rPr lang="ru-RU" sz="2800" dirty="0" smtClean="0">
                <a:solidFill>
                  <a:srgbClr val="C00000"/>
                </a:solidFill>
                <a:latin typeface="Times New Roman" pitchFamily="18" charset="0"/>
                <a:cs typeface="Times New Roman" pitchFamily="18" charset="0"/>
              </a:rPr>
              <a:t>протозойные</a:t>
            </a:r>
            <a:r>
              <a:rPr lang="ru-RU" sz="2800" dirty="0" smtClean="0">
                <a:latin typeface="Times New Roman" pitchFamily="18" charset="0"/>
                <a:cs typeface="Times New Roman" pitchFamily="18" charset="0"/>
              </a:rPr>
              <a:t> </a:t>
            </a:r>
            <a:r>
              <a:rPr lang="ru-RU" dirty="0"/>
              <a:t>– лейшманиоз, трипаносомоз;</a:t>
            </a:r>
          </a:p>
          <a:p>
            <a:pPr>
              <a:buFont typeface="Wingdings" pitchFamily="2" charset="2"/>
              <a:buChar char="§"/>
            </a:pPr>
            <a:endParaRPr lang="ru-RU" dirty="0"/>
          </a:p>
          <a:p>
            <a:pPr>
              <a:buFont typeface="Wingdings" pitchFamily="2" charset="2"/>
              <a:buChar char="§"/>
            </a:pPr>
            <a:r>
              <a:rPr lang="ru-RU" sz="2800" dirty="0">
                <a:solidFill>
                  <a:srgbClr val="C00000"/>
                </a:solidFill>
                <a:latin typeface="Times New Roman" pitchFamily="18" charset="0"/>
                <a:cs typeface="Times New Roman" pitchFamily="18" charset="0"/>
              </a:rPr>
              <a:t>гельминтозные</a:t>
            </a:r>
            <a:r>
              <a:rPr lang="ru-RU" dirty="0"/>
              <a:t> – филяриозы.</a:t>
            </a:r>
          </a:p>
        </p:txBody>
      </p:sp>
      <p:sp>
        <p:nvSpPr>
          <p:cNvPr id="3" name="Заголовок 2"/>
          <p:cNvSpPr>
            <a:spLocks noGrp="1"/>
          </p:cNvSpPr>
          <p:nvPr>
            <p:ph type="title"/>
          </p:nvPr>
        </p:nvSpPr>
        <p:spPr>
          <a:xfrm>
            <a:off x="539552" y="332656"/>
            <a:ext cx="7543800" cy="914400"/>
          </a:xfrm>
        </p:spPr>
        <p:txBody>
          <a:bodyPr/>
          <a:lstStyle/>
          <a:p>
            <a:pPr algn="ctr"/>
            <a:r>
              <a:rPr lang="ru-RU" sz="3200" dirty="0"/>
              <a:t>Классификация природных очагов трансмиссивных заболеваний</a:t>
            </a:r>
          </a:p>
        </p:txBody>
      </p:sp>
    </p:spTree>
    <p:extLst>
      <p:ext uri="{BB962C8B-B14F-4D97-AF65-F5344CB8AC3E}">
        <p14:creationId xmlns:p14="http://schemas.microsoft.com/office/powerpoint/2010/main" val="2319124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duotone>
              <a:schemeClr val="bg2">
                <a:shade val="14000"/>
                <a:satMod val="280000"/>
              </a:schemeClr>
              <a:schemeClr val="bg2">
                <a:tint val="60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22951" y="1268760"/>
            <a:ext cx="9121049" cy="2088231"/>
          </a:xfrm>
        </p:spPr>
        <p:txBody>
          <a:bodyPr>
            <a:noAutofit/>
          </a:bodyPr>
          <a:lstStyle/>
          <a:p>
            <a:pPr algn="just">
              <a:buFont typeface="Wingdings" pitchFamily="2" charset="2"/>
              <a:buChar char="§"/>
            </a:pPr>
            <a:r>
              <a:rPr lang="ru-RU" sz="1800" dirty="0">
                <a:solidFill>
                  <a:srgbClr val="FF0000"/>
                </a:solidFill>
                <a:latin typeface="Times New Roman" pitchFamily="18" charset="0"/>
                <a:cs typeface="Times New Roman" pitchFamily="18" charset="0"/>
              </a:rPr>
              <a:t>Клещевой энцефалит </a:t>
            </a:r>
            <a:r>
              <a:rPr lang="ru-RU" sz="1800" dirty="0">
                <a:latin typeface="Times New Roman" pitchFamily="18" charset="0"/>
                <a:cs typeface="Times New Roman" pitchFamily="18" charset="0"/>
              </a:rPr>
              <a:t>вызывает нейротропный вирус клещевого энцефалита, основными переносчиками и резервуаром которого являются иксодовые клещи. Во всех природных очагах вирус циркулирует между клещами и дикими животными (главным образом грызунами и птицами), которые являются дополнительным резервуаром. В антропургических очагах (не приуроченных к определенному ландшафту, а существующих в местностях, сильно измененных деятельностью человека) резервуаром могут служить и домашние животные — козы и коровы. Вирус клещевого энцефалита может передаваться клещами трансовариально — через яйцеклетки их потомству.</a:t>
            </a:r>
          </a:p>
        </p:txBody>
      </p:sp>
      <p:sp>
        <p:nvSpPr>
          <p:cNvPr id="3" name="Заголовок 2"/>
          <p:cNvSpPr>
            <a:spLocks noGrp="1"/>
          </p:cNvSpPr>
          <p:nvPr>
            <p:ph type="title"/>
          </p:nvPr>
        </p:nvSpPr>
        <p:spPr>
          <a:xfrm>
            <a:off x="683568" y="260648"/>
            <a:ext cx="7543800" cy="648072"/>
          </a:xfrm>
        </p:spPr>
        <p:txBody>
          <a:bodyPr/>
          <a:lstStyle/>
          <a:p>
            <a:pPr algn="ctr"/>
            <a:r>
              <a:rPr lang="ru-RU" sz="3200" dirty="0" smtClean="0"/>
              <a:t> </a:t>
            </a:r>
            <a:r>
              <a:rPr lang="ru-RU" sz="3200" dirty="0"/>
              <a:t>З</a:t>
            </a:r>
            <a:r>
              <a:rPr lang="ru-RU" sz="3200" dirty="0" smtClean="0"/>
              <a:t>аболевания вызванные вирусным возбудителем</a:t>
            </a:r>
            <a:endParaRPr lang="ru-RU" sz="3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717032"/>
            <a:ext cx="3086554" cy="2427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3717032"/>
            <a:ext cx="5652120" cy="3139321"/>
          </a:xfrm>
          <a:prstGeom prst="rect">
            <a:avLst/>
          </a:prstGeom>
          <a:noFill/>
        </p:spPr>
        <p:txBody>
          <a:bodyPr wrap="square" rtlCol="0">
            <a:spAutoFit/>
          </a:bodyPr>
          <a:lstStyle/>
          <a:p>
            <a:pPr marL="285750" indent="-285750">
              <a:buFont typeface="Wingdings" pitchFamily="2" charset="2"/>
              <a:buChar char="§"/>
            </a:pPr>
            <a:r>
              <a:rPr lang="ru-RU" dirty="0" smtClean="0">
                <a:latin typeface="Times New Roman" pitchFamily="18" charset="0"/>
                <a:cs typeface="Times New Roman" pitchFamily="18" charset="0"/>
              </a:rPr>
              <a:t>При укусе клеща вирус сразу попадает в кровь. Он проникает в центральную нервную систему вследствие гематогенной диссеминации и виремии. Вирус обнаруживается в ткани мозга через пару дней после укуса, а максимальная концентрация его в мозге отмечается уже к четвёртому дню. В первые дни болезни вирус может быть выделен из крови и цереброспинальной жидкости. Инкубационный период при укусе клеща длится от одной до двух — трех недель, при алиментарном способе заражения — 4—7 дней</a:t>
            </a:r>
            <a:r>
              <a:rPr lang="ru-RU" sz="1400" dirty="0" smtClean="0"/>
              <a:t>.</a:t>
            </a:r>
            <a:endParaRPr lang="ru-RU" sz="1400" dirty="0"/>
          </a:p>
        </p:txBody>
      </p:sp>
    </p:spTree>
    <p:extLst>
      <p:ext uri="{BB962C8B-B14F-4D97-AF65-F5344CB8AC3E}">
        <p14:creationId xmlns:p14="http://schemas.microsoft.com/office/powerpoint/2010/main" val="4015321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duotone>
              <a:schemeClr val="bg2">
                <a:shade val="14000"/>
                <a:satMod val="280000"/>
              </a:schemeClr>
              <a:schemeClr val="bg2">
                <a:tint val="60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179512" y="692696"/>
            <a:ext cx="8784976" cy="2520280"/>
          </a:xfrm>
        </p:spPr>
        <p:txBody>
          <a:bodyPr>
            <a:noAutofit/>
          </a:bodyPr>
          <a:lstStyle/>
          <a:p>
            <a:pPr algn="just">
              <a:buFont typeface="Wingdings" pitchFamily="2" charset="2"/>
              <a:buChar char="§"/>
            </a:pPr>
            <a:r>
              <a:rPr lang="ru-RU" sz="1800" dirty="0">
                <a:solidFill>
                  <a:srgbClr val="FF0000"/>
                </a:solidFill>
                <a:latin typeface="Times New Roman" pitchFamily="18" charset="0"/>
                <a:cs typeface="Times New Roman" pitchFamily="18" charset="0"/>
              </a:rPr>
              <a:t>Сибирская язва </a:t>
            </a:r>
            <a:r>
              <a:rPr lang="ru-RU" sz="1800" dirty="0">
                <a:latin typeface="Times New Roman" pitchFamily="18" charset="0"/>
                <a:cs typeface="Times New Roman" pitchFamily="18" charset="0"/>
              </a:rPr>
              <a:t>(злокачественный карбункул, Anthrax) — это острое и опасное инфекционное заболевание, которое вызывает сибиреязвенная бацилла, чаще проникающая в организм через кожу. Эта бактерия вырабатывает сильный токсин, вызывающий специфические поражения кожи, в редких случаях процесс распространяется по всему организму. В некоторых случаях сибирская язва протекает в виде тяжёлого заболевания и неоднократно применялась в качестве бактериологического </a:t>
            </a:r>
            <a:r>
              <a:rPr lang="ru-RU" sz="1800" dirty="0" smtClean="0">
                <a:latin typeface="Times New Roman" pitchFamily="18" charset="0"/>
                <a:cs typeface="Times New Roman" pitchFamily="18" charset="0"/>
              </a:rPr>
              <a:t>оружия.</a:t>
            </a:r>
            <a:endParaRPr lang="ru-RU" sz="1800" dirty="0">
              <a:latin typeface="Times New Roman" pitchFamily="18" charset="0"/>
              <a:cs typeface="Times New Roman" pitchFamily="18" charset="0"/>
            </a:endParaRPr>
          </a:p>
          <a:p>
            <a:pPr algn="just">
              <a:buFont typeface="Wingdings" pitchFamily="2" charset="2"/>
              <a:buChar char="§"/>
            </a:pPr>
            <a:r>
              <a:rPr lang="ru-RU" sz="1800" dirty="0" smtClean="0">
                <a:latin typeface="Times New Roman" pitchFamily="18" charset="0"/>
                <a:cs typeface="Times New Roman" pitchFamily="18" charset="0"/>
              </a:rPr>
              <a:t>Человек </a:t>
            </a:r>
            <a:r>
              <a:rPr lang="ru-RU" sz="1800" dirty="0">
                <a:latin typeface="Times New Roman" pitchFamily="18" charset="0"/>
                <a:cs typeface="Times New Roman" pitchFamily="18" charset="0"/>
              </a:rPr>
              <a:t>может инфицироваться от контакта с кожей и шерстью зараженного животного или потребляя зараженное мясо.</a:t>
            </a:r>
          </a:p>
        </p:txBody>
      </p:sp>
      <p:sp>
        <p:nvSpPr>
          <p:cNvPr id="3" name="Заголовок 2"/>
          <p:cNvSpPr>
            <a:spLocks noGrp="1"/>
          </p:cNvSpPr>
          <p:nvPr>
            <p:ph type="title"/>
          </p:nvPr>
        </p:nvSpPr>
        <p:spPr>
          <a:xfrm>
            <a:off x="539552" y="-21495"/>
            <a:ext cx="7543800" cy="786199"/>
          </a:xfrm>
        </p:spPr>
        <p:txBody>
          <a:bodyPr/>
          <a:lstStyle/>
          <a:p>
            <a:pPr algn="ctr"/>
            <a:r>
              <a:rPr lang="ru-RU" sz="3200" dirty="0" smtClean="0"/>
              <a:t>Заболевания вызванные бактериями</a:t>
            </a:r>
            <a:endParaRPr lang="ru-RU" sz="32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005064"/>
            <a:ext cx="3168352" cy="2400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3284984"/>
            <a:ext cx="5544616" cy="3416320"/>
          </a:xfrm>
          <a:prstGeom prst="rect">
            <a:avLst/>
          </a:prstGeom>
          <a:noFill/>
        </p:spPr>
        <p:txBody>
          <a:bodyPr wrap="square" rtlCol="0">
            <a:spAutoFit/>
          </a:bodyPr>
          <a:lstStyle/>
          <a:p>
            <a:pPr>
              <a:lnSpc>
                <a:spcPct val="150000"/>
              </a:lnSpc>
            </a:pPr>
            <a:r>
              <a:rPr lang="ru-RU" dirty="0" smtClean="0">
                <a:latin typeface="Times New Roman" pitchFamily="18" charset="0"/>
                <a:cs typeface="Times New Roman" pitchFamily="18" charset="0"/>
              </a:rPr>
              <a:t>Краткая характеристика возбудителя:</a:t>
            </a:r>
          </a:p>
          <a:p>
            <a:pPr marL="285750" indent="-285750">
              <a:lnSpc>
                <a:spcPct val="150000"/>
              </a:lnSpc>
              <a:buFont typeface="Wingdings" pitchFamily="2" charset="2"/>
              <a:buChar char="§"/>
            </a:pPr>
            <a:r>
              <a:rPr lang="ru-RU" dirty="0" smtClean="0">
                <a:latin typeface="Times New Roman" pitchFamily="18" charset="0"/>
                <a:cs typeface="Times New Roman" pitchFamily="18" charset="0"/>
              </a:rPr>
              <a:t>Домен — Бактерии</a:t>
            </a:r>
          </a:p>
          <a:p>
            <a:pPr marL="285750" indent="-285750">
              <a:lnSpc>
                <a:spcPct val="150000"/>
              </a:lnSpc>
              <a:buFont typeface="Wingdings" pitchFamily="2" charset="2"/>
              <a:buChar char="§"/>
            </a:pPr>
            <a:r>
              <a:rPr lang="ru-RU" dirty="0" smtClean="0">
                <a:latin typeface="Times New Roman" pitchFamily="18" charset="0"/>
                <a:cs typeface="Times New Roman" pitchFamily="18" charset="0"/>
              </a:rPr>
              <a:t>Тип — Фирмикуты</a:t>
            </a:r>
          </a:p>
          <a:p>
            <a:pPr marL="285750" indent="-285750">
              <a:lnSpc>
                <a:spcPct val="150000"/>
              </a:lnSpc>
              <a:buFont typeface="Wingdings" pitchFamily="2" charset="2"/>
              <a:buChar char="§"/>
            </a:pPr>
            <a:r>
              <a:rPr lang="ru-RU" dirty="0" smtClean="0">
                <a:latin typeface="Times New Roman" pitchFamily="18" charset="0"/>
                <a:cs typeface="Times New Roman" pitchFamily="18" charset="0"/>
              </a:rPr>
              <a:t>Класс — Бациллы</a:t>
            </a:r>
          </a:p>
          <a:p>
            <a:pPr marL="285750" indent="-285750">
              <a:lnSpc>
                <a:spcPct val="150000"/>
              </a:lnSpc>
              <a:buFont typeface="Wingdings" pitchFamily="2" charset="2"/>
              <a:buChar char="§"/>
            </a:pPr>
            <a:r>
              <a:rPr lang="ru-RU" dirty="0" smtClean="0">
                <a:latin typeface="Times New Roman" pitchFamily="18" charset="0"/>
                <a:cs typeface="Times New Roman" pitchFamily="18" charset="0"/>
              </a:rPr>
              <a:t>Порядок — </a:t>
            </a:r>
            <a:r>
              <a:rPr lang="en-US" dirty="0" smtClean="0">
                <a:latin typeface="Times New Roman" pitchFamily="18" charset="0"/>
                <a:cs typeface="Times New Roman" pitchFamily="18" charset="0"/>
              </a:rPr>
              <a:t>Bacillales</a:t>
            </a:r>
          </a:p>
          <a:p>
            <a:pPr marL="285750" indent="-285750">
              <a:lnSpc>
                <a:spcPct val="150000"/>
              </a:lnSpc>
              <a:buFont typeface="Wingdings" pitchFamily="2" charset="2"/>
              <a:buChar char="§"/>
            </a:pPr>
            <a:r>
              <a:rPr lang="ru-RU" dirty="0" smtClean="0">
                <a:latin typeface="Times New Roman" pitchFamily="18" charset="0"/>
                <a:cs typeface="Times New Roman" pitchFamily="18" charset="0"/>
              </a:rPr>
              <a:t>Семейство — </a:t>
            </a:r>
            <a:r>
              <a:rPr lang="en-US" dirty="0" smtClean="0">
                <a:latin typeface="Times New Roman" pitchFamily="18" charset="0"/>
                <a:cs typeface="Times New Roman" pitchFamily="18" charset="0"/>
              </a:rPr>
              <a:t>Bacillaceae</a:t>
            </a:r>
          </a:p>
          <a:p>
            <a:pPr marL="285750" indent="-285750">
              <a:lnSpc>
                <a:spcPct val="150000"/>
              </a:lnSpc>
              <a:buFont typeface="Wingdings" pitchFamily="2" charset="2"/>
              <a:buChar char="§"/>
            </a:pPr>
            <a:r>
              <a:rPr lang="ru-RU" dirty="0" smtClean="0">
                <a:latin typeface="Times New Roman" pitchFamily="18" charset="0"/>
                <a:cs typeface="Times New Roman" pitchFamily="18" charset="0"/>
              </a:rPr>
              <a:t>Род — Бациллы</a:t>
            </a:r>
          </a:p>
          <a:p>
            <a:pPr marL="285750" indent="-285750">
              <a:lnSpc>
                <a:spcPct val="150000"/>
              </a:lnSpc>
              <a:buFont typeface="Wingdings" pitchFamily="2" charset="2"/>
              <a:buChar char="§"/>
            </a:pPr>
            <a:r>
              <a:rPr lang="ru-RU" dirty="0" smtClean="0">
                <a:latin typeface="Times New Roman" pitchFamily="18" charset="0"/>
                <a:cs typeface="Times New Roman" pitchFamily="18" charset="0"/>
              </a:rPr>
              <a:t>Вид — </a:t>
            </a:r>
            <a:r>
              <a:rPr lang="en-US" dirty="0" smtClean="0">
                <a:latin typeface="Times New Roman" pitchFamily="18" charset="0"/>
                <a:cs typeface="Times New Roman" pitchFamily="18" charset="0"/>
              </a:rPr>
              <a:t>Bacillus anthracis (</a:t>
            </a:r>
            <a:r>
              <a:rPr lang="ru-RU" dirty="0" smtClean="0">
                <a:latin typeface="Times New Roman" pitchFamily="18" charset="0"/>
                <a:cs typeface="Times New Roman" pitchFamily="18" charset="0"/>
              </a:rPr>
              <a:t>сибиреязвенная бацилл)</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4270763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424</TotalTime>
  <Words>1350</Words>
  <Application>Microsoft Office PowerPoint</Application>
  <PresentationFormat>Экран (4:3)</PresentationFormat>
  <Paragraphs>140</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Palatino Linotype</vt:lpstr>
      <vt:lpstr>Times New Roman</vt:lpstr>
      <vt:lpstr>Wingdings</vt:lpstr>
      <vt:lpstr>Базовая</vt:lpstr>
      <vt:lpstr>Учение о природной очаговости паразитарных заболеваниях</vt:lpstr>
      <vt:lpstr>План </vt:lpstr>
      <vt:lpstr>Природная очаговость</vt:lpstr>
      <vt:lpstr>Биотические компоненты природного очага</vt:lpstr>
      <vt:lpstr>Структура природного очага</vt:lpstr>
      <vt:lpstr>Особые группы природно-очаговых заболеваний</vt:lpstr>
      <vt:lpstr>Классификация природных очагов трансмиссивных заболеваний</vt:lpstr>
      <vt:lpstr> Заболевания вызванные вирусным возбудителем</vt:lpstr>
      <vt:lpstr>Заболевания вызванные бактериями</vt:lpstr>
      <vt:lpstr>Протозойные возбудители болезней</vt:lpstr>
      <vt:lpstr>Гельминтозные возбудители заболеваний</vt:lpstr>
      <vt:lpstr>Классификация по видовому разнообразию животных-резервуаров  </vt:lpstr>
      <vt:lpstr>Классификация по родовому разнообразию переносчиков </vt:lpstr>
      <vt:lpstr>Ценность учений о природной очаговости</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Tesla</cp:lastModifiedBy>
  <cp:revision>39</cp:revision>
  <dcterms:created xsi:type="dcterms:W3CDTF">2024-03-17T10:14:59Z</dcterms:created>
  <dcterms:modified xsi:type="dcterms:W3CDTF">2024-03-19T10:01:26Z</dcterms:modified>
</cp:coreProperties>
</file>