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8" r:id="rId4"/>
    <p:sldId id="299" r:id="rId5"/>
    <p:sldId id="264" r:id="rId6"/>
    <p:sldId id="265" r:id="rId7"/>
    <p:sldId id="266" r:id="rId8"/>
    <p:sldId id="271" r:id="rId9"/>
    <p:sldId id="267" r:id="rId10"/>
    <p:sldId id="268" r:id="rId11"/>
    <p:sldId id="272" r:id="rId12"/>
    <p:sldId id="269" r:id="rId13"/>
    <p:sldId id="273" r:id="rId14"/>
    <p:sldId id="270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1216E-5861-484F-8275-64F2F20F8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0707B8-38A6-401B-8798-F92B335D2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07A41C-8C2D-4391-BAE6-B4F9564F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D4E-A5E5-4894-A989-311FD28BAD1C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1A51CF-B25C-4824-9F50-F18ED5DB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95003F-E7F2-4D8A-A7A9-077F5B9A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75-83FF-4DB4-8D0C-ECAD33B3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1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78CE11-EB80-441F-8B28-FAD40025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011F841-106E-4741-9ACB-93CC98E22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20E78A-7296-4785-92A8-B36BAED4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D4E-A5E5-4894-A989-311FD28BAD1C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DE54E2-BF79-4411-A383-839E2B62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7F176C-5D00-49E6-92C0-F8FEA080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75-83FF-4DB4-8D0C-ECAD33B3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9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5AD7594-B3F1-43AA-998C-7930E11F05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548D05C-EC45-4D52-8DD0-FC77F7670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A8E463-B76A-4DF0-918A-226FF308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D4E-A5E5-4894-A989-311FD28BAD1C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232077-8A9A-4D4C-9316-08EFC256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01CC03-83B3-43AE-98A7-C4FD54E0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75-83FF-4DB4-8D0C-ECAD33B3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3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37D213-9871-40BC-A2D1-2961CC54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289727-9D38-4AB1-B554-6510A8CDA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B60C24-D5C0-44C0-9E95-C0856855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D4E-A5E5-4894-A989-311FD28BAD1C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25FD36-1A42-4F07-A6A9-3B49ED71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737958-45B0-4E90-AD38-F56A8850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75-83FF-4DB4-8D0C-ECAD33B3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8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34351C-D91C-4643-9246-33F80631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F59EA6-D335-4B93-B898-0F0DB78A3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4D6D36-01AF-4BCF-AD60-BD6C101B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D4E-A5E5-4894-A989-311FD28BAD1C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BD8C52-9D1E-49B2-9B05-0175C2AB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0FBD8F-87C4-4FD4-AA12-429D883A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75-83FF-4DB4-8D0C-ECAD33B3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9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8B3208-14FC-4922-922A-CD8A5FAB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4C5629-F22D-40E6-9033-515B24E96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B8C375D-BC6E-4889-B3F4-D689A1891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F6DB97-E457-4E36-A6B8-D1E6BEAB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D4E-A5E5-4894-A989-311FD28BAD1C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0DC827-B449-4AA4-8411-5F77F0CB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B16741-55C9-436D-9C9B-43B3D162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75-83FF-4DB4-8D0C-ECAD33B3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7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F0A05-2039-41AD-B022-D4F190CC5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4332B5-B59A-4968-966E-63C591433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DB0769B-2388-42D0-95D5-CE24B5272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DCA804B-351A-4308-85D4-AE5C90ED8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DE109B7-5012-435D-B0AD-F82EC1811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3CD03D5-3DE3-45B1-82CC-7CF02374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D4E-A5E5-4894-A989-311FD28BAD1C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041957B-6368-43F4-9F47-28DD3E97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4E1FFA4-8AD9-42D7-92FF-1F7DF66B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75-83FF-4DB4-8D0C-ECAD33B3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2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54BA19-3FC5-4054-953D-0D88266C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2561D49-3477-4BFB-9211-ABD5659D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D4E-A5E5-4894-A989-311FD28BAD1C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AF8398-F000-48AE-98B3-A188EDFC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1BD32F7-0BE7-4149-BADB-8103A734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75-83FF-4DB4-8D0C-ECAD33B3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7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5CE725B-EFED-4716-BF62-691B132B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D4E-A5E5-4894-A989-311FD28BAD1C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40C5ACA-D85A-4FD9-8AEA-AA645CCB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85CC7B6-8599-4890-9EC1-FB1FBA29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75-83FF-4DB4-8D0C-ECAD33B3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98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6D4EA5-8DC1-4123-BF11-75290833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9BFA3B-4C20-4DA6-9BB1-24AF32856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2FCFC0F-D1BA-4168-BCB1-A5B2690C2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427274-67F5-4FAE-B81F-3B6E7A60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D4E-A5E5-4894-A989-311FD28BAD1C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9826318-8DD4-41F2-BA27-5153BC4EA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02E529-C799-41CD-A1FB-4CACF073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75-83FF-4DB4-8D0C-ECAD33B3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4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AA20F3-F94F-4B51-B64D-4DD61394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0F33CFA-80E5-419E-BC72-5C6E7A274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1BA6E6-EA2D-4644-BD7A-2B4D9ABC9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CF1BBD0-3B3B-4EF9-A273-A4CF7C60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D4E-A5E5-4894-A989-311FD28BAD1C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ED1104-A48D-4AF7-8065-DF2ACDC6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4CE9F1-EEC6-46FC-91D0-566FA69D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5A75-83FF-4DB4-8D0C-ECAD33B3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5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6316D1-2F21-4FDE-B965-571384E5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883945-7C72-401E-BC2F-84E9B9EA1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4F1A8E-3534-427A-A0B4-2590A6227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</a:defRPr>
            </a:lvl1pPr>
          </a:lstStyle>
          <a:p>
            <a:fld id="{AAC0BD4E-A5E5-4894-A989-311FD28BAD1C}" type="datetimeFigureOut">
              <a:rPr lang="ru-RU" smtClean="0"/>
              <a:pPr/>
              <a:t>11.04.2024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0EF6BC-37DC-4E96-9A0D-CF56D667B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AD8990-DD75-4380-94E4-A911B737B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</a:defRPr>
            </a:lvl1pPr>
          </a:lstStyle>
          <a:p>
            <a:fld id="{83645A75-83FF-4DB4-8D0C-ECAD33B3F1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32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 Math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 Math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 Math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 Math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 Math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123" y="2141158"/>
            <a:ext cx="7575288" cy="23780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5000" b="1" i="1" dirty="0">
                <a:solidFill>
                  <a:srgbClr val="CC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НЕКАРИОЗНЫЕ ПОРАЖЕНИЯ, ВОЗНИКАЮЩИЕ ПОСЛЕ ПРОРЕЗЫВАНИЯ ЗУБОВ</a:t>
            </a:r>
            <a:endParaRPr lang="ru-RU" sz="5000" i="1" dirty="0">
              <a:solidFill>
                <a:srgbClr val="CC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0134" y="4979227"/>
            <a:ext cx="7577666" cy="1752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Старший преподаватель кафедры терапевтической стоматологии </a:t>
            </a:r>
          </a:p>
          <a:p>
            <a:pPr>
              <a:spcBef>
                <a:spcPts val="0"/>
              </a:spcBef>
            </a:pP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курсом ФПК и ПК</a:t>
            </a:r>
          </a:p>
          <a:p>
            <a:pPr>
              <a:spcBef>
                <a:spcPts val="0"/>
              </a:spcBef>
            </a:pP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Евгений Александрович Герасимов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1905" cy="125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1"/>
            <a:ext cx="14287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71133" y="188913"/>
            <a:ext cx="45868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УЧРЕЖДЕНИЕ ОБРАЗОВАНИЯ </a:t>
            </a:r>
          </a:p>
          <a:p>
            <a:pPr algn="ctr" eaLnBrk="1" hangingPunct="1">
              <a:defRPr/>
            </a:pPr>
            <a:r>
              <a:rPr lang="ru-RU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«ВИТЕБСКИЙ ГОСУДАРСТВЕННЫЙ ОРДЕНА ДРУЖБЫ НАРОДОВ МЕДИЦИНСКИЙ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val="186447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C7C30B-C022-4980-A346-67487BB7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72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Клинические формы изнашивания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01483A-F19A-435D-9384-B3F597D98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6" y="1825625"/>
            <a:ext cx="8562109" cy="4921539"/>
          </a:xfrm>
        </p:spPr>
        <p:txBody>
          <a:bodyPr>
            <a:normAutofit fontScale="85000" lnSpcReduction="20000"/>
          </a:bodyPr>
          <a:lstStyle/>
          <a:p>
            <a:pPr marL="442913" lvl="1" indent="-442913">
              <a:buFont typeface="Wingdings" panose="05000000000000000000" pitchFamily="2" charset="2"/>
              <a:buChar char="ü"/>
            </a:pPr>
            <a:r>
              <a:rPr lang="ru-RU" sz="3500" b="1" dirty="0">
                <a:solidFill>
                  <a:srgbClr val="C00000"/>
                </a:solidFill>
              </a:rPr>
              <a:t>Горизонтальна</a:t>
            </a:r>
            <a:r>
              <a:rPr lang="ru-RU" sz="3500" dirty="0">
                <a:solidFill>
                  <a:srgbClr val="C00000"/>
                </a:solidFill>
              </a:rPr>
              <a:t>я</a:t>
            </a:r>
            <a:r>
              <a:rPr lang="ru-RU" sz="3500" dirty="0"/>
              <a:t> - зубы стираются по горизонтальной плоскости, сначала бугры жевательных зубов, а затем уже передние зубы и в последнюю очередь клыки.</a:t>
            </a:r>
          </a:p>
          <a:p>
            <a:pPr marL="442913" lvl="1" indent="-442913">
              <a:buFont typeface="Wingdings" panose="05000000000000000000" pitchFamily="2" charset="2"/>
              <a:buChar char="ü"/>
            </a:pPr>
            <a:r>
              <a:rPr lang="ru-RU" sz="3500" b="1" dirty="0">
                <a:solidFill>
                  <a:srgbClr val="C00000"/>
                </a:solidFill>
              </a:rPr>
              <a:t>Вертикальная</a:t>
            </a:r>
            <a:r>
              <a:rPr lang="ru-RU" sz="3500" dirty="0"/>
              <a:t> - зубы стираются преимущественно по вертикальной плоскости. Чаще других стираются премоляры и клыки, затем резцы и моляры.</a:t>
            </a:r>
          </a:p>
          <a:p>
            <a:pPr marL="442913" lvl="1" indent="-442913">
              <a:buFont typeface="Wingdings" panose="05000000000000000000" pitchFamily="2" charset="2"/>
              <a:buChar char="ü"/>
            </a:pPr>
            <a:r>
              <a:rPr lang="ru-RU" sz="3500" b="1" dirty="0">
                <a:solidFill>
                  <a:srgbClr val="C00000"/>
                </a:solidFill>
              </a:rPr>
              <a:t>Смешанная</a:t>
            </a:r>
            <a:r>
              <a:rPr lang="ru-RU" sz="3500" dirty="0"/>
              <a:t> - зубы в равной степени стираются по вертикали и по горизонтали. Преимущественно стираются резцы и премоляры, жевательные зубы поражаются в последнюю очередь.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2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B78381-3232-46D4-82B2-59722AF4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8657"/>
          </a:xfrm>
        </p:spPr>
        <p:txBody>
          <a:bodyPr/>
          <a:lstStyle/>
          <a:p>
            <a:pPr algn="ctr"/>
            <a:r>
              <a:rPr lang="ru-RU" b="1" i="1" dirty="0"/>
              <a:t>Патологическая анатомия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04D94B-C3C1-455A-ADA3-2BBAC78DB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3" y="1825625"/>
            <a:ext cx="8520545" cy="4907684"/>
          </a:xfrm>
        </p:spPr>
        <p:txBody>
          <a:bodyPr>
            <a:normAutofit fontScale="77500" lnSpcReduction="20000"/>
          </a:bodyPr>
          <a:lstStyle/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В эмали наблюдаются кристаллы гидроксиапатитов как нормальной длины, так и более удлиненные со сниженной четкостью контуров. </a:t>
            </a:r>
            <a:r>
              <a:rPr lang="ru-RU" dirty="0" err="1"/>
              <a:t>Межпризменные</a:t>
            </a:r>
            <a:r>
              <a:rPr lang="ru-RU" dirty="0"/>
              <a:t> пространства плотно заполнены кристаллами. Дентинные трубочки и их разветвления полностью </a:t>
            </a:r>
            <a:r>
              <a:rPr lang="ru-RU" dirty="0" err="1"/>
              <a:t>обтурированы</a:t>
            </a:r>
            <a:r>
              <a:rPr lang="ru-RU" dirty="0"/>
              <a:t> кристаллами различной структуры. Вокруг трубочек определяется плотная, широкая зона </a:t>
            </a:r>
            <a:r>
              <a:rPr lang="ru-RU" dirty="0" err="1"/>
              <a:t>гиперминерализации</a:t>
            </a:r>
            <a:r>
              <a:rPr lang="ru-RU" dirty="0"/>
              <a:t> </a:t>
            </a:r>
            <a:r>
              <a:rPr lang="ru-RU" dirty="0" err="1"/>
              <a:t>межканальциевого</a:t>
            </a:r>
            <a:r>
              <a:rPr lang="ru-RU" dirty="0"/>
              <a:t> дентина.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Глубокие нарушения также имеются и в пульпе. Уже на начальных стадиях отмечаются хаотичность в расположении и даже вакуолизация </a:t>
            </a:r>
            <a:r>
              <a:rPr lang="ru-RU" dirty="0" err="1"/>
              <a:t>одонтобластов</a:t>
            </a:r>
            <a:r>
              <a:rPr lang="ru-RU" dirty="0"/>
              <a:t>, </a:t>
            </a:r>
            <a:r>
              <a:rPr lang="ru-RU" dirty="0" err="1"/>
              <a:t>пикноз</a:t>
            </a:r>
            <a:r>
              <a:rPr lang="ru-RU" dirty="0"/>
              <a:t> их ядер, а также ретикулярная атрофия, умеренный склероз сосудов и </a:t>
            </a:r>
            <a:r>
              <a:rPr lang="ru-RU" dirty="0" err="1"/>
              <a:t>гиалинизация</a:t>
            </a:r>
            <a:r>
              <a:rPr lang="ru-RU" dirty="0"/>
              <a:t> основного вещества пульпы.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При выраженных степенях возникают фиброзное перерождение пульпы и ее очаговая или диффузная петрификация.</a:t>
            </a:r>
          </a:p>
        </p:txBody>
      </p:sp>
    </p:spTree>
    <p:extLst>
      <p:ext uri="{BB962C8B-B14F-4D97-AF65-F5344CB8AC3E}">
        <p14:creationId xmlns:p14="http://schemas.microsoft.com/office/powerpoint/2010/main" val="2262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D62551-16FA-41D9-AE93-C3A382AA9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63" y="300952"/>
            <a:ext cx="8130887" cy="6049048"/>
          </a:xfrm>
        </p:spPr>
        <p:txBody>
          <a:bodyPr>
            <a:no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CC00FF"/>
                </a:solidFill>
              </a:rPr>
              <a:t>Диагностика</a:t>
            </a:r>
            <a:r>
              <a:rPr lang="ru-RU" sz="3000" dirty="0"/>
              <a:t> включает основные и вспомогательные методы исследования, важен анамнез. Начальное течение болезни бессимптомное.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/>
              <a:t>Прогрессирование заболевания сопровождается чувствительностью дентина, нарушением прикуса, изменениями в височно-нижнечелюстном суставе.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/>
              <a:t>При снижении высоты нижней трети лица возникает характерная клиническая картина, которая может включать изменения слизистой оболочки ротовой полости, ухудшение слуха, болевой синдром.</a:t>
            </a:r>
          </a:p>
        </p:txBody>
      </p:sp>
    </p:spTree>
    <p:extLst>
      <p:ext uri="{BB962C8B-B14F-4D97-AF65-F5344CB8AC3E}">
        <p14:creationId xmlns:p14="http://schemas.microsoft.com/office/powerpoint/2010/main" val="39076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3A0BC57-104D-4D7C-906D-8174C77DC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796" y="481735"/>
            <a:ext cx="3886200" cy="58636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 err="1">
                <a:solidFill>
                  <a:srgbClr val="CC00FF"/>
                </a:solidFill>
              </a:rPr>
              <a:t>Дифдиагностику</a:t>
            </a: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проводят с</a:t>
            </a:r>
          </a:p>
          <a:p>
            <a:pPr marL="0" indent="0">
              <a:buNone/>
            </a:pP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539750" indent="-53975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кариесом зубов, </a:t>
            </a:r>
          </a:p>
          <a:p>
            <a:pPr marL="539750" indent="-53975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эрозией, </a:t>
            </a:r>
          </a:p>
          <a:p>
            <a:pPr marL="539750" indent="-53975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клиновидным дефектом.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BDE16B9-6F8B-4CDB-8D71-3608C0562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3009" y="313317"/>
            <a:ext cx="4577195" cy="6156757"/>
          </a:xfrm>
        </p:spPr>
        <p:txBody>
          <a:bodyPr>
            <a:normAutofit fontScale="92500" lnSpcReduction="10000"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C00FF"/>
                </a:solidFill>
              </a:rPr>
              <a:t>Лечение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зависит от конкретного случая.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Если основной стирающий фактор - пища, то соответствующие рекомендации по питанию могут способствовать приостановлению процесса.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 II и III степени в молодом и среднем возрасте рекомендуется пломбирование в комплексе с протезированием или протезирование.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Выбор метода зависит от формы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32233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9E389C-CE85-440E-B9C3-7A23F6D485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0" t="9530" b="12643"/>
          <a:stretch/>
        </p:blipFill>
        <p:spPr>
          <a:xfrm>
            <a:off x="93518" y="96982"/>
            <a:ext cx="3865870" cy="30549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0A34A5C-1D75-4B17-A9F5-7CD0D67AE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93" y="20784"/>
            <a:ext cx="3198290" cy="34082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C1A0AC-9DC0-495A-AA79-7D657D4C7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529" y="3546763"/>
            <a:ext cx="3401723" cy="30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1B00FD-4B5D-4881-A447-740E6CC8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" y="365126"/>
            <a:ext cx="8832272" cy="184467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/>
              <a:t>3. Этиология, патогенез, клиническая картина, диагностика, дифференциальная диагностика, лечение и профилактика </a:t>
            </a:r>
            <a:r>
              <a:rPr lang="ru-RU" sz="3000" b="1" dirty="0" err="1"/>
              <a:t>сошлифовывания</a:t>
            </a:r>
            <a:r>
              <a:rPr lang="ru-RU" sz="3000" b="1" dirty="0"/>
              <a:t> (абразивного износа) зубов.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6F24A0-F37A-4D5E-B235-66F899ECF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14" y="2483812"/>
            <a:ext cx="8562110" cy="17072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C00FF"/>
                </a:solidFill>
              </a:rPr>
              <a:t>Истирание зубов </a:t>
            </a:r>
            <a:r>
              <a:rPr lang="ru-RU" dirty="0"/>
              <a:t>(англ. </a:t>
            </a:r>
            <a:r>
              <a:rPr lang="ru-RU" dirty="0" err="1"/>
              <a:t>аbrasion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teeth</a:t>
            </a:r>
            <a:r>
              <a:rPr lang="ru-RU" dirty="0"/>
              <a:t>; </a:t>
            </a:r>
            <a:r>
              <a:rPr lang="ru-RU" dirty="0" err="1"/>
              <a:t>сошлифовывание</a:t>
            </a:r>
            <a:r>
              <a:rPr lang="ru-RU" dirty="0"/>
              <a:t>, клиновидный дефект, абразивный износ) — прогрессирующая убыль твердых тканей зуба вследствие насильственного </a:t>
            </a:r>
            <a:r>
              <a:rPr lang="ru-RU" dirty="0" err="1"/>
              <a:t>сошлифовывания</a:t>
            </a:r>
            <a:r>
              <a:rPr lang="ru-RU" dirty="0"/>
              <a:t> различными предметами и субстанциями.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AC928D-C60F-4694-8649-18CE3D8CF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667" y="4365260"/>
            <a:ext cx="6160157" cy="22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7288BC-D2F3-49E8-ABD2-7D85E9E7F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512619"/>
            <a:ext cx="8172450" cy="5664345"/>
          </a:xfrm>
        </p:spPr>
        <p:txBody>
          <a:bodyPr>
            <a:normAutofit fontScale="92500"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/>
              <a:t>Наиболее часто встречается </a:t>
            </a:r>
            <a:r>
              <a:rPr lang="ru-RU" sz="3600" b="1" dirty="0">
                <a:solidFill>
                  <a:srgbClr val="CC00FF"/>
                </a:solidFill>
              </a:rPr>
              <a:t>клиновидный дефект</a:t>
            </a:r>
            <a:r>
              <a:rPr lang="ru-RU" sz="3600" dirty="0"/>
              <a:t>.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/>
              <a:t>По данным последних исследований, проведенных в Республике Беларусь, клиновидные дефекты встречаются у 15-летних подростков в 2,0% случаев, в 20 - 24 года - в 23,2%. В старших возрастных группах распространенность патологии колеблется от 41,9% в 25 - 34 года до 50,6% в 45 -54 года (Семченко И.М., 2001).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8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2D5F8C-AD0C-4DD7-9B8A-FE75FEBE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39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Этиология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0E33EF-76DA-4E3B-A15B-08D36684C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32" y="1343891"/>
            <a:ext cx="8530937" cy="514898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dirty="0"/>
              <a:t>Возникновение клиновидных дефектов </a:t>
            </a:r>
            <a:r>
              <a:rPr lang="ru-RU" sz="3400" dirty="0" err="1"/>
              <a:t>полиэтилогично</a:t>
            </a:r>
            <a:r>
              <a:rPr lang="ru-RU" sz="3400" dirty="0"/>
              <a:t>. </a:t>
            </a:r>
          </a:p>
          <a:p>
            <a:pPr marL="442913" indent="-44291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400" dirty="0"/>
              <a:t>Существует механическая и химическая теории. </a:t>
            </a:r>
          </a:p>
          <a:p>
            <a:pPr marL="442913" indent="-44291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400" dirty="0"/>
              <a:t>Ряд авторов отмечают роль эндокринных нарушений, заболеваний центральной нервной системы и желудочно-кишечного тракта. </a:t>
            </a:r>
          </a:p>
          <a:p>
            <a:pPr marL="442913" indent="-44291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400" dirty="0"/>
              <a:t>Другие авторы считают, что причиной является неправильная чистка зубов (горизонтальные движения щетки), употребления зубных паст с высокими абразивными свойствами, использование зубных щеток с жесткой щетиной. щетиной. </a:t>
            </a:r>
          </a:p>
          <a:p>
            <a:pPr marL="442913" indent="-44291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400" dirty="0"/>
              <a:t>Описаны случаи истирания зубов вследствие вредных привычек (курительная трубка), травмы предметами, сопровождающими профессию (столяр, музыкант) и др. </a:t>
            </a:r>
          </a:p>
          <a:p>
            <a:pPr marL="442913" indent="-44291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400" dirty="0"/>
              <a:t>Истирание зубов обнаружили у ряда народностей Азии и Индии, очищающих зубы с использованием веточек и древесного угля. </a:t>
            </a:r>
          </a:p>
          <a:p>
            <a:pPr marL="442913" indent="-44291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400" dirty="0"/>
              <a:t>У некоторых народностей выявляли ритуальное </a:t>
            </a:r>
            <a:r>
              <a:rPr lang="ru-RU" sz="3400" dirty="0" err="1"/>
              <a:t>сошлифовывание</a:t>
            </a:r>
            <a:r>
              <a:rPr lang="ru-RU" sz="3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9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B3A84-7E00-4BAC-87E1-AAC2FD24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9384"/>
          </a:xfrm>
        </p:spPr>
        <p:txBody>
          <a:bodyPr/>
          <a:lstStyle/>
          <a:p>
            <a:pPr algn="ctr"/>
            <a:r>
              <a:rPr lang="ru-RU" b="1" dirty="0"/>
              <a:t>Клиническая картина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79E270-4DE7-4A81-AF4C-59DB48A0D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25625"/>
            <a:ext cx="8172450" cy="4351338"/>
          </a:xfrm>
        </p:spPr>
        <p:txBody>
          <a:bodyPr>
            <a:normAutofit fontScale="77500" lnSpcReduction="20000"/>
          </a:bodyPr>
          <a:lstStyle/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500" dirty="0"/>
              <a:t>Изначально дефект локализуется в эмали, чаще всего в пришеечных поверхностях резцов, клыков и премоляров в непосредственной близости от границы эмаль-цемент и выглядит как тонкая трещинка или щель.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500" dirty="0"/>
              <a:t>Дефект приобретает форму клина, который затем углубляется. Его форма в продольном сечении зуба напоминает треугольник. Стенки дефекта гладкие, блестящие, твердые.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5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9C14FD-0FB3-457A-9C55-43CC7C34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3239"/>
          </a:xfrm>
        </p:spPr>
        <p:txBody>
          <a:bodyPr/>
          <a:lstStyle/>
          <a:p>
            <a:pPr algn="ctr"/>
            <a:r>
              <a:rPr lang="ru-RU" b="1" i="1" dirty="0"/>
              <a:t>Патологическая анатомия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15EF41-8FC7-429D-A7B7-B555D9B07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3" y="1233056"/>
            <a:ext cx="8551718" cy="5361708"/>
          </a:xfrm>
        </p:spPr>
        <p:txBody>
          <a:bodyPr>
            <a:normAutofit fontScale="700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При исследовании с помощью оптического микроскопа выявлена облитерация дентинных трубочек основного вещества дентина в области дефекта и атрофия пульпы.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При электронно-микроскопическом исследовании обнаружена различная структура эмали в области самого клиновидного дефекта и вдали от него. Структура эмали в области самого дефекта отличается повышенной плотностью за счет повышенной минерализации, что проявляется резким сужением так называемых </a:t>
            </a:r>
            <a:r>
              <a:rPr lang="ru-RU" dirty="0" err="1"/>
              <a:t>межпризменных</a:t>
            </a:r>
            <a:r>
              <a:rPr lang="ru-RU" dirty="0"/>
              <a:t> пространств и потерей четкости границ кристаллов гидроксиапатита.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Вдали от клиновидного дефекта эмаль имеет четко выраженную структуру за счет плотного расположения по отношению друг к другу кристаллов гидроксиапатита, имеющих четкие контуры.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/>
              <a:t>Межканальцевый</a:t>
            </a:r>
            <a:r>
              <a:rPr lang="ru-RU" dirty="0"/>
              <a:t> дентин имеет более четкое строение в отдаленных от дефекта участках, но все же выявляется большая его плотность.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На поверхности дефекта дентинные трубочки практически не определяются, что можно объяснить их полной облитерацией.</a:t>
            </a:r>
          </a:p>
        </p:txBody>
      </p:sp>
    </p:spTree>
    <p:extLst>
      <p:ext uri="{BB962C8B-B14F-4D97-AF65-F5344CB8AC3E}">
        <p14:creationId xmlns:p14="http://schemas.microsoft.com/office/powerpoint/2010/main" val="33475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4BFBB-E100-487F-AC87-64F3B07F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1784"/>
          </a:xfrm>
        </p:spPr>
        <p:txBody>
          <a:bodyPr/>
          <a:lstStyle/>
          <a:p>
            <a:pPr algn="ctr"/>
            <a:r>
              <a:rPr lang="ru-RU" dirty="0"/>
              <a:t>  </a:t>
            </a:r>
            <a:r>
              <a:rPr lang="ru-RU" b="1" dirty="0"/>
              <a:t>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100CF5-7031-4A51-9B7B-6FF799A1B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59" y="1246911"/>
            <a:ext cx="8478982" cy="524596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Классификация патологических изменений твердых тканей зубов, возникающих после  прорезывания зубов.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Этиология, патогенез, клиническая картина, диагностика, дифференциальная диагностика, лечение и профилактика повышенного истирания (изнашивания) зубов</a:t>
            </a:r>
            <a:r>
              <a:rPr lang="ru-RU" dirty="0"/>
              <a:t>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Этиология, патогенез, клиническая картина, диагностика, дифференциальная диагностика, лечение и профилактика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сошлифовывания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(абразивного износа) зубов.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Этиология, патогенез, клиническая картина, диагностика, дифференциальная диагностика, лечение и профилактика эрозии зубов</a:t>
            </a:r>
            <a:r>
              <a:rPr lang="ru-RU" dirty="0"/>
              <a:t>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Этиология, патогенез, клиническая картина, диагностика. дифференциальная диагностика, лечение и профилактика гиперестезии дентина. </a:t>
            </a:r>
          </a:p>
        </p:txBody>
      </p:sp>
    </p:spTree>
    <p:extLst>
      <p:ext uri="{BB962C8B-B14F-4D97-AF65-F5344CB8AC3E}">
        <p14:creationId xmlns:p14="http://schemas.microsoft.com/office/powerpoint/2010/main" val="3803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AAE843-52CE-47C7-BA9B-7F1B3C2C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26473"/>
            <a:ext cx="8645237" cy="6054436"/>
          </a:xfrm>
        </p:spPr>
        <p:txBody>
          <a:bodyPr>
            <a:normAutofit fontScale="92500" lnSpcReduction="10000"/>
          </a:bodyPr>
          <a:lstStyle/>
          <a:p>
            <a:pPr marL="442913" indent="-44291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500" b="1" dirty="0" err="1">
                <a:solidFill>
                  <a:srgbClr val="CC00FF"/>
                </a:solidFill>
              </a:rPr>
              <a:t>Дифдиагностику</a:t>
            </a:r>
            <a:r>
              <a:rPr lang="ru-RU" sz="3500" dirty="0"/>
              <a:t> проводят с кариесом зубов, эрозией, вертикальной формой повышенного стирания.</a:t>
            </a:r>
          </a:p>
          <a:p>
            <a:pPr marL="442913" indent="-44291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500" b="1" dirty="0">
                <a:solidFill>
                  <a:srgbClr val="CC00FF"/>
                </a:solidFill>
              </a:rPr>
              <a:t>Лечение</a:t>
            </a:r>
            <a:r>
              <a:rPr lang="ru-RU" sz="3500" dirty="0"/>
              <a:t> зависит от глубины дефекта. Обязательно выявить этиологический фактор и назначить симптоматическое лечение (обработка </a:t>
            </a:r>
            <a:r>
              <a:rPr lang="ru-RU" sz="3500" dirty="0" err="1"/>
              <a:t>фторпрепаратами</a:t>
            </a:r>
            <a:r>
              <a:rPr lang="ru-RU" sz="3500" dirty="0"/>
              <a:t>, пломбирование или протезирование).</a:t>
            </a:r>
          </a:p>
          <a:p>
            <a:pPr marL="442913" indent="-44291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500" b="1" dirty="0">
                <a:solidFill>
                  <a:srgbClr val="CC00FF"/>
                </a:solidFill>
              </a:rPr>
              <a:t>Профилактика</a:t>
            </a:r>
            <a:r>
              <a:rPr lang="ru-RU" sz="3500" dirty="0"/>
              <a:t> состоит в обучении правильному методу чистки зубов, рациональном подборе средств гигиены, санитарном просвещении по устранению вредных привычек.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4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D89B75-1B7A-416F-82C8-EB23EB3D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55" y="149722"/>
            <a:ext cx="4655127" cy="32792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4334F5-656B-4730-A799-2DAA30FCD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43" y="3788352"/>
            <a:ext cx="7671141" cy="28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78C2CF-906D-4CDB-9207-5C328896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6"/>
            <a:ext cx="8385464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/>
              <a:t>4. Этиология, патогенез, клиническая картина, диагностика, дифференциальная диагностика, лечение и профилактика эрозии зубов.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8C0934-B492-48D3-B29F-2BAC22058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5" y="1620983"/>
            <a:ext cx="8120495" cy="2064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300" b="1" dirty="0">
                <a:solidFill>
                  <a:srgbClr val="CC00FF"/>
                </a:solidFill>
              </a:rPr>
              <a:t>Эрозия зубов </a:t>
            </a:r>
            <a:r>
              <a:rPr lang="ru-RU" sz="3300" dirty="0"/>
              <a:t>(от лат. </a:t>
            </a:r>
            <a:r>
              <a:rPr lang="ru-RU" sz="3300" dirty="0" err="1"/>
              <a:t>erodere</a:t>
            </a:r>
            <a:r>
              <a:rPr lang="ru-RU" sz="3300" dirty="0"/>
              <a:t> — грызть, разъедать) — прогрессирующая убыль эмали и дентина зубов, предположительно вследствие растворения кислотами и дальнейшего механического удаления.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C80911-5A8E-4BF1-91CB-0B9B15D43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39" y="4093152"/>
            <a:ext cx="7627427" cy="26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4F0F19-93F2-4DA4-BABF-E2B08DDB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6366"/>
          </a:xfrm>
        </p:spPr>
        <p:txBody>
          <a:bodyPr/>
          <a:lstStyle/>
          <a:p>
            <a:pPr algn="ctr"/>
            <a:r>
              <a:rPr lang="ru-RU" b="1" dirty="0"/>
              <a:t>Этиология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6FBE35-7F62-4975-8149-48C010B88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191492"/>
            <a:ext cx="8458200" cy="5301382"/>
          </a:xfrm>
        </p:spPr>
        <p:txBody>
          <a:bodyPr>
            <a:normAutofit fontScale="700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Воздействие кислоты и стирающих факторов.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u="sng" dirty="0"/>
              <a:t>Появление кислоты в полости рта может быть вызвано</a:t>
            </a:r>
            <a:r>
              <a:rPr lang="ru-RU" dirty="0"/>
              <a:t>: </a:t>
            </a:r>
          </a:p>
          <a:p>
            <a:pPr marL="539750" indent="-539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попаданием паров кислот промышленного происхождения, </a:t>
            </a:r>
          </a:p>
          <a:p>
            <a:pPr marL="539750" indent="-539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чрезмерным употреблением кислых фруктовых соков, напитков, лимонада, йогуртов и других продуктов питания, содержащих кислоту (аскорбиновую, уксусную). </a:t>
            </a:r>
          </a:p>
          <a:p>
            <a:pPr marL="539750" indent="-539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частой рвотой кислым содержимым желудка, например при булимии, беременности, алкоголизме  может приводить к эрозивным изменениям на небной поверхности передних зубов. </a:t>
            </a:r>
          </a:p>
          <a:p>
            <a:pPr marL="539750" indent="-539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замечена широкая распространенность эрозии среди профессиональных дегустаторов вин с длительным стажем работы. </a:t>
            </a:r>
          </a:p>
          <a:p>
            <a:pPr marL="539750" indent="-539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эрозию могут вызывать лекарственные препараты при нарушении их применения.</a:t>
            </a:r>
          </a:p>
          <a:p>
            <a:pPr marL="539750" indent="-539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при </a:t>
            </a:r>
            <a:r>
              <a:rPr lang="ru-RU" dirty="0" err="1"/>
              <a:t>гипосаливации</a:t>
            </a:r>
            <a:r>
              <a:rPr lang="ru-RU" dirty="0"/>
              <a:t>, истощении буферных емкостей слюны вероятность возникновения поражений твердых тканей повышается.</a:t>
            </a:r>
          </a:p>
        </p:txBody>
      </p:sp>
    </p:spTree>
    <p:extLst>
      <p:ext uri="{BB962C8B-B14F-4D97-AF65-F5344CB8AC3E}">
        <p14:creationId xmlns:p14="http://schemas.microsoft.com/office/powerpoint/2010/main" val="6724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400576-3716-4237-8B48-66836492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83" y="280459"/>
            <a:ext cx="7886700" cy="715530"/>
          </a:xfrm>
        </p:spPr>
        <p:txBody>
          <a:bodyPr/>
          <a:lstStyle/>
          <a:p>
            <a:pPr algn="ctr"/>
            <a:r>
              <a:rPr lang="ru-RU" b="1" dirty="0"/>
              <a:t>Клиническая картина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F39B15-2D7E-4ADB-B303-AA44F769A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3" y="1302327"/>
            <a:ext cx="8562110" cy="5403273"/>
          </a:xfrm>
        </p:spPr>
        <p:txBody>
          <a:bodyPr>
            <a:normAutofit fontScale="77500" lnSpcReduction="20000"/>
          </a:bodyPr>
          <a:lstStyle/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Вначале  развития эрозия характеризуется потерей блеска на определенном, ограниченном участке эмали. Затем в результате присоединения механических воздействий поверхностно-</a:t>
            </a:r>
            <a:r>
              <a:rPr lang="ru-RU" dirty="0" err="1"/>
              <a:t>деминерализированная</a:t>
            </a:r>
            <a:r>
              <a:rPr lang="ru-RU" dirty="0"/>
              <a:t> эмаль стирается и развившаяся эрозия представляется в виде овального или округлого дефекта, расположенного в поперечном направлении наиболее выпуклой части вестибулярной поверхности коронки зуба.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Дно эрозии блестящее, гладкое, плотное.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Прогрессирование эрозии приводит к утере всей эмали вестибулярной поверхности зуба и части дентина. При этом  эрозия принимает неправильную форму, напоминающую </a:t>
            </a:r>
            <a:r>
              <a:rPr lang="ru-RU" dirty="0" err="1"/>
              <a:t>желобоватое</a:t>
            </a:r>
            <a:r>
              <a:rPr lang="ru-RU" dirty="0"/>
              <a:t> долото.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Цвет </a:t>
            </a:r>
            <a:r>
              <a:rPr lang="ru-RU" dirty="0" err="1"/>
              <a:t>эрозированной</a:t>
            </a:r>
            <a:r>
              <a:rPr lang="ru-RU" dirty="0"/>
              <a:t> поверхности соответствует естественному цвету тканей зуба, но при прекращении чистки зубов, что бывает в случаях гиперестезии, поверхность эрозии окрашивается пищевыми красителями, приобретая желтый и светло - коричневый оттенок.</a:t>
            </a:r>
          </a:p>
        </p:txBody>
      </p:sp>
    </p:spTree>
    <p:extLst>
      <p:ext uri="{BB962C8B-B14F-4D97-AF65-F5344CB8AC3E}">
        <p14:creationId xmlns:p14="http://schemas.microsoft.com/office/powerpoint/2010/main" val="29278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E9588E-5337-428D-809C-1392BD2A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6"/>
            <a:ext cx="8717973" cy="9649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Клинические стадии эрозии </a:t>
            </a:r>
            <a:br>
              <a:rPr lang="ru-RU" sz="2700" b="1" dirty="0"/>
            </a:br>
            <a:r>
              <a:rPr lang="ru-RU" sz="2700" b="1" dirty="0"/>
              <a:t>(Е.В. Боровский и </a:t>
            </a:r>
            <a:r>
              <a:rPr lang="ru-RU" sz="2700" b="1" dirty="0" err="1"/>
              <a:t>соавт</a:t>
            </a:r>
            <a:r>
              <a:rPr lang="ru-RU" sz="2700" b="1" dirty="0"/>
              <a:t>. (1978), а также Ю.М. </a:t>
            </a:r>
            <a:r>
              <a:rPr lang="ru-RU" sz="2700" b="1" dirty="0" err="1"/>
              <a:t>Максимовский</a:t>
            </a:r>
            <a:r>
              <a:rPr lang="ru-RU" sz="2700" b="1" dirty="0"/>
              <a:t> (1981))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94F075-6C0A-4975-B488-127EC6F54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2382982"/>
            <a:ext cx="8099714" cy="3793981"/>
          </a:xfrm>
        </p:spPr>
        <p:txBody>
          <a:bodyPr/>
          <a:lstStyle/>
          <a:p>
            <a:pPr marL="539750" indent="-539750">
              <a:buFont typeface="Wingdings" panose="05000000000000000000" pitchFamily="2" charset="2"/>
              <a:buChar char="ü"/>
            </a:pPr>
            <a:r>
              <a:rPr lang="ru-RU" sz="3300" dirty="0"/>
              <a:t>Активная.</a:t>
            </a:r>
          </a:p>
          <a:p>
            <a:pPr marL="539750" indent="-539750">
              <a:buFont typeface="Wingdings" panose="05000000000000000000" pitchFamily="2" charset="2"/>
              <a:buChar char="ü"/>
            </a:pPr>
            <a:r>
              <a:rPr lang="ru-RU" sz="3300" dirty="0"/>
              <a:t>Стабилизированная.</a:t>
            </a:r>
          </a:p>
          <a:p>
            <a:pPr marL="0" indent="0">
              <a:buNone/>
            </a:pPr>
            <a:endParaRPr lang="ru-RU" sz="3300" dirty="0"/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300" dirty="0"/>
              <a:t>Хотя в целом, любая эрозия эмали и дентина характеризуется хроническим течением.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7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D2653B-00EA-45ED-BD7E-805067530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3" y="365126"/>
            <a:ext cx="842702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/>
              <a:t>Исходя из глубины поражения твердых тканей Ю.М. </a:t>
            </a:r>
            <a:r>
              <a:rPr lang="ru-RU" sz="3300" b="1" dirty="0" err="1"/>
              <a:t>Максимовский</a:t>
            </a:r>
            <a:r>
              <a:rPr lang="ru-RU" sz="3300" b="1" dirty="0"/>
              <a:t> (1981) рассматривает эрозии трех степеней: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3D5331-81DB-4BEF-87E0-8AA7A95C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3" y="2369127"/>
            <a:ext cx="8427028" cy="3807836"/>
          </a:xfrm>
        </p:spPr>
        <p:txBody>
          <a:bodyPr/>
          <a:lstStyle/>
          <a:p>
            <a:pPr marL="0" indent="0">
              <a:buNone/>
            </a:pPr>
            <a:r>
              <a:rPr lang="ru-RU" sz="3300" b="1" dirty="0">
                <a:solidFill>
                  <a:srgbClr val="CC00FF"/>
                </a:solidFill>
              </a:rPr>
              <a:t>I - начальная степень</a:t>
            </a:r>
            <a:r>
              <a:rPr lang="ru-RU" sz="3300" dirty="0"/>
              <a:t>, поражение лишь поверхностного слоя эмали;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CC00FF"/>
                </a:solidFill>
              </a:rPr>
              <a:t>II - средняя степень</a:t>
            </a:r>
            <a:r>
              <a:rPr lang="ru-RU" sz="3300" dirty="0"/>
              <a:t>, поражение всей толщины эмали вплоть до эмалево-</a:t>
            </a:r>
            <a:r>
              <a:rPr lang="ru-RU" sz="3300" dirty="0" err="1"/>
              <a:t>дентинового</a:t>
            </a:r>
            <a:r>
              <a:rPr lang="ru-RU" sz="3300" dirty="0"/>
              <a:t> соединения;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CC00FF"/>
                </a:solidFill>
              </a:rPr>
              <a:t>III - глубокая степень</a:t>
            </a:r>
            <a:r>
              <a:rPr lang="ru-RU" sz="3300" dirty="0"/>
              <a:t>, когда поражаются и поверхностные слои дентина.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0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32464A-33B3-4CF6-AF29-9DC2D7F1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01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Патологическая анатомия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9F98D3-C322-4C9A-863A-0BCCFF0E7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825625"/>
            <a:ext cx="8141277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300" dirty="0"/>
              <a:t>При изучении шлифов эмали в начальных стадиях поражения отмечается увеличение промежутков между призмами в области их периферических окончаний,  выражены линии </a:t>
            </a:r>
            <a:r>
              <a:rPr lang="ru-RU" sz="3300" dirty="0" err="1"/>
              <a:t>Ретциуса</a:t>
            </a:r>
            <a:r>
              <a:rPr lang="ru-RU" sz="3300" dirty="0"/>
              <a:t>. В дентине появляется прозрачная зона. Зона интерглобулярного дентина не выражена, дентинные трубочки несколько </a:t>
            </a:r>
            <a:r>
              <a:rPr lang="ru-RU" sz="3300" dirty="0" err="1"/>
              <a:t>облитерированы</a:t>
            </a:r>
            <a:r>
              <a:rPr lang="ru-RU" sz="3300" dirty="0"/>
              <a:t>. Полость зуба частично или полностью заполнена третичным дентином.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74FC21-338E-47C6-A544-3D89E3BF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3964"/>
            <a:ext cx="7886700" cy="5172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Дифференциальная 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B470AE-BB7F-4554-AD0F-67009DF2E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6" y="1066800"/>
            <a:ext cx="8582891" cy="5597236"/>
          </a:xfrm>
        </p:spPr>
        <p:txBody>
          <a:bodyPr>
            <a:no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 err="1"/>
              <a:t>Отдифференцировать</a:t>
            </a:r>
            <a:r>
              <a:rPr lang="ru-RU" sz="2100" dirty="0"/>
              <a:t> эрозию на вестибулярной поверхности верхних фронтальных зубов, от повышенного стирания и </a:t>
            </a:r>
            <a:r>
              <a:rPr lang="ru-RU" sz="2100" dirty="0" err="1"/>
              <a:t>сошлифовывания</a:t>
            </a:r>
            <a:r>
              <a:rPr lang="ru-RU" sz="2100" dirty="0"/>
              <a:t> не сложно. Учитываются локализация, форма дефекта и анамнестические данные.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/>
              <a:t>Эрозия жевательных зубов определяется на щечной или </a:t>
            </a:r>
            <a:r>
              <a:rPr lang="ru-RU" sz="2100" dirty="0" err="1"/>
              <a:t>окклюзионной</a:t>
            </a:r>
            <a:r>
              <a:rPr lang="ru-RU" sz="2100" dirty="0"/>
              <a:t> поверхности и имеет вогнутую форму. В отличие от </a:t>
            </a:r>
            <a:r>
              <a:rPr lang="ru-RU" sz="2100" dirty="0" err="1"/>
              <a:t>стираемости</a:t>
            </a:r>
            <a:r>
              <a:rPr lang="ru-RU" sz="2100" dirty="0"/>
              <a:t>, при которой поверхности зубов антагонистов точно подходят друг к другу, при эрозии этого нет.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/>
              <a:t>Сложность представляет дифференциальная диагностика эрозии и множественного кариеса, особенно если процесс стирания при эрозии замедляется, и вокруг </a:t>
            </a:r>
            <a:r>
              <a:rPr lang="ru-RU" sz="2100" dirty="0" err="1"/>
              <a:t>эрозированных</a:t>
            </a:r>
            <a:r>
              <a:rPr lang="ru-RU" sz="2100" dirty="0"/>
              <a:t> участков образуются видимые невооруженным глазом зоны деминерализации эмали.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/>
              <a:t>При множественном кариесе имеется тенденция развития процесса вглубь, а при эрозии - по периферии.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/>
              <a:t>Иногда эрозию эмали называют «кислотным» некрозом. Однако такой формы патологии в Международной классификации нет.</a:t>
            </a:r>
          </a:p>
        </p:txBody>
      </p:sp>
    </p:spTree>
    <p:extLst>
      <p:ext uri="{BB962C8B-B14F-4D97-AF65-F5344CB8AC3E}">
        <p14:creationId xmlns:p14="http://schemas.microsoft.com/office/powerpoint/2010/main" val="7689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7E3377-D1A4-4899-B148-3C44DE79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4802"/>
          </a:xfrm>
        </p:spPr>
        <p:txBody>
          <a:bodyPr/>
          <a:lstStyle/>
          <a:p>
            <a:pPr algn="ctr"/>
            <a:r>
              <a:rPr lang="ru-RU" b="1" dirty="0"/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6A8799-6A66-443F-A60C-9A1B1536C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Устранение причинного фактора.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Нельзя отменять чистку зубов даже при выраженной гиперестезии, т.к. это приводит к усугублению патологического процесса, для стабилизации которого необходимо назначение </a:t>
            </a:r>
            <a:r>
              <a:rPr lang="ru-RU" sz="3200" dirty="0" err="1"/>
              <a:t>реминерализирующей</a:t>
            </a:r>
            <a:r>
              <a:rPr lang="ru-RU" sz="3200" dirty="0"/>
              <a:t> терапии.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В выраженной стадии показано пломбирование, применение </a:t>
            </a:r>
            <a:r>
              <a:rPr lang="ru-RU" sz="3200" dirty="0" err="1"/>
              <a:t>виниров</a:t>
            </a:r>
            <a:r>
              <a:rPr lang="ru-RU" sz="3200" dirty="0"/>
              <a:t> или протезирование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2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56207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Международная классификация (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ICD</a:t>
            </a: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-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DA</a:t>
            </a: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, ВОЗ, Женева, 1995)</a:t>
            </a:r>
            <a:endParaRPr lang="ru-RU" sz="27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24847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08238"/>
            <a:ext cx="4228010" cy="608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2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40629E-9F78-4393-AB83-1C7C2117B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36" y="498765"/>
            <a:ext cx="8214014" cy="5678199"/>
          </a:xfrm>
        </p:spPr>
        <p:txBody>
          <a:bodyPr>
            <a:normAutofit fontScale="92500" lnSpcReduction="10000"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700" b="1" dirty="0">
                <a:solidFill>
                  <a:srgbClr val="CC00FF"/>
                </a:solidFill>
              </a:rPr>
              <a:t>Профилактика</a:t>
            </a:r>
            <a:r>
              <a:rPr lang="ru-RU" sz="3700" dirty="0"/>
              <a:t> предполагает исключение профессиональных вредностей, адекватное лечение гастритов, правильный прием лекарств, исключение чрезмерного потребления кислых фруктовых соков, напитков, содержащих кислоту (аскорбиновую, уксусную).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700" dirty="0"/>
              <a:t>Доказано, что употребление цитрусовых более двух раз в день увеличивает риск эрозии в 30 - 40 раз.</a:t>
            </a:r>
          </a:p>
        </p:txBody>
      </p:sp>
    </p:spTree>
    <p:extLst>
      <p:ext uri="{BB962C8B-B14F-4D97-AF65-F5344CB8AC3E}">
        <p14:creationId xmlns:p14="http://schemas.microsoft.com/office/powerpoint/2010/main" val="16677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FFB882-EBA4-4B60-84D9-6D7EC8B64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681960" cy="3429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45CC2CD-BE1C-4D44-B8A5-D608443D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0" y="3429000"/>
            <a:ext cx="55816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982532-F1F9-497F-88A1-8B1C3E1B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365126"/>
            <a:ext cx="8572499" cy="121429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/>
              <a:t>5. Этиология, патогенез, клиническая картина, диагностика. дифференциальная диагностика, лечение и профилактика гиперестезии дентина.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94887D-1CDC-42DC-8BDE-BAFEDA9FD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55" y="1828801"/>
            <a:ext cx="8655627" cy="4461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b="1" dirty="0">
                <a:solidFill>
                  <a:srgbClr val="CC00FF"/>
                </a:solidFill>
              </a:rPr>
              <a:t>Чувствительность дентина (гиперестезия), </a:t>
            </a:r>
            <a:r>
              <a:rPr lang="ru-RU" sz="3500" dirty="0"/>
              <a:t>К03.80 — патологическое состояние, сопровождающееся выраженной болезненностью в области кариозных и других дефектов, обнаженных шеек и корней зубов под влиянием различных раздражителей.</a:t>
            </a:r>
          </a:p>
          <a:p>
            <a:pPr marL="0" indent="0">
              <a:buNone/>
            </a:pPr>
            <a:endParaRPr lang="ru-RU" sz="3500" dirty="0"/>
          </a:p>
          <a:p>
            <a:pPr marL="0" indent="0">
              <a:buNone/>
            </a:pPr>
            <a:r>
              <a:rPr lang="ru-RU" dirty="0"/>
              <a:t>По данным Ю.А. Федорова гиперестезия дентина встречается у 89,9 -92,8% лиц с </a:t>
            </a:r>
            <a:r>
              <a:rPr lang="ru-RU" dirty="0" err="1"/>
              <a:t>некариозными</a:t>
            </a:r>
            <a:r>
              <a:rPr lang="ru-RU" dirty="0"/>
              <a:t> поражениями, развившимися после прорезывания зубов, и у 25-27% больных с патологией периодонта.</a:t>
            </a:r>
          </a:p>
        </p:txBody>
      </p:sp>
    </p:spTree>
    <p:extLst>
      <p:ext uri="{BB962C8B-B14F-4D97-AF65-F5344CB8AC3E}">
        <p14:creationId xmlns:p14="http://schemas.microsoft.com/office/powerpoint/2010/main" val="35753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E6C767-DC0E-4098-94AB-19408779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3348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/>
              <a:t>Классификация гиперестезии дентина, </a:t>
            </a:r>
            <a:br>
              <a:rPr lang="ru-RU" sz="3000" b="1" dirty="0"/>
            </a:br>
            <a:r>
              <a:rPr lang="ru-RU" sz="3000" b="1" dirty="0"/>
              <a:t>разработанная Ю.А. Федоровым и </a:t>
            </a:r>
            <a:r>
              <a:rPr lang="ru-RU" sz="3000" b="1" dirty="0" err="1"/>
              <a:t>соавт</a:t>
            </a:r>
            <a:r>
              <a:rPr lang="ru-RU" sz="3000" b="1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857A09-AF07-4C54-89B0-81B2B4CE9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09" y="1825625"/>
            <a:ext cx="8738755" cy="48938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А. По распространению: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lvl="1"/>
            <a:r>
              <a:rPr lang="ru-RU" sz="2800" dirty="0"/>
              <a:t>Ограниченная форма проявляется обычно в области отдельных или нескольких зубов, чаще при наличии одиночных кариозных полостей, а также после препарирования зубов под коронки, вкладки и при клиновидном дефекте.</a:t>
            </a:r>
          </a:p>
          <a:p>
            <a:pPr lvl="1"/>
            <a:r>
              <a:rPr lang="ru-RU" sz="2800" dirty="0"/>
              <a:t>Генерализованная форма проявляется в области большинства или всех зубов, чаще при обнажении шеек и корней зубов при заболеваниях периодонта, повышенном стирании, при множественном кариесе зубов, а также при множественной и прогрессирующей форме эрозий зубов.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3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C4E084-B227-4FB1-9454-5DC7C428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022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Б. По происхождению: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F5EB7A-7574-44BE-805F-6ECB70DC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91" y="1413164"/>
            <a:ext cx="8655627" cy="519545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i="1" dirty="0">
                <a:solidFill>
                  <a:srgbClr val="FFC000"/>
                </a:solidFill>
              </a:rPr>
              <a:t>1. Гиперестезия дентина, связанная с потерей твердых тканей зуба:</a:t>
            </a:r>
            <a:endParaRPr lang="ru-RU" dirty="0">
              <a:solidFill>
                <a:srgbClr val="FFC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а) гиперестезия дентина в области кариозных полостей;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б) гиперестезия дентина, возникшая после </a:t>
            </a:r>
            <a:r>
              <a:rPr lang="ru-RU" dirty="0" err="1"/>
              <a:t>препаровки</a:t>
            </a:r>
            <a:r>
              <a:rPr lang="ru-RU" dirty="0"/>
              <a:t> тканей зуба под коронки, вкладки и т.п.;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в) гиперестезия дентина, сопутствующая повышенному стиранию и </a:t>
            </a:r>
            <a:r>
              <a:rPr lang="ru-RU" dirty="0" err="1"/>
              <a:t>сошлифовыванию</a:t>
            </a:r>
            <a:r>
              <a:rPr lang="ru-RU" dirty="0"/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г) гиперестезия при эрозии эмали зубов.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i="1" dirty="0">
                <a:solidFill>
                  <a:srgbClr val="FFC000"/>
                </a:solidFill>
              </a:rPr>
              <a:t>2. Гиперестезия, не связанная с потерей твердых тканей зуба:</a:t>
            </a:r>
            <a:endParaRPr lang="ru-RU" dirty="0">
              <a:solidFill>
                <a:srgbClr val="FFC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а) гиперестезия дентина обнаженных шеек и корней зубов при заболеваниях периодонта;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б) гиперестезия дентина интактных зубов (функциональная), сопутствующая общим нарушениям в организме.</a:t>
            </a:r>
          </a:p>
        </p:txBody>
      </p:sp>
    </p:spTree>
    <p:extLst>
      <p:ext uri="{BB962C8B-B14F-4D97-AF65-F5344CB8AC3E}">
        <p14:creationId xmlns:p14="http://schemas.microsoft.com/office/powerpoint/2010/main" val="28836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B86463-8B00-45DE-A541-EFA653D5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62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В. По клиническому течению: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EDC307-B130-45B1-BB05-41733302C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18" y="1825625"/>
            <a:ext cx="84582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/>
              <a:t>I степень - ткани зуба реагируют на температурный ( холод, тепло) раздражитель; порог </a:t>
            </a:r>
            <a:r>
              <a:rPr lang="ru-RU" sz="3000" dirty="0" err="1"/>
              <a:t>электровозбудимости</a:t>
            </a:r>
            <a:r>
              <a:rPr lang="ru-RU" sz="3000" dirty="0"/>
              <a:t> дентина варьирует в пределах 5-8 мкА;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/>
              <a:t>II степень - ткани зуба реагируют на температурный и химический (соленое, сладкое, кислое, горькое) раздражители; порог </a:t>
            </a:r>
            <a:r>
              <a:rPr lang="ru-RU" sz="3000" dirty="0" err="1"/>
              <a:t>электровозбудимости</a:t>
            </a:r>
            <a:r>
              <a:rPr lang="ru-RU" sz="3000" dirty="0"/>
              <a:t> дентина - 3-5 мкА;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/>
              <a:t>III степень - ткани зуба реагируют на все виды раздражителей, включая тактильный; порог </a:t>
            </a:r>
            <a:r>
              <a:rPr lang="ru-RU" sz="3000" dirty="0" err="1"/>
              <a:t>электровозбудимости</a:t>
            </a:r>
            <a:r>
              <a:rPr lang="ru-RU" sz="3000" dirty="0"/>
              <a:t> дентина достигает 0,5-2,5мкА.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5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9B8AD1-A92F-43B0-A9E2-0AA97539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78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/>
              <a:t>Теории возникновения чувствительности дентина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DEF5B6-2F12-40FF-84BC-69740D072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59" y="1778001"/>
            <a:ext cx="8478982" cy="482229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600" dirty="0"/>
              <a:t>Были предложены три теории передачи раздражения (температурного, химического, тактильно­го) через дентин к пульпе: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600" dirty="0"/>
          </a:p>
          <a:p>
            <a:pPr marL="742950" indent="-74295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600" dirty="0"/>
              <a:t>раздражение нервных рецепторов дентина;</a:t>
            </a:r>
          </a:p>
          <a:p>
            <a:pPr marL="742950" indent="-74295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600" dirty="0"/>
              <a:t>воздействие на чувствительные отростки </a:t>
            </a:r>
            <a:r>
              <a:rPr lang="ru-RU" sz="3600" dirty="0" err="1"/>
              <a:t>одонтобластов</a:t>
            </a:r>
            <a:r>
              <a:rPr lang="ru-RU" sz="3600" dirty="0"/>
              <a:t>;</a:t>
            </a:r>
          </a:p>
          <a:p>
            <a:pPr marL="742950" indent="-74295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600" dirty="0"/>
              <a:t>гидродинамическая теория.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3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3C4CEF-C293-48BA-8D59-7E5B0FB4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09" y="637309"/>
            <a:ext cx="8614064" cy="5539654"/>
          </a:xfrm>
        </p:spPr>
        <p:txBody>
          <a:bodyPr>
            <a:normAutofit fontScale="92500" lnSpcReduction="20000"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C00FF"/>
                </a:solidFill>
              </a:rPr>
              <a:t>Лечение</a:t>
            </a:r>
            <a:r>
              <a:rPr lang="ru-RU" dirty="0"/>
              <a:t> зависит от происхождения чувствительности дентина, включает терапевтические и ортопедические мероприятия. В их числе использование </a:t>
            </a:r>
            <a:r>
              <a:rPr lang="ru-RU" dirty="0" err="1"/>
              <a:t>десенситайзеров</a:t>
            </a:r>
            <a:r>
              <a:rPr lang="ru-RU" dirty="0"/>
              <a:t>, </a:t>
            </a:r>
            <a:r>
              <a:rPr lang="ru-RU" dirty="0" err="1"/>
              <a:t>реминерализирующих</a:t>
            </a:r>
            <a:r>
              <a:rPr lang="ru-RU" dirty="0"/>
              <a:t> лекарственных средств, пломбирование. После препарирования зубов под коронки рекомендуют изготавливать временные протезы для предупреждения чувствительности либо защищать </a:t>
            </a:r>
            <a:r>
              <a:rPr lang="ru-RU" dirty="0" err="1"/>
              <a:t>десенситайзерами</a:t>
            </a:r>
            <a:r>
              <a:rPr lang="ru-RU" dirty="0"/>
              <a:t>. Вместе с этим результаты современных исследований указывают на ряд способствующих чувствительности дентина факторов: неправильная чистка зубов, неудовлетворительная гигиена рта, высокая частота употребления продуктов, содержащих пищевые кислоты.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C00FF"/>
                </a:solidFill>
              </a:rPr>
              <a:t>Профилактика</a:t>
            </a:r>
            <a:r>
              <a:rPr lang="ru-RU" dirty="0"/>
              <a:t> направлена устранение факторов риска.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5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69CB42-DE53-46C0-B99A-422AD3E9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159" y="1"/>
            <a:ext cx="5896841" cy="7897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66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57233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40" y="116632"/>
            <a:ext cx="434615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4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5D65B6-C1D8-476A-B41C-D8E9DD86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7" y="281998"/>
            <a:ext cx="8840547" cy="158066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/>
              <a:t>2. Этиология, патогенез, клиническая картина, диагностика, дифференциальная диагностика, лечение и профилактика повышенного истирания (изнашивания) зубов.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6F9942-B554-429E-AA27-8A12F28CB3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800" y="5022273"/>
            <a:ext cx="4949344" cy="16922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49D8602-93E6-45CB-9A54-BFB059A9DEF0}"/>
              </a:ext>
            </a:extLst>
          </p:cNvPr>
          <p:cNvSpPr/>
          <p:nvPr/>
        </p:nvSpPr>
        <p:spPr>
          <a:xfrm>
            <a:off x="244186" y="2077993"/>
            <a:ext cx="8421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CC00FF"/>
                </a:solidFill>
                <a:latin typeface="Arial Narrow" panose="020B0606020202030204" pitchFamily="34" charset="0"/>
              </a:rPr>
              <a:t>Стирание зубов </a:t>
            </a:r>
            <a:r>
              <a:rPr lang="ru-RU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(англ. </a:t>
            </a:r>
            <a:r>
              <a:rPr lang="ru-RU" sz="3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attrition</a:t>
            </a:r>
            <a:r>
              <a:rPr lang="ru-RU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of</a:t>
            </a:r>
            <a:r>
              <a:rPr lang="ru-RU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teeth</a:t>
            </a:r>
            <a:r>
              <a:rPr lang="ru-RU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; патологическое стирание, повышенное стирание, изнашивание) — прогрессирующая убыль твердых тканей зубов, превышающая физиологическое изнашивание, приводящая к нарушению функции жевания и другим побочным эффектам.</a:t>
            </a:r>
          </a:p>
        </p:txBody>
      </p:sp>
    </p:spTree>
    <p:extLst>
      <p:ext uri="{BB962C8B-B14F-4D97-AF65-F5344CB8AC3E}">
        <p14:creationId xmlns:p14="http://schemas.microsoft.com/office/powerpoint/2010/main" val="37865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FDEE6C5-718E-44B4-916B-67D0FE70F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795" y="498764"/>
            <a:ext cx="3886200" cy="6137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100" b="1" dirty="0">
                <a:solidFill>
                  <a:srgbClr val="CC00FF"/>
                </a:solidFill>
              </a:rPr>
              <a:t>Физиологическое стирание зубов</a:t>
            </a:r>
            <a:r>
              <a:rPr lang="ru-RU" sz="4100" dirty="0">
                <a:solidFill>
                  <a:srgbClr val="CC00FF"/>
                </a:solidFill>
              </a:rPr>
              <a:t> </a:t>
            </a:r>
            <a:r>
              <a:rPr lang="ru-RU" sz="4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стирание твердых тканей зуба в результате непосредственного контакта поверхностей зубов-антагонистов или смежных зубов при жевании и проглатывании пищи. С возрастом последствия физиологического стирания становятся более заметными.</a:t>
            </a:r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DA192C7-0185-4936-87FC-DF74291BF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35527"/>
            <a:ext cx="3886200" cy="59414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100" b="1" dirty="0">
                <a:solidFill>
                  <a:srgbClr val="CC00FF"/>
                </a:solidFill>
              </a:rPr>
              <a:t>Патологическое стирание</a:t>
            </a:r>
            <a:r>
              <a:rPr lang="ru-RU" sz="4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- достаточно часто встречающееся явление. Его можно охарактеризовать, как прогрессирующую убыль твердых тканей зубов за пределами физиологического изнашивания.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C829E2-D7A4-4E30-91DD-656FCCA8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Причины возникновения повышенного стирания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A5D543-C054-4927-ABE7-A64CA13E2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4655"/>
            <a:ext cx="7886700" cy="3572308"/>
          </a:xfrm>
        </p:spPr>
        <p:txBody>
          <a:bodyPr/>
          <a:lstStyle/>
          <a:p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характер питания, </a:t>
            </a:r>
          </a:p>
          <a:p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 прикуса, </a:t>
            </a:r>
          </a:p>
          <a:p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количество отсутствующих зубов, </a:t>
            </a:r>
          </a:p>
          <a:p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качество лечения и протезирования.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8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200936-3982-4BEC-AF8F-5E12F1EA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8657"/>
          </a:xfrm>
        </p:spPr>
        <p:txBody>
          <a:bodyPr/>
          <a:lstStyle/>
          <a:p>
            <a:pPr algn="ctr"/>
            <a:r>
              <a:rPr lang="ru-RU" b="1" dirty="0"/>
              <a:t>Клиническая картина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AA504C-4DBE-43F6-BCB1-577001981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Стирание зубов чаще неравномерное, большее в местах, подверженных травмированию. Зубы могут приобретать необычную форму. В результате стирания образуются острые края, травмирующие слизистую рта</a:t>
            </a:r>
          </a:p>
        </p:txBody>
      </p:sp>
    </p:spTree>
    <p:extLst>
      <p:ext uri="{BB962C8B-B14F-4D97-AF65-F5344CB8AC3E}">
        <p14:creationId xmlns:p14="http://schemas.microsoft.com/office/powerpoint/2010/main" val="39018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F0F906-0A95-4FE1-99A4-A8831F98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Степени повышенного (чрезмерного) стирания: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F98542-1FAB-49AD-B178-B955D3112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825625"/>
            <a:ext cx="8572500" cy="466725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500" b="1" dirty="0">
                <a:solidFill>
                  <a:srgbClr val="C00000"/>
                </a:solidFill>
              </a:rPr>
              <a:t>I степень</a:t>
            </a:r>
            <a:r>
              <a:rPr lang="ru-RU" sz="3500" dirty="0">
                <a:solidFill>
                  <a:srgbClr val="C00000"/>
                </a:solidFill>
              </a:rPr>
              <a:t> </a:t>
            </a:r>
            <a:r>
              <a:rPr lang="ru-RU" sz="3500" dirty="0"/>
              <a:t>- в пределах эмали (стертость бугров, режущего края);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500" b="1" dirty="0">
                <a:solidFill>
                  <a:srgbClr val="C00000"/>
                </a:solidFill>
              </a:rPr>
              <a:t>II степень</a:t>
            </a:r>
            <a:r>
              <a:rPr lang="ru-RU" sz="3500" dirty="0">
                <a:solidFill>
                  <a:srgbClr val="C00000"/>
                </a:solidFill>
              </a:rPr>
              <a:t> </a:t>
            </a:r>
            <a:r>
              <a:rPr lang="ru-RU" sz="3500" dirty="0"/>
              <a:t>- в пределах дентина, но не более чем до уровня крыши полости зуба (полностью стерты бугры);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500" b="1" dirty="0">
                <a:solidFill>
                  <a:srgbClr val="C00000"/>
                </a:solidFill>
              </a:rPr>
              <a:t>III степень</a:t>
            </a:r>
            <a:r>
              <a:rPr lang="ru-RU" sz="3500" dirty="0">
                <a:solidFill>
                  <a:srgbClr val="C00000"/>
                </a:solidFill>
              </a:rPr>
              <a:t> </a:t>
            </a:r>
            <a:r>
              <a:rPr lang="ru-RU" sz="3500" dirty="0"/>
              <a:t>- более интенсивное стирание, чем при второй степени (ткани зуба стерты до уровня полости зуба, которая заполнена третичным дентином).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4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2206</Words>
  <Application>Microsoft Office PowerPoint</Application>
  <PresentationFormat>Экран (4:3)</PresentationFormat>
  <Paragraphs>142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НЕКАРИОЗНЫЕ ПОРАЖЕНИЯ, ВОЗНИКАЮЩИЕ ПОСЛЕ ПРОРЕЗЫВАНИЯ ЗУБОВ</vt:lpstr>
      <vt:lpstr>  Вопросы:</vt:lpstr>
      <vt:lpstr>Международная классификация (ICD-DA, ВОЗ, Женева, 1995)</vt:lpstr>
      <vt:lpstr>Презентация PowerPoint</vt:lpstr>
      <vt:lpstr>2. Этиология, патогенез, клиническая картина, диагностика, дифференциальная диагностика, лечение и профилактика повышенного истирания (изнашивания) зубов.</vt:lpstr>
      <vt:lpstr>Презентация PowerPoint</vt:lpstr>
      <vt:lpstr>Причины возникновения повышенного стирания </vt:lpstr>
      <vt:lpstr>Клиническая картина</vt:lpstr>
      <vt:lpstr>Степени повышенного (чрезмерного) стирания:</vt:lpstr>
      <vt:lpstr>Клинические формы изнашивания</vt:lpstr>
      <vt:lpstr>Патологическая анатомия</vt:lpstr>
      <vt:lpstr>Презентация PowerPoint</vt:lpstr>
      <vt:lpstr>Презентация PowerPoint</vt:lpstr>
      <vt:lpstr>Презентация PowerPoint</vt:lpstr>
      <vt:lpstr>3. Этиология, патогенез, клиническая картина, диагностика, дифференциальная диагностика, лечение и профилактика сошлифовывания (абразивного износа) зубов. </vt:lpstr>
      <vt:lpstr>Презентация PowerPoint</vt:lpstr>
      <vt:lpstr>Этиология</vt:lpstr>
      <vt:lpstr>Клиническая картина</vt:lpstr>
      <vt:lpstr>Патологическая анатомия</vt:lpstr>
      <vt:lpstr>Презентация PowerPoint</vt:lpstr>
      <vt:lpstr>Презентация PowerPoint</vt:lpstr>
      <vt:lpstr>4. Этиология, патогенез, клиническая картина, диагностика, дифференциальная диагностика, лечение и профилактика эрозии зубов.</vt:lpstr>
      <vt:lpstr>Этиология</vt:lpstr>
      <vt:lpstr>Клиническая картина</vt:lpstr>
      <vt:lpstr>Клинические стадии эрозии  (Е.В. Боровский и соавт. (1978), а также Ю.М. Максимовский (1981))</vt:lpstr>
      <vt:lpstr>Исходя из глубины поражения твердых тканей Ю.М. Максимовский (1981) рассматривает эрозии трех степеней:</vt:lpstr>
      <vt:lpstr>Патологическая анатомия</vt:lpstr>
      <vt:lpstr>Дифференциальная диагностика</vt:lpstr>
      <vt:lpstr>Лечение</vt:lpstr>
      <vt:lpstr>Презентация PowerPoint</vt:lpstr>
      <vt:lpstr>Презентация PowerPoint</vt:lpstr>
      <vt:lpstr>5. Этиология, патогенез, клиническая картина, диагностика. дифференциальная диагностика, лечение и профилактика гиперестезии дентина. </vt:lpstr>
      <vt:lpstr>Классификация гиперестезии дентина,  разработанная Ю.А. Федоровым и соавт.</vt:lpstr>
      <vt:lpstr>Б. По происхождению:</vt:lpstr>
      <vt:lpstr>В. По клиническому течению:</vt:lpstr>
      <vt:lpstr>Теории возникновения чувствительности дентина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НЕКАРИОЗНЫЕ ПОРАЖЕНИЯ, ВОЗНИКАЮЩИЕ ПОСЛЕ ПРОРЕЗЫВАНИЯ ЗУБОВ</dc:title>
  <dc:creator>Svetlana</dc:creator>
  <cp:lastModifiedBy>Светлана</cp:lastModifiedBy>
  <cp:revision>34</cp:revision>
  <dcterms:created xsi:type="dcterms:W3CDTF">2024-03-28T15:33:33Z</dcterms:created>
  <dcterms:modified xsi:type="dcterms:W3CDTF">2024-04-11T09:01:33Z</dcterms:modified>
</cp:coreProperties>
</file>