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9F9F9F"/>
    <a:srgbClr val="616161"/>
    <a:srgbClr val="7F7F7F"/>
    <a:srgbClr val="67CEF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6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F14D-816A-46F6-A32C-C364770C3476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6A57C-AB37-482B-82D8-8FE4BD6E0D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2748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F14D-816A-46F6-A32C-C364770C3476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6A57C-AB37-482B-82D8-8FE4BD6E0D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8144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F14D-816A-46F6-A32C-C364770C3476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6A57C-AB37-482B-82D8-8FE4BD6E0D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79174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F14D-816A-46F6-A32C-C364770C3476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6A57C-AB37-482B-82D8-8FE4BD6E0D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4521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F14D-816A-46F6-A32C-C364770C3476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6A57C-AB37-482B-82D8-8FE4BD6E0D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802999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F14D-816A-46F6-A32C-C364770C3476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6A57C-AB37-482B-82D8-8FE4BD6E0D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7431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F14D-816A-46F6-A32C-C364770C3476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6A57C-AB37-482B-82D8-8FE4BD6E0D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358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F14D-816A-46F6-A32C-C364770C3476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6A57C-AB37-482B-82D8-8FE4BD6E0D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4727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F14D-816A-46F6-A32C-C364770C3476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6A57C-AB37-482B-82D8-8FE4BD6E0D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7983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F14D-816A-46F6-A32C-C364770C3476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6A57C-AB37-482B-82D8-8FE4BD6E0D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272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F14D-816A-46F6-A32C-C364770C3476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6A57C-AB37-482B-82D8-8FE4BD6E0D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551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F14D-816A-46F6-A32C-C364770C3476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6A57C-AB37-482B-82D8-8FE4BD6E0D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513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F14D-816A-46F6-A32C-C364770C3476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6A57C-AB37-482B-82D8-8FE4BD6E0D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8381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F14D-816A-46F6-A32C-C364770C3476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6A57C-AB37-482B-82D8-8FE4BD6E0D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9301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F14D-816A-46F6-A32C-C364770C3476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6A57C-AB37-482B-82D8-8FE4BD6E0D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4716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6A57C-AB37-482B-82D8-8FE4BD6E0D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F14D-816A-46F6-A32C-C364770C3476}" type="datetimeFigureOut">
              <a:rPr lang="ru-RU" smtClean="0"/>
              <a:pPr/>
              <a:t>10.04.2024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8077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9F14D-816A-46F6-A32C-C364770C3476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E76A57C-AB37-482B-82D8-8FE4BD6E0D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058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  <p:sldLayoutId id="2147484023" r:id="rId13"/>
    <p:sldLayoutId id="2147484024" r:id="rId14"/>
    <p:sldLayoutId id="2147484025" r:id="rId15"/>
    <p:sldLayoutId id="214748402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2C20E2-ED60-4DB4-A39A-7378B1E7D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7269" y="1160865"/>
            <a:ext cx="7766936" cy="1646302"/>
          </a:xfrm>
        </p:spPr>
        <p:txBody>
          <a:bodyPr/>
          <a:lstStyle/>
          <a:p>
            <a:pPr algn="ctr"/>
            <a:r>
              <a:rPr lang="ru-RU" sz="4400" dirty="0"/>
              <a:t>ПАТОГЕННЫЕ ЖГУТИКОВЫЕ И ВЫЗЫВАЕМЫЕ ИМИ ЗАБОЛЕВАНИЯ ЧЕЛОВЕКА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26E6520-4888-4A98-85F9-8A3FA5AA8C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0" y="4050834"/>
            <a:ext cx="4683759" cy="1049486"/>
          </a:xfrm>
        </p:spPr>
        <p:txBody>
          <a:bodyPr wrap="square">
            <a:normAutofit/>
          </a:bodyPr>
          <a:lstStyle/>
          <a:p>
            <a:r>
              <a:rPr lang="ru-RU" dirty="0"/>
              <a:t>Подготовил: студент 1 курса лечебного </a:t>
            </a:r>
            <a:r>
              <a:rPr lang="ru-RU" dirty="0">
                <a:solidFill>
                  <a:srgbClr val="7F7F7F"/>
                </a:solidFill>
              </a:rPr>
              <a:t>факультета</a:t>
            </a:r>
            <a:r>
              <a:rPr lang="ru-RU" dirty="0"/>
              <a:t> 17 группы Зятьков Д.В.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E26E6520-4888-4A98-85F9-8A3FA5AA8CF2}"/>
              </a:ext>
            </a:extLst>
          </p:cNvPr>
          <p:cNvSpPr txBox="1">
            <a:spLocks/>
          </p:cNvSpPr>
          <p:nvPr/>
        </p:nvSpPr>
        <p:spPr>
          <a:xfrm>
            <a:off x="5527589" y="5257678"/>
            <a:ext cx="4341341" cy="115136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Руководитель:</a:t>
            </a:r>
            <a:endParaRPr lang="ru-RU" baseline="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доц. Масалкова Ю.Ю.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1161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550FF6-047F-4FE1-8610-6047F7A8E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934" y="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Американский трипаносомоз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B99E6A6-6D3A-42CE-8443-2A6A4CCDEAF9}"/>
              </a:ext>
            </a:extLst>
          </p:cNvPr>
          <p:cNvSpPr/>
          <p:nvPr/>
        </p:nvSpPr>
        <p:spPr>
          <a:xfrm>
            <a:off x="457200" y="660400"/>
            <a:ext cx="109347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i="1" u="sng" dirty="0">
                <a:solidFill>
                  <a:srgbClr val="616161"/>
                </a:solidFill>
              </a:rPr>
              <a:t>Морфологические особенности возбудителей</a:t>
            </a:r>
            <a:r>
              <a:rPr lang="ru-RU" dirty="0">
                <a:solidFill>
                  <a:srgbClr val="616161"/>
                </a:solidFill>
              </a:rPr>
              <a:t>: паразит не отличается от возбудителей африканского трипаносомоза.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>
              <a:solidFill>
                <a:srgbClr val="61616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Жизненный цикл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возбудитель болезни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Шагаса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паразитирует</a:t>
            </a: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 человека и многих млекопитающих (броненосцев, опоссумов, муравьедов, морских свинок, собак, кошек и др.), которые являются природными резервуарами возбудителя. Специфические переносчики 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поцелуйные клопы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рода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Triatoma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(Рис.3.)</a:t>
            </a: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T.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cruzi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проходит 3 стадии развития: </a:t>
            </a:r>
            <a:r>
              <a:rPr lang="ru-RU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трипомастигота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эпимастигота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и </a:t>
            </a:r>
            <a:r>
              <a:rPr lang="ru-RU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амастигота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При сосании крови больного человека или животных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трипомастиготы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попадают в кишечник клопов, трансформируются в </a:t>
            </a:r>
            <a:r>
              <a:rPr lang="ru-RU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эпимастиготы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размножаются, превращаются в </a:t>
            </a:r>
            <a:r>
              <a:rPr lang="ru-RU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трипомастиготы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и через некоторое время выделяются с экскрементами клопа. Заражение человека (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трансмиссивный путь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происходит при попадании экскрементов с возбудителями на поврежденную кожу (ранки от укусов, расчесы). Заражение также возможно при 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переливании крови, </a:t>
            </a:r>
            <a:r>
              <a:rPr lang="ru-RU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трансплацентарно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и через молоко больной матери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В организме человека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трипомастиготы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проникают в клетки кожи или слизистых оболочек, превращаются в </a:t>
            </a:r>
            <a:r>
              <a:rPr lang="ru-RU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амастиготы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и размножаются.</a:t>
            </a: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Через 1-2 недели внутри пораженных клеток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амастиготы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превращаются в </a:t>
            </a:r>
            <a:r>
              <a:rPr lang="ru-RU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трипомастиготы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и выходят в кровяное русло, циркулируют по организму,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инвазируют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клетки различных органов (сердечной и скелетной мускулатуры, нервной системы и др.), где цикл повторяется.</a:t>
            </a:r>
            <a:endParaRPr lang="ru-RU" dirty="0">
              <a:solidFill>
                <a:srgbClr val="61616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85641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7ACF6B2-35FC-43F3-8CC9-3203186FE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2078" y="1"/>
            <a:ext cx="7701522" cy="6044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FCB8244-B49C-4D85-BD56-23F8F7767912}"/>
              </a:ext>
            </a:extLst>
          </p:cNvPr>
          <p:cNvSpPr txBox="1"/>
          <p:nvPr/>
        </p:nvSpPr>
        <p:spPr>
          <a:xfrm>
            <a:off x="2318744" y="6210300"/>
            <a:ext cx="4788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solidFill>
                  <a:srgbClr val="595959"/>
                </a:solidFill>
              </a:rPr>
              <a:t>Рис.3. Жизненный цикл американского трипаносомоза</a:t>
            </a:r>
          </a:p>
        </p:txBody>
      </p:sp>
    </p:spTree>
    <p:extLst>
      <p:ext uri="{BB962C8B-B14F-4D97-AF65-F5344CB8AC3E}">
        <p14:creationId xmlns:p14="http://schemas.microsoft.com/office/powerpoint/2010/main" xmlns="" val="3644820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F82C9DD-A4B5-4607-BBAA-4B0B2DEE47A9}"/>
              </a:ext>
            </a:extLst>
          </p:cNvPr>
          <p:cNvSpPr/>
          <p:nvPr/>
        </p:nvSpPr>
        <p:spPr>
          <a:xfrm>
            <a:off x="50800" y="474345"/>
            <a:ext cx="121412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Патогенное действие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• механическое (разрушение клеток и тканей пораженных органов, отек тканей);</a:t>
            </a: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• токсико-аллергическое (отравление организма продуктами жизнедеятельности).</a:t>
            </a: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Инкубационный период продолжается 7-14 дней.</a:t>
            </a: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Характерные симптомы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на месте проникновения трипаносом в кожу появляются гиперемия и отек (</a:t>
            </a:r>
            <a:r>
              <a:rPr lang="ru-RU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шагома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диаметром 10-15 см). Через 1-2 недели (выход паразитов в кровь) появляются 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лихорадка, головная боль, отек лица, боли в области сердца, признаки сердечной недостаточности.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Наиболее тяжело заболевание протекает у детей, смертность достигает 14%.</a:t>
            </a: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Осложнения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менингоэнцефалит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поражения вегетативной нервной системы, сердца, печени, селезенки, кишечника, почек, надпочечников.</a:t>
            </a: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Лабораторная диагностика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обнаружение трипаносом в мазках крови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спинномозговой жидкости,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пунктатах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лимфатических узлов, селезенки, костного мозга. Используются иммунологические реакции (определение антител в сыворотке крови больных).</a:t>
            </a: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Профилактика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личная -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защита от укусов поцелуйных клопов (отпугивающие средства и др.). 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Общественная -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выявление и лечение больных, уничтожение поцелуйных клопов, санитарно-просветительная работа.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71717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2AB490-D68C-47B8-9D65-B3FFE32AF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516" y="313730"/>
            <a:ext cx="8596668" cy="863600"/>
          </a:xfrm>
        </p:spPr>
        <p:txBody>
          <a:bodyPr/>
          <a:lstStyle/>
          <a:p>
            <a:pPr algn="ctr"/>
            <a:r>
              <a:rPr lang="ru-RU" sz="3200" dirty="0" err="1"/>
              <a:t>Лейшмании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0A08F96-AC92-4C1B-8D30-241F32AFE9EE}"/>
              </a:ext>
            </a:extLst>
          </p:cNvPr>
          <p:cNvSpPr/>
          <p:nvPr/>
        </p:nvSpPr>
        <p:spPr>
          <a:xfrm>
            <a:off x="371301" y="971689"/>
            <a:ext cx="968709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Представители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Leischmania</a:t>
            </a:r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dono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</a:t>
            </a:r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</a:t>
            </a:r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і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возбудитель общего (висцерального)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лейшманиоза</a:t>
            </a:r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Leischmania</a:t>
            </a:r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tropica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-</a:t>
            </a:r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кожного лейшманиоза;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Leischmania</a:t>
            </a:r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brasiliensis</a:t>
            </a:r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кожно-слизистого лейшманиоза. </a:t>
            </a:r>
          </a:p>
          <a:p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Лейшманиозы - трансмиссивные природно-очаговые заболевания.</a:t>
            </a:r>
          </a:p>
          <a:p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	Висцеральный лейшманиоз распространен в странах Средиземноморья, Средней и Южной Азии, Африки и Южной Америки.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Кожный лейшманиоз встречается в странах Южной Европы, Северной и Западной Африки, Ближнего Востока, Центральной и Южной Азии.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Основной очаг кожно-слизистого лейшманиоза находится в Южной и Центральной Америке.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249527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B333297-0583-4DFF-9B8C-F2F539717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599" y="0"/>
            <a:ext cx="8430802" cy="629690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71D6503-AEA1-46D2-AE88-DEE59BBD47F6}"/>
              </a:ext>
            </a:extLst>
          </p:cNvPr>
          <p:cNvSpPr/>
          <p:nvPr/>
        </p:nvSpPr>
        <p:spPr>
          <a:xfrm>
            <a:off x="-82550" y="6119336"/>
            <a:ext cx="95631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595959"/>
                </a:solidFill>
              </a:rPr>
              <a:t>Рис.4. Морфология возбудителей лейшманиозов и их переносчики:</a:t>
            </a:r>
          </a:p>
          <a:p>
            <a:pPr algn="ctr"/>
            <a:r>
              <a:rPr lang="ru-RU" sz="1400" i="1" dirty="0">
                <a:solidFill>
                  <a:srgbClr val="595959"/>
                </a:solidFill>
              </a:rPr>
              <a:t>а</a:t>
            </a:r>
            <a:r>
              <a:rPr lang="ru-RU" sz="1400" dirty="0">
                <a:solidFill>
                  <a:srgbClr val="595959"/>
                </a:solidFill>
              </a:rPr>
              <a:t>- схема: 1- жгутик; 2- </a:t>
            </a:r>
            <a:r>
              <a:rPr lang="ru-RU" sz="1400" dirty="0" err="1">
                <a:solidFill>
                  <a:srgbClr val="595959"/>
                </a:solidFill>
              </a:rPr>
              <a:t>кинетопласт</a:t>
            </a:r>
            <a:r>
              <a:rPr lang="ru-RU" sz="1400" dirty="0">
                <a:solidFill>
                  <a:srgbClr val="595959"/>
                </a:solidFill>
              </a:rPr>
              <a:t>; 3- ядро; </a:t>
            </a:r>
            <a:r>
              <a:rPr lang="ru-RU" sz="1400" i="1" dirty="0">
                <a:solidFill>
                  <a:srgbClr val="595959"/>
                </a:solidFill>
              </a:rPr>
              <a:t>б- </a:t>
            </a:r>
            <a:r>
              <a:rPr lang="ru-RU" sz="1400" dirty="0">
                <a:solidFill>
                  <a:srgbClr val="595959"/>
                </a:solidFill>
              </a:rPr>
              <a:t>жгутиковая</a:t>
            </a:r>
            <a:r>
              <a:rPr lang="ru-RU" sz="1400" i="1" dirty="0">
                <a:solidFill>
                  <a:srgbClr val="595959"/>
                </a:solidFill>
              </a:rPr>
              <a:t> </a:t>
            </a:r>
            <a:r>
              <a:rPr lang="ru-RU" sz="1400" dirty="0">
                <a:solidFill>
                  <a:srgbClr val="595959"/>
                </a:solidFill>
              </a:rPr>
              <a:t>форма</a:t>
            </a:r>
            <a:r>
              <a:rPr lang="en-US" sz="1400" i="1" dirty="0">
                <a:solidFill>
                  <a:srgbClr val="595959"/>
                </a:solidFill>
              </a:rPr>
              <a:t> (7x40)</a:t>
            </a:r>
            <a:r>
              <a:rPr lang="ru-RU" sz="1400" i="1" dirty="0">
                <a:solidFill>
                  <a:srgbClr val="595959"/>
                </a:solidFill>
              </a:rPr>
              <a:t>; </a:t>
            </a:r>
            <a:endParaRPr lang="en-US" sz="1400" i="1" dirty="0">
              <a:solidFill>
                <a:srgbClr val="595959"/>
              </a:solidFill>
            </a:endParaRPr>
          </a:p>
          <a:p>
            <a:pPr algn="ctr"/>
            <a:r>
              <a:rPr lang="ru-RU" sz="1400" i="1" dirty="0">
                <a:solidFill>
                  <a:srgbClr val="595959"/>
                </a:solidFill>
              </a:rPr>
              <a:t>в-</a:t>
            </a:r>
            <a:r>
              <a:rPr lang="ru-RU" sz="1400" dirty="0" err="1">
                <a:solidFill>
                  <a:srgbClr val="595959"/>
                </a:solidFill>
              </a:rPr>
              <a:t>безжгутиковая</a:t>
            </a:r>
            <a:r>
              <a:rPr lang="ru-RU" sz="1400" dirty="0">
                <a:solidFill>
                  <a:srgbClr val="595959"/>
                </a:solidFill>
              </a:rPr>
              <a:t> форма внутри макрофага </a:t>
            </a:r>
            <a:r>
              <a:rPr lang="en-US" sz="1400" i="1" dirty="0">
                <a:solidFill>
                  <a:srgbClr val="595959"/>
                </a:solidFill>
              </a:rPr>
              <a:t>(7x40)</a:t>
            </a:r>
            <a:r>
              <a:rPr lang="ru-RU" sz="1400" i="1" dirty="0">
                <a:solidFill>
                  <a:srgbClr val="595959"/>
                </a:solidFill>
              </a:rPr>
              <a:t>; г-</a:t>
            </a:r>
            <a:r>
              <a:rPr lang="en-US" sz="1400" i="1" dirty="0">
                <a:solidFill>
                  <a:srgbClr val="595959"/>
                </a:solidFill>
              </a:rPr>
              <a:t> </a:t>
            </a:r>
            <a:r>
              <a:rPr lang="ru-RU" sz="1400" dirty="0">
                <a:solidFill>
                  <a:srgbClr val="595959"/>
                </a:solidFill>
              </a:rPr>
              <a:t>москит</a:t>
            </a:r>
          </a:p>
        </p:txBody>
      </p:sp>
    </p:spTree>
    <p:extLst>
      <p:ext uri="{BB962C8B-B14F-4D97-AF65-F5344CB8AC3E}">
        <p14:creationId xmlns:p14="http://schemas.microsoft.com/office/powerpoint/2010/main" xmlns="" val="828581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B26ED89-3719-44C7-A100-CBF598517C75}"/>
              </a:ext>
            </a:extLst>
          </p:cNvPr>
          <p:cNvSpPr/>
          <p:nvPr/>
        </p:nvSpPr>
        <p:spPr>
          <a:xfrm>
            <a:off x="266700" y="406400"/>
            <a:ext cx="952499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i="1" u="sng" dirty="0">
                <a:solidFill>
                  <a:srgbClr val="616161"/>
                </a:solidFill>
              </a:rPr>
              <a:t>Морфологические особенности возбудителей</a:t>
            </a:r>
            <a:r>
              <a:rPr lang="ru-RU" sz="2000" i="1" dirty="0">
                <a:solidFill>
                  <a:srgbClr val="616161"/>
                </a:solidFill>
              </a:rPr>
              <a:t>: </a:t>
            </a:r>
            <a:r>
              <a:rPr lang="ru-RU" sz="2000" dirty="0">
                <a:solidFill>
                  <a:srgbClr val="616161"/>
                </a:solidFill>
              </a:rPr>
              <a:t>встречаются 2 формы </a:t>
            </a:r>
            <a:r>
              <a:rPr lang="ru-RU" sz="2000" i="1" dirty="0" err="1">
                <a:solidFill>
                  <a:srgbClr val="616161"/>
                </a:solidFill>
              </a:rPr>
              <a:t>промастигота</a:t>
            </a:r>
            <a:r>
              <a:rPr lang="ru-RU" sz="2000" dirty="0">
                <a:solidFill>
                  <a:srgbClr val="616161"/>
                </a:solidFill>
              </a:rPr>
              <a:t> (имеет жгутик, отходящий от </a:t>
            </a:r>
            <a:r>
              <a:rPr lang="ru-RU" sz="2000" dirty="0" err="1">
                <a:solidFill>
                  <a:srgbClr val="616161"/>
                </a:solidFill>
              </a:rPr>
              <a:t>кинетопласта</a:t>
            </a:r>
            <a:r>
              <a:rPr lang="ru-RU" sz="2000" dirty="0">
                <a:solidFill>
                  <a:srgbClr val="616161"/>
                </a:solidFill>
              </a:rPr>
              <a:t> и размеры до 10-20 мкм) и </a:t>
            </a:r>
            <a:r>
              <a:rPr lang="ru-RU" sz="2000" i="1" dirty="0" err="1">
                <a:solidFill>
                  <a:srgbClr val="616161"/>
                </a:solidFill>
              </a:rPr>
              <a:t>амастигота</a:t>
            </a:r>
            <a:r>
              <a:rPr lang="ru-RU" sz="2000" dirty="0">
                <a:solidFill>
                  <a:srgbClr val="616161"/>
                </a:solidFill>
              </a:rPr>
              <a:t> (</a:t>
            </a:r>
            <a:r>
              <a:rPr lang="ru-RU" sz="2000" dirty="0" err="1">
                <a:solidFill>
                  <a:srgbClr val="616161"/>
                </a:solidFill>
              </a:rPr>
              <a:t>безжгутиковая</a:t>
            </a:r>
            <a:r>
              <a:rPr lang="ru-RU" sz="2000" dirty="0">
                <a:solidFill>
                  <a:srgbClr val="616161"/>
                </a:solidFill>
              </a:rPr>
              <a:t> округлая или овальная форма, размер 3-5 мкм. Все возбудители лейшманиоза морфологически сходны, но имеют биохимические и антигенные различия. (Рис.4.)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61616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Жизненный цикл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специфическими переносчиками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лейшманий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являются </a:t>
            </a:r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москиты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рода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Phlebotomus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 которых паразиты размножаются в пищеварительном тракте и накапливаются в хоботке. В организме переносчика образуется жгутиковая стадия - </a:t>
            </a:r>
            <a:r>
              <a:rPr lang="ru-RU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промастигота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Заражение человека происходит при </a:t>
            </a:r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укусах москитом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трансмиссивный путь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). В организме человека и других позвоночных (рептилии, млекопитающие)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лейшмании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теряют жгутик, превращаются в </a:t>
            </a:r>
            <a:r>
              <a:rPr lang="ru-RU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амастиготы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переходят к внутриклеточному паразитированию и интенсивно размножаются. (Рис.5.)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61616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61616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950684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D60D2D5-AE08-4A49-A940-4AC13F841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6331" y="0"/>
            <a:ext cx="7246270" cy="623936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C370C8C-215E-4E4A-A1CF-A840F063FA93}"/>
              </a:ext>
            </a:extLst>
          </p:cNvPr>
          <p:cNvSpPr/>
          <p:nvPr/>
        </p:nvSpPr>
        <p:spPr>
          <a:xfrm>
            <a:off x="1041400" y="6239366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Рис.5. Жизненный цикл возбудителей лейшманиозов </a:t>
            </a:r>
          </a:p>
        </p:txBody>
      </p:sp>
    </p:spTree>
    <p:extLst>
      <p:ext uri="{BB962C8B-B14F-4D97-AF65-F5344CB8AC3E}">
        <p14:creationId xmlns:p14="http://schemas.microsoft.com/office/powerpoint/2010/main" xmlns="" val="2966545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E377D9-654D-4F25-B5F5-D1009C39E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215900"/>
            <a:ext cx="9652000" cy="1714500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Висцеральный лейшманиоз (черная болезнь, лихорадка дум- дум, кала-азар, детский лейшманиоз)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33289F0-0F94-4AF4-A1BF-D4DC4F65098D}"/>
              </a:ext>
            </a:extLst>
          </p:cNvPr>
          <p:cNvSpPr/>
          <p:nvPr/>
        </p:nvSpPr>
        <p:spPr>
          <a:xfrm>
            <a:off x="310814" y="1366877"/>
            <a:ext cx="981108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Это заболевание вызывают L. </a:t>
            </a:r>
            <a:r>
              <a:rPr lang="ru-RU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donovani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и L. </a:t>
            </a:r>
            <a:r>
              <a:rPr lang="ru-RU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infantum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ru-RU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Патогенное действие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• механическое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(разрушение клеток печени, селезенки, лимфатических узлов, 	красного костного мозга);</a:t>
            </a:r>
          </a:p>
          <a:p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• токсико-аллергическое (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отравление организма продуктами 	жизнедеятельности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).</a:t>
            </a:r>
          </a:p>
          <a:p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</a:p>
          <a:p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Инкубационный период длится от нескольких недель до 6- 8 месяцев.</a:t>
            </a:r>
          </a:p>
          <a:p>
            <a:endParaRPr lang="ru-RU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Характерные симптомы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лихорадка неправильного </a:t>
            </a:r>
            <a:r>
              <a:rPr lang="ru-RU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тuna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слабость, головная боль, интоксикация, истощение, пигментация кожи, сыпь, 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увеличение печени и селезенки, анемия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Болеют висцеральным лейшманиозом чаще дети. Перенесенные лейшманиозы дают стойкий иммунитет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u="sng" dirty="0">
                <a:solidFill>
                  <a:srgbClr val="595959"/>
                </a:solidFill>
              </a:rPr>
              <a:t>Лабораторная диагностика</a:t>
            </a:r>
            <a:r>
              <a:rPr lang="ru-RU" dirty="0">
                <a:solidFill>
                  <a:srgbClr val="595959"/>
                </a:solidFill>
              </a:rPr>
              <a:t>: </a:t>
            </a:r>
            <a:r>
              <a:rPr lang="ru-RU" i="1" dirty="0">
                <a:solidFill>
                  <a:srgbClr val="595959"/>
                </a:solidFill>
              </a:rPr>
              <a:t>обнаружение </a:t>
            </a:r>
            <a:r>
              <a:rPr lang="ru-RU" i="1" dirty="0" err="1">
                <a:solidFill>
                  <a:srgbClr val="595959"/>
                </a:solidFill>
              </a:rPr>
              <a:t>лейшманий</a:t>
            </a:r>
            <a:r>
              <a:rPr lang="ru-RU" i="1" dirty="0">
                <a:solidFill>
                  <a:srgbClr val="595959"/>
                </a:solidFill>
              </a:rPr>
              <a:t> в </a:t>
            </a:r>
            <a:r>
              <a:rPr lang="ru-RU" i="1" dirty="0" err="1">
                <a:solidFill>
                  <a:srgbClr val="595959"/>
                </a:solidFill>
              </a:rPr>
              <a:t>пунктатах</a:t>
            </a:r>
            <a:r>
              <a:rPr lang="ru-RU" i="1" dirty="0">
                <a:solidFill>
                  <a:srgbClr val="595959"/>
                </a:solidFill>
              </a:rPr>
              <a:t> </a:t>
            </a:r>
            <a:r>
              <a:rPr lang="ru-RU" dirty="0">
                <a:solidFill>
                  <a:srgbClr val="595959"/>
                </a:solidFill>
              </a:rPr>
              <a:t>костного мозга (грудина), лимфатических узлов, иногда печени или селезенки. Применяются </a:t>
            </a:r>
            <a:r>
              <a:rPr lang="ru-RU" i="1" dirty="0">
                <a:solidFill>
                  <a:srgbClr val="595959"/>
                </a:solidFill>
              </a:rPr>
              <a:t>иммунологические методы </a:t>
            </a:r>
            <a:r>
              <a:rPr lang="ru-RU" dirty="0">
                <a:solidFill>
                  <a:srgbClr val="595959"/>
                </a:solidFill>
              </a:rPr>
              <a:t>исследований (определение антител в сыворотке крови больных).</a:t>
            </a:r>
          </a:p>
        </p:txBody>
      </p:sp>
    </p:spTree>
    <p:extLst>
      <p:ext uri="{BB962C8B-B14F-4D97-AF65-F5344CB8AC3E}">
        <p14:creationId xmlns:p14="http://schemas.microsoft.com/office/powerpoint/2010/main" xmlns="" val="3686697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7576DF-98B3-4A5E-A4A9-9BD6E1BDC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283" y="88900"/>
            <a:ext cx="8596668" cy="4699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/>
              <a:t>Кожно-слизистый лейшманиоз (</a:t>
            </a:r>
            <a:r>
              <a:rPr lang="ru-RU" sz="2800" dirty="0" err="1"/>
              <a:t>эспундия</a:t>
            </a:r>
            <a:r>
              <a:rPr lang="ru-RU" sz="2800" dirty="0"/>
              <a:t>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4D83432-626C-4844-9171-075207C4FFE2}"/>
              </a:ext>
            </a:extLst>
          </p:cNvPr>
          <p:cNvSpPr/>
          <p:nvPr/>
        </p:nvSpPr>
        <p:spPr>
          <a:xfrm>
            <a:off x="232834" y="774700"/>
            <a:ext cx="982556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Это заболевание </a:t>
            </a:r>
            <a:r>
              <a:rPr lang="es-E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вызывают L. brasiliensis, L. mexicana и L. peruviana.</a:t>
            </a:r>
          </a:p>
          <a:p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Патогенное действие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• механическое (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разрушение клеток кожи, слизистых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оболо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чек и даже 	хрящей);</a:t>
            </a:r>
          </a:p>
          <a:p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• токсико-аллергическое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(отравление организма продуктами 	жизнедеятельности).</a:t>
            </a:r>
          </a:p>
          <a:p>
            <a:endParaRPr lang="ru-RU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Инкубационный период длится от 2-3 недель до 1-3 месяцев. </a:t>
            </a: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Характерные симпто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мы: язвы, увеличивающиеся в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разме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рах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и постепенно 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разрушающие все мягкие ткани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Разрастание тканей носа, губ, глотки, гортани.</a:t>
            </a:r>
          </a:p>
          <a:p>
            <a:endParaRPr lang="ru-RU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Болезнь трудно поддается лечению и часто заканчивается смертью в результате осложнений.</a:t>
            </a:r>
          </a:p>
          <a:p>
            <a:endParaRPr lang="ru-RU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Лабораторная диагностика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обнаружение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лейшманий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в мазках из содержимого язв.</a:t>
            </a: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Профилактика лейшманиозов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личная -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защита от укусов москитов (репелленты, противомоскитные сетки) и прививки ослабленными штаммами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лейшманий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Общественная -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выявление и лечение больных, уничтожение москитов, уничтожение животных, которые являются резервуарами возбудителей заболеваний, санитарно-просветительная работа.</a:t>
            </a:r>
          </a:p>
          <a:p>
            <a:endParaRPr lang="ru-RU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2331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ED72A8-96DA-4669-977D-98362A023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92100"/>
            <a:ext cx="8596668" cy="711200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Лямблия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D1D285C-EAE4-4CBF-B015-4BC9E37029AC}"/>
              </a:ext>
            </a:extLst>
          </p:cNvPr>
          <p:cNvSpPr/>
          <p:nvPr/>
        </p:nvSpPr>
        <p:spPr>
          <a:xfrm>
            <a:off x="677334" y="1003300"/>
            <a:ext cx="85966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Представители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endParaRPr lang="ru-RU" sz="2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Lamblia</a:t>
            </a:r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ru-RU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Giardia</a:t>
            </a:r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r>
              <a:rPr lang="ru-RU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intestinalis</a:t>
            </a:r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возбудитель лямблиоза. </a:t>
            </a:r>
          </a:p>
          <a:p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Паразитирует только у человека. Заболевание распространено повсеместно.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7E61361-C7D0-43FC-8807-0350E48C55D1}"/>
              </a:ext>
            </a:extLst>
          </p:cNvPr>
          <p:cNvSpPr/>
          <p:nvPr/>
        </p:nvSpPr>
        <p:spPr>
          <a:xfrm>
            <a:off x="677334" y="2950884"/>
            <a:ext cx="835960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i="1" u="sng" dirty="0">
                <a:solidFill>
                  <a:srgbClr val="595959"/>
                </a:solidFill>
              </a:rPr>
              <a:t>Морфологические особенности</a:t>
            </a:r>
            <a:r>
              <a:rPr lang="ru-RU" sz="2000" dirty="0">
                <a:solidFill>
                  <a:srgbClr val="595959"/>
                </a:solidFill>
              </a:rPr>
              <a:t>: имеет </a:t>
            </a:r>
            <a:r>
              <a:rPr lang="ru-RU" sz="2000" i="1" dirty="0">
                <a:solidFill>
                  <a:srgbClr val="595959"/>
                </a:solidFill>
              </a:rPr>
              <a:t>грушевидную форму </a:t>
            </a:r>
            <a:r>
              <a:rPr lang="ru-RU" sz="2000" dirty="0">
                <a:solidFill>
                  <a:srgbClr val="595959"/>
                </a:solidFill>
              </a:rPr>
              <a:t>с заостренным задним концом. Размер тела 10-18 мкм. На переднем конце имеется 4 пары жгутиков. Есть 2 опорных стержня (</a:t>
            </a:r>
            <a:r>
              <a:rPr lang="ru-RU" sz="2000" i="1" dirty="0" err="1">
                <a:solidFill>
                  <a:srgbClr val="595959"/>
                </a:solidFill>
              </a:rPr>
              <a:t>аксостили</a:t>
            </a:r>
            <a:r>
              <a:rPr lang="ru-RU" sz="2000" dirty="0">
                <a:solidFill>
                  <a:srgbClr val="595959"/>
                </a:solidFill>
              </a:rPr>
              <a:t>), разделяющие тело на 2 симметричные половины, имеющие по </a:t>
            </a:r>
            <a:r>
              <a:rPr lang="ru-RU" sz="2000" i="1" dirty="0">
                <a:solidFill>
                  <a:srgbClr val="595959"/>
                </a:solidFill>
              </a:rPr>
              <a:t>1 ядру и </a:t>
            </a:r>
            <a:r>
              <a:rPr lang="ru-RU" sz="2000" i="1" dirty="0" err="1">
                <a:solidFill>
                  <a:srgbClr val="595959"/>
                </a:solidFill>
              </a:rPr>
              <a:t>присасывательному</a:t>
            </a:r>
            <a:r>
              <a:rPr lang="ru-RU" sz="2000" i="1" dirty="0">
                <a:solidFill>
                  <a:srgbClr val="595959"/>
                </a:solidFill>
              </a:rPr>
              <a:t> диску</a:t>
            </a:r>
            <a:r>
              <a:rPr lang="ru-RU" sz="2000" dirty="0">
                <a:solidFill>
                  <a:srgbClr val="595959"/>
                </a:solidFill>
              </a:rPr>
              <a:t>. Цисты овальной или округлой формы, размером 10-14 мкм. Питание осмотическое, размножение бесполое (</a:t>
            </a:r>
            <a:r>
              <a:rPr lang="ru-RU" sz="2000" i="1" dirty="0">
                <a:solidFill>
                  <a:srgbClr val="595959"/>
                </a:solidFill>
              </a:rPr>
              <a:t>продольное деление надвое</a:t>
            </a:r>
            <a:r>
              <a:rPr lang="ru-RU" sz="2000" dirty="0">
                <a:solidFill>
                  <a:srgbClr val="595959"/>
                </a:solidFill>
              </a:rPr>
              <a:t>). (Рис.6.)</a:t>
            </a:r>
          </a:p>
        </p:txBody>
      </p:sp>
    </p:spTree>
    <p:extLst>
      <p:ext uri="{BB962C8B-B14F-4D97-AF65-F5344CB8AC3E}">
        <p14:creationId xmlns:p14="http://schemas.microsoft.com/office/powerpoint/2010/main" xmlns="" val="3793140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915109-0281-4889-9F00-8E0F11AF9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854" y="16256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Общая характеристика класса Жгутиковые (</a:t>
            </a:r>
            <a:r>
              <a:rPr lang="en-US" sz="3200" dirty="0" err="1"/>
              <a:t>Zoomastogota</a:t>
            </a:r>
            <a:r>
              <a:rPr lang="ru-RU" sz="3200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1B61246-2AF5-412A-9037-BF81E2CBF528}"/>
              </a:ext>
            </a:extLst>
          </p:cNvPr>
          <p:cNvSpPr txBox="1"/>
          <p:nvPr/>
        </p:nvSpPr>
        <p:spPr>
          <a:xfrm>
            <a:off x="243840" y="1242060"/>
            <a:ext cx="938022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Насчитывает около 8000 видов;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Свободноживущие жгутиковые обитают в пресной и морской воде;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Многие представители являются паразитами человека и животных;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Имеют постоянную форму тела (</a:t>
            </a:r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имеется пелликула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Содержат одно ядро;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Органеллами движения являются 1 или несколько жгутиков, которые представляют собой выросты цитоплазмы, состоящие из тонких фибрилл, покрытых мембраной;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 основания жгутика находится особая органелла – </a:t>
            </a:r>
            <a:r>
              <a:rPr lang="ru-RU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кинетопласт</a:t>
            </a:r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(модифицированная митохондрия);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Свободноживущие жгутиковые – </a:t>
            </a:r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автотрофы и </a:t>
            </a:r>
            <a:r>
              <a:rPr lang="ru-RU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миксотрофы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паразитические – </a:t>
            </a:r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гетеротрофы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 паразитических форм осмотический способ питания;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Размножаются путем </a:t>
            </a:r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продольного деления надвое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у некоторых видов есть половой процесс – </a:t>
            </a:r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копуляция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385884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6A68857-EAC7-4B3E-B1B1-1E408AEFB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352" y="147180"/>
            <a:ext cx="7880948" cy="603330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D4F1809-7D5C-4D84-A0E2-08665EF48F69}"/>
              </a:ext>
            </a:extLst>
          </p:cNvPr>
          <p:cNvSpPr/>
          <p:nvPr/>
        </p:nvSpPr>
        <p:spPr>
          <a:xfrm>
            <a:off x="526452" y="6119336"/>
            <a:ext cx="85667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595959"/>
                </a:solidFill>
              </a:rPr>
              <a:t>Рис.6. Морфология лямблии:</a:t>
            </a:r>
          </a:p>
          <a:p>
            <a:pPr algn="ctr"/>
            <a:r>
              <a:rPr lang="ru-RU" sz="1400" i="1" dirty="0">
                <a:solidFill>
                  <a:srgbClr val="595959"/>
                </a:solidFill>
              </a:rPr>
              <a:t>а</a:t>
            </a:r>
            <a:r>
              <a:rPr lang="ru-RU" sz="1400" dirty="0">
                <a:solidFill>
                  <a:srgbClr val="595959"/>
                </a:solidFill>
              </a:rPr>
              <a:t>- схема </a:t>
            </a:r>
            <a:r>
              <a:rPr lang="ru-RU" sz="1400" dirty="0" err="1">
                <a:solidFill>
                  <a:srgbClr val="595959"/>
                </a:solidFill>
              </a:rPr>
              <a:t>трофозоита</a:t>
            </a:r>
            <a:r>
              <a:rPr lang="ru-RU" sz="1400" dirty="0">
                <a:solidFill>
                  <a:srgbClr val="595959"/>
                </a:solidFill>
              </a:rPr>
              <a:t>: 1- </a:t>
            </a:r>
            <a:r>
              <a:rPr lang="ru-RU" sz="1400" dirty="0" err="1">
                <a:solidFill>
                  <a:srgbClr val="595959"/>
                </a:solidFill>
              </a:rPr>
              <a:t>присасывательные</a:t>
            </a:r>
            <a:r>
              <a:rPr lang="ru-RU" sz="1400" dirty="0">
                <a:solidFill>
                  <a:srgbClr val="595959"/>
                </a:solidFill>
              </a:rPr>
              <a:t> диски; 2- ядра; 3- жгутики; 4- </a:t>
            </a:r>
            <a:r>
              <a:rPr lang="ru-RU" sz="1400" dirty="0" err="1">
                <a:solidFill>
                  <a:srgbClr val="595959"/>
                </a:solidFill>
              </a:rPr>
              <a:t>аксостили</a:t>
            </a:r>
            <a:r>
              <a:rPr lang="ru-RU" sz="1400" i="1" dirty="0">
                <a:solidFill>
                  <a:srgbClr val="595959"/>
                </a:solidFill>
              </a:rPr>
              <a:t>; </a:t>
            </a:r>
            <a:endParaRPr lang="en-US" sz="1400" i="1" dirty="0">
              <a:solidFill>
                <a:srgbClr val="595959"/>
              </a:solidFill>
            </a:endParaRPr>
          </a:p>
          <a:p>
            <a:pPr algn="ctr"/>
            <a:r>
              <a:rPr lang="ru-RU" sz="1400" i="1" dirty="0">
                <a:solidFill>
                  <a:srgbClr val="595959"/>
                </a:solidFill>
              </a:rPr>
              <a:t>б- </a:t>
            </a:r>
            <a:r>
              <a:rPr lang="ru-RU" sz="1400" dirty="0" err="1">
                <a:solidFill>
                  <a:srgbClr val="595959"/>
                </a:solidFill>
              </a:rPr>
              <a:t>трофозоиты</a:t>
            </a:r>
            <a:r>
              <a:rPr lang="ru-RU" sz="1400" dirty="0">
                <a:solidFill>
                  <a:srgbClr val="595959"/>
                </a:solidFill>
              </a:rPr>
              <a:t> </a:t>
            </a:r>
            <a:r>
              <a:rPr lang="en-US" sz="1400" i="1" dirty="0">
                <a:solidFill>
                  <a:srgbClr val="595959"/>
                </a:solidFill>
              </a:rPr>
              <a:t>(</a:t>
            </a:r>
            <a:r>
              <a:rPr lang="en-US" sz="1400" dirty="0">
                <a:solidFill>
                  <a:srgbClr val="595959"/>
                </a:solidFill>
              </a:rPr>
              <a:t>7x40</a:t>
            </a:r>
            <a:r>
              <a:rPr lang="en-US" sz="1400" i="1" dirty="0">
                <a:solidFill>
                  <a:srgbClr val="595959"/>
                </a:solidFill>
              </a:rPr>
              <a:t>)</a:t>
            </a:r>
            <a:r>
              <a:rPr lang="ru-RU" sz="1400" i="1" dirty="0">
                <a:solidFill>
                  <a:srgbClr val="595959"/>
                </a:solidFill>
              </a:rPr>
              <a:t>; в-</a:t>
            </a:r>
            <a:r>
              <a:rPr lang="en-US" sz="1400" i="1" dirty="0">
                <a:solidFill>
                  <a:srgbClr val="595959"/>
                </a:solidFill>
              </a:rPr>
              <a:t> </a:t>
            </a:r>
            <a:r>
              <a:rPr lang="ru-RU" sz="1400" dirty="0">
                <a:solidFill>
                  <a:srgbClr val="595959"/>
                </a:solidFill>
              </a:rPr>
              <a:t>бинарное</a:t>
            </a:r>
            <a:r>
              <a:rPr lang="ru-RU" sz="1400" i="1" dirty="0">
                <a:solidFill>
                  <a:srgbClr val="595959"/>
                </a:solidFill>
              </a:rPr>
              <a:t> </a:t>
            </a:r>
            <a:r>
              <a:rPr lang="ru-RU" sz="1400" dirty="0">
                <a:solidFill>
                  <a:srgbClr val="595959"/>
                </a:solidFill>
              </a:rPr>
              <a:t>деление</a:t>
            </a:r>
            <a:r>
              <a:rPr lang="ru-RU" sz="1400" i="1" dirty="0">
                <a:solidFill>
                  <a:srgbClr val="595959"/>
                </a:solidFill>
              </a:rPr>
              <a:t>; г- </a:t>
            </a:r>
            <a:r>
              <a:rPr lang="ru-RU" sz="1400" dirty="0">
                <a:solidFill>
                  <a:srgbClr val="595959"/>
                </a:solidFill>
              </a:rPr>
              <a:t>циста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335309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1C65294-B6DF-478E-A29A-B52A804076FB}"/>
              </a:ext>
            </a:extLst>
          </p:cNvPr>
          <p:cNvSpPr/>
          <p:nvPr/>
        </p:nvSpPr>
        <p:spPr>
          <a:xfrm>
            <a:off x="533400" y="381000"/>
            <a:ext cx="89789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i="1" u="sng" dirty="0">
                <a:solidFill>
                  <a:srgbClr val="595959"/>
                </a:solidFill>
              </a:rPr>
              <a:t>Жизненный цикл</a:t>
            </a:r>
            <a:r>
              <a:rPr lang="ru-RU" sz="2000" dirty="0">
                <a:solidFill>
                  <a:srgbClr val="595959"/>
                </a:solidFill>
              </a:rPr>
              <a:t>: 2 стадии: </a:t>
            </a:r>
            <a:r>
              <a:rPr lang="ru-RU" sz="2000" i="1" dirty="0">
                <a:solidFill>
                  <a:srgbClr val="595959"/>
                </a:solidFill>
              </a:rPr>
              <a:t>вегетативная</a:t>
            </a:r>
            <a:r>
              <a:rPr lang="ru-RU" sz="2000" dirty="0">
                <a:solidFill>
                  <a:srgbClr val="595959"/>
                </a:solidFill>
              </a:rPr>
              <a:t> (</a:t>
            </a:r>
            <a:r>
              <a:rPr lang="ru-RU" sz="2000" dirty="0" err="1">
                <a:solidFill>
                  <a:srgbClr val="595959"/>
                </a:solidFill>
              </a:rPr>
              <a:t>трофозоит</a:t>
            </a:r>
            <a:r>
              <a:rPr lang="ru-RU" sz="2000" dirty="0">
                <a:solidFill>
                  <a:srgbClr val="595959"/>
                </a:solidFill>
              </a:rPr>
              <a:t>) и </a:t>
            </a:r>
            <a:r>
              <a:rPr lang="ru-RU" sz="2000" i="1" dirty="0">
                <a:solidFill>
                  <a:srgbClr val="595959"/>
                </a:solidFill>
              </a:rPr>
              <a:t>циста</a:t>
            </a:r>
            <a:r>
              <a:rPr lang="ru-RU" sz="2000" dirty="0">
                <a:solidFill>
                  <a:srgbClr val="595959"/>
                </a:solidFill>
              </a:rPr>
              <a:t>. Заражение происходит </a:t>
            </a:r>
            <a:r>
              <a:rPr lang="ru-RU" sz="2000" i="1" dirty="0">
                <a:solidFill>
                  <a:srgbClr val="595959"/>
                </a:solidFill>
              </a:rPr>
              <a:t>алиментарным путем </a:t>
            </a:r>
            <a:r>
              <a:rPr lang="ru-RU" sz="2000" dirty="0">
                <a:solidFill>
                  <a:srgbClr val="595959"/>
                </a:solidFill>
              </a:rPr>
              <a:t>при заглатывании цист лямблий с немытыми овощами и фруктами, с водой. </a:t>
            </a:r>
            <a:r>
              <a:rPr lang="ru-RU" sz="2000" dirty="0" err="1">
                <a:solidFill>
                  <a:srgbClr val="595959"/>
                </a:solidFill>
              </a:rPr>
              <a:t>Эксцистирование</a:t>
            </a:r>
            <a:r>
              <a:rPr lang="ru-RU" sz="2000" dirty="0">
                <a:solidFill>
                  <a:srgbClr val="595959"/>
                </a:solidFill>
              </a:rPr>
              <a:t> происходит в двенадцатиперстной кишке. Обитает лямблия в верхнем отделе тонкого кишечника и в желчных ходах. (Рис.7.)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59595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i="1" u="sng" dirty="0">
                <a:solidFill>
                  <a:srgbClr val="595959"/>
                </a:solidFill>
              </a:rPr>
              <a:t>Патогенное действие</a:t>
            </a:r>
            <a:r>
              <a:rPr lang="ru-RU" sz="2000" dirty="0">
                <a:solidFill>
                  <a:srgbClr val="595959"/>
                </a:solidFill>
              </a:rPr>
              <a:t>:</a:t>
            </a:r>
          </a:p>
          <a:p>
            <a:r>
              <a:rPr lang="ru-RU" sz="2000" dirty="0">
                <a:solidFill>
                  <a:srgbClr val="595959"/>
                </a:solidFill>
              </a:rPr>
              <a:t>	• </a:t>
            </a:r>
            <a:r>
              <a:rPr lang="ru-RU" sz="2000" i="1" dirty="0">
                <a:solidFill>
                  <a:srgbClr val="595959"/>
                </a:solidFill>
              </a:rPr>
              <a:t>механическое</a:t>
            </a:r>
            <a:r>
              <a:rPr lang="ru-RU" sz="2000" dirty="0">
                <a:solidFill>
                  <a:srgbClr val="595959"/>
                </a:solidFill>
              </a:rPr>
              <a:t> (раздражение слизистой двенадцатиперстной кишки, 	нарушение пристеночного пищеварения и всасывания, особенно 	жиров и жирорастворимых витаминов); </a:t>
            </a:r>
          </a:p>
          <a:p>
            <a:r>
              <a:rPr lang="ru-RU" sz="2000" dirty="0">
                <a:solidFill>
                  <a:srgbClr val="595959"/>
                </a:solidFill>
              </a:rPr>
              <a:t>	• т</a:t>
            </a:r>
            <a:r>
              <a:rPr lang="ru-RU" sz="2000" i="1" dirty="0">
                <a:solidFill>
                  <a:srgbClr val="595959"/>
                </a:solidFill>
              </a:rPr>
              <a:t>оксико-аллергическое</a:t>
            </a:r>
            <a:r>
              <a:rPr lang="ru-RU" sz="2000" dirty="0">
                <a:solidFill>
                  <a:srgbClr val="595959"/>
                </a:solidFill>
              </a:rPr>
              <a:t> (отравление организма продуктами 	жизнедеятельности);</a:t>
            </a:r>
          </a:p>
          <a:p>
            <a:r>
              <a:rPr lang="ru-RU" sz="2000" dirty="0">
                <a:solidFill>
                  <a:srgbClr val="595959"/>
                </a:solidFill>
              </a:rPr>
              <a:t>	• </a:t>
            </a:r>
            <a:r>
              <a:rPr lang="ru-RU" sz="2000" i="1" dirty="0">
                <a:solidFill>
                  <a:srgbClr val="595959"/>
                </a:solidFill>
              </a:rPr>
              <a:t>питание за счет организма хозяина и нарушение обменных 	процессов</a:t>
            </a:r>
            <a:r>
              <a:rPr lang="ru-RU" sz="2000" dirty="0">
                <a:solidFill>
                  <a:srgbClr val="595959"/>
                </a:solidFill>
              </a:rPr>
              <a:t> (поглощение питательных веществ и витаминов).</a:t>
            </a:r>
          </a:p>
          <a:p>
            <a:r>
              <a:rPr lang="ru-RU" sz="2000" dirty="0">
                <a:solidFill>
                  <a:srgbClr val="595959"/>
                </a:solidFill>
              </a:rPr>
              <a:t>	• </a:t>
            </a:r>
            <a:r>
              <a:rPr lang="ru-RU" sz="2000" i="1" dirty="0">
                <a:solidFill>
                  <a:srgbClr val="595959"/>
                </a:solidFill>
              </a:rPr>
              <a:t>отягощение течения других заболеваний пищеварительной 	системы.</a:t>
            </a:r>
          </a:p>
        </p:txBody>
      </p:sp>
    </p:spTree>
    <p:extLst>
      <p:ext uri="{BB962C8B-B14F-4D97-AF65-F5344CB8AC3E}">
        <p14:creationId xmlns:p14="http://schemas.microsoft.com/office/powerpoint/2010/main" xmlns="" val="2595694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053ECFA-A7F8-4E96-AAFD-BED1B49AC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3137" y="142421"/>
            <a:ext cx="6429863" cy="597434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F432BBC-60D9-4110-9DFB-DC144F72BD9E}"/>
              </a:ext>
            </a:extLst>
          </p:cNvPr>
          <p:cNvSpPr/>
          <p:nvPr/>
        </p:nvSpPr>
        <p:spPr>
          <a:xfrm>
            <a:off x="1921493" y="6116762"/>
            <a:ext cx="47131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Рис.7. Жизненный цикл возбудителей лейшманиозов </a:t>
            </a:r>
          </a:p>
        </p:txBody>
      </p:sp>
    </p:spTree>
    <p:extLst>
      <p:ext uri="{BB962C8B-B14F-4D97-AF65-F5344CB8AC3E}">
        <p14:creationId xmlns:p14="http://schemas.microsoft.com/office/powerpoint/2010/main" xmlns="" val="3410519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E734BE7-3B4F-4ED3-B25C-315E9E4CF386}"/>
              </a:ext>
            </a:extLst>
          </p:cNvPr>
          <p:cNvSpPr/>
          <p:nvPr/>
        </p:nvSpPr>
        <p:spPr>
          <a:xfrm>
            <a:off x="482600" y="952500"/>
            <a:ext cx="96139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i="1" u="sng" dirty="0">
                <a:solidFill>
                  <a:srgbClr val="595959"/>
                </a:solidFill>
              </a:rPr>
              <a:t>Характерные симптомы</a:t>
            </a:r>
            <a:r>
              <a:rPr lang="ru-RU" sz="2000" dirty="0">
                <a:solidFill>
                  <a:srgbClr val="595959"/>
                </a:solidFill>
              </a:rPr>
              <a:t>: общее недомогание, снижение аппетита, тошнота, </a:t>
            </a:r>
            <a:r>
              <a:rPr lang="ru-RU" sz="2000" i="1" dirty="0">
                <a:solidFill>
                  <a:srgbClr val="595959"/>
                </a:solidFill>
              </a:rPr>
              <a:t>боли в эпигастральной области и в правом подреберье</a:t>
            </a:r>
            <a:r>
              <a:rPr lang="ru-RU" sz="2000" dirty="0">
                <a:solidFill>
                  <a:srgbClr val="595959"/>
                </a:solidFill>
              </a:rPr>
              <a:t>, неустойчивый стул (поносы, запоры).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59595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i="1" u="sng" dirty="0">
                <a:solidFill>
                  <a:srgbClr val="595959"/>
                </a:solidFill>
              </a:rPr>
              <a:t>Лабораторная диагностика</a:t>
            </a:r>
            <a:r>
              <a:rPr lang="ru-RU" sz="2000" dirty="0">
                <a:solidFill>
                  <a:srgbClr val="595959"/>
                </a:solidFill>
              </a:rPr>
              <a:t>: </a:t>
            </a:r>
            <a:r>
              <a:rPr lang="ru-RU" sz="2000" i="1" dirty="0">
                <a:solidFill>
                  <a:srgbClr val="595959"/>
                </a:solidFill>
              </a:rPr>
              <a:t>обнаружение цист в фекалиях </a:t>
            </a:r>
            <a:r>
              <a:rPr lang="ru-RU" sz="2000" dirty="0">
                <a:solidFill>
                  <a:srgbClr val="595959"/>
                </a:solidFill>
              </a:rPr>
              <a:t>или вегетативных форм (</a:t>
            </a:r>
            <a:r>
              <a:rPr lang="ru-RU" sz="2000" i="1" dirty="0" err="1">
                <a:solidFill>
                  <a:srgbClr val="595959"/>
                </a:solidFill>
              </a:rPr>
              <a:t>трофозоитов</a:t>
            </a:r>
            <a:r>
              <a:rPr lang="ru-RU" sz="2000" dirty="0">
                <a:solidFill>
                  <a:srgbClr val="595959"/>
                </a:solidFill>
              </a:rPr>
              <a:t>) </a:t>
            </a:r>
            <a:r>
              <a:rPr lang="ru-RU" sz="2000" i="1" dirty="0">
                <a:solidFill>
                  <a:srgbClr val="595959"/>
                </a:solidFill>
              </a:rPr>
              <a:t>в дуоденальном содержимом</a:t>
            </a:r>
            <a:r>
              <a:rPr lang="ru-RU" sz="2000" dirty="0">
                <a:solidFill>
                  <a:srgbClr val="595959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59595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i="1" u="sng" dirty="0">
                <a:solidFill>
                  <a:srgbClr val="595959"/>
                </a:solidFill>
              </a:rPr>
              <a:t>Профилактика</a:t>
            </a:r>
            <a:r>
              <a:rPr lang="ru-RU" sz="2000" dirty="0">
                <a:solidFill>
                  <a:srgbClr val="595959"/>
                </a:solidFill>
              </a:rPr>
              <a:t>: </a:t>
            </a:r>
            <a:r>
              <a:rPr lang="ru-RU" sz="2000" i="1" dirty="0">
                <a:solidFill>
                  <a:srgbClr val="595959"/>
                </a:solidFill>
              </a:rPr>
              <a:t>личная -</a:t>
            </a:r>
            <a:r>
              <a:rPr lang="ru-RU" sz="2000" dirty="0">
                <a:solidFill>
                  <a:srgbClr val="595959"/>
                </a:solidFill>
              </a:rPr>
              <a:t> соблюдение правил личной гигиены. </a:t>
            </a:r>
            <a:r>
              <a:rPr lang="ru-RU" sz="2000" i="1" dirty="0">
                <a:solidFill>
                  <a:srgbClr val="595959"/>
                </a:solidFill>
              </a:rPr>
              <a:t>Общественная -</a:t>
            </a:r>
            <a:r>
              <a:rPr lang="ru-RU" sz="2000" dirty="0">
                <a:solidFill>
                  <a:srgbClr val="595959"/>
                </a:solidFill>
              </a:rPr>
              <a:t> выявление и лечение больных, санитарно-просветительная работа.</a:t>
            </a:r>
          </a:p>
        </p:txBody>
      </p:sp>
    </p:spTree>
    <p:extLst>
      <p:ext uri="{BB962C8B-B14F-4D97-AF65-F5344CB8AC3E}">
        <p14:creationId xmlns:p14="http://schemas.microsoft.com/office/powerpoint/2010/main" xmlns="" val="17586615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2CDF47-4668-48AE-B399-523D1D4F5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8"/>
            <a:ext cx="8596668" cy="770862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Трихомонада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5D83C49-C827-4EEC-9B59-FDE5C39DC402}"/>
              </a:ext>
            </a:extLst>
          </p:cNvPr>
          <p:cNvSpPr/>
          <p:nvPr/>
        </p:nvSpPr>
        <p:spPr>
          <a:xfrm>
            <a:off x="241300" y="894902"/>
            <a:ext cx="97155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Представители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algn="ctr"/>
            <a:endParaRPr lang="ru-RU" sz="2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Тrichomonas</a:t>
            </a:r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vaginalis</a:t>
            </a:r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-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возбудитель урогенитального трихомоноза. Заболевание распространено повсеместно.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Морфологические особенности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имеет </a:t>
            </a:r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овальную форму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 заостренным длинным шипом на заднем конце. Размеры тела до 30 мкм. Имеет </a:t>
            </a:r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 жгутиков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Один жгутик идет вдоль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ундулирующей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мембраны. Посередине тела проходит опорный стержень (</a:t>
            </a:r>
            <a:r>
              <a:rPr lang="ru-RU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аксостиль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). В цитоплазме расположены </a:t>
            </a:r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ядро и пищеварительные вакуоли. (Рис.8.)</a:t>
            </a:r>
          </a:p>
        </p:txBody>
      </p:sp>
    </p:spTree>
    <p:extLst>
      <p:ext uri="{BB962C8B-B14F-4D97-AF65-F5344CB8AC3E}">
        <p14:creationId xmlns:p14="http://schemas.microsoft.com/office/powerpoint/2010/main" xmlns="" val="26153212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19C37FF-6CB6-4B9E-A268-7B032D0BA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3721" y="118717"/>
            <a:ext cx="8043538" cy="550738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D9F6AE6-AACD-47C2-9E98-55EF64CA4BE7}"/>
              </a:ext>
            </a:extLst>
          </p:cNvPr>
          <p:cNvSpPr/>
          <p:nvPr/>
        </p:nvSpPr>
        <p:spPr>
          <a:xfrm>
            <a:off x="783721" y="5538954"/>
            <a:ext cx="80435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595959"/>
                </a:solidFill>
              </a:rPr>
              <a:t>Рис.8. Морфология трихомонады:</a:t>
            </a:r>
          </a:p>
          <a:p>
            <a:pPr algn="ctr"/>
            <a:r>
              <a:rPr lang="ru-RU" sz="1400" i="1" dirty="0">
                <a:solidFill>
                  <a:srgbClr val="595959"/>
                </a:solidFill>
              </a:rPr>
              <a:t>а</a:t>
            </a:r>
            <a:r>
              <a:rPr lang="ru-RU" sz="1400" dirty="0">
                <a:solidFill>
                  <a:srgbClr val="595959"/>
                </a:solidFill>
              </a:rPr>
              <a:t>- схема: 1- </a:t>
            </a:r>
            <a:r>
              <a:rPr lang="ru-RU" sz="1400" dirty="0" err="1">
                <a:solidFill>
                  <a:srgbClr val="595959"/>
                </a:solidFill>
              </a:rPr>
              <a:t>ундулирующая</a:t>
            </a:r>
            <a:r>
              <a:rPr lang="ru-RU" sz="1400" dirty="0">
                <a:solidFill>
                  <a:srgbClr val="595959"/>
                </a:solidFill>
              </a:rPr>
              <a:t> мембрана; 2- </a:t>
            </a:r>
            <a:r>
              <a:rPr lang="ru-RU" sz="1400" dirty="0" err="1">
                <a:solidFill>
                  <a:srgbClr val="595959"/>
                </a:solidFill>
              </a:rPr>
              <a:t>аксостиль</a:t>
            </a:r>
            <a:r>
              <a:rPr lang="ru-RU" sz="1400" dirty="0">
                <a:solidFill>
                  <a:srgbClr val="595959"/>
                </a:solidFill>
              </a:rPr>
              <a:t>; 3- ядро; 4- </a:t>
            </a:r>
            <a:r>
              <a:rPr lang="ru-RU" sz="1400" dirty="0" err="1">
                <a:solidFill>
                  <a:srgbClr val="595959"/>
                </a:solidFill>
              </a:rPr>
              <a:t>кинетопласт</a:t>
            </a:r>
            <a:r>
              <a:rPr lang="ru-RU" sz="1400" i="1" dirty="0">
                <a:solidFill>
                  <a:srgbClr val="595959"/>
                </a:solidFill>
              </a:rPr>
              <a:t>; 5- </a:t>
            </a:r>
            <a:r>
              <a:rPr lang="ru-RU" sz="1400" dirty="0">
                <a:solidFill>
                  <a:srgbClr val="595959"/>
                </a:solidFill>
              </a:rPr>
              <a:t>жгутики </a:t>
            </a:r>
            <a:endParaRPr lang="en-US" sz="1400" dirty="0">
              <a:solidFill>
                <a:srgbClr val="595959"/>
              </a:solidFill>
            </a:endParaRPr>
          </a:p>
          <a:p>
            <a:pPr algn="ctr"/>
            <a:r>
              <a:rPr lang="ru-RU" sz="1400" i="1" dirty="0">
                <a:solidFill>
                  <a:srgbClr val="595959"/>
                </a:solidFill>
              </a:rPr>
              <a:t>б- </a:t>
            </a:r>
            <a:r>
              <a:rPr lang="ru-RU" sz="1400" dirty="0" err="1">
                <a:solidFill>
                  <a:srgbClr val="595959"/>
                </a:solidFill>
              </a:rPr>
              <a:t>трофозоит</a:t>
            </a:r>
            <a:r>
              <a:rPr lang="ru-RU" sz="1400" dirty="0">
                <a:solidFill>
                  <a:srgbClr val="595959"/>
                </a:solidFill>
              </a:rPr>
              <a:t> </a:t>
            </a:r>
            <a:r>
              <a:rPr lang="en-US" sz="1400" i="1" dirty="0">
                <a:solidFill>
                  <a:srgbClr val="595959"/>
                </a:solidFill>
              </a:rPr>
              <a:t>(</a:t>
            </a:r>
            <a:r>
              <a:rPr lang="en-US" sz="1400" dirty="0">
                <a:solidFill>
                  <a:srgbClr val="595959"/>
                </a:solidFill>
              </a:rPr>
              <a:t>7x40</a:t>
            </a:r>
            <a:r>
              <a:rPr lang="en-US" sz="1400" i="1" dirty="0">
                <a:solidFill>
                  <a:srgbClr val="595959"/>
                </a:solidFill>
              </a:rPr>
              <a:t>)</a:t>
            </a:r>
            <a:endParaRPr lang="ru-RU" sz="14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8616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5D3165C-E86E-4F10-BB44-4273A2E8DAE9}"/>
              </a:ext>
            </a:extLst>
          </p:cNvPr>
          <p:cNvSpPr/>
          <p:nvPr/>
        </p:nvSpPr>
        <p:spPr>
          <a:xfrm>
            <a:off x="368300" y="279400"/>
            <a:ext cx="910589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Жизненный цикл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заражение происходит при половых контактах,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возможно заражение через нестерильный гинекологический инструментарий и перчатки. Поражает мочеполовые пути, вызывая воспалительные процессы. Цист не образует. (Рис.9.)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i="1" u="sng" dirty="0">
                <a:solidFill>
                  <a:srgbClr val="595959"/>
                </a:solidFill>
              </a:rPr>
              <a:t>Патогенное действие</a:t>
            </a:r>
            <a:r>
              <a:rPr lang="ru-RU" sz="2000" dirty="0">
                <a:solidFill>
                  <a:srgbClr val="595959"/>
                </a:solidFill>
              </a:rPr>
              <a:t>:</a:t>
            </a:r>
          </a:p>
          <a:p>
            <a:r>
              <a:rPr lang="ru-RU" sz="2000" dirty="0">
                <a:solidFill>
                  <a:srgbClr val="595959"/>
                </a:solidFill>
              </a:rPr>
              <a:t>	• </a:t>
            </a:r>
            <a:r>
              <a:rPr lang="ru-RU" sz="2000" i="1" dirty="0">
                <a:solidFill>
                  <a:srgbClr val="595959"/>
                </a:solidFill>
              </a:rPr>
              <a:t>механическое</a:t>
            </a:r>
            <a:r>
              <a:rPr lang="ru-RU" sz="2000" dirty="0">
                <a:solidFill>
                  <a:srgbClr val="595959"/>
                </a:solidFill>
              </a:rPr>
              <a:t> (разрушение слизистой мочеполовых путей); </a:t>
            </a:r>
          </a:p>
          <a:p>
            <a:r>
              <a:rPr lang="ru-RU" sz="2000" dirty="0">
                <a:solidFill>
                  <a:srgbClr val="595959"/>
                </a:solidFill>
              </a:rPr>
              <a:t>	• </a:t>
            </a:r>
            <a:r>
              <a:rPr lang="ru-RU" sz="2000" i="1" dirty="0">
                <a:solidFill>
                  <a:srgbClr val="595959"/>
                </a:solidFill>
              </a:rPr>
              <a:t>токсико-аллергическое</a:t>
            </a:r>
            <a:r>
              <a:rPr lang="ru-RU" sz="2000" dirty="0">
                <a:solidFill>
                  <a:srgbClr val="595959"/>
                </a:solidFill>
              </a:rPr>
              <a:t> (отравление организма продуктами 	жизнедеятельности).</a:t>
            </a:r>
          </a:p>
          <a:p>
            <a:endParaRPr lang="ru-RU" sz="2000" dirty="0">
              <a:solidFill>
                <a:srgbClr val="59595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i="1" u="sng" dirty="0">
                <a:solidFill>
                  <a:srgbClr val="595959"/>
                </a:solidFill>
              </a:rPr>
              <a:t>Характерные симптомы</a:t>
            </a:r>
            <a:r>
              <a:rPr lang="ru-RU" sz="2000" dirty="0">
                <a:solidFill>
                  <a:srgbClr val="595959"/>
                </a:solidFill>
              </a:rPr>
              <a:t>: при остром течении наблюдаются </a:t>
            </a:r>
            <a:r>
              <a:rPr lang="ru-RU" sz="2000" i="1" dirty="0">
                <a:solidFill>
                  <a:srgbClr val="595959"/>
                </a:solidFill>
              </a:rPr>
              <a:t>зуд</a:t>
            </a:r>
            <a:r>
              <a:rPr lang="ru-RU" sz="2000" dirty="0">
                <a:solidFill>
                  <a:srgbClr val="595959"/>
                </a:solidFill>
              </a:rPr>
              <a:t>, </a:t>
            </a:r>
            <a:r>
              <a:rPr lang="ru-RU" sz="2000" i="1" dirty="0">
                <a:solidFill>
                  <a:srgbClr val="595959"/>
                </a:solidFill>
              </a:rPr>
              <a:t>жжение в мочеполовых путях</a:t>
            </a:r>
            <a:r>
              <a:rPr lang="ru-RU" sz="2000" dirty="0">
                <a:solidFill>
                  <a:srgbClr val="595959"/>
                </a:solidFill>
              </a:rPr>
              <a:t>, местный воспалительный процесс, обильные жидкие выделения зеленоватого цвета с </a:t>
            </a:r>
            <a:r>
              <a:rPr lang="ru-RU" sz="2000" dirty="0" err="1">
                <a:solidFill>
                  <a:srgbClr val="595959"/>
                </a:solidFill>
              </a:rPr>
              <a:t>не-</a:t>
            </a:r>
            <a:r>
              <a:rPr lang="ru-RU" sz="2000" dirty="0">
                <a:solidFill>
                  <a:srgbClr val="595959"/>
                </a:solidFill>
              </a:rPr>
              <a:t> приятным запахом. Иногда возможны осложнения в виде уретрита и простатита у мужчин.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57815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3F6D044-E8E7-4EB8-90FA-C4528EFAB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878" y="153887"/>
            <a:ext cx="6125611" cy="624244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C3C178F-85D9-46F1-8B82-729D1F7FDB72}"/>
              </a:ext>
            </a:extLst>
          </p:cNvPr>
          <p:cNvSpPr/>
          <p:nvPr/>
        </p:nvSpPr>
        <p:spPr>
          <a:xfrm>
            <a:off x="3372591" y="6417270"/>
            <a:ext cx="33441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Рис.9. Жизненный цикл трихомонады</a:t>
            </a:r>
          </a:p>
        </p:txBody>
      </p:sp>
    </p:spTree>
    <p:extLst>
      <p:ext uri="{BB962C8B-B14F-4D97-AF65-F5344CB8AC3E}">
        <p14:creationId xmlns:p14="http://schemas.microsoft.com/office/powerpoint/2010/main" xmlns="" val="15792161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1C6A92E-C2A8-47D2-B254-0C537030D0E0}"/>
              </a:ext>
            </a:extLst>
          </p:cNvPr>
          <p:cNvSpPr/>
          <p:nvPr/>
        </p:nvSpPr>
        <p:spPr>
          <a:xfrm>
            <a:off x="266700" y="1041401"/>
            <a:ext cx="95377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i="1" u="sng" dirty="0">
                <a:solidFill>
                  <a:srgbClr val="595959"/>
                </a:solidFill>
              </a:rPr>
              <a:t>Лабораторная диагностика</a:t>
            </a:r>
            <a:r>
              <a:rPr lang="ru-RU" sz="2000" dirty="0">
                <a:solidFill>
                  <a:srgbClr val="595959"/>
                </a:solidFill>
              </a:rPr>
              <a:t>: </a:t>
            </a:r>
            <a:r>
              <a:rPr lang="ru-RU" sz="2000" i="1" dirty="0">
                <a:solidFill>
                  <a:srgbClr val="595959"/>
                </a:solidFill>
              </a:rPr>
              <a:t>обнаружение </a:t>
            </a:r>
            <a:r>
              <a:rPr lang="ru-RU" sz="2000" i="1" dirty="0" err="1">
                <a:solidFill>
                  <a:srgbClr val="595959"/>
                </a:solidFill>
              </a:rPr>
              <a:t>трофозоитов</a:t>
            </a:r>
            <a:r>
              <a:rPr lang="ru-RU" sz="2000" i="1" dirty="0">
                <a:solidFill>
                  <a:srgbClr val="595959"/>
                </a:solidFill>
              </a:rPr>
              <a:t> в </a:t>
            </a:r>
            <a:r>
              <a:rPr lang="ru-RU" sz="2000" i="1" dirty="0" err="1">
                <a:solidFill>
                  <a:srgbClr val="595959"/>
                </a:solidFill>
              </a:rPr>
              <a:t>нативных</a:t>
            </a:r>
            <a:r>
              <a:rPr lang="ru-RU" sz="2000" i="1" dirty="0">
                <a:solidFill>
                  <a:srgbClr val="595959"/>
                </a:solidFill>
              </a:rPr>
              <a:t> мазках</a:t>
            </a:r>
            <a:r>
              <a:rPr lang="ru-RU" sz="2000" dirty="0">
                <a:solidFill>
                  <a:srgbClr val="595959"/>
                </a:solidFill>
              </a:rPr>
              <a:t> содержимого из мочеполовых путей.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59595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i="1" u="sng" dirty="0">
                <a:solidFill>
                  <a:srgbClr val="595959"/>
                </a:solidFill>
              </a:rPr>
              <a:t>Профилактика</a:t>
            </a:r>
            <a:r>
              <a:rPr lang="ru-RU" sz="2000" dirty="0">
                <a:solidFill>
                  <a:srgbClr val="595959"/>
                </a:solidFill>
              </a:rPr>
              <a:t>: </a:t>
            </a:r>
            <a:r>
              <a:rPr lang="ru-RU" sz="2000" i="1" dirty="0">
                <a:solidFill>
                  <a:srgbClr val="595959"/>
                </a:solidFill>
              </a:rPr>
              <a:t>личная -</a:t>
            </a:r>
            <a:r>
              <a:rPr lang="ru-RU" sz="2000" dirty="0">
                <a:solidFill>
                  <a:srgbClr val="595959"/>
                </a:solidFill>
              </a:rPr>
              <a:t> исключение случайных половых контактов. </a:t>
            </a:r>
            <a:r>
              <a:rPr lang="ru-RU" sz="2000" i="1" dirty="0">
                <a:solidFill>
                  <a:srgbClr val="595959"/>
                </a:solidFill>
              </a:rPr>
              <a:t>Общественная -</a:t>
            </a:r>
            <a:r>
              <a:rPr lang="ru-RU" sz="2000" dirty="0">
                <a:solidFill>
                  <a:srgbClr val="595959"/>
                </a:solidFill>
              </a:rPr>
              <a:t> выявление и лечение больных, стерильность инструментов смотровых кабинетов, санитарно-просветительная работа.</a:t>
            </a:r>
          </a:p>
        </p:txBody>
      </p:sp>
    </p:spTree>
    <p:extLst>
      <p:ext uri="{BB962C8B-B14F-4D97-AF65-F5344CB8AC3E}">
        <p14:creationId xmlns:p14="http://schemas.microsoft.com/office/powerpoint/2010/main" xmlns="" val="3958731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2E9F39-F322-4A27-9EA4-4DB1E56F0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366" y="139700"/>
            <a:ext cx="8596668" cy="736600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Трипаносомы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86087D2-9156-41C6-9C08-380406939742}"/>
              </a:ext>
            </a:extLst>
          </p:cNvPr>
          <p:cNvSpPr/>
          <p:nvPr/>
        </p:nvSpPr>
        <p:spPr>
          <a:xfrm>
            <a:off x="751251" y="1041400"/>
            <a:ext cx="919089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Представители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</a:p>
          <a:p>
            <a:pPr algn="ctr"/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Trypanosoma</a:t>
            </a:r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bruce</a:t>
            </a:r>
            <a:r>
              <a:rPr lang="en-US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gambiense</a:t>
            </a:r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(Западная Африка) и </a:t>
            </a:r>
            <a:r>
              <a:rPr lang="ru-RU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Trypanosoma</a:t>
            </a:r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brucei</a:t>
            </a:r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rhodesiense</a:t>
            </a:r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(Восточная Африка) являются возбудителями африканской сонной болезни (африканский трипаносомоз).</a:t>
            </a:r>
          </a:p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Тгypanosoma</a:t>
            </a:r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cruzi</a:t>
            </a:r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(Южная Америка) является возбудителем американского трипаносомоза (болезнь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Шагаса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). </a:t>
            </a: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AABFB95-AAAE-411E-888B-05BDC356D67E}"/>
              </a:ext>
            </a:extLst>
          </p:cNvPr>
          <p:cNvSpPr/>
          <p:nvPr/>
        </p:nvSpPr>
        <p:spPr>
          <a:xfrm>
            <a:off x="751251" y="3114715"/>
            <a:ext cx="91908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Трипаносомозы трансмиссивные заболевания с природной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очаговостью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62977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ED1654B-3167-4B30-A3C5-68720CF04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700" y="162341"/>
            <a:ext cx="8077200" cy="593482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88A8864-F390-49DB-8DF1-1D9303148E8C}"/>
              </a:ext>
            </a:extLst>
          </p:cNvPr>
          <p:cNvSpPr/>
          <p:nvPr/>
        </p:nvSpPr>
        <p:spPr>
          <a:xfrm>
            <a:off x="596900" y="6097168"/>
            <a:ext cx="8458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Рис.1. Морфология возбудителей трипаносомозов и их переносчики:</a:t>
            </a:r>
          </a:p>
          <a:p>
            <a:pPr algn="ctr"/>
            <a:r>
              <a:rPr lang="ru-RU" sz="1400" i="1" dirty="0">
                <a:solidFill>
                  <a:schemeClr val="bg2">
                    <a:lumMod val="25000"/>
                  </a:schemeClr>
                </a:solidFill>
              </a:rPr>
              <a:t>а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- схема: 1- эритроциты; 2- жгутик; 3- ядро; 4- 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</a:rPr>
              <a:t>ундулирующая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 мембрана; </a:t>
            </a:r>
            <a:r>
              <a:rPr lang="ru-RU" sz="1400" i="1" dirty="0">
                <a:solidFill>
                  <a:schemeClr val="bg2">
                    <a:lumMod val="25000"/>
                  </a:schemeClr>
                </a:solidFill>
              </a:rPr>
              <a:t>б- Т. </a:t>
            </a:r>
            <a:r>
              <a:rPr lang="en-US" sz="1400" i="1" dirty="0" err="1">
                <a:solidFill>
                  <a:schemeClr val="bg2">
                    <a:lumMod val="25000"/>
                  </a:schemeClr>
                </a:solidFill>
              </a:rPr>
              <a:t>Cruzi</a:t>
            </a:r>
            <a:r>
              <a:rPr lang="en-US" sz="1400" i="1" dirty="0">
                <a:solidFill>
                  <a:schemeClr val="bg2">
                    <a:lumMod val="25000"/>
                  </a:schemeClr>
                </a:solidFill>
              </a:rPr>
              <a:t> (7x40)</a:t>
            </a:r>
            <a:r>
              <a:rPr lang="ru-RU" sz="1400" i="1" dirty="0">
                <a:solidFill>
                  <a:schemeClr val="bg2">
                    <a:lumMod val="25000"/>
                  </a:schemeClr>
                </a:solidFill>
              </a:rPr>
              <a:t>; </a:t>
            </a:r>
            <a:endParaRPr lang="en-US" sz="1400" i="1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sz="1400" i="1" dirty="0">
                <a:solidFill>
                  <a:schemeClr val="bg2">
                    <a:lumMod val="25000"/>
                  </a:schemeClr>
                </a:solidFill>
              </a:rPr>
              <a:t>в- </a:t>
            </a:r>
            <a:r>
              <a:rPr lang="en-US" sz="1400" i="1" dirty="0">
                <a:solidFill>
                  <a:schemeClr val="bg2">
                    <a:lumMod val="25000"/>
                  </a:schemeClr>
                </a:solidFill>
              </a:rPr>
              <a:t>Triatoma </a:t>
            </a:r>
            <a:r>
              <a:rPr lang="en-US" sz="1400" i="1" dirty="0" err="1">
                <a:solidFill>
                  <a:schemeClr val="bg2">
                    <a:lumMod val="25000"/>
                  </a:schemeClr>
                </a:solidFill>
              </a:rPr>
              <a:t>infestans</a:t>
            </a:r>
            <a:r>
              <a:rPr lang="ru-RU" sz="1400" i="1" dirty="0">
                <a:solidFill>
                  <a:schemeClr val="bg2">
                    <a:lumMod val="25000"/>
                  </a:schemeClr>
                </a:solidFill>
              </a:rPr>
              <a:t>; г- </a:t>
            </a:r>
            <a:r>
              <a:rPr lang="en-US" sz="1400" i="1" dirty="0">
                <a:solidFill>
                  <a:schemeClr val="bg2">
                    <a:lumMod val="25000"/>
                  </a:schemeClr>
                </a:solidFill>
              </a:rPr>
              <a:t>T. brucei(7x40)</a:t>
            </a:r>
            <a:r>
              <a:rPr lang="ru-RU" sz="1400" i="1" dirty="0">
                <a:solidFill>
                  <a:schemeClr val="bg2">
                    <a:lumMod val="25000"/>
                  </a:schemeClr>
                </a:solidFill>
              </a:rPr>
              <a:t>; д-</a:t>
            </a:r>
            <a:r>
              <a:rPr lang="en-US" sz="14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bg2">
                    <a:lumMod val="25000"/>
                  </a:schemeClr>
                </a:solidFill>
              </a:rPr>
              <a:t>Glossina</a:t>
            </a:r>
            <a:r>
              <a:rPr lang="en-US" sz="1400" i="1" dirty="0">
                <a:solidFill>
                  <a:schemeClr val="bg2">
                    <a:lumMod val="25000"/>
                  </a:schemeClr>
                </a:solidFill>
              </a:rPr>
              <a:t> palpalis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8005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3499BA-D1A5-4D0C-B42B-DE907B43A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934" y="304800"/>
            <a:ext cx="8596668" cy="800100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Цикл развития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B597B97-E50F-4A6D-8279-499EACB54C98}"/>
              </a:ext>
            </a:extLst>
          </p:cNvPr>
          <p:cNvSpPr/>
          <p:nvPr/>
        </p:nvSpPr>
        <p:spPr>
          <a:xfrm>
            <a:off x="624898" y="1104900"/>
            <a:ext cx="89047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цикле развития трипаносом существуют следующие стадии:</a:t>
            </a:r>
          </a:p>
          <a:p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трипомастигота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имеет удлиненную форму, длинный жгутик,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ундулирующую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мембрану, подвижна; паразитирует в организме позвоночных хозяев (человек и животные) и является для них инвазионной стадией;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эпимастигота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похожа на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трипомастиготу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но се жгутик более короткий, а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ундулирующая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мембрана выражена слабо; существует только в организме переносчика и способна превращаться в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трипомастиготу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амастигота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неподвижна, так как у нее отсутствуют и жгутик и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ундулирующая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мембрана; паразитирует в организме позвоночных хозяев, внутриклеточный паразит; способна превращаться в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трипомастиготу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483235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134974-B030-4B95-ACEF-4742A5261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866" y="101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Африканский трипаносомоз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2C3266D-F5CA-4AF4-A957-EA98579CB944}"/>
              </a:ext>
            </a:extLst>
          </p:cNvPr>
          <p:cNvSpPr/>
          <p:nvPr/>
        </p:nvSpPr>
        <p:spPr>
          <a:xfrm>
            <a:off x="393700" y="635000"/>
            <a:ext cx="95377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i="1" u="sng" dirty="0">
                <a:solidFill>
                  <a:srgbClr val="616161"/>
                </a:solidFill>
              </a:rPr>
              <a:t>Морфологические особенности возбудителей</a:t>
            </a:r>
            <a:r>
              <a:rPr lang="ru-RU" sz="2000" dirty="0">
                <a:solidFill>
                  <a:srgbClr val="616161"/>
                </a:solidFill>
              </a:rPr>
              <a:t>: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тело изогнутое, сплющенное в одной плоскости, сужено на обоих концах, имеет жгутик, который идет по краю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ундулирующей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мембраны. У основания жгутика имеется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кинетопласт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Длина тела трипаносом 13-40 мкм, ширина 1,5-2 мкм. Питаются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осмотически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Размножаются продольным делением надвое. (Рис.1.)</a:t>
            </a:r>
          </a:p>
          <a:p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Жизненный цикл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возбудители африканского трипаносомоза проходят 2 стадии развития </a:t>
            </a:r>
            <a:r>
              <a:rPr lang="ru-RU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трипомастигота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и </a:t>
            </a:r>
            <a:r>
              <a:rPr lang="ru-RU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эпимастигота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(Рис.2.)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Первая часть жизненного цикла трипаносом проходит в пищеварительном тракте специфического переносчика </a:t>
            </a:r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мухи </a:t>
            </a:r>
            <a:r>
              <a:rPr lang="ru-RU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це-це</a:t>
            </a:r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(род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Glossina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). При сосании мухой крови больного человека </a:t>
            </a:r>
            <a:r>
              <a:rPr lang="ru-RU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трипомастиготы</a:t>
            </a:r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попадают в ее желудок. Здесь они превращаются в </a:t>
            </a:r>
            <a:r>
              <a:rPr lang="ru-RU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эпимастиготы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размножаются и затем накапливаются в слюнных железах (продолжительность развития 20 дней). При укусах мухами здоровых людей (</a:t>
            </a:r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трансмиссивный путь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происходит заражение. Заражение человека также возможно при переливании крови (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трансфузионно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и при использовании нестерильных шприцев. Возможен и </a:t>
            </a:r>
            <a:r>
              <a:rPr lang="ru-RU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трансплацентарный</a:t>
            </a:r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путь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передачи трипаносом.</a:t>
            </a: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5502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2D38DDD-92DE-4879-A943-D0D6EC14B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7323" y="203200"/>
            <a:ext cx="7740876" cy="592653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9D0AA2D-C37C-437F-AD69-C728BC21B44B}"/>
              </a:ext>
            </a:extLst>
          </p:cNvPr>
          <p:cNvSpPr/>
          <p:nvPr/>
        </p:nvSpPr>
        <p:spPr>
          <a:xfrm>
            <a:off x="139700" y="203200"/>
            <a:ext cx="464865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Вторая часть жизненного цикла паразитов проходит в организме человека и резервуарных хозяев (для гамбийской - трипаносомы свиньи, для родезийской - антилопы и рогатый скот). Первые 9-10 дней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трипомастиготы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обитают в подкожной клетчатке, затем постепенно накапливаются в лимфатической системе, размножаются и через 20-25 дней поступают в кровь и разносятся во все ткани и органы. Преимущественная локализация  трипаносом - </a:t>
            </a:r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спинномозговая жидкость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откуда они попадают в </a:t>
            </a:r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головной и спинной мозг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489D0C7-54AF-43C2-A3CB-0606AFAB2FAC}"/>
              </a:ext>
            </a:extLst>
          </p:cNvPr>
          <p:cNvSpPr txBox="1"/>
          <p:nvPr/>
        </p:nvSpPr>
        <p:spPr>
          <a:xfrm>
            <a:off x="4788356" y="6129737"/>
            <a:ext cx="3390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Рис.2. Жизненный цикл возбудителей африканского трипаносомоза </a:t>
            </a:r>
          </a:p>
        </p:txBody>
      </p:sp>
    </p:spTree>
    <p:extLst>
      <p:ext uri="{BB962C8B-B14F-4D97-AF65-F5344CB8AC3E}">
        <p14:creationId xmlns:p14="http://schemas.microsoft.com/office/powerpoint/2010/main" xmlns="" val="65454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5A6CF17-EE4D-40C7-BEE9-4A60C6AF4775}"/>
              </a:ext>
            </a:extLst>
          </p:cNvPr>
          <p:cNvSpPr/>
          <p:nvPr/>
        </p:nvSpPr>
        <p:spPr>
          <a:xfrm>
            <a:off x="286491" y="266700"/>
            <a:ext cx="975920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Патогенное действие</a:t>
            </a:r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 </a:t>
            </a:r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механическое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(разрушение клеток и тканей пораженных органов);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 </a:t>
            </a:r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токсико-аллергическое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(отравление организма продуктами жизнедеятельности).</a:t>
            </a:r>
          </a:p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</a:p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Инкубационный период продолжается от 1-3 недель до 2 и более лет.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Характерные симптомы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ru-RU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трипаносомный</a:t>
            </a:r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шанкр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месте укуса мухи (очаг воспаления около 10 см в диаметре), </a:t>
            </a:r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увеличение лимфатических узлов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на задней поверхности шеи, повышение температуры, слабость, истощение. Позже появляются </a:t>
            </a:r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симптомы поражения ЦНС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сонливость, прогрессирующее слабоумие, сопорозное (заторможенное), а затем коматозное состояние (потеря сознания).</a:t>
            </a:r>
          </a:p>
          <a:p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При гамбийском варианте часто развивается прогрессирующий энцефалит, характеризующийся сонливостью («сонная болезнь»). Заболевание при гамбийском варианте длится 6- 10 лет, а при родезийском несколько месяцев. При отсутствии лечения наблюдается летальный исход.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416173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BF659CA-6397-420A-B538-AA2A38CD4C11}"/>
              </a:ext>
            </a:extLst>
          </p:cNvPr>
          <p:cNvSpPr/>
          <p:nvPr/>
        </p:nvSpPr>
        <p:spPr>
          <a:xfrm>
            <a:off x="520700" y="685800"/>
            <a:ext cx="92583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Лабораторная диагностика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обнаружение трипаносом в мазках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периферической крови,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пунктатах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лимфатических узлов, спинномозговой жидкости. Используются </a:t>
            </a:r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иммунологические реакции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(определение антител в сыворотке крови больных).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2000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Профилактика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личная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-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защита от укусов мухой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це-це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прием лекарственных препаратов, предохраняющих от заражения при укусе мухой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це-це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химиопрофилактика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). </a:t>
            </a:r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Общественная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-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уничтожение мух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це-це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выявление и лечение больных и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паразитоносителей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санитарно-просветительная работа.</a:t>
            </a:r>
          </a:p>
        </p:txBody>
      </p:sp>
    </p:spTree>
    <p:extLst>
      <p:ext uri="{BB962C8B-B14F-4D97-AF65-F5344CB8AC3E}">
        <p14:creationId xmlns:p14="http://schemas.microsoft.com/office/powerpoint/2010/main" xmlns="" val="129658964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336</TotalTime>
  <Words>1177</Words>
  <Application>Microsoft Office PowerPoint</Application>
  <PresentationFormat>Произвольный</PresentationFormat>
  <Paragraphs>172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Аспект</vt:lpstr>
      <vt:lpstr>ПАТОГЕННЫЕ ЖГУТИКОВЫЕ И ВЫЗЫВАЕМЫЕ ИМИ ЗАБОЛЕВАНИЯ ЧЕЛОВЕКА</vt:lpstr>
      <vt:lpstr>Общая характеристика класса Жгутиковые (Zoomastogota)</vt:lpstr>
      <vt:lpstr>Трипаносомы</vt:lpstr>
      <vt:lpstr>Слайд 4</vt:lpstr>
      <vt:lpstr>Цикл развития </vt:lpstr>
      <vt:lpstr>Африканский трипаносомоз  </vt:lpstr>
      <vt:lpstr>Слайд 7</vt:lpstr>
      <vt:lpstr>Слайд 8</vt:lpstr>
      <vt:lpstr>Слайд 9</vt:lpstr>
      <vt:lpstr>Американский трипаносомоз</vt:lpstr>
      <vt:lpstr>Слайд 11</vt:lpstr>
      <vt:lpstr>Слайд 12</vt:lpstr>
      <vt:lpstr>Лейшмании</vt:lpstr>
      <vt:lpstr>Слайд 14</vt:lpstr>
      <vt:lpstr>Слайд 15</vt:lpstr>
      <vt:lpstr>Слайд 16</vt:lpstr>
      <vt:lpstr>Висцеральный лейшманиоз (черная болезнь, лихорадка дум- дум, кала-азар, детский лейшманиоз)</vt:lpstr>
      <vt:lpstr>Кожно-слизистый лейшманиоз (эспундия)</vt:lpstr>
      <vt:lpstr>Лямблия</vt:lpstr>
      <vt:lpstr>Слайд 20</vt:lpstr>
      <vt:lpstr>Слайд 21</vt:lpstr>
      <vt:lpstr>Слайд 22</vt:lpstr>
      <vt:lpstr>Слайд 23</vt:lpstr>
      <vt:lpstr>Трихомонада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ПАТОГЕННЫЕ ЖГУТИКОВЫЕ И ВЫЗЫВАЕМЫЕ ИМИ ЗАБОЛЕВАНИЯ ЧЕЛОВЕКА</dc:title>
  <dc:creator>Danik</dc:creator>
  <cp:lastModifiedBy>Пользователь Windows</cp:lastModifiedBy>
  <cp:revision>7</cp:revision>
  <dcterms:created xsi:type="dcterms:W3CDTF">2024-04-09T14:38:08Z</dcterms:created>
  <dcterms:modified xsi:type="dcterms:W3CDTF">2024-04-10T08:34:10Z</dcterms:modified>
</cp:coreProperties>
</file>