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0%BC%D0%BC%D1%83%D0%BD%D0%BE%D0%B4%D0%B5%D1%84%D0%B8%D1%86%D0%B8%D1%82" TargetMode="External"/><Relationship Id="rId13" Type="http://schemas.openxmlformats.org/officeDocument/2006/relationships/image" Target="../media/image5.jpeg"/><Relationship Id="rId3" Type="http://schemas.openxmlformats.org/officeDocument/2006/relationships/hyperlink" Target="https://ru.wikipedia.org/wiki/%D0%9F%D0%B0%D1%80%D0%B0%D0%B7%D0%B8%D1%82" TargetMode="External"/><Relationship Id="rId7" Type="http://schemas.openxmlformats.org/officeDocument/2006/relationships/hyperlink" Target="https://ru.wikipedia.org/wiki/%D0%A2%D0%BE%D0%BA%D1%81%D0%BE%D0%BF%D0%BB%D0%B0%D0%B7%D0%BC%D0%BE%D0%B7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7%D0%B5%D0%BB%D0%BE%D0%B2%D0%B5%D0%BA" TargetMode="External"/><Relationship Id="rId11" Type="http://schemas.openxmlformats.org/officeDocument/2006/relationships/hyperlink" Target="https://ru.wikipedia.org/wiki/%D0%A2%D0%BE%D0%BA%D1%81%D0%BE%D0%BF%D0%BB%D0%B0%D0%B7%D0%BC%D0%B0" TargetMode="External"/><Relationship Id="rId5" Type="http://schemas.openxmlformats.org/officeDocument/2006/relationships/hyperlink" Target="https://ru.wikipedia.org/wiki/%D0%9A%D0%BE%D1%88%D0%B0%D1%87%D1%8C%D0%B8" TargetMode="External"/><Relationship Id="rId10" Type="http://schemas.openxmlformats.org/officeDocument/2006/relationships/hyperlink" Target="https://ru.wikipedia.org/wiki/%D0%A0%D0%BE%D0%B4_(%D0%B1%D0%B8%D0%BE%D0%BB%D0%BE%D0%B3%D0%B8%D1%8F)" TargetMode="External"/><Relationship Id="rId4" Type="http://schemas.openxmlformats.org/officeDocument/2006/relationships/hyperlink" Target="https://ru.wikipedia.org/wiki/Protista" TargetMode="External"/><Relationship Id="rId9" Type="http://schemas.openxmlformats.org/officeDocument/2006/relationships/hyperlink" Target="https://ru.wikipedia.org/wiki/Apicomplex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1%82%D0%B8%D1%86%D1%8B" TargetMode="External"/><Relationship Id="rId13" Type="http://schemas.openxmlformats.org/officeDocument/2006/relationships/hyperlink" Target="https://ru.wikipedia.org/wiki/%D0%90%D0%BD%D1%82%D0%B8%D0%B1%D0%B8%D0%BE%D1%82%D0%B8%D0%BA" TargetMode="External"/><Relationship Id="rId3" Type="http://schemas.openxmlformats.org/officeDocument/2006/relationships/hyperlink" Target="https://ru.wikipedia.org/wiki/%D0%9F%D0%BE%D0%BB%D0%BE%D0%B2%D0%BE%D0%B5_%D1%80%D0%B0%D0%B7%D0%BC%D0%BD%D0%BE%D0%B6%D0%B5%D0%BD%D0%B8%D0%B5" TargetMode="External"/><Relationship Id="rId7" Type="http://schemas.openxmlformats.org/officeDocument/2006/relationships/hyperlink" Target="https://ru.wikipedia.org/wiki/%D0%9C%D0%BB%D0%B5%D0%BA%D0%BE%D0%BF%D0%B8%D1%82%D0%B0%D1%8E%D1%89%D0%B8%D0%B5" TargetMode="External"/><Relationship Id="rId12" Type="http://schemas.openxmlformats.org/officeDocument/2006/relationships/hyperlink" Target="https://ru.wikipedia.org/wiki/%D0%98%D0%BC%D0%BC%D1%83%D0%BD%D0%BD%D0%B0%D1%8F_%D1%81%D0%B8%D1%81%D1%82%D0%B5%D0%BC%D0%B0" TargetMode="External"/><Relationship Id="rId2" Type="http://schemas.openxmlformats.org/officeDocument/2006/relationships/hyperlink" Target="https://ru.wikipedia.org/wiki/%D0%96%D0%B8%D0%B7%D0%BD%D0%B5%D0%BD%D0%BD%D1%8B%D0%B9_%D1%86%D0%B8%D0%BA%D0%BB_(%D0%B1%D0%B8%D0%BE%D0%BB%D0%BE%D0%B3%D0%B8%D1%8F)" TargetMode="External"/><Relationship Id="rId16" Type="http://schemas.openxmlformats.org/officeDocument/2006/relationships/hyperlink" Target="https://ru.wikipedia.org/w/index.php?title=%D0%A1%D0%BF%D0%BE%D1%80%D0%BE%D0%B7%D0%BE%D0%B8%D1%82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5%D1%81%D0%BF%D0%BE%D0%BB%D0%BE%D0%B5_%D1%80%D0%B0%D0%B7%D0%BC%D0%BD%D0%BE%D0%B6%D0%B5%D0%BD%D0%B8%D0%B5" TargetMode="External"/><Relationship Id="rId11" Type="http://schemas.openxmlformats.org/officeDocument/2006/relationships/hyperlink" Target="https://ru.wikipedia.org/wiki/%D0%A6%D0%B8%D1%81%D1%82%D0%B0" TargetMode="External"/><Relationship Id="rId5" Type="http://schemas.openxmlformats.org/officeDocument/2006/relationships/hyperlink" Target="https://ru.wikipedia.org/wiki/%D0%A2%D0%BE%D0%BA%D1%81%D0%BE%D0%BF%D0%BB%D0%B0%D0%B7%D0%BC%D0%B0" TargetMode="External"/><Relationship Id="rId15" Type="http://schemas.openxmlformats.org/officeDocument/2006/relationships/hyperlink" Target="https://ru.wikipedia.org/wiki/%D0%9E%D0%BE%D1%86%D0%B8%D1%81%D1%82%D0%B0" TargetMode="External"/><Relationship Id="rId10" Type="http://schemas.openxmlformats.org/officeDocument/2006/relationships/hyperlink" Target="https://ru.wikipedia.org/w/index.php?title=%D0%91%D1%80%D0%B0%D0%B4%D0%B8%D0%B7%D0%BE%D0%B8%D1%82&amp;action=edit&amp;redlink=1" TargetMode="External"/><Relationship Id="rId4" Type="http://schemas.openxmlformats.org/officeDocument/2006/relationships/hyperlink" Target="https://ru.wikipedia.org/wiki/%D0%9A%D0%BE%D1%88%D0%B0%D1%87%D1%8C%D0%B8" TargetMode="External"/><Relationship Id="rId9" Type="http://schemas.openxmlformats.org/officeDocument/2006/relationships/hyperlink" Target="https://ru.wikipedia.org/wiki/%D0%92%D0%B0%D0%BA%D1%83%D0%BE%D0%BB%D1%8C" TargetMode="External"/><Relationship Id="rId14" Type="http://schemas.openxmlformats.org/officeDocument/2006/relationships/hyperlink" Target="https://ru.wikipedia.org/w/index.php?title=%D0%A2%D0%B0%D1%85%D0%B8%D0%B7%D0%BE%D0%B8%D1%82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0%BA%D1%81%D0%BE%D0%BF%D0%BB%D0%B0%D0%B7%D0%BC%D0%B0" TargetMode="External"/><Relationship Id="rId2" Type="http://schemas.openxmlformats.org/officeDocument/2006/relationships/hyperlink" Target="https://ru.wikipedia.org/wiki/%D0%A2%D0%BE%D0%BD%D0%BA%D0%B0%D1%8F_%D0%BA%D0%B8%D1%8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jpeg"/><Relationship Id="rId4" Type="http://schemas.openxmlformats.org/officeDocument/2006/relationships/hyperlink" Target="https://ru.wikipedia.org/wiki/%D0%9C%D0%B0%D0%BA%D1%80%D0%BE%D1%84%D0%B0%D0%B3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5%D0%BE%D1%80%D0%B8%D0%BE%D1%80%D0%B5%D1%82%D0%B8%D0%BD%D0%B8%D1%82" TargetMode="External"/><Relationship Id="rId3" Type="http://schemas.openxmlformats.org/officeDocument/2006/relationships/hyperlink" Target="https://ru.wikipedia.org/wiki/%D0%92%D0%98%D0%A7" TargetMode="External"/><Relationship Id="rId7" Type="http://schemas.openxmlformats.org/officeDocument/2006/relationships/hyperlink" Target="https://ru.wikipedia.org/wiki/%D0%9A%D0%B0%D0%BB%D1%8C%D1%86%D0%B8%D0%BD%D0%BE%D0%B7" TargetMode="External"/><Relationship Id="rId2" Type="http://schemas.openxmlformats.org/officeDocument/2006/relationships/hyperlink" Target="https://ru.wikipedia.org/wiki/%D0%93%D1%80%D0%B8%D0%BF%D0%B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8%D0%B4%D1%80%D0%BE%D1%86%D0%B5%D1%84%D0%B0%D0%BB%D0%B8%D1%8F" TargetMode="External"/><Relationship Id="rId5" Type="http://schemas.openxmlformats.org/officeDocument/2006/relationships/hyperlink" Target="https://ru.wikipedia.org/wiki/%D0%AD%D0%BD%D1%86%D0%B5%D1%84%D0%B0%D0%BB%D0%B8%D1%82" TargetMode="External"/><Relationship Id="rId4" Type="http://schemas.openxmlformats.org/officeDocument/2006/relationships/hyperlink" Target="https://ru.wikipedia.org/wiki/%D0%A2%D0%BE%D0%BA%D1%81%D0%BE%D0%BF%D0%BB%D0%B0%D0%B7%D0%BC%D0%BE%D0%B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6C8264-10D3-7EB0-B33D-CC3499BA5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3565" y="4525138"/>
            <a:ext cx="4322189" cy="961533"/>
          </a:xfrm>
        </p:spPr>
        <p:txBody>
          <a:bodyPr>
            <a:normAutofit/>
          </a:bodyPr>
          <a:lstStyle/>
          <a:p>
            <a:r>
              <a:rPr lang="ru-RU" sz="1600" dirty="0"/>
              <a:t>Выполнила: студентка 17 группы 1 курса </a:t>
            </a:r>
            <a:br>
              <a:rPr lang="ru-RU" sz="1600" dirty="0"/>
            </a:br>
            <a:r>
              <a:rPr lang="ru-RU" sz="1600" dirty="0"/>
              <a:t>Лечебного факультета</a:t>
            </a:r>
            <a:br>
              <a:rPr lang="ru-RU" sz="1600" dirty="0"/>
            </a:br>
            <a:r>
              <a:rPr lang="ru-RU" sz="1600" dirty="0" err="1"/>
              <a:t>Колуженко</a:t>
            </a:r>
            <a:r>
              <a:rPr lang="ru-RU" sz="1600" dirty="0"/>
              <a:t> Анастасия Вячеславовна  </a:t>
            </a:r>
            <a:endParaRPr lang="x-none" sz="1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CCD14F9-4BF8-B6E9-2735-5B7CDC473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8033" y="2378855"/>
            <a:ext cx="7305773" cy="961533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Токсоплазмы</a:t>
            </a:r>
            <a:r>
              <a:rPr lang="en-US" sz="3200" dirty="0"/>
              <a:t>, </a:t>
            </a:r>
            <a:r>
              <a:rPr lang="ru-RU" sz="3200" dirty="0"/>
              <a:t>их циклы развития и вызываемые ими болезни </a:t>
            </a:r>
            <a:endParaRPr lang="x-none" sz="32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1D6C8264-10D3-7EB0-B33D-CC3499BA5D37}"/>
              </a:ext>
            </a:extLst>
          </p:cNvPr>
          <p:cNvSpPr txBox="1">
            <a:spLocks/>
          </p:cNvSpPr>
          <p:nvPr/>
        </p:nvSpPr>
        <p:spPr>
          <a:xfrm>
            <a:off x="4199700" y="5678202"/>
            <a:ext cx="4323198" cy="8174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Руководитель: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доц. Масалкова Ю.Ю.</a:t>
            </a:r>
            <a:endParaRPr kumimoji="0" lang="x-non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442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7C5628-1170-B22D-3ACE-B00836812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846" y="261023"/>
            <a:ext cx="9924307" cy="3997828"/>
          </a:xfrm>
        </p:spPr>
        <p:txBody>
          <a:bodyPr>
            <a:normAutofit/>
          </a:bodyPr>
          <a:lstStyle/>
          <a:p>
            <a:r>
              <a:rPr lang="ru-RU" sz="1600" b="1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Токсопла́зма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Латинский язык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лат.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Toxoplasma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— монотипный род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Паразит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паразитических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Protista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протистов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Основные хозяева токсоплазм — представители семейства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Кошачьи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кошачьих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качестве промежуточных хозяев выступают различные виды теплокровных животных, в том числе и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 tooltip="Человек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люди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 tooltip="Токсоплазмоз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Токсоплазмоз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болезнь, вызываемая токсоплазмой, обычно протекает у человека легко. Однако для плода, в случае если мать заразилась токсоплазмозом во время беременности, а также для человека или кошки с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 tooltip="Иммунодефицит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пониженным иммунитетом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эта болезнь может иметь серьёзные последствия, вплоть до летального исхода. 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Toxoplasma</a:t>
            </a:r>
            <a:r>
              <a:rPr lang="ru-RU" sz="1600" b="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gondii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принадлежит к типу </a:t>
            </a:r>
            <a:r>
              <a:rPr lang="ru-RU" sz="1600" b="0" i="0" u="none" strike="noStrike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 tooltip="Apicomplexa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Apicomplexa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 является единственным описанным видом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 tooltip="Род (биология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рода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Toxoplasma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Тем не менее высказывалась гипотеза, что на самом деле может существовать несколько видов токсоплазм</a:t>
            </a:r>
            <a:r>
              <a:rPr lang="ru-RU" sz="1600" b="0" i="0" u="none" strike="noStrike" baseline="300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[1]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sz="16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Тахизоиты Toxoplasma gondii">
            <a:extLst>
              <a:ext uri="{FF2B5EF4-FFF2-40B4-BE49-F238E27FC236}">
                <a16:creationId xmlns:a16="http://schemas.microsoft.com/office/drawing/2014/main" xmlns="" id="{09D5F1FC-3E17-0786-2DE1-3B0596FDB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3545" y="3755974"/>
            <a:ext cx="2841003" cy="28410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rasitic Protozoans Toxoplasma Gondii Stock Photo - Download Image Now -  Toxoplasma Gondii, Parasitic, Protozoan - iStock">
            <a:extLst>
              <a:ext uri="{FF2B5EF4-FFF2-40B4-BE49-F238E27FC236}">
                <a16:creationId xmlns:a16="http://schemas.microsoft.com/office/drawing/2014/main" xmlns="" id="{9A936A33-97DE-69BA-A3D6-E55FC298E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9453" y="3755973"/>
            <a:ext cx="2841003" cy="28410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2198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D5E074-8BDC-91FD-3FE0-528157942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993" y="207852"/>
            <a:ext cx="7958331" cy="5776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 развития </a:t>
            </a:r>
            <a:endParaRPr lang="x-non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Токсоплазмоз">
            <a:extLst>
              <a:ext uri="{FF2B5EF4-FFF2-40B4-BE49-F238E27FC236}">
                <a16:creationId xmlns:a16="http://schemas.microsoft.com/office/drawing/2014/main" xmlns="" id="{EDF053AB-E53E-4EA4-5643-4421C01A1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0326" y="785535"/>
            <a:ext cx="9558779" cy="579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430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DE18FD-7C79-A89E-9BEE-B49808259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508" y="707010"/>
            <a:ext cx="9851011" cy="5872898"/>
          </a:xfrm>
        </p:spPr>
        <p:txBody>
          <a:bodyPr>
            <a:normAutofit/>
          </a:bodyPr>
          <a:lstStyle/>
          <a:p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Жизненный цикл (биология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Жизненный цикл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Toxoplasma</a:t>
            </a:r>
            <a:r>
              <a:rPr lang="ru-RU" sz="1600" b="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gondii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состоит из двух фаз.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Половое размножение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Половая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часть жизненного цикла проходит только в особях некоторых видов семейства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Кошачьи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кошачьих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(дикие и домашние кошки), которые становятся первичным хозяином паразитов</a:t>
            </a:r>
            <a:r>
              <a:rPr lang="ru-RU" sz="1600" b="0" i="0" u="none" strike="noStrike" baseline="300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[2]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 tooltip="Бесполое размножение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Бесполая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часть жизненного цикла может проходить в любом теплокровном животном, например, в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 tooltip="Млекопитающие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млекопитающих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 в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 tooltip="Птицы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птицах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В этих промежуточных хозяевах паразит вторгается в клетки, формируя так называемые межклеточные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паразитофорные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 tooltip="Вакуоль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вакуоли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содержащие </a:t>
            </a:r>
            <a:r>
              <a:rPr lang="ru-RU" sz="1600" b="0" i="0" u="none" strike="noStrike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 tooltip="Брадизоит (страница отсутствует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брадизоиты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медленно воспроизводящиеся формы паразита</a:t>
            </a:r>
            <a:r>
              <a:rPr lang="ru-RU" sz="1600" b="0" i="0" u="none" strike="noStrike" baseline="300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[4]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Вакуоли формируют тканевые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1" tooltip="Цист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цисты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могут развиваться во внутренних органах, включая лёгкие, печень и почки, но при этом они более распространены в нервных и мышечных тканях — таких, как мозг, глаз, скелетная и сердечная мышца. Неповреждённые цисты не причиняют вреда и могут оставаться неизменными в течение жизни хозяина</a:t>
            </a:r>
            <a:r>
              <a:rPr lang="ru-RU" sz="1600" b="0" i="0" u="none" strike="noStrike" baseline="300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[5]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 как паразит находится внутри клеток, то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 tooltip="Иммунная систем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иммунная система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хозяина не обнаруживает эти цисты. Сопротивляемость к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3" tooltip="Антибиотик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антибиотикам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различна, но цисты очень трудно вывести из организма полностью.</a:t>
            </a:r>
            <a:r>
              <a:rPr lang="ru-RU" sz="1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этих вакуолей </a:t>
            </a:r>
            <a:r>
              <a:rPr lang="ru-RU" sz="1600" b="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gondii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размножается последовательностью делений на две части до тех пор, пока инфицированная клетка в конце концов не лопается и </a:t>
            </a:r>
            <a:r>
              <a:rPr lang="ru-RU" sz="1600" b="0" i="0" u="none" strike="noStrike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4" tooltip="Тахизоит (страница отсутствует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тахизоиты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не выходят наружу.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Тахизоиты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подвижны и производят новых паразитов своего вида бесполым способом. В отличие от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брадизоитов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свободные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тахизоиты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легко устраняются иммунной системой хозяина, но при этом могут заразить клетки и сформировать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брадизоиты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тем самым поддерживая инфекцию. Кошки начинают распространять </a:t>
            </a:r>
            <a:r>
              <a:rPr lang="ru-RU" sz="1600" b="0" i="0" u="none" strike="noStrike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5" tooltip="Ооцист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ооцисты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(покрытые плотной оболочкой оплодотворённые яйцеклетки</a:t>
            </a:r>
            <a:r>
              <a:rPr lang="ru-RU" sz="1600" b="0" i="0" u="none" strike="noStrike" baseline="300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[6]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после проглатывания </a:t>
            </a:r>
            <a:r>
              <a:rPr lang="ru-RU" sz="1600" b="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gondii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любой из трёх инфекционных стадий — </a:t>
            </a:r>
            <a:r>
              <a:rPr lang="ru-RU" sz="1600" b="0" i="0" u="none" strike="noStrike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4" tooltip="Тахизоит (страница отсутствует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тахизоитов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1600" b="0" i="0" u="none" strike="noStrike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 tooltip="Брадизоит (страница отсутствует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брадизоитов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(из тканевых цист) или </a:t>
            </a:r>
            <a:r>
              <a:rPr lang="ru-RU" sz="1600" b="0" i="0" u="none" strike="noStrike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6" tooltip="Спорозоит (страница отсутствует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спорозоитов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(из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ооцист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b="0" i="0" u="none" strike="noStrike" baseline="300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[7]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sz="16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41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5FA4B2-DD85-1D7B-B14C-B9C58D78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619" y="989814"/>
            <a:ext cx="9344654" cy="303543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Тканевые цисты проглатываются кошкой, когда она съедает заражённое животное, например, мышь. Цисты выживают в желудке кошки, и паразиты заражают эпителиальные клетки </a:t>
            </a:r>
            <a:r>
              <a:rPr lang="ru-RU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Тонкая кишк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тонкой кишки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где они приступают к половому размножению и формированию </a:t>
            </a:r>
            <a:r>
              <a:rPr lang="ru-RU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ооцист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Ооцисты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выходят наружу с фекалиями. Период и частота распространения </a:t>
            </a:r>
            <a:r>
              <a:rPr lang="ru-RU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ооцист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кошками после первоначального заражения варьируются в зависимости от инфекционной стадии паразитов </a:t>
            </a:r>
            <a:r>
              <a:rPr lang="ru-RU" b="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ru-RU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gondii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были проглочены. Период распространения составляет 3-10 дней после проглатывания </a:t>
            </a:r>
            <a:r>
              <a:rPr lang="ru-RU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брадизоитов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(тканевой цисты) и 18 дней и более после проглатывания </a:t>
            </a:r>
            <a:r>
              <a:rPr lang="ru-RU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тахизоитов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ооцист</a:t>
            </a:r>
            <a:r>
              <a:rPr lang="ru-RU" b="0" i="0" u="none" strike="noStrike" baseline="300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[7]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Животные и люди проглатывают </a:t>
            </a:r>
            <a:r>
              <a:rPr lang="ru-RU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ооцисты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(например, поедая немытые овощи и т. д.) или тканевые цисты (в плохо приготовленном мясе) и заражаются. Паразиты внедряются в </a:t>
            </a:r>
            <a:r>
              <a:rPr lang="ru-RU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Макрофаг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макрофаги</a:t>
            </a:r>
            <a:r>
              <a:rPr lang="ru-RU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 кишечном тракте и через кровь распространяются по телу.</a:t>
            </a:r>
          </a:p>
          <a:p>
            <a:endParaRPr lang="x-none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7785DAD1-5A29-DBF4-D21F-C5A872AF0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1826" y="3648174"/>
            <a:ext cx="2313102" cy="231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31B2F20-C2B2-C256-8659-CCB59AB33C86}"/>
              </a:ext>
            </a:extLst>
          </p:cNvPr>
          <p:cNvSpPr txBox="1"/>
          <p:nvPr/>
        </p:nvSpPr>
        <p:spPr>
          <a:xfrm>
            <a:off x="1881826" y="5961276"/>
            <a:ext cx="23131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0" i="1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T. </a:t>
            </a:r>
            <a:r>
              <a:rPr lang="ru-RU" sz="10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gondii</a:t>
            </a:r>
            <a:r>
              <a:rPr lang="ru-RU" sz="1000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при создании дочернего клеточного каркаса в материнской клетке</a:t>
            </a:r>
            <a:endParaRPr lang="x-none" sz="10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3078" name="Picture 6" descr="undefined">
            <a:extLst>
              <a:ext uri="{FF2B5EF4-FFF2-40B4-BE49-F238E27FC236}">
                <a16:creationId xmlns:a16="http://schemas.microsoft.com/office/drawing/2014/main" xmlns="" id="{40866880-1990-6C51-FFE9-1C549254D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6225" y="3648174"/>
            <a:ext cx="5619750" cy="231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884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8CDD3F-E39A-AA31-DD60-D898C6403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566" y="685507"/>
            <a:ext cx="7958331" cy="671952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026C702-FCE8-759E-A679-9270A169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924" y="1357459"/>
            <a:ext cx="9982985" cy="5269583"/>
          </a:xfrm>
        </p:spPr>
        <p:txBody>
          <a:bodyPr>
            <a:noAutofit/>
          </a:bodyPr>
          <a:lstStyle/>
          <a:p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Заражение токсоплазмой в острой стадии может быть бессимптомным, но часто вызывает симптомы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Грипп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гриппа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на ранних стадиях, и, как и грипп, может привести к смерти в редких случаях. Острая стадия спадает в период от нескольких дней до месяцев, переходя в хроническую стадию. Хроническая инфекция обычно бессимптомна, но у пациентов с иммунодефицитом (пациентов, заражённых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ВИЧ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ВИЧ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или получающих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иммуноподавляющую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терапию, например, после пересадки органов) может развиваться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Токсоплазмоз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токсоплазмоз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Наиболее частым проявлением токсоплазмоза у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иммуноослабленных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пациентов является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токсоплазмозный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Энцефалит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энцефалит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может привести к смерти. Если заражение </a:t>
            </a:r>
            <a:r>
              <a:rPr lang="ru-RU" sz="1600" b="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ru-RU" sz="1600" b="0" i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gondii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возникает впервые во время беременности, то паразит может проникнуть через плаценту, заразить плод, что может привести к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 tooltip="Гидроцефалия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гидроцефалии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внутричерепному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 tooltip="Кальциноз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обызвествлению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(отложение солей кальция в тканях), </a:t>
            </a:r>
            <a:r>
              <a:rPr lang="ru-RU" sz="1600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 tooltip="Хориоретинит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хориоретиниту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к самопроизвольному аборту или внутриутробной смерти.</a:t>
            </a:r>
          </a:p>
          <a:p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токсоплазмоза Токсоплазмоз обычно диагностируется на основе серологических исследований с использованием непрямой реакции флюоресцирующих антител (НРФА) или иммуноферментного анализа (ИФА) на антитела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IgG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b="0" i="0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IgM</a:t>
            </a:r>
            <a:r>
              <a:rPr lang="ru-RU" sz="1600" b="0" i="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16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680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39</TotalTime>
  <Words>71</Words>
  <Application>Microsoft Office PowerPoint</Application>
  <PresentationFormat>Произвольный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Мэдисон</vt:lpstr>
      <vt:lpstr>Выполнила: студентка 17 группы 1 курса  Лечебного факультета Колуженко Анастасия Вячеславовна  </vt:lpstr>
      <vt:lpstr>Слайд 2</vt:lpstr>
      <vt:lpstr>Цикл развития </vt:lpstr>
      <vt:lpstr>Слайд 4</vt:lpstr>
      <vt:lpstr>Слайд 5</vt:lpstr>
      <vt:lpstr>Заболевания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Выполнила: студентка 17 группы 1 курса  Лечебного факультета Колуженко Анастасия Вячеславовна  </dc:title>
  <dc:creator>Home</dc:creator>
  <cp:lastModifiedBy>Пользователь Windows</cp:lastModifiedBy>
  <cp:revision>2</cp:revision>
  <dcterms:created xsi:type="dcterms:W3CDTF">2024-04-08T17:16:54Z</dcterms:created>
  <dcterms:modified xsi:type="dcterms:W3CDTF">2024-04-10T08:34:51Z</dcterms:modified>
</cp:coreProperties>
</file>