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sldIdLst>
    <p:sldId id="256" r:id="rId2"/>
    <p:sldId id="257" r:id="rId3"/>
    <p:sldId id="260" r:id="rId4"/>
    <p:sldId id="259" r:id="rId5"/>
    <p:sldId id="258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69" r:id="rId16"/>
    <p:sldId id="271" r:id="rId17"/>
    <p:sldId id="273" r:id="rId18"/>
    <p:sldId id="272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6250" autoAdjust="0"/>
    <p:restoredTop sz="94660"/>
  </p:normalViewPr>
  <p:slideViewPr>
    <p:cSldViewPr snapToGrid="0">
      <p:cViewPr varScale="1">
        <p:scale>
          <a:sx n="76" d="100"/>
          <a:sy n="76" d="100"/>
        </p:scale>
        <p:origin x="-600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FFE85-25A5-49F8-977D-88E748CF7151}" type="datetimeFigureOut">
              <a:rPr lang="ru-RU" smtClean="0"/>
              <a:pPr/>
              <a:t>14.04.2025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2577A-5AE8-4415-AB34-A6552F2D65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92395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FFE85-25A5-49F8-977D-88E748CF7151}" type="datetimeFigureOut">
              <a:rPr lang="ru-RU" smtClean="0"/>
              <a:pPr/>
              <a:t>14.04.2025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2577A-5AE8-4415-AB34-A6552F2D65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69088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FFE85-25A5-49F8-977D-88E748CF7151}" type="datetimeFigureOut">
              <a:rPr lang="ru-RU" smtClean="0"/>
              <a:pPr/>
              <a:t>14.04.2025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2577A-5AE8-4415-AB34-A6552F2D65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820129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FFE85-25A5-49F8-977D-88E748CF7151}" type="datetimeFigureOut">
              <a:rPr lang="ru-RU" smtClean="0"/>
              <a:pPr/>
              <a:t>14.04.2025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2577A-5AE8-4415-AB34-A6552F2D65A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1728749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FFE85-25A5-49F8-977D-88E748CF7151}" type="datetimeFigureOut">
              <a:rPr lang="ru-RU" smtClean="0"/>
              <a:pPr/>
              <a:t>14.04.2025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2577A-5AE8-4415-AB34-A6552F2D65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340090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FFE85-25A5-49F8-977D-88E748CF7151}" type="datetimeFigureOut">
              <a:rPr lang="ru-RU" smtClean="0"/>
              <a:pPr/>
              <a:t>14.04.2025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2577A-5AE8-4415-AB34-A6552F2D65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737870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FFE85-25A5-49F8-977D-88E748CF7151}" type="datetimeFigureOut">
              <a:rPr lang="ru-RU" smtClean="0"/>
              <a:pPr/>
              <a:t>14.04.2025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2577A-5AE8-4415-AB34-A6552F2D65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819094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FFE85-25A5-49F8-977D-88E748CF7151}" type="datetimeFigureOut">
              <a:rPr lang="ru-RU" smtClean="0"/>
              <a:pPr/>
              <a:t>14.04.2025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2577A-5AE8-4415-AB34-A6552F2D65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71954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FFE85-25A5-49F8-977D-88E748CF7151}" type="datetimeFigureOut">
              <a:rPr lang="ru-RU" smtClean="0"/>
              <a:pPr/>
              <a:t>14.04.2025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2577A-5AE8-4415-AB34-A6552F2D65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99176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FFE85-25A5-49F8-977D-88E748CF7151}" type="datetimeFigureOut">
              <a:rPr lang="ru-RU" smtClean="0"/>
              <a:pPr/>
              <a:t>14.04.2025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2577A-5AE8-4415-AB34-A6552F2D65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41584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FFE85-25A5-49F8-977D-88E748CF7151}" type="datetimeFigureOut">
              <a:rPr lang="ru-RU" smtClean="0"/>
              <a:pPr/>
              <a:t>14.04.2025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2577A-5AE8-4415-AB34-A6552F2D65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78076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FFE85-25A5-49F8-977D-88E748CF7151}" type="datetimeFigureOut">
              <a:rPr lang="ru-RU" smtClean="0"/>
              <a:pPr/>
              <a:t>14.04.2025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2577A-5AE8-4415-AB34-A6552F2D65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60952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FFE85-25A5-49F8-977D-88E748CF7151}" type="datetimeFigureOut">
              <a:rPr lang="ru-RU" smtClean="0"/>
              <a:pPr/>
              <a:t>14.04.2025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2577A-5AE8-4415-AB34-A6552F2D65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64766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FFE85-25A5-49F8-977D-88E748CF7151}" type="datetimeFigureOut">
              <a:rPr lang="ru-RU" smtClean="0"/>
              <a:pPr/>
              <a:t>14.04.2025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2577A-5AE8-4415-AB34-A6552F2D65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4078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FFE85-25A5-49F8-977D-88E748CF7151}" type="datetimeFigureOut">
              <a:rPr lang="ru-RU" smtClean="0"/>
              <a:pPr/>
              <a:t>14.04.2025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2577A-5AE8-4415-AB34-A6552F2D65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4354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FFE85-25A5-49F8-977D-88E748CF7151}" type="datetimeFigureOut">
              <a:rPr lang="ru-RU" smtClean="0"/>
              <a:pPr/>
              <a:t>14.04.2025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2577A-5AE8-4415-AB34-A6552F2D65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118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FFE85-25A5-49F8-977D-88E748CF7151}" type="datetimeFigureOut">
              <a:rPr lang="ru-RU" smtClean="0"/>
              <a:pPr/>
              <a:t>14.04.2025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2577A-5AE8-4415-AB34-A6552F2D65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50665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645FFE85-25A5-49F8-977D-88E748CF7151}" type="datetimeFigureOut">
              <a:rPr lang="ru-RU" smtClean="0"/>
              <a:pPr/>
              <a:t>14.04.2025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0B12577A-5AE8-4415-AB34-A6552F2D65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155337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3FF7818-D25C-4BF7-AC17-32480E8F67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медицинская паразитология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AFC50EB3-ED73-462B-A073-CC883C9AFB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9029" y="4371583"/>
            <a:ext cx="5974916" cy="1390389"/>
          </a:xfrm>
        </p:spPr>
        <p:txBody>
          <a:bodyPr>
            <a:normAutofit/>
          </a:bodyPr>
          <a:lstStyle/>
          <a:p>
            <a:r>
              <a:rPr lang="ru-RU" dirty="0" smtClean="0"/>
              <a:t>Выполнили: студенты </a:t>
            </a:r>
            <a:r>
              <a:rPr lang="en-US" dirty="0" smtClean="0"/>
              <a:t>I</a:t>
            </a:r>
            <a:r>
              <a:rPr lang="ru-RU" dirty="0" smtClean="0"/>
              <a:t> курса лечебного факультета 34 группы</a:t>
            </a:r>
          </a:p>
          <a:p>
            <a:r>
              <a:rPr lang="ru-RU" dirty="0" smtClean="0"/>
              <a:t>Цветкова Э.В., Кулакова М.П.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0598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9673792-889E-4AC2-8378-BA038EBD1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пути попадания паразита в организм хозяина: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8E6A80A-7AD9-4DF5-89AD-CBA4161242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пероральный</a:t>
            </a:r>
            <a:endParaRPr lang="ru-RU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трансмиссивный </a:t>
            </a:r>
            <a:endParaRPr lang="ru-RU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перкутанный</a:t>
            </a:r>
            <a:endParaRPr lang="ru-RU" sz="32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контактный </a:t>
            </a:r>
            <a:endParaRPr lang="ru-RU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трансплацентарный</a:t>
            </a:r>
            <a:endParaRPr lang="ru-RU" sz="32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ятрогенный</a:t>
            </a:r>
            <a:endParaRPr lang="ru-RU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6215" y="1695450"/>
            <a:ext cx="7090844" cy="276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5687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F3CF890-2226-4DD0-A630-0EA61ED27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81100"/>
          </a:xfrm>
        </p:spPr>
        <p:txBody>
          <a:bodyPr/>
          <a:lstStyle/>
          <a:p>
            <a:pPr algn="ctr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Пероральный путь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12AA5F6-95C6-47AE-BBD1-B09E50FBE0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70991"/>
            <a:ext cx="12192000" cy="5387009"/>
          </a:xfrm>
        </p:spPr>
        <p:txBody>
          <a:bodyPr>
            <a:normAutofit lnSpcReduction="10000"/>
          </a:bodyPr>
          <a:lstStyle/>
          <a:p>
            <a:pPr marL="0" indent="457200" algn="just">
              <a:spcBef>
                <a:spcPts val="0"/>
              </a:spcBef>
              <a:buNone/>
            </a:pP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пероральном пути возбудитель попадает через рот.</a:t>
            </a:r>
          </a:p>
          <a:p>
            <a:pPr marL="0" indent="457200" algn="just">
              <a:spcBef>
                <a:spcPts val="0"/>
              </a:spcBef>
              <a:buNone/>
            </a:pP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фекально-оральном механизме передачи заражение происходит через грязные руки, воду, пищу, загрязненную цистами простейших (лямблия, дизентерийная амеба) либо яйцами гельминтов (аскарида, власоглав). Загрязнение пищи может произойти с помощью насекомых, пассивно переносящих на своем теле возбудителя (механических переносчиков).</a:t>
            </a:r>
          </a:p>
          <a:p>
            <a:pPr marL="0" indent="457200" algn="just">
              <a:spcBef>
                <a:spcPts val="0"/>
              </a:spcBef>
              <a:buNone/>
            </a:pP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алиментарном пути передачи заражение происходит при употреблении в пищу плохо термически обработанного мяса больных животных (токсоплазма, свиной цепень), молока, яиц (токсоплазма).</a:t>
            </a:r>
          </a:p>
        </p:txBody>
      </p:sp>
    </p:spTree>
    <p:extLst>
      <p:ext uri="{BB962C8B-B14F-4D97-AF65-F5344CB8AC3E}">
        <p14:creationId xmlns:p14="http://schemas.microsoft.com/office/powerpoint/2010/main" xmlns="" val="124484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438DA5A-351C-44BD-8A9D-CE7BED459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</p:spPr>
        <p:txBody>
          <a:bodyPr/>
          <a:lstStyle/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Трансмиссивный путь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ADF1F70-7542-4C56-86E1-964F46B4F8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90687"/>
            <a:ext cx="12192000" cy="5167313"/>
          </a:xfrm>
        </p:spPr>
        <p:txBody>
          <a:bodyPr>
            <a:normAutofit/>
          </a:bodyPr>
          <a:lstStyle/>
          <a:p>
            <a:pPr marL="0" indent="457200" algn="just">
              <a:buNone/>
            </a:pP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трансмиссивном пути заражение происходит вследствие укуса кровососущих членистоногих (лейшмании, малярийный плазмодий, филярии). Заболевание, передача которого возможна только при укусе членистоногого переносчика, называют облигатно-трансмиссивным, если возможны и другие пути передачи, то факультативно-трансмиссивным. Специфического переносчика, в организме которого проходит часть жизненного цикла паразита, называют облигатным.</a:t>
            </a:r>
          </a:p>
        </p:txBody>
      </p:sp>
    </p:spTree>
    <p:extLst>
      <p:ext uri="{BB962C8B-B14F-4D97-AF65-F5344CB8AC3E}">
        <p14:creationId xmlns:p14="http://schemas.microsoft.com/office/powerpoint/2010/main" xmlns="" val="265452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29E5117-2EFC-4FFE-860E-BB1C9A57D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75365"/>
            <a:ext cx="12192001" cy="3620022"/>
          </a:xfrm>
        </p:spPr>
        <p:txBody>
          <a:bodyPr>
            <a:normAutofit fontScale="90000"/>
          </a:bodyPr>
          <a:lstStyle/>
          <a:p>
            <a:pPr indent="457200"/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Перкутанный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путь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Заражения предполагает активное проникновение инвазионных личинок сквозь кожу при контакте человека с загрязненной почвой (во время ходьбы босиком, лежания на земле, выполнения земляных и сельскохозяйственных работ).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02499" y="5974915"/>
            <a:ext cx="1816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Анкилостомоз</a:t>
            </a:r>
          </a:p>
          <a:p>
            <a:endParaRPr lang="ru-RU" dirty="0"/>
          </a:p>
        </p:txBody>
      </p:sp>
      <p:pic>
        <p:nvPicPr>
          <p:cNvPr id="1026" name="Picture 2" descr="C:\Users\UserVSMU\Desktop\фильм\ankilostomoz-19_s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81403" y="3707704"/>
            <a:ext cx="3720230" cy="2893512"/>
          </a:xfrm>
          <a:prstGeom prst="rect">
            <a:avLst/>
          </a:prstGeom>
          <a:noFill/>
        </p:spPr>
      </p:pic>
      <p:pic>
        <p:nvPicPr>
          <p:cNvPr id="1027" name="Picture 3" descr="C:\Users\UserVSMU\Desktop\фильм\imag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28143" y="3645074"/>
            <a:ext cx="4496844" cy="30062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5012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D6FE94A-0B57-4690-B4F6-A4941530D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484242"/>
          </a:xfrm>
        </p:spPr>
        <p:txBody>
          <a:bodyPr/>
          <a:lstStyle/>
          <a:p>
            <a:pPr algn="ctr"/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Трансплацентарный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путь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886A49D-870D-4430-AC7C-75CC226206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52550"/>
            <a:ext cx="12192000" cy="5505449"/>
          </a:xfrm>
        </p:spPr>
        <p:txBody>
          <a:bodyPr>
            <a:normAutofit/>
          </a:bodyPr>
          <a:lstStyle/>
          <a:p>
            <a:pPr marL="0" indent="457200" algn="just">
              <a:buNone/>
            </a:pPr>
            <a:r>
              <a:rPr lang="ru-RU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Трансплацентарный</a:t>
            </a: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путь является дополнением </a:t>
            </a:r>
            <a:r>
              <a:rPr lang="ru-RU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перорального</a:t>
            </a: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пути. Для него характерна передача паразита от матери к плоду(малярийный 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плазмодий, токсоплазма).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7650" y="3086100"/>
            <a:ext cx="3543299" cy="31051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0500" y="3067050"/>
            <a:ext cx="4057650" cy="31432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96100" y="6400800"/>
            <a:ext cx="188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Токсоплазма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625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C743C16-94BA-4E88-99FC-0753F4F3A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342900"/>
            <a:ext cx="10353762" cy="876300"/>
          </a:xfrm>
        </p:spPr>
        <p:txBody>
          <a:bodyPr/>
          <a:lstStyle/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Контактный путь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E42E222-8AFE-44B9-9F15-74CBE55A02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90650"/>
            <a:ext cx="12192000" cy="4786313"/>
          </a:xfrm>
        </p:spPr>
        <p:txBody>
          <a:bodyPr>
            <a:normAutofit/>
          </a:bodyPr>
          <a:lstStyle/>
          <a:p>
            <a:pPr marL="0" indent="457200" algn="just">
              <a:buNone/>
            </a:pP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контактном пути, включая половой, заражение происходит непосредственно от больного (влагалищная трихомонада).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767" y="3052593"/>
            <a:ext cx="4454434" cy="28884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9701" y="3009900"/>
            <a:ext cx="5295900" cy="2933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76750" y="6172200"/>
            <a:ext cx="3382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Трихомонада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урогенитальная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292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CEB3ACA-9D5A-4A26-BB1C-5BC695B9A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228600"/>
            <a:ext cx="10353762" cy="971550"/>
          </a:xfrm>
        </p:spPr>
        <p:txBody>
          <a:bodyPr/>
          <a:lstStyle/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Ятрогенный путь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640799E-3FA7-4D32-8149-E12CC47691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314451"/>
            <a:ext cx="10353762" cy="4476750"/>
          </a:xfrm>
        </p:spPr>
        <p:txBody>
          <a:bodyPr>
            <a:normAutofit/>
          </a:bodyPr>
          <a:lstStyle/>
          <a:p>
            <a:pPr marL="0" indent="457200" algn="just">
              <a:buNone/>
            </a:pP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ятрогенном заражение происходит при медицинских манипуляциях, гемотрансфузии, трансплантации (малярийный плазмодий, токсоплазма).</a:t>
            </a:r>
            <a:endParaRPr lang="ru-RU" sz="3200" dirty="0"/>
          </a:p>
        </p:txBody>
      </p:sp>
      <p:sp>
        <p:nvSpPr>
          <p:cNvPr id="8" name="AutoShape 4" descr="blob:https://web.telegram.org/510c80e3-4d1a-4c80-84a2-9c6b5f7b194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1222" y="2871687"/>
            <a:ext cx="2749051" cy="344391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2355" y="3370411"/>
            <a:ext cx="4964491" cy="281579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016441" y="6315601"/>
            <a:ext cx="21502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пересадка органов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404286" y="6315601"/>
            <a:ext cx="22429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переливание крови</a:t>
            </a:r>
          </a:p>
        </p:txBody>
      </p:sp>
    </p:spTree>
    <p:extLst>
      <p:ext uri="{BB962C8B-B14F-4D97-AF65-F5344CB8AC3E}">
        <p14:creationId xmlns:p14="http://schemas.microsoft.com/office/powerpoint/2010/main" xmlns="" val="185278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5181583-3869-4347-A142-F242F1350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адаптаций паразитов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FCEF1AD-4D26-4F45-83F3-32BDC6DCB0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Морфофизиологические</a:t>
            </a:r>
          </a:p>
          <a:p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Биологические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6460" y="2068788"/>
            <a:ext cx="5829300" cy="435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7792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8B99F7-AEB0-4139-850E-46D08F53F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417" y="1"/>
            <a:ext cx="10333382" cy="887895"/>
          </a:xfrm>
        </p:spPr>
        <p:txBody>
          <a:bodyPr/>
          <a:lstStyle/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Морфофизиологические адаптации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B3D51B5-4BBE-42D6-8EEE-7791862B24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86678"/>
            <a:ext cx="12192000" cy="577132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Морфофизиологические адаптации связаны с изменением внешнего и внутреннего строения паразитов и функционирования их систем органов.</a:t>
            </a: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Прогрессивные адаптации:</a:t>
            </a:r>
          </a:p>
          <a:p>
            <a:pPr marL="0" indent="0">
              <a:buNone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наличие органов фиксации (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присасывательные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диски у лямблии, присоски и крючья у плоских червей, ротовой аппарат у клещей, коготки на лапках вшей);</a:t>
            </a:r>
          </a:p>
          <a:p>
            <a:pPr marL="0" indent="0">
              <a:buNone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сложное строение наружных покровов (кутикула,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тегумент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которые защищают паразитов от действия факторов внешней среды и пищеварительных соков хозяина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buNone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молекулярная «мимикрия» </a:t>
            </a:r>
          </a:p>
          <a:p>
            <a:pPr marL="0" indent="0">
              <a:buNone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сходство структуры белков и ферментов паразита и хозяина (белки и гликопротеины хозяина встраиваются в наружные покровы эндопаразитов); </a:t>
            </a:r>
            <a:endParaRPr lang="ru-RU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выделение кишечными паразитами антиферментов (защита от переваривания соками хозяина);</a:t>
            </a:r>
          </a:p>
          <a:p>
            <a:pPr marL="0" indent="0">
              <a:buNone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гермафродитизм и интенсивное развитие половой системы;</a:t>
            </a:r>
          </a:p>
          <a:p>
            <a:pPr marL="0" indent="0">
              <a:buNone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инкапсулирование личинок паразитов как защитная реакция от действия ферментов и антител хозяина. </a:t>
            </a: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Регрессивные адаптации:</a:t>
            </a:r>
          </a:p>
          <a:p>
            <a:pPr marL="0" indent="0">
              <a:buNone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упрощение строения нервной системы и органов чувств;</a:t>
            </a:r>
          </a:p>
          <a:p>
            <a:pPr marL="0" indent="0">
              <a:buNone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отсутствие пищеварительной системы у ленточных червей</a:t>
            </a:r>
          </a:p>
        </p:txBody>
      </p:sp>
    </p:spTree>
    <p:extLst>
      <p:ext uri="{BB962C8B-B14F-4D97-AF65-F5344CB8AC3E}">
        <p14:creationId xmlns:p14="http://schemas.microsoft.com/office/powerpoint/2010/main" xmlns="" val="194213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11E3F2D-8A24-49C1-A8CA-9027B961F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626" y="1"/>
            <a:ext cx="10585174" cy="1033669"/>
          </a:xfrm>
        </p:spPr>
        <p:txBody>
          <a:bodyPr/>
          <a:lstStyle/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Биологические адаптации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B346E09-5C3D-41AD-8D14-22FD156D9F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33670"/>
            <a:ext cx="12192000" cy="5824330"/>
          </a:xfrm>
        </p:spPr>
        <p:txBody>
          <a:bodyPr>
            <a:normAutofit fontScale="92500" lnSpcReduction="10000"/>
          </a:bodyPr>
          <a:lstStyle/>
          <a:p>
            <a:pPr marL="0" indent="457200" algn="just">
              <a:buNone/>
            </a:pP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Биологические адаптации связаны с особенностями размножения и жизненными циклами паразитов: </a:t>
            </a:r>
          </a:p>
          <a:p>
            <a:pPr marL="0" indent="0">
              <a:buNone/>
            </a:pP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высокая плодовитость (цепень свиной образует до 100 тыс. яиц в сутки, аскарида человека — 250 тыс. яиц в сутки, свободноживущие ресничные черви — 5–10 яиц); </a:t>
            </a:r>
          </a:p>
          <a:p>
            <a:pPr marL="0" indent="0">
              <a:buNone/>
            </a:pP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разнообразие форм бесполого размножения (шизогония и спорогония у споровиков, почкование у ленточных червей, полиэмбриония у сосальщиков — из одного </a:t>
            </a:r>
            <a:r>
              <a:rPr lang="ru-RU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мирацидия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образуется до 2 тыс. </a:t>
            </a:r>
            <a:r>
              <a:rPr lang="ru-RU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церкариев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потенциальное потомство одной </a:t>
            </a:r>
            <a:r>
              <a:rPr lang="ru-RU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фасциолы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7 млн </a:t>
            </a:r>
            <a:r>
              <a:rPr lang="ru-RU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церкариев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сутки); </a:t>
            </a:r>
          </a:p>
          <a:p>
            <a:pPr marL="0" indent="0">
              <a:buNone/>
            </a:pP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сложные циклы развития с наличием нескольких личиночных стадий и сменой хозяев (сосальщики); </a:t>
            </a:r>
          </a:p>
          <a:p>
            <a:pPr marL="0" indent="0">
              <a:buNone/>
            </a:pP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миграции по организму хозяина (аскарида, цепень свиной, трихинелла). </a:t>
            </a:r>
          </a:p>
        </p:txBody>
      </p:sp>
    </p:spTree>
    <p:extLst>
      <p:ext uri="{BB962C8B-B14F-4D97-AF65-F5344CB8AC3E}">
        <p14:creationId xmlns:p14="http://schemas.microsoft.com/office/powerpoint/2010/main" xmlns="" val="124266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920A9D5-5B82-4CE6-B142-6E67DFCB1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79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Медицинская паразитология 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раздел медицины, изучающий строение и жизнедеятельность паразитов человека и болезни, которые они вызывают.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8708" y="3759659"/>
            <a:ext cx="4232367" cy="281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6301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0D49372-C084-4842-87B3-F1119F056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Патогенное действие паразита на организм хозяина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B617FBB-6DA7-4E61-B8B0-73DCD7E19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137" y="1763486"/>
            <a:ext cx="7968344" cy="331796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Механическое повреждение органов и тканей: </a:t>
            </a:r>
          </a:p>
          <a:p>
            <a:pPr marL="0" indent="0">
              <a:buNone/>
            </a:pP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мигрирующие личинки аскарид нарушают целостность стенки кишечника и альвеол легких, клубки аскарид и ленточных червей могут вызывать непроходимость кишечника и разрывы его стенки, паразитирующие в печени сосальщики вызывают закупорку желчных ходов. Присоски плоских червей, ущемляя слизистую кишечника, приводят к некрозу тканей. Хоботки клещей и насекомых повреждают кожные покровы и т. д.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01043" y="1292667"/>
            <a:ext cx="3130503" cy="1810839"/>
          </a:xfrm>
          <a:prstGeom prst="rect">
            <a:avLst/>
          </a:prstGeom>
        </p:spPr>
      </p:pic>
      <p:sp>
        <p:nvSpPr>
          <p:cNvPr id="5" name="AutoShape 2" descr="blob:https://web.telegram.org/c9de97b2-a70e-4141-ba8b-3546292f297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0726" y="3881418"/>
            <a:ext cx="3531135" cy="24000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5575" y="4757282"/>
            <a:ext cx="3512956" cy="17076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97484" y="4757282"/>
            <a:ext cx="2413956" cy="170765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68658" y="6464922"/>
            <a:ext cx="2677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печёночный сосальщик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406706" y="6458959"/>
            <a:ext cx="13679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гельминты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287321" y="3235702"/>
            <a:ext cx="39579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личинка аскариды в ткани легкого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9896383" y="6274293"/>
            <a:ext cx="7398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клещ</a:t>
            </a:r>
          </a:p>
        </p:txBody>
      </p:sp>
    </p:spTree>
    <p:extLst>
      <p:ext uri="{BB962C8B-B14F-4D97-AF65-F5344CB8AC3E}">
        <p14:creationId xmlns:p14="http://schemas.microsoft.com/office/powerpoint/2010/main" xmlns="" val="220120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7CDB9AC-7A34-4BB3-8318-2C748975B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1038"/>
          </a:xfrm>
        </p:spPr>
        <p:txBody>
          <a:bodyPr>
            <a:normAutofit/>
          </a:bodyPr>
          <a:lstStyle/>
          <a:p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Токсико-аллергическое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ru-RU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37EF473-BF28-4173-82A4-C93A8B5681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821634"/>
            <a:ext cx="12191999" cy="6036365"/>
          </a:xfrm>
        </p:spPr>
        <p:txBody>
          <a:bodyPr>
            <a:normAutofit fontScale="85000" lnSpcReduction="10000"/>
          </a:bodyPr>
          <a:lstStyle/>
          <a:p>
            <a:pPr marL="0" indent="457200" algn="just">
              <a:buNone/>
            </a:pP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Действие оказывают продукты жизнедеятельности (гемолизины, </a:t>
            </a:r>
            <a:r>
              <a:rPr lang="ru-RU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гистолизины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тилакогены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антиферменты, </a:t>
            </a:r>
            <a:r>
              <a:rPr lang="ru-RU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трофогогоны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или распада погибших паразитов. </a:t>
            </a:r>
            <a:r>
              <a:rPr lang="ru-RU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Гистолизины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нарушают целостность тканей хозяина, вызывая их ферментативное расплавление. </a:t>
            </a:r>
            <a:r>
              <a:rPr lang="ru-RU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Тилакогены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обуславливают реактивные разрастания тканей в месте нахождения паразита. Антиферменты препятствуют действию ферментов хозяина, блокируют действие фагоцитов, препятствуют свертыванию крови хозяина. </a:t>
            </a:r>
            <a:r>
              <a:rPr lang="ru-RU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Трофогогоны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вызывают в организме хозяина приток пищевых частиц к месту обитания паразита. Продукты обмена паразитов являются сильными антигенами для организма хозяина. Приступ малярии связан с выходом в кровь продуктов метаболизма плазмодиев при разрушении эритроцитов. Массовая гибель личинок трихинелл при введении </a:t>
            </a:r>
            <a:r>
              <a:rPr lang="ru-RU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антигельминтиков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может вызвать смерть больного от анафилактического шока. При «укусах» насекомых-эктопаразитов человек ощущает зуд в результате токсического действия их слюны на нервные окон- 11 </a:t>
            </a:r>
            <a:r>
              <a:rPr lang="ru-RU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чания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коже. Кожные высыпания, </a:t>
            </a:r>
            <a:r>
              <a:rPr lang="ru-RU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эозинофилию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головные боли вызывают продукты обмена циркулирующих в крови личинок гельминтов.</a:t>
            </a:r>
          </a:p>
        </p:txBody>
      </p:sp>
    </p:spTree>
    <p:extLst>
      <p:ext uri="{BB962C8B-B14F-4D97-AF65-F5344CB8AC3E}">
        <p14:creationId xmlns:p14="http://schemas.microsoft.com/office/powerpoint/2010/main" xmlns="" val="372362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17A9C2AF-C617-4883-B677-726CA325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858000"/>
          </a:xfrm>
        </p:spPr>
        <p:txBody>
          <a:bodyPr>
            <a:normAutofit/>
          </a:bodyPr>
          <a:lstStyle/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Паразиты и продукты их жизнедеятельности действуют как биологические мутагенные факторы</a:t>
            </a:r>
          </a:p>
        </p:txBody>
      </p:sp>
    </p:spTree>
    <p:extLst>
      <p:ext uri="{BB962C8B-B14F-4D97-AF65-F5344CB8AC3E}">
        <p14:creationId xmlns:p14="http://schemas.microsoft.com/office/powerpoint/2010/main" xmlns="" val="224802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ABF4E3C7-CA4D-4B06-88C1-6515B63AC76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Поглощение питательных веществ и витаминов из организма хозяина.</a:t>
            </a:r>
          </a:p>
          <a:p>
            <a:pPr algn="just"/>
            <a:r>
              <a:rPr lang="ru-RU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Открытие путей для вторичной инфекции: протисты, гельминты и их личинки, клещи и насекомые, нарушая целостность кожных покровов или слизистой стенки кишечника, открывают пути для проникновения микроорганизмов</a:t>
            </a:r>
          </a:p>
          <a:p>
            <a:pPr algn="just"/>
            <a:r>
              <a:rPr lang="ru-RU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 процессов обмена веществ у хозяина (белкового, углеводного, жирового и др.), общее ослабление организма, снижение его сопротивляемости и повышение чувствительности к другим заболеваниям (аскаридоз часто сочетается с дизентерией, брюшной тиф — с гельминтозами).</a:t>
            </a:r>
          </a:p>
          <a:p>
            <a:pPr algn="just"/>
            <a:r>
              <a:rPr lang="ru-RU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Биологически активные вещества многих паразитов обладают </a:t>
            </a:r>
            <a:r>
              <a:rPr lang="ru-RU" sz="2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иммуносупрессивным</a:t>
            </a:r>
            <a:r>
              <a:rPr lang="ru-RU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действием. Они способны подавлять ответные иммунные реакции хозяина. Вместе с тем, некоторые паразиты играют важную роль в стимулировании иммунной системы, поддержании ее на высоком уровне и в конечном итоге в сохранении гомеостаза хозяина. </a:t>
            </a:r>
          </a:p>
          <a:p>
            <a:pPr algn="just"/>
            <a:r>
              <a:rPr lang="ru-RU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Некоторые паразиты стимулируют онкогенез — образование злокачественных опухолей: </a:t>
            </a:r>
            <a:r>
              <a:rPr lang="ru-RU" sz="2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клонорх</a:t>
            </a:r>
            <a:r>
              <a:rPr lang="ru-RU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описторх</a:t>
            </a:r>
            <a:r>
              <a:rPr lang="ru-RU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2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холангиокарциному</a:t>
            </a:r>
            <a:r>
              <a:rPr lang="ru-RU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шистосомы — рак мочевого пузыря и прямой кишки.</a:t>
            </a:r>
          </a:p>
          <a:p>
            <a:pPr algn="just"/>
            <a:r>
              <a:rPr lang="ru-RU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Паразиты могут оказывать неблагоприятное влияние на течение беременности и развитие плода (малярийные плазмодии, токсоплазма, </a:t>
            </a:r>
            <a:r>
              <a:rPr lang="ru-RU" sz="2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описторх</a:t>
            </a:r>
            <a:r>
              <a:rPr lang="ru-RU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вызывают токсикозы беременности, выкидыши, нарушения развития плода (врожденные пороки). </a:t>
            </a:r>
          </a:p>
        </p:txBody>
      </p:sp>
    </p:spTree>
    <p:extLst>
      <p:ext uri="{BB962C8B-B14F-4D97-AF65-F5344CB8AC3E}">
        <p14:creationId xmlns:p14="http://schemas.microsoft.com/office/powerpoint/2010/main" xmlns="" val="370462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3D6BADA-119B-4E03-81E7-557776DE2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09599"/>
          </a:xfrm>
        </p:spPr>
        <p:txBody>
          <a:bodyPr>
            <a:no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Ответная реакция организма хозяина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2927FFF-0E48-403E-95E9-27C8E2E666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61390"/>
            <a:ext cx="12192000" cy="5996609"/>
          </a:xfrm>
        </p:spPr>
        <p:txBody>
          <a:bodyPr>
            <a:normAutofit/>
          </a:bodyPr>
          <a:lstStyle/>
          <a:p>
            <a:pPr algn="just"/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реакция организма хозяина — попытка убить паразита неспецифическими защитными средствами (свободные радикалы, гидролазы), затем попытка нейтрализовать факторы его «агрессии» (протеазы, ингибиторы ферментов), в случае неэффективности этих действий проявляются различные уровни защитных реакций организма хозяина. </a:t>
            </a:r>
          </a:p>
          <a:p>
            <a:pPr algn="just"/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Клеточный уровень защитных реакций характеризуется изменением формы или гипертрофией пораженных клеток и их органоидов, вследствие </a:t>
            </a:r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чего повышается сопротивление клеток проникновению в них паразитов (например, изменение эритроцитов человека при малярии). </a:t>
            </a:r>
          </a:p>
          <a:p>
            <a:pPr algn="just"/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Тканевой уровень защитных реакций — это способность организма хозяина изолировать паразита от здоровой ткани (</a:t>
            </a:r>
            <a:r>
              <a:rPr lang="ru-RU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инкапсулообразование</a:t>
            </a: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мышцах при трихинеллезе и </a:t>
            </a:r>
            <a:r>
              <a:rPr lang="ru-RU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псевдоцисты</a:t>
            </a: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токсоплазм в головном мозге). Стенка капсулы и оболочка </a:t>
            </a:r>
            <a:r>
              <a:rPr lang="ru-RU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псевдоцисты</a:t>
            </a: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образуются за счет тканей организма хозяина и являются одной из форм адаптации к тканевому паразитизму. </a:t>
            </a:r>
          </a:p>
          <a:p>
            <a:pPr algn="just"/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Организменный уровень — иммунные ответные реакции хозяина на действие паразита (образование антител и иммунных лимфоцитов, фагоцитоз). </a:t>
            </a:r>
          </a:p>
        </p:txBody>
      </p:sp>
    </p:spTree>
    <p:extLst>
      <p:ext uri="{BB962C8B-B14F-4D97-AF65-F5344CB8AC3E}">
        <p14:creationId xmlns:p14="http://schemas.microsoft.com/office/powerpoint/2010/main" xmlns="" val="146992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>
            <a:extLst>
              <a:ext uri="{FF2B5EF4-FFF2-40B4-BE49-F238E27FC236}">
                <a16:creationId xmlns:a16="http://schemas.microsoft.com/office/drawing/2014/main" xmlns="" id="{067B11AF-F400-4DF8-9D2E-6C2057D1E77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377950"/>
            <a:ext cx="12192000" cy="5480050"/>
          </a:xfrm>
        </p:spPr>
        <p:txBody>
          <a:bodyPr>
            <a:normAutofit/>
          </a:bodyPr>
          <a:lstStyle/>
          <a:p>
            <a:pPr marL="0" indent="457200" algn="just">
              <a:buNone/>
            </a:pP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Антигены многих паразитов сходны, поэтому у хозяев вырабатываются общие защитные механизмы против многих паразитов. </a:t>
            </a:r>
          </a:p>
          <a:p>
            <a:pPr marL="0" indent="457200" algn="just">
              <a:buNone/>
            </a:pP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Затрудняет выработку иммунитета при паразитарных болезнях смена стадий развития возбудителя, так как антигены каждой стадии специфичны. Наиболее напряженный иммунитет вызывают личиночные стадии. Иммунные реакции вызывают снижение скорости размножения паразитов и задержку их развития.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182329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3954" y="1946366"/>
            <a:ext cx="10888735" cy="2860766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br>
              <a:rPr lang="ru-RU" sz="5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07131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A8ABF86-F403-485B-A832-F0DDC9C5617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987550"/>
            <a:ext cx="12192000" cy="41894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задача медицинской паразитологии 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разработка комплекса мероприятий, которые обеспечивают профилактику и полную ликвидацию паразитарных болезней человека. </a:t>
            </a:r>
          </a:p>
        </p:txBody>
      </p:sp>
    </p:spTree>
    <p:extLst>
      <p:ext uri="{BB962C8B-B14F-4D97-AF65-F5344CB8AC3E}">
        <p14:creationId xmlns:p14="http://schemas.microsoft.com/office/powerpoint/2010/main" xmlns="" val="80727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629D036-78C4-4F06-B7B1-12CA7F7CF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783" y="145774"/>
            <a:ext cx="11873947" cy="659958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ru-RU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Медицинская паразитология включает в себя 3 раздела: </a:t>
            </a:r>
          </a:p>
          <a:p>
            <a:pPr marL="0" indent="0" algn="just">
              <a:buNone/>
            </a:pP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медицинская протозоология — наука о патогенных протистах и обусловленных ими болезнях человека; </a:t>
            </a:r>
          </a:p>
          <a:p>
            <a:pPr marL="0" indent="0" algn="just">
              <a:buNone/>
            </a:pP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медицинская гельминтология — наука о гельминтах и вызываемых ими заболеваниях человека;</a:t>
            </a:r>
          </a:p>
          <a:p>
            <a:pPr marL="0" indent="0" algn="just">
              <a:buNone/>
            </a:pP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3) 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медицинская </a:t>
            </a:r>
            <a:r>
              <a:rPr lang="ru-RU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арахноэнтомология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наука о членистоногих (в основном, клещах и насекомых) как переносчиках </a:t>
            </a: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возбудителях инфекционных 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паразитарных заболеваний человека. </a:t>
            </a:r>
          </a:p>
        </p:txBody>
      </p:sp>
    </p:spTree>
    <p:extLst>
      <p:ext uri="{BB962C8B-B14F-4D97-AF65-F5344CB8AC3E}">
        <p14:creationId xmlns:p14="http://schemas.microsoft.com/office/powerpoint/2010/main" xmlns="" val="3441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8DF5872-E1ED-4DA8-99B0-25D62D669D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92331"/>
            <a:ext cx="12192000" cy="331796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Паразитизм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форма симбиоза, при которой один организм (паразит) использует другой организм(хозяин) в качестве среды обитания и источника питания, принося при этом вред, но не вызывая обычно гибели хозяина.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8111" y="3788282"/>
            <a:ext cx="4108461" cy="231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3963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5FE0F7D-6092-4EF7-B79E-BDE4270E0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93913"/>
          </a:xfrm>
        </p:spPr>
        <p:txBody>
          <a:bodyPr/>
          <a:lstStyle/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паразитов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BF8EAB7-08A0-4EC1-9EF9-D430BB11BD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22960"/>
            <a:ext cx="12192000" cy="60350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характеру связи с хозяином: </a:t>
            </a:r>
          </a:p>
          <a:p>
            <a:pPr marL="514350" indent="-514350">
              <a:buAutoNum type="arabicParenR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истинные паразиты — это организмы, для которых паразитический образ жизни является обязательной формой существования и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видоспецифичным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признаком (например, гельминты кишечника, вши, блохи); они связаны с хозяином на большем или меньшем протяжении жизненного цикла; </a:t>
            </a:r>
          </a:p>
          <a:p>
            <a:pPr marL="514350" indent="-514350">
              <a:buAutoNum type="arabicParenR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ложные паразиты (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псевдопаразиты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— это свободноживущие организмы, но при случайном попадании в организм другого вида сохраняют в нем жизнеспособность и могут причинять этому организму вред (например, личинки комнатной мухи в кишечнике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человека); 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arenR"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сверхпаразиты (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гиперпаразиты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— это паразиты, живущие у паразитов (например, бактерии у протистов и насекомых-паразитов).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762" y="4246860"/>
            <a:ext cx="3064600" cy="20516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72021" y="4246860"/>
            <a:ext cx="3847957" cy="201376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834741" y="6393571"/>
            <a:ext cx="684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вши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028238" y="6298475"/>
            <a:ext cx="21355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огуречный цепень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859600" y="6298475"/>
            <a:ext cx="31345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малярийный плазмодий</a:t>
            </a:r>
            <a:br>
              <a:rPr lang="ru-RU" dirty="0"/>
            </a:br>
            <a:endParaRPr lang="ru-RU" dirty="0"/>
          </a:p>
        </p:txBody>
      </p:sp>
      <p:pic>
        <p:nvPicPr>
          <p:cNvPr id="11" name="Рисунок 10" descr="C:\Users\UserVSMU\Desktop\фильм\Plasmodium_falciparum_01.pn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55068" y="4283901"/>
            <a:ext cx="3206663" cy="196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32054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3550AAE-CB4B-4B2B-8477-8328DEBDE9A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0"/>
            <a:ext cx="12192000" cy="6858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длительности связи с хозяином:</a:t>
            </a:r>
          </a:p>
          <a:p>
            <a:pPr marL="0" indent="0">
              <a:buNone/>
            </a:pP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1) 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постоянные — весь свой жизненный цикл (или большинство стадий развития) проводят в организме хозяина, используя его как источник питания и место обитания (например, аскарида, цепни, вши); у них может быть один хозяин или несколько. Эти паразиты сами не покидают организм хозяина;</a:t>
            </a:r>
          </a:p>
          <a:p>
            <a:pPr marL="0" indent="0">
              <a:buNone/>
            </a:pP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2) 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временные — обитают на хозяине и питаются за его счет на определенной стадии жизненного цикла или нападают на него только для питания:</a:t>
            </a:r>
          </a:p>
          <a:p>
            <a:pPr marL="0" indent="0">
              <a:buNone/>
            </a:pP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а) 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личиночный паразитизм (у некоторых мух) — болезни называются миазы;</a:t>
            </a:r>
          </a:p>
          <a:p>
            <a:pPr marL="0" indent="0">
              <a:buNone/>
            </a:pP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б)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имагинальный паразитизм (имаго — взрослая форма клещей и насекомых) у блох и комаров. </a:t>
            </a:r>
          </a:p>
        </p:txBody>
      </p:sp>
    </p:spTree>
    <p:extLst>
      <p:ext uri="{BB962C8B-B14F-4D97-AF65-F5344CB8AC3E}">
        <p14:creationId xmlns:p14="http://schemas.microsoft.com/office/powerpoint/2010/main" xmlns="" val="228753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F014BBF-6433-4C6A-AD65-7C99A1EAD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68625"/>
          </a:xfrm>
        </p:spPr>
        <p:txBody>
          <a:bodyPr>
            <a:noAutofit/>
          </a:bodyPr>
          <a:lstStyle/>
          <a:p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b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локализации у хозяина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AC18E8E-5963-466F-A252-BCB28B0C3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" y="768626"/>
            <a:ext cx="12192000" cy="6089374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эктопаразиты — обитают на покровах тела хозяина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а)временные, например клещи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б)постоянные, например вши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эндопаразиты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локализованы внутри организма хозяина: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внутриполостные — локализованы в полостях, соединяющихся с внешней средой (например, в кишечнике — аскарида, власоглав);                                   </a:t>
            </a:r>
            <a:b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б)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тканевые — локализованы в тканях и закрытых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полостях (например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амеба дизентерийная, личинки ленточных червей);</a:t>
            </a:r>
            <a:b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в)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внутриклеточные — паразитируют в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клетках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(например, малярийные плазмодии, токсоплазма)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г)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внутриорганные (например, печеночный сосальщик)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2737498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96162D66-DF48-4E23-A8B0-F40AEA58C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19199"/>
          </a:xfrm>
        </p:spPr>
        <p:txBody>
          <a:bodyPr/>
          <a:lstStyle/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хозяев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7B985B93-DB24-4D87-8BD3-9DCBFA1BEB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19200"/>
            <a:ext cx="12192000" cy="5638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Окончательный хозяин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организм, в котором </a:t>
            </a: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обитает половозрелая особь и размножается в нем половым путем. </a:t>
            </a:r>
            <a:endParaRPr lang="ru-RU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Промежуточный хозяин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—организм, в </a:t>
            </a: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котором обитает личиночная стадия паразита  и размножается бесполым путем. </a:t>
            </a:r>
            <a:endParaRPr lang="ru-RU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Резервуарный хозяин 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—организм, в котором паразит накапливается, сохраняется длительно, и такой хозяин служит источником заражения для других </a:t>
            </a: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организмов.</a:t>
            </a:r>
            <a:endParaRPr lang="ru-RU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571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ланец">
  <a:themeElements>
    <a:clrScheme name="Сланец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826F61"/>
      </a:accent1>
      <a:accent2>
        <a:srgbClr val="A19C7F"/>
      </a:accent2>
      <a:accent3>
        <a:srgbClr val="9AA489"/>
      </a:accent3>
      <a:accent4>
        <a:srgbClr val="7C938B"/>
      </a:accent4>
      <a:accent5>
        <a:srgbClr val="7C7D92"/>
      </a:accent5>
      <a:accent6>
        <a:srgbClr val="897376"/>
      </a:accent6>
      <a:hlink>
        <a:srgbClr val="D29B73"/>
      </a:hlink>
      <a:folHlink>
        <a:srgbClr val="F4C5A4"/>
      </a:folHlink>
    </a:clrScheme>
    <a:fontScheme name="Сланец">
      <a:majorFont>
        <a:latin typeface="Calisto MT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анец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ate" id="{C3F70B94-7CE9-428E-ADC1-3269CC2C3385}" vid="{FF747C5C-A8E8-4833-9E55-3D08FE4E487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Сланец</Template>
  <TotalTime>433</TotalTime>
  <Words>1585</Words>
  <Application>Microsoft Office PowerPoint</Application>
  <PresentationFormat>Произвольный</PresentationFormat>
  <Paragraphs>109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Сланец</vt:lpstr>
      <vt:lpstr>Общая медицинская паразитология</vt:lpstr>
      <vt:lpstr>Слайд 2</vt:lpstr>
      <vt:lpstr>Слайд 3</vt:lpstr>
      <vt:lpstr>Слайд 4</vt:lpstr>
      <vt:lpstr>Слайд 5</vt:lpstr>
      <vt:lpstr>Классификация паразитов</vt:lpstr>
      <vt:lpstr>Слайд 7</vt:lpstr>
      <vt:lpstr>        По локализации у хозяина:  </vt:lpstr>
      <vt:lpstr>Виды хозяев:</vt:lpstr>
      <vt:lpstr>Основные пути попадания паразита в организм хозяина:</vt:lpstr>
      <vt:lpstr>Пероральный путь:</vt:lpstr>
      <vt:lpstr>Трансмиссивный путь</vt:lpstr>
      <vt:lpstr>Перкутанный путь  Заражения предполагает активное проникновение инвазионных личинок сквозь кожу при контакте человека с загрязненной почвой (во время ходьбы босиком, лежания на земле, выполнения земляных и сельскохозяйственных работ).</vt:lpstr>
      <vt:lpstr>Трансплацентарный путь</vt:lpstr>
      <vt:lpstr>Контактный путь</vt:lpstr>
      <vt:lpstr>Ятрогенный путь</vt:lpstr>
      <vt:lpstr>Виды адаптаций паразитов</vt:lpstr>
      <vt:lpstr>Морфофизиологические адаптации</vt:lpstr>
      <vt:lpstr>Биологические адаптации</vt:lpstr>
      <vt:lpstr>Патогенное действие паразита на организм хозяина</vt:lpstr>
      <vt:lpstr>Токсико-аллергическое :</vt:lpstr>
      <vt:lpstr>Паразиты и продукты их жизнедеятельности действуют как биологические мутагенные факторы</vt:lpstr>
      <vt:lpstr>Слайд 23</vt:lpstr>
      <vt:lpstr>Ответная реакция организма хозяина</vt:lpstr>
      <vt:lpstr>Слайд 25</vt:lpstr>
      <vt:lpstr>    Спасибо за внимание! 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Общая медицинкая паразитология</dc:title>
  <dc:creator>ACER</dc:creator>
  <cp:lastModifiedBy>Пользователь Windows</cp:lastModifiedBy>
  <cp:revision>66</cp:revision>
  <dcterms:created xsi:type="dcterms:W3CDTF">2025-03-23T09:00:12Z</dcterms:created>
  <dcterms:modified xsi:type="dcterms:W3CDTF">2025-04-14T06:07:04Z</dcterms:modified>
</cp:coreProperties>
</file>