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docMetadata/LabelInfo.xml" ContentType="application/vnd.ms-office.classificationlabel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62" r:id="rId4"/>
  </p:sldMasterIdLst>
  <p:notesMasterIdLst>
    <p:notesMasterId r:id="rId48"/>
  </p:notesMasterIdLst>
  <p:handoutMasterIdLst>
    <p:handoutMasterId r:id="rId49"/>
  </p:handoutMasterIdLst>
  <p:sldIdLst>
    <p:sldId id="256" r:id="rId5"/>
    <p:sldId id="297" r:id="rId6"/>
    <p:sldId id="295" r:id="rId7"/>
    <p:sldId id="302" r:id="rId8"/>
    <p:sldId id="311" r:id="rId9"/>
    <p:sldId id="329" r:id="rId10"/>
    <p:sldId id="332" r:id="rId11"/>
    <p:sldId id="333" r:id="rId12"/>
    <p:sldId id="335" r:id="rId13"/>
    <p:sldId id="300" r:id="rId14"/>
    <p:sldId id="337" r:id="rId15"/>
    <p:sldId id="374" r:id="rId16"/>
    <p:sldId id="375" r:id="rId17"/>
    <p:sldId id="376" r:id="rId18"/>
    <p:sldId id="304" r:id="rId19"/>
    <p:sldId id="345" r:id="rId20"/>
    <p:sldId id="344" r:id="rId21"/>
    <p:sldId id="346" r:id="rId22"/>
    <p:sldId id="347" r:id="rId23"/>
    <p:sldId id="348" r:id="rId24"/>
    <p:sldId id="349" r:id="rId25"/>
    <p:sldId id="314" r:id="rId26"/>
    <p:sldId id="350" r:id="rId27"/>
    <p:sldId id="315" r:id="rId28"/>
    <p:sldId id="368" r:id="rId29"/>
    <p:sldId id="359" r:id="rId30"/>
    <p:sldId id="361" r:id="rId31"/>
    <p:sldId id="362" r:id="rId32"/>
    <p:sldId id="363" r:id="rId33"/>
    <p:sldId id="366" r:id="rId34"/>
    <p:sldId id="377" r:id="rId35"/>
    <p:sldId id="370" r:id="rId36"/>
    <p:sldId id="371" r:id="rId37"/>
    <p:sldId id="372" r:id="rId38"/>
    <p:sldId id="373" r:id="rId39"/>
    <p:sldId id="367" r:id="rId40"/>
    <p:sldId id="369" r:id="rId41"/>
    <p:sldId id="310" r:id="rId42"/>
    <p:sldId id="287" r:id="rId43"/>
    <p:sldId id="379" r:id="rId44"/>
    <p:sldId id="378" r:id="rId45"/>
    <p:sldId id="380" r:id="rId46"/>
    <p:sldId id="266" r:id="rId47"/>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1526F"/>
    <a:srgbClr val="465359"/>
    <a:srgbClr val="969FA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15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04" autoAdjust="0"/>
    <p:restoredTop sz="95388" autoAdjust="0"/>
  </p:normalViewPr>
  <p:slideViewPr>
    <p:cSldViewPr snapToGrid="0" showGuides="1">
      <p:cViewPr>
        <p:scale>
          <a:sx n="99" d="100"/>
          <a:sy n="99" d="100"/>
        </p:scale>
        <p:origin x="-990" y="-354"/>
      </p:cViewPr>
      <p:guideLst>
        <p:guide orient="horz" pos="2160"/>
        <p:guide pos="3840"/>
      </p:guideLst>
    </p:cSldViewPr>
  </p:slideViewPr>
  <p:outlineViewPr>
    <p:cViewPr>
      <p:scale>
        <a:sx n="33" d="100"/>
        <a:sy n="33" d="100"/>
      </p:scale>
      <p:origin x="0" y="-4982"/>
    </p:cViewPr>
  </p:outlineViewPr>
  <p:notesTextViewPr>
    <p:cViewPr>
      <p:scale>
        <a:sx n="1" d="1"/>
        <a:sy n="1" d="1"/>
      </p:scale>
      <p:origin x="0" y="0"/>
    </p:cViewPr>
  </p:notesTextViewPr>
  <p:sorterViewPr>
    <p:cViewPr varScale="1">
      <p:scale>
        <a:sx n="100" d="100"/>
        <a:sy n="100" d="100"/>
      </p:scale>
      <p:origin x="0" y="-1757"/>
    </p:cViewPr>
  </p:sorterViewPr>
  <p:notesViewPr>
    <p:cSldViewPr snapToGrid="0">
      <p:cViewPr varScale="1">
        <p:scale>
          <a:sx n="82" d="100"/>
          <a:sy n="82" d="100"/>
        </p:scale>
        <p:origin x="3936" y="96"/>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xmlns=""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dirty="0"/>
          </a:p>
        </p:txBody>
      </p:sp>
      <p:sp>
        <p:nvSpPr>
          <p:cNvPr id="3" name="Дата 2">
            <a:extLst>
              <a:ext uri="{FF2B5EF4-FFF2-40B4-BE49-F238E27FC236}">
                <a16:creationId xmlns:a16="http://schemas.microsoft.com/office/drawing/2014/main" xmlns=""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0B70564-6F9F-430C-A278-C3C05BB2F2AC}" type="datetime1">
              <a:rPr lang="ru-RU" smtClean="0"/>
              <a:pPr rtl="0"/>
              <a:t>02.04.2025</a:t>
            </a:fld>
            <a:endParaRPr lang="ru-RU" dirty="0"/>
          </a:p>
        </p:txBody>
      </p:sp>
      <p:sp>
        <p:nvSpPr>
          <p:cNvPr id="4" name="Нижний колонтитул 3">
            <a:extLst>
              <a:ext uri="{FF2B5EF4-FFF2-40B4-BE49-F238E27FC236}">
                <a16:creationId xmlns:a16="http://schemas.microsoft.com/office/drawing/2014/main" xmlns=""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a:extLst>
              <a:ext uri="{FF2B5EF4-FFF2-40B4-BE49-F238E27FC236}">
                <a16:creationId xmlns:a16="http://schemas.microsoft.com/office/drawing/2014/main" xmlns=""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4AB78DD-9481-4863-BCCC-946573546DA1}" type="slidenum">
              <a:rPr lang="ru-RU" smtClean="0"/>
              <a:pPr rtl="0"/>
              <a:t>‹#›</a:t>
            </a:fld>
            <a:endParaRPr lang="ru-RU" dirty="0"/>
          </a:p>
        </p:txBody>
      </p:sp>
    </p:spTree>
    <p:extLst>
      <p:ext uri="{BB962C8B-B14F-4D97-AF65-F5344CB8AC3E}">
        <p14:creationId xmlns:p14="http://schemas.microsoft.com/office/powerpoint/2010/main" xmlns=""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9F4D3-4D0E-4573-BAC5-4FE41B844CA6}" type="datetime1">
              <a:rPr lang="ru-RU" smtClean="0"/>
              <a:pPr/>
              <a:t>02.04.2025</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dirty="0"/>
              <a:t>Щелкните, чтобы изменить стили текста образца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63359F2-43EF-4812-9DC0-98C0B1A40681}" type="slidenum">
              <a:rPr lang="ru-RU" noProof="0" smtClean="0"/>
              <a:pPr rtl="0"/>
              <a:t>‹#›</a:t>
            </a:fld>
            <a:endParaRPr lang="ru-RU" noProof="0" dirty="0"/>
          </a:p>
        </p:txBody>
      </p:sp>
    </p:spTree>
    <p:extLst>
      <p:ext uri="{BB962C8B-B14F-4D97-AF65-F5344CB8AC3E}">
        <p14:creationId xmlns:p14="http://schemas.microsoft.com/office/powerpoint/2010/main" xmlns=""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B63359F2-43EF-4812-9DC0-98C0B1A40681}" type="slidenum">
              <a:rPr lang="ru-RU" smtClean="0"/>
              <a:pPr rtl="0"/>
              <a:t>1</a:t>
            </a:fld>
            <a:endParaRPr lang="ru-RU" dirty="0"/>
          </a:p>
        </p:txBody>
      </p:sp>
    </p:spTree>
    <p:extLst>
      <p:ext uri="{BB962C8B-B14F-4D97-AF65-F5344CB8AC3E}">
        <p14:creationId xmlns:p14="http://schemas.microsoft.com/office/powerpoint/2010/main" xmlns="" val="1983523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B63359F2-43EF-4812-9DC0-98C0B1A40681}" type="slidenum">
              <a:rPr lang="ru-RU" smtClean="0"/>
              <a:pPr rtl="0"/>
              <a:t>3</a:t>
            </a:fld>
            <a:endParaRPr lang="ru-RU" dirty="0"/>
          </a:p>
        </p:txBody>
      </p:sp>
    </p:spTree>
    <p:extLst>
      <p:ext uri="{BB962C8B-B14F-4D97-AF65-F5344CB8AC3E}">
        <p14:creationId xmlns:p14="http://schemas.microsoft.com/office/powerpoint/2010/main" xmlns="" val="1039793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B63359F2-43EF-4812-9DC0-98C0B1A40681}" type="slidenum">
              <a:rPr lang="ru-RU" smtClean="0"/>
              <a:pPr rtl="0"/>
              <a:t>4</a:t>
            </a:fld>
            <a:endParaRPr lang="ru-RU" dirty="0"/>
          </a:p>
        </p:txBody>
      </p:sp>
    </p:spTree>
    <p:extLst>
      <p:ext uri="{BB962C8B-B14F-4D97-AF65-F5344CB8AC3E}">
        <p14:creationId xmlns:p14="http://schemas.microsoft.com/office/powerpoint/2010/main" xmlns="" val="990704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B63359F2-43EF-4812-9DC0-98C0B1A40681}" type="slidenum">
              <a:rPr lang="ru-RU" smtClean="0"/>
              <a:pPr rtl="0"/>
              <a:t>5</a:t>
            </a:fld>
            <a:endParaRPr lang="ru-RU" dirty="0"/>
          </a:p>
        </p:txBody>
      </p:sp>
    </p:spTree>
    <p:extLst>
      <p:ext uri="{BB962C8B-B14F-4D97-AF65-F5344CB8AC3E}">
        <p14:creationId xmlns:p14="http://schemas.microsoft.com/office/powerpoint/2010/main" xmlns="" val="99070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B63359F2-43EF-4812-9DC0-98C0B1A40681}" type="slidenum">
              <a:rPr lang="ru-RU" smtClean="0"/>
              <a:pPr rtl="0"/>
              <a:t>39</a:t>
            </a:fld>
            <a:endParaRPr lang="ru-RU" dirty="0"/>
          </a:p>
        </p:txBody>
      </p:sp>
    </p:spTree>
    <p:extLst>
      <p:ext uri="{BB962C8B-B14F-4D97-AF65-F5344CB8AC3E}">
        <p14:creationId xmlns:p14="http://schemas.microsoft.com/office/powerpoint/2010/main" xmlns="" val="117480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B63359F2-43EF-4812-9DC0-98C0B1A40681}" type="slidenum">
              <a:rPr lang="ru-RU" smtClean="0"/>
              <a:pPr rtl="0"/>
              <a:t>43</a:t>
            </a:fld>
            <a:endParaRPr lang="ru-RU" dirty="0"/>
          </a:p>
        </p:txBody>
      </p:sp>
    </p:spTree>
    <p:extLst>
      <p:ext uri="{BB962C8B-B14F-4D97-AF65-F5344CB8AC3E}">
        <p14:creationId xmlns:p14="http://schemas.microsoft.com/office/powerpoint/2010/main" xmlns="" val="394657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оловок">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xmlns="" id="{31937252-EACE-4232-855F-5C47E3F8B087}"/>
              </a:ext>
            </a:extLst>
          </p:cNvPr>
          <p:cNvSpPr>
            <a:spLocks noGrp="1"/>
          </p:cNvSpPr>
          <p:nvPr>
            <p:ph type="ctrTitle" hasCustomPrompt="1"/>
          </p:nvPr>
        </p:nvSpPr>
        <p:spPr>
          <a:xfrm>
            <a:off x="457200" y="1070901"/>
            <a:ext cx="11265407" cy="1499616"/>
          </a:xfrm>
        </p:spPr>
        <p:txBody>
          <a:bodyPr rtlCol="0">
            <a:noAutofit/>
          </a:bodyPr>
          <a:lstStyle>
            <a:lvl1pPr>
              <a:defRPr/>
            </a:lvl1pPr>
          </a:lstStyle>
          <a:p>
            <a:pPr rtl="0"/>
            <a:r>
              <a:rPr lang="ru" dirty="0"/>
              <a:t>Заголовок слайда</a:t>
            </a:r>
          </a:p>
        </p:txBody>
      </p:sp>
      <p:sp>
        <p:nvSpPr>
          <p:cNvPr id="25" name="Рисунок 24">
            <a:extLst>
              <a:ext uri="{FF2B5EF4-FFF2-40B4-BE49-F238E27FC236}">
                <a16:creationId xmlns:a16="http://schemas.microsoft.com/office/drawing/2014/main" xmlns="" id="{CBA6DBC1-39A1-48A6-8B81-3CD966D06E81}"/>
              </a:ext>
            </a:extLst>
          </p:cNvPr>
          <p:cNvSpPr>
            <a:spLocks noGrp="1"/>
          </p:cNvSpPr>
          <p:nvPr>
            <p:ph type="pic" sz="quarter" idx="13" hasCustomPrompt="1"/>
          </p:nvPr>
        </p:nvSpPr>
        <p:spPr>
          <a:xfrm>
            <a:off x="448055" y="3103684"/>
            <a:ext cx="11274551" cy="3287971"/>
          </a:xfrm>
          <a:solidFill>
            <a:schemeClr val="accent2"/>
          </a:solidFill>
        </p:spPr>
        <p:txBody>
          <a:bodyPr rtlCol="0" anchor="t" anchorCtr="0">
            <a:normAutofit/>
          </a:bodyPr>
          <a:lstStyle>
            <a:lvl1pPr marL="0" indent="0" algn="ctr">
              <a:buNone/>
              <a:defRPr/>
            </a:lvl1pPr>
          </a:lstStyle>
          <a:p>
            <a:pPr rtl="0"/>
            <a:r>
              <a:rPr lang="ru" dirty="0"/>
              <a:t>Щелкните, чтобы добавить рисунок</a:t>
            </a:r>
          </a:p>
        </p:txBody>
      </p:sp>
    </p:spTree>
    <p:extLst>
      <p:ext uri="{BB962C8B-B14F-4D97-AF65-F5344CB8AC3E}">
        <p14:creationId xmlns:p14="http://schemas.microsoft.com/office/powerpoint/2010/main" xmlns="" val="3425283139"/>
      </p:ext>
    </p:extLst>
  </p:cSld>
  <p:clrMapOvr>
    <a:masterClrMapping/>
  </p:clrMapOvr>
  <p:transition>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Дата 4">
            <a:extLst>
              <a:ext uri="{FF2B5EF4-FFF2-40B4-BE49-F238E27FC236}">
                <a16:creationId xmlns:a16="http://schemas.microsoft.com/office/drawing/2014/main" xmlns="" id="{04EDE807-0B0D-AB17-AEC5-973B8468242D}"/>
              </a:ext>
            </a:extLst>
          </p:cNvPr>
          <p:cNvSpPr>
            <a:spLocks noGrp="1"/>
          </p:cNvSpPr>
          <p:nvPr>
            <p:ph type="dt" sz="half" idx="10"/>
          </p:nvPr>
        </p:nvSpPr>
        <p:spPr/>
        <p:txBody>
          <a:bodyPr rtlCol="0"/>
          <a:lstStyle/>
          <a:p>
            <a:pPr rtl="0"/>
            <a:r>
              <a:rPr lang="ru-RU" noProof="0" dirty="0"/>
              <a:t>20ГГ</a:t>
            </a:r>
          </a:p>
        </p:txBody>
      </p:sp>
      <p:sp>
        <p:nvSpPr>
          <p:cNvPr id="6" name="Нижний колонтитул 5">
            <a:extLst>
              <a:ext uri="{FF2B5EF4-FFF2-40B4-BE49-F238E27FC236}">
                <a16:creationId xmlns:a16="http://schemas.microsoft.com/office/drawing/2014/main" xmlns="" id="{44D96F4F-F3DC-87D8-C13D-6619F4CD7B87}"/>
              </a:ext>
            </a:extLst>
          </p:cNvPr>
          <p:cNvSpPr>
            <a:spLocks noGrp="1"/>
          </p:cNvSpPr>
          <p:nvPr>
            <p:ph type="ftr" sz="quarter" idx="11"/>
          </p:nvPr>
        </p:nvSpPr>
        <p:spPr/>
        <p:txBody>
          <a:bodyPr rtlCol="0"/>
          <a:lstStyle/>
          <a:p>
            <a:pPr rtl="0"/>
            <a:endParaRPr lang="ru-RU" noProof="0" dirty="0"/>
          </a:p>
        </p:txBody>
      </p:sp>
      <p:sp>
        <p:nvSpPr>
          <p:cNvPr id="7" name="Номер слайда 6">
            <a:extLst>
              <a:ext uri="{FF2B5EF4-FFF2-40B4-BE49-F238E27FC236}">
                <a16:creationId xmlns:a16="http://schemas.microsoft.com/office/drawing/2014/main" xmlns="" id="{82D73CFE-935B-6D65-59E2-60B4C0A28E4A}"/>
              </a:ext>
            </a:extLst>
          </p:cNvPr>
          <p:cNvSpPr>
            <a:spLocks noGrp="1"/>
          </p:cNvSpPr>
          <p:nvPr>
            <p:ph type="sldNum" sz="quarter" idx="12"/>
          </p:nvPr>
        </p:nvSpPr>
        <p:spPr/>
        <p:txBody>
          <a:bodyPr rtlCol="0"/>
          <a:lstStyle/>
          <a:p>
            <a:pPr rtl="0"/>
            <a:fld id="{3A98EE3D-8CD1-4C3F-BD1C-C98C9596463C}" type="slidenum">
              <a:rPr lang="ru-RU" noProof="0" smtClean="0"/>
              <a:pPr rtl="0"/>
              <a:t>‹#›</a:t>
            </a:fld>
            <a:endParaRPr lang="ru-RU" noProof="0" dirty="0"/>
          </a:p>
        </p:txBody>
      </p:sp>
    </p:spTree>
    <p:extLst>
      <p:ext uri="{BB962C8B-B14F-4D97-AF65-F5344CB8AC3E}">
        <p14:creationId xmlns:p14="http://schemas.microsoft.com/office/powerpoint/2010/main" xmlns="" val="2307898678"/>
      </p:ext>
    </p:extLst>
  </p:cSld>
  <p:clrMapOvr>
    <a:masterClrMapping/>
  </p:clrMapOvr>
  <p:transition>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вестка">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xmlns="" id="{6926BD44-2224-46FF-A4E7-9C9FFE19726B}"/>
              </a:ext>
            </a:extLst>
          </p:cNvPr>
          <p:cNvSpPr>
            <a:spLocks noGrp="1"/>
          </p:cNvSpPr>
          <p:nvPr>
            <p:ph type="title"/>
          </p:nvPr>
        </p:nvSpPr>
        <p:spPr>
          <a:xfrm>
            <a:off x="457200" y="640079"/>
            <a:ext cx="3657600" cy="2100851"/>
          </a:xfrm>
        </p:spPr>
        <p:txBody>
          <a:bodyPr rtlCol="0">
            <a:noAutofit/>
          </a:bodyPr>
          <a:lstStyle>
            <a:lvl1pPr>
              <a:defRPr/>
            </a:lvl1pPr>
          </a:lstStyle>
          <a:p>
            <a:pPr rtl="0"/>
            <a:endParaRPr lang="ru-RU" noProof="0" dirty="0"/>
          </a:p>
        </p:txBody>
      </p:sp>
      <p:sp>
        <p:nvSpPr>
          <p:cNvPr id="2" name="Объект 5">
            <a:extLst>
              <a:ext uri="{FF2B5EF4-FFF2-40B4-BE49-F238E27FC236}">
                <a16:creationId xmlns:a16="http://schemas.microsoft.com/office/drawing/2014/main" xmlns="" id="{FC87D77D-2EA4-028B-1ACF-E1120CE8F0E0}"/>
              </a:ext>
            </a:extLst>
          </p:cNvPr>
          <p:cNvSpPr>
            <a:spLocks noGrp="1"/>
          </p:cNvSpPr>
          <p:nvPr>
            <p:ph sz="quarter" idx="4" hasCustomPrompt="1"/>
          </p:nvPr>
        </p:nvSpPr>
        <p:spPr>
          <a:xfrm>
            <a:off x="457201" y="2862470"/>
            <a:ext cx="3657600" cy="3510898"/>
          </a:xfrm>
        </p:spPr>
        <p:txBody>
          <a:bodyPr rtlCol="0" anchor="t" anchorCtr="0">
            <a:normAutofit/>
          </a:bodyPr>
          <a:lstStyle>
            <a:lvl1pPr marL="0" indent="0">
              <a:buNone/>
              <a:defRPr/>
            </a:lvl1pPr>
          </a:lstStyle>
          <a:p>
            <a:pPr lvl="0" rtl="0"/>
            <a:r>
              <a:rPr lang="ru-RU" noProof="0" dirty="0"/>
              <a:t>Текст слайда </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Рисунок 3">
            <a:extLst>
              <a:ext uri="{FF2B5EF4-FFF2-40B4-BE49-F238E27FC236}">
                <a16:creationId xmlns:a16="http://schemas.microsoft.com/office/drawing/2014/main" xmlns=""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rtlCol="0" anchor="t" anchorCtr="0">
            <a:noAutofit/>
          </a:bodyPr>
          <a:lstStyle>
            <a:lvl1pPr marL="0" indent="0" algn="ctr">
              <a:buNone/>
              <a:defRPr/>
            </a:lvl1pPr>
          </a:lstStyle>
          <a:p>
            <a:pPr rtl="0"/>
            <a:r>
              <a:rPr lang="ru-RU" noProof="0" dirty="0"/>
              <a:t>Щелкните, чтобы добавить рисунок</a:t>
            </a:r>
          </a:p>
        </p:txBody>
      </p:sp>
      <p:sp>
        <p:nvSpPr>
          <p:cNvPr id="9" name="Дата 8">
            <a:extLst>
              <a:ext uri="{FF2B5EF4-FFF2-40B4-BE49-F238E27FC236}">
                <a16:creationId xmlns:a16="http://schemas.microsoft.com/office/drawing/2014/main" xmlns="" id="{D5DDC5FA-EEDB-898F-533E-4094ADA899B9}"/>
              </a:ext>
            </a:extLst>
          </p:cNvPr>
          <p:cNvSpPr>
            <a:spLocks noGrp="1"/>
          </p:cNvSpPr>
          <p:nvPr>
            <p:ph type="dt" sz="half" idx="15"/>
          </p:nvPr>
        </p:nvSpPr>
        <p:spPr/>
        <p:txBody>
          <a:bodyPr rtlCol="0"/>
          <a:lstStyle/>
          <a:p>
            <a:pPr rtl="0"/>
            <a:r>
              <a:rPr lang="ru-RU" noProof="0" dirty="0"/>
              <a:t>20ГГ</a:t>
            </a:r>
          </a:p>
        </p:txBody>
      </p:sp>
      <p:sp>
        <p:nvSpPr>
          <p:cNvPr id="12" name="Нижний колонтитул 11">
            <a:extLst>
              <a:ext uri="{FF2B5EF4-FFF2-40B4-BE49-F238E27FC236}">
                <a16:creationId xmlns:a16="http://schemas.microsoft.com/office/drawing/2014/main" xmlns="" id="{E79B0359-4B55-D899-E584-A8E6B2ED9123}"/>
              </a:ext>
            </a:extLst>
          </p:cNvPr>
          <p:cNvSpPr>
            <a:spLocks noGrp="1"/>
          </p:cNvSpPr>
          <p:nvPr>
            <p:ph type="ftr" sz="quarter" idx="16"/>
          </p:nvPr>
        </p:nvSpPr>
        <p:spPr/>
        <p:txBody>
          <a:bodyPr rtlCol="0"/>
          <a:lstStyle/>
          <a:p>
            <a:pPr rtl="0"/>
            <a:endParaRPr lang="ru-RU" noProof="0" dirty="0"/>
          </a:p>
        </p:txBody>
      </p:sp>
      <p:sp>
        <p:nvSpPr>
          <p:cNvPr id="13" name="Номер слайда 12">
            <a:extLst>
              <a:ext uri="{FF2B5EF4-FFF2-40B4-BE49-F238E27FC236}">
                <a16:creationId xmlns:a16="http://schemas.microsoft.com/office/drawing/2014/main" xmlns="" id="{6B916D02-76FE-EAED-CC51-A50448811F7D}"/>
              </a:ext>
            </a:extLst>
          </p:cNvPr>
          <p:cNvSpPr>
            <a:spLocks noGrp="1"/>
          </p:cNvSpPr>
          <p:nvPr>
            <p:ph type="sldNum" sz="quarter" idx="17"/>
          </p:nvPr>
        </p:nvSpPr>
        <p:spPr>
          <a:xfrm>
            <a:off x="10682289" y="6423914"/>
            <a:ext cx="1052510" cy="365125"/>
          </a:xfrm>
        </p:spPr>
        <p:txBody>
          <a:bodyPr rtlCol="0"/>
          <a:lstStyle/>
          <a:p>
            <a:pPr rtl="0"/>
            <a:fld id="{3A98EE3D-8CD1-4C3F-BD1C-C98C9596463C}" type="slidenum">
              <a:rPr lang="ru-RU" noProof="0" smtClean="0"/>
              <a:pPr rtl="0"/>
              <a:t>‹#›</a:t>
            </a:fld>
            <a:endParaRPr lang="ru-RU" noProof="0" dirty="0"/>
          </a:p>
        </p:txBody>
      </p:sp>
    </p:spTree>
    <p:extLst>
      <p:ext uri="{BB962C8B-B14F-4D97-AF65-F5344CB8AC3E}">
        <p14:creationId xmlns:p14="http://schemas.microsoft.com/office/powerpoint/2010/main" xmlns="" val="2888979755"/>
      </p:ext>
    </p:extLst>
  </p:cSld>
  <p:clrMapOvr>
    <a:masterClrMapping/>
  </p:clrMapOvr>
  <p:transition>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Разрыв раздела">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xmlns="" id="{6E787D40-90B5-470E-95A2-784F1CB479C9}"/>
              </a:ext>
            </a:extLst>
          </p:cNvPr>
          <p:cNvSpPr>
            <a:spLocks noGrp="1"/>
          </p:cNvSpPr>
          <p:nvPr>
            <p:ph type="ctrTitle" hasCustomPrompt="1"/>
          </p:nvPr>
        </p:nvSpPr>
        <p:spPr>
          <a:xfrm>
            <a:off x="449580" y="4423702"/>
            <a:ext cx="11292839" cy="1550378"/>
          </a:xfrm>
        </p:spPr>
        <p:txBody>
          <a:bodyPr rtlCol="0">
            <a:noAutofit/>
          </a:bodyPr>
          <a:lstStyle>
            <a:lvl1pPr algn="ctr">
              <a:defRPr/>
            </a:lvl1pPr>
          </a:lstStyle>
          <a:p>
            <a:pPr rtl="0"/>
            <a:r>
              <a:rPr lang="ru"/>
              <a:t>Заголовок слайда</a:t>
            </a:r>
          </a:p>
        </p:txBody>
      </p:sp>
      <p:sp>
        <p:nvSpPr>
          <p:cNvPr id="3" name="Рисунок 2">
            <a:extLst>
              <a:ext uri="{FF2B5EF4-FFF2-40B4-BE49-F238E27FC236}">
                <a16:creationId xmlns:a16="http://schemas.microsoft.com/office/drawing/2014/main" xmlns="" id="{D528BC27-38F1-47F3-EC35-7DD8B88A7533}"/>
              </a:ext>
            </a:extLst>
          </p:cNvPr>
          <p:cNvSpPr>
            <a:spLocks noGrp="1"/>
          </p:cNvSpPr>
          <p:nvPr>
            <p:ph type="pic" sz="quarter" idx="13" hasCustomPrompt="1"/>
          </p:nvPr>
        </p:nvSpPr>
        <p:spPr>
          <a:xfrm>
            <a:off x="449580" y="705104"/>
            <a:ext cx="11292840" cy="3643376"/>
          </a:xfrm>
          <a:custGeom>
            <a:avLst/>
            <a:gdLst>
              <a:gd name="connsiteX0" fmla="*/ 7593576 w 11292840"/>
              <a:gd name="connsiteY0" fmla="*/ 0 h 3643376"/>
              <a:gd name="connsiteX1" fmla="*/ 11292840 w 11292840"/>
              <a:gd name="connsiteY1" fmla="*/ 0 h 3643376"/>
              <a:gd name="connsiteX2" fmla="*/ 11292840 w 11292840"/>
              <a:gd name="connsiteY2" fmla="*/ 3643376 h 3643376"/>
              <a:gd name="connsiteX3" fmla="*/ 7593576 w 11292840"/>
              <a:gd name="connsiteY3" fmla="*/ 3643376 h 3643376"/>
              <a:gd name="connsiteX4" fmla="*/ 0 w 11292840"/>
              <a:gd name="connsiteY4" fmla="*/ 0 h 3643376"/>
              <a:gd name="connsiteX5" fmla="*/ 7489667 w 11292840"/>
              <a:gd name="connsiteY5" fmla="*/ 0 h 3643376"/>
              <a:gd name="connsiteX6" fmla="*/ 7489667 w 11292840"/>
              <a:gd name="connsiteY6" fmla="*/ 3643376 h 3643376"/>
              <a:gd name="connsiteX7" fmla="*/ 0 w 11292840"/>
              <a:gd name="connsiteY7" fmla="*/ 3643376 h 364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2840" h="3643376">
                <a:moveTo>
                  <a:pt x="7593576" y="0"/>
                </a:moveTo>
                <a:lnTo>
                  <a:pt x="11292840" y="0"/>
                </a:lnTo>
                <a:lnTo>
                  <a:pt x="11292840" y="3643376"/>
                </a:lnTo>
                <a:lnTo>
                  <a:pt x="7593576" y="3643376"/>
                </a:lnTo>
                <a:close/>
                <a:moveTo>
                  <a:pt x="0" y="0"/>
                </a:moveTo>
                <a:lnTo>
                  <a:pt x="7489667" y="0"/>
                </a:lnTo>
                <a:lnTo>
                  <a:pt x="7489667" y="3643376"/>
                </a:lnTo>
                <a:lnTo>
                  <a:pt x="0" y="3643376"/>
                </a:lnTo>
                <a:close/>
              </a:path>
            </a:pathLst>
          </a:custGeom>
          <a:solidFill>
            <a:schemeClr val="accent2"/>
          </a:solidFill>
        </p:spPr>
        <p:txBody>
          <a:bodyPr wrap="square" rtlCol="0" anchor="t">
            <a:noAutofit/>
          </a:bodyPr>
          <a:lstStyle>
            <a:lvl1pPr marL="0" indent="0" algn="ctr">
              <a:buNone/>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ru"/>
              <a:t>Щелкните, чтобы добавить рисунок</a:t>
            </a:r>
          </a:p>
          <a:p>
            <a:pPr rtl="0"/>
            <a:endParaRPr lang="en-US" dirty="0"/>
          </a:p>
        </p:txBody>
      </p:sp>
    </p:spTree>
    <p:extLst>
      <p:ext uri="{BB962C8B-B14F-4D97-AF65-F5344CB8AC3E}">
        <p14:creationId xmlns:p14="http://schemas.microsoft.com/office/powerpoint/2010/main" xmlns="" val="3518504869"/>
      </p:ext>
    </p:extLst>
  </p:cSld>
  <p:clrMapOvr>
    <a:masterClrMapping/>
  </p:clrMapOvr>
  <p:transition>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 подзаголовок + рисунок 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2772C41-A024-2F33-1F04-21E003FA7291}"/>
              </a:ext>
            </a:extLst>
          </p:cNvPr>
          <p:cNvSpPr>
            <a:spLocks noGrp="1"/>
          </p:cNvSpPr>
          <p:nvPr>
            <p:ph type="ctrTitle"/>
          </p:nvPr>
        </p:nvSpPr>
        <p:spPr>
          <a:xfrm>
            <a:off x="436882" y="629920"/>
            <a:ext cx="3606800" cy="2809240"/>
          </a:xfrm>
        </p:spPr>
        <p:txBody>
          <a:bodyPr rtlCol="0" anchor="b">
            <a:noAutofit/>
          </a:bodyPr>
          <a:lstStyle>
            <a:lvl1pPr algn="l">
              <a:defRPr sz="2800"/>
            </a:lvl1pPr>
          </a:lstStyle>
          <a:p>
            <a:pPr rtl="0"/>
            <a:r>
              <a:rPr lang="ru-RU" noProof="0" dirty="0"/>
              <a:t>Образец заголовка</a:t>
            </a:r>
          </a:p>
        </p:txBody>
      </p:sp>
      <p:sp>
        <p:nvSpPr>
          <p:cNvPr id="3" name="Подзаголовок 2">
            <a:extLst>
              <a:ext uri="{FF2B5EF4-FFF2-40B4-BE49-F238E27FC236}">
                <a16:creationId xmlns:a16="http://schemas.microsoft.com/office/drawing/2014/main" xmlns="" id="{473BC2DF-9C2A-052C-AD2C-0A8ABAA50374}"/>
              </a:ext>
            </a:extLst>
          </p:cNvPr>
          <p:cNvSpPr>
            <a:spLocks noGrp="1"/>
          </p:cNvSpPr>
          <p:nvPr>
            <p:ph type="subTitle" idx="1"/>
          </p:nvPr>
        </p:nvSpPr>
        <p:spPr>
          <a:xfrm>
            <a:off x="436881" y="3698240"/>
            <a:ext cx="3606800" cy="2271076"/>
          </a:xfrm>
        </p:spPr>
        <p:txBody>
          <a:bodyPr rtlCol="0" anchor="t">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Образец подзаголовка</a:t>
            </a:r>
          </a:p>
        </p:txBody>
      </p:sp>
      <p:sp>
        <p:nvSpPr>
          <p:cNvPr id="4" name="Дата 3">
            <a:extLst>
              <a:ext uri="{FF2B5EF4-FFF2-40B4-BE49-F238E27FC236}">
                <a16:creationId xmlns:a16="http://schemas.microsoft.com/office/drawing/2014/main" xmlns="" id="{C0070940-5919-2C95-2278-32E50BF14DD1}"/>
              </a:ext>
            </a:extLst>
          </p:cNvPr>
          <p:cNvSpPr>
            <a:spLocks noGrp="1"/>
          </p:cNvSpPr>
          <p:nvPr>
            <p:ph type="dt" sz="half" idx="10"/>
          </p:nvPr>
        </p:nvSpPr>
        <p:spPr/>
        <p:txBody>
          <a:bodyPr rtlCol="0"/>
          <a:lstStyle/>
          <a:p>
            <a:pPr rtl="0"/>
            <a:r>
              <a:rPr lang="ru-RU" noProof="0" dirty="0"/>
              <a:t>20ГГ</a:t>
            </a:r>
          </a:p>
        </p:txBody>
      </p:sp>
      <p:sp>
        <p:nvSpPr>
          <p:cNvPr id="5" name="Нижний колонтитул 4">
            <a:extLst>
              <a:ext uri="{FF2B5EF4-FFF2-40B4-BE49-F238E27FC236}">
                <a16:creationId xmlns:a16="http://schemas.microsoft.com/office/drawing/2014/main" xmlns="" id="{1957D599-49CF-19FE-6D86-C5EDB765F413}"/>
              </a:ext>
            </a:extLst>
          </p:cNvPr>
          <p:cNvSpPr>
            <a:spLocks noGrp="1"/>
          </p:cNvSpPr>
          <p:nvPr>
            <p:ph type="ftr" sz="quarter" idx="11"/>
          </p:nvPr>
        </p:nvSpPr>
        <p:spPr/>
        <p:txBody>
          <a:bodyPr rtlCol="0"/>
          <a:lstStyle/>
          <a:p>
            <a:pPr rtl="0"/>
            <a:endParaRPr lang="ru-RU" noProof="0" dirty="0"/>
          </a:p>
        </p:txBody>
      </p:sp>
      <p:sp>
        <p:nvSpPr>
          <p:cNvPr id="6" name="Номер слайда 5">
            <a:extLst>
              <a:ext uri="{FF2B5EF4-FFF2-40B4-BE49-F238E27FC236}">
                <a16:creationId xmlns:a16="http://schemas.microsoft.com/office/drawing/2014/main" xmlns="" id="{28931DF1-1C8D-86B9-BFDD-098FFC00FDC2}"/>
              </a:ext>
            </a:extLst>
          </p:cNvPr>
          <p:cNvSpPr>
            <a:spLocks noGrp="1"/>
          </p:cNvSpPr>
          <p:nvPr>
            <p:ph type="sldNum" sz="quarter" idx="12"/>
          </p:nvPr>
        </p:nvSpPr>
        <p:spPr>
          <a:xfrm>
            <a:off x="10702608" y="6423914"/>
            <a:ext cx="1052510" cy="365125"/>
          </a:xfrm>
        </p:spPr>
        <p:txBody>
          <a:bodyPr rtlCol="0"/>
          <a:lstStyle/>
          <a:p>
            <a:pPr rtl="0"/>
            <a:fld id="{CBD12358-51D2-46B3-9BDE-DF29528B9454}" type="slidenum">
              <a:rPr lang="ru-RU" noProof="0" smtClean="0"/>
              <a:pPr rtl="0"/>
              <a:t>‹#›</a:t>
            </a:fld>
            <a:endParaRPr lang="ru-RU" noProof="0" dirty="0"/>
          </a:p>
        </p:txBody>
      </p:sp>
      <p:sp>
        <p:nvSpPr>
          <p:cNvPr id="9" name="Рисунок 8">
            <a:extLst>
              <a:ext uri="{FF2B5EF4-FFF2-40B4-BE49-F238E27FC236}">
                <a16:creationId xmlns:a16="http://schemas.microsoft.com/office/drawing/2014/main" xmlns="" id="{454FD2A1-D363-7C44-2A72-54E8B397D31A}"/>
              </a:ext>
            </a:extLst>
          </p:cNvPr>
          <p:cNvSpPr>
            <a:spLocks noGrp="1"/>
          </p:cNvSpPr>
          <p:nvPr>
            <p:ph type="pic" sz="quarter" idx="13"/>
          </p:nvPr>
        </p:nvSpPr>
        <p:spPr>
          <a:xfrm>
            <a:off x="4236720" y="650240"/>
            <a:ext cx="7518398" cy="5713918"/>
          </a:xfrm>
          <a:custGeom>
            <a:avLst/>
            <a:gdLst>
              <a:gd name="connsiteX0" fmla="*/ 3806436 w 7518398"/>
              <a:gd name="connsiteY0" fmla="*/ 4479475 h 5713918"/>
              <a:gd name="connsiteX1" fmla="*/ 7518398 w 7518398"/>
              <a:gd name="connsiteY1" fmla="*/ 4479475 h 5713918"/>
              <a:gd name="connsiteX2" fmla="*/ 7518398 w 7518398"/>
              <a:gd name="connsiteY2" fmla="*/ 5713918 h 5713918"/>
              <a:gd name="connsiteX3" fmla="*/ 3806436 w 7518398"/>
              <a:gd name="connsiteY3" fmla="*/ 5713918 h 5713918"/>
              <a:gd name="connsiteX4" fmla="*/ 0 w 7518398"/>
              <a:gd name="connsiteY4" fmla="*/ 4479475 h 5713918"/>
              <a:gd name="connsiteX5" fmla="*/ 3702527 w 7518398"/>
              <a:gd name="connsiteY5" fmla="*/ 4479475 h 5713918"/>
              <a:gd name="connsiteX6" fmla="*/ 3702527 w 7518398"/>
              <a:gd name="connsiteY6" fmla="*/ 5713918 h 5713918"/>
              <a:gd name="connsiteX7" fmla="*/ 0 w 7518398"/>
              <a:gd name="connsiteY7" fmla="*/ 5713918 h 5713918"/>
              <a:gd name="connsiteX8" fmla="*/ 3806436 w 7518398"/>
              <a:gd name="connsiteY8" fmla="*/ 0 h 5713918"/>
              <a:gd name="connsiteX9" fmla="*/ 7518398 w 7518398"/>
              <a:gd name="connsiteY9" fmla="*/ 0 h 5713918"/>
              <a:gd name="connsiteX10" fmla="*/ 7518398 w 7518398"/>
              <a:gd name="connsiteY10" fmla="*/ 4379183 h 5713918"/>
              <a:gd name="connsiteX11" fmla="*/ 3806436 w 7518398"/>
              <a:gd name="connsiteY11" fmla="*/ 4379183 h 5713918"/>
              <a:gd name="connsiteX12" fmla="*/ 0 w 7518398"/>
              <a:gd name="connsiteY12" fmla="*/ 0 h 5713918"/>
              <a:gd name="connsiteX13" fmla="*/ 3702527 w 7518398"/>
              <a:gd name="connsiteY13" fmla="*/ 0 h 5713918"/>
              <a:gd name="connsiteX14" fmla="*/ 3702527 w 7518398"/>
              <a:gd name="connsiteY14" fmla="*/ 4379183 h 5713918"/>
              <a:gd name="connsiteX15" fmla="*/ 0 w 7518398"/>
              <a:gd name="connsiteY15" fmla="*/ 4379183 h 571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8398" h="5713918">
                <a:moveTo>
                  <a:pt x="3806436" y="4479475"/>
                </a:moveTo>
                <a:lnTo>
                  <a:pt x="7518398" y="4479475"/>
                </a:lnTo>
                <a:lnTo>
                  <a:pt x="7518398" y="5713918"/>
                </a:lnTo>
                <a:lnTo>
                  <a:pt x="3806436" y="5713918"/>
                </a:lnTo>
                <a:close/>
                <a:moveTo>
                  <a:pt x="0" y="4479475"/>
                </a:moveTo>
                <a:lnTo>
                  <a:pt x="3702527" y="4479475"/>
                </a:lnTo>
                <a:lnTo>
                  <a:pt x="3702527" y="5713918"/>
                </a:lnTo>
                <a:lnTo>
                  <a:pt x="0" y="5713918"/>
                </a:lnTo>
                <a:close/>
                <a:moveTo>
                  <a:pt x="3806436" y="0"/>
                </a:moveTo>
                <a:lnTo>
                  <a:pt x="7518398" y="0"/>
                </a:lnTo>
                <a:lnTo>
                  <a:pt x="7518398" y="4379183"/>
                </a:lnTo>
                <a:lnTo>
                  <a:pt x="3806436" y="4379183"/>
                </a:lnTo>
                <a:close/>
                <a:moveTo>
                  <a:pt x="0" y="0"/>
                </a:moveTo>
                <a:lnTo>
                  <a:pt x="3702527" y="0"/>
                </a:lnTo>
                <a:lnTo>
                  <a:pt x="3702527" y="4379183"/>
                </a:lnTo>
                <a:lnTo>
                  <a:pt x="0" y="4379183"/>
                </a:lnTo>
                <a:close/>
              </a:path>
            </a:pathLst>
          </a:custGeom>
          <a:solidFill>
            <a:schemeClr val="accent2"/>
          </a:solidFill>
        </p:spPr>
        <p:txBody>
          <a:bodyPr wrap="square" rtlCol="0" anchor="t">
            <a:noAutofit/>
          </a:bodyPr>
          <a:lstStyle/>
          <a:p>
            <a:pPr rtl="0"/>
            <a:endParaRPr lang="ru-RU" noProof="0" dirty="0"/>
          </a:p>
        </p:txBody>
      </p:sp>
    </p:spTree>
    <p:extLst>
      <p:ext uri="{BB962C8B-B14F-4D97-AF65-F5344CB8AC3E}">
        <p14:creationId xmlns:p14="http://schemas.microsoft.com/office/powerpoint/2010/main" xmlns="" val="1416037841"/>
      </p:ext>
    </p:extLst>
  </p:cSld>
  <p:clrMapOvr>
    <a:masterClrMapping/>
  </p:clrMapOvr>
  <p:transition>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Введение (низ)">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xmlns="" id="{F9CC542F-D03C-4537-9B6E-7F653B651524}"/>
              </a:ext>
            </a:extLst>
          </p:cNvPr>
          <p:cNvSpPr>
            <a:spLocks noGrp="1"/>
          </p:cNvSpPr>
          <p:nvPr>
            <p:ph type="title" hasCustomPrompt="1"/>
          </p:nvPr>
        </p:nvSpPr>
        <p:spPr>
          <a:xfrm>
            <a:off x="457200" y="2878091"/>
            <a:ext cx="3729789" cy="3440485"/>
          </a:xfrm>
        </p:spPr>
        <p:txBody>
          <a:bodyPr tIns="182880" bIns="182880" rtlCol="0" anchor="ctr" anchorCtr="0">
            <a:noAutofit/>
          </a:bodyPr>
          <a:lstStyle/>
          <a:p>
            <a:pPr rtl="0"/>
            <a:r>
              <a:rPr lang="ru-RU" noProof="0" dirty="0"/>
              <a:t>Заголовок слайда</a:t>
            </a:r>
            <a:endParaRPr lang="ru-RU" noProof="0" dirty="0">
              <a:solidFill>
                <a:schemeClr val="tx2"/>
              </a:solidFill>
            </a:endParaRPr>
          </a:p>
        </p:txBody>
      </p:sp>
      <p:sp>
        <p:nvSpPr>
          <p:cNvPr id="3" name="Рисунок 2">
            <a:extLst>
              <a:ext uri="{FF2B5EF4-FFF2-40B4-BE49-F238E27FC236}">
                <a16:creationId xmlns:a16="http://schemas.microsoft.com/office/drawing/2014/main" xmlns="" id="{130F1D2B-CBE7-6279-2158-7A9F3B5D5C61}"/>
              </a:ext>
            </a:extLst>
          </p:cNvPr>
          <p:cNvSpPr>
            <a:spLocks noGrp="1"/>
          </p:cNvSpPr>
          <p:nvPr>
            <p:ph type="pic" sz="quarter" idx="19" hasCustomPrompt="1"/>
          </p:nvPr>
        </p:nvSpPr>
        <p:spPr>
          <a:xfrm>
            <a:off x="457200" y="670560"/>
            <a:ext cx="11267440" cy="213969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rtlCol="0" anchor="t" anchorCtr="0">
            <a:noAutofit/>
          </a:bodyPr>
          <a:lstStyle>
            <a:lvl1pPr marL="0" indent="0" algn="ctr">
              <a:buNone/>
              <a:defRPr/>
            </a:lvl1pPr>
          </a:lstStyle>
          <a:p>
            <a:pPr rtl="0"/>
            <a:r>
              <a:rPr lang="ru-RU" noProof="0" dirty="0"/>
              <a:t>Щелкните, чтобы добавить рисунок</a:t>
            </a:r>
          </a:p>
        </p:txBody>
      </p:sp>
      <p:sp>
        <p:nvSpPr>
          <p:cNvPr id="7" name="Объект 5">
            <a:extLst>
              <a:ext uri="{FF2B5EF4-FFF2-40B4-BE49-F238E27FC236}">
                <a16:creationId xmlns:a16="http://schemas.microsoft.com/office/drawing/2014/main" xmlns="" id="{135EE74D-5A60-B83C-5C2D-7B6FEA778FCB}"/>
              </a:ext>
            </a:extLst>
          </p:cNvPr>
          <p:cNvSpPr>
            <a:spLocks noGrp="1"/>
          </p:cNvSpPr>
          <p:nvPr>
            <p:ph sz="quarter" idx="4" hasCustomPrompt="1"/>
          </p:nvPr>
        </p:nvSpPr>
        <p:spPr>
          <a:xfrm>
            <a:off x="4305827" y="2878091"/>
            <a:ext cx="7418813" cy="3440485"/>
          </a:xfrm>
        </p:spPr>
        <p:txBody>
          <a:bodyPr rtlCol="0" anchor="ctr" anchorCtr="0">
            <a:normAutofit/>
          </a:bodyPr>
          <a:lstStyle>
            <a:lvl1pPr marL="283464" indent="-283464">
              <a:buFont typeface="Arial" panose="020B0604020202020204" pitchFamily="34" charset="0"/>
              <a:buChar char="•"/>
              <a:defRPr/>
            </a:lvl1pPr>
            <a:lvl2pPr marL="283464" indent="-283464">
              <a:buFont typeface="Arial" panose="020B0604020202020204" pitchFamily="34" charset="0"/>
              <a:buChar char="•"/>
              <a:defRPr/>
            </a:lvl2pPr>
            <a:lvl3pPr marL="283464" indent="-283464">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rtl="0"/>
            <a:r>
              <a:rPr lang="ru-RU" noProof="0" dirty="0"/>
              <a:t>Текст слайда </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10" name="Нижний колонтитул 9">
            <a:extLst>
              <a:ext uri="{FF2B5EF4-FFF2-40B4-BE49-F238E27FC236}">
                <a16:creationId xmlns:a16="http://schemas.microsoft.com/office/drawing/2014/main" xmlns="" id="{2BCF1FAD-0BAD-2574-3352-B152DF76C150}"/>
              </a:ext>
            </a:extLst>
          </p:cNvPr>
          <p:cNvSpPr>
            <a:spLocks noGrp="1"/>
          </p:cNvSpPr>
          <p:nvPr>
            <p:ph type="ftr" sz="quarter" idx="17"/>
          </p:nvPr>
        </p:nvSpPr>
        <p:spPr/>
        <p:txBody>
          <a:bodyPr rtlCol="0"/>
          <a:lstStyle/>
          <a:p>
            <a:pPr rtl="0"/>
            <a:endParaRPr lang="ru-RU" noProof="0" dirty="0"/>
          </a:p>
        </p:txBody>
      </p:sp>
      <p:sp>
        <p:nvSpPr>
          <p:cNvPr id="9" name="Дата 8">
            <a:extLst>
              <a:ext uri="{FF2B5EF4-FFF2-40B4-BE49-F238E27FC236}">
                <a16:creationId xmlns:a16="http://schemas.microsoft.com/office/drawing/2014/main" xmlns="" id="{EC328E41-645E-D257-FFF3-93344A8E4FA5}"/>
              </a:ext>
            </a:extLst>
          </p:cNvPr>
          <p:cNvSpPr>
            <a:spLocks noGrp="1"/>
          </p:cNvSpPr>
          <p:nvPr>
            <p:ph type="dt" sz="half" idx="16"/>
          </p:nvPr>
        </p:nvSpPr>
        <p:spPr/>
        <p:txBody>
          <a:bodyPr rtlCol="0"/>
          <a:lstStyle/>
          <a:p>
            <a:pPr rtl="0"/>
            <a:r>
              <a:rPr lang="ru-RU" noProof="0" dirty="0"/>
              <a:t>20ГГ</a:t>
            </a:r>
          </a:p>
        </p:txBody>
      </p:sp>
      <p:sp>
        <p:nvSpPr>
          <p:cNvPr id="14" name="Номер слайда 13">
            <a:extLst>
              <a:ext uri="{FF2B5EF4-FFF2-40B4-BE49-F238E27FC236}">
                <a16:creationId xmlns:a16="http://schemas.microsoft.com/office/drawing/2014/main" xmlns="" id="{DEF9E45A-6561-C074-14CE-B3B63476D221}"/>
              </a:ext>
            </a:extLst>
          </p:cNvPr>
          <p:cNvSpPr>
            <a:spLocks noGrp="1"/>
          </p:cNvSpPr>
          <p:nvPr>
            <p:ph type="sldNum" sz="quarter" idx="18"/>
          </p:nvPr>
        </p:nvSpPr>
        <p:spPr>
          <a:xfrm>
            <a:off x="10672130" y="6423914"/>
            <a:ext cx="1052510" cy="365125"/>
          </a:xfrm>
        </p:spPr>
        <p:txBody>
          <a:bodyPr rtlCol="0"/>
          <a:lstStyle/>
          <a:p>
            <a:pPr rtl="0"/>
            <a:fld id="{3A98EE3D-8CD1-4C3F-BD1C-C98C9596463C}" type="slidenum">
              <a:rPr lang="ru-RU" noProof="0" smtClean="0"/>
              <a:pPr rtl="0"/>
              <a:t>‹#›</a:t>
            </a:fld>
            <a:endParaRPr lang="ru-RU" noProof="0" dirty="0"/>
          </a:p>
        </p:txBody>
      </p:sp>
    </p:spTree>
    <p:extLst>
      <p:ext uri="{BB962C8B-B14F-4D97-AF65-F5344CB8AC3E}">
        <p14:creationId xmlns:p14="http://schemas.microsoft.com/office/powerpoint/2010/main" xmlns="" val="4018314901"/>
      </p:ext>
    </p:extLst>
  </p:cSld>
  <p:clrMapOvr>
    <a:masterClrMapping/>
  </p:clrMapOvr>
  <p:transition>
    <p:push dir="u"/>
  </p:transition>
  <p:extLst mod="1">
    <p:ext uri="{DCECCB84-F9BA-43D5-87BE-67443E8EF086}">
      <p15:sldGuideLst xmlns:p15="http://schemas.microsoft.com/office/powerpoint/2012/main" xmlns="">
        <p15:guide id="1"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Два объекта содержимого 1">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690880"/>
            <a:ext cx="11267440" cy="1143000"/>
          </a:xfrm>
        </p:spPr>
        <p:txBody>
          <a:bodyPr rtlCol="0"/>
          <a:lstStyle>
            <a:lvl1pPr>
              <a:defRPr/>
            </a:lvl1pPr>
          </a:lstStyle>
          <a:p>
            <a:pPr rtl="0"/>
            <a:r>
              <a:rPr lang="ru-RU" noProof="0" dirty="0"/>
              <a:t>Заголовок слайда</a:t>
            </a:r>
          </a:p>
        </p:txBody>
      </p:sp>
      <p:sp>
        <p:nvSpPr>
          <p:cNvPr id="9" name="Объект 3">
            <a:extLst>
              <a:ext uri="{FF2B5EF4-FFF2-40B4-BE49-F238E27FC236}">
                <a16:creationId xmlns:a16="http://schemas.microsoft.com/office/drawing/2014/main" xmlns="" id="{ECA520B1-DC84-A47D-1F5E-CCD567EB2D86}"/>
              </a:ext>
            </a:extLst>
          </p:cNvPr>
          <p:cNvSpPr>
            <a:spLocks noGrp="1"/>
          </p:cNvSpPr>
          <p:nvPr>
            <p:ph sz="half" idx="13" hasCustomPrompt="1"/>
          </p:nvPr>
        </p:nvSpPr>
        <p:spPr>
          <a:xfrm>
            <a:off x="457200" y="2187362"/>
            <a:ext cx="3657600" cy="3633047"/>
          </a:xfrm>
        </p:spPr>
        <p:txBody>
          <a:bodyPr rtlCol="0" anchor="t">
            <a:normAutofit/>
          </a:bodyPr>
          <a:lstStyle>
            <a:lvl1pPr marL="34290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rtl="0"/>
            <a:r>
              <a:rPr lang="ru-RU" noProof="0" dirty="0"/>
              <a:t>Текст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Объект 3"/>
          <p:cNvSpPr>
            <a:spLocks noGrp="1"/>
          </p:cNvSpPr>
          <p:nvPr>
            <p:ph sz="half" idx="2" hasCustomPrompt="1"/>
          </p:nvPr>
        </p:nvSpPr>
        <p:spPr>
          <a:xfrm>
            <a:off x="4282437" y="2187361"/>
            <a:ext cx="7442203" cy="3633047"/>
          </a:xfrm>
        </p:spPr>
        <p:txBody>
          <a:bodyPr rtlCol="0"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rtl="0"/>
            <a:r>
              <a:rPr lang="ru-RU" noProof="0" dirty="0"/>
              <a:t>Текст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11"/>
          </p:nvPr>
        </p:nvSpPr>
        <p:spPr>
          <a:xfrm>
            <a:off x="457200" y="6423914"/>
            <a:ext cx="7041202" cy="365125"/>
          </a:xfrm>
        </p:spPr>
        <p:txBody>
          <a:bodyPr rtlCol="0"/>
          <a:lstStyle/>
          <a:p>
            <a:pPr rtl="0"/>
            <a:endParaRPr lang="ru-RU" noProof="0" dirty="0"/>
          </a:p>
        </p:txBody>
      </p:sp>
      <p:sp>
        <p:nvSpPr>
          <p:cNvPr id="5" name="Дата 4"/>
          <p:cNvSpPr>
            <a:spLocks noGrp="1"/>
          </p:cNvSpPr>
          <p:nvPr>
            <p:ph type="dt" sz="half" idx="10"/>
          </p:nvPr>
        </p:nvSpPr>
        <p:spPr/>
        <p:txBody>
          <a:bodyPr rtlCol="0"/>
          <a:lstStyle/>
          <a:p>
            <a:pPr rtl="0"/>
            <a:r>
              <a:rPr lang="ru-RU" noProof="0" dirty="0"/>
              <a:t>20XX</a:t>
            </a:r>
          </a:p>
        </p:txBody>
      </p:sp>
      <p:sp>
        <p:nvSpPr>
          <p:cNvPr id="7" name="Номер слайда 6"/>
          <p:cNvSpPr>
            <a:spLocks noGrp="1"/>
          </p:cNvSpPr>
          <p:nvPr>
            <p:ph type="sldNum" sz="quarter" idx="12"/>
          </p:nvPr>
        </p:nvSpPr>
        <p:spPr>
          <a:xfrm>
            <a:off x="10558300" y="6423914"/>
            <a:ext cx="1166340" cy="365125"/>
          </a:xfrm>
        </p:spPr>
        <p:txBody>
          <a:bodyPr rtlCol="0"/>
          <a:lstStyle/>
          <a:p>
            <a:pPr rtl="0"/>
            <a:fld id="{3A98EE3D-8CD1-4C3F-BD1C-C98C9596463C}" type="slidenum">
              <a:rPr lang="ru-RU" noProof="0" smtClean="0"/>
              <a:pPr rtl="0"/>
              <a:t>‹#›</a:t>
            </a:fld>
            <a:endParaRPr lang="ru-RU" noProof="0" dirty="0"/>
          </a:p>
        </p:txBody>
      </p:sp>
    </p:spTree>
    <p:extLst>
      <p:ext uri="{BB962C8B-B14F-4D97-AF65-F5344CB8AC3E}">
        <p14:creationId xmlns:p14="http://schemas.microsoft.com/office/powerpoint/2010/main" xmlns="" val="967918533"/>
      </p:ext>
    </p:extLst>
  </p:cSld>
  <p:clrMapOvr>
    <a:masterClrMapping/>
  </p:clrMapOvr>
  <p:transition>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Заголовок + подзаголовок + рисунок 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2772C41-A024-2F33-1F04-21E003FA7291}"/>
              </a:ext>
            </a:extLst>
          </p:cNvPr>
          <p:cNvSpPr>
            <a:spLocks noGrp="1"/>
          </p:cNvSpPr>
          <p:nvPr>
            <p:ph type="ctrTitle"/>
          </p:nvPr>
        </p:nvSpPr>
        <p:spPr>
          <a:xfrm>
            <a:off x="6108219" y="741363"/>
            <a:ext cx="5626579" cy="1286219"/>
          </a:xfrm>
        </p:spPr>
        <p:txBody>
          <a:bodyPr rtlCol="0" anchor="b">
            <a:noAutofit/>
          </a:bodyPr>
          <a:lstStyle>
            <a:lvl1pPr algn="l">
              <a:defRPr sz="2800"/>
            </a:lvl1pPr>
          </a:lstStyle>
          <a:p>
            <a:pPr rtl="0"/>
            <a:endParaRPr lang="ru-RU" noProof="0" dirty="0"/>
          </a:p>
        </p:txBody>
      </p:sp>
      <p:sp>
        <p:nvSpPr>
          <p:cNvPr id="8" name="Рисунок 7">
            <a:extLst>
              <a:ext uri="{FF2B5EF4-FFF2-40B4-BE49-F238E27FC236}">
                <a16:creationId xmlns:a16="http://schemas.microsoft.com/office/drawing/2014/main" xmlns="" id="{FCBE840D-FAED-31D9-AF31-112670D0FA2E}"/>
              </a:ext>
            </a:extLst>
          </p:cNvPr>
          <p:cNvSpPr>
            <a:spLocks noGrp="1"/>
          </p:cNvSpPr>
          <p:nvPr>
            <p:ph type="pic" sz="quarter" idx="13"/>
          </p:nvPr>
        </p:nvSpPr>
        <p:spPr>
          <a:xfrm>
            <a:off x="457200" y="761684"/>
            <a:ext cx="5171440" cy="5662230"/>
          </a:xfrm>
          <a:custGeom>
            <a:avLst/>
            <a:gdLst>
              <a:gd name="connsiteX0" fmla="*/ 0 w 5171440"/>
              <a:gd name="connsiteY0" fmla="*/ 5056400 h 5662230"/>
              <a:gd name="connsiteX1" fmla="*/ 3685975 w 5171440"/>
              <a:gd name="connsiteY1" fmla="*/ 5056400 h 5662230"/>
              <a:gd name="connsiteX2" fmla="*/ 3685975 w 5171440"/>
              <a:gd name="connsiteY2" fmla="*/ 5662230 h 5662230"/>
              <a:gd name="connsiteX3" fmla="*/ 0 w 5171440"/>
              <a:gd name="connsiteY3" fmla="*/ 5662230 h 5662230"/>
              <a:gd name="connsiteX4" fmla="*/ 3789884 w 5171440"/>
              <a:gd name="connsiteY4" fmla="*/ 0 h 5662230"/>
              <a:gd name="connsiteX5" fmla="*/ 5171440 w 5171440"/>
              <a:gd name="connsiteY5" fmla="*/ 0 h 5662230"/>
              <a:gd name="connsiteX6" fmla="*/ 5171440 w 5171440"/>
              <a:gd name="connsiteY6" fmla="*/ 5662230 h 5662230"/>
              <a:gd name="connsiteX7" fmla="*/ 3789884 w 5171440"/>
              <a:gd name="connsiteY7" fmla="*/ 5662230 h 5662230"/>
              <a:gd name="connsiteX8" fmla="*/ 3789884 w 5171440"/>
              <a:gd name="connsiteY8" fmla="*/ 5056400 h 5662230"/>
              <a:gd name="connsiteX9" fmla="*/ 5168980 w 5171440"/>
              <a:gd name="connsiteY9" fmla="*/ 5056400 h 5662230"/>
              <a:gd name="connsiteX10" fmla="*/ 5168980 w 5171440"/>
              <a:gd name="connsiteY10" fmla="*/ 4956108 h 5662230"/>
              <a:gd name="connsiteX11" fmla="*/ 3789884 w 5171440"/>
              <a:gd name="connsiteY11" fmla="*/ 4956108 h 5662230"/>
              <a:gd name="connsiteX12" fmla="*/ 0 w 5171440"/>
              <a:gd name="connsiteY12" fmla="*/ 0 h 5662230"/>
              <a:gd name="connsiteX13" fmla="*/ 3685975 w 5171440"/>
              <a:gd name="connsiteY13" fmla="*/ 0 h 5662230"/>
              <a:gd name="connsiteX14" fmla="*/ 3685975 w 5171440"/>
              <a:gd name="connsiteY14" fmla="*/ 4956108 h 5662230"/>
              <a:gd name="connsiteX15" fmla="*/ 0 w 5171440"/>
              <a:gd name="connsiteY15" fmla="*/ 4956108 h 566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1440" h="5662230">
                <a:moveTo>
                  <a:pt x="0" y="5056400"/>
                </a:moveTo>
                <a:lnTo>
                  <a:pt x="3685975" y="5056400"/>
                </a:lnTo>
                <a:lnTo>
                  <a:pt x="3685975" y="5662230"/>
                </a:lnTo>
                <a:lnTo>
                  <a:pt x="0" y="5662230"/>
                </a:lnTo>
                <a:close/>
                <a:moveTo>
                  <a:pt x="3789884" y="0"/>
                </a:moveTo>
                <a:lnTo>
                  <a:pt x="5171440" y="0"/>
                </a:lnTo>
                <a:lnTo>
                  <a:pt x="5171440" y="5662230"/>
                </a:lnTo>
                <a:lnTo>
                  <a:pt x="3789884" y="5662230"/>
                </a:lnTo>
                <a:lnTo>
                  <a:pt x="3789884" y="5056400"/>
                </a:lnTo>
                <a:lnTo>
                  <a:pt x="5168980" y="5056400"/>
                </a:lnTo>
                <a:lnTo>
                  <a:pt x="5168980" y="4956108"/>
                </a:lnTo>
                <a:lnTo>
                  <a:pt x="3789884" y="4956108"/>
                </a:lnTo>
                <a:close/>
                <a:moveTo>
                  <a:pt x="0" y="0"/>
                </a:moveTo>
                <a:lnTo>
                  <a:pt x="3685975" y="0"/>
                </a:lnTo>
                <a:lnTo>
                  <a:pt x="3685975" y="4956108"/>
                </a:lnTo>
                <a:lnTo>
                  <a:pt x="0" y="4956108"/>
                </a:lnTo>
                <a:close/>
              </a:path>
            </a:pathLst>
          </a:custGeom>
          <a:solidFill>
            <a:schemeClr val="accent2"/>
          </a:solidFill>
        </p:spPr>
        <p:txBody>
          <a:bodyPr wrap="square" rtlCol="0">
            <a:noAutofit/>
          </a:bodyPr>
          <a:lstStyle/>
          <a:p>
            <a:pPr rtl="0"/>
            <a:endParaRPr lang="ru-RU" noProof="0" dirty="0"/>
          </a:p>
        </p:txBody>
      </p:sp>
      <p:sp>
        <p:nvSpPr>
          <p:cNvPr id="10" name="Объект 2">
            <a:extLst>
              <a:ext uri="{FF2B5EF4-FFF2-40B4-BE49-F238E27FC236}">
                <a16:creationId xmlns:a16="http://schemas.microsoft.com/office/drawing/2014/main" xmlns="" id="{1E22983C-26B8-DE15-E309-D0E93B8C6996}"/>
              </a:ext>
            </a:extLst>
          </p:cNvPr>
          <p:cNvSpPr>
            <a:spLocks noGrp="1"/>
          </p:cNvSpPr>
          <p:nvPr>
            <p:ph idx="1" hasCustomPrompt="1"/>
          </p:nvPr>
        </p:nvSpPr>
        <p:spPr>
          <a:xfrm>
            <a:off x="6106160" y="2235200"/>
            <a:ext cx="5628639" cy="4188713"/>
          </a:xfrm>
        </p:spPr>
        <p:txBody>
          <a:bodyPr rtlCol="0"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ru-RU" noProof="0" dirty="0"/>
              <a:t>Текст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5" name="Нижний колонтитул 4">
            <a:extLst>
              <a:ext uri="{FF2B5EF4-FFF2-40B4-BE49-F238E27FC236}">
                <a16:creationId xmlns:a16="http://schemas.microsoft.com/office/drawing/2014/main" xmlns="" id="{1957D599-49CF-19FE-6D86-C5EDB765F413}"/>
              </a:ext>
            </a:extLst>
          </p:cNvPr>
          <p:cNvSpPr>
            <a:spLocks noGrp="1"/>
          </p:cNvSpPr>
          <p:nvPr>
            <p:ph type="ftr" sz="quarter" idx="11"/>
          </p:nvPr>
        </p:nvSpPr>
        <p:spPr/>
        <p:txBody>
          <a:bodyPr rtlCol="0"/>
          <a:lstStyle/>
          <a:p>
            <a:pPr rtl="0"/>
            <a:endParaRPr lang="ru-RU" noProof="0" dirty="0"/>
          </a:p>
        </p:txBody>
      </p:sp>
      <p:sp>
        <p:nvSpPr>
          <p:cNvPr id="4" name="Дата 3">
            <a:extLst>
              <a:ext uri="{FF2B5EF4-FFF2-40B4-BE49-F238E27FC236}">
                <a16:creationId xmlns:a16="http://schemas.microsoft.com/office/drawing/2014/main" xmlns="" id="{C0070940-5919-2C95-2278-32E50BF14DD1}"/>
              </a:ext>
            </a:extLst>
          </p:cNvPr>
          <p:cNvSpPr>
            <a:spLocks noGrp="1"/>
          </p:cNvSpPr>
          <p:nvPr>
            <p:ph type="dt" sz="half" idx="10"/>
          </p:nvPr>
        </p:nvSpPr>
        <p:spPr/>
        <p:txBody>
          <a:bodyPr rtlCol="0"/>
          <a:lstStyle/>
          <a:p>
            <a:pPr rtl="0"/>
            <a:r>
              <a:rPr lang="ru-RU" noProof="0" dirty="0"/>
              <a:t>20ГГ</a:t>
            </a:r>
          </a:p>
        </p:txBody>
      </p:sp>
      <p:sp>
        <p:nvSpPr>
          <p:cNvPr id="6" name="Номер слайда 5">
            <a:extLst>
              <a:ext uri="{FF2B5EF4-FFF2-40B4-BE49-F238E27FC236}">
                <a16:creationId xmlns:a16="http://schemas.microsoft.com/office/drawing/2014/main" xmlns="" id="{28931DF1-1C8D-86B9-BFDD-098FFC00FDC2}"/>
              </a:ext>
            </a:extLst>
          </p:cNvPr>
          <p:cNvSpPr>
            <a:spLocks noGrp="1"/>
          </p:cNvSpPr>
          <p:nvPr>
            <p:ph type="sldNum" sz="quarter" idx="12"/>
          </p:nvPr>
        </p:nvSpPr>
        <p:spPr>
          <a:xfrm>
            <a:off x="10682289" y="6423914"/>
            <a:ext cx="1052510" cy="365125"/>
          </a:xfrm>
        </p:spPr>
        <p:txBody>
          <a:bodyPr rtlCol="0"/>
          <a:lstStyle/>
          <a:p>
            <a:pPr rtl="0"/>
            <a:fld id="{CBD12358-51D2-46B3-9BDE-DF29528B9454}" type="slidenum">
              <a:rPr lang="ru-RU" noProof="0" smtClean="0"/>
              <a:pPr rtl="0"/>
              <a:t>‹#›</a:t>
            </a:fld>
            <a:endParaRPr lang="ru-RU" noProof="0" dirty="0"/>
          </a:p>
        </p:txBody>
      </p:sp>
    </p:spTree>
    <p:extLst>
      <p:ext uri="{BB962C8B-B14F-4D97-AF65-F5344CB8AC3E}">
        <p14:creationId xmlns:p14="http://schemas.microsoft.com/office/powerpoint/2010/main" xmlns="" val="2884168092"/>
      </p:ext>
    </p:extLst>
  </p:cSld>
  <p:clrMapOvr>
    <a:masterClrMapping/>
  </p:clrMapOvr>
  <p:transition>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Два объекта содержимого 2">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690880"/>
            <a:ext cx="11267440" cy="1143000"/>
          </a:xfrm>
        </p:spPr>
        <p:txBody>
          <a:bodyPr rtlCol="0"/>
          <a:lstStyle>
            <a:lvl1pPr>
              <a:defRPr/>
            </a:lvl1pPr>
          </a:lstStyle>
          <a:p>
            <a:pPr rtl="0"/>
            <a:r>
              <a:rPr lang="ru-RU" noProof="0" dirty="0"/>
              <a:t>Заголовок слайда</a:t>
            </a:r>
          </a:p>
        </p:txBody>
      </p:sp>
      <p:sp>
        <p:nvSpPr>
          <p:cNvPr id="4" name="Объект 3"/>
          <p:cNvSpPr>
            <a:spLocks noGrp="1"/>
          </p:cNvSpPr>
          <p:nvPr>
            <p:ph sz="half" idx="2" hasCustomPrompt="1"/>
          </p:nvPr>
        </p:nvSpPr>
        <p:spPr>
          <a:xfrm>
            <a:off x="457200" y="2318490"/>
            <a:ext cx="7371083" cy="3633047"/>
          </a:xfrm>
        </p:spPr>
        <p:txBody>
          <a:bodyPr rtlCol="0"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rtl="0"/>
            <a:r>
              <a:rPr lang="ru-RU" noProof="0" dirty="0"/>
              <a:t>Текст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9" name="Объект 3">
            <a:extLst>
              <a:ext uri="{FF2B5EF4-FFF2-40B4-BE49-F238E27FC236}">
                <a16:creationId xmlns:a16="http://schemas.microsoft.com/office/drawing/2014/main" xmlns="" id="{8E6EDC6B-B9AA-A4D9-A782-C38A0F84F63F}"/>
              </a:ext>
            </a:extLst>
          </p:cNvPr>
          <p:cNvSpPr>
            <a:spLocks noGrp="1"/>
          </p:cNvSpPr>
          <p:nvPr>
            <p:ph sz="half" idx="13" hasCustomPrompt="1"/>
          </p:nvPr>
        </p:nvSpPr>
        <p:spPr>
          <a:xfrm>
            <a:off x="7993378" y="2318490"/>
            <a:ext cx="3731262" cy="3633047"/>
          </a:xfrm>
        </p:spPr>
        <p:txBody>
          <a:bodyPr rtlCol="0" anchor="t">
            <a:normAutofit/>
          </a:bodyPr>
          <a:lstStyle>
            <a:lvl1pPr marL="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rtl="0"/>
            <a:r>
              <a:rPr lang="ru-RU" noProof="0" dirty="0"/>
              <a:t>Текст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11"/>
          </p:nvPr>
        </p:nvSpPr>
        <p:spPr>
          <a:xfrm>
            <a:off x="457200" y="6423914"/>
            <a:ext cx="7041202" cy="365125"/>
          </a:xfrm>
        </p:spPr>
        <p:txBody>
          <a:bodyPr rtlCol="0"/>
          <a:lstStyle/>
          <a:p>
            <a:pPr rtl="0"/>
            <a:endParaRPr lang="ru-RU" noProof="0" dirty="0"/>
          </a:p>
        </p:txBody>
      </p:sp>
      <p:sp>
        <p:nvSpPr>
          <p:cNvPr id="5" name="Дата 4"/>
          <p:cNvSpPr>
            <a:spLocks noGrp="1"/>
          </p:cNvSpPr>
          <p:nvPr>
            <p:ph type="dt" sz="half" idx="10"/>
          </p:nvPr>
        </p:nvSpPr>
        <p:spPr/>
        <p:txBody>
          <a:bodyPr rtlCol="0"/>
          <a:lstStyle/>
          <a:p>
            <a:pPr rtl="0"/>
            <a:r>
              <a:rPr lang="ru-RU" noProof="0" dirty="0"/>
              <a:t>20XX</a:t>
            </a:r>
          </a:p>
        </p:txBody>
      </p:sp>
      <p:sp>
        <p:nvSpPr>
          <p:cNvPr id="7" name="Номер слайда 6"/>
          <p:cNvSpPr>
            <a:spLocks noGrp="1"/>
          </p:cNvSpPr>
          <p:nvPr>
            <p:ph type="sldNum" sz="quarter" idx="12"/>
          </p:nvPr>
        </p:nvSpPr>
        <p:spPr>
          <a:xfrm>
            <a:off x="10558300" y="6423914"/>
            <a:ext cx="1166340" cy="365125"/>
          </a:xfrm>
        </p:spPr>
        <p:txBody>
          <a:bodyPr rtlCol="0"/>
          <a:lstStyle/>
          <a:p>
            <a:pPr rtl="0"/>
            <a:fld id="{3A98EE3D-8CD1-4C3F-BD1C-C98C9596463C}" type="slidenum">
              <a:rPr lang="ru-RU" noProof="0" smtClean="0"/>
              <a:pPr rtl="0"/>
              <a:t>‹#›</a:t>
            </a:fld>
            <a:endParaRPr lang="ru-RU" noProof="0" dirty="0"/>
          </a:p>
        </p:txBody>
      </p:sp>
    </p:spTree>
    <p:extLst>
      <p:ext uri="{BB962C8B-B14F-4D97-AF65-F5344CB8AC3E}">
        <p14:creationId xmlns:p14="http://schemas.microsoft.com/office/powerpoint/2010/main" xmlns="" val="3554945645"/>
      </p:ext>
    </p:extLst>
  </p:cSld>
  <p:clrMapOvr>
    <a:masterClrMapping/>
  </p:clrMapOvr>
  <p:transition>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Заключение">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xmlns="" id="{D0F196A1-2430-4797-B656-A38302FAFF33}"/>
              </a:ext>
            </a:extLst>
          </p:cNvPr>
          <p:cNvSpPr>
            <a:spLocks noGrp="1"/>
          </p:cNvSpPr>
          <p:nvPr>
            <p:ph type="title"/>
          </p:nvPr>
        </p:nvSpPr>
        <p:spPr>
          <a:xfrm>
            <a:off x="462151" y="666984"/>
            <a:ext cx="3672970" cy="2125911"/>
          </a:xfrm>
        </p:spPr>
        <p:txBody>
          <a:bodyPr rtlCol="0">
            <a:noAutofit/>
          </a:bodyPr>
          <a:lstStyle>
            <a:lvl1pPr algn="l">
              <a:defRPr/>
            </a:lvl1pPr>
          </a:lstStyle>
          <a:p>
            <a:pPr rtl="0"/>
            <a:endParaRPr lang="ru-RU" noProof="0" dirty="0"/>
          </a:p>
        </p:txBody>
      </p:sp>
      <p:sp>
        <p:nvSpPr>
          <p:cNvPr id="2" name="Объект 5">
            <a:extLst>
              <a:ext uri="{FF2B5EF4-FFF2-40B4-BE49-F238E27FC236}">
                <a16:creationId xmlns:a16="http://schemas.microsoft.com/office/drawing/2014/main" xmlns="" id="{5A0AD703-0A43-5323-CCB2-832D424EF2DB}"/>
              </a:ext>
            </a:extLst>
          </p:cNvPr>
          <p:cNvSpPr>
            <a:spLocks noGrp="1"/>
          </p:cNvSpPr>
          <p:nvPr>
            <p:ph sz="quarter" idx="4" hasCustomPrompt="1"/>
          </p:nvPr>
        </p:nvSpPr>
        <p:spPr>
          <a:xfrm>
            <a:off x="462151" y="2862479"/>
            <a:ext cx="3672970" cy="3491849"/>
          </a:xfrm>
        </p:spPr>
        <p:txBody>
          <a:bodyPr rtlCol="0" anchor="t" anchorCtr="0">
            <a:normAutofit/>
          </a:bodyPr>
          <a:lstStyle>
            <a:lvl1pPr marL="0" indent="0">
              <a:buNone/>
              <a:defRPr/>
            </a:lvl1pPr>
          </a:lstStyle>
          <a:p>
            <a:pPr lvl="0" rtl="0"/>
            <a:r>
              <a:rPr lang="ru-RU" noProof="0" dirty="0"/>
              <a:t>Текст слайда </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Рисунок 3">
            <a:extLst>
              <a:ext uri="{FF2B5EF4-FFF2-40B4-BE49-F238E27FC236}">
                <a16:creationId xmlns:a16="http://schemas.microsoft.com/office/drawing/2014/main" xmlns="" id="{4627B629-9CBE-3ECF-2D88-F07AACD0374E}"/>
              </a:ext>
            </a:extLst>
          </p:cNvPr>
          <p:cNvSpPr>
            <a:spLocks noGrp="1"/>
          </p:cNvSpPr>
          <p:nvPr>
            <p:ph type="pic" sz="quarter" idx="13" hasCustomPrompt="1"/>
          </p:nvPr>
        </p:nvSpPr>
        <p:spPr>
          <a:xfrm>
            <a:off x="4231970" y="666985"/>
            <a:ext cx="7497880" cy="5687344"/>
          </a:xfrm>
          <a:custGeom>
            <a:avLst/>
            <a:gdLst>
              <a:gd name="connsiteX0" fmla="*/ 3803282 w 7497880"/>
              <a:gd name="connsiteY0" fmla="*/ 0 h 5687344"/>
              <a:gd name="connsiteX1" fmla="*/ 7497880 w 7497880"/>
              <a:gd name="connsiteY1" fmla="*/ 0 h 5687344"/>
              <a:gd name="connsiteX2" fmla="*/ 7497880 w 7497880"/>
              <a:gd name="connsiteY2" fmla="*/ 4581885 h 5687344"/>
              <a:gd name="connsiteX3" fmla="*/ 3803282 w 7497880"/>
              <a:gd name="connsiteY3" fmla="*/ 4581885 h 5687344"/>
              <a:gd name="connsiteX4" fmla="*/ 0 w 7497880"/>
              <a:gd name="connsiteY4" fmla="*/ 0 h 5687344"/>
              <a:gd name="connsiteX5" fmla="*/ 3699373 w 7497880"/>
              <a:gd name="connsiteY5" fmla="*/ 0 h 5687344"/>
              <a:gd name="connsiteX6" fmla="*/ 3699373 w 7497880"/>
              <a:gd name="connsiteY6" fmla="*/ 4581885 h 5687344"/>
              <a:gd name="connsiteX7" fmla="*/ 2 w 7497880"/>
              <a:gd name="connsiteY7" fmla="*/ 4581885 h 5687344"/>
              <a:gd name="connsiteX8" fmla="*/ 2 w 7497880"/>
              <a:gd name="connsiteY8" fmla="*/ 4679200 h 5687344"/>
              <a:gd name="connsiteX9" fmla="*/ 3699373 w 7497880"/>
              <a:gd name="connsiteY9" fmla="*/ 4679200 h 5687344"/>
              <a:gd name="connsiteX10" fmla="*/ 3699373 w 7497880"/>
              <a:gd name="connsiteY10" fmla="*/ 5679350 h 5687344"/>
              <a:gd name="connsiteX11" fmla="*/ 3803282 w 7497880"/>
              <a:gd name="connsiteY11" fmla="*/ 5679350 h 5687344"/>
              <a:gd name="connsiteX12" fmla="*/ 3803282 w 7497880"/>
              <a:gd name="connsiteY12" fmla="*/ 4679200 h 5687344"/>
              <a:gd name="connsiteX13" fmla="*/ 7497880 w 7497880"/>
              <a:gd name="connsiteY13" fmla="*/ 4679200 h 5687344"/>
              <a:gd name="connsiteX14" fmla="*/ 7497880 w 7497880"/>
              <a:gd name="connsiteY14" fmla="*/ 5687344 h 5687344"/>
              <a:gd name="connsiteX15" fmla="*/ 0 w 7497880"/>
              <a:gd name="connsiteY15" fmla="*/ 5687344 h 56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7880" h="5687344">
                <a:moveTo>
                  <a:pt x="3803282" y="0"/>
                </a:moveTo>
                <a:lnTo>
                  <a:pt x="7497880" y="0"/>
                </a:lnTo>
                <a:lnTo>
                  <a:pt x="7497880" y="4581885"/>
                </a:lnTo>
                <a:lnTo>
                  <a:pt x="3803282" y="4581885"/>
                </a:lnTo>
                <a:close/>
                <a:moveTo>
                  <a:pt x="0" y="0"/>
                </a:moveTo>
                <a:lnTo>
                  <a:pt x="3699373" y="0"/>
                </a:lnTo>
                <a:lnTo>
                  <a:pt x="3699373" y="4581885"/>
                </a:lnTo>
                <a:lnTo>
                  <a:pt x="2" y="4581885"/>
                </a:lnTo>
                <a:lnTo>
                  <a:pt x="2" y="4679200"/>
                </a:lnTo>
                <a:lnTo>
                  <a:pt x="3699373" y="4679200"/>
                </a:lnTo>
                <a:lnTo>
                  <a:pt x="3699373" y="5679350"/>
                </a:lnTo>
                <a:lnTo>
                  <a:pt x="3803282" y="5679350"/>
                </a:lnTo>
                <a:lnTo>
                  <a:pt x="3803282" y="4679200"/>
                </a:lnTo>
                <a:lnTo>
                  <a:pt x="7497880" y="4679200"/>
                </a:lnTo>
                <a:lnTo>
                  <a:pt x="7497880" y="5687344"/>
                </a:lnTo>
                <a:lnTo>
                  <a:pt x="0" y="5687344"/>
                </a:lnTo>
                <a:close/>
              </a:path>
            </a:pathLst>
          </a:custGeom>
          <a:solidFill>
            <a:schemeClr val="accent2"/>
          </a:solidFill>
        </p:spPr>
        <p:txBody>
          <a:bodyPr wrap="square" rtlCol="0" anchor="t">
            <a:noAutofit/>
          </a:bodyPr>
          <a:lstStyle>
            <a:lvl1pPr marL="0" indent="0" algn="ctr">
              <a:buNone/>
              <a:defRPr/>
            </a:lvl1pPr>
          </a:lstStyle>
          <a:p>
            <a:pPr rtl="0"/>
            <a:r>
              <a:rPr lang="ru-RU" noProof="0" dirty="0"/>
              <a:t>Щелкните, чтобы добавить рисунок</a:t>
            </a:r>
          </a:p>
        </p:txBody>
      </p:sp>
      <p:sp>
        <p:nvSpPr>
          <p:cNvPr id="6" name="Дата 5">
            <a:extLst>
              <a:ext uri="{FF2B5EF4-FFF2-40B4-BE49-F238E27FC236}">
                <a16:creationId xmlns:a16="http://schemas.microsoft.com/office/drawing/2014/main" xmlns="" id="{90DD7D93-4C4D-E385-9F8C-40536F0BDEA2}"/>
              </a:ext>
            </a:extLst>
          </p:cNvPr>
          <p:cNvSpPr>
            <a:spLocks noGrp="1"/>
          </p:cNvSpPr>
          <p:nvPr>
            <p:ph type="dt" sz="half" idx="14"/>
          </p:nvPr>
        </p:nvSpPr>
        <p:spPr/>
        <p:txBody>
          <a:bodyPr rtlCol="0"/>
          <a:lstStyle/>
          <a:p>
            <a:pPr rtl="0"/>
            <a:r>
              <a:rPr lang="ru-RU" noProof="0" dirty="0"/>
              <a:t>20ГГ</a:t>
            </a:r>
          </a:p>
        </p:txBody>
      </p:sp>
      <p:sp>
        <p:nvSpPr>
          <p:cNvPr id="7" name="Нижний колонтитул 6">
            <a:extLst>
              <a:ext uri="{FF2B5EF4-FFF2-40B4-BE49-F238E27FC236}">
                <a16:creationId xmlns:a16="http://schemas.microsoft.com/office/drawing/2014/main" xmlns="" id="{BC99FA72-244D-9DC3-C9B7-E7DAD50A01F7}"/>
              </a:ext>
            </a:extLst>
          </p:cNvPr>
          <p:cNvSpPr>
            <a:spLocks noGrp="1"/>
          </p:cNvSpPr>
          <p:nvPr>
            <p:ph type="ftr" sz="quarter" idx="15"/>
          </p:nvPr>
        </p:nvSpPr>
        <p:spPr/>
        <p:txBody>
          <a:bodyPr rtlCol="0"/>
          <a:lstStyle/>
          <a:p>
            <a:pPr rtl="0"/>
            <a:endParaRPr lang="ru-RU" noProof="0" dirty="0"/>
          </a:p>
        </p:txBody>
      </p:sp>
      <p:sp>
        <p:nvSpPr>
          <p:cNvPr id="8" name="Номер слайда 7">
            <a:extLst>
              <a:ext uri="{FF2B5EF4-FFF2-40B4-BE49-F238E27FC236}">
                <a16:creationId xmlns:a16="http://schemas.microsoft.com/office/drawing/2014/main" xmlns="" id="{725A4F6F-66FD-CDA5-7F8F-F5FD6382CFCF}"/>
              </a:ext>
            </a:extLst>
          </p:cNvPr>
          <p:cNvSpPr>
            <a:spLocks noGrp="1"/>
          </p:cNvSpPr>
          <p:nvPr>
            <p:ph type="sldNum" sz="quarter" idx="16"/>
          </p:nvPr>
        </p:nvSpPr>
        <p:spPr>
          <a:xfrm>
            <a:off x="10677340" y="6423914"/>
            <a:ext cx="1052510" cy="365125"/>
          </a:xfrm>
        </p:spPr>
        <p:txBody>
          <a:bodyPr rtlCol="0"/>
          <a:lstStyle/>
          <a:p>
            <a:pPr rtl="0"/>
            <a:fld id="{3A98EE3D-8CD1-4C3F-BD1C-C98C9596463C}" type="slidenum">
              <a:rPr lang="ru-RU" noProof="0" smtClean="0"/>
              <a:pPr rtl="0"/>
              <a:t>‹#›</a:t>
            </a:fld>
            <a:endParaRPr lang="ru-RU" noProof="0" dirty="0"/>
          </a:p>
        </p:txBody>
      </p:sp>
    </p:spTree>
    <p:extLst>
      <p:ext uri="{BB962C8B-B14F-4D97-AF65-F5344CB8AC3E}">
        <p14:creationId xmlns:p14="http://schemas.microsoft.com/office/powerpoint/2010/main" xmlns="" val="1982254321"/>
      </p:ext>
    </p:extLst>
  </p:cSld>
  <p:clrMapOvr>
    <a:masterClrMapping/>
  </p:clrMapOvr>
  <p:transition>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ru" dirty="0"/>
              <a:t>Образец заголовка</a:t>
            </a:r>
            <a:endParaRPr lang="en-US" dirty="0"/>
          </a:p>
        </p:txBody>
      </p:sp>
      <p:sp>
        <p:nvSpPr>
          <p:cNvPr id="3" name="Текст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ru" dirty="0"/>
              <a:t>Щелкните, чтобы изменить стили текста образца слайда</a:t>
            </a:r>
          </a:p>
          <a:p>
            <a:pPr lvl="1" rtl="0"/>
            <a:r>
              <a:rPr lang="ru" dirty="0"/>
              <a:t>Второй уровень</a:t>
            </a:r>
          </a:p>
          <a:p>
            <a:pPr lvl="2" rtl="0"/>
            <a:r>
              <a:rPr lang="ru" dirty="0"/>
              <a:t>Третий уровень</a:t>
            </a:r>
          </a:p>
          <a:p>
            <a:pPr lvl="3" rtl="0"/>
            <a:r>
              <a:rPr lang="ru" dirty="0"/>
              <a:t>Четвертый уровень</a:t>
            </a:r>
          </a:p>
          <a:p>
            <a:pPr lvl="4" rtl="0"/>
            <a:r>
              <a:rPr lang="ru" dirty="0"/>
              <a:t>Пятый уровень</a:t>
            </a:r>
            <a:endParaRPr lang="en-US" dirty="0"/>
          </a:p>
        </p:txBody>
      </p:sp>
      <p:sp>
        <p:nvSpPr>
          <p:cNvPr id="4" name="Дата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Calibri" panose="020F0502020204030204" pitchFamily="34" charset="0"/>
                <a:cs typeface="Calibri" panose="020F0502020204030204" pitchFamily="34" charset="0"/>
              </a:defRPr>
            </a:lvl1pPr>
          </a:lstStyle>
          <a:p>
            <a:r>
              <a:rPr lang="ru"/>
              <a:t>20XX</a:t>
            </a:r>
            <a:endParaRPr lang="en-US" dirty="0">
              <a:latin typeface="Calibri" panose="020F0502020204030204" pitchFamily="34" charset="0"/>
              <a:cs typeface="Calibri" panose="020F0502020204030204" pitchFamily="34" charset="0"/>
            </a:endParaRPr>
          </a:p>
        </p:txBody>
      </p:sp>
      <p:sp>
        <p:nvSpPr>
          <p:cNvPr id="5" name="Нижний колонтитул 4"/>
          <p:cNvSpPr>
            <a:spLocks noGrp="1"/>
          </p:cNvSpPr>
          <p:nvPr>
            <p:ph type="ftr" sz="quarter" idx="3"/>
          </p:nvPr>
        </p:nvSpPr>
        <p:spPr>
          <a:xfrm>
            <a:off x="457200"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latin typeface="Calibri" panose="020F0502020204030204" pitchFamily="34" charset="0"/>
                <a:cs typeface="Calibri" panose="020F0502020204030204" pitchFamily="34" charset="0"/>
              </a:defRPr>
            </a:lvl1pPr>
          </a:lstStyle>
          <a:p>
            <a:endParaRPr lang="en-US" dirty="0">
              <a:latin typeface="Calibri" panose="020F0502020204030204" pitchFamily="34" charset="0"/>
              <a:cs typeface="Calibri" panose="020F0502020204030204" pitchFamily="34" charset="0"/>
            </a:endParaRPr>
          </a:p>
        </p:txBody>
      </p:sp>
      <p:sp>
        <p:nvSpPr>
          <p:cNvPr id="6" name="Номер слайда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Calibri" panose="020F0502020204030204" pitchFamily="34" charset="0"/>
                <a:cs typeface="Calibri" panose="020F0502020204030204" pitchFamily="34" charset="0"/>
              </a:defRPr>
            </a:lvl1pPr>
          </a:lstStyle>
          <a:p>
            <a:fld id="{3A98EE3D-8CD1-4C3F-BD1C-C98C9596463C}" type="slidenum">
              <a:rPr lang="en-US" smtClean="0"/>
              <a:pPr/>
              <a:t>‹#›</a:t>
            </a:fld>
            <a:endParaRPr lang="en-US" dirty="0">
              <a:latin typeface="Calibri" panose="020F0502020204030204" pitchFamily="34" charset="0"/>
              <a:cs typeface="Calibri" panose="020F0502020204030204" pitchFamily="34" charset="0"/>
            </a:endParaRPr>
          </a:p>
        </p:txBody>
      </p:sp>
      <p:grpSp>
        <p:nvGrpSpPr>
          <p:cNvPr id="7" name="Группа 6">
            <a:extLst>
              <a:ext uri="{FF2B5EF4-FFF2-40B4-BE49-F238E27FC236}">
                <a16:creationId xmlns:a16="http://schemas.microsoft.com/office/drawing/2014/main" xmlns="" id="{FE284FBA-8100-A68A-E505-8394037280E3}"/>
              </a:ext>
            </a:extLst>
          </p:cNvPr>
          <p:cNvGrpSpPr/>
          <p:nvPr userDrawn="1"/>
        </p:nvGrpSpPr>
        <p:grpSpPr>
          <a:xfrm>
            <a:off x="428696" y="482137"/>
            <a:ext cx="11301155" cy="81191"/>
            <a:chOff x="428696" y="482137"/>
            <a:chExt cx="11301155" cy="81191"/>
          </a:xfrm>
        </p:grpSpPr>
        <p:sp>
          <p:nvSpPr>
            <p:cNvPr id="8" name="Прямоугольник 7">
              <a:extLst>
                <a:ext uri="{FF2B5EF4-FFF2-40B4-BE49-F238E27FC236}">
                  <a16:creationId xmlns:a16="http://schemas.microsoft.com/office/drawing/2014/main" xmlns="" id="{33D76077-2232-20C1-A39F-D53FF37F23AD}"/>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panose="020F0502020204030204" pitchFamily="34" charset="0"/>
                <a:cs typeface="Calibri" panose="020F0502020204030204" pitchFamily="34" charset="0"/>
              </a:endParaRPr>
            </a:p>
          </p:txBody>
        </p:sp>
        <p:sp>
          <p:nvSpPr>
            <p:cNvPr id="9" name="Прямоугольник 8">
              <a:extLst>
                <a:ext uri="{FF2B5EF4-FFF2-40B4-BE49-F238E27FC236}">
                  <a16:creationId xmlns:a16="http://schemas.microsoft.com/office/drawing/2014/main" xmlns="" id="{23E564DB-C879-75FB-127D-6BEDFDDFE5E9}"/>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panose="020F0502020204030204" pitchFamily="34" charset="0"/>
                <a:cs typeface="Calibri" panose="020F0502020204030204" pitchFamily="34" charset="0"/>
              </a:endParaRPr>
            </a:p>
          </p:txBody>
        </p:sp>
        <p:sp>
          <p:nvSpPr>
            <p:cNvPr id="10" name="Прямоугольник 9">
              <a:extLst>
                <a:ext uri="{FF2B5EF4-FFF2-40B4-BE49-F238E27FC236}">
                  <a16:creationId xmlns:a16="http://schemas.microsoft.com/office/drawing/2014/main" xmlns="" id="{2596683C-B322-4FC1-A3A3-337211F501AE}"/>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xmlns="" val="217929212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80" r:id="rId3"/>
    <p:sldLayoutId id="2147483797" r:id="rId4"/>
    <p:sldLayoutId id="2147483787" r:id="rId5"/>
    <p:sldLayoutId id="2147483766" r:id="rId6"/>
    <p:sldLayoutId id="2147483792" r:id="rId7"/>
    <p:sldLayoutId id="2147483798" r:id="rId8"/>
    <p:sldLayoutId id="2147483779" r:id="rId9"/>
    <p:sldLayoutId id="2147483769" r:id="rId10"/>
  </p:sldLayoutIdLst>
  <p:transition>
    <p:push dir="u"/>
  </p:transition>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xmlns="" id="{479F0267-9D1C-BDA9-A152-B01CD379FC92}"/>
              </a:ext>
            </a:extLst>
          </p:cNvPr>
          <p:cNvSpPr>
            <a:spLocks noGrp="1"/>
          </p:cNvSpPr>
          <p:nvPr>
            <p:ph type="ctrTitle"/>
          </p:nvPr>
        </p:nvSpPr>
        <p:spPr>
          <a:xfrm>
            <a:off x="376519" y="1070900"/>
            <a:ext cx="6633882" cy="757900"/>
          </a:xfrm>
        </p:spPr>
        <p:txBody>
          <a:bodyPr rtlCol="0"/>
          <a:lstStyle/>
          <a:p>
            <a:r>
              <a:rPr lang="ru-RU" sz="4800" dirty="0" smtClean="0">
                <a:solidFill>
                  <a:schemeClr val="accent4">
                    <a:lumMod val="75000"/>
                  </a:schemeClr>
                </a:solidFill>
                <a:latin typeface="Bahnschrift Light Condensed" pitchFamily="34" charset="0"/>
              </a:rPr>
              <a:t>Токсоплазмоз</a:t>
            </a:r>
            <a:endParaRPr lang="ru" sz="4800" dirty="0">
              <a:solidFill>
                <a:schemeClr val="accent4">
                  <a:lumMod val="75000"/>
                </a:schemeClr>
              </a:solidFill>
              <a:latin typeface="Bahnschrift Light Condensed" pitchFamily="34" charset="0"/>
            </a:endParaRPr>
          </a:p>
        </p:txBody>
      </p:sp>
      <p:pic>
        <p:nvPicPr>
          <p:cNvPr id="19" name="Рисунок 18" descr="snapedit_1741948533894.jpeg"/>
          <p:cNvPicPr>
            <a:picLocks noGrp="1" noChangeAspect="1"/>
          </p:cNvPicPr>
          <p:nvPr>
            <p:ph type="pic" sz="quarter" idx="13"/>
          </p:nvPr>
        </p:nvPicPr>
        <p:blipFill>
          <a:blip r:embed="rId3"/>
          <a:srcRect t="28100" b="28100"/>
          <a:stretch>
            <a:fillRect/>
          </a:stretch>
        </p:blipFill>
        <p:spPr/>
      </p:pic>
      <p:sp>
        <p:nvSpPr>
          <p:cNvPr id="20" name="Прямоугольник 19"/>
          <p:cNvSpPr/>
          <p:nvPr/>
        </p:nvSpPr>
        <p:spPr>
          <a:xfrm>
            <a:off x="8595361" y="1637969"/>
            <a:ext cx="3220278" cy="1216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chemeClr val="tx1">
                    <a:lumMod val="85000"/>
                    <a:lumOff val="15000"/>
                  </a:schemeClr>
                </a:solidFill>
                <a:latin typeface="Bahnschrift Light" pitchFamily="34" charset="0"/>
              </a:rPr>
              <a:t>Борисевич К.А.</a:t>
            </a:r>
          </a:p>
          <a:p>
            <a:r>
              <a:rPr lang="ru-RU" dirty="0" err="1" smtClean="0">
                <a:solidFill>
                  <a:schemeClr val="tx1">
                    <a:lumMod val="85000"/>
                    <a:lumOff val="15000"/>
                  </a:schemeClr>
                </a:solidFill>
                <a:latin typeface="Bahnschrift Light" pitchFamily="34" charset="0"/>
              </a:rPr>
              <a:t>Шаршун</a:t>
            </a:r>
            <a:r>
              <a:rPr lang="ru-RU" dirty="0" smtClean="0">
                <a:solidFill>
                  <a:schemeClr val="tx1">
                    <a:lumMod val="85000"/>
                    <a:lumOff val="15000"/>
                  </a:schemeClr>
                </a:solidFill>
                <a:latin typeface="Bahnschrift Light" pitchFamily="34" charset="0"/>
              </a:rPr>
              <a:t> И.А.</a:t>
            </a:r>
          </a:p>
          <a:p>
            <a:r>
              <a:rPr lang="ru-RU" dirty="0" smtClean="0">
                <a:solidFill>
                  <a:schemeClr val="tx1">
                    <a:lumMod val="85000"/>
                    <a:lumOff val="15000"/>
                  </a:schemeClr>
                </a:solidFill>
                <a:latin typeface="Bahnschrift Light" pitchFamily="34" charset="0"/>
              </a:rPr>
              <a:t>23 группа, 1 курс , Лечебный факультет</a:t>
            </a:r>
          </a:p>
        </p:txBody>
      </p:sp>
    </p:spTree>
    <p:extLst>
      <p:ext uri="{BB962C8B-B14F-4D97-AF65-F5344CB8AC3E}">
        <p14:creationId xmlns:p14="http://schemas.microsoft.com/office/powerpoint/2010/main" xmlns="" val="1039759085"/>
      </p:ext>
    </p:extLst>
  </p:cSld>
  <p:clrMapOvr>
    <a:masterClrMapping/>
  </p:clrMapOvr>
  <p:transition>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08219" y="741364"/>
            <a:ext cx="5626579" cy="499039"/>
          </a:xfrm>
        </p:spPr>
        <p:txBody>
          <a:bodyPr/>
          <a:lstStyle/>
          <a:p>
            <a:r>
              <a:rPr lang="ru" sz="2400" dirty="0" smtClean="0">
                <a:solidFill>
                  <a:schemeClr val="accent4">
                    <a:lumMod val="75000"/>
                  </a:schemeClr>
                </a:solidFill>
                <a:latin typeface="Bahnschrift Light" pitchFamily="34" charset="0"/>
              </a:rPr>
              <a:t>Цикл развития токсоплазмы </a:t>
            </a:r>
            <a:endParaRPr lang="ru-RU" sz="2400" dirty="0">
              <a:solidFill>
                <a:schemeClr val="accent4">
                  <a:lumMod val="75000"/>
                </a:schemeClr>
              </a:solidFill>
            </a:endParaRPr>
          </a:p>
        </p:txBody>
      </p:sp>
      <p:sp>
        <p:nvSpPr>
          <p:cNvPr id="4" name="Содержимое 3"/>
          <p:cNvSpPr>
            <a:spLocks noGrp="1"/>
          </p:cNvSpPr>
          <p:nvPr>
            <p:ph idx="1"/>
          </p:nvPr>
        </p:nvSpPr>
        <p:spPr>
          <a:xfrm>
            <a:off x="6079527" y="1302856"/>
            <a:ext cx="5628639" cy="4881361"/>
          </a:xfrm>
        </p:spPr>
        <p:txBody>
          <a:bodyPr>
            <a:noAutofit/>
          </a:bodyPr>
          <a:lstStyle/>
          <a:p>
            <a:pPr marL="0">
              <a:buNone/>
            </a:pPr>
            <a:r>
              <a:rPr lang="ru-RU" sz="1200" b="1" i="1" dirty="0" smtClean="0">
                <a:latin typeface="Bahnschrift Light" pitchFamily="34" charset="0"/>
              </a:rPr>
              <a:t>Цикл развития токсоплазмы в организме промежуточного хозяина</a:t>
            </a:r>
          </a:p>
          <a:p>
            <a:pPr marL="0">
              <a:buFont typeface="Wingdings" pitchFamily="2" charset="2"/>
              <a:buChar char="q"/>
            </a:pPr>
            <a:r>
              <a:rPr lang="ru-RU" sz="1200" dirty="0" smtClean="0">
                <a:latin typeface="Bahnschrift Light" pitchFamily="34" charset="0"/>
              </a:rPr>
              <a:t>Инвазионными для промежуточного хозяина и человека считаются зрелые </a:t>
            </a:r>
            <a:r>
              <a:rPr lang="ru-RU" sz="1200" dirty="0" err="1" smtClean="0">
                <a:latin typeface="Bahnschrift Light" pitchFamily="34" charset="0"/>
              </a:rPr>
              <a:t>спороцисты</a:t>
            </a:r>
            <a:r>
              <a:rPr lang="ru-RU" sz="1200" dirty="0" smtClean="0">
                <a:latin typeface="Bahnschrift Light" pitchFamily="34" charset="0"/>
              </a:rPr>
              <a:t> со </a:t>
            </a:r>
            <a:r>
              <a:rPr lang="ru-RU" sz="1200" dirty="0" err="1" smtClean="0">
                <a:latin typeface="Bahnschrift Light" pitchFamily="34" charset="0"/>
              </a:rPr>
              <a:t>спорозоитами</a:t>
            </a:r>
            <a:r>
              <a:rPr lang="ru-RU" sz="1200" dirty="0" smtClean="0">
                <a:latin typeface="Bahnschrift Light" pitchFamily="34" charset="0"/>
              </a:rPr>
              <a:t>, находящимися во внешней среде и распространяемые кошками, а также все стадии бесполого размножения, происходящего в тканях промежуточных хозяев; </a:t>
            </a:r>
          </a:p>
          <a:p>
            <a:pPr marL="0">
              <a:buFont typeface="Wingdings" pitchFamily="2" charset="2"/>
              <a:buChar char="q"/>
            </a:pPr>
            <a:r>
              <a:rPr lang="ru-RU" sz="1200" dirty="0" smtClean="0">
                <a:latin typeface="Bahnschrift Light" pitchFamily="34" charset="0"/>
              </a:rPr>
              <a:t>Во внешней среде в каждой </a:t>
            </a:r>
            <a:r>
              <a:rPr lang="ru-RU" sz="1200" dirty="0" err="1" smtClean="0">
                <a:latin typeface="Bahnschrift Light" pitchFamily="34" charset="0"/>
              </a:rPr>
              <a:t>ооцисте</a:t>
            </a:r>
            <a:r>
              <a:rPr lang="ru-RU" sz="1200" dirty="0" smtClean="0">
                <a:latin typeface="Bahnschrift Light" pitchFamily="34" charset="0"/>
              </a:rPr>
              <a:t>, выделяемой с фекалиями или слюной кошек, созревают две пары </a:t>
            </a:r>
            <a:r>
              <a:rPr lang="ru-RU" sz="1200" dirty="0" err="1" smtClean="0">
                <a:latin typeface="Bahnschrift Light" pitchFamily="34" charset="0"/>
              </a:rPr>
              <a:t>спорозоитов</a:t>
            </a:r>
            <a:r>
              <a:rPr lang="ru-RU" sz="1200" dirty="0" smtClean="0">
                <a:latin typeface="Bahnschrift Light" pitchFamily="34" charset="0"/>
              </a:rPr>
              <a:t> (инвазионная стадия) и она готова к дальнейшему заражению организмов в окружающей среде (рис. 7);</a:t>
            </a:r>
          </a:p>
          <a:p>
            <a:pPr marL="0">
              <a:buFont typeface="Wingdings" pitchFamily="2" charset="2"/>
              <a:buChar char="q"/>
            </a:pPr>
            <a:r>
              <a:rPr lang="ru-RU" sz="1200" dirty="0" smtClean="0">
                <a:latin typeface="Bahnschrift Light" pitchFamily="34" charset="0"/>
              </a:rPr>
              <a:t> Таким образом </a:t>
            </a:r>
            <a:r>
              <a:rPr lang="ru-RU" sz="1200" dirty="0" err="1" smtClean="0">
                <a:latin typeface="Bahnschrift Light" pitchFamily="34" charset="0"/>
              </a:rPr>
              <a:t>ооцисты</a:t>
            </a:r>
            <a:r>
              <a:rPr lang="ru-RU" sz="1200" dirty="0" smtClean="0">
                <a:latin typeface="Bahnschrift Light" pitchFamily="34" charset="0"/>
              </a:rPr>
              <a:t> со </a:t>
            </a:r>
            <a:r>
              <a:rPr lang="ru-RU" sz="1200" dirty="0" err="1" smtClean="0">
                <a:latin typeface="Bahnschrift Light" pitchFamily="34" charset="0"/>
              </a:rPr>
              <a:t>спорозоитами</a:t>
            </a:r>
            <a:r>
              <a:rPr lang="ru-RU" sz="1200" dirty="0" smtClean="0">
                <a:latin typeface="Bahnschrift Light" pitchFamily="34" charset="0"/>
              </a:rPr>
              <a:t> являются инвазионной стадией токсоплазмы для промежуточного хозяина, в том числе и человека.</a:t>
            </a:r>
          </a:p>
          <a:p>
            <a:pPr marL="0">
              <a:buNone/>
            </a:pPr>
            <a:endParaRPr lang="ru-RU" sz="1200" dirty="0" smtClean="0">
              <a:latin typeface="Bahnschrift Light" pitchFamily="34" charset="0"/>
            </a:endParaRPr>
          </a:p>
          <a:p>
            <a:pPr marL="0">
              <a:buNone/>
            </a:pPr>
            <a:endParaRPr lang="ru-RU" sz="1200" b="1" i="1" dirty="0" smtClean="0">
              <a:latin typeface="Bahnschrift Light" pitchFamily="34" charset="0"/>
            </a:endParaRPr>
          </a:p>
          <a:p>
            <a:pPr marL="0">
              <a:buFont typeface="Wingdings" pitchFamily="2" charset="2"/>
              <a:buChar char="q"/>
            </a:pPr>
            <a:endParaRPr lang="ru-RU" sz="1200" dirty="0" smtClean="0">
              <a:latin typeface="Bahnschrift Light" pitchFamily="34" charset="0"/>
            </a:endParaRPr>
          </a:p>
          <a:p>
            <a:pPr marL="0">
              <a:buNone/>
            </a:pPr>
            <a:r>
              <a:rPr lang="ru-RU" sz="1200" dirty="0" smtClean="0">
                <a:latin typeface="Bahnschrift Light" pitchFamily="34" charset="0"/>
              </a:rPr>
              <a:t> </a:t>
            </a:r>
            <a:endParaRPr lang="ru-RU" sz="1200" b="1" i="1" dirty="0" smtClean="0">
              <a:latin typeface="Bahnschrift Light" pitchFamily="34" charset="0"/>
            </a:endParaRPr>
          </a:p>
        </p:txBody>
      </p:sp>
      <p:sp>
        <p:nvSpPr>
          <p:cNvPr id="7" name="TextBox 6"/>
          <p:cNvSpPr txBox="1"/>
          <p:nvPr/>
        </p:nvSpPr>
        <p:spPr>
          <a:xfrm>
            <a:off x="485031" y="5367130"/>
            <a:ext cx="1178644" cy="369332"/>
          </a:xfrm>
          <a:prstGeom prst="rect">
            <a:avLst/>
          </a:prstGeom>
          <a:noFill/>
        </p:spPr>
        <p:txBody>
          <a:bodyPr wrap="square" rtlCol="0">
            <a:spAutoFit/>
          </a:bodyPr>
          <a:lstStyle/>
          <a:p>
            <a:r>
              <a:rPr lang="ru-RU" dirty="0" smtClean="0"/>
              <a:t> </a:t>
            </a:r>
            <a:endParaRPr lang="ru-RU" dirty="0"/>
          </a:p>
        </p:txBody>
      </p:sp>
      <p:pic>
        <p:nvPicPr>
          <p:cNvPr id="8" name="Рисунок 7" descr="Airbrush-Image-Enhancer (2).jpg"/>
          <p:cNvPicPr>
            <a:picLocks noChangeAspect="1"/>
          </p:cNvPicPr>
          <p:nvPr/>
        </p:nvPicPr>
        <p:blipFill>
          <a:blip r:embed="rId2"/>
          <a:srcRect l="2234" t="1120" r="1395" b="13102"/>
          <a:stretch>
            <a:fillRect/>
          </a:stretch>
        </p:blipFill>
        <p:spPr>
          <a:xfrm>
            <a:off x="577047" y="958787"/>
            <a:ext cx="4785066" cy="4760209"/>
          </a:xfrm>
          <a:prstGeom prst="rect">
            <a:avLst/>
          </a:prstGeom>
        </p:spPr>
      </p:pic>
      <p:sp>
        <p:nvSpPr>
          <p:cNvPr id="9" name="TextBox 8"/>
          <p:cNvSpPr txBox="1"/>
          <p:nvPr/>
        </p:nvSpPr>
        <p:spPr>
          <a:xfrm>
            <a:off x="585926" y="5779362"/>
            <a:ext cx="4962449" cy="307777"/>
          </a:xfrm>
          <a:prstGeom prst="rect">
            <a:avLst/>
          </a:prstGeom>
          <a:noFill/>
        </p:spPr>
        <p:txBody>
          <a:bodyPr wrap="none" rtlCol="0">
            <a:spAutoFit/>
          </a:bodyPr>
          <a:lstStyle/>
          <a:p>
            <a:r>
              <a:rPr lang="ru-RU" sz="1400" dirty="0" smtClean="0">
                <a:latin typeface="Bahnschrift Light SemiCondensed" pitchFamily="34" charset="0"/>
              </a:rPr>
              <a:t>Рис.7. Жизненный цикл токсоплазмы, стадия спорогонии</a:t>
            </a:r>
            <a:endParaRPr lang="ru-RU" sz="1400" dirty="0">
              <a:latin typeface="Bahnschrift Light SemiCondensed" pitchFamily="34" charset="0"/>
            </a:endParaRPr>
          </a:p>
        </p:txBody>
      </p:sp>
    </p:spTree>
  </p:cSld>
  <p:clrMapOvr>
    <a:masterClrMapping/>
  </p:clrMapOvr>
  <p:transition>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39170" y="764416"/>
            <a:ext cx="5626579" cy="499039"/>
          </a:xfrm>
        </p:spPr>
        <p:txBody>
          <a:bodyPr/>
          <a:lstStyle/>
          <a:p>
            <a:r>
              <a:rPr lang="ru" sz="2400" dirty="0" smtClean="0">
                <a:solidFill>
                  <a:schemeClr val="accent4">
                    <a:lumMod val="50000"/>
                  </a:schemeClr>
                </a:solidFill>
                <a:latin typeface="Bahnschrift Light SemiCondensed" pitchFamily="34" charset="0"/>
              </a:rPr>
              <a:t>Цикл развития токсоплазмы </a:t>
            </a:r>
            <a:endParaRPr lang="ru-RU" sz="2400" dirty="0">
              <a:solidFill>
                <a:schemeClr val="accent4">
                  <a:lumMod val="50000"/>
                </a:schemeClr>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961530" y="1281953"/>
            <a:ext cx="6024282" cy="5576047"/>
          </a:xfrm>
        </p:spPr>
        <p:txBody>
          <a:bodyPr>
            <a:noAutofit/>
          </a:bodyPr>
          <a:lstStyle/>
          <a:p>
            <a:pPr marL="0">
              <a:buNone/>
            </a:pPr>
            <a:r>
              <a:rPr lang="ru-RU" sz="1400" b="1" i="1" dirty="0" smtClean="0">
                <a:latin typeface="Bahnschrift Light" pitchFamily="34" charset="0"/>
              </a:rPr>
              <a:t>Цикл развития токсоплазмы в организме промежуточного хозяина</a:t>
            </a:r>
          </a:p>
          <a:p>
            <a:pPr marL="0">
              <a:buNone/>
            </a:pPr>
            <a:r>
              <a:rPr lang="ru-RU" sz="1400" dirty="0" smtClean="0">
                <a:latin typeface="Bahnschrift Light" pitchFamily="34" charset="0"/>
              </a:rPr>
              <a:t>В промежуточном хозяине, в том числе и человеке , при распаде цисты высвободившиеся </a:t>
            </a:r>
            <a:r>
              <a:rPr lang="ru-RU" sz="1400" dirty="0" err="1" smtClean="0">
                <a:latin typeface="Bahnschrift Light" pitchFamily="34" charset="0"/>
              </a:rPr>
              <a:t>спорозоиты</a:t>
            </a:r>
            <a:r>
              <a:rPr lang="ru-RU" sz="1400" dirty="0" smtClean="0">
                <a:latin typeface="Bahnschrift Light" pitchFamily="34" charset="0"/>
              </a:rPr>
              <a:t> (</a:t>
            </a:r>
            <a:r>
              <a:rPr lang="ru-RU" sz="1400" dirty="0" err="1" smtClean="0">
                <a:latin typeface="Bahnschrift Light" pitchFamily="34" charset="0"/>
              </a:rPr>
              <a:t>ооциста</a:t>
            </a:r>
            <a:r>
              <a:rPr lang="ru-RU" sz="1400" dirty="0" smtClean="0">
                <a:latin typeface="Bahnschrift Light" pitchFamily="34" charset="0"/>
              </a:rPr>
              <a:t>) или </a:t>
            </a:r>
            <a:r>
              <a:rPr lang="ru-RU" sz="1400" dirty="0" err="1" smtClean="0">
                <a:latin typeface="Bahnschrift Light" pitchFamily="34" charset="0"/>
              </a:rPr>
              <a:t>брадизоиты</a:t>
            </a:r>
            <a:r>
              <a:rPr lang="ru-RU" sz="1400" dirty="0" smtClean="0">
                <a:latin typeface="Bahnschrift Light" pitchFamily="34" charset="0"/>
              </a:rPr>
              <a:t> (тканевая циста) проникают в макрофаги, с </a:t>
            </a:r>
            <a:r>
              <a:rPr lang="ru-RU" sz="1400" dirty="0" err="1" smtClean="0">
                <a:latin typeface="Bahnschrift Light" pitchFamily="34" charset="0"/>
              </a:rPr>
              <a:t>лимфо</a:t>
            </a:r>
            <a:r>
              <a:rPr lang="ru-RU" sz="1400" dirty="0" smtClean="0">
                <a:latin typeface="Bahnschrift Light" pitchFamily="34" charset="0"/>
              </a:rPr>
              <a:t>- и кровотоком разносятся по организму.</a:t>
            </a:r>
          </a:p>
          <a:p>
            <a:pPr marL="0">
              <a:buNone/>
            </a:pPr>
            <a:r>
              <a:rPr lang="ru-RU" sz="1400" dirty="0" smtClean="0">
                <a:latin typeface="Bahnschrift Light" pitchFamily="34" charset="0"/>
              </a:rPr>
              <a:t> Вышедший из макрофагов в форме </a:t>
            </a:r>
            <a:r>
              <a:rPr lang="ru-RU" sz="1400" dirty="0" err="1" smtClean="0">
                <a:latin typeface="Bahnschrift Light" pitchFamily="34" charset="0"/>
              </a:rPr>
              <a:t>тахизоитов</a:t>
            </a:r>
            <a:r>
              <a:rPr lang="ru-RU" sz="1400" dirty="0" smtClean="0">
                <a:latin typeface="Bahnschrift Light" pitchFamily="34" charset="0"/>
              </a:rPr>
              <a:t>* возбудитель проникает в различные ткани — чаще мышцы (включая сердечную), головной мозг, нервную ткань. Далее идет бесполое размножение, которое протекает внутри заражённых клеток, где образуются </a:t>
            </a:r>
            <a:r>
              <a:rPr lang="ru-RU" sz="1400" dirty="0" err="1" smtClean="0">
                <a:latin typeface="Bahnschrift Light" pitchFamily="34" charset="0"/>
              </a:rPr>
              <a:t>трофозоиты</a:t>
            </a:r>
            <a:r>
              <a:rPr lang="ru-RU" sz="1400" dirty="0" smtClean="0">
                <a:latin typeface="Bahnschrift Light" pitchFamily="34" charset="0"/>
              </a:rPr>
              <a:t> с оболочкой и формируют </a:t>
            </a:r>
            <a:r>
              <a:rPr lang="ru-RU" sz="1400" dirty="0" err="1" smtClean="0">
                <a:latin typeface="Bahnschrift Light" pitchFamily="34" charset="0"/>
              </a:rPr>
              <a:t>псевдоцисты</a:t>
            </a:r>
            <a:r>
              <a:rPr lang="ru-RU" sz="1400" dirty="0" smtClean="0">
                <a:latin typeface="Bahnschrift Light" pitchFamily="34" charset="0"/>
              </a:rPr>
              <a:t> в виде скоплений токсоплазм - это </a:t>
            </a:r>
            <a:r>
              <a:rPr lang="ru-RU" sz="1400" i="1" dirty="0" smtClean="0">
                <a:latin typeface="Bahnschrift Light" pitchFamily="34" charset="0"/>
              </a:rPr>
              <a:t>острая стадия токсоплазмоза</a:t>
            </a:r>
            <a:r>
              <a:rPr lang="ru-RU" sz="1400" dirty="0" smtClean="0">
                <a:latin typeface="Bahnschrift Light" pitchFamily="34" charset="0"/>
              </a:rPr>
              <a:t>. Окутывающие </a:t>
            </a:r>
            <a:r>
              <a:rPr lang="ru-RU" sz="1400" dirty="0" err="1" smtClean="0">
                <a:latin typeface="Bahnschrift Light" pitchFamily="34" charset="0"/>
              </a:rPr>
              <a:t>псевдоцисты</a:t>
            </a:r>
            <a:r>
              <a:rPr lang="ru-RU" sz="1400" dirty="0" smtClean="0">
                <a:latin typeface="Bahnschrift Light" pitchFamily="34" charset="0"/>
              </a:rPr>
              <a:t> мембраны разрываются, </a:t>
            </a:r>
            <a:r>
              <a:rPr lang="ru-RU" sz="1400" dirty="0" err="1" smtClean="0">
                <a:latin typeface="Bahnschrift Light" pitchFamily="34" charset="0"/>
              </a:rPr>
              <a:t>трофозоиты</a:t>
            </a:r>
            <a:r>
              <a:rPr lang="ru-RU" sz="1400" dirty="0" smtClean="0">
                <a:latin typeface="Bahnschrift Light" pitchFamily="34" charset="0"/>
              </a:rPr>
              <a:t> </a:t>
            </a:r>
            <a:r>
              <a:rPr lang="ru-RU" sz="1400" dirty="0" err="1" smtClean="0">
                <a:latin typeface="Bahnschrift Light" pitchFamily="34" charset="0"/>
              </a:rPr>
              <a:t>инвазируют</a:t>
            </a:r>
            <a:r>
              <a:rPr lang="ru-RU" sz="1400" dirty="0" smtClean="0">
                <a:latin typeface="Bahnschrift Light" pitchFamily="34" charset="0"/>
              </a:rPr>
              <a:t> соседние клетки и происходит повторение цикла.</a:t>
            </a:r>
          </a:p>
          <a:p>
            <a:pPr marL="0">
              <a:buNone/>
            </a:pPr>
            <a:r>
              <a:rPr lang="ru-RU" sz="1400" dirty="0" smtClean="0">
                <a:latin typeface="Bahnschrift Light" pitchFamily="34" charset="0"/>
              </a:rPr>
              <a:t> При </a:t>
            </a:r>
            <a:r>
              <a:rPr lang="ru-RU" sz="1400" i="1" dirty="0" smtClean="0">
                <a:latin typeface="Bahnschrift Light" pitchFamily="34" charset="0"/>
              </a:rPr>
              <a:t>хронических процессах </a:t>
            </a:r>
            <a:r>
              <a:rPr lang="ru-RU" sz="1400" dirty="0" smtClean="0">
                <a:latin typeface="Bahnschrift Light" pitchFamily="34" charset="0"/>
              </a:rPr>
              <a:t>возбудитель токсоплазмоза образует истинные цисты с плотной оболочкой (средний размер 100 мкм). Каждая циста содержит более сотни паразитов (</a:t>
            </a:r>
            <a:r>
              <a:rPr lang="ru-RU" sz="1400" dirty="0" err="1" smtClean="0">
                <a:latin typeface="Bahnschrift Light" pitchFamily="34" charset="0"/>
              </a:rPr>
              <a:t>брадиозоиты</a:t>
            </a:r>
            <a:r>
              <a:rPr lang="ru-RU" sz="1400" dirty="0" smtClean="0">
                <a:latin typeface="Bahnschrift Light" pitchFamily="34" charset="0"/>
              </a:rPr>
              <a:t>), расположенных так плотно, что на препаратах видны одни ядра. В организме цисты сохраняются годами и десятилетиями. Эта фаза конечная для паразита токсоплазмоза в организме всех животных, исключая окончательного хозяина, в котором завершается жизненный цикл.</a:t>
            </a:r>
          </a:p>
          <a:p>
            <a:pPr marL="0">
              <a:buNone/>
            </a:pPr>
            <a:endParaRPr lang="ru-RU" sz="1400" b="1" i="1" dirty="0" smtClean="0">
              <a:latin typeface="Bahnschrift Light" pitchFamily="34" charset="0"/>
            </a:endParaRPr>
          </a:p>
          <a:p>
            <a:pPr marL="0">
              <a:buFont typeface="Wingdings" pitchFamily="2" charset="2"/>
              <a:buChar char="q"/>
            </a:pPr>
            <a:endParaRPr lang="ru-RU" sz="1400" dirty="0" smtClean="0">
              <a:latin typeface="Bahnschrift Light" pitchFamily="34" charset="0"/>
            </a:endParaRPr>
          </a:p>
          <a:p>
            <a:pPr marL="0">
              <a:buNone/>
            </a:pPr>
            <a:r>
              <a:rPr lang="ru-RU" sz="1400" dirty="0" smtClean="0">
                <a:latin typeface="Bahnschrift Light" pitchFamily="34" charset="0"/>
              </a:rPr>
              <a:t> </a:t>
            </a:r>
            <a:endParaRPr lang="ru-RU" sz="1400" b="1" i="1" dirty="0" smtClean="0">
              <a:latin typeface="Bahnschrift Light" pitchFamily="34" charset="0"/>
            </a:endParaRPr>
          </a:p>
          <a:p>
            <a:pPr marL="0">
              <a:buNone/>
            </a:pPr>
            <a:endParaRPr lang="ru-RU" sz="1400" dirty="0" smtClean="0">
              <a:latin typeface="Bahnschrift Light" pitchFamily="34" charset="0"/>
            </a:endParaRPr>
          </a:p>
        </p:txBody>
      </p:sp>
      <p:pic>
        <p:nvPicPr>
          <p:cNvPr id="7" name="Рисунок 6" descr="scale_1200.jpg"/>
          <p:cNvPicPr>
            <a:picLocks noGrp="1" noChangeAspect="1"/>
          </p:cNvPicPr>
          <p:nvPr>
            <p:ph type="pic" sz="quarter" idx="13"/>
          </p:nvPr>
        </p:nvPicPr>
        <p:blipFill>
          <a:blip r:embed="rId2"/>
          <a:srcRect l="15863" r="15863"/>
          <a:stretch>
            <a:fillRect/>
          </a:stretch>
        </p:blipFill>
        <p:spPr/>
      </p:pic>
    </p:spTree>
  </p:cSld>
  <p:clrMapOvr>
    <a:masterClrMapping/>
  </p:clrMapOvr>
  <p:transition>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39170" y="764416"/>
            <a:ext cx="5626579" cy="499039"/>
          </a:xfrm>
        </p:spPr>
        <p:txBody>
          <a:bodyPr/>
          <a:lstStyle/>
          <a:p>
            <a:r>
              <a:rPr lang="ru" sz="2400" dirty="0" smtClean="0">
                <a:solidFill>
                  <a:schemeClr val="accent4">
                    <a:lumMod val="50000"/>
                  </a:schemeClr>
                </a:solidFill>
                <a:latin typeface="Bahnschrift Light SemiCondensed" pitchFamily="34" charset="0"/>
              </a:rPr>
              <a:t>Цикл развития токсоплазмы </a:t>
            </a:r>
            <a:endParaRPr lang="ru-RU" sz="2400" dirty="0">
              <a:solidFill>
                <a:schemeClr val="accent4">
                  <a:lumMod val="50000"/>
                </a:schemeClr>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961530" y="1281953"/>
            <a:ext cx="6024282" cy="5576047"/>
          </a:xfrm>
        </p:spPr>
        <p:txBody>
          <a:bodyPr>
            <a:noAutofit/>
          </a:bodyPr>
          <a:lstStyle/>
          <a:p>
            <a:pPr marL="0">
              <a:buNone/>
            </a:pPr>
            <a:r>
              <a:rPr lang="ru-RU" sz="1400" b="1" dirty="0" smtClean="0">
                <a:latin typeface="Bahnschrift Light" pitchFamily="34" charset="0"/>
              </a:rPr>
              <a:t> </a:t>
            </a:r>
            <a:r>
              <a:rPr lang="ru-RU" sz="1400" dirty="0" err="1" smtClean="0">
                <a:latin typeface="Bahnschrift Light" pitchFamily="34" charset="0"/>
              </a:rPr>
              <a:t>Тахизоиты</a:t>
            </a:r>
            <a:r>
              <a:rPr lang="ru-RU" sz="1400" dirty="0" smtClean="0">
                <a:latin typeface="Bahnschrift Light" pitchFamily="34" charset="0"/>
              </a:rPr>
              <a:t> представляют собой полулунные, вытянутые формы паразита, расположенные, как правило, </a:t>
            </a:r>
            <a:r>
              <a:rPr lang="ru-RU" sz="1400" dirty="0" err="1" smtClean="0">
                <a:latin typeface="Bahnschrift Light" pitchFamily="34" charset="0"/>
              </a:rPr>
              <a:t>внутриклеточно</a:t>
            </a:r>
            <a:r>
              <a:rPr lang="ru-RU" sz="1400" dirty="0" smtClean="0">
                <a:latin typeface="Bahnschrift Light" pitchFamily="34" charset="0"/>
              </a:rPr>
              <a:t>, несмотря на то, что они имеют все органеллы, необходимые для самостоятельного существования. </a:t>
            </a:r>
          </a:p>
          <a:p>
            <a:pPr marL="0">
              <a:buNone/>
            </a:pPr>
            <a:r>
              <a:rPr lang="ru-RU" sz="1400" dirty="0" smtClean="0">
                <a:latin typeface="Bahnschrift Light" pitchFamily="34" charset="0"/>
              </a:rPr>
              <a:t>Они могут размножаться в клетках хозяина, поражая как фагоцитарные, так и </a:t>
            </a:r>
            <a:r>
              <a:rPr lang="ru-RU" sz="1400" dirty="0" err="1" smtClean="0">
                <a:latin typeface="Bahnschrift Light" pitchFamily="34" charset="0"/>
              </a:rPr>
              <a:t>нефагоцитарные</a:t>
            </a:r>
            <a:r>
              <a:rPr lang="ru-RU" sz="1400" dirty="0" smtClean="0">
                <a:latin typeface="Bahnschrift Light" pitchFamily="34" charset="0"/>
              </a:rPr>
              <a:t> клетки. Цикл их размножения занимает 6–8 часов. Такой интенсивный процесс позволяет им проникать в соседние клетки, а также распространяться с фагоцитами в другие места по ходу кровяного и лимфатического тока. </a:t>
            </a:r>
          </a:p>
          <a:p>
            <a:pPr marL="0">
              <a:buNone/>
            </a:pPr>
            <a:r>
              <a:rPr lang="ru-RU" sz="1400" dirty="0" err="1" smtClean="0">
                <a:latin typeface="Bahnschrift Light" pitchFamily="34" charset="0"/>
              </a:rPr>
              <a:t>Тахизоиты</a:t>
            </a:r>
            <a:r>
              <a:rPr lang="ru-RU" sz="1400" dirty="0" smtClean="0">
                <a:latin typeface="Bahnschrift Light" pitchFamily="34" charset="0"/>
              </a:rPr>
              <a:t> имеют уникальные структурные возможности для инвазии. Острый процесс характеризуется скоплением </a:t>
            </a:r>
            <a:r>
              <a:rPr lang="ru-RU" sz="1400" dirty="0" err="1" smtClean="0">
                <a:latin typeface="Bahnschrift Light" pitchFamily="34" charset="0"/>
              </a:rPr>
              <a:t>тахизоитов</a:t>
            </a:r>
            <a:r>
              <a:rPr lang="ru-RU" sz="1400" dirty="0" smtClean="0">
                <a:latin typeface="Bahnschrift Light" pitchFamily="34" charset="0"/>
              </a:rPr>
              <a:t> (формирование </a:t>
            </a:r>
            <a:r>
              <a:rPr lang="ru-RU" sz="1400" dirty="0" err="1" smtClean="0">
                <a:latin typeface="Bahnschrift Light" pitchFamily="34" charset="0"/>
              </a:rPr>
              <a:t>псевдоцист</a:t>
            </a:r>
            <a:r>
              <a:rPr lang="ru-RU" sz="1400" dirty="0" smtClean="0">
                <a:latin typeface="Bahnschrift Light" pitchFamily="34" charset="0"/>
              </a:rPr>
              <a:t>). Наличие </a:t>
            </a:r>
            <a:r>
              <a:rPr lang="ru-RU" sz="1400" dirty="0" err="1" smtClean="0">
                <a:latin typeface="Bahnschrift Light" pitchFamily="34" charset="0"/>
              </a:rPr>
              <a:t>псевдоцист</a:t>
            </a:r>
            <a:r>
              <a:rPr lang="ru-RU" sz="1400" dirty="0" smtClean="0">
                <a:latin typeface="Bahnschrift Light" pitchFamily="34" charset="0"/>
              </a:rPr>
              <a:t>, содержащих </a:t>
            </a:r>
            <a:r>
              <a:rPr lang="ru-RU" sz="1400" dirty="0" err="1" smtClean="0">
                <a:latin typeface="Bahnschrift Light" pitchFamily="34" charset="0"/>
              </a:rPr>
              <a:t>тахизоиты</a:t>
            </a:r>
            <a:r>
              <a:rPr lang="ru-RU" sz="1400" dirty="0" smtClean="0">
                <a:latin typeface="Bahnschrift Light" pitchFamily="34" charset="0"/>
              </a:rPr>
              <a:t>, является достоверным морфологическим признаком острого и активного токсоплазмоза, и может служить доказательством наличия у пациента клинически значимого токсоплазмоза. </a:t>
            </a:r>
          </a:p>
          <a:p>
            <a:pPr marL="0">
              <a:buNone/>
            </a:pPr>
            <a:endParaRPr lang="ru-RU" sz="1400" b="1" i="1" dirty="0" smtClean="0">
              <a:latin typeface="Bahnschrift Light" pitchFamily="34" charset="0"/>
            </a:endParaRPr>
          </a:p>
          <a:p>
            <a:pPr marL="0">
              <a:buFont typeface="Wingdings" pitchFamily="2" charset="2"/>
              <a:buChar char="q"/>
            </a:pPr>
            <a:endParaRPr lang="ru-RU" sz="1400" dirty="0" smtClean="0">
              <a:latin typeface="Bahnschrift Light" pitchFamily="34" charset="0"/>
            </a:endParaRPr>
          </a:p>
          <a:p>
            <a:pPr marL="0">
              <a:buNone/>
            </a:pPr>
            <a:r>
              <a:rPr lang="ru-RU" sz="1400" dirty="0" smtClean="0">
                <a:latin typeface="Bahnschrift Light" pitchFamily="34" charset="0"/>
              </a:rPr>
              <a:t> </a:t>
            </a:r>
            <a:endParaRPr lang="ru-RU" sz="1400" b="1" i="1" dirty="0" smtClean="0">
              <a:latin typeface="Bahnschrift Light" pitchFamily="34" charset="0"/>
            </a:endParaRPr>
          </a:p>
          <a:p>
            <a:pPr marL="0">
              <a:buNone/>
            </a:pPr>
            <a:endParaRPr lang="ru-RU" sz="1400" dirty="0" smtClean="0">
              <a:latin typeface="Bahnschrift Light" pitchFamily="34" charset="0"/>
            </a:endParaRPr>
          </a:p>
        </p:txBody>
      </p:sp>
      <p:pic>
        <p:nvPicPr>
          <p:cNvPr id="7" name="Рисунок 6" descr="scale_1200.jpg"/>
          <p:cNvPicPr>
            <a:picLocks noGrp="1" noChangeAspect="1"/>
          </p:cNvPicPr>
          <p:nvPr>
            <p:ph type="pic" sz="quarter" idx="13"/>
          </p:nvPr>
        </p:nvPicPr>
        <p:blipFill>
          <a:blip r:embed="rId2"/>
          <a:srcRect l="15863" r="15863"/>
          <a:stretch>
            <a:fillRect/>
          </a:stretch>
        </p:blipFill>
        <p:spPr/>
      </p:pic>
    </p:spTree>
  </p:cSld>
  <p:clrMapOvr>
    <a:masterClrMapping/>
  </p:clrMapOvr>
  <p:transition>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39170" y="764416"/>
            <a:ext cx="5626579" cy="499039"/>
          </a:xfrm>
        </p:spPr>
        <p:txBody>
          <a:bodyPr/>
          <a:lstStyle/>
          <a:p>
            <a:r>
              <a:rPr lang="ru" sz="2400" dirty="0" smtClean="0">
                <a:solidFill>
                  <a:schemeClr val="accent4">
                    <a:lumMod val="50000"/>
                  </a:schemeClr>
                </a:solidFill>
                <a:latin typeface="Bahnschrift Light SemiCondensed" pitchFamily="34" charset="0"/>
              </a:rPr>
              <a:t>Цикл развития токсоплазмы </a:t>
            </a:r>
            <a:endParaRPr lang="ru-RU" sz="2400" dirty="0">
              <a:solidFill>
                <a:schemeClr val="accent4">
                  <a:lumMod val="50000"/>
                </a:schemeClr>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961530" y="1281953"/>
            <a:ext cx="6024282" cy="5576047"/>
          </a:xfrm>
        </p:spPr>
        <p:txBody>
          <a:bodyPr>
            <a:noAutofit/>
          </a:bodyPr>
          <a:lstStyle/>
          <a:p>
            <a:pPr marL="0">
              <a:buNone/>
            </a:pPr>
            <a:r>
              <a:rPr lang="ru-RU" sz="1400" dirty="0" err="1" smtClean="0">
                <a:latin typeface="Bahnschrift Light" pitchFamily="34" charset="0"/>
              </a:rPr>
              <a:t>Трофозоиты</a:t>
            </a:r>
            <a:r>
              <a:rPr lang="ru-RU" sz="1400" dirty="0" smtClean="0">
                <a:latin typeface="Bahnschrift Light" pitchFamily="34" charset="0"/>
              </a:rPr>
              <a:t> токсоплазм могут находиться в двух видах </a:t>
            </a:r>
            <a:r>
              <a:rPr lang="ru-RU" sz="1400" dirty="0" err="1" smtClean="0">
                <a:latin typeface="Bahnschrift Light" pitchFamily="34" charset="0"/>
              </a:rPr>
              <a:t>тахизоиты</a:t>
            </a:r>
            <a:r>
              <a:rPr lang="ru-RU" sz="1400" dirty="0" smtClean="0">
                <a:latin typeface="Bahnschrift Light" pitchFamily="34" charset="0"/>
              </a:rPr>
              <a:t> и </a:t>
            </a:r>
            <a:r>
              <a:rPr lang="ru-RU" sz="1400" dirty="0" err="1" smtClean="0">
                <a:latin typeface="Bahnschrift Light" pitchFamily="34" charset="0"/>
              </a:rPr>
              <a:t>брадизоиты</a:t>
            </a:r>
            <a:r>
              <a:rPr lang="ru-RU" sz="1400" dirty="0" smtClean="0">
                <a:latin typeface="Bahnschrift Light" pitchFamily="34" charset="0"/>
              </a:rPr>
              <a:t>, имеющие сходную структуру, </a:t>
            </a:r>
            <a:r>
              <a:rPr lang="ru-RU" sz="1400" dirty="0" err="1" smtClean="0">
                <a:latin typeface="Bahnschrift Light" pitchFamily="34" charset="0"/>
              </a:rPr>
              <a:t>но`и</a:t>
            </a:r>
            <a:r>
              <a:rPr lang="ru-RU" sz="1400" dirty="0" smtClean="0">
                <a:latin typeface="Bahnschrift Light" pitchFamily="34" charset="0"/>
              </a:rPr>
              <a:t> определённые различия. Как и </a:t>
            </a:r>
            <a:r>
              <a:rPr lang="ru-RU" sz="1400" dirty="0" err="1" smtClean="0">
                <a:latin typeface="Bahnschrift Light" pitchFamily="34" charset="0"/>
              </a:rPr>
              <a:t>тахизоиты</a:t>
            </a:r>
            <a:r>
              <a:rPr lang="ru-RU" sz="1400" dirty="0" smtClean="0">
                <a:latin typeface="Bahnschrift Light" pitchFamily="34" charset="0"/>
              </a:rPr>
              <a:t>, </a:t>
            </a:r>
            <a:r>
              <a:rPr lang="ru-RU" sz="1400" dirty="0" err="1" smtClean="0">
                <a:latin typeface="Bahnschrift Light" pitchFamily="34" charset="0"/>
              </a:rPr>
              <a:t>брадизоиты</a:t>
            </a:r>
            <a:r>
              <a:rPr lang="ru-RU" sz="1400" dirty="0" smtClean="0">
                <a:latin typeface="Bahnschrift Light" pitchFamily="34" charset="0"/>
              </a:rPr>
              <a:t> локализуются </a:t>
            </a:r>
            <a:r>
              <a:rPr lang="ru-RU" sz="1400" dirty="0" err="1" smtClean="0">
                <a:latin typeface="Bahnschrift Light" pitchFamily="34" charset="0"/>
              </a:rPr>
              <a:t>внутриклеточно</a:t>
            </a:r>
            <a:r>
              <a:rPr lang="ru-RU" sz="1400" dirty="0" smtClean="0">
                <a:latin typeface="Bahnschrift Light" pitchFamily="34" charset="0"/>
              </a:rPr>
              <a:t> и размножаются простым делением. Но </a:t>
            </a:r>
            <a:r>
              <a:rPr lang="ru-RU" sz="1400" dirty="0" err="1" smtClean="0">
                <a:latin typeface="Bahnschrift Light" pitchFamily="34" charset="0"/>
              </a:rPr>
              <a:t>тахизоиты</a:t>
            </a:r>
            <a:r>
              <a:rPr lang="ru-RU" sz="1400" dirty="0" smtClean="0">
                <a:latin typeface="Bahnschrift Light" pitchFamily="34" charset="0"/>
              </a:rPr>
              <a:t> делятся быстро и синхронно, формируя специфическую розетку и </a:t>
            </a:r>
            <a:r>
              <a:rPr lang="ru-RU" sz="1400" dirty="0" err="1" smtClean="0">
                <a:latin typeface="Bahnschrift Light" pitchFamily="34" charset="0"/>
              </a:rPr>
              <a:t>лизируя</a:t>
            </a:r>
            <a:r>
              <a:rPr lang="ru-RU" sz="1400" dirty="0" smtClean="0">
                <a:latin typeface="Bahnschrift Light" pitchFamily="34" charset="0"/>
              </a:rPr>
              <a:t> клетку, в которой происходит их развитие, в течение 48 часов, тогда как </a:t>
            </a:r>
            <a:r>
              <a:rPr lang="ru-RU" sz="1400" dirty="0" err="1" smtClean="0">
                <a:latin typeface="Bahnschrift Light" pitchFamily="34" charset="0"/>
              </a:rPr>
              <a:t>брадиозоиты</a:t>
            </a:r>
            <a:r>
              <a:rPr lang="ru-RU" sz="1400" dirty="0" smtClean="0">
                <a:latin typeface="Bahnschrift Light" pitchFamily="34" charset="0"/>
              </a:rPr>
              <a:t> растут медленно, делятся асинхронно и образуют тканевые цисты, обеспечивающие защиту от неблагоприятных внешних факторов. Каждая циста содержит 1000 2000 </a:t>
            </a:r>
            <a:r>
              <a:rPr lang="ru-RU" sz="1400" dirty="0" err="1" smtClean="0">
                <a:latin typeface="Bahnschrift Light" pitchFamily="34" charset="0"/>
              </a:rPr>
              <a:t>брадизоитов</a:t>
            </a:r>
            <a:r>
              <a:rPr lang="ru-RU" sz="1400" dirty="0" smtClean="0">
                <a:latin typeface="Bahnschrift Light" pitchFamily="34" charset="0"/>
              </a:rPr>
              <a:t> и НЕ является статичной структурой</a:t>
            </a:r>
            <a:r>
              <a:rPr lang="ru-RU" sz="1400" dirty="0" smtClean="0">
                <a:latin typeface="Bahnschrift Light" pitchFamily="34" charset="0"/>
              </a:rPr>
              <a:t>: разрыв </a:t>
            </a:r>
            <a:r>
              <a:rPr lang="ru-RU" sz="1400" dirty="0" smtClean="0">
                <a:latin typeface="Bahnschrift Light" pitchFamily="34" charset="0"/>
              </a:rPr>
              <a:t>тканевых цист приводит к </a:t>
            </a:r>
            <a:r>
              <a:rPr lang="ru-RU" sz="1400" dirty="0" err="1" smtClean="0">
                <a:latin typeface="Bahnschrift Light" pitchFamily="34" charset="0"/>
              </a:rPr>
              <a:t>инвазированию</a:t>
            </a:r>
            <a:r>
              <a:rPr lang="ru-RU" sz="1400" dirty="0" smtClean="0">
                <a:latin typeface="Bahnschrift Light" pitchFamily="34" charset="0"/>
              </a:rPr>
              <a:t> других клеток организма и вызывает сильную воспалительную реакцию. </a:t>
            </a:r>
          </a:p>
          <a:p>
            <a:pPr marL="0">
              <a:buNone/>
            </a:pPr>
            <a:r>
              <a:rPr lang="ru-RU" sz="1400" dirty="0" smtClean="0">
                <a:latin typeface="Bahnschrift Light" pitchFamily="34" charset="0"/>
              </a:rPr>
              <a:t>Когда </a:t>
            </a:r>
            <a:r>
              <a:rPr lang="ru-RU" sz="1400" dirty="0" err="1" smtClean="0">
                <a:latin typeface="Bahnschrift Light" pitchFamily="34" charset="0"/>
              </a:rPr>
              <a:t>тахизоиты</a:t>
            </a:r>
            <a:r>
              <a:rPr lang="ru-RU" sz="1400" dirty="0" smtClean="0">
                <a:latin typeface="Bahnschrift Light" pitchFamily="34" charset="0"/>
              </a:rPr>
              <a:t> проникают в клетку-мишень, они могут трансформироваться в </a:t>
            </a:r>
            <a:r>
              <a:rPr lang="ru-RU" sz="1400" dirty="0" err="1" smtClean="0">
                <a:latin typeface="Bahnschrift Light" pitchFamily="34" charset="0"/>
              </a:rPr>
              <a:t>брадизоиты</a:t>
            </a:r>
            <a:r>
              <a:rPr lang="ru-RU" sz="1400" dirty="0" smtClean="0">
                <a:latin typeface="Bahnschrift Light" pitchFamily="34" charset="0"/>
              </a:rPr>
              <a:t>. </a:t>
            </a:r>
          </a:p>
          <a:p>
            <a:pPr marL="0">
              <a:buNone/>
            </a:pPr>
            <a:r>
              <a:rPr lang="ru-RU" sz="1400" dirty="0" smtClean="0">
                <a:latin typeface="Bahnschrift Light" pitchFamily="34" charset="0"/>
              </a:rPr>
              <a:t>Нахождение цист в организме человека свидетельствует об инфицировании, однако не является доказательством клинически значимого токсоплазмоза в организме человека. Обычно это происходит в мышечной ткани, миокарде, головном мозге, и других органах и тканях теплокровных. Сформированная циста может послужить источником появления так называемых дочерних цист, как в соседних, так и в более отдаленных участках организма. В случаях снижения иммунитета у хозяина </a:t>
            </a:r>
            <a:r>
              <a:rPr lang="ru-RU" sz="1400" dirty="0" err="1" smtClean="0">
                <a:latin typeface="Bahnschrift Light" pitchFamily="34" charset="0"/>
              </a:rPr>
              <a:t>брадизоиты</a:t>
            </a:r>
            <a:r>
              <a:rPr lang="ru-RU" sz="1400" dirty="0" smtClean="0">
                <a:latin typeface="Bahnschrift Light" pitchFamily="34" charset="0"/>
              </a:rPr>
              <a:t> могут превращаться в </a:t>
            </a:r>
            <a:r>
              <a:rPr lang="ru-RU" sz="1400" dirty="0" err="1" smtClean="0">
                <a:latin typeface="Bahnschrift Light" pitchFamily="34" charset="0"/>
              </a:rPr>
              <a:t>тахизоиты</a:t>
            </a:r>
            <a:r>
              <a:rPr lang="ru-RU" sz="1400" dirty="0" smtClean="0">
                <a:latin typeface="Bahnschrift Light" pitchFamily="34" charset="0"/>
              </a:rPr>
              <a:t> и вызвать клиническую картину токсоплазмоза. </a:t>
            </a:r>
          </a:p>
        </p:txBody>
      </p:sp>
      <p:pic>
        <p:nvPicPr>
          <p:cNvPr id="7" name="Рисунок 6" descr="scale_1200.jpg"/>
          <p:cNvPicPr>
            <a:picLocks noGrp="1" noChangeAspect="1"/>
          </p:cNvPicPr>
          <p:nvPr>
            <p:ph type="pic" sz="quarter" idx="13"/>
          </p:nvPr>
        </p:nvPicPr>
        <p:blipFill>
          <a:blip r:embed="rId2"/>
          <a:srcRect l="15863" r="15863"/>
          <a:stretch>
            <a:fillRect/>
          </a:stretch>
        </p:blipFill>
        <p:spPr/>
      </p:pic>
    </p:spTree>
  </p:cSld>
  <p:clrMapOvr>
    <a:masterClrMapping/>
  </p:clrMapOvr>
  <p:transition>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39170" y="764416"/>
            <a:ext cx="5626579" cy="499039"/>
          </a:xfrm>
        </p:spPr>
        <p:txBody>
          <a:bodyPr/>
          <a:lstStyle/>
          <a:p>
            <a:r>
              <a:rPr lang="ru" sz="2400" dirty="0" smtClean="0">
                <a:solidFill>
                  <a:schemeClr val="accent4">
                    <a:lumMod val="50000"/>
                  </a:schemeClr>
                </a:solidFill>
                <a:latin typeface="Bahnschrift Light SemiCondensed" pitchFamily="34" charset="0"/>
              </a:rPr>
              <a:t>Цикл развития токсоплазмы </a:t>
            </a:r>
            <a:endParaRPr lang="ru-RU" sz="2400" dirty="0">
              <a:solidFill>
                <a:schemeClr val="accent4">
                  <a:lumMod val="50000"/>
                </a:schemeClr>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961530" y="1281953"/>
            <a:ext cx="6024282" cy="5576047"/>
          </a:xfrm>
        </p:spPr>
        <p:txBody>
          <a:bodyPr>
            <a:noAutofit/>
          </a:bodyPr>
          <a:lstStyle/>
          <a:p>
            <a:pPr marL="0">
              <a:buNone/>
            </a:pPr>
            <a:r>
              <a:rPr lang="ru-RU" sz="1400" dirty="0" smtClean="0">
                <a:latin typeface="Bahnschrift Light" pitchFamily="34" charset="0"/>
              </a:rPr>
              <a:t>Бесполое размножение происходит в организме многочисленных представителей животных и птиц. </a:t>
            </a:r>
          </a:p>
          <a:p>
            <a:pPr marL="0">
              <a:buNone/>
            </a:pPr>
            <a:r>
              <a:rPr lang="ru-RU" sz="1400" dirty="0" smtClean="0">
                <a:latin typeface="Bahnschrift Light" pitchFamily="34" charset="0"/>
              </a:rPr>
              <a:t>Эпидемиологическое значение имеют почва и вода, содержащие </a:t>
            </a:r>
            <a:r>
              <a:rPr lang="ru-RU" sz="1400" dirty="0" err="1" smtClean="0">
                <a:latin typeface="Bahnschrift Light" pitchFamily="34" charset="0"/>
              </a:rPr>
              <a:t>ооцисты</a:t>
            </a:r>
            <a:r>
              <a:rPr lang="ru-RU" sz="1400" dirty="0" smtClean="0">
                <a:latin typeface="Bahnschrift Light" pitchFamily="34" charset="0"/>
              </a:rPr>
              <a:t>, выделенные кошачьими, а также мясо животных и птиц, содержащие тканевые цисты. После проникновения возбудителя в организм осуществляется неполный фагоцитоз и диссеминация токсоплазмы. В органах и тканях, а также </a:t>
            </a:r>
            <a:r>
              <a:rPr lang="ru-RU" sz="1400" dirty="0" err="1" smtClean="0">
                <a:latin typeface="Bahnschrift Light" pitchFamily="34" charset="0"/>
              </a:rPr>
              <a:t>лимфоузлах</a:t>
            </a:r>
            <a:r>
              <a:rPr lang="ru-RU" sz="1400" dirty="0" smtClean="0">
                <a:latin typeface="Bahnschrift Light" pitchFamily="34" charset="0"/>
              </a:rPr>
              <a:t> могут отмечаться инфильтраты, признаки некроза (активный процесс), наличие гранулем и </a:t>
            </a:r>
            <a:r>
              <a:rPr lang="ru-RU" sz="1400" dirty="0" err="1" smtClean="0">
                <a:latin typeface="Bahnschrift Light" pitchFamily="34" charset="0"/>
              </a:rPr>
              <a:t>кальциноза</a:t>
            </a:r>
            <a:r>
              <a:rPr lang="ru-RU" sz="1400" dirty="0" smtClean="0">
                <a:latin typeface="Bahnschrift Light" pitchFamily="34" charset="0"/>
              </a:rPr>
              <a:t>. В тканях человека и животных формируются тканевые цисты. </a:t>
            </a:r>
          </a:p>
          <a:p>
            <a:pPr marL="0">
              <a:buNone/>
            </a:pPr>
            <a:r>
              <a:rPr lang="ru-RU" sz="1400" dirty="0" smtClean="0">
                <a:latin typeface="Bahnschrift Light" pitchFamily="34" charset="0"/>
              </a:rPr>
              <a:t>Возбудитель может выделять антигены, сенсибилизирующие организм хозяина. Этим поддерживается специфический иммунитет, препятствующий активному, бесконтрольному размножению токсоплазм. Таким образом, иммунитет при токсоплазмозе не является стерильным, развитие заболевания, его клиническая форма зависят от штамма, проникающей дозы возбудителя и, главное, иммунитета организма.</a:t>
            </a:r>
          </a:p>
          <a:p>
            <a:pPr marL="0">
              <a:buNone/>
            </a:pPr>
            <a:endParaRPr lang="ru-RU" sz="1400" dirty="0" smtClean="0">
              <a:latin typeface="Bahnschrift Light" pitchFamily="34" charset="0"/>
            </a:endParaRPr>
          </a:p>
          <a:p>
            <a:pPr marL="0">
              <a:buNone/>
            </a:pPr>
            <a:endParaRPr lang="ru-RU" sz="1400" dirty="0" smtClean="0">
              <a:latin typeface="Bahnschrift Light" pitchFamily="34" charset="0"/>
            </a:endParaRPr>
          </a:p>
        </p:txBody>
      </p:sp>
      <p:pic>
        <p:nvPicPr>
          <p:cNvPr id="7" name="Рисунок 6" descr="scale_1200.jpg"/>
          <p:cNvPicPr>
            <a:picLocks noGrp="1" noChangeAspect="1"/>
          </p:cNvPicPr>
          <p:nvPr>
            <p:ph type="pic" sz="quarter" idx="13"/>
          </p:nvPr>
        </p:nvPicPr>
        <p:blipFill>
          <a:blip r:embed="rId2"/>
          <a:srcRect l="15863" r="15863"/>
          <a:stretch>
            <a:fillRect/>
          </a:stretch>
        </p:blipFill>
        <p:spPr/>
      </p:pic>
    </p:spTree>
  </p:cSld>
  <p:clrMapOvr>
    <a:masterClrMapping/>
  </p:clrMapOvr>
  <p:transition>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3110" y="630047"/>
            <a:ext cx="11230624" cy="713726"/>
          </a:xfrm>
        </p:spPr>
        <p:txBody>
          <a:bodyPr/>
          <a:lstStyle/>
          <a:p>
            <a:r>
              <a:rPr lang="ru-RU" dirty="0" smtClean="0">
                <a:solidFill>
                  <a:schemeClr val="accent4">
                    <a:lumMod val="75000"/>
                  </a:schemeClr>
                </a:solidFill>
                <a:effectLst>
                  <a:outerShdw blurRad="38100" dist="38100" dir="2700000" algn="tl">
                    <a:srgbClr val="000000">
                      <a:alpha val="43137"/>
                    </a:srgbClr>
                  </a:outerShdw>
                </a:effectLst>
                <a:latin typeface="Bahnschrift Light SemiCondensed" pitchFamily="34" charset="0"/>
              </a:rPr>
              <a:t>ПАТОГЕНЕЗ</a:t>
            </a:r>
            <a:endParaRPr lang="ru-RU" dirty="0">
              <a:solidFill>
                <a:schemeClr val="accent4">
                  <a:lumMod val="75000"/>
                </a:schemeClr>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452762" y="1423283"/>
            <a:ext cx="11034943" cy="5000631"/>
          </a:xfrm>
        </p:spPr>
        <p:txBody>
          <a:bodyPr>
            <a:normAutofit fontScale="85000" lnSpcReduction="20000"/>
          </a:bodyPr>
          <a:lstStyle/>
          <a:p>
            <a:pPr>
              <a:buFont typeface="Wingdings" pitchFamily="2" charset="2"/>
              <a:buChar char="q"/>
            </a:pPr>
            <a:r>
              <a:rPr lang="ru-RU" dirty="0" smtClean="0">
                <a:latin typeface="Bahnschrift Light" pitchFamily="34" charset="0"/>
              </a:rPr>
              <a:t>Входные ворота токсоплазмоза — ротовая полость, оттуда </a:t>
            </a:r>
            <a:r>
              <a:rPr lang="ru-RU" dirty="0" err="1" smtClean="0">
                <a:latin typeface="Bahnschrift Light" pitchFamily="34" charset="0"/>
              </a:rPr>
              <a:t>ооцисты</a:t>
            </a:r>
            <a:r>
              <a:rPr lang="ru-RU" dirty="0" smtClean="0">
                <a:latin typeface="Bahnschrift Light" pitchFamily="34" charset="0"/>
              </a:rPr>
              <a:t> попадают в кишечник человека. Далее они внедряются в эритроциты нижних отделов тонкой кишки, откуда проникают в </a:t>
            </a:r>
            <a:r>
              <a:rPr lang="ru-RU" dirty="0" err="1" smtClean="0">
                <a:latin typeface="Bahnschrift Light" pitchFamily="34" charset="0"/>
              </a:rPr>
              <a:t>мезентериальные</a:t>
            </a:r>
            <a:r>
              <a:rPr lang="ru-RU" dirty="0" smtClean="0">
                <a:latin typeface="Bahnschrift Light" pitchFamily="34" charset="0"/>
              </a:rPr>
              <a:t> </a:t>
            </a:r>
            <a:r>
              <a:rPr lang="ru-RU" dirty="0" err="1" smtClean="0">
                <a:latin typeface="Bahnschrift Light" pitchFamily="34" charset="0"/>
              </a:rPr>
              <a:t>лимфоузлы</a:t>
            </a:r>
            <a:r>
              <a:rPr lang="ru-RU" dirty="0" smtClean="0">
                <a:latin typeface="Bahnschrift Light" pitchFamily="34" charset="0"/>
              </a:rPr>
              <a:t>, вызывая их воспаление (</a:t>
            </a:r>
            <a:r>
              <a:rPr lang="ru-RU" dirty="0" err="1" smtClean="0">
                <a:latin typeface="Bahnschrift Light" pitchFamily="34" charset="0"/>
              </a:rPr>
              <a:t>мезаденит</a:t>
            </a:r>
            <a:r>
              <a:rPr lang="ru-RU" dirty="0" smtClean="0">
                <a:latin typeface="Bahnschrift Light" pitchFamily="34" charset="0"/>
              </a:rPr>
              <a:t>), некроз, </a:t>
            </a:r>
            <a:r>
              <a:rPr lang="ru-RU" dirty="0" err="1" smtClean="0">
                <a:latin typeface="Bahnschrift Light" pitchFamily="34" charset="0"/>
              </a:rPr>
              <a:t>кальцификацию</a:t>
            </a:r>
            <a:r>
              <a:rPr lang="ru-RU" dirty="0" smtClean="0">
                <a:latin typeface="Bahnschrift Light" pitchFamily="34" charset="0"/>
              </a:rPr>
              <a:t> и образование специфических гранулем. Из первичного лимфатического очага токсоплазмы попадают в кровь и гематогенным путем разносятся по организму, где фиксируются в органах-мишенях: печени, селезенке, миокарде, ЦНС, оболочках глаз, скелетной мускулатуре, вызывая формирование некрозов, гранулем, нарушение функции пораженных органов.</a:t>
            </a:r>
          </a:p>
          <a:p>
            <a:pPr>
              <a:buFont typeface="Wingdings" pitchFamily="2" charset="2"/>
              <a:buChar char="q"/>
            </a:pPr>
            <a:r>
              <a:rPr lang="ru-RU" dirty="0" smtClean="0">
                <a:latin typeface="Bahnschrift Light" pitchFamily="34" charset="0"/>
              </a:rPr>
              <a:t>Жизнедеятельность токсоплазм сопровождается выделением аллергенов и токсинов, что находит выражение в развитии </a:t>
            </a:r>
            <a:r>
              <a:rPr lang="ru-RU" dirty="0" err="1" smtClean="0">
                <a:latin typeface="Bahnschrift Light" pitchFamily="34" charset="0"/>
              </a:rPr>
              <a:t>общеинфекционного</a:t>
            </a:r>
            <a:r>
              <a:rPr lang="ru-RU" dirty="0" smtClean="0">
                <a:latin typeface="Bahnschrift Light" pitchFamily="34" charset="0"/>
              </a:rPr>
              <a:t> и аллергического синдромов. </a:t>
            </a:r>
          </a:p>
          <a:p>
            <a:pPr>
              <a:buFont typeface="Wingdings" pitchFamily="2" charset="2"/>
              <a:buChar char="q"/>
            </a:pPr>
            <a:r>
              <a:rPr lang="ru-RU" dirty="0" smtClean="0">
                <a:latin typeface="Bahnschrift Light" pitchFamily="34" charset="0"/>
              </a:rPr>
              <a:t>Под воздействием иммунитета </a:t>
            </a:r>
            <a:r>
              <a:rPr lang="ru-RU" dirty="0" err="1" smtClean="0">
                <a:latin typeface="Bahnschrift Light" pitchFamily="34" charset="0"/>
              </a:rPr>
              <a:t>безоболочечные</a:t>
            </a:r>
            <a:r>
              <a:rPr lang="ru-RU" dirty="0" smtClean="0">
                <a:latin typeface="Bahnschrift Light" pitchFamily="34" charset="0"/>
              </a:rPr>
              <a:t> </a:t>
            </a:r>
            <a:r>
              <a:rPr lang="ru-RU" dirty="0" err="1" smtClean="0">
                <a:latin typeface="Bahnschrift Light" pitchFamily="34" charset="0"/>
              </a:rPr>
              <a:t>трофозоиты</a:t>
            </a:r>
            <a:r>
              <a:rPr lang="ru-RU" dirty="0" smtClean="0">
                <a:latin typeface="Bahnschrift Light" pitchFamily="34" charset="0"/>
              </a:rPr>
              <a:t>  </a:t>
            </a:r>
            <a:r>
              <a:rPr lang="ru-RU" dirty="0" err="1" smtClean="0">
                <a:latin typeface="Bahnschrift Light" pitchFamily="34" charset="0"/>
              </a:rPr>
              <a:t>инцистируются</a:t>
            </a:r>
            <a:r>
              <a:rPr lang="ru-RU" dirty="0" smtClean="0">
                <a:latin typeface="Bahnschrift Light" pitchFamily="34" charset="0"/>
              </a:rPr>
              <a:t>, превращаясь в </a:t>
            </a:r>
            <a:r>
              <a:rPr lang="ru-RU" dirty="0" err="1" smtClean="0">
                <a:latin typeface="Bahnschrift Light" pitchFamily="34" charset="0"/>
              </a:rPr>
              <a:t>брадизоиты</a:t>
            </a:r>
            <a:r>
              <a:rPr lang="ru-RU" dirty="0" smtClean="0">
                <a:latin typeface="Bahnschrift Light" pitchFamily="34" charset="0"/>
              </a:rPr>
              <a:t> (оболочечные скопления токсоплазм), а далее в тканевые цисты, которые сохраняются десятками лет в неактивном состоянии(хроническая форма) и при значительном снижении иммунитета (у больных </a:t>
            </a:r>
            <a:r>
              <a:rPr lang="ru-RU" dirty="0" err="1" smtClean="0">
                <a:latin typeface="Bahnschrift Light" pitchFamily="34" charset="0"/>
              </a:rPr>
              <a:t>СПИДом</a:t>
            </a:r>
            <a:r>
              <a:rPr lang="ru-RU" dirty="0" smtClean="0">
                <a:latin typeface="Bahnschrift Light" pitchFamily="34" charset="0"/>
              </a:rPr>
              <a:t>, гематологических и онкологических больных) способны к реактивация инфекции с </a:t>
            </a:r>
            <a:r>
              <a:rPr lang="ru-RU" dirty="0" err="1" smtClean="0">
                <a:latin typeface="Bahnschrift Light" pitchFamily="34" charset="0"/>
              </a:rPr>
              <a:t>генерализованным</a:t>
            </a:r>
            <a:r>
              <a:rPr lang="ru-RU" dirty="0" smtClean="0">
                <a:latin typeface="Bahnschrift Light" pitchFamily="34" charset="0"/>
              </a:rPr>
              <a:t> течением.</a:t>
            </a:r>
          </a:p>
          <a:p>
            <a:pPr>
              <a:buFont typeface="Wingdings" pitchFamily="2" charset="2"/>
              <a:buChar char="q"/>
            </a:pPr>
            <a:r>
              <a:rPr lang="ru-RU" dirty="0" smtClean="0">
                <a:latin typeface="Bahnschrift Light" pitchFamily="34" charset="0"/>
              </a:rPr>
              <a:t>При первичной инфекции у беременных возбудитель проникает в ткани плода и вызывает воспалительный процесс, причём в разные периоды развития наблюдается различный характер воспаления: у эмбриона происходит лишь альтерация (дистрофия и некроз ткани без фиброза), в раннем фетальном периоде дополняется повышенным образованием соединительной ткани (фиброзом), а в позднем фетальном периоде присоединяется сосудистый компонент. Отсюда вытекают различные по характеру и тяжести поражения плода, которые зависят от сроков инфицирования матери.</a:t>
            </a:r>
          </a:p>
          <a:p>
            <a:endParaRPr lang="ru-RU" dirty="0">
              <a:latin typeface="Bahnschrift Light" pitchFamily="34" charset="0"/>
            </a:endParaRPr>
          </a:p>
        </p:txBody>
      </p:sp>
    </p:spTree>
  </p:cSld>
  <p:clrMapOvr>
    <a:masterClrMapping/>
  </p:clrMapOvr>
  <p:transition>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47963" y="779071"/>
            <a:ext cx="5626579" cy="700937"/>
          </a:xfrm>
        </p:spPr>
        <p:txBody>
          <a:bodyPr/>
          <a:lstStyle/>
          <a:p>
            <a:r>
              <a:rPr lang="ru-RU" sz="2400" dirty="0" smtClean="0">
                <a:latin typeface="Bahnschrift Light SemiCondensed" pitchFamily="34" charset="0"/>
              </a:rPr>
              <a:t>Классификация и клиническая картина токсоплазмоза</a:t>
            </a:r>
            <a:endParaRPr lang="ru-RU" sz="2400" dirty="0">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961530" y="1621410"/>
            <a:ext cx="6024282" cy="5236590"/>
          </a:xfrm>
        </p:spPr>
        <p:txBody>
          <a:bodyPr>
            <a:noAutofit/>
          </a:bodyPr>
          <a:lstStyle/>
          <a:p>
            <a:pPr marL="0">
              <a:buNone/>
            </a:pPr>
            <a:r>
              <a:rPr lang="ru-RU" sz="1400" dirty="0" smtClean="0">
                <a:latin typeface="Bahnschrift Light" pitchFamily="34" charset="0"/>
              </a:rPr>
              <a:t>Выделяют врожденный и приобретенный ТП. </a:t>
            </a:r>
          </a:p>
          <a:p>
            <a:pPr marL="0">
              <a:buNone/>
            </a:pPr>
            <a:r>
              <a:rPr lang="ru-RU" sz="1400" dirty="0" smtClean="0">
                <a:latin typeface="Bahnschrift Light" pitchFamily="34" charset="0"/>
              </a:rPr>
              <a:t>По классификации А.П. Казанцева (1985 г.) ТП подразделяют на: </a:t>
            </a:r>
          </a:p>
          <a:p>
            <a:pPr marL="0">
              <a:buClr>
                <a:schemeClr val="accent1">
                  <a:lumMod val="50000"/>
                </a:schemeClr>
              </a:buClr>
              <a:buFont typeface="Wingdings" pitchFamily="2" charset="2"/>
              <a:buChar char="q"/>
            </a:pPr>
            <a:r>
              <a:rPr lang="ru-RU" sz="1400" dirty="0" smtClean="0">
                <a:latin typeface="Bahnschrift Light" pitchFamily="34" charset="0"/>
              </a:rPr>
              <a:t>латентный (первичный и вторичный)</a:t>
            </a:r>
          </a:p>
          <a:p>
            <a:pPr marL="0">
              <a:buClr>
                <a:schemeClr val="accent1">
                  <a:lumMod val="50000"/>
                </a:schemeClr>
              </a:buClr>
              <a:buFont typeface="Wingdings" pitchFamily="2" charset="2"/>
              <a:buChar char="q"/>
            </a:pPr>
            <a:r>
              <a:rPr lang="ru-RU" sz="1400" dirty="0" err="1" smtClean="0">
                <a:latin typeface="Bahnschrift Light" pitchFamily="34" charset="0"/>
              </a:rPr>
              <a:t>первичнохронический</a:t>
            </a:r>
            <a:r>
              <a:rPr lang="ru-RU" sz="1400" dirty="0" smtClean="0">
                <a:latin typeface="Bahnschrift Light" pitchFamily="34" charset="0"/>
              </a:rPr>
              <a:t> и </a:t>
            </a:r>
          </a:p>
          <a:p>
            <a:pPr marL="0">
              <a:buClr>
                <a:schemeClr val="accent1">
                  <a:lumMod val="50000"/>
                </a:schemeClr>
              </a:buClr>
              <a:buFont typeface="Wingdings" pitchFamily="2" charset="2"/>
              <a:buChar char="q"/>
            </a:pPr>
            <a:r>
              <a:rPr lang="ru-RU" sz="1400" dirty="0" err="1" smtClean="0">
                <a:latin typeface="Bahnschrift Light" pitchFamily="34" charset="0"/>
              </a:rPr>
              <a:t>вторичнохронический</a:t>
            </a:r>
            <a:r>
              <a:rPr lang="ru-RU" sz="1400" dirty="0" smtClean="0">
                <a:latin typeface="Bahnschrift Light" pitchFamily="34" charset="0"/>
              </a:rPr>
              <a:t> (клинически выраженный или стертый) </a:t>
            </a:r>
          </a:p>
          <a:p>
            <a:pPr marL="0">
              <a:buClr>
                <a:schemeClr val="accent1">
                  <a:lumMod val="50000"/>
                </a:schemeClr>
              </a:buClr>
              <a:buFont typeface="Wingdings" pitchFamily="2" charset="2"/>
              <a:buChar char="q"/>
            </a:pPr>
            <a:r>
              <a:rPr lang="ru-RU" sz="1400" dirty="0" smtClean="0">
                <a:latin typeface="Bahnschrift Light" pitchFamily="34" charset="0"/>
              </a:rPr>
              <a:t>острый</a:t>
            </a:r>
          </a:p>
          <a:p>
            <a:pPr marL="0">
              <a:buNone/>
            </a:pPr>
            <a:r>
              <a:rPr lang="ru-RU" sz="1400" dirty="0" smtClean="0">
                <a:latin typeface="Bahnschrift Light" pitchFamily="34" charset="0"/>
              </a:rPr>
              <a:t>При всех хронических формах выделяют периоды обострения и ремиссии, а при вторичных формах отмечают наличие </a:t>
            </a:r>
            <a:r>
              <a:rPr lang="ru-RU" sz="1400" dirty="0" err="1" smtClean="0">
                <a:latin typeface="Bahnschrift Light" pitchFamily="34" charset="0"/>
              </a:rPr>
              <a:t>резидуальных</a:t>
            </a:r>
            <a:r>
              <a:rPr lang="ru-RU" sz="1400" dirty="0" smtClean="0">
                <a:latin typeface="Bahnschrift Light" pitchFamily="34" charset="0"/>
              </a:rPr>
              <a:t> явлений перенесенной </a:t>
            </a:r>
            <a:r>
              <a:rPr lang="ru-RU" sz="1400" dirty="0" err="1" smtClean="0">
                <a:latin typeface="Bahnschrift Light" pitchFamily="34" charset="0"/>
              </a:rPr>
              <a:t>манифестной</a:t>
            </a:r>
            <a:r>
              <a:rPr lang="ru-RU" sz="1400" dirty="0" smtClean="0">
                <a:latin typeface="Bahnschrift Light" pitchFamily="34" charset="0"/>
              </a:rPr>
              <a:t> формы заболевания. </a:t>
            </a:r>
          </a:p>
          <a:p>
            <a:pPr marL="0">
              <a:buNone/>
            </a:pPr>
            <a:r>
              <a:rPr lang="ru-RU" sz="1400" dirty="0" smtClean="0">
                <a:latin typeface="Bahnschrift Light" pitchFamily="34" charset="0"/>
              </a:rPr>
              <a:t>Инкубационный период длится от 5 до 23 дней, в среднем 12–14 дней.</a:t>
            </a:r>
          </a:p>
          <a:p>
            <a:pPr marL="0">
              <a:buNone/>
            </a:pPr>
            <a:r>
              <a:rPr lang="ru-RU" sz="1400" dirty="0" smtClean="0">
                <a:latin typeface="Bahnschrift Light" pitchFamily="34" charset="0"/>
              </a:rPr>
              <a:t>Первичное инфицирование T. </a:t>
            </a:r>
            <a:r>
              <a:rPr lang="ru-RU" sz="1400" dirty="0" err="1" smtClean="0">
                <a:latin typeface="Bahnschrift Light" pitchFamily="34" charset="0"/>
              </a:rPr>
              <a:t>gondii</a:t>
            </a:r>
            <a:r>
              <a:rPr lang="ru-RU" sz="1400" dirty="0" smtClean="0">
                <a:latin typeface="Bahnschrift Light" pitchFamily="34" charset="0"/>
              </a:rPr>
              <a:t> приводит в 95–99% случаев к выработке специфических антител и формированию нестерильного иммунитета без каких-либо клинических проявлений заболевания. Такое состояние называется </a:t>
            </a:r>
            <a:r>
              <a:rPr lang="ru-RU" sz="1400" b="1" dirty="0" smtClean="0">
                <a:solidFill>
                  <a:schemeClr val="accent1">
                    <a:lumMod val="75000"/>
                  </a:schemeClr>
                </a:solidFill>
                <a:effectLst>
                  <a:outerShdw blurRad="38100" dist="38100" dir="2700000" algn="tl">
                    <a:srgbClr val="000000">
                      <a:alpha val="43137"/>
                    </a:srgbClr>
                  </a:outerShdw>
                </a:effectLst>
                <a:latin typeface="Bahnschrift Light" pitchFamily="34" charset="0"/>
              </a:rPr>
              <a:t>первично-латентным ТП</a:t>
            </a:r>
            <a:r>
              <a:rPr lang="ru-RU" sz="1400" dirty="0" smtClean="0">
                <a:solidFill>
                  <a:schemeClr val="accent1">
                    <a:lumMod val="75000"/>
                  </a:schemeClr>
                </a:solidFill>
                <a:effectLst>
                  <a:outerShdw blurRad="38100" dist="38100" dir="2700000" algn="tl">
                    <a:srgbClr val="000000">
                      <a:alpha val="43137"/>
                    </a:srgbClr>
                  </a:outerShdw>
                </a:effectLst>
                <a:latin typeface="Bahnschrift Light" pitchFamily="34" charset="0"/>
              </a:rPr>
              <a:t> </a:t>
            </a:r>
            <a:r>
              <a:rPr lang="ru-RU" sz="1400" dirty="0" smtClean="0">
                <a:latin typeface="Bahnschrift Light" pitchFamily="34" charset="0"/>
              </a:rPr>
              <a:t>и, как правило, выявляется лишь при серологическом обследовании. </a:t>
            </a:r>
          </a:p>
        </p:txBody>
      </p:sp>
      <p:pic>
        <p:nvPicPr>
          <p:cNvPr id="6" name="Рисунок 5" descr="F1.large.jpg"/>
          <p:cNvPicPr>
            <a:picLocks noGrp="1" noChangeAspect="1"/>
          </p:cNvPicPr>
          <p:nvPr>
            <p:ph type="pic" sz="quarter" idx="13"/>
          </p:nvPr>
        </p:nvPicPr>
        <p:blipFill>
          <a:blip r:embed="rId2"/>
          <a:srcRect l="23293" r="23293"/>
          <a:stretch>
            <a:fillRect/>
          </a:stretch>
        </p:blipFill>
        <p:spPr/>
      </p:pic>
    </p:spTree>
  </p:cSld>
  <p:clrMapOvr>
    <a:masterClrMapping/>
  </p:clrMapOvr>
  <p:transition>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47963" y="779071"/>
            <a:ext cx="5626579" cy="700937"/>
          </a:xfrm>
        </p:spPr>
        <p:txBody>
          <a:bodyPr/>
          <a:lstStyle/>
          <a:p>
            <a:r>
              <a:rPr lang="ru-RU" sz="2400" dirty="0" smtClean="0">
                <a:latin typeface="Bahnschrift Light SemiCondensed" pitchFamily="34" charset="0"/>
              </a:rPr>
              <a:t>Классификация и клиническая картина токсоплазмоза</a:t>
            </a:r>
            <a:endParaRPr lang="ru-RU" sz="2400" dirty="0">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961530" y="1621410"/>
            <a:ext cx="6024282" cy="5236590"/>
          </a:xfrm>
        </p:spPr>
        <p:txBody>
          <a:bodyPr>
            <a:noAutofit/>
          </a:bodyPr>
          <a:lstStyle/>
          <a:p>
            <a:pPr marL="0">
              <a:buNone/>
            </a:pPr>
            <a:r>
              <a:rPr lang="ru-RU" sz="1400" dirty="0" smtClean="0">
                <a:latin typeface="Bahnschrift Light" pitchFamily="34" charset="0"/>
              </a:rPr>
              <a:t>В зависимости от выраженности </a:t>
            </a:r>
            <a:r>
              <a:rPr lang="ru-RU" sz="1400" dirty="0" err="1" smtClean="0">
                <a:latin typeface="Bahnschrift Light" pitchFamily="34" charset="0"/>
              </a:rPr>
              <a:t>иммуносупрессии</a:t>
            </a:r>
            <a:r>
              <a:rPr lang="ru-RU" sz="1400" dirty="0" smtClean="0">
                <a:latin typeface="Bahnschrift Light" pitchFamily="34" charset="0"/>
              </a:rPr>
              <a:t> возможно также развитие </a:t>
            </a:r>
            <a:r>
              <a:rPr lang="ru-RU" sz="1400" dirty="0" err="1" smtClean="0">
                <a:latin typeface="Bahnschrift Light" pitchFamily="34" charset="0"/>
              </a:rPr>
              <a:t>первичнохронического</a:t>
            </a:r>
            <a:r>
              <a:rPr lang="ru-RU" sz="1400" b="1" dirty="0" smtClean="0">
                <a:latin typeface="Bahnschrift Light" pitchFamily="34" charset="0"/>
              </a:rPr>
              <a:t> </a:t>
            </a:r>
            <a:r>
              <a:rPr lang="ru-RU" sz="1400" dirty="0" smtClean="0">
                <a:latin typeface="Bahnschrift Light" pitchFamily="34" charset="0"/>
              </a:rPr>
              <a:t>(1–5% инфицированных) или, при более значительных нарушениях в иммунной системе, острого ТП (до 0,01% инфицированных). </a:t>
            </a:r>
          </a:p>
          <a:p>
            <a:pPr marL="0">
              <a:buNone/>
            </a:pPr>
            <a:r>
              <a:rPr lang="ru-RU" sz="1400" dirty="0" err="1" smtClean="0">
                <a:latin typeface="Bahnschrift Light" pitchFamily="34" charset="0"/>
              </a:rPr>
              <a:t>Первичнолатентный</a:t>
            </a:r>
            <a:r>
              <a:rPr lang="ru-RU" sz="1400" dirty="0" smtClean="0">
                <a:latin typeface="Bahnschrift Light" pitchFamily="34" charset="0"/>
              </a:rPr>
              <a:t> ТП может трансформироваться в </a:t>
            </a:r>
            <a:r>
              <a:rPr lang="ru-RU" sz="1400" dirty="0" err="1" smtClean="0">
                <a:latin typeface="Bahnschrift Light" pitchFamily="34" charset="0"/>
              </a:rPr>
              <a:t>первичнохронический</a:t>
            </a:r>
            <a:r>
              <a:rPr lang="ru-RU" sz="1400" dirty="0" smtClean="0">
                <a:latin typeface="Bahnschrift Light" pitchFamily="34" charset="0"/>
              </a:rPr>
              <a:t> или острый ТП под влиянием факторов, способных вызвать </a:t>
            </a:r>
            <a:r>
              <a:rPr lang="ru-RU" sz="1400" dirty="0" err="1" smtClean="0">
                <a:latin typeface="Bahnschrift Light" pitchFamily="34" charset="0"/>
              </a:rPr>
              <a:t>иммуносупрессию</a:t>
            </a:r>
            <a:r>
              <a:rPr lang="ru-RU" sz="1400" dirty="0" smtClean="0">
                <a:latin typeface="Bahnschrift Light" pitchFamily="34" charset="0"/>
              </a:rPr>
              <a:t> (перенесенные тяжелые заболевания, длительное лечение </a:t>
            </a:r>
            <a:r>
              <a:rPr lang="ru-RU" sz="1400" dirty="0" err="1" smtClean="0">
                <a:latin typeface="Bahnschrift Light" pitchFamily="34" charset="0"/>
              </a:rPr>
              <a:t>цитостатиками</a:t>
            </a:r>
            <a:r>
              <a:rPr lang="ru-RU" sz="1400" dirty="0" smtClean="0">
                <a:latin typeface="Bahnschrift Light" pitchFamily="34" charset="0"/>
              </a:rPr>
              <a:t>, </a:t>
            </a:r>
            <a:r>
              <a:rPr lang="ru-RU" sz="1400" dirty="0" err="1" smtClean="0">
                <a:latin typeface="Bahnschrift Light" pitchFamily="34" charset="0"/>
              </a:rPr>
              <a:t>глюкокортикостероидами</a:t>
            </a:r>
            <a:r>
              <a:rPr lang="ru-RU" sz="1400" dirty="0" smtClean="0">
                <a:latin typeface="Bahnschrift Light" pitchFamily="34" charset="0"/>
              </a:rPr>
              <a:t>, лучевая терапия, ВИЧ-инфекция, хронический </a:t>
            </a:r>
            <a:r>
              <a:rPr lang="ru-RU" sz="1400" dirty="0" err="1" smtClean="0">
                <a:latin typeface="Bahnschrift Light" pitchFamily="34" charset="0"/>
              </a:rPr>
              <a:t>психоэмоциональный</a:t>
            </a:r>
            <a:r>
              <a:rPr lang="ru-RU" sz="1400" dirty="0" smtClean="0">
                <a:latin typeface="Bahnschrift Light" pitchFamily="34" charset="0"/>
              </a:rPr>
              <a:t> стресс).</a:t>
            </a:r>
          </a:p>
          <a:p>
            <a:pPr marL="0">
              <a:buNone/>
            </a:pPr>
            <a:r>
              <a:rPr lang="ru-RU" sz="1400" dirty="0" smtClean="0">
                <a:latin typeface="Bahnschrift Light" pitchFamily="34" charset="0"/>
              </a:rPr>
              <a:t>При развитии </a:t>
            </a:r>
            <a:r>
              <a:rPr lang="ru-RU" sz="1400" b="1" dirty="0" smtClean="0">
                <a:solidFill>
                  <a:schemeClr val="accent1">
                    <a:lumMod val="75000"/>
                  </a:schemeClr>
                </a:solidFill>
                <a:effectLst>
                  <a:outerShdw blurRad="38100" dist="38100" dir="2700000" algn="tl">
                    <a:srgbClr val="000000">
                      <a:alpha val="43137"/>
                    </a:srgbClr>
                  </a:outerShdw>
                </a:effectLst>
                <a:latin typeface="Bahnschrift Light" pitchFamily="34" charset="0"/>
              </a:rPr>
              <a:t>острого ТП </a:t>
            </a:r>
            <a:r>
              <a:rPr lang="ru-RU" sz="1400" dirty="0" smtClean="0">
                <a:latin typeface="Bahnschrift Light" pitchFamily="34" charset="0"/>
              </a:rPr>
              <a:t>в результате первичного инфицирования заболевание начинается бурно, чаще всего протекает по типу менингита (</a:t>
            </a:r>
            <a:r>
              <a:rPr lang="ru-RU" sz="1400" dirty="0" err="1" smtClean="0">
                <a:latin typeface="Bahnschrift Light" pitchFamily="34" charset="0"/>
              </a:rPr>
              <a:t>менингоэнцефалита</a:t>
            </a:r>
            <a:r>
              <a:rPr lang="ru-RU" sz="1400" dirty="0" smtClean="0">
                <a:latin typeface="Bahnschrift Light" pitchFamily="34" charset="0"/>
              </a:rPr>
              <a:t>, энцефалита), с развитием неврита зрительных нервов, парезов, гемиплегий, через 4–5 </a:t>
            </a:r>
            <a:r>
              <a:rPr lang="ru-RU" sz="1400" dirty="0" smtClean="0">
                <a:latin typeface="Bahnschrift Light" pitchFamily="34" charset="0"/>
              </a:rPr>
              <a:t>недель </a:t>
            </a:r>
            <a:r>
              <a:rPr lang="ru-RU" sz="1400" dirty="0" smtClean="0">
                <a:latin typeface="Bahnschrift Light" pitchFamily="34" charset="0"/>
              </a:rPr>
              <a:t>– миокардита. В ряде случаев наблюдается </a:t>
            </a:r>
            <a:r>
              <a:rPr lang="ru-RU" sz="1400" dirty="0" err="1" smtClean="0">
                <a:latin typeface="Bahnschrift Light" pitchFamily="34" charset="0"/>
              </a:rPr>
              <a:t>тифоподобная</a:t>
            </a:r>
            <a:r>
              <a:rPr lang="ru-RU" sz="1400" dirty="0" smtClean="0">
                <a:latin typeface="Bahnschrift Light" pitchFamily="34" charset="0"/>
              </a:rPr>
              <a:t> форма острого ТП с характерной экзантемой, появляющейся на 4–7й день (обильная, </a:t>
            </a:r>
            <a:r>
              <a:rPr lang="ru-RU" sz="1400" dirty="0" err="1" smtClean="0">
                <a:latin typeface="Bahnschrift Light" pitchFamily="34" charset="0"/>
              </a:rPr>
              <a:t>макулезная</a:t>
            </a:r>
            <a:r>
              <a:rPr lang="ru-RU" sz="1400" dirty="0" smtClean="0">
                <a:latin typeface="Bahnschrift Light" pitchFamily="34" charset="0"/>
              </a:rPr>
              <a:t>, от розового до темно-красного цвета), но без поражения ЦНС, хотя чаще выявляется сочетание симптомов (смешанная форма). Острый ТП протекает тяжело и может заканчиваться летально. </a:t>
            </a:r>
          </a:p>
        </p:txBody>
      </p:sp>
      <p:pic>
        <p:nvPicPr>
          <p:cNvPr id="6" name="Рисунок 5" descr="F1.large.jpg"/>
          <p:cNvPicPr>
            <a:picLocks noGrp="1" noChangeAspect="1"/>
          </p:cNvPicPr>
          <p:nvPr>
            <p:ph type="pic" sz="quarter" idx="13"/>
          </p:nvPr>
        </p:nvPicPr>
        <p:blipFill>
          <a:blip r:embed="rId2"/>
          <a:srcRect l="23293" r="23293"/>
          <a:stretch>
            <a:fillRect/>
          </a:stretch>
        </p:blipFill>
        <p:spPr/>
      </p:pic>
    </p:spTree>
  </p:cSld>
  <p:clrMapOvr>
    <a:masterClrMapping/>
  </p:clrMapOvr>
  <p:transition>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47963" y="779071"/>
            <a:ext cx="5626579" cy="700937"/>
          </a:xfrm>
        </p:spPr>
        <p:txBody>
          <a:bodyPr/>
          <a:lstStyle/>
          <a:p>
            <a:r>
              <a:rPr lang="ru-RU" sz="2400" dirty="0" smtClean="0">
                <a:latin typeface="Bahnschrift Light SemiCondensed" pitchFamily="34" charset="0"/>
              </a:rPr>
              <a:t>Классификация и клиническая картина токсоплазмоза</a:t>
            </a:r>
            <a:endParaRPr lang="ru-RU" sz="2400" dirty="0">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961530" y="1621410"/>
            <a:ext cx="6024282" cy="5236590"/>
          </a:xfrm>
        </p:spPr>
        <p:txBody>
          <a:bodyPr>
            <a:noAutofit/>
          </a:bodyPr>
          <a:lstStyle/>
          <a:p>
            <a:pPr marL="0">
              <a:buNone/>
            </a:pPr>
            <a:r>
              <a:rPr lang="ru-RU" sz="1400" dirty="0" smtClean="0">
                <a:latin typeface="Bahnschrift Light" pitchFamily="34" charset="0"/>
              </a:rPr>
              <a:t>В случае выздоровления остаются </a:t>
            </a:r>
            <a:r>
              <a:rPr lang="ru-RU" sz="1400" dirty="0" err="1" smtClean="0">
                <a:latin typeface="Bahnschrift Light" pitchFamily="34" charset="0"/>
              </a:rPr>
              <a:t>резидуальные</a:t>
            </a:r>
            <a:r>
              <a:rPr lang="ru-RU" sz="1400" dirty="0" smtClean="0">
                <a:latin typeface="Bahnschrift Light" pitchFamily="34" charset="0"/>
              </a:rPr>
              <a:t> явления различной выраженности (атрофия зрительных нервов, диэнцефальные расстройства, </a:t>
            </a:r>
            <a:r>
              <a:rPr lang="ru-RU" sz="1400" dirty="0" err="1" smtClean="0">
                <a:latin typeface="Bahnschrift Light" pitchFamily="34" charset="0"/>
              </a:rPr>
              <a:t>эпилептиформные</a:t>
            </a:r>
            <a:r>
              <a:rPr lang="ru-RU" sz="1400" dirty="0" smtClean="0">
                <a:latin typeface="Bahnschrift Light" pitchFamily="34" charset="0"/>
              </a:rPr>
              <a:t> приступы, внутричерепная гипертензия, вялотекущий арахноидит, очаги </a:t>
            </a:r>
            <a:r>
              <a:rPr lang="ru-RU" sz="1400" dirty="0" err="1" smtClean="0">
                <a:latin typeface="Bahnschrift Light" pitchFamily="34" charset="0"/>
              </a:rPr>
              <a:t>хориоретинита</a:t>
            </a:r>
            <a:r>
              <a:rPr lang="ru-RU" sz="1400" dirty="0" smtClean="0">
                <a:latin typeface="Bahnschrift Light" pitchFamily="34" charset="0"/>
              </a:rPr>
              <a:t> со снижением зрения). При своевременной диагностике и адекватном лечении возможно полное клиническое выздоровление с формированием </a:t>
            </a:r>
            <a:r>
              <a:rPr lang="ru-RU" sz="1400" b="1" dirty="0" smtClean="0">
                <a:solidFill>
                  <a:schemeClr val="accent1">
                    <a:lumMod val="75000"/>
                  </a:schemeClr>
                </a:solidFill>
                <a:effectLst>
                  <a:outerShdw blurRad="38100" dist="38100" dir="2700000" algn="tl">
                    <a:srgbClr val="000000">
                      <a:alpha val="43137"/>
                    </a:srgbClr>
                  </a:outerShdw>
                </a:effectLst>
                <a:latin typeface="Bahnschrift Light" pitchFamily="34" charset="0"/>
              </a:rPr>
              <a:t>вторично-латентной</a:t>
            </a:r>
            <a:r>
              <a:rPr lang="ru-RU" sz="1400" dirty="0" smtClean="0">
                <a:latin typeface="Bahnschrift Light" pitchFamily="34" charset="0"/>
              </a:rPr>
              <a:t> формы </a:t>
            </a:r>
            <a:r>
              <a:rPr lang="ru-RU" sz="1400" b="1" dirty="0" smtClean="0">
                <a:solidFill>
                  <a:schemeClr val="accent1">
                    <a:lumMod val="75000"/>
                  </a:schemeClr>
                </a:solidFill>
                <a:effectLst>
                  <a:outerShdw blurRad="38100" dist="38100" dir="2700000" algn="tl">
                    <a:srgbClr val="000000">
                      <a:alpha val="43137"/>
                    </a:srgbClr>
                  </a:outerShdw>
                </a:effectLst>
                <a:latin typeface="Bahnschrift Light" pitchFamily="34" charset="0"/>
              </a:rPr>
              <a:t>ТП</a:t>
            </a:r>
            <a:r>
              <a:rPr lang="ru-RU" sz="1400" dirty="0" smtClean="0">
                <a:latin typeface="Bahnschrift Light" pitchFamily="34" charset="0"/>
              </a:rPr>
              <a:t>.</a:t>
            </a:r>
          </a:p>
          <a:p>
            <a:pPr marL="0">
              <a:buNone/>
            </a:pPr>
            <a:r>
              <a:rPr lang="ru-RU" sz="1400" dirty="0" smtClean="0">
                <a:latin typeface="Bahnschrift Light" pitchFamily="34" charset="0"/>
              </a:rPr>
              <a:t>При реактивации латентной инфекции или на фоне клинически выраженного хронического ТП острый ТП начинается постепенно и характеризуется поражением ЦНС по типу </a:t>
            </a:r>
            <a:r>
              <a:rPr lang="ru-RU" sz="1400" dirty="0" err="1" smtClean="0">
                <a:latin typeface="Bahnschrift Light" pitchFamily="34" charset="0"/>
              </a:rPr>
              <a:t>менингоэнцефалита</a:t>
            </a:r>
            <a:r>
              <a:rPr lang="ru-RU" sz="1400" dirty="0" smtClean="0">
                <a:latin typeface="Bahnschrift Light" pitchFamily="34" charset="0"/>
              </a:rPr>
              <a:t>, который медленно прогрессирует с постепенным вовлечением в патологический процесс </a:t>
            </a:r>
            <a:r>
              <a:rPr lang="ru-RU" sz="1400" dirty="0" err="1" smtClean="0">
                <a:latin typeface="Bahnschrift Light" pitchFamily="34" charset="0"/>
              </a:rPr>
              <a:t>черепномозговых</a:t>
            </a:r>
            <a:r>
              <a:rPr lang="ru-RU" sz="1400" dirty="0" smtClean="0">
                <a:latin typeface="Bahnschrift Light" pitchFamily="34" charset="0"/>
              </a:rPr>
              <a:t> нервов (чаще зрительных) и миокарда. </a:t>
            </a:r>
          </a:p>
          <a:p>
            <a:pPr marL="0">
              <a:buNone/>
            </a:pPr>
            <a:r>
              <a:rPr lang="ru-RU" sz="1400" dirty="0" smtClean="0">
                <a:latin typeface="Bahnschrift Light" pitchFamily="34" charset="0"/>
              </a:rPr>
              <a:t>Позднее при компьютерной томографии могут выявляться кисты в веществе головного мозга. Одновременно на фоне доминирующей картины </a:t>
            </a:r>
            <a:r>
              <a:rPr lang="ru-RU" sz="1400" dirty="0" err="1" smtClean="0">
                <a:latin typeface="Bahnschrift Light" pitchFamily="34" charset="0"/>
              </a:rPr>
              <a:t>нейроинфекции</a:t>
            </a:r>
            <a:r>
              <a:rPr lang="ru-RU" sz="1400" dirty="0" smtClean="0">
                <a:latin typeface="Bahnschrift Light" pitchFamily="34" charset="0"/>
              </a:rPr>
              <a:t> выявляются другие признаки ТП – </a:t>
            </a:r>
            <a:r>
              <a:rPr lang="ru-RU" sz="1400" dirty="0" err="1" smtClean="0">
                <a:latin typeface="Bahnschrift Light" pitchFamily="34" charset="0"/>
              </a:rPr>
              <a:t>полилимфаденит</a:t>
            </a:r>
            <a:r>
              <a:rPr lang="ru-RU" sz="1400" dirty="0" smtClean="0">
                <a:latin typeface="Bahnschrift Light" pitchFamily="34" charset="0"/>
              </a:rPr>
              <a:t>, </a:t>
            </a:r>
            <a:r>
              <a:rPr lang="ru-RU" sz="1400" dirty="0" err="1" smtClean="0">
                <a:latin typeface="Bahnschrift Light" pitchFamily="34" charset="0"/>
              </a:rPr>
              <a:t>гепатолиенальный</a:t>
            </a:r>
            <a:r>
              <a:rPr lang="ru-RU" sz="1400" dirty="0" smtClean="0">
                <a:latin typeface="Bahnschrift Light" pitchFamily="34" charset="0"/>
              </a:rPr>
              <a:t> синдром, артралгии и миалгии. Более частым и менее благоприятным исходом острого ТП является формирование </a:t>
            </a:r>
            <a:r>
              <a:rPr lang="ru-RU" sz="1400" dirty="0" err="1" smtClean="0">
                <a:latin typeface="Bahnschrift Light" pitchFamily="34" charset="0"/>
              </a:rPr>
              <a:t>вторичнохронического</a:t>
            </a:r>
            <a:r>
              <a:rPr lang="ru-RU" sz="1400" dirty="0" smtClean="0">
                <a:latin typeface="Bahnschrift Light" pitchFamily="34" charset="0"/>
              </a:rPr>
              <a:t> ТП, протекающего сходно с </a:t>
            </a:r>
            <a:r>
              <a:rPr lang="ru-RU" sz="1400" dirty="0" err="1" smtClean="0">
                <a:latin typeface="Bahnschrift Light" pitchFamily="34" charset="0"/>
              </a:rPr>
              <a:t>первичнохроническим</a:t>
            </a:r>
            <a:r>
              <a:rPr lang="ru-RU" sz="1400" dirty="0" smtClean="0">
                <a:latin typeface="Bahnschrift Light" pitchFamily="34" charset="0"/>
              </a:rPr>
              <a:t>. </a:t>
            </a:r>
          </a:p>
        </p:txBody>
      </p:sp>
      <p:pic>
        <p:nvPicPr>
          <p:cNvPr id="6" name="Рисунок 5" descr="F1.large.jpg"/>
          <p:cNvPicPr>
            <a:picLocks noGrp="1" noChangeAspect="1"/>
          </p:cNvPicPr>
          <p:nvPr>
            <p:ph type="pic" sz="quarter" idx="13"/>
          </p:nvPr>
        </p:nvPicPr>
        <p:blipFill>
          <a:blip r:embed="rId2"/>
          <a:srcRect l="23293" r="23293"/>
          <a:stretch>
            <a:fillRect/>
          </a:stretch>
        </p:blipFill>
        <p:spPr/>
      </p:pic>
    </p:spTree>
  </p:cSld>
  <p:clrMapOvr>
    <a:masterClrMapping/>
  </p:clrMapOvr>
  <p:transition>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47963" y="779071"/>
            <a:ext cx="5626579" cy="700937"/>
          </a:xfrm>
        </p:spPr>
        <p:txBody>
          <a:bodyPr/>
          <a:lstStyle/>
          <a:p>
            <a:r>
              <a:rPr lang="ru-RU" sz="2400" dirty="0" smtClean="0">
                <a:latin typeface="Bahnschrift Light SemiCondensed" pitchFamily="34" charset="0"/>
              </a:rPr>
              <a:t>Классификация и клиническая картина токсоплазмоза</a:t>
            </a:r>
            <a:endParaRPr lang="ru-RU" sz="2400" dirty="0">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961530" y="1621410"/>
            <a:ext cx="6024282" cy="5236590"/>
          </a:xfrm>
        </p:spPr>
        <p:txBody>
          <a:bodyPr>
            <a:noAutofit/>
          </a:bodyPr>
          <a:lstStyle/>
          <a:p>
            <a:pPr marL="0">
              <a:buNone/>
            </a:pPr>
            <a:r>
              <a:rPr lang="ru-RU" sz="1400" b="1" dirty="0" smtClean="0">
                <a:solidFill>
                  <a:schemeClr val="accent1">
                    <a:lumMod val="75000"/>
                  </a:schemeClr>
                </a:solidFill>
                <a:effectLst>
                  <a:outerShdw blurRad="38100" dist="38100" dir="2700000" algn="tl">
                    <a:srgbClr val="000000">
                      <a:alpha val="43137"/>
                    </a:srgbClr>
                  </a:outerShdw>
                </a:effectLst>
                <a:latin typeface="Bahnschrift Light" pitchFamily="34" charset="0"/>
              </a:rPr>
              <a:t>Первично-хронический ТП</a:t>
            </a:r>
            <a:r>
              <a:rPr lang="ru-RU" sz="1400" dirty="0" smtClean="0">
                <a:latin typeface="Bahnschrift Light" pitchFamily="34" charset="0"/>
              </a:rPr>
              <a:t>  характеризуется выраженным полиморфизмом клинических проявлений. Заболевание начинается постепенно, наиболее часто отмечаются  признаки общей интоксикации, поражения ЦНС, </a:t>
            </a:r>
            <a:r>
              <a:rPr lang="ru-RU" sz="1400" dirty="0" err="1" smtClean="0">
                <a:latin typeface="Bahnschrift Light" pitchFamily="34" charset="0"/>
              </a:rPr>
              <a:t>сердечно-сосудистой</a:t>
            </a:r>
            <a:r>
              <a:rPr lang="ru-RU" sz="1400" dirty="0" smtClean="0">
                <a:latin typeface="Bahnschrift Light" pitchFamily="34" charset="0"/>
              </a:rPr>
              <a:t> системы, </a:t>
            </a:r>
            <a:r>
              <a:rPr lang="ru-RU" sz="1400" dirty="0" err="1" smtClean="0">
                <a:latin typeface="Bahnschrift Light" pitchFamily="34" charset="0"/>
              </a:rPr>
              <a:t>лимфаденопатия</a:t>
            </a:r>
            <a:r>
              <a:rPr lang="ru-RU" sz="1400" dirty="0" smtClean="0">
                <a:latin typeface="Bahnschrift Light" pitchFamily="34" charset="0"/>
              </a:rPr>
              <a:t>, увеличение печени и/или селезенки, нарушение функции вегетативной нервной системы, поражение опорно-двигательного аппарата и ЖКТ. Больные жалуются на общую слабость, головную боль, адинамию, ухудшение аппетита, нарушение сна, иногда похудание. Беспокоят также сердцебиение, тупые боли в области сердца, нарушения сердечного ритма, боли в мышцах и суставах. При обследовании обнаруживаются миозиты (особенно часто мышц голеней), иногда с развитием </a:t>
            </a:r>
            <a:r>
              <a:rPr lang="ru-RU" sz="1400" dirty="0" err="1" smtClean="0">
                <a:latin typeface="Bahnschrift Light" pitchFamily="34" charset="0"/>
              </a:rPr>
              <a:t>кальцинатов</a:t>
            </a:r>
            <a:r>
              <a:rPr lang="ru-RU" sz="1400" dirty="0" smtClean="0">
                <a:latin typeface="Bahnschrift Light" pitchFamily="34" charset="0"/>
              </a:rPr>
              <a:t> в мышцах. Часто наблюдаются </a:t>
            </a:r>
            <a:r>
              <a:rPr lang="ru-RU" sz="1400" dirty="0" err="1" smtClean="0">
                <a:latin typeface="Bahnschrift Light" pitchFamily="34" charset="0"/>
              </a:rPr>
              <a:t>психоэмоциональная</a:t>
            </a:r>
            <a:r>
              <a:rPr lang="ru-RU" sz="1400" dirty="0" smtClean="0">
                <a:latin typeface="Bahnschrift Light" pitchFamily="34" charset="0"/>
              </a:rPr>
              <a:t> лабильность, снижение памяти, умственной работоспособности, </a:t>
            </a:r>
            <a:r>
              <a:rPr lang="ru-RU" sz="1400" dirty="0" err="1" smtClean="0">
                <a:latin typeface="Bahnschrift Light" pitchFamily="34" charset="0"/>
              </a:rPr>
              <a:t>неврозоподобные</a:t>
            </a:r>
            <a:r>
              <a:rPr lang="ru-RU" sz="1400" dirty="0" smtClean="0">
                <a:latin typeface="Bahnschrift Light" pitchFamily="34" charset="0"/>
              </a:rPr>
              <a:t> нарушения (фобии, аффективные расстройства, астенический синдром). </a:t>
            </a:r>
          </a:p>
          <a:p>
            <a:pPr marL="0">
              <a:buNone/>
            </a:pPr>
            <a:r>
              <a:rPr lang="ru-RU" sz="1400" b="1" dirty="0" smtClean="0">
                <a:solidFill>
                  <a:schemeClr val="accent1">
                    <a:lumMod val="75000"/>
                  </a:schemeClr>
                </a:solidFill>
                <a:effectLst>
                  <a:outerShdw blurRad="38100" dist="38100" dir="2700000" algn="tl">
                    <a:srgbClr val="000000">
                      <a:alpha val="43137"/>
                    </a:srgbClr>
                  </a:outerShdw>
                </a:effectLst>
                <a:latin typeface="Bahnschrift Light" pitchFamily="34" charset="0"/>
              </a:rPr>
              <a:t>Вторично-хронический ТП </a:t>
            </a:r>
            <a:r>
              <a:rPr lang="ru-RU" sz="1400" dirty="0" smtClean="0">
                <a:latin typeface="Bahnschrift Light" pitchFamily="34" charset="0"/>
              </a:rPr>
              <a:t>отличается практически ежегодными обострениями, редкими и непродолжительными ремиссиями, наличием </a:t>
            </a:r>
            <a:r>
              <a:rPr lang="ru-RU" sz="1400" dirty="0" err="1" smtClean="0">
                <a:latin typeface="Bahnschrift Light" pitchFamily="34" charset="0"/>
              </a:rPr>
              <a:t>резидуальных</a:t>
            </a:r>
            <a:r>
              <a:rPr lang="ru-RU" sz="1400" dirty="0" smtClean="0">
                <a:latin typeface="Bahnschrift Light" pitchFamily="34" charset="0"/>
              </a:rPr>
              <a:t> явлений и низкой эффективностью </a:t>
            </a:r>
            <a:r>
              <a:rPr lang="ru-RU" sz="1400" dirty="0" err="1" smtClean="0">
                <a:latin typeface="Bahnschrift Light" pitchFamily="34" charset="0"/>
              </a:rPr>
              <a:t>противоинфекционной</a:t>
            </a:r>
            <a:r>
              <a:rPr lang="ru-RU" sz="1400" dirty="0" smtClean="0">
                <a:latin typeface="Bahnschrift Light" pitchFamily="34" charset="0"/>
              </a:rPr>
              <a:t> терапии. </a:t>
            </a:r>
          </a:p>
        </p:txBody>
      </p:sp>
      <p:pic>
        <p:nvPicPr>
          <p:cNvPr id="6" name="Рисунок 5" descr="F1.large.jpg"/>
          <p:cNvPicPr>
            <a:picLocks noGrp="1" noChangeAspect="1"/>
          </p:cNvPicPr>
          <p:nvPr>
            <p:ph type="pic" sz="quarter" idx="13"/>
          </p:nvPr>
        </p:nvPicPr>
        <p:blipFill>
          <a:blip r:embed="rId2"/>
          <a:srcRect l="23293" r="23293"/>
          <a:stretch>
            <a:fillRect/>
          </a:stretch>
        </p:blipFill>
        <p:spPr/>
      </p:pic>
    </p:spTree>
  </p:cSld>
  <p:clrMapOvr>
    <a:masterClrMapping/>
  </p:clrMapOvr>
  <p:transition>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653377" y="803082"/>
            <a:ext cx="6106602" cy="1144988"/>
          </a:xfrm>
        </p:spPr>
        <p:txBody>
          <a:bodyPr/>
          <a:lstStyle/>
          <a:p>
            <a:r>
              <a:rPr lang="ru-RU" sz="2000" dirty="0" smtClean="0">
                <a:solidFill>
                  <a:schemeClr val="accent4">
                    <a:lumMod val="75000"/>
                  </a:schemeClr>
                </a:solidFill>
                <a:latin typeface="Bahnschrift Light SemiCondensed" pitchFamily="34" charset="0"/>
              </a:rPr>
              <a:t>Токсоплазмоз - инвазионное заболевание, возбудителем его является </a:t>
            </a:r>
            <a:r>
              <a:rPr lang="ru-RU" sz="2000" i="1" dirty="0" err="1" smtClean="0">
                <a:solidFill>
                  <a:schemeClr val="accent4">
                    <a:lumMod val="75000"/>
                  </a:schemeClr>
                </a:solidFill>
                <a:latin typeface="Bahnschrift Light SemiCondensed" pitchFamily="34" charset="0"/>
              </a:rPr>
              <a:t>Toxoplasma</a:t>
            </a:r>
            <a:r>
              <a:rPr lang="ru-RU" sz="2000" i="1" dirty="0" smtClean="0">
                <a:solidFill>
                  <a:schemeClr val="accent4">
                    <a:lumMod val="75000"/>
                  </a:schemeClr>
                </a:solidFill>
                <a:latin typeface="Bahnschrift Light SemiCondensed" pitchFamily="34" charset="0"/>
              </a:rPr>
              <a:t> </a:t>
            </a:r>
            <a:r>
              <a:rPr lang="ru-RU" sz="2000" i="1" dirty="0" err="1" smtClean="0">
                <a:solidFill>
                  <a:schemeClr val="accent4">
                    <a:lumMod val="75000"/>
                  </a:schemeClr>
                </a:solidFill>
                <a:latin typeface="Bahnschrift Light SemiCondensed" pitchFamily="34" charset="0"/>
              </a:rPr>
              <a:t>gondii</a:t>
            </a:r>
            <a:r>
              <a:rPr lang="ru-RU" sz="2000" i="1" dirty="0" smtClean="0">
                <a:solidFill>
                  <a:schemeClr val="accent4">
                    <a:lumMod val="75000"/>
                  </a:schemeClr>
                </a:solidFill>
                <a:latin typeface="Bahnschrift Light SemiCondensed" pitchFamily="34" charset="0"/>
              </a:rPr>
              <a:t> </a:t>
            </a:r>
            <a:r>
              <a:rPr lang="ru-RU" sz="2000" dirty="0" smtClean="0">
                <a:solidFill>
                  <a:schemeClr val="accent4">
                    <a:lumMod val="75000"/>
                  </a:schemeClr>
                </a:solidFill>
                <a:latin typeface="Bahnschrift Light SemiCondensed" pitchFamily="34" charset="0"/>
              </a:rPr>
              <a:t>- простейшее, внутриклеточный паразит, которым инфицировано до трети населения Земли.</a:t>
            </a:r>
            <a:endParaRPr lang="ru-RU" sz="2000" dirty="0">
              <a:solidFill>
                <a:schemeClr val="accent4">
                  <a:lumMod val="75000"/>
                </a:schemeClr>
              </a:solidFill>
              <a:latin typeface="Bahnschrift Light SemiCondensed" pitchFamily="34" charset="0"/>
            </a:endParaRPr>
          </a:p>
        </p:txBody>
      </p:sp>
      <p:sp>
        <p:nvSpPr>
          <p:cNvPr id="4" name="Содержимое 3"/>
          <p:cNvSpPr>
            <a:spLocks noGrp="1"/>
          </p:cNvSpPr>
          <p:nvPr>
            <p:ph idx="1"/>
          </p:nvPr>
        </p:nvSpPr>
        <p:spPr>
          <a:xfrm>
            <a:off x="5669279" y="2059387"/>
            <a:ext cx="6089373" cy="4253949"/>
          </a:xfrm>
        </p:spPr>
        <p:txBody>
          <a:bodyPr>
            <a:noAutofit/>
          </a:bodyPr>
          <a:lstStyle/>
          <a:p>
            <a:pPr marL="0" defTabSz="792000">
              <a:buNone/>
            </a:pPr>
            <a:r>
              <a:rPr lang="ru-RU" sz="1200" dirty="0" smtClean="0">
                <a:latin typeface="Bahnschrift Light" pitchFamily="34" charset="0"/>
              </a:rPr>
              <a:t>В 1972 г. эксперты ВОЗ включили токсоплазмоз в число зоонозов, наиболее опасных для здоровья человека. Актуальность проблемы токсоплазмоза определяется высоким уровнем инфицированности населения паразитом </a:t>
            </a:r>
            <a:r>
              <a:rPr lang="ru-RU" sz="1200" dirty="0" err="1" smtClean="0">
                <a:latin typeface="Bahnschrift Light" pitchFamily="34" charset="0"/>
              </a:rPr>
              <a:t>Toxoplasma</a:t>
            </a:r>
            <a:r>
              <a:rPr lang="ru-RU" sz="1200" dirty="0" smtClean="0">
                <a:latin typeface="Bahnschrift Light" pitchFamily="34" charset="0"/>
              </a:rPr>
              <a:t> </a:t>
            </a:r>
            <a:r>
              <a:rPr lang="ru-RU" sz="1200" dirty="0" err="1" smtClean="0">
                <a:latin typeface="Bahnschrift Light" pitchFamily="34" charset="0"/>
              </a:rPr>
              <a:t>gondii</a:t>
            </a:r>
            <a:r>
              <a:rPr lang="ru-RU" sz="1200" dirty="0" smtClean="0">
                <a:latin typeface="Bahnschrift Light" pitchFamily="34" charset="0"/>
              </a:rPr>
              <a:t>: от 10-37% в возрасте от 7 до 20 лет до 60-80% к возрасту 50-60 лет. </a:t>
            </a:r>
          </a:p>
          <a:p>
            <a:pPr marL="0" defTabSz="792000">
              <a:buNone/>
            </a:pPr>
            <a:r>
              <a:rPr lang="ru-RU" sz="1200" dirty="0" smtClean="0">
                <a:latin typeface="Bahnschrift Light" pitchFamily="34" charset="0"/>
              </a:rPr>
              <a:t>Известно, что количество антител к токсоплазме широко варьирует — от 6 до 90%. Е. Л. </a:t>
            </a:r>
            <a:r>
              <a:rPr lang="ru-RU" sz="1200" dirty="0" err="1" smtClean="0">
                <a:latin typeface="Bahnschrift Light" pitchFamily="34" charset="0"/>
              </a:rPr>
              <a:t>Шевкунова</a:t>
            </a:r>
            <a:r>
              <a:rPr lang="ru-RU" sz="1200" dirty="0" smtClean="0">
                <a:latin typeface="Bahnschrift Light" pitchFamily="34" charset="0"/>
              </a:rPr>
              <a:t> приводит следующие данные о зараженности токсоплазмозом (по наличию антител к токсоплазмам): в странах Западной Европы и Северной Америки 25—50%, в странах Африки, Центральной и Южной Америки до 90%, в нашей стране от 5 до 50%, более низкая распространенность заболевания отмечается в странах Азии. В Западной Европе и Северной Америке продолжают регистрироваться вспышки токсоплазмоза </a:t>
            </a:r>
          </a:p>
          <a:p>
            <a:pPr marL="0" defTabSz="792000">
              <a:buNone/>
            </a:pPr>
            <a:r>
              <a:rPr lang="ru-RU" sz="1200" dirty="0" smtClean="0">
                <a:latin typeface="Bahnschrift Light" pitchFamily="34" charset="0"/>
              </a:rPr>
              <a:t>Преобладающей формой инфекционного процесса при токсоплазмозе является бессимптомное носительство, реже – </a:t>
            </a:r>
            <a:r>
              <a:rPr lang="ru-RU" sz="1200" dirty="0" err="1" smtClean="0">
                <a:latin typeface="Bahnschrift Light" pitchFamily="34" charset="0"/>
              </a:rPr>
              <a:t>субклиническое</a:t>
            </a:r>
            <a:r>
              <a:rPr lang="ru-RU" sz="1200" dirty="0" smtClean="0">
                <a:latin typeface="Bahnschrift Light" pitchFamily="34" charset="0"/>
              </a:rPr>
              <a:t> течение (</a:t>
            </a:r>
            <a:r>
              <a:rPr lang="ru-RU" sz="1200" dirty="0" err="1" smtClean="0">
                <a:latin typeface="Bahnschrift Light" pitchFamily="34" charset="0"/>
              </a:rPr>
              <a:t>течение</a:t>
            </a:r>
            <a:r>
              <a:rPr lang="ru-RU" sz="1200" dirty="0" smtClean="0">
                <a:latin typeface="Bahnschrift Light" pitchFamily="34" charset="0"/>
              </a:rPr>
              <a:t> </a:t>
            </a:r>
            <a:r>
              <a:rPr lang="ru-RU" sz="1200" dirty="0" err="1" smtClean="0">
                <a:latin typeface="Bahnschrift Light" pitchFamily="34" charset="0"/>
              </a:rPr>
              <a:t>непроявленной</a:t>
            </a:r>
            <a:r>
              <a:rPr lang="ru-RU" sz="1200" dirty="0" smtClean="0">
                <a:latin typeface="Bahnschrift Light" pitchFamily="34" charset="0"/>
              </a:rPr>
              <a:t> инфекции), обычно выявляемое случайно у взрослых и чаще у женщин, чем у мужчин. Клинически выраженные случаи заболевания обычно развиваются на фоне сниженной </a:t>
            </a:r>
            <a:r>
              <a:rPr lang="ru-RU" sz="1200" dirty="0" err="1" smtClean="0">
                <a:latin typeface="Bahnschrift Light" pitchFamily="34" charset="0"/>
              </a:rPr>
              <a:t>иммунорезистентности</a:t>
            </a:r>
            <a:r>
              <a:rPr lang="ru-RU" sz="1200" dirty="0" smtClean="0">
                <a:latin typeface="Bahnschrift Light" pitchFamily="34" charset="0"/>
              </a:rPr>
              <a:t> как у детей, так и у взрослых. В последнее десятилетие в связи с повсеместным ростом вторичных иммунодефицитов, в том числе ВИЧ-инфекции, проблема токсоплазмоза приобрела особую медико-социальную значимость. Развиваясь в организме с выраженным иммунодефицитом, токсоплазмоз формирует тяжелую патологию с возможным летальным исходом. </a:t>
            </a:r>
          </a:p>
          <a:p>
            <a:pPr marL="0" defTabSz="792000">
              <a:buNone/>
            </a:pPr>
            <a:endParaRPr lang="ru-RU" sz="1100" dirty="0">
              <a:latin typeface="Bahnschrift Light" pitchFamily="34" charset="0"/>
            </a:endParaRPr>
          </a:p>
        </p:txBody>
      </p:sp>
      <p:pic>
        <p:nvPicPr>
          <p:cNvPr id="7" name="Рисунок 6" descr="Снимок экрана 2025-03-14 134806.png"/>
          <p:cNvPicPr>
            <a:picLocks noGrp="1" noChangeAspect="1"/>
          </p:cNvPicPr>
          <p:nvPr>
            <p:ph type="pic" sz="quarter" idx="13"/>
          </p:nvPr>
        </p:nvPicPr>
        <p:blipFill>
          <a:blip r:embed="rId2"/>
          <a:srcRect l="13925" r="13925"/>
          <a:stretch>
            <a:fillRect/>
          </a:stretch>
        </p:blipFill>
        <p:spPr>
          <a:xfrm>
            <a:off x="457201" y="745556"/>
            <a:ext cx="5148469" cy="5637079"/>
          </a:xfrm>
        </p:spPr>
      </p:pic>
    </p:spTree>
  </p:cSld>
  <p:clrMapOvr>
    <a:masterClrMapping/>
  </p:clrMapOvr>
  <p:transition>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47963" y="779071"/>
            <a:ext cx="5626579" cy="700937"/>
          </a:xfrm>
        </p:spPr>
        <p:txBody>
          <a:bodyPr/>
          <a:lstStyle/>
          <a:p>
            <a:r>
              <a:rPr lang="ru-RU" sz="2400" dirty="0" smtClean="0">
                <a:latin typeface="Bahnschrift Light SemiCondensed" pitchFamily="34" charset="0"/>
              </a:rPr>
              <a:t>Классификация и клиническая картина токсоплазмоза</a:t>
            </a:r>
            <a:endParaRPr lang="ru-RU" sz="2400" dirty="0">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961530" y="1621410"/>
            <a:ext cx="6024282" cy="5236590"/>
          </a:xfrm>
        </p:spPr>
        <p:txBody>
          <a:bodyPr>
            <a:noAutofit/>
          </a:bodyPr>
          <a:lstStyle/>
          <a:p>
            <a:pPr marL="0">
              <a:buNone/>
            </a:pPr>
            <a:r>
              <a:rPr lang="ru-RU" sz="1400" dirty="0" smtClean="0">
                <a:latin typeface="Bahnschrift Light" pitchFamily="34" charset="0"/>
              </a:rPr>
              <a:t>У 90% больных отмечается повышение температуры тела до субфебрильных цифр, у 85% – </a:t>
            </a:r>
            <a:r>
              <a:rPr lang="ru-RU" sz="1400" dirty="0" err="1" smtClean="0">
                <a:latin typeface="Bahnschrift Light" pitchFamily="34" charset="0"/>
              </a:rPr>
              <a:t>генерализованная</a:t>
            </a:r>
            <a:r>
              <a:rPr lang="ru-RU" sz="1400" dirty="0" smtClean="0">
                <a:latin typeface="Bahnschrift Light" pitchFamily="34" charset="0"/>
              </a:rPr>
              <a:t> </a:t>
            </a:r>
            <a:r>
              <a:rPr lang="ru-RU" sz="1400" dirty="0" err="1" smtClean="0">
                <a:latin typeface="Bahnschrift Light" pitchFamily="34" charset="0"/>
              </a:rPr>
              <a:t>лимфаденопатия</a:t>
            </a:r>
            <a:r>
              <a:rPr lang="ru-RU" sz="1400" dirty="0" smtClean="0">
                <a:latin typeface="Bahnschrift Light" pitchFamily="34" charset="0"/>
              </a:rPr>
              <a:t>. Размеры печени увеличиваются у 65% больных, однако ТП не приводит к развитию хронического гепатита или цирроза печени. У половины больных выявляются симптомы поражения желчевыводящих путей. Селезенка бывает увеличена реже. Поражение вегетативного и периферического отделов нервной системы проявляется </a:t>
            </a:r>
            <a:r>
              <a:rPr lang="ru-RU" sz="1400" dirty="0" err="1" smtClean="0">
                <a:latin typeface="Bahnschrift Light" pitchFamily="34" charset="0"/>
              </a:rPr>
              <a:t>акроцианозом</a:t>
            </a:r>
            <a:r>
              <a:rPr lang="ru-RU" sz="1400" dirty="0" smtClean="0">
                <a:latin typeface="Bahnschrift Light" pitchFamily="34" charset="0"/>
              </a:rPr>
              <a:t>, “мраморностью” кожи, </a:t>
            </a:r>
            <a:r>
              <a:rPr lang="ru-RU" sz="1400" dirty="0" err="1" smtClean="0">
                <a:latin typeface="Bahnschrift Light" pitchFamily="34" charset="0"/>
              </a:rPr>
              <a:t>гипергидрозом</a:t>
            </a:r>
            <a:r>
              <a:rPr lang="ru-RU" sz="1400" dirty="0" smtClean="0">
                <a:latin typeface="Bahnschrift Light" pitchFamily="34" charset="0"/>
              </a:rPr>
              <a:t>(повышенное потоотделение), плекситами, изменениями показателей ортостатической и </a:t>
            </a:r>
            <a:r>
              <a:rPr lang="ru-RU" sz="1400" dirty="0" err="1" smtClean="0">
                <a:latin typeface="Bahnschrift Light" pitchFamily="34" charset="0"/>
              </a:rPr>
              <a:t>клиностатической</a:t>
            </a:r>
            <a:r>
              <a:rPr lang="ru-RU" sz="1400" dirty="0" smtClean="0">
                <a:latin typeface="Bahnschrift Light" pitchFamily="34" charset="0"/>
              </a:rPr>
              <a:t> проб. Нередко возникает </a:t>
            </a:r>
            <a:r>
              <a:rPr lang="ru-RU" sz="1400" dirty="0" err="1" smtClean="0">
                <a:latin typeface="Bahnschrift Light" pitchFamily="34" charset="0"/>
              </a:rPr>
              <a:t>хориоретинит</a:t>
            </a:r>
            <a:r>
              <a:rPr lang="ru-RU" sz="1400" dirty="0" smtClean="0">
                <a:latin typeface="Bahnschrift Light" pitchFamily="34" charset="0"/>
              </a:rPr>
              <a:t>. При длительном течении хронического ТП у женщин может развиваться гормональная недостаточность с формированием привычного </a:t>
            </a:r>
            <a:r>
              <a:rPr lang="ru-RU" sz="1400" dirty="0" smtClean="0">
                <a:latin typeface="Bahnschrift Light" pitchFamily="34" charset="0"/>
              </a:rPr>
              <a:t>не вынашивания </a:t>
            </a:r>
            <a:r>
              <a:rPr lang="ru-RU" sz="1400" dirty="0" smtClean="0">
                <a:latin typeface="Bahnschrift Light" pitchFamily="34" charset="0"/>
              </a:rPr>
              <a:t>беременности, вторичного бесплодия.</a:t>
            </a:r>
          </a:p>
          <a:p>
            <a:pPr marL="0">
              <a:buNone/>
            </a:pPr>
            <a:r>
              <a:rPr lang="ru-RU" sz="1400" dirty="0" smtClean="0">
                <a:latin typeface="Bahnschrift Light" pitchFamily="34" charset="0"/>
              </a:rPr>
              <a:t>Хронический ТП протекает волнообразно. Периоды обострения сменяются короткими ремиссиями, во время которых клинические проявления болезни стихают, а работоспособность несколько улучшается. При латентных формах клинических симптомов ТП выявить не удается. Их диагностируют лишь с помощью серологических реакций или внутрикожной пробы </a:t>
            </a:r>
            <a:r>
              <a:rPr lang="ru-RU" sz="1400" dirty="0" err="1" smtClean="0">
                <a:latin typeface="Bahnschrift Light" pitchFamily="34" charset="0"/>
              </a:rPr>
              <a:t>токсоплазмином</a:t>
            </a:r>
            <a:r>
              <a:rPr lang="ru-RU" sz="1400" dirty="0" smtClean="0">
                <a:latin typeface="Bahnschrift Light" pitchFamily="34" charset="0"/>
              </a:rPr>
              <a:t>. </a:t>
            </a:r>
          </a:p>
        </p:txBody>
      </p:sp>
      <p:pic>
        <p:nvPicPr>
          <p:cNvPr id="6" name="Рисунок 5" descr="F1.large.jpg"/>
          <p:cNvPicPr>
            <a:picLocks noGrp="1" noChangeAspect="1"/>
          </p:cNvPicPr>
          <p:nvPr>
            <p:ph type="pic" sz="quarter" idx="13"/>
          </p:nvPr>
        </p:nvPicPr>
        <p:blipFill>
          <a:blip r:embed="rId2"/>
          <a:srcRect l="23293" r="23293"/>
          <a:stretch>
            <a:fillRect/>
          </a:stretch>
        </p:blipFill>
        <p:spPr/>
      </p:pic>
    </p:spTree>
  </p:cSld>
  <p:clrMapOvr>
    <a:masterClrMapping/>
  </p:clrMapOvr>
  <p:transition>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47963" y="779071"/>
            <a:ext cx="5626579" cy="700937"/>
          </a:xfrm>
        </p:spPr>
        <p:txBody>
          <a:bodyPr/>
          <a:lstStyle/>
          <a:p>
            <a:r>
              <a:rPr lang="ru-RU" sz="2400" dirty="0" smtClean="0">
                <a:latin typeface="Bahnschrift Light SemiCondensed" pitchFamily="34" charset="0"/>
              </a:rPr>
              <a:t>Классификация и клиническая картина токсоплазмоза</a:t>
            </a:r>
            <a:endParaRPr lang="ru-RU" sz="2400" dirty="0">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961530" y="1621410"/>
            <a:ext cx="6024282" cy="5236590"/>
          </a:xfrm>
        </p:spPr>
        <p:txBody>
          <a:bodyPr>
            <a:noAutofit/>
          </a:bodyPr>
          <a:lstStyle/>
          <a:p>
            <a:pPr marL="0">
              <a:buNone/>
            </a:pPr>
            <a:r>
              <a:rPr lang="ru-RU" sz="1400" dirty="0" smtClean="0">
                <a:latin typeface="Bahnschrift Light" pitchFamily="34" charset="0"/>
              </a:rPr>
              <a:t>Различают первично-латентную форму ТП и вторично-латентную (у лиц, перенесших </a:t>
            </a:r>
            <a:r>
              <a:rPr lang="ru-RU" sz="1400" dirty="0" err="1" smtClean="0">
                <a:latin typeface="Bahnschrift Light" pitchFamily="34" charset="0"/>
              </a:rPr>
              <a:t>манифестные</a:t>
            </a:r>
            <a:r>
              <a:rPr lang="ru-RU" sz="1400" dirty="0" smtClean="0">
                <a:latin typeface="Bahnschrift Light" pitchFamily="34" charset="0"/>
              </a:rPr>
              <a:t> формы ТП). </a:t>
            </a:r>
          </a:p>
          <a:p>
            <a:pPr marL="0">
              <a:buNone/>
            </a:pPr>
            <a:r>
              <a:rPr lang="ru-RU" sz="1400" dirty="0" smtClean="0">
                <a:latin typeface="Bahnschrift Light" pitchFamily="34" charset="0"/>
              </a:rPr>
              <a:t>При первично-латентной форме обострений в обычных условиях почти не бывает, хотя резкое снижение защиты организма также может привести к переходу болезни в клинически выраженные и даже </a:t>
            </a:r>
            <a:r>
              <a:rPr lang="ru-RU" sz="1400" dirty="0" err="1" smtClean="0">
                <a:latin typeface="Bahnschrift Light" pitchFamily="34" charset="0"/>
              </a:rPr>
              <a:t>генерализованные</a:t>
            </a:r>
            <a:r>
              <a:rPr lang="ru-RU" sz="1400" dirty="0" smtClean="0">
                <a:latin typeface="Bahnschrift Light" pitchFamily="34" charset="0"/>
              </a:rPr>
              <a:t> формы.</a:t>
            </a:r>
          </a:p>
          <a:p>
            <a:pPr marL="0">
              <a:buNone/>
            </a:pPr>
            <a:r>
              <a:rPr lang="ru-RU" sz="1400" dirty="0" smtClean="0">
                <a:latin typeface="Bahnschrift Light" pitchFamily="34" charset="0"/>
              </a:rPr>
              <a:t>При вторично-латентных формах легко наступает обострение (при </a:t>
            </a:r>
            <a:r>
              <a:rPr lang="ru-RU" sz="1400" dirty="0" err="1" smtClean="0">
                <a:latin typeface="Bahnschrift Light" pitchFamily="34" charset="0"/>
              </a:rPr>
              <a:t>интеркуррентных</a:t>
            </a:r>
            <a:r>
              <a:rPr lang="ru-RU" sz="1400" dirty="0" smtClean="0">
                <a:latin typeface="Bahnschrift Light" pitchFamily="34" charset="0"/>
              </a:rPr>
              <a:t> заболеваниях, беременности, приеме </a:t>
            </a:r>
            <a:r>
              <a:rPr lang="ru-RU" sz="1400" dirty="0" err="1" smtClean="0">
                <a:latin typeface="Bahnschrift Light" pitchFamily="34" charset="0"/>
              </a:rPr>
              <a:t>иммуносупрессантов</a:t>
            </a:r>
            <a:r>
              <a:rPr lang="ru-RU" sz="1400" dirty="0" smtClean="0">
                <a:latin typeface="Bahnschrift Light" pitchFamily="34" charset="0"/>
              </a:rPr>
              <a:t>, при ВИЧ-инфекции). </a:t>
            </a:r>
          </a:p>
        </p:txBody>
      </p:sp>
      <p:pic>
        <p:nvPicPr>
          <p:cNvPr id="6" name="Рисунок 5" descr="F1.large.jpg"/>
          <p:cNvPicPr>
            <a:picLocks noGrp="1" noChangeAspect="1"/>
          </p:cNvPicPr>
          <p:nvPr>
            <p:ph type="pic" sz="quarter" idx="13"/>
          </p:nvPr>
        </p:nvPicPr>
        <p:blipFill>
          <a:blip r:embed="rId2"/>
          <a:srcRect l="23293" r="23293"/>
          <a:stretch>
            <a:fillRect/>
          </a:stretch>
        </p:blipFill>
        <p:spPr/>
      </p:pic>
    </p:spTree>
  </p:cSld>
  <p:clrMapOvr>
    <a:masterClrMapping/>
  </p:clrMapOvr>
  <p:transition>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33059" y="371088"/>
            <a:ext cx="6790413" cy="793239"/>
          </a:xfrm>
        </p:spPr>
        <p:txBody>
          <a:bodyPr/>
          <a:lstStyle/>
          <a:p>
            <a:r>
              <a:rPr lang="ru-RU" sz="2400" dirty="0" smtClean="0">
                <a:solidFill>
                  <a:schemeClr val="accent4">
                    <a:lumMod val="75000"/>
                  </a:schemeClr>
                </a:solidFill>
                <a:effectLst>
                  <a:outerShdw blurRad="38100" dist="38100" dir="2700000" algn="tl">
                    <a:srgbClr val="000000">
                      <a:alpha val="43137"/>
                    </a:srgbClr>
                  </a:outerShdw>
                </a:effectLst>
                <a:latin typeface="Bahnschrift Light SemiCondensed" pitchFamily="34" charset="0"/>
              </a:rPr>
              <a:t>КЛИНИКА ВРОЖДЕННОГО ТОКСОПЛАЗМОЗА</a:t>
            </a:r>
            <a:endParaRPr lang="ru-RU" sz="2400" dirty="0">
              <a:solidFill>
                <a:schemeClr val="accent4">
                  <a:lumMod val="75000"/>
                </a:schemeClr>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151665" y="1216479"/>
            <a:ext cx="6613072" cy="5347607"/>
          </a:xfrm>
        </p:spPr>
        <p:txBody>
          <a:bodyPr>
            <a:noAutofit/>
          </a:bodyPr>
          <a:lstStyle/>
          <a:p>
            <a:pPr marL="0">
              <a:buNone/>
            </a:pPr>
            <a:r>
              <a:rPr lang="ru-RU" sz="1400" dirty="0" smtClean="0">
                <a:latin typeface="Bahnschrift Light" pitchFamily="34" charset="0"/>
              </a:rPr>
              <a:t>ВТ — заболевание плода и ребенка, при котором заражение токсоплазмами наступило </a:t>
            </a:r>
            <a:r>
              <a:rPr lang="ru-RU" sz="1400" dirty="0" err="1" smtClean="0">
                <a:latin typeface="Bahnschrift Light" pitchFamily="34" charset="0"/>
              </a:rPr>
              <a:t>антенатально</a:t>
            </a:r>
            <a:r>
              <a:rPr lang="ru-RU" sz="1400" dirty="0" smtClean="0">
                <a:latin typeface="Bahnschrift Light" pitchFamily="34" charset="0"/>
              </a:rPr>
              <a:t>(до рождения ребенка). ВОЗ оценивает глобальную ежегодную заболеваемость ВТ на уровне 190 100 случаев. Это эквивалентно бремени 1,2 </a:t>
            </a:r>
            <a:r>
              <a:rPr lang="ru-RU" sz="1400" dirty="0" err="1" smtClean="0">
                <a:latin typeface="Bahnschrift Light" pitchFamily="34" charset="0"/>
              </a:rPr>
              <a:t>млн</a:t>
            </a:r>
            <a:r>
              <a:rPr lang="ru-RU" sz="1400" dirty="0" smtClean="0">
                <a:latin typeface="Bahnschrift Light" pitchFamily="34" charset="0"/>
              </a:rPr>
              <a:t> потерянных лет жизни, скорректированных на инвалидность. Европейское бюро ВОЗ внесло токсоплазмоз в список TORCH: Т — </a:t>
            </a:r>
            <a:r>
              <a:rPr lang="ru-RU" sz="1400" dirty="0" err="1" smtClean="0">
                <a:latin typeface="Bahnschrift Light" pitchFamily="34" charset="0"/>
              </a:rPr>
              <a:t>Toxoplasmosis</a:t>
            </a:r>
            <a:r>
              <a:rPr lang="ru-RU" sz="1400" dirty="0" smtClean="0">
                <a:latin typeface="Bahnschrift Light" pitchFamily="34" charset="0"/>
              </a:rPr>
              <a:t>, O — </a:t>
            </a:r>
            <a:r>
              <a:rPr lang="ru-RU" sz="1400" dirty="0" err="1" smtClean="0">
                <a:latin typeface="Bahnschrift Light" pitchFamily="34" charset="0"/>
              </a:rPr>
              <a:t>other</a:t>
            </a:r>
            <a:r>
              <a:rPr lang="ru-RU" sz="1400" dirty="0" smtClean="0">
                <a:latin typeface="Bahnschrift Light" pitchFamily="34" charset="0"/>
              </a:rPr>
              <a:t> (сифилис), R — </a:t>
            </a:r>
            <a:r>
              <a:rPr lang="ru-RU" sz="1400" dirty="0" err="1" smtClean="0">
                <a:latin typeface="Bahnschrift Light" pitchFamily="34" charset="0"/>
              </a:rPr>
              <a:t>Rubella</a:t>
            </a:r>
            <a:r>
              <a:rPr lang="ru-RU" sz="1400" dirty="0" smtClean="0">
                <a:latin typeface="Bahnschrift Light" pitchFamily="34" charset="0"/>
              </a:rPr>
              <a:t>(краснуха), C — </a:t>
            </a:r>
            <a:r>
              <a:rPr lang="ru-RU" sz="1400" dirty="0" err="1" smtClean="0">
                <a:latin typeface="Bahnschrift Light" pitchFamily="34" charset="0"/>
              </a:rPr>
              <a:t>Citomegalovirus</a:t>
            </a:r>
            <a:r>
              <a:rPr lang="ru-RU" sz="1400" dirty="0" smtClean="0">
                <a:latin typeface="Bahnschrift Light" pitchFamily="34" charset="0"/>
              </a:rPr>
              <a:t>, H — </a:t>
            </a:r>
            <a:r>
              <a:rPr lang="ru-RU" sz="1400" dirty="0" err="1" smtClean="0">
                <a:latin typeface="Bahnschrift Light" pitchFamily="34" charset="0"/>
              </a:rPr>
              <a:t>Herpes</a:t>
            </a:r>
            <a:r>
              <a:rPr lang="ru-RU" sz="1400" dirty="0" smtClean="0">
                <a:latin typeface="Bahnschrift Light" pitchFamily="34" charset="0"/>
              </a:rPr>
              <a:t> (+HCV). </a:t>
            </a:r>
          </a:p>
          <a:p>
            <a:pPr marL="0">
              <a:buNone/>
            </a:pPr>
            <a:r>
              <a:rPr lang="ru-RU" sz="1400" dirty="0" smtClean="0">
                <a:latin typeface="Bahnschrift Light" pitchFamily="34" charset="0"/>
              </a:rPr>
              <a:t>При наличии у новорожденного клинически значимых проявлений можно говорить о </a:t>
            </a:r>
            <a:r>
              <a:rPr lang="ru-RU" sz="1400" dirty="0" err="1" smtClean="0">
                <a:latin typeface="Bahnschrift Light" pitchFamily="34" charset="0"/>
              </a:rPr>
              <a:t>манифестной</a:t>
            </a:r>
            <a:r>
              <a:rPr lang="ru-RU" sz="1400" dirty="0" smtClean="0">
                <a:latin typeface="Bahnschrift Light" pitchFamily="34" charset="0"/>
              </a:rPr>
              <a:t> форме ВТ. При их отсутствии (только при лабораторном подтверждении) регистрируется </a:t>
            </a:r>
            <a:r>
              <a:rPr lang="ru-RU" sz="1400" dirty="0" err="1" smtClean="0">
                <a:latin typeface="Bahnschrift Light" pitchFamily="34" charset="0"/>
              </a:rPr>
              <a:t>субклиническая</a:t>
            </a:r>
            <a:r>
              <a:rPr lang="ru-RU" sz="1400" dirty="0" smtClean="0">
                <a:latin typeface="Bahnschrift Light" pitchFamily="34" charset="0"/>
              </a:rPr>
              <a:t> форма ВТ. В целом в течение первых 15 лет жизни латентная форма ВТ в 60 % случаев трансформируется в </a:t>
            </a:r>
            <a:r>
              <a:rPr lang="ru-RU" sz="1400" dirty="0" err="1" smtClean="0">
                <a:latin typeface="Bahnschrift Light" pitchFamily="34" charset="0"/>
              </a:rPr>
              <a:t>манифестную</a:t>
            </a:r>
            <a:r>
              <a:rPr lang="ru-RU" sz="1400" dirty="0" smtClean="0">
                <a:latin typeface="Bahnschrift Light" pitchFamily="34" charset="0"/>
              </a:rPr>
              <a:t> (с выраженными клиническими признаками). </a:t>
            </a:r>
          </a:p>
          <a:p>
            <a:pPr marL="0">
              <a:buNone/>
            </a:pPr>
            <a:r>
              <a:rPr lang="ru-RU" sz="1400" dirty="0" smtClean="0">
                <a:latin typeface="Bahnschrift Light" pitchFamily="34" charset="0"/>
              </a:rPr>
              <a:t>Первые проявления ВТ могут проявляться как </a:t>
            </a:r>
            <a:r>
              <a:rPr lang="ru-RU" sz="1400" dirty="0" err="1" smtClean="0">
                <a:latin typeface="Bahnschrift Light" pitchFamily="34" charset="0"/>
              </a:rPr>
              <a:t>внутриутробно</a:t>
            </a:r>
            <a:r>
              <a:rPr lang="ru-RU" sz="1400" dirty="0" smtClean="0">
                <a:latin typeface="Bahnschrift Light" pitchFamily="34" charset="0"/>
              </a:rPr>
              <a:t>, так и в течение первого года жизни. Также описаны случаи появления первых клинических симптомов после 1 года — в 3–5 лет. Тяжесть течения и степень поражения плода зависят от сроков инфицирования беременной. </a:t>
            </a:r>
          </a:p>
          <a:p>
            <a:pPr marL="0">
              <a:buNone/>
            </a:pPr>
            <a:r>
              <a:rPr lang="ru-RU" sz="1400" dirty="0" smtClean="0">
                <a:latin typeface="Bahnschrift Light" pitchFamily="34" charset="0"/>
              </a:rPr>
              <a:t>Так, </a:t>
            </a:r>
            <a:r>
              <a:rPr lang="ru-RU" sz="1400" b="1" dirty="0" smtClean="0">
                <a:solidFill>
                  <a:schemeClr val="accent1">
                    <a:lumMod val="75000"/>
                  </a:schemeClr>
                </a:solidFill>
                <a:effectLst>
                  <a:outerShdw blurRad="38100" dist="38100" dir="2700000" algn="tl">
                    <a:srgbClr val="000000">
                      <a:alpha val="43137"/>
                    </a:srgbClr>
                  </a:outerShdw>
                </a:effectLst>
                <a:latin typeface="Bahnschrift Light" pitchFamily="34" charset="0"/>
              </a:rPr>
              <a:t>при инфицировании в период до 28 недели беременности </a:t>
            </a:r>
            <a:r>
              <a:rPr lang="ru-RU" sz="1400" dirty="0" smtClean="0">
                <a:latin typeface="Bahnschrift Light" pitchFamily="34" charset="0"/>
              </a:rPr>
              <a:t>наблюдается тяжелое поражение ГМ с формированием ложной анэнцефалии, микроцефалии, гидроцефалии, </a:t>
            </a:r>
            <a:r>
              <a:rPr lang="ru-RU" sz="1400" dirty="0" err="1" smtClean="0">
                <a:latin typeface="Bahnschrift Light" pitchFamily="34" charset="0"/>
              </a:rPr>
              <a:t>гидроанэнцефалии</a:t>
            </a:r>
            <a:r>
              <a:rPr lang="ru-RU" sz="1400" dirty="0" smtClean="0">
                <a:latin typeface="Bahnschrift Light" pitchFamily="34" charset="0"/>
              </a:rPr>
              <a:t>, ложной </a:t>
            </a:r>
            <a:r>
              <a:rPr lang="ru-RU" sz="1400" dirty="0" err="1" smtClean="0">
                <a:latin typeface="Bahnschrift Light" pitchFamily="34" charset="0"/>
              </a:rPr>
              <a:t>порэнцефалии</a:t>
            </a:r>
            <a:r>
              <a:rPr lang="ru-RU" sz="1400" dirty="0" smtClean="0">
                <a:latin typeface="Bahnschrift Light" pitchFamily="34" charset="0"/>
              </a:rPr>
              <a:t>. Происходит тяжелое поражение глаз с развитием </a:t>
            </a:r>
            <a:r>
              <a:rPr lang="ru-RU" sz="1400" dirty="0" err="1" smtClean="0">
                <a:latin typeface="Bahnschrift Light" pitchFamily="34" charset="0"/>
              </a:rPr>
              <a:t>микрофтальмии</a:t>
            </a:r>
            <a:r>
              <a:rPr lang="ru-RU" sz="1400" dirty="0" smtClean="0">
                <a:latin typeface="Bahnschrift Light" pitchFamily="34" charset="0"/>
              </a:rPr>
              <a:t> или </a:t>
            </a:r>
            <a:r>
              <a:rPr lang="ru-RU" sz="1400" dirty="0" err="1" smtClean="0">
                <a:latin typeface="Bahnschrift Light" pitchFamily="34" charset="0"/>
              </a:rPr>
              <a:t>анофтальмии</a:t>
            </a:r>
            <a:r>
              <a:rPr lang="ru-RU" sz="1400" dirty="0" smtClean="0">
                <a:latin typeface="Bahnschrift Light" pitchFamily="34" charset="0"/>
              </a:rPr>
              <a:t> вследствие продуктивно-некротического </a:t>
            </a:r>
            <a:r>
              <a:rPr lang="ru-RU" sz="1400" dirty="0" err="1" smtClean="0">
                <a:latin typeface="Bahnschrift Light" pitchFamily="34" charset="0"/>
              </a:rPr>
              <a:t>хориоретинита</a:t>
            </a:r>
            <a:r>
              <a:rPr lang="ru-RU" sz="1400" dirty="0" smtClean="0">
                <a:latin typeface="Bahnschrift Light" pitchFamily="34" charset="0"/>
              </a:rPr>
              <a:t>. </a:t>
            </a:r>
          </a:p>
        </p:txBody>
      </p:sp>
      <p:pic>
        <p:nvPicPr>
          <p:cNvPr id="20482" name="Picture 2" descr="Микроцефалия: причины, признаки, симптомы и лечение"/>
          <p:cNvPicPr>
            <a:picLocks noChangeAspect="1" noChangeArrowheads="1"/>
          </p:cNvPicPr>
          <p:nvPr/>
        </p:nvPicPr>
        <p:blipFill>
          <a:blip r:embed="rId2"/>
          <a:srcRect/>
          <a:stretch>
            <a:fillRect/>
          </a:stretch>
        </p:blipFill>
        <p:spPr bwMode="auto">
          <a:xfrm>
            <a:off x="354905" y="740451"/>
            <a:ext cx="4474546" cy="3058551"/>
          </a:xfrm>
          <a:prstGeom prst="rect">
            <a:avLst/>
          </a:prstGeom>
          <a:ln>
            <a:noFill/>
          </a:ln>
          <a:effectLst>
            <a:outerShdw blurRad="190500" algn="tl" rotWithShape="0">
              <a:srgbClr val="000000">
                <a:alpha val="70000"/>
              </a:srgbClr>
            </a:outerShdw>
          </a:effectLst>
        </p:spPr>
      </p:pic>
      <p:pic>
        <p:nvPicPr>
          <p:cNvPr id="20484" name="Picture 4" descr="Мегамозг: большая голова — признак врожденной гидроцефалии"/>
          <p:cNvPicPr>
            <a:picLocks noChangeAspect="1" noChangeArrowheads="1"/>
          </p:cNvPicPr>
          <p:nvPr/>
        </p:nvPicPr>
        <p:blipFill>
          <a:blip r:embed="rId3"/>
          <a:srcRect/>
          <a:stretch>
            <a:fillRect/>
          </a:stretch>
        </p:blipFill>
        <p:spPr bwMode="auto">
          <a:xfrm>
            <a:off x="365350" y="3963864"/>
            <a:ext cx="4476995" cy="2517777"/>
          </a:xfrm>
          <a:prstGeom prst="rect">
            <a:avLst/>
          </a:prstGeom>
          <a:ln>
            <a:noFill/>
          </a:ln>
          <a:effectLst>
            <a:outerShdw blurRad="190500" algn="tl" rotWithShape="0">
              <a:srgbClr val="000000">
                <a:alpha val="70000"/>
              </a:srgbClr>
            </a:outerShdw>
          </a:effectLst>
        </p:spPr>
      </p:pic>
    </p:spTree>
  </p:cSld>
  <p:clrMapOvr>
    <a:masterClrMapping/>
  </p:clrMapOvr>
  <p:transition>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25375" y="378772"/>
            <a:ext cx="6790413" cy="793239"/>
          </a:xfrm>
        </p:spPr>
        <p:txBody>
          <a:bodyPr/>
          <a:lstStyle/>
          <a:p>
            <a:r>
              <a:rPr lang="ru-RU" sz="2400" dirty="0" smtClean="0">
                <a:solidFill>
                  <a:schemeClr val="accent4">
                    <a:lumMod val="75000"/>
                  </a:schemeClr>
                </a:solidFill>
                <a:effectLst>
                  <a:outerShdw blurRad="38100" dist="38100" dir="2700000" algn="tl">
                    <a:srgbClr val="000000">
                      <a:alpha val="43137"/>
                    </a:srgbClr>
                  </a:outerShdw>
                </a:effectLst>
                <a:latin typeface="Bahnschrift Light SemiCondensed" pitchFamily="34" charset="0"/>
              </a:rPr>
              <a:t>КЛИНИКА ВРОЖДЕННОГО ТОКСОПЛАЗМОЗА</a:t>
            </a:r>
            <a:endParaRPr lang="ru-RU" sz="2400" dirty="0">
              <a:solidFill>
                <a:schemeClr val="accent4">
                  <a:lumMod val="75000"/>
                </a:schemeClr>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151665" y="1216479"/>
            <a:ext cx="6613072" cy="5347607"/>
          </a:xfrm>
        </p:spPr>
        <p:txBody>
          <a:bodyPr>
            <a:noAutofit/>
          </a:bodyPr>
          <a:lstStyle/>
          <a:p>
            <a:pPr marL="0">
              <a:buNone/>
            </a:pPr>
            <a:r>
              <a:rPr lang="ru-RU" sz="1400" dirty="0" smtClean="0">
                <a:latin typeface="Bahnschrift Light" pitchFamily="34" charset="0"/>
              </a:rPr>
              <a:t>При первичном инфицировании матери в ранние сроки беременности рекомендовано медикаментозное прерывание беременности, в связи с  развитием тяжелых пороков у эмбриона. </a:t>
            </a:r>
          </a:p>
          <a:p>
            <a:pPr marL="0">
              <a:buNone/>
            </a:pPr>
            <a:r>
              <a:rPr lang="ru-RU" sz="1400" dirty="0" smtClean="0">
                <a:latin typeface="Bahnschrift Light" pitchFamily="34" charset="0"/>
              </a:rPr>
              <a:t>Для ребенка с острой стадией токсоплазмоза характерны грубые нарушения ЦНС, </a:t>
            </a:r>
            <a:r>
              <a:rPr lang="ru-RU" sz="1400" dirty="0" err="1" smtClean="0">
                <a:latin typeface="Bahnschrift Light" pitchFamily="34" charset="0"/>
              </a:rPr>
              <a:t>тетрада</a:t>
            </a:r>
            <a:r>
              <a:rPr lang="ru-RU" sz="1400" dirty="0" smtClean="0">
                <a:latin typeface="Bahnschrift Light" pitchFamily="34" charset="0"/>
              </a:rPr>
              <a:t> </a:t>
            </a:r>
            <a:r>
              <a:rPr lang="ru-RU" sz="1400" dirty="0" err="1" smtClean="0">
                <a:latin typeface="Bahnschrift Light" pitchFamily="34" charset="0"/>
              </a:rPr>
              <a:t>Сэбина</a:t>
            </a:r>
            <a:r>
              <a:rPr lang="ru-RU" sz="1400" dirty="0" smtClean="0">
                <a:latin typeface="Bahnschrift Light" pitchFamily="34" charset="0"/>
              </a:rPr>
              <a:t>–Пинкертона: </a:t>
            </a:r>
          </a:p>
          <a:p>
            <a:pPr marL="0">
              <a:buNone/>
            </a:pPr>
            <a:r>
              <a:rPr lang="ru-RU" sz="1400" dirty="0" smtClean="0">
                <a:latin typeface="Bahnschrift Light" pitchFamily="34" charset="0"/>
              </a:rPr>
              <a:t>– гидроцефалия; </a:t>
            </a:r>
          </a:p>
          <a:p>
            <a:pPr marL="0">
              <a:buNone/>
            </a:pPr>
            <a:r>
              <a:rPr lang="ru-RU" sz="1400" dirty="0" smtClean="0">
                <a:latin typeface="Bahnschrift Light" pitchFamily="34" charset="0"/>
              </a:rPr>
              <a:t>– судорожный синдром; </a:t>
            </a:r>
          </a:p>
          <a:p>
            <a:pPr marL="0">
              <a:buNone/>
            </a:pPr>
            <a:r>
              <a:rPr lang="ru-RU" sz="1400" dirty="0" smtClean="0">
                <a:latin typeface="Bahnschrift Light" pitchFamily="34" charset="0"/>
              </a:rPr>
              <a:t>– наличие </a:t>
            </a:r>
            <a:r>
              <a:rPr lang="ru-RU" sz="1400" dirty="0" err="1" smtClean="0">
                <a:latin typeface="Bahnschrift Light" pitchFamily="34" charset="0"/>
              </a:rPr>
              <a:t>кальцификатов</a:t>
            </a:r>
            <a:r>
              <a:rPr lang="ru-RU" sz="1400" dirty="0" smtClean="0">
                <a:latin typeface="Bahnschrift Light" pitchFamily="34" charset="0"/>
              </a:rPr>
              <a:t> в ГМ; </a:t>
            </a:r>
          </a:p>
          <a:p>
            <a:pPr marL="0">
              <a:buNone/>
            </a:pPr>
            <a:r>
              <a:rPr lang="ru-RU" sz="1400" dirty="0" smtClean="0">
                <a:latin typeface="Bahnschrift Light" pitchFamily="34" charset="0"/>
              </a:rPr>
              <a:t>– </a:t>
            </a:r>
            <a:r>
              <a:rPr lang="ru-RU" sz="1400" dirty="0" err="1" smtClean="0">
                <a:latin typeface="Bahnschrift Light" pitchFamily="34" charset="0"/>
              </a:rPr>
              <a:t>хориоретинит</a:t>
            </a:r>
            <a:r>
              <a:rPr lang="ru-RU" sz="1400" dirty="0" smtClean="0">
                <a:latin typeface="Bahnschrift Light" pitchFamily="34" charset="0"/>
              </a:rPr>
              <a:t>. </a:t>
            </a:r>
          </a:p>
          <a:p>
            <a:pPr marL="0">
              <a:buNone/>
            </a:pPr>
            <a:r>
              <a:rPr lang="ru-RU" sz="1400" dirty="0" smtClean="0">
                <a:latin typeface="Bahnschrift Light" pitchFamily="34" charset="0"/>
              </a:rPr>
              <a:t>Отмечается задержка умственного и физического развития, нарушение развития речи, двигательных функций, повышение мышечного тонуса, возможны параличи. В итоге формируется гидроцефалия или микроцефалия с олигофренией, </a:t>
            </a:r>
            <a:r>
              <a:rPr lang="ru-RU" sz="1400" dirty="0" err="1" smtClean="0">
                <a:latin typeface="Bahnschrift Light" pitchFamily="34" charset="0"/>
              </a:rPr>
              <a:t>микрофтальмией</a:t>
            </a:r>
            <a:r>
              <a:rPr lang="ru-RU" sz="1400" dirty="0" smtClean="0">
                <a:latin typeface="Bahnschrift Light" pitchFamily="34" charset="0"/>
              </a:rPr>
              <a:t>, </a:t>
            </a:r>
            <a:r>
              <a:rPr lang="ru-RU" sz="1400" dirty="0" err="1" smtClean="0">
                <a:latin typeface="Bahnschrift Light" pitchFamily="34" charset="0"/>
              </a:rPr>
              <a:t>хориоретинитом</a:t>
            </a:r>
            <a:r>
              <a:rPr lang="ru-RU" sz="1400" dirty="0" smtClean="0">
                <a:latin typeface="Bahnschrift Light" pitchFamily="34" charset="0"/>
              </a:rPr>
              <a:t>, атрофией зрительного нерва. </a:t>
            </a:r>
          </a:p>
          <a:p>
            <a:pPr marL="0">
              <a:buNone/>
            </a:pPr>
            <a:endParaRPr lang="ru-RU" sz="1400" dirty="0" smtClean="0">
              <a:latin typeface="Bahnschrift Light" pitchFamily="34" charset="0"/>
            </a:endParaRPr>
          </a:p>
        </p:txBody>
      </p:sp>
      <p:pic>
        <p:nvPicPr>
          <p:cNvPr id="72708" name="Picture 4" descr="Picture background"/>
          <p:cNvPicPr>
            <a:picLocks noChangeAspect="1" noChangeArrowheads="1"/>
          </p:cNvPicPr>
          <p:nvPr/>
        </p:nvPicPr>
        <p:blipFill>
          <a:blip r:embed="rId2"/>
          <a:srcRect t="5379" b="5069"/>
          <a:stretch>
            <a:fillRect/>
          </a:stretch>
        </p:blipFill>
        <p:spPr bwMode="auto">
          <a:xfrm>
            <a:off x="777744" y="838986"/>
            <a:ext cx="3294823" cy="2950590"/>
          </a:xfrm>
          <a:prstGeom prst="rect">
            <a:avLst/>
          </a:prstGeom>
          <a:ln>
            <a:noFill/>
          </a:ln>
          <a:effectLst>
            <a:outerShdw blurRad="190500" algn="tl" rotWithShape="0">
              <a:srgbClr val="000000">
                <a:alpha val="70000"/>
              </a:srgbClr>
            </a:outerShdw>
          </a:effectLst>
        </p:spPr>
      </p:pic>
      <p:pic>
        <p:nvPicPr>
          <p:cNvPr id="72710" name="Picture 6" descr="Picture background"/>
          <p:cNvPicPr>
            <a:picLocks noChangeAspect="1" noChangeArrowheads="1"/>
          </p:cNvPicPr>
          <p:nvPr/>
        </p:nvPicPr>
        <p:blipFill>
          <a:blip r:embed="rId3"/>
          <a:srcRect/>
          <a:stretch>
            <a:fillRect/>
          </a:stretch>
        </p:blipFill>
        <p:spPr bwMode="auto">
          <a:xfrm>
            <a:off x="782651" y="3939783"/>
            <a:ext cx="3444755" cy="2583566"/>
          </a:xfrm>
          <a:prstGeom prst="rect">
            <a:avLst/>
          </a:prstGeom>
          <a:ln>
            <a:noFill/>
          </a:ln>
          <a:effectLst>
            <a:outerShdw blurRad="190500" algn="tl" rotWithShape="0">
              <a:srgbClr val="000000">
                <a:alpha val="70000"/>
              </a:srgbClr>
            </a:outerShdw>
          </a:effectLst>
        </p:spPr>
      </p:pic>
      <p:cxnSp>
        <p:nvCxnSpPr>
          <p:cNvPr id="12" name="Прямая со стрелкой 11"/>
          <p:cNvCxnSpPr/>
          <p:nvPr/>
        </p:nvCxnSpPr>
        <p:spPr>
          <a:xfrm>
            <a:off x="556181" y="4628561"/>
            <a:ext cx="1659118" cy="4713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2573518" y="4996206"/>
            <a:ext cx="1725105" cy="5279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0742" y="355240"/>
            <a:ext cx="6790413" cy="793239"/>
          </a:xfrm>
        </p:spPr>
        <p:txBody>
          <a:bodyPr/>
          <a:lstStyle/>
          <a:p>
            <a:r>
              <a:rPr lang="ru-RU" sz="2400" dirty="0" smtClean="0">
                <a:solidFill>
                  <a:schemeClr val="accent4">
                    <a:lumMod val="75000"/>
                  </a:schemeClr>
                </a:solidFill>
                <a:effectLst>
                  <a:outerShdw blurRad="38100" dist="38100" dir="2700000" algn="tl">
                    <a:srgbClr val="000000">
                      <a:alpha val="43137"/>
                    </a:srgbClr>
                  </a:outerShdw>
                </a:effectLst>
                <a:latin typeface="Bahnschrift Light SemiCondensed" pitchFamily="34" charset="0"/>
              </a:rPr>
              <a:t>КЛИНИКА ВРОЖДЕННОГО ТОКСОПЛАЗМОЗА</a:t>
            </a:r>
            <a:endParaRPr lang="ru-RU" sz="2400" dirty="0">
              <a:solidFill>
                <a:schemeClr val="accent4">
                  <a:lumMod val="75000"/>
                </a:schemeClr>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151665" y="1216479"/>
            <a:ext cx="6613072" cy="5347607"/>
          </a:xfrm>
        </p:spPr>
        <p:txBody>
          <a:bodyPr>
            <a:noAutofit/>
          </a:bodyPr>
          <a:lstStyle/>
          <a:p>
            <a:pPr marL="0">
              <a:buNone/>
            </a:pPr>
            <a:r>
              <a:rPr lang="ru-RU" sz="1400" b="1" dirty="0" smtClean="0">
                <a:solidFill>
                  <a:schemeClr val="accent1">
                    <a:lumMod val="75000"/>
                  </a:schemeClr>
                </a:solidFill>
                <a:effectLst>
                  <a:outerShdw blurRad="38100" dist="38100" dir="2700000" algn="tl">
                    <a:srgbClr val="000000">
                      <a:alpha val="43137"/>
                    </a:srgbClr>
                  </a:outerShdw>
                </a:effectLst>
                <a:latin typeface="Bahnschrift Light" pitchFamily="34" charset="0"/>
              </a:rPr>
              <a:t>При инфицировании после 29-й недели </a:t>
            </a:r>
            <a:r>
              <a:rPr lang="ru-RU" sz="1400" dirty="0" smtClean="0">
                <a:latin typeface="Bahnschrift Light" pitchFamily="34" charset="0"/>
              </a:rPr>
              <a:t>беременности клинически определяются признаки поражения ЦНС по типу энцефалита, </a:t>
            </a:r>
            <a:r>
              <a:rPr lang="ru-RU" sz="1400" dirty="0" err="1" smtClean="0">
                <a:latin typeface="Bahnschrift Light" pitchFamily="34" charset="0"/>
              </a:rPr>
              <a:t>менингоэнцефалита</a:t>
            </a:r>
            <a:r>
              <a:rPr lang="ru-RU" sz="1400" dirty="0" smtClean="0">
                <a:latin typeface="Bahnschrift Light" pitchFamily="34" charset="0"/>
              </a:rPr>
              <a:t>, характерно поражение глаз. </a:t>
            </a:r>
          </a:p>
          <a:p>
            <a:pPr marL="0">
              <a:buNone/>
            </a:pPr>
            <a:r>
              <a:rPr lang="ru-RU" sz="1400" dirty="0" smtClean="0">
                <a:latin typeface="Bahnschrift Light" pitchFamily="34" charset="0"/>
              </a:rPr>
              <a:t>На рентгенограмме черепа или КТ ГМ выявляются </a:t>
            </a:r>
            <a:r>
              <a:rPr lang="ru-RU" sz="1400" dirty="0" err="1" smtClean="0">
                <a:latin typeface="Bahnschrift Light" pitchFamily="34" charset="0"/>
              </a:rPr>
              <a:t>кальцинаты</a:t>
            </a:r>
            <a:r>
              <a:rPr lang="ru-RU" sz="1400" dirty="0" smtClean="0">
                <a:latin typeface="Bahnschrift Light" pitchFamily="34" charset="0"/>
              </a:rPr>
              <a:t> разных размеров — от нескольких миллиметров до обширных, замещающих почти всю мозговую ткань (</a:t>
            </a:r>
            <a:r>
              <a:rPr lang="ru-RU" sz="1400" dirty="0" smtClean="0">
                <a:latin typeface="Bahnschrift Light" pitchFamily="34" charset="0"/>
              </a:rPr>
              <a:t>рис.8). </a:t>
            </a:r>
            <a:r>
              <a:rPr lang="ru-RU" sz="1400" dirty="0" err="1" smtClean="0">
                <a:latin typeface="Bahnschrift Light" pitchFamily="34" charset="0"/>
              </a:rPr>
              <a:t>Гистологически</a:t>
            </a:r>
            <a:r>
              <a:rPr lang="ru-RU" sz="1400" dirty="0" smtClean="0">
                <a:latin typeface="Bahnschrift Light" pitchFamily="34" charset="0"/>
              </a:rPr>
              <a:t> определяются продуктивно-некротический </a:t>
            </a:r>
            <a:r>
              <a:rPr lang="ru-RU" sz="1400" dirty="0" err="1" smtClean="0">
                <a:latin typeface="Bahnschrift Light" pitchFamily="34" charset="0"/>
              </a:rPr>
              <a:t>менингоэнцефалит</a:t>
            </a:r>
            <a:r>
              <a:rPr lang="ru-RU" sz="1400" dirty="0" smtClean="0">
                <a:latin typeface="Bahnschrift Light" pitchFamily="34" charset="0"/>
              </a:rPr>
              <a:t>, главным образом, в коре и мозговых оболочках, множественные очаги некроза с обызвествлением. </a:t>
            </a:r>
          </a:p>
          <a:p>
            <a:pPr marL="0">
              <a:buNone/>
            </a:pPr>
            <a:r>
              <a:rPr lang="ru-RU" sz="1400" b="1" dirty="0" smtClean="0">
                <a:solidFill>
                  <a:schemeClr val="accent1">
                    <a:lumMod val="75000"/>
                  </a:schemeClr>
                </a:solidFill>
                <a:effectLst>
                  <a:outerShdw blurRad="38100" dist="38100" dir="2700000" algn="tl">
                    <a:srgbClr val="000000">
                      <a:alpha val="43137"/>
                    </a:srgbClr>
                  </a:outerShdw>
                </a:effectLst>
                <a:latin typeface="Bahnschrift Light" pitchFamily="34" charset="0"/>
              </a:rPr>
              <a:t>Если инфицирование плода произошло незадолго до рождения</a:t>
            </a:r>
            <a:r>
              <a:rPr lang="ru-RU" sz="1400" dirty="0" smtClean="0">
                <a:latin typeface="Bahnschrift Light" pitchFamily="34" charset="0"/>
              </a:rPr>
              <a:t>, то </a:t>
            </a:r>
            <a:r>
              <a:rPr lang="ru-RU" sz="1400" dirty="0" err="1" smtClean="0">
                <a:latin typeface="Bahnschrift Light" pitchFamily="34" charset="0"/>
              </a:rPr>
              <a:t>внутриутробно</a:t>
            </a:r>
            <a:r>
              <a:rPr lang="ru-RU" sz="1400" dirty="0" smtClean="0">
                <a:latin typeface="Bahnschrift Light" pitchFamily="34" charset="0"/>
              </a:rPr>
              <a:t> начавшийся токсоплазмоз продолжается и после рождения, возможно </a:t>
            </a:r>
            <a:r>
              <a:rPr lang="ru-RU" sz="1400" dirty="0" err="1" smtClean="0">
                <a:latin typeface="Bahnschrift Light" pitchFamily="34" charset="0"/>
              </a:rPr>
              <a:t>генерализованное</a:t>
            </a:r>
            <a:r>
              <a:rPr lang="ru-RU" sz="1400" dirty="0" smtClean="0">
                <a:latin typeface="Bahnschrift Light" pitchFamily="34" charset="0"/>
              </a:rPr>
              <a:t> течение с поражением многих органов. С первых 18 дней жизни состояние тяжелое — лихорадка, желтуха, увеличение печени и селезенки, обильная пятнисто-папулезная или геморрагическая сыпь, диарея, пневмония, миокардит. Течение болезни может закончиться летально. На рис. </a:t>
            </a:r>
            <a:r>
              <a:rPr lang="ru-RU" sz="1400" dirty="0" smtClean="0">
                <a:latin typeface="Bahnschrift Light" pitchFamily="34" charset="0"/>
              </a:rPr>
              <a:t>9 представлена МРТ головного мозга </a:t>
            </a:r>
            <a:r>
              <a:rPr lang="ru-RU" sz="1400" dirty="0" smtClean="0">
                <a:latin typeface="Bahnschrift Light" pitchFamily="34" charset="0"/>
              </a:rPr>
              <a:t>ребенка. </a:t>
            </a:r>
          </a:p>
          <a:p>
            <a:pPr marL="0">
              <a:buNone/>
            </a:pPr>
            <a:endParaRPr lang="ru-RU" sz="1400" dirty="0" smtClean="0">
              <a:latin typeface="Bahnschrift Light" pitchFamily="34" charset="0"/>
            </a:endParaRPr>
          </a:p>
        </p:txBody>
      </p:sp>
      <p:pic>
        <p:nvPicPr>
          <p:cNvPr id="5" name="Picture 2"/>
          <p:cNvPicPr>
            <a:picLocks noChangeAspect="1" noChangeArrowheads="1"/>
          </p:cNvPicPr>
          <p:nvPr/>
        </p:nvPicPr>
        <p:blipFill>
          <a:blip r:embed="rId2"/>
          <a:srcRect l="25007" t="2972" r="16106" b="13268"/>
          <a:stretch>
            <a:fillRect/>
          </a:stretch>
        </p:blipFill>
        <p:spPr bwMode="auto">
          <a:xfrm>
            <a:off x="430306" y="644056"/>
            <a:ext cx="2924409" cy="2368085"/>
          </a:xfrm>
          <a:prstGeom prst="rect">
            <a:avLst/>
          </a:prstGeom>
          <a:ln>
            <a:noFill/>
          </a:ln>
          <a:effectLst/>
        </p:spPr>
      </p:pic>
      <p:pic>
        <p:nvPicPr>
          <p:cNvPr id="6" name="Picture 3"/>
          <p:cNvPicPr>
            <a:picLocks noChangeAspect="1" noChangeArrowheads="1"/>
          </p:cNvPicPr>
          <p:nvPr/>
        </p:nvPicPr>
        <p:blipFill>
          <a:blip r:embed="rId3"/>
          <a:srcRect l="23457" t="1870" r="13722" b="7892"/>
          <a:stretch>
            <a:fillRect/>
          </a:stretch>
        </p:blipFill>
        <p:spPr bwMode="auto">
          <a:xfrm>
            <a:off x="430306" y="3339673"/>
            <a:ext cx="2709582" cy="2884394"/>
          </a:xfrm>
          <a:prstGeom prst="rect">
            <a:avLst/>
          </a:prstGeom>
          <a:ln>
            <a:noFill/>
          </a:ln>
          <a:effectLst/>
        </p:spPr>
      </p:pic>
      <p:sp>
        <p:nvSpPr>
          <p:cNvPr id="7" name="TextBox 6"/>
          <p:cNvSpPr txBox="1"/>
          <p:nvPr/>
        </p:nvSpPr>
        <p:spPr>
          <a:xfrm>
            <a:off x="341857" y="3053143"/>
            <a:ext cx="4330032" cy="261610"/>
          </a:xfrm>
          <a:prstGeom prst="rect">
            <a:avLst/>
          </a:prstGeom>
          <a:noFill/>
        </p:spPr>
        <p:txBody>
          <a:bodyPr wrap="none" rtlCol="0">
            <a:spAutoFit/>
          </a:bodyPr>
          <a:lstStyle/>
          <a:p>
            <a:r>
              <a:rPr lang="ru-RU" sz="1100" dirty="0" smtClean="0">
                <a:latin typeface="Bahnschrift Light" pitchFamily="34" charset="0"/>
              </a:rPr>
              <a:t>Рис.8. </a:t>
            </a:r>
            <a:r>
              <a:rPr lang="ru-RU" sz="1100" dirty="0" err="1" smtClean="0">
                <a:latin typeface="Bahnschrift Light" pitchFamily="34" charset="0"/>
              </a:rPr>
              <a:t>Кальцинаты</a:t>
            </a:r>
            <a:r>
              <a:rPr lang="ru-RU" sz="1100" dirty="0" smtClean="0">
                <a:latin typeface="Bahnschrift Light" pitchFamily="34" charset="0"/>
              </a:rPr>
              <a:t> головного мозга на рентгенограмме черепа</a:t>
            </a:r>
            <a:endParaRPr lang="ru-RU" sz="1100" dirty="0">
              <a:latin typeface="Bahnschrift Light" pitchFamily="34" charset="0"/>
            </a:endParaRPr>
          </a:p>
        </p:txBody>
      </p:sp>
      <p:sp>
        <p:nvSpPr>
          <p:cNvPr id="8" name="TextBox 7"/>
          <p:cNvSpPr txBox="1"/>
          <p:nvPr/>
        </p:nvSpPr>
        <p:spPr>
          <a:xfrm>
            <a:off x="327662" y="6242342"/>
            <a:ext cx="5006979" cy="430887"/>
          </a:xfrm>
          <a:prstGeom prst="rect">
            <a:avLst/>
          </a:prstGeom>
          <a:noFill/>
        </p:spPr>
        <p:txBody>
          <a:bodyPr wrap="square" rtlCol="0">
            <a:spAutoFit/>
          </a:bodyPr>
          <a:lstStyle/>
          <a:p>
            <a:r>
              <a:rPr lang="ru-RU" sz="1100" dirty="0" smtClean="0">
                <a:latin typeface="Bahnschrift Light" pitchFamily="34" charset="0"/>
              </a:rPr>
              <a:t>Рис.9. </a:t>
            </a:r>
            <a:r>
              <a:rPr lang="ru-RU" sz="1100" dirty="0" smtClean="0">
                <a:latin typeface="Bahnschrift Light" pitchFamily="34" charset="0"/>
              </a:rPr>
              <a:t>Магнитно-резонансная томография головного мозга ребенка В., 2009 г.</a:t>
            </a:r>
            <a:endParaRPr lang="ru-RU" sz="1100" dirty="0">
              <a:latin typeface="Bahnschrift Light" pitchFamily="34" charset="0"/>
            </a:endParaRPr>
          </a:p>
        </p:txBody>
      </p:sp>
    </p:spTree>
  </p:cSld>
  <p:clrMapOvr>
    <a:masterClrMapping/>
  </p:clrMapOvr>
  <p:transition>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0742" y="355240"/>
            <a:ext cx="6790413" cy="793239"/>
          </a:xfrm>
        </p:spPr>
        <p:txBody>
          <a:bodyPr/>
          <a:lstStyle/>
          <a:p>
            <a:r>
              <a:rPr lang="ru-RU" sz="2400" dirty="0" smtClean="0">
                <a:solidFill>
                  <a:schemeClr val="accent4">
                    <a:lumMod val="75000"/>
                  </a:schemeClr>
                </a:solidFill>
                <a:effectLst>
                  <a:outerShdw blurRad="38100" dist="38100" dir="2700000" algn="tl">
                    <a:srgbClr val="000000">
                      <a:alpha val="43137"/>
                    </a:srgbClr>
                  </a:outerShdw>
                </a:effectLst>
                <a:latin typeface="Bahnschrift Light SemiCondensed" pitchFamily="34" charset="0"/>
              </a:rPr>
              <a:t>КЛИНИКА ВРОЖДЕННОГО ТОКСОПЛАЗМОЗА</a:t>
            </a:r>
            <a:endParaRPr lang="ru-RU" sz="2400" dirty="0">
              <a:solidFill>
                <a:schemeClr val="accent4">
                  <a:lumMod val="75000"/>
                </a:schemeClr>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5151665" y="1216479"/>
            <a:ext cx="6613072" cy="5347607"/>
          </a:xfrm>
        </p:spPr>
        <p:txBody>
          <a:bodyPr>
            <a:noAutofit/>
          </a:bodyPr>
          <a:lstStyle/>
          <a:p>
            <a:pPr marL="0">
              <a:buNone/>
            </a:pPr>
            <a:r>
              <a:rPr lang="ru-RU" sz="1400" dirty="0" smtClean="0">
                <a:latin typeface="Bahnschrift Light" pitchFamily="34" charset="0"/>
              </a:rPr>
              <a:t>В то же время могут встречаться легкие и стертые, латентно протекающие формы болезни. В этих случаях последствия </a:t>
            </a:r>
            <a:r>
              <a:rPr lang="ru-RU" sz="1400" dirty="0" err="1" smtClean="0">
                <a:latin typeface="Bahnschrift Light" pitchFamily="34" charset="0"/>
              </a:rPr>
              <a:t>токсоплазменного</a:t>
            </a:r>
            <a:r>
              <a:rPr lang="ru-RU" sz="1400" dirty="0" smtClean="0">
                <a:latin typeface="Bahnschrift Light" pitchFamily="34" charset="0"/>
              </a:rPr>
              <a:t> вялотекущего энцефалита появляются в 5–7 лет и старше. Иногда такие дети наблюдаются по поводу </a:t>
            </a:r>
            <a:r>
              <a:rPr lang="ru-RU" sz="1400" dirty="0" err="1" smtClean="0">
                <a:latin typeface="Bahnschrift Light" pitchFamily="34" charset="0"/>
              </a:rPr>
              <a:t>фармакорезистентного</a:t>
            </a:r>
            <a:r>
              <a:rPr lang="ru-RU" sz="1400" dirty="0" smtClean="0">
                <a:latin typeface="Bahnschrift Light" pitchFamily="34" charset="0"/>
              </a:rPr>
              <a:t> судорожного синдрома. Признаки олигофрении становятся очевидными в начальных классах школы: у детей выявляются повышенная утомляемость, головные боли, судороги, часто в сочетании с </a:t>
            </a:r>
            <a:r>
              <a:rPr lang="ru-RU" sz="1400" dirty="0" err="1" smtClean="0">
                <a:latin typeface="Bahnschrift Light" pitchFamily="34" charset="0"/>
              </a:rPr>
              <a:t>хориоретинитом</a:t>
            </a:r>
            <a:r>
              <a:rPr lang="ru-RU" sz="1400" dirty="0" smtClean="0">
                <a:latin typeface="Bahnschrift Light" pitchFamily="34" charset="0"/>
              </a:rPr>
              <a:t>. </a:t>
            </a:r>
          </a:p>
          <a:p>
            <a:pPr marL="0">
              <a:buNone/>
            </a:pPr>
            <a:r>
              <a:rPr lang="ru-RU" sz="1400" dirty="0" smtClean="0">
                <a:latin typeface="Bahnschrift Light" pitchFamily="34" charset="0"/>
              </a:rPr>
              <a:t>При явных формах ВТ смертность детей в возрасте до 5 лет достигает 12 %, у 85 % детей наблюдается задержка или резкое отставание умственного развития, у 75 % — судороги, параличи, у 50 % — плохое зрение. При рано начатой терапии у детей даже с острым ВТ возможно нормальное развитие. При </a:t>
            </a:r>
            <a:r>
              <a:rPr lang="ru-RU" sz="1400" dirty="0" err="1" smtClean="0">
                <a:latin typeface="Bahnschrift Light" pitchFamily="34" charset="0"/>
              </a:rPr>
              <a:t>субклинических</a:t>
            </a:r>
            <a:r>
              <a:rPr lang="ru-RU" sz="1400" dirty="0" smtClean="0">
                <a:latin typeface="Bahnschrift Light" pitchFamily="34" charset="0"/>
              </a:rPr>
              <a:t> и латентных, но доказанных иммунологически, формах ВТ у 65–85 % пациентов к 20 годам развивался </a:t>
            </a:r>
            <a:r>
              <a:rPr lang="ru-RU" sz="1400" dirty="0" err="1" smtClean="0">
                <a:latin typeface="Bahnschrift Light" pitchFamily="34" charset="0"/>
              </a:rPr>
              <a:t>хориоретинит</a:t>
            </a:r>
            <a:r>
              <a:rPr lang="ru-RU" sz="1400" dirty="0" smtClean="0">
                <a:latin typeface="Bahnschrift Light" pitchFamily="34" charset="0"/>
              </a:rPr>
              <a:t> и у 38 % — неврологические последствия. У леченых пациентов частота развития </a:t>
            </a:r>
            <a:r>
              <a:rPr lang="ru-RU" sz="1400" dirty="0" err="1" smtClean="0">
                <a:latin typeface="Bahnschrift Light" pitchFamily="34" charset="0"/>
              </a:rPr>
              <a:t>хориоретинитов</a:t>
            </a:r>
            <a:r>
              <a:rPr lang="ru-RU" sz="1400" dirty="0" smtClean="0">
                <a:latin typeface="Bahnschrift Light" pitchFamily="34" charset="0"/>
              </a:rPr>
              <a:t> составляет &lt; 5 %, неврологических последствий не было.</a:t>
            </a:r>
          </a:p>
          <a:p>
            <a:pPr marL="0">
              <a:buNone/>
            </a:pPr>
            <a:endParaRPr lang="ru-RU" sz="1400" dirty="0" smtClean="0">
              <a:latin typeface="Bahnschrift Light" pitchFamily="34" charset="0"/>
            </a:endParaRPr>
          </a:p>
          <a:p>
            <a:pPr marL="0">
              <a:buNone/>
            </a:pPr>
            <a:endParaRPr lang="ru-RU" sz="1400" dirty="0" smtClean="0">
              <a:latin typeface="Bahnschrift Light" pitchFamily="34" charset="0"/>
            </a:endParaRPr>
          </a:p>
        </p:txBody>
      </p:sp>
      <p:pic>
        <p:nvPicPr>
          <p:cNvPr id="5" name="Picture 2"/>
          <p:cNvPicPr>
            <a:picLocks noChangeAspect="1" noChangeArrowheads="1"/>
          </p:cNvPicPr>
          <p:nvPr/>
        </p:nvPicPr>
        <p:blipFill>
          <a:blip r:embed="rId2"/>
          <a:srcRect l="25007" t="2972" r="16106" b="13268"/>
          <a:stretch>
            <a:fillRect/>
          </a:stretch>
        </p:blipFill>
        <p:spPr bwMode="auto">
          <a:xfrm>
            <a:off x="430306" y="644056"/>
            <a:ext cx="2924409" cy="2368085"/>
          </a:xfrm>
          <a:prstGeom prst="rect">
            <a:avLst/>
          </a:prstGeom>
          <a:ln>
            <a:noFill/>
          </a:ln>
          <a:effectLst/>
        </p:spPr>
      </p:pic>
      <p:pic>
        <p:nvPicPr>
          <p:cNvPr id="6" name="Picture 3"/>
          <p:cNvPicPr>
            <a:picLocks noChangeAspect="1" noChangeArrowheads="1"/>
          </p:cNvPicPr>
          <p:nvPr/>
        </p:nvPicPr>
        <p:blipFill>
          <a:blip r:embed="rId3"/>
          <a:srcRect l="23457" t="1870" r="13722" b="7892"/>
          <a:stretch>
            <a:fillRect/>
          </a:stretch>
        </p:blipFill>
        <p:spPr bwMode="auto">
          <a:xfrm>
            <a:off x="430306" y="3339673"/>
            <a:ext cx="2709582" cy="2884394"/>
          </a:xfrm>
          <a:prstGeom prst="rect">
            <a:avLst/>
          </a:prstGeom>
          <a:ln>
            <a:noFill/>
          </a:ln>
          <a:effectLst/>
        </p:spPr>
      </p:pic>
      <p:sp>
        <p:nvSpPr>
          <p:cNvPr id="7" name="TextBox 6"/>
          <p:cNvSpPr txBox="1"/>
          <p:nvPr/>
        </p:nvSpPr>
        <p:spPr>
          <a:xfrm>
            <a:off x="341857" y="3053143"/>
            <a:ext cx="4330032" cy="261610"/>
          </a:xfrm>
          <a:prstGeom prst="rect">
            <a:avLst/>
          </a:prstGeom>
          <a:noFill/>
        </p:spPr>
        <p:txBody>
          <a:bodyPr wrap="none" rtlCol="0">
            <a:spAutoFit/>
          </a:bodyPr>
          <a:lstStyle/>
          <a:p>
            <a:r>
              <a:rPr lang="ru-RU" sz="1100" dirty="0" smtClean="0">
                <a:latin typeface="Bahnschrift Light" pitchFamily="34" charset="0"/>
              </a:rPr>
              <a:t>Рис.8. </a:t>
            </a:r>
            <a:r>
              <a:rPr lang="ru-RU" sz="1100" dirty="0" err="1" smtClean="0">
                <a:latin typeface="Bahnschrift Light" pitchFamily="34" charset="0"/>
              </a:rPr>
              <a:t>Кальцинаты</a:t>
            </a:r>
            <a:r>
              <a:rPr lang="ru-RU" sz="1100" dirty="0" smtClean="0">
                <a:latin typeface="Bahnschrift Light" pitchFamily="34" charset="0"/>
              </a:rPr>
              <a:t> головного мозга на рентгенограмме черепа</a:t>
            </a:r>
            <a:endParaRPr lang="ru-RU" sz="1100" dirty="0">
              <a:latin typeface="Bahnschrift Light" pitchFamily="34" charset="0"/>
            </a:endParaRPr>
          </a:p>
        </p:txBody>
      </p:sp>
      <p:sp>
        <p:nvSpPr>
          <p:cNvPr id="8" name="TextBox 7"/>
          <p:cNvSpPr txBox="1"/>
          <p:nvPr/>
        </p:nvSpPr>
        <p:spPr>
          <a:xfrm>
            <a:off x="327662" y="6242342"/>
            <a:ext cx="5006979" cy="430887"/>
          </a:xfrm>
          <a:prstGeom prst="rect">
            <a:avLst/>
          </a:prstGeom>
          <a:noFill/>
        </p:spPr>
        <p:txBody>
          <a:bodyPr wrap="square" rtlCol="0">
            <a:spAutoFit/>
          </a:bodyPr>
          <a:lstStyle/>
          <a:p>
            <a:r>
              <a:rPr lang="ru-RU" sz="1100" dirty="0" smtClean="0">
                <a:latin typeface="Bahnschrift Light" pitchFamily="34" charset="0"/>
              </a:rPr>
              <a:t>Рис.9. </a:t>
            </a:r>
            <a:r>
              <a:rPr lang="ru-RU" sz="1100" dirty="0" smtClean="0">
                <a:latin typeface="Bahnschrift Light" pitchFamily="34" charset="0"/>
              </a:rPr>
              <a:t>Магнитно-резонансная томография головного мозга ребенка В., 2009 г.</a:t>
            </a:r>
            <a:endParaRPr lang="ru-RU" sz="1100" dirty="0">
              <a:latin typeface="Bahnschrift Light" pitchFamily="34" charset="0"/>
            </a:endParaRPr>
          </a:p>
        </p:txBody>
      </p:sp>
    </p:spTree>
  </p:cSld>
  <p:clrMapOvr>
    <a:masterClrMapping/>
  </p:clrMapOvr>
  <p:transition>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91690" y="803082"/>
            <a:ext cx="6106602" cy="450683"/>
          </a:xfrm>
        </p:spPr>
        <p:txBody>
          <a:bodyPr/>
          <a:lstStyle/>
          <a:p>
            <a:r>
              <a:rPr lang="ru-RU" sz="2400" dirty="0" smtClean="0">
                <a:solidFill>
                  <a:schemeClr val="accent4">
                    <a:lumMod val="75000"/>
                  </a:schemeClr>
                </a:solidFill>
                <a:latin typeface="Bahnschrift Light SemiCondensed" pitchFamily="34" charset="0"/>
              </a:rPr>
              <a:t>Диагностика токсоплазмоза </a:t>
            </a:r>
            <a:endParaRPr lang="ru-RU" sz="2400" dirty="0">
              <a:solidFill>
                <a:schemeClr val="accent4">
                  <a:lumMod val="75000"/>
                </a:schemeClr>
              </a:solidFill>
              <a:latin typeface="Bahnschrift Light SemiCondensed" pitchFamily="34" charset="0"/>
            </a:endParaRPr>
          </a:p>
        </p:txBody>
      </p:sp>
      <p:sp>
        <p:nvSpPr>
          <p:cNvPr id="4" name="Содержимое 3"/>
          <p:cNvSpPr>
            <a:spLocks noGrp="1"/>
          </p:cNvSpPr>
          <p:nvPr>
            <p:ph idx="1"/>
          </p:nvPr>
        </p:nvSpPr>
        <p:spPr>
          <a:xfrm>
            <a:off x="5810681" y="1371230"/>
            <a:ext cx="6089373" cy="4253949"/>
          </a:xfrm>
        </p:spPr>
        <p:txBody>
          <a:bodyPr>
            <a:noAutofit/>
          </a:bodyPr>
          <a:lstStyle/>
          <a:p>
            <a:pPr marL="0">
              <a:buNone/>
            </a:pPr>
            <a:r>
              <a:rPr lang="ru-RU" sz="1100" dirty="0" smtClean="0">
                <a:latin typeface="Bahnschrift Light" pitchFamily="34" charset="0"/>
              </a:rPr>
              <a:t>Диагноз токсоплазмоза ставится на основании эпидемиологических, клинических данных, дифференциального диагноза, результатов лабораторных и функциональных исследований. Решающее значение в постановке клинического диагноза имеют лабораторные данные. Широкое распространение возбудителя и его роль в патологии обусловливают необходимость проведения дифференциальной диагностики между </a:t>
            </a:r>
            <a:r>
              <a:rPr lang="ru-RU" sz="1100" dirty="0" err="1" smtClean="0">
                <a:latin typeface="Bahnschrift Light" pitchFamily="34" charset="0"/>
              </a:rPr>
              <a:t>инаппарантным</a:t>
            </a:r>
            <a:r>
              <a:rPr lang="ru-RU" sz="1100" dirty="0" smtClean="0">
                <a:latin typeface="Bahnschrift Light" pitchFamily="34" charset="0"/>
              </a:rPr>
              <a:t> токсоплазмозом и носительством. </a:t>
            </a:r>
            <a:endParaRPr lang="ru-RU" sz="1100" b="1" dirty="0" smtClean="0">
              <a:latin typeface="Bahnschrift Light" pitchFamily="34" charset="0"/>
            </a:endParaRPr>
          </a:p>
          <a:p>
            <a:pPr marL="0">
              <a:buNone/>
            </a:pPr>
            <a:r>
              <a:rPr lang="ru-RU" sz="1100" b="1" i="1" dirty="0" smtClean="0">
                <a:solidFill>
                  <a:schemeClr val="accent4">
                    <a:lumMod val="75000"/>
                  </a:schemeClr>
                </a:solidFill>
                <a:latin typeface="Bahnschrift Light" pitchFamily="34" charset="0"/>
              </a:rPr>
              <a:t>Дифференциальная диагностика</a:t>
            </a:r>
            <a:r>
              <a:rPr lang="ru-RU" sz="1100" b="1" dirty="0" smtClean="0">
                <a:latin typeface="Bahnschrift Light" pitchFamily="34" charset="0"/>
              </a:rPr>
              <a:t>.</a:t>
            </a:r>
            <a:r>
              <a:rPr lang="ru-RU" sz="1100" dirty="0" smtClean="0">
                <a:latin typeface="Bahnschrift Light" pitchFamily="34" charset="0"/>
              </a:rPr>
              <a:t> Токсоплазмоз следует дифференцировать с инфекционным мононуклеозом, доброкачественным </a:t>
            </a:r>
            <a:r>
              <a:rPr lang="ru-RU" sz="1100" dirty="0" err="1" smtClean="0">
                <a:latin typeface="Bahnschrift Light" pitchFamily="34" charset="0"/>
              </a:rPr>
              <a:t>лимфоретикулезом</a:t>
            </a:r>
            <a:r>
              <a:rPr lang="ru-RU" sz="1100" dirty="0" smtClean="0">
                <a:latin typeface="Bahnschrift Light" pitchFamily="34" charset="0"/>
              </a:rPr>
              <a:t>, туберкулезом, бруцеллезом, </a:t>
            </a:r>
            <a:r>
              <a:rPr lang="ru-RU" sz="1100" dirty="0" err="1" smtClean="0">
                <a:latin typeface="Bahnschrift Light" pitchFamily="34" charset="0"/>
              </a:rPr>
              <a:t>листериозом</a:t>
            </a:r>
            <a:r>
              <a:rPr lang="ru-RU" sz="1100" dirty="0" smtClean="0">
                <a:latin typeface="Bahnschrift Light" pitchFamily="34" charset="0"/>
              </a:rPr>
              <a:t>, </a:t>
            </a:r>
            <a:r>
              <a:rPr lang="ru-RU" sz="1100" dirty="0" err="1" smtClean="0">
                <a:latin typeface="Bahnschrift Light" pitchFamily="34" charset="0"/>
              </a:rPr>
              <a:t>микоплазмозом</a:t>
            </a:r>
            <a:r>
              <a:rPr lang="ru-RU" sz="1100" dirty="0" smtClean="0">
                <a:latin typeface="Bahnschrift Light" pitchFamily="34" charset="0"/>
              </a:rPr>
              <a:t>, </a:t>
            </a:r>
            <a:r>
              <a:rPr lang="ru-RU" sz="1100" dirty="0" err="1" smtClean="0">
                <a:latin typeface="Bahnschrift Light" pitchFamily="34" charset="0"/>
              </a:rPr>
              <a:t>хламидиозом</a:t>
            </a:r>
            <a:r>
              <a:rPr lang="ru-RU" sz="1100" dirty="0" smtClean="0">
                <a:latin typeface="Bahnschrift Light" pitchFamily="34" charset="0"/>
              </a:rPr>
              <a:t>, </a:t>
            </a:r>
            <a:r>
              <a:rPr lang="ru-RU" sz="1100" dirty="0" err="1" smtClean="0">
                <a:latin typeface="Bahnschrift Light" pitchFamily="34" charset="0"/>
              </a:rPr>
              <a:t>цитомегалией</a:t>
            </a:r>
            <a:r>
              <a:rPr lang="ru-RU" sz="1100" dirty="0" smtClean="0">
                <a:latin typeface="Bahnschrift Light" pitchFamily="34" charset="0"/>
              </a:rPr>
              <a:t>, герпесом и рядом других бактериальных, вирусных и паразитарных инфекций. Следует исключить онкологические и системные заболевания (например: лимфогранулематоз, ревматизм и т.д.).</a:t>
            </a:r>
          </a:p>
          <a:p>
            <a:pPr marL="0">
              <a:buNone/>
            </a:pPr>
            <a:r>
              <a:rPr lang="ru-RU" sz="1100" b="1" i="1" dirty="0" smtClean="0">
                <a:solidFill>
                  <a:schemeClr val="accent4">
                    <a:lumMod val="75000"/>
                  </a:schemeClr>
                </a:solidFill>
                <a:latin typeface="Bahnschrift Light" pitchFamily="34" charset="0"/>
              </a:rPr>
              <a:t>Лабораторная диагностика</a:t>
            </a:r>
            <a:r>
              <a:rPr lang="ru-RU" sz="1100" dirty="0" smtClean="0">
                <a:latin typeface="Bahnschrift Light" pitchFamily="34" charset="0"/>
              </a:rPr>
              <a:t>. Используется комплекс лабораторных тестов: прямых, направленных на выявление возбудителя, его антигенов или ДНК (</a:t>
            </a:r>
            <a:r>
              <a:rPr lang="ru-RU" sz="1100" dirty="0" err="1" smtClean="0">
                <a:latin typeface="Bahnschrift Light" pitchFamily="34" charset="0"/>
              </a:rPr>
              <a:t>паразитологический</a:t>
            </a:r>
            <a:r>
              <a:rPr lang="ru-RU" sz="1100" dirty="0" smtClean="0">
                <a:latin typeface="Bahnschrift Light" pitchFamily="34" charset="0"/>
              </a:rPr>
              <a:t> метод, реакция </a:t>
            </a:r>
            <a:r>
              <a:rPr lang="ru-RU" sz="1100" dirty="0" err="1" smtClean="0">
                <a:latin typeface="Bahnschrift Light" pitchFamily="34" charset="0"/>
              </a:rPr>
              <a:t>иммунофлюоресценции</a:t>
            </a:r>
            <a:r>
              <a:rPr lang="ru-RU" sz="1100" dirty="0" smtClean="0">
                <a:latin typeface="Bahnschrift Light" pitchFamily="34" charset="0"/>
              </a:rPr>
              <a:t> – РИФ, </a:t>
            </a:r>
            <a:r>
              <a:rPr lang="ru-RU" sz="1100" dirty="0" err="1" smtClean="0">
                <a:latin typeface="Bahnschrift Light" pitchFamily="34" charset="0"/>
              </a:rPr>
              <a:t>полимеразная</a:t>
            </a:r>
            <a:r>
              <a:rPr lang="ru-RU" sz="1100" dirty="0" smtClean="0">
                <a:latin typeface="Bahnschrift Light" pitchFamily="34" charset="0"/>
              </a:rPr>
              <a:t> цепная реакция – ПЦР), и непрямых (серологических), направленных на выявление антител к токсоплазмам. Из группы серологических реакций чаще используется иммуноферментный анализ – ИФА, который имеет достаточно высокую специфичность и чувствительность. Его применяют для </a:t>
            </a:r>
            <a:r>
              <a:rPr lang="ru-RU" sz="1100" dirty="0" err="1" smtClean="0">
                <a:latin typeface="Bahnschrift Light" pitchFamily="34" charset="0"/>
              </a:rPr>
              <a:t>скрининговых</a:t>
            </a:r>
            <a:r>
              <a:rPr lang="ru-RU" sz="1100" dirty="0" smtClean="0">
                <a:latin typeface="Bahnschrift Light" pitchFamily="34" charset="0"/>
              </a:rPr>
              <a:t> исследований (с целью выделения групп высокого риска заболевания токсоплазмозом) и диагностические исследования (с целью подтверждения диагноза, установления фазы инфекционного процесса, оценки эффективности терапии). Дифференцировать различные формы инфекции помогает комплексный подход к диагностике. Гораздо реже используется реакция непрямой </a:t>
            </a:r>
            <a:r>
              <a:rPr lang="ru-RU" sz="1100" dirty="0" err="1" smtClean="0">
                <a:latin typeface="Bahnschrift Light" pitchFamily="34" charset="0"/>
              </a:rPr>
              <a:t>иммунофлюоресценции</a:t>
            </a:r>
            <a:r>
              <a:rPr lang="ru-RU" sz="1100" dirty="0" smtClean="0">
                <a:latin typeface="Bahnschrift Light" pitchFamily="34" charset="0"/>
              </a:rPr>
              <a:t> (НРИФ), позволяющая обнаружить </a:t>
            </a:r>
            <a:r>
              <a:rPr lang="ru-RU" sz="1100" dirty="0" err="1" smtClean="0">
                <a:latin typeface="Bahnschrift Light" pitchFamily="34" charset="0"/>
              </a:rPr>
              <a:t>IgM</a:t>
            </a:r>
            <a:r>
              <a:rPr lang="ru-RU" sz="1100" dirty="0" smtClean="0">
                <a:latin typeface="Bahnschrift Light" pitchFamily="34" charset="0"/>
              </a:rPr>
              <a:t>- и IgG-антитела к токсоплазмам: в различных разведениях сыворотки. Следует осторожно интерпретировать минимальные титры НРИФ (менее 1/20), поскольку это может быть связано с ложноположительным результатом. </a:t>
            </a:r>
          </a:p>
          <a:p>
            <a:pPr marL="0" defTabSz="792000">
              <a:buNone/>
            </a:pPr>
            <a:endParaRPr lang="ru-RU" sz="1100" dirty="0">
              <a:latin typeface="Bahnschrift Light" pitchFamily="34" charset="0"/>
            </a:endParaRPr>
          </a:p>
        </p:txBody>
      </p:sp>
      <p:pic>
        <p:nvPicPr>
          <p:cNvPr id="15" name="Рисунок 14" descr="snapedit_1743088897255.jpeg"/>
          <p:cNvPicPr>
            <a:picLocks noGrp="1" noChangeAspect="1"/>
          </p:cNvPicPr>
          <p:nvPr>
            <p:ph type="pic" sz="quarter" idx="13"/>
          </p:nvPr>
        </p:nvPicPr>
        <p:blipFill>
          <a:blip r:embed="rId2"/>
          <a:srcRect l="19574" r="19574"/>
          <a:stretch>
            <a:fillRect/>
          </a:stretch>
        </p:blipFill>
        <p:spPr/>
      </p:pic>
    </p:spTree>
  </p:cSld>
  <p:clrMapOvr>
    <a:masterClrMapping/>
  </p:clrMapOvr>
  <p:transition>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91689" y="803082"/>
            <a:ext cx="6106602" cy="450683"/>
          </a:xfrm>
        </p:spPr>
        <p:txBody>
          <a:bodyPr/>
          <a:lstStyle/>
          <a:p>
            <a:r>
              <a:rPr lang="ru-RU" sz="2400" dirty="0" smtClean="0">
                <a:solidFill>
                  <a:schemeClr val="accent4">
                    <a:lumMod val="75000"/>
                  </a:schemeClr>
                </a:solidFill>
                <a:latin typeface="Bahnschrift Light SemiCondensed" pitchFamily="34" charset="0"/>
              </a:rPr>
              <a:t>Диагностика токсоплазмоза </a:t>
            </a:r>
            <a:endParaRPr lang="ru-RU" sz="2400" dirty="0">
              <a:solidFill>
                <a:schemeClr val="accent4">
                  <a:lumMod val="75000"/>
                </a:schemeClr>
              </a:solidFill>
              <a:latin typeface="Bahnschrift Light SemiCondensed" pitchFamily="34" charset="0"/>
            </a:endParaRPr>
          </a:p>
        </p:txBody>
      </p:sp>
      <p:sp>
        <p:nvSpPr>
          <p:cNvPr id="4" name="Содержимое 3"/>
          <p:cNvSpPr>
            <a:spLocks noGrp="1"/>
          </p:cNvSpPr>
          <p:nvPr>
            <p:ph idx="1"/>
          </p:nvPr>
        </p:nvSpPr>
        <p:spPr>
          <a:xfrm>
            <a:off x="5810681" y="1371230"/>
            <a:ext cx="6089373" cy="5020143"/>
          </a:xfrm>
        </p:spPr>
        <p:txBody>
          <a:bodyPr>
            <a:noAutofit/>
          </a:bodyPr>
          <a:lstStyle/>
          <a:p>
            <a:pPr marL="0">
              <a:buNone/>
            </a:pPr>
            <a:r>
              <a:rPr lang="ru-RU" sz="1600" b="1" i="1" dirty="0" smtClean="0">
                <a:solidFill>
                  <a:schemeClr val="tx1">
                    <a:lumMod val="65000"/>
                    <a:lumOff val="35000"/>
                  </a:schemeClr>
                </a:solidFill>
                <a:latin typeface="Bahnschrift Light" pitchFamily="34" charset="0"/>
              </a:rPr>
              <a:t>В практическом здравоохранении используются следующие методы:</a:t>
            </a:r>
          </a:p>
          <a:p>
            <a:pPr marL="0">
              <a:buNone/>
            </a:pPr>
            <a:r>
              <a:rPr lang="ru-RU" sz="1400" b="1" u="sng"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Паразитологический</a:t>
            </a:r>
            <a:r>
              <a:rPr lang="ru-RU" sz="1400" b="1" u="sng"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метод </a:t>
            </a:r>
            <a:r>
              <a:rPr lang="ru-RU" sz="1400" dirty="0" smtClean="0">
                <a:latin typeface="Bahnschrift Light" pitchFamily="34" charset="0"/>
              </a:rPr>
              <a:t>(имеет ограничение использования ввиду технических трудностей) - позволяет провести идентификацию токсоплазм непосредственно в тканях или 18 жидкостях пациента (крови, ликвора и </a:t>
            </a:r>
            <a:r>
              <a:rPr lang="ru-RU" sz="1400" dirty="0" err="1" smtClean="0">
                <a:latin typeface="Bahnschrift Light" pitchFamily="34" charset="0"/>
              </a:rPr>
              <a:t>биоптатов</a:t>
            </a:r>
            <a:r>
              <a:rPr lang="ru-RU" sz="1400" dirty="0" smtClean="0">
                <a:latin typeface="Bahnschrift Light" pitchFamily="34" charset="0"/>
              </a:rPr>
              <a:t> лимфатических узлов), либо опосредованно после введения их мышам или кошкам (</a:t>
            </a:r>
            <a:r>
              <a:rPr lang="ru-RU" sz="1400" dirty="0" err="1" smtClean="0">
                <a:latin typeface="Bahnschrift Light" pitchFamily="34" charset="0"/>
              </a:rPr>
              <a:t>биопроба</a:t>
            </a:r>
            <a:r>
              <a:rPr lang="ru-RU" sz="1400" dirty="0" smtClean="0">
                <a:latin typeface="Bahnschrift Light" pitchFamily="34" charset="0"/>
              </a:rPr>
              <a:t> с получением результата через 6 недель после заражения), либо на тканевых культурах. </a:t>
            </a:r>
          </a:p>
          <a:p>
            <a:pPr marL="0">
              <a:buNone/>
            </a:pPr>
            <a:r>
              <a:rPr lang="ru-RU" sz="1400" b="1" u="sng"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РИФ</a:t>
            </a:r>
            <a:r>
              <a:rPr lang="ru-RU" sz="1400" dirty="0" smtClean="0">
                <a:latin typeface="Bahnschrift Light" pitchFamily="34" charset="0"/>
              </a:rPr>
              <a:t> - позволяет обнаружить антигены токсоплазм в исследуемом материале: крови, спинномозговой жидкости, </a:t>
            </a:r>
            <a:r>
              <a:rPr lang="ru-RU" sz="1400" dirty="0" err="1" smtClean="0">
                <a:latin typeface="Bahnschrift Light" pitchFamily="34" charset="0"/>
              </a:rPr>
              <a:t>биоптате</a:t>
            </a:r>
            <a:r>
              <a:rPr lang="ru-RU" sz="1400" dirty="0" smtClean="0">
                <a:latin typeface="Bahnschrift Light" pitchFamily="34" charset="0"/>
              </a:rPr>
              <a:t>, патологоанатомическом материале по наличию специфического свечения, выявляемого с помощью люминесцентного микроскопа. Чаще обнаруживаются </a:t>
            </a:r>
            <a:r>
              <a:rPr lang="ru-RU" sz="1400" dirty="0" err="1" smtClean="0">
                <a:latin typeface="Bahnschrift Light" pitchFamily="34" charset="0"/>
              </a:rPr>
              <a:t>эндозоиты</a:t>
            </a:r>
            <a:r>
              <a:rPr lang="ru-RU" sz="1400" dirty="0" smtClean="0">
                <a:latin typeface="Bahnschrift Light" pitchFamily="34" charset="0"/>
              </a:rPr>
              <a:t>, имеющие форму полумесяца с закругленным задним концом и размер 2-4 мкм </a:t>
            </a:r>
            <a:r>
              <a:rPr lang="ru-RU" sz="1400" dirty="0" err="1" smtClean="0">
                <a:latin typeface="Bahnschrift Light" pitchFamily="34" charset="0"/>
              </a:rPr>
              <a:t>х</a:t>
            </a:r>
            <a:r>
              <a:rPr lang="ru-RU" sz="1400" dirty="0" smtClean="0">
                <a:latin typeface="Bahnschrift Light" pitchFamily="34" charset="0"/>
              </a:rPr>
              <a:t> 4 мкм, что указывает на острую стадию </a:t>
            </a:r>
            <a:r>
              <a:rPr lang="ru-RU" sz="1400" dirty="0" err="1" smtClean="0">
                <a:latin typeface="Bahnschrift Light" pitchFamily="34" charset="0"/>
              </a:rPr>
              <a:t>токсоплазменного</a:t>
            </a:r>
            <a:r>
              <a:rPr lang="ru-RU" sz="1400" dirty="0" smtClean="0">
                <a:latin typeface="Bahnschrift Light" pitchFamily="34" charset="0"/>
              </a:rPr>
              <a:t> процесса. В головном мозге, сетчатке глаза, в мышечных органах можно обнаружить цисты, имеющие шарообразную или удлиненную форму, плотную оболочку и наполненные </a:t>
            </a:r>
            <a:r>
              <a:rPr lang="ru-RU" sz="1400" dirty="0" err="1" smtClean="0">
                <a:latin typeface="Bahnschrift Light" pitchFamily="34" charset="0"/>
              </a:rPr>
              <a:t>цистозоитами</a:t>
            </a:r>
            <a:r>
              <a:rPr lang="ru-RU" sz="1400" dirty="0" smtClean="0">
                <a:latin typeface="Bahnschrift Light" pitchFamily="34" charset="0"/>
              </a:rPr>
              <a:t>; при отсутствии воспалительной реакции это характерно для хронической стадии заболевания. Обнаружение </a:t>
            </a:r>
            <a:r>
              <a:rPr lang="ru-RU" sz="1400" dirty="0" err="1" smtClean="0">
                <a:latin typeface="Bahnschrift Light" pitchFamily="34" charset="0"/>
              </a:rPr>
              <a:t>антигенемии</a:t>
            </a:r>
            <a:r>
              <a:rPr lang="ru-RU" sz="1400" dirty="0" smtClean="0">
                <a:latin typeface="Bahnschrift Light" pitchFamily="34" charset="0"/>
              </a:rPr>
              <a:t> может наблюдаться в острой фазе токсоплазмоза, причем даже с первых дней инфекции; что подтверждает ценность этих исследований для ранней диагностики. </a:t>
            </a:r>
          </a:p>
          <a:p>
            <a:pPr marL="0" defTabSz="792000">
              <a:buNone/>
            </a:pPr>
            <a:endParaRPr lang="ru-RU" sz="1400" dirty="0">
              <a:latin typeface="Bahnschrift Light" pitchFamily="34" charset="0"/>
            </a:endParaRPr>
          </a:p>
        </p:txBody>
      </p:sp>
      <p:pic>
        <p:nvPicPr>
          <p:cNvPr id="15" name="Рисунок 14" descr="snapedit_1743088897255.jpeg"/>
          <p:cNvPicPr>
            <a:picLocks noGrp="1" noChangeAspect="1"/>
          </p:cNvPicPr>
          <p:nvPr>
            <p:ph type="pic" sz="quarter" idx="13"/>
          </p:nvPr>
        </p:nvPicPr>
        <p:blipFill>
          <a:blip r:embed="rId2"/>
          <a:srcRect l="19574" r="19574"/>
          <a:stretch>
            <a:fillRect/>
          </a:stretch>
        </p:blipFill>
        <p:spPr/>
      </p:pic>
    </p:spTree>
  </p:cSld>
  <p:clrMapOvr>
    <a:masterClrMapping/>
  </p:clrMapOvr>
  <p:transition>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99374" y="803082"/>
            <a:ext cx="6106602" cy="450683"/>
          </a:xfrm>
        </p:spPr>
        <p:txBody>
          <a:bodyPr/>
          <a:lstStyle/>
          <a:p>
            <a:r>
              <a:rPr lang="ru-RU" sz="2400" dirty="0" smtClean="0">
                <a:solidFill>
                  <a:schemeClr val="accent4">
                    <a:lumMod val="75000"/>
                  </a:schemeClr>
                </a:solidFill>
                <a:latin typeface="Bahnschrift Light SemiCondensed" pitchFamily="34" charset="0"/>
              </a:rPr>
              <a:t>Диагностика токсоплазмоза </a:t>
            </a:r>
            <a:endParaRPr lang="ru-RU" sz="2400" dirty="0">
              <a:solidFill>
                <a:schemeClr val="accent4">
                  <a:lumMod val="75000"/>
                </a:schemeClr>
              </a:solidFill>
              <a:latin typeface="Bahnschrift Light SemiCondensed" pitchFamily="34" charset="0"/>
            </a:endParaRPr>
          </a:p>
        </p:txBody>
      </p:sp>
      <p:sp>
        <p:nvSpPr>
          <p:cNvPr id="4" name="Содержимое 3"/>
          <p:cNvSpPr>
            <a:spLocks noGrp="1"/>
          </p:cNvSpPr>
          <p:nvPr>
            <p:ph idx="1"/>
          </p:nvPr>
        </p:nvSpPr>
        <p:spPr>
          <a:xfrm>
            <a:off x="5810681" y="1371230"/>
            <a:ext cx="6089373" cy="5218106"/>
          </a:xfrm>
        </p:spPr>
        <p:txBody>
          <a:bodyPr>
            <a:noAutofit/>
          </a:bodyPr>
          <a:lstStyle/>
          <a:p>
            <a:pPr marL="0">
              <a:buNone/>
            </a:pPr>
            <a:r>
              <a:rPr lang="ru-RU" sz="1200" b="1" u="sng"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ПЦР</a:t>
            </a:r>
            <a:r>
              <a:rPr lang="ru-RU" sz="1200" dirty="0" smtClean="0">
                <a:latin typeface="Bahnschrift Light" pitchFamily="34" charset="0"/>
              </a:rPr>
              <a:t> обладает уникальной чувствительностью и специфичностью. С ее помощью можно анализировать различные клинические образцы. Суть ПЦР заключается в идентификации специфического участка молекулы ДНК с последующим копированием или амплификацией этого участка с целью получения достаточного количества копий, которые могут быть выявлены доступными методами </a:t>
            </a:r>
            <a:r>
              <a:rPr lang="ru-RU" sz="1200" dirty="0" err="1" smtClean="0">
                <a:latin typeface="Bahnschrift Light" pitchFamily="34" charset="0"/>
              </a:rPr>
              <a:t>детекции</a:t>
            </a:r>
            <a:r>
              <a:rPr lang="ru-RU" sz="1200" dirty="0" smtClean="0">
                <a:latin typeface="Bahnschrift Light" pitchFamily="34" charset="0"/>
              </a:rPr>
              <a:t> (чаще всего с помощью электрофореза). Позволяет обнаружить ДНК токсоплазм в крови, ликворе и </a:t>
            </a:r>
            <a:r>
              <a:rPr lang="ru-RU" sz="1200" dirty="0" err="1" smtClean="0">
                <a:latin typeface="Bahnschrift Light" pitchFamily="34" charset="0"/>
              </a:rPr>
              <a:t>биоптатах</a:t>
            </a:r>
            <a:r>
              <a:rPr lang="ru-RU" sz="1200" dirty="0" smtClean="0">
                <a:latin typeface="Bahnschrift Light" pitchFamily="34" charset="0"/>
              </a:rPr>
              <a:t>; обладает наиболее высокой чувствительностью и специфичностью. Метод ПЦР имеет высокое диагностическое значение, особенно при остром и врожденном токсоплазмозе. Ограничения связаны с кратковременной </a:t>
            </a:r>
            <a:r>
              <a:rPr lang="ru-RU" sz="1200" dirty="0" err="1" smtClean="0">
                <a:latin typeface="Bahnschrift Light" pitchFamily="34" charset="0"/>
              </a:rPr>
              <a:t>паразитемией</a:t>
            </a:r>
            <a:r>
              <a:rPr lang="ru-RU" sz="1200" dirty="0" smtClean="0">
                <a:latin typeface="Bahnschrift Light" pitchFamily="34" charset="0"/>
              </a:rPr>
              <a:t>. ПЦР преимущественно используется для установления активности инфекционного процесса у лиц с позитивными серологическими реакциями, а также для диагностики приобретенного (при выраженных иммунодефицитах, в том числе при </a:t>
            </a:r>
            <a:r>
              <a:rPr lang="ru-RU" sz="1200" dirty="0" err="1" smtClean="0">
                <a:latin typeface="Bahnschrift Light" pitchFamily="34" charset="0"/>
              </a:rPr>
              <a:t>СПИДе</a:t>
            </a:r>
            <a:r>
              <a:rPr lang="ru-RU" sz="1200" dirty="0" smtClean="0">
                <a:latin typeface="Bahnschrift Light" pitchFamily="34" charset="0"/>
              </a:rPr>
              <a:t>) и врожденного токсоплазмоза (у </a:t>
            </a:r>
            <a:r>
              <a:rPr lang="ru-RU" sz="1200" dirty="0" err="1" smtClean="0">
                <a:latin typeface="Bahnschrift Light" pitchFamily="34" charset="0"/>
              </a:rPr>
              <a:t>серонегативных</a:t>
            </a:r>
            <a:r>
              <a:rPr lang="ru-RU" sz="1200" dirty="0" smtClean="0">
                <a:latin typeface="Bahnschrift Light" pitchFamily="34" charset="0"/>
              </a:rPr>
              <a:t> по токсоплазмозу новорожденных). Использование его для скрининга беременных как метод выбора нецелесообразно. Диагностическая ценность ПЦР повышается при сочетании с серологическими методами. </a:t>
            </a:r>
          </a:p>
          <a:p>
            <a:pPr marL="0">
              <a:buNone/>
            </a:pPr>
            <a:r>
              <a:rPr lang="ru-RU" sz="1200" b="1" u="sng"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ИФА</a:t>
            </a:r>
            <a:r>
              <a:rPr lang="ru-RU" sz="1200" dirty="0" smtClean="0">
                <a:latin typeface="Bahnschrift Light" pitchFamily="34" charset="0"/>
              </a:rPr>
              <a:t> - широко используется для эпидемиологических исследований, при перинатальном скрининге и с диагностической целью. Имеет высокую чувствительность и специфичность. ИФА является универсальным методом и позволяет выявлять в сыворотке (плазме) и в спинномозговой жидкости специфические антитела различных классов (чаще всего определяют антитела классов </a:t>
            </a:r>
            <a:r>
              <a:rPr lang="ru-RU" sz="1200" dirty="0" err="1" smtClean="0">
                <a:latin typeface="Bahnschrift Light" pitchFamily="34" charset="0"/>
              </a:rPr>
              <a:t>IgМ</a:t>
            </a:r>
            <a:r>
              <a:rPr lang="ru-RU" sz="1200" dirty="0" smtClean="0">
                <a:latin typeface="Bahnschrift Light" pitchFamily="34" charset="0"/>
              </a:rPr>
              <a:t> и </a:t>
            </a:r>
            <a:r>
              <a:rPr lang="ru-RU" sz="1200" dirty="0" err="1" smtClean="0">
                <a:latin typeface="Bahnschrift Light" pitchFamily="34" charset="0"/>
              </a:rPr>
              <a:t>IgG</a:t>
            </a:r>
            <a:r>
              <a:rPr lang="ru-RU" sz="1200" dirty="0" smtClean="0">
                <a:latin typeface="Bahnschrift Light" pitchFamily="34" charset="0"/>
              </a:rPr>
              <a:t> к T. </a:t>
            </a:r>
            <a:r>
              <a:rPr lang="ru-RU" sz="1200" dirty="0" err="1" smtClean="0">
                <a:latin typeface="Bahnschrift Light" pitchFamily="34" charset="0"/>
              </a:rPr>
              <a:t>gondii</a:t>
            </a:r>
            <a:r>
              <a:rPr lang="ru-RU" sz="1200" dirty="0" smtClean="0">
                <a:latin typeface="Bahnschrift Light" pitchFamily="34" charset="0"/>
              </a:rPr>
              <a:t>). Для учета результатов требуется </a:t>
            </a:r>
            <a:r>
              <a:rPr lang="ru-RU" sz="1200" dirty="0" err="1" smtClean="0">
                <a:latin typeface="Bahnschrift Light" pitchFamily="34" charset="0"/>
              </a:rPr>
              <a:t>ИФА-анализатор</a:t>
            </a:r>
            <a:r>
              <a:rPr lang="ru-RU" sz="1200" dirty="0" smtClean="0">
                <a:latin typeface="Bahnschrift Light" pitchFamily="34" charset="0"/>
              </a:rPr>
              <a:t>. Определение суммарных антител при диагностике оппортунистических инфекций имеет низкую диагностическую ценность, дает лишь предварительную информацию о наличии инфекции и требует дальнейшего лабораторного уточнения. </a:t>
            </a:r>
          </a:p>
          <a:p>
            <a:pPr marL="0" defTabSz="792000">
              <a:buNone/>
            </a:pPr>
            <a:endParaRPr lang="ru-RU" sz="1200" dirty="0">
              <a:latin typeface="Bahnschrift Light" pitchFamily="34" charset="0"/>
            </a:endParaRPr>
          </a:p>
        </p:txBody>
      </p:sp>
      <p:pic>
        <p:nvPicPr>
          <p:cNvPr id="15" name="Рисунок 14" descr="snapedit_1743088897255.jpeg"/>
          <p:cNvPicPr>
            <a:picLocks noGrp="1" noChangeAspect="1"/>
          </p:cNvPicPr>
          <p:nvPr>
            <p:ph type="pic" sz="quarter" idx="13"/>
          </p:nvPr>
        </p:nvPicPr>
        <p:blipFill>
          <a:blip r:embed="rId2"/>
          <a:srcRect l="19574" r="19574"/>
          <a:stretch>
            <a:fillRect/>
          </a:stretch>
        </p:blipFill>
        <p:spPr/>
      </p:pic>
    </p:spTree>
  </p:cSld>
  <p:clrMapOvr>
    <a:masterClrMapping/>
  </p:clrMapOvr>
  <p:transition>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814742" y="803082"/>
            <a:ext cx="6106602" cy="450683"/>
          </a:xfrm>
        </p:spPr>
        <p:txBody>
          <a:bodyPr/>
          <a:lstStyle/>
          <a:p>
            <a:r>
              <a:rPr lang="ru-RU" sz="2400" dirty="0" smtClean="0">
                <a:solidFill>
                  <a:schemeClr val="accent4">
                    <a:lumMod val="75000"/>
                  </a:schemeClr>
                </a:solidFill>
                <a:latin typeface="Bahnschrift Light SemiCondensed" pitchFamily="34" charset="0"/>
              </a:rPr>
              <a:t>Диагностика токсоплазмоза </a:t>
            </a:r>
            <a:endParaRPr lang="ru-RU" sz="2400" dirty="0">
              <a:solidFill>
                <a:schemeClr val="accent4">
                  <a:lumMod val="75000"/>
                </a:schemeClr>
              </a:solidFill>
              <a:latin typeface="Bahnschrift Light SemiCondensed" pitchFamily="34" charset="0"/>
            </a:endParaRPr>
          </a:p>
        </p:txBody>
      </p:sp>
      <p:sp>
        <p:nvSpPr>
          <p:cNvPr id="4" name="Содержимое 3"/>
          <p:cNvSpPr>
            <a:spLocks noGrp="1"/>
          </p:cNvSpPr>
          <p:nvPr>
            <p:ph idx="1"/>
          </p:nvPr>
        </p:nvSpPr>
        <p:spPr>
          <a:xfrm>
            <a:off x="5810681" y="1371230"/>
            <a:ext cx="6089373" cy="5227533"/>
          </a:xfrm>
        </p:spPr>
        <p:txBody>
          <a:bodyPr>
            <a:noAutofit/>
          </a:bodyPr>
          <a:lstStyle/>
          <a:p>
            <a:pPr marL="0">
              <a:buNone/>
            </a:pPr>
            <a:r>
              <a:rPr lang="ru-RU" sz="1200" dirty="0" smtClean="0">
                <a:latin typeface="Bahnschrift Light" pitchFamily="34" charset="0"/>
              </a:rPr>
              <a:t>Обнаружение антител класса </a:t>
            </a:r>
            <a:r>
              <a:rPr lang="ru-RU" sz="1200" dirty="0" err="1" smtClean="0">
                <a:latin typeface="Bahnschrift Light" pitchFamily="34" charset="0"/>
              </a:rPr>
              <a:t>IgМ</a:t>
            </a:r>
            <a:r>
              <a:rPr lang="ru-RU" sz="1200" dirty="0" smtClean="0">
                <a:latin typeface="Bahnschrift Light" pitchFamily="34" charset="0"/>
              </a:rPr>
              <a:t> позволяет дифференцировать активную инфекцию от латентно протекающей. </a:t>
            </a:r>
            <a:r>
              <a:rPr lang="ru-RU" sz="1200" dirty="0" err="1" smtClean="0">
                <a:latin typeface="Bahnschrift Light" pitchFamily="34" charset="0"/>
              </a:rPr>
              <a:t>IgM</a:t>
            </a:r>
            <a:r>
              <a:rPr lang="ru-RU" sz="1200" dirty="0" smtClean="0">
                <a:latin typeface="Bahnschrift Light" pitchFamily="34" charset="0"/>
              </a:rPr>
              <a:t> к токсоплазмам можно выявить уже с первой недели после инфицирования. Интерпретация иммунологических показателей осложняется тем, что по  ходу </a:t>
            </a:r>
            <a:r>
              <a:rPr lang="ru-RU" sz="1200" dirty="0" err="1" smtClean="0">
                <a:latin typeface="Bahnschrift Light" pitchFamily="34" charset="0"/>
              </a:rPr>
              <a:t>токсоплазмозной</a:t>
            </a:r>
            <a:r>
              <a:rPr lang="ru-RU" sz="1200" dirty="0" smtClean="0">
                <a:latin typeface="Bahnschrift Light" pitchFamily="34" charset="0"/>
              </a:rPr>
              <a:t> инвазии образуются антитела различного типа, и динамика их может быть неодинаковой и несинхронной. </a:t>
            </a:r>
          </a:p>
          <a:p>
            <a:pPr marL="0">
              <a:buNone/>
            </a:pPr>
            <a:r>
              <a:rPr lang="ru-RU" sz="1200" dirty="0" smtClean="0">
                <a:latin typeface="Bahnschrift Light" pitchFamily="34" charset="0"/>
              </a:rPr>
              <a:t>Положительный результат однократного обследования по IgG-ответу свидетельствует только о том, что обследуемый пациент был инфицирован токсоплазмами. Отрицательный результат свидетельствует лишь об отсутствии инфекции у пациента, но возможны </a:t>
            </a:r>
            <a:r>
              <a:rPr lang="ru-RU" sz="1200" dirty="0" err="1" smtClean="0">
                <a:latin typeface="Bahnschrift Light" pitchFamily="34" charset="0"/>
              </a:rPr>
              <a:t>серонегативные</a:t>
            </a:r>
            <a:r>
              <a:rPr lang="ru-RU" sz="1200" dirty="0" smtClean="0">
                <a:latin typeface="Bahnschrift Light" pitchFamily="34" charset="0"/>
              </a:rPr>
              <a:t> случаи у новорожденных и детей раннего возраста, а также у лиц с выраженным иммунодефицитом. У </a:t>
            </a:r>
            <a:r>
              <a:rPr lang="ru-RU" sz="1200" dirty="0" err="1" smtClean="0">
                <a:latin typeface="Bahnschrift Light" pitchFamily="34" charset="0"/>
              </a:rPr>
              <a:t>иммунодефицитных</a:t>
            </a:r>
            <a:r>
              <a:rPr lang="ru-RU" sz="1200" dirty="0" smtClean="0">
                <a:latin typeface="Bahnschrift Light" pitchFamily="34" charset="0"/>
              </a:rPr>
              <a:t> больных повышение уровня IgG-антител и выявление специфических </a:t>
            </a:r>
            <a:r>
              <a:rPr lang="ru-RU" sz="1200" dirty="0" err="1" smtClean="0">
                <a:latin typeface="Bahnschrift Light" pitchFamily="34" charset="0"/>
              </a:rPr>
              <a:t>IgМ</a:t>
            </a:r>
            <a:r>
              <a:rPr lang="ru-RU" sz="1200" dirty="0" smtClean="0">
                <a:latin typeface="Bahnschrift Light" pitchFamily="34" charset="0"/>
              </a:rPr>
              <a:t> наблюдается редко. </a:t>
            </a:r>
          </a:p>
          <a:p>
            <a:pPr marL="0">
              <a:buNone/>
            </a:pPr>
            <a:r>
              <a:rPr lang="ru-RU" sz="1200" dirty="0" smtClean="0">
                <a:latin typeface="Bahnschrift Light" pitchFamily="34" charset="0"/>
              </a:rPr>
              <a:t>У больных с </a:t>
            </a:r>
            <a:r>
              <a:rPr lang="ru-RU" sz="1200" dirty="0" err="1" smtClean="0">
                <a:latin typeface="Bahnschrift Light" pitchFamily="34" charset="0"/>
              </a:rPr>
              <a:t>иммунодефицитными</a:t>
            </a:r>
            <a:r>
              <a:rPr lang="ru-RU" sz="1200" dirty="0" smtClean="0">
                <a:latin typeface="Bahnschrift Light" pitchFamily="34" charset="0"/>
              </a:rPr>
              <a:t> состояниями, в том числе у новорожденных и детей раннего возраста, у которых варьирует антителообразование и часто не обнаруживаются </a:t>
            </a:r>
            <a:r>
              <a:rPr lang="ru-RU" sz="1200" dirty="0" err="1" smtClean="0">
                <a:latin typeface="Bahnschrift Light" pitchFamily="34" charset="0"/>
              </a:rPr>
              <a:t>IgM</a:t>
            </a:r>
            <a:r>
              <a:rPr lang="ru-RU" sz="1200" dirty="0" smtClean="0">
                <a:latin typeface="Bahnschrift Light" pitchFamily="34" charset="0"/>
              </a:rPr>
              <a:t>, порой единственным доказательством токсоплазмоза может стать определение </a:t>
            </a:r>
            <a:r>
              <a:rPr lang="ru-RU" sz="1200" dirty="0" err="1" smtClean="0">
                <a:latin typeface="Bahnschrift Light" pitchFamily="34" charset="0"/>
              </a:rPr>
              <a:t>эндозоитов</a:t>
            </a:r>
            <a:r>
              <a:rPr lang="ru-RU" sz="1200" dirty="0" smtClean="0">
                <a:latin typeface="Bahnschrift Light" pitchFamily="34" charset="0"/>
              </a:rPr>
              <a:t>, ДНК или </a:t>
            </a:r>
            <a:r>
              <a:rPr lang="ru-RU" sz="1200" dirty="0" err="1" smtClean="0">
                <a:latin typeface="Bahnschrift Light" pitchFamily="34" charset="0"/>
              </a:rPr>
              <a:t>антигенных</a:t>
            </a:r>
            <a:r>
              <a:rPr lang="ru-RU" sz="1200" dirty="0" smtClean="0">
                <a:latin typeface="Bahnschrift Light" pitchFamily="34" charset="0"/>
              </a:rPr>
              <a:t> компонентов в ткани мозга или спинномозговой жидкости при использовании РИФ или ПЦР. В связи с этим, видится перспективным в случае элиминации погибших плодов проведение исследования их ткани методом ПЦР на наличие ДНК паразита и других возбудителей (</a:t>
            </a:r>
            <a:r>
              <a:rPr lang="ru-RU" sz="1200" dirty="0" err="1" smtClean="0">
                <a:latin typeface="Bahnschrift Light" pitchFamily="34" charset="0"/>
              </a:rPr>
              <a:t>цитомегаловируса</a:t>
            </a:r>
            <a:r>
              <a:rPr lang="ru-RU" sz="1200" dirty="0" smtClean="0">
                <a:latin typeface="Bahnschrift Light" pitchFamily="34" charset="0"/>
              </a:rPr>
              <a:t>, вируса простого герпеса, вируса краснухи). Исследование кусочков плаценты из наиболее поврежденных её участков в случае получения позитивных результатов на наличие ДНК возбудителей позволит оперативно установить врожденную патологию или включить детей таких матерей в группу высокого риска заболевания с проведением своевременной адекватной терапии.</a:t>
            </a:r>
          </a:p>
          <a:p>
            <a:pPr marL="0" defTabSz="792000">
              <a:buNone/>
            </a:pPr>
            <a:endParaRPr lang="ru-RU" sz="1200" dirty="0">
              <a:latin typeface="Bahnschrift Light" pitchFamily="34" charset="0"/>
            </a:endParaRPr>
          </a:p>
        </p:txBody>
      </p:sp>
      <p:pic>
        <p:nvPicPr>
          <p:cNvPr id="15" name="Рисунок 14" descr="snapedit_1743088897255.jpeg"/>
          <p:cNvPicPr>
            <a:picLocks noGrp="1" noChangeAspect="1"/>
          </p:cNvPicPr>
          <p:nvPr>
            <p:ph type="pic" sz="quarter" idx="13"/>
          </p:nvPr>
        </p:nvPicPr>
        <p:blipFill>
          <a:blip r:embed="rId2"/>
          <a:srcRect l="19574" r="19574"/>
          <a:stretch>
            <a:fillRect/>
          </a:stretch>
        </p:blipFill>
        <p:spPr/>
      </p:pic>
    </p:spTree>
  </p:cSld>
  <p:clrMapOvr>
    <a:masterClrMapping/>
  </p:clrMapOvr>
  <p:transition>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1866CF7-69F4-F432-4747-28EF15528DB9}"/>
              </a:ext>
            </a:extLst>
          </p:cNvPr>
          <p:cNvSpPr>
            <a:spLocks noGrp="1"/>
          </p:cNvSpPr>
          <p:nvPr>
            <p:ph type="ctrTitle"/>
          </p:nvPr>
        </p:nvSpPr>
        <p:spPr>
          <a:xfrm>
            <a:off x="262393" y="614017"/>
            <a:ext cx="6512118" cy="777461"/>
          </a:xfrm>
        </p:spPr>
        <p:txBody>
          <a:bodyPr rtlCol="0"/>
          <a:lstStyle/>
          <a:p>
            <a:pPr rtl="0"/>
            <a:r>
              <a:rPr lang="ru" dirty="0" smtClean="0">
                <a:latin typeface="Bahnschrift Light SemiCondensed" pitchFamily="34" charset="0"/>
              </a:rPr>
              <a:t>Этиология токсоплазмоза</a:t>
            </a:r>
            <a:endParaRPr lang="ru" dirty="0">
              <a:latin typeface="Bahnschrift Light SemiCondensed" pitchFamily="34" charset="0"/>
            </a:endParaRPr>
          </a:p>
        </p:txBody>
      </p:sp>
      <p:sp>
        <p:nvSpPr>
          <p:cNvPr id="3" name="Подзаголовок 2">
            <a:extLst>
              <a:ext uri="{FF2B5EF4-FFF2-40B4-BE49-F238E27FC236}">
                <a16:creationId xmlns:a16="http://schemas.microsoft.com/office/drawing/2014/main" xmlns="" id="{44082E89-DB15-6D26-7098-DA9792B0B085}"/>
              </a:ext>
            </a:extLst>
          </p:cNvPr>
          <p:cNvSpPr>
            <a:spLocks noGrp="1"/>
          </p:cNvSpPr>
          <p:nvPr>
            <p:ph type="subTitle" idx="1"/>
          </p:nvPr>
        </p:nvSpPr>
        <p:spPr>
          <a:xfrm>
            <a:off x="277854" y="1526650"/>
            <a:ext cx="5216497" cy="5114782"/>
          </a:xfrm>
        </p:spPr>
        <p:txBody>
          <a:bodyPr rtlCol="0"/>
          <a:lstStyle/>
          <a:p>
            <a:r>
              <a:rPr lang="en-US" sz="1100" i="1" dirty="0" err="1" smtClean="0">
                <a:latin typeface="Bahnschrift Light" pitchFamily="34" charset="0"/>
              </a:rPr>
              <a:t>Toxoplasma</a:t>
            </a:r>
            <a:r>
              <a:rPr lang="en-US" sz="1100" i="1" dirty="0" smtClean="0">
                <a:latin typeface="Bahnschrift Light" pitchFamily="34" charset="0"/>
              </a:rPr>
              <a:t> </a:t>
            </a:r>
            <a:r>
              <a:rPr lang="en-US" sz="1100" i="1" dirty="0" err="1" smtClean="0">
                <a:latin typeface="Bahnschrift Light" pitchFamily="34" charset="0"/>
              </a:rPr>
              <a:t>gondii</a:t>
            </a:r>
            <a:r>
              <a:rPr lang="en-US" sz="1100" i="1" dirty="0" smtClean="0">
                <a:latin typeface="Bahnschrift Light" pitchFamily="34" charset="0"/>
              </a:rPr>
              <a:t> </a:t>
            </a:r>
            <a:r>
              <a:rPr lang="ru-RU" sz="1100" dirty="0" smtClean="0">
                <a:latin typeface="Bahnschrift Light" pitchFamily="34" charset="0"/>
              </a:rPr>
              <a:t>— возбудитель токсоплазмоза относится к </a:t>
            </a:r>
            <a:r>
              <a:rPr lang="ru-RU" sz="1100" dirty="0" err="1" smtClean="0">
                <a:latin typeface="Bahnschrift Light" pitchFamily="34" charset="0"/>
              </a:rPr>
              <a:t>подцарству</a:t>
            </a:r>
            <a:r>
              <a:rPr lang="ru-RU" sz="1100" dirty="0" smtClean="0">
                <a:latin typeface="Bahnschrift Light" pitchFamily="34" charset="0"/>
              </a:rPr>
              <a:t> </a:t>
            </a:r>
            <a:r>
              <a:rPr lang="en-US" sz="1100" dirty="0" smtClean="0">
                <a:latin typeface="Bahnschrift Light" pitchFamily="34" charset="0"/>
              </a:rPr>
              <a:t>Protozoa, </a:t>
            </a:r>
            <a:r>
              <a:rPr lang="ru-RU" sz="1100" dirty="0" smtClean="0">
                <a:latin typeface="Bahnschrift Light" pitchFamily="34" charset="0"/>
              </a:rPr>
              <a:t>типу </a:t>
            </a:r>
            <a:r>
              <a:rPr lang="en-US" sz="1100" dirty="0" err="1" smtClean="0">
                <a:latin typeface="Bahnschrift Light" pitchFamily="34" charset="0"/>
              </a:rPr>
              <a:t>Apicomplexa</a:t>
            </a:r>
            <a:r>
              <a:rPr lang="en-US" sz="1100" dirty="0" smtClean="0">
                <a:latin typeface="Bahnschrift Light" pitchFamily="34" charset="0"/>
              </a:rPr>
              <a:t>, </a:t>
            </a:r>
            <a:r>
              <a:rPr lang="ru-RU" sz="1100" dirty="0" smtClean="0">
                <a:latin typeface="Bahnschrift Light" pitchFamily="34" charset="0"/>
              </a:rPr>
              <a:t>классу </a:t>
            </a:r>
            <a:r>
              <a:rPr lang="en-US" sz="1100" dirty="0" err="1" smtClean="0">
                <a:latin typeface="Bahnschrift Light" pitchFamily="34" charset="0"/>
              </a:rPr>
              <a:t>Sporozoa</a:t>
            </a:r>
            <a:r>
              <a:rPr lang="en-US" sz="1100" dirty="0" smtClean="0">
                <a:latin typeface="Bahnschrift Light" pitchFamily="34" charset="0"/>
              </a:rPr>
              <a:t>, </a:t>
            </a:r>
            <a:r>
              <a:rPr lang="ru-RU" sz="1100" dirty="0" smtClean="0">
                <a:latin typeface="Bahnschrift Light" pitchFamily="34" charset="0"/>
              </a:rPr>
              <a:t>подклассу </a:t>
            </a:r>
            <a:r>
              <a:rPr lang="en-US" sz="1100" dirty="0" err="1" smtClean="0">
                <a:latin typeface="Bahnschrift Light" pitchFamily="34" charset="0"/>
              </a:rPr>
              <a:t>Coccidia</a:t>
            </a:r>
            <a:r>
              <a:rPr lang="en-US" sz="1100" dirty="0" smtClean="0">
                <a:latin typeface="Bahnschrift Light" pitchFamily="34" charset="0"/>
              </a:rPr>
              <a:t>, </a:t>
            </a:r>
            <a:r>
              <a:rPr lang="ru-RU" sz="1100" dirty="0" smtClean="0">
                <a:latin typeface="Bahnschrift Light" pitchFamily="34" charset="0"/>
              </a:rPr>
              <a:t>отряду </a:t>
            </a:r>
            <a:r>
              <a:rPr lang="en-US" sz="1100" dirty="0" err="1" smtClean="0">
                <a:latin typeface="Bahnschrift Light" pitchFamily="34" charset="0"/>
              </a:rPr>
              <a:t>Eucoccidiida</a:t>
            </a:r>
            <a:r>
              <a:rPr lang="en-US" sz="1100" dirty="0" smtClean="0">
                <a:latin typeface="Bahnschrift Light" pitchFamily="34" charset="0"/>
              </a:rPr>
              <a:t>, </a:t>
            </a:r>
            <a:r>
              <a:rPr lang="ru-RU" sz="1100" dirty="0" smtClean="0">
                <a:latin typeface="Bahnschrift Light" pitchFamily="34" charset="0"/>
              </a:rPr>
              <a:t>подотряду </a:t>
            </a:r>
            <a:r>
              <a:rPr lang="en-US" sz="1100" dirty="0" err="1" smtClean="0">
                <a:latin typeface="Bahnschrift Light" pitchFamily="34" charset="0"/>
              </a:rPr>
              <a:t>Eimerina</a:t>
            </a:r>
            <a:r>
              <a:rPr lang="en-US" sz="1100" dirty="0" smtClean="0">
                <a:latin typeface="Bahnschrift Light" pitchFamily="34" charset="0"/>
              </a:rPr>
              <a:t>. </a:t>
            </a:r>
            <a:endParaRPr lang="ru-RU" sz="1100" dirty="0" smtClean="0">
              <a:latin typeface="Bahnschrift Light" pitchFamily="34" charset="0"/>
            </a:endParaRPr>
          </a:p>
          <a:p>
            <a:r>
              <a:rPr lang="ru-RU" sz="1100" dirty="0" smtClean="0">
                <a:latin typeface="Bahnschrift Light" pitchFamily="34" charset="0"/>
              </a:rPr>
              <a:t>Т. </a:t>
            </a:r>
            <a:r>
              <a:rPr lang="ru-RU" sz="1100" dirty="0" err="1" smtClean="0">
                <a:latin typeface="Bahnschrift Light" pitchFamily="34" charset="0"/>
              </a:rPr>
              <a:t>gondii</a:t>
            </a:r>
            <a:r>
              <a:rPr lang="ru-RU" sz="1100" dirty="0" smtClean="0">
                <a:latin typeface="Bahnschrift Light" pitchFamily="34" charset="0"/>
              </a:rPr>
              <a:t> -облигатный внутриклеточный паразит, существует в трех формах: </a:t>
            </a:r>
            <a:r>
              <a:rPr lang="ru-RU" sz="1100" dirty="0" err="1" smtClean="0">
                <a:latin typeface="Bahnschrift Light" pitchFamily="34" charset="0"/>
              </a:rPr>
              <a:t>трофозоит</a:t>
            </a:r>
            <a:r>
              <a:rPr lang="ru-RU" sz="1100" dirty="0" smtClean="0">
                <a:latin typeface="Bahnschrift Light" pitchFamily="34" charset="0"/>
              </a:rPr>
              <a:t>, </a:t>
            </a:r>
            <a:r>
              <a:rPr lang="ru-RU" sz="1100" dirty="0" err="1" smtClean="0">
                <a:latin typeface="Bahnschrift Light" pitchFamily="34" charset="0"/>
              </a:rPr>
              <a:t>мерозоит</a:t>
            </a:r>
            <a:r>
              <a:rPr lang="ru-RU" sz="1100" dirty="0" smtClean="0">
                <a:latin typeface="Bahnschrift Light" pitchFamily="34" charset="0"/>
              </a:rPr>
              <a:t> и </a:t>
            </a:r>
            <a:r>
              <a:rPr lang="ru-RU" sz="1100" dirty="0" err="1" smtClean="0">
                <a:latin typeface="Bahnschrift Light" pitchFamily="34" charset="0"/>
              </a:rPr>
              <a:t>ооциста</a:t>
            </a:r>
            <a:r>
              <a:rPr lang="ru-RU" sz="1100" dirty="0" smtClean="0">
                <a:latin typeface="Bahnschrift Light" pitchFamily="34" charset="0"/>
              </a:rPr>
              <a:t> (рис. 1,  рис. 2).</a:t>
            </a:r>
          </a:p>
          <a:p>
            <a:pPr>
              <a:buClr>
                <a:schemeClr val="accent4">
                  <a:lumMod val="75000"/>
                </a:schemeClr>
              </a:buClr>
              <a:buFont typeface="Wingdings" pitchFamily="2" charset="2"/>
              <a:buChar char="q"/>
            </a:pPr>
            <a:r>
              <a:rPr lang="ru-RU" sz="1100" dirty="0" smtClean="0">
                <a:latin typeface="Bahnschrift Light" pitchFamily="34" charset="0"/>
              </a:rPr>
              <a:t>  </a:t>
            </a:r>
            <a:r>
              <a:rPr lang="ru-RU" sz="1100" b="1"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Трофозоиты</a:t>
            </a:r>
            <a:r>
              <a:rPr lang="ru-RU" sz="1100" b="1"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a:t>
            </a:r>
            <a:r>
              <a:rPr lang="ru-RU" sz="1100" dirty="0" smtClean="0">
                <a:latin typeface="Bahnschrift Light" pitchFamily="34" charset="0"/>
              </a:rPr>
              <a:t>(</a:t>
            </a:r>
            <a:r>
              <a:rPr lang="ru-RU" sz="1100" dirty="0" err="1" smtClean="0">
                <a:latin typeface="Bahnschrift Light" pitchFamily="34" charset="0"/>
              </a:rPr>
              <a:t>эндозоиты,тахиозоиты</a:t>
            </a:r>
            <a:r>
              <a:rPr lang="ru-RU" sz="1100" dirty="0" smtClean="0">
                <a:latin typeface="Bahnschrift Light" pitchFamily="34" charset="0"/>
              </a:rPr>
              <a:t>) имеют размеры 4-7 </a:t>
            </a:r>
            <a:r>
              <a:rPr lang="ru-RU" sz="1100" dirty="0" err="1" smtClean="0">
                <a:latin typeface="Bahnschrift Light" pitchFamily="34" charset="0"/>
              </a:rPr>
              <a:t>х</a:t>
            </a:r>
            <a:r>
              <a:rPr lang="ru-RU" sz="1100" dirty="0" smtClean="0">
                <a:latin typeface="Bahnschrift Light" pitchFamily="34" charset="0"/>
              </a:rPr>
              <a:t> 2-4 мкм, напоминают по форме полумесяц с закругленным задним концом, образуются в результате размножения </a:t>
            </a:r>
            <a:r>
              <a:rPr lang="ru-RU" sz="1100" dirty="0" err="1" smtClean="0">
                <a:latin typeface="Bahnschrift Light" pitchFamily="34" charset="0"/>
              </a:rPr>
              <a:t>спорозоитов</a:t>
            </a:r>
            <a:r>
              <a:rPr lang="ru-RU" sz="1100" dirty="0" smtClean="0">
                <a:latin typeface="Bahnschrift Light" pitchFamily="34" charset="0"/>
              </a:rPr>
              <a:t> в эпителиальных клетках окончательных и промежуточных хозяев.</a:t>
            </a:r>
          </a:p>
          <a:p>
            <a:pPr>
              <a:buClr>
                <a:schemeClr val="accent4">
                  <a:lumMod val="75000"/>
                </a:schemeClr>
              </a:buClr>
              <a:buFont typeface="Wingdings" pitchFamily="2" charset="2"/>
              <a:buChar char="q"/>
            </a:pPr>
            <a:r>
              <a:rPr lang="ru-RU" sz="1100" b="1" dirty="0" smtClean="0">
                <a:latin typeface="Bahnschrift Light" pitchFamily="34" charset="0"/>
              </a:rPr>
              <a:t> </a:t>
            </a:r>
            <a:r>
              <a:rPr lang="ru-RU" sz="1100" b="1"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a:t>
            </a:r>
            <a:r>
              <a:rPr lang="ru-RU" sz="1100" b="1"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Мерозоиты</a:t>
            </a:r>
            <a:r>
              <a:rPr lang="ru-RU" sz="1100"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a:t>
            </a:r>
            <a:r>
              <a:rPr lang="ru-RU" sz="1100" dirty="0" smtClean="0">
                <a:latin typeface="Bahnschrift Light" pitchFamily="34" charset="0"/>
              </a:rPr>
              <a:t>имеют удлиненную форму размером 5-8 </a:t>
            </a:r>
            <a:r>
              <a:rPr lang="ru-RU" sz="1100" dirty="0" err="1" smtClean="0">
                <a:latin typeface="Bahnschrift Light" pitchFamily="34" charset="0"/>
              </a:rPr>
              <a:t>х</a:t>
            </a:r>
            <a:r>
              <a:rPr lang="ru-RU" sz="1100" dirty="0" smtClean="0">
                <a:latin typeface="Bahnschrift Light" pitchFamily="34" charset="0"/>
              </a:rPr>
              <a:t> 1-2 мкм, их ядра значительно смещены к заднему концу тела, находятся внутри клеток.</a:t>
            </a:r>
          </a:p>
          <a:p>
            <a:pPr>
              <a:buClr>
                <a:schemeClr val="accent4">
                  <a:lumMod val="75000"/>
                </a:schemeClr>
              </a:buClr>
              <a:buFont typeface="Wingdings" pitchFamily="2" charset="2"/>
              <a:buChar char="q"/>
            </a:pPr>
            <a:r>
              <a:rPr lang="ru-RU" sz="1100" dirty="0" smtClean="0">
                <a:latin typeface="Bahnschrift Light" pitchFamily="34" charset="0"/>
              </a:rPr>
              <a:t>  </a:t>
            </a:r>
            <a:r>
              <a:rPr lang="ru-RU" sz="1100" b="1"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Ооцисты</a:t>
            </a:r>
            <a:r>
              <a:rPr lang="ru-RU" sz="1100" dirty="0" smtClean="0">
                <a:latin typeface="Bahnschrift Light" pitchFamily="34" charset="0"/>
              </a:rPr>
              <a:t> имеют округло овальную форму, размер 9-11 </a:t>
            </a:r>
            <a:r>
              <a:rPr lang="ru-RU" sz="1100" dirty="0" err="1" smtClean="0">
                <a:latin typeface="Bahnschrift Light" pitchFamily="34" charset="0"/>
              </a:rPr>
              <a:t>х</a:t>
            </a:r>
            <a:r>
              <a:rPr lang="ru-RU" sz="1100" dirty="0" smtClean="0">
                <a:latin typeface="Bahnschrift Light" pitchFamily="34" charset="0"/>
              </a:rPr>
              <a:t> 10-14 мкм. В каждой зрелой </a:t>
            </a:r>
            <a:r>
              <a:rPr lang="ru-RU" sz="1100" dirty="0" err="1" smtClean="0">
                <a:latin typeface="Bahnschrift Light" pitchFamily="34" charset="0"/>
              </a:rPr>
              <a:t>ооцисте</a:t>
            </a:r>
            <a:r>
              <a:rPr lang="ru-RU" sz="1100" dirty="0" smtClean="0">
                <a:latin typeface="Bahnschrift Light" pitchFamily="34" charset="0"/>
              </a:rPr>
              <a:t> содержится 2 </a:t>
            </a:r>
            <a:r>
              <a:rPr lang="ru-RU" sz="1100" dirty="0" err="1" smtClean="0">
                <a:latin typeface="Bahnschrift Light" pitchFamily="34" charset="0"/>
              </a:rPr>
              <a:t>спороцисты</a:t>
            </a:r>
            <a:r>
              <a:rPr lang="ru-RU" sz="1100" dirty="0" smtClean="0">
                <a:latin typeface="Bahnschrift Light" pitchFamily="34" charset="0"/>
              </a:rPr>
              <a:t>. </a:t>
            </a:r>
            <a:r>
              <a:rPr lang="ru-RU" sz="1100" dirty="0" err="1" smtClean="0">
                <a:latin typeface="Bahnschrift Light" pitchFamily="34" charset="0"/>
              </a:rPr>
              <a:t>Ооцисты</a:t>
            </a:r>
            <a:r>
              <a:rPr lang="ru-RU" sz="1100" dirty="0" smtClean="0">
                <a:latin typeface="Bahnschrift Light" pitchFamily="34" charset="0"/>
              </a:rPr>
              <a:t> образуются в результате полового процесса, происходящего в эпителиальных клетках кишечника окончательных хозяев (семейство кошачьих).</a:t>
            </a:r>
          </a:p>
          <a:p>
            <a:pPr>
              <a:buClr>
                <a:schemeClr val="accent4">
                  <a:lumMod val="75000"/>
                </a:schemeClr>
              </a:buClr>
              <a:buFont typeface="Wingdings" pitchFamily="2" charset="2"/>
              <a:buChar char="q"/>
            </a:pPr>
            <a:r>
              <a:rPr lang="ru-RU" sz="1100" dirty="0" smtClean="0">
                <a:latin typeface="Bahnschrift Light" pitchFamily="34" charset="0"/>
              </a:rPr>
              <a:t> Существует также стадия </a:t>
            </a:r>
            <a:r>
              <a:rPr lang="ru-RU" sz="1100" b="1"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псевдоцист</a:t>
            </a:r>
            <a:r>
              <a:rPr lang="ru-RU" sz="1100" dirty="0" smtClean="0">
                <a:latin typeface="Bahnschrift Light" pitchFamily="34" charset="0"/>
              </a:rPr>
              <a:t>. Они содержат до нескольких сот особей паразитов. Оболочка вакуоли образована главным образом клеткой хозяина и морфологически не отличается от вакуолей непораженных токсоплазмами клеток. При разрушении клетки токсоплазмы, освобождающиеся из нее, проникают в другие клетки. Этот цикл может повторяться многократно. </a:t>
            </a:r>
          </a:p>
          <a:p>
            <a:r>
              <a:rPr lang="ru-RU" sz="1100" dirty="0" err="1" smtClean="0">
                <a:latin typeface="Bahnschrift Light" pitchFamily="34" charset="0"/>
              </a:rPr>
              <a:t>Псевдоцисты</a:t>
            </a:r>
            <a:r>
              <a:rPr lang="ru-RU" sz="1100" dirty="0" smtClean="0">
                <a:latin typeface="Bahnschrift Light" pitchFamily="34" charset="0"/>
              </a:rPr>
              <a:t> отличаются от цист тем, что представляют собой скопления паразитов в вакуолях цитоплазмы клеток хозяина, образующихся в условиях острой инфекции и не имеющих собственной оболочки. Оболочка цисты при хронической инфекции имеет сложное строение, в ее создании, по-видимому, принимают участие сами паразиты.</a:t>
            </a:r>
          </a:p>
          <a:p>
            <a:pPr>
              <a:buFont typeface="Wingdings" pitchFamily="2" charset="2"/>
              <a:buChar char="q"/>
            </a:pPr>
            <a:endParaRPr lang="ru-RU" sz="1100" dirty="0" smtClean="0">
              <a:latin typeface="Bahnschrift Light" pitchFamily="34" charset="0"/>
            </a:endParaRPr>
          </a:p>
          <a:p>
            <a:pPr>
              <a:buFont typeface="Wingdings" pitchFamily="2" charset="2"/>
              <a:buChar char="q"/>
            </a:pPr>
            <a:endParaRPr lang="ru-RU" sz="1100" dirty="0" smtClean="0">
              <a:latin typeface="Bahnschrift Light" pitchFamily="34" charset="0"/>
            </a:endParaRPr>
          </a:p>
          <a:p>
            <a:pPr>
              <a:buFont typeface="Wingdings" pitchFamily="2" charset="2"/>
              <a:buChar char="q"/>
            </a:pPr>
            <a:endParaRPr lang="ru" sz="1100" dirty="0">
              <a:latin typeface="Bahnschrift Light" pitchFamily="34" charset="0"/>
            </a:endParaRPr>
          </a:p>
        </p:txBody>
      </p:sp>
      <p:sp>
        <p:nvSpPr>
          <p:cNvPr id="8" name="Прямоугольник 7"/>
          <p:cNvSpPr/>
          <p:nvPr/>
        </p:nvSpPr>
        <p:spPr>
          <a:xfrm>
            <a:off x="5387640" y="2872968"/>
            <a:ext cx="5138034" cy="1104918"/>
          </a:xfrm>
          <a:prstGeom prst="rect">
            <a:avLst/>
          </a:prstGeom>
        </p:spPr>
        <p:txBody>
          <a:bodyPr wrap="square">
            <a:spAutoFit/>
          </a:bodyPr>
          <a:lstStyle/>
          <a:p>
            <a:pPr lvl="0" algn="just" fontAlgn="base">
              <a:spcBef>
                <a:spcPct val="20000"/>
              </a:spcBef>
              <a:spcAft>
                <a:spcPts val="600"/>
              </a:spcAft>
              <a:buClr>
                <a:srgbClr val="6EA0B0"/>
              </a:buClr>
              <a:buSzPct val="92000"/>
            </a:pPr>
            <a:endParaRPr lang="ru-RU" sz="1600" dirty="0" smtClean="0">
              <a:solidFill>
                <a:prstClr val="black">
                  <a:lumMod val="75000"/>
                  <a:lumOff val="25000"/>
                </a:prstClr>
              </a:solidFill>
              <a:latin typeface="Roboto"/>
              <a:cs typeface="Calibri" panose="020F0502020204030204" pitchFamily="34" charset="0"/>
            </a:endParaRPr>
          </a:p>
          <a:p>
            <a:pPr lvl="0" algn="just" fontAlgn="base">
              <a:spcBef>
                <a:spcPct val="20000"/>
              </a:spcBef>
              <a:spcAft>
                <a:spcPts val="600"/>
              </a:spcAft>
              <a:buClr>
                <a:srgbClr val="6EA0B0"/>
              </a:buClr>
              <a:buSzPct val="92000"/>
            </a:pPr>
            <a:r>
              <a:rPr lang="ru-RU" sz="1400" dirty="0" smtClean="0">
                <a:solidFill>
                  <a:prstClr val="black">
                    <a:lumMod val="75000"/>
                    <a:lumOff val="25000"/>
                  </a:prstClr>
                </a:solidFill>
                <a:latin typeface="Bahnschrift Light" pitchFamily="34" charset="0"/>
                <a:cs typeface="Calibri" panose="020F0502020204030204" pitchFamily="34" charset="0"/>
              </a:rPr>
              <a:t>Рис. 1. Развитие токсоплазмы у промежуточного хозяина: а — </a:t>
            </a:r>
            <a:r>
              <a:rPr lang="ru-RU" sz="1400" dirty="0" err="1" smtClean="0">
                <a:solidFill>
                  <a:prstClr val="black">
                    <a:lumMod val="75000"/>
                    <a:lumOff val="25000"/>
                  </a:prstClr>
                </a:solidFill>
                <a:latin typeface="Bahnschrift Light" pitchFamily="34" charset="0"/>
                <a:cs typeface="Calibri" panose="020F0502020204030204" pitchFamily="34" charset="0"/>
              </a:rPr>
              <a:t>псевдоциста</a:t>
            </a:r>
            <a:r>
              <a:rPr lang="ru-RU" sz="1400" dirty="0" smtClean="0">
                <a:solidFill>
                  <a:prstClr val="black">
                    <a:lumMod val="75000"/>
                    <a:lumOff val="25000"/>
                  </a:prstClr>
                </a:solidFill>
                <a:latin typeface="Bahnschrift Light" pitchFamily="34" charset="0"/>
                <a:cs typeface="Calibri" panose="020F0502020204030204" pitchFamily="34" charset="0"/>
              </a:rPr>
              <a:t>; б — </a:t>
            </a:r>
            <a:r>
              <a:rPr lang="ru-RU" sz="1400" dirty="0" err="1" smtClean="0">
                <a:solidFill>
                  <a:prstClr val="black">
                    <a:lumMod val="75000"/>
                    <a:lumOff val="25000"/>
                  </a:prstClr>
                </a:solidFill>
                <a:latin typeface="Bahnschrift Light" pitchFamily="34" charset="0"/>
                <a:cs typeface="Calibri" panose="020F0502020204030204" pitchFamily="34" charset="0"/>
              </a:rPr>
              <a:t>эндозоид</a:t>
            </a:r>
            <a:r>
              <a:rPr lang="ru-RU" sz="1400" dirty="0" smtClean="0">
                <a:solidFill>
                  <a:prstClr val="black">
                    <a:lumMod val="75000"/>
                    <a:lumOff val="25000"/>
                  </a:prstClr>
                </a:solidFill>
                <a:latin typeface="Bahnschrift Light" pitchFamily="34" charset="0"/>
                <a:cs typeface="Calibri" panose="020F0502020204030204" pitchFamily="34" charset="0"/>
              </a:rPr>
              <a:t>; в — истинная циста; </a:t>
            </a:r>
            <a:r>
              <a:rPr lang="ru-RU" sz="1400" dirty="0" err="1" smtClean="0">
                <a:solidFill>
                  <a:prstClr val="black">
                    <a:lumMod val="75000"/>
                    <a:lumOff val="25000"/>
                  </a:prstClr>
                </a:solidFill>
                <a:latin typeface="Bahnschrift Light" pitchFamily="34" charset="0"/>
                <a:cs typeface="Calibri" panose="020F0502020204030204" pitchFamily="34" charset="0"/>
              </a:rPr>
              <a:t>г-спорозоит</a:t>
            </a:r>
            <a:endParaRPr lang="ru-RU" sz="1400" dirty="0" smtClean="0">
              <a:solidFill>
                <a:prstClr val="black">
                  <a:lumMod val="75000"/>
                  <a:lumOff val="25000"/>
                </a:prstClr>
              </a:solidFill>
              <a:latin typeface="Bahnschrift Light" pitchFamily="34" charset="0"/>
              <a:cs typeface="Calibri" panose="020F0502020204030204" pitchFamily="34" charset="0"/>
            </a:endParaRPr>
          </a:p>
        </p:txBody>
      </p:sp>
      <p:pic>
        <p:nvPicPr>
          <p:cNvPr id="21510" name="Picture 6" descr="https://sci.house/files/uch_group41/uch_pgroup205/uch_uch1236/image/28.jpg"/>
          <p:cNvPicPr>
            <a:picLocks noChangeAspect="1" noChangeArrowheads="1"/>
          </p:cNvPicPr>
          <p:nvPr/>
        </p:nvPicPr>
        <p:blipFill>
          <a:blip r:embed="rId3"/>
          <a:srcRect/>
          <a:stretch>
            <a:fillRect/>
          </a:stretch>
        </p:blipFill>
        <p:spPr bwMode="auto">
          <a:xfrm>
            <a:off x="5413952" y="812332"/>
            <a:ext cx="3589162" cy="2423850"/>
          </a:xfrm>
          <a:prstGeom prst="rect">
            <a:avLst/>
          </a:prstGeom>
          <a:noFill/>
        </p:spPr>
      </p:pic>
      <p:pic>
        <p:nvPicPr>
          <p:cNvPr id="21512" name="Picture 8" descr="Picture background"/>
          <p:cNvPicPr>
            <a:picLocks noChangeAspect="1" noChangeArrowheads="1"/>
          </p:cNvPicPr>
          <p:nvPr/>
        </p:nvPicPr>
        <p:blipFill>
          <a:blip r:embed="rId4"/>
          <a:srcRect/>
          <a:stretch>
            <a:fillRect/>
          </a:stretch>
        </p:blipFill>
        <p:spPr bwMode="auto">
          <a:xfrm>
            <a:off x="8997427" y="758867"/>
            <a:ext cx="3016994" cy="2253471"/>
          </a:xfrm>
          <a:prstGeom prst="rect">
            <a:avLst/>
          </a:prstGeom>
          <a:noFill/>
        </p:spPr>
      </p:pic>
      <p:sp>
        <p:nvSpPr>
          <p:cNvPr id="11" name="TextBox 10"/>
          <p:cNvSpPr txBox="1"/>
          <p:nvPr/>
        </p:nvSpPr>
        <p:spPr>
          <a:xfrm>
            <a:off x="9088341" y="906448"/>
            <a:ext cx="206734" cy="369332"/>
          </a:xfrm>
          <a:prstGeom prst="rect">
            <a:avLst/>
          </a:prstGeom>
          <a:noFill/>
        </p:spPr>
        <p:txBody>
          <a:bodyPr wrap="square" rtlCol="0">
            <a:spAutoFit/>
          </a:bodyPr>
          <a:lstStyle/>
          <a:p>
            <a:r>
              <a:rPr lang="ru-RU" i="1" dirty="0" smtClean="0">
                <a:latin typeface="Times New Roman" pitchFamily="18" charset="0"/>
                <a:cs typeface="Times New Roman" pitchFamily="18" charset="0"/>
              </a:rPr>
              <a:t>г</a:t>
            </a:r>
            <a:endParaRPr lang="ru-RU" i="1" dirty="0">
              <a:latin typeface="Times New Roman" pitchFamily="18" charset="0"/>
              <a:cs typeface="Times New Roman" pitchFamily="18" charset="0"/>
            </a:endParaRPr>
          </a:p>
        </p:txBody>
      </p:sp>
      <p:cxnSp>
        <p:nvCxnSpPr>
          <p:cNvPr id="15" name="Прямая со стрелкой 14"/>
          <p:cNvCxnSpPr/>
          <p:nvPr/>
        </p:nvCxnSpPr>
        <p:spPr>
          <a:xfrm flipH="1">
            <a:off x="9947082" y="2377440"/>
            <a:ext cx="898497" cy="1669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H="1" flipV="1">
            <a:off x="10177670" y="2210463"/>
            <a:ext cx="644055" cy="1669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861481" y="2202511"/>
            <a:ext cx="964303" cy="307777"/>
          </a:xfrm>
          <a:prstGeom prst="rect">
            <a:avLst/>
          </a:prstGeom>
          <a:noFill/>
        </p:spPr>
        <p:txBody>
          <a:bodyPr wrap="none" rtlCol="0">
            <a:spAutoFit/>
          </a:bodyPr>
          <a:lstStyle/>
          <a:p>
            <a:r>
              <a:rPr lang="ru-RU" sz="1400" dirty="0" err="1" smtClean="0">
                <a:latin typeface="Times New Roman" pitchFamily="18" charset="0"/>
                <a:cs typeface="Times New Roman" pitchFamily="18" charset="0"/>
              </a:rPr>
              <a:t>спорозоит</a:t>
            </a:r>
            <a:endParaRPr lang="ru-RU" sz="1400" dirty="0">
              <a:latin typeface="Times New Roman" pitchFamily="18" charset="0"/>
              <a:cs typeface="Times New Roman" pitchFamily="18" charset="0"/>
            </a:endParaRPr>
          </a:p>
        </p:txBody>
      </p:sp>
      <p:pic>
        <p:nvPicPr>
          <p:cNvPr id="21514" name="Picture 10" descr="Picture background"/>
          <p:cNvPicPr>
            <a:picLocks noChangeAspect="1" noChangeArrowheads="1"/>
          </p:cNvPicPr>
          <p:nvPr/>
        </p:nvPicPr>
        <p:blipFill>
          <a:blip r:embed="rId5"/>
          <a:srcRect/>
          <a:stretch>
            <a:fillRect/>
          </a:stretch>
        </p:blipFill>
        <p:spPr bwMode="auto">
          <a:xfrm>
            <a:off x="5485576" y="4085924"/>
            <a:ext cx="6302106" cy="1911640"/>
          </a:xfrm>
          <a:prstGeom prst="rect">
            <a:avLst/>
          </a:prstGeom>
          <a:noFill/>
        </p:spPr>
      </p:pic>
      <p:sp>
        <p:nvSpPr>
          <p:cNvPr id="12" name="TextBox 11"/>
          <p:cNvSpPr txBox="1"/>
          <p:nvPr/>
        </p:nvSpPr>
        <p:spPr>
          <a:xfrm>
            <a:off x="5397773" y="6072327"/>
            <a:ext cx="6090082" cy="523220"/>
          </a:xfrm>
          <a:prstGeom prst="rect">
            <a:avLst/>
          </a:prstGeom>
          <a:noFill/>
        </p:spPr>
        <p:txBody>
          <a:bodyPr wrap="square" rtlCol="0">
            <a:spAutoFit/>
          </a:bodyPr>
          <a:lstStyle/>
          <a:p>
            <a:r>
              <a:rPr lang="ru-RU" sz="1400" dirty="0" smtClean="0">
                <a:latin typeface="Bahnschrift Light" pitchFamily="34" charset="0"/>
              </a:rPr>
              <a:t>Рис. 2. Формы существования токсоплазмы: </a:t>
            </a:r>
          </a:p>
          <a:p>
            <a:r>
              <a:rPr lang="ru-RU" sz="1400" dirty="0" smtClean="0">
                <a:latin typeface="Bahnschrift Light" pitchFamily="34" charset="0"/>
              </a:rPr>
              <a:t>а- </a:t>
            </a:r>
            <a:r>
              <a:rPr lang="ru-RU" sz="1400" dirty="0" err="1" smtClean="0">
                <a:latin typeface="Bahnschrift Light" pitchFamily="34" charset="0"/>
              </a:rPr>
              <a:t>трофозоиты</a:t>
            </a:r>
            <a:r>
              <a:rPr lang="ru-RU" sz="1400" dirty="0" smtClean="0">
                <a:latin typeface="Bahnschrift Light" pitchFamily="34" charset="0"/>
              </a:rPr>
              <a:t>(</a:t>
            </a:r>
            <a:r>
              <a:rPr lang="ru-RU" sz="1400" dirty="0" err="1" smtClean="0">
                <a:latin typeface="Bahnschrift Light" pitchFamily="34" charset="0"/>
              </a:rPr>
              <a:t>тахизоиты</a:t>
            </a:r>
            <a:r>
              <a:rPr lang="ru-RU" sz="1400" dirty="0" smtClean="0">
                <a:latin typeface="Bahnschrift Light" pitchFamily="34" charset="0"/>
              </a:rPr>
              <a:t>), б- циста( </a:t>
            </a:r>
            <a:r>
              <a:rPr lang="ru-RU" sz="1400" dirty="0" err="1" smtClean="0">
                <a:latin typeface="Bahnschrift Light" pitchFamily="34" charset="0"/>
              </a:rPr>
              <a:t>брадиозоиты</a:t>
            </a:r>
            <a:r>
              <a:rPr lang="ru-RU" sz="1400" dirty="0" smtClean="0">
                <a:latin typeface="Bahnschrift Light" pitchFamily="34" charset="0"/>
              </a:rPr>
              <a:t>), </a:t>
            </a:r>
            <a:r>
              <a:rPr lang="ru-RU" sz="1400" dirty="0" err="1" smtClean="0">
                <a:latin typeface="Bahnschrift Light" pitchFamily="34" charset="0"/>
              </a:rPr>
              <a:t>в-ооциста</a:t>
            </a:r>
            <a:r>
              <a:rPr lang="ru-RU" sz="1400" dirty="0" smtClean="0">
                <a:latin typeface="Bahnschrift Light" pitchFamily="34" charset="0"/>
              </a:rPr>
              <a:t>.</a:t>
            </a:r>
            <a:endParaRPr lang="ru-RU" sz="1400" dirty="0">
              <a:latin typeface="Bahnschrift Light" pitchFamily="34" charset="0"/>
            </a:endParaRPr>
          </a:p>
        </p:txBody>
      </p:sp>
      <p:sp>
        <p:nvSpPr>
          <p:cNvPr id="13" name="TextBox 12"/>
          <p:cNvSpPr txBox="1"/>
          <p:nvPr/>
        </p:nvSpPr>
        <p:spPr>
          <a:xfrm>
            <a:off x="5539666" y="5592931"/>
            <a:ext cx="221941" cy="369332"/>
          </a:xfrm>
          <a:prstGeom prst="rect">
            <a:avLst/>
          </a:prstGeom>
          <a:noFill/>
        </p:spPr>
        <p:txBody>
          <a:bodyPr wrap="square" rtlCol="0">
            <a:spAutoFit/>
          </a:bodyPr>
          <a:lstStyle/>
          <a:p>
            <a:r>
              <a:rPr lang="ru-RU" i="1" dirty="0" smtClean="0">
                <a:latin typeface="Book Antiqua" pitchFamily="18" charset="0"/>
              </a:rPr>
              <a:t>а</a:t>
            </a:r>
            <a:endParaRPr lang="ru-RU" i="1" dirty="0">
              <a:latin typeface="Book Antiqua" pitchFamily="18" charset="0"/>
            </a:endParaRPr>
          </a:p>
        </p:txBody>
      </p:sp>
      <p:sp>
        <p:nvSpPr>
          <p:cNvPr id="14" name="TextBox 13"/>
          <p:cNvSpPr txBox="1"/>
          <p:nvPr/>
        </p:nvSpPr>
        <p:spPr>
          <a:xfrm>
            <a:off x="7688062" y="5601810"/>
            <a:ext cx="290464" cy="369332"/>
          </a:xfrm>
          <a:prstGeom prst="rect">
            <a:avLst/>
          </a:prstGeom>
          <a:noFill/>
        </p:spPr>
        <p:txBody>
          <a:bodyPr wrap="none" rtlCol="0">
            <a:spAutoFit/>
          </a:bodyPr>
          <a:lstStyle/>
          <a:p>
            <a:r>
              <a:rPr lang="ru-RU" i="1" dirty="0" smtClean="0">
                <a:latin typeface="Book Antiqua" pitchFamily="18" charset="0"/>
              </a:rPr>
              <a:t>б</a:t>
            </a:r>
            <a:endParaRPr lang="ru-RU" i="1" dirty="0">
              <a:latin typeface="Book Antiqua" pitchFamily="18" charset="0"/>
            </a:endParaRPr>
          </a:p>
        </p:txBody>
      </p:sp>
      <p:sp>
        <p:nvSpPr>
          <p:cNvPr id="16" name="TextBox 15"/>
          <p:cNvSpPr txBox="1"/>
          <p:nvPr/>
        </p:nvSpPr>
        <p:spPr>
          <a:xfrm>
            <a:off x="9827581" y="5592932"/>
            <a:ext cx="298480" cy="369332"/>
          </a:xfrm>
          <a:prstGeom prst="rect">
            <a:avLst/>
          </a:prstGeom>
          <a:noFill/>
        </p:spPr>
        <p:txBody>
          <a:bodyPr wrap="none" rtlCol="0">
            <a:spAutoFit/>
          </a:bodyPr>
          <a:lstStyle/>
          <a:p>
            <a:r>
              <a:rPr lang="ru-RU" i="1" dirty="0" smtClean="0">
                <a:latin typeface="Book Antiqua" pitchFamily="18" charset="0"/>
              </a:rPr>
              <a:t>в</a:t>
            </a:r>
            <a:endParaRPr lang="ru-RU" i="1" dirty="0">
              <a:latin typeface="Book Antiqua" pitchFamily="18" charset="0"/>
            </a:endParaRPr>
          </a:p>
        </p:txBody>
      </p:sp>
    </p:spTree>
    <p:extLst>
      <p:ext uri="{BB962C8B-B14F-4D97-AF65-F5344CB8AC3E}">
        <p14:creationId xmlns:p14="http://schemas.microsoft.com/office/powerpoint/2010/main" xmlns="" val="1605306264"/>
      </p:ext>
    </p:extLst>
  </p:cSld>
  <p:clrMapOvr>
    <a:masterClrMapping/>
  </p:clrMapOvr>
  <p:transition>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795855" y="625716"/>
            <a:ext cx="6106602" cy="450683"/>
          </a:xfrm>
        </p:spPr>
        <p:txBody>
          <a:bodyPr/>
          <a:lstStyle/>
          <a:p>
            <a:r>
              <a:rPr lang="ru-RU" sz="2400" b="1" dirty="0" smtClean="0">
                <a:solidFill>
                  <a:srgbClr val="11526F"/>
                </a:solidFill>
                <a:effectLst>
                  <a:outerShdw blurRad="38100" dist="38100" dir="2700000" algn="tl">
                    <a:srgbClr val="000000">
                      <a:alpha val="43137"/>
                    </a:srgbClr>
                  </a:outerShdw>
                </a:effectLst>
                <a:latin typeface="Bahnschrift Light SemiCondensed" pitchFamily="34" charset="0"/>
              </a:rPr>
              <a:t>Лечение</a:t>
            </a:r>
            <a:endParaRPr lang="ru-RU" sz="2400" dirty="0">
              <a:solidFill>
                <a:srgbClr val="11526F"/>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4802013" y="1112364"/>
            <a:ext cx="7000346" cy="5410986"/>
          </a:xfrm>
        </p:spPr>
        <p:txBody>
          <a:bodyPr>
            <a:noAutofit/>
          </a:bodyPr>
          <a:lstStyle/>
          <a:p>
            <a:pPr marL="0" fontAlgn="base">
              <a:buNone/>
            </a:pPr>
            <a:r>
              <a:rPr lang="ru-RU" sz="1400" dirty="0" smtClean="0">
                <a:latin typeface="Bahnschrift Light" pitchFamily="34" charset="0"/>
              </a:rPr>
              <a:t>Выбор тактики лечения зависит от формы и характера течения заболевания, выраженности клинической симптоматики, тяжести течения, наличия осложнений и преобладающих органно-системных поражений.</a:t>
            </a:r>
          </a:p>
          <a:p>
            <a:pPr marL="0" fontAlgn="base">
              <a:buNone/>
            </a:pPr>
            <a:r>
              <a:rPr lang="ru-RU" sz="1400" dirty="0" smtClean="0">
                <a:latin typeface="Bahnschrift Light" pitchFamily="34" charset="0"/>
              </a:rPr>
              <a:t>Абсолютными показаниями к назначению лечения являются острый и </a:t>
            </a:r>
            <a:r>
              <a:rPr lang="ru-RU" sz="1400" dirty="0" err="1" smtClean="0">
                <a:latin typeface="Bahnschrift Light" pitchFamily="34" charset="0"/>
              </a:rPr>
              <a:t>подострый</a:t>
            </a:r>
            <a:r>
              <a:rPr lang="ru-RU" sz="1400" dirty="0" smtClean="0">
                <a:latin typeface="Bahnschrift Light" pitchFamily="34" charset="0"/>
              </a:rPr>
              <a:t> токсоплазмоз. Лечение хронического токсоплазмоза проводится в зависимости от выраженности клинической симптоматики, характера преобладающих поражений. Требует лечения и </a:t>
            </a:r>
            <a:r>
              <a:rPr lang="ru-RU" sz="1400" dirty="0" err="1" smtClean="0">
                <a:latin typeface="Bahnschrift Light" pitchFamily="34" charset="0"/>
              </a:rPr>
              <a:t>инаппарантный</a:t>
            </a:r>
            <a:r>
              <a:rPr lang="ru-RU" sz="1400" dirty="0" smtClean="0">
                <a:latin typeface="Bahnschrift Light" pitchFamily="34" charset="0"/>
              </a:rPr>
              <a:t> токсоплазмоз, выявленный у беременных женщин.</a:t>
            </a:r>
          </a:p>
          <a:p>
            <a:pPr marL="0" fontAlgn="base">
              <a:buNone/>
            </a:pPr>
            <a:r>
              <a:rPr lang="ru-RU" sz="1400" dirty="0" smtClean="0">
                <a:latin typeface="Bahnschrift Light" pitchFamily="34" charset="0"/>
              </a:rPr>
              <a:t>Назначаются препараты «</a:t>
            </a:r>
            <a:r>
              <a:rPr lang="ru-RU" sz="1400" dirty="0" err="1" smtClean="0">
                <a:latin typeface="Bahnschrift Light" pitchFamily="34" charset="0"/>
              </a:rPr>
              <a:t>Фансидар</a:t>
            </a:r>
            <a:r>
              <a:rPr lang="ru-RU" sz="1400" dirty="0" smtClean="0">
                <a:latin typeface="Bahnschrift Light" pitchFamily="34" charset="0"/>
              </a:rPr>
              <a:t>», «</a:t>
            </a:r>
            <a:r>
              <a:rPr lang="ru-RU" sz="1400" dirty="0" err="1" smtClean="0">
                <a:latin typeface="Bahnschrift Light" pitchFamily="34" charset="0"/>
              </a:rPr>
              <a:t>Ровамицин</a:t>
            </a:r>
            <a:r>
              <a:rPr lang="ru-RU" sz="1400" dirty="0" smtClean="0">
                <a:latin typeface="Bahnschrift Light" pitchFamily="34" charset="0"/>
              </a:rPr>
              <a:t>» и «</a:t>
            </a:r>
            <a:r>
              <a:rPr lang="ru-RU" sz="1400" dirty="0" err="1" smtClean="0">
                <a:latin typeface="Bahnschrift Light" pitchFamily="34" charset="0"/>
              </a:rPr>
              <a:t>Бисептол</a:t>
            </a:r>
            <a:r>
              <a:rPr lang="ru-RU" sz="1400" dirty="0" smtClean="0">
                <a:latin typeface="Bahnschrift Light" pitchFamily="34" charset="0"/>
              </a:rPr>
              <a:t>». </a:t>
            </a:r>
            <a:r>
              <a:rPr lang="ru-RU" sz="1400" dirty="0" err="1" smtClean="0">
                <a:latin typeface="Bahnschrift Light" pitchFamily="34" charset="0"/>
              </a:rPr>
              <a:t>Фансидар</a:t>
            </a:r>
            <a:r>
              <a:rPr lang="ru-RU" sz="1400" dirty="0" smtClean="0">
                <a:latin typeface="Bahnschrift Light" pitchFamily="34" charset="0"/>
              </a:rPr>
              <a:t> содержит </a:t>
            </a:r>
            <a:r>
              <a:rPr lang="ru-RU" sz="1400" dirty="0" err="1" smtClean="0">
                <a:latin typeface="Bahnschrift Light" pitchFamily="34" charset="0"/>
              </a:rPr>
              <a:t>сульфадоксин</a:t>
            </a:r>
            <a:r>
              <a:rPr lang="ru-RU" sz="1400" dirty="0" smtClean="0">
                <a:latin typeface="Bahnschrift Light" pitchFamily="34" charset="0"/>
              </a:rPr>
              <a:t> 500 мг и </a:t>
            </a:r>
            <a:r>
              <a:rPr lang="ru-RU" sz="1400" dirty="0" err="1" smtClean="0">
                <a:latin typeface="Bahnschrift Light" pitchFamily="34" charset="0"/>
              </a:rPr>
              <a:t>пириметамин</a:t>
            </a:r>
            <a:r>
              <a:rPr lang="ru-RU" sz="1400" dirty="0" smtClean="0">
                <a:latin typeface="Bahnschrift Light" pitchFamily="34" charset="0"/>
              </a:rPr>
              <a:t> 25 мг. </a:t>
            </a:r>
            <a:r>
              <a:rPr lang="ru-RU" sz="1400" dirty="0" err="1" smtClean="0">
                <a:latin typeface="Bahnschrift Light" pitchFamily="34" charset="0"/>
              </a:rPr>
              <a:t>Этиотропная</a:t>
            </a:r>
            <a:r>
              <a:rPr lang="ru-RU" sz="1400" dirty="0" smtClean="0">
                <a:latin typeface="Bahnschrift Light" pitchFamily="34" charset="0"/>
              </a:rPr>
              <a:t> терапия состоит из 2–3 циклов. Назначается 1 таблетка 1 раз в 3 дня. Между циклами назначается </a:t>
            </a:r>
            <a:r>
              <a:rPr lang="ru-RU" sz="1400" dirty="0" err="1" smtClean="0">
                <a:latin typeface="Bahnschrift Light" pitchFamily="34" charset="0"/>
              </a:rPr>
              <a:t>фолиевая</a:t>
            </a:r>
            <a:r>
              <a:rPr lang="ru-RU" sz="1400" dirty="0" smtClean="0">
                <a:latin typeface="Bahnschrift Light" pitchFamily="34" charset="0"/>
              </a:rPr>
              <a:t> кислота. При непереносимости препаратов группы </a:t>
            </a:r>
            <a:r>
              <a:rPr lang="ru-RU" sz="1400" dirty="0" err="1" smtClean="0">
                <a:latin typeface="Bahnschrift Light" pitchFamily="34" charset="0"/>
              </a:rPr>
              <a:t>пириметаминов</a:t>
            </a:r>
            <a:r>
              <a:rPr lang="ru-RU" sz="1400" dirty="0" smtClean="0">
                <a:latin typeface="Bahnschrift Light" pitchFamily="34" charset="0"/>
              </a:rPr>
              <a:t> назначают </a:t>
            </a:r>
            <a:r>
              <a:rPr lang="ru-RU" sz="1400" dirty="0" err="1" smtClean="0">
                <a:latin typeface="Bahnschrift Light" pitchFamily="34" charset="0"/>
              </a:rPr>
              <a:t>Ровамицин</a:t>
            </a:r>
            <a:r>
              <a:rPr lang="ru-RU" sz="1400" dirty="0" smtClean="0">
                <a:latin typeface="Bahnschrift Light" pitchFamily="34" charset="0"/>
              </a:rPr>
              <a:t>, 1 таблетка которого содержит </a:t>
            </a:r>
            <a:r>
              <a:rPr lang="ru-RU" sz="1400" dirty="0" err="1" smtClean="0">
                <a:latin typeface="Bahnschrift Light" pitchFamily="34" charset="0"/>
              </a:rPr>
              <a:t>спиромицина</a:t>
            </a:r>
            <a:r>
              <a:rPr lang="ru-RU" sz="1400" dirty="0" smtClean="0">
                <a:latin typeface="Bahnschrift Light" pitchFamily="34" charset="0"/>
              </a:rPr>
              <a:t> 3 </a:t>
            </a:r>
            <a:r>
              <a:rPr lang="ru-RU" sz="1400" dirty="0" err="1" smtClean="0">
                <a:latin typeface="Bahnschrift Light" pitchFamily="34" charset="0"/>
              </a:rPr>
              <a:t>млн</a:t>
            </a:r>
            <a:r>
              <a:rPr lang="ru-RU" sz="1400" dirty="0" smtClean="0">
                <a:latin typeface="Bahnschrift Light" pitchFamily="34" charset="0"/>
              </a:rPr>
              <a:t> МЕ. Назначают по 3 </a:t>
            </a:r>
            <a:r>
              <a:rPr lang="ru-RU" sz="1400" dirty="0" err="1" smtClean="0">
                <a:latin typeface="Bahnschrift Light" pitchFamily="34" charset="0"/>
              </a:rPr>
              <a:t>млн</a:t>
            </a:r>
            <a:r>
              <a:rPr lang="ru-RU" sz="1400" dirty="0" smtClean="0">
                <a:latin typeface="Bahnschrift Light" pitchFamily="34" charset="0"/>
              </a:rPr>
              <a:t> МЕ 3 раза в день с семидневным перерывом. Хорошая переносимость </a:t>
            </a:r>
            <a:r>
              <a:rPr lang="ru-RU" sz="1400" dirty="0" err="1" smtClean="0">
                <a:latin typeface="Bahnschrift Light" pitchFamily="34" charset="0"/>
              </a:rPr>
              <a:t>Ровамицина</a:t>
            </a:r>
            <a:r>
              <a:rPr lang="ru-RU" sz="1400" dirty="0" smtClean="0">
                <a:latin typeface="Bahnschrift Light" pitchFamily="34" charset="0"/>
              </a:rPr>
              <a:t> больными, отсутствие лекарственного взаимодействия, высокая эффективность позволяют назначать его для лечения токсоплазмоза во всех возрастных группах.</a:t>
            </a:r>
          </a:p>
        </p:txBody>
      </p:sp>
      <p:pic>
        <p:nvPicPr>
          <p:cNvPr id="6" name="Рисунок 5" descr="Снимок экрана 2025-03-19 063026.png"/>
          <p:cNvPicPr>
            <a:picLocks noGrp="1" noChangeAspect="1"/>
          </p:cNvPicPr>
          <p:nvPr>
            <p:ph type="pic" sz="quarter" idx="13"/>
          </p:nvPr>
        </p:nvPicPr>
        <p:blipFill>
          <a:blip r:embed="rId2"/>
          <a:srcRect l="16898" r="16898"/>
          <a:stretch>
            <a:fillRect/>
          </a:stretch>
        </p:blipFill>
        <p:spPr>
          <a:xfrm>
            <a:off x="457200" y="762000"/>
            <a:ext cx="3784600" cy="5722938"/>
          </a:xfrm>
        </p:spPr>
      </p:pic>
    </p:spTree>
  </p:cSld>
  <p:clrMapOvr>
    <a:masterClrMapping/>
  </p:clrMapOvr>
  <p:transition>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795855" y="625716"/>
            <a:ext cx="6106602" cy="450683"/>
          </a:xfrm>
        </p:spPr>
        <p:txBody>
          <a:bodyPr/>
          <a:lstStyle/>
          <a:p>
            <a:r>
              <a:rPr lang="ru-RU" sz="2400" b="1" dirty="0" smtClean="0">
                <a:solidFill>
                  <a:srgbClr val="11526F"/>
                </a:solidFill>
                <a:effectLst>
                  <a:outerShdw blurRad="38100" dist="38100" dir="2700000" algn="tl">
                    <a:srgbClr val="000000">
                      <a:alpha val="43137"/>
                    </a:srgbClr>
                  </a:outerShdw>
                </a:effectLst>
                <a:latin typeface="Bahnschrift Light SemiCondensed" pitchFamily="34" charset="0"/>
              </a:rPr>
              <a:t>Лечение</a:t>
            </a:r>
            <a:endParaRPr lang="ru-RU" sz="2400" dirty="0">
              <a:solidFill>
                <a:srgbClr val="11526F"/>
              </a:solidFill>
              <a:effectLst>
                <a:outerShdw blurRad="38100" dist="38100" dir="2700000" algn="tl">
                  <a:srgbClr val="000000">
                    <a:alpha val="43137"/>
                  </a:srgbClr>
                </a:outerShdw>
              </a:effectLst>
              <a:latin typeface="Bahnschrift Light SemiCondensed" pitchFamily="34" charset="0"/>
            </a:endParaRPr>
          </a:p>
        </p:txBody>
      </p:sp>
      <p:sp>
        <p:nvSpPr>
          <p:cNvPr id="4" name="Содержимое 3"/>
          <p:cNvSpPr>
            <a:spLocks noGrp="1"/>
          </p:cNvSpPr>
          <p:nvPr>
            <p:ph idx="1"/>
          </p:nvPr>
        </p:nvSpPr>
        <p:spPr>
          <a:xfrm>
            <a:off x="4802013" y="1112364"/>
            <a:ext cx="7000346" cy="5410986"/>
          </a:xfrm>
        </p:spPr>
        <p:txBody>
          <a:bodyPr>
            <a:noAutofit/>
          </a:bodyPr>
          <a:lstStyle/>
          <a:p>
            <a:pPr marL="0" fontAlgn="base">
              <a:buNone/>
            </a:pPr>
            <a:r>
              <a:rPr lang="ru-RU" sz="1400" dirty="0" smtClean="0">
                <a:latin typeface="Bahnschrift Light" pitchFamily="34" charset="0"/>
              </a:rPr>
              <a:t>Возможно применение комбинированных препаратов; </a:t>
            </a:r>
            <a:r>
              <a:rPr lang="ru-RU" sz="1400" dirty="0" err="1" smtClean="0">
                <a:latin typeface="Bahnschrift Light" pitchFamily="34" charset="0"/>
              </a:rPr>
              <a:t>Потесептила</a:t>
            </a:r>
            <a:r>
              <a:rPr lang="ru-RU" sz="1400" dirty="0" smtClean="0">
                <a:latin typeface="Bahnschrift Light" pitchFamily="34" charset="0"/>
              </a:rPr>
              <a:t> (</a:t>
            </a:r>
            <a:r>
              <a:rPr lang="ru-RU" sz="1400" dirty="0" err="1" smtClean="0">
                <a:latin typeface="Bahnschrift Light" pitchFamily="34" charset="0"/>
              </a:rPr>
              <a:t>триметоприм</a:t>
            </a:r>
            <a:r>
              <a:rPr lang="ru-RU" sz="1400" dirty="0" smtClean="0">
                <a:latin typeface="Bahnschrift Light" pitchFamily="34" charset="0"/>
              </a:rPr>
              <a:t> + </a:t>
            </a:r>
            <a:r>
              <a:rPr lang="ru-RU" sz="1400" dirty="0" err="1" smtClean="0">
                <a:latin typeface="Bahnschrift Light" pitchFamily="34" charset="0"/>
              </a:rPr>
              <a:t>сульфадимезин</a:t>
            </a:r>
            <a:r>
              <a:rPr lang="ru-RU" sz="1400" dirty="0" smtClean="0">
                <a:latin typeface="Bahnschrift Light" pitchFamily="34" charset="0"/>
              </a:rPr>
              <a:t>), </a:t>
            </a:r>
            <a:r>
              <a:rPr lang="ru-RU" sz="1400" dirty="0" err="1" smtClean="0">
                <a:latin typeface="Bahnschrift Light" pitchFamily="34" charset="0"/>
              </a:rPr>
              <a:t>Бисептола</a:t>
            </a:r>
            <a:r>
              <a:rPr lang="ru-RU" sz="1400" dirty="0" smtClean="0">
                <a:latin typeface="Bahnschrift Light" pitchFamily="34" charset="0"/>
              </a:rPr>
              <a:t> (</a:t>
            </a:r>
            <a:r>
              <a:rPr lang="ru-RU" sz="1400" dirty="0" err="1" smtClean="0">
                <a:latin typeface="Bahnschrift Light" pitchFamily="34" charset="0"/>
              </a:rPr>
              <a:t>триметоприм</a:t>
            </a:r>
            <a:r>
              <a:rPr lang="ru-RU" sz="1400" dirty="0" smtClean="0">
                <a:latin typeface="Bahnschrift Light" pitchFamily="34" charset="0"/>
              </a:rPr>
              <a:t> + </a:t>
            </a:r>
            <a:r>
              <a:rPr lang="ru-RU" sz="1400" dirty="0" err="1" smtClean="0">
                <a:latin typeface="Bahnschrift Light" pitchFamily="34" charset="0"/>
              </a:rPr>
              <a:t>сульфаметоксазол</a:t>
            </a:r>
            <a:r>
              <a:rPr lang="ru-RU" sz="1400" dirty="0" smtClean="0">
                <a:latin typeface="Bahnschrift Light" pitchFamily="34" charset="0"/>
              </a:rPr>
              <a:t>), которые назначаются по 1 таблетке 2 раза в день в течение 10 дней (цикл), в количестве 2–3 циклов (курс). При непереносимости указанных препаратов при </a:t>
            </a:r>
            <a:r>
              <a:rPr lang="ru-RU" sz="1400" dirty="0" err="1" smtClean="0">
                <a:latin typeface="Bahnschrift Light" pitchFamily="34" charset="0"/>
              </a:rPr>
              <a:t>пероральном</a:t>
            </a:r>
            <a:r>
              <a:rPr lang="ru-RU" sz="1400" dirty="0" smtClean="0">
                <a:latin typeface="Bahnschrift Light" pitchFamily="34" charset="0"/>
              </a:rPr>
              <a:t> приеме возможно назначение внутривенно или </a:t>
            </a:r>
            <a:r>
              <a:rPr lang="ru-RU" sz="1400" dirty="0" err="1" smtClean="0">
                <a:latin typeface="Bahnschrift Light" pitchFamily="34" charset="0"/>
              </a:rPr>
              <a:t>капельно</a:t>
            </a:r>
            <a:r>
              <a:rPr lang="ru-RU" sz="1400" dirty="0" smtClean="0">
                <a:latin typeface="Bahnschrift Light" pitchFamily="34" charset="0"/>
              </a:rPr>
              <a:t> </a:t>
            </a:r>
            <a:r>
              <a:rPr lang="ru-RU" sz="1400" dirty="0" err="1" smtClean="0">
                <a:latin typeface="Bahnschrift Light" pitchFamily="34" charset="0"/>
              </a:rPr>
              <a:t>Бисептола</a:t>
            </a:r>
            <a:r>
              <a:rPr lang="ru-RU" sz="1400" dirty="0" smtClean="0">
                <a:latin typeface="Bahnschrift Light" pitchFamily="34" charset="0"/>
              </a:rPr>
              <a:t>: по 10 мл в день, в течение 5 дней (курс). В перерывах между циклами (курсами) </a:t>
            </a:r>
            <a:r>
              <a:rPr lang="ru-RU" sz="1400" dirty="0" err="1" smtClean="0">
                <a:latin typeface="Bahnschrift Light" pitchFamily="34" charset="0"/>
              </a:rPr>
              <a:t>этиотропной</a:t>
            </a:r>
            <a:r>
              <a:rPr lang="ru-RU" sz="1400" dirty="0" smtClean="0">
                <a:latin typeface="Bahnschrift Light" pitchFamily="34" charset="0"/>
              </a:rPr>
              <a:t> терапии назначается </a:t>
            </a:r>
            <a:r>
              <a:rPr lang="ru-RU" sz="1400" dirty="0" err="1" smtClean="0">
                <a:latin typeface="Bahnschrift Light" pitchFamily="34" charset="0"/>
              </a:rPr>
              <a:t>фолиевая</a:t>
            </a:r>
            <a:r>
              <a:rPr lang="ru-RU" sz="1400" dirty="0" smtClean="0">
                <a:latin typeface="Bahnschrift Light" pitchFamily="34" charset="0"/>
              </a:rPr>
              <a:t> кислота, в среднем до 0,01 г в сутки.</a:t>
            </a:r>
          </a:p>
          <a:p>
            <a:pPr marL="0" fontAlgn="base">
              <a:buNone/>
            </a:pPr>
            <a:r>
              <a:rPr lang="ru-RU" sz="1400" dirty="0" smtClean="0">
                <a:latin typeface="Bahnschrift Light" pitchFamily="34" charset="0"/>
              </a:rPr>
              <a:t>В случае выявления </a:t>
            </a:r>
            <a:r>
              <a:rPr lang="ru-RU" sz="1400" dirty="0" err="1" smtClean="0">
                <a:latin typeface="Bahnschrift Light" pitchFamily="34" charset="0"/>
              </a:rPr>
              <a:t>иммунодефицитного</a:t>
            </a:r>
            <a:r>
              <a:rPr lang="ru-RU" sz="1400" dirty="0" smtClean="0">
                <a:latin typeface="Bahnschrift Light" pitchFamily="34" charset="0"/>
              </a:rPr>
              <a:t> состояния совместно с </a:t>
            </a:r>
            <a:r>
              <a:rPr lang="ru-RU" sz="1400" dirty="0" err="1" smtClean="0">
                <a:latin typeface="Bahnschrift Light" pitchFamily="34" charset="0"/>
              </a:rPr>
              <a:t>этиотропной</a:t>
            </a:r>
            <a:r>
              <a:rPr lang="ru-RU" sz="1400" dirty="0" smtClean="0">
                <a:latin typeface="Bahnschrift Light" pitchFamily="34" charset="0"/>
              </a:rPr>
              <a:t> терапией назначаются </a:t>
            </a:r>
            <a:r>
              <a:rPr lang="ru-RU" sz="1400" dirty="0" err="1" smtClean="0">
                <a:latin typeface="Bahnschrift Light" pitchFamily="34" charset="0"/>
              </a:rPr>
              <a:t>иммунотропные</a:t>
            </a:r>
            <a:r>
              <a:rPr lang="ru-RU" sz="1400" dirty="0" smtClean="0">
                <a:latin typeface="Bahnschrift Light" pitchFamily="34" charset="0"/>
              </a:rPr>
              <a:t> средства: </a:t>
            </a:r>
            <a:r>
              <a:rPr lang="ru-RU" sz="1400" dirty="0" err="1" smtClean="0">
                <a:latin typeface="Bahnschrift Light" pitchFamily="34" charset="0"/>
              </a:rPr>
              <a:t>Ликопид</a:t>
            </a:r>
            <a:r>
              <a:rPr lang="ru-RU" sz="1400" dirty="0" smtClean="0">
                <a:latin typeface="Bahnschrift Light" pitchFamily="34" charset="0"/>
              </a:rPr>
              <a:t>, Циклоферон, </a:t>
            </a:r>
            <a:r>
              <a:rPr lang="ru-RU" sz="1400" dirty="0" err="1" smtClean="0">
                <a:latin typeface="Bahnschrift Light" pitchFamily="34" charset="0"/>
              </a:rPr>
              <a:t>Витамедин-М</a:t>
            </a:r>
            <a:r>
              <a:rPr lang="ru-RU" sz="1400" dirty="0" smtClean="0">
                <a:latin typeface="Bahnschrift Light" pitchFamily="34" charset="0"/>
              </a:rPr>
              <a:t>, а также натуральные гормоны тимуса телят и их синтетические аналоги: </a:t>
            </a:r>
            <a:r>
              <a:rPr lang="ru-RU" sz="1400" dirty="0" err="1" smtClean="0">
                <a:latin typeface="Bahnschrift Light" pitchFamily="34" charset="0"/>
              </a:rPr>
              <a:t>Тактивин</a:t>
            </a:r>
            <a:r>
              <a:rPr lang="ru-RU" sz="1400" dirty="0" smtClean="0">
                <a:latin typeface="Bahnschrift Light" pitchFamily="34" charset="0"/>
              </a:rPr>
              <a:t>, </a:t>
            </a:r>
            <a:r>
              <a:rPr lang="ru-RU" sz="1400" dirty="0" err="1" smtClean="0">
                <a:latin typeface="Bahnschrift Light" pitchFamily="34" charset="0"/>
              </a:rPr>
              <a:t>Тимамин</a:t>
            </a:r>
            <a:r>
              <a:rPr lang="ru-RU" sz="1400" dirty="0" smtClean="0">
                <a:latin typeface="Bahnschrift Light" pitchFamily="34" charset="0"/>
              </a:rPr>
              <a:t>, </a:t>
            </a:r>
            <a:r>
              <a:rPr lang="ru-RU" sz="1400" dirty="0" err="1" smtClean="0">
                <a:latin typeface="Bahnschrift Light" pitchFamily="34" charset="0"/>
              </a:rPr>
              <a:t>Тимоген</a:t>
            </a:r>
            <a:r>
              <a:rPr lang="ru-RU" sz="1400" dirty="0" smtClean="0">
                <a:latin typeface="Bahnschrift Light" pitchFamily="34" charset="0"/>
              </a:rPr>
              <a:t>, </a:t>
            </a:r>
            <a:r>
              <a:rPr lang="ru-RU" sz="1400" dirty="0" err="1" smtClean="0">
                <a:latin typeface="Bahnschrift Light" pitchFamily="34" charset="0"/>
              </a:rPr>
              <a:t>Декарис</a:t>
            </a:r>
            <a:r>
              <a:rPr lang="ru-RU" sz="1400" dirty="0" smtClean="0">
                <a:latin typeface="Bahnschrift Light" pitchFamily="34" charset="0"/>
              </a:rPr>
              <a:t>.</a:t>
            </a:r>
          </a:p>
          <a:p>
            <a:pPr marL="0" fontAlgn="base">
              <a:buNone/>
            </a:pPr>
            <a:r>
              <a:rPr lang="ru-RU" sz="1400" dirty="0" smtClean="0">
                <a:latin typeface="Bahnschrift Light" pitchFamily="34" charset="0"/>
              </a:rPr>
              <a:t>В комплексной терапии используют и препараты системной </a:t>
            </a:r>
            <a:r>
              <a:rPr lang="ru-RU" sz="1400" dirty="0" err="1" smtClean="0">
                <a:latin typeface="Bahnschrift Light" pitchFamily="34" charset="0"/>
              </a:rPr>
              <a:t>энзимотерапии</a:t>
            </a:r>
            <a:r>
              <a:rPr lang="ru-RU" sz="1400" dirty="0" smtClean="0">
                <a:latin typeface="Bahnschrift Light" pitchFamily="34" charset="0"/>
              </a:rPr>
              <a:t> (СЭТ), в частности </a:t>
            </a:r>
            <a:r>
              <a:rPr lang="ru-RU" sz="1400" dirty="0" err="1" smtClean="0">
                <a:latin typeface="Bahnschrift Light" pitchFamily="34" charset="0"/>
              </a:rPr>
              <a:t>Вобэнзим</a:t>
            </a:r>
            <a:r>
              <a:rPr lang="ru-RU" sz="1400" dirty="0" smtClean="0">
                <a:latin typeface="Bahnschrift Light" pitchFamily="34" charset="0"/>
              </a:rPr>
              <a:t> и </a:t>
            </a:r>
            <a:r>
              <a:rPr lang="ru-RU" sz="1400" dirty="0" err="1" smtClean="0">
                <a:latin typeface="Bahnschrift Light" pitchFamily="34" charset="0"/>
              </a:rPr>
              <a:t>Флогэнзим</a:t>
            </a:r>
            <a:r>
              <a:rPr lang="ru-RU" sz="1400" dirty="0" smtClean="0">
                <a:latin typeface="Bahnschrift Light" pitchFamily="34" charset="0"/>
              </a:rPr>
              <a:t>. Для сохранения </a:t>
            </a:r>
            <a:r>
              <a:rPr lang="ru-RU" sz="1400" dirty="0" err="1" smtClean="0">
                <a:latin typeface="Bahnschrift Light" pitchFamily="34" charset="0"/>
              </a:rPr>
              <a:t>микробиоценоза</a:t>
            </a:r>
            <a:r>
              <a:rPr lang="ru-RU" sz="1400" dirty="0" smtClean="0">
                <a:latin typeface="Bahnschrift Light" pitchFamily="34" charset="0"/>
              </a:rPr>
              <a:t> кишечника рекомендовано назначение про- и </a:t>
            </a:r>
            <a:r>
              <a:rPr lang="ru-RU" sz="1400" dirty="0" err="1" smtClean="0">
                <a:latin typeface="Bahnschrift Light" pitchFamily="34" charset="0"/>
              </a:rPr>
              <a:t>пребиотиков</a:t>
            </a:r>
            <a:r>
              <a:rPr lang="ru-RU" sz="1400" dirty="0" smtClean="0">
                <a:latin typeface="Bahnschrift Light" pitchFamily="34" charset="0"/>
              </a:rPr>
              <a:t>.</a:t>
            </a:r>
          </a:p>
          <a:p>
            <a:pPr marL="0" fontAlgn="base">
              <a:buNone/>
            </a:pPr>
            <a:r>
              <a:rPr lang="ru-RU" sz="1400" dirty="0" smtClean="0">
                <a:latin typeface="Bahnschrift Light" pitchFamily="34" charset="0"/>
              </a:rPr>
              <a:t>Лечение и дальнейшее диспансерное наблюдение за больными должно проводиться у специалистов в зависимости от характера преобладающей патологии— врачей-инфекционистов, врачей-невропатологов, врачей-окулистов, акушеров-гинекологов и др. Госпитализация осуществляется в стационар соответствующего профиля (инфекционный, неврологический, офтальмологический, акушерско-гинекологический, детский и т.д.). Это обусловлено особенностями органной патологии, спецификой обследования и назначением дополнительных средств лечения.</a:t>
            </a:r>
          </a:p>
          <a:p>
            <a:pPr marL="0" fontAlgn="base">
              <a:buNone/>
            </a:pPr>
            <a:endParaRPr lang="ru-RU" sz="1400" dirty="0" smtClean="0">
              <a:latin typeface="Bahnschrift Light" pitchFamily="34" charset="0"/>
            </a:endParaRPr>
          </a:p>
        </p:txBody>
      </p:sp>
      <p:pic>
        <p:nvPicPr>
          <p:cNvPr id="6" name="Рисунок 5" descr="Снимок экрана 2025-03-19 063026.png"/>
          <p:cNvPicPr>
            <a:picLocks noGrp="1" noChangeAspect="1"/>
          </p:cNvPicPr>
          <p:nvPr>
            <p:ph type="pic" sz="quarter" idx="13"/>
          </p:nvPr>
        </p:nvPicPr>
        <p:blipFill>
          <a:blip r:embed="rId2"/>
          <a:srcRect l="16898" r="16898"/>
          <a:stretch>
            <a:fillRect/>
          </a:stretch>
        </p:blipFill>
        <p:spPr>
          <a:xfrm>
            <a:off x="457200" y="762000"/>
            <a:ext cx="3784600" cy="5722938"/>
          </a:xfrm>
        </p:spPr>
      </p:pic>
    </p:spTree>
  </p:cSld>
  <p:clrMapOvr>
    <a:masterClrMapping/>
  </p:clrMapOvr>
  <p:transition>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839866" y="791455"/>
            <a:ext cx="5993544" cy="660827"/>
          </a:xfrm>
        </p:spPr>
        <p:txBody>
          <a:bodyPr/>
          <a:lstStyle/>
          <a:p>
            <a:r>
              <a:rPr lang="ru-RU" sz="2400" b="1" dirty="0" smtClean="0">
                <a:solidFill>
                  <a:schemeClr val="accent4">
                    <a:lumMod val="50000"/>
                  </a:schemeClr>
                </a:solidFill>
                <a:latin typeface="Bahnschrift Light SemiCondensed" pitchFamily="34" charset="0"/>
              </a:rPr>
              <a:t>Диагностика, клиника и лечение токсоплазмоза у беременных женщин</a:t>
            </a:r>
            <a:endParaRPr lang="ru-RU" sz="2400" dirty="0">
              <a:solidFill>
                <a:schemeClr val="accent4">
                  <a:lumMod val="50000"/>
                </a:schemeClr>
              </a:solidFill>
              <a:latin typeface="Bahnschrift Light SemiCondensed" pitchFamily="34" charset="0"/>
            </a:endParaRPr>
          </a:p>
        </p:txBody>
      </p:sp>
      <p:sp>
        <p:nvSpPr>
          <p:cNvPr id="4" name="Содержимое 3"/>
          <p:cNvSpPr>
            <a:spLocks noGrp="1"/>
          </p:cNvSpPr>
          <p:nvPr>
            <p:ph idx="1"/>
          </p:nvPr>
        </p:nvSpPr>
        <p:spPr>
          <a:xfrm>
            <a:off x="5864470" y="1644383"/>
            <a:ext cx="6089373" cy="4939012"/>
          </a:xfrm>
        </p:spPr>
        <p:txBody>
          <a:bodyPr>
            <a:noAutofit/>
          </a:bodyPr>
          <a:lstStyle/>
          <a:p>
            <a:pPr marL="0" fontAlgn="base">
              <a:buNone/>
            </a:pPr>
            <a:r>
              <a:rPr lang="ru-RU" sz="1200" dirty="0" smtClean="0">
                <a:latin typeface="Bahnschrift Light SemiCondensed" pitchFamily="34" charset="0"/>
              </a:rPr>
              <a:t>Диагностика токсоплазмоза у беременных женщин включает в себя весь комплекс необходимых клинических, </a:t>
            </a:r>
            <a:r>
              <a:rPr lang="ru-RU" sz="1200" dirty="0" err="1" smtClean="0">
                <a:latin typeface="Bahnschrift Light SemiCondensed" pitchFamily="34" charset="0"/>
              </a:rPr>
              <a:t>параклинических</a:t>
            </a:r>
            <a:r>
              <a:rPr lang="ru-RU" sz="1200" dirty="0" smtClean="0">
                <a:latin typeface="Bahnschrift Light SemiCondensed" pitchFamily="34" charset="0"/>
              </a:rPr>
              <a:t> и специальных (иммунобиологических) исследований, которые применяются для диагностики токсоплазмоза вообще.</a:t>
            </a:r>
          </a:p>
          <a:p>
            <a:pPr marL="0" fontAlgn="base">
              <a:buNone/>
            </a:pPr>
            <a:r>
              <a:rPr lang="ru-RU" sz="1200" dirty="0" smtClean="0">
                <a:latin typeface="Bahnschrift Light SemiCondensed" pitchFamily="34" charset="0"/>
              </a:rPr>
              <a:t>Обязательным условием обследования беременной на токсоплазмоз должна быть консультация врача-инфекциониста для подтверждения либо исключения текущего инфекционного </a:t>
            </a:r>
            <a:r>
              <a:rPr lang="ru-RU" sz="1200" dirty="0" err="1" smtClean="0">
                <a:latin typeface="Bahnschrift Light SemiCondensed" pitchFamily="34" charset="0"/>
              </a:rPr>
              <a:t>манифестного</a:t>
            </a:r>
            <a:r>
              <a:rPr lang="ru-RU" sz="1200" dirty="0" smtClean="0">
                <a:latin typeface="Bahnschrift Light SemiCondensed" pitchFamily="34" charset="0"/>
              </a:rPr>
              <a:t> или бессимптомного (</a:t>
            </a:r>
            <a:r>
              <a:rPr lang="ru-RU" sz="1200" dirty="0" err="1" smtClean="0">
                <a:latin typeface="Bahnschrift Light SemiCondensed" pitchFamily="34" charset="0"/>
              </a:rPr>
              <a:t>инаппарантного</a:t>
            </a:r>
            <a:r>
              <a:rPr lang="ru-RU" sz="1200" dirty="0" smtClean="0">
                <a:latin typeface="Bahnschrift Light SemiCondensed" pitchFamily="34" charset="0"/>
              </a:rPr>
              <a:t>) </a:t>
            </a:r>
            <a:r>
              <a:rPr lang="ru-RU" sz="1200" dirty="0" err="1" smtClean="0">
                <a:latin typeface="Bahnschrift Light SemiCondensed" pitchFamily="34" charset="0"/>
              </a:rPr>
              <a:t>токсоплазменного</a:t>
            </a:r>
            <a:r>
              <a:rPr lang="ru-RU" sz="1200" dirty="0" smtClean="0">
                <a:latin typeface="Bahnschrift Light SemiCondensed" pitchFamily="34" charset="0"/>
              </a:rPr>
              <a:t> процесса. При подтверждении диагноза и необходимости проведения лечения последнее проводится врачом акушером-гинекологом либо </a:t>
            </a:r>
            <a:r>
              <a:rPr lang="ru-RU" sz="1200" dirty="0" err="1" smtClean="0">
                <a:latin typeface="Bahnschrift Light SemiCondensed" pitchFamily="34" charset="0"/>
              </a:rPr>
              <a:t>амбулаторно</a:t>
            </a:r>
            <a:r>
              <a:rPr lang="ru-RU" sz="1200" dirty="0" smtClean="0">
                <a:latin typeface="Bahnschrift Light SemiCondensed" pitchFamily="34" charset="0"/>
              </a:rPr>
              <a:t> (в женской консультации), либо в акушерско-гинекологическом стационаре (родильном доме). Учитывая эпидемиологическую безопасность больных токсоплазмозом для окружающих, беременная женщина с неотягощенным акушерским анамнезом, но с диагнозом «токсоплазмоз» может госпитализироваться для обследования, проведения лечения и на роды в любое (физиологическое) отделение родильного дома. Беременные женщины с отягощенным акушерским анамнезом и с диагнозом «токсоплазмоз» госпитализируются в отделения патологии беременности.</a:t>
            </a:r>
          </a:p>
          <a:p>
            <a:pPr marL="0" fontAlgn="base">
              <a:buNone/>
            </a:pPr>
            <a:r>
              <a:rPr lang="ru-RU" sz="1200" dirty="0" smtClean="0">
                <a:latin typeface="Bahnschrift Light SemiCondensed" pitchFamily="34" charset="0"/>
              </a:rPr>
              <a:t>Обследование беременных женщин на токсоплазмоз должно проводиться женскими консультациями при первичном обращении туда беременной. При проведении этого обследования врачу акушеру-гинекологу необходимо помнить, что в нашей стране в зависимости от региона процент инфицированных женщин детородного возраста в среднем составляет 20–30%, т.е. каждая третья из них может положительно реагировать на токсоплазмоз. Как правило, беременные женщины с положительными иммунологическими реакциями являются здоровыми носителями возбудителя и не требуют никаких терапевтических, а тем более хирургических мероприятий.</a:t>
            </a:r>
            <a:endParaRPr lang="ru-RU" sz="1200" dirty="0">
              <a:latin typeface="Bahnschrift Light SemiCondensed" pitchFamily="34" charset="0"/>
            </a:endParaRPr>
          </a:p>
        </p:txBody>
      </p:sp>
      <p:pic>
        <p:nvPicPr>
          <p:cNvPr id="9" name="Рисунок 8" descr="word-image-65.png"/>
          <p:cNvPicPr>
            <a:picLocks noGrp="1" noChangeAspect="1"/>
          </p:cNvPicPr>
          <p:nvPr>
            <p:ph type="pic" sz="quarter" idx="13"/>
          </p:nvPr>
        </p:nvPicPr>
        <p:blipFill>
          <a:blip r:embed="rId2"/>
          <a:srcRect l="15390" r="15390"/>
          <a:stretch>
            <a:fillRect/>
          </a:stretch>
        </p:blipFill>
        <p:spPr/>
      </p:pic>
    </p:spTree>
  </p:cSld>
  <p:clrMapOvr>
    <a:masterClrMapping/>
  </p:clrMapOvr>
  <p:transition>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839866" y="791455"/>
            <a:ext cx="5993544" cy="660827"/>
          </a:xfrm>
        </p:spPr>
        <p:txBody>
          <a:bodyPr/>
          <a:lstStyle/>
          <a:p>
            <a:r>
              <a:rPr lang="ru-RU" sz="2400" b="1" dirty="0" smtClean="0">
                <a:solidFill>
                  <a:schemeClr val="accent4">
                    <a:lumMod val="50000"/>
                  </a:schemeClr>
                </a:solidFill>
                <a:latin typeface="Bahnschrift Light SemiCondensed" pitchFamily="34" charset="0"/>
              </a:rPr>
              <a:t>Диагностика, клиника и лечение токсоплазмоза у беременных женщин</a:t>
            </a:r>
            <a:endParaRPr lang="ru-RU" sz="2400" dirty="0">
              <a:solidFill>
                <a:schemeClr val="accent4">
                  <a:lumMod val="50000"/>
                </a:schemeClr>
              </a:solidFill>
              <a:latin typeface="Bahnschrift Light SemiCondensed" pitchFamily="34" charset="0"/>
            </a:endParaRPr>
          </a:p>
        </p:txBody>
      </p:sp>
      <p:sp>
        <p:nvSpPr>
          <p:cNvPr id="4" name="Содержимое 3"/>
          <p:cNvSpPr>
            <a:spLocks noGrp="1"/>
          </p:cNvSpPr>
          <p:nvPr>
            <p:ph idx="1"/>
          </p:nvPr>
        </p:nvSpPr>
        <p:spPr>
          <a:xfrm>
            <a:off x="5864470" y="1644383"/>
            <a:ext cx="6089373" cy="4939012"/>
          </a:xfrm>
        </p:spPr>
        <p:txBody>
          <a:bodyPr>
            <a:noAutofit/>
          </a:bodyPr>
          <a:lstStyle/>
          <a:p>
            <a:pPr marL="0" fontAlgn="base">
              <a:buNone/>
            </a:pPr>
            <a:r>
              <a:rPr lang="ru-RU" sz="1200" dirty="0" smtClean="0">
                <a:latin typeface="Bahnschrift Light SemiCondensed" pitchFamily="34" charset="0"/>
              </a:rPr>
              <a:t>У этих женщин практически отсутствуют какие-либо жалобы и объективные проявления инфекции. Уровни специфических антител стабильно остаются на одних и тех же, как правило, низких показателях, отсутствуют специфические антитела класса </a:t>
            </a:r>
            <a:r>
              <a:rPr lang="ru-RU" sz="1200" dirty="0" err="1" smtClean="0">
                <a:latin typeface="Bahnschrift Light SemiCondensed" pitchFamily="34" charset="0"/>
              </a:rPr>
              <a:t>IgM</a:t>
            </a:r>
            <a:r>
              <a:rPr lang="ru-RU" sz="1200" dirty="0" smtClean="0">
                <a:latin typeface="Bahnschrift Light SemiCondensed" pitchFamily="34" charset="0"/>
              </a:rPr>
              <a:t>. 70–80% женщин свободны от инфекции и реагируют на токсоплазмоз отрицательно. Эти женщины представляют собой группу «риска» на врожденный токсоплазмоз, так как 0,5–1% из них в течение беременности инфицируются токсоплазмозом. Из первично инфицированных во время беременности женщин (группа повышенного «риска») 30–40% передают инфекцию плоду. Следовательно, диспансерному наблюдению по профилактике врожденного токсоплазмоза и обследованию в динамике (1 раз в 1–2 месяца) на протяжении беременности подлежат </a:t>
            </a:r>
            <a:r>
              <a:rPr lang="ru-RU" sz="1200" dirty="0" err="1" smtClean="0">
                <a:latin typeface="Bahnschrift Light SemiCondensed" pitchFamily="34" charset="0"/>
              </a:rPr>
              <a:t>неиммунные</a:t>
            </a:r>
            <a:r>
              <a:rPr lang="ru-RU" sz="1200" dirty="0" smtClean="0">
                <a:latin typeface="Bahnschrift Light SemiCondensed" pitchFamily="34" charset="0"/>
              </a:rPr>
              <a:t> (</a:t>
            </a:r>
            <a:r>
              <a:rPr lang="ru-RU" sz="1200" dirty="0" err="1" smtClean="0">
                <a:latin typeface="Bahnschrift Light SemiCondensed" pitchFamily="34" charset="0"/>
              </a:rPr>
              <a:t>иммунонегативные</a:t>
            </a:r>
            <a:r>
              <a:rPr lang="ru-RU" sz="1200" dirty="0" smtClean="0">
                <a:latin typeface="Bahnschrift Light SemiCondensed" pitchFamily="34" charset="0"/>
              </a:rPr>
              <a:t>) женщины с целью выявления свежего инфицирования.</a:t>
            </a:r>
          </a:p>
          <a:p>
            <a:pPr marL="0" fontAlgn="base">
              <a:buNone/>
            </a:pPr>
            <a:r>
              <a:rPr lang="ru-RU" sz="1200" dirty="0" smtClean="0">
                <a:latin typeface="Bahnschrift Light SemiCondensed" pitchFamily="34" charset="0"/>
              </a:rPr>
              <a:t>Клинические проявления токсоплазмоза у беременных женщин не имеют каких-либо существенных отличий. Острый токсоплазмоз сопровождается повышением температуры до </a:t>
            </a:r>
            <a:r>
              <a:rPr lang="ru-RU" sz="1200" dirty="0" err="1" smtClean="0">
                <a:latin typeface="Bahnschrift Light SemiCondensed" pitchFamily="34" charset="0"/>
              </a:rPr>
              <a:t>фебрильных</a:t>
            </a:r>
            <a:r>
              <a:rPr lang="ru-RU" sz="1200" dirty="0" smtClean="0">
                <a:latin typeface="Bahnschrift Light SemiCondensed" pitchFamily="34" charset="0"/>
              </a:rPr>
              <a:t> (чаще субфебрильных) цифр, выявляется лимфаденит (чаще </a:t>
            </a:r>
            <a:r>
              <a:rPr lang="ru-RU" sz="1200" dirty="0" err="1" smtClean="0">
                <a:latin typeface="Bahnschrift Light SemiCondensed" pitchFamily="34" charset="0"/>
              </a:rPr>
              <a:t>заднешейный</a:t>
            </a:r>
            <a:r>
              <a:rPr lang="ru-RU" sz="1200" dirty="0" smtClean="0">
                <a:latin typeface="Bahnschrift Light SemiCondensed" pitchFamily="34" charset="0"/>
              </a:rPr>
              <a:t> и затылочный), возможны нарушения со стороны ЦНС, внутренних органов, глаз и мышц. При инфицировании женщин незадолго до беременности либо в ранние сроки беременности возможно поражение токсоплазмой плодного яйца, как правило, приводящее к выкидышу. Акушеру-гинекологу необходимо помнить и о возможном </a:t>
            </a:r>
            <a:r>
              <a:rPr lang="ru-RU" sz="1200" dirty="0" err="1" smtClean="0">
                <a:latin typeface="Bahnschrift Light SemiCondensed" pitchFamily="34" charset="0"/>
              </a:rPr>
              <a:t>инаппарантном</a:t>
            </a:r>
            <a:r>
              <a:rPr lang="ru-RU" sz="1200" dirty="0" smtClean="0">
                <a:latin typeface="Bahnschrift Light SemiCondensed" pitchFamily="34" charset="0"/>
              </a:rPr>
              <a:t> (бессимптомном) течении острого токсоплазмоза у женщин во время беременности, когда развитие заболевания регистрируется либо по достоверно нарастающей динамике уровня специфических антител, либо по выявлению в ИФА иммуноглобулинов класса </a:t>
            </a:r>
            <a:r>
              <a:rPr lang="ru-RU" sz="1200" dirty="0" err="1" smtClean="0">
                <a:latin typeface="Bahnschrift Light SemiCondensed" pitchFamily="34" charset="0"/>
              </a:rPr>
              <a:t>IgM</a:t>
            </a:r>
            <a:r>
              <a:rPr lang="ru-RU" sz="1200" dirty="0" smtClean="0">
                <a:latin typeface="Bahnschrift Light SemiCondensed" pitchFamily="34" charset="0"/>
              </a:rPr>
              <a:t>, что диктует необходимость серологического контроля (скрининга) за неинфицированными беременными женщинами на протяжении всей беременности.</a:t>
            </a:r>
          </a:p>
          <a:p>
            <a:pPr marL="0" fontAlgn="base">
              <a:buNone/>
            </a:pPr>
            <a:endParaRPr lang="ru-RU" sz="1200" dirty="0">
              <a:latin typeface="Bahnschrift Light SemiCondensed" pitchFamily="34" charset="0"/>
            </a:endParaRPr>
          </a:p>
        </p:txBody>
      </p:sp>
      <p:pic>
        <p:nvPicPr>
          <p:cNvPr id="9" name="Рисунок 8" descr="word-image-65.png"/>
          <p:cNvPicPr>
            <a:picLocks noGrp="1" noChangeAspect="1"/>
          </p:cNvPicPr>
          <p:nvPr>
            <p:ph type="pic" sz="quarter" idx="13"/>
          </p:nvPr>
        </p:nvPicPr>
        <p:blipFill>
          <a:blip r:embed="rId2"/>
          <a:srcRect l="15390" r="15390"/>
          <a:stretch>
            <a:fillRect/>
          </a:stretch>
        </p:blipFill>
        <p:spPr/>
      </p:pic>
    </p:spTree>
  </p:cSld>
  <p:clrMapOvr>
    <a:masterClrMapping/>
  </p:clrMapOvr>
  <p:transition>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839866" y="791455"/>
            <a:ext cx="5993544" cy="660827"/>
          </a:xfrm>
        </p:spPr>
        <p:txBody>
          <a:bodyPr/>
          <a:lstStyle/>
          <a:p>
            <a:r>
              <a:rPr lang="ru-RU" sz="2400" b="1" dirty="0" smtClean="0">
                <a:solidFill>
                  <a:schemeClr val="accent4">
                    <a:lumMod val="50000"/>
                  </a:schemeClr>
                </a:solidFill>
                <a:latin typeface="Bahnschrift Light SemiCondensed" pitchFamily="34" charset="0"/>
              </a:rPr>
              <a:t>Диагностика, клиника и лечение токсоплазмоза у беременных женщин</a:t>
            </a:r>
            <a:endParaRPr lang="ru-RU" sz="2400" dirty="0">
              <a:solidFill>
                <a:schemeClr val="accent4">
                  <a:lumMod val="50000"/>
                </a:schemeClr>
              </a:solidFill>
              <a:latin typeface="Bahnschrift Light SemiCondensed" pitchFamily="34" charset="0"/>
            </a:endParaRPr>
          </a:p>
        </p:txBody>
      </p:sp>
      <p:sp>
        <p:nvSpPr>
          <p:cNvPr id="4" name="Содержимое 3"/>
          <p:cNvSpPr>
            <a:spLocks noGrp="1"/>
          </p:cNvSpPr>
          <p:nvPr>
            <p:ph idx="1"/>
          </p:nvPr>
        </p:nvSpPr>
        <p:spPr>
          <a:xfrm>
            <a:off x="5864470" y="1482290"/>
            <a:ext cx="6089373" cy="5375709"/>
          </a:xfrm>
        </p:spPr>
        <p:txBody>
          <a:bodyPr>
            <a:noAutofit/>
          </a:bodyPr>
          <a:lstStyle/>
          <a:p>
            <a:pPr marL="0" fontAlgn="base">
              <a:buNone/>
            </a:pPr>
            <a:r>
              <a:rPr lang="ru-RU" sz="1200" dirty="0" smtClean="0">
                <a:latin typeface="Bahnschrift Light SemiCondensed" pitchFamily="34" charset="0"/>
              </a:rPr>
              <a:t>Хронический токсоплазмоз у беременных характеризуется </a:t>
            </a:r>
            <a:r>
              <a:rPr lang="ru-RU" sz="1200" dirty="0" err="1" smtClean="0">
                <a:latin typeface="Bahnschrift Light SemiCondensed" pitchFamily="34" charset="0"/>
              </a:rPr>
              <a:t>общеинфекционным</a:t>
            </a:r>
            <a:r>
              <a:rPr lang="ru-RU" sz="1200" dirty="0" smtClean="0">
                <a:latin typeface="Bahnschrift Light SemiCondensed" pitchFamily="34" charset="0"/>
              </a:rPr>
              <a:t> синдромом (субфебрильная температура, </a:t>
            </a:r>
            <a:r>
              <a:rPr lang="ru-RU" sz="1200" dirty="0" err="1" smtClean="0">
                <a:latin typeface="Bahnschrift Light SemiCondensed" pitchFamily="34" charset="0"/>
              </a:rPr>
              <a:t>генерализованная</a:t>
            </a:r>
            <a:r>
              <a:rPr lang="ru-RU" sz="1200" dirty="0" smtClean="0">
                <a:latin typeface="Bahnschrift Light SemiCondensed" pitchFamily="34" charset="0"/>
              </a:rPr>
              <a:t> </a:t>
            </a:r>
            <a:r>
              <a:rPr lang="ru-RU" sz="1200" dirty="0" err="1" smtClean="0">
                <a:latin typeface="Bahnschrift Light SemiCondensed" pitchFamily="34" charset="0"/>
              </a:rPr>
              <a:t>лимфаденопатия</a:t>
            </a:r>
            <a:r>
              <a:rPr lang="ru-RU" sz="1200" dirty="0" smtClean="0">
                <a:latin typeface="Bahnschrift Light SemiCondensed" pitchFamily="34" charset="0"/>
              </a:rPr>
              <a:t>, </a:t>
            </a:r>
            <a:r>
              <a:rPr lang="ru-RU" sz="1200" dirty="0" err="1" smtClean="0">
                <a:latin typeface="Bahnschrift Light SemiCondensed" pitchFamily="34" charset="0"/>
              </a:rPr>
              <a:t>познабливание</a:t>
            </a:r>
            <a:r>
              <a:rPr lang="ru-RU" sz="1200" dirty="0" smtClean="0">
                <a:latin typeface="Bahnschrift Light SemiCondensed" pitchFamily="34" charset="0"/>
              </a:rPr>
              <a:t>, снижение трудоспособности и т. д.) с возможными преимущественными органными поражениями со стороны внутренних органов, глаз, ЦНС и гениталий.</a:t>
            </a:r>
          </a:p>
          <a:p>
            <a:pPr marL="0" fontAlgn="base">
              <a:buNone/>
            </a:pPr>
            <a:r>
              <a:rPr lang="ru-RU" sz="1200" dirty="0" smtClean="0">
                <a:latin typeface="Bahnschrift Light SemiCondensed" pitchFamily="34" charset="0"/>
              </a:rPr>
              <a:t>Показанием для назначения </a:t>
            </a:r>
            <a:r>
              <a:rPr lang="ru-RU" sz="1200" dirty="0" err="1" smtClean="0">
                <a:latin typeface="Bahnschrift Light SemiCondensed" pitchFamily="34" charset="0"/>
              </a:rPr>
              <a:t>этиотропной</a:t>
            </a:r>
            <a:r>
              <a:rPr lang="ru-RU" sz="1200" dirty="0" smtClean="0">
                <a:latin typeface="Bahnschrift Light SemiCondensed" pitchFamily="34" charset="0"/>
              </a:rPr>
              <a:t> </a:t>
            </a:r>
            <a:r>
              <a:rPr lang="ru-RU" sz="1200" dirty="0" err="1" smtClean="0">
                <a:latin typeface="Bahnschrift Light SemiCondensed" pitchFamily="34" charset="0"/>
              </a:rPr>
              <a:t>противотоксоплазменной</a:t>
            </a:r>
            <a:r>
              <a:rPr lang="ru-RU" sz="1200" dirty="0" smtClean="0">
                <a:latin typeface="Bahnschrift Light SemiCondensed" pitchFamily="34" charset="0"/>
              </a:rPr>
              <a:t> терапии беременным женщинам является острый, </a:t>
            </a:r>
            <a:r>
              <a:rPr lang="ru-RU" sz="1200" dirty="0" err="1" smtClean="0">
                <a:latin typeface="Bahnschrift Light SemiCondensed" pitchFamily="34" charset="0"/>
              </a:rPr>
              <a:t>подострый</a:t>
            </a:r>
            <a:r>
              <a:rPr lang="ru-RU" sz="1200" dirty="0" smtClean="0">
                <a:latin typeface="Bahnschrift Light SemiCondensed" pitchFamily="34" charset="0"/>
              </a:rPr>
              <a:t> и </a:t>
            </a:r>
            <a:r>
              <a:rPr lang="ru-RU" sz="1200" dirty="0" err="1" smtClean="0">
                <a:latin typeface="Bahnschrift Light SemiCondensed" pitchFamily="34" charset="0"/>
              </a:rPr>
              <a:t>инаппарантный</a:t>
            </a:r>
            <a:r>
              <a:rPr lang="ru-RU" sz="1200" dirty="0" smtClean="0">
                <a:latin typeface="Bahnschrift Light SemiCondensed" pitchFamily="34" charset="0"/>
              </a:rPr>
              <a:t> токсоплазмоз. Лечение хронического токсоплазмоза следует проводить строго по клиническим показания либо до, либо после беременности.</a:t>
            </a:r>
          </a:p>
          <a:p>
            <a:pPr marL="0" fontAlgn="base">
              <a:buNone/>
            </a:pPr>
            <a:r>
              <a:rPr lang="ru-RU" sz="1200" dirty="0" smtClean="0">
                <a:latin typeface="Bahnschrift Light SemiCondensed" pitchFamily="34" charset="0"/>
              </a:rPr>
              <a:t>При отсутствии жалоб и клинических показаний не нуждаются в лечении женщины, переболевшие токсоплазмозом до беременности. Эти женщины расцениваются как практически здоровые лица, не требующие специального медицинского наблюдения.</a:t>
            </a:r>
          </a:p>
          <a:p>
            <a:pPr marL="0" fontAlgn="base">
              <a:buNone/>
            </a:pPr>
            <a:r>
              <a:rPr lang="ru-RU" sz="1200" dirty="0" smtClean="0">
                <a:latin typeface="Bahnschrift Light SemiCondensed" pitchFamily="34" charset="0"/>
              </a:rPr>
              <a:t>Таким образом, практически важным является вопрос о времени инфицирования беременной: задолго до, непосредственно перед либо во время беременности. Срок заражения устанавливается по данным анамнеза и комплексного обследования женщины (</a:t>
            </a:r>
            <a:r>
              <a:rPr lang="ru-RU" sz="1200" dirty="0" err="1" smtClean="0">
                <a:latin typeface="Bahnschrift Light SemiCondensed" pitchFamily="34" charset="0"/>
              </a:rPr>
              <a:t>кордоцентез</a:t>
            </a:r>
            <a:r>
              <a:rPr lang="ru-RU" sz="1200" dirty="0" smtClean="0">
                <a:latin typeface="Bahnschrift Light SemiCondensed" pitchFamily="34" charset="0"/>
              </a:rPr>
              <a:t> и </a:t>
            </a:r>
            <a:r>
              <a:rPr lang="ru-RU" sz="1200" dirty="0" err="1" smtClean="0">
                <a:latin typeface="Bahnschrift Light SemiCondensed" pitchFamily="34" charset="0"/>
              </a:rPr>
              <a:t>амниоцентез</a:t>
            </a:r>
            <a:r>
              <a:rPr lang="ru-RU" sz="1200" dirty="0" smtClean="0">
                <a:latin typeface="Bahnschrift Light SemiCondensed" pitchFamily="34" charset="0"/>
              </a:rPr>
              <a:t>).Лечение беременных женщин следует проводить не ранее 12–16 недель беременности (с II триместра беременности). Лечение проводится, как правило, </a:t>
            </a:r>
            <a:r>
              <a:rPr lang="ru-RU" sz="1200" dirty="0" err="1" smtClean="0">
                <a:latin typeface="Bahnschrift Light SemiCondensed" pitchFamily="34" charset="0"/>
              </a:rPr>
              <a:t>Ровамицином</a:t>
            </a:r>
            <a:r>
              <a:rPr lang="ru-RU" sz="1200" dirty="0" smtClean="0">
                <a:latin typeface="Bahnschrift Light SemiCondensed" pitchFamily="34" charset="0"/>
              </a:rPr>
              <a:t>, </a:t>
            </a:r>
            <a:r>
              <a:rPr lang="ru-RU" sz="1200" dirty="0" err="1" smtClean="0">
                <a:latin typeface="Bahnschrift Light SemiCondensed" pitchFamily="34" charset="0"/>
              </a:rPr>
              <a:t>Фансидаром</a:t>
            </a:r>
            <a:r>
              <a:rPr lang="ru-RU" sz="1200" dirty="0" smtClean="0">
                <a:latin typeface="Bahnschrift Light SemiCondensed" pitchFamily="34" charset="0"/>
              </a:rPr>
              <a:t>.</a:t>
            </a:r>
          </a:p>
          <a:p>
            <a:pPr marL="0" fontAlgn="base">
              <a:buNone/>
            </a:pPr>
            <a:r>
              <a:rPr lang="ru-RU" sz="1200" dirty="0" err="1" smtClean="0">
                <a:latin typeface="Bahnschrift Light SemiCondensed" pitchFamily="34" charset="0"/>
              </a:rPr>
              <a:t>Ровамицин</a:t>
            </a:r>
            <a:r>
              <a:rPr lang="ru-RU" sz="1200" dirty="0" smtClean="0">
                <a:latin typeface="Bahnschrift Light SemiCondensed" pitchFamily="34" charset="0"/>
              </a:rPr>
              <a:t> назначается в суточной дозе 3 </a:t>
            </a:r>
            <a:r>
              <a:rPr lang="ru-RU" sz="1200" dirty="0" err="1" smtClean="0">
                <a:latin typeface="Bahnschrift Light SemiCondensed" pitchFamily="34" charset="0"/>
              </a:rPr>
              <a:t>млн</a:t>
            </a:r>
            <a:r>
              <a:rPr lang="ru-RU" sz="1200" dirty="0" smtClean="0">
                <a:latin typeface="Bahnschrift Light SemiCondensed" pitchFamily="34" charset="0"/>
              </a:rPr>
              <a:t> 2 раза в день, длительность приема 7 дней, количество циклов— 2, перерыв между циклами 1 месяц.</a:t>
            </a:r>
          </a:p>
          <a:p>
            <a:pPr marL="0" fontAlgn="base">
              <a:buNone/>
            </a:pPr>
            <a:r>
              <a:rPr lang="ru-RU" sz="1200" dirty="0" smtClean="0">
                <a:latin typeface="Bahnschrift Light SemiCondensed" pitchFamily="34" charset="0"/>
              </a:rPr>
              <a:t>Концентрация </a:t>
            </a:r>
            <a:r>
              <a:rPr lang="ru-RU" sz="1200" dirty="0" err="1" smtClean="0">
                <a:latin typeface="Bahnschrift Light SemiCondensed" pitchFamily="34" charset="0"/>
              </a:rPr>
              <a:t>Ровамицина</a:t>
            </a:r>
            <a:r>
              <a:rPr lang="ru-RU" sz="1200" dirty="0" smtClean="0">
                <a:latin typeface="Bahnschrift Light SemiCondensed" pitchFamily="34" charset="0"/>
              </a:rPr>
              <a:t> в плаценте в 5 раз выше, чем в сыворотке крови, что обеспечивает излечение. </a:t>
            </a:r>
            <a:r>
              <a:rPr lang="ru-RU" sz="1200" dirty="0" err="1" smtClean="0">
                <a:latin typeface="Bahnschrift Light SemiCondensed" pitchFamily="34" charset="0"/>
              </a:rPr>
              <a:t>Ровамицин</a:t>
            </a:r>
            <a:r>
              <a:rPr lang="ru-RU" sz="1200" dirty="0" smtClean="0">
                <a:latin typeface="Bahnschrift Light SemiCondensed" pitchFamily="34" charset="0"/>
              </a:rPr>
              <a:t>— первый </a:t>
            </a:r>
            <a:r>
              <a:rPr lang="ru-RU" sz="1200" dirty="0" err="1" smtClean="0">
                <a:latin typeface="Bahnschrift Light SemiCondensed" pitchFamily="34" charset="0"/>
              </a:rPr>
              <a:t>макролид</a:t>
            </a:r>
            <a:r>
              <a:rPr lang="ru-RU" sz="1200" dirty="0" smtClean="0">
                <a:latin typeface="Bahnschrift Light SemiCondensed" pitchFamily="34" charset="0"/>
              </a:rPr>
              <a:t>, примененный для лечения токсоплазмоза у беременных. Хорошая переносимость </a:t>
            </a:r>
            <a:r>
              <a:rPr lang="ru-RU" sz="1200" dirty="0" err="1" smtClean="0">
                <a:latin typeface="Bahnschrift Light SemiCondensed" pitchFamily="34" charset="0"/>
              </a:rPr>
              <a:t>Ровамицина</a:t>
            </a:r>
            <a:r>
              <a:rPr lang="ru-RU" sz="1200" dirty="0" smtClean="0">
                <a:latin typeface="Bahnschrift Light SemiCondensed" pitchFamily="34" charset="0"/>
              </a:rPr>
              <a:t> больными, отсутствие лекарственного взаимодействия, высокая эффективность позволяют назначать его для лечения токсоплазмоза во всех возрастных группах.</a:t>
            </a:r>
          </a:p>
          <a:p>
            <a:pPr marL="0" fontAlgn="base">
              <a:buNone/>
            </a:pPr>
            <a:endParaRPr lang="ru-RU" sz="1200" dirty="0">
              <a:latin typeface="Bahnschrift Light SemiCondensed" pitchFamily="34" charset="0"/>
            </a:endParaRPr>
          </a:p>
        </p:txBody>
      </p:sp>
      <p:pic>
        <p:nvPicPr>
          <p:cNvPr id="9" name="Рисунок 8" descr="word-image-65.png"/>
          <p:cNvPicPr>
            <a:picLocks noGrp="1" noChangeAspect="1"/>
          </p:cNvPicPr>
          <p:nvPr>
            <p:ph type="pic" sz="quarter" idx="13"/>
          </p:nvPr>
        </p:nvPicPr>
        <p:blipFill>
          <a:blip r:embed="rId2"/>
          <a:srcRect l="15390" r="15390"/>
          <a:stretch>
            <a:fillRect/>
          </a:stretch>
        </p:blipFill>
        <p:spPr/>
      </p:pic>
    </p:spTree>
  </p:cSld>
  <p:clrMapOvr>
    <a:masterClrMapping/>
  </p:clrMapOvr>
  <p:transition>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839866" y="791455"/>
            <a:ext cx="5993544" cy="660827"/>
          </a:xfrm>
        </p:spPr>
        <p:txBody>
          <a:bodyPr/>
          <a:lstStyle/>
          <a:p>
            <a:r>
              <a:rPr lang="ru-RU" sz="2400" b="1" dirty="0" smtClean="0">
                <a:solidFill>
                  <a:schemeClr val="accent4">
                    <a:lumMod val="50000"/>
                  </a:schemeClr>
                </a:solidFill>
                <a:latin typeface="Bahnschrift Light SemiCondensed" pitchFamily="34" charset="0"/>
              </a:rPr>
              <a:t>Диагностика, клиника и лечение токсоплазмоза у беременных женщин</a:t>
            </a:r>
            <a:endParaRPr lang="ru-RU" sz="2400" dirty="0">
              <a:solidFill>
                <a:schemeClr val="accent4">
                  <a:lumMod val="50000"/>
                </a:schemeClr>
              </a:solidFill>
              <a:latin typeface="Bahnschrift Light SemiCondensed" pitchFamily="34" charset="0"/>
            </a:endParaRPr>
          </a:p>
        </p:txBody>
      </p:sp>
      <p:sp>
        <p:nvSpPr>
          <p:cNvPr id="4" name="Содержимое 3"/>
          <p:cNvSpPr>
            <a:spLocks noGrp="1"/>
          </p:cNvSpPr>
          <p:nvPr>
            <p:ph idx="1"/>
          </p:nvPr>
        </p:nvSpPr>
        <p:spPr>
          <a:xfrm>
            <a:off x="5864470" y="1644383"/>
            <a:ext cx="6089373" cy="4939012"/>
          </a:xfrm>
        </p:spPr>
        <p:txBody>
          <a:bodyPr>
            <a:noAutofit/>
          </a:bodyPr>
          <a:lstStyle/>
          <a:p>
            <a:pPr marL="0" fontAlgn="base">
              <a:buNone/>
            </a:pPr>
            <a:r>
              <a:rPr lang="ru-RU" sz="1200" dirty="0" err="1" smtClean="0">
                <a:latin typeface="Bahnschrift Light SemiCondensed" pitchFamily="34" charset="0"/>
              </a:rPr>
              <a:t>Фансидар</a:t>
            </a:r>
            <a:r>
              <a:rPr lang="ru-RU" sz="1200" dirty="0" smtClean="0">
                <a:latin typeface="Bahnschrift Light SemiCondensed" pitchFamily="34" charset="0"/>
              </a:rPr>
              <a:t> назначается по 1 таблетке 1 раз в 3 дня (№ 8 таблеток). Перерыв между циклами один месяц. Назначается 3 таких цикла.</a:t>
            </a:r>
          </a:p>
          <a:p>
            <a:pPr marL="0" fontAlgn="base">
              <a:buNone/>
            </a:pPr>
            <a:r>
              <a:rPr lang="ru-RU" sz="1200" dirty="0" smtClean="0">
                <a:latin typeface="Bahnschrift Light SemiCondensed" pitchFamily="34" charset="0"/>
              </a:rPr>
              <a:t>Учитывая возможное угнетение кроветворения под действием </a:t>
            </a:r>
            <a:r>
              <a:rPr lang="ru-RU" sz="1200" dirty="0" err="1" smtClean="0">
                <a:latin typeface="Bahnschrift Light SemiCondensed" pitchFamily="34" charset="0"/>
              </a:rPr>
              <a:t>этиотропных</a:t>
            </a:r>
            <a:r>
              <a:rPr lang="ru-RU" sz="1200" dirty="0" smtClean="0">
                <a:latin typeface="Bahnschrift Light SemiCondensed" pitchFamily="34" charset="0"/>
              </a:rPr>
              <a:t> препаратов, рекомендуется назначение </a:t>
            </a:r>
            <a:r>
              <a:rPr lang="ru-RU" sz="1200" dirty="0" err="1" smtClean="0">
                <a:latin typeface="Bahnschrift Light SemiCondensed" pitchFamily="34" charset="0"/>
              </a:rPr>
              <a:t>фолиевой</a:t>
            </a:r>
            <a:r>
              <a:rPr lang="ru-RU" sz="1200" dirty="0" smtClean="0">
                <a:latin typeface="Bahnschrift Light SemiCondensed" pitchFamily="34" charset="0"/>
              </a:rPr>
              <a:t> кислоты в средних терапевтических дозах, а также проведение общих анализов крови и мочи.</a:t>
            </a:r>
          </a:p>
          <a:p>
            <a:pPr marL="0" fontAlgn="base">
              <a:buNone/>
            </a:pPr>
            <a:r>
              <a:rPr lang="ru-RU" sz="1200" dirty="0" smtClean="0">
                <a:latin typeface="Bahnschrift Light SemiCondensed" pitchFamily="34" charset="0"/>
              </a:rPr>
              <a:t>В практической работе особо важное значение имеет вопрос о показаниях к искусственному прерыванию беременности при </a:t>
            </a:r>
            <a:r>
              <a:rPr lang="ru-RU" sz="1200" dirty="0" err="1" smtClean="0">
                <a:latin typeface="Bahnschrift Light SemiCondensed" pitchFamily="34" charset="0"/>
              </a:rPr>
              <a:t>токсоплазменной</a:t>
            </a:r>
            <a:r>
              <a:rPr lang="ru-RU" sz="1200" dirty="0" smtClean="0">
                <a:latin typeface="Bahnschrift Light SemiCondensed" pitchFamily="34" charset="0"/>
              </a:rPr>
              <a:t> инфекции и рекомендации по последующем беременностям.</a:t>
            </a:r>
          </a:p>
          <a:p>
            <a:pPr marL="0" fontAlgn="base">
              <a:buNone/>
            </a:pPr>
            <a:r>
              <a:rPr lang="ru-RU" sz="1200" dirty="0" smtClean="0">
                <a:latin typeface="Bahnschrift Light SemiCondensed" pitchFamily="34" charset="0"/>
              </a:rPr>
              <a:t>Обобщая все вышеуказанное, следует подчеркнуть— только при заражении в I триместре беременности и при наличии клинико-иммунологических признаков острого приобретенного либо </a:t>
            </a:r>
            <a:r>
              <a:rPr lang="ru-RU" sz="1200" dirty="0" err="1" smtClean="0">
                <a:latin typeface="Bahnschrift Light SemiCondensed" pitchFamily="34" charset="0"/>
              </a:rPr>
              <a:t>инаппарантного</a:t>
            </a:r>
            <a:r>
              <a:rPr lang="ru-RU" sz="1200" dirty="0" smtClean="0">
                <a:latin typeface="Bahnschrift Light SemiCondensed" pitchFamily="34" charset="0"/>
              </a:rPr>
              <a:t> токсоплазмоза, когда риск рождения ребенка с грубыми органическими поражениями ЦНС и органов зрения наибольший, можно ставить вопрос о прерывании беременности по медицинским показаниям! Женщины, заразившиеся во II и III триместрах беременности, подлежат лечению. Не показано прерывание беременности по медицинским показаниям и женщинам с хроническим токсоплазмозом и тем более с носительством возбудителя, так как в этих случаях опасности заражения плода нет, ибо даже обострение процесса у беременных не приводит к повторной </a:t>
            </a:r>
            <a:r>
              <a:rPr lang="ru-RU" sz="1200" dirty="0" err="1" smtClean="0">
                <a:latin typeface="Bahnschrift Light SemiCondensed" pitchFamily="34" charset="0"/>
              </a:rPr>
              <a:t>паразитемии</a:t>
            </a:r>
            <a:r>
              <a:rPr lang="ru-RU" sz="1200" dirty="0" smtClean="0">
                <a:latin typeface="Bahnschrift Light SemiCondensed" pitchFamily="34" charset="0"/>
              </a:rPr>
              <a:t> и, следовательно, к поражению плаценты, а через нее и плода. Давая рекомендации по последующим беременностям, необходимо учитывать, что у одной и той же женщины ребенок с врожденным токсоплазмозом может родиться только один раз в жизни (вследствие острого приобретенного либо </a:t>
            </a:r>
            <a:r>
              <a:rPr lang="ru-RU" sz="1200" dirty="0" err="1" smtClean="0">
                <a:latin typeface="Bahnschrift Light SemiCondensed" pitchFamily="34" charset="0"/>
              </a:rPr>
              <a:t>инаппарантного</a:t>
            </a:r>
            <a:r>
              <a:rPr lang="ru-RU" sz="1200" dirty="0" smtClean="0">
                <a:latin typeface="Bahnschrift Light SemiCondensed" pitchFamily="34" charset="0"/>
              </a:rPr>
              <a:t> токсоплазмоза во время беременности). При последующих беременностях эта женщина может не бояться рождения больного токсоплазмозом ребенка.</a:t>
            </a:r>
          </a:p>
        </p:txBody>
      </p:sp>
      <p:pic>
        <p:nvPicPr>
          <p:cNvPr id="9" name="Рисунок 8" descr="word-image-65.png"/>
          <p:cNvPicPr>
            <a:picLocks noGrp="1" noChangeAspect="1"/>
          </p:cNvPicPr>
          <p:nvPr>
            <p:ph type="pic" sz="quarter" idx="13"/>
          </p:nvPr>
        </p:nvPicPr>
        <p:blipFill>
          <a:blip r:embed="rId2"/>
          <a:srcRect l="15390" r="15390"/>
          <a:stretch>
            <a:fillRect/>
          </a:stretch>
        </p:blipFill>
        <p:spPr/>
      </p:pic>
    </p:spTree>
  </p:cSld>
  <p:clrMapOvr>
    <a:masterClrMapping/>
  </p:clrMapOvr>
  <p:transition>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839866" y="803083"/>
            <a:ext cx="5993544" cy="564675"/>
          </a:xfrm>
        </p:spPr>
        <p:txBody>
          <a:bodyPr/>
          <a:lstStyle/>
          <a:p>
            <a:r>
              <a:rPr lang="ru-RU" sz="2400" dirty="0" smtClean="0">
                <a:solidFill>
                  <a:schemeClr val="accent4">
                    <a:lumMod val="75000"/>
                  </a:schemeClr>
                </a:solidFill>
                <a:latin typeface="Bahnschrift Light SemiCondensed" pitchFamily="34" charset="0"/>
              </a:rPr>
              <a:t>НОВЫЕ ПОДХОДЫ К РЕШЕНИЮ ПРОБЛЕМЫ ТОКСОПЛАЗМОЗА </a:t>
            </a:r>
            <a:endParaRPr lang="ru-RU" sz="2400" dirty="0">
              <a:solidFill>
                <a:schemeClr val="accent4">
                  <a:lumMod val="75000"/>
                </a:schemeClr>
              </a:solidFill>
              <a:latin typeface="Bahnschrift Light SemiCondensed" pitchFamily="34" charset="0"/>
            </a:endParaRPr>
          </a:p>
        </p:txBody>
      </p:sp>
      <p:sp>
        <p:nvSpPr>
          <p:cNvPr id="4" name="Содержимое 3"/>
          <p:cNvSpPr>
            <a:spLocks noGrp="1"/>
          </p:cNvSpPr>
          <p:nvPr>
            <p:ph idx="1"/>
          </p:nvPr>
        </p:nvSpPr>
        <p:spPr>
          <a:xfrm>
            <a:off x="5864470" y="1355862"/>
            <a:ext cx="6089373" cy="5227533"/>
          </a:xfrm>
        </p:spPr>
        <p:txBody>
          <a:bodyPr>
            <a:noAutofit/>
          </a:bodyPr>
          <a:lstStyle/>
          <a:p>
            <a:pPr marL="0">
              <a:buNone/>
            </a:pPr>
            <a:r>
              <a:rPr lang="ru-RU" sz="1200" dirty="0" smtClean="0">
                <a:latin typeface="Bahnschrift Light" pitchFamily="34" charset="0"/>
              </a:rPr>
              <a:t>На отечественном рынке в последние годы появились новые диагностические препараты, которые значительно расширили диагностические возможности. В настоящее время накоплен значительный опыт по их применению. </a:t>
            </a:r>
          </a:p>
          <a:p>
            <a:pPr marL="0" indent="-342900">
              <a:buNone/>
            </a:pPr>
            <a:r>
              <a:rPr lang="ru-RU" sz="1200" b="1"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Тест-системы для определения антител класса </a:t>
            </a:r>
            <a:r>
              <a:rPr lang="ru-RU" sz="1200" b="1"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IgА</a:t>
            </a:r>
            <a:r>
              <a:rPr lang="ru-RU" sz="1200" b="1"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к токсоплазмам</a:t>
            </a:r>
            <a:r>
              <a:rPr lang="ru-RU" sz="1200" dirty="0" smtClean="0">
                <a:latin typeface="Bahnschrift Light" pitchFamily="34" charset="0"/>
              </a:rPr>
              <a:t>. Положительный результат теста свидетельствует о наличии активного процесса токсоплазмозе, позволяет установить </a:t>
            </a:r>
            <a:r>
              <a:rPr lang="ru-RU" sz="1200" dirty="0" err="1" smtClean="0">
                <a:latin typeface="Bahnschrift Light" pitchFamily="34" charset="0"/>
              </a:rPr>
              <a:t>подострое</a:t>
            </a:r>
            <a:r>
              <a:rPr lang="ru-RU" sz="1200" dirty="0" smtClean="0">
                <a:latin typeface="Bahnschrift Light" pitchFamily="34" charset="0"/>
              </a:rPr>
              <a:t> течение и рецидив заболевания. Он может эффективно использоваться для ранней диагностики как врожденного, так и приобретенного токсоплазмоза. Кроме того, показано его важное значение при мониторинге течения инфекционного процесса. Отрицательный результат исследования на наличие специфических </a:t>
            </a:r>
            <a:r>
              <a:rPr lang="ru-RU" sz="1200" dirty="0" err="1" smtClean="0">
                <a:latin typeface="Bahnschrift Light" pitchFamily="34" charset="0"/>
              </a:rPr>
              <a:t>IgА</a:t>
            </a:r>
            <a:r>
              <a:rPr lang="ru-RU" sz="1200" dirty="0" smtClean="0">
                <a:latin typeface="Bahnschrift Light" pitchFamily="34" charset="0"/>
              </a:rPr>
              <a:t> в динамике указывает на завершение активного процесса и эффективную терапию. Вместе с тем, опыт работы показал, что в случае его длительного выявления, что имеет место у лиц с выраженным иммунодефицитом и, как правило, при </a:t>
            </a:r>
            <a:r>
              <a:rPr lang="ru-RU" sz="1200" dirty="0" err="1" smtClean="0">
                <a:latin typeface="Bahnschrift Light" pitchFamily="34" charset="0"/>
              </a:rPr>
              <a:t>микст-инфекции</a:t>
            </a:r>
            <a:r>
              <a:rPr lang="ru-RU" sz="1200" dirty="0" smtClean="0">
                <a:latin typeface="Bahnschrift Light" pitchFamily="34" charset="0"/>
              </a:rPr>
              <a:t> (активно протекающей </a:t>
            </a:r>
            <a:r>
              <a:rPr lang="ru-RU" sz="1200" dirty="0" err="1" smtClean="0">
                <a:latin typeface="Bahnschrift Light" pitchFamily="34" charset="0"/>
              </a:rPr>
              <a:t>цитомегаловирусной</a:t>
            </a:r>
            <a:r>
              <a:rPr lang="ru-RU" sz="1200" dirty="0" smtClean="0">
                <a:latin typeface="Bahnschrift Light" pitchFamily="34" charset="0"/>
              </a:rPr>
              <a:t> инфекции – ЦМВИ), следует пролонгировать </a:t>
            </a:r>
            <a:r>
              <a:rPr lang="ru-RU" sz="1200" dirty="0" err="1" smtClean="0">
                <a:latin typeface="Bahnschrift Light" pitchFamily="34" charset="0"/>
              </a:rPr>
              <a:t>иммунореабилитацию</a:t>
            </a:r>
            <a:r>
              <a:rPr lang="ru-RU" sz="1200" dirty="0" smtClean="0">
                <a:latin typeface="Bahnschrift Light" pitchFamily="34" charset="0"/>
              </a:rPr>
              <a:t> пациентов растительного и животного происхождения с применением препаратов .</a:t>
            </a:r>
          </a:p>
          <a:p>
            <a:pPr marL="0" indent="-342900">
              <a:buNone/>
            </a:pPr>
            <a:r>
              <a:rPr lang="ru-RU" sz="1200" b="1"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Тест-системы для определения </a:t>
            </a:r>
            <a:r>
              <a:rPr lang="ru-RU" sz="1200" b="1"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низкоавидных</a:t>
            </a:r>
            <a:r>
              <a:rPr lang="ru-RU" sz="1200" b="1"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IgG-антител в сыворотке крови с расчетом индекса </a:t>
            </a:r>
            <a:r>
              <a:rPr lang="ru-RU" sz="1200" b="1"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авидности</a:t>
            </a:r>
            <a:r>
              <a:rPr lang="ru-RU" sz="1200" b="1"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a:t>
            </a:r>
            <a:r>
              <a:rPr lang="ru-RU" sz="1200" dirty="0" smtClean="0">
                <a:latin typeface="Bahnschrift Light" pitchFamily="34" charset="0"/>
              </a:rPr>
              <a:t>(ИА) – тест позволяет установить первичную инфекцию (предположить срок инфицирования), что чрезвычайно важно для беременных женщин в плане выработки тактики их ведения. Постановка данного теста вполне оправдана в тех случаях, когда не выявляются специфические </a:t>
            </a:r>
            <a:r>
              <a:rPr lang="ru-RU" sz="1200" dirty="0" err="1" smtClean="0">
                <a:latin typeface="Bahnschrift Light" pitchFamily="34" charset="0"/>
              </a:rPr>
              <a:t>IgM</a:t>
            </a:r>
            <a:r>
              <a:rPr lang="ru-RU" sz="1200" dirty="0" smtClean="0">
                <a:latin typeface="Bahnschrift Light" pitchFamily="34" charset="0"/>
              </a:rPr>
              <a:t>. При ИА менее 40% можно предполагать заражение в течение последних 6 месяцев и сопоставлять этот показатель со сроком беременности. При инфицировании в течение последних 3-х месяцев, предшествующих тестированию, ИА определяется менее 30%. ИА от 40% до 60% относится к числу пограничных и может свидетельствовать о завершении острого или </a:t>
            </a:r>
            <a:r>
              <a:rPr lang="ru-RU" sz="1200" dirty="0" err="1" smtClean="0">
                <a:latin typeface="Bahnschrift Light" pitchFamily="34" charset="0"/>
              </a:rPr>
              <a:t>подострого</a:t>
            </a:r>
            <a:r>
              <a:rPr lang="ru-RU" sz="1200" dirty="0" smtClean="0">
                <a:latin typeface="Bahnschrift Light" pitchFamily="34" charset="0"/>
              </a:rPr>
              <a:t> процесса. У пациентов с хроническим течением и у инфицированных в давние сроки ИА более высокий. </a:t>
            </a:r>
          </a:p>
          <a:p>
            <a:pPr marL="0" defTabSz="792000">
              <a:buNone/>
            </a:pPr>
            <a:endParaRPr lang="ru-RU" sz="1200" dirty="0">
              <a:latin typeface="Bahnschrift Light" pitchFamily="34" charset="0"/>
            </a:endParaRPr>
          </a:p>
        </p:txBody>
      </p:sp>
      <p:pic>
        <p:nvPicPr>
          <p:cNvPr id="6" name="Рисунок 5" descr="snapedit_1743089482499.jpeg"/>
          <p:cNvPicPr>
            <a:picLocks noGrp="1" noChangeAspect="1"/>
          </p:cNvPicPr>
          <p:nvPr>
            <p:ph type="pic" sz="quarter" idx="13"/>
          </p:nvPr>
        </p:nvPicPr>
        <p:blipFill>
          <a:blip r:embed="rId2"/>
          <a:srcRect l="19812" r="19812"/>
          <a:stretch>
            <a:fillRect/>
          </a:stretch>
        </p:blipFill>
        <p:spPr/>
      </p:pic>
    </p:spTree>
  </p:cSld>
  <p:clrMapOvr>
    <a:masterClrMapping/>
  </p:clrMapOvr>
  <p:transition>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839866" y="803083"/>
            <a:ext cx="5993544" cy="564675"/>
          </a:xfrm>
        </p:spPr>
        <p:txBody>
          <a:bodyPr/>
          <a:lstStyle/>
          <a:p>
            <a:r>
              <a:rPr lang="ru-RU" sz="2400" dirty="0" smtClean="0">
                <a:solidFill>
                  <a:schemeClr val="accent4">
                    <a:lumMod val="75000"/>
                  </a:schemeClr>
                </a:solidFill>
                <a:latin typeface="Bahnschrift Light SemiCondensed" pitchFamily="34" charset="0"/>
              </a:rPr>
              <a:t>НОВЫЕ ПОДХОДЫ К РЕШЕНИЮ ПРОБЛЕМЫ ТОКСОПЛАЗМОЗА </a:t>
            </a:r>
            <a:endParaRPr lang="ru-RU" sz="2400" dirty="0">
              <a:solidFill>
                <a:schemeClr val="accent4">
                  <a:lumMod val="75000"/>
                </a:schemeClr>
              </a:solidFill>
              <a:latin typeface="Bahnschrift Light SemiCondensed" pitchFamily="34" charset="0"/>
            </a:endParaRPr>
          </a:p>
        </p:txBody>
      </p:sp>
      <p:sp>
        <p:nvSpPr>
          <p:cNvPr id="4" name="Содержимое 3"/>
          <p:cNvSpPr>
            <a:spLocks noGrp="1"/>
          </p:cNvSpPr>
          <p:nvPr>
            <p:ph idx="1"/>
          </p:nvPr>
        </p:nvSpPr>
        <p:spPr>
          <a:xfrm>
            <a:off x="5864470" y="1355862"/>
            <a:ext cx="6089373" cy="5227533"/>
          </a:xfrm>
        </p:spPr>
        <p:txBody>
          <a:bodyPr>
            <a:noAutofit/>
          </a:bodyPr>
          <a:lstStyle/>
          <a:p>
            <a:pPr marL="0">
              <a:buNone/>
            </a:pPr>
            <a:r>
              <a:rPr lang="ru-RU" sz="1200" dirty="0" smtClean="0">
                <a:latin typeface="Bahnschrift Light" pitchFamily="34" charset="0"/>
              </a:rPr>
              <a:t>При мониторинге токсоплазмоза его повторное определение нецелесообразно, поскольку он остается достаточно высоким и не дает врачу дополнительной информации. Использование данного теста для оценки эффективности лечения так же вряд ли оправданно, поскольку в результате проводимой противопаразитарной терапии (особенно при хроническом токсоплазмозе) в результате выброса антигена и стимуляции иммунной системы происходит образование </a:t>
            </a:r>
            <a:r>
              <a:rPr lang="ru-RU" sz="1200" dirty="0" err="1" smtClean="0">
                <a:latin typeface="Bahnschrift Light" pitchFamily="34" charset="0"/>
              </a:rPr>
              <a:t>низкоавидных</a:t>
            </a:r>
            <a:r>
              <a:rPr lang="ru-RU" sz="1200" dirty="0" smtClean="0">
                <a:latin typeface="Bahnschrift Light" pitchFamily="34" charset="0"/>
              </a:rPr>
              <a:t> антител, за счет чего наблюдается снижение ИА и повышение содержания специфических антител. Нередко врачи неправильно интерпретируют данный результат и проводят повторные курсы с назначением противопаразитарных препаратов. Использование комбинации тестов для определения </a:t>
            </a:r>
            <a:r>
              <a:rPr lang="ru-RU" sz="1200" dirty="0" err="1" smtClean="0">
                <a:latin typeface="Bahnschrift Light" pitchFamily="34" charset="0"/>
              </a:rPr>
              <a:t>авидности</a:t>
            </a:r>
            <a:r>
              <a:rPr lang="ru-RU" sz="1200" dirty="0" smtClean="0">
                <a:latin typeface="Bahnschrift Light" pitchFamily="34" charset="0"/>
              </a:rPr>
              <a:t> </a:t>
            </a:r>
            <a:r>
              <a:rPr lang="ru-RU" sz="1200" dirty="0" err="1" smtClean="0">
                <a:latin typeface="Bahnschrift Light" pitchFamily="34" charset="0"/>
              </a:rPr>
              <a:t>IgG</a:t>
            </a:r>
            <a:r>
              <a:rPr lang="ru-RU" sz="1200" dirty="0" smtClean="0">
                <a:latin typeface="Bahnschrift Light" pitchFamily="34" charset="0"/>
              </a:rPr>
              <a:t> и </a:t>
            </a:r>
            <a:r>
              <a:rPr lang="ru-RU" sz="1200" dirty="0" err="1" smtClean="0">
                <a:latin typeface="Bahnschrift Light" pitchFamily="34" charset="0"/>
              </a:rPr>
              <a:t>IgА</a:t>
            </a:r>
            <a:r>
              <a:rPr lang="ru-RU" sz="1200" dirty="0" smtClean="0">
                <a:latin typeface="Bahnschrift Light" pitchFamily="34" charset="0"/>
              </a:rPr>
              <a:t> позволяет у детей и взрослых в кратчайшее время (в течение 2-3 дней) завершить обследование и установить у лиц, </a:t>
            </a:r>
            <a:r>
              <a:rPr lang="ru-RU" sz="1200" dirty="0" err="1" smtClean="0">
                <a:latin typeface="Bahnschrift Light" pitchFamily="34" charset="0"/>
              </a:rPr>
              <a:t>серопозитивных</a:t>
            </a:r>
            <a:r>
              <a:rPr lang="ru-RU" sz="1200" dirty="0" smtClean="0">
                <a:latin typeface="Bahnschrift Light" pitchFamily="34" charset="0"/>
              </a:rPr>
              <a:t> по </a:t>
            </a:r>
            <a:r>
              <a:rPr lang="ru-RU" sz="1200" dirty="0" err="1" smtClean="0">
                <a:latin typeface="Bahnschrift Light" pitchFamily="34" charset="0"/>
              </a:rPr>
              <a:t>IgG</a:t>
            </a:r>
            <a:r>
              <a:rPr lang="ru-RU" sz="1200" dirty="0" smtClean="0">
                <a:latin typeface="Bahnschrift Light" pitchFamily="34" charset="0"/>
              </a:rPr>
              <a:t>, первичную инфекцию, </a:t>
            </a:r>
            <a:r>
              <a:rPr lang="ru-RU" sz="1200" dirty="0" err="1" smtClean="0">
                <a:latin typeface="Bahnschrift Light" pitchFamily="34" charset="0"/>
              </a:rPr>
              <a:t>подострое</a:t>
            </a:r>
            <a:r>
              <a:rPr lang="ru-RU" sz="1200" dirty="0" smtClean="0">
                <a:latin typeface="Bahnschrift Light" pitchFamily="34" charset="0"/>
              </a:rPr>
              <a:t> течение или обострение хронической инфекции. </a:t>
            </a:r>
          </a:p>
          <a:p>
            <a:pPr marL="0" indent="-342900">
              <a:buNone/>
            </a:pPr>
            <a:r>
              <a:rPr lang="ru-RU" sz="1200" b="1"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Тест-системы для выявления </a:t>
            </a:r>
            <a:r>
              <a:rPr lang="ru-RU" sz="1200" b="1"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IgG</a:t>
            </a:r>
            <a:r>
              <a:rPr lang="ru-RU" sz="1200" b="1"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в спинномозговой жидкости </a:t>
            </a:r>
            <a:r>
              <a:rPr lang="ru-RU" sz="1200" dirty="0" smtClean="0">
                <a:latin typeface="Bahnschrift Light" pitchFamily="34" charset="0"/>
              </a:rPr>
              <a:t>– позволяют наряду с выявлением антител в спинномозговой жидкости (что уже является подтверждением диагноза), получить дополнительную информации о специфическом прогрессирующем поражении мозга. С этой целью в лаборатории производится расчет индекса LSQ и CSQ (по соотношению антител в ликворе и сыворотке крови с учетом содержания альбумина). При поражении ЦНС, особенно при </a:t>
            </a:r>
            <a:r>
              <a:rPr lang="ru-RU" sz="1200" dirty="0" err="1" smtClean="0">
                <a:latin typeface="Bahnschrift Light" pitchFamily="34" charset="0"/>
              </a:rPr>
              <a:t>менингоэнцефалите</a:t>
            </a:r>
            <a:r>
              <a:rPr lang="ru-RU" sz="1200" dirty="0" smtClean="0">
                <a:latin typeface="Bahnschrift Light" pitchFamily="34" charset="0"/>
              </a:rPr>
              <a:t> и энцефалите у </a:t>
            </a:r>
            <a:r>
              <a:rPr lang="ru-RU" sz="1200" dirty="0" err="1" smtClean="0">
                <a:latin typeface="Bahnschrift Light" pitchFamily="34" charset="0"/>
              </a:rPr>
              <a:t>иммунодефицитных</a:t>
            </a:r>
            <a:r>
              <a:rPr lang="ru-RU" sz="1200" dirty="0" smtClean="0">
                <a:latin typeface="Bahnschrift Light" pitchFamily="34" charset="0"/>
              </a:rPr>
              <a:t> лиц, прежде всего ВИЧ-инфицированных, а также у новорожденных при подозрении на врожденный токсоплазмоз, тест имеет важное диагностическое и прогностическое значение. </a:t>
            </a:r>
          </a:p>
          <a:p>
            <a:pPr marL="0" defTabSz="792000">
              <a:buNone/>
            </a:pPr>
            <a:endParaRPr lang="ru-RU" sz="1200" dirty="0">
              <a:latin typeface="Bahnschrift Light" pitchFamily="34" charset="0"/>
            </a:endParaRPr>
          </a:p>
        </p:txBody>
      </p:sp>
      <p:pic>
        <p:nvPicPr>
          <p:cNvPr id="6" name="Рисунок 5" descr="snapedit_1743089482499.jpeg"/>
          <p:cNvPicPr>
            <a:picLocks noGrp="1" noChangeAspect="1"/>
          </p:cNvPicPr>
          <p:nvPr>
            <p:ph type="pic" sz="quarter" idx="13"/>
          </p:nvPr>
        </p:nvPicPr>
        <p:blipFill>
          <a:blip r:embed="rId2"/>
          <a:srcRect l="19812" r="19812"/>
          <a:stretch>
            <a:fillRect/>
          </a:stretch>
        </p:blipFill>
        <p:spPr/>
      </p:pic>
    </p:spTree>
  </p:cSld>
  <p:clrMapOvr>
    <a:masterClrMapping/>
  </p:clrMapOvr>
  <p:transition>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5882" y="681453"/>
            <a:ext cx="11267440" cy="515751"/>
          </a:xfrm>
        </p:spPr>
        <p:txBody>
          <a:bodyPr>
            <a:normAutofit fontScale="90000"/>
          </a:bodyPr>
          <a:lstStyle/>
          <a:p>
            <a:r>
              <a:rPr lang="ru-RU" b="1"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Профилактика врожденного токсоплазмоза</a:t>
            </a:r>
            <a:endParaRPr lang="ru-RU" dirty="0">
              <a:solidFill>
                <a:schemeClr val="accent4">
                  <a:lumMod val="75000"/>
                </a:schemeClr>
              </a:solidFill>
              <a:effectLst>
                <a:outerShdw blurRad="38100" dist="38100" dir="2700000" algn="tl">
                  <a:srgbClr val="000000">
                    <a:alpha val="43137"/>
                  </a:srgbClr>
                </a:outerShdw>
              </a:effectLst>
              <a:latin typeface="Bahnschrift Light" pitchFamily="34" charset="0"/>
            </a:endParaRPr>
          </a:p>
        </p:txBody>
      </p:sp>
      <p:sp>
        <p:nvSpPr>
          <p:cNvPr id="4" name="Содержимое 3"/>
          <p:cNvSpPr>
            <a:spLocks noGrp="1"/>
          </p:cNvSpPr>
          <p:nvPr>
            <p:ph sz="half" idx="2"/>
          </p:nvPr>
        </p:nvSpPr>
        <p:spPr>
          <a:xfrm>
            <a:off x="198783" y="1319754"/>
            <a:ext cx="11724640" cy="5081046"/>
          </a:xfrm>
        </p:spPr>
        <p:txBody>
          <a:bodyPr>
            <a:normAutofit fontScale="77500" lnSpcReduction="20000"/>
          </a:bodyPr>
          <a:lstStyle/>
          <a:p>
            <a:pPr fontAlgn="base"/>
            <a:r>
              <a:rPr lang="ru-RU" dirty="0" smtClean="0">
                <a:latin typeface="Bahnschrift Light" pitchFamily="34" charset="0"/>
              </a:rPr>
              <a:t>Профилактика врожденного токсоплазмоза должна строиться с учетом того факта, что только первичное заражение женщины во время беременности может привести к инфицированию плода. Как уже говорилось выше, из общего количества </a:t>
            </a:r>
            <a:r>
              <a:rPr lang="ru-RU" dirty="0" err="1" smtClean="0">
                <a:latin typeface="Bahnschrift Light" pitchFamily="34" charset="0"/>
              </a:rPr>
              <a:t>неиммунных</a:t>
            </a:r>
            <a:r>
              <a:rPr lang="ru-RU" dirty="0" smtClean="0">
                <a:latin typeface="Bahnschrift Light" pitchFamily="34" charset="0"/>
              </a:rPr>
              <a:t> женщин на протяжении беременности инфицируется до 1% беременных. В то же время инфицирование плодов происходит только у 30–40% из них. По данным литературы число новорожденных детей с врожденным токсоплазмозом составляет 1–8 на 1000 живых новорожденных. Чаще всего процесс у ребенка протекает бессимптомно, хотя в дальнейшем не исключается манифестация заболевания. Это может произойти под влиянием </a:t>
            </a:r>
            <a:r>
              <a:rPr lang="ru-RU" dirty="0" err="1" smtClean="0">
                <a:latin typeface="Bahnschrift Light" pitchFamily="34" charset="0"/>
              </a:rPr>
              <a:t>иммуносупрессирующих</a:t>
            </a:r>
            <a:r>
              <a:rPr lang="ru-RU" dirty="0" smtClean="0">
                <a:latin typeface="Bahnschrift Light" pitchFamily="34" charset="0"/>
              </a:rPr>
              <a:t> факторов в периоде становления иммунитета, т. е. в течение первых 5–7–10 лет жизни.</a:t>
            </a:r>
          </a:p>
          <a:p>
            <a:pPr fontAlgn="base"/>
            <a:r>
              <a:rPr lang="ru-RU" dirty="0" smtClean="0">
                <a:latin typeface="Bahnschrift Light" pitchFamily="34" charset="0"/>
              </a:rPr>
              <a:t>Оптимально профилактика врожденного токсоплазмоза должна включать в себя обследование женщин детородного возраста на токсоплазмоз до или, в крайнем случае, во время беременности. Это обследование необходимо для выявления среди них отрицательно реагирующих на это заболевание, т.е. </a:t>
            </a:r>
            <a:r>
              <a:rPr lang="ru-RU" dirty="0" err="1" smtClean="0">
                <a:latin typeface="Bahnschrift Light" pitchFamily="34" charset="0"/>
              </a:rPr>
              <a:t>неиммунных</a:t>
            </a:r>
            <a:r>
              <a:rPr lang="ru-RU" dirty="0" smtClean="0">
                <a:latin typeface="Bahnschrift Light" pitchFamily="34" charset="0"/>
              </a:rPr>
              <a:t> женщин. Последние и составляют группу «риска» на возможное первичное инфицирование во время беременности.</a:t>
            </a:r>
          </a:p>
          <a:p>
            <a:pPr fontAlgn="base"/>
            <a:r>
              <a:rPr lang="ru-RU" dirty="0" err="1" smtClean="0">
                <a:latin typeface="Bahnschrift Light" pitchFamily="34" charset="0"/>
              </a:rPr>
              <a:t>Неиммунные</a:t>
            </a:r>
            <a:r>
              <a:rPr lang="ru-RU" dirty="0" smtClean="0">
                <a:latin typeface="Bahnschrift Light" pitchFamily="34" charset="0"/>
              </a:rPr>
              <a:t> беременные женщины должны быть обязательно взяты на диспансерное наблюдение и обследоваться на токсоплазмоз, но уже с помощью серологических реакций (РСК, РНИФ, ИФА и др.) на протяжении всей беременности по возможности 1 раз в 1–2 месяца либо, как минимум, 1 раз в триместр.</a:t>
            </a:r>
          </a:p>
          <a:p>
            <a:pPr fontAlgn="base"/>
            <a:r>
              <a:rPr lang="ru-RU" dirty="0" smtClean="0">
                <a:latin typeface="Bahnschrift Light" pitchFamily="34" charset="0"/>
              </a:rPr>
              <a:t>В случае перехода у беременных группы «риска» отрицательных серологических реакций в положительные и выявление нарастающей (3–4-кратной) динамики уровня специфических антител им необходимо проведение экстренного превентивного лечения. Лечение проводится как при </a:t>
            </a:r>
            <a:r>
              <a:rPr lang="ru-RU" dirty="0" err="1" smtClean="0">
                <a:latin typeface="Bahnschrift Light" pitchFamily="34" charset="0"/>
              </a:rPr>
              <a:t>манифестном</a:t>
            </a:r>
            <a:r>
              <a:rPr lang="ru-RU" dirty="0" smtClean="0">
                <a:latin typeface="Bahnschrift Light" pitchFamily="34" charset="0"/>
              </a:rPr>
              <a:t> течении инфекции, так и в случае </a:t>
            </a:r>
            <a:r>
              <a:rPr lang="ru-RU" dirty="0" err="1" smtClean="0">
                <a:latin typeface="Bahnschrift Light" pitchFamily="34" charset="0"/>
              </a:rPr>
              <a:t>инаппаратного</a:t>
            </a:r>
            <a:r>
              <a:rPr lang="ru-RU" dirty="0" smtClean="0">
                <a:latin typeface="Bahnschrift Light" pitchFamily="34" charset="0"/>
              </a:rPr>
              <a:t> течения процесса. Дети, родившиеся у этих женщин, подлежат обязательному клиническому и серологическому обследованию на токсоплазмоз и— при наличии показаний— специфическому лечению. За детьми, родившимися от матерей с точно установленным первичным инфицированием во время беременности, устанавливается диспансерное наблюдение до 10-летнего возраста, включающее регулярное клинико-иммунологическое обследование, с целью выявления симптомов врожденного токсоплазмоза, который при рождении мог протекать бессимптомно.</a:t>
            </a:r>
          </a:p>
          <a:p>
            <a:pPr fontAlgn="base"/>
            <a:r>
              <a:rPr lang="ru-RU" dirty="0" smtClean="0">
                <a:latin typeface="Bahnschrift Light" pitchFamily="34" charset="0"/>
              </a:rPr>
              <a:t>При условии, что при последнем обследовании беременных группы «риска» серологические реакции остаются отрицательными, женщины (без клинических показаний) в дальнейшем специальном обследовании на токсоплазмоз не нуждаются и после родов выбывают из-под наблюдения. Дети, родившиеся у этих женщин, подлежат обследованию на токсоплазмоз только в случае клинических показаний. Беременным женщинам с отрицательными иммунологическими реакциями рекомендуется строго выполнять основные правила профилактики токсоплазмоза.</a:t>
            </a:r>
          </a:p>
          <a:p>
            <a:endParaRPr lang="ru-RU" dirty="0">
              <a:latin typeface="Bahnschrift Light" pitchFamily="34" charset="0"/>
            </a:endParaRPr>
          </a:p>
        </p:txBody>
      </p:sp>
    </p:spTree>
  </p:cSld>
  <p:clrMapOvr>
    <a:masterClrMapping/>
  </p:clrMapOvr>
  <p:transition>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25">
            <a:extLst>
              <a:ext uri="{FF2B5EF4-FFF2-40B4-BE49-F238E27FC236}">
                <a16:creationId xmlns:a16="http://schemas.microsoft.com/office/drawing/2014/main" xmlns="" id="{D715DBBC-70C2-E94B-9B03-12910F0B5438}"/>
              </a:ext>
            </a:extLst>
          </p:cNvPr>
          <p:cNvSpPr>
            <a:spLocks noGrp="1"/>
          </p:cNvSpPr>
          <p:nvPr>
            <p:ph type="ctrTitle"/>
          </p:nvPr>
        </p:nvSpPr>
        <p:spPr>
          <a:xfrm>
            <a:off x="6108219" y="741363"/>
            <a:ext cx="5626579" cy="1286219"/>
          </a:xfrm>
        </p:spPr>
        <p:txBody>
          <a:bodyPr rtlCol="0"/>
          <a:lstStyle/>
          <a:p>
            <a:r>
              <a:rPr lang="ru-RU" sz="2400" b="1" dirty="0" smtClean="0">
                <a:solidFill>
                  <a:schemeClr val="accent4">
                    <a:lumMod val="75000"/>
                  </a:schemeClr>
                </a:solidFill>
                <a:latin typeface="Bahnschrift Light SemiCondensed" pitchFamily="34" charset="0"/>
              </a:rPr>
              <a:t>Меры по профилактике токсоплазмоза:</a:t>
            </a:r>
            <a:r>
              <a:rPr lang="ru-RU" sz="2400" dirty="0" smtClean="0">
                <a:latin typeface="Bahnschrift Light SemiCondensed" pitchFamily="34" charset="0"/>
              </a:rPr>
              <a:t/>
            </a:r>
            <a:br>
              <a:rPr lang="ru-RU" sz="2400" dirty="0" smtClean="0">
                <a:latin typeface="Bahnschrift Light SemiCondensed" pitchFamily="34" charset="0"/>
              </a:rPr>
            </a:br>
            <a:endParaRPr lang="ru" sz="2400" dirty="0">
              <a:latin typeface="Bahnschrift Light SemiCondensed" pitchFamily="34" charset="0"/>
            </a:endParaRPr>
          </a:p>
        </p:txBody>
      </p:sp>
      <p:sp>
        <p:nvSpPr>
          <p:cNvPr id="33" name="Объект 32">
            <a:extLst>
              <a:ext uri="{FF2B5EF4-FFF2-40B4-BE49-F238E27FC236}">
                <a16:creationId xmlns:a16="http://schemas.microsoft.com/office/drawing/2014/main" xmlns="" id="{D3AEB1C4-FB60-9B8E-5A02-0BCD2B6E55C7}"/>
              </a:ext>
            </a:extLst>
          </p:cNvPr>
          <p:cNvSpPr>
            <a:spLocks noGrp="1"/>
          </p:cNvSpPr>
          <p:nvPr>
            <p:ph idx="1"/>
          </p:nvPr>
        </p:nvSpPr>
        <p:spPr>
          <a:xfrm>
            <a:off x="6114553" y="1812898"/>
            <a:ext cx="5620246" cy="4611016"/>
          </a:xfrm>
        </p:spPr>
        <p:txBody>
          <a:bodyPr rtlCol="0">
            <a:normAutofit fontScale="85000" lnSpcReduction="20000"/>
          </a:bodyPr>
          <a:lstStyle/>
          <a:p>
            <a:pPr>
              <a:buClr>
                <a:schemeClr val="accent4">
                  <a:lumMod val="75000"/>
                </a:schemeClr>
              </a:buClr>
              <a:buFont typeface="Wingdings" pitchFamily="2" charset="2"/>
              <a:buChar char="§"/>
            </a:pPr>
            <a:r>
              <a:rPr lang="ru-RU" dirty="0" smtClean="0">
                <a:solidFill>
                  <a:schemeClr val="tx1">
                    <a:lumMod val="65000"/>
                    <a:lumOff val="35000"/>
                  </a:schemeClr>
                </a:solidFill>
                <a:latin typeface="Bahnschrift Light" pitchFamily="34" charset="0"/>
              </a:rPr>
              <a:t>Соблюдать правила личной гигиены и приучать к гигиеническим навыкам детей с раннего возраста; </a:t>
            </a:r>
          </a:p>
          <a:p>
            <a:pPr>
              <a:buClr>
                <a:schemeClr val="accent4">
                  <a:lumMod val="75000"/>
                </a:schemeClr>
              </a:buClr>
              <a:buFont typeface="Wingdings" pitchFamily="2" charset="2"/>
              <a:buChar char="§"/>
            </a:pPr>
            <a:r>
              <a:rPr lang="ru-RU" dirty="0" smtClean="0">
                <a:solidFill>
                  <a:schemeClr val="tx1">
                    <a:lumMod val="65000"/>
                    <a:lumOff val="35000"/>
                  </a:schemeClr>
                </a:solidFill>
                <a:latin typeface="Bahnschrift Light" pitchFamily="34" charset="0"/>
              </a:rPr>
              <a:t>Тщательное мытье фруктов, овощей и зелени ,а также мытье рук после контакта с землей и сырым мясом, ухода за </a:t>
            </a:r>
            <a:r>
              <a:rPr lang="ru-RU" dirty="0" smtClean="0">
                <a:solidFill>
                  <a:schemeClr val="tx1">
                    <a:lumMod val="65000"/>
                    <a:lumOff val="35000"/>
                  </a:schemeClr>
                </a:solidFill>
                <a:latin typeface="Bahnschrift Light" pitchFamily="34" charset="0"/>
              </a:rPr>
              <a:t>животными;</a:t>
            </a:r>
            <a:endParaRPr lang="ru-RU" dirty="0" smtClean="0">
              <a:solidFill>
                <a:schemeClr val="tx1">
                  <a:lumMod val="65000"/>
                  <a:lumOff val="35000"/>
                </a:schemeClr>
              </a:solidFill>
              <a:latin typeface="Bahnschrift Light" pitchFamily="34" charset="0"/>
            </a:endParaRPr>
          </a:p>
          <a:p>
            <a:pPr>
              <a:buClr>
                <a:schemeClr val="accent4">
                  <a:lumMod val="75000"/>
                </a:schemeClr>
              </a:buClr>
              <a:buFont typeface="Wingdings" pitchFamily="2" charset="2"/>
              <a:buChar char="§"/>
            </a:pPr>
            <a:r>
              <a:rPr lang="ru-RU" dirty="0" smtClean="0">
                <a:solidFill>
                  <a:schemeClr val="tx1">
                    <a:lumMod val="65000"/>
                    <a:lumOff val="35000"/>
                  </a:schemeClr>
                </a:solidFill>
                <a:latin typeface="Bahnschrift Light" pitchFamily="34" charset="0"/>
              </a:rPr>
              <a:t>С целью предупреждения врожденного токсоплазмоза необходимо проводить обследование с определением уровня антител в крови всем женщинам, которые планируют </a:t>
            </a:r>
            <a:r>
              <a:rPr lang="ru-RU" dirty="0" smtClean="0">
                <a:solidFill>
                  <a:schemeClr val="tx1">
                    <a:lumMod val="65000"/>
                    <a:lumOff val="35000"/>
                  </a:schemeClr>
                </a:solidFill>
                <a:latin typeface="Bahnschrift Light" pitchFamily="34" charset="0"/>
              </a:rPr>
              <a:t>беременность; </a:t>
            </a:r>
            <a:endParaRPr lang="ru-RU" dirty="0" smtClean="0">
              <a:solidFill>
                <a:schemeClr val="tx1">
                  <a:lumMod val="65000"/>
                  <a:lumOff val="35000"/>
                </a:schemeClr>
              </a:solidFill>
              <a:latin typeface="Bahnschrift Light" pitchFamily="34" charset="0"/>
            </a:endParaRPr>
          </a:p>
          <a:p>
            <a:pPr>
              <a:buClr>
                <a:schemeClr val="accent4">
                  <a:lumMod val="75000"/>
                </a:schemeClr>
              </a:buClr>
              <a:buFont typeface="Wingdings" pitchFamily="2" charset="2"/>
              <a:buChar char="§"/>
            </a:pPr>
            <a:r>
              <a:rPr lang="ru-RU" dirty="0" smtClean="0">
                <a:solidFill>
                  <a:schemeClr val="tx1">
                    <a:lumMod val="65000"/>
                    <a:lumOff val="35000"/>
                  </a:schemeClr>
                </a:solidFill>
                <a:latin typeface="Bahnschrift Light" pitchFamily="34" charset="0"/>
              </a:rPr>
              <a:t>Женщинам во время беременности постараться полностью исключить контакт с кошками и животными семейства кошачьих;</a:t>
            </a:r>
          </a:p>
          <a:p>
            <a:pPr>
              <a:buClr>
                <a:schemeClr val="accent4">
                  <a:lumMod val="75000"/>
                </a:schemeClr>
              </a:buClr>
              <a:buFont typeface="Wingdings" pitchFamily="2" charset="2"/>
              <a:buChar char="§"/>
            </a:pPr>
            <a:r>
              <a:rPr lang="ru-RU" dirty="0" smtClean="0">
                <a:solidFill>
                  <a:schemeClr val="tx1">
                    <a:lumMod val="65000"/>
                    <a:lumOff val="35000"/>
                  </a:schemeClr>
                </a:solidFill>
                <a:latin typeface="Bahnschrift Light" pitchFamily="34" charset="0"/>
              </a:rPr>
              <a:t>Не употреблять сырые или полусырые мясные блюда, не проводить дегустацию мясного </a:t>
            </a:r>
            <a:r>
              <a:rPr lang="ru-RU" dirty="0" smtClean="0">
                <a:solidFill>
                  <a:schemeClr val="tx1">
                    <a:lumMod val="65000"/>
                    <a:lumOff val="35000"/>
                  </a:schemeClr>
                </a:solidFill>
                <a:latin typeface="Bahnschrift Light" pitchFamily="34" charset="0"/>
              </a:rPr>
              <a:t>фарша;</a:t>
            </a:r>
            <a:endParaRPr lang="ru-RU" dirty="0" smtClean="0">
              <a:solidFill>
                <a:schemeClr val="tx1">
                  <a:lumMod val="65000"/>
                  <a:lumOff val="35000"/>
                </a:schemeClr>
              </a:solidFill>
              <a:latin typeface="Bahnschrift Light" pitchFamily="34" charset="0"/>
            </a:endParaRPr>
          </a:p>
          <a:p>
            <a:pPr fontAlgn="base">
              <a:buClr>
                <a:schemeClr val="accent4">
                  <a:lumMod val="75000"/>
                </a:schemeClr>
              </a:buClr>
              <a:buFont typeface="Wingdings" pitchFamily="2" charset="2"/>
              <a:buChar char="§"/>
            </a:pPr>
            <a:r>
              <a:rPr lang="ru-RU" dirty="0" smtClean="0">
                <a:solidFill>
                  <a:schemeClr val="tx1">
                    <a:lumMod val="65000"/>
                    <a:lumOff val="35000"/>
                  </a:schemeClr>
                </a:solidFill>
                <a:latin typeface="Bahnschrift Light" pitchFamily="34" charset="0"/>
              </a:rPr>
              <a:t> Уничтожение мух, тараканов и грызунов, которые могут переносить цисты паразитов.</a:t>
            </a:r>
          </a:p>
          <a:p>
            <a:endParaRPr lang="ru-RU" dirty="0" smtClean="0">
              <a:solidFill>
                <a:schemeClr val="tx1">
                  <a:lumMod val="65000"/>
                  <a:lumOff val="35000"/>
                </a:schemeClr>
              </a:solidFill>
              <a:latin typeface="Bahnschrift Light" pitchFamily="34" charset="0"/>
            </a:endParaRPr>
          </a:p>
          <a:p>
            <a:pPr rtl="0">
              <a:buNone/>
            </a:pPr>
            <a:endParaRPr lang="en-US" dirty="0">
              <a:solidFill>
                <a:schemeClr val="tx1">
                  <a:lumMod val="65000"/>
                  <a:lumOff val="35000"/>
                </a:schemeClr>
              </a:solidFill>
              <a:latin typeface="Bahnschrift Light" pitchFamily="34" charset="0"/>
            </a:endParaRPr>
          </a:p>
        </p:txBody>
      </p:sp>
      <p:pic>
        <p:nvPicPr>
          <p:cNvPr id="6" name="Рисунок 5" descr="large.5ad5e2d985903_Toxoplasmago_large.jpg"/>
          <p:cNvPicPr>
            <a:picLocks noGrp="1" noChangeAspect="1"/>
          </p:cNvPicPr>
          <p:nvPr>
            <p:ph type="pic" sz="quarter" idx="13"/>
          </p:nvPr>
        </p:nvPicPr>
        <p:blipFill>
          <a:blip r:embed="rId3"/>
          <a:srcRect l="22599" r="22599"/>
          <a:stretch>
            <a:fillRect/>
          </a:stretch>
        </p:blipFill>
        <p:spPr/>
      </p:pic>
    </p:spTree>
    <p:extLst>
      <p:ext uri="{BB962C8B-B14F-4D97-AF65-F5344CB8AC3E}">
        <p14:creationId xmlns:p14="http://schemas.microsoft.com/office/powerpoint/2010/main" xmlns="" val="3854442470"/>
      </p:ext>
    </p:extLst>
  </p:cSld>
  <p:clrMapOvr>
    <a:masterClrMapping/>
  </p:clrMapOvr>
  <p:transition>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7E618A4-5020-A570-BAAC-71C22849B320}"/>
              </a:ext>
            </a:extLst>
          </p:cNvPr>
          <p:cNvSpPr>
            <a:spLocks noGrp="1"/>
          </p:cNvSpPr>
          <p:nvPr>
            <p:ph type="title"/>
          </p:nvPr>
        </p:nvSpPr>
        <p:spPr>
          <a:xfrm>
            <a:off x="457200" y="2878091"/>
            <a:ext cx="3729789" cy="3440485"/>
          </a:xfrm>
        </p:spPr>
        <p:txBody>
          <a:bodyPr rtlCol="0"/>
          <a:lstStyle/>
          <a:p>
            <a:r>
              <a:rPr lang="ru-RU" dirty="0" smtClean="0">
                <a:latin typeface="Bahnschrift Light" pitchFamily="34" charset="0"/>
              </a:rPr>
              <a:t>Эпидемиология</a:t>
            </a:r>
            <a:br>
              <a:rPr lang="ru-RU" dirty="0" smtClean="0">
                <a:latin typeface="Bahnschrift Light" pitchFamily="34" charset="0"/>
              </a:rPr>
            </a:br>
            <a:r>
              <a:rPr lang="ru-RU" dirty="0" smtClean="0">
                <a:latin typeface="Bahnschrift Light" pitchFamily="34" charset="0"/>
              </a:rPr>
              <a:t>токсоплазмоза</a:t>
            </a:r>
            <a:endParaRPr lang="ru" dirty="0">
              <a:latin typeface="Bahnschrift Light" pitchFamily="34" charset="0"/>
            </a:endParaRPr>
          </a:p>
        </p:txBody>
      </p:sp>
      <p:sp>
        <p:nvSpPr>
          <p:cNvPr id="10" name="Объект 9">
            <a:extLst>
              <a:ext uri="{FF2B5EF4-FFF2-40B4-BE49-F238E27FC236}">
                <a16:creationId xmlns:a16="http://schemas.microsoft.com/office/drawing/2014/main" xmlns="" id="{C9475E86-FFB0-87BC-084C-C728916152B0}"/>
              </a:ext>
            </a:extLst>
          </p:cNvPr>
          <p:cNvSpPr>
            <a:spLocks noGrp="1"/>
          </p:cNvSpPr>
          <p:nvPr>
            <p:ph sz="quarter" idx="4"/>
          </p:nvPr>
        </p:nvSpPr>
        <p:spPr>
          <a:xfrm>
            <a:off x="4079019" y="3342554"/>
            <a:ext cx="7645621" cy="2976021"/>
          </a:xfrm>
        </p:spPr>
        <p:txBody>
          <a:bodyPr rtlCol="0">
            <a:noAutofit/>
          </a:bodyPr>
          <a:lstStyle/>
          <a:p>
            <a:pPr marL="0">
              <a:buNone/>
            </a:pPr>
            <a:r>
              <a:rPr lang="ru-RU" sz="1100" dirty="0" smtClean="0">
                <a:solidFill>
                  <a:schemeClr val="tx1">
                    <a:lumMod val="95000"/>
                    <a:lumOff val="5000"/>
                  </a:schemeClr>
                </a:solidFill>
                <a:latin typeface="Bahnschrift Light" pitchFamily="34" charset="0"/>
              </a:rPr>
              <a:t>По данным ВОЗ около 1,5 </a:t>
            </a:r>
            <a:r>
              <a:rPr lang="ru-RU" sz="1100" dirty="0" err="1" smtClean="0">
                <a:solidFill>
                  <a:schemeClr val="tx1">
                    <a:lumMod val="95000"/>
                    <a:lumOff val="5000"/>
                  </a:schemeClr>
                </a:solidFill>
                <a:latin typeface="Bahnschrift Light" pitchFamily="34" charset="0"/>
              </a:rPr>
              <a:t>млрд</a:t>
            </a:r>
            <a:r>
              <a:rPr lang="ru-RU" sz="1100" dirty="0" smtClean="0">
                <a:solidFill>
                  <a:schemeClr val="tx1">
                    <a:lumMod val="95000"/>
                    <a:lumOff val="5000"/>
                  </a:schemeClr>
                </a:solidFill>
                <a:latin typeface="Bahnschrift Light" pitchFamily="34" charset="0"/>
              </a:rPr>
              <a:t> человек во всем мире инфицированы T. </a:t>
            </a:r>
            <a:r>
              <a:rPr lang="ru-RU" sz="1100" dirty="0" err="1" smtClean="0">
                <a:solidFill>
                  <a:schemeClr val="tx1">
                    <a:lumMod val="95000"/>
                    <a:lumOff val="5000"/>
                  </a:schemeClr>
                </a:solidFill>
                <a:latin typeface="Bahnschrift Light" pitchFamily="34" charset="0"/>
              </a:rPr>
              <a:t>gondii</a:t>
            </a:r>
            <a:r>
              <a:rPr lang="ru-RU" sz="1100" dirty="0" smtClean="0">
                <a:solidFill>
                  <a:schemeClr val="tx1">
                    <a:lumMod val="95000"/>
                    <a:lumOff val="5000"/>
                  </a:schemeClr>
                </a:solidFill>
                <a:latin typeface="Bahnschrift Light" pitchFamily="34" charset="0"/>
              </a:rPr>
              <a:t>. </a:t>
            </a:r>
            <a:endParaRPr lang="en-US" sz="1100" dirty="0" smtClean="0">
              <a:solidFill>
                <a:schemeClr val="tx1">
                  <a:lumMod val="95000"/>
                  <a:lumOff val="5000"/>
                </a:schemeClr>
              </a:solidFill>
              <a:latin typeface="Bahnschrift Light" pitchFamily="34" charset="0"/>
            </a:endParaRPr>
          </a:p>
          <a:p>
            <a:pPr marL="0">
              <a:buNone/>
            </a:pPr>
            <a:r>
              <a:rPr lang="ru-RU" sz="1100" dirty="0" smtClean="0">
                <a:solidFill>
                  <a:schemeClr val="tx1">
                    <a:lumMod val="95000"/>
                    <a:lumOff val="5000"/>
                  </a:schemeClr>
                </a:solidFill>
                <a:latin typeface="Bahnschrift Light" pitchFamily="34" charset="0"/>
              </a:rPr>
              <a:t>Токсоплазмоз относится к повсеместно распространенным заболеваниям, встречающихся в странах с различными </a:t>
            </a:r>
            <a:r>
              <a:rPr lang="ru-RU" sz="1100" dirty="0" err="1" smtClean="0">
                <a:solidFill>
                  <a:schemeClr val="tx1">
                    <a:lumMod val="95000"/>
                    <a:lumOff val="5000"/>
                  </a:schemeClr>
                </a:solidFill>
                <a:latin typeface="Bahnschrift Light" pitchFamily="34" charset="0"/>
              </a:rPr>
              <a:t>климато-географическими</a:t>
            </a:r>
            <a:r>
              <a:rPr lang="ru-RU" sz="1100" dirty="0" smtClean="0">
                <a:solidFill>
                  <a:schemeClr val="tx1">
                    <a:lumMod val="95000"/>
                    <a:lumOff val="5000"/>
                  </a:schemeClr>
                </a:solidFill>
                <a:latin typeface="Bahnschrift Light" pitchFamily="34" charset="0"/>
              </a:rPr>
              <a:t> условиями. Самая высокая доля носителей токсоплазмоза наблюдается в Европе, Центральной Америке, Бразилии и Центральной Африке. </a:t>
            </a:r>
            <a:endParaRPr lang="en-US" sz="1100" dirty="0" smtClean="0">
              <a:solidFill>
                <a:schemeClr val="tx1">
                  <a:lumMod val="95000"/>
                  <a:lumOff val="5000"/>
                </a:schemeClr>
              </a:solidFill>
              <a:latin typeface="Bahnschrift Light" pitchFamily="34" charset="0"/>
            </a:endParaRPr>
          </a:p>
          <a:p>
            <a:pPr marL="0">
              <a:buNone/>
            </a:pPr>
            <a:r>
              <a:rPr lang="ru-RU" sz="1100" dirty="0" smtClean="0">
                <a:solidFill>
                  <a:schemeClr val="tx1">
                    <a:lumMod val="95000"/>
                    <a:lumOff val="5000"/>
                  </a:schemeClr>
                </a:solidFill>
                <a:latin typeface="Bahnschrift Light" pitchFamily="34" charset="0"/>
              </a:rPr>
              <a:t>Инфицированность T. </a:t>
            </a:r>
            <a:r>
              <a:rPr lang="ru-RU" sz="1100" dirty="0" err="1" smtClean="0">
                <a:solidFill>
                  <a:schemeClr val="tx1">
                    <a:lumMod val="95000"/>
                    <a:lumOff val="5000"/>
                  </a:schemeClr>
                </a:solidFill>
                <a:latin typeface="Bahnschrift Light" pitchFamily="34" charset="0"/>
              </a:rPr>
              <a:t>gondii</a:t>
            </a:r>
            <a:r>
              <a:rPr lang="ru-RU" sz="1100" dirty="0" smtClean="0">
                <a:solidFill>
                  <a:schemeClr val="tx1">
                    <a:lumMod val="95000"/>
                    <a:lumOff val="5000"/>
                  </a:schemeClr>
                </a:solidFill>
                <a:latin typeface="Bahnschrift Light" pitchFamily="34" charset="0"/>
              </a:rPr>
              <a:t> в разных регионах отличается. Она зависит как от широты охвата обследованиями, так и от возможности заражения населения с учетом традиционных пищевых привычек. </a:t>
            </a:r>
            <a:endParaRPr lang="en-US" sz="1100" dirty="0" smtClean="0">
              <a:solidFill>
                <a:schemeClr val="tx1">
                  <a:lumMod val="95000"/>
                  <a:lumOff val="5000"/>
                </a:schemeClr>
              </a:solidFill>
              <a:latin typeface="Bahnschrift Light" pitchFamily="34" charset="0"/>
            </a:endParaRPr>
          </a:p>
          <a:p>
            <a:pPr marL="0">
              <a:buNone/>
            </a:pPr>
            <a:r>
              <a:rPr lang="ru-RU" sz="1100" dirty="0" smtClean="0">
                <a:solidFill>
                  <a:schemeClr val="tx1">
                    <a:lumMod val="95000"/>
                    <a:lumOff val="5000"/>
                  </a:schemeClr>
                </a:solidFill>
                <a:latin typeface="Bahnschrift Light" pitchFamily="34" charset="0"/>
              </a:rPr>
              <a:t>Во Франции, где часто употребляют сырое мясо, инфицированность достигает 60–90 %, в Англии — до 30–60 %, Японии — до 20 %. В Париже 84 % беременных женщин имеют антитела к T. </a:t>
            </a:r>
            <a:r>
              <a:rPr lang="ru-RU" sz="1100" dirty="0" err="1" smtClean="0">
                <a:solidFill>
                  <a:schemeClr val="tx1">
                    <a:lumMod val="95000"/>
                    <a:lumOff val="5000"/>
                  </a:schemeClr>
                </a:solidFill>
                <a:latin typeface="Bahnschrift Light" pitchFamily="34" charset="0"/>
              </a:rPr>
              <a:t>gondii</a:t>
            </a:r>
            <a:r>
              <a:rPr lang="ru-RU" sz="1100" dirty="0" smtClean="0">
                <a:solidFill>
                  <a:schemeClr val="tx1">
                    <a:lumMod val="95000"/>
                    <a:lumOff val="5000"/>
                  </a:schemeClr>
                </a:solidFill>
                <a:latin typeface="Bahnschrift Light" pitchFamily="34" charset="0"/>
              </a:rPr>
              <a:t>, 32 % — в Нью-Йорке и 22 % — в Лондоне. С возрастом инфицированность токсоплазмой увеличивается — по исследованиям, проведенным в России, инфицированность населения в возрасте 10–20 лет достигает 10–37 %, в 50–60 лет — до 60–80 %. </a:t>
            </a:r>
            <a:endParaRPr lang="en-US" sz="1100" dirty="0" smtClean="0">
              <a:solidFill>
                <a:schemeClr val="tx1">
                  <a:lumMod val="95000"/>
                  <a:lumOff val="5000"/>
                </a:schemeClr>
              </a:solidFill>
              <a:latin typeface="Bahnschrift Light" pitchFamily="34" charset="0"/>
            </a:endParaRPr>
          </a:p>
          <a:p>
            <a:pPr marL="0">
              <a:buNone/>
            </a:pPr>
            <a:r>
              <a:rPr lang="ru-RU" sz="1100" dirty="0" smtClean="0">
                <a:solidFill>
                  <a:schemeClr val="tx1">
                    <a:lumMod val="95000"/>
                    <a:lumOff val="5000"/>
                  </a:schemeClr>
                </a:solidFill>
                <a:latin typeface="Bahnschrift Light" pitchFamily="34" charset="0"/>
              </a:rPr>
              <a:t>Необходимо отметить, что данные статистического учета заболеваемости не всегда достоверно отражают истинное распространение токсоплазмоза. В Республике Беларусь государственная статистическая отчетность по токсоплазмозу не ведется. </a:t>
            </a:r>
            <a:endParaRPr lang="en-US" sz="1100" dirty="0" smtClean="0">
              <a:solidFill>
                <a:schemeClr val="tx1">
                  <a:lumMod val="95000"/>
                  <a:lumOff val="5000"/>
                </a:schemeClr>
              </a:solidFill>
              <a:latin typeface="Bahnschrift Light" pitchFamily="34" charset="0"/>
            </a:endParaRPr>
          </a:p>
          <a:p>
            <a:pPr marL="0">
              <a:buNone/>
            </a:pPr>
            <a:r>
              <a:rPr lang="ru-RU" sz="1100" dirty="0" smtClean="0">
                <a:solidFill>
                  <a:schemeClr val="tx1">
                    <a:lumMod val="95000"/>
                    <a:lumOff val="5000"/>
                  </a:schemeClr>
                </a:solidFill>
                <a:latin typeface="Bahnschrift Light" pitchFamily="34" charset="0"/>
              </a:rPr>
              <a:t>Рассматривая вопросы эпидемиологии, следует понимать, что окончательный хозяин — домашние кошки и некоторые дикие представители семейства кошачьих. </a:t>
            </a:r>
            <a:r>
              <a:rPr lang="ru-RU" sz="1100" dirty="0" err="1" smtClean="0">
                <a:solidFill>
                  <a:schemeClr val="tx1">
                    <a:lumMod val="95000"/>
                    <a:lumOff val="5000"/>
                  </a:schemeClr>
                </a:solidFill>
                <a:latin typeface="Bahnschrift Light" pitchFamily="34" charset="0"/>
              </a:rPr>
              <a:t>Ооцисты</a:t>
            </a:r>
            <a:r>
              <a:rPr lang="ru-RU" sz="1100" dirty="0" smtClean="0">
                <a:solidFill>
                  <a:schemeClr val="tx1">
                    <a:lumMod val="95000"/>
                    <a:lumOff val="5000"/>
                  </a:schemeClr>
                </a:solidFill>
                <a:latin typeface="Bahnschrift Light" pitchFamily="34" charset="0"/>
              </a:rPr>
              <a:t>, выделяющиеся с кошачьими испражнениями, могут приводить к инфицированию как человека, так и многих других животных, которые служат промежуточными хозяевами. Контакт с последними (собаками, сельскохозяйственными животными) при соблюдении простейших гигиенических мероприятий (мытье рук) к инфицированию людей не приводит</a:t>
            </a:r>
            <a:r>
              <a:rPr lang="en-US" sz="1100" dirty="0" smtClean="0">
                <a:solidFill>
                  <a:schemeClr val="tx1">
                    <a:lumMod val="95000"/>
                    <a:lumOff val="5000"/>
                  </a:schemeClr>
                </a:solidFill>
                <a:latin typeface="Bahnschrift Light" pitchFamily="34" charset="0"/>
              </a:rPr>
              <a:t>.</a:t>
            </a:r>
            <a:endParaRPr lang="ru" sz="1100" dirty="0">
              <a:solidFill>
                <a:schemeClr val="tx1">
                  <a:lumMod val="95000"/>
                  <a:lumOff val="5000"/>
                </a:schemeClr>
              </a:solidFill>
              <a:latin typeface="Bahnschrift Light" pitchFamily="34" charset="0"/>
            </a:endParaRPr>
          </a:p>
        </p:txBody>
      </p:sp>
      <p:pic>
        <p:nvPicPr>
          <p:cNvPr id="16" name="Рисунок 15" descr="10378_GettyImages-1359393130.jpg"/>
          <p:cNvPicPr>
            <a:picLocks noGrp="1" noChangeAspect="1"/>
          </p:cNvPicPr>
          <p:nvPr>
            <p:ph type="pic" sz="quarter" idx="19"/>
          </p:nvPr>
        </p:nvPicPr>
        <p:blipFill>
          <a:blip r:embed="rId3"/>
          <a:srcRect t="31009" b="31009"/>
          <a:stretch>
            <a:fillRect/>
          </a:stretch>
        </p:blipFill>
        <p:spPr/>
      </p:pic>
    </p:spTree>
    <p:extLst>
      <p:ext uri="{BB962C8B-B14F-4D97-AF65-F5344CB8AC3E}">
        <p14:creationId xmlns:p14="http://schemas.microsoft.com/office/powerpoint/2010/main" xmlns="" val="3695820081"/>
      </p:ext>
    </p:extLst>
  </p:cSld>
  <p:clrMapOvr>
    <a:masterClrMapping/>
  </p:clrMapOvr>
  <p:transition>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2000"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Эксперт </a:t>
            </a:r>
            <a:r>
              <a:rPr lang="ru-RU" sz="2000"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Сеченовского</a:t>
            </a:r>
            <a:r>
              <a:rPr lang="ru-RU" sz="2000"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университета рассказывает о том, как токсоплазма может влиять на работу мозга</a:t>
            </a:r>
            <a:r>
              <a:rPr lang="ru-RU" sz="2000" dirty="0" smtClean="0">
                <a:solidFill>
                  <a:schemeClr val="accent4">
                    <a:lumMod val="75000"/>
                  </a:schemeClr>
                </a:solidFill>
                <a:latin typeface="Bahnschrift Light" pitchFamily="34" charset="0"/>
              </a:rPr>
              <a:t/>
            </a:r>
            <a:br>
              <a:rPr lang="ru-RU" sz="2000" dirty="0" smtClean="0">
                <a:solidFill>
                  <a:schemeClr val="accent4">
                    <a:lumMod val="75000"/>
                  </a:schemeClr>
                </a:solidFill>
                <a:latin typeface="Bahnschrift Light" pitchFamily="34" charset="0"/>
              </a:rPr>
            </a:br>
            <a:endParaRPr lang="ru-RU" sz="2000" dirty="0">
              <a:solidFill>
                <a:schemeClr val="accent4">
                  <a:lumMod val="75000"/>
                </a:schemeClr>
              </a:solidFill>
              <a:latin typeface="Bahnschrift Light" pitchFamily="34" charset="0"/>
            </a:endParaRPr>
          </a:p>
        </p:txBody>
      </p:sp>
      <p:pic>
        <p:nvPicPr>
          <p:cNvPr id="5" name="Рисунок 4" descr="Снимок экрана 2025-03-28 180244.png"/>
          <p:cNvPicPr>
            <a:picLocks noGrp="1" noChangeAspect="1"/>
          </p:cNvPicPr>
          <p:nvPr>
            <p:ph type="pic" sz="quarter" idx="13"/>
          </p:nvPr>
        </p:nvPicPr>
        <p:blipFill>
          <a:blip r:embed="rId2"/>
          <a:srcRect l="21498" r="21498"/>
          <a:stretch>
            <a:fillRect/>
          </a:stretch>
        </p:blipFill>
        <p:spPr/>
      </p:pic>
      <p:sp>
        <p:nvSpPr>
          <p:cNvPr id="4" name="Содержимое 3"/>
          <p:cNvSpPr>
            <a:spLocks noGrp="1"/>
          </p:cNvSpPr>
          <p:nvPr>
            <p:ph idx="1"/>
          </p:nvPr>
        </p:nvSpPr>
        <p:spPr>
          <a:xfrm>
            <a:off x="6106160" y="1828800"/>
            <a:ext cx="5628639" cy="4595113"/>
          </a:xfrm>
        </p:spPr>
        <p:txBody>
          <a:bodyPr>
            <a:normAutofit fontScale="85000" lnSpcReduction="10000"/>
          </a:bodyPr>
          <a:lstStyle/>
          <a:p>
            <a:pPr marL="0">
              <a:buNone/>
            </a:pPr>
            <a:r>
              <a:rPr lang="ru-RU"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В авариях не всегда виноваты люди</a:t>
            </a:r>
          </a:p>
          <a:p>
            <a:pPr marL="0">
              <a:buNone/>
            </a:pPr>
            <a:r>
              <a:rPr lang="ru-RU" i="1" dirty="0" smtClean="0">
                <a:latin typeface="Bahnschrift Light" pitchFamily="34" charset="0"/>
              </a:rPr>
              <a:t>«Это не секрет, что токсоплазма может влиять на работу мозга. Мыши, зараженные этими паразитами, гоняются за кошками. И запах кошачьей мочи для них самый притягательный на свете. У человека, больного латентным токсоплазмозом, тоже наблюдаются изменения в поведении. Например, такие люди более склонны к риску. Когда два года назад мы обследовали сотню водителей, попавших по своей вине в ДТП, то почти у половины нашли токсоплазму. Они отличались более агрессивной манерой вождения — постоянно перестраивались, пытались всех обогнать. Для сравнения: среди 152 добровольцев, пришедших на плановый медосмотр, то есть у абсолютно случайных людей, токсоплазму выявили лишь у четверти»</a:t>
            </a:r>
            <a:endParaRPr lang="ru-RU" dirty="0">
              <a:latin typeface="Bahnschrift Light" pitchFamily="34" charset="0"/>
            </a:endParaRPr>
          </a:p>
        </p:txBody>
      </p:sp>
    </p:spTree>
  </p:cSld>
  <p:clrMapOvr>
    <a:masterClrMapping/>
  </p:clrMapOvr>
  <p:transition>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2000"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Эксперт </a:t>
            </a:r>
            <a:r>
              <a:rPr lang="ru-RU" sz="2000"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Сеченовского</a:t>
            </a:r>
            <a:r>
              <a:rPr lang="ru-RU" sz="2000"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университета рассказывает о том, как токсоплазма может влиять на работу мозга</a:t>
            </a:r>
            <a:r>
              <a:rPr lang="ru-RU" sz="2000" dirty="0" smtClean="0">
                <a:solidFill>
                  <a:schemeClr val="accent4">
                    <a:lumMod val="75000"/>
                  </a:schemeClr>
                </a:solidFill>
                <a:latin typeface="Bahnschrift Light" pitchFamily="34" charset="0"/>
              </a:rPr>
              <a:t/>
            </a:r>
            <a:br>
              <a:rPr lang="ru-RU" sz="2000" dirty="0" smtClean="0">
                <a:solidFill>
                  <a:schemeClr val="accent4">
                    <a:lumMod val="75000"/>
                  </a:schemeClr>
                </a:solidFill>
                <a:latin typeface="Bahnschrift Light" pitchFamily="34" charset="0"/>
              </a:rPr>
            </a:br>
            <a:endParaRPr lang="ru-RU" sz="2000" dirty="0">
              <a:solidFill>
                <a:schemeClr val="accent4">
                  <a:lumMod val="75000"/>
                </a:schemeClr>
              </a:solidFill>
              <a:latin typeface="Bahnschrift Light" pitchFamily="34" charset="0"/>
            </a:endParaRPr>
          </a:p>
        </p:txBody>
      </p:sp>
      <p:pic>
        <p:nvPicPr>
          <p:cNvPr id="5" name="Рисунок 4" descr="Снимок экрана 2025-03-28 180244.png"/>
          <p:cNvPicPr>
            <a:picLocks noGrp="1" noChangeAspect="1"/>
          </p:cNvPicPr>
          <p:nvPr>
            <p:ph type="pic" sz="quarter" idx="13"/>
          </p:nvPr>
        </p:nvPicPr>
        <p:blipFill>
          <a:blip r:embed="rId2"/>
          <a:srcRect l="21498" r="21498"/>
          <a:stretch>
            <a:fillRect/>
          </a:stretch>
        </p:blipFill>
        <p:spPr/>
      </p:pic>
      <p:sp>
        <p:nvSpPr>
          <p:cNvPr id="4" name="Содержимое 3"/>
          <p:cNvSpPr>
            <a:spLocks noGrp="1"/>
          </p:cNvSpPr>
          <p:nvPr>
            <p:ph idx="1"/>
          </p:nvPr>
        </p:nvSpPr>
        <p:spPr>
          <a:xfrm>
            <a:off x="6106160" y="1828800"/>
            <a:ext cx="5628639" cy="4595113"/>
          </a:xfrm>
        </p:spPr>
        <p:txBody>
          <a:bodyPr>
            <a:normAutofit fontScale="77500" lnSpcReduction="20000"/>
          </a:bodyPr>
          <a:lstStyle/>
          <a:p>
            <a:pPr marL="0">
              <a:buNone/>
            </a:pPr>
            <a:r>
              <a:rPr lang="ru-RU"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Все во имя размножения</a:t>
            </a:r>
          </a:p>
          <a:p>
            <a:pPr marL="0">
              <a:buNone/>
            </a:pPr>
            <a:r>
              <a:rPr lang="ru-RU" i="1" dirty="0" smtClean="0">
                <a:latin typeface="Bahnschrift Light" pitchFamily="34" charset="0"/>
              </a:rPr>
              <a:t>«Здесь возможно объяснение. Дело в том, что когда токсоплазма находится в мозге человека, для продолжения ее жизни (а внутри нас это сделать невозможно, потому что люди для паразита — биологический тупик) нужно, чтобы этот мозг съела мышь. Поэтому, скажем, в результате ДТП или несчастного случая появляется шанс, что мышь доберется до паразита, а ее, в свою очередь, съест кошка. И таким образом замкнется эта цепочка. Ведь токсоплазма не понимает, куда она попала, и заставляет тупикового хозяина вести себя так, чтобы до него рано или поздно добралась мышь. Это называется модулированием паразитом поведения хозяина. Такое встречается и в дикой природе. Например, муравей, зараженный определенным видом паразита, на закате забирается по травинке наверх и замирает там до утра, что повышает его шанс быть съеденным. Таким образом завершается цикл развития паразита, который созревает до взрослого состояния уже в организме другого животного»</a:t>
            </a:r>
          </a:p>
          <a:p>
            <a:pPr marL="0">
              <a:buNone/>
            </a:pPr>
            <a:endParaRPr lang="ru-RU" i="1" dirty="0" smtClean="0">
              <a:latin typeface="Bahnschrift Light" pitchFamily="34" charset="0"/>
            </a:endParaRPr>
          </a:p>
          <a:p>
            <a:pPr marL="0">
              <a:buNone/>
            </a:pPr>
            <a:endParaRPr lang="ru-RU" dirty="0">
              <a:latin typeface="Bahnschrift Light" pitchFamily="34" charset="0"/>
            </a:endParaRPr>
          </a:p>
        </p:txBody>
      </p:sp>
    </p:spTree>
  </p:cSld>
  <p:clrMapOvr>
    <a:masterClrMapping/>
  </p:clrMapOvr>
  <p:transition>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2000"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Эксперт </a:t>
            </a:r>
            <a:r>
              <a:rPr lang="ru-RU" sz="2000" dirty="0" err="1" smtClean="0">
                <a:solidFill>
                  <a:schemeClr val="accent4">
                    <a:lumMod val="75000"/>
                  </a:schemeClr>
                </a:solidFill>
                <a:effectLst>
                  <a:outerShdw blurRad="38100" dist="38100" dir="2700000" algn="tl">
                    <a:srgbClr val="000000">
                      <a:alpha val="43137"/>
                    </a:srgbClr>
                  </a:outerShdw>
                </a:effectLst>
                <a:latin typeface="Bahnschrift Light" pitchFamily="34" charset="0"/>
              </a:rPr>
              <a:t>Сеченовского</a:t>
            </a:r>
            <a:r>
              <a:rPr lang="ru-RU" sz="2000"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 университета рассказывает о том, как токсоплазма может влиять на работу мозга</a:t>
            </a:r>
            <a:r>
              <a:rPr lang="ru-RU" sz="2000" dirty="0" smtClean="0">
                <a:solidFill>
                  <a:schemeClr val="accent4">
                    <a:lumMod val="75000"/>
                  </a:schemeClr>
                </a:solidFill>
                <a:latin typeface="Bahnschrift Light" pitchFamily="34" charset="0"/>
              </a:rPr>
              <a:t/>
            </a:r>
            <a:br>
              <a:rPr lang="ru-RU" sz="2000" dirty="0" smtClean="0">
                <a:solidFill>
                  <a:schemeClr val="accent4">
                    <a:lumMod val="75000"/>
                  </a:schemeClr>
                </a:solidFill>
                <a:latin typeface="Bahnschrift Light" pitchFamily="34" charset="0"/>
              </a:rPr>
            </a:br>
            <a:endParaRPr lang="ru-RU" sz="2000" dirty="0">
              <a:solidFill>
                <a:schemeClr val="accent4">
                  <a:lumMod val="75000"/>
                </a:schemeClr>
              </a:solidFill>
              <a:latin typeface="Bahnschrift Light" pitchFamily="34" charset="0"/>
            </a:endParaRPr>
          </a:p>
        </p:txBody>
      </p:sp>
      <p:pic>
        <p:nvPicPr>
          <p:cNvPr id="5" name="Рисунок 4" descr="Снимок экрана 2025-03-28 180244.png"/>
          <p:cNvPicPr>
            <a:picLocks noGrp="1" noChangeAspect="1"/>
          </p:cNvPicPr>
          <p:nvPr>
            <p:ph type="pic" sz="quarter" idx="13"/>
          </p:nvPr>
        </p:nvPicPr>
        <p:blipFill>
          <a:blip r:embed="rId2"/>
          <a:srcRect l="21498" r="21498"/>
          <a:stretch>
            <a:fillRect/>
          </a:stretch>
        </p:blipFill>
        <p:spPr/>
      </p:pic>
      <p:sp>
        <p:nvSpPr>
          <p:cNvPr id="4" name="Содержимое 3"/>
          <p:cNvSpPr>
            <a:spLocks noGrp="1"/>
          </p:cNvSpPr>
          <p:nvPr>
            <p:ph idx="1"/>
          </p:nvPr>
        </p:nvSpPr>
        <p:spPr>
          <a:xfrm>
            <a:off x="6106160" y="1828800"/>
            <a:ext cx="5628639" cy="4595113"/>
          </a:xfrm>
        </p:spPr>
        <p:txBody>
          <a:bodyPr>
            <a:normAutofit fontScale="92500" lnSpcReduction="10000"/>
          </a:bodyPr>
          <a:lstStyle/>
          <a:p>
            <a:pPr marL="0">
              <a:buNone/>
            </a:pPr>
            <a:r>
              <a:rPr lang="ru-RU" dirty="0" smtClean="0">
                <a:solidFill>
                  <a:schemeClr val="accent4">
                    <a:lumMod val="75000"/>
                  </a:schemeClr>
                </a:solidFill>
                <a:effectLst>
                  <a:outerShdw blurRad="38100" dist="38100" dir="2700000" algn="tl">
                    <a:srgbClr val="000000">
                      <a:alpha val="43137"/>
                    </a:srgbClr>
                  </a:outerShdw>
                </a:effectLst>
                <a:latin typeface="Bahnschrift Light" pitchFamily="34" charset="0"/>
              </a:rPr>
              <a:t>Все во имя размножения</a:t>
            </a:r>
          </a:p>
          <a:p>
            <a:pPr marL="0">
              <a:buNone/>
            </a:pPr>
            <a:r>
              <a:rPr lang="ru-RU" i="1" dirty="0" smtClean="0">
                <a:latin typeface="Bahnschrift Light" pitchFamily="34" charset="0"/>
              </a:rPr>
              <a:t>«У мышей, зараженных паразитом, </a:t>
            </a:r>
            <a:r>
              <a:rPr lang="ru-RU" i="1" dirty="0" smtClean="0">
                <a:latin typeface="Bahnschrift Light" pitchFamily="34" charset="0"/>
              </a:rPr>
              <a:t>обнаруживают </a:t>
            </a:r>
            <a:r>
              <a:rPr lang="ru-RU" i="1" dirty="0" smtClean="0">
                <a:latin typeface="Bahnschrift Light" pitchFamily="34" charset="0"/>
              </a:rPr>
              <a:t>повышенную активность </a:t>
            </a:r>
            <a:r>
              <a:rPr lang="ru-RU" i="1" dirty="0" err="1" smtClean="0">
                <a:latin typeface="Bahnschrift Light" pitchFamily="34" charset="0"/>
              </a:rPr>
              <a:t>тирозингидроксилазы</a:t>
            </a:r>
            <a:r>
              <a:rPr lang="ru-RU" i="1" dirty="0" smtClean="0">
                <a:latin typeface="Bahnschrift Light" pitchFamily="34" charset="0"/>
              </a:rPr>
              <a:t>. Этот фермент является пусковым для синтеза дофамина. Есть обоснованные предположения, что токсоплазма либо усиливает действие этого фермента, либо сама выбрасывает его. В результате — повышенное содержание дофамина. А этот гормон, в свою очередь, считается </a:t>
            </a:r>
            <a:r>
              <a:rPr lang="ru-RU" i="1" dirty="0" smtClean="0">
                <a:latin typeface="Bahnschrift Light" pitchFamily="34" charset="0"/>
              </a:rPr>
              <a:t>пусковым </a:t>
            </a:r>
            <a:r>
              <a:rPr lang="ru-RU" i="1" dirty="0" smtClean="0">
                <a:latin typeface="Bahnschrift Light" pitchFamily="34" charset="0"/>
              </a:rPr>
              <a:t>механизмом для различных эмоциональных проявлений и действий. Правда, не стоит забывать, что пока связь между токсоплазмой и выработкой дофамина показана лишь на мозге мышей. На людях такие исследования не проводились»</a:t>
            </a:r>
            <a:endParaRPr lang="ru-RU" b="1" i="1" dirty="0" smtClean="0">
              <a:latin typeface="Bahnschrift Light" pitchFamily="34" charset="0"/>
            </a:endParaRPr>
          </a:p>
          <a:p>
            <a:pPr marL="0">
              <a:buNone/>
            </a:pPr>
            <a:endParaRPr lang="ru-RU" i="1" dirty="0" smtClean="0">
              <a:latin typeface="Bahnschrift Light" pitchFamily="34" charset="0"/>
            </a:endParaRPr>
          </a:p>
          <a:p>
            <a:pPr marL="0">
              <a:buNone/>
            </a:pPr>
            <a:endParaRPr lang="ru-RU" dirty="0">
              <a:latin typeface="Bahnschrift Light" pitchFamily="34" charset="0"/>
            </a:endParaRPr>
          </a:p>
        </p:txBody>
      </p:sp>
    </p:spTree>
  </p:cSld>
  <p:clrMapOvr>
    <a:masterClrMapping/>
  </p:clrMapOvr>
  <p:transition>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a:extLst>
              <a:ext uri="{FF2B5EF4-FFF2-40B4-BE49-F238E27FC236}">
                <a16:creationId xmlns:a16="http://schemas.microsoft.com/office/drawing/2014/main" xmlns="" id="{B68E91FE-1E96-9012-B0A7-9E9605A1D060}"/>
              </a:ext>
            </a:extLst>
          </p:cNvPr>
          <p:cNvSpPr>
            <a:spLocks noGrp="1"/>
          </p:cNvSpPr>
          <p:nvPr>
            <p:ph type="ctrTitle"/>
          </p:nvPr>
        </p:nvSpPr>
        <p:spPr>
          <a:xfrm>
            <a:off x="449580" y="4423702"/>
            <a:ext cx="11292839" cy="1550378"/>
          </a:xfrm>
        </p:spPr>
        <p:txBody>
          <a:bodyPr rtlCol="0">
            <a:normAutofit/>
          </a:bodyPr>
          <a:lstStyle/>
          <a:p>
            <a:pPr rtl="0"/>
            <a:r>
              <a:rPr lang="ru" dirty="0" smtClean="0">
                <a:solidFill>
                  <a:schemeClr val="accent4">
                    <a:lumMod val="75000"/>
                  </a:schemeClr>
                </a:solidFill>
              </a:rPr>
              <a:t>Благодарим за внимание!</a:t>
            </a:r>
            <a:endParaRPr lang="ru" dirty="0">
              <a:solidFill>
                <a:schemeClr val="accent4">
                  <a:lumMod val="75000"/>
                </a:schemeClr>
              </a:solidFill>
            </a:endParaRPr>
          </a:p>
        </p:txBody>
      </p:sp>
      <p:pic>
        <p:nvPicPr>
          <p:cNvPr id="5" name="Рисунок 4" descr="snapedit_1741948533894.jpeg"/>
          <p:cNvPicPr>
            <a:picLocks noGrp="1" noChangeAspect="1"/>
          </p:cNvPicPr>
          <p:nvPr>
            <p:ph type="pic" sz="quarter" idx="13"/>
          </p:nvPr>
        </p:nvPicPr>
        <p:blipFill>
          <a:blip r:embed="rId3"/>
          <a:srcRect t="25773" b="25773"/>
          <a:stretch>
            <a:fillRect/>
          </a:stretch>
        </p:blipFill>
        <p:spPr/>
      </p:pic>
    </p:spTree>
    <p:extLst>
      <p:ext uri="{BB962C8B-B14F-4D97-AF65-F5344CB8AC3E}">
        <p14:creationId xmlns:p14="http://schemas.microsoft.com/office/powerpoint/2010/main" xmlns="" val="1721841647"/>
      </p:ext>
    </p:extLst>
  </p:cSld>
  <p:clrMapOvr>
    <a:masterClrMapping/>
  </p:clrMapOvr>
  <p:transition>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7E618A4-5020-A570-BAAC-71C22849B320}"/>
              </a:ext>
            </a:extLst>
          </p:cNvPr>
          <p:cNvSpPr>
            <a:spLocks noGrp="1"/>
          </p:cNvSpPr>
          <p:nvPr>
            <p:ph type="title"/>
          </p:nvPr>
        </p:nvSpPr>
        <p:spPr>
          <a:xfrm>
            <a:off x="457200" y="2878091"/>
            <a:ext cx="3729789" cy="3440485"/>
          </a:xfrm>
        </p:spPr>
        <p:txBody>
          <a:bodyPr rtlCol="0"/>
          <a:lstStyle/>
          <a:p>
            <a:r>
              <a:rPr lang="ru-RU" dirty="0" smtClean="0">
                <a:latin typeface="Bahnschrift Light" pitchFamily="34" charset="0"/>
              </a:rPr>
              <a:t>Эпидемиология</a:t>
            </a:r>
            <a:br>
              <a:rPr lang="ru-RU" dirty="0" smtClean="0">
                <a:latin typeface="Bahnschrift Light" pitchFamily="34" charset="0"/>
              </a:rPr>
            </a:br>
            <a:r>
              <a:rPr lang="ru-RU" dirty="0" smtClean="0">
                <a:latin typeface="Bahnschrift Light" pitchFamily="34" charset="0"/>
              </a:rPr>
              <a:t>токсоплазмоза</a:t>
            </a:r>
            <a:endParaRPr lang="ru" dirty="0">
              <a:latin typeface="Bahnschrift Light" pitchFamily="34" charset="0"/>
            </a:endParaRPr>
          </a:p>
        </p:txBody>
      </p:sp>
      <p:sp>
        <p:nvSpPr>
          <p:cNvPr id="10" name="Объект 9">
            <a:extLst>
              <a:ext uri="{FF2B5EF4-FFF2-40B4-BE49-F238E27FC236}">
                <a16:creationId xmlns:a16="http://schemas.microsoft.com/office/drawing/2014/main" xmlns="" id="{C9475E86-FFB0-87BC-084C-C728916152B0}"/>
              </a:ext>
            </a:extLst>
          </p:cNvPr>
          <p:cNvSpPr>
            <a:spLocks noGrp="1"/>
          </p:cNvSpPr>
          <p:nvPr>
            <p:ph sz="quarter" idx="4"/>
          </p:nvPr>
        </p:nvSpPr>
        <p:spPr>
          <a:xfrm>
            <a:off x="4079019" y="3003081"/>
            <a:ext cx="7645621" cy="3570973"/>
          </a:xfrm>
        </p:spPr>
        <p:txBody>
          <a:bodyPr rtlCol="0">
            <a:noAutofit/>
          </a:bodyPr>
          <a:lstStyle/>
          <a:p>
            <a:pPr marL="0">
              <a:buNone/>
            </a:pPr>
            <a:r>
              <a:rPr lang="ru-RU" sz="1200" dirty="0" smtClean="0">
                <a:latin typeface="Bahnschrift Light" pitchFamily="34" charset="0"/>
              </a:rPr>
              <a:t>Одним из основных путей инфицирования человека является алиментарный — употребление плохо термически обработанного мяса, содержащего </a:t>
            </a:r>
            <a:r>
              <a:rPr lang="ru-RU" sz="1200" dirty="0" smtClean="0">
                <a:latin typeface="Bahnschrift Light" pitchFamily="34" charset="0"/>
                <a:cs typeface="Arial"/>
              </a:rPr>
              <a:t>"</a:t>
            </a:r>
            <a:r>
              <a:rPr lang="ru-RU" sz="1200" dirty="0" smtClean="0">
                <a:latin typeface="Bahnschrift Light" pitchFamily="34" charset="0"/>
              </a:rPr>
              <a:t>цисты</a:t>
            </a:r>
            <a:r>
              <a:rPr lang="ru-RU" sz="1200" dirty="0" smtClean="0">
                <a:latin typeface="Arial"/>
                <a:cs typeface="Arial"/>
              </a:rPr>
              <a:t>"</a:t>
            </a:r>
            <a:r>
              <a:rPr lang="ru-RU" sz="1200" dirty="0" smtClean="0">
                <a:latin typeface="Bahnschrift Light" pitchFamily="34" charset="0"/>
              </a:rPr>
              <a:t>, или немытых овощей, зелени, фруктов, на которые с земли могут попасть </a:t>
            </a:r>
            <a:r>
              <a:rPr lang="ru-RU" sz="1200" dirty="0" err="1" smtClean="0">
                <a:latin typeface="Bahnschrift Light" pitchFamily="34" charset="0"/>
              </a:rPr>
              <a:t>ооцисты</a:t>
            </a:r>
            <a:r>
              <a:rPr lang="ru-RU" sz="1200" dirty="0" smtClean="0">
                <a:latin typeface="Bahnschrift Light" pitchFamily="34" charset="0"/>
              </a:rPr>
              <a:t>. Считается, что около 25 % мяса заражено токсоплазмой. </a:t>
            </a:r>
            <a:endParaRPr lang="en-US" sz="1200" dirty="0" smtClean="0">
              <a:latin typeface="Bahnschrift Light" pitchFamily="34" charset="0"/>
            </a:endParaRPr>
          </a:p>
          <a:p>
            <a:pPr marL="0">
              <a:buNone/>
            </a:pPr>
            <a:r>
              <a:rPr lang="ru-RU" sz="1200" dirty="0" smtClean="0">
                <a:latin typeface="Bahnschrift Light" pitchFamily="34" charset="0"/>
              </a:rPr>
              <a:t>Установлено, что люди, работающие по виду профессии с сырым мясом, имеют более высокую степень инфицированности токсоплазмой. Реже инфицирование происходит контактно-бытовым путем при контакте с кошкой и ее выделениями</a:t>
            </a:r>
            <a:r>
              <a:rPr lang="en-US" sz="1200" dirty="0" smtClean="0">
                <a:latin typeface="Bahnschrift Light" pitchFamily="34" charset="0"/>
              </a:rPr>
              <a:t>,</a:t>
            </a:r>
            <a:r>
              <a:rPr lang="ru-RU" sz="1200" dirty="0" smtClean="0">
                <a:latin typeface="Bahnschrift Light" pitchFamily="34" charset="0"/>
              </a:rPr>
              <a:t>при работе на земле без перчаток. (рис.4.)</a:t>
            </a:r>
            <a:endParaRPr lang="en-US" sz="1200" dirty="0" smtClean="0">
              <a:latin typeface="Bahnschrift Light" pitchFamily="34" charset="0"/>
            </a:endParaRPr>
          </a:p>
          <a:p>
            <a:pPr marL="0">
              <a:buNone/>
            </a:pPr>
            <a:r>
              <a:rPr lang="ru-RU" sz="1200" dirty="0" smtClean="0">
                <a:latin typeface="Bahnschrift Light" pitchFamily="34" charset="0"/>
              </a:rPr>
              <a:t>С развитием трансплантологии появился новый путь — передача токсоплазмы с донорскими органами либо реактивация имеющейся инфекции у реципиента на фоне </a:t>
            </a:r>
            <a:r>
              <a:rPr lang="ru-RU" sz="1200" dirty="0" err="1" smtClean="0">
                <a:latin typeface="Bahnschrift Light" pitchFamily="34" charset="0"/>
              </a:rPr>
              <a:t>иммуносупрессивной</a:t>
            </a:r>
            <a:r>
              <a:rPr lang="ru-RU" sz="1200" dirty="0" smtClean="0">
                <a:latin typeface="Bahnschrift Light" pitchFamily="34" charset="0"/>
              </a:rPr>
              <a:t> терапии. Редко, но, теоретически, возможна передача </a:t>
            </a:r>
            <a:r>
              <a:rPr lang="ru-RU" sz="1200" dirty="0" err="1" smtClean="0">
                <a:latin typeface="Bahnschrift Light" pitchFamily="34" charset="0"/>
              </a:rPr>
              <a:t>патогена</a:t>
            </a:r>
            <a:r>
              <a:rPr lang="ru-RU" sz="1200" dirty="0" smtClean="0">
                <a:latin typeface="Bahnschrift Light" pitchFamily="34" charset="0"/>
              </a:rPr>
              <a:t> с переливанием крови. </a:t>
            </a:r>
            <a:endParaRPr lang="en-US" sz="1200" dirty="0" smtClean="0">
              <a:latin typeface="Bahnschrift Light" pitchFamily="34" charset="0"/>
            </a:endParaRPr>
          </a:p>
          <a:p>
            <a:pPr marL="0">
              <a:buNone/>
            </a:pPr>
            <a:r>
              <a:rPr lang="ru-RU" sz="1200" dirty="0" err="1" smtClean="0">
                <a:latin typeface="Bahnschrift Light" pitchFamily="34" charset="0"/>
              </a:rPr>
              <a:t>Трансплацентарное</a:t>
            </a:r>
            <a:r>
              <a:rPr lang="ru-RU" sz="1200" dirty="0" smtClean="0">
                <a:latin typeface="Bahnschrift Light" pitchFamily="34" charset="0"/>
              </a:rPr>
              <a:t> заражение возможно только при первичном инфицировании женщины во время беременности (либо в течение 3–6 месяцев до зачатия). От человека к человеку (половой, контактный, воздушно-капельный пути) токсоплазма не передается. </a:t>
            </a:r>
            <a:endParaRPr lang="en-US" sz="1200" dirty="0" smtClean="0">
              <a:latin typeface="Bahnschrift Light" pitchFamily="34" charset="0"/>
            </a:endParaRPr>
          </a:p>
          <a:p>
            <a:pPr marL="0">
              <a:buNone/>
            </a:pPr>
            <a:r>
              <a:rPr lang="ru-RU" sz="1200" dirty="0" smtClean="0">
                <a:latin typeface="Bahnschrift Light" pitchFamily="34" charset="0"/>
              </a:rPr>
              <a:t>Больной человек не выделяет возбудителя во внешнюю среду и никакой опасности для окружающих не представляет, т. е. изоляции не подлежит. Сезонность и периодичность для токсоплазмоза не характерны. </a:t>
            </a:r>
            <a:endParaRPr lang="ru" sz="1200" dirty="0" smtClean="0">
              <a:latin typeface="Bahnschrift Light" pitchFamily="34" charset="0"/>
            </a:endParaRPr>
          </a:p>
          <a:p>
            <a:pPr marL="0">
              <a:buNone/>
            </a:pPr>
            <a:endParaRPr lang="ru" sz="1200" dirty="0">
              <a:solidFill>
                <a:schemeClr val="tx1">
                  <a:lumMod val="95000"/>
                  <a:lumOff val="5000"/>
                </a:schemeClr>
              </a:solidFill>
              <a:latin typeface="Bahnschrift Light" pitchFamily="34" charset="0"/>
            </a:endParaRPr>
          </a:p>
        </p:txBody>
      </p:sp>
      <p:pic>
        <p:nvPicPr>
          <p:cNvPr id="6" name="Рисунок 5" descr="10378_GettyImages-1359393130.jpg"/>
          <p:cNvPicPr>
            <a:picLocks noGrp="1" noChangeAspect="1"/>
          </p:cNvPicPr>
          <p:nvPr>
            <p:ph type="pic" sz="quarter" idx="19"/>
          </p:nvPr>
        </p:nvPicPr>
        <p:blipFill>
          <a:blip r:embed="rId3"/>
          <a:srcRect t="31009" b="31009"/>
          <a:stretch>
            <a:fillRect/>
          </a:stretch>
        </p:blipFill>
        <p:spPr/>
      </p:pic>
    </p:spTree>
    <p:extLst>
      <p:ext uri="{BB962C8B-B14F-4D97-AF65-F5344CB8AC3E}">
        <p14:creationId xmlns:p14="http://schemas.microsoft.com/office/powerpoint/2010/main" xmlns="" val="3695820081"/>
      </p:ext>
    </p:extLst>
  </p:cSld>
  <p:clrMapOvr>
    <a:masterClrMapping/>
  </p:clrMapOvr>
  <p:transition>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727" y="647763"/>
            <a:ext cx="6311153" cy="686697"/>
          </a:xfrm>
        </p:spPr>
        <p:txBody>
          <a:bodyPr/>
          <a:lstStyle/>
          <a:p>
            <a:r>
              <a:rPr lang="ru-RU" dirty="0" smtClean="0">
                <a:solidFill>
                  <a:schemeClr val="accent1">
                    <a:lumMod val="75000"/>
                  </a:schemeClr>
                </a:solidFill>
                <a:latin typeface="Bahnschrift Light SemiCondensed" pitchFamily="34" charset="0"/>
              </a:rPr>
              <a:t>Морфология токсоплазмы</a:t>
            </a:r>
            <a:r>
              <a:rPr lang="ru-RU" sz="1400" dirty="0" smtClean="0">
                <a:solidFill>
                  <a:schemeClr val="accent1">
                    <a:lumMod val="75000"/>
                  </a:schemeClr>
                </a:solidFill>
                <a:latin typeface="Bahnschrift Light SemiCondensed" pitchFamily="34" charset="0"/>
              </a:rPr>
              <a:t> </a:t>
            </a:r>
            <a:endParaRPr lang="ru-RU" dirty="0">
              <a:solidFill>
                <a:schemeClr val="accent1">
                  <a:lumMod val="75000"/>
                </a:schemeClr>
              </a:solidFill>
              <a:latin typeface="Bahnschrift Light SemiCondensed" pitchFamily="34" charset="0"/>
            </a:endParaRPr>
          </a:p>
        </p:txBody>
      </p:sp>
      <p:sp>
        <p:nvSpPr>
          <p:cNvPr id="45" name="TextBox 44"/>
          <p:cNvSpPr txBox="1"/>
          <p:nvPr/>
        </p:nvSpPr>
        <p:spPr>
          <a:xfrm>
            <a:off x="7960660" y="6409765"/>
            <a:ext cx="4383740" cy="307777"/>
          </a:xfrm>
          <a:prstGeom prst="rect">
            <a:avLst/>
          </a:prstGeom>
          <a:noFill/>
        </p:spPr>
        <p:txBody>
          <a:bodyPr wrap="square" rtlCol="0">
            <a:spAutoFit/>
          </a:bodyPr>
          <a:lstStyle/>
          <a:p>
            <a:r>
              <a:rPr lang="ru-RU" sz="1400" dirty="0" smtClean="0">
                <a:latin typeface="Bahnschrift Light SemiCondensed" pitchFamily="34" charset="0"/>
              </a:rPr>
              <a:t>Рис. 3. Схема </a:t>
            </a:r>
            <a:r>
              <a:rPr lang="ru-RU" sz="1400" dirty="0" err="1" smtClean="0">
                <a:latin typeface="Bahnschrift Light SemiCondensed" pitchFamily="34" charset="0"/>
              </a:rPr>
              <a:t>ультрастуктуры</a:t>
            </a:r>
            <a:r>
              <a:rPr lang="ru-RU" sz="1400" dirty="0" smtClean="0">
                <a:latin typeface="Bahnschrift Light SemiCondensed" pitchFamily="34" charset="0"/>
              </a:rPr>
              <a:t> токсоплазмы </a:t>
            </a:r>
            <a:endParaRPr lang="ru-RU" sz="1400" dirty="0">
              <a:latin typeface="Bahnschrift Light SemiCondensed" pitchFamily="34" charset="0"/>
            </a:endParaRPr>
          </a:p>
        </p:txBody>
      </p:sp>
      <p:sp>
        <p:nvSpPr>
          <p:cNvPr id="61" name="TextBox 60"/>
          <p:cNvSpPr txBox="1"/>
          <p:nvPr/>
        </p:nvSpPr>
        <p:spPr>
          <a:xfrm>
            <a:off x="414481" y="1564408"/>
            <a:ext cx="4513119" cy="3970318"/>
          </a:xfrm>
          <a:prstGeom prst="rect">
            <a:avLst/>
          </a:prstGeom>
          <a:noFill/>
        </p:spPr>
        <p:txBody>
          <a:bodyPr wrap="square" rtlCol="0">
            <a:spAutoFit/>
          </a:bodyPr>
          <a:lstStyle/>
          <a:p>
            <a:r>
              <a:rPr lang="ru-RU" dirty="0" smtClean="0">
                <a:latin typeface="Bahnschrift Light" pitchFamily="34" charset="0"/>
              </a:rPr>
              <a:t>Рис. 3. </a:t>
            </a:r>
          </a:p>
          <a:p>
            <a:r>
              <a:rPr lang="ru-RU" dirty="0" smtClean="0">
                <a:latin typeface="Bahnschrift Light" pitchFamily="34" charset="0"/>
              </a:rPr>
              <a:t>1. </a:t>
            </a:r>
            <a:r>
              <a:rPr lang="ru-RU" dirty="0" err="1" smtClean="0">
                <a:latin typeface="Bahnschrift Light" pitchFamily="34" charset="0"/>
              </a:rPr>
              <a:t>цитолемма</a:t>
            </a:r>
            <a:r>
              <a:rPr lang="ru-RU" dirty="0" smtClean="0">
                <a:latin typeface="Bahnschrift Light" pitchFamily="34" charset="0"/>
              </a:rPr>
              <a:t>; </a:t>
            </a:r>
          </a:p>
          <a:p>
            <a:r>
              <a:rPr lang="ru-RU" dirty="0" smtClean="0">
                <a:latin typeface="Bahnschrift Light" pitchFamily="34" charset="0"/>
              </a:rPr>
              <a:t>2. </a:t>
            </a:r>
            <a:r>
              <a:rPr lang="ru-RU" dirty="0" err="1" smtClean="0">
                <a:latin typeface="Bahnschrift Light" pitchFamily="34" charset="0"/>
              </a:rPr>
              <a:t>цитостом</a:t>
            </a:r>
            <a:r>
              <a:rPr lang="ru-RU" dirty="0" smtClean="0">
                <a:latin typeface="Bahnschrift Light" pitchFamily="34" charset="0"/>
              </a:rPr>
              <a:t>; </a:t>
            </a:r>
          </a:p>
          <a:p>
            <a:r>
              <a:rPr lang="ru-RU" dirty="0" smtClean="0">
                <a:latin typeface="Bahnschrift Light" pitchFamily="34" charset="0"/>
              </a:rPr>
              <a:t>3. коноид; </a:t>
            </a:r>
          </a:p>
          <a:p>
            <a:r>
              <a:rPr lang="ru-RU" dirty="0" smtClean="0">
                <a:latin typeface="Bahnschrift Light" pitchFamily="34" charset="0"/>
              </a:rPr>
              <a:t>4.микронемы ; </a:t>
            </a:r>
          </a:p>
          <a:p>
            <a:r>
              <a:rPr lang="ru-RU" dirty="0" smtClean="0">
                <a:latin typeface="Bahnschrift Light" pitchFamily="34" charset="0"/>
              </a:rPr>
              <a:t>5. парные </a:t>
            </a:r>
            <a:r>
              <a:rPr lang="ru-RU" dirty="0" err="1" smtClean="0">
                <a:latin typeface="Bahnschrift Light" pitchFamily="34" charset="0"/>
              </a:rPr>
              <a:t>органеллы-секреторые</a:t>
            </a:r>
            <a:r>
              <a:rPr lang="ru-RU" dirty="0" smtClean="0">
                <a:latin typeface="Bahnschrift Light" pitchFamily="34" charset="0"/>
              </a:rPr>
              <a:t> структуры(</a:t>
            </a:r>
            <a:r>
              <a:rPr lang="ru-RU" dirty="0" err="1" smtClean="0">
                <a:latin typeface="Bahnschrift Light" pitchFamily="34" charset="0"/>
              </a:rPr>
              <a:t>роптрии</a:t>
            </a:r>
            <a:r>
              <a:rPr lang="ru-RU" dirty="0" smtClean="0">
                <a:latin typeface="Bahnschrift Light" pitchFamily="34" charset="0"/>
              </a:rPr>
              <a:t>) ; </a:t>
            </a:r>
          </a:p>
          <a:p>
            <a:r>
              <a:rPr lang="ru-RU" dirty="0" smtClean="0">
                <a:latin typeface="Bahnschrift Light" pitchFamily="34" charset="0"/>
              </a:rPr>
              <a:t>6. рибосомы на поверхности ЭПС ; </a:t>
            </a:r>
          </a:p>
          <a:p>
            <a:r>
              <a:rPr lang="ru-RU" dirty="0" smtClean="0">
                <a:latin typeface="Bahnschrift Light" pitchFamily="34" charset="0"/>
              </a:rPr>
              <a:t>7. ЭПС; </a:t>
            </a:r>
          </a:p>
          <a:p>
            <a:r>
              <a:rPr lang="ru-RU" dirty="0" smtClean="0">
                <a:latin typeface="Bahnschrift Light" pitchFamily="34" charset="0"/>
              </a:rPr>
              <a:t>8. Аппарат </a:t>
            </a:r>
            <a:r>
              <a:rPr lang="ru-RU" dirty="0" err="1" smtClean="0">
                <a:latin typeface="Bahnschrift Light" pitchFamily="34" charset="0"/>
              </a:rPr>
              <a:t>Гольджи</a:t>
            </a:r>
            <a:r>
              <a:rPr lang="ru-RU" dirty="0" smtClean="0">
                <a:latin typeface="Bahnschrift Light" pitchFamily="34" charset="0"/>
              </a:rPr>
              <a:t>; </a:t>
            </a:r>
          </a:p>
          <a:p>
            <a:r>
              <a:rPr lang="ru-RU" dirty="0" smtClean="0">
                <a:latin typeface="Bahnschrift Light" pitchFamily="34" charset="0"/>
              </a:rPr>
              <a:t>9. ядро; </a:t>
            </a:r>
          </a:p>
          <a:p>
            <a:r>
              <a:rPr lang="ru-RU" dirty="0" smtClean="0">
                <a:latin typeface="Bahnschrift Light" pitchFamily="34" charset="0"/>
              </a:rPr>
              <a:t>10. митохондрии; </a:t>
            </a:r>
          </a:p>
          <a:p>
            <a:r>
              <a:rPr lang="ru-RU" dirty="0" smtClean="0">
                <a:latin typeface="Bahnschrift Light" pitchFamily="34" charset="0"/>
              </a:rPr>
              <a:t>11. </a:t>
            </a:r>
            <a:r>
              <a:rPr lang="ru-RU" dirty="0" err="1" smtClean="0">
                <a:latin typeface="Bahnschrift Light" pitchFamily="34" charset="0"/>
              </a:rPr>
              <a:t>пиноцитозный</a:t>
            </a:r>
            <a:r>
              <a:rPr lang="ru-RU" dirty="0" smtClean="0">
                <a:latin typeface="Bahnschrift Light" pitchFamily="34" charset="0"/>
              </a:rPr>
              <a:t> пузырек;</a:t>
            </a:r>
          </a:p>
          <a:p>
            <a:r>
              <a:rPr lang="ru-RU" dirty="0" smtClean="0">
                <a:latin typeface="Bahnschrift Light" pitchFamily="34" charset="0"/>
              </a:rPr>
              <a:t>12. включения;</a:t>
            </a:r>
            <a:endParaRPr lang="ru-RU" dirty="0">
              <a:latin typeface="Bahnschrift Light" pitchFamily="34" charset="0"/>
            </a:endParaRPr>
          </a:p>
        </p:txBody>
      </p:sp>
      <p:pic>
        <p:nvPicPr>
          <p:cNvPr id="34" name="Содержимое 33" descr="Airbrush-Image-Enhancer (3).jpg"/>
          <p:cNvPicPr>
            <a:picLocks noGrp="1" noChangeAspect="1"/>
          </p:cNvPicPr>
          <p:nvPr>
            <p:ph sz="quarter" idx="4"/>
          </p:nvPr>
        </p:nvPicPr>
        <p:blipFill>
          <a:blip r:embed="rId2"/>
          <a:srcRect b="1108"/>
          <a:stretch>
            <a:fillRect/>
          </a:stretch>
        </p:blipFill>
        <p:spPr>
          <a:xfrm>
            <a:off x="7435780" y="756837"/>
            <a:ext cx="4051850" cy="5693580"/>
          </a:xfrm>
        </p:spPr>
      </p:pic>
    </p:spTree>
  </p:cSld>
  <p:clrMapOvr>
    <a:masterClrMapping/>
  </p:clrMapOvr>
  <p:transition>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8090" y="681454"/>
            <a:ext cx="6952268" cy="619446"/>
          </a:xfrm>
        </p:spPr>
        <p:txBody>
          <a:bodyPr/>
          <a:lstStyle/>
          <a:p>
            <a:r>
              <a:rPr lang="ru" dirty="0" smtClean="0">
                <a:solidFill>
                  <a:schemeClr val="accent4">
                    <a:lumMod val="75000"/>
                  </a:schemeClr>
                </a:solidFill>
                <a:latin typeface="Bahnschrift Light" pitchFamily="34" charset="0"/>
              </a:rPr>
              <a:t>Цикл развития токсоплазмы </a:t>
            </a:r>
            <a:endParaRPr lang="ru-RU" dirty="0">
              <a:solidFill>
                <a:schemeClr val="accent4">
                  <a:lumMod val="75000"/>
                </a:schemeClr>
              </a:solidFill>
              <a:latin typeface="Bahnschrift Light" pitchFamily="34" charset="0"/>
            </a:endParaRPr>
          </a:p>
        </p:txBody>
      </p:sp>
      <p:sp>
        <p:nvSpPr>
          <p:cNvPr id="4" name="Содержимое 3"/>
          <p:cNvSpPr>
            <a:spLocks noGrp="1"/>
          </p:cNvSpPr>
          <p:nvPr>
            <p:ph sz="half" idx="13"/>
          </p:nvPr>
        </p:nvSpPr>
        <p:spPr>
          <a:xfrm>
            <a:off x="7484882" y="779646"/>
            <a:ext cx="4239758" cy="6477802"/>
          </a:xfrm>
        </p:spPr>
        <p:txBody>
          <a:bodyPr>
            <a:noAutofit/>
          </a:bodyPr>
          <a:lstStyle/>
          <a:p>
            <a:pPr>
              <a:buNone/>
            </a:pPr>
            <a:r>
              <a:rPr lang="ru-RU" sz="1200" b="1" i="1" dirty="0" smtClean="0">
                <a:latin typeface="Bahnschrift Light SemiCondensed" pitchFamily="34" charset="0"/>
              </a:rPr>
              <a:t>Жизненный цикл токсоплазмы делится на четыре этапа:</a:t>
            </a:r>
          </a:p>
          <a:p>
            <a:pPr>
              <a:buClr>
                <a:schemeClr val="accent4">
                  <a:lumMod val="75000"/>
                </a:schemeClr>
              </a:buClr>
              <a:buSzPct val="91000"/>
              <a:buFont typeface="+mj-lt"/>
              <a:buAutoNum type="arabicParenR"/>
            </a:pPr>
            <a:r>
              <a:rPr lang="ru-RU" sz="1100" dirty="0" smtClean="0">
                <a:latin typeface="Bahnschrift Light SemiCondensed" pitchFamily="34" charset="0"/>
              </a:rPr>
              <a:t>Шизогонию – процесс деления клетки, относящийся к размножению простейших организмов споровым способом: многократное деление ядра клетки и дальнейшее разделение на </a:t>
            </a:r>
            <a:r>
              <a:rPr lang="ru-RU" sz="1100" dirty="0" err="1" smtClean="0">
                <a:latin typeface="Bahnschrift Light SemiCondensed" pitchFamily="34" charset="0"/>
              </a:rPr>
              <a:t>мерозоиты</a:t>
            </a:r>
            <a:r>
              <a:rPr lang="ru-RU" sz="1100" dirty="0" smtClean="0">
                <a:latin typeface="Bahnschrift Light SemiCondensed" pitchFamily="34" charset="0"/>
              </a:rPr>
              <a:t> (множественные дочерние клетки). </a:t>
            </a:r>
          </a:p>
          <a:p>
            <a:pPr>
              <a:buClr>
                <a:schemeClr val="accent4">
                  <a:lumMod val="75000"/>
                </a:schemeClr>
              </a:buClr>
              <a:buSzPct val="91000"/>
              <a:buFont typeface="+mj-lt"/>
              <a:buAutoNum type="arabicParenR"/>
            </a:pPr>
            <a:r>
              <a:rPr lang="ru-RU" sz="1100" dirty="0" err="1" smtClean="0">
                <a:latin typeface="Bahnschrift Light SemiCondensed" pitchFamily="34" charset="0"/>
              </a:rPr>
              <a:t>Эндодиогению</a:t>
            </a:r>
            <a:r>
              <a:rPr lang="ru-RU" sz="1100" dirty="0" smtClean="0">
                <a:latin typeface="Bahnschrift Light SemiCondensed" pitchFamily="34" charset="0"/>
              </a:rPr>
              <a:t> (внутреннее почкование) – способ размножения простейших микроорганизмов, который заключается в образовании двух новых организмов под оболочкой материнской клетки. </a:t>
            </a:r>
          </a:p>
          <a:p>
            <a:pPr>
              <a:buClr>
                <a:schemeClr val="accent4">
                  <a:lumMod val="75000"/>
                </a:schemeClr>
              </a:buClr>
              <a:buSzPct val="91000"/>
              <a:buFont typeface="+mj-lt"/>
              <a:buAutoNum type="arabicParenR"/>
            </a:pPr>
            <a:r>
              <a:rPr lang="ru-RU" sz="1100" dirty="0" err="1" smtClean="0">
                <a:latin typeface="Bahnschrift Light SemiCondensed" pitchFamily="34" charset="0"/>
              </a:rPr>
              <a:t>Гаметогонию</a:t>
            </a:r>
            <a:r>
              <a:rPr lang="ru-RU" sz="1100" dirty="0" smtClean="0">
                <a:latin typeface="Bahnschrift Light SemiCondensed" pitchFamily="34" charset="0"/>
              </a:rPr>
              <a:t> - половое размножение у организмов, представленное слиянием различных гамет. </a:t>
            </a:r>
          </a:p>
          <a:p>
            <a:pPr>
              <a:buClr>
                <a:schemeClr val="accent4">
                  <a:lumMod val="75000"/>
                </a:schemeClr>
              </a:buClr>
              <a:buSzPct val="91000"/>
              <a:buFont typeface="+mj-lt"/>
              <a:buAutoNum type="arabicParenR"/>
            </a:pPr>
            <a:r>
              <a:rPr lang="ru-RU" sz="1100" dirty="0" smtClean="0">
                <a:latin typeface="Bahnschrift Light SemiCondensed" pitchFamily="34" charset="0"/>
              </a:rPr>
              <a:t>Спорогонию - процесс деления, образовавшейся зиготы.</a:t>
            </a:r>
          </a:p>
          <a:p>
            <a:pPr>
              <a:buNone/>
            </a:pPr>
            <a:r>
              <a:rPr lang="ru-RU" sz="1100" dirty="0" err="1" smtClean="0">
                <a:latin typeface="Bahnschrift Light SemiCondensed" pitchFamily="34" charset="0"/>
              </a:rPr>
              <a:t>Эндодиогения</a:t>
            </a:r>
            <a:r>
              <a:rPr lang="ru-RU" sz="1100" dirty="0" smtClean="0">
                <a:latin typeface="Bahnschrift Light SemiCondensed" pitchFamily="34" charset="0"/>
              </a:rPr>
              <a:t> же протекает в организме как основного так и промежуточного хозяина, таковым и может быть человек. </a:t>
            </a:r>
          </a:p>
          <a:p>
            <a:pPr>
              <a:buNone/>
            </a:pPr>
            <a:r>
              <a:rPr lang="ru-RU" sz="1100" dirty="0" smtClean="0">
                <a:latin typeface="Bahnschrift Light SemiCondensed" pitchFamily="34" charset="0"/>
              </a:rPr>
              <a:t> Таким образом в организме кошек (основного хозяев) происходит сложная серия множественных делений путем шизогонии. </a:t>
            </a:r>
          </a:p>
          <a:p>
            <a:pPr>
              <a:buNone/>
            </a:pPr>
            <a:r>
              <a:rPr lang="ru-RU" sz="1100" dirty="0" smtClean="0">
                <a:latin typeface="Bahnschrift Light SemiCondensed" pitchFamily="34" charset="0"/>
              </a:rPr>
              <a:t>В тканях кошки вслед за этим последовательно происходит: </a:t>
            </a:r>
          </a:p>
          <a:p>
            <a:pPr>
              <a:buClr>
                <a:schemeClr val="accent4">
                  <a:lumMod val="75000"/>
                </a:schemeClr>
              </a:buClr>
              <a:buFont typeface="Courier New" pitchFamily="49" charset="0"/>
              <a:buChar char="o"/>
            </a:pPr>
            <a:r>
              <a:rPr lang="ru-RU" sz="1100" dirty="0" err="1" smtClean="0">
                <a:latin typeface="Bahnschrift Light SemiCondensed" pitchFamily="34" charset="0"/>
              </a:rPr>
              <a:t>гаметогония</a:t>
            </a:r>
            <a:endParaRPr lang="ru-RU" sz="1100" dirty="0" smtClean="0">
              <a:latin typeface="Bahnschrift Light SemiCondensed" pitchFamily="34" charset="0"/>
            </a:endParaRPr>
          </a:p>
          <a:p>
            <a:pPr>
              <a:buClr>
                <a:schemeClr val="accent4">
                  <a:lumMod val="75000"/>
                </a:schemeClr>
              </a:buClr>
              <a:buFont typeface="Courier New" pitchFamily="49" charset="0"/>
              <a:buChar char="o"/>
            </a:pPr>
            <a:r>
              <a:rPr lang="ru-RU" sz="1100" dirty="0" smtClean="0">
                <a:latin typeface="Bahnschrift Light SemiCondensed" pitchFamily="34" charset="0"/>
              </a:rPr>
              <a:t>оплодотворение</a:t>
            </a:r>
          </a:p>
          <a:p>
            <a:pPr>
              <a:buClr>
                <a:schemeClr val="accent4">
                  <a:lumMod val="75000"/>
                </a:schemeClr>
              </a:buClr>
              <a:buFont typeface="Courier New" pitchFamily="49" charset="0"/>
              <a:buChar char="o"/>
            </a:pPr>
            <a:r>
              <a:rPr lang="ru-RU" sz="1100" dirty="0" smtClean="0">
                <a:latin typeface="Bahnschrift Light SemiCondensed" pitchFamily="34" charset="0"/>
              </a:rPr>
              <a:t>спорогония в клетках эпителия кишечника</a:t>
            </a:r>
          </a:p>
          <a:p>
            <a:pPr>
              <a:buNone/>
            </a:pPr>
            <a:r>
              <a:rPr lang="ru-RU" sz="1100" dirty="0" smtClean="0">
                <a:latin typeface="Bahnschrift Light SemiCondensed" pitchFamily="34" charset="0"/>
              </a:rPr>
              <a:t> В фекалиях больного животного можно обнаружить </a:t>
            </a:r>
            <a:r>
              <a:rPr lang="ru-RU" sz="1100" dirty="0" err="1" smtClean="0">
                <a:latin typeface="Bahnschrift Light SemiCondensed" pitchFamily="34" charset="0"/>
              </a:rPr>
              <a:t>ооцисты</a:t>
            </a:r>
            <a:r>
              <a:rPr lang="ru-RU" sz="1100" dirty="0" smtClean="0">
                <a:latin typeface="Bahnschrift Light SemiCondensed" pitchFamily="34" charset="0"/>
              </a:rPr>
              <a:t>.</a:t>
            </a:r>
          </a:p>
          <a:p>
            <a:endParaRPr lang="ru-RU" sz="1200" dirty="0">
              <a:latin typeface="Bahnschrift Light" pitchFamily="34" charset="0"/>
            </a:endParaRPr>
          </a:p>
        </p:txBody>
      </p:sp>
      <p:pic>
        <p:nvPicPr>
          <p:cNvPr id="9" name="Содержимое 8" descr="Airbrush-Image-Enhancer.jpg"/>
          <p:cNvPicPr>
            <a:picLocks noGrp="1" noChangeAspect="1"/>
          </p:cNvPicPr>
          <p:nvPr>
            <p:ph sz="half" idx="2"/>
          </p:nvPr>
        </p:nvPicPr>
        <p:blipFill>
          <a:blip r:embed="rId2"/>
          <a:stretch>
            <a:fillRect/>
          </a:stretch>
        </p:blipFill>
        <p:spPr>
          <a:xfrm>
            <a:off x="375937" y="1841814"/>
            <a:ext cx="6752684" cy="390394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0880"/>
            <a:ext cx="6047295" cy="562885"/>
          </a:xfrm>
        </p:spPr>
        <p:txBody>
          <a:bodyPr/>
          <a:lstStyle/>
          <a:p>
            <a:r>
              <a:rPr lang="ru" dirty="0" smtClean="0">
                <a:solidFill>
                  <a:schemeClr val="accent4">
                    <a:lumMod val="75000"/>
                  </a:schemeClr>
                </a:solidFill>
                <a:latin typeface="Bahnschrift Light" pitchFamily="34" charset="0"/>
              </a:rPr>
              <a:t>Цикл развития токсоплазмы </a:t>
            </a:r>
            <a:endParaRPr lang="ru-RU" dirty="0">
              <a:solidFill>
                <a:schemeClr val="accent4">
                  <a:lumMod val="75000"/>
                </a:schemeClr>
              </a:solidFill>
            </a:endParaRPr>
          </a:p>
        </p:txBody>
      </p:sp>
      <p:sp>
        <p:nvSpPr>
          <p:cNvPr id="4" name="Содержимое 3"/>
          <p:cNvSpPr>
            <a:spLocks noGrp="1"/>
          </p:cNvSpPr>
          <p:nvPr>
            <p:ph sz="half" idx="2"/>
          </p:nvPr>
        </p:nvSpPr>
        <p:spPr>
          <a:xfrm>
            <a:off x="6975834" y="641023"/>
            <a:ext cx="4920243" cy="5731496"/>
          </a:xfrm>
        </p:spPr>
        <p:txBody>
          <a:bodyPr>
            <a:noAutofit/>
          </a:bodyPr>
          <a:lstStyle/>
          <a:p>
            <a:r>
              <a:rPr lang="ru-RU" sz="1200" b="1" i="1" dirty="0" smtClean="0">
                <a:latin typeface="Bahnschrift Light" pitchFamily="34" charset="0"/>
              </a:rPr>
              <a:t>Цикл развития токсоплазмы в основном хозяине </a:t>
            </a:r>
            <a:r>
              <a:rPr lang="ru-RU" sz="1200" b="1" i="1" dirty="0" smtClean="0">
                <a:latin typeface="Bahnschrift Light" pitchFamily="34" charset="0"/>
                <a:sym typeface="Wingdings" pitchFamily="2" charset="2"/>
              </a:rPr>
              <a:t>(рис. 5) :</a:t>
            </a:r>
          </a:p>
          <a:p>
            <a:r>
              <a:rPr lang="ru-RU" sz="1200" i="1" dirty="0" smtClean="0">
                <a:latin typeface="Bahnschrift Light" pitchFamily="34" charset="0"/>
              </a:rPr>
              <a:t>Возбудитель существует в 3 основных формах: </a:t>
            </a:r>
          </a:p>
          <a:p>
            <a:pPr>
              <a:buFont typeface="Wingdings" pitchFamily="2" charset="2"/>
              <a:buChar char="q"/>
            </a:pPr>
            <a:r>
              <a:rPr lang="en-US" sz="1200" dirty="0" smtClean="0">
                <a:latin typeface="Bahnschrift Light" pitchFamily="34" charset="0"/>
              </a:rPr>
              <a:t> </a:t>
            </a:r>
            <a:r>
              <a:rPr lang="ru-RU" sz="1200" dirty="0" err="1" smtClean="0">
                <a:latin typeface="Bahnschrift Light" pitchFamily="34" charset="0"/>
              </a:rPr>
              <a:t>ооцисты</a:t>
            </a:r>
            <a:r>
              <a:rPr lang="ru-RU" sz="1200" dirty="0" smtClean="0">
                <a:latin typeface="Bahnschrift Light" pitchFamily="34" charset="0"/>
              </a:rPr>
              <a:t>, содержащей </a:t>
            </a:r>
            <a:r>
              <a:rPr lang="ru-RU" sz="1200" dirty="0" err="1" smtClean="0">
                <a:latin typeface="Bahnschrift Light" pitchFamily="34" charset="0"/>
              </a:rPr>
              <a:t>спорозоиты</a:t>
            </a:r>
            <a:endParaRPr lang="ru-RU" sz="1200" dirty="0" smtClean="0">
              <a:latin typeface="Bahnschrift Light" pitchFamily="34" charset="0"/>
            </a:endParaRPr>
          </a:p>
          <a:p>
            <a:pPr>
              <a:buFont typeface="Wingdings" pitchFamily="2" charset="2"/>
              <a:buChar char="q"/>
            </a:pPr>
            <a:r>
              <a:rPr lang="en-US" sz="1200" dirty="0" smtClean="0">
                <a:latin typeface="Bahnschrift Light" pitchFamily="34" charset="0"/>
              </a:rPr>
              <a:t> </a:t>
            </a:r>
            <a:r>
              <a:rPr lang="ru-RU" sz="1200" dirty="0" smtClean="0">
                <a:latin typeface="Bahnschrift Light" pitchFamily="34" charset="0"/>
              </a:rPr>
              <a:t>цисты (тканевой цисты), содержащей </a:t>
            </a:r>
            <a:r>
              <a:rPr lang="ru-RU" sz="1200" dirty="0" err="1" smtClean="0">
                <a:latin typeface="Bahnschrift Light" pitchFamily="34" charset="0"/>
              </a:rPr>
              <a:t>брадизоиты</a:t>
            </a:r>
            <a:endParaRPr lang="ru-RU" sz="1200" dirty="0" smtClean="0">
              <a:latin typeface="Bahnschrift Light" pitchFamily="34" charset="0"/>
            </a:endParaRPr>
          </a:p>
          <a:p>
            <a:pPr>
              <a:buFont typeface="Wingdings" pitchFamily="2" charset="2"/>
              <a:buChar char="q"/>
            </a:pPr>
            <a:r>
              <a:rPr lang="en-US" sz="1200" dirty="0" smtClean="0">
                <a:latin typeface="Bahnschrift Light" pitchFamily="34" charset="0"/>
              </a:rPr>
              <a:t> </a:t>
            </a:r>
            <a:r>
              <a:rPr lang="ru-RU" sz="1200" dirty="0" err="1" smtClean="0">
                <a:latin typeface="Bahnschrift Light" pitchFamily="34" charset="0"/>
              </a:rPr>
              <a:t>тахизоитов</a:t>
            </a:r>
            <a:endParaRPr lang="ru-RU" sz="1200" dirty="0" smtClean="0">
              <a:latin typeface="Bahnschrift Light" pitchFamily="34" charset="0"/>
            </a:endParaRPr>
          </a:p>
          <a:p>
            <a:r>
              <a:rPr lang="ru-RU" sz="1200" dirty="0" smtClean="0">
                <a:latin typeface="Bahnschrift Light" pitchFamily="34" charset="0"/>
              </a:rPr>
              <a:t>Цикл развития </a:t>
            </a:r>
            <a:r>
              <a:rPr lang="ru-RU" sz="1200" dirty="0" err="1" smtClean="0">
                <a:latin typeface="Bahnschrift Light" pitchFamily="34" charset="0"/>
              </a:rPr>
              <a:t>Toxoplasma</a:t>
            </a:r>
            <a:r>
              <a:rPr lang="ru-RU" sz="1200" dirty="0" smtClean="0">
                <a:latin typeface="Bahnschrift Light" pitchFamily="34" charset="0"/>
              </a:rPr>
              <a:t> </a:t>
            </a:r>
            <a:r>
              <a:rPr lang="ru-RU" sz="1200" dirty="0" err="1" smtClean="0">
                <a:latin typeface="Bahnschrift Light" pitchFamily="34" charset="0"/>
              </a:rPr>
              <a:t>gondii</a:t>
            </a:r>
            <a:r>
              <a:rPr lang="ru-RU" sz="1200" dirty="0" smtClean="0">
                <a:latin typeface="Bahnschrift Light" pitchFamily="34" charset="0"/>
              </a:rPr>
              <a:t> включает стадии полового и бесполого размножения. </a:t>
            </a:r>
          </a:p>
          <a:p>
            <a:r>
              <a:rPr lang="ru-RU" sz="1200" dirty="0" smtClean="0">
                <a:latin typeface="Bahnschrift Light" pitchFamily="34" charset="0"/>
              </a:rPr>
              <a:t>Стадия полового размножения происходит только в организме представителей кошачьих. Кошка(основной хозяин) заражается чаще всего при поедании сырого мяса, грызунов, птиц — одним словом, при попадании в желудочно-кишечный тракт тканевых цист. Однако попадание в ЖКТ кошек </a:t>
            </a:r>
            <a:r>
              <a:rPr lang="ru-RU" sz="1200" dirty="0" err="1" smtClean="0">
                <a:latin typeface="Bahnschrift Light" pitchFamily="34" charset="0"/>
              </a:rPr>
              <a:t>тахизоитов</a:t>
            </a:r>
            <a:r>
              <a:rPr lang="ru-RU" sz="1200" dirty="0" smtClean="0">
                <a:latin typeface="Bahnschrift Light" pitchFamily="34" charset="0"/>
              </a:rPr>
              <a:t> и </a:t>
            </a:r>
            <a:r>
              <a:rPr lang="ru-RU" sz="1200" dirty="0" err="1" smtClean="0">
                <a:latin typeface="Bahnschrift Light" pitchFamily="34" charset="0"/>
              </a:rPr>
              <a:t>ооцист</a:t>
            </a:r>
            <a:r>
              <a:rPr lang="ru-RU" sz="1200" dirty="0" smtClean="0">
                <a:latin typeface="Bahnschrift Light" pitchFamily="34" charset="0"/>
              </a:rPr>
              <a:t> также приводит к инициации полового пути размножения паразита.</a:t>
            </a:r>
          </a:p>
          <a:p>
            <a:r>
              <a:rPr lang="ru-RU" sz="1200" dirty="0" smtClean="0">
                <a:latin typeface="Bahnschrift Light" pitchFamily="34" charset="0"/>
              </a:rPr>
              <a:t>Попав в организм кошки паразит через пищеварительную систему попадает в </a:t>
            </a:r>
            <a:r>
              <a:rPr lang="ru-RU" sz="1200" dirty="0" err="1" smtClean="0">
                <a:latin typeface="Bahnschrift Light" pitchFamily="34" charset="0"/>
              </a:rPr>
              <a:t>энтероэпителиальные</a:t>
            </a:r>
            <a:r>
              <a:rPr lang="ru-RU" sz="1200" dirty="0" smtClean="0">
                <a:latin typeface="Bahnschrift Light" pitchFamily="34" charset="0"/>
              </a:rPr>
              <a:t> клетки слизистой ткани кишечника кошки. Здесь и проходит шизогония с формированием как бесполых (подобно у других животных), так и половых форм (гамет, только у кошачьих!!!). Вследствие развиваются </a:t>
            </a:r>
            <a:r>
              <a:rPr lang="ru-RU" sz="1200" dirty="0" err="1" smtClean="0">
                <a:latin typeface="Bahnschrift Light" pitchFamily="34" charset="0"/>
              </a:rPr>
              <a:t>мерозоиты</a:t>
            </a:r>
            <a:r>
              <a:rPr lang="ru-RU" sz="1200" dirty="0" smtClean="0">
                <a:latin typeface="Bahnschrift Light" pitchFamily="34" charset="0"/>
              </a:rPr>
              <a:t>, которые формируются далее как микрогаметы (мужские половые клетки) так и макрогаметы (женские половые клетки). После слияния разнополых гамет образуются </a:t>
            </a:r>
            <a:r>
              <a:rPr lang="ru-RU" sz="1200" dirty="0" err="1" smtClean="0">
                <a:latin typeface="Bahnschrift Light" pitchFamily="34" charset="0"/>
              </a:rPr>
              <a:t>ооцисты</a:t>
            </a:r>
            <a:r>
              <a:rPr lang="ru-RU" sz="1200" dirty="0" smtClean="0">
                <a:latin typeface="Bahnschrift Light" pitchFamily="34" charset="0"/>
              </a:rPr>
              <a:t>, снабженные жесткой защитной оболочкой. Стенка </a:t>
            </a:r>
            <a:r>
              <a:rPr lang="ru-RU" sz="1200" dirty="0" err="1" smtClean="0">
                <a:latin typeface="Bahnschrift Light" pitchFamily="34" charset="0"/>
              </a:rPr>
              <a:t>ооцисты</a:t>
            </a:r>
            <a:r>
              <a:rPr lang="ru-RU" sz="1200" dirty="0" smtClean="0">
                <a:latin typeface="Bahnschrift Light" pitchFamily="34" charset="0"/>
              </a:rPr>
              <a:t> формируется только вокруг гамет, и незрелая </a:t>
            </a:r>
            <a:r>
              <a:rPr lang="ru-RU" sz="1200" dirty="0" err="1" smtClean="0">
                <a:latin typeface="Bahnschrift Light" pitchFamily="34" charset="0"/>
              </a:rPr>
              <a:t>ооциста</a:t>
            </a:r>
            <a:r>
              <a:rPr lang="ru-RU" sz="1200" dirty="0" smtClean="0">
                <a:latin typeface="Bahnschrift Light" pitchFamily="34" charset="0"/>
              </a:rPr>
              <a:t> попадает в просвет кишечника кошачьих после разрыва клетки кишечного эпителия. </a:t>
            </a:r>
          </a:p>
          <a:p>
            <a:r>
              <a:rPr lang="ru-RU" sz="1200" dirty="0" smtClean="0">
                <a:latin typeface="Bahnschrift Light" pitchFamily="34" charset="0"/>
              </a:rPr>
              <a:t>В такой форме(</a:t>
            </a:r>
            <a:r>
              <a:rPr lang="ru-RU" sz="1200" dirty="0" err="1" smtClean="0">
                <a:latin typeface="Bahnschrift Light" pitchFamily="34" charset="0"/>
              </a:rPr>
              <a:t>ооциста</a:t>
            </a:r>
            <a:r>
              <a:rPr lang="ru-RU" sz="1200" dirty="0" smtClean="0">
                <a:latin typeface="Bahnschrift Light" pitchFamily="34" charset="0"/>
              </a:rPr>
              <a:t>) токсоплазма с калом кошки может выходить во внешнюю среду для дальнейшего распространения.</a:t>
            </a:r>
            <a:endParaRPr lang="ru-RU" sz="1200" dirty="0"/>
          </a:p>
        </p:txBody>
      </p:sp>
      <p:pic>
        <p:nvPicPr>
          <p:cNvPr id="7" name="Содержимое 6" descr="Снимок экрана 2025-03-26 190928.png"/>
          <p:cNvPicPr>
            <a:picLocks noGrp="1" noChangeAspect="1"/>
          </p:cNvPicPr>
          <p:nvPr>
            <p:ph sz="half" idx="13"/>
          </p:nvPr>
        </p:nvPicPr>
        <p:blipFill>
          <a:blip r:embed="rId2"/>
          <a:srcRect t="6500"/>
          <a:stretch>
            <a:fillRect/>
          </a:stretch>
        </p:blipFill>
        <p:spPr>
          <a:xfrm>
            <a:off x="193249" y="1442300"/>
            <a:ext cx="6480928" cy="5101802"/>
          </a:xfrm>
        </p:spPr>
      </p:pic>
      <p:sp>
        <p:nvSpPr>
          <p:cNvPr id="8" name="TextBox 7"/>
          <p:cNvSpPr txBox="1"/>
          <p:nvPr/>
        </p:nvSpPr>
        <p:spPr>
          <a:xfrm>
            <a:off x="6498373" y="2734837"/>
            <a:ext cx="325730" cy="261610"/>
          </a:xfrm>
          <a:prstGeom prst="rect">
            <a:avLst/>
          </a:prstGeom>
          <a:noFill/>
        </p:spPr>
        <p:txBody>
          <a:bodyPr wrap="none" rtlCol="0">
            <a:spAutoFit/>
          </a:bodyPr>
          <a:lstStyle/>
          <a:p>
            <a:r>
              <a:rPr lang="ru-RU" sz="1100" i="1" dirty="0" smtClean="0">
                <a:latin typeface="Book Antiqua" pitchFamily="18" charset="0"/>
              </a:rPr>
              <a:t>11</a:t>
            </a:r>
            <a:endParaRPr lang="ru-RU" sz="1100" i="1" dirty="0">
              <a:latin typeface="Book Antiqua" pitchFamily="18" charset="0"/>
            </a:endParaRPr>
          </a:p>
        </p:txBody>
      </p:sp>
      <p:sp>
        <p:nvSpPr>
          <p:cNvPr id="9" name="TextBox 8"/>
          <p:cNvSpPr txBox="1"/>
          <p:nvPr/>
        </p:nvSpPr>
        <p:spPr>
          <a:xfrm>
            <a:off x="6512312" y="3420636"/>
            <a:ext cx="325730" cy="261610"/>
          </a:xfrm>
          <a:prstGeom prst="rect">
            <a:avLst/>
          </a:prstGeom>
          <a:noFill/>
        </p:spPr>
        <p:txBody>
          <a:bodyPr wrap="none" rtlCol="0">
            <a:spAutoFit/>
          </a:bodyPr>
          <a:lstStyle/>
          <a:p>
            <a:r>
              <a:rPr lang="ru-RU" sz="1050" i="1" dirty="0" smtClean="0">
                <a:latin typeface="Book Antiqua" pitchFamily="18" charset="0"/>
              </a:rPr>
              <a:t>12</a:t>
            </a:r>
            <a:endParaRPr lang="ru-RU" sz="1050" i="1" dirty="0">
              <a:latin typeface="Book Antiqua" pitchFamily="18" charset="0"/>
            </a:endParaRPr>
          </a:p>
        </p:txBody>
      </p:sp>
      <p:sp>
        <p:nvSpPr>
          <p:cNvPr id="10" name="TextBox 9"/>
          <p:cNvSpPr txBox="1"/>
          <p:nvPr/>
        </p:nvSpPr>
        <p:spPr>
          <a:xfrm>
            <a:off x="6492797" y="4031166"/>
            <a:ext cx="471140" cy="276999"/>
          </a:xfrm>
          <a:prstGeom prst="rect">
            <a:avLst/>
          </a:prstGeom>
          <a:noFill/>
        </p:spPr>
        <p:txBody>
          <a:bodyPr wrap="square" rtlCol="0">
            <a:spAutoFit/>
          </a:bodyPr>
          <a:lstStyle/>
          <a:p>
            <a:r>
              <a:rPr lang="ru-RU" sz="1200" i="1" dirty="0" smtClean="0">
                <a:latin typeface="Book Antiqua" pitchFamily="18" charset="0"/>
              </a:rPr>
              <a:t>13</a:t>
            </a:r>
            <a:endParaRPr lang="ru-RU" sz="1200" i="1" dirty="0">
              <a:latin typeface="Book Antiqua" pitchFamily="18" charset="0"/>
            </a:endParaRPr>
          </a:p>
        </p:txBody>
      </p:sp>
    </p:spTree>
  </p:cSld>
  <p:clrMapOvr>
    <a:masterClrMapping/>
  </p:clrMapOvr>
  <p:transition>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0880"/>
            <a:ext cx="6047295" cy="562885"/>
          </a:xfrm>
        </p:spPr>
        <p:txBody>
          <a:bodyPr/>
          <a:lstStyle/>
          <a:p>
            <a:r>
              <a:rPr lang="ru" dirty="0" smtClean="0">
                <a:solidFill>
                  <a:schemeClr val="accent4">
                    <a:lumMod val="75000"/>
                  </a:schemeClr>
                </a:solidFill>
                <a:latin typeface="Bahnschrift Light" pitchFamily="34" charset="0"/>
              </a:rPr>
              <a:t>Цикл развития токсоплазмы </a:t>
            </a:r>
            <a:endParaRPr lang="ru-RU" dirty="0">
              <a:solidFill>
                <a:schemeClr val="accent4">
                  <a:lumMod val="75000"/>
                </a:schemeClr>
              </a:solidFill>
            </a:endParaRPr>
          </a:p>
        </p:txBody>
      </p:sp>
      <p:sp>
        <p:nvSpPr>
          <p:cNvPr id="4" name="Содержимое 3"/>
          <p:cNvSpPr>
            <a:spLocks noGrp="1"/>
          </p:cNvSpPr>
          <p:nvPr>
            <p:ph sz="half" idx="2"/>
          </p:nvPr>
        </p:nvSpPr>
        <p:spPr>
          <a:xfrm>
            <a:off x="6975834" y="641023"/>
            <a:ext cx="4920243" cy="5731496"/>
          </a:xfrm>
        </p:spPr>
        <p:txBody>
          <a:bodyPr>
            <a:noAutofit/>
          </a:bodyPr>
          <a:lstStyle/>
          <a:p>
            <a:pPr>
              <a:buFont typeface="Wingdings" pitchFamily="2" charset="2"/>
              <a:buChar char="q"/>
            </a:pPr>
            <a:r>
              <a:rPr lang="ru-RU" sz="1200" dirty="0" smtClean="0">
                <a:latin typeface="Bahnschrift Light" pitchFamily="34" charset="0"/>
              </a:rPr>
              <a:t> Выделение </a:t>
            </a:r>
            <a:r>
              <a:rPr lang="ru-RU" sz="1200" dirty="0" err="1" smtClean="0">
                <a:latin typeface="Bahnschrift Light" pitchFamily="34" charset="0"/>
              </a:rPr>
              <a:t>ооцист</a:t>
            </a:r>
            <a:r>
              <a:rPr lang="ru-RU" sz="1200" dirty="0" smtClean="0">
                <a:latin typeface="Bahnschrift Light" pitchFamily="34" charset="0"/>
              </a:rPr>
              <a:t> во внешнюю среду происходит, как правило, с 7-го по 20-й день после инфицирования животного, хотя в литературе встречаются ссылки на более ранние сроки (3–4-й день). С экскрементами кота выделяется до 10 миллионов </a:t>
            </a:r>
            <a:r>
              <a:rPr lang="ru-RU" sz="1200" dirty="0" err="1" smtClean="0">
                <a:latin typeface="Bahnschrift Light" pitchFamily="34" charset="0"/>
              </a:rPr>
              <a:t>ооцист</a:t>
            </a:r>
            <a:r>
              <a:rPr lang="ru-RU" sz="1200" dirty="0" smtClean="0">
                <a:latin typeface="Bahnschrift Light" pitchFamily="34" charset="0"/>
              </a:rPr>
              <a:t> в сутки. </a:t>
            </a:r>
          </a:p>
          <a:p>
            <a:pPr>
              <a:buFont typeface="Wingdings" pitchFamily="2" charset="2"/>
              <a:buChar char="q"/>
            </a:pPr>
            <a:r>
              <a:rPr lang="ru-RU" sz="1200" dirty="0" smtClean="0">
                <a:latin typeface="Bahnschrift Light" pitchFamily="34" charset="0"/>
              </a:rPr>
              <a:t> </a:t>
            </a:r>
            <a:r>
              <a:rPr lang="ru-RU" sz="1200" dirty="0" err="1" smtClean="0">
                <a:latin typeface="Bahnschrift Light" pitchFamily="34" charset="0"/>
              </a:rPr>
              <a:t>Ооциста</a:t>
            </a:r>
            <a:r>
              <a:rPr lang="ru-RU" sz="1200" dirty="0" smtClean="0">
                <a:latin typeface="Bahnschrift Light" pitchFamily="34" charset="0"/>
              </a:rPr>
              <a:t> до полного формирования и обретения </a:t>
            </a:r>
            <a:r>
              <a:rPr lang="ru-RU" sz="1200" dirty="0" err="1" smtClean="0">
                <a:latin typeface="Bahnschrift Light" pitchFamily="34" charset="0"/>
              </a:rPr>
              <a:t>контагиозности</a:t>
            </a:r>
            <a:r>
              <a:rPr lang="ru-RU" sz="1200" dirty="0" smtClean="0">
                <a:latin typeface="Bahnschrift Light" pitchFamily="34" charset="0"/>
              </a:rPr>
              <a:t>(заразности) должна «дозревать» вне организма животного в течение 1–5 дней (20–24 </a:t>
            </a:r>
            <a:r>
              <a:rPr lang="ru-RU" sz="1200" dirty="0" err="1" smtClean="0">
                <a:latin typeface="Bahnschrift Light" pitchFamily="34" charset="0"/>
              </a:rPr>
              <a:t>ºС</a:t>
            </a:r>
            <a:r>
              <a:rPr lang="ru-RU" sz="1200" dirty="0" smtClean="0">
                <a:latin typeface="Bahnschrift Light" pitchFamily="34" charset="0"/>
              </a:rPr>
              <a:t>)(рис.6.) При температуре 10–12 </a:t>
            </a:r>
            <a:r>
              <a:rPr lang="ru-RU" sz="1200" dirty="0" err="1" smtClean="0">
                <a:latin typeface="Bahnschrift Light" pitchFamily="34" charset="0"/>
              </a:rPr>
              <a:t>ºС </a:t>
            </a:r>
            <a:r>
              <a:rPr lang="ru-RU" sz="1200" dirty="0" smtClean="0">
                <a:latin typeface="Bahnschrift Light" pitchFamily="34" charset="0"/>
              </a:rPr>
              <a:t>процесс окончательного формирования </a:t>
            </a:r>
            <a:r>
              <a:rPr lang="ru-RU" sz="1200" dirty="0" err="1" smtClean="0">
                <a:latin typeface="Bahnschrift Light" pitchFamily="34" charset="0"/>
              </a:rPr>
              <a:t>ооцист</a:t>
            </a:r>
            <a:r>
              <a:rPr lang="ru-RU" sz="1200" dirty="0" smtClean="0">
                <a:latin typeface="Bahnschrift Light" pitchFamily="34" charset="0"/>
              </a:rPr>
              <a:t> значительно замедляется и достигает 2–3-х недель. Они долго сохраняются во внешней среде и в благоприятных условиях (теплая и влажная почва) могут находиться в почве до полутора лет. </a:t>
            </a:r>
            <a:endParaRPr lang="ru-RU" sz="1200" b="1" i="1" dirty="0" smtClean="0">
              <a:latin typeface="Bahnschrift Light" pitchFamily="34" charset="0"/>
            </a:endParaRPr>
          </a:p>
          <a:p>
            <a:pPr>
              <a:buFont typeface="Wingdings" pitchFamily="2" charset="2"/>
              <a:buChar char="q"/>
            </a:pPr>
            <a:r>
              <a:rPr lang="ru-RU" sz="1200" dirty="0" smtClean="0">
                <a:latin typeface="Bahnschrift Light" pitchFamily="34" charset="0"/>
              </a:rPr>
              <a:t> Проникновение паразита в организм других теплокровных и человека происходит чаще всего алиментарным путем в виде тканевых цист (плохо обработанное мясо) или </a:t>
            </a:r>
            <a:r>
              <a:rPr lang="ru-RU" sz="1200" dirty="0" err="1" smtClean="0">
                <a:latin typeface="Bahnschrift Light" pitchFamily="34" charset="0"/>
              </a:rPr>
              <a:t>ооцист</a:t>
            </a:r>
            <a:r>
              <a:rPr lang="ru-RU" sz="1200" dirty="0" smtClean="0">
                <a:latin typeface="Bahnschrift Light" pitchFamily="34" charset="0"/>
              </a:rPr>
              <a:t> (</a:t>
            </a:r>
            <a:r>
              <a:rPr lang="ru-RU" sz="1200" dirty="0" err="1" smtClean="0">
                <a:latin typeface="Bahnschrift Light" pitchFamily="34" charset="0"/>
              </a:rPr>
              <a:t>контаминированная</a:t>
            </a:r>
            <a:r>
              <a:rPr lang="ru-RU" sz="1200" dirty="0" smtClean="0">
                <a:latin typeface="Bahnschrift Light" pitchFamily="34" charset="0"/>
              </a:rPr>
              <a:t> почва, вода, загрязненные руки).</a:t>
            </a:r>
          </a:p>
          <a:p>
            <a:r>
              <a:rPr lang="ru-RU" sz="1200" i="1" dirty="0" smtClean="0">
                <a:latin typeface="Bahnschrift Light" pitchFamily="34" charset="0"/>
              </a:rPr>
              <a:t>К человеку они могут попасть следующими путями</a:t>
            </a:r>
            <a:r>
              <a:rPr lang="ru-RU" sz="1200" dirty="0" smtClean="0">
                <a:latin typeface="Bahnschrift Light" pitchFamily="34" charset="0"/>
              </a:rPr>
              <a:t>: </a:t>
            </a:r>
          </a:p>
          <a:p>
            <a:pPr>
              <a:buAutoNum type="arabicParenR"/>
            </a:pPr>
            <a:r>
              <a:rPr lang="ru-RU" sz="1200" dirty="0" smtClean="0">
                <a:latin typeface="Bahnschrift Light" pitchFamily="34" charset="0"/>
              </a:rPr>
              <a:t> </a:t>
            </a:r>
            <a:r>
              <a:rPr lang="ru-RU" sz="1200" b="1" i="1" dirty="0" err="1" smtClean="0">
                <a:latin typeface="Bahnschrift Light" pitchFamily="34" charset="0"/>
              </a:rPr>
              <a:t>перорально</a:t>
            </a:r>
            <a:r>
              <a:rPr lang="ru-RU" sz="1200" dirty="0" smtClean="0">
                <a:latin typeface="Bahnschrift Light" pitchFamily="34" charset="0"/>
              </a:rPr>
              <a:t>  при употреблении немытых или плохо обработанных овощей и фруктов, а также пренебрежения к правилам гигиены (мытья рук перед потреблением любых продуктов питания)</a:t>
            </a:r>
          </a:p>
          <a:p>
            <a:pPr>
              <a:buAutoNum type="arabicParenR"/>
            </a:pPr>
            <a:r>
              <a:rPr lang="ru-RU" sz="1200" dirty="0" smtClean="0">
                <a:latin typeface="Bahnschrift Light" pitchFamily="34" charset="0"/>
              </a:rPr>
              <a:t> </a:t>
            </a:r>
            <a:r>
              <a:rPr lang="ru-RU" sz="1200" b="1" i="1" dirty="0" err="1" smtClean="0">
                <a:latin typeface="Bahnschrift Light" pitchFamily="34" charset="0"/>
              </a:rPr>
              <a:t>алиментарно</a:t>
            </a:r>
            <a:r>
              <a:rPr lang="ru-RU" sz="1200" dirty="0" smtClean="0">
                <a:latin typeface="Bahnschrift Light" pitchFamily="34" charset="0"/>
              </a:rPr>
              <a:t>  при употреблении в пищу сырых мясных и </a:t>
            </a:r>
            <a:r>
              <a:rPr lang="ru-RU" sz="1200" dirty="0" err="1" smtClean="0">
                <a:latin typeface="Bahnschrift Light" pitchFamily="34" charset="0"/>
              </a:rPr>
              <a:t>куринных</a:t>
            </a:r>
            <a:r>
              <a:rPr lang="ru-RU" sz="1200" dirty="0" smtClean="0">
                <a:latin typeface="Bahnschrift Light" pitchFamily="34" charset="0"/>
              </a:rPr>
              <a:t> фаршей, сырых </a:t>
            </a:r>
            <a:r>
              <a:rPr lang="ru-RU" sz="1200" dirty="0" err="1" smtClean="0">
                <a:latin typeface="Bahnschrift Light" pitchFamily="34" charset="0"/>
              </a:rPr>
              <a:t>куринных</a:t>
            </a:r>
            <a:r>
              <a:rPr lang="ru-RU" sz="1200" dirty="0" smtClean="0">
                <a:latin typeface="Bahnschrift Light" pitchFamily="34" charset="0"/>
              </a:rPr>
              <a:t> яиц, не кипяченного молока (зараженных цистами)</a:t>
            </a:r>
          </a:p>
          <a:p>
            <a:pPr>
              <a:buAutoNum type="arabicParenR"/>
            </a:pPr>
            <a:r>
              <a:rPr lang="ru-RU" sz="1200" dirty="0" smtClean="0">
                <a:latin typeface="Bahnschrift Light" pitchFamily="34" charset="0"/>
              </a:rPr>
              <a:t> </a:t>
            </a:r>
            <a:r>
              <a:rPr lang="ru-RU" sz="1200" b="1" i="1" dirty="0" err="1" smtClean="0">
                <a:latin typeface="Bahnschrift Light" pitchFamily="34" charset="0"/>
              </a:rPr>
              <a:t>трансплацентарно</a:t>
            </a:r>
            <a:r>
              <a:rPr lang="ru-RU" sz="1200" dirty="0" smtClean="0">
                <a:latin typeface="Bahnschrift Light" pitchFamily="34" charset="0"/>
              </a:rPr>
              <a:t> (вертикально) через плаценту от матери к ребенку</a:t>
            </a:r>
          </a:p>
          <a:p>
            <a:pPr>
              <a:buAutoNum type="arabicParenR"/>
            </a:pPr>
            <a:r>
              <a:rPr lang="ru-RU" sz="1200" dirty="0" smtClean="0">
                <a:latin typeface="Bahnschrift Light" pitchFamily="34" charset="0"/>
              </a:rPr>
              <a:t> </a:t>
            </a:r>
            <a:r>
              <a:rPr lang="ru-RU" sz="1200" dirty="0" err="1" smtClean="0">
                <a:latin typeface="Bahnschrift Light" pitchFamily="34" charset="0"/>
              </a:rPr>
              <a:t>вследствии</a:t>
            </a:r>
            <a:r>
              <a:rPr lang="ru-RU" sz="1200" dirty="0" smtClean="0">
                <a:latin typeface="Bahnschrift Light" pitchFamily="34" charset="0"/>
              </a:rPr>
              <a:t> </a:t>
            </a:r>
            <a:r>
              <a:rPr lang="ru-RU" sz="1200" b="1" i="1" dirty="0" smtClean="0">
                <a:latin typeface="Bahnschrift Light" pitchFamily="34" charset="0"/>
              </a:rPr>
              <a:t>переливания крови (гемотрансфузии) </a:t>
            </a:r>
            <a:r>
              <a:rPr lang="ru-RU" sz="1200" dirty="0" smtClean="0">
                <a:latin typeface="Bahnschrift Light" pitchFamily="34" charset="0"/>
              </a:rPr>
              <a:t>или трансплантации органов, зараженных цистами и </a:t>
            </a:r>
            <a:r>
              <a:rPr lang="ru-RU" sz="1200" dirty="0" err="1" smtClean="0">
                <a:latin typeface="Bahnschrift Light" pitchFamily="34" charset="0"/>
              </a:rPr>
              <a:t>эндозоитами</a:t>
            </a:r>
            <a:endParaRPr lang="ru-RU" sz="1200" b="1" i="1" dirty="0" smtClean="0">
              <a:latin typeface="Bahnschrift Light" pitchFamily="34" charset="0"/>
            </a:endParaRPr>
          </a:p>
          <a:p>
            <a:endParaRPr lang="ru-RU" sz="1200" dirty="0"/>
          </a:p>
        </p:txBody>
      </p:sp>
      <p:pic>
        <p:nvPicPr>
          <p:cNvPr id="14" name="Содержимое 13" descr="Без имени.png"/>
          <p:cNvPicPr>
            <a:picLocks noGrp="1" noChangeAspect="1"/>
          </p:cNvPicPr>
          <p:nvPr>
            <p:ph sz="half" idx="13"/>
          </p:nvPr>
        </p:nvPicPr>
        <p:blipFill>
          <a:blip r:embed="rId2"/>
          <a:srcRect r="8880"/>
          <a:stretch>
            <a:fillRect/>
          </a:stretch>
        </p:blipFill>
        <p:spPr>
          <a:xfrm>
            <a:off x="368423" y="1264510"/>
            <a:ext cx="6503251" cy="5171799"/>
          </a:xfrm>
        </p:spPr>
      </p:pic>
      <p:sp>
        <p:nvSpPr>
          <p:cNvPr id="15" name="TextBox 14"/>
          <p:cNvSpPr txBox="1"/>
          <p:nvPr/>
        </p:nvSpPr>
        <p:spPr>
          <a:xfrm>
            <a:off x="0" y="6396335"/>
            <a:ext cx="6880194" cy="461665"/>
          </a:xfrm>
          <a:prstGeom prst="rect">
            <a:avLst/>
          </a:prstGeom>
          <a:noFill/>
        </p:spPr>
        <p:txBody>
          <a:bodyPr wrap="square" rtlCol="0">
            <a:spAutoFit/>
          </a:bodyPr>
          <a:lstStyle/>
          <a:p>
            <a:r>
              <a:rPr lang="ru-RU" sz="1200" dirty="0" smtClean="0">
                <a:latin typeface="Bahnschrift Light" pitchFamily="34" charset="0"/>
              </a:rPr>
              <a:t>Рис. 6. Цикл</a:t>
            </a:r>
            <a:r>
              <a:rPr lang="en-US" sz="1200" dirty="0" smtClean="0">
                <a:latin typeface="Bahnschrift Light" pitchFamily="34" charset="0"/>
              </a:rPr>
              <a:t> </a:t>
            </a:r>
            <a:r>
              <a:rPr lang="ru-RU" sz="1200" dirty="0" smtClean="0">
                <a:latin typeface="Bahnschrift Light" pitchFamily="34" charset="0"/>
              </a:rPr>
              <a:t>развития </a:t>
            </a:r>
            <a:r>
              <a:rPr lang="en-US" sz="1200" dirty="0" smtClean="0">
                <a:latin typeface="Bahnschrift Light" pitchFamily="34" charset="0"/>
              </a:rPr>
              <a:t>T. </a:t>
            </a:r>
            <a:r>
              <a:rPr lang="en-US" sz="1200" dirty="0" err="1" smtClean="0">
                <a:latin typeface="Bahnschrift Light" pitchFamily="34" charset="0"/>
              </a:rPr>
              <a:t>Gondii</a:t>
            </a:r>
            <a:r>
              <a:rPr lang="ru-RU" sz="1200" dirty="0" smtClean="0">
                <a:latin typeface="Bahnschrift Light" pitchFamily="34" charset="0"/>
              </a:rPr>
              <a:t>. Показаны биология, инфекция и репликация 3 инфекционных стадий паразитов в их хозяевах</a:t>
            </a:r>
            <a:endParaRPr lang="ru-RU" sz="1200" dirty="0">
              <a:latin typeface="Bahnschrift Light" pitchFamily="34" charset="0"/>
            </a:endParaRPr>
          </a:p>
        </p:txBody>
      </p:sp>
    </p:spTree>
  </p:cSld>
  <p:clrMapOvr>
    <a:masterClrMapping/>
  </p:clrMapOvr>
  <p:transition>
    <p:push dir="u"/>
  </p:transition>
  <p:timing>
    <p:tnLst>
      <p:par>
        <p:cTn id="1" dur="indefinite" restart="never" nodeType="tmRoot"/>
      </p:par>
    </p:tnLst>
  </p:timing>
</p:sld>
</file>

<file path=ppt/theme/theme1.xml><?xml version="1.0" encoding="utf-8"?>
<a:theme xmlns:a="http://schemas.openxmlformats.org/drawingml/2006/main" name="ДивидендVTI">
  <a:themeElements>
    <a:clrScheme name="Другая 1">
      <a:dk1>
        <a:sysClr val="windowText" lastClr="000000"/>
      </a:dk1>
      <a:lt1>
        <a:sysClr val="window" lastClr="FFFFFF"/>
      </a:lt1>
      <a:dk2>
        <a:srgbClr val="3B3B3B"/>
      </a:dk2>
      <a:lt2>
        <a:srgbClr val="D4D2D0"/>
      </a:lt2>
      <a:accent1>
        <a:srgbClr val="6EA0B0"/>
      </a:accent1>
      <a:accent2>
        <a:srgbClr val="CCAF0A"/>
      </a:accent2>
      <a:accent3>
        <a:srgbClr val="B1B5BA"/>
      </a:accent3>
      <a:accent4>
        <a:srgbClr val="4B7B8A"/>
      </a:accent4>
      <a:accent5>
        <a:srgbClr val="ABB89D"/>
      </a:accent5>
      <a:accent6>
        <a:srgbClr val="7E848D"/>
      </a:accent6>
      <a:hlink>
        <a:srgbClr val="00C8C3"/>
      </a:hlink>
      <a:folHlink>
        <a:srgbClr val="A116E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Dividend design_Win32_SL_V15" id="{2701BB1F-F316-4B75-9491-9CBB0D27A737}" vid="{567D41FF-711B-46C9-BAF2-A20952F37F9E}"/>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437772-7826-4CEE-8E78-517B414A42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26303C-A89C-422C-9097-BDF7002EFC5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6E679C34-122C-4127-90D9-C271AEE94CE4}">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7062</Words>
  <Application>Microsoft Office PowerPoint</Application>
  <PresentationFormat>Произвольный</PresentationFormat>
  <Paragraphs>260</Paragraphs>
  <Slides>43</Slides>
  <Notes>6</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ДивидендVTI</vt:lpstr>
      <vt:lpstr>Токсоплазмоз</vt:lpstr>
      <vt:lpstr>Токсоплазмоз - инвазионное заболевание, возбудителем его является Toxoplasma gondii - простейшее, внутриклеточный паразит, которым инфицировано до трети населения Земли.</vt:lpstr>
      <vt:lpstr>Этиология токсоплазмоза</vt:lpstr>
      <vt:lpstr>Эпидемиология токсоплазмоза</vt:lpstr>
      <vt:lpstr>Эпидемиология токсоплазмоза</vt:lpstr>
      <vt:lpstr>Морфология токсоплазмы </vt:lpstr>
      <vt:lpstr>Цикл развития токсоплазмы </vt:lpstr>
      <vt:lpstr>Цикл развития токсоплазмы </vt:lpstr>
      <vt:lpstr>Цикл развития токсоплазмы </vt:lpstr>
      <vt:lpstr>Цикл развития токсоплазмы </vt:lpstr>
      <vt:lpstr>Цикл развития токсоплазмы </vt:lpstr>
      <vt:lpstr>Цикл развития токсоплазмы </vt:lpstr>
      <vt:lpstr>Цикл развития токсоплазмы </vt:lpstr>
      <vt:lpstr>Цикл развития токсоплазмы </vt:lpstr>
      <vt:lpstr>ПАТОГЕНЕЗ</vt:lpstr>
      <vt:lpstr>Классификация и клиническая картина токсоплазмоза</vt:lpstr>
      <vt:lpstr>Классификация и клиническая картина токсоплазмоза</vt:lpstr>
      <vt:lpstr>Классификация и клиническая картина токсоплазмоза</vt:lpstr>
      <vt:lpstr>Классификация и клиническая картина токсоплазмоза</vt:lpstr>
      <vt:lpstr>Классификация и клиническая картина токсоплазмоза</vt:lpstr>
      <vt:lpstr>Классификация и клиническая картина токсоплазмоза</vt:lpstr>
      <vt:lpstr>КЛИНИКА ВРОЖДЕННОГО ТОКСОПЛАЗМОЗА</vt:lpstr>
      <vt:lpstr>КЛИНИКА ВРОЖДЕННОГО ТОКСОПЛАЗМОЗА</vt:lpstr>
      <vt:lpstr>КЛИНИКА ВРОЖДЕННОГО ТОКСОПЛАЗМОЗА</vt:lpstr>
      <vt:lpstr>КЛИНИКА ВРОЖДЕННОГО ТОКСОПЛАЗМОЗА</vt:lpstr>
      <vt:lpstr>Диагностика токсоплазмоза </vt:lpstr>
      <vt:lpstr>Диагностика токсоплазмоза </vt:lpstr>
      <vt:lpstr>Диагностика токсоплазмоза </vt:lpstr>
      <vt:lpstr>Диагностика токсоплазмоза </vt:lpstr>
      <vt:lpstr>Лечение</vt:lpstr>
      <vt:lpstr>Лечение</vt:lpstr>
      <vt:lpstr>Диагностика, клиника и лечение токсоплазмоза у беременных женщин</vt:lpstr>
      <vt:lpstr>Диагностика, клиника и лечение токсоплазмоза у беременных женщин</vt:lpstr>
      <vt:lpstr>Диагностика, клиника и лечение токсоплазмоза у беременных женщин</vt:lpstr>
      <vt:lpstr>Диагностика, клиника и лечение токсоплазмоза у беременных женщин</vt:lpstr>
      <vt:lpstr>НОВЫЕ ПОДХОДЫ К РЕШЕНИЮ ПРОБЛЕМЫ ТОКСОПЛАЗМОЗА </vt:lpstr>
      <vt:lpstr>НОВЫЕ ПОДХОДЫ К РЕШЕНИЮ ПРОБЛЕМЫ ТОКСОПЛАЗМОЗА </vt:lpstr>
      <vt:lpstr>Профилактика врожденного токсоплазмоза</vt:lpstr>
      <vt:lpstr>Меры по профилактике токсоплазмоза: </vt:lpstr>
      <vt:lpstr>Эксперт Сеченовского университета рассказывает о том, как токсоплазма может влиять на работу мозга </vt:lpstr>
      <vt:lpstr>Эксперт Сеченовского университета рассказывает о том, как токсоплазма может влиять на работу мозга </vt:lpstr>
      <vt:lpstr>Эксперт Сеченовского университета рассказывает о том, как токсоплазма может влиять на работу мозга </vt:lpstr>
      <vt:lpstr>Благодарим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2023-12-10T17:10:56Z</dcterms:created>
  <dcterms:modified xsi:type="dcterms:W3CDTF">2025-04-02T06:48:18Z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