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6" r:id="rId10"/>
    <p:sldId id="268" r:id="rId11"/>
  </p:sldIdLst>
  <p:sldSz cx="18288000" cy="10287000"/>
  <p:notesSz cx="6858000" cy="9144000"/>
  <p:embeddedFontLst>
    <p:embeddedFont>
      <p:font typeface="TT Drugs Bold" panose="020B0604020202020204" charset="-52"/>
      <p:regular r:id="rId12"/>
    </p:embeddedFont>
    <p:embeddedFont>
      <p:font typeface="Bahnschrift" panose="020B0502040204020203" pitchFamily="34" charset="0"/>
      <p:regular r:id="rId13"/>
      <p:bold r:id="rId14"/>
    </p:embeddedFont>
    <p:embeddedFont>
      <p:font typeface="Sitka Small" panose="02000505000000020004" pitchFamily="2" charset="0"/>
      <p:regular r:id="rId15"/>
      <p:bold r:id="rId16"/>
      <p:italic r:id="rId17"/>
      <p:boldItalic r:id="rId18"/>
    </p:embeddedFont>
    <p:embeddedFont>
      <p:font typeface="TT Drugs" panose="020B0604020202020204" charset="-52"/>
      <p:regular r:id="rId19"/>
    </p:embeddedFon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itka Banner" panose="02000505000000020004" pitchFamily="2" charset="0"/>
      <p:regular r:id="rId25"/>
      <p:bold r:id="rId26"/>
      <p:italic r:id="rId27"/>
      <p:boldItalic r:id="rId28"/>
    </p:embeddedFont>
    <p:embeddedFont>
      <p:font typeface="Franklin Gothic Medium Cond" panose="020B0606030402020204" pitchFamily="3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70178" y="-4675432"/>
            <a:ext cx="12965360" cy="12236058"/>
          </a:xfrm>
          <a:custGeom>
            <a:avLst/>
            <a:gdLst/>
            <a:ahLst/>
            <a:cxnLst/>
            <a:rect l="l" t="t" r="r" b="b"/>
            <a:pathLst>
              <a:path w="12965360" h="12236058">
                <a:moveTo>
                  <a:pt x="0" y="0"/>
                </a:moveTo>
                <a:lnTo>
                  <a:pt x="12965360" y="0"/>
                </a:lnTo>
                <a:lnTo>
                  <a:pt x="12965360" y="12236058"/>
                </a:lnTo>
                <a:lnTo>
                  <a:pt x="0" y="12236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65760" y="3113469"/>
            <a:ext cx="12113698" cy="11376781"/>
          </a:xfrm>
          <a:custGeom>
            <a:avLst/>
            <a:gdLst/>
            <a:ahLst/>
            <a:cxnLst/>
            <a:rect l="l" t="t" r="r" b="b"/>
            <a:pathLst>
              <a:path w="12113698" h="11376781">
                <a:moveTo>
                  <a:pt x="0" y="0"/>
                </a:moveTo>
                <a:lnTo>
                  <a:pt x="12113698" y="0"/>
                </a:lnTo>
                <a:lnTo>
                  <a:pt x="12113698" y="11376782"/>
                </a:lnTo>
                <a:lnTo>
                  <a:pt x="0" y="11376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06368" y="1638300"/>
            <a:ext cx="15491571" cy="3882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74"/>
              </a:lnSpc>
            </a:pPr>
            <a:r>
              <a:rPr lang="en-US" sz="6000" dirty="0" err="1">
                <a:solidFill>
                  <a:srgbClr val="B244A2"/>
                </a:solidFill>
                <a:latin typeface="Sitka Banner" panose="02000505000000020004" pitchFamily="2" charset="0"/>
              </a:rPr>
              <a:t>Особенности</a:t>
            </a:r>
            <a:r>
              <a:rPr lang="en-US" sz="6000" dirty="0">
                <a:solidFill>
                  <a:srgbClr val="B244A2"/>
                </a:solidFill>
                <a:latin typeface="Sitka Banner" panose="02000505000000020004" pitchFamily="2" charset="0"/>
              </a:rPr>
              <a:t> </a:t>
            </a:r>
            <a:r>
              <a:rPr lang="en-US" sz="6000" dirty="0" err="1">
                <a:solidFill>
                  <a:srgbClr val="B244A2"/>
                </a:solidFill>
                <a:latin typeface="Sitka Banner" panose="02000505000000020004" pitchFamily="2" charset="0"/>
              </a:rPr>
              <a:t>строения</a:t>
            </a:r>
            <a:r>
              <a:rPr lang="en-US" sz="6000" dirty="0">
                <a:solidFill>
                  <a:srgbClr val="B244A2"/>
                </a:solidFill>
                <a:latin typeface="Sitka Banner" panose="02000505000000020004" pitchFamily="2" charset="0"/>
              </a:rPr>
              <a:t> </a:t>
            </a:r>
            <a:r>
              <a:rPr lang="en-US" sz="6000" dirty="0" err="1">
                <a:solidFill>
                  <a:srgbClr val="B244A2"/>
                </a:solidFill>
                <a:latin typeface="Sitka Banner" panose="02000505000000020004" pitchFamily="2" charset="0"/>
              </a:rPr>
              <a:t>ленточных</a:t>
            </a:r>
            <a:r>
              <a:rPr lang="en-US" sz="6000" dirty="0">
                <a:solidFill>
                  <a:srgbClr val="B244A2"/>
                </a:solidFill>
                <a:latin typeface="Sitka Banner" panose="02000505000000020004" pitchFamily="2" charset="0"/>
              </a:rPr>
              <a:t> </a:t>
            </a:r>
            <a:r>
              <a:rPr lang="en-US" sz="6000" dirty="0" err="1">
                <a:solidFill>
                  <a:srgbClr val="B244A2"/>
                </a:solidFill>
                <a:latin typeface="Sitka Banner" panose="02000505000000020004" pitchFamily="2" charset="0"/>
              </a:rPr>
              <a:t>червей</a:t>
            </a:r>
            <a:r>
              <a:rPr lang="en-US" sz="6000" dirty="0">
                <a:solidFill>
                  <a:srgbClr val="B244A2"/>
                </a:solidFill>
                <a:latin typeface="Sitka Banner" panose="02000505000000020004" pitchFamily="2" charset="0"/>
              </a:rPr>
              <a:t>, </a:t>
            </a:r>
            <a:r>
              <a:rPr lang="en-US" sz="6000" dirty="0" err="1">
                <a:solidFill>
                  <a:srgbClr val="B244A2"/>
                </a:solidFill>
                <a:latin typeface="Sitka Banner" panose="02000505000000020004" pitchFamily="2" charset="0"/>
              </a:rPr>
              <a:t>связанных</a:t>
            </a:r>
            <a:r>
              <a:rPr lang="en-US" sz="6000" dirty="0">
                <a:solidFill>
                  <a:srgbClr val="B244A2"/>
                </a:solidFill>
                <a:latin typeface="Sitka Banner" panose="02000505000000020004" pitchFamily="2" charset="0"/>
              </a:rPr>
              <a:t> с </a:t>
            </a:r>
            <a:r>
              <a:rPr lang="en-US" sz="6000" dirty="0" err="1">
                <a:solidFill>
                  <a:srgbClr val="B244A2"/>
                </a:solidFill>
                <a:latin typeface="Sitka Banner" panose="02000505000000020004" pitchFamily="2" charset="0"/>
              </a:rPr>
              <a:t>паразитизмом</a:t>
            </a:r>
            <a:r>
              <a:rPr lang="en-US" sz="6000" dirty="0">
                <a:solidFill>
                  <a:srgbClr val="B244A2"/>
                </a:solidFill>
                <a:latin typeface="Sitka Banner" panose="02000505000000020004" pitchFamily="2" charset="0"/>
              </a:rPr>
              <a:t>. </a:t>
            </a:r>
            <a:r>
              <a:rPr lang="en-US" sz="6000" dirty="0" err="1">
                <a:solidFill>
                  <a:srgbClr val="B244A2"/>
                </a:solidFill>
                <a:latin typeface="Sitka Banner" panose="02000505000000020004" pitchFamily="2" charset="0"/>
              </a:rPr>
              <a:t>Циклы</a:t>
            </a:r>
            <a:r>
              <a:rPr lang="en-US" sz="6000" dirty="0">
                <a:solidFill>
                  <a:srgbClr val="B244A2"/>
                </a:solidFill>
                <a:latin typeface="Sitka Banner" panose="02000505000000020004" pitchFamily="2" charset="0"/>
              </a:rPr>
              <a:t> </a:t>
            </a:r>
            <a:r>
              <a:rPr lang="en-US" sz="6000" dirty="0" err="1">
                <a:solidFill>
                  <a:srgbClr val="B244A2"/>
                </a:solidFill>
                <a:latin typeface="Sitka Banner" panose="02000505000000020004" pitchFamily="2" charset="0"/>
              </a:rPr>
              <a:t>развития</a:t>
            </a:r>
            <a:r>
              <a:rPr lang="en-US" sz="6000" dirty="0">
                <a:solidFill>
                  <a:srgbClr val="B244A2"/>
                </a:solidFill>
                <a:latin typeface="Sitka Banner" panose="02000505000000020004" pitchFamily="2" charset="0"/>
              </a:rPr>
              <a:t> </a:t>
            </a:r>
            <a:r>
              <a:rPr lang="en-US" sz="6000" dirty="0" err="1">
                <a:solidFill>
                  <a:srgbClr val="B244A2"/>
                </a:solidFill>
                <a:latin typeface="Sitka Banner" panose="02000505000000020004" pitchFamily="2" charset="0"/>
              </a:rPr>
              <a:t>лентецов</a:t>
            </a:r>
            <a:endParaRPr lang="en-US" sz="6000" dirty="0">
              <a:solidFill>
                <a:srgbClr val="B244A2"/>
              </a:solidFill>
              <a:latin typeface="Sitka Banner" panose="02000505000000020004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0" y="6167937"/>
            <a:ext cx="9144000" cy="27853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0474"/>
              </a:lnSpc>
            </a:pPr>
            <a:r>
              <a:rPr lang="ru-RU" sz="3200" dirty="0">
                <a:solidFill>
                  <a:srgbClr val="B244A2"/>
                </a:solidFill>
                <a:latin typeface="Sitka Small" panose="02000505000000020004" pitchFamily="2" charset="0"/>
              </a:rPr>
              <a:t>Подготовил  студент 1 курса </a:t>
            </a:r>
            <a:r>
              <a:rPr lang="ru-RU" sz="3200" dirty="0" smtClean="0">
                <a:solidFill>
                  <a:srgbClr val="B244A2"/>
                </a:solidFill>
                <a:latin typeface="Sitka Small" panose="02000505000000020004" pitchFamily="2" charset="0"/>
              </a:rPr>
              <a:t>ЛФ</a:t>
            </a:r>
            <a:endParaRPr lang="ru-RU" sz="3200" dirty="0">
              <a:solidFill>
                <a:srgbClr val="B244A2"/>
              </a:solidFill>
              <a:latin typeface="Sitka Small" panose="02000505000000020004" pitchFamily="2" charset="0"/>
            </a:endParaRPr>
          </a:p>
          <a:p>
            <a:pPr algn="ctr">
              <a:lnSpc>
                <a:spcPts val="10474"/>
              </a:lnSpc>
            </a:pPr>
            <a:r>
              <a:rPr lang="ru-RU" sz="3200" dirty="0">
                <a:solidFill>
                  <a:srgbClr val="B244A2"/>
                </a:solidFill>
                <a:latin typeface="Sitka Small" panose="02000505000000020004" pitchFamily="2" charset="0"/>
              </a:rPr>
              <a:t>Иванов Арсений </a:t>
            </a:r>
            <a:endParaRPr lang="en-US" sz="3200" dirty="0">
              <a:solidFill>
                <a:srgbClr val="B244A2"/>
              </a:solidFill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04198" y="1028700"/>
            <a:ext cx="10726283" cy="10122929"/>
          </a:xfrm>
          <a:custGeom>
            <a:avLst/>
            <a:gdLst/>
            <a:ahLst/>
            <a:cxnLst/>
            <a:rect l="l" t="t" r="r" b="b"/>
            <a:pathLst>
              <a:path w="10726283" h="10122929">
                <a:moveTo>
                  <a:pt x="0" y="0"/>
                </a:moveTo>
                <a:lnTo>
                  <a:pt x="10726282" y="0"/>
                </a:lnTo>
                <a:lnTo>
                  <a:pt x="10726282" y="10122929"/>
                </a:lnTo>
                <a:lnTo>
                  <a:pt x="0" y="10122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006591" y="4311350"/>
            <a:ext cx="16172508" cy="15188681"/>
          </a:xfrm>
          <a:custGeom>
            <a:avLst/>
            <a:gdLst/>
            <a:ahLst/>
            <a:cxnLst/>
            <a:rect l="l" t="t" r="r" b="b"/>
            <a:pathLst>
              <a:path w="16172508" h="15188681">
                <a:moveTo>
                  <a:pt x="0" y="0"/>
                </a:moveTo>
                <a:lnTo>
                  <a:pt x="16172509" y="0"/>
                </a:lnTo>
                <a:lnTo>
                  <a:pt x="16172509" y="15188681"/>
                </a:lnTo>
                <a:lnTo>
                  <a:pt x="0" y="15188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02451" y="-5688391"/>
            <a:ext cx="12113698" cy="11376781"/>
          </a:xfrm>
          <a:custGeom>
            <a:avLst/>
            <a:gdLst/>
            <a:ahLst/>
            <a:cxnLst/>
            <a:rect l="l" t="t" r="r" b="b"/>
            <a:pathLst>
              <a:path w="12113698" h="11376781">
                <a:moveTo>
                  <a:pt x="0" y="0"/>
                </a:moveTo>
                <a:lnTo>
                  <a:pt x="12113698" y="0"/>
                </a:lnTo>
                <a:lnTo>
                  <a:pt x="12113698" y="11376782"/>
                </a:lnTo>
                <a:lnTo>
                  <a:pt x="0" y="11376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50326" y="8370041"/>
            <a:ext cx="415587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endParaRPr lang="en-US" sz="3499" dirty="0">
              <a:solidFill>
                <a:srgbClr val="000000"/>
              </a:solidFill>
              <a:latin typeface="TT Drugs Bold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3BB8690F-1B2B-4A5B-B08F-1EF6AEA3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1" y="2476499"/>
            <a:ext cx="13340582" cy="5893541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ru-RU" sz="9600" b="1" dirty="0">
                <a:solidFill>
                  <a:srgbClr val="000000"/>
                </a:solidFill>
                <a:latin typeface="+mn-lt"/>
              </a:rPr>
              <a:t>Спасибо за внимание!</a:t>
            </a:r>
            <a:endParaRPr lang="ru-RU" sz="96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498168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67531" y="-4353851"/>
            <a:ext cx="12965360" cy="12236058"/>
          </a:xfrm>
          <a:custGeom>
            <a:avLst/>
            <a:gdLst/>
            <a:ahLst/>
            <a:cxnLst/>
            <a:rect l="l" t="t" r="r" b="b"/>
            <a:pathLst>
              <a:path w="12965360" h="12236058">
                <a:moveTo>
                  <a:pt x="0" y="0"/>
                </a:moveTo>
                <a:lnTo>
                  <a:pt x="12965360" y="0"/>
                </a:lnTo>
                <a:lnTo>
                  <a:pt x="12965360" y="12236058"/>
                </a:lnTo>
                <a:lnTo>
                  <a:pt x="0" y="12236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467531" y="2738707"/>
            <a:ext cx="12113698" cy="11376781"/>
          </a:xfrm>
          <a:custGeom>
            <a:avLst/>
            <a:gdLst/>
            <a:ahLst/>
            <a:cxnLst/>
            <a:rect l="l" t="t" r="r" b="b"/>
            <a:pathLst>
              <a:path w="12113698" h="11376781">
                <a:moveTo>
                  <a:pt x="0" y="0"/>
                </a:moveTo>
                <a:lnTo>
                  <a:pt x="12113698" y="0"/>
                </a:lnTo>
                <a:lnTo>
                  <a:pt x="12113698" y="11376781"/>
                </a:lnTo>
                <a:lnTo>
                  <a:pt x="0" y="113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2624" y="2129396"/>
            <a:ext cx="7926948" cy="7926948"/>
          </a:xfrm>
          <a:custGeom>
            <a:avLst/>
            <a:gdLst/>
            <a:ahLst/>
            <a:cxnLst/>
            <a:rect l="l" t="t" r="r" b="b"/>
            <a:pathLst>
              <a:path w="7926948" h="7926948">
                <a:moveTo>
                  <a:pt x="0" y="0"/>
                </a:moveTo>
                <a:lnTo>
                  <a:pt x="7926948" y="0"/>
                </a:lnTo>
                <a:lnTo>
                  <a:pt x="7926948" y="7926948"/>
                </a:lnTo>
                <a:lnTo>
                  <a:pt x="0" y="79269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2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0823" y="4026077"/>
            <a:ext cx="6560054" cy="4238305"/>
          </a:xfrm>
          <a:custGeom>
            <a:avLst/>
            <a:gdLst/>
            <a:ahLst/>
            <a:cxnLst/>
            <a:rect l="l" t="t" r="r" b="b"/>
            <a:pathLst>
              <a:path w="6560054" h="4238305">
                <a:moveTo>
                  <a:pt x="0" y="0"/>
                </a:moveTo>
                <a:lnTo>
                  <a:pt x="6560055" y="0"/>
                </a:lnTo>
                <a:lnTo>
                  <a:pt x="6560055" y="4238305"/>
                </a:lnTo>
                <a:lnTo>
                  <a:pt x="0" y="42383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807" r="-1409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4478" y="3921359"/>
            <a:ext cx="6772745" cy="4343023"/>
          </a:xfrm>
          <a:custGeom>
            <a:avLst/>
            <a:gdLst/>
            <a:ahLst/>
            <a:cxnLst/>
            <a:rect l="l" t="t" r="r" b="b"/>
            <a:pathLst>
              <a:path w="6772745" h="4343023">
                <a:moveTo>
                  <a:pt x="0" y="0"/>
                </a:moveTo>
                <a:lnTo>
                  <a:pt x="6772745" y="0"/>
                </a:lnTo>
                <a:lnTo>
                  <a:pt x="6772745" y="4343023"/>
                </a:lnTo>
                <a:lnTo>
                  <a:pt x="0" y="43430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228600" cap="sq">
            <a:gradFill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7108210" y="1622401"/>
            <a:ext cx="1389619" cy="1389619"/>
          </a:xfrm>
          <a:custGeom>
            <a:avLst/>
            <a:gdLst/>
            <a:ahLst/>
            <a:cxnLst/>
            <a:rect l="l" t="t" r="r" b="b"/>
            <a:pathLst>
              <a:path w="1389619" h="1389619">
                <a:moveTo>
                  <a:pt x="0" y="0"/>
                </a:moveTo>
                <a:lnTo>
                  <a:pt x="1389619" y="0"/>
                </a:lnTo>
                <a:lnTo>
                  <a:pt x="1389619" y="1389619"/>
                </a:lnTo>
                <a:lnTo>
                  <a:pt x="0" y="13896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476219" y="4210731"/>
            <a:ext cx="16272851" cy="1680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599">
                <a:solidFill>
                  <a:srgbClr val="000000"/>
                </a:solidFill>
                <a:latin typeface="TT Drugs Bold"/>
              </a:rPr>
              <a:t>На переднем конце червя находится</a:t>
            </a:r>
          </a:p>
          <a:p>
            <a:pPr>
              <a:lnSpc>
                <a:spcPts val="3239"/>
              </a:lnSpc>
            </a:pPr>
            <a:r>
              <a:rPr lang="en-US" sz="3599">
                <a:solidFill>
                  <a:srgbClr val="000000"/>
                </a:solidFill>
                <a:latin typeface="TT Drugs Bold"/>
              </a:rPr>
              <a:t>головка (сколекс), с органами</a:t>
            </a:r>
          </a:p>
          <a:p>
            <a:pPr>
              <a:lnSpc>
                <a:spcPts val="3239"/>
              </a:lnSpc>
            </a:pPr>
            <a:r>
              <a:rPr lang="en-US" sz="3599">
                <a:solidFill>
                  <a:srgbClr val="000000"/>
                </a:solidFill>
                <a:latin typeface="TT Drugs Bold"/>
              </a:rPr>
              <a:t>прикрепления - присосками, крючьями, </a:t>
            </a:r>
          </a:p>
          <a:p>
            <a:pPr>
              <a:lnSpc>
                <a:spcPts val="3239"/>
              </a:lnSpc>
            </a:pPr>
            <a:r>
              <a:rPr lang="en-US" sz="3599">
                <a:solidFill>
                  <a:srgbClr val="000000"/>
                </a:solidFill>
                <a:latin typeface="TT Drugs Bold"/>
              </a:rPr>
              <a:t>присасывательными щелями (ботриями)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4478" y="385879"/>
            <a:ext cx="18093522" cy="193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86"/>
              </a:lnSpc>
            </a:pPr>
            <a:r>
              <a:rPr lang="en-US" sz="5140" dirty="0" err="1">
                <a:solidFill>
                  <a:srgbClr val="B244A2"/>
                </a:solidFill>
                <a:latin typeface="TT Drugs Bold"/>
              </a:rPr>
              <a:t>Ленточные</a:t>
            </a:r>
            <a:r>
              <a:rPr lang="en-US" sz="5140" dirty="0">
                <a:solidFill>
                  <a:srgbClr val="B244A2"/>
                </a:solidFill>
                <a:latin typeface="TT Drugs Bold"/>
              </a:rPr>
              <a:t> </a:t>
            </a:r>
            <a:r>
              <a:rPr lang="en-US" sz="5140" dirty="0" err="1">
                <a:solidFill>
                  <a:srgbClr val="B244A2"/>
                </a:solidFill>
                <a:latin typeface="TT Drugs Bold"/>
              </a:rPr>
              <a:t>черви</a:t>
            </a:r>
            <a:r>
              <a:rPr lang="en-US" sz="5140" dirty="0">
                <a:solidFill>
                  <a:srgbClr val="B244A2"/>
                </a:solidFill>
                <a:latin typeface="TT Drugs Bold"/>
              </a:rPr>
              <a:t>- </a:t>
            </a:r>
            <a:r>
              <a:rPr lang="en-US" sz="5140" dirty="0" err="1">
                <a:solidFill>
                  <a:srgbClr val="B244A2"/>
                </a:solidFill>
                <a:latin typeface="TT Drugs Bold"/>
              </a:rPr>
              <a:t>паразиты</a:t>
            </a:r>
            <a:r>
              <a:rPr lang="en-US" sz="5140" dirty="0">
                <a:solidFill>
                  <a:srgbClr val="B244A2"/>
                </a:solidFill>
                <a:latin typeface="TT Drugs Bold"/>
              </a:rPr>
              <a:t> </a:t>
            </a:r>
            <a:r>
              <a:rPr lang="en-US" sz="5140" dirty="0" err="1">
                <a:solidFill>
                  <a:srgbClr val="B244A2"/>
                </a:solidFill>
                <a:latin typeface="TT Drugs Bold"/>
              </a:rPr>
              <a:t>позвоночных</a:t>
            </a:r>
            <a:r>
              <a:rPr lang="en-US" sz="5140" dirty="0">
                <a:solidFill>
                  <a:srgbClr val="B244A2"/>
                </a:solidFill>
                <a:latin typeface="TT Drugs Bold"/>
              </a:rPr>
              <a:t> </a:t>
            </a:r>
            <a:r>
              <a:rPr lang="en-US" sz="5140" dirty="0" err="1">
                <a:solidFill>
                  <a:srgbClr val="B244A2"/>
                </a:solidFill>
                <a:latin typeface="TT Drugs Bold"/>
              </a:rPr>
              <a:t>животных</a:t>
            </a:r>
            <a:r>
              <a:rPr lang="en-US" sz="5140" dirty="0">
                <a:solidFill>
                  <a:srgbClr val="B244A2"/>
                </a:solidFill>
                <a:latin typeface="TT Drugs Bold"/>
              </a:rPr>
              <a:t>. </a:t>
            </a:r>
            <a:r>
              <a:rPr lang="en-US" sz="5140" dirty="0" err="1">
                <a:solidFill>
                  <a:srgbClr val="B244A2"/>
                </a:solidFill>
                <a:latin typeface="TT Drugs Bold"/>
              </a:rPr>
              <a:t>Для</a:t>
            </a:r>
            <a:r>
              <a:rPr lang="en-US" sz="5140" dirty="0">
                <a:solidFill>
                  <a:srgbClr val="B244A2"/>
                </a:solidFill>
                <a:latin typeface="TT Drugs Bold"/>
              </a:rPr>
              <a:t> </a:t>
            </a:r>
            <a:r>
              <a:rPr lang="en-US" sz="5140" dirty="0" err="1">
                <a:solidFill>
                  <a:srgbClr val="B244A2"/>
                </a:solidFill>
                <a:latin typeface="TT Drugs Bold"/>
              </a:rPr>
              <a:t>них</a:t>
            </a:r>
            <a:r>
              <a:rPr lang="en-US" sz="5140" dirty="0">
                <a:solidFill>
                  <a:srgbClr val="B244A2"/>
                </a:solidFill>
                <a:latin typeface="TT Drugs Bold"/>
              </a:rPr>
              <a:t> </a:t>
            </a:r>
            <a:r>
              <a:rPr lang="en-US" sz="5140" dirty="0" err="1">
                <a:solidFill>
                  <a:srgbClr val="B244A2"/>
                </a:solidFill>
                <a:latin typeface="TT Drugs Bold"/>
              </a:rPr>
              <a:t>характерно</a:t>
            </a:r>
            <a:r>
              <a:rPr lang="en-US" sz="5140" dirty="0">
                <a:solidFill>
                  <a:srgbClr val="B244A2"/>
                </a:solidFill>
                <a:latin typeface="TT Drugs Bold"/>
              </a:rPr>
              <a:t>: </a:t>
            </a:r>
          </a:p>
          <a:p>
            <a:pPr>
              <a:lnSpc>
                <a:spcPts val="4986"/>
              </a:lnSpc>
            </a:pPr>
            <a:endParaRPr lang="en-US" sz="5140" dirty="0">
              <a:solidFill>
                <a:srgbClr val="B244A2"/>
              </a:solidFill>
              <a:latin typeface="TT Drug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497829" y="1953305"/>
            <a:ext cx="8680847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TT Drugs Bold"/>
              </a:rPr>
              <a:t>Лентовидная форма тела (стробила)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97829" y="2995341"/>
            <a:ext cx="9587746" cy="87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29"/>
              </a:lnSpc>
            </a:pPr>
            <a:r>
              <a:rPr lang="en-US" sz="3699">
                <a:solidFill>
                  <a:srgbClr val="000000"/>
                </a:solidFill>
                <a:latin typeface="TT Drugs Bold"/>
              </a:rPr>
              <a:t>Стробила, как правило, разделена на </a:t>
            </a:r>
          </a:p>
          <a:p>
            <a:pPr algn="just">
              <a:lnSpc>
                <a:spcPts val="3239"/>
              </a:lnSpc>
            </a:pPr>
            <a:r>
              <a:rPr lang="en-US" sz="3599">
                <a:solidFill>
                  <a:srgbClr val="000000"/>
                </a:solidFill>
                <a:latin typeface="TT Drugs Bold"/>
              </a:rPr>
              <a:t>многочисленные членики (проглоттиды)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76219" y="6188120"/>
            <a:ext cx="9458087" cy="2089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599">
                <a:solidFill>
                  <a:srgbClr val="000000"/>
                </a:solidFill>
                <a:latin typeface="TT Drugs Bold"/>
              </a:rPr>
              <a:t>За головкой располагается</a:t>
            </a:r>
          </a:p>
          <a:p>
            <a:pPr>
              <a:lnSpc>
                <a:spcPts val="3239"/>
              </a:lnSpc>
            </a:pPr>
            <a:r>
              <a:rPr lang="en-US" sz="3599">
                <a:solidFill>
                  <a:srgbClr val="000000"/>
                </a:solidFill>
                <a:latin typeface="TT Drugs Bold"/>
              </a:rPr>
              <a:t>несегментированная шейка, от которой </a:t>
            </a:r>
          </a:p>
          <a:p>
            <a:pPr>
              <a:lnSpc>
                <a:spcPts val="3239"/>
              </a:lnSpc>
            </a:pPr>
            <a:r>
              <a:rPr lang="en-US" sz="3599">
                <a:solidFill>
                  <a:srgbClr val="000000"/>
                </a:solidFill>
                <a:latin typeface="TT Drugs Bold"/>
              </a:rPr>
              <a:t>отпочковываются молодые членики с </a:t>
            </a:r>
          </a:p>
          <a:p>
            <a:pPr>
              <a:lnSpc>
                <a:spcPts val="3239"/>
              </a:lnSpc>
            </a:pPr>
            <a:r>
              <a:rPr lang="en-US" sz="3599">
                <a:solidFill>
                  <a:srgbClr val="000000"/>
                </a:solidFill>
                <a:latin typeface="TT Drugs Bold"/>
              </a:rPr>
              <a:t>недифференцированными системами </a:t>
            </a:r>
          </a:p>
          <a:p>
            <a:pPr>
              <a:lnSpc>
                <a:spcPts val="3239"/>
              </a:lnSpc>
            </a:pPr>
            <a:r>
              <a:rPr lang="en-US" sz="3599">
                <a:solidFill>
                  <a:srgbClr val="000000"/>
                </a:solidFill>
                <a:latin typeface="TT Drugs Bold"/>
              </a:rPr>
              <a:t>органов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76219" y="8546510"/>
            <a:ext cx="9811781" cy="1680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599">
                <a:solidFill>
                  <a:srgbClr val="000000"/>
                </a:solidFill>
                <a:latin typeface="TT Drugs Bold"/>
              </a:rPr>
              <a:t>В средней части тела располагаются </a:t>
            </a:r>
          </a:p>
          <a:p>
            <a:pPr>
              <a:lnSpc>
                <a:spcPts val="3239"/>
              </a:lnSpc>
            </a:pPr>
            <a:r>
              <a:rPr lang="en-US" sz="3599">
                <a:solidFill>
                  <a:srgbClr val="000000"/>
                </a:solidFill>
                <a:latin typeface="TT Drugs Bold"/>
              </a:rPr>
              <a:t>гермафродитные проглоттиды с развитой мужской и женской половыми системами</a:t>
            </a:r>
          </a:p>
        </p:txBody>
      </p:sp>
      <p:sp>
        <p:nvSpPr>
          <p:cNvPr id="14" name="Freeform 14"/>
          <p:cNvSpPr/>
          <p:nvPr/>
        </p:nvSpPr>
        <p:spPr>
          <a:xfrm>
            <a:off x="7108210" y="2725861"/>
            <a:ext cx="1389619" cy="1389619"/>
          </a:xfrm>
          <a:custGeom>
            <a:avLst/>
            <a:gdLst/>
            <a:ahLst/>
            <a:cxnLst/>
            <a:rect l="l" t="t" r="r" b="b"/>
            <a:pathLst>
              <a:path w="1389619" h="1389619">
                <a:moveTo>
                  <a:pt x="0" y="0"/>
                </a:moveTo>
                <a:lnTo>
                  <a:pt x="1389619" y="0"/>
                </a:lnTo>
                <a:lnTo>
                  <a:pt x="1389619" y="1389620"/>
                </a:lnTo>
                <a:lnTo>
                  <a:pt x="0" y="13896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108210" y="4115481"/>
            <a:ext cx="1389619" cy="1389619"/>
          </a:xfrm>
          <a:custGeom>
            <a:avLst/>
            <a:gdLst/>
            <a:ahLst/>
            <a:cxnLst/>
            <a:rect l="l" t="t" r="r" b="b"/>
            <a:pathLst>
              <a:path w="1389619" h="1389619">
                <a:moveTo>
                  <a:pt x="0" y="0"/>
                </a:moveTo>
                <a:lnTo>
                  <a:pt x="1389619" y="0"/>
                </a:lnTo>
                <a:lnTo>
                  <a:pt x="1389619" y="1389619"/>
                </a:lnTo>
                <a:lnTo>
                  <a:pt x="0" y="13896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108210" y="5921420"/>
            <a:ext cx="1389619" cy="1389619"/>
          </a:xfrm>
          <a:custGeom>
            <a:avLst/>
            <a:gdLst/>
            <a:ahLst/>
            <a:cxnLst/>
            <a:rect l="l" t="t" r="r" b="b"/>
            <a:pathLst>
              <a:path w="1389619" h="1389619">
                <a:moveTo>
                  <a:pt x="0" y="0"/>
                </a:moveTo>
                <a:lnTo>
                  <a:pt x="1389619" y="0"/>
                </a:lnTo>
                <a:lnTo>
                  <a:pt x="1389619" y="1389620"/>
                </a:lnTo>
                <a:lnTo>
                  <a:pt x="0" y="13896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108210" y="8279810"/>
            <a:ext cx="1389619" cy="1389619"/>
          </a:xfrm>
          <a:custGeom>
            <a:avLst/>
            <a:gdLst/>
            <a:ahLst/>
            <a:cxnLst/>
            <a:rect l="l" t="t" r="r" b="b"/>
            <a:pathLst>
              <a:path w="1389619" h="1389619">
                <a:moveTo>
                  <a:pt x="0" y="0"/>
                </a:moveTo>
                <a:lnTo>
                  <a:pt x="1389619" y="0"/>
                </a:lnTo>
                <a:lnTo>
                  <a:pt x="1389619" y="1389620"/>
                </a:lnTo>
                <a:lnTo>
                  <a:pt x="0" y="13896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690340" y="1895570"/>
            <a:ext cx="223957" cy="74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TT Drugs Bold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08210" y="2948350"/>
            <a:ext cx="1389619" cy="74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TT Drugs Bold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108210" y="4388650"/>
            <a:ext cx="1389619" cy="74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TT Drugs Bold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108210" y="6194590"/>
            <a:ext cx="1389619" cy="74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TT Drugs Bold"/>
              </a:rPr>
              <a:t>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36451" y="8552980"/>
            <a:ext cx="333137" cy="74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TT Drugs Bold"/>
              </a:rPr>
              <a:t>5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05300" y="-9422466"/>
            <a:ext cx="17562161" cy="16493796"/>
          </a:xfrm>
          <a:custGeom>
            <a:avLst/>
            <a:gdLst/>
            <a:ahLst/>
            <a:cxnLst/>
            <a:rect l="l" t="t" r="r" b="b"/>
            <a:pathLst>
              <a:path w="17562161" h="16493796">
                <a:moveTo>
                  <a:pt x="0" y="0"/>
                </a:moveTo>
                <a:lnTo>
                  <a:pt x="17562161" y="0"/>
                </a:lnTo>
                <a:lnTo>
                  <a:pt x="17562161" y="16493796"/>
                </a:lnTo>
                <a:lnTo>
                  <a:pt x="0" y="1649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459969" y="-940592"/>
            <a:ext cx="17562161" cy="16493796"/>
          </a:xfrm>
          <a:custGeom>
            <a:avLst/>
            <a:gdLst/>
            <a:ahLst/>
            <a:cxnLst/>
            <a:rect l="l" t="t" r="r" b="b"/>
            <a:pathLst>
              <a:path w="17562161" h="16493796">
                <a:moveTo>
                  <a:pt x="0" y="0"/>
                </a:moveTo>
                <a:lnTo>
                  <a:pt x="17562161" y="0"/>
                </a:lnTo>
                <a:lnTo>
                  <a:pt x="17562161" y="16493796"/>
                </a:lnTo>
                <a:lnTo>
                  <a:pt x="0" y="1649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0320" y="208875"/>
            <a:ext cx="3532103" cy="9929318"/>
          </a:xfrm>
          <a:custGeom>
            <a:avLst/>
            <a:gdLst/>
            <a:ahLst/>
            <a:cxnLst/>
            <a:rect l="l" t="t" r="r" b="b"/>
            <a:pathLst>
              <a:path w="3532103" h="9929318">
                <a:moveTo>
                  <a:pt x="0" y="0"/>
                </a:moveTo>
                <a:lnTo>
                  <a:pt x="3532103" y="0"/>
                </a:lnTo>
                <a:lnTo>
                  <a:pt x="3532103" y="9929318"/>
                </a:lnTo>
                <a:lnTo>
                  <a:pt x="0" y="99293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2" b="-31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11618" y="4037539"/>
            <a:ext cx="13176382" cy="290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599">
                <a:solidFill>
                  <a:srgbClr val="000000"/>
                </a:solidFill>
                <a:latin typeface="TT Drugs"/>
              </a:rPr>
              <a:t>Снаружи тело червя покрыто кожно-мускульным мешком, поверхностный слой которого (тегумент) морфологически сходен с таковым сосальщиков, а функционально аналогичен слизистой оболочке кишок позвоночных. Тегумент цестод выделяет антипротеолитические ферменты, предохраняющие паразита от переваривания в кишках хозяина.</a:t>
            </a:r>
          </a:p>
        </p:txBody>
      </p:sp>
      <p:sp>
        <p:nvSpPr>
          <p:cNvPr id="6" name="Freeform 6"/>
          <p:cNvSpPr/>
          <p:nvPr/>
        </p:nvSpPr>
        <p:spPr>
          <a:xfrm>
            <a:off x="3802423" y="208875"/>
            <a:ext cx="1389619" cy="1389619"/>
          </a:xfrm>
          <a:custGeom>
            <a:avLst/>
            <a:gdLst/>
            <a:ahLst/>
            <a:cxnLst/>
            <a:rect l="l" t="t" r="r" b="b"/>
            <a:pathLst>
              <a:path w="1389619" h="1389619">
                <a:moveTo>
                  <a:pt x="0" y="0"/>
                </a:moveTo>
                <a:lnTo>
                  <a:pt x="1389619" y="0"/>
                </a:lnTo>
                <a:lnTo>
                  <a:pt x="1389619" y="1389619"/>
                </a:lnTo>
                <a:lnTo>
                  <a:pt x="0" y="1389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111618" y="2262080"/>
            <a:ext cx="12587363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599">
                <a:solidFill>
                  <a:srgbClr val="000000"/>
                </a:solidFill>
                <a:latin typeface="TT Drugs"/>
              </a:rPr>
              <a:t>Зрелые проглоттиды постепенно отрываются и выводятся наружу, а от шейки образуются новые молодые проглоттиды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11618" y="7576155"/>
            <a:ext cx="13176382" cy="86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599">
                <a:solidFill>
                  <a:srgbClr val="000000"/>
                </a:solidFill>
                <a:latin typeface="TT Drugs"/>
              </a:rPr>
              <a:t>Пищеварительная система отсутствует. Цестоды питаются всей поверхностью тела осмотически. </a:t>
            </a:r>
          </a:p>
        </p:txBody>
      </p:sp>
      <p:sp>
        <p:nvSpPr>
          <p:cNvPr id="9" name="Freeform 9"/>
          <p:cNvSpPr/>
          <p:nvPr/>
        </p:nvSpPr>
        <p:spPr>
          <a:xfrm>
            <a:off x="3802423" y="2019270"/>
            <a:ext cx="1389619" cy="1389619"/>
          </a:xfrm>
          <a:custGeom>
            <a:avLst/>
            <a:gdLst/>
            <a:ahLst/>
            <a:cxnLst/>
            <a:rect l="l" t="t" r="r" b="b"/>
            <a:pathLst>
              <a:path w="1389619" h="1389619">
                <a:moveTo>
                  <a:pt x="0" y="0"/>
                </a:moveTo>
                <a:lnTo>
                  <a:pt x="1389619" y="0"/>
                </a:lnTo>
                <a:lnTo>
                  <a:pt x="1389619" y="1389619"/>
                </a:lnTo>
                <a:lnTo>
                  <a:pt x="0" y="1389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02423" y="3924563"/>
            <a:ext cx="1389619" cy="1389619"/>
          </a:xfrm>
          <a:custGeom>
            <a:avLst/>
            <a:gdLst/>
            <a:ahLst/>
            <a:cxnLst/>
            <a:rect l="l" t="t" r="r" b="b"/>
            <a:pathLst>
              <a:path w="1389619" h="1389619">
                <a:moveTo>
                  <a:pt x="0" y="0"/>
                </a:moveTo>
                <a:lnTo>
                  <a:pt x="1389619" y="0"/>
                </a:lnTo>
                <a:lnTo>
                  <a:pt x="1389619" y="1389620"/>
                </a:lnTo>
                <a:lnTo>
                  <a:pt x="0" y="1389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02423" y="7264250"/>
            <a:ext cx="1389619" cy="1389619"/>
          </a:xfrm>
          <a:custGeom>
            <a:avLst/>
            <a:gdLst/>
            <a:ahLst/>
            <a:cxnLst/>
            <a:rect l="l" t="t" r="r" b="b"/>
            <a:pathLst>
              <a:path w="1389619" h="1389619">
                <a:moveTo>
                  <a:pt x="0" y="0"/>
                </a:moveTo>
                <a:lnTo>
                  <a:pt x="1389619" y="0"/>
                </a:lnTo>
                <a:lnTo>
                  <a:pt x="1389619" y="1389619"/>
                </a:lnTo>
                <a:lnTo>
                  <a:pt x="0" y="1389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111618" y="487627"/>
            <a:ext cx="12587363" cy="127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0"/>
              </a:lnSpc>
            </a:pPr>
            <a:r>
              <a:rPr lang="en-US" sz="3588" dirty="0">
                <a:solidFill>
                  <a:srgbClr val="000000"/>
                </a:solidFill>
                <a:latin typeface="TT Drugs"/>
              </a:rPr>
              <a:t>В </a:t>
            </a:r>
            <a:r>
              <a:rPr lang="en-US" sz="3588" dirty="0" err="1">
                <a:solidFill>
                  <a:srgbClr val="000000"/>
                </a:solidFill>
                <a:latin typeface="TT Drugs"/>
              </a:rPr>
              <a:t>конце</a:t>
            </a:r>
            <a:r>
              <a:rPr lang="en-US" sz="3588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88" dirty="0" err="1">
                <a:solidFill>
                  <a:srgbClr val="000000"/>
                </a:solidFill>
                <a:latin typeface="TT Drugs"/>
              </a:rPr>
              <a:t>стробилы</a:t>
            </a:r>
            <a:r>
              <a:rPr lang="en-US" sz="3588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88" dirty="0" err="1">
                <a:solidFill>
                  <a:srgbClr val="000000"/>
                </a:solidFill>
                <a:latin typeface="TT Drugs"/>
              </a:rPr>
              <a:t>находятся</a:t>
            </a:r>
            <a:r>
              <a:rPr lang="en-US" sz="3588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88" dirty="0" err="1">
                <a:solidFill>
                  <a:srgbClr val="000000"/>
                </a:solidFill>
                <a:latin typeface="TT Drugs"/>
              </a:rPr>
              <a:t>зрелые</a:t>
            </a:r>
            <a:r>
              <a:rPr lang="en-US" sz="3588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88" dirty="0" err="1">
                <a:solidFill>
                  <a:srgbClr val="000000"/>
                </a:solidFill>
                <a:latin typeface="TT Drugs"/>
              </a:rPr>
              <a:t>членики</a:t>
            </a:r>
            <a:r>
              <a:rPr lang="en-US" sz="3588" dirty="0">
                <a:solidFill>
                  <a:srgbClr val="000000"/>
                </a:solidFill>
                <a:latin typeface="TT Drugs"/>
              </a:rPr>
              <a:t>, </a:t>
            </a:r>
            <a:r>
              <a:rPr lang="en-US" sz="3588" dirty="0" err="1">
                <a:solidFill>
                  <a:srgbClr val="000000"/>
                </a:solidFill>
                <a:latin typeface="TT Drugs"/>
              </a:rPr>
              <a:t>которые</a:t>
            </a:r>
            <a:r>
              <a:rPr lang="en-US" sz="3588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88" dirty="0" err="1">
                <a:solidFill>
                  <a:srgbClr val="000000"/>
                </a:solidFill>
                <a:latin typeface="TT Drugs"/>
              </a:rPr>
              <a:t>содержат</a:t>
            </a:r>
            <a:r>
              <a:rPr lang="en-US" sz="3588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88" dirty="0" err="1">
                <a:solidFill>
                  <a:srgbClr val="000000"/>
                </a:solidFill>
                <a:latin typeface="TT Drugs"/>
              </a:rPr>
              <a:t>заполненную</a:t>
            </a:r>
            <a:r>
              <a:rPr lang="en-US" sz="3588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88" dirty="0" err="1">
                <a:solidFill>
                  <a:srgbClr val="000000"/>
                </a:solidFill>
                <a:latin typeface="TT Drugs"/>
              </a:rPr>
              <a:t>яйцами</a:t>
            </a:r>
            <a:r>
              <a:rPr lang="en-US" sz="3588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88" dirty="0" err="1">
                <a:solidFill>
                  <a:srgbClr val="000000"/>
                </a:solidFill>
                <a:latin typeface="TT Drugs"/>
              </a:rPr>
              <a:t>матку</a:t>
            </a:r>
            <a:r>
              <a:rPr lang="en-US" sz="3588" dirty="0">
                <a:solidFill>
                  <a:srgbClr val="000000"/>
                </a:solidFill>
                <a:latin typeface="TT Drugs"/>
              </a:rPr>
              <a:t> и </a:t>
            </a:r>
            <a:r>
              <a:rPr lang="en-US" sz="3588" dirty="0" err="1">
                <a:solidFill>
                  <a:srgbClr val="000000"/>
                </a:solidFill>
                <a:latin typeface="TT Drugs"/>
              </a:rPr>
              <a:t>рудименты</a:t>
            </a:r>
            <a:r>
              <a:rPr lang="en-US" sz="3588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88" dirty="0" err="1">
                <a:solidFill>
                  <a:srgbClr val="000000"/>
                </a:solidFill>
                <a:latin typeface="TT Drugs"/>
              </a:rPr>
              <a:t>остальных</a:t>
            </a:r>
            <a:r>
              <a:rPr lang="en-US" sz="3588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88" dirty="0" err="1">
                <a:solidFill>
                  <a:srgbClr val="000000"/>
                </a:solidFill>
                <a:latin typeface="TT Drugs"/>
              </a:rPr>
              <a:t>органов</a:t>
            </a:r>
            <a:endParaRPr lang="en-US" sz="3588" dirty="0">
              <a:solidFill>
                <a:srgbClr val="000000"/>
              </a:solidFill>
              <a:latin typeface="TT Drug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322448" y="482044"/>
            <a:ext cx="349568" cy="74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TT Drugs Bold"/>
              </a:rPr>
              <a:t>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47035" y="2292439"/>
            <a:ext cx="300395" cy="74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TT Drugs Bold"/>
              </a:rPr>
              <a:t>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02423" y="4197733"/>
            <a:ext cx="1389619" cy="74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TT Drugs Bold"/>
              </a:rPr>
              <a:t>8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322448" y="7537419"/>
            <a:ext cx="349568" cy="74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TT Drugs Bold"/>
              </a:rPr>
              <a:t>9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75901" y="727321"/>
            <a:ext cx="15883408" cy="14989966"/>
          </a:xfrm>
          <a:custGeom>
            <a:avLst/>
            <a:gdLst/>
            <a:ahLst/>
            <a:cxnLst/>
            <a:rect l="l" t="t" r="r" b="b"/>
            <a:pathLst>
              <a:path w="15883408" h="14989966">
                <a:moveTo>
                  <a:pt x="0" y="0"/>
                </a:moveTo>
                <a:lnTo>
                  <a:pt x="15883408" y="0"/>
                </a:lnTo>
                <a:lnTo>
                  <a:pt x="15883408" y="14989967"/>
                </a:lnTo>
                <a:lnTo>
                  <a:pt x="0" y="14989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302239" y="-1223245"/>
            <a:ext cx="6366745" cy="6366745"/>
          </a:xfrm>
          <a:custGeom>
            <a:avLst/>
            <a:gdLst/>
            <a:ahLst/>
            <a:cxnLst/>
            <a:rect l="l" t="t" r="r" b="b"/>
            <a:pathLst>
              <a:path w="6366745" h="6366745">
                <a:moveTo>
                  <a:pt x="0" y="0"/>
                </a:moveTo>
                <a:lnTo>
                  <a:pt x="6366745" y="0"/>
                </a:lnTo>
                <a:lnTo>
                  <a:pt x="6366745" y="6366745"/>
                </a:lnTo>
                <a:lnTo>
                  <a:pt x="0" y="6366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48108" y="3287243"/>
            <a:ext cx="12113698" cy="11376781"/>
          </a:xfrm>
          <a:custGeom>
            <a:avLst/>
            <a:gdLst/>
            <a:ahLst/>
            <a:cxnLst/>
            <a:rect l="l" t="t" r="r" b="b"/>
            <a:pathLst>
              <a:path w="12113698" h="11376781">
                <a:moveTo>
                  <a:pt x="0" y="0"/>
                </a:moveTo>
                <a:lnTo>
                  <a:pt x="12113698" y="0"/>
                </a:lnTo>
                <a:lnTo>
                  <a:pt x="12113698" y="11376782"/>
                </a:lnTo>
                <a:lnTo>
                  <a:pt x="0" y="11376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59782" y="333890"/>
            <a:ext cx="1389619" cy="1389619"/>
          </a:xfrm>
          <a:custGeom>
            <a:avLst/>
            <a:gdLst/>
            <a:ahLst/>
            <a:cxnLst/>
            <a:rect l="l" t="t" r="r" b="b"/>
            <a:pathLst>
              <a:path w="1389619" h="1389619">
                <a:moveTo>
                  <a:pt x="0" y="0"/>
                </a:moveTo>
                <a:lnTo>
                  <a:pt x="1389619" y="0"/>
                </a:lnTo>
                <a:lnTo>
                  <a:pt x="1389619" y="1389620"/>
                </a:lnTo>
                <a:lnTo>
                  <a:pt x="0" y="13896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59782" y="6832685"/>
            <a:ext cx="1389619" cy="1389619"/>
          </a:xfrm>
          <a:custGeom>
            <a:avLst/>
            <a:gdLst/>
            <a:ahLst/>
            <a:cxnLst/>
            <a:rect l="l" t="t" r="r" b="b"/>
            <a:pathLst>
              <a:path w="1389619" h="1389619">
                <a:moveTo>
                  <a:pt x="0" y="0"/>
                </a:moveTo>
                <a:lnTo>
                  <a:pt x="1389619" y="0"/>
                </a:lnTo>
                <a:lnTo>
                  <a:pt x="1389619" y="1389619"/>
                </a:lnTo>
                <a:lnTo>
                  <a:pt x="0" y="13896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59782" y="3826910"/>
            <a:ext cx="1389619" cy="1389619"/>
          </a:xfrm>
          <a:custGeom>
            <a:avLst/>
            <a:gdLst/>
            <a:ahLst/>
            <a:cxnLst/>
            <a:rect l="l" t="t" r="r" b="b"/>
            <a:pathLst>
              <a:path w="1389619" h="1389619">
                <a:moveTo>
                  <a:pt x="0" y="0"/>
                </a:moveTo>
                <a:lnTo>
                  <a:pt x="1389619" y="0"/>
                </a:lnTo>
                <a:lnTo>
                  <a:pt x="1389619" y="1389619"/>
                </a:lnTo>
                <a:lnTo>
                  <a:pt x="0" y="13896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74636" y="1628497"/>
            <a:ext cx="9385146" cy="7038859"/>
          </a:xfrm>
          <a:custGeom>
            <a:avLst/>
            <a:gdLst/>
            <a:ahLst/>
            <a:cxnLst/>
            <a:rect l="l" t="t" r="r" b="b"/>
            <a:pathLst>
              <a:path w="9385146" h="7038859">
                <a:moveTo>
                  <a:pt x="0" y="0"/>
                </a:moveTo>
                <a:lnTo>
                  <a:pt x="9385146" y="0"/>
                </a:lnTo>
                <a:lnTo>
                  <a:pt x="9385146" y="7038859"/>
                </a:lnTo>
                <a:lnTo>
                  <a:pt x="0" y="703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349261" y="598370"/>
            <a:ext cx="6733948" cy="290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599" dirty="0" err="1">
                <a:solidFill>
                  <a:srgbClr val="000000"/>
                </a:solidFill>
                <a:latin typeface="TT Drugs"/>
              </a:rPr>
              <a:t>Дыхательной</a:t>
            </a:r>
            <a:r>
              <a:rPr lang="en-US" sz="3599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TT Drugs"/>
              </a:rPr>
              <a:t>системы</a:t>
            </a:r>
            <a:r>
              <a:rPr lang="en-US" sz="3599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TT Drugs"/>
              </a:rPr>
              <a:t>нет</a:t>
            </a:r>
            <a:r>
              <a:rPr lang="en-US" sz="3599" dirty="0">
                <a:solidFill>
                  <a:srgbClr val="000000"/>
                </a:solidFill>
                <a:latin typeface="TT Drugs"/>
              </a:rPr>
              <a:t>. В </a:t>
            </a:r>
            <a:r>
              <a:rPr lang="en-US" sz="3599" dirty="0" err="1">
                <a:solidFill>
                  <a:srgbClr val="000000"/>
                </a:solidFill>
                <a:latin typeface="TT Drugs"/>
              </a:rPr>
              <a:t>связи</a:t>
            </a:r>
            <a:r>
              <a:rPr lang="en-US" sz="3599" dirty="0">
                <a:solidFill>
                  <a:srgbClr val="000000"/>
                </a:solidFill>
                <a:latin typeface="TT Drugs"/>
              </a:rPr>
              <a:t> с </a:t>
            </a:r>
            <a:r>
              <a:rPr lang="en-US" sz="3599" dirty="0" err="1">
                <a:solidFill>
                  <a:srgbClr val="000000"/>
                </a:solidFill>
                <a:latin typeface="TT Drugs"/>
              </a:rPr>
              <a:t>обитанием</a:t>
            </a:r>
            <a:r>
              <a:rPr lang="en-US" sz="3599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TT Drugs"/>
              </a:rPr>
              <a:t>ленточных</a:t>
            </a:r>
            <a:r>
              <a:rPr lang="en-US" sz="3599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TT Drugs"/>
              </a:rPr>
              <a:t>червей</a:t>
            </a:r>
            <a:r>
              <a:rPr lang="en-US" sz="3599" dirty="0">
                <a:solidFill>
                  <a:srgbClr val="000000"/>
                </a:solidFill>
                <a:latin typeface="TT Drugs"/>
              </a:rPr>
              <a:t> в </a:t>
            </a:r>
            <a:r>
              <a:rPr lang="en-US" sz="3599" dirty="0" err="1">
                <a:solidFill>
                  <a:srgbClr val="000000"/>
                </a:solidFill>
                <a:latin typeface="TT Drugs"/>
              </a:rPr>
              <a:t>бескислородной</a:t>
            </a:r>
            <a:r>
              <a:rPr lang="en-US" sz="3599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TT Drugs"/>
              </a:rPr>
              <a:t>среде</a:t>
            </a:r>
            <a:r>
              <a:rPr lang="en-US" sz="3599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TT Drugs"/>
              </a:rPr>
              <a:t>биоэнергетические</a:t>
            </a:r>
            <a:r>
              <a:rPr lang="en-US" sz="3599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TT Drugs"/>
              </a:rPr>
              <a:t>процессы</a:t>
            </a:r>
            <a:r>
              <a:rPr lang="en-US" sz="3599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TT Drugs"/>
              </a:rPr>
              <a:t>протекают</a:t>
            </a:r>
            <a:r>
              <a:rPr lang="en-US" sz="3599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TT Drugs"/>
              </a:rPr>
              <a:t>по</a:t>
            </a:r>
            <a:r>
              <a:rPr lang="en-US" sz="3599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TT Drugs"/>
              </a:rPr>
              <a:t>типу</a:t>
            </a:r>
            <a:r>
              <a:rPr lang="en-US" sz="3599" dirty="0">
                <a:solidFill>
                  <a:srgbClr val="000000"/>
                </a:solidFill>
                <a:latin typeface="TT Drugs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TT Drugs"/>
              </a:rPr>
              <a:t>брожения</a:t>
            </a:r>
            <a:r>
              <a:rPr lang="en-US" sz="3599" dirty="0">
                <a:solidFill>
                  <a:srgbClr val="000000"/>
                </a:solidFill>
                <a:latin typeface="TT Drugs"/>
              </a:rPr>
              <a:t>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49401" y="3945850"/>
            <a:ext cx="6938599" cy="249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1"/>
              </a:lnSpc>
            </a:pPr>
            <a:r>
              <a:rPr lang="en-US" sz="3601">
                <a:solidFill>
                  <a:srgbClr val="000000"/>
                </a:solidFill>
                <a:latin typeface="TT Drugs"/>
              </a:rPr>
              <a:t>Выделительная система протонефридиального типа. Главные стволы протонефридиев расположены по боковым сторонам тела.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9261" y="6883404"/>
            <a:ext cx="7137980" cy="290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599">
                <a:solidFill>
                  <a:srgbClr val="000000"/>
                </a:solidFill>
                <a:latin typeface="TT Drugs"/>
              </a:rPr>
              <a:t>Нервная система представлена ганглием, расположенным в сколексе и двумя главными боковыми стволами, отходящими от нервного узла, которые тянутся вдоль всего тела.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69496" y="641596"/>
            <a:ext cx="570190" cy="7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TT Drugs"/>
              </a:rPr>
              <a:t>10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92727" y="4126114"/>
            <a:ext cx="723728" cy="7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TT Drugs"/>
              </a:rPr>
              <a:t>11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03310" y="7131889"/>
            <a:ext cx="502563" cy="7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TT Drugs"/>
              </a:rPr>
              <a:t>12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13910" y="1431131"/>
            <a:ext cx="16587378" cy="15654338"/>
          </a:xfrm>
          <a:custGeom>
            <a:avLst/>
            <a:gdLst/>
            <a:ahLst/>
            <a:cxnLst/>
            <a:rect l="l" t="t" r="r" b="b"/>
            <a:pathLst>
              <a:path w="16587378" h="15654338">
                <a:moveTo>
                  <a:pt x="0" y="0"/>
                </a:moveTo>
                <a:lnTo>
                  <a:pt x="16587377" y="0"/>
                </a:lnTo>
                <a:lnTo>
                  <a:pt x="16587377" y="15654338"/>
                </a:lnTo>
                <a:lnTo>
                  <a:pt x="0" y="15654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304747" y="1995096"/>
            <a:ext cx="8762662" cy="8229600"/>
          </a:xfrm>
          <a:custGeom>
            <a:avLst/>
            <a:gdLst/>
            <a:ahLst/>
            <a:cxnLst/>
            <a:rect l="l" t="t" r="r" b="b"/>
            <a:pathLst>
              <a:path w="8762662" h="8229600">
                <a:moveTo>
                  <a:pt x="0" y="0"/>
                </a:moveTo>
                <a:lnTo>
                  <a:pt x="8762662" y="0"/>
                </a:lnTo>
                <a:lnTo>
                  <a:pt x="8762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304747" y="-6056326"/>
            <a:ext cx="14132188" cy="13337252"/>
          </a:xfrm>
          <a:custGeom>
            <a:avLst/>
            <a:gdLst/>
            <a:ahLst/>
            <a:cxnLst/>
            <a:rect l="l" t="t" r="r" b="b"/>
            <a:pathLst>
              <a:path w="14132188" h="13337252">
                <a:moveTo>
                  <a:pt x="0" y="0"/>
                </a:moveTo>
                <a:lnTo>
                  <a:pt x="14132188" y="0"/>
                </a:lnTo>
                <a:lnTo>
                  <a:pt x="14132188" y="13337252"/>
                </a:lnTo>
                <a:lnTo>
                  <a:pt x="0" y="13337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56791" y="643654"/>
            <a:ext cx="9812749" cy="8999692"/>
          </a:xfrm>
          <a:custGeom>
            <a:avLst/>
            <a:gdLst/>
            <a:ahLst/>
            <a:cxnLst/>
            <a:rect l="l" t="t" r="r" b="b"/>
            <a:pathLst>
              <a:path w="9812749" h="8999692">
                <a:moveTo>
                  <a:pt x="0" y="0"/>
                </a:moveTo>
                <a:lnTo>
                  <a:pt x="9812748" y="0"/>
                </a:lnTo>
                <a:lnTo>
                  <a:pt x="9812748" y="8999692"/>
                </a:lnTo>
                <a:lnTo>
                  <a:pt x="0" y="8999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8928" y="41512"/>
            <a:ext cx="1389619" cy="1389619"/>
          </a:xfrm>
          <a:custGeom>
            <a:avLst/>
            <a:gdLst/>
            <a:ahLst/>
            <a:cxnLst/>
            <a:rect l="l" t="t" r="r" b="b"/>
            <a:pathLst>
              <a:path w="1389619" h="1389619">
                <a:moveTo>
                  <a:pt x="0" y="0"/>
                </a:moveTo>
                <a:lnTo>
                  <a:pt x="1389620" y="0"/>
                </a:lnTo>
                <a:lnTo>
                  <a:pt x="1389620" y="1389619"/>
                </a:lnTo>
                <a:lnTo>
                  <a:pt x="0" y="13896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874221"/>
            <a:ext cx="6432176" cy="4813411"/>
          </a:xfrm>
          <a:custGeom>
            <a:avLst/>
            <a:gdLst/>
            <a:ahLst/>
            <a:cxnLst/>
            <a:rect l="l" t="t" r="r" b="b"/>
            <a:pathLst>
              <a:path w="6432176" h="4813411">
                <a:moveTo>
                  <a:pt x="0" y="0"/>
                </a:moveTo>
                <a:lnTo>
                  <a:pt x="6432176" y="0"/>
                </a:lnTo>
                <a:lnTo>
                  <a:pt x="6432176" y="4813411"/>
                </a:lnTo>
                <a:lnTo>
                  <a:pt x="0" y="48134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503962"/>
            <a:ext cx="7228091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Половая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система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хорошо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сформирована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 в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гермафродитных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проглоттидах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.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Она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включает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яичник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желточник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влагалище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оотип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недоразвитую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матку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семенники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семяизвергательный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канал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 и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копулятивный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орган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 -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циррус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.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Осеменение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ahnschrift" panose="020B0502040204020203" pitchFamily="34" charset="0"/>
              </a:rPr>
              <a:t>перекрестное</a:t>
            </a:r>
            <a:r>
              <a:rPr lang="en-US" sz="3599" dirty="0">
                <a:solidFill>
                  <a:srgbClr val="000000"/>
                </a:solidFill>
                <a:latin typeface="Bahnschrift" panose="020B0502040204020203" pitchFamily="34" charset="0"/>
              </a:rPr>
              <a:t>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3350" y="340716"/>
            <a:ext cx="505063" cy="7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dirty="0">
                <a:solidFill>
                  <a:srgbClr val="000000"/>
                </a:solidFill>
                <a:latin typeface="TT Drugs"/>
              </a:rPr>
              <a:t>13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44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92042" y="-9094930"/>
            <a:ext cx="17562161" cy="16493796"/>
          </a:xfrm>
          <a:custGeom>
            <a:avLst/>
            <a:gdLst/>
            <a:ahLst/>
            <a:cxnLst/>
            <a:rect l="l" t="t" r="r" b="b"/>
            <a:pathLst>
              <a:path w="17562161" h="16493796">
                <a:moveTo>
                  <a:pt x="0" y="0"/>
                </a:moveTo>
                <a:lnTo>
                  <a:pt x="17562161" y="0"/>
                </a:lnTo>
                <a:lnTo>
                  <a:pt x="17562161" y="16493796"/>
                </a:lnTo>
                <a:lnTo>
                  <a:pt x="0" y="1649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82516" y="404260"/>
            <a:ext cx="17562161" cy="16493796"/>
          </a:xfrm>
          <a:custGeom>
            <a:avLst/>
            <a:gdLst/>
            <a:ahLst/>
            <a:cxnLst/>
            <a:rect l="l" t="t" r="r" b="b"/>
            <a:pathLst>
              <a:path w="17562161" h="16493796">
                <a:moveTo>
                  <a:pt x="0" y="0"/>
                </a:moveTo>
                <a:lnTo>
                  <a:pt x="17562161" y="0"/>
                </a:lnTo>
                <a:lnTo>
                  <a:pt x="17562161" y="16493796"/>
                </a:lnTo>
                <a:lnTo>
                  <a:pt x="0" y="1649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1217160" y="-9525"/>
            <a:ext cx="20722320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dirty="0" err="1">
                <a:solidFill>
                  <a:srgbClr val="FDF2F2"/>
                </a:solidFill>
                <a:latin typeface="TT Drugs Bold"/>
              </a:rPr>
              <a:t>Цикл</a:t>
            </a:r>
            <a:r>
              <a:rPr lang="en-US" sz="7500" dirty="0">
                <a:solidFill>
                  <a:srgbClr val="FDF2F2"/>
                </a:solidFill>
                <a:latin typeface="TT Drugs Bold"/>
              </a:rPr>
              <a:t> </a:t>
            </a:r>
            <a:r>
              <a:rPr lang="en-US" sz="7500" dirty="0" err="1">
                <a:solidFill>
                  <a:srgbClr val="FDF2F2"/>
                </a:solidFill>
                <a:latin typeface="TT Drugs Bold"/>
              </a:rPr>
              <a:t>развития</a:t>
            </a:r>
            <a:r>
              <a:rPr lang="en-US" sz="7500" dirty="0">
                <a:solidFill>
                  <a:srgbClr val="FDF2F2"/>
                </a:solidFill>
                <a:latin typeface="TT Drugs Bold"/>
              </a:rPr>
              <a:t>.</a:t>
            </a:r>
          </a:p>
          <a:p>
            <a:pPr algn="ctr">
              <a:lnSpc>
                <a:spcPts val="7560"/>
              </a:lnSpc>
            </a:pPr>
            <a:r>
              <a:rPr lang="en-US" sz="6300" dirty="0" err="1">
                <a:solidFill>
                  <a:srgbClr val="FDF2F2"/>
                </a:solidFill>
                <a:latin typeface="TT Drugs Bold"/>
              </a:rPr>
              <a:t>Лентец</a:t>
            </a:r>
            <a:r>
              <a:rPr lang="en-US" sz="6300" dirty="0">
                <a:solidFill>
                  <a:srgbClr val="FDF2F2"/>
                </a:solidFill>
                <a:latin typeface="TT Drugs Bold"/>
              </a:rPr>
              <a:t> </a:t>
            </a:r>
            <a:r>
              <a:rPr lang="en-US" sz="6300" dirty="0" err="1">
                <a:solidFill>
                  <a:srgbClr val="FDF2F2"/>
                </a:solidFill>
                <a:latin typeface="TT Drugs Bold"/>
              </a:rPr>
              <a:t>широкий</a:t>
            </a:r>
            <a:r>
              <a:rPr lang="en-US" sz="6300" dirty="0">
                <a:solidFill>
                  <a:srgbClr val="FDF2F2"/>
                </a:solidFill>
                <a:latin typeface="TT Drugs Bold"/>
              </a:rPr>
              <a:t> (Diphyllobothrium latum)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7274" y="2056039"/>
            <a:ext cx="17873451" cy="820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7"/>
              </a:lnSpc>
            </a:pPr>
            <a:r>
              <a:rPr lang="en-US" sz="3773" u="sng" dirty="0" err="1">
                <a:solidFill>
                  <a:srgbClr val="FDF2F2"/>
                </a:solidFill>
                <a:latin typeface="Sitka Small" panose="02000505000000020004" pitchFamily="2" charset="0"/>
              </a:rPr>
              <a:t>Окончательный</a:t>
            </a:r>
            <a:r>
              <a:rPr lang="en-US" sz="3773" u="sng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u="sng" dirty="0" err="1">
                <a:solidFill>
                  <a:srgbClr val="FDF2F2"/>
                </a:solidFill>
                <a:latin typeface="Sitka Small" panose="02000505000000020004" pitchFamily="2" charset="0"/>
              </a:rPr>
              <a:t>хозяин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-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человек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и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рыбоядные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млекопитающие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(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кошка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,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собака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,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лисица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,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песец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,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медведь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). </a:t>
            </a:r>
            <a:r>
              <a:rPr lang="en-US" sz="3773" u="sng" dirty="0" err="1">
                <a:solidFill>
                  <a:srgbClr val="FDF2F2"/>
                </a:solidFill>
                <a:latin typeface="Sitka Small" panose="02000505000000020004" pitchFamily="2" charset="0"/>
              </a:rPr>
              <a:t>Промежуточных</a:t>
            </a:r>
            <a:r>
              <a:rPr lang="en-US" sz="3773" u="sng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u="sng" dirty="0" err="1">
                <a:solidFill>
                  <a:srgbClr val="FDF2F2"/>
                </a:solidFill>
                <a:latin typeface="Sitka Small" panose="02000505000000020004" pitchFamily="2" charset="0"/>
              </a:rPr>
              <a:t>хозяев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два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: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первый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-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рачок-циклоп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,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второй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-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рыба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. </a:t>
            </a:r>
          </a:p>
          <a:p>
            <a:pPr>
              <a:lnSpc>
                <a:spcPts val="4037"/>
              </a:lnSpc>
            </a:pP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Яйца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с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фекалиями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должны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попасть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в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воду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,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где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через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3-5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недель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из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яйца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освобождается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личинка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,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покрытая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ресничками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, - </a:t>
            </a:r>
            <a:r>
              <a:rPr lang="en-US" sz="3773" u="sng" dirty="0" err="1">
                <a:solidFill>
                  <a:srgbClr val="FDF2F2"/>
                </a:solidFill>
                <a:latin typeface="Sitka Small" panose="02000505000000020004" pitchFamily="2" charset="0"/>
              </a:rPr>
              <a:t>корацидий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.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Он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снабжен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тремя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парами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крючьев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.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Корацидий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должен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быть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проглочен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первым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промежуточным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хозяином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-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низшим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ракообразным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(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циклопом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или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диаптомусом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). В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кишечнике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рачка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корацидий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теряет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реснички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,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проникает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в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полость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тела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и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превращается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в </a:t>
            </a:r>
            <a:r>
              <a:rPr lang="en-US" sz="3773" u="sng" dirty="0" err="1">
                <a:solidFill>
                  <a:srgbClr val="FDF2F2"/>
                </a:solidFill>
                <a:latin typeface="Sitka Small" panose="02000505000000020004" pitchFamily="2" charset="0"/>
              </a:rPr>
              <a:t>процеркоид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(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личинка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удлиненной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формы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тела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с 6-ю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крючьями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на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заднем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конце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тела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).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При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проглатывании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рачка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вторым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(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дополнительным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)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хозяином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-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рыбой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в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ее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мускулатуре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процеркоид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превращается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в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следующую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стадию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- </a:t>
            </a:r>
            <a:r>
              <a:rPr lang="en-US" sz="3773" u="sng" dirty="0" err="1">
                <a:solidFill>
                  <a:srgbClr val="FDF2F2"/>
                </a:solidFill>
                <a:latin typeface="Sitka Small" panose="02000505000000020004" pitchFamily="2" charset="0"/>
              </a:rPr>
              <a:t>плероцеркоид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. </a:t>
            </a:r>
          </a:p>
          <a:p>
            <a:pPr>
              <a:lnSpc>
                <a:spcPts val="4037"/>
              </a:lnSpc>
            </a:pP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Из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рыб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чаще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всего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поражаются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щуки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,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окуни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,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ерши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,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налимы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,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лососи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и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др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. В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крупных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хищных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рыбах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происходит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накопление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плероцеркоидов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, и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они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выступают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в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роли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резервуарных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 </a:t>
            </a:r>
            <a:r>
              <a:rPr lang="en-US" sz="3773" dirty="0" err="1">
                <a:solidFill>
                  <a:srgbClr val="FDF2F2"/>
                </a:solidFill>
                <a:latin typeface="Sitka Small" panose="02000505000000020004" pitchFamily="2" charset="0"/>
              </a:rPr>
              <a:t>хозяев</a:t>
            </a:r>
            <a:r>
              <a:rPr lang="en-US" sz="3773" dirty="0">
                <a:solidFill>
                  <a:srgbClr val="FDF2F2"/>
                </a:solidFill>
                <a:latin typeface="Sitka Small" panose="02000505000000020004" pitchFamily="2" charset="0"/>
              </a:rPr>
              <a:t>.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04198" y="1028700"/>
            <a:ext cx="10726283" cy="10122929"/>
          </a:xfrm>
          <a:custGeom>
            <a:avLst/>
            <a:gdLst/>
            <a:ahLst/>
            <a:cxnLst/>
            <a:rect l="l" t="t" r="r" b="b"/>
            <a:pathLst>
              <a:path w="10726283" h="10122929">
                <a:moveTo>
                  <a:pt x="0" y="0"/>
                </a:moveTo>
                <a:lnTo>
                  <a:pt x="10726282" y="0"/>
                </a:lnTo>
                <a:lnTo>
                  <a:pt x="10726282" y="10122929"/>
                </a:lnTo>
                <a:lnTo>
                  <a:pt x="0" y="10122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255520" y="238561"/>
            <a:ext cx="16172508" cy="15188681"/>
          </a:xfrm>
          <a:custGeom>
            <a:avLst/>
            <a:gdLst/>
            <a:ahLst/>
            <a:cxnLst/>
            <a:rect l="l" t="t" r="r" b="b"/>
            <a:pathLst>
              <a:path w="16172508" h="15188681">
                <a:moveTo>
                  <a:pt x="0" y="0"/>
                </a:moveTo>
                <a:lnTo>
                  <a:pt x="16172509" y="0"/>
                </a:lnTo>
                <a:lnTo>
                  <a:pt x="16172509" y="15188681"/>
                </a:lnTo>
                <a:lnTo>
                  <a:pt x="0" y="15188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02451" y="-5688391"/>
            <a:ext cx="12113698" cy="11376781"/>
          </a:xfrm>
          <a:custGeom>
            <a:avLst/>
            <a:gdLst/>
            <a:ahLst/>
            <a:cxnLst/>
            <a:rect l="l" t="t" r="r" b="b"/>
            <a:pathLst>
              <a:path w="12113698" h="11376781">
                <a:moveTo>
                  <a:pt x="0" y="0"/>
                </a:moveTo>
                <a:lnTo>
                  <a:pt x="12113698" y="0"/>
                </a:lnTo>
                <a:lnTo>
                  <a:pt x="12113698" y="11376782"/>
                </a:lnTo>
                <a:lnTo>
                  <a:pt x="0" y="11376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11474" y="238561"/>
            <a:ext cx="12265052" cy="9822168"/>
          </a:xfrm>
          <a:custGeom>
            <a:avLst/>
            <a:gdLst/>
            <a:ahLst/>
            <a:cxnLst/>
            <a:rect l="l" t="t" r="r" b="b"/>
            <a:pathLst>
              <a:path w="12265052" h="9822168">
                <a:moveTo>
                  <a:pt x="0" y="0"/>
                </a:moveTo>
                <a:lnTo>
                  <a:pt x="12265052" y="0"/>
                </a:lnTo>
                <a:lnTo>
                  <a:pt x="12265052" y="9822168"/>
                </a:lnTo>
                <a:lnTo>
                  <a:pt x="0" y="9822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46712" y="171886"/>
            <a:ext cx="6312533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TT Drugs Bold"/>
              </a:rPr>
              <a:t>Окончательный хозяин (А)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76880" y="9463829"/>
            <a:ext cx="6964918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TT Drugs Bold"/>
              </a:rPr>
              <a:t>Промежуточные хозяева (Б, В)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23766" y="2384981"/>
            <a:ext cx="487144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dirty="0" err="1">
                <a:solidFill>
                  <a:srgbClr val="000000"/>
                </a:solidFill>
                <a:latin typeface="TT Drugs Bold"/>
              </a:rPr>
              <a:t>Инвазионное</a:t>
            </a:r>
            <a:r>
              <a:rPr lang="en-US" sz="3499" dirty="0">
                <a:solidFill>
                  <a:srgbClr val="000000"/>
                </a:solidFill>
                <a:latin typeface="TT Drugs Bold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TT Drugs Bold"/>
              </a:rPr>
              <a:t>яйцо</a:t>
            </a:r>
            <a:r>
              <a:rPr lang="en-US" sz="3499" dirty="0">
                <a:solidFill>
                  <a:srgbClr val="000000"/>
                </a:solidFill>
                <a:latin typeface="TT Drugs Bold"/>
              </a:rPr>
              <a:t> (1)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059487" y="4552745"/>
            <a:ext cx="3286958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TT Drugs Bold"/>
              </a:rPr>
              <a:t>Корацидий (2)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059487" y="9463829"/>
            <a:ext cx="3586996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TT Drugs Bold"/>
              </a:rPr>
              <a:t>Процеркоид (3)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0326" y="8370041"/>
            <a:ext cx="415587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TT Drugs Bold"/>
              </a:rPr>
              <a:t>Плероцеркоид (4)</a:t>
            </a: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04198" y="1028700"/>
            <a:ext cx="10726283" cy="10122929"/>
          </a:xfrm>
          <a:custGeom>
            <a:avLst/>
            <a:gdLst/>
            <a:ahLst/>
            <a:cxnLst/>
            <a:rect l="l" t="t" r="r" b="b"/>
            <a:pathLst>
              <a:path w="10726283" h="10122929">
                <a:moveTo>
                  <a:pt x="0" y="0"/>
                </a:moveTo>
                <a:lnTo>
                  <a:pt x="10726282" y="0"/>
                </a:lnTo>
                <a:lnTo>
                  <a:pt x="10726282" y="10122929"/>
                </a:lnTo>
                <a:lnTo>
                  <a:pt x="0" y="10122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07689" y="1257300"/>
            <a:ext cx="16172508" cy="15188681"/>
          </a:xfrm>
          <a:custGeom>
            <a:avLst/>
            <a:gdLst/>
            <a:ahLst/>
            <a:cxnLst/>
            <a:rect l="l" t="t" r="r" b="b"/>
            <a:pathLst>
              <a:path w="16172508" h="15188681">
                <a:moveTo>
                  <a:pt x="0" y="0"/>
                </a:moveTo>
                <a:lnTo>
                  <a:pt x="16172509" y="0"/>
                </a:lnTo>
                <a:lnTo>
                  <a:pt x="16172509" y="15188681"/>
                </a:lnTo>
                <a:lnTo>
                  <a:pt x="0" y="15188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02451" y="-5688391"/>
            <a:ext cx="12113698" cy="11376781"/>
          </a:xfrm>
          <a:custGeom>
            <a:avLst/>
            <a:gdLst/>
            <a:ahLst/>
            <a:cxnLst/>
            <a:rect l="l" t="t" r="r" b="b"/>
            <a:pathLst>
              <a:path w="12113698" h="11376781">
                <a:moveTo>
                  <a:pt x="0" y="0"/>
                </a:moveTo>
                <a:lnTo>
                  <a:pt x="12113698" y="0"/>
                </a:lnTo>
                <a:lnTo>
                  <a:pt x="12113698" y="11376782"/>
                </a:lnTo>
                <a:lnTo>
                  <a:pt x="0" y="11376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50326" y="8370041"/>
            <a:ext cx="415587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endParaRPr lang="en-US" sz="3499" dirty="0">
              <a:solidFill>
                <a:srgbClr val="000000"/>
              </a:solidFill>
              <a:latin typeface="TT Drugs Bold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C9B1EFAF-C738-4241-B82F-88B4769EF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76300"/>
            <a:ext cx="16172508" cy="8534400"/>
          </a:xfrm>
        </p:spPr>
        <p:txBody>
          <a:bodyPr>
            <a:normAutofit fontScale="90000"/>
          </a:bodyPr>
          <a:lstStyle/>
          <a:p>
            <a:pPr fontAlgn="auto"/>
            <a:r>
              <a:rPr lang="ru-RU" sz="6600" b="1" i="0" dirty="0">
                <a:solidFill>
                  <a:srgbClr val="000000"/>
                </a:solidFill>
                <a:effectLst/>
                <a:latin typeface="+mn-lt"/>
              </a:rPr>
              <a:t>Цикл развития(</a:t>
            </a:r>
            <a:r>
              <a:rPr lang="en-US" sz="6600" b="1" i="0" dirty="0" err="1" smtClean="0">
                <a:solidFill>
                  <a:srgbClr val="1F1F1F"/>
                </a:solidFill>
                <a:effectLst/>
                <a:latin typeface="+mn-lt"/>
              </a:rPr>
              <a:t>Taeni</a:t>
            </a:r>
            <a:r>
              <a:rPr lang="en-US" sz="6600" b="1" dirty="0" err="1" smtClean="0">
                <a:solidFill>
                  <a:srgbClr val="1F1F1F"/>
                </a:solidFill>
                <a:latin typeface="+mn-lt"/>
              </a:rPr>
              <a:t>arhynhus</a:t>
            </a:r>
            <a:r>
              <a:rPr lang="en-US" sz="6600" b="1" i="0" dirty="0" smtClean="0">
                <a:solidFill>
                  <a:srgbClr val="1F1F1F"/>
                </a:solidFill>
                <a:effectLst/>
                <a:latin typeface="+mn-lt"/>
              </a:rPr>
              <a:t> </a:t>
            </a:r>
            <a:r>
              <a:rPr lang="en-US" sz="6600" b="1" i="0" dirty="0" err="1" smtClean="0">
                <a:solidFill>
                  <a:srgbClr val="1F1F1F"/>
                </a:solidFill>
                <a:effectLst/>
                <a:latin typeface="+mn-lt"/>
              </a:rPr>
              <a:t>saginatus</a:t>
            </a:r>
            <a:r>
              <a:rPr lang="ru-RU" sz="6600" b="1" i="0" dirty="0" smtClean="0">
                <a:solidFill>
                  <a:srgbClr val="000000"/>
                </a:solidFill>
                <a:effectLst/>
                <a:latin typeface="+mn-lt"/>
              </a:rPr>
              <a:t>) </a:t>
            </a:r>
            <a:r>
              <a:rPr lang="ru-RU" sz="6600" b="1" i="0" dirty="0">
                <a:solidFill>
                  <a:srgbClr val="000000"/>
                </a:solidFill>
                <a:effectLst/>
                <a:latin typeface="+mn-lt"/>
              </a:rPr>
              <a:t/>
            </a:r>
            <a:br>
              <a:rPr lang="ru-RU" sz="6600" b="1" i="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ru-RU" sz="4900" b="0" i="0" dirty="0">
                <a:effectLst/>
                <a:latin typeface="Franklin Gothic Medium Cond" panose="020B0606030402020204" pitchFamily="34" charset="0"/>
              </a:rPr>
              <a:t>Бычий цепень развивается со сменой хозяев. Сначала он попадает в тело коровы– это промежуточный хозяин, затем – в человека – окончательный хозяин. </a:t>
            </a:r>
            <a:r>
              <a:rPr lang="ru-RU" sz="4900" b="0" i="0" dirty="0" smtClean="0">
                <a:effectLst/>
                <a:latin typeface="Franklin Gothic Medium Cond" panose="020B0606030402020204" pitchFamily="34" charset="0"/>
              </a:rPr>
              <a:t>Бычий</a:t>
            </a:r>
            <a:r>
              <a:rPr lang="en-US" sz="4900" b="0" i="0" dirty="0" smtClean="0">
                <a:effectLst/>
                <a:latin typeface="Franklin Gothic Medium Cond" panose="020B0606030402020204" pitchFamily="34" charset="0"/>
              </a:rPr>
              <a:t> </a:t>
            </a:r>
            <a:r>
              <a:rPr lang="ru-RU" sz="4900" b="0" i="0" dirty="0" smtClean="0">
                <a:effectLst/>
                <a:latin typeface="Franklin Gothic Medium Cond" panose="020B0606030402020204" pitchFamily="34" charset="0"/>
              </a:rPr>
              <a:t>цепень </a:t>
            </a:r>
            <a:r>
              <a:rPr lang="ru-RU" sz="4900" b="0" i="0" dirty="0">
                <a:effectLst/>
                <a:latin typeface="Franklin Gothic Medium Cond" panose="020B0606030402020204" pitchFamily="34" charset="0"/>
              </a:rPr>
              <a:t>– обоеполое животное.  В более зрелых члениках происходит оплодотворение. Они отрываются и попадают в </a:t>
            </a:r>
            <a:r>
              <a:rPr lang="ru-RU" sz="4900" dirty="0" smtClean="0">
                <a:latin typeface="Franklin Gothic Medium Cond" panose="020B0606030402020204" pitchFamily="34" charset="0"/>
              </a:rPr>
              <a:t>окружающую </a:t>
            </a:r>
            <a:r>
              <a:rPr lang="ru-RU" sz="4900" b="0" i="0" dirty="0" smtClean="0">
                <a:effectLst/>
                <a:latin typeface="Franklin Gothic Medium Cond" panose="020B0606030402020204" pitchFamily="34" charset="0"/>
              </a:rPr>
              <a:t>среду. </a:t>
            </a:r>
            <a:r>
              <a:rPr lang="ru-RU" sz="4900" b="0" i="0" dirty="0">
                <a:effectLst/>
                <a:latin typeface="Franklin Gothic Medium Cond" panose="020B0606030402020204" pitchFamily="34" charset="0"/>
              </a:rPr>
              <a:t>Животное  поедает их вместе с травой. В кишечнике из проглоченных яиц выходят </a:t>
            </a:r>
            <a:r>
              <a:rPr lang="ru-RU" sz="4900" b="0" i="0" dirty="0" err="1" smtClean="0">
                <a:effectLst/>
                <a:latin typeface="Franklin Gothic Medium Cond" panose="020B0606030402020204" pitchFamily="34" charset="0"/>
              </a:rPr>
              <a:t>онкосферы</a:t>
            </a:r>
            <a:r>
              <a:rPr lang="ru-RU" sz="4900" b="0" i="0" dirty="0" smtClean="0">
                <a:effectLst/>
                <a:latin typeface="Franklin Gothic Medium Cond" panose="020B0606030402020204" pitchFamily="34" charset="0"/>
              </a:rPr>
              <a:t> </a:t>
            </a:r>
            <a:r>
              <a:rPr lang="ru-RU" sz="4900" b="0" i="0" dirty="0">
                <a:effectLst/>
                <a:latin typeface="Franklin Gothic Medium Cond" panose="020B0606030402020204" pitchFamily="34" charset="0"/>
              </a:rPr>
              <a:t>с </a:t>
            </a:r>
            <a:r>
              <a:rPr lang="ru-RU" sz="4900" b="0" i="0" dirty="0" smtClean="0">
                <a:effectLst/>
                <a:latin typeface="Franklin Gothic Medium Cond" panose="020B0606030402020204" pitchFamily="34" charset="0"/>
              </a:rPr>
              <a:t>6 крючками, </a:t>
            </a:r>
            <a:r>
              <a:rPr lang="ru-RU" sz="4900" b="0" i="0" dirty="0">
                <a:effectLst/>
                <a:latin typeface="Franklin Gothic Medium Cond" panose="020B0606030402020204" pitchFamily="34" charset="0"/>
              </a:rPr>
              <a:t>которыми они прицепляются  к органам</a:t>
            </a:r>
            <a:r>
              <a:rPr lang="ru-RU" sz="4900" b="0" i="0" dirty="0" smtClean="0">
                <a:effectLst/>
                <a:latin typeface="Franklin Gothic Medium Cond" panose="020B0606030402020204" pitchFamily="34" charset="0"/>
              </a:rPr>
              <a:t>, проникая в сердце, легкие, мышцы, превращаются в  финну. </a:t>
            </a:r>
            <a:r>
              <a:rPr lang="ru-RU" sz="4900" b="0" i="0" dirty="0">
                <a:effectLst/>
                <a:latin typeface="Franklin Gothic Medium Cond" panose="020B0606030402020204" pitchFamily="34" charset="0"/>
              </a:rPr>
              <a:t>Финна – следующая стадия, представляющая собой пузырек с головкой и шейкой червя. При употреблении  плохо приготовленного мяса (недосоленного, недоваренного) финна попадает в человека, превращаясь во взрослого червя</a:t>
            </a:r>
            <a:r>
              <a:rPr lang="ru-RU" sz="4900" b="0" i="0" dirty="0" smtClean="0">
                <a:effectLst/>
                <a:latin typeface="Franklin Gothic Medium Cond" panose="020B0606030402020204" pitchFamily="34" charset="0"/>
              </a:rPr>
              <a:t>.</a:t>
            </a:r>
            <a:r>
              <a:rPr lang="ru-RU" sz="4900" b="0" i="0" dirty="0">
                <a:effectLst/>
                <a:latin typeface="Franklin Gothic Medium Cond" panose="020B0606030402020204" pitchFamily="34" charset="0"/>
              </a:rPr>
              <a:t> </a:t>
            </a:r>
            <a:br>
              <a:rPr lang="ru-RU" sz="4900" b="0" i="0" dirty="0">
                <a:effectLst/>
                <a:latin typeface="Franklin Gothic Medium Cond" panose="020B0606030402020204" pitchFamily="34" charset="0"/>
              </a:rPr>
            </a:br>
            <a:endParaRPr lang="ru-RU" sz="49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11964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04198" y="1028700"/>
            <a:ext cx="10726283" cy="10122929"/>
          </a:xfrm>
          <a:custGeom>
            <a:avLst/>
            <a:gdLst/>
            <a:ahLst/>
            <a:cxnLst/>
            <a:rect l="l" t="t" r="r" b="b"/>
            <a:pathLst>
              <a:path w="10726283" h="10122929">
                <a:moveTo>
                  <a:pt x="0" y="0"/>
                </a:moveTo>
                <a:lnTo>
                  <a:pt x="10726282" y="0"/>
                </a:lnTo>
                <a:lnTo>
                  <a:pt x="10726282" y="10122929"/>
                </a:lnTo>
                <a:lnTo>
                  <a:pt x="0" y="10122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835928" y="226271"/>
            <a:ext cx="16172508" cy="15188681"/>
          </a:xfrm>
          <a:custGeom>
            <a:avLst/>
            <a:gdLst/>
            <a:ahLst/>
            <a:cxnLst/>
            <a:rect l="l" t="t" r="r" b="b"/>
            <a:pathLst>
              <a:path w="16172508" h="15188681">
                <a:moveTo>
                  <a:pt x="0" y="0"/>
                </a:moveTo>
                <a:lnTo>
                  <a:pt x="16172509" y="0"/>
                </a:lnTo>
                <a:lnTo>
                  <a:pt x="16172509" y="15188681"/>
                </a:lnTo>
                <a:lnTo>
                  <a:pt x="0" y="15188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02451" y="-5688391"/>
            <a:ext cx="12113698" cy="11376781"/>
          </a:xfrm>
          <a:custGeom>
            <a:avLst/>
            <a:gdLst/>
            <a:ahLst/>
            <a:cxnLst/>
            <a:rect l="l" t="t" r="r" b="b"/>
            <a:pathLst>
              <a:path w="12113698" h="11376781">
                <a:moveTo>
                  <a:pt x="0" y="0"/>
                </a:moveTo>
                <a:lnTo>
                  <a:pt x="12113698" y="0"/>
                </a:lnTo>
                <a:lnTo>
                  <a:pt x="12113698" y="11376782"/>
                </a:lnTo>
                <a:lnTo>
                  <a:pt x="0" y="11376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50326" y="8370041"/>
            <a:ext cx="415587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endParaRPr lang="en-US" sz="3499" dirty="0">
              <a:solidFill>
                <a:srgbClr val="000000"/>
              </a:solidFill>
              <a:latin typeface="TT Drugs Bold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D1CCAA7-009B-4634-93B0-DD44A2358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16" y="1352656"/>
            <a:ext cx="12305967" cy="77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42939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53</TotalTime>
  <Words>491</Words>
  <Application>Microsoft Office PowerPoint</Application>
  <PresentationFormat>Произвольный</PresentationFormat>
  <Paragraphs>52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TT Drugs Bold</vt:lpstr>
      <vt:lpstr>Arial</vt:lpstr>
      <vt:lpstr>Bahnschrift</vt:lpstr>
      <vt:lpstr>Sitka Small</vt:lpstr>
      <vt:lpstr>TT Drugs</vt:lpstr>
      <vt:lpstr>Arial Black</vt:lpstr>
      <vt:lpstr>Calibri</vt:lpstr>
      <vt:lpstr>Sitka Banner</vt:lpstr>
      <vt:lpstr>Franklin Gothic Medium Cond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Цикл развития(Taeniarhynhus saginatus)  Бычий цепень развивается со сменой хозяев. Сначала он попадает в тело коровы– это промежуточный хозяин, затем – в человека – окончательный хозяин. Бычий цепень – обоеполое животное.  В более зрелых члениках происходит оплодотворение. Они отрываются и попадают в окружающую среду. Животное  поедает их вместе с травой. В кишечнике из проглоченных яиц выходят онкосферы с 6 крючками, которыми они прицепляются  к органам, проникая в сердце, легкие, мышцы, превращаются в  финну. Финна – следующая стадия, представляющая собой пузырек с головкой и шейкой червя. При употреблении  плохо приготовленного мяса (недосоленного, недоваренного) финна попадает в человека, превращаясь во взрослого червя.  </vt:lpstr>
      <vt:lpstr>Презентация PowerPoint</vt:lpstr>
      <vt:lpstr> 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строения ленточных червей, связанных с паразитизмом. Циклы развития лентецов</dc:title>
  <dc:creator>Lenovo</dc:creator>
  <cp:lastModifiedBy>Tesla</cp:lastModifiedBy>
  <cp:revision>11</cp:revision>
  <dcterms:created xsi:type="dcterms:W3CDTF">2006-08-16T00:00:00Z</dcterms:created>
  <dcterms:modified xsi:type="dcterms:W3CDTF">2024-03-27T09:15:23Z</dcterms:modified>
  <dc:identifier>DAF_390Ld1Q</dc:identifier>
</cp:coreProperties>
</file>