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7278b5896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c7278b5896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7278b5896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7278b5896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7278b5896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c7278b5896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7278b5896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c7278b5896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c7278b5896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c7278b5896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7278b5896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c7278b5896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7278b5896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7278b5896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7278b5896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7278b5896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c7278b5896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c7278b5896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c7278b5896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c7278b5896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7278b5896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c7278b5896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7278b5896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c7278b5896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7278b5896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c7278b5896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7278b5896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c7278b5896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280175" y="186075"/>
            <a:ext cx="5761800" cy="29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Особенности строения паразитических плоских червей. Типы циклов развития паразитических плоских червей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440575" y="3255050"/>
            <a:ext cx="4638900" cy="10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Подготовил: студент 1 курса ЛФ 16 группы, Матвеев Даниил Сергеевич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Преподаватель: Миранович Максим Александрович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>
            <p:ph idx="1" type="body"/>
          </p:nvPr>
        </p:nvSpPr>
        <p:spPr>
          <a:xfrm>
            <a:off x="1189100" y="250225"/>
            <a:ext cx="7145100" cy="42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/>
              <a:t>Представителями биогельминтов как раз являются трематоды, цестоды</a:t>
            </a:r>
            <a:endParaRPr sz="2700"/>
          </a:p>
        </p:txBody>
      </p:sp>
      <p:pic>
        <p:nvPicPr>
          <p:cNvPr id="337" name="Google Shape;3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00" y="1225450"/>
            <a:ext cx="4274000" cy="34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924" y="1047113"/>
            <a:ext cx="4977850" cy="378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0" lang="ru" sz="3900">
                <a:latin typeface="Nunito"/>
                <a:ea typeface="Nunito"/>
                <a:cs typeface="Nunito"/>
                <a:sym typeface="Nunito"/>
              </a:rPr>
              <a:t>Г</a:t>
            </a:r>
            <a:r>
              <a:rPr b="0" lang="ru" sz="3900">
                <a:latin typeface="Nunito"/>
                <a:ea typeface="Nunito"/>
                <a:cs typeface="Nunito"/>
                <a:sym typeface="Nunito"/>
              </a:rPr>
              <a:t>еогельминты</a:t>
            </a:r>
            <a:endParaRPr sz="4400"/>
          </a:p>
        </p:txBody>
      </p:sp>
      <p:sp>
        <p:nvSpPr>
          <p:cNvPr id="344" name="Google Shape;344;p23"/>
          <p:cNvSpPr txBox="1"/>
          <p:nvPr>
            <p:ph idx="1" type="body"/>
          </p:nvPr>
        </p:nvSpPr>
        <p:spPr>
          <a:xfrm>
            <a:off x="1360200" y="1415800"/>
            <a:ext cx="6974100" cy="31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Геогельминты - черви-паразиты, у которых развитие инвазионной личинки из оплодотворенного яйца происходит в почве.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>
            <p:ph idx="1" type="body"/>
          </p:nvPr>
        </p:nvSpPr>
        <p:spPr>
          <a:xfrm>
            <a:off x="1862775" y="378550"/>
            <a:ext cx="6471600" cy="41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600"/>
              <a:t>Примером является </a:t>
            </a:r>
            <a:r>
              <a:rPr lang="ru" sz="2600"/>
              <a:t>эхинококк</a:t>
            </a:r>
            <a:endParaRPr sz="2600"/>
          </a:p>
        </p:txBody>
      </p:sp>
      <p:pic>
        <p:nvPicPr>
          <p:cNvPr id="350" name="Google Shape;3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525" y="1093425"/>
            <a:ext cx="3895025" cy="38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Контактные гельминты</a:t>
            </a:r>
            <a:endParaRPr/>
          </a:p>
        </p:txBody>
      </p:sp>
      <p:sp>
        <p:nvSpPr>
          <p:cNvPr id="356" name="Google Shape;356;p25"/>
          <p:cNvSpPr txBox="1"/>
          <p:nvPr>
            <p:ph idx="1" type="body"/>
          </p:nvPr>
        </p:nvSpPr>
        <p:spPr>
          <a:xfrm>
            <a:off x="1199800" y="1362325"/>
            <a:ext cx="7091700" cy="31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600"/>
              <a:t>Контактные гельминты - черви-паразиты, цикл развития которых может полностью проходить в организме человека без выхода во внешнюю среду</a:t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/>
          <p:nvPr>
            <p:ph idx="1" type="body"/>
          </p:nvPr>
        </p:nvSpPr>
        <p:spPr>
          <a:xfrm>
            <a:off x="1167725" y="314375"/>
            <a:ext cx="7166700" cy="4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/>
              <a:t>Примером является карликовый цепень</a:t>
            </a:r>
            <a:endParaRPr sz="2300"/>
          </a:p>
        </p:txBody>
      </p:sp>
      <p:pic>
        <p:nvPicPr>
          <p:cNvPr id="362" name="Google Shape;3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651" y="852300"/>
            <a:ext cx="5472100" cy="40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"/>
          <p:cNvSpPr txBox="1"/>
          <p:nvPr>
            <p:ph type="title"/>
          </p:nvPr>
        </p:nvSpPr>
        <p:spPr>
          <a:xfrm>
            <a:off x="3488175" y="598575"/>
            <a:ext cx="48462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368" name="Google Shape;368;p27"/>
          <p:cNvSpPr txBox="1"/>
          <p:nvPr>
            <p:ph idx="1" type="body"/>
          </p:nvPr>
        </p:nvSpPr>
        <p:spPr>
          <a:xfrm>
            <a:off x="1303800" y="14553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Изучение жизненных циклов, строения, биологических и экологических особенностей гельминтов необходимо для улучшения качества лечения, повышения уровня профилактики инвазий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Плоские черви как тип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46575" y="1311650"/>
            <a:ext cx="4012800" cy="31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/>
              <a:t>Большинство представителей этого типа имеют червеобразное тело, уплощенное в спинно-брюшном (дорсовентральном) направлении. Чаще всего по форме они напоминают пластинку, ленту. Всего известно около 15 тыс. видов плоских червей. Часть видов плоских червей — свободноживущие, но большинство — паразиты животных.</a:t>
            </a:r>
            <a:endParaRPr sz="160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375" y="1371175"/>
            <a:ext cx="3479826" cy="240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Трематоды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451275" y="1340950"/>
            <a:ext cx="39030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/>
              <a:t>Трематоды (Trematoda), или сосальщики, относятся к типу Плоские черви (Plathelminthes), имеют плоское нечленистое тело листовидной или удлиненно овальной формы, на котором находятся органы прикрепления — две мускулистые присоски. Ротовая присоска окружает ротовое отверстие, брюшная расположена на брюшной стороне тела.</a:t>
            </a:r>
            <a:endParaRPr sz="1600"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0950"/>
            <a:ext cx="4299051" cy="21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idx="1" type="body"/>
          </p:nvPr>
        </p:nvSpPr>
        <p:spPr>
          <a:xfrm>
            <a:off x="1114250" y="239525"/>
            <a:ext cx="3979800" cy="4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</a:rPr>
              <a:t>В зависимости от особенностей локализации паразита размеры, место расположеположения брюшной присоски на теле трематоды может сильно меняться. Наибольшего развития присоска достигает у тех видов, которые обитают в кишечнике хозяина, особенно в его заднем отделе.</a:t>
            </a:r>
            <a:endParaRPr sz="2200"/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100" y="292150"/>
            <a:ext cx="3979801" cy="12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6161500" y="1383700"/>
            <a:ext cx="22455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Кошачий сосальщик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100" y="1770775"/>
            <a:ext cx="1695675" cy="29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5530600" y="4720050"/>
            <a:ext cx="24273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Легочной сосальщик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Цестоды</a:t>
            </a:r>
            <a:endParaRPr/>
          </a:p>
        </p:txBody>
      </p:sp>
      <p:sp>
        <p:nvSpPr>
          <p:cNvPr id="307" name="Google Shape;307;p17"/>
          <p:cNvSpPr txBox="1"/>
          <p:nvPr>
            <p:ph idx="1" type="body"/>
          </p:nvPr>
        </p:nvSpPr>
        <p:spPr>
          <a:xfrm>
            <a:off x="1199800" y="1533425"/>
            <a:ext cx="4876200" cy="29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Ц</a:t>
            </a:r>
            <a:r>
              <a:rPr lang="ru" sz="1500"/>
              <a:t>естоды (класс Cestoidea, подкласс Cestoda), или ленточные черви, относятся к типу Плоские черви (Plathelminthes). Цестоды имеют лентовидное сегментированное тело длиной от 2,5–5 мм до 18–20 м. Тело состоит из головки (сколекса), шейки и членистой стробилы, отдельные сегменты (членики) которой называются проглоттидами. На головке есть органы фиксации: присоски, присасывательные щели (ботрии), может быть хоботок с венчиком из крючьев.</a:t>
            </a:r>
            <a:endParaRPr sz="1500"/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003" y="1572738"/>
            <a:ext cx="2938272" cy="19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idx="1" type="body"/>
          </p:nvPr>
        </p:nvSpPr>
        <p:spPr>
          <a:xfrm>
            <a:off x="1285350" y="742125"/>
            <a:ext cx="4448400" cy="3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/>
              <a:t>Наружный его слой — кутикула — имеет микроворсинки для увеличения всасывающей поверхности, так как поглощение питательных веществ идет всей поверхностью тела. Такой способ питания определил локализацию половозрелых особей только в тонкой кишке хозяина. Кутикула также выделяет антипротеолитические ферменты, защищающие гельминта от переваривания хозяином.</a:t>
            </a:r>
            <a:endParaRPr sz="1600"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200" y="742125"/>
            <a:ext cx="27717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title"/>
          </p:nvPr>
        </p:nvSpPr>
        <p:spPr>
          <a:xfrm>
            <a:off x="1303800" y="598575"/>
            <a:ext cx="7509600" cy="29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/>
              <a:t>Типы циклов развития</a:t>
            </a:r>
            <a:endParaRPr sz="7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idx="1" type="body"/>
          </p:nvPr>
        </p:nvSpPr>
        <p:spPr>
          <a:xfrm>
            <a:off x="1328125" y="667275"/>
            <a:ext cx="7006200" cy="38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/>
              <a:t>Типы циклов развития можно разделить на 3 типа: биогельминты, геогельминты, контактные </a:t>
            </a:r>
            <a:endParaRPr sz="2300"/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038" y="1550625"/>
            <a:ext cx="6360375" cy="31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0" lang="ru" sz="3600">
                <a:latin typeface="Nunito"/>
                <a:ea typeface="Nunito"/>
                <a:cs typeface="Nunito"/>
                <a:sym typeface="Nunito"/>
              </a:rPr>
              <a:t>Биогельминты</a:t>
            </a:r>
            <a:endParaRPr sz="3600"/>
          </a:p>
        </p:txBody>
      </p:sp>
      <p:sp>
        <p:nvSpPr>
          <p:cNvPr id="331" name="Google Shape;331;p21"/>
          <p:cNvSpPr txBox="1"/>
          <p:nvPr>
            <p:ph idx="1" type="body"/>
          </p:nvPr>
        </p:nvSpPr>
        <p:spPr>
          <a:xfrm>
            <a:off x="1221175" y="1373025"/>
            <a:ext cx="71130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/>
              <a:t>Биогельминты - черви-паразиты, у которых жизненные циклы осуществляются обязательно со сменой хозяев.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