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1" r:id="rId7"/>
    <p:sldId id="263" r:id="rId8"/>
    <p:sldId id="260" r:id="rId9"/>
    <p:sldId id="262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7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8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76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8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04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0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62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9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2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7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9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7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A3DB-1D0F-4005-AA8E-0E0C86A2619B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8960B0-2EB2-4827-8555-DD0E8D50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8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E%D0%B0%D0%BE%D0%B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Taenia_saginat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C4E17-F1F1-86E8-56EB-804A499659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пузырчатых стадий ленточных червей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2914BE-7488-96C3-92D2-7E13AD553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Эллина 13 группа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4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E2D92EC-60F0-033E-CF83-6887F9970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" y="544864"/>
            <a:ext cx="643128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таблица развития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0F77C4A-3D8C-6450-9FDD-B875980AC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44026"/>
              </p:ext>
            </p:extLst>
          </p:nvPr>
        </p:nvGraphicFramePr>
        <p:xfrm>
          <a:off x="237068" y="1456263"/>
          <a:ext cx="9423398" cy="406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726">
                  <a:extLst>
                    <a:ext uri="{9D8B030D-6E8A-4147-A177-3AD203B41FA5}">
                      <a16:colId xmlns:a16="http://schemas.microsoft.com/office/drawing/2014/main" val="1702739922"/>
                    </a:ext>
                  </a:extLst>
                </a:gridCol>
                <a:gridCol w="1882418">
                  <a:extLst>
                    <a:ext uri="{9D8B030D-6E8A-4147-A177-3AD203B41FA5}">
                      <a16:colId xmlns:a16="http://schemas.microsoft.com/office/drawing/2014/main" val="619507083"/>
                    </a:ext>
                  </a:extLst>
                </a:gridCol>
                <a:gridCol w="1882418">
                  <a:extLst>
                    <a:ext uri="{9D8B030D-6E8A-4147-A177-3AD203B41FA5}">
                      <a16:colId xmlns:a16="http://schemas.microsoft.com/office/drawing/2014/main" val="840963118"/>
                    </a:ext>
                  </a:extLst>
                </a:gridCol>
                <a:gridCol w="1882418">
                  <a:extLst>
                    <a:ext uri="{9D8B030D-6E8A-4147-A177-3AD203B41FA5}">
                      <a16:colId xmlns:a16="http://schemas.microsoft.com/office/drawing/2014/main" val="1350051480"/>
                    </a:ext>
                  </a:extLst>
                </a:gridCol>
                <a:gridCol w="1882418">
                  <a:extLst>
                    <a:ext uri="{9D8B030D-6E8A-4147-A177-3AD203B41FA5}">
                      <a16:colId xmlns:a16="http://schemas.microsoft.com/office/drawing/2014/main" val="1942739367"/>
                    </a:ext>
                  </a:extLst>
                </a:gridCol>
              </a:tblGrid>
              <a:tr h="124270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цестоды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Промежуточные хозяева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Пузырчатая стадия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Окончательный хозяин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Опасность для человека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834749"/>
                  </a:ext>
                </a:extLst>
              </a:tr>
              <a:tr h="940434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Широкий лентец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Рачки → рыбы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Плероцеркоид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Дифиллоботриоз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027120"/>
                  </a:ext>
                </a:extLst>
              </a:tr>
              <a:tr h="940434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Свиной цепень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Свинья (человек)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Цистицерк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Цистицеркоз,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тениоз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1438369"/>
                  </a:ext>
                </a:extLst>
              </a:tr>
              <a:tr h="940434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Эхинококк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Травоядные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Эхинококковый пузырь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Собаки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Эхинококкоз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5340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35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F8CDDA-2011-5F4C-2138-FF3EA3825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8934"/>
            <a:ext cx="10515600" cy="424010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Ленточные черви (цестоды) — это паразитические плоские черви, жизненный цикл которых включает сложные стадии с участием одного или нескольких промежуточных хозяев. Одной из ключевых стадий у многих цестод является пузырчатая (личиночная) стадия, во время которой паразит формирует характерную пузыревидную структуру в теле промежуточного хозяина. В данной работе рассматриваются особенности развития этой стадии у трёх представителей цестод: широкого лентеца (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Diphyllobothrium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latum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свиного цепня (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Taenia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solium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эхинококка (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Echinococcus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granulosus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1860C-67A8-1433-5C9D-ED1646B4F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8586" y="4152053"/>
            <a:ext cx="5094548" cy="254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9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41CBCC-5B17-B9AC-87EF-3C727513C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913" y="183093"/>
            <a:ext cx="10515600" cy="38385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/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пузырчатой стадии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Пузырчатая стадия — это одна из личиночных форм ленточных червей, которая развивается в организме промежуточного хозяина. У разных видов цестод она может называться по-разному: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свиного (вооруженного) цепня –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цистицерк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эхинококка –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эхинококковый пузырь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широкого лентеца стадия называется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плероцеркоид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хотя внешне она может не напоминать пузырь.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этой стадии — обеспечить заражение окончательного хозяина при поедании заражённого промежуточного животного.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BFF976-60CA-654F-11B0-9EA60D8E9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16131" y="4021666"/>
            <a:ext cx="5881382" cy="25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4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D2125E-F3D3-6C8D-9EA5-F4939BFF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1759"/>
            <a:ext cx="10515600" cy="3000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Цепень вооруженный (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Taenia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solium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тениоза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биогельминтоза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основным клиническим проявлением которого является нарушение функций желудочно-кишечного тракта. В половозрелой стадии паразитирует в тонком кишечнике, а в стадии финны – в мышцах, в глазах, в головном мозге человека. Распространен повсеместно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33A43F-2973-5C83-8777-53DD494E2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4478" y="2136920"/>
            <a:ext cx="2687108" cy="57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9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F95673-EBA7-BD92-6D30-AD2C1EC4F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Цепень вооруженный (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Taenia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solium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желудке свиньи из яиц выходят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онкосферы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 кровеносным сосудам проникают в мышцы, где через два месяца превращаются в цистицерки(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Cysticercus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cellulosae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имеющие в диаметре5-8 мм.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Цистицерк, имеющий форму пузыря, заполненного жидкостью, внутрь которого ввернута головка с присосками. Последняя может выворачиваться наружу.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E2223B-B47C-DCEC-5F7F-10EFE76A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1" y="3673475"/>
            <a:ext cx="5841999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2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9ABF5-051F-1BFC-1B2E-253FAF8E4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9BFC9-E9B7-AE8A-9874-CE37C6EB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559116"/>
            <a:ext cx="10659533" cy="2747963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Эхинококк (</a:t>
            </a:r>
            <a:r>
              <a:rPr lang="ru-RU" sz="2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Echinococcus</a:t>
            </a:r>
            <a:r>
              <a:rPr lang="ru-RU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granulosus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эхинококкоза, зоонозного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биогельминтоза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человека паразитирует в личиночной стадии.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Распостранен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всему земному шару, но неравномерно.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Окончательные хозяевами могут быть собака, волк, шакал;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Промежуточными – крупный и мелкий рогатый скот, свиньи, верблюды и человек.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7D5DFC-6E7B-E6A1-AFBC-95C65DCD34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188" y="3550922"/>
            <a:ext cx="6337612" cy="297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6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D8EF38-168D-FE34-A8C4-2ED4FF071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90945"/>
            <a:ext cx="11269132" cy="29856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Эхинококк (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Echinococcus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granulosus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кишечнике человека из яйца выходит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онкосфера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проникает в кровеносные сосуды и  током заносится в различные органы, где превращаются в финну.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Лавроциста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цистного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эхинококка – большой материнский пузырь с дочерними и внучатыми пузырями изнутри. В последних развиваются сколексы. Полость пузыря заполнена жидкостью, содержащей продукты жизнедеятельности паразита.</a:t>
            </a:r>
            <a:r>
              <a:rPr lang="ru-RU" sz="26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76E937-C9CB-0BCF-D2F3-84022F18C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36" y="3429000"/>
            <a:ext cx="5939830" cy="28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B5DEBC9-9B32-B820-09BF-9537271B4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588" y="385763"/>
            <a:ext cx="10512424" cy="3517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лентец (</a:t>
            </a:r>
            <a:r>
              <a:rPr lang="ru-RU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Diphyllobothrium</a:t>
            </a: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latum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Возбудитель дифиллоботриоза,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биогельминтоза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хроническим течением и нарушением функций верхнего отдела пищеварительного тракта, а при тяжелом течении – развитием анемии. Паразитирует в тонком кишечнике человека. Встречается очагами, приуроченными к местностям с большим количеством водоемов.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Окончательный хозяин – человек и рыбоядные млекопитающие.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Промежуточных хозяев два: первый – рачок-циклоп, второй – рыба.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FB6CBC-F9F9-237C-A65D-D10120B4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152636"/>
            <a:ext cx="5468410" cy="23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4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CA2165-629F-89B8-EC50-EE657646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431801"/>
            <a:ext cx="10710333" cy="2819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лентец (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Diphyllobothrium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latum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кишечнике рачка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корацидий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теряет реснички, проникает в полость тела и превращается в процеркоид. При проглатывании рачка вторым хозяином – рыбой, в ее мускулатуре процеркоид превращается в следующую стадию – плероцеркоид.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Плероцеркоид – имеет червеобразную форму, на переднем конце его тела находятся две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присасывательные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бороздки –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ботрии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081B8F-3696-CB58-749C-D0A1C6A09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21629" r="6296"/>
          <a:stretch/>
        </p:blipFill>
        <p:spPr>
          <a:xfrm>
            <a:off x="5029200" y="3429000"/>
            <a:ext cx="6324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07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571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Особенности развития пузырчатых стадий ленточных червей</vt:lpstr>
      <vt:lpstr>Презентация PowerPoint</vt:lpstr>
      <vt:lpstr>Презентация PowerPoint</vt:lpstr>
      <vt:lpstr>Презентация PowerPoint</vt:lpstr>
      <vt:lpstr>Презентация PowerPoint</vt:lpstr>
      <vt:lpstr>Эхинококк (Echinococcus granulosus) Возбудитель эхинококкоза, зоонозного биогельминтоза. У человека паразитирует в личиночной стадии. Распостранен по всему земному шару, но неравномерно.  Окончательные хозяевами могут быть собака, волк, шакал;  Промежуточными – крупный и мелкий рогатый скот, свиньи, верблюды и человек.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Kirill Starchenko</dc:creator>
  <cp:lastModifiedBy>Kirill Starchenko</cp:lastModifiedBy>
  <cp:revision>2</cp:revision>
  <dcterms:created xsi:type="dcterms:W3CDTF">2025-04-12T18:15:57Z</dcterms:created>
  <dcterms:modified xsi:type="dcterms:W3CDTF">2025-04-13T21:00:55Z</dcterms:modified>
</cp:coreProperties>
</file>