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s/slide21.xml" ContentType="application/vnd.openxmlformats-officedocument.presentationml.slide+xml"/>
  <Override PartName="/ppt/slides/slide1.xml" ContentType="application/vnd.openxmlformats-officedocument.presentationml.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notesSlides/notesSlide14.xml" ContentType="application/vnd.openxmlformats-officedocument.presentationml.notesSlide+xml"/>
  <Override PartName="/ppt/theme/theme1.xml" ContentType="application/vnd.openxmlformats-officedocument.theme+xml"/>
  <Override PartName="/ppt/slides/slide13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2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slides/slide22.xml" ContentType="application/vnd.openxmlformats-officedocument.presentationml.slide+xml"/>
  <Override PartName="/ppt/slides/slide2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64" r:id="rId6"/>
    <p:sldId id="265" r:id="rId7"/>
    <p:sldId id="267" r:id="rId8"/>
    <p:sldId id="269" r:id="rId9"/>
    <p:sldId id="272" r:id="rId10"/>
    <p:sldId id="270" r:id="rId11"/>
    <p:sldId id="273" r:id="rId12"/>
    <p:sldId id="274" r:id="rId13"/>
    <p:sldId id="275" r:id="rId14"/>
    <p:sldId id="286" r:id="rId15"/>
    <p:sldId id="287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4" y="324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tableStyles" Target="tableStyle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/>
          <a:p>
            <a:r>
              <a:rPr lang="en-US" smtClean="0"/>
              <a:t>*</a:t>
            </a:r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/>
          <a:p>
            <a:r>
              <a:rPr lang="en-US" smtClean="0"/>
              <a:t>#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482957A-2EE2-4CCA-8F73-D77D3EBE4A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7E91123-9BE1-4809-ABC5-E138132144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06DF1CB-2F5B-4D46-B94E-8D628E211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48209E6-7B2D-4DCB-A3D5-2BC8AEB9B9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633A1AB9-FC2E-4CC4-B952-BE41C3ED99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9FE8A9A-43FD-440E-AFFB-AA40F15FE6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25C257A-F020-4683-B31A-505EB528A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888E1E2-9D7C-4141-AF14-AFF84DF6C0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F9D7FD4-7E33-4D03-8AF2-2575F51D0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1B62229-0EF0-4760-AB20-4CC9F28E4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6E8D0576-E6F2-4C4F-9CB3-FADB268A2B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0C336BC-2BCE-410F-933B-3DDACE1393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7767A3A-D634-4C28-8F73-5FC839C1C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328A3C8-97C1-4247-8582-3723F05E4F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4B34252-0096-4713-BF33-E99C998BCB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4A4F62B-5025-41E4-9227-F184851BA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6387DEF-7D2C-4F1C-9CDB-C9AB9274B4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7D9A947-DEDC-488B-8ACC-19CDA0AFA5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98E3F64-3534-43A5-8583-7FDC308722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092F280-096B-4484-AA36-7B47288512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1005DF7-FAC8-4790-92E1-36DFAB427C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AA031AF-7876-4632-87EB-987044C494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7B5C794-832F-4D59-BD9E-FB3A22C4D9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11.jpeg"/><Relationship Id="rId3" Type="http://schemas.openxmlformats.org/officeDocument/2006/relationships/hyperlink" Target="https://ru.wikipedia.org/wiki/%D0%A1%D0%B2%D0%B8%D0%BD%D0%BE%D0%B9_%D1%86%D0%B5%D0%BF%D0%B5%D0%BD%D1%8C" TargetMode="External"/><Relationship Id="rId4" Type="http://schemas.openxmlformats.org/officeDocument/2006/relationships/image" Target="../media/image12.jpeg"/><Relationship Id="rId5" Type="http://schemas.openxmlformats.org/officeDocument/2006/relationships/hyperlink" Target="https://fbuz19.ru/about/news/detail.php?ID=1848" TargetMode="External"/><Relationship Id="rId6" Type="http://schemas.openxmlformats.org/officeDocument/2006/relationships/slideLayout" Target="../slideLayouts/slideLayout7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13.jpeg"/><Relationship Id="rId3" Type="http://schemas.openxmlformats.org/officeDocument/2006/relationships/hyperlink" Target="https://gastroscan.ru/handbook/390/8514" TargetMode="External"/><Relationship Id="rId4" Type="http://schemas.openxmlformats.org/officeDocument/2006/relationships/slideLayout" Target="../slideLayouts/slideLayout6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14.jpeg"/><Relationship Id="rId3" Type="http://schemas.openxmlformats.org/officeDocument/2006/relationships/hyperlink" Target="https://mrt-vspb.ru/blog-cisticerkoz/" TargetMode="External"/><Relationship Id="rId4" Type="http://schemas.openxmlformats.org/officeDocument/2006/relationships/image" Target="../media/image15.jpeg"/><Relationship Id="rId5" Type="http://schemas.openxmlformats.org/officeDocument/2006/relationships/hyperlink" Target="https://sibmeda.ru/directories/diseases/element/tsistitserkoz-b69/" TargetMode="External"/><Relationship Id="rId6" Type="http://schemas.openxmlformats.org/officeDocument/2006/relationships/image" Target="../media/image16.jpeg"/><Relationship Id="rId7" Type="http://schemas.openxmlformats.org/officeDocument/2006/relationships/hyperlink" Target="https://mrt-vspb.ru/blog-cisticerkoz/" TargetMode="External"/><Relationship Id="rId8" Type="http://schemas.openxmlformats.org/officeDocument/2006/relationships/slideLayout" Target="../slideLayouts/slideLayout7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17.jpeg"/><Relationship Id="rId3" Type="http://schemas.openxmlformats.org/officeDocument/2006/relationships/hyperlink" Target="https://quizlet.com/ru/654725235/%D0%AD%D1%85%D0%B8%D0%BD%D0%BE%D0%BA%D0%BE%D0%BA%D0%BA-echinococcus-granulosus-flash-cards/" TargetMode="External"/><Relationship Id="rId4" Type="http://schemas.openxmlformats.org/officeDocument/2006/relationships/image" Target="../media/image18.jpeg"/><Relationship Id="rId5" Type="http://schemas.openxmlformats.org/officeDocument/2006/relationships/hyperlink" Target="https://commons.wikimedia.org/wiki/File:Echinococcus_Egg.jpg" TargetMode="External"/><Relationship Id="rId6" Type="http://schemas.openxmlformats.org/officeDocument/2006/relationships/slideLayout" Target="../slideLayouts/slideLayout7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19.png"/><Relationship Id="rId3" Type="http://schemas.openxmlformats.org/officeDocument/2006/relationships/hyperlink" Target="https://iz.ru/843975/anna-urmantceva/chuzhie-protiv-khishchnika-chem-imenno-opasny-ekhinokokki" TargetMode="External"/><Relationship Id="rId4" Type="http://schemas.openxmlformats.org/officeDocument/2006/relationships/slideLayout" Target="../slideLayouts/slideLayout6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20.jpeg"/><Relationship Id="rId3" Type="http://schemas.openxmlformats.org/officeDocument/2006/relationships/hyperlink" Target="https://probolezny.ru/difillobotrioz/" TargetMode="External"/><Relationship Id="rId4" Type="http://schemas.openxmlformats.org/officeDocument/2006/relationships/image" Target="../media/image21.jpeg"/><Relationship Id="rId5" Type="http://schemas.openxmlformats.org/officeDocument/2006/relationships/hyperlink" Target="https://nplus1.ru/news/2023/12/09/pantikapaion" TargetMode="External"/><Relationship Id="rId6" Type="http://schemas.openxmlformats.org/officeDocument/2006/relationships/slideLayout" Target="../slideLayouts/slideLayout7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22.jpeg"/><Relationship Id="rId3" Type="http://schemas.openxmlformats.org/officeDocument/2006/relationships/hyperlink" Target="https://studarium.ru/article/49" TargetMode="External"/><Relationship Id="rId4" Type="http://schemas.openxmlformats.org/officeDocument/2006/relationships/slideLayout" Target="../slideLayouts/slideLayout6.xml"/><Relationship Id="rId5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23.jpeg"/><Relationship Id="rId3" Type="http://schemas.openxmlformats.org/officeDocument/2006/relationships/hyperlink" Target="https://kazmedclinic.kz/stati/article_post/karlikovyy-tsepen-vyzyvayet-gimenolepidoz" TargetMode="External"/><Relationship Id="rId4" Type="http://schemas.openxmlformats.org/officeDocument/2006/relationships/image" Target="../media/image24.jpeg"/><Relationship Id="rId5" Type="http://schemas.openxmlformats.org/officeDocument/2006/relationships/hyperlink" Target="https://ru.123rf.com/photo_37070524_%D0%BA%D0%B0%D1%80%D0%BB%D0%B8%D0%BA%D0%BE%D0%B2%D1%8B%D0%B9-%D1%86%D0%B5%D0%BF%D0%B5%D0%BD%D1%8C-%D1%80%D0%B0%D0%BD%D0%B5%D0%B5-%D0%B8%D0%B7%D0%B2%D0%B5%D1%81%D1%82%D0%BD%D1%8B%D0%B9-%D0%BA%D0%B0%D0%BA-vampirolepis-%D0%BD%D0%B0%D0%BD%D0%B0-hymenolepis-fraterna-%D0%B8-taenia.html" TargetMode="External"/><Relationship Id="rId6" Type="http://schemas.openxmlformats.org/officeDocument/2006/relationships/slideLayout" Target="../slideLayouts/slideLayout7.xml"/><Relationship Id="rId7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25.gif"/><Relationship Id="rId3" Type="http://schemas.openxmlformats.org/officeDocument/2006/relationships/hyperlink" Target="https://ru.wikipedia.org/wiki/%D0%9A%D0%B0%D1%80%D0%BB%D0%B8%D0%BA%D0%BE%D0%B2%D1%8B%D0%B9_%D1%86%D0%B5%D0%BF%D0%B5%D0%BD%D1%8C" TargetMode="External"/><Relationship Id="rId4" Type="http://schemas.openxmlformats.org/officeDocument/2006/relationships/slideLayout" Target="../slideLayouts/slideLayout6.xml"/><Relationship Id="rId5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hyperlink" Target="https://vsevst.ru/news/syroe-myaso-opasno-ili-lentochnyie-chervi-u-lyudej.html" TargetMode="External"/><Relationship Id="rId4" Type="http://schemas.openxmlformats.org/officeDocument/2006/relationships/slideLayout" Target="../slideLayouts/slideLayout9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4.jpeg"/><Relationship Id="rId3" Type="http://schemas.openxmlformats.org/officeDocument/2006/relationships/hyperlink" Target="https://studarium.ru/article/49" TargetMode="External"/><Relationship Id="rId4" Type="http://schemas.openxmlformats.org/officeDocument/2006/relationships/slideLayout" Target="../slideLayouts/slideLayout6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5.jpeg"/><Relationship Id="rId3" Type="http://schemas.openxmlformats.org/officeDocument/2006/relationships/hyperlink" Target="http://bono-esse.ru/blizzard/A/Posobie/Bio/Cestoidea_ploskie_chervi.html" TargetMode="External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hyperlink" Target="https://studarium.ru/article/49" TargetMode="External"/><Relationship Id="rId4" Type="http://schemas.openxmlformats.org/officeDocument/2006/relationships/image" Target="../media/image8.jpeg"/><Relationship Id="rId5" Type="http://schemas.openxmlformats.org/officeDocument/2006/relationships/hyperlink" Target="https://kto-irkutsk.ru/2018/04/27/na-myasnom-rynke-ulan-ude-obnaruzhen-bychij-cepen/" TargetMode="External"/><Relationship Id="rId6" Type="http://schemas.openxmlformats.org/officeDocument/2006/relationships/image" Target="../media/image9.png"/><Relationship Id="rId7" Type="http://schemas.openxmlformats.org/officeDocument/2006/relationships/hyperlink" Target="https://cgon.rospotrebnadzor.ru/naseleniyu/infektsionnye-i-parazitarnye-zabolevaniya/parazitarnye-zabolevaniya/bychiy-tsepen/" TargetMode="External"/><Relationship Id="rId8" Type="http://schemas.openxmlformats.org/officeDocument/2006/relationships/slideLayout" Target="../slideLayouts/slideLayout7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10.jpeg"/><Relationship Id="rId3" Type="http://schemas.openxmlformats.org/officeDocument/2006/relationships/hyperlink" Target="https://vk.com/wall-184221081_27148" TargetMode="External"/><Relationship Id="rId4" Type="http://schemas.openxmlformats.org/officeDocument/2006/relationships/slideLayout" Target="../slideLayouts/slideLayout6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1640351" y="1160511"/>
            <a:ext cx="9144000" cy="2700411"/>
          </a:xfrm>
        </p:spPr>
        <p:txBody>
          <a:bodyPr/>
          <a:lstStyle/>
          <a:p>
            <a:endParaRPr lang="ru-RU" altLang="en-US" sz="4800">
              <a:latin typeface="Times New Roman"/>
              <a:ea typeface="Times New Roman"/>
              <a:cs typeface="Times New Roman"/>
            </a:endParaRPr>
          </a:p>
          <a:p>
            <a:endParaRPr lang="ru-RU" altLang="en-US" sz="4800">
              <a:latin typeface="Times New Roman"/>
              <a:ea typeface="Times New Roman"/>
              <a:cs typeface="Times New Roman"/>
            </a:endParaRPr>
          </a:p>
          <a:p>
            <a:endParaRPr lang="ru-RU" altLang="en-US" sz="4800">
              <a:latin typeface="Times New Roman"/>
              <a:ea typeface="Times New Roman"/>
              <a:cs typeface="Times New Roman"/>
            </a:endParaRPr>
          </a:p>
          <a:p>
            <a:pPr algn="ctr"/>
            <a:r>
              <a:rPr lang="ru-RU" altLang="en-US" sz="4800">
                <a:latin typeface="Times New Roman"/>
                <a:ea typeface="Times New Roman"/>
                <a:cs typeface="Times New Roman"/>
              </a:rPr>
              <a:t>Особенности строения ленточных червей, связанные с паразитизмом. Их циклы развития.</a:t>
            </a:r>
            <a:endParaRPr lang="en-US" sz="48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6549958" y="4708321"/>
            <a:ext cx="5642042" cy="915697"/>
          </a:xfrm>
        </p:spPr>
        <p:txBody>
          <a:bodyPr/>
          <a:lstStyle/>
          <a:p>
            <a:pPr algn="l"/>
            <a:r>
              <a:rPr lang="ru-RU" altLang="en-US" sz="1800">
                <a:latin typeface="Times New Roman"/>
                <a:ea typeface="Times New Roman"/>
                <a:cs typeface="Times New Roman"/>
              </a:rPr>
              <a:t>Выполняла: Асташова Елизавета Евгеньевна</a:t>
            </a:r>
          </a:p>
          <a:p>
            <a:pPr algn="l"/>
            <a:r>
              <a:rPr lang="ru-RU" altLang="en-US" sz="1800">
                <a:latin typeface="Times New Roman"/>
                <a:ea typeface="Times New Roman"/>
                <a:cs typeface="Times New Roman"/>
              </a:rPr>
              <a:t>студентка 1 курса лечебного факультета 13 группы</a:t>
            </a:r>
            <a:r>
              <a:rPr lang="ru-RU" altLang="en-US"/>
              <a:t> </a:t>
            </a:r>
          </a:p>
        </p:txBody>
      </p:sp>
      <p:sp>
        <p:nvSpPr>
          <p:cNvPr id="4" name="Текст. поле 3"/>
          <p:cNvSpPr txBox="1"/>
          <p:nvPr/>
        </p:nvSpPr>
        <p:spPr>
          <a:xfrm>
            <a:off x="1640351" y="240330"/>
            <a:ext cx="8491674" cy="361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>
                <a:latin typeface="Times New Roman"/>
                <a:ea typeface="Times New Roman"/>
                <a:cs typeface="Times New Roman"/>
              </a:rPr>
              <a:t>Витебский государственный орден Дружбы народов медицинский университет</a:t>
            </a:r>
            <a:endParaRPr lang="en-US" sz="180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Times New Roman"/>
                <a:ea typeface="Times New Roman"/>
                <a:cs typeface="Times New Roman"/>
              </a:rPr>
              <a:t>Вооруженный (свиной) цепень, Taenia solium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Морфологические особенности: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/>
        <p:txBody>
          <a:bodyPr/>
          <a:lstStyle/>
          <a:p>
            <a:pPr marL="0" indent="0" algn="l">
              <a:lnSpc>
                <a:spcPct val="100000"/>
              </a:lnSpc>
              <a:spcBef>
                <a:spcPts val="700"/>
              </a:spcBef>
              <a:buNone/>
            </a:pPr>
            <a:r>
              <a:rPr lang="ru-RU" sz="2400"/>
              <a:t>В</a:t>
            </a:r>
            <a:r>
              <a:rPr sz="2400"/>
              <a:t>ызывает у человека тениоз (половозрелая форма) и цистицеркоз (личиночная</a:t>
            </a:r>
            <a:r>
              <a:rPr lang="ru-RU" sz="2400"/>
              <a:t> </a:t>
            </a:r>
            <a:r>
              <a:rPr sz="2400"/>
              <a:t>форма). </a:t>
            </a:r>
            <a:r>
              <a:rPr lang="ru-RU" sz="2400"/>
              <a:t>Д</a:t>
            </a:r>
            <a:r>
              <a:rPr sz="2400"/>
              <a:t>лина</a:t>
            </a:r>
            <a:r>
              <a:rPr lang="ru-RU" sz="2400"/>
              <a:t> </a:t>
            </a:r>
            <a:r>
              <a:rPr sz="2400"/>
              <a:t>половозрелой формы 2–3 м на</a:t>
            </a:r>
            <a:r>
              <a:rPr lang="ru-RU" sz="2400"/>
              <a:t> </a:t>
            </a:r>
            <a:r>
              <a:rPr sz="2400"/>
              <a:t>сколексе 4 присоски и хоботок с 2 рядами крючьев</a:t>
            </a:r>
            <a:r>
              <a:rPr lang="ru-RU" sz="2400"/>
              <a:t>.Гермафродитная проглоттида содержит трехдольчатый яичник. Зрелая </a:t>
            </a:r>
            <a:r>
              <a:rPr sz="2400"/>
              <a:t>проглоттида содержит матку с 7–12 боковыми ветвями. Зрелые членики</a:t>
            </a:r>
            <a:r>
              <a:rPr lang="ru-RU" sz="2400"/>
              <a:t> </a:t>
            </a:r>
            <a:r>
              <a:rPr sz="2400"/>
              <a:t>неподвижны.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  <a:p>
            <a:r>
              <a:rPr lang="ru-RU"/>
              <a:t>Патогенное действие, клиника :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/>
              <a:t>С</a:t>
            </a:r>
            <a:r>
              <a:rPr sz="2400"/>
              <a:t>ходно с действием невооруженног</a:t>
            </a:r>
            <a:r>
              <a:rPr lang="ru-RU" sz="2400"/>
              <a:t>о цепня.</a:t>
            </a:r>
            <a:r>
              <a:rPr sz="2400"/>
              <a:t> симптомы: боли в животе, тошнота, рвота, расстройства стула, головная боль, головокружение. </a:t>
            </a:r>
          </a:p>
          <a:p>
            <a:pPr marL="0" indent="0">
              <a:buNone/>
            </a:p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>
          <a:xfrm>
            <a:off x="317235" y="778526"/>
            <a:ext cx="5410141" cy="4062362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/>
          </a:stretch>
        </p:blipFill>
        <p:spPr>
          <a:xfrm>
            <a:off x="6623575" y="778526"/>
            <a:ext cx="5489676" cy="406236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44334" y="365125"/>
            <a:ext cx="10709466" cy="1605591"/>
          </a:xfrm>
        </p:spPr>
        <p:txBody>
          <a:bodyPr/>
          <a:lstStyle/>
          <a:p>
            <a:r>
              <a:rPr lang="ru-RU">
                <a:latin typeface="Times New Roman"/>
                <a:ea typeface="Times New Roman"/>
                <a:cs typeface="Times New Roman"/>
              </a:rPr>
              <a:t>Цикл развития В</a:t>
            </a:r>
            <a:r>
              <a:rPr>
                <a:latin typeface="Times New Roman"/>
                <a:ea typeface="Times New Roman"/>
                <a:cs typeface="Times New Roman"/>
              </a:rPr>
              <a:t>ооруженн</a:t>
            </a:r>
            <a:r>
              <a:rPr lang="ru-RU">
                <a:latin typeface="Times New Roman"/>
                <a:ea typeface="Times New Roman"/>
                <a:cs typeface="Times New Roman"/>
              </a:rPr>
              <a:t>ого</a:t>
            </a:r>
            <a:r>
              <a:rPr>
                <a:latin typeface="Times New Roman"/>
                <a:ea typeface="Times New Roman"/>
                <a:cs typeface="Times New Roman"/>
              </a:rPr>
              <a:t> (свино</a:t>
            </a:r>
            <a:r>
              <a:rPr lang="ru-RU">
                <a:latin typeface="Times New Roman"/>
                <a:ea typeface="Times New Roman"/>
                <a:cs typeface="Times New Roman"/>
              </a:rPr>
              <a:t>го</a:t>
            </a:r>
            <a:r>
              <a:rPr>
                <a:latin typeface="Times New Roman"/>
                <a:ea typeface="Times New Roman"/>
                <a:cs typeface="Times New Roman"/>
              </a:rPr>
              <a:t>) цеп</a:t>
            </a:r>
            <a:r>
              <a:rPr lang="ru-RU">
                <a:latin typeface="Times New Roman"/>
                <a:ea typeface="Times New Roman"/>
                <a:cs typeface="Times New Roman"/>
              </a:rPr>
              <a:t>ня</a:t>
            </a:r>
            <a:r>
              <a:rPr>
                <a:latin typeface="Times New Roman"/>
                <a:ea typeface="Times New Roman"/>
                <a:cs typeface="Times New Roman"/>
              </a:rPr>
              <a:t>, Taenia solium</a:t>
            </a:r>
          </a:p>
          <a:p>
            <a:r>
              <a:rPr lang="ru-RU">
                <a:latin typeface="Times New Roman"/>
                <a:ea typeface="Times New Roman"/>
                <a:cs typeface="Times New Roman"/>
              </a:rPr>
              <a:t> </a:t>
            </a:r>
            <a:endParaRPr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>
          <a:xfrm>
            <a:off x="2002337" y="1618785"/>
            <a:ext cx="7821135" cy="49581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Times New Roman"/>
                <a:ea typeface="Times New Roman"/>
                <a:cs typeface="Times New Roman"/>
              </a:rPr>
              <a:t>Цистицеркоз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sz="2400"/>
              <a:t>Возбудителем цистицеркоза является личиночная ста</a:t>
            </a:r>
            <a:r>
              <a:rPr sz="2400"/>
              <a:t>дия вооруженного</a:t>
            </a:r>
            <a:endParaRPr lang="ru-RU" sz="2400"/>
          </a:p>
          <a:p>
            <a:pPr marL="0" indent="0">
              <a:buNone/>
            </a:pPr>
            <a:r>
              <a:rPr sz="2400"/>
              <a:t> цепня </a:t>
            </a:r>
            <a:r>
              <a:rPr lang="ru-RU" sz="2400"/>
              <a:t>-</a:t>
            </a:r>
            <a:r>
              <a:rPr sz="2400"/>
              <a:t> цистицерк. Человек заражается цистицер</a:t>
            </a:r>
            <a:r>
              <a:rPr sz="2400"/>
              <a:t>козом: </a:t>
            </a:r>
          </a:p>
          <a:p>
            <a:pPr marL="0" indent="0">
              <a:buNone/>
            </a:pPr>
            <a:r>
              <a:rPr sz="2400"/>
              <a:t>1) при несоблюдении правил личной гигиены и проглатывании яиц, </a:t>
            </a:r>
          </a:p>
          <a:p>
            <a:pPr marL="0" indent="0">
              <a:buNone/>
            </a:pPr>
            <a:r>
              <a:rPr sz="2400"/>
              <a:t>которыми могут быть загрязнены руки или пища; </a:t>
            </a:r>
          </a:p>
          <a:p>
            <a:pPr marL="0" indent="0">
              <a:buNone/>
            </a:pPr>
            <a:r>
              <a:rPr sz="2400"/>
              <a:t>2) аутоинвазии: если человек болен тениозом, то при рвоте проглот-</a:t>
            </a:r>
          </a:p>
          <a:p>
            <a:pPr marL="0" indent="0">
              <a:buNone/>
            </a:pPr>
            <a:r>
              <a:rPr sz="2400"/>
              <a:t>тиды могут попадать в желудок, под действием пищеварительного сока ос-</a:t>
            </a:r>
          </a:p>
          <a:p>
            <a:pPr marL="0" indent="0">
              <a:buNone/>
            </a:pPr>
            <a:r>
              <a:rPr sz="2400"/>
              <a:t>вобождаются онкосферы, и в различных органах (подкожная клетчатка, </a:t>
            </a:r>
          </a:p>
          <a:p>
            <a:pPr marL="0" indent="0">
              <a:buNone/>
            </a:pPr>
            <a:r>
              <a:rPr sz="2400"/>
              <a:t>мышцы, глаза, головной мозг) развиваются финны. </a:t>
            </a:r>
          </a:p>
          <a:p>
            <a:pPr marL="0" indent="0">
              <a:buNone/>
            </a:pPr>
            <a:r>
              <a:rPr sz="2400"/>
              <a:t>3) при лечении тениоза препаратами, которые растворяют проглоттиды.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>
          <a:xfrm>
            <a:off x="473558" y="439732"/>
            <a:ext cx="3619500" cy="2381250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/>
          </a:stretch>
        </p:blipFill>
        <p:spPr>
          <a:xfrm>
            <a:off x="4881746" y="941359"/>
            <a:ext cx="6508942" cy="4695253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>
            <a:fillRect/>
          </a:stretch>
        </p:blipFill>
        <p:spPr>
          <a:xfrm>
            <a:off x="473558" y="3091980"/>
            <a:ext cx="3619501" cy="347522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Times New Roman"/>
                <a:ea typeface="Times New Roman"/>
                <a:cs typeface="Times New Roman"/>
              </a:rPr>
              <a:t>Эхинококк, Echinococcus granulosus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Морфологические особенности: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/>
              <a:t>В</a:t>
            </a:r>
            <a:r>
              <a:rPr sz="2400"/>
              <a:t>озбудитель</a:t>
            </a:r>
            <a:r>
              <a:rPr lang="ru-RU" sz="2400"/>
              <a:t> </a:t>
            </a:r>
            <a:r>
              <a:rPr sz="2400"/>
              <a:t>эхинококкоза.</a:t>
            </a:r>
            <a:r>
              <a:rPr lang="ru-RU" sz="2400"/>
              <a:t>Д</a:t>
            </a:r>
            <a:r>
              <a:rPr sz="2400"/>
              <a:t>лина 3–5 мм. Сколекс имеет при-</a:t>
            </a:r>
            <a:r>
              <a:rPr sz="2400"/>
              <a:t>соски и хоботком с двумя рядами крючьев. Стробила состоит из 3</a:t>
            </a:r>
            <a:r>
              <a:rPr lang="ru-RU" sz="2400"/>
              <a:t>-</a:t>
            </a:r>
            <a:r>
              <a:rPr sz="2400"/>
              <a:t>4 про</a:t>
            </a:r>
            <a:r>
              <a:rPr sz="2400"/>
              <a:t>глоттид. Предпоследняя проглоттида гермафродитная, последняя </a:t>
            </a:r>
            <a:r>
              <a:rPr lang="ru-RU" sz="2400"/>
              <a:t>-</a:t>
            </a:r>
            <a:r>
              <a:rPr sz="2400"/>
              <a:t>зре</a:t>
            </a:r>
            <a:r>
              <a:rPr sz="2400"/>
              <a:t>лая. Матка разветвленная, закрытая</a:t>
            </a:r>
            <a:r>
              <a:rPr lang="ru-RU" sz="2400"/>
              <a:t>.</a:t>
            </a:r>
            <a:endParaRPr sz="2400"/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/>
              <a:t>Патогенное действие, клиника :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sz="2400"/>
              <a:t>1. Механическое (давление на ткани и разрушение пораженных органов). </a:t>
            </a:r>
            <a:r>
              <a:rPr sz="2400"/>
              <a:t>2. Токсико-аллергическое(отравление продуктами жизнедеятельности). </a:t>
            </a:r>
            <a:r>
              <a:rPr lang="ru-RU" sz="2400"/>
              <a:t>С</a:t>
            </a:r>
            <a:r>
              <a:rPr sz="2400"/>
              <a:t>имптомы: кожные зуд и сыпь, боль и тяжесть в пра</a:t>
            </a:r>
            <a:r>
              <a:rPr sz="2400"/>
              <a:t>вом подреберье. Если поражено легкое, больного беспокоят боли в груди, </a:t>
            </a:r>
            <a:r>
              <a:rPr sz="2400"/>
              <a:t>кашель, одышка, иногда кровохарканье.</a:t>
            </a:r>
            <a:r>
              <a:rPr lang="ru-RU" sz="2400"/>
              <a:t> </a:t>
            </a:r>
            <a:r>
              <a:rPr sz="2400"/>
              <a:t>Эхинококковый пузырь может</a:t>
            </a:r>
            <a:r>
              <a:rPr lang="ru-RU" sz="2400"/>
              <a:t> </a:t>
            </a:r>
            <a:r>
              <a:rPr sz="2400"/>
              <a:t>прорваться в бронх, брюшную или грудную полости или нагноиться. </a:t>
            </a:r>
            <a:r>
              <a:rPr lang="ru-RU" sz="2400"/>
              <a:t>М</a:t>
            </a:r>
            <a:r>
              <a:rPr sz="2400"/>
              <a:t>огут привести к летальному исходу.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>
          <a:xfrm>
            <a:off x="182589" y="710841"/>
            <a:ext cx="6408574" cy="5300421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/>
          </a:stretch>
        </p:blipFill>
        <p:spPr>
          <a:xfrm>
            <a:off x="7071252" y="710841"/>
            <a:ext cx="4413946" cy="530042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Times New Roman"/>
                <a:ea typeface="Times New Roman"/>
                <a:cs typeface="Times New Roman"/>
              </a:rPr>
              <a:t>Цикл развития </a:t>
            </a:r>
            <a:r>
              <a:rPr>
                <a:latin typeface="Times New Roman"/>
                <a:ea typeface="Times New Roman"/>
                <a:cs typeface="Times New Roman"/>
              </a:rPr>
              <a:t>Эхинококк</a:t>
            </a:r>
            <a:r>
              <a:rPr lang="ru-RU">
                <a:latin typeface="Times New Roman"/>
                <a:ea typeface="Times New Roman"/>
                <a:cs typeface="Times New Roman"/>
              </a:rPr>
              <a:t>а</a:t>
            </a:r>
            <a:r>
              <a:rPr>
                <a:latin typeface="Times New Roman"/>
                <a:ea typeface="Times New Roman"/>
                <a:cs typeface="Times New Roman"/>
              </a:rPr>
              <a:t>, Echinococcus granulosus</a:t>
            </a:r>
          </a:p>
          <a:p>
            <a:r>
              <a:rPr lang="ru-RU">
                <a:latin typeface="Times New Roman"/>
                <a:ea typeface="Times New Roman"/>
                <a:cs typeface="Times New Roman"/>
              </a:rPr>
              <a:t> </a:t>
            </a:r>
            <a:endParaRPr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>
          <a:xfrm>
            <a:off x="1555940" y="1428161"/>
            <a:ext cx="9080119" cy="525549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Times New Roman"/>
                <a:ea typeface="Times New Roman"/>
                <a:cs typeface="Times New Roman"/>
              </a:rPr>
              <a:t>Лентец широкий, Diphyllobothrium latum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Морфологические особенности: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/>
              <a:t>В</a:t>
            </a:r>
            <a:r>
              <a:rPr sz="2400"/>
              <a:t>озбудитель дифиллоботриоза. </a:t>
            </a:r>
            <a:r>
              <a:rPr lang="ru-RU" sz="2400"/>
              <a:t>Д</a:t>
            </a:r>
            <a:r>
              <a:rPr sz="2400"/>
              <a:t>лина тела 10–18 м. На сколексе</a:t>
            </a:r>
            <a:r>
              <a:rPr lang="ru-RU" sz="2400"/>
              <a:t> </a:t>
            </a:r>
            <a:r>
              <a:rPr sz="2400"/>
              <a:t>2 присасывательные щели — ботрии. Размер проглоттид в ширину больше, чем в длину . Зрелые проглоттиды содержат открытую розетковидную матку. </a:t>
            </a:r>
          </a:p>
          <a:p>
            <a:pPr marL="0" indent="0">
              <a:buNone/>
            </a:pPr>
            <a:endParaRPr sz="2400"/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/>
              <a:t>Патогенное действие, клиника :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sz="2400"/>
              <a:t>1. Механическое . </a:t>
            </a:r>
            <a:r>
              <a:rPr lang="ru-RU" sz="2400"/>
              <a:t> </a:t>
            </a:r>
          </a:p>
          <a:p>
            <a:pPr marL="0" indent="0">
              <a:buNone/>
            </a:pPr>
            <a:r>
              <a:rPr sz="2400"/>
              <a:t>2. Токсико-аллергическое . </a:t>
            </a:r>
            <a:endParaRPr lang="ru-RU" sz="2400"/>
          </a:p>
          <a:p>
            <a:pPr marL="0" indent="0">
              <a:buNone/>
            </a:pPr>
            <a:r>
              <a:rPr sz="2400"/>
              <a:t>3. Питание за счет организма хозяина и нарушение обменных процес</a:t>
            </a:r>
            <a:r>
              <a:rPr sz="2400"/>
              <a:t>сов </a:t>
            </a:r>
            <a:r>
              <a:rPr sz="2400"/>
              <a:t>. </a:t>
            </a:r>
            <a:r>
              <a:rPr sz="2400"/>
              <a:t> </a:t>
            </a:r>
            <a:r>
              <a:rPr lang="ru-RU" sz="2400"/>
              <a:t>С</a:t>
            </a:r>
            <a:r>
              <a:rPr sz="2400"/>
              <a:t>имптомы: слабость, тошнота, боль в животе, метео</a:t>
            </a:r>
            <a:r>
              <a:rPr sz="2400"/>
              <a:t>ризм, субфебрильная температура тела. Появляются признаки анемии: рез</a:t>
            </a:r>
            <a:r>
              <a:rPr sz="2400"/>
              <a:t>кая общая слабость, сонливость,</a:t>
            </a:r>
            <a:r>
              <a:rPr lang="ru-RU" sz="2400"/>
              <a:t> </a:t>
            </a:r>
            <a:r>
              <a:rPr sz="2400"/>
              <a:t>головокружение, диспептические явления. </a:t>
            </a:r>
            <a:r>
              <a:rPr lang="ru-RU" sz="2400"/>
              <a:t> </a:t>
            </a:r>
            <a:endParaRPr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>
          <a:xfrm>
            <a:off x="230216" y="1222650"/>
            <a:ext cx="5715000" cy="3895725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/>
          </a:stretch>
        </p:blipFill>
        <p:spPr>
          <a:xfrm>
            <a:off x="6404922" y="1222650"/>
            <a:ext cx="5641679" cy="38957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Times New Roman"/>
                <a:ea typeface="Times New Roman"/>
                <a:cs typeface="Times New Roman"/>
              </a:rPr>
              <a:t>Классификация ленточных червей </a:t>
            </a:r>
            <a:endParaRPr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ru-RU"/>
              <a:t>                        Тип плоские черви ( </a:t>
            </a:r>
            <a:r>
              <a:rPr lang="en-US"/>
              <a:t>Plathelminthes )</a:t>
            </a:r>
            <a:endParaRPr lang="ru-RU"/>
          </a:p>
          <a:p>
            <a:pPr marL="0" indent="0" algn="l">
              <a:buNone/>
            </a:pPr>
            <a:r>
              <a:rPr lang="en-US"/>
              <a:t>                        </a:t>
            </a:r>
            <a:r>
              <a:rPr lang="ru-RU"/>
              <a:t>Класс Ленточные ( </a:t>
            </a:r>
            <a:r>
              <a:rPr lang="en-US"/>
              <a:t>Cestoidea )</a:t>
            </a:r>
          </a:p>
          <a:p>
            <a:pPr marL="0" indent="0">
              <a:buNone/>
            </a:pPr>
            <a:r>
              <a:rPr lang="ru-RU"/>
              <a:t>представители :</a:t>
            </a:r>
          </a:p>
          <a:p>
            <a:pPr marL="0" indent="0">
              <a:buNone/>
            </a:pPr>
            <a:r>
              <a:rPr lang="ru-RU"/>
              <a:t>Цепень вооруженный(</a:t>
            </a:r>
            <a:r>
              <a:rPr lang="en-US"/>
              <a:t> Taenia solium </a:t>
            </a:r>
            <a:r>
              <a:rPr lang="ru-RU"/>
              <a:t>);</a:t>
            </a:r>
          </a:p>
          <a:p>
            <a:pPr marL="0" indent="0">
              <a:buNone/>
            </a:pPr>
            <a:r>
              <a:rPr lang="ru-RU"/>
              <a:t>Цепень невооруженный(</a:t>
            </a:r>
            <a:r>
              <a:rPr lang="en-US"/>
              <a:t> Taeniarhynhus saginatus</a:t>
            </a:r>
            <a:r>
              <a:rPr lang="ru-RU"/>
              <a:t>);</a:t>
            </a:r>
          </a:p>
          <a:p>
            <a:pPr marL="0" indent="0">
              <a:buNone/>
            </a:pPr>
            <a:r>
              <a:rPr lang="ru-RU"/>
              <a:t>Лентец широкий(</a:t>
            </a:r>
            <a:r>
              <a:rPr lang="en-US"/>
              <a:t> Diphyllobothrium latum </a:t>
            </a:r>
            <a:r>
              <a:rPr lang="ru-RU"/>
              <a:t>);</a:t>
            </a:r>
          </a:p>
          <a:p>
            <a:pPr marL="0" indent="0">
              <a:buNone/>
            </a:pPr>
            <a:r>
              <a:rPr lang="ru-RU"/>
              <a:t>Эхинококк(</a:t>
            </a:r>
            <a:r>
              <a:rPr lang="en-US"/>
              <a:t> Echinococcus granulosus </a:t>
            </a:r>
            <a:r>
              <a:rPr lang="ru-RU"/>
              <a:t>);</a:t>
            </a:r>
          </a:p>
          <a:p>
            <a:pPr marL="0" indent="0">
              <a:buNone/>
            </a:pPr>
            <a:r>
              <a:rPr lang="ru-RU"/>
              <a:t>Цепень карликовый(</a:t>
            </a:r>
            <a:r>
              <a:rPr lang="en-US"/>
              <a:t> Hymenolepis nana </a:t>
            </a:r>
            <a:r>
              <a:rPr lang="ru-RU"/>
              <a:t>).</a:t>
            </a:r>
            <a:r>
              <a:rPr lang="en-US"/>
              <a:t> 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Times New Roman"/>
                <a:ea typeface="Times New Roman"/>
                <a:cs typeface="Times New Roman"/>
              </a:rPr>
              <a:t>Цикл развития </a:t>
            </a:r>
            <a:r>
              <a:rPr>
                <a:latin typeface="Times New Roman"/>
                <a:ea typeface="Times New Roman"/>
                <a:cs typeface="Times New Roman"/>
              </a:rPr>
              <a:t>Лентец</a:t>
            </a:r>
            <a:r>
              <a:rPr lang="ru-RU">
                <a:latin typeface="Times New Roman"/>
                <a:ea typeface="Times New Roman"/>
                <a:cs typeface="Times New Roman"/>
              </a:rPr>
              <a:t>а</a:t>
            </a:r>
            <a:r>
              <a:rPr>
                <a:latin typeface="Times New Roman"/>
                <a:ea typeface="Times New Roman"/>
                <a:cs typeface="Times New Roman"/>
              </a:rPr>
              <a:t> широк</a:t>
            </a:r>
            <a:r>
              <a:rPr lang="ru-RU">
                <a:latin typeface="Times New Roman"/>
                <a:ea typeface="Times New Roman"/>
                <a:cs typeface="Times New Roman"/>
              </a:rPr>
              <a:t>ого</a:t>
            </a:r>
            <a:r>
              <a:rPr>
                <a:latin typeface="Times New Roman"/>
                <a:ea typeface="Times New Roman"/>
                <a:cs typeface="Times New Roman"/>
              </a:rPr>
              <a:t>, Diphyllobothrium latum</a:t>
            </a:r>
          </a:p>
          <a:p>
            <a:r>
              <a:rPr lang="ru-RU">
                <a:latin typeface="Times New Roman"/>
                <a:ea typeface="Times New Roman"/>
                <a:cs typeface="Times New Roman"/>
              </a:rPr>
              <a:t> </a:t>
            </a:r>
            <a:endParaRPr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>
          <a:xfrm>
            <a:off x="2103952" y="1464511"/>
            <a:ext cx="7984095" cy="499498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72828"/>
            <a:ext cx="10515600" cy="1325563"/>
          </a:xfrm>
        </p:spPr>
        <p:txBody>
          <a:bodyPr/>
          <a:lstStyle/>
          <a:p>
            <a:r>
              <a:rPr>
                <a:latin typeface="Times New Roman"/>
                <a:ea typeface="Times New Roman"/>
                <a:cs typeface="Times New Roman"/>
              </a:rPr>
              <a:t>ЦЕПЕНЬ КАРЛИКОВЫЙ (Hymenolepis nana) 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Морфологические особенности: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/>
              <a:t>В</a:t>
            </a:r>
            <a:r>
              <a:rPr sz="2400"/>
              <a:t>озбудитель</a:t>
            </a:r>
            <a:r>
              <a:rPr lang="ru-RU" sz="2400"/>
              <a:t> </a:t>
            </a:r>
            <a:r>
              <a:rPr sz="2400"/>
              <a:t>именолепидоза</a:t>
            </a:r>
            <a:r>
              <a:rPr lang="ru-RU" sz="2400"/>
              <a:t>.Карликовый цепень имеет стробилу от 1 до 5 см, в которой насчитывается 200 и более члеников .</a:t>
            </a:r>
            <a:r>
              <a:rPr sz="2400"/>
              <a:t>Сколекс грушевидной формы, на нем имеются четыре присоски и хоботок с венчиком крючьев. Яйца элипсоидной формы с прозрачными бесцветными оболочками. Размеры яйца - 45 х 37 мкм. В яйце находится 6-крючная онкосфера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/>
              <a:t>Патогенное действие, клиника :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sz="2400"/>
              <a:t>У инвазированных детей наблюдается разрушение большого числа ворсинок киш</a:t>
            </a:r>
            <a:r>
              <a:rPr lang="ru-RU" sz="2400"/>
              <a:t>е</a:t>
            </a:r>
            <a:r>
              <a:rPr sz="2400"/>
              <a:t>к, появляются боли в животе, жалобы на общую слабость, быструю утомляемость, головные боли; дети становятся капризными и раздражитель</a:t>
            </a:r>
            <a:r>
              <a:rPr lang="ru-RU" sz="2400"/>
              <a:t> </a:t>
            </a:r>
            <a:r>
              <a:rPr sz="2400"/>
              <a:t>н</a:t>
            </a:r>
            <a:r>
              <a:rPr lang="ru-RU" sz="2400"/>
              <a:t>ы</a:t>
            </a:r>
            <a:r>
              <a:rPr sz="2400"/>
              <a:t>м</a:t>
            </a:r>
            <a:r>
              <a:rPr lang="ru-RU" sz="2400"/>
              <a:t>и</a:t>
            </a:r>
            <a:r>
              <a:rPr sz="2400"/>
              <a:t>.</a:t>
            </a:r>
            <a:r>
              <a:rPr sz="2400"/>
              <a:t>Заражение происходит при проглатыванки яиц через рот, куда они попадают с загрязненных рук. В заражении гименолепидозом овощи, фрукты, вода не имеют значения.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>
          <a:xfrm>
            <a:off x="647565" y="877569"/>
            <a:ext cx="5157636" cy="4831350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/>
          </a:stretch>
        </p:blipFill>
        <p:spPr>
          <a:xfrm>
            <a:off x="6656595" y="877570"/>
            <a:ext cx="4727093" cy="48313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Times New Roman"/>
                <a:ea typeface="Times New Roman"/>
                <a:cs typeface="Times New Roman"/>
              </a:rPr>
              <a:t>Цикл развития </a:t>
            </a:r>
            <a:r>
              <a:rPr>
                <a:latin typeface="Times New Roman"/>
                <a:ea typeface="Times New Roman"/>
                <a:cs typeface="Times New Roman"/>
              </a:rPr>
              <a:t>Ц</a:t>
            </a:r>
            <a:r>
              <a:rPr lang="ru-RU">
                <a:latin typeface="Times New Roman"/>
                <a:ea typeface="Times New Roman"/>
                <a:cs typeface="Times New Roman"/>
              </a:rPr>
              <a:t>епня Карликового</a:t>
            </a:r>
            <a:r>
              <a:rPr>
                <a:latin typeface="Times New Roman"/>
                <a:ea typeface="Times New Roman"/>
                <a:cs typeface="Times New Roman"/>
              </a:rPr>
              <a:t> (Hymenolepis nana) </a:t>
            </a:r>
            <a:r>
              <a:rPr lang="ru-RU">
                <a:latin typeface="Times New Roman"/>
                <a:ea typeface="Times New Roman"/>
                <a:cs typeface="Times New Roman"/>
              </a:rPr>
              <a:t> </a:t>
            </a:r>
            <a:endParaRPr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>
          <a:xfrm>
            <a:off x="2109006" y="1861632"/>
            <a:ext cx="7973990" cy="46455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ru-RU">
                <a:latin typeface="Times New Roman"/>
                <a:ea typeface="Times New Roman"/>
                <a:cs typeface="Times New Roman"/>
              </a:rPr>
              <a:t>Общая характеристика класса Ленточных червей ( </a:t>
            </a:r>
            <a:r>
              <a:rPr lang="en-US">
                <a:latin typeface="Times New Roman"/>
                <a:ea typeface="Times New Roman"/>
                <a:cs typeface="Times New Roman"/>
              </a:rPr>
              <a:t>Cestoidea )</a:t>
            </a:r>
            <a:endParaRPr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/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417487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700"/>
              </a:spcBef>
            </a:pPr>
            <a:r>
              <a:rPr lang="ru-RU"/>
              <a:t>Тело сплющено, имеет вид ленты( от 1 мм до 10-18 м в длину).Головка(сколекс) с органами фиксации-присосками, хоботком с крючьями, ботриями; далее идет шейка, затем тело</a:t>
            </a:r>
            <a:r>
              <a:rPr lang="ru-RU"/>
              <a:t>(стробила), состоящее из члеников(проглоттид). Кожно-мускульного мешка - тегумент -имеет волосовидные выросты (микротрихии). Пищеварительная, кровеносная и дыха</a:t>
            </a:r>
            <a:r>
              <a:rPr lang="ru-RU"/>
              <a:t>тельная системы отсутствуют. Выделительная система- прото</a:t>
            </a:r>
            <a:r>
              <a:rPr lang="ru-RU"/>
              <a:t>нефридиями. Нервная система - ганглий. Цестоды - </a:t>
            </a:r>
            <a:r>
              <a:rPr lang="ru-RU"/>
              <a:t>гермафродиты. В проглоттидах развивается сначала мужская половая система, потом — женская.</a:t>
            </a: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>
          <a:xfrm>
            <a:off x="5183188" y="987425"/>
            <a:ext cx="6172200" cy="48736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Times New Roman"/>
                <a:ea typeface="Times New Roman"/>
                <a:cs typeface="Times New Roman"/>
              </a:rPr>
              <a:t>Общий цикл развития ленточных червей</a:t>
            </a:r>
            <a:r>
              <a:rPr lang="ru-RU"/>
              <a:t>  </a:t>
            </a: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>
          <a:xfrm>
            <a:off x="319790" y="1510259"/>
            <a:ext cx="11552420" cy="49510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Times New Roman"/>
                <a:ea typeface="Times New Roman"/>
                <a:cs typeface="Times New Roman"/>
              </a:rPr>
              <a:t>Типы финн </a:t>
            </a:r>
            <a:endParaRPr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sz="2400"/>
              <a:t>Цистицерк </a:t>
            </a:r>
            <a:r>
              <a:rPr lang="ru-RU" sz="2400"/>
              <a:t>-</a:t>
            </a:r>
            <a:r>
              <a:rPr sz="2400"/>
              <a:t> финна в виде пузыря, заполненного жидкостью, внутрь</a:t>
            </a:r>
            <a:r>
              <a:rPr lang="ru-RU" sz="2400"/>
              <a:t> </a:t>
            </a:r>
            <a:r>
              <a:rPr sz="2400"/>
              <a:t>которого ввернут один сколекс.</a:t>
            </a:r>
            <a:endParaRPr lang="ru-RU" sz="2400"/>
          </a:p>
          <a:p>
            <a:pPr marL="514350" indent="-514350">
              <a:buFont typeface="+mj-lt"/>
              <a:buAutoNum type="arabicPeriod"/>
            </a:pPr>
            <a:r>
              <a:rPr sz="2400"/>
              <a:t> Ценур </a:t>
            </a:r>
            <a:r>
              <a:rPr lang="ru-RU" sz="2400"/>
              <a:t>-</a:t>
            </a:r>
            <a:r>
              <a:rPr sz="2400"/>
              <a:t> пузырь с несколькими ввернутыми головками. Цистицеркоид имеет расширенную часть с ввернутым</a:t>
            </a:r>
            <a:r>
              <a:rPr lang="ru-RU" sz="2400"/>
              <a:t> </a:t>
            </a:r>
            <a:r>
              <a:rPr sz="2400"/>
              <a:t>сколексом, а сзади </a:t>
            </a:r>
            <a:r>
              <a:rPr lang="ru-RU" sz="2400"/>
              <a:t>-</a:t>
            </a:r>
            <a:r>
              <a:rPr sz="2400"/>
              <a:t>хвостовой придаток. </a:t>
            </a:r>
            <a:endParaRPr lang="ru-RU" sz="2400"/>
          </a:p>
          <a:p>
            <a:pPr marL="514350" indent="-514350">
              <a:buFont typeface="+mj-lt"/>
              <a:buAutoNum type="arabicPeriod"/>
            </a:pPr>
            <a:r>
              <a:rPr lang="ru-RU" sz="2400"/>
              <a:t>Ларвоциста цистного э</a:t>
            </a:r>
            <a:r>
              <a:rPr sz="2400"/>
              <a:t>хинококк</a:t>
            </a:r>
            <a:r>
              <a:rPr lang="ru-RU" sz="2400"/>
              <a:t>а-</a:t>
            </a:r>
            <a:r>
              <a:rPr sz="2400"/>
              <a:t> финна в виде</a:t>
            </a:r>
            <a:r>
              <a:rPr lang="ru-RU" sz="2400"/>
              <a:t> </a:t>
            </a:r>
            <a:r>
              <a:rPr sz="2400"/>
              <a:t>большого материнского пузыря с дочерними и внучатыми пузырями, внутри которых находятся сколексы.</a:t>
            </a:r>
            <a:endParaRPr lang="ru-RU" sz="2400"/>
          </a:p>
          <a:p>
            <a:pPr marL="514350" indent="-514350">
              <a:buFont typeface="+mj-lt"/>
              <a:buAutoNum type="arabicPeriod"/>
            </a:pPr>
            <a:r>
              <a:rPr lang="ru-RU" sz="2400"/>
              <a:t>Лавроциста альвеококка- конгломерат большого количества мелких, неправильной формы пузырьков, от внешней поверхности которых отпочковываются дочерние пузырьки.</a:t>
            </a:r>
            <a:r>
              <a:rPr sz="2400"/>
              <a:t> </a:t>
            </a:r>
            <a:endParaRPr lang="ru-RU" sz="2400"/>
          </a:p>
          <a:p>
            <a:pPr marL="514350" indent="-514350">
              <a:buFont typeface="+mj-lt"/>
              <a:buAutoNum type="arabicPeriod"/>
            </a:pPr>
            <a:r>
              <a:rPr sz="2400"/>
              <a:t>Плероцеркоид </a:t>
            </a:r>
            <a:r>
              <a:rPr lang="ru-RU" sz="2400"/>
              <a:t>-</a:t>
            </a:r>
            <a:r>
              <a:rPr sz="2400"/>
              <a:t> червеобразная личинка с двумя ботриями.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>
          <a:xfrm>
            <a:off x="1995616" y="318142"/>
            <a:ext cx="8360663" cy="63012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Times New Roman"/>
                <a:ea typeface="Times New Roman"/>
                <a:cs typeface="Times New Roman"/>
              </a:rPr>
              <a:t>Невооруженный (бычий) цепень, Taeniarhynchus saginatus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Морфологические особенности :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/>
              <a:t>В</a:t>
            </a:r>
            <a:r>
              <a:rPr sz="2400"/>
              <a:t>озбудитель тениаринхоза</a:t>
            </a:r>
            <a:r>
              <a:rPr lang="ru-RU" sz="2400"/>
              <a:t>. Паразитирует в тонком кишечнике человека.Длина паразита- </a:t>
            </a:r>
            <a:r>
              <a:rPr sz="2400"/>
              <a:t>4–10 м. На сколексе 4</a:t>
            </a:r>
            <a:r>
              <a:rPr lang="ru-RU" sz="2400"/>
              <a:t> </a:t>
            </a:r>
            <a:r>
              <a:rPr sz="2400"/>
              <a:t>присоски.</a:t>
            </a:r>
            <a:r>
              <a:rPr lang="ru-RU" sz="2400"/>
              <a:t> </a:t>
            </a:r>
            <a:r>
              <a:rPr sz="2400"/>
              <a:t>Зрелые членики могут выползать из анального отверстия и передвигаться</a:t>
            </a:r>
            <a:r>
              <a:rPr lang="ru-RU" sz="2400"/>
              <a:t>т </a:t>
            </a:r>
            <a:r>
              <a:rPr sz="2400"/>
              <a:t>по телу человека и белью</a:t>
            </a:r>
            <a:r>
              <a:rPr lang="ru-RU" sz="2400"/>
              <a:t>.</a:t>
            </a:r>
            <a:endParaRPr sz="2400"/>
          </a:p>
          <a:p>
            <a:pPr marL="0" indent="0">
              <a:buNone/>
            </a:pP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/>
              <a:t>Патогенное действие, клиника :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/>
              <a:t> 1. Механическое (раздражением слизистой кишечника присосками).  </a:t>
            </a:r>
          </a:p>
          <a:p>
            <a:pPr marL="0" indent="0">
              <a:buNone/>
            </a:pPr>
            <a:r>
              <a:rPr sz="2400"/>
              <a:t>2. Токсико-аллергическое (отравление продуктами жизнедеятельности). </a:t>
            </a:r>
            <a:r>
              <a:rPr lang="ru-RU" sz="2400"/>
              <a:t> </a:t>
            </a:r>
          </a:p>
          <a:p>
            <a:pPr marL="0" indent="0">
              <a:buNone/>
            </a:pPr>
            <a:r>
              <a:rPr sz="2400"/>
              <a:t>3. Питание за счет организма хозяина и нарушение обменных процессов.</a:t>
            </a:r>
            <a:r>
              <a:rPr sz="2400"/>
              <a:t> </a:t>
            </a:r>
            <a:r>
              <a:rPr lang="ru-RU" sz="2400"/>
              <a:t>С</a:t>
            </a:r>
            <a:r>
              <a:rPr sz="2400"/>
              <a:t>имптомы: зуд вокруг заднего прохода, боли в живо</a:t>
            </a:r>
            <a:r>
              <a:rPr sz="2400"/>
              <a:t>те, неустойчивый стул, слабость, нарушение аппетита, потеря веса.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>
          <a:xfrm>
            <a:off x="5514403" y="167907"/>
            <a:ext cx="6602205" cy="3697365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/>
          </a:stretch>
        </p:blipFill>
        <p:spPr>
          <a:xfrm>
            <a:off x="69011" y="305186"/>
            <a:ext cx="4400672" cy="2970454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>
            <a:fillRect/>
          </a:stretch>
        </p:blipFill>
        <p:spPr>
          <a:xfrm>
            <a:off x="162446" y="3429000"/>
            <a:ext cx="5038725" cy="33051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1064377" y="365125"/>
            <a:ext cx="10289423" cy="1691754"/>
          </a:xfrm>
        </p:spPr>
        <p:txBody>
          <a:bodyPr/>
          <a:lstStyle/>
          <a:p>
            <a:r>
              <a:rPr lang="ru-RU">
                <a:latin typeface="Times New Roman"/>
                <a:ea typeface="Times New Roman"/>
                <a:cs typeface="Times New Roman"/>
              </a:rPr>
              <a:t>Цикл развития </a:t>
            </a:r>
            <a:r>
              <a:rPr>
                <a:latin typeface="Times New Roman"/>
                <a:ea typeface="Times New Roman"/>
                <a:cs typeface="Times New Roman"/>
              </a:rPr>
              <a:t>Невооруженн</a:t>
            </a:r>
            <a:r>
              <a:rPr lang="ru-RU">
                <a:latin typeface="Times New Roman"/>
                <a:ea typeface="Times New Roman"/>
                <a:cs typeface="Times New Roman"/>
              </a:rPr>
              <a:t>ого</a:t>
            </a:r>
            <a:r>
              <a:rPr>
                <a:latin typeface="Times New Roman"/>
                <a:ea typeface="Times New Roman"/>
                <a:cs typeface="Times New Roman"/>
              </a:rPr>
              <a:t> (быч</a:t>
            </a:r>
            <a:r>
              <a:rPr lang="ru-RU">
                <a:latin typeface="Times New Roman"/>
                <a:ea typeface="Times New Roman"/>
                <a:cs typeface="Times New Roman"/>
              </a:rPr>
              <a:t>ьего</a:t>
            </a:r>
            <a:r>
              <a:rPr>
                <a:latin typeface="Times New Roman"/>
                <a:ea typeface="Times New Roman"/>
                <a:cs typeface="Times New Roman"/>
              </a:rPr>
              <a:t>) цеп</a:t>
            </a:r>
            <a:r>
              <a:rPr lang="ru-RU">
                <a:latin typeface="Times New Roman"/>
                <a:ea typeface="Times New Roman"/>
                <a:cs typeface="Times New Roman"/>
              </a:rPr>
              <a:t>ня</a:t>
            </a:r>
            <a:r>
              <a:rPr>
                <a:latin typeface="Times New Roman"/>
                <a:ea typeface="Times New Roman"/>
                <a:cs typeface="Times New Roman"/>
              </a:rPr>
              <a:t>, Taeniarhynchus saginatus</a:t>
            </a:r>
          </a:p>
          <a:p>
            <a:r>
              <a:rPr lang="ru-RU">
                <a:latin typeface="Times New Roman"/>
                <a:ea typeface="Times New Roman"/>
                <a:cs typeface="Times New Roman"/>
              </a:rPr>
              <a:t> </a:t>
            </a:r>
            <a:endParaRPr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>
          <a:xfrm>
            <a:off x="1900793" y="1614487"/>
            <a:ext cx="7658033" cy="50612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Mobile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Елизавета Асташова</dc:creator>
  <cp:lastModifiedBy>Елизавета Асташова</cp:lastModifiedBy>
  <cp:revision>1</cp:revision>
  <dcterms:created xsi:type="dcterms:W3CDTF">2017-06-21T13:57:27Z</dcterms:created>
  <dcterms:modified xsi:type="dcterms:W3CDTF">2025-04-11T20:39:31Z</dcterms:modified>
</cp:coreProperties>
</file>