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5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7C3769BF-3106-4B79-B844-0806A7909A75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801BD555-DDFA-4FB1-8F54-0AC7EF54AF7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3049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69BF-3106-4B79-B844-0806A7909A75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555-DDFA-4FB1-8F54-0AC7EF54A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5199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69BF-3106-4B79-B844-0806A7909A75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555-DDFA-4FB1-8F54-0AC7EF54A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823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69BF-3106-4B79-B844-0806A7909A75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555-DDFA-4FB1-8F54-0AC7EF54A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6897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69BF-3106-4B79-B844-0806A7909A75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555-DDFA-4FB1-8F54-0AC7EF54AF7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2118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69BF-3106-4B79-B844-0806A7909A75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555-DDFA-4FB1-8F54-0AC7EF54A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088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69BF-3106-4B79-B844-0806A7909A75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555-DDFA-4FB1-8F54-0AC7EF54A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5550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69BF-3106-4B79-B844-0806A7909A75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555-DDFA-4FB1-8F54-0AC7EF54A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3235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69BF-3106-4B79-B844-0806A7909A75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555-DDFA-4FB1-8F54-0AC7EF54A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784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69BF-3106-4B79-B844-0806A7909A75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555-DDFA-4FB1-8F54-0AC7EF54A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705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769BF-3106-4B79-B844-0806A7909A75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1BD555-DDFA-4FB1-8F54-0AC7EF54A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695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7C3769BF-3106-4B79-B844-0806A7909A75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01BD555-DDFA-4FB1-8F54-0AC7EF54AF7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8113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6037C6-CEE5-B636-5B60-D724B7845D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>
            <a:noAutofit/>
          </a:bodyPr>
          <a:lstStyle/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строения паразитических плоских червей. Типы циклов развития паразитических плоских червей.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2572C00-718E-8AF7-E88B-F865173788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Старченко Кирилл 13 группа </a:t>
            </a:r>
            <a:r>
              <a:rPr lang="ru-RU" dirty="0" err="1"/>
              <a:t>лф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7570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A88F8B9-042F-BCC0-3149-21E4709FF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8559"/>
            <a:ext cx="10515600" cy="453284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Типы циклов развития паразитических плоских червей:</a:t>
            </a:r>
          </a:p>
          <a:p>
            <a:pPr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Печёночный сосальщик 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Fasciola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hepatica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Промежуточный хозяин: малый прудовик(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Galba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truncatula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Окончательный хозяин: крупный рогатый скот, человек.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Личинки проходят стадии: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мирацидий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спороциста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редия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церкарий →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адолескарий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None/>
            </a:pP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	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Бычий цепень 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Taenia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rhynhus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saginat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Промежуточный хозяин: крупный рогатый скот.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Окончательный хозяин: человек.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Личинка — финна, развивается в мышцах промежуточного хозяина.</a:t>
            </a:r>
          </a:p>
          <a:p>
            <a:pPr marL="0" indent="0">
              <a:buNone/>
            </a:pP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470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D385A9E-7C04-F50F-DAB3-466E1B6CFD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70958"/>
            <a:ext cx="10515600" cy="23230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Паразитические плоские черви — это представители типа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Platyhelminthes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приспособившиеся к жизни внутри организма хозяина. К ним относятся классы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Сосальщики 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Trematoda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Цестоды (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Cestoda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Эти организмы обладают специфическим строением и сложными жизненными циклами, направленными на обеспечение выживания и размножения в условиях паразитического существования.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AE9F6EE-BFCF-1FAC-E324-0510823205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21" t="16909" r="5827" b="20367"/>
          <a:stretch/>
        </p:blipFill>
        <p:spPr>
          <a:xfrm>
            <a:off x="5274734" y="2794000"/>
            <a:ext cx="5985934" cy="3240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1915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EE10FD1-B4EE-BCCE-2E6F-2AD0771BE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225"/>
            <a:ext cx="10515600" cy="40079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Особенности строения паразитических плоских червей:</a:t>
            </a:r>
          </a:p>
          <a:p>
            <a:pPr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Переход к паразитическому образу жизни повлёк за собой ряд морфологических и физиологических изменений у плоских червей:</a:t>
            </a:r>
          </a:p>
          <a:p>
            <a:pPr lvl="1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Специальные органы прикрепления: у сосальщиков имеются присоски, а у цестод — крючья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присасывательные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органы (сколекс).</a:t>
            </a:r>
          </a:p>
          <a:p>
            <a:pPr lvl="1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Поверхность тела покрыта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тегументом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многослойной оболочкой, защищающей червя от ферментов и иммунной системы хозяина.</a:t>
            </a:r>
          </a:p>
          <a:p>
            <a:pPr lvl="1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Развитая половая система: большинство паразитических червей — гермафродиты с высокоэффективной системой размножения. Это компенсирует трудности, связанные с попаданием в организм хозяина.</a:t>
            </a:r>
          </a:p>
          <a:p>
            <a:pPr lvl="1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Редукция органов чувств и движения, что обусловлено малой подвижностью в теле хозяина.</a:t>
            </a: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5037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DA394E9-702B-E643-B1A8-AFDB9403C7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03225"/>
            <a:ext cx="10515600" cy="2306108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Для плоских червей характерны развитие из трех зародышевых листков, билатеральная симметрия тела, которое уплощено. Полость тела отсутствует. Внутренние органы погружены в рыхлую соединительную ткань – паренхиму. Кожно-мускульный мешок состоит из покровной ткани 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тегумента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трех слоев мышц – продольных, поперечных и косых.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A722026-7442-EA04-669F-7F54B31B83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856"/>
          <a:stretch/>
        </p:blipFill>
        <p:spPr>
          <a:xfrm>
            <a:off x="5256411" y="2709333"/>
            <a:ext cx="6021189" cy="32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481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29F9339-F067-D406-37A2-62D861237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94758"/>
            <a:ext cx="10515600" cy="2077509"/>
          </a:xfrm>
        </p:spPr>
        <p:txBody>
          <a:bodyPr/>
          <a:lstStyle/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3.Пищеварительная система.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имеется только у ресничных и сосальщиков, представлена передней и средней кишкой, которая заканчивается слепо. Непереваренные остатки выделяются через рот. У ленточных червей пищеварительной системы вообще нет, и питание осуществляется всей поверхностью тела.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16663E7-65ED-7D17-7A89-5FB671B65E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74" t="33333" r="74135" b="24444"/>
          <a:stretch/>
        </p:blipFill>
        <p:spPr>
          <a:xfrm>
            <a:off x="7230533" y="3429000"/>
            <a:ext cx="4047067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983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7730014-718D-9912-8E2F-668333D847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28625"/>
            <a:ext cx="10515600" cy="2895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Выделительная система.</a:t>
            </a:r>
          </a:p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представлена ветвящимися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протонефридиями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начинаются в глубине паренхимы клетками звездчатой формы, получившими название конечных или терминальных. В низ имеются канальцы с пучком ресничек, колеблющихся, как пламя свечи. Терминальные клетки открываются в канальцы. Последние впадают в боковые канальцы большего просвета, сообщающиеся  с внешней средой выделительными порами. </a:t>
            </a:r>
          </a:p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BC1F0E61-C800-D7D4-D8A2-01AF74EE66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87" t="33332" r="46393" b="24445"/>
          <a:stretch/>
        </p:blipFill>
        <p:spPr>
          <a:xfrm>
            <a:off x="7272867" y="3533775"/>
            <a:ext cx="4004733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357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F79F28F-DE1F-CA46-36E5-A6361CE29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69359"/>
            <a:ext cx="10515600" cy="17896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Нервная система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представлена окологлоточным нервным кольцом и отходящими от них нервными стволами, из которых лучше развиты два боковых.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26B75C3-1AF1-D4BC-23A4-5EE635D5FA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33333" r="23738" b="24444"/>
          <a:stretch/>
        </p:blipFill>
        <p:spPr>
          <a:xfrm>
            <a:off x="7628467" y="3429000"/>
            <a:ext cx="3640667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8420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39B46C9-382C-B702-21D3-9397E124EA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4690"/>
            <a:ext cx="10515600" cy="282257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Кровеносная и дыхательная системы</a:t>
            </a:r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кровеносная система у плоских червей отсутствует. Частично ее функцию берет на себя у сосальщиков сильно разветвленный кишечник, из ветвей которого облегчается транспортировка питательных веществ по межклеточной жидкости к тканям.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дыхательная система у плоских червей отсутствует. Могут дышать всей поверхностью тела или является анаэробами.</a:t>
            </a:r>
          </a:p>
        </p:txBody>
      </p:sp>
    </p:spTree>
    <p:extLst>
      <p:ext uri="{BB962C8B-B14F-4D97-AF65-F5344CB8AC3E}">
        <p14:creationId xmlns:p14="http://schemas.microsoft.com/office/powerpoint/2010/main" val="3808883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7A384D5-5908-E7F2-C8B8-951254A533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10092"/>
            <a:ext cx="10515600" cy="435133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Типы циклов развития паразитических плоских червей: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Жизненные циклы паразитических плоских червей характеризуются чередованием половозрелых и личиночных стадий, сменой хозяев и высокой адаптацией к условиям существования.</a:t>
            </a:r>
          </a:p>
          <a:p>
            <a:pPr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Прямой жизненный цикл</a:t>
            </a:r>
          </a:p>
          <a:p>
            <a:pPr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Прямой цикл характерен для некоторых сосальщиков. Он включает только одного хозяина. Заражение происходит при непосредственном контакте с личинкой, например, при заглатывании яиц с пищей или водой.</a:t>
            </a:r>
          </a:p>
          <a:p>
            <a:pPr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Сложный (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гетероксенный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жизненный цикл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Такой цикл включает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одного или нескольких промежуточных хозяев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окончательного хозяина. У большинства трематод и всех цестод жизненный цикл сложный.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522453"/>
      </p:ext>
    </p:extLst>
  </p:cSld>
  <p:clrMapOvr>
    <a:masterClrMapping/>
  </p:clrMapOvr>
</p:sld>
</file>

<file path=ppt/theme/theme1.xml><?xml version="1.0" encoding="utf-8"?>
<a:theme xmlns:a="http://schemas.openxmlformats.org/drawingml/2006/main" name="Вид">
  <a:themeElements>
    <a:clrScheme name="Вид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Вид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ид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Вид</Template>
  <TotalTime>9</TotalTime>
  <Words>587</Words>
  <Application>Microsoft Office PowerPoint</Application>
  <PresentationFormat>Широкоэкранный</PresentationFormat>
  <Paragraphs>35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Schoolbook</vt:lpstr>
      <vt:lpstr>Times New Roman</vt:lpstr>
      <vt:lpstr>Wingdings 2</vt:lpstr>
      <vt:lpstr>Вид</vt:lpstr>
      <vt:lpstr>Особенности строения паразитических плоских червей. Типы циклов развития паразитических плоских червей.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Kirill Starchenko</dc:creator>
  <cp:lastModifiedBy>Kirill Starchenko</cp:lastModifiedBy>
  <cp:revision>1</cp:revision>
  <dcterms:created xsi:type="dcterms:W3CDTF">2025-04-13T22:34:09Z</dcterms:created>
  <dcterms:modified xsi:type="dcterms:W3CDTF">2025-04-13T22:43:48Z</dcterms:modified>
</cp:coreProperties>
</file>