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08720"/>
            <a:ext cx="7772400" cy="1224136"/>
          </a:xfrm>
        </p:spPr>
        <p:txBody>
          <a:bodyPr>
            <a:normAutofit/>
          </a:bodyPr>
          <a:lstStyle/>
          <a:p>
            <a:r>
              <a:rPr lang="ru-RU" sz="2400" dirty="0"/>
              <a:t>Сравнительная характеристика циклов развития печеночного сосальщика, ланцетовидного сосальщика и шистосом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Выполнил</a:t>
            </a:r>
            <a:r>
              <a:rPr lang="en-US" sz="1400" dirty="0" smtClean="0"/>
              <a:t>:</a:t>
            </a:r>
            <a:r>
              <a:rPr lang="ru-RU" sz="1400" dirty="0" smtClean="0"/>
              <a:t> студент 1 курса 13 группы лечебного факультета</a:t>
            </a:r>
          </a:p>
          <a:p>
            <a:r>
              <a:rPr lang="ru-RU" sz="1400" dirty="0" err="1" smtClean="0"/>
              <a:t>Чепик</a:t>
            </a:r>
            <a:r>
              <a:rPr lang="ru-RU" sz="1400" dirty="0" smtClean="0"/>
              <a:t> Д.К.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2054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5958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Заключение  </a:t>
            </a:r>
          </a:p>
          <a:p>
            <a:r>
              <a:rPr lang="ru-RU" sz="2000" dirty="0"/>
              <a:t>- Циклы развития трематод адаптированы к разным экологическим нишам.  </a:t>
            </a:r>
          </a:p>
          <a:p>
            <a:r>
              <a:rPr lang="ru-RU" sz="2000" dirty="0"/>
              <a:t>- Отличия в путях заражения определяют меры профилактики.  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Шистосомоз</a:t>
            </a:r>
            <a:r>
              <a:rPr lang="ru-RU" sz="2000" dirty="0"/>
              <a:t> – самый опасный для человека (контактный путь).  </a:t>
            </a:r>
          </a:p>
        </p:txBody>
      </p:sp>
      <p:pic>
        <p:nvPicPr>
          <p:cNvPr id="8194" name="Picture 2" descr="https://avatars.mds.yandex.net/i?id=59701f9ca452a45fac58df5eefcefb1271abf07f-1293222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13761"/>
            <a:ext cx="4314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8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764704"/>
            <a:ext cx="2714448" cy="683096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Общая схема цикла развития трематод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1. Яйцо → </a:t>
            </a:r>
            <a:r>
              <a:rPr lang="ru-RU" dirty="0" err="1"/>
              <a:t>Мирацидий</a:t>
            </a:r>
            <a:r>
              <a:rPr lang="ru-RU" dirty="0"/>
              <a:t> → </a:t>
            </a:r>
            <a:r>
              <a:rPr lang="ru-RU" dirty="0" err="1"/>
              <a:t>Спороциста</a:t>
            </a:r>
            <a:r>
              <a:rPr lang="ru-RU" dirty="0"/>
              <a:t> → </a:t>
            </a:r>
            <a:r>
              <a:rPr lang="ru-RU" dirty="0" err="1"/>
              <a:t>Редия</a:t>
            </a:r>
            <a:r>
              <a:rPr lang="ru-RU" dirty="0"/>
              <a:t> → </a:t>
            </a:r>
            <a:r>
              <a:rPr lang="ru-RU" dirty="0" err="1"/>
              <a:t>Церкария</a:t>
            </a:r>
            <a:r>
              <a:rPr lang="ru-RU" dirty="0"/>
              <a:t> → </a:t>
            </a:r>
            <a:r>
              <a:rPr lang="ru-RU" dirty="0" err="1"/>
              <a:t>Метацеркария</a:t>
            </a:r>
            <a:r>
              <a:rPr lang="ru-RU" dirty="0"/>
              <a:t> → Взрослая особь.  </a:t>
            </a:r>
          </a:p>
          <a:p>
            <a:r>
              <a:rPr lang="ru-RU" dirty="0"/>
              <a:t>2. Обязательные хозяева:  </a:t>
            </a:r>
          </a:p>
          <a:p>
            <a:r>
              <a:rPr lang="ru-RU" dirty="0"/>
              <a:t>   - Окончательный (позвоночные).  </a:t>
            </a:r>
          </a:p>
          <a:p>
            <a:r>
              <a:rPr lang="ru-RU" dirty="0"/>
              <a:t>   - Промежуточные (моллюски, иногда вторые хозяева).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637897" cy="347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2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Печеночный сосальщик (</a:t>
            </a:r>
            <a:r>
              <a:rPr lang="ru-RU" sz="1600" dirty="0" err="1"/>
              <a:t>Fasciola</a:t>
            </a:r>
            <a:r>
              <a:rPr lang="ru-RU" sz="1600" dirty="0"/>
              <a:t> </a:t>
            </a:r>
            <a:r>
              <a:rPr lang="ru-RU" sz="1600" dirty="0" err="1"/>
              <a:t>hepatica</a:t>
            </a:r>
            <a:r>
              <a:rPr lang="ru-RU" sz="1600" dirty="0"/>
              <a:t>)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- Заболевание: </a:t>
            </a:r>
            <a:r>
              <a:rPr lang="ru-RU" dirty="0" err="1"/>
              <a:t>Фасциолез</a:t>
            </a:r>
            <a:r>
              <a:rPr lang="ru-RU" dirty="0"/>
              <a:t>.  </a:t>
            </a:r>
          </a:p>
          <a:p>
            <a:r>
              <a:rPr lang="ru-RU" dirty="0"/>
              <a:t>- Окончательный хозяин: КРС, овцы, человек.  </a:t>
            </a:r>
          </a:p>
          <a:p>
            <a:r>
              <a:rPr lang="ru-RU" dirty="0"/>
              <a:t>- Промежуточный хозяин: Улитки (</a:t>
            </a:r>
            <a:r>
              <a:rPr lang="ru-RU" dirty="0" err="1"/>
              <a:t>Lymnaea</a:t>
            </a:r>
            <a:r>
              <a:rPr lang="ru-RU" dirty="0"/>
              <a:t>).  </a:t>
            </a:r>
          </a:p>
          <a:p>
            <a:r>
              <a:rPr lang="ru-RU" dirty="0"/>
              <a:t>- Путь заражения: Алиментарный (</a:t>
            </a:r>
            <a:r>
              <a:rPr lang="ru-RU" dirty="0" err="1"/>
              <a:t>адолескарии</a:t>
            </a:r>
            <a:r>
              <a:rPr lang="ru-RU" dirty="0"/>
              <a:t> на растениях).  </a:t>
            </a:r>
          </a:p>
          <a:p>
            <a:r>
              <a:rPr lang="ru-RU" dirty="0"/>
              <a:t>- Локализация: Желчные протоки печени.  </a:t>
            </a:r>
            <a:r>
              <a:rPr lang="ru-RU" dirty="0" smtClean="0"/>
              <a:t> 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Схема цикла (яйцо → </a:t>
            </a:r>
            <a:r>
              <a:rPr lang="ru-RU" dirty="0" err="1"/>
              <a:t>мирацидий</a:t>
            </a:r>
            <a:r>
              <a:rPr lang="ru-RU" dirty="0"/>
              <a:t> → </a:t>
            </a:r>
            <a:r>
              <a:rPr lang="ru-RU" dirty="0" err="1"/>
              <a:t>спороциста</a:t>
            </a:r>
            <a:r>
              <a:rPr lang="ru-RU" dirty="0"/>
              <a:t> → </a:t>
            </a:r>
            <a:r>
              <a:rPr lang="ru-RU" dirty="0" err="1"/>
              <a:t>редия</a:t>
            </a:r>
            <a:r>
              <a:rPr lang="ru-RU" dirty="0"/>
              <a:t> → </a:t>
            </a:r>
            <a:r>
              <a:rPr lang="ru-RU" dirty="0" err="1"/>
              <a:t>церкария</a:t>
            </a:r>
            <a:r>
              <a:rPr lang="ru-RU" dirty="0"/>
              <a:t> → </a:t>
            </a:r>
            <a:r>
              <a:rPr lang="ru-RU" dirty="0" err="1"/>
              <a:t>адолескария</a:t>
            </a:r>
            <a:r>
              <a:rPr lang="ru-RU" dirty="0"/>
              <a:t> → </a:t>
            </a:r>
            <a:r>
              <a:rPr lang="ru-RU" dirty="0" err="1"/>
              <a:t>марита</a:t>
            </a:r>
            <a:r>
              <a:rPr lang="ru-RU" dirty="0"/>
              <a:t>). 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7" y="1052736"/>
            <a:ext cx="48965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03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Цикл развития печеночного сосальщика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649342" cy="49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08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Ланцетовидный сосальщик (</a:t>
            </a:r>
            <a:r>
              <a:rPr lang="en-US" sz="1600" dirty="0" err="1"/>
              <a:t>Dicrocoelium</a:t>
            </a:r>
            <a:r>
              <a:rPr lang="en-US" sz="1600" dirty="0"/>
              <a:t> </a:t>
            </a:r>
            <a:r>
              <a:rPr lang="en-US" sz="1600" dirty="0" err="1"/>
              <a:t>dendriticum</a:t>
            </a:r>
            <a:r>
              <a:rPr lang="en-US" sz="1600" dirty="0"/>
              <a:t>)  </a:t>
            </a:r>
            <a:br>
              <a:rPr lang="en-US" sz="1600" dirty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- Заболевание: </a:t>
            </a:r>
            <a:r>
              <a:rPr lang="ru-RU" dirty="0" err="1"/>
              <a:t>Дикроцелиоз</a:t>
            </a:r>
            <a:r>
              <a:rPr lang="ru-RU" dirty="0"/>
              <a:t>.  </a:t>
            </a:r>
          </a:p>
          <a:p>
            <a:r>
              <a:rPr lang="ru-RU" dirty="0"/>
              <a:t>- Окончательный хозяин: Травоядные (редко человек).  </a:t>
            </a:r>
          </a:p>
          <a:p>
            <a:r>
              <a:rPr lang="ru-RU" dirty="0"/>
              <a:t>- Промежуточные хозяева:  </a:t>
            </a:r>
          </a:p>
          <a:p>
            <a:r>
              <a:rPr lang="ru-RU" dirty="0"/>
              <a:t>  - 1-й: Наземные улитки (</a:t>
            </a:r>
            <a:r>
              <a:rPr lang="en-US" dirty="0" err="1"/>
              <a:t>Zebrina</a:t>
            </a:r>
            <a:r>
              <a:rPr lang="en-US" dirty="0"/>
              <a:t>, </a:t>
            </a:r>
            <a:r>
              <a:rPr lang="en-US" dirty="0" err="1"/>
              <a:t>Cionella</a:t>
            </a:r>
            <a:r>
              <a:rPr lang="en-US" dirty="0"/>
              <a:t>).  </a:t>
            </a:r>
          </a:p>
          <a:p>
            <a:r>
              <a:rPr lang="en-US" dirty="0"/>
              <a:t>  - 2-</a:t>
            </a:r>
            <a:r>
              <a:rPr lang="ru-RU" dirty="0"/>
              <a:t>й: Муравьи (</a:t>
            </a:r>
            <a:r>
              <a:rPr lang="en-US" dirty="0"/>
              <a:t>Formica).  </a:t>
            </a:r>
          </a:p>
          <a:p>
            <a:r>
              <a:rPr lang="en-US" dirty="0"/>
              <a:t>- </a:t>
            </a:r>
            <a:r>
              <a:rPr lang="ru-RU" dirty="0"/>
              <a:t>Путь заражения: Проглатывание муравья с </a:t>
            </a:r>
            <a:r>
              <a:rPr lang="ru-RU" dirty="0" err="1"/>
              <a:t>метацеркариями</a:t>
            </a:r>
            <a:r>
              <a:rPr lang="ru-RU" dirty="0"/>
              <a:t>.  </a:t>
            </a:r>
          </a:p>
          <a:p>
            <a:r>
              <a:rPr lang="ru-RU" dirty="0"/>
              <a:t>- Локализация: Желчные протоки.  </a:t>
            </a:r>
          </a:p>
          <a:p>
            <a:r>
              <a:rPr lang="ru-RU" dirty="0" smtClean="0"/>
              <a:t>   </a:t>
            </a:r>
            <a:r>
              <a:rPr lang="ru-RU" dirty="0"/>
              <a:t>Схема цикла (яйцо → </a:t>
            </a:r>
            <a:r>
              <a:rPr lang="ru-RU" dirty="0" err="1"/>
              <a:t>мирацидий</a:t>
            </a:r>
            <a:r>
              <a:rPr lang="ru-RU" dirty="0"/>
              <a:t> → </a:t>
            </a:r>
            <a:r>
              <a:rPr lang="ru-RU" dirty="0" err="1"/>
              <a:t>спороциста</a:t>
            </a:r>
            <a:r>
              <a:rPr lang="ru-RU" dirty="0"/>
              <a:t> → </a:t>
            </a:r>
            <a:r>
              <a:rPr lang="ru-RU" dirty="0" err="1"/>
              <a:t>церкария</a:t>
            </a:r>
            <a:r>
              <a:rPr lang="ru-RU" dirty="0"/>
              <a:t> → муравей → </a:t>
            </a:r>
            <a:r>
              <a:rPr lang="ru-RU" dirty="0" err="1"/>
              <a:t>метацеркария</a:t>
            </a:r>
            <a:r>
              <a:rPr lang="ru-RU" dirty="0"/>
              <a:t>).  </a:t>
            </a:r>
          </a:p>
          <a:p>
            <a:endParaRPr lang="ru-RU" dirty="0"/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7734"/>
            <a:ext cx="4625975" cy="346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2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Цикл развития ланцетовидного сосальщика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177332" cy="46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07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Шистосомы (</a:t>
            </a:r>
            <a:r>
              <a:rPr lang="ru-RU" dirty="0" err="1"/>
              <a:t>Schistosoma</a:t>
            </a:r>
            <a:r>
              <a:rPr lang="ru-RU" dirty="0"/>
              <a:t> </a:t>
            </a:r>
            <a:r>
              <a:rPr lang="ru-RU" dirty="0" smtClean="0"/>
              <a:t>)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- Заболевание: </a:t>
            </a:r>
            <a:r>
              <a:rPr lang="ru-RU" dirty="0" err="1"/>
              <a:t>Шистосомоз</a:t>
            </a:r>
            <a:r>
              <a:rPr lang="ru-RU" dirty="0"/>
              <a:t> (бильгарциоз).  </a:t>
            </a:r>
          </a:p>
          <a:p>
            <a:r>
              <a:rPr lang="ru-RU" dirty="0"/>
              <a:t>- Окончательный хозяин: Человек, обезьяны.  </a:t>
            </a:r>
          </a:p>
          <a:p>
            <a:r>
              <a:rPr lang="ru-RU" dirty="0"/>
              <a:t>- Промежуточный хозяин: Пресноводные улитки (</a:t>
            </a:r>
            <a:r>
              <a:rPr lang="ru-RU" dirty="0" err="1"/>
              <a:t>Biomphalaria</a:t>
            </a:r>
            <a:r>
              <a:rPr lang="ru-RU" dirty="0"/>
              <a:t>, </a:t>
            </a:r>
            <a:r>
              <a:rPr lang="ru-RU" dirty="0" err="1"/>
              <a:t>Bulinus</a:t>
            </a:r>
            <a:r>
              <a:rPr lang="ru-RU" dirty="0"/>
              <a:t>).  </a:t>
            </a:r>
          </a:p>
          <a:p>
            <a:r>
              <a:rPr lang="ru-RU" dirty="0"/>
              <a:t>- Путь заражения: Перкутанный (</a:t>
            </a:r>
            <a:r>
              <a:rPr lang="ru-RU" dirty="0" err="1"/>
              <a:t>церкарии</a:t>
            </a:r>
            <a:r>
              <a:rPr lang="ru-RU" dirty="0"/>
              <a:t> проникают через кожу).  </a:t>
            </a:r>
          </a:p>
          <a:p>
            <a:r>
              <a:rPr lang="ru-RU" dirty="0"/>
              <a:t>- Локализация: Венозные сплетения кишечника/мочевого пузыря.  </a:t>
            </a:r>
          </a:p>
          <a:p>
            <a:r>
              <a:rPr lang="ru-RU" dirty="0" smtClean="0"/>
              <a:t> </a:t>
            </a:r>
            <a:r>
              <a:rPr lang="ru-RU" dirty="0"/>
              <a:t>Схема цикла (яйцо → </a:t>
            </a:r>
            <a:r>
              <a:rPr lang="ru-RU" dirty="0" err="1"/>
              <a:t>мирацидий</a:t>
            </a:r>
            <a:r>
              <a:rPr lang="ru-RU" dirty="0"/>
              <a:t> → </a:t>
            </a:r>
            <a:r>
              <a:rPr lang="ru-RU" dirty="0" err="1"/>
              <a:t>спороциста</a:t>
            </a:r>
            <a:r>
              <a:rPr lang="ru-RU" dirty="0"/>
              <a:t> → </a:t>
            </a:r>
            <a:r>
              <a:rPr lang="ru-RU" dirty="0" err="1"/>
              <a:t>церкария</a:t>
            </a:r>
            <a:r>
              <a:rPr lang="ru-RU" dirty="0"/>
              <a:t> → проникновение в кожу). 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15559"/>
            <a:ext cx="4625975" cy="335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Цикл развития шистосом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5894"/>
            <a:ext cx="5976664" cy="44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3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5" y="476673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Патогенное действие и профилактика 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Печеночный сосальщик: 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Симптомы: желтуха, фиброз печени. 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Профилактика: Мытье овощей, дегельминтизация скота.  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Ланцетовидный сосальщик: 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Часто бессимптомно, возможен холангит. 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Профилактика: Контроль за пастбищами.  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Шистосомы: 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Кровотечения, фиброз органов. 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- Профилактика: Избегать контакта с зараженной водой.  </a:t>
            </a:r>
            <a:r>
              <a:rPr lang="ru-RU" sz="2000" dirty="0" smtClean="0">
                <a:solidFill>
                  <a:prstClr val="black"/>
                </a:solidFill>
              </a:rPr>
              <a:t>  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Методы профилактики (кипячение воды, защитная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75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</TotalTime>
  <Words>380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Сравнительная характеристика циклов развития печеночного сосальщика, ланцетовидного сосальщика и шистосом </vt:lpstr>
      <vt:lpstr>Общая схема цикла развития трематод   </vt:lpstr>
      <vt:lpstr>Печеночный сосальщик (Fasciola hepatica)   </vt:lpstr>
      <vt:lpstr>Цикл развития печеночного сосальщика</vt:lpstr>
      <vt:lpstr>Ланцетовидный сосальщик (Dicrocoelium dendriticum)   </vt:lpstr>
      <vt:lpstr>Цикл развития ланцетовидного сосальщика</vt:lpstr>
      <vt:lpstr>Шистосомы (Schistosoma )   </vt:lpstr>
      <vt:lpstr>Цикл развития шистосом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Сравнительная характеристика циклов развития печеночного сосальщика, ланцетовидного сосальщика и шистосом </dc:title>
  <dc:creator>K</dc:creator>
  <cp:lastModifiedBy>Пользователь Windows</cp:lastModifiedBy>
  <cp:revision>3</cp:revision>
  <dcterms:created xsi:type="dcterms:W3CDTF">2025-04-15T03:00:42Z</dcterms:created>
  <dcterms:modified xsi:type="dcterms:W3CDTF">2025-04-15T04:02:46Z</dcterms:modified>
</cp:coreProperties>
</file>