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Nunito SemiBold"/>
      <p:regular r:id="rId30"/>
      <p:bold r:id="rId31"/>
      <p:italic r:id="rId32"/>
      <p:boldItalic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Nunito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Medium-italic.fntdata"/><Relationship Id="rId20" Type="http://schemas.openxmlformats.org/officeDocument/2006/relationships/slide" Target="slides/slide15.xml"/><Relationship Id="rId41" Type="http://schemas.openxmlformats.org/officeDocument/2006/relationships/font" Target="fonts/Nunito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emiBold-bold.fntdata"/><Relationship Id="rId30" Type="http://schemas.openxmlformats.org/officeDocument/2006/relationships/font" Target="fonts/Nunito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Nunito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SemiBold-italic.fntdata"/><Relationship Id="rId13" Type="http://schemas.openxmlformats.org/officeDocument/2006/relationships/slide" Target="slides/slide8.xml"/><Relationship Id="rId35" Type="http://schemas.openxmlformats.org/officeDocument/2006/relationships/font" Target="fonts/Nunito-bold.fntdata"/><Relationship Id="rId12" Type="http://schemas.openxmlformats.org/officeDocument/2006/relationships/slide" Target="slides/slide7.xml"/><Relationship Id="rId34" Type="http://schemas.openxmlformats.org/officeDocument/2006/relationships/font" Target="fonts/Nunito-regular.fntdata"/><Relationship Id="rId15" Type="http://schemas.openxmlformats.org/officeDocument/2006/relationships/slide" Target="slides/slide10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-italic.fntdata"/><Relationship Id="rId17" Type="http://schemas.openxmlformats.org/officeDocument/2006/relationships/slide" Target="slides/slide12.xml"/><Relationship Id="rId39" Type="http://schemas.openxmlformats.org/officeDocument/2006/relationships/font" Target="fonts/NunitoMedium-bold.fntdata"/><Relationship Id="rId16" Type="http://schemas.openxmlformats.org/officeDocument/2006/relationships/slide" Target="slides/slide11.xml"/><Relationship Id="rId38" Type="http://schemas.openxmlformats.org/officeDocument/2006/relationships/font" Target="fonts/Nunito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77148ee4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77148ee4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77148ee4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77148ee4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77148ee4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c77148ee4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77148ee4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77148ee4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77148ee4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c77148ee4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77148ee4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77148ee4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77148ee4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c77148ee4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77148ee4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77148ee4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77148ee4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77148ee4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77148ee4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77148ee4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71fc24dc6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71fc24dc6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77148ee4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77148ee4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77148ee4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c77148ee4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77148ee4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c77148ee4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77148ee4b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c77148ee4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c77148ee4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c77148ee4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71fc24dc6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71fc24dc6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77148ee4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77148ee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77148ee4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77148ee4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77148ee4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77148ee4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77148ee4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77148ee4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77148ee4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77148ee4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71fc24dc6_0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71fc24dc6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ru.wikipedia.org/wiki/%D0%A8%D0%B8%D1%81%D1%82%D0%BE%D1%81%D0%BE%D0%BC%D1%8B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ru.wikipedia.org/wiki/%D0%A8%D0%B8%D1%81%D1%82%D0%BE%D1%81%D0%BE%D0%BC%D1%8B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2339400" y="1789350"/>
            <a:ext cx="4465200" cy="15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20"/>
              <a:t>Сравнительная характеристика циклов развития печеночного сосальщика, ланцетовидного сосальщика и шистостом</a:t>
            </a:r>
            <a:endParaRPr sz="222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3323875" y="4292450"/>
            <a:ext cx="54786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ru" sz="1305">
                <a:latin typeface="Nunito"/>
                <a:ea typeface="Nunito"/>
                <a:cs typeface="Nunito"/>
                <a:sym typeface="Nunito"/>
              </a:rPr>
              <a:t>Изначально Trematoda называли двуустками (Distoma), поскольку паразитологи считали, что обе присоски сосальщиков ведут в рот.</a:t>
            </a:r>
            <a:endParaRPr sz="1305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375" y="256875"/>
            <a:ext cx="6839250" cy="40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703500" y="291025"/>
            <a:ext cx="7737000" cy="1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Жизненный цикл</a:t>
            </a: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. Печеночный сосальщик – биогельминт, жизненный цикл которого связан со сменой двух хозяев: промежуточного хозяина - водные моллюски родов Galba, Lymntae, и окончательного хозяина.</a:t>
            </a: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703500" y="1416450"/>
            <a:ext cx="77370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Основным окончательным хозяином паразита являются травоядные животные – крупный и мелкий рогатый скот, лошади, свиньи, грызуны; гораздо реже окончательным хозяином оказывается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человек</a:t>
            </a: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703500" y="2481775"/>
            <a:ext cx="7737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С фекалиями зараженных животных яйца паразита должны попасть в воду.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703500" y="3248275"/>
            <a:ext cx="77370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При благоприятных условиях (температура воды +21-23°С) через 2-3 недели в яйце формируется личиночная стадия – мирацидий. Крышечка яйца «открывается», и личинка попадает в водную среду. 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731250" y="335450"/>
            <a:ext cx="76815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708" lvl="0" marL="457200" rtl="0" algn="just">
              <a:spcBef>
                <a:spcPts val="0"/>
              </a:spcBef>
              <a:spcAft>
                <a:spcPts val="0"/>
              </a:spcAft>
              <a:buSzPts val="1703"/>
              <a:buFont typeface="Nunito Medium"/>
              <a:buChar char="●"/>
            </a:pPr>
            <a:r>
              <a:rPr lang="ru" sz="1702">
                <a:latin typeface="Nunito Medium"/>
                <a:ea typeface="Nunito Medium"/>
                <a:cs typeface="Nunito Medium"/>
                <a:sym typeface="Nunito Medium"/>
              </a:rPr>
              <a:t>Мирацидий активно внедряется в моллюска, в теле которого происходит партеногенетическое развитие последующих личиночных стадий: </a:t>
            </a:r>
            <a:r>
              <a:rPr lang="ru" sz="1702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спороциста</a:t>
            </a:r>
            <a:r>
              <a:rPr lang="ru" sz="1702">
                <a:latin typeface="Nunito Medium"/>
                <a:ea typeface="Nunito Medium"/>
                <a:cs typeface="Nunito Medium"/>
                <a:sym typeface="Nunito Medium"/>
              </a:rPr>
              <a:t>, </a:t>
            </a:r>
            <a:r>
              <a:rPr lang="ru" sz="1702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редии</a:t>
            </a:r>
            <a:r>
              <a:rPr lang="ru" sz="1702">
                <a:latin typeface="Nunito Medium"/>
                <a:ea typeface="Nunito Medium"/>
                <a:cs typeface="Nunito Medium"/>
                <a:sym typeface="Nunito Medium"/>
              </a:rPr>
              <a:t>, </a:t>
            </a:r>
            <a:r>
              <a:rPr lang="ru" sz="1702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церкарии</a:t>
            </a:r>
            <a:r>
              <a:rPr lang="ru" sz="1702"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1702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731250" y="1294175"/>
            <a:ext cx="76815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Сформировавшиеся церкарии покидают моллюска, с помощью подвижного хвоста перемещаются в воде в поисках прибрежной растительности, прикрепляются к траве.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31250" y="2215075"/>
            <a:ext cx="76815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ru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Затем церкарии формируют оболочку и переходят в покоящуюся стадию –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адолескарий</a:t>
            </a: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731250" y="2865625"/>
            <a:ext cx="768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На водных растениях или во влажной почве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адолескарии</a:t>
            </a: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 сохраняются до 2 лет, но при отсутствии воды быстро погибают. 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731250" y="3548250"/>
            <a:ext cx="7681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Механизм заражения животных несложен: приходя на водопой, животные съедают прибрежную траву, вместе с которой к ним организм попадают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адолескарии</a:t>
            </a: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 – инвазионная форма для окончательного хозяина. 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819150" y="368800"/>
            <a:ext cx="7614900" cy="32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Попав в тонкий кишечник, адолескарий освобождается от оболочки и совершает миграцию по организму в поисках печени. </a:t>
            </a: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Возможны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два пути</a:t>
            </a: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 миграции: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первый</a:t>
            </a: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 – адолескарий проникает в сосуды кишечника и по системе воротной вены заносится в печень;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второй</a:t>
            </a: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 – адолескарий пробуравливает стенку кишечника, попадает в брюшную полость, а затем через глиссонову капсулу проникает в печень.</a:t>
            </a: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Окончательное место локализации паразита –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желчные протоки</a:t>
            </a: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, </a:t>
            </a: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желчный пузырь</a:t>
            </a: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. Через 3-4 месяца формируется половозрелая стадия сосальщика, которая может прожить в печени до 5 лет.</a:t>
            </a: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775650" y="2901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00">
                <a:latin typeface="Nunito Medium"/>
                <a:ea typeface="Nunito Medium"/>
                <a:cs typeface="Nunito Medium"/>
                <a:sym typeface="Nunito Medium"/>
              </a:rPr>
              <a:t>Ланцетовидный сосальщик (Dicrocoelium lanceatum)</a:t>
            </a:r>
            <a:endParaRPr sz="23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732150" y="935400"/>
            <a:ext cx="7592700" cy="13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Тип: Плоские черви (Plathelminthes)</a:t>
            </a:r>
            <a:b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Класс: Дигенетические сосальщики (Trematoda)</a:t>
            </a:r>
            <a:b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Отряд: Фасциолиды (Fasciolida)</a:t>
            </a:r>
            <a:b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Вид: Ланцетовидный сосальщик (Dicrocoelium lanceatum)</a:t>
            </a:r>
            <a:endParaRPr sz="20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007"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400" y="2292925"/>
            <a:ext cx="4814001" cy="249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538" y="239088"/>
            <a:ext cx="5798925" cy="466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idx="1" type="body"/>
          </p:nvPr>
        </p:nvSpPr>
        <p:spPr>
          <a:xfrm>
            <a:off x="819150" y="335450"/>
            <a:ext cx="7505700" cy="4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Жизненный цикл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ланцетовидного сосальщика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не связан с водной средой, а происходит с участием сухопутных видов. Основными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окончательными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хозяевами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ланцетовидного сосальщика являются различные травоядные животные: крупный и мелкий рогатый скот, овцы, лошади, ослы, верблюды, кролики.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120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С фекалиями животных на почву попадают яйца паразита, содержащие личиночную стадию –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мирацидий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В последующем яйца должны быть заглочены первым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промежуточным хозяином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– наземными моллюсками родов Helicela, Zebrina и др.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В теле моллюска последовательно развиваются личиночные стадии –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спороцисты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и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церкарии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Церкарии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мигрируют в легкие моллюска, где накапливаются, склеиваются по 100-300 экземпляров в слизистые комочки, формируюя сборную цисты.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819150" y="368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Циста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со слизью моллюска выделяется во внешнюю среду.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Дальнейшее развитие сосальщика происходит в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теле муравьев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рода Fоrmica – второй промежуточный хозяин.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Если муравьи съедят сборную цисту, то из каждого церкария в их организме появится новая личиночная стадия –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метацеркарий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, который является инвазионной формой для окончательного хозяина.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Заражение окончательного хозяина происходит при поедании травы с инвазированными муравьями.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819050" y="3314950"/>
            <a:ext cx="75057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Такой механизм заражения практически исключает человека из числа окончательных хозяев паразита.</a:t>
            </a:r>
            <a:endParaRPr sz="16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819150" y="368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Метацеркарии, попавшие в тело окончательного хозяина, проникают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желчные протоки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печени и превращаются в половозрелые стадии. Продолжительность жизни ланцетовидного сосальщика может достигать нескольких лет.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250" y="1443725"/>
            <a:ext cx="3554975" cy="34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type="title"/>
          </p:nvPr>
        </p:nvSpPr>
        <p:spPr>
          <a:xfrm>
            <a:off x="1525500" y="267925"/>
            <a:ext cx="6093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Nunito Medium"/>
                <a:ea typeface="Nunito Medium"/>
                <a:cs typeface="Nunito Medium"/>
                <a:sym typeface="Nunito Medium"/>
              </a:rPr>
              <a:t>Кровяные сосальщики (шистосомы)</a:t>
            </a:r>
            <a:endParaRPr sz="26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819150" y="9575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Тип: Плоские черви (Plathelminthes)</a:t>
            </a:r>
            <a:b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Класс: Дигенетические сосальщики (Trematoda)</a:t>
            </a:r>
            <a:b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Отряд: </a:t>
            </a:r>
            <a:r>
              <a:rPr lang="ru" sz="2000">
                <a:solidFill>
                  <a:srgbClr val="333333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Diplostomida</a:t>
            </a:r>
            <a:b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2000">
                <a:solidFill>
                  <a:srgbClr val="202122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Род: </a:t>
            </a:r>
            <a:r>
              <a:rPr lang="ru" sz="20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Nunito Medium"/>
                <a:ea typeface="Nunito Medium"/>
                <a:cs typeface="Nunito Medium"/>
                <a:sym typeface="Nunito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Schistosoma</a:t>
            </a:r>
            <a:endParaRPr sz="200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150" y="2079350"/>
            <a:ext cx="4953674" cy="27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819150" y="4312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 Medium"/>
                <a:ea typeface="Nunito Medium"/>
                <a:cs typeface="Nunito Medium"/>
                <a:sym typeface="Nunito Medium"/>
              </a:rPr>
              <a:t>Общие сведения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819150" y="1135175"/>
            <a:ext cx="7505700" cy="20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  <a:t>Печеночный, ланцетовидный сосальщики и шистостомы относятся к одному классу – Дигенетические сосальщики (Trematoda). </a:t>
            </a:r>
            <a:endParaRPr sz="18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  <a:t>Жизненный цикл Трематод сложен, так как связан со сменой хозяев, чередованием личиночных стадий развития самих паразитов.</a:t>
            </a:r>
            <a:endParaRPr sz="18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19150" y="3507875"/>
            <a:ext cx="7256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Для удобства рассмотрим основные понятия, характеризующие циклы развития сосальщиков.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819150" y="335475"/>
            <a:ext cx="76149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Кровяные сосальщики (шистосомы).</a:t>
            </a: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 К этой группе относят паразитов, которые в половозрелой стадии обитают в кровеносной системе человека, а также домашних и диких животных – собаки, обезьяны, крупный рогатый скот, свиньи, грызуны. </a:t>
            </a: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819150" y="1726350"/>
            <a:ext cx="7614900" cy="14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Наибольшее медицинское значение имеют следующие виды шистосом: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Schistosoma haematobium – возбудитель мочеполового шистосоматоза. 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Schistosoma mansoni – возбудитель кишечного шистосоматоза.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 Medium"/>
              <a:buChar char="●"/>
            </a:pPr>
            <a:r>
              <a:rPr lang="ru" sz="17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Schistosoma japonicum – возбудитель японского шистосоматоза.</a:t>
            </a:r>
            <a:endParaRPr sz="17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825" y="414325"/>
            <a:ext cx="6750349" cy="43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819150" y="391025"/>
            <a:ext cx="7505700" cy="32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Яйца паразитов вместе с мочой или фекалиями больного выводятся во внешнюю среду. Дальнейшее развитие яиц происходит в воде, где обитают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промежуточные хозяева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 шистосом – пресноводные моллюски.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После завершения партеногенетического развития личиночных стадий в теле моллюсков образуется громадное количество </a:t>
            </a:r>
            <a:r>
              <a:rPr lang="ru" sz="1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церкариев</a:t>
            </a: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, которые покидают промежуточного хозяина и оказываются в воде. 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«Агрессивные» церкарии через кожу активно проникают в тело человека. 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Nunito Medium"/>
              <a:buChar char="●"/>
            </a:pPr>
            <a:r>
              <a:rPr lang="ru" sz="1600">
                <a:latin typeface="Nunito Medium"/>
                <a:ea typeface="Nunito Medium"/>
                <a:cs typeface="Nunito Medium"/>
                <a:sym typeface="Nunito Medium"/>
              </a:rPr>
              <a:t>В момент внедрения церкариев в кожу ощущается резкая боль, напоминающая укол иглы. Затем личинки попадают в кровеносные сосуды, где через месяц достигают половозрелого состояния.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819150" y="4243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  <a:t>Окончательное место локализации зависит от вида паразита – вены мочевого пузыря или вены кишечника. Продолжительность жизни шистосом в организме человека может достигать 30 лет.</a:t>
            </a: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225" y="1449850"/>
            <a:ext cx="6137549" cy="345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3758400" y="345675"/>
            <a:ext cx="1627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Nunito Medium"/>
                <a:ea typeface="Nunito Medium"/>
                <a:cs typeface="Nunito Medium"/>
                <a:sym typeface="Nunito Medium"/>
              </a:rPr>
              <a:t>Итоги:</a:t>
            </a:r>
            <a:endParaRPr sz="27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719175" y="826500"/>
            <a:ext cx="7914900" cy="3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Жизненный цикл </a:t>
            </a:r>
            <a:r>
              <a:rPr lang="ru" sz="5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Fasciola hepatica</a:t>
            </a: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: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Включает две среды обитания – наземную и водную;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Имеет одного промежуточного хозяина – </a:t>
            </a: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водные моллюски родов Galba, Lymntae;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Дефинитивным хозяином может быть человек.</a:t>
            </a:r>
            <a:endParaRPr sz="5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Жизненный цикл </a:t>
            </a:r>
            <a:r>
              <a:rPr lang="ru" sz="5600">
                <a:solidFill>
                  <a:srgbClr val="BF9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Dicrocoelium lanceatum</a:t>
            </a: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: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Исключена водная среда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Имеет двух промежуточных хозяинов – наземными моллюсками родов Helicela, Zebrina; </a:t>
            </a:r>
            <a:r>
              <a:rPr lang="ru" sz="560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муравьи</a:t>
            </a: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 рода Fоrmica;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Dicrocoelium паразитирует у человека крайне редко, т.к. человек в норме не станет потреблять луговую траву с муравьями. </a:t>
            </a:r>
            <a:endParaRPr sz="5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Жизненный цикл </a:t>
            </a:r>
            <a:r>
              <a:rPr lang="ru" sz="5600">
                <a:solidFill>
                  <a:srgbClr val="BF9000"/>
                </a:solidFill>
                <a:highlight>
                  <a:srgbClr val="FFFFFF"/>
                </a:highlight>
                <a:uFill>
                  <a:noFill/>
                </a:uFill>
                <a:latin typeface="Nunito Medium"/>
                <a:ea typeface="Nunito Medium"/>
                <a:cs typeface="Nunito Medium"/>
                <a:sym typeface="Nunito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Schistosoma</a:t>
            </a: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: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Промежуточный хозяин один – пресноводные моллюски;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Церкарии находятся в воде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В отличие от первых двух трематод, шистостомы проникают в организм дефинитивного хозяина путем пенетрации кожи</a:t>
            </a:r>
            <a:b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5600">
                <a:latin typeface="Nunito Medium"/>
                <a:ea typeface="Nunito Medium"/>
                <a:cs typeface="Nunito Medium"/>
                <a:sym typeface="Nunito Medium"/>
              </a:rPr>
              <a:t>Отличается и конечное место паразитирования – вены мочевого пузыря или вены кишечника.</a:t>
            </a:r>
            <a:endParaRPr sz="56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br>
              <a:rPr lang="ru" sz="1700">
                <a:latin typeface="Nunito Medium"/>
                <a:ea typeface="Nunito Medium"/>
                <a:cs typeface="Nunito Medium"/>
                <a:sym typeface="Nunito Medium"/>
              </a:rPr>
            </a:br>
            <a:endParaRPr sz="17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Dicrocoelium </a:t>
            </a:r>
            <a:r>
              <a:rPr lang="ru"/>
              <a:t>lanceatum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74450" y="452700"/>
            <a:ext cx="8195100" cy="42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Medium"/>
              <a:buChar char="●"/>
            </a:pPr>
            <a:r>
              <a:rPr lang="ru" sz="2006" u="sng">
                <a:latin typeface="Nunito Medium"/>
                <a:ea typeface="Nunito Medium"/>
                <a:cs typeface="Nunito Medium"/>
                <a:sym typeface="Nunito Medium"/>
              </a:rPr>
              <a:t>Марита</a:t>
            </a:r>
            <a:r>
              <a:rPr lang="ru" sz="2006">
                <a:latin typeface="Nunito Medium"/>
                <a:ea typeface="Nunito Medium"/>
                <a:cs typeface="Nunito Medium"/>
                <a:sym typeface="Nunito Medium"/>
              </a:rPr>
              <a:t> – половозрелый гельминт.</a:t>
            </a:r>
            <a:br>
              <a:rPr lang="ru" sz="2606">
                <a:latin typeface="Nunito Medium"/>
                <a:ea typeface="Nunito Medium"/>
                <a:cs typeface="Nunito Medium"/>
                <a:sym typeface="Nunito Medium"/>
              </a:rPr>
            </a:br>
            <a:endParaRPr sz="2606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Medium"/>
              <a:buChar char="●"/>
            </a:pPr>
            <a:r>
              <a:rPr lang="ru" sz="2006" u="sng">
                <a:latin typeface="Nunito Medium"/>
                <a:ea typeface="Nunito Medium"/>
                <a:cs typeface="Nunito Medium"/>
                <a:sym typeface="Nunito Medium"/>
              </a:rPr>
              <a:t>Мирацидий</a:t>
            </a:r>
            <a:r>
              <a:rPr lang="ru" sz="2006">
                <a:latin typeface="Nunito Medium"/>
                <a:ea typeface="Nunito Medium"/>
                <a:cs typeface="Nunito Medium"/>
                <a:sym typeface="Nunito Medium"/>
              </a:rPr>
              <a:t> – первая личиночная стадия большинства трематод.</a:t>
            </a:r>
            <a:endParaRPr sz="2006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6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lang="ru" sz="2606">
                <a:latin typeface="Nunito Medium"/>
                <a:ea typeface="Nunito Medium"/>
                <a:cs typeface="Nunito Medium"/>
                <a:sym typeface="Nunito Medium"/>
              </a:rPr>
            </a:b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875" y="1732825"/>
            <a:ext cx="4469926" cy="31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819150" y="513225"/>
            <a:ext cx="75057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Medium"/>
              <a:buChar char="●"/>
            </a:pPr>
            <a:r>
              <a:rPr lang="ru" sz="2006" u="sng">
                <a:latin typeface="Nunito Medium"/>
                <a:ea typeface="Nunito Medium"/>
                <a:cs typeface="Nunito Medium"/>
                <a:sym typeface="Nunito Medium"/>
              </a:rPr>
              <a:t>Спороциста</a:t>
            </a:r>
            <a:r>
              <a:rPr lang="ru" sz="2006">
                <a:latin typeface="Nunito Medium"/>
                <a:ea typeface="Nunito Medium"/>
                <a:cs typeface="Nunito Medium"/>
                <a:sym typeface="Nunito Medium"/>
              </a:rPr>
              <a:t> – вторая личиночная стадия, способная к партеногенетическому размножению.</a:t>
            </a:r>
            <a:br>
              <a:rPr lang="ru" sz="2606">
                <a:latin typeface="Nunito Medium"/>
                <a:ea typeface="Nunito Medium"/>
                <a:cs typeface="Nunito Medium"/>
                <a:sym typeface="Nunito Medium"/>
              </a:rPr>
            </a:br>
            <a:endParaRPr/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863" y="1256550"/>
            <a:ext cx="4918275" cy="368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819150" y="279925"/>
            <a:ext cx="7505700" cy="1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64803"/>
              <a:buFont typeface="Nunito Medium"/>
              <a:buChar char="●"/>
            </a:pPr>
            <a:r>
              <a:rPr lang="ru" sz="2006" u="sng">
                <a:latin typeface="Nunito Medium"/>
                <a:ea typeface="Nunito Medium"/>
                <a:cs typeface="Nunito Medium"/>
                <a:sym typeface="Nunito Medium"/>
              </a:rPr>
              <a:t>Редий</a:t>
            </a:r>
            <a:r>
              <a:rPr lang="ru" sz="2006">
                <a:latin typeface="Nunito Medium"/>
                <a:ea typeface="Nunito Medium"/>
                <a:cs typeface="Nunito Medium"/>
                <a:sym typeface="Nunito Medium"/>
              </a:rPr>
              <a:t> – третья стадия, способная к партеногенетическому размножению. Внутри редии образуются церкарии.</a:t>
            </a:r>
            <a:br>
              <a:rPr lang="ru" sz="2606">
                <a:latin typeface="Nunito Medium"/>
                <a:ea typeface="Nunito Medium"/>
                <a:cs typeface="Nunito Medium"/>
                <a:sym typeface="Nunito Medium"/>
              </a:rPr>
            </a:br>
            <a:endParaRPr/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200" y="1068825"/>
            <a:ext cx="3125600" cy="37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863600" y="379925"/>
            <a:ext cx="75057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 Medium"/>
              <a:buChar char="●"/>
            </a:pPr>
            <a:r>
              <a:rPr lang="ru" sz="2000" u="sng">
                <a:latin typeface="Nunito Medium"/>
                <a:ea typeface="Nunito Medium"/>
                <a:cs typeface="Nunito Medium"/>
                <a:sym typeface="Nunito Medium"/>
              </a:rPr>
              <a:t>Церкарий</a:t>
            </a:r>
            <a:r>
              <a:rPr lang="ru" sz="2000">
                <a:latin typeface="Nunito Medium"/>
                <a:ea typeface="Nunito Medium"/>
                <a:cs typeface="Nunito Medium"/>
                <a:sym typeface="Nunito Medium"/>
              </a:rPr>
              <a:t> – четвертая личиночная стадия трематод.</a:t>
            </a:r>
            <a:br>
              <a:rPr lang="ru" sz="2606">
                <a:latin typeface="Nunito Medium"/>
                <a:ea typeface="Nunito Medium"/>
                <a:cs typeface="Nunito Medium"/>
                <a:sym typeface="Nunito Medium"/>
              </a:rPr>
            </a:b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25" y="1051200"/>
            <a:ext cx="4054799" cy="30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145" y="1066613"/>
            <a:ext cx="3762830" cy="30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628200" y="259950"/>
            <a:ext cx="7887600" cy="9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94356" lvl="0" marL="457200" rtl="0" algn="just">
              <a:spcBef>
                <a:spcPts val="0"/>
              </a:spcBef>
              <a:spcAft>
                <a:spcPts val="0"/>
              </a:spcAft>
              <a:buSzPct val="51050"/>
              <a:buFont typeface="Nunito Medium"/>
              <a:buChar char="●"/>
            </a:pPr>
            <a:r>
              <a:rPr lang="ru" sz="8113" u="sng">
                <a:latin typeface="Nunito Medium"/>
                <a:ea typeface="Nunito Medium"/>
                <a:cs typeface="Nunito Medium"/>
                <a:sym typeface="Nunito Medium"/>
              </a:rPr>
              <a:t>Адолескарий(Метацеркарий)</a:t>
            </a:r>
            <a:r>
              <a:rPr lang="ru" sz="8113">
                <a:latin typeface="Nunito Medium"/>
                <a:ea typeface="Nunito Medium"/>
                <a:cs typeface="Nunito Medium"/>
                <a:sym typeface="Nunito Medium"/>
              </a:rPr>
              <a:t> – пятая личиночная стадия, способная вызывать заболевание при попадании в тело окончательного хозяина(инвазионная личинка). Адолескарий превращается в мариту.</a:t>
            </a:r>
            <a:br>
              <a:rPr lang="ru" sz="2606">
                <a:latin typeface="Nunito Medium"/>
                <a:ea typeface="Nunito Medium"/>
                <a:cs typeface="Nunito Medium"/>
                <a:sym typeface="Nunito Medium"/>
              </a:rPr>
            </a:br>
            <a:br>
              <a:rPr lang="ru" sz="2606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br>
              <a:rPr lang="ru">
                <a:latin typeface="Nunito Medium"/>
                <a:ea typeface="Nunito Medium"/>
                <a:cs typeface="Nunito Medium"/>
                <a:sym typeface="Nunito Medium"/>
              </a:rPr>
            </a:br>
            <a:br>
              <a:rPr lang="ru" sz="5050">
                <a:latin typeface="Nunito Medium"/>
                <a:ea typeface="Nunito Medium"/>
                <a:cs typeface="Nunito Medium"/>
                <a:sym typeface="Nunito Medium"/>
              </a:rPr>
            </a:br>
            <a:br>
              <a:rPr lang="ru">
                <a:latin typeface="Nunito Medium"/>
                <a:ea typeface="Nunito Medium"/>
                <a:cs typeface="Nunito Medium"/>
                <a:sym typeface="Nunito Medium"/>
              </a:rPr>
            </a:br>
            <a:endParaRPr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338" y="1643775"/>
            <a:ext cx="4821325" cy="32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725" y="211850"/>
            <a:ext cx="6238825" cy="46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819150" y="282450"/>
            <a:ext cx="7218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 SemiBold"/>
                <a:ea typeface="Nunito SemiBold"/>
                <a:cs typeface="Nunito SemiBold"/>
                <a:sym typeface="Nunito SemiBold"/>
              </a:rPr>
              <a:t>Печеночный сосальщик (Fasciola hepatica)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819150" y="8150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  <a:t>Тип: Плоские черви (Plathelminthes)</a:t>
            </a:r>
            <a:b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  <a:t>Класс: Дигенетические сосальщики (Trematoda)</a:t>
            </a:r>
            <a:b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  <a:t>Отряд: Фасциолиды (Fasciolida)</a:t>
            </a:r>
            <a:b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ru" sz="1800">
                <a:latin typeface="Nunito Medium"/>
                <a:ea typeface="Nunito Medium"/>
                <a:cs typeface="Nunito Medium"/>
                <a:sym typeface="Nunito Medium"/>
              </a:rPr>
              <a:t>Вид: Печеночный сосальщик (Fasciola hepatica)</a:t>
            </a:r>
            <a:endParaRPr sz="1800"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350" y="2316125"/>
            <a:ext cx="5411800" cy="23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