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8" r:id="rId6"/>
    <p:sldId id="268" r:id="rId7"/>
    <p:sldId id="269" r:id="rId8"/>
    <p:sldId id="270" r:id="rId9"/>
    <p:sldId id="259" r:id="rId10"/>
    <p:sldId id="267" r:id="rId11"/>
    <p:sldId id="261" r:id="rId12"/>
    <p:sldId id="265" r:id="rId13"/>
    <p:sldId id="271" r:id="rId14"/>
    <p:sldId id="266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4BC9"/>
    <a:srgbClr val="6524DE"/>
    <a:srgbClr val="6313DC"/>
    <a:srgbClr val="7BEBD8"/>
    <a:srgbClr val="8335E5"/>
    <a:srgbClr val="6B8DE1"/>
    <a:srgbClr val="6C92E1"/>
    <a:srgbClr val="1E3ADA"/>
    <a:srgbClr val="030553"/>
    <a:srgbClr val="162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3719" autoAdjust="0"/>
  </p:normalViewPr>
  <p:slideViewPr>
    <p:cSldViewPr snapToGrid="0" showGuides="1">
      <p:cViewPr varScale="1">
        <p:scale>
          <a:sx n="78" d="100"/>
          <a:sy n="78" d="100"/>
        </p:scale>
        <p:origin x="274" y="72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AF506F9-91AB-457B-A321-BA32DFC452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71BC67-B9B6-41AE-BB4E-51234F2098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EF8425-799E-4BB3-93FC-DB50D75463C2}" type="datetime1">
              <a:rPr lang="ru-RU" smtClean="0"/>
              <a:t>чт 17.04.25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E2BB79-F5ED-4C7F-A869-D9A323F2CA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0207CB-184F-4400-BBE4-E0B71DE062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328996C-DF1E-45F4-80FD-86472FDB1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848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9FE1B3-CAF9-4AB4-BF0F-EF4449266F5B}" type="datetime1">
              <a:rPr lang="ru-RU" noProof="0" smtClean="0"/>
              <a:t>чт 17.04.25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F8F48A-6110-47DA-8521-A1D1FFD22FE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0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02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0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14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8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00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0E3B86-8017-4DDB-873C-B192BA975714}" type="datetime1">
              <a:rPr lang="ru-RU" noProof="0" smtClean="0"/>
              <a:t>чт 17.04.25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B74779-B577-461F-A409-71F6A5A11A0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8BEB3D-820A-4993-85CA-946D2E0AECD3}" type="datetime1">
              <a:rPr lang="ru-RU" noProof="0" smtClean="0"/>
              <a:t>чт 17.04.25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9C2B6E-24EB-42CE-8B4D-3178D08C7EB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19EF33-7D17-4F1E-BF13-521EC8C53CF3}" type="datetime1">
              <a:rPr lang="ru-RU" noProof="0" smtClean="0"/>
              <a:t>чт 17.04.25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EB0BD6-F012-4C6D-BDAD-9E90ED25A38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63C0E1-821C-4080-90BA-714C325B9CB0}" type="datetime1">
              <a:rPr lang="ru-RU" noProof="0" smtClean="0"/>
              <a:t>чт 17.04.25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8EFA6E-A768-42A8-B2C3-F100D82609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8BCAE7-D13D-4B3C-A730-518924538B3A}" type="datetime1">
              <a:rPr lang="ru-RU" noProof="0" smtClean="0"/>
              <a:t>чт 17.04.25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4747E8-A36B-4B4A-B2A4-B5283152AB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6B59D-87BD-4F32-B9BC-31F9B1A5D7A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76079A-FC00-496A-AE4E-7D121DC53F0B}" type="datetime1">
              <a:rPr lang="ru-RU" noProof="0" smtClean="0"/>
              <a:t>чт 17.04.25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F5DCAE-6027-49B9-A818-F45FADE27B2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CF0AE3-FE8D-4634-8838-1D4614CE2796}" type="datetime1">
              <a:rPr lang="ru-RU" noProof="0" smtClean="0"/>
              <a:t>чт 17.04.25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17365E-AC06-41FC-B1FE-F45D5FD9DFA9}" type="datetime1">
              <a:rPr lang="ru-RU" noProof="0" smtClean="0"/>
              <a:t>чт 17.04.25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DF3DEE-969A-4699-A3DB-585B7CC37D32}" type="datetime1">
              <a:rPr lang="ru-RU" noProof="0" smtClean="0"/>
              <a:t>чт 17.04.25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82F449-DDC3-4694-81E5-91A4B8F433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00A2C4-3B2E-46AC-9605-73F5B2CC1F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656669-AB1C-4B0D-B3DD-9A3D4FE861ED}" type="datetime1">
              <a:rPr lang="ru-RU" noProof="0" smtClean="0"/>
              <a:t>чт 17.04.25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245657-DA21-4769-84F8-88DC644508E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67B310-6692-4981-9CB8-FE79A091FF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FBA9B3-027E-465A-82C8-72569465AF71}" type="datetime1">
              <a:rPr lang="ru-RU" noProof="0" smtClean="0"/>
              <a:t>чт 17.04.25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3E6836B-BA39-4ED9-9BFE-18A9A741A5DA}" type="datetime1">
              <a:rPr lang="ru-RU" noProof="0" smtClean="0"/>
              <a:t>чт 17.04.25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Слайд 1 с информацией о кадрах</a:t>
            </a:r>
          </a:p>
        </p:txBody>
      </p:sp>
      <p:sp>
        <p:nvSpPr>
          <p:cNvPr id="24" name="Надпись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733192" y="3512329"/>
            <a:ext cx="48457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endParaRPr lang="ru-RU" sz="5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BBBCB2E-F413-4381-8378-02FDC20EA4F6}"/>
              </a:ext>
            </a:extLst>
          </p:cNvPr>
          <p:cNvSpPr/>
          <p:nvPr/>
        </p:nvSpPr>
        <p:spPr>
          <a:xfrm>
            <a:off x="0" y="2654072"/>
            <a:ext cx="6223000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2800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  сравнительная характеристика   жизненных циклов аскариды и острицы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E504344-8563-476C-9EF9-4200B272F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52285" y="-2902183"/>
            <a:ext cx="8948964" cy="12105059"/>
            <a:chOff x="4855953" y="-2833465"/>
            <a:chExt cx="8948964" cy="12105059"/>
          </a:xfrm>
        </p:grpSpPr>
        <p:sp>
          <p:nvSpPr>
            <p:cNvPr id="18" name="Полилиния 10">
              <a:extLst>
                <a:ext uri="{FF2B5EF4-FFF2-40B4-BE49-F238E27FC236}">
                  <a16:creationId xmlns:a16="http://schemas.microsoft.com/office/drawing/2014/main" id="{73D22BE5-D5D5-4BF2-A935-5C4AB588B45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11">
              <a:extLst>
                <a:ext uri="{FF2B5EF4-FFF2-40B4-BE49-F238E27FC236}">
                  <a16:creationId xmlns:a16="http://schemas.microsoft.com/office/drawing/2014/main" id="{C42C174B-303A-45F6-8FF1-93001A3AAFC1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12">
              <a:extLst>
                <a:ext uri="{FF2B5EF4-FFF2-40B4-BE49-F238E27FC236}">
                  <a16:creationId xmlns:a16="http://schemas.microsoft.com/office/drawing/2014/main" id="{22AA5A4F-A0EB-453F-A699-F817D4616C6F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2FE9605-E79B-490F-A655-3B3919FAECF6}"/>
              </a:ext>
            </a:extLst>
          </p:cNvPr>
          <p:cNvSpPr txBox="1"/>
          <p:nvPr/>
        </p:nvSpPr>
        <p:spPr>
          <a:xfrm>
            <a:off x="978822" y="2151441"/>
            <a:ext cx="3517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Доклад на тему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</a:t>
            </a:r>
            <a:endParaRPr lang="ru-RU" sz="3200" b="1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2DE792-2E4D-4530-A8A6-2419A7102BAA}"/>
              </a:ext>
            </a:extLst>
          </p:cNvPr>
          <p:cNvSpPr txBox="1"/>
          <p:nvPr/>
        </p:nvSpPr>
        <p:spPr>
          <a:xfrm>
            <a:off x="8398933" y="4343326"/>
            <a:ext cx="37930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Подготовили</a:t>
            </a:r>
            <a:r>
              <a:rPr lang="en-US" b="1" dirty="0"/>
              <a:t>:</a:t>
            </a:r>
          </a:p>
          <a:p>
            <a:r>
              <a:rPr lang="ru-RU" sz="1600" dirty="0"/>
              <a:t>студентки 1 курса 15 группы лечебного </a:t>
            </a:r>
            <a:r>
              <a:rPr lang="en-US" sz="1600" dirty="0"/>
              <a:t>  </a:t>
            </a:r>
            <a:r>
              <a:rPr lang="ru-RU" sz="1600" dirty="0"/>
              <a:t>факультета Кезик И. Ю.</a:t>
            </a:r>
            <a:r>
              <a:rPr lang="en-US" sz="1600" dirty="0"/>
              <a:t>, </a:t>
            </a:r>
            <a:r>
              <a:rPr lang="ru-RU" sz="1600" dirty="0"/>
              <a:t>Тимашова Д.А.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59C516-DAC3-4E53-93C8-9FD9899AB569}"/>
              </a:ext>
            </a:extLst>
          </p:cNvPr>
          <p:cNvSpPr txBox="1"/>
          <p:nvPr/>
        </p:nvSpPr>
        <p:spPr>
          <a:xfrm>
            <a:off x="6986945" y="5158745"/>
            <a:ext cx="3793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Руководитель:</a:t>
            </a:r>
          </a:p>
          <a:p>
            <a:r>
              <a:rPr lang="ru-RU" dirty="0"/>
              <a:t>старший преподаватель Миронович М.А.</a:t>
            </a:r>
          </a:p>
          <a:p>
            <a:r>
              <a:rPr lang="ru-RU" dirty="0"/>
              <a:t> </a:t>
            </a: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377824"/>
            <a:ext cx="2579241" cy="142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35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1E7A40-5E07-49ED-8157-5F0802F86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847" y="0"/>
            <a:ext cx="4645153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BD0333-10B7-4C5E-9F92-3DC3BA206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15" y="609660"/>
            <a:ext cx="5919920" cy="66007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5A5DE1C-150D-415E-9D3F-230AC1D489BC}"/>
              </a:ext>
            </a:extLst>
          </p:cNvPr>
          <p:cNvCxnSpPr/>
          <p:nvPr/>
        </p:nvCxnSpPr>
        <p:spPr>
          <a:xfrm>
            <a:off x="2266950" y="304800"/>
            <a:ext cx="0" cy="639127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637624F-CC0F-4AB6-8387-0C730BDF925B}"/>
              </a:ext>
            </a:extLst>
          </p:cNvPr>
          <p:cNvSpPr txBox="1"/>
          <p:nvPr/>
        </p:nvSpPr>
        <p:spPr>
          <a:xfrm>
            <a:off x="1235938" y="104745"/>
            <a:ext cx="5295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Продолжение сравнительной таблицы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AD558E2-72F5-4FD1-B0F8-C2F6E2AAA54C}"/>
              </a:ext>
            </a:extLst>
          </p:cNvPr>
          <p:cNvCxnSpPr/>
          <p:nvPr/>
        </p:nvCxnSpPr>
        <p:spPr>
          <a:xfrm>
            <a:off x="611915" y="5553075"/>
            <a:ext cx="5919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59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 hidden="1">
            <a:extLst>
              <a:ext uri="{FF2B5EF4-FFF2-40B4-BE49-F238E27FC236}">
                <a16:creationId xmlns:a16="http://schemas.microsoft.com/office/drawing/2014/main" id="{24922840-A8AD-427F-889C-2B79CACC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Слайд 10 с информацией о кадрах</a:t>
            </a:r>
          </a:p>
        </p:txBody>
      </p:sp>
      <p:sp>
        <p:nvSpPr>
          <p:cNvPr id="3" name="Надпись 2">
            <a:extLst>
              <a:ext uri="{FF2B5EF4-FFF2-40B4-BE49-F238E27FC236}">
                <a16:creationId xmlns:a16="http://schemas.microsoft.com/office/drawing/2014/main" id="{9436B850-15F2-41BC-A54E-6E0F332F011D}"/>
              </a:ext>
            </a:extLst>
          </p:cNvPr>
          <p:cNvSpPr txBox="1"/>
          <p:nvPr/>
        </p:nvSpPr>
        <p:spPr>
          <a:xfrm>
            <a:off x="799867" y="4210850"/>
            <a:ext cx="484570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Спасибо</a:t>
            </a:r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B74FAF-1757-48A8-BBFB-722E8E1D6FA4}"/>
              </a:ext>
            </a:extLst>
          </p:cNvPr>
          <p:cNvSpPr/>
          <p:nvPr/>
        </p:nvSpPr>
        <p:spPr>
          <a:xfrm>
            <a:off x="733192" y="5358396"/>
            <a:ext cx="3536195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600" dirty="0">
                <a:latin typeface="+mj-lt"/>
              </a:rPr>
              <a:t>. </a:t>
            </a:r>
            <a:endParaRPr lang="ru-RU" sz="16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23" name="Группа 22" descr="Это изображение содержит абстрактную форму. ">
            <a:extLst>
              <a:ext uri="{FF2B5EF4-FFF2-40B4-BE49-F238E27FC236}">
                <a16:creationId xmlns:a16="http://schemas.microsoft.com/office/drawing/2014/main" id="{C5C1EC81-7459-4B76-B0C8-CF221BB21A2F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20" name="Полилиния 10">
              <a:extLst>
                <a:ext uri="{FF2B5EF4-FFF2-40B4-BE49-F238E27FC236}">
                  <a16:creationId xmlns:a16="http://schemas.microsoft.com/office/drawing/2014/main" id="{6067105C-8C4E-4F4D-AF25-4E9E7FEE0199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11">
              <a:extLst>
                <a:ext uri="{FF2B5EF4-FFF2-40B4-BE49-F238E27FC236}">
                  <a16:creationId xmlns:a16="http://schemas.microsoft.com/office/drawing/2014/main" id="{70B75532-3E3F-4E79-89ED-8E7671BB9C6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12">
              <a:extLst>
                <a:ext uri="{FF2B5EF4-FFF2-40B4-BE49-F238E27FC236}">
                  <a16:creationId xmlns:a16="http://schemas.microsoft.com/office/drawing/2014/main" id="{517F7404-4FD2-4A56-9BC1-55945A2E0042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35256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1183821" y="738390"/>
            <a:ext cx="48457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ПЛАН ПРЕЗЕНТАЦИИ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38D4B56-7D6C-4345-912F-B3BA9A01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B457331C-2A24-4352-9B4C-1C1B326F4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3547" y="1693307"/>
            <a:ext cx="4201583" cy="3612469"/>
            <a:chOff x="518433" y="1692049"/>
            <a:chExt cx="4201583" cy="3612469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B111D787-E830-4638-97B3-205F0A0ABC3F}"/>
                </a:ext>
              </a:extLst>
            </p:cNvPr>
            <p:cNvGrpSpPr/>
            <p:nvPr/>
          </p:nvGrpSpPr>
          <p:grpSpPr>
            <a:xfrm>
              <a:off x="518433" y="1692049"/>
              <a:ext cx="4201583" cy="362369"/>
              <a:chOff x="518433" y="1851126"/>
              <a:chExt cx="4201583" cy="362369"/>
            </a:xfrm>
          </p:grpSpPr>
          <p:sp>
            <p:nvSpPr>
              <p:cNvPr id="6" name="Прямоугольник: Скругленные углы 5">
                <a:extLst>
                  <a:ext uri="{FF2B5EF4-FFF2-40B4-BE49-F238E27FC236}">
                    <a16:creationId xmlns:a16="http://schemas.microsoft.com/office/drawing/2014/main" id="{6BFCD1AA-E1CA-41D6-8605-56AFEBE4EEE3}"/>
                  </a:ext>
                </a:extLst>
              </p:cNvPr>
              <p:cNvSpPr/>
              <p:nvPr/>
            </p:nvSpPr>
            <p:spPr>
              <a:xfrm>
                <a:off x="518433" y="1981199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9101D99-B002-4698-9C7E-C942B9AA2D39}"/>
                  </a:ext>
                </a:extLst>
              </p:cNvPr>
              <p:cNvSpPr/>
              <p:nvPr/>
            </p:nvSpPr>
            <p:spPr>
              <a:xfrm>
                <a:off x="1183821" y="1851126"/>
                <a:ext cx="3536195" cy="246221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endParaRPr lang="ru-RU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2D19246F-8F2D-4FAD-8927-AA34DDAA5DFA}"/>
                </a:ext>
              </a:extLst>
            </p:cNvPr>
            <p:cNvGrpSpPr/>
            <p:nvPr/>
          </p:nvGrpSpPr>
          <p:grpSpPr>
            <a:xfrm>
              <a:off x="518433" y="2775416"/>
              <a:ext cx="4201583" cy="362369"/>
              <a:chOff x="518433" y="2717554"/>
              <a:chExt cx="4201583" cy="362369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14FF47BA-9557-4442-8E2A-74A4F4AAD237}"/>
                  </a:ext>
                </a:extLst>
              </p:cNvPr>
              <p:cNvSpPr/>
              <p:nvPr/>
            </p:nvSpPr>
            <p:spPr>
              <a:xfrm>
                <a:off x="518433" y="2847627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B00C2221-E8A7-47E0-B2B2-5A6A32F96791}"/>
                  </a:ext>
                </a:extLst>
              </p:cNvPr>
              <p:cNvSpPr/>
              <p:nvPr/>
            </p:nvSpPr>
            <p:spPr>
              <a:xfrm>
                <a:off x="1183821" y="2717554"/>
                <a:ext cx="3536195" cy="246221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endParaRPr lang="ru-RU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9D065A01-39E4-4CC9-9075-3910C66205F5}"/>
                </a:ext>
              </a:extLst>
            </p:cNvPr>
            <p:cNvGrpSpPr/>
            <p:nvPr/>
          </p:nvGrpSpPr>
          <p:grpSpPr>
            <a:xfrm>
              <a:off x="518433" y="3858783"/>
              <a:ext cx="4201583" cy="362369"/>
              <a:chOff x="518433" y="3597907"/>
              <a:chExt cx="4201583" cy="362369"/>
            </a:xfrm>
          </p:grpSpPr>
          <p:sp>
            <p:nvSpPr>
              <p:cNvPr id="11" name="Прямоугольник: Скругленные углы 10">
                <a:extLst>
                  <a:ext uri="{FF2B5EF4-FFF2-40B4-BE49-F238E27FC236}">
                    <a16:creationId xmlns:a16="http://schemas.microsoft.com/office/drawing/2014/main" id="{6B458D5C-BDF7-4A75-A4E8-B99128DCD84A}"/>
                  </a:ext>
                </a:extLst>
              </p:cNvPr>
              <p:cNvSpPr/>
              <p:nvPr/>
            </p:nvSpPr>
            <p:spPr>
              <a:xfrm>
                <a:off x="518433" y="3727980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CA17B45E-57F0-4725-89C0-3CD74A5097A3}"/>
                  </a:ext>
                </a:extLst>
              </p:cNvPr>
              <p:cNvSpPr/>
              <p:nvPr/>
            </p:nvSpPr>
            <p:spPr>
              <a:xfrm>
                <a:off x="1183821" y="3597907"/>
                <a:ext cx="3536195" cy="246221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endParaRPr lang="ru-RU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609D452F-25F9-4A2F-84BD-9A44714884C6}"/>
                </a:ext>
              </a:extLst>
            </p:cNvPr>
            <p:cNvGrpSpPr/>
            <p:nvPr/>
          </p:nvGrpSpPr>
          <p:grpSpPr>
            <a:xfrm>
              <a:off x="518433" y="4917213"/>
              <a:ext cx="4077497" cy="387305"/>
              <a:chOff x="518433" y="4453324"/>
              <a:chExt cx="4077497" cy="387305"/>
            </a:xfrm>
          </p:grpSpPr>
          <p:sp>
            <p:nvSpPr>
              <p:cNvPr id="13" name="Прямоугольник: Скругленные углы 12">
                <a:extLst>
                  <a:ext uri="{FF2B5EF4-FFF2-40B4-BE49-F238E27FC236}">
                    <a16:creationId xmlns:a16="http://schemas.microsoft.com/office/drawing/2014/main" id="{64E3D015-D1E6-40C0-B820-5D2B0144652D}"/>
                  </a:ext>
                </a:extLst>
              </p:cNvPr>
              <p:cNvSpPr/>
              <p:nvPr/>
            </p:nvSpPr>
            <p:spPr>
              <a:xfrm>
                <a:off x="518433" y="4608333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9187696D-0387-46E9-A420-AD2392161D95}"/>
                  </a:ext>
                </a:extLst>
              </p:cNvPr>
              <p:cNvSpPr/>
              <p:nvPr/>
            </p:nvSpPr>
            <p:spPr>
              <a:xfrm>
                <a:off x="1059735" y="4453324"/>
                <a:ext cx="3536195" cy="246221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endParaRPr lang="ru-RU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2" name="Овал 21">
            <a:extLst>
              <a:ext uri="{FF2B5EF4-FFF2-40B4-BE49-F238E27FC236}">
                <a16:creationId xmlns:a16="http://schemas.microsoft.com/office/drawing/2014/main" id="{E7D1D117-BC5C-430A-9FEB-B231E6915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577E8EA-5E95-41C5-8BE8-EE647DE2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62" name="Группа 61" descr="Это изображение содержит руки женщины, пишущей на бумаге. ">
            <a:extLst>
              <a:ext uri="{FF2B5EF4-FFF2-40B4-BE49-F238E27FC236}">
                <a16:creationId xmlns:a16="http://schemas.microsoft.com/office/drawing/2014/main" id="{123C05C1-3914-48FB-B4B8-1388A2DB5ACE}"/>
              </a:ext>
            </a:extLst>
          </p:cNvPr>
          <p:cNvGrpSpPr/>
          <p:nvPr/>
        </p:nvGrpSpPr>
        <p:grpSpPr>
          <a:xfrm>
            <a:off x="4482071" y="-508000"/>
            <a:ext cx="8739666" cy="8346238"/>
            <a:chOff x="4597682" y="-439156"/>
            <a:chExt cx="7594320" cy="7252450"/>
          </a:xfrm>
        </p:grpSpPr>
        <p:sp>
          <p:nvSpPr>
            <p:cNvPr id="45" name="Полилиния 22">
              <a:extLst>
                <a:ext uri="{FF2B5EF4-FFF2-40B4-BE49-F238E27FC236}">
                  <a16:creationId xmlns:a16="http://schemas.microsoft.com/office/drawing/2014/main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2" y="-6899"/>
              <a:ext cx="7594319" cy="6820193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6" name="Полилиния 23">
              <a:extLst>
                <a:ext uri="{FF2B5EF4-FFF2-40B4-BE49-F238E27FC236}">
                  <a16:creationId xmlns:a16="http://schemas.microsoft.com/office/drawing/2014/main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8F4F7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Полилиния 24">
              <a:extLst>
                <a:ext uri="{FF2B5EF4-FFF2-40B4-BE49-F238E27FC236}">
                  <a16:creationId xmlns:a16="http://schemas.microsoft.com/office/drawing/2014/main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25">
              <a:extLst>
                <a:ext uri="{FF2B5EF4-FFF2-40B4-BE49-F238E27FC236}">
                  <a16:creationId xmlns:a16="http://schemas.microsoft.com/office/drawing/2014/main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9" name="Полилиния 26">
              <a:extLst>
                <a:ext uri="{FF2B5EF4-FFF2-40B4-BE49-F238E27FC236}">
                  <a16:creationId xmlns:a16="http://schemas.microsoft.com/office/drawing/2014/main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0" name="Полилиния 27">
              <a:extLst>
                <a:ext uri="{FF2B5EF4-FFF2-40B4-BE49-F238E27FC236}">
                  <a16:creationId xmlns:a16="http://schemas.microsoft.com/office/drawing/2014/main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1" name="Полилиния 28">
              <a:extLst>
                <a:ext uri="{FF2B5EF4-FFF2-40B4-BE49-F238E27FC236}">
                  <a16:creationId xmlns:a16="http://schemas.microsoft.com/office/drawing/2014/main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7"/>
              <a:ext cx="1904852" cy="2230988"/>
              <a:chOff x="7676266" y="528897"/>
              <a:chExt cx="1904852" cy="2230988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52" name="Полилиния 29">
                <a:extLst>
                  <a:ext uri="{FF2B5EF4-FFF2-40B4-BE49-F238E27FC236}">
                    <a16:creationId xmlns:a16="http://schemas.microsoft.com/office/drawing/2014/main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3" name="Полилиния 30">
                <a:extLst>
                  <a:ext uri="{FF2B5EF4-FFF2-40B4-BE49-F238E27FC236}">
                    <a16:creationId xmlns:a16="http://schemas.microsoft.com/office/drawing/2014/main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7"/>
                <a:ext cx="1571548" cy="1774039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54" name="Полилиния 31">
              <a:extLst>
                <a:ext uri="{FF2B5EF4-FFF2-40B4-BE49-F238E27FC236}">
                  <a16:creationId xmlns:a16="http://schemas.microsoft.com/office/drawing/2014/main" id="{B6F47CAE-1A30-4CE3-B40D-9C8C433D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964" y="1441003"/>
              <a:ext cx="4582038" cy="5372291"/>
            </a:xfrm>
            <a:custGeom>
              <a:avLst/>
              <a:gdLst>
                <a:gd name="T0" fmla="*/ 1360 w 1360"/>
                <a:gd name="T1" fmla="*/ 1596 h 1596"/>
                <a:gd name="T2" fmla="*/ 935 w 1360"/>
                <a:gd name="T3" fmla="*/ 1437 h 1596"/>
                <a:gd name="T4" fmla="*/ 823 w 1360"/>
                <a:gd name="T5" fmla="*/ 1072 h 1596"/>
                <a:gd name="T6" fmla="*/ 756 w 1360"/>
                <a:gd name="T7" fmla="*/ 634 h 1596"/>
                <a:gd name="T8" fmla="*/ 753 w 1360"/>
                <a:gd name="T9" fmla="*/ 624 h 1596"/>
                <a:gd name="T10" fmla="*/ 750 w 1360"/>
                <a:gd name="T11" fmla="*/ 616 h 1596"/>
                <a:gd name="T12" fmla="*/ 737 w 1360"/>
                <a:gd name="T13" fmla="*/ 587 h 1596"/>
                <a:gd name="T14" fmla="*/ 729 w 1360"/>
                <a:gd name="T15" fmla="*/ 577 h 1596"/>
                <a:gd name="T16" fmla="*/ 722 w 1360"/>
                <a:gd name="T17" fmla="*/ 571 h 1596"/>
                <a:gd name="T18" fmla="*/ 718 w 1360"/>
                <a:gd name="T19" fmla="*/ 568 h 1596"/>
                <a:gd name="T20" fmla="*/ 699 w 1360"/>
                <a:gd name="T21" fmla="*/ 559 h 1596"/>
                <a:gd name="T22" fmla="*/ 694 w 1360"/>
                <a:gd name="T23" fmla="*/ 557 h 1596"/>
                <a:gd name="T24" fmla="*/ 667 w 1360"/>
                <a:gd name="T25" fmla="*/ 551 h 1596"/>
                <a:gd name="T26" fmla="*/ 637 w 1360"/>
                <a:gd name="T27" fmla="*/ 546 h 1596"/>
                <a:gd name="T28" fmla="*/ 612 w 1360"/>
                <a:gd name="T29" fmla="*/ 542 h 1596"/>
                <a:gd name="T30" fmla="*/ 597 w 1360"/>
                <a:gd name="T31" fmla="*/ 539 h 1596"/>
                <a:gd name="T32" fmla="*/ 554 w 1360"/>
                <a:gd name="T33" fmla="*/ 532 h 1596"/>
                <a:gd name="T34" fmla="*/ 495 w 1360"/>
                <a:gd name="T35" fmla="*/ 522 h 1596"/>
                <a:gd name="T36" fmla="*/ 469 w 1360"/>
                <a:gd name="T37" fmla="*/ 516 h 1596"/>
                <a:gd name="T38" fmla="*/ 447 w 1360"/>
                <a:gd name="T39" fmla="*/ 512 h 1596"/>
                <a:gd name="T40" fmla="*/ 421 w 1360"/>
                <a:gd name="T41" fmla="*/ 506 h 1596"/>
                <a:gd name="T42" fmla="*/ 402 w 1360"/>
                <a:gd name="T43" fmla="*/ 500 h 1596"/>
                <a:gd name="T44" fmla="*/ 382 w 1360"/>
                <a:gd name="T45" fmla="*/ 495 h 1596"/>
                <a:gd name="T46" fmla="*/ 367 w 1360"/>
                <a:gd name="T47" fmla="*/ 490 h 1596"/>
                <a:gd name="T48" fmla="*/ 355 w 1360"/>
                <a:gd name="T49" fmla="*/ 485 h 1596"/>
                <a:gd name="T50" fmla="*/ 332 w 1360"/>
                <a:gd name="T51" fmla="*/ 476 h 1596"/>
                <a:gd name="T52" fmla="*/ 290 w 1360"/>
                <a:gd name="T53" fmla="*/ 452 h 1596"/>
                <a:gd name="T54" fmla="*/ 280 w 1360"/>
                <a:gd name="T55" fmla="*/ 444 h 1596"/>
                <a:gd name="T56" fmla="*/ 264 w 1360"/>
                <a:gd name="T57" fmla="*/ 429 h 1596"/>
                <a:gd name="T58" fmla="*/ 252 w 1360"/>
                <a:gd name="T59" fmla="*/ 419 h 1596"/>
                <a:gd name="T60" fmla="*/ 241 w 1360"/>
                <a:gd name="T61" fmla="*/ 410 h 1596"/>
                <a:gd name="T62" fmla="*/ 129 w 1360"/>
                <a:gd name="T63" fmla="*/ 329 h 1596"/>
                <a:gd name="T64" fmla="*/ 106 w 1360"/>
                <a:gd name="T65" fmla="*/ 313 h 1596"/>
                <a:gd name="T66" fmla="*/ 68 w 1360"/>
                <a:gd name="T67" fmla="*/ 287 h 1596"/>
                <a:gd name="T68" fmla="*/ 33 w 1360"/>
                <a:gd name="T69" fmla="*/ 221 h 1596"/>
                <a:gd name="T70" fmla="*/ 73 w 1360"/>
                <a:gd name="T71" fmla="*/ 213 h 1596"/>
                <a:gd name="T72" fmla="*/ 79 w 1360"/>
                <a:gd name="T73" fmla="*/ 213 h 1596"/>
                <a:gd name="T74" fmla="*/ 87 w 1360"/>
                <a:gd name="T75" fmla="*/ 214 h 1596"/>
                <a:gd name="T76" fmla="*/ 119 w 1360"/>
                <a:gd name="T77" fmla="*/ 224 h 1596"/>
                <a:gd name="T78" fmla="*/ 128 w 1360"/>
                <a:gd name="T79" fmla="*/ 227 h 1596"/>
                <a:gd name="T80" fmla="*/ 135 w 1360"/>
                <a:gd name="T81" fmla="*/ 230 h 1596"/>
                <a:gd name="T82" fmla="*/ 151 w 1360"/>
                <a:gd name="T83" fmla="*/ 237 h 1596"/>
                <a:gd name="T84" fmla="*/ 158 w 1360"/>
                <a:gd name="T85" fmla="*/ 240 h 1596"/>
                <a:gd name="T86" fmla="*/ 197 w 1360"/>
                <a:gd name="T87" fmla="*/ 257 h 1596"/>
                <a:gd name="T88" fmla="*/ 412 w 1360"/>
                <a:gd name="T89" fmla="*/ 273 h 1596"/>
                <a:gd name="T90" fmla="*/ 461 w 1360"/>
                <a:gd name="T91" fmla="*/ 189 h 1596"/>
                <a:gd name="T92" fmla="*/ 460 w 1360"/>
                <a:gd name="T93" fmla="*/ 185 h 1596"/>
                <a:gd name="T94" fmla="*/ 460 w 1360"/>
                <a:gd name="T95" fmla="*/ 181 h 1596"/>
                <a:gd name="T96" fmla="*/ 457 w 1360"/>
                <a:gd name="T97" fmla="*/ 176 h 1596"/>
                <a:gd name="T98" fmla="*/ 455 w 1360"/>
                <a:gd name="T99" fmla="*/ 172 h 1596"/>
                <a:gd name="T100" fmla="*/ 451 w 1360"/>
                <a:gd name="T101" fmla="*/ 168 h 1596"/>
                <a:gd name="T102" fmla="*/ 444 w 1360"/>
                <a:gd name="T103" fmla="*/ 164 h 1596"/>
                <a:gd name="T104" fmla="*/ 423 w 1360"/>
                <a:gd name="T105" fmla="*/ 160 h 1596"/>
                <a:gd name="T106" fmla="*/ 281 w 1360"/>
                <a:gd name="T107" fmla="*/ 158 h 1596"/>
                <a:gd name="T108" fmla="*/ 347 w 1360"/>
                <a:gd name="T109" fmla="*/ 79 h 1596"/>
                <a:gd name="T110" fmla="*/ 420 w 1360"/>
                <a:gd name="T111" fmla="*/ 45 h 1596"/>
                <a:gd name="T112" fmla="*/ 548 w 1360"/>
                <a:gd name="T113" fmla="*/ 2 h 1596"/>
                <a:gd name="T114" fmla="*/ 584 w 1360"/>
                <a:gd name="T115" fmla="*/ 24 h 1596"/>
                <a:gd name="T116" fmla="*/ 905 w 1360"/>
                <a:gd name="T117" fmla="*/ 485 h 1596"/>
                <a:gd name="T118" fmla="*/ 918 w 1360"/>
                <a:gd name="T119" fmla="*/ 526 h 1596"/>
                <a:gd name="T120" fmla="*/ 1360 w 1360"/>
                <a:gd name="T121" fmla="*/ 119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0" h="1596">
                  <a:moveTo>
                    <a:pt x="1360" y="1194"/>
                  </a:moveTo>
                  <a:cubicBezTo>
                    <a:pt x="1360" y="1596"/>
                    <a:pt x="1360" y="1596"/>
                    <a:pt x="1360" y="1596"/>
                  </a:cubicBezTo>
                  <a:cubicBezTo>
                    <a:pt x="1349" y="1575"/>
                    <a:pt x="1312" y="1536"/>
                    <a:pt x="1197" y="1497"/>
                  </a:cubicBezTo>
                  <a:cubicBezTo>
                    <a:pt x="1135" y="1476"/>
                    <a:pt x="1050" y="1455"/>
                    <a:pt x="935" y="1437"/>
                  </a:cubicBezTo>
                  <a:cubicBezTo>
                    <a:pt x="897" y="1361"/>
                    <a:pt x="867" y="1277"/>
                    <a:pt x="847" y="1188"/>
                  </a:cubicBezTo>
                  <a:cubicBezTo>
                    <a:pt x="838" y="1147"/>
                    <a:pt x="830" y="1108"/>
                    <a:pt x="823" y="1072"/>
                  </a:cubicBezTo>
                  <a:cubicBezTo>
                    <a:pt x="785" y="876"/>
                    <a:pt x="776" y="752"/>
                    <a:pt x="763" y="674"/>
                  </a:cubicBezTo>
                  <a:cubicBezTo>
                    <a:pt x="761" y="659"/>
                    <a:pt x="758" y="646"/>
                    <a:pt x="756" y="634"/>
                  </a:cubicBezTo>
                  <a:cubicBezTo>
                    <a:pt x="755" y="632"/>
                    <a:pt x="754" y="630"/>
                    <a:pt x="754" y="628"/>
                  </a:cubicBezTo>
                  <a:cubicBezTo>
                    <a:pt x="754" y="627"/>
                    <a:pt x="753" y="625"/>
                    <a:pt x="753" y="624"/>
                  </a:cubicBezTo>
                  <a:cubicBezTo>
                    <a:pt x="752" y="622"/>
                    <a:pt x="752" y="620"/>
                    <a:pt x="751" y="618"/>
                  </a:cubicBezTo>
                  <a:cubicBezTo>
                    <a:pt x="751" y="618"/>
                    <a:pt x="751" y="617"/>
                    <a:pt x="750" y="616"/>
                  </a:cubicBezTo>
                  <a:cubicBezTo>
                    <a:pt x="747" y="605"/>
                    <a:pt x="743" y="596"/>
                    <a:pt x="738" y="589"/>
                  </a:cubicBezTo>
                  <a:cubicBezTo>
                    <a:pt x="737" y="588"/>
                    <a:pt x="737" y="588"/>
                    <a:pt x="737" y="587"/>
                  </a:cubicBezTo>
                  <a:cubicBezTo>
                    <a:pt x="735" y="584"/>
                    <a:pt x="732" y="581"/>
                    <a:pt x="730" y="579"/>
                  </a:cubicBezTo>
                  <a:cubicBezTo>
                    <a:pt x="730" y="578"/>
                    <a:pt x="729" y="578"/>
                    <a:pt x="729" y="577"/>
                  </a:cubicBezTo>
                  <a:cubicBezTo>
                    <a:pt x="727" y="576"/>
                    <a:pt x="725" y="574"/>
                    <a:pt x="723" y="572"/>
                  </a:cubicBezTo>
                  <a:cubicBezTo>
                    <a:pt x="723" y="572"/>
                    <a:pt x="723" y="571"/>
                    <a:pt x="722" y="571"/>
                  </a:cubicBezTo>
                  <a:cubicBezTo>
                    <a:pt x="722" y="571"/>
                    <a:pt x="722" y="571"/>
                    <a:pt x="721" y="571"/>
                  </a:cubicBezTo>
                  <a:cubicBezTo>
                    <a:pt x="720" y="570"/>
                    <a:pt x="719" y="569"/>
                    <a:pt x="718" y="568"/>
                  </a:cubicBezTo>
                  <a:cubicBezTo>
                    <a:pt x="715" y="566"/>
                    <a:pt x="712" y="564"/>
                    <a:pt x="709" y="563"/>
                  </a:cubicBezTo>
                  <a:cubicBezTo>
                    <a:pt x="705" y="561"/>
                    <a:pt x="702" y="560"/>
                    <a:pt x="699" y="559"/>
                  </a:cubicBezTo>
                  <a:cubicBezTo>
                    <a:pt x="698" y="559"/>
                    <a:pt x="697" y="558"/>
                    <a:pt x="696" y="558"/>
                  </a:cubicBezTo>
                  <a:cubicBezTo>
                    <a:pt x="696" y="558"/>
                    <a:pt x="695" y="558"/>
                    <a:pt x="694" y="557"/>
                  </a:cubicBezTo>
                  <a:cubicBezTo>
                    <a:pt x="692" y="557"/>
                    <a:pt x="690" y="556"/>
                    <a:pt x="688" y="556"/>
                  </a:cubicBezTo>
                  <a:cubicBezTo>
                    <a:pt x="681" y="554"/>
                    <a:pt x="674" y="553"/>
                    <a:pt x="667" y="551"/>
                  </a:cubicBezTo>
                  <a:cubicBezTo>
                    <a:pt x="665" y="551"/>
                    <a:pt x="663" y="551"/>
                    <a:pt x="661" y="550"/>
                  </a:cubicBezTo>
                  <a:cubicBezTo>
                    <a:pt x="653" y="549"/>
                    <a:pt x="645" y="547"/>
                    <a:pt x="637" y="546"/>
                  </a:cubicBezTo>
                  <a:cubicBezTo>
                    <a:pt x="632" y="545"/>
                    <a:pt x="628" y="545"/>
                    <a:pt x="624" y="544"/>
                  </a:cubicBezTo>
                  <a:cubicBezTo>
                    <a:pt x="620" y="543"/>
                    <a:pt x="616" y="543"/>
                    <a:pt x="612" y="542"/>
                  </a:cubicBezTo>
                  <a:cubicBezTo>
                    <a:pt x="611" y="542"/>
                    <a:pt x="611" y="542"/>
                    <a:pt x="610" y="541"/>
                  </a:cubicBezTo>
                  <a:cubicBezTo>
                    <a:pt x="605" y="541"/>
                    <a:pt x="601" y="540"/>
                    <a:pt x="597" y="539"/>
                  </a:cubicBezTo>
                  <a:cubicBezTo>
                    <a:pt x="590" y="538"/>
                    <a:pt x="583" y="537"/>
                    <a:pt x="576" y="536"/>
                  </a:cubicBezTo>
                  <a:cubicBezTo>
                    <a:pt x="569" y="535"/>
                    <a:pt x="562" y="534"/>
                    <a:pt x="554" y="532"/>
                  </a:cubicBezTo>
                  <a:cubicBezTo>
                    <a:pt x="539" y="530"/>
                    <a:pt x="523" y="527"/>
                    <a:pt x="508" y="524"/>
                  </a:cubicBezTo>
                  <a:cubicBezTo>
                    <a:pt x="504" y="523"/>
                    <a:pt x="499" y="523"/>
                    <a:pt x="495" y="522"/>
                  </a:cubicBezTo>
                  <a:cubicBezTo>
                    <a:pt x="493" y="521"/>
                    <a:pt x="490" y="521"/>
                    <a:pt x="488" y="520"/>
                  </a:cubicBezTo>
                  <a:cubicBezTo>
                    <a:pt x="481" y="519"/>
                    <a:pt x="475" y="518"/>
                    <a:pt x="469" y="516"/>
                  </a:cubicBezTo>
                  <a:cubicBezTo>
                    <a:pt x="464" y="515"/>
                    <a:pt x="459" y="514"/>
                    <a:pt x="454" y="513"/>
                  </a:cubicBezTo>
                  <a:cubicBezTo>
                    <a:pt x="452" y="513"/>
                    <a:pt x="449" y="512"/>
                    <a:pt x="447" y="512"/>
                  </a:cubicBezTo>
                  <a:cubicBezTo>
                    <a:pt x="439" y="510"/>
                    <a:pt x="432" y="508"/>
                    <a:pt x="425" y="507"/>
                  </a:cubicBezTo>
                  <a:cubicBezTo>
                    <a:pt x="424" y="506"/>
                    <a:pt x="422" y="506"/>
                    <a:pt x="421" y="506"/>
                  </a:cubicBezTo>
                  <a:cubicBezTo>
                    <a:pt x="418" y="505"/>
                    <a:pt x="414" y="504"/>
                    <a:pt x="411" y="503"/>
                  </a:cubicBezTo>
                  <a:cubicBezTo>
                    <a:pt x="408" y="502"/>
                    <a:pt x="405" y="501"/>
                    <a:pt x="402" y="500"/>
                  </a:cubicBezTo>
                  <a:cubicBezTo>
                    <a:pt x="399" y="500"/>
                    <a:pt x="396" y="499"/>
                    <a:pt x="393" y="498"/>
                  </a:cubicBezTo>
                  <a:cubicBezTo>
                    <a:pt x="389" y="497"/>
                    <a:pt x="386" y="496"/>
                    <a:pt x="382" y="495"/>
                  </a:cubicBezTo>
                  <a:cubicBezTo>
                    <a:pt x="380" y="494"/>
                    <a:pt x="377" y="493"/>
                    <a:pt x="374" y="492"/>
                  </a:cubicBezTo>
                  <a:cubicBezTo>
                    <a:pt x="372" y="491"/>
                    <a:pt x="370" y="491"/>
                    <a:pt x="367" y="490"/>
                  </a:cubicBezTo>
                  <a:cubicBezTo>
                    <a:pt x="365" y="489"/>
                    <a:pt x="363" y="488"/>
                    <a:pt x="361" y="488"/>
                  </a:cubicBezTo>
                  <a:cubicBezTo>
                    <a:pt x="359" y="487"/>
                    <a:pt x="357" y="486"/>
                    <a:pt x="355" y="485"/>
                  </a:cubicBezTo>
                  <a:cubicBezTo>
                    <a:pt x="349" y="483"/>
                    <a:pt x="343" y="481"/>
                    <a:pt x="337" y="478"/>
                  </a:cubicBezTo>
                  <a:cubicBezTo>
                    <a:pt x="335" y="477"/>
                    <a:pt x="334" y="477"/>
                    <a:pt x="332" y="476"/>
                  </a:cubicBezTo>
                  <a:cubicBezTo>
                    <a:pt x="317" y="469"/>
                    <a:pt x="304" y="462"/>
                    <a:pt x="292" y="453"/>
                  </a:cubicBezTo>
                  <a:cubicBezTo>
                    <a:pt x="292" y="453"/>
                    <a:pt x="291" y="453"/>
                    <a:pt x="290" y="452"/>
                  </a:cubicBezTo>
                  <a:cubicBezTo>
                    <a:pt x="288" y="450"/>
                    <a:pt x="286" y="449"/>
                    <a:pt x="284" y="447"/>
                  </a:cubicBezTo>
                  <a:cubicBezTo>
                    <a:pt x="282" y="446"/>
                    <a:pt x="281" y="445"/>
                    <a:pt x="280" y="444"/>
                  </a:cubicBezTo>
                  <a:cubicBezTo>
                    <a:pt x="276" y="440"/>
                    <a:pt x="272" y="436"/>
                    <a:pt x="268" y="432"/>
                  </a:cubicBezTo>
                  <a:cubicBezTo>
                    <a:pt x="266" y="431"/>
                    <a:pt x="265" y="430"/>
                    <a:pt x="264" y="429"/>
                  </a:cubicBezTo>
                  <a:cubicBezTo>
                    <a:pt x="262" y="428"/>
                    <a:pt x="260" y="426"/>
                    <a:pt x="258" y="424"/>
                  </a:cubicBezTo>
                  <a:cubicBezTo>
                    <a:pt x="256" y="423"/>
                    <a:pt x="254" y="421"/>
                    <a:pt x="252" y="419"/>
                  </a:cubicBezTo>
                  <a:cubicBezTo>
                    <a:pt x="249" y="417"/>
                    <a:pt x="247" y="416"/>
                    <a:pt x="245" y="414"/>
                  </a:cubicBezTo>
                  <a:cubicBezTo>
                    <a:pt x="244" y="413"/>
                    <a:pt x="242" y="412"/>
                    <a:pt x="241" y="410"/>
                  </a:cubicBezTo>
                  <a:cubicBezTo>
                    <a:pt x="208" y="384"/>
                    <a:pt x="168" y="355"/>
                    <a:pt x="129" y="329"/>
                  </a:cubicBezTo>
                  <a:cubicBezTo>
                    <a:pt x="129" y="329"/>
                    <a:pt x="129" y="329"/>
                    <a:pt x="129" y="329"/>
                  </a:cubicBezTo>
                  <a:cubicBezTo>
                    <a:pt x="125" y="326"/>
                    <a:pt x="121" y="323"/>
                    <a:pt x="117" y="320"/>
                  </a:cubicBezTo>
                  <a:cubicBezTo>
                    <a:pt x="113" y="318"/>
                    <a:pt x="110" y="315"/>
                    <a:pt x="106" y="313"/>
                  </a:cubicBezTo>
                  <a:cubicBezTo>
                    <a:pt x="104" y="311"/>
                    <a:pt x="101" y="309"/>
                    <a:pt x="99" y="308"/>
                  </a:cubicBezTo>
                  <a:cubicBezTo>
                    <a:pt x="88" y="300"/>
                    <a:pt x="78" y="294"/>
                    <a:pt x="68" y="287"/>
                  </a:cubicBezTo>
                  <a:cubicBezTo>
                    <a:pt x="29" y="261"/>
                    <a:pt x="0" y="243"/>
                    <a:pt x="0" y="243"/>
                  </a:cubicBezTo>
                  <a:cubicBezTo>
                    <a:pt x="0" y="243"/>
                    <a:pt x="7" y="230"/>
                    <a:pt x="33" y="221"/>
                  </a:cubicBezTo>
                  <a:cubicBezTo>
                    <a:pt x="43" y="217"/>
                    <a:pt x="55" y="215"/>
                    <a:pt x="71" y="213"/>
                  </a:cubicBezTo>
                  <a:cubicBezTo>
                    <a:pt x="73" y="213"/>
                    <a:pt x="73" y="213"/>
                    <a:pt x="73" y="213"/>
                  </a:cubicBezTo>
                  <a:cubicBezTo>
                    <a:pt x="74" y="213"/>
                    <a:pt x="74" y="213"/>
                    <a:pt x="75" y="213"/>
                  </a:cubicBezTo>
                  <a:cubicBezTo>
                    <a:pt x="77" y="213"/>
                    <a:pt x="78" y="213"/>
                    <a:pt x="79" y="213"/>
                  </a:cubicBezTo>
                  <a:cubicBezTo>
                    <a:pt x="81" y="213"/>
                    <a:pt x="82" y="213"/>
                    <a:pt x="84" y="214"/>
                  </a:cubicBezTo>
                  <a:cubicBezTo>
                    <a:pt x="85" y="214"/>
                    <a:pt x="86" y="214"/>
                    <a:pt x="87" y="214"/>
                  </a:cubicBezTo>
                  <a:cubicBezTo>
                    <a:pt x="95" y="216"/>
                    <a:pt x="103" y="218"/>
                    <a:pt x="113" y="221"/>
                  </a:cubicBezTo>
                  <a:cubicBezTo>
                    <a:pt x="115" y="222"/>
                    <a:pt x="117" y="223"/>
                    <a:pt x="119" y="224"/>
                  </a:cubicBezTo>
                  <a:cubicBezTo>
                    <a:pt x="120" y="224"/>
                    <a:pt x="121" y="225"/>
                    <a:pt x="123" y="225"/>
                  </a:cubicBezTo>
                  <a:cubicBezTo>
                    <a:pt x="124" y="226"/>
                    <a:pt x="126" y="227"/>
                    <a:pt x="128" y="227"/>
                  </a:cubicBezTo>
                  <a:cubicBezTo>
                    <a:pt x="130" y="228"/>
                    <a:pt x="132" y="229"/>
                    <a:pt x="133" y="230"/>
                  </a:cubicBezTo>
                  <a:cubicBezTo>
                    <a:pt x="134" y="230"/>
                    <a:pt x="135" y="230"/>
                    <a:pt x="135" y="230"/>
                  </a:cubicBezTo>
                  <a:cubicBezTo>
                    <a:pt x="135" y="230"/>
                    <a:pt x="135" y="230"/>
                    <a:pt x="135" y="230"/>
                  </a:cubicBezTo>
                  <a:cubicBezTo>
                    <a:pt x="140" y="232"/>
                    <a:pt x="146" y="235"/>
                    <a:pt x="151" y="237"/>
                  </a:cubicBezTo>
                  <a:cubicBezTo>
                    <a:pt x="153" y="238"/>
                    <a:pt x="154" y="239"/>
                    <a:pt x="156" y="239"/>
                  </a:cubicBezTo>
                  <a:cubicBezTo>
                    <a:pt x="157" y="240"/>
                    <a:pt x="157" y="240"/>
                    <a:pt x="158" y="240"/>
                  </a:cubicBezTo>
                  <a:cubicBezTo>
                    <a:pt x="170" y="245"/>
                    <a:pt x="182" y="251"/>
                    <a:pt x="195" y="256"/>
                  </a:cubicBezTo>
                  <a:cubicBezTo>
                    <a:pt x="195" y="256"/>
                    <a:pt x="196" y="257"/>
                    <a:pt x="197" y="257"/>
                  </a:cubicBezTo>
                  <a:cubicBezTo>
                    <a:pt x="211" y="263"/>
                    <a:pt x="226" y="268"/>
                    <a:pt x="241" y="273"/>
                  </a:cubicBezTo>
                  <a:cubicBezTo>
                    <a:pt x="293" y="290"/>
                    <a:pt x="368" y="304"/>
                    <a:pt x="412" y="273"/>
                  </a:cubicBezTo>
                  <a:cubicBezTo>
                    <a:pt x="438" y="255"/>
                    <a:pt x="458" y="224"/>
                    <a:pt x="461" y="198"/>
                  </a:cubicBezTo>
                  <a:cubicBezTo>
                    <a:pt x="461" y="195"/>
                    <a:pt x="461" y="192"/>
                    <a:pt x="461" y="189"/>
                  </a:cubicBezTo>
                  <a:cubicBezTo>
                    <a:pt x="461" y="188"/>
                    <a:pt x="461" y="188"/>
                    <a:pt x="461" y="187"/>
                  </a:cubicBezTo>
                  <a:cubicBezTo>
                    <a:pt x="461" y="186"/>
                    <a:pt x="461" y="186"/>
                    <a:pt x="460" y="185"/>
                  </a:cubicBezTo>
                  <a:cubicBezTo>
                    <a:pt x="460" y="184"/>
                    <a:pt x="460" y="184"/>
                    <a:pt x="460" y="183"/>
                  </a:cubicBezTo>
                  <a:cubicBezTo>
                    <a:pt x="460" y="182"/>
                    <a:pt x="460" y="182"/>
                    <a:pt x="460" y="181"/>
                  </a:cubicBezTo>
                  <a:cubicBezTo>
                    <a:pt x="459" y="181"/>
                    <a:pt x="459" y="180"/>
                    <a:pt x="459" y="180"/>
                  </a:cubicBezTo>
                  <a:cubicBezTo>
                    <a:pt x="459" y="179"/>
                    <a:pt x="458" y="177"/>
                    <a:pt x="457" y="176"/>
                  </a:cubicBezTo>
                  <a:cubicBezTo>
                    <a:pt x="457" y="175"/>
                    <a:pt x="457" y="175"/>
                    <a:pt x="456" y="174"/>
                  </a:cubicBezTo>
                  <a:cubicBezTo>
                    <a:pt x="456" y="174"/>
                    <a:pt x="456" y="173"/>
                    <a:pt x="455" y="172"/>
                  </a:cubicBezTo>
                  <a:cubicBezTo>
                    <a:pt x="455" y="172"/>
                    <a:pt x="454" y="171"/>
                    <a:pt x="453" y="170"/>
                  </a:cubicBezTo>
                  <a:cubicBezTo>
                    <a:pt x="453" y="169"/>
                    <a:pt x="452" y="169"/>
                    <a:pt x="451" y="168"/>
                  </a:cubicBezTo>
                  <a:cubicBezTo>
                    <a:pt x="451" y="168"/>
                    <a:pt x="450" y="167"/>
                    <a:pt x="450" y="167"/>
                  </a:cubicBezTo>
                  <a:cubicBezTo>
                    <a:pt x="448" y="166"/>
                    <a:pt x="446" y="165"/>
                    <a:pt x="444" y="164"/>
                  </a:cubicBezTo>
                  <a:cubicBezTo>
                    <a:pt x="443" y="163"/>
                    <a:pt x="442" y="163"/>
                    <a:pt x="441" y="162"/>
                  </a:cubicBezTo>
                  <a:cubicBezTo>
                    <a:pt x="436" y="161"/>
                    <a:pt x="430" y="160"/>
                    <a:pt x="423" y="160"/>
                  </a:cubicBezTo>
                  <a:cubicBezTo>
                    <a:pt x="375" y="160"/>
                    <a:pt x="287" y="192"/>
                    <a:pt x="253" y="190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303" y="132"/>
                    <a:pt x="303" y="132"/>
                    <a:pt x="303" y="132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80" y="57"/>
                    <a:pt x="400" y="51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80" y="25"/>
                    <a:pt x="533" y="7"/>
                    <a:pt x="548" y="2"/>
                  </a:cubicBezTo>
                  <a:cubicBezTo>
                    <a:pt x="550" y="1"/>
                    <a:pt x="552" y="0"/>
                    <a:pt x="552" y="0"/>
                  </a:cubicBezTo>
                  <a:cubicBezTo>
                    <a:pt x="552" y="0"/>
                    <a:pt x="564" y="8"/>
                    <a:pt x="584" y="24"/>
                  </a:cubicBezTo>
                  <a:cubicBezTo>
                    <a:pt x="631" y="62"/>
                    <a:pt x="721" y="143"/>
                    <a:pt x="801" y="268"/>
                  </a:cubicBezTo>
                  <a:cubicBezTo>
                    <a:pt x="840" y="330"/>
                    <a:pt x="877" y="402"/>
                    <a:pt x="905" y="485"/>
                  </a:cubicBezTo>
                  <a:cubicBezTo>
                    <a:pt x="905" y="485"/>
                    <a:pt x="905" y="485"/>
                    <a:pt x="905" y="485"/>
                  </a:cubicBezTo>
                  <a:cubicBezTo>
                    <a:pt x="910" y="498"/>
                    <a:pt x="914" y="512"/>
                    <a:pt x="918" y="526"/>
                  </a:cubicBezTo>
                  <a:cubicBezTo>
                    <a:pt x="918" y="526"/>
                    <a:pt x="934" y="547"/>
                    <a:pt x="960" y="582"/>
                  </a:cubicBezTo>
                  <a:cubicBezTo>
                    <a:pt x="1041" y="691"/>
                    <a:pt x="1224" y="945"/>
                    <a:pt x="1360" y="1194"/>
                  </a:cubicBezTo>
                  <a:close/>
                </a:path>
              </a:pathLst>
            </a:custGeom>
            <a:gradFill>
              <a:gsLst>
                <a:gs pos="0">
                  <a:srgbClr val="E5C3FF"/>
                </a:gs>
                <a:gs pos="65000">
                  <a:srgbClr val="B0C7F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5" name="Полилиния 32">
              <a:extLst>
                <a:ext uri="{FF2B5EF4-FFF2-40B4-BE49-F238E27FC236}">
                  <a16:creationId xmlns:a16="http://schemas.microsoft.com/office/drawing/2014/main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6" name="Полилиния 33">
              <a:extLst>
                <a:ext uri="{FF2B5EF4-FFF2-40B4-BE49-F238E27FC236}">
                  <a16:creationId xmlns:a16="http://schemas.microsoft.com/office/drawing/2014/main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7" name="Полилиния 34">
              <a:extLst>
                <a:ext uri="{FF2B5EF4-FFF2-40B4-BE49-F238E27FC236}">
                  <a16:creationId xmlns:a16="http://schemas.microsoft.com/office/drawing/2014/main" id="{A828F27C-2D7F-4EC9-819B-5E259490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376318"/>
              <a:ext cx="2331338" cy="3436976"/>
            </a:xfrm>
            <a:custGeom>
              <a:avLst/>
              <a:gdLst>
                <a:gd name="T0" fmla="*/ 692 w 692"/>
                <a:gd name="T1" fmla="*/ 543 h 1021"/>
                <a:gd name="T2" fmla="*/ 692 w 692"/>
                <a:gd name="T3" fmla="*/ 1021 h 1021"/>
                <a:gd name="T4" fmla="*/ 529 w 692"/>
                <a:gd name="T5" fmla="*/ 922 h 1021"/>
                <a:gd name="T6" fmla="*/ 267 w 692"/>
                <a:gd name="T7" fmla="*/ 862 h 1021"/>
                <a:gd name="T8" fmla="*/ 222 w 692"/>
                <a:gd name="T9" fmla="*/ 855 h 1021"/>
                <a:gd name="T10" fmla="*/ 85 w 692"/>
                <a:gd name="T11" fmla="*/ 506 h 1021"/>
                <a:gd name="T12" fmla="*/ 0 w 692"/>
                <a:gd name="T13" fmla="*/ 148 h 1021"/>
                <a:gd name="T14" fmla="*/ 95 w 692"/>
                <a:gd name="T15" fmla="*/ 99 h 1021"/>
                <a:gd name="T16" fmla="*/ 183 w 692"/>
                <a:gd name="T17" fmla="*/ 54 h 1021"/>
                <a:gd name="T18" fmla="*/ 263 w 692"/>
                <a:gd name="T19" fmla="*/ 13 h 1021"/>
                <a:gd name="T20" fmla="*/ 286 w 692"/>
                <a:gd name="T21" fmla="*/ 0 h 1021"/>
                <a:gd name="T22" fmla="*/ 286 w 692"/>
                <a:gd name="T23" fmla="*/ 0 h 1021"/>
                <a:gd name="T24" fmla="*/ 286 w 692"/>
                <a:gd name="T25" fmla="*/ 0 h 1021"/>
                <a:gd name="T26" fmla="*/ 292 w 692"/>
                <a:gd name="T27" fmla="*/ 7 h 1021"/>
                <a:gd name="T28" fmla="*/ 692 w 692"/>
                <a:gd name="T29" fmla="*/ 54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1021">
                  <a:moveTo>
                    <a:pt x="692" y="543"/>
                  </a:moveTo>
                  <a:cubicBezTo>
                    <a:pt x="692" y="1021"/>
                    <a:pt x="692" y="1021"/>
                    <a:pt x="692" y="1021"/>
                  </a:cubicBezTo>
                  <a:cubicBezTo>
                    <a:pt x="681" y="1000"/>
                    <a:pt x="644" y="961"/>
                    <a:pt x="529" y="922"/>
                  </a:cubicBezTo>
                  <a:cubicBezTo>
                    <a:pt x="467" y="901"/>
                    <a:pt x="382" y="880"/>
                    <a:pt x="267" y="862"/>
                  </a:cubicBezTo>
                  <a:cubicBezTo>
                    <a:pt x="252" y="860"/>
                    <a:pt x="238" y="857"/>
                    <a:pt x="222" y="855"/>
                  </a:cubicBezTo>
                  <a:cubicBezTo>
                    <a:pt x="164" y="741"/>
                    <a:pt x="118" y="618"/>
                    <a:pt x="85" y="506"/>
                  </a:cubicBezTo>
                  <a:cubicBezTo>
                    <a:pt x="24" y="308"/>
                    <a:pt x="0" y="148"/>
                    <a:pt x="0" y="14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8" y="2"/>
                    <a:pt x="290" y="5"/>
                    <a:pt x="292" y="7"/>
                  </a:cubicBezTo>
                  <a:cubicBezTo>
                    <a:pt x="354" y="77"/>
                    <a:pt x="539" y="303"/>
                    <a:pt x="692" y="543"/>
                  </a:cubicBezTo>
                  <a:close/>
                </a:path>
              </a:pathLst>
            </a:custGeom>
            <a:gradFill>
              <a:gsLst>
                <a:gs pos="0">
                  <a:srgbClr val="0A2DDB"/>
                </a:gs>
                <a:gs pos="83000">
                  <a:srgbClr val="3E04A9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8" name="Полилиния 35">
              <a:extLst>
                <a:ext uri="{FF2B5EF4-FFF2-40B4-BE49-F238E27FC236}">
                  <a16:creationId xmlns:a16="http://schemas.microsoft.com/office/drawing/2014/main" id="{3CEFFA90-EB51-41A6-8D88-DC1FC480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557306"/>
              <a:ext cx="1782999" cy="2922684"/>
            </a:xfrm>
            <a:custGeom>
              <a:avLst/>
              <a:gdLst>
                <a:gd name="T0" fmla="*/ 529 w 529"/>
                <a:gd name="T1" fmla="*/ 868 h 868"/>
                <a:gd name="T2" fmla="*/ 267 w 529"/>
                <a:gd name="T3" fmla="*/ 808 h 868"/>
                <a:gd name="T4" fmla="*/ 222 w 529"/>
                <a:gd name="T5" fmla="*/ 801 h 868"/>
                <a:gd name="T6" fmla="*/ 85 w 529"/>
                <a:gd name="T7" fmla="*/ 452 h 868"/>
                <a:gd name="T8" fmla="*/ 0 w 529"/>
                <a:gd name="T9" fmla="*/ 94 h 868"/>
                <a:gd name="T10" fmla="*/ 95 w 529"/>
                <a:gd name="T11" fmla="*/ 45 h 868"/>
                <a:gd name="T12" fmla="*/ 183 w 529"/>
                <a:gd name="T13" fmla="*/ 0 h 868"/>
                <a:gd name="T14" fmla="*/ 194 w 529"/>
                <a:gd name="T15" fmla="*/ 1 h 868"/>
                <a:gd name="T16" fmla="*/ 315 w 529"/>
                <a:gd name="T17" fmla="*/ 378 h 868"/>
                <a:gd name="T18" fmla="*/ 315 w 529"/>
                <a:gd name="T19" fmla="*/ 421 h 868"/>
                <a:gd name="T20" fmla="*/ 508 w 529"/>
                <a:gd name="T21" fmla="*/ 855 h 868"/>
                <a:gd name="T22" fmla="*/ 529 w 529"/>
                <a:gd name="T2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868">
                  <a:moveTo>
                    <a:pt x="529" y="868"/>
                  </a:moveTo>
                  <a:cubicBezTo>
                    <a:pt x="467" y="847"/>
                    <a:pt x="382" y="826"/>
                    <a:pt x="267" y="808"/>
                  </a:cubicBezTo>
                  <a:cubicBezTo>
                    <a:pt x="252" y="806"/>
                    <a:pt x="238" y="803"/>
                    <a:pt x="222" y="801"/>
                  </a:cubicBezTo>
                  <a:cubicBezTo>
                    <a:pt x="164" y="687"/>
                    <a:pt x="118" y="564"/>
                    <a:pt x="85" y="452"/>
                  </a:cubicBezTo>
                  <a:cubicBezTo>
                    <a:pt x="24" y="254"/>
                    <a:pt x="0" y="94"/>
                    <a:pt x="0" y="94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0" y="0"/>
                    <a:pt x="194" y="1"/>
                  </a:cubicBezTo>
                  <a:cubicBezTo>
                    <a:pt x="194" y="1"/>
                    <a:pt x="315" y="244"/>
                    <a:pt x="315" y="378"/>
                  </a:cubicBezTo>
                  <a:cubicBezTo>
                    <a:pt x="315" y="392"/>
                    <a:pt x="315" y="406"/>
                    <a:pt x="315" y="421"/>
                  </a:cubicBezTo>
                  <a:cubicBezTo>
                    <a:pt x="311" y="551"/>
                    <a:pt x="307" y="720"/>
                    <a:pt x="508" y="855"/>
                  </a:cubicBezTo>
                  <a:cubicBezTo>
                    <a:pt x="515" y="859"/>
                    <a:pt x="522" y="864"/>
                    <a:pt x="529" y="868"/>
                  </a:cubicBezTo>
                  <a:close/>
                </a:path>
              </a:pathLst>
            </a:custGeom>
            <a:gradFill>
              <a:gsLst>
                <a:gs pos="100000">
                  <a:srgbClr val="5936E0"/>
                </a:gs>
                <a:gs pos="44000">
                  <a:srgbClr val="371DBD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7" name="Полилиния: Фигура 66">
              <a:extLst>
                <a:ext uri="{FF2B5EF4-FFF2-40B4-BE49-F238E27FC236}">
                  <a16:creationId xmlns:a16="http://schemas.microsoft.com/office/drawing/2014/main" id="{2ACAA286-8EC7-477A-B799-85B6B23E638D}"/>
                </a:ext>
              </a:extLst>
            </p:cNvPr>
            <p:cNvSpPr/>
            <p:nvPr/>
          </p:nvSpPr>
          <p:spPr>
            <a:xfrm rot="20923453">
              <a:off x="6655548" y="-439156"/>
              <a:ext cx="5488008" cy="1037277"/>
            </a:xfrm>
            <a:custGeom>
              <a:avLst/>
              <a:gdLst>
                <a:gd name="connsiteX0" fmla="*/ 584535 w 5488008"/>
                <a:gd name="connsiteY0" fmla="*/ 0 h 1037277"/>
                <a:gd name="connsiteX1" fmla="*/ 5488008 w 5488008"/>
                <a:gd name="connsiteY1" fmla="*/ 977656 h 1037277"/>
                <a:gd name="connsiteX2" fmla="*/ 5476121 w 5488008"/>
                <a:gd name="connsiteY2" fmla="*/ 1037276 h 1037277"/>
                <a:gd name="connsiteX3" fmla="*/ 0 w 5488008"/>
                <a:gd name="connsiteY3" fmla="*/ 1037277 h 1037277"/>
                <a:gd name="connsiteX4" fmla="*/ 35107 w 5488008"/>
                <a:gd name="connsiteY4" fmla="*/ 912868 h 1037277"/>
                <a:gd name="connsiteX5" fmla="*/ 584535 w 5488008"/>
                <a:gd name="connsiteY5" fmla="*/ 0 h 103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8008" h="1037277">
                  <a:moveTo>
                    <a:pt x="584535" y="0"/>
                  </a:moveTo>
                  <a:lnTo>
                    <a:pt x="5488008" y="977656"/>
                  </a:lnTo>
                  <a:lnTo>
                    <a:pt x="5476121" y="1037276"/>
                  </a:lnTo>
                  <a:lnTo>
                    <a:pt x="0" y="1037277"/>
                  </a:lnTo>
                  <a:lnTo>
                    <a:pt x="35107" y="912868"/>
                  </a:lnTo>
                  <a:cubicBezTo>
                    <a:pt x="217952" y="337066"/>
                    <a:pt x="584535" y="0"/>
                    <a:pt x="584535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83000">
                  <a:srgbClr val="6672E4"/>
                </a:gs>
              </a:gsLst>
              <a:lin ang="2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Заголовок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Слайд 2 с информацией о кадрах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027B6-B092-4B2E-AA48-1961AD4D88EE}"/>
              </a:ext>
            </a:extLst>
          </p:cNvPr>
          <p:cNvSpPr txBox="1"/>
          <p:nvPr/>
        </p:nvSpPr>
        <p:spPr>
          <a:xfrm>
            <a:off x="1154736" y="1745372"/>
            <a:ext cx="4730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Ascaris lumbricoides</a:t>
            </a:r>
            <a:endParaRPr lang="ru-RU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83D4B-5009-418D-B91C-8ADA1BEE9F6B}"/>
              </a:ext>
            </a:extLst>
          </p:cNvPr>
          <p:cNvSpPr txBox="1"/>
          <p:nvPr/>
        </p:nvSpPr>
        <p:spPr>
          <a:xfrm>
            <a:off x="1149381" y="2349983"/>
            <a:ext cx="55663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Морфологическая характеристика</a:t>
            </a:r>
            <a:r>
              <a:rPr lang="ru-RU" dirty="0"/>
              <a:t> </a:t>
            </a:r>
            <a:r>
              <a:rPr lang="en-US" b="1" dirty="0"/>
              <a:t>A. lumbricoides</a:t>
            </a:r>
          </a:p>
          <a:p>
            <a:r>
              <a:rPr lang="ru-RU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CD27A-8125-4513-AC3E-709BD6F135E1}"/>
              </a:ext>
            </a:extLst>
          </p:cNvPr>
          <p:cNvSpPr txBox="1"/>
          <p:nvPr/>
        </p:nvSpPr>
        <p:spPr>
          <a:xfrm>
            <a:off x="1128764" y="3160239"/>
            <a:ext cx="4275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Жизненный цикл </a:t>
            </a:r>
            <a:r>
              <a:rPr lang="en-US" b="1" dirty="0"/>
              <a:t>A. lumbricoides</a:t>
            </a:r>
          </a:p>
          <a:p>
            <a:r>
              <a:rPr lang="ru-RU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76B741-D836-40C7-9E26-BB4DC5A7DDAE}"/>
              </a:ext>
            </a:extLst>
          </p:cNvPr>
          <p:cNvSpPr txBox="1"/>
          <p:nvPr/>
        </p:nvSpPr>
        <p:spPr>
          <a:xfrm>
            <a:off x="1143274" y="3868934"/>
            <a:ext cx="3674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Enterobius vermicularis</a:t>
            </a:r>
            <a:endParaRPr lang="ru-RU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60E9E2-3E57-4DCE-9E03-508F279C2190}"/>
              </a:ext>
            </a:extLst>
          </p:cNvPr>
          <p:cNvSpPr txBox="1"/>
          <p:nvPr/>
        </p:nvSpPr>
        <p:spPr>
          <a:xfrm>
            <a:off x="1136647" y="4456205"/>
            <a:ext cx="4131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Морфологическая характеристика  </a:t>
            </a:r>
            <a:r>
              <a:rPr lang="en-US" b="1" dirty="0"/>
              <a:t>E. vermicularis</a:t>
            </a:r>
          </a:p>
          <a:p>
            <a:r>
              <a:rPr lang="ru-RU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D52183-C466-4B56-8ADA-939792744326}"/>
              </a:ext>
            </a:extLst>
          </p:cNvPr>
          <p:cNvSpPr txBox="1"/>
          <p:nvPr/>
        </p:nvSpPr>
        <p:spPr>
          <a:xfrm>
            <a:off x="1044227" y="5287634"/>
            <a:ext cx="4751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Жизненный цикл </a:t>
            </a:r>
            <a:r>
              <a:rPr lang="en-US" b="1" dirty="0"/>
              <a:t>E. vermicularis</a:t>
            </a:r>
          </a:p>
          <a:p>
            <a:r>
              <a:rPr lang="ru-RU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1D4DA6-C1DF-4627-811F-A1324B7B0603}"/>
              </a:ext>
            </a:extLst>
          </p:cNvPr>
          <p:cNvSpPr txBox="1"/>
          <p:nvPr/>
        </p:nvSpPr>
        <p:spPr>
          <a:xfrm>
            <a:off x="1031721" y="5818311"/>
            <a:ext cx="65101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Сравнение жизненных циклов </a:t>
            </a:r>
            <a:r>
              <a:rPr lang="en-US" sz="2000" b="1" dirty="0"/>
              <a:t>A. lumbricoides</a:t>
            </a:r>
            <a:r>
              <a:rPr lang="ru-RU" sz="2000" b="1" dirty="0"/>
              <a:t> </a:t>
            </a:r>
            <a:r>
              <a:rPr lang="ru-RU" sz="2000" dirty="0"/>
              <a:t>и </a:t>
            </a:r>
            <a:endParaRPr lang="en-US" sz="2000" dirty="0"/>
          </a:p>
          <a:p>
            <a:r>
              <a:rPr lang="en-US" sz="2000" b="1" dirty="0"/>
              <a:t>E. vermicularis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2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7BD80A-B40F-4BE7-AFB0-1E8395119E62}"/>
              </a:ext>
            </a:extLst>
          </p:cNvPr>
          <p:cNvSpPr txBox="1"/>
          <p:nvPr/>
        </p:nvSpPr>
        <p:spPr>
          <a:xfrm>
            <a:off x="2921000" y="137067"/>
            <a:ext cx="6096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Ascaris lumbricoides</a:t>
            </a:r>
            <a:endParaRPr lang="ru-RU" sz="2800" b="1" dirty="0"/>
          </a:p>
          <a:p>
            <a:r>
              <a:rPr lang="ru-RU" b="1" dirty="0"/>
              <a:t>(</a:t>
            </a:r>
            <a:r>
              <a:rPr lang="ru-RU" sz="1600" b="1" dirty="0"/>
              <a:t>АСКАРИДА ЧЕЛОВЕЧЕСКАЯ</a:t>
            </a:r>
            <a:r>
              <a:rPr lang="ru-RU" dirty="0"/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2C546E-57C7-4570-A50C-60EFC1179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696" y="0"/>
            <a:ext cx="3956304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AB782D-0341-4113-9933-3C108DAB2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5" y="1238778"/>
            <a:ext cx="2676525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F8063A-5E78-4634-B82A-E30D2DC6976A}"/>
              </a:ext>
            </a:extLst>
          </p:cNvPr>
          <p:cNvSpPr txBox="1"/>
          <p:nvPr/>
        </p:nvSpPr>
        <p:spPr>
          <a:xfrm>
            <a:off x="8652932" y="349864"/>
            <a:ext cx="28278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Систематическое положение: </a:t>
            </a:r>
          </a:p>
          <a:p>
            <a:endParaRPr lang="ru-RU" sz="2400" b="1" dirty="0"/>
          </a:p>
          <a:p>
            <a:r>
              <a:rPr lang="ru-RU" b="1" dirty="0"/>
              <a:t>Тип:</a:t>
            </a:r>
            <a:r>
              <a:rPr lang="ru-RU" dirty="0"/>
              <a:t> </a:t>
            </a:r>
            <a:r>
              <a:rPr lang="en-US" i="1" dirty="0">
                <a:solidFill>
                  <a:srgbClr val="FFFF00"/>
                </a:solidFill>
              </a:rPr>
              <a:t>Nematoda</a:t>
            </a:r>
          </a:p>
          <a:p>
            <a:r>
              <a:rPr lang="ru-RU" b="1" dirty="0"/>
              <a:t>Класс: </a:t>
            </a:r>
            <a:r>
              <a:rPr lang="en-US" i="1" dirty="0" err="1">
                <a:solidFill>
                  <a:srgbClr val="FFFF00"/>
                </a:solidFill>
              </a:rPr>
              <a:t>Chromadorea</a:t>
            </a:r>
            <a:endParaRPr lang="en-US" i="1" dirty="0">
              <a:solidFill>
                <a:srgbClr val="FFFF00"/>
              </a:solidFill>
            </a:endParaRPr>
          </a:p>
          <a:p>
            <a:r>
              <a:rPr lang="ru-RU" b="1" dirty="0"/>
              <a:t>Отряд:</a:t>
            </a:r>
            <a:r>
              <a:rPr lang="ru-RU" dirty="0"/>
              <a:t> </a:t>
            </a:r>
            <a:r>
              <a:rPr lang="en-US" i="1" dirty="0" err="1">
                <a:solidFill>
                  <a:srgbClr val="FFFF00"/>
                </a:solidFill>
              </a:rPr>
              <a:t>Ascaridida</a:t>
            </a:r>
            <a:endParaRPr lang="en-US" i="1" dirty="0">
              <a:solidFill>
                <a:srgbClr val="FFFF00"/>
              </a:solidFill>
            </a:endParaRPr>
          </a:p>
          <a:p>
            <a:r>
              <a:rPr lang="ru-RU" b="1" dirty="0"/>
              <a:t>Семейство: </a:t>
            </a:r>
            <a:r>
              <a:rPr lang="en-US" i="1" dirty="0" err="1">
                <a:solidFill>
                  <a:srgbClr val="FFFF00"/>
                </a:solidFill>
              </a:rPr>
              <a:t>Ascarididae</a:t>
            </a:r>
            <a:endParaRPr lang="en-US" i="1" dirty="0">
              <a:solidFill>
                <a:srgbClr val="FFFF00"/>
              </a:solidFill>
            </a:endParaRPr>
          </a:p>
          <a:p>
            <a:r>
              <a:rPr lang="ru-RU" b="1" dirty="0"/>
              <a:t>Род:</a:t>
            </a:r>
            <a:r>
              <a:rPr lang="ru-RU" dirty="0"/>
              <a:t> </a:t>
            </a:r>
            <a:r>
              <a:rPr lang="en-US" i="1" dirty="0">
                <a:solidFill>
                  <a:srgbClr val="FFFF00"/>
                </a:solidFill>
              </a:rPr>
              <a:t>Ascaris</a:t>
            </a:r>
          </a:p>
          <a:p>
            <a:r>
              <a:rPr lang="ru-RU" b="1" dirty="0"/>
              <a:t>Вид: </a:t>
            </a:r>
            <a:r>
              <a:rPr lang="en-US" i="1" dirty="0">
                <a:solidFill>
                  <a:srgbClr val="FFFF00"/>
                </a:solidFill>
              </a:rPr>
              <a:t>A. </a:t>
            </a:r>
            <a:r>
              <a:rPr lang="en-US" i="1" dirty="0" err="1">
                <a:solidFill>
                  <a:srgbClr val="FFFF00"/>
                </a:solidFill>
              </a:rPr>
              <a:t>Lumbricoide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FF2ED-AFCA-4B97-925A-6796456DED64}"/>
              </a:ext>
            </a:extLst>
          </p:cNvPr>
          <p:cNvSpPr txBox="1"/>
          <p:nvPr/>
        </p:nvSpPr>
        <p:spPr>
          <a:xfrm>
            <a:off x="3589866" y="1197573"/>
            <a:ext cx="4258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Аскарида человеческая </a:t>
            </a:r>
            <a:r>
              <a:rPr lang="ru-RU" dirty="0"/>
              <a:t>– геогельминт, возбудитель </a:t>
            </a:r>
            <a:r>
              <a:rPr lang="ru-RU" i="1" dirty="0"/>
              <a:t>аскаридоза</a:t>
            </a:r>
            <a:r>
              <a:rPr lang="ru-RU" dirty="0"/>
              <a:t>, раздельнополые представители большого семейства </a:t>
            </a:r>
            <a:r>
              <a:rPr lang="ru-RU" b="1" dirty="0" err="1"/>
              <a:t>Ascarididae</a:t>
            </a:r>
            <a:r>
              <a:rPr lang="ru-RU" dirty="0"/>
              <a:t>, обладающие выраженным половым диморфизмом.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247E5-C1BF-492D-9A49-6543FD5BFCAB}"/>
              </a:ext>
            </a:extLst>
          </p:cNvPr>
          <p:cNvSpPr txBox="1"/>
          <p:nvPr/>
        </p:nvSpPr>
        <p:spPr>
          <a:xfrm>
            <a:off x="3589866" y="2943753"/>
            <a:ext cx="3683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Ареал распространения: </a:t>
            </a:r>
            <a:r>
              <a:rPr lang="ru-RU" dirty="0"/>
              <a:t>на всех обжитых континентах.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F688AD-E4AA-441C-88A3-0A8AFA4001A6}"/>
              </a:ext>
            </a:extLst>
          </p:cNvPr>
          <p:cNvSpPr txBox="1"/>
          <p:nvPr/>
        </p:nvSpPr>
        <p:spPr>
          <a:xfrm>
            <a:off x="3707215" y="5660427"/>
            <a:ext cx="374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Яйца аскариды человеческой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25A964-B66D-44D1-8C96-0C96D0657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5" y="4383112"/>
            <a:ext cx="3342470" cy="1967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832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983981-C547-4F84-80AE-BE00AD3F1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333"/>
            <a:ext cx="6206067" cy="5329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135E1B-E4B2-4BD1-92C7-8D0FBAB63A50}"/>
              </a:ext>
            </a:extLst>
          </p:cNvPr>
          <p:cNvSpPr txBox="1"/>
          <p:nvPr/>
        </p:nvSpPr>
        <p:spPr>
          <a:xfrm>
            <a:off x="2556933" y="239068"/>
            <a:ext cx="786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Морфология </a:t>
            </a:r>
            <a:r>
              <a:rPr lang="en-US" sz="2400" b="1" u="sng" dirty="0"/>
              <a:t>Ascaris lumbricoides</a:t>
            </a:r>
            <a:r>
              <a:rPr lang="ru-RU" sz="2400" b="1" u="sng" dirty="0"/>
              <a:t> </a:t>
            </a:r>
            <a:endParaRPr lang="en-US" sz="2400" b="1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324FCF-EC1E-40C9-8D8E-7ED311F22561}"/>
              </a:ext>
            </a:extLst>
          </p:cNvPr>
          <p:cNvSpPr txBox="1"/>
          <p:nvPr/>
        </p:nvSpPr>
        <p:spPr>
          <a:xfrm>
            <a:off x="6206067" y="770467"/>
            <a:ext cx="592666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Тело аскарид имеет веретеновидную удлиненную форму. На головном конце паразита находится ротовое отверстие, окруженное </a:t>
            </a:r>
            <a:r>
              <a:rPr lang="ru-RU" sz="1600" b="1" dirty="0"/>
              <a:t>тремя </a:t>
            </a:r>
            <a:r>
              <a:rPr lang="ru-RU" sz="1600" b="1" dirty="0" err="1"/>
              <a:t>кутикулярными</a:t>
            </a:r>
            <a:r>
              <a:rPr lang="ru-RU" sz="1600" b="1" dirty="0"/>
              <a:t> губами</a:t>
            </a:r>
            <a:r>
              <a:rPr lang="ru-RU" sz="1600" dirty="0"/>
              <a:t>, с помощью которых он может присасываться к стенке тонкого кишечника, что, однако, наблюдается редко. На боковых сторонах хорошо заметны продольные боковые линии, в которых проходят каналы выделительной системы. Живые или </a:t>
            </a:r>
            <a:r>
              <a:rPr lang="ru-RU" sz="1600" dirty="0" err="1"/>
              <a:t>свежевыделившиеся</a:t>
            </a:r>
            <a:r>
              <a:rPr lang="ru-RU" sz="1600" dirty="0"/>
              <a:t> из кишечника аскариды красновато-желтые, после гибели становятся беловатыми. Самец заметно меньше самки, длина его 15–25 см, в то время как самка достигает размеров 25-40 см. Хвостовой конец у самки втянут, а у самца загнут в виде крючка. </a:t>
            </a:r>
          </a:p>
          <a:p>
            <a:r>
              <a:rPr lang="ru-RU" sz="1600" dirty="0"/>
              <a:t>Репродуктивная система. Размножаются аскариды только половым путем. Это раздельнополые организмы. Органы размножения имеют вид извитых трубочек. </a:t>
            </a:r>
            <a:r>
              <a:rPr lang="ru-RU" sz="1600" u="sng" dirty="0"/>
              <a:t>Половая система </a:t>
            </a:r>
            <a:r>
              <a:rPr lang="ru-RU" sz="1600" dirty="0"/>
              <a:t>самца представлена одним семенником, переходящим в семяпровод, впадающий в заднюю кишку. У самок имеется 2 яичника. От них отходят яйцеводы, переходящие в матки, которые сливаются в непарное влагалище, открывающиеся отверстием в брюшной стороне тела. Оплодотворение внутреннее. Самка ежесуточно откладывает в кишечнике человека до 240000 яиц, которые с каловыми массами выводятся во внешнюю среду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887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99A7AD-4315-4700-B18C-74B5ED7E67F6}"/>
              </a:ext>
            </a:extLst>
          </p:cNvPr>
          <p:cNvSpPr txBox="1"/>
          <p:nvPr/>
        </p:nvSpPr>
        <p:spPr>
          <a:xfrm>
            <a:off x="5545666" y="141700"/>
            <a:ext cx="671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ЖИЗНЕННЫЙ ЦИКЛ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Ascaris lumbricoides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090472-866C-41CB-A62E-44B83341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4" y="965200"/>
            <a:ext cx="4615392" cy="480060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71AEAE6-5A83-4730-8410-E1B3BC1BAA15}"/>
              </a:ext>
            </a:extLst>
          </p:cNvPr>
          <p:cNvCxnSpPr>
            <a:cxnSpLocks/>
          </p:cNvCxnSpPr>
          <p:nvPr/>
        </p:nvCxnSpPr>
        <p:spPr>
          <a:xfrm>
            <a:off x="5291666" y="1092200"/>
            <a:ext cx="0" cy="4546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FB0267-B6FB-41DB-897F-5F90829E3CBF}"/>
              </a:ext>
            </a:extLst>
          </p:cNvPr>
          <p:cNvSpPr txBox="1"/>
          <p:nvPr/>
        </p:nvSpPr>
        <p:spPr>
          <a:xfrm>
            <a:off x="5545666" y="769034"/>
            <a:ext cx="5343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Половозрелая форма </a:t>
            </a:r>
            <a:r>
              <a:rPr lang="ru-RU" b="1" i="1" dirty="0"/>
              <a:t>локализована в тонком кишечнике человека.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913AF-300C-47AD-8DC4-94EE8641203E}"/>
              </a:ext>
            </a:extLst>
          </p:cNvPr>
          <p:cNvSpPr txBox="1"/>
          <p:nvPr/>
        </p:nvSpPr>
        <p:spPr>
          <a:xfrm>
            <a:off x="5376335" y="1341679"/>
            <a:ext cx="66547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Оплодотворенная самка откладывает в сутки до 240 000 яиц, которые вместе с фекалиями выделяются во внешнюю среду. Дальнейшее развитие яиц происходит в почве, где при оптимальной температуре (20-25 °C), достаточной влажности и доступе кислорода через 21-24 дня в яйцах развиваются инвазионные подвижные личинки. При температуре окружающей среды ниже 12 °С и выше 38 °С личинки не развиваются. Яйца с инвазионными личинками попадают в организм человека с немытыми овощами, фруктами, водой (алиментарный способ заражения).</a:t>
            </a:r>
          </a:p>
          <a:p>
            <a:r>
              <a:rPr lang="ru-RU" sz="1400" dirty="0"/>
              <a:t>Когда зрелые яйца аскариды попадают в кишечник человека, из них выходят личинки, которые для дальнейшего развития нуждаются в кислороде. Уже через 3-4 ч после заражения они пробуравливают слизистую и подслизистую оболочки кишечника и попадают в кишечные вены, затем через воротную систему печени и нижнюю полую вену попадают в правый отдел сердца и через легочную артерию в капилляры альвеол. Благодаря буравящей способности личинка проникает через эпителий капилляра и альвеол в альвеолы. Во время миграции личинки питаются сначала плазмой, а затем и эритроцитами, при этом они 2 раза линяют и увеличиваются в размерах с 0,19–0,25 мм до 1,5–2,2 мм в длину. Длительность миграционной фазы в среднем составляет около 2 </a:t>
            </a:r>
            <a:r>
              <a:rPr lang="ru-RU" sz="1400" dirty="0" err="1"/>
              <a:t>нед</a:t>
            </a:r>
            <a:r>
              <a:rPr lang="ru-RU" sz="1400" dirty="0"/>
              <a:t>.</a:t>
            </a:r>
          </a:p>
          <a:p>
            <a:r>
              <a:rPr lang="ru-RU" sz="1400" dirty="0"/>
              <a:t>Движением ресничек мерцательного эпителия, выстилающего дыхательные пути, личинки перемещаются по бронхам в трахею, глотку, а затем попадают в ротовую полость, где вторично заглатываются вместе со слюной, пищей и мокротой. Таким образом, через 2–3 недели после заражения они вновь оказываются в кишечнике, где через 2,5-3 месяца превращаются в половозрелых самок и самцов. Они в свою очередь вступают в процесс размножения, и самка откладывает яйца, которые в конечном итоге выходят во внешнюю среду. Затем цикл повторяется.</a:t>
            </a:r>
          </a:p>
        </p:txBody>
      </p:sp>
    </p:spTree>
    <p:extLst>
      <p:ext uri="{BB962C8B-B14F-4D97-AF65-F5344CB8AC3E}">
        <p14:creationId xmlns:p14="http://schemas.microsoft.com/office/powerpoint/2010/main" val="76399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67">
            <a:extLst>
              <a:ext uri="{FF2B5EF4-FFF2-40B4-BE49-F238E27FC236}">
                <a16:creationId xmlns:a16="http://schemas.microsoft.com/office/drawing/2014/main" id="{3D46526D-118F-4F6F-BAE0-066F422E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Слайд 3 с информацией о кадрах</a:t>
            </a:r>
          </a:p>
        </p:txBody>
      </p: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470070FC-19D0-4354-9BC9-608A5DC44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C9C2C56A-C4D4-4578-84E9-27FD62603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37" y="-2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" name="Прямоугольник: Скругленные углы 5">
            <a:extLst>
              <a:ext uri="{FF2B5EF4-FFF2-40B4-BE49-F238E27FC236}">
                <a16:creationId xmlns:a16="http://schemas.microsoft.com/office/drawing/2014/main" id="{C8431200-8E45-4A0C-B12B-CFA1B2C5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1796" y="5502466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Параллелограмм 3">
            <a:extLst>
              <a:ext uri="{FF2B5EF4-FFF2-40B4-BE49-F238E27FC236}">
                <a16:creationId xmlns:a16="http://schemas.microsoft.com/office/drawing/2014/main" id="{241C7FC4-FEFA-4A96-9749-9068C686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51584" y="2"/>
            <a:ext cx="3961053" cy="6857998"/>
          </a:xfrm>
          <a:prstGeom prst="parallelogram">
            <a:avLst>
              <a:gd name="adj" fmla="val 0"/>
            </a:avLst>
          </a:prstGeom>
          <a:gradFill>
            <a:gsLst>
              <a:gs pos="0">
                <a:srgbClr val="7CEFD8"/>
              </a:gs>
              <a:gs pos="71000">
                <a:srgbClr val="6672E4"/>
              </a:gs>
              <a:gs pos="100000">
                <a:srgbClr val="882BE5"/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Надпись 13">
            <a:extLst>
              <a:ext uri="{FF2B5EF4-FFF2-40B4-BE49-F238E27FC236}">
                <a16:creationId xmlns:a16="http://schemas.microsoft.com/office/drawing/2014/main" id="{A5704BA3-593E-4519-9139-4E1D86366677}"/>
              </a:ext>
            </a:extLst>
          </p:cNvPr>
          <p:cNvSpPr txBox="1"/>
          <p:nvPr/>
        </p:nvSpPr>
        <p:spPr>
          <a:xfrm>
            <a:off x="2189352" y="287506"/>
            <a:ext cx="497857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Enterobius</a:t>
            </a:r>
            <a:r>
              <a:rPr 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vermicularis</a:t>
            </a:r>
            <a:endParaRPr lang="ru-RU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/>
            <a:r>
              <a:rPr 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         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(острица детская)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EBB415A0-39A4-4597-926D-819C33316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00827" y="1914969"/>
            <a:ext cx="3075334" cy="3827676"/>
            <a:chOff x="4711392" y="2125063"/>
            <a:chExt cx="3075333" cy="3827676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6E4AB604-CF34-4776-BFF1-9AD3477F593C}"/>
                </a:ext>
              </a:extLst>
            </p:cNvPr>
            <p:cNvGrpSpPr/>
            <p:nvPr/>
          </p:nvGrpSpPr>
          <p:grpSpPr>
            <a:xfrm>
              <a:off x="4719329" y="2125063"/>
              <a:ext cx="3067396" cy="419259"/>
              <a:chOff x="5063285" y="2128413"/>
              <a:chExt cx="3067396" cy="419259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67E4A54-8A0F-43A0-AA7D-F508F05BB2EF}"/>
                  </a:ext>
                </a:extLst>
              </p:cNvPr>
              <p:cNvSpPr/>
              <p:nvPr/>
            </p:nvSpPr>
            <p:spPr>
              <a:xfrm>
                <a:off x="5642387" y="2128413"/>
                <a:ext cx="2488294" cy="246221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endParaRPr lang="ru-RU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  <p:grpSp>
            <p:nvGrpSpPr>
              <p:cNvPr id="51" name="Группа 50">
                <a:extLst>
                  <a:ext uri="{FF2B5EF4-FFF2-40B4-BE49-F238E27FC236}">
                    <a16:creationId xmlns:a16="http://schemas.microsoft.com/office/drawing/2014/main" id="{0B97B3C9-EBC6-4C92-9F0A-E28F4EF7A5EA}"/>
                  </a:ext>
                </a:extLst>
              </p:cNvPr>
              <p:cNvGrpSpPr/>
              <p:nvPr/>
            </p:nvGrpSpPr>
            <p:grpSpPr>
              <a:xfrm>
                <a:off x="5063285" y="2201597"/>
                <a:ext cx="330200" cy="346075"/>
                <a:chOff x="2686050" y="2895601"/>
                <a:chExt cx="330200" cy="346075"/>
              </a:xfrm>
            </p:grpSpPr>
            <p:sp>
              <p:nvSpPr>
                <p:cNvPr id="52" name="Овал 309">
                  <a:extLst>
                    <a:ext uri="{FF2B5EF4-FFF2-40B4-BE49-F238E27FC236}">
                      <a16:creationId xmlns:a16="http://schemas.microsoft.com/office/drawing/2014/main" id="{00D7C237-71FC-445A-9F26-101C7B72A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9875" y="2895601"/>
                  <a:ext cx="82550" cy="8255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3" name="Полилиния 310">
                  <a:extLst>
                    <a:ext uri="{FF2B5EF4-FFF2-40B4-BE49-F238E27FC236}">
                      <a16:creationId xmlns:a16="http://schemas.microsoft.com/office/drawing/2014/main" id="{66875E49-12B2-4689-93D2-F6C3DFA57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888" y="2978151"/>
                  <a:ext cx="134938" cy="66675"/>
                </a:xfrm>
                <a:custGeom>
                  <a:avLst/>
                  <a:gdLst>
                    <a:gd name="T0" fmla="*/ 36 w 36"/>
                    <a:gd name="T1" fmla="*/ 18 h 18"/>
                    <a:gd name="T2" fmla="*/ 0 w 36"/>
                    <a:gd name="T3" fmla="*/ 18 h 18"/>
                    <a:gd name="T4" fmla="*/ 18 w 36"/>
                    <a:gd name="T5" fmla="*/ 0 h 18"/>
                    <a:gd name="T6" fmla="*/ 36 w 36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36" y="18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28" y="0"/>
                        <a:pt x="36" y="8"/>
                        <a:pt x="36" y="18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4" name="Овал 311">
                  <a:extLst>
                    <a:ext uri="{FF2B5EF4-FFF2-40B4-BE49-F238E27FC236}">
                      <a16:creationId xmlns:a16="http://schemas.microsoft.com/office/drawing/2014/main" id="{79E812C8-6A14-42FA-B983-56B6F73034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8275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5" name="Полилиния 312">
                  <a:extLst>
                    <a:ext uri="{FF2B5EF4-FFF2-40B4-BE49-F238E27FC236}">
                      <a16:creationId xmlns:a16="http://schemas.microsoft.com/office/drawing/2014/main" id="{6EE140AE-95E2-42D6-8343-EED0E01B8E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6050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6" name="Овал 313">
                  <a:extLst>
                    <a:ext uri="{FF2B5EF4-FFF2-40B4-BE49-F238E27FC236}">
                      <a16:creationId xmlns:a16="http://schemas.microsoft.com/office/drawing/2014/main" id="{A91A4C56-03CB-4D67-8CD8-FC29B3A2B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7" name="Полилиния 314">
                  <a:extLst>
                    <a:ext uri="{FF2B5EF4-FFF2-40B4-BE49-F238E27FC236}">
                      <a16:creationId xmlns:a16="http://schemas.microsoft.com/office/drawing/2014/main" id="{4BF4DB61-E50C-4659-B315-21BF743FF7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8" name="Овал 315">
                  <a:extLst>
                    <a:ext uri="{FF2B5EF4-FFF2-40B4-BE49-F238E27FC236}">
                      <a16:creationId xmlns:a16="http://schemas.microsoft.com/office/drawing/2014/main" id="{263D783B-3857-4E55-A551-6655D8DDA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9" name="Полилиния 316">
                  <a:extLst>
                    <a:ext uri="{FF2B5EF4-FFF2-40B4-BE49-F238E27FC236}">
                      <a16:creationId xmlns:a16="http://schemas.microsoft.com/office/drawing/2014/main" id="{E46D5622-D664-481B-8902-70C961FAF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0" name="Овал 317">
                  <a:extLst>
                    <a:ext uri="{FF2B5EF4-FFF2-40B4-BE49-F238E27FC236}">
                      <a16:creationId xmlns:a16="http://schemas.microsoft.com/office/drawing/2014/main" id="{5BDC2AA3-8653-47C6-9CF7-2579486BF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0988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1" name="Полилиния 318">
                  <a:extLst>
                    <a:ext uri="{FF2B5EF4-FFF2-40B4-BE49-F238E27FC236}">
                      <a16:creationId xmlns:a16="http://schemas.microsoft.com/office/drawing/2014/main" id="{3A66D3FE-E235-4203-A19F-BC38BF7A6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763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2" name="Полилиния 319">
                  <a:extLst>
                    <a:ext uri="{FF2B5EF4-FFF2-40B4-BE49-F238E27FC236}">
                      <a16:creationId xmlns:a16="http://schemas.microsoft.com/office/drawing/2014/main" id="{6C51C0E5-2DAE-4DE1-BAE4-8E0D932D99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8438" y="3074988"/>
                  <a:ext cx="225425" cy="15875"/>
                </a:xfrm>
                <a:custGeom>
                  <a:avLst/>
                  <a:gdLst>
                    <a:gd name="T0" fmla="*/ 0 w 142"/>
                    <a:gd name="T1" fmla="*/ 10 h 10"/>
                    <a:gd name="T2" fmla="*/ 0 w 142"/>
                    <a:gd name="T3" fmla="*/ 0 h 10"/>
                    <a:gd name="T4" fmla="*/ 142 w 142"/>
                    <a:gd name="T5" fmla="*/ 0 h 10"/>
                    <a:gd name="T6" fmla="*/ 142 w 142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42" y="0"/>
                      </a:lnTo>
                      <a:lnTo>
                        <a:pt x="142" y="10"/>
                      </a:ln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63" name="Линия 320">
                  <a:extLst>
                    <a:ext uri="{FF2B5EF4-FFF2-40B4-BE49-F238E27FC236}">
                      <a16:creationId xmlns:a16="http://schemas.microsoft.com/office/drawing/2014/main" id="{FED6DFE8-0963-48D1-9BAA-53772F0EA8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1150" y="3044826"/>
                  <a:ext cx="0" cy="46038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</p:grpSp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EF34A4EB-3F1D-46DA-8918-F39703249E85}"/>
                </a:ext>
              </a:extLst>
            </p:cNvPr>
            <p:cNvGrpSpPr/>
            <p:nvPr/>
          </p:nvGrpSpPr>
          <p:grpSpPr>
            <a:xfrm>
              <a:off x="4711392" y="3113161"/>
              <a:ext cx="3075333" cy="419259"/>
              <a:chOff x="5055348" y="2856123"/>
              <a:chExt cx="3075333" cy="419259"/>
            </a:xfrm>
          </p:grpSpPr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E136D759-25F2-4CF2-9BE6-769681C37E48}"/>
                  </a:ext>
                </a:extLst>
              </p:cNvPr>
              <p:cNvGrpSpPr/>
              <p:nvPr/>
            </p:nvGrpSpPr>
            <p:grpSpPr>
              <a:xfrm>
                <a:off x="5055348" y="2929307"/>
                <a:ext cx="346075" cy="346075"/>
                <a:chOff x="3398838" y="2895601"/>
                <a:chExt cx="346075" cy="346075"/>
              </a:xfrm>
            </p:grpSpPr>
            <p:sp>
              <p:nvSpPr>
                <p:cNvPr id="16" name="Полилиния 49">
                  <a:extLst>
                    <a:ext uri="{FF2B5EF4-FFF2-40B4-BE49-F238E27FC236}">
                      <a16:creationId xmlns:a16="http://schemas.microsoft.com/office/drawing/2014/main" id="{56CCB68B-57D2-49CC-B61F-363F0FF3A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8838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7" name="Полилиния 50">
                  <a:extLst>
                    <a:ext uri="{FF2B5EF4-FFF2-40B4-BE49-F238E27FC236}">
                      <a16:creationId xmlns:a16="http://schemas.microsoft.com/office/drawing/2014/main" id="{67F96EFD-DA55-4AD5-BA45-4313C3E98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101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8" name="Овал 51">
                  <a:extLst>
                    <a:ext uri="{FF2B5EF4-FFF2-40B4-BE49-F238E27FC236}">
                      <a16:creationId xmlns:a16="http://schemas.microsoft.com/office/drawing/2014/main" id="{F372C151-C001-4280-B771-9A239086CC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9001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9" name="Полилиния 52">
                  <a:extLst>
                    <a:ext uri="{FF2B5EF4-FFF2-40B4-BE49-F238E27FC236}">
                      <a16:creationId xmlns:a16="http://schemas.microsoft.com/office/drawing/2014/main" id="{D3FA7893-F8A0-4F72-ACCF-CF4CE6E4B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9001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0" name="Полилиния 53">
                  <a:extLst>
                    <a:ext uri="{FF2B5EF4-FFF2-40B4-BE49-F238E27FC236}">
                      <a16:creationId xmlns:a16="http://schemas.microsoft.com/office/drawing/2014/main" id="{C017CF38-81FD-491D-9BA4-35D01D4D42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4101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1" name="Полилиния 54">
                  <a:extLst>
                    <a:ext uri="{FF2B5EF4-FFF2-40B4-BE49-F238E27FC236}">
                      <a16:creationId xmlns:a16="http://schemas.microsoft.com/office/drawing/2014/main" id="{99433936-BA1A-40A3-959B-047AFFF78F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363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2" name="Овал 55">
                  <a:extLst>
                    <a:ext uri="{FF2B5EF4-FFF2-40B4-BE49-F238E27FC236}">
                      <a16:creationId xmlns:a16="http://schemas.microsoft.com/office/drawing/2014/main" id="{BDA2F5A8-B23C-499E-9267-3DC7A37FA7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4263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3" name="Полилиния 56">
                  <a:extLst>
                    <a:ext uri="{FF2B5EF4-FFF2-40B4-BE49-F238E27FC236}">
                      <a16:creationId xmlns:a16="http://schemas.microsoft.com/office/drawing/2014/main" id="{099EF59E-5EEF-46B5-962D-A5FD94EA5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4263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4" name="Полилиния 57">
                  <a:extLst>
                    <a:ext uri="{FF2B5EF4-FFF2-40B4-BE49-F238E27FC236}">
                      <a16:creationId xmlns:a16="http://schemas.microsoft.com/office/drawing/2014/main" id="{FCE54361-37E3-4F52-B33F-6FAA345B48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7263" y="3181351"/>
                  <a:ext cx="82550" cy="60325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5" name="Полилиния 58">
                  <a:extLst>
                    <a:ext uri="{FF2B5EF4-FFF2-40B4-BE49-F238E27FC236}">
                      <a16:creationId xmlns:a16="http://schemas.microsoft.com/office/drawing/2014/main" id="{78645E47-D178-4E95-8459-77D1D8FF64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3938" y="3181351"/>
                  <a:ext cx="82550" cy="60325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6" name="Овал 59">
                  <a:extLst>
                    <a:ext uri="{FF2B5EF4-FFF2-40B4-BE49-F238E27FC236}">
                      <a16:creationId xmlns:a16="http://schemas.microsoft.com/office/drawing/2014/main" id="{7854B272-51DE-4F9C-A5CA-3532EA082A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7426" y="3090864"/>
                  <a:ext cx="88900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7" name="Полилиния 60">
                  <a:extLst>
                    <a:ext uri="{FF2B5EF4-FFF2-40B4-BE49-F238E27FC236}">
                      <a16:creationId xmlns:a16="http://schemas.microsoft.com/office/drawing/2014/main" id="{814DA909-0D02-4070-A399-CC0263BE5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7426" y="3124201"/>
                  <a:ext cx="88900" cy="15875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8" name="Линия 61">
                  <a:extLst>
                    <a:ext uri="{FF2B5EF4-FFF2-40B4-BE49-F238E27FC236}">
                      <a16:creationId xmlns:a16="http://schemas.microsoft.com/office/drawing/2014/main" id="{5899F489-EDA7-4EC2-826F-95D6DBC76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12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9" name="Линия 62">
                  <a:extLst>
                    <a:ext uri="{FF2B5EF4-FFF2-40B4-BE49-F238E27FC236}">
                      <a16:creationId xmlns:a16="http://schemas.microsoft.com/office/drawing/2014/main" id="{83CCE497-C8F7-4970-AE29-490A81B267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544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65" name="Прямоугольник 64">
                <a:extLst>
                  <a:ext uri="{FF2B5EF4-FFF2-40B4-BE49-F238E27FC236}">
                    <a16:creationId xmlns:a16="http://schemas.microsoft.com/office/drawing/2014/main" id="{D600301E-404F-4763-892B-EE1C3109F4D3}"/>
                  </a:ext>
                </a:extLst>
              </p:cNvPr>
              <p:cNvSpPr/>
              <p:nvPr/>
            </p:nvSpPr>
            <p:spPr>
              <a:xfrm>
                <a:off x="5642387" y="2856123"/>
                <a:ext cx="2488294" cy="246221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endParaRPr lang="ru-RU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id="{7375CECE-C8C6-426B-9A8C-EB696D69F141}"/>
                </a:ext>
              </a:extLst>
            </p:cNvPr>
            <p:cNvGrpSpPr/>
            <p:nvPr/>
          </p:nvGrpSpPr>
          <p:grpSpPr>
            <a:xfrm>
              <a:off x="4719329" y="4101260"/>
              <a:ext cx="3067396" cy="374015"/>
              <a:chOff x="5063285" y="3639850"/>
              <a:chExt cx="3067396" cy="374015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6974775F-B291-4B53-B461-88835C383ED5}"/>
                  </a:ext>
                </a:extLst>
              </p:cNvPr>
              <p:cNvGrpSpPr/>
              <p:nvPr/>
            </p:nvGrpSpPr>
            <p:grpSpPr>
              <a:xfrm>
                <a:off x="5063285" y="3728115"/>
                <a:ext cx="330200" cy="285750"/>
                <a:chOff x="4127500" y="2909888"/>
                <a:chExt cx="330200" cy="285750"/>
              </a:xfrm>
            </p:grpSpPr>
            <p:sp>
              <p:nvSpPr>
                <p:cNvPr id="42" name="Овал 268">
                  <a:extLst>
                    <a:ext uri="{FF2B5EF4-FFF2-40B4-BE49-F238E27FC236}">
                      <a16:creationId xmlns:a16="http://schemas.microsoft.com/office/drawing/2014/main" id="{FE9D5F51-D5BF-438E-8442-591451564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9725" y="3060701"/>
                  <a:ext cx="76200" cy="74613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3" name="Полилиния 269">
                  <a:extLst>
                    <a:ext uri="{FF2B5EF4-FFF2-40B4-BE49-F238E27FC236}">
                      <a16:creationId xmlns:a16="http://schemas.microsoft.com/office/drawing/2014/main" id="{4514A40D-D6F0-4AD6-9605-37581D312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500" y="3135313"/>
                  <a:ext cx="109538" cy="60325"/>
                </a:xfrm>
                <a:custGeom>
                  <a:avLst/>
                  <a:gdLst>
                    <a:gd name="T0" fmla="*/ 22 w 29"/>
                    <a:gd name="T1" fmla="*/ 16 h 16"/>
                    <a:gd name="T2" fmla="*/ 0 w 29"/>
                    <a:gd name="T3" fmla="*/ 16 h 16"/>
                    <a:gd name="T4" fmla="*/ 16 w 29"/>
                    <a:gd name="T5" fmla="*/ 0 h 16"/>
                    <a:gd name="T6" fmla="*/ 29 w 29"/>
                    <a:gd name="T7" fmla="*/ 7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6">
                      <a:moveTo>
                        <a:pt x="22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1" y="0"/>
                        <a:pt x="26" y="3"/>
                        <a:pt x="29" y="7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4" name="Овал 270">
                  <a:extLst>
                    <a:ext uri="{FF2B5EF4-FFF2-40B4-BE49-F238E27FC236}">
                      <a16:creationId xmlns:a16="http://schemas.microsoft.com/office/drawing/2014/main" id="{B605F216-E7D2-42D4-8BCF-4B68365DD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0863" y="3060701"/>
                  <a:ext cx="74613" cy="74613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5" name="Полилиния 271">
                  <a:extLst>
                    <a:ext uri="{FF2B5EF4-FFF2-40B4-BE49-F238E27FC236}">
                      <a16:creationId xmlns:a16="http://schemas.microsoft.com/office/drawing/2014/main" id="{7221B60C-9DC7-49BE-9845-B55F67481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9750" y="3135313"/>
                  <a:ext cx="107950" cy="60325"/>
                </a:xfrm>
                <a:custGeom>
                  <a:avLst/>
                  <a:gdLst>
                    <a:gd name="T0" fmla="*/ 0 w 29"/>
                    <a:gd name="T1" fmla="*/ 7 h 16"/>
                    <a:gd name="T2" fmla="*/ 13 w 29"/>
                    <a:gd name="T3" fmla="*/ 0 h 16"/>
                    <a:gd name="T4" fmla="*/ 29 w 29"/>
                    <a:gd name="T5" fmla="*/ 16 h 16"/>
                    <a:gd name="T6" fmla="*/ 7 w 29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6">
                      <a:moveTo>
                        <a:pt x="0" y="7"/>
                      </a:moveTo>
                      <a:cubicBezTo>
                        <a:pt x="3" y="3"/>
                        <a:pt x="8" y="0"/>
                        <a:pt x="13" y="0"/>
                      </a:cubicBezTo>
                      <a:cubicBezTo>
                        <a:pt x="22" y="0"/>
                        <a:pt x="29" y="7"/>
                        <a:pt x="2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6" name="Овал 272">
                  <a:extLst>
                    <a:ext uri="{FF2B5EF4-FFF2-40B4-BE49-F238E27FC236}">
                      <a16:creationId xmlns:a16="http://schemas.microsoft.com/office/drawing/2014/main" id="{F7CDF7AF-4200-420D-ACFE-5F2B36CC0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0213" y="3030538"/>
                  <a:ext cx="104775" cy="1095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7" name="Полилиния 273">
                  <a:extLst>
                    <a:ext uri="{FF2B5EF4-FFF2-40B4-BE49-F238E27FC236}">
                      <a16:creationId xmlns:a16="http://schemas.microsoft.com/office/drawing/2014/main" id="{1A3F4268-4FB7-4106-9CDA-E5DFAC4AB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4813" y="2986088"/>
                  <a:ext cx="157163" cy="36513"/>
                </a:xfrm>
                <a:custGeom>
                  <a:avLst/>
                  <a:gdLst>
                    <a:gd name="T0" fmla="*/ 0 w 42"/>
                    <a:gd name="T1" fmla="*/ 10 h 10"/>
                    <a:gd name="T2" fmla="*/ 21 w 42"/>
                    <a:gd name="T3" fmla="*/ 0 h 10"/>
                    <a:gd name="T4" fmla="*/ 42 w 42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10">
                      <a:moveTo>
                        <a:pt x="0" y="10"/>
                      </a:moveTo>
                      <a:cubicBezTo>
                        <a:pt x="5" y="4"/>
                        <a:pt x="13" y="0"/>
                        <a:pt x="21" y="0"/>
                      </a:cubicBezTo>
                      <a:cubicBezTo>
                        <a:pt x="29" y="0"/>
                        <a:pt x="37" y="4"/>
                        <a:pt x="42" y="10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8" name="Полилиния 274">
                  <a:extLst>
                    <a:ext uri="{FF2B5EF4-FFF2-40B4-BE49-F238E27FC236}">
                      <a16:creationId xmlns:a16="http://schemas.microsoft.com/office/drawing/2014/main" id="{090011F9-93DA-4E08-8197-0237F3720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7825" y="2947988"/>
                  <a:ext cx="211138" cy="49213"/>
                </a:xfrm>
                <a:custGeom>
                  <a:avLst/>
                  <a:gdLst>
                    <a:gd name="T0" fmla="*/ 0 w 56"/>
                    <a:gd name="T1" fmla="*/ 13 h 13"/>
                    <a:gd name="T2" fmla="*/ 28 w 56"/>
                    <a:gd name="T3" fmla="*/ 0 h 13"/>
                    <a:gd name="T4" fmla="*/ 56 w 56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" h="13">
                      <a:moveTo>
                        <a:pt x="0" y="13"/>
                      </a:moveTo>
                      <a:cubicBezTo>
                        <a:pt x="7" y="5"/>
                        <a:pt x="17" y="0"/>
                        <a:pt x="28" y="0"/>
                      </a:cubicBezTo>
                      <a:cubicBezTo>
                        <a:pt x="39" y="0"/>
                        <a:pt x="49" y="5"/>
                        <a:pt x="56" y="13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9" name="Полилиния 275">
                  <a:extLst>
                    <a:ext uri="{FF2B5EF4-FFF2-40B4-BE49-F238E27FC236}">
                      <a16:creationId xmlns:a16="http://schemas.microsoft.com/office/drawing/2014/main" id="{832AB0A3-F36E-4927-8E0D-E0C36586B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7663" y="2909888"/>
                  <a:ext cx="269875" cy="63500"/>
                </a:xfrm>
                <a:custGeom>
                  <a:avLst/>
                  <a:gdLst>
                    <a:gd name="T0" fmla="*/ 0 w 72"/>
                    <a:gd name="T1" fmla="*/ 17 h 17"/>
                    <a:gd name="T2" fmla="*/ 36 w 72"/>
                    <a:gd name="T3" fmla="*/ 0 h 17"/>
                    <a:gd name="T4" fmla="*/ 72 w 72"/>
                    <a:gd name="T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7">
                      <a:moveTo>
                        <a:pt x="0" y="17"/>
                      </a:moveTo>
                      <a:cubicBezTo>
                        <a:pt x="8" y="7"/>
                        <a:pt x="21" y="0"/>
                        <a:pt x="36" y="0"/>
                      </a:cubicBezTo>
                      <a:cubicBezTo>
                        <a:pt x="51" y="0"/>
                        <a:pt x="64" y="7"/>
                        <a:pt x="72" y="17"/>
                      </a:cubicBez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id="{E7E16F25-9A73-4F49-8593-4DDEE2A8AB5D}"/>
                  </a:ext>
                </a:extLst>
              </p:cNvPr>
              <p:cNvSpPr/>
              <p:nvPr/>
            </p:nvSpPr>
            <p:spPr>
              <a:xfrm>
                <a:off x="5642387" y="3639850"/>
                <a:ext cx="2488294" cy="246221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endParaRPr lang="ru-RU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B7DB03EE-BB00-488A-B451-6DF7DA5AC981}"/>
                </a:ext>
              </a:extLst>
            </p:cNvPr>
            <p:cNvGrpSpPr/>
            <p:nvPr/>
          </p:nvGrpSpPr>
          <p:grpSpPr>
            <a:xfrm>
              <a:off x="4734410" y="5089358"/>
              <a:ext cx="3052315" cy="358934"/>
              <a:chOff x="5078366" y="4560242"/>
              <a:chExt cx="3052315" cy="358934"/>
            </a:xfrm>
          </p:grpSpPr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2FED15E3-F2A7-469C-B628-611921767E34}"/>
                  </a:ext>
                </a:extLst>
              </p:cNvPr>
              <p:cNvGrpSpPr/>
              <p:nvPr/>
            </p:nvGrpSpPr>
            <p:grpSpPr>
              <a:xfrm>
                <a:off x="5078366" y="4633426"/>
                <a:ext cx="300038" cy="285750"/>
                <a:chOff x="4864100" y="2895601"/>
                <a:chExt cx="300038" cy="285750"/>
              </a:xfrm>
            </p:grpSpPr>
            <p:sp>
              <p:nvSpPr>
                <p:cNvPr id="31" name="Полилиния 258">
                  <a:extLst>
                    <a:ext uri="{FF2B5EF4-FFF2-40B4-BE49-F238E27FC236}">
                      <a16:creationId xmlns:a16="http://schemas.microsoft.com/office/drawing/2014/main" id="{66F1D3E8-8C01-4B14-8A55-CA0D33656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6488" y="2895601"/>
                  <a:ext cx="195263" cy="195263"/>
                </a:xfrm>
                <a:custGeom>
                  <a:avLst/>
                  <a:gdLst>
                    <a:gd name="T0" fmla="*/ 52 w 52"/>
                    <a:gd name="T1" fmla="*/ 26 h 52"/>
                    <a:gd name="T2" fmla="*/ 26 w 52"/>
                    <a:gd name="T3" fmla="*/ 52 h 52"/>
                    <a:gd name="T4" fmla="*/ 0 w 52"/>
                    <a:gd name="T5" fmla="*/ 25 h 52"/>
                    <a:gd name="T6" fmla="*/ 25 w 52"/>
                    <a:gd name="T7" fmla="*/ 0 h 52"/>
                    <a:gd name="T8" fmla="*/ 26 w 52"/>
                    <a:gd name="T9" fmla="*/ 0 h 52"/>
                    <a:gd name="T10" fmla="*/ 52 w 52"/>
                    <a:gd name="T11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52">
                      <a:moveTo>
                        <a:pt x="52" y="26"/>
                      </a:moveTo>
                      <a:cubicBezTo>
                        <a:pt x="52" y="40"/>
                        <a:pt x="40" y="52"/>
                        <a:pt x="26" y="52"/>
                      </a:cubicBezTo>
                      <a:cubicBezTo>
                        <a:pt x="12" y="52"/>
                        <a:pt x="0" y="40"/>
                        <a:pt x="0" y="25"/>
                      </a:cubicBezTo>
                      <a:cubicBezTo>
                        <a:pt x="0" y="11"/>
                        <a:pt x="11" y="1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40" y="0"/>
                        <a:pt x="52" y="11"/>
                        <a:pt x="52" y="26"/>
                      </a:cubicBezTo>
                      <a:close/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2" name="Полилиния 259">
                  <a:extLst>
                    <a:ext uri="{FF2B5EF4-FFF2-40B4-BE49-F238E27FC236}">
                      <a16:creationId xmlns:a16="http://schemas.microsoft.com/office/drawing/2014/main" id="{C7E4337D-67E8-477B-8284-B0579D0160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7763" y="2895601"/>
                  <a:ext cx="52388" cy="195263"/>
                </a:xfrm>
                <a:custGeom>
                  <a:avLst/>
                  <a:gdLst>
                    <a:gd name="T0" fmla="*/ 14 w 14"/>
                    <a:gd name="T1" fmla="*/ 0 h 52"/>
                    <a:gd name="T2" fmla="*/ 14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14" y="0"/>
                      </a:moveTo>
                      <a:cubicBezTo>
                        <a:pt x="0" y="15"/>
                        <a:pt x="0" y="34"/>
                        <a:pt x="14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3" name="Полилиния 260">
                  <a:extLst>
                    <a:ext uri="{FF2B5EF4-FFF2-40B4-BE49-F238E27FC236}">
                      <a16:creationId xmlns:a16="http://schemas.microsoft.com/office/drawing/2014/main" id="{C2AF1AB5-D96A-4C19-BE80-2C8A0736E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8088" y="2895601"/>
                  <a:ext cx="52388" cy="195263"/>
                </a:xfrm>
                <a:custGeom>
                  <a:avLst/>
                  <a:gdLst>
                    <a:gd name="T0" fmla="*/ 0 w 14"/>
                    <a:gd name="T1" fmla="*/ 0 h 52"/>
                    <a:gd name="T2" fmla="*/ 0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0" y="0"/>
                      </a:moveTo>
                      <a:cubicBezTo>
                        <a:pt x="14" y="15"/>
                        <a:pt x="14" y="34"/>
                        <a:pt x="0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4" name="Линия 261">
                  <a:extLst>
                    <a:ext uri="{FF2B5EF4-FFF2-40B4-BE49-F238E27FC236}">
                      <a16:creationId xmlns:a16="http://schemas.microsoft.com/office/drawing/2014/main" id="{FF7B7042-5F74-4182-89DF-79E95F0748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3044826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5" name="Линия 262">
                  <a:extLst>
                    <a:ext uri="{FF2B5EF4-FFF2-40B4-BE49-F238E27FC236}">
                      <a16:creationId xmlns:a16="http://schemas.microsoft.com/office/drawing/2014/main" id="{6D40A249-C0DF-492C-98A0-5563396CED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2940051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6" name="Линия 263">
                  <a:extLst>
                    <a:ext uri="{FF2B5EF4-FFF2-40B4-BE49-F238E27FC236}">
                      <a16:creationId xmlns:a16="http://schemas.microsoft.com/office/drawing/2014/main" id="{0424966D-2E93-463D-925D-8EC1314AA4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6488" y="2992438"/>
                  <a:ext cx="195263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7" name="Овал 264">
                  <a:extLst>
                    <a:ext uri="{FF2B5EF4-FFF2-40B4-BE49-F238E27FC236}">
                      <a16:creationId xmlns:a16="http://schemas.microsoft.com/office/drawing/2014/main" id="{A2027076-84C0-41AA-ABE6-E182664DD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4100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8" name="Овал 265">
                  <a:extLst>
                    <a:ext uri="{FF2B5EF4-FFF2-40B4-BE49-F238E27FC236}">
                      <a16:creationId xmlns:a16="http://schemas.microsoft.com/office/drawing/2014/main" id="{34911030-E1C4-47C6-B878-AB9504619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813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9" name="Овал 266">
                  <a:extLst>
                    <a:ext uri="{FF2B5EF4-FFF2-40B4-BE49-F238E27FC236}">
                      <a16:creationId xmlns:a16="http://schemas.microsoft.com/office/drawing/2014/main" id="{872A828C-C960-409B-BA85-F3FA58C587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9525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  <p:sp>
            <p:nvSpPr>
              <p:cNvPr id="94" name="Прямоугольник 93">
                <a:extLst>
                  <a:ext uri="{FF2B5EF4-FFF2-40B4-BE49-F238E27FC236}">
                    <a16:creationId xmlns:a16="http://schemas.microsoft.com/office/drawing/2014/main" id="{9482C2C4-A83F-481A-A4DA-8A5D9AD7A680}"/>
                  </a:ext>
                </a:extLst>
              </p:cNvPr>
              <p:cNvSpPr/>
              <p:nvPr/>
            </p:nvSpPr>
            <p:spPr>
              <a:xfrm>
                <a:off x="5642387" y="4560242"/>
                <a:ext cx="2488294" cy="246221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endParaRPr lang="ru-RU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DFB86711-61B6-4E9F-94FC-7E4E4C2AFDBB}"/>
                </a:ext>
              </a:extLst>
            </p:cNvPr>
            <p:cNvGrpSpPr/>
            <p:nvPr/>
          </p:nvGrpSpPr>
          <p:grpSpPr>
            <a:xfrm>
              <a:off x="4721542" y="2742223"/>
              <a:ext cx="2998053" cy="246221"/>
              <a:chOff x="4721542" y="2734320"/>
              <a:chExt cx="2998053" cy="246221"/>
            </a:xfrm>
          </p:grpSpPr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id="{4AF81162-F8E5-4429-8E39-AF70CBB53233}"/>
                  </a:ext>
                </a:extLst>
              </p:cNvPr>
              <p:cNvGrpSpPr/>
              <p:nvPr/>
            </p:nvGrpSpPr>
            <p:grpSpPr>
              <a:xfrm>
                <a:off x="5298431" y="2813136"/>
                <a:ext cx="2421164" cy="88586"/>
                <a:chOff x="4674462" y="2940363"/>
                <a:chExt cx="3045133" cy="81021"/>
              </a:xfrm>
            </p:grpSpPr>
            <p:sp>
              <p:nvSpPr>
                <p:cNvPr id="7" name="Прямоугольник: Скругленные углы 6">
                  <a:extLst>
                    <a:ext uri="{FF2B5EF4-FFF2-40B4-BE49-F238E27FC236}">
                      <a16:creationId xmlns:a16="http://schemas.microsoft.com/office/drawing/2014/main" id="{946F7D42-7783-4AA6-ADD6-AB6D2DF05CAF}"/>
                    </a:ext>
                  </a:extLst>
                </p:cNvPr>
                <p:cNvSpPr/>
                <p:nvPr/>
              </p:nvSpPr>
              <p:spPr>
                <a:xfrm>
                  <a:off x="4674462" y="2940367"/>
                  <a:ext cx="3045133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dirty="0"/>
                </a:p>
              </p:txBody>
            </p:sp>
            <p:sp>
              <p:nvSpPr>
                <p:cNvPr id="71" name="Прямоугольник: Скругленные углы 70">
                  <a:extLst>
                    <a:ext uri="{FF2B5EF4-FFF2-40B4-BE49-F238E27FC236}">
                      <a16:creationId xmlns:a16="http://schemas.microsoft.com/office/drawing/2014/main" id="{0A78528F-E9CB-4B99-BD4F-A6AE016C76C8}"/>
                    </a:ext>
                  </a:extLst>
                </p:cNvPr>
                <p:cNvSpPr/>
                <p:nvPr/>
              </p:nvSpPr>
              <p:spPr>
                <a:xfrm>
                  <a:off x="5038393" y="2940363"/>
                  <a:ext cx="1834287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dirty="0"/>
                </a:p>
              </p:txBody>
            </p:sp>
          </p:grpSp>
          <p:sp>
            <p:nvSpPr>
              <p:cNvPr id="73" name="Прямоугольник 72">
                <a:extLst>
                  <a:ext uri="{FF2B5EF4-FFF2-40B4-BE49-F238E27FC236}">
                    <a16:creationId xmlns:a16="http://schemas.microsoft.com/office/drawing/2014/main" id="{CBE1CF42-34AD-45F7-9BB7-06D7FDE081B7}"/>
                  </a:ext>
                </a:extLst>
              </p:cNvPr>
              <p:cNvSpPr/>
              <p:nvPr/>
            </p:nvSpPr>
            <p:spPr>
              <a:xfrm>
                <a:off x="4721542" y="2734320"/>
                <a:ext cx="446424" cy="246221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65 %</a:t>
                </a: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02F17230-3C6B-4C60-8575-90C979038AC0}"/>
                </a:ext>
              </a:extLst>
            </p:cNvPr>
            <p:cNvGrpSpPr/>
            <p:nvPr/>
          </p:nvGrpSpPr>
          <p:grpSpPr>
            <a:xfrm>
              <a:off x="4721542" y="3730321"/>
              <a:ext cx="2998053" cy="246221"/>
              <a:chOff x="4721542" y="3848257"/>
              <a:chExt cx="2998053" cy="246221"/>
            </a:xfrm>
          </p:grpSpPr>
          <p:grpSp>
            <p:nvGrpSpPr>
              <p:cNvPr id="78" name="Группа 77">
                <a:extLst>
                  <a:ext uri="{FF2B5EF4-FFF2-40B4-BE49-F238E27FC236}">
                    <a16:creationId xmlns:a16="http://schemas.microsoft.com/office/drawing/2014/main" id="{19E0996D-AF4A-4FFB-A88F-2FEE0A9EDCD2}"/>
                  </a:ext>
                </a:extLst>
              </p:cNvPr>
              <p:cNvGrpSpPr/>
              <p:nvPr/>
            </p:nvGrpSpPr>
            <p:grpSpPr>
              <a:xfrm>
                <a:off x="5298431" y="3927069"/>
                <a:ext cx="2421164" cy="88596"/>
                <a:chOff x="4674462" y="2940354"/>
                <a:chExt cx="3045133" cy="81030"/>
              </a:xfrm>
            </p:grpSpPr>
            <p:sp>
              <p:nvSpPr>
                <p:cNvPr id="79" name="Прямоугольник: Скругленные углы 78">
                  <a:extLst>
                    <a:ext uri="{FF2B5EF4-FFF2-40B4-BE49-F238E27FC236}">
                      <a16:creationId xmlns:a16="http://schemas.microsoft.com/office/drawing/2014/main" id="{214774FE-1FFD-4D64-8A37-76CB44EB021C}"/>
                    </a:ext>
                  </a:extLst>
                </p:cNvPr>
                <p:cNvSpPr/>
                <p:nvPr/>
              </p:nvSpPr>
              <p:spPr>
                <a:xfrm>
                  <a:off x="4674462" y="2940367"/>
                  <a:ext cx="3045133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dirty="0"/>
                </a:p>
              </p:txBody>
            </p:sp>
            <p:sp>
              <p:nvSpPr>
                <p:cNvPr id="80" name="Прямоугольник: Скругленные углы 79">
                  <a:extLst>
                    <a:ext uri="{FF2B5EF4-FFF2-40B4-BE49-F238E27FC236}">
                      <a16:creationId xmlns:a16="http://schemas.microsoft.com/office/drawing/2014/main" id="{CCFD5BBD-3EB8-4D70-947E-F5AFBFF96EC0}"/>
                    </a:ext>
                  </a:extLst>
                </p:cNvPr>
                <p:cNvSpPr/>
                <p:nvPr/>
              </p:nvSpPr>
              <p:spPr>
                <a:xfrm>
                  <a:off x="4674465" y="2940354"/>
                  <a:ext cx="1569155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dirty="0"/>
                </a:p>
              </p:txBody>
            </p:sp>
          </p:grpSp>
          <p:sp>
            <p:nvSpPr>
              <p:cNvPr id="82" name="Прямоугольник 81">
                <a:extLst>
                  <a:ext uri="{FF2B5EF4-FFF2-40B4-BE49-F238E27FC236}">
                    <a16:creationId xmlns:a16="http://schemas.microsoft.com/office/drawing/2014/main" id="{CC76473C-D689-4828-A3C2-DBFA64DB3596}"/>
                  </a:ext>
                </a:extLst>
              </p:cNvPr>
              <p:cNvSpPr/>
              <p:nvPr/>
            </p:nvSpPr>
            <p:spPr>
              <a:xfrm>
                <a:off x="4721542" y="3848257"/>
                <a:ext cx="446424" cy="246221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50%</a:t>
                </a: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B604189C-E133-4D62-9D02-29130FCCC123}"/>
                </a:ext>
              </a:extLst>
            </p:cNvPr>
            <p:cNvGrpSpPr/>
            <p:nvPr/>
          </p:nvGrpSpPr>
          <p:grpSpPr>
            <a:xfrm>
              <a:off x="4721542" y="4718420"/>
              <a:ext cx="2998053" cy="246221"/>
              <a:chOff x="4721542" y="4753566"/>
              <a:chExt cx="2998053" cy="246221"/>
            </a:xfrm>
          </p:grpSpPr>
          <p:grpSp>
            <p:nvGrpSpPr>
              <p:cNvPr id="83" name="Группа 82">
                <a:extLst>
                  <a:ext uri="{FF2B5EF4-FFF2-40B4-BE49-F238E27FC236}">
                    <a16:creationId xmlns:a16="http://schemas.microsoft.com/office/drawing/2014/main" id="{FBA54A74-91C7-4A8E-8256-29CECA65EBE5}"/>
                  </a:ext>
                </a:extLst>
              </p:cNvPr>
              <p:cNvGrpSpPr/>
              <p:nvPr/>
            </p:nvGrpSpPr>
            <p:grpSpPr>
              <a:xfrm>
                <a:off x="5298431" y="4832378"/>
                <a:ext cx="2421164" cy="88596"/>
                <a:chOff x="4674462" y="2940354"/>
                <a:chExt cx="3045133" cy="81030"/>
              </a:xfrm>
            </p:grpSpPr>
            <p:sp>
              <p:nvSpPr>
                <p:cNvPr id="84" name="Прямоугольник: Скругленные углы 83">
                  <a:extLst>
                    <a:ext uri="{FF2B5EF4-FFF2-40B4-BE49-F238E27FC236}">
                      <a16:creationId xmlns:a16="http://schemas.microsoft.com/office/drawing/2014/main" id="{BAF05105-E146-4A76-80BC-D132339D80CC}"/>
                    </a:ext>
                  </a:extLst>
                </p:cNvPr>
                <p:cNvSpPr/>
                <p:nvPr/>
              </p:nvSpPr>
              <p:spPr>
                <a:xfrm>
                  <a:off x="4674462" y="2940367"/>
                  <a:ext cx="3045133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dirty="0"/>
                </a:p>
              </p:txBody>
            </p:sp>
            <p:sp>
              <p:nvSpPr>
                <p:cNvPr id="85" name="Прямоугольник: Скругленные углы 84">
                  <a:extLst>
                    <a:ext uri="{FF2B5EF4-FFF2-40B4-BE49-F238E27FC236}">
                      <a16:creationId xmlns:a16="http://schemas.microsoft.com/office/drawing/2014/main" id="{C85F8D48-F497-4FF4-86A4-A306F3F0ED91}"/>
                    </a:ext>
                  </a:extLst>
                </p:cNvPr>
                <p:cNvSpPr/>
                <p:nvPr/>
              </p:nvSpPr>
              <p:spPr>
                <a:xfrm>
                  <a:off x="4674463" y="2940354"/>
                  <a:ext cx="2392762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dirty="0"/>
                </a:p>
              </p:txBody>
            </p:sp>
          </p:grpSp>
          <p:sp>
            <p:nvSpPr>
              <p:cNvPr id="86" name="Прямоугольник 85">
                <a:extLst>
                  <a:ext uri="{FF2B5EF4-FFF2-40B4-BE49-F238E27FC236}">
                    <a16:creationId xmlns:a16="http://schemas.microsoft.com/office/drawing/2014/main" id="{AC35B425-E17C-46A6-BC1C-89C34E2B336C}"/>
                  </a:ext>
                </a:extLst>
              </p:cNvPr>
              <p:cNvSpPr/>
              <p:nvPr/>
            </p:nvSpPr>
            <p:spPr>
              <a:xfrm>
                <a:off x="4721542" y="4753566"/>
                <a:ext cx="446424" cy="246221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r>
                  <a:rPr lang="ru-RU" sz="1600" i="1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80 %</a:t>
                </a: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66413DCC-904B-4563-90F1-A5A71C657368}"/>
                </a:ext>
              </a:extLst>
            </p:cNvPr>
            <p:cNvGrpSpPr/>
            <p:nvPr/>
          </p:nvGrpSpPr>
          <p:grpSpPr>
            <a:xfrm>
              <a:off x="4721542" y="5706518"/>
              <a:ext cx="2998053" cy="246221"/>
              <a:chOff x="4721542" y="5706518"/>
              <a:chExt cx="2998053" cy="246221"/>
            </a:xfrm>
          </p:grpSpPr>
          <p:grpSp>
            <p:nvGrpSpPr>
              <p:cNvPr id="87" name="Группа 86">
                <a:extLst>
                  <a:ext uri="{FF2B5EF4-FFF2-40B4-BE49-F238E27FC236}">
                    <a16:creationId xmlns:a16="http://schemas.microsoft.com/office/drawing/2014/main" id="{C7ADDD0C-4947-4DFD-8604-1C7FC185D6F1}"/>
                  </a:ext>
                </a:extLst>
              </p:cNvPr>
              <p:cNvGrpSpPr/>
              <p:nvPr/>
            </p:nvGrpSpPr>
            <p:grpSpPr>
              <a:xfrm>
                <a:off x="5298431" y="5785330"/>
                <a:ext cx="2421164" cy="88596"/>
                <a:chOff x="4674462" y="2940354"/>
                <a:chExt cx="3045133" cy="81030"/>
              </a:xfrm>
            </p:grpSpPr>
            <p:sp>
              <p:nvSpPr>
                <p:cNvPr id="88" name="Прямоугольник: Скругленные углы 87">
                  <a:extLst>
                    <a:ext uri="{FF2B5EF4-FFF2-40B4-BE49-F238E27FC236}">
                      <a16:creationId xmlns:a16="http://schemas.microsoft.com/office/drawing/2014/main" id="{3EE0ED0C-1321-4AB3-B03A-B7AD85571E6C}"/>
                    </a:ext>
                  </a:extLst>
                </p:cNvPr>
                <p:cNvSpPr/>
                <p:nvPr/>
              </p:nvSpPr>
              <p:spPr>
                <a:xfrm>
                  <a:off x="4674462" y="2940367"/>
                  <a:ext cx="3045133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2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dirty="0"/>
                </a:p>
              </p:txBody>
            </p:sp>
            <p:sp>
              <p:nvSpPr>
                <p:cNvPr id="89" name="Прямоугольник: Скругленные углы 88">
                  <a:extLst>
                    <a:ext uri="{FF2B5EF4-FFF2-40B4-BE49-F238E27FC236}">
                      <a16:creationId xmlns:a16="http://schemas.microsoft.com/office/drawing/2014/main" id="{4409F7EA-DE17-4C15-80F3-78361F8366BE}"/>
                    </a:ext>
                  </a:extLst>
                </p:cNvPr>
                <p:cNvSpPr/>
                <p:nvPr/>
              </p:nvSpPr>
              <p:spPr>
                <a:xfrm>
                  <a:off x="4674465" y="2940354"/>
                  <a:ext cx="949205" cy="810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dirty="0"/>
                </a:p>
              </p:txBody>
            </p:sp>
          </p:grpSp>
          <p:sp>
            <p:nvSpPr>
              <p:cNvPr id="90" name="Прямоугольник 89">
                <a:extLst>
                  <a:ext uri="{FF2B5EF4-FFF2-40B4-BE49-F238E27FC236}">
                    <a16:creationId xmlns:a16="http://schemas.microsoft.com/office/drawing/2014/main" id="{A101B8DB-BADB-4084-8CD6-6CEEA620099A}"/>
                  </a:ext>
                </a:extLst>
              </p:cNvPr>
              <p:cNvSpPr/>
              <p:nvPr/>
            </p:nvSpPr>
            <p:spPr>
              <a:xfrm>
                <a:off x="4721542" y="5706518"/>
                <a:ext cx="446424" cy="246221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rtl="0"/>
                <a:endParaRPr lang="ru-RU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294AEDC0-6B1D-4A3D-860D-83756CC38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46733" y="1300476"/>
            <a:ext cx="3047138" cy="4318138"/>
            <a:chOff x="8462691" y="1300476"/>
            <a:chExt cx="3047138" cy="4318138"/>
          </a:xfrm>
        </p:grpSpPr>
        <p:sp>
          <p:nvSpPr>
            <p:cNvPr id="101" name="Надпись 100">
              <a:extLst>
                <a:ext uri="{FF2B5EF4-FFF2-40B4-BE49-F238E27FC236}">
                  <a16:creationId xmlns:a16="http://schemas.microsoft.com/office/drawing/2014/main" id="{CAECCF3F-B2FA-4F0A-96EE-B54207D66547}"/>
                </a:ext>
              </a:extLst>
            </p:cNvPr>
            <p:cNvSpPr txBox="1"/>
            <p:nvPr/>
          </p:nvSpPr>
          <p:spPr>
            <a:xfrm>
              <a:off x="8462691" y="1300476"/>
              <a:ext cx="304713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endParaRPr lang="ru-RU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DAD2E5F-3DBB-47BA-B90E-DDB45972B6AF}"/>
                </a:ext>
              </a:extLst>
            </p:cNvPr>
            <p:cNvSpPr/>
            <p:nvPr/>
          </p:nvSpPr>
          <p:spPr>
            <a:xfrm>
              <a:off x="8483139" y="2034038"/>
              <a:ext cx="2975669" cy="246221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endPara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04" name="Надпись 103">
              <a:extLst>
                <a:ext uri="{FF2B5EF4-FFF2-40B4-BE49-F238E27FC236}">
                  <a16:creationId xmlns:a16="http://schemas.microsoft.com/office/drawing/2014/main" id="{36650A66-75C3-4933-AFC0-6AB58DFE89D9}"/>
                </a:ext>
              </a:extLst>
            </p:cNvPr>
            <p:cNvSpPr txBox="1"/>
            <p:nvPr/>
          </p:nvSpPr>
          <p:spPr>
            <a:xfrm>
              <a:off x="8462691" y="2899706"/>
              <a:ext cx="304713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endParaRPr lang="ru-RU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AD1F5E0B-9D11-43FF-9946-9B61EF9D6E88}"/>
                </a:ext>
              </a:extLst>
            </p:cNvPr>
            <p:cNvSpPr/>
            <p:nvPr/>
          </p:nvSpPr>
          <p:spPr>
            <a:xfrm>
              <a:off x="8483139" y="3633268"/>
              <a:ext cx="2975669" cy="246221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endPara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106" name="Надпись 105">
              <a:extLst>
                <a:ext uri="{FF2B5EF4-FFF2-40B4-BE49-F238E27FC236}">
                  <a16:creationId xmlns:a16="http://schemas.microsoft.com/office/drawing/2014/main" id="{2BACDD99-66AF-423B-B714-10B1BD09EBE4}"/>
                </a:ext>
              </a:extLst>
            </p:cNvPr>
            <p:cNvSpPr txBox="1"/>
            <p:nvPr/>
          </p:nvSpPr>
          <p:spPr>
            <a:xfrm>
              <a:off x="8462691" y="4638831"/>
              <a:ext cx="304713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endParaRPr lang="ru-RU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D6D9691D-4606-4981-97A5-3BEAC7F0804E}"/>
                </a:ext>
              </a:extLst>
            </p:cNvPr>
            <p:cNvSpPr/>
            <p:nvPr/>
          </p:nvSpPr>
          <p:spPr>
            <a:xfrm>
              <a:off x="8483139" y="5372393"/>
              <a:ext cx="2975669" cy="246221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endPara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281FF210-334C-43FA-80C2-0E1E9F3F51C4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4385043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id="{8F599308-2B51-4D9D-9F9B-2C2E81CA918F}"/>
                </a:ext>
              </a:extLst>
            </p:cNvPr>
            <p:cNvCxnSpPr>
              <a:cxnSpLocks/>
            </p:cNvCxnSpPr>
            <p:nvPr/>
          </p:nvCxnSpPr>
          <p:spPr>
            <a:xfrm>
              <a:off x="8462691" y="2651992"/>
              <a:ext cx="299611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72EB0E9-7621-42F8-98FD-5E685D15F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21" y="1588294"/>
            <a:ext cx="28575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7B4E0CC-9E4A-4909-8B85-D70094E2DA09}"/>
              </a:ext>
            </a:extLst>
          </p:cNvPr>
          <p:cNvSpPr txBox="1"/>
          <p:nvPr/>
        </p:nvSpPr>
        <p:spPr>
          <a:xfrm>
            <a:off x="8475133" y="164152"/>
            <a:ext cx="34216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Систематическое положение:  </a:t>
            </a:r>
          </a:p>
          <a:p>
            <a:r>
              <a:rPr lang="ru-RU" b="1" dirty="0"/>
              <a:t>тип</a:t>
            </a:r>
            <a:r>
              <a:rPr lang="ru-RU" dirty="0"/>
              <a:t> </a:t>
            </a:r>
            <a:r>
              <a:rPr lang="en-US" i="1" dirty="0" err="1">
                <a:solidFill>
                  <a:srgbClr val="FFFF00"/>
                </a:solidFill>
              </a:rPr>
              <a:t>Nemathelminthes</a:t>
            </a:r>
            <a:endParaRPr lang="en-US" i="1" dirty="0">
              <a:solidFill>
                <a:srgbClr val="FFFF00"/>
              </a:solidFill>
            </a:endParaRPr>
          </a:p>
          <a:p>
            <a:r>
              <a:rPr lang="en-US" dirty="0"/>
              <a:t>                                                      </a:t>
            </a:r>
            <a:r>
              <a:rPr lang="ru-RU" b="1" dirty="0"/>
              <a:t>класс </a:t>
            </a:r>
            <a:r>
              <a:rPr lang="en-US" i="1" dirty="0">
                <a:solidFill>
                  <a:srgbClr val="FFFF00"/>
                </a:solidFill>
              </a:rPr>
              <a:t>Nematoda</a:t>
            </a:r>
          </a:p>
          <a:p>
            <a:r>
              <a:rPr lang="en-US" i="1" dirty="0"/>
              <a:t>                              </a:t>
            </a:r>
            <a:r>
              <a:rPr lang="en-US" dirty="0"/>
              <a:t>                          </a:t>
            </a:r>
            <a:r>
              <a:rPr lang="ru-RU" b="1" dirty="0"/>
              <a:t>отряд</a:t>
            </a:r>
            <a:r>
              <a:rPr lang="ru-RU" dirty="0"/>
              <a:t> </a:t>
            </a:r>
            <a:r>
              <a:rPr lang="en-US" i="1" dirty="0" err="1">
                <a:solidFill>
                  <a:srgbClr val="FFFF00"/>
                </a:solidFill>
              </a:rPr>
              <a:t>Ascaridida</a:t>
            </a:r>
            <a:endParaRPr lang="en-US" i="1" dirty="0">
              <a:solidFill>
                <a:srgbClr val="FFFF00"/>
              </a:solidFill>
            </a:endParaRPr>
          </a:p>
          <a:p>
            <a:r>
              <a:rPr lang="en-US" dirty="0"/>
              <a:t>                                                        </a:t>
            </a:r>
            <a:r>
              <a:rPr lang="ru-RU" b="1" dirty="0"/>
              <a:t>семейство</a:t>
            </a:r>
            <a:r>
              <a:rPr lang="ru-RU" dirty="0"/>
              <a:t> </a:t>
            </a:r>
            <a:r>
              <a:rPr lang="en-US" i="1" dirty="0" err="1">
                <a:solidFill>
                  <a:srgbClr val="FFFF00"/>
                </a:solidFill>
              </a:rPr>
              <a:t>Oxyuridae</a:t>
            </a:r>
            <a:endParaRPr lang="en-US" i="1" dirty="0">
              <a:solidFill>
                <a:srgbClr val="FFFF00"/>
              </a:solidFill>
            </a:endParaRPr>
          </a:p>
          <a:p>
            <a:r>
              <a:rPr lang="en-US" dirty="0"/>
              <a:t>                                                        </a:t>
            </a:r>
            <a:r>
              <a:rPr lang="ru-RU" b="1" dirty="0"/>
              <a:t>род</a:t>
            </a:r>
            <a:r>
              <a:rPr lang="ru-RU" dirty="0"/>
              <a:t> </a:t>
            </a:r>
            <a:r>
              <a:rPr lang="en-US" i="1" dirty="0">
                <a:solidFill>
                  <a:srgbClr val="FFFF00"/>
                </a:solidFill>
              </a:rPr>
              <a:t>Enterobius</a:t>
            </a:r>
          </a:p>
          <a:p>
            <a:r>
              <a:rPr lang="en-US" dirty="0"/>
              <a:t>                                                        </a:t>
            </a:r>
            <a:r>
              <a:rPr lang="ru-RU" b="1" dirty="0"/>
              <a:t>вид</a:t>
            </a:r>
            <a:r>
              <a:rPr lang="ru-RU" dirty="0"/>
              <a:t> </a:t>
            </a:r>
            <a:r>
              <a:rPr lang="en-US" i="1" dirty="0">
                <a:solidFill>
                  <a:srgbClr val="FFFF00"/>
                </a:solidFill>
              </a:rPr>
              <a:t>Enterobius vermicularis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B020515-6D17-48B0-AE78-8CDE7B367105}"/>
              </a:ext>
            </a:extLst>
          </p:cNvPr>
          <p:cNvSpPr txBox="1"/>
          <p:nvPr/>
        </p:nvSpPr>
        <p:spPr>
          <a:xfrm>
            <a:off x="3839405" y="1394965"/>
            <a:ext cx="4272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Острица детская (</a:t>
            </a:r>
            <a:r>
              <a:rPr lang="ru-RU" b="1" u="sng" dirty="0" err="1"/>
              <a:t>Enterobius</a:t>
            </a:r>
            <a:r>
              <a:rPr lang="ru-RU" b="1" u="sng" dirty="0"/>
              <a:t> </a:t>
            </a:r>
            <a:r>
              <a:rPr lang="ru-RU" b="1" u="sng" dirty="0" err="1"/>
              <a:t>vermicularis</a:t>
            </a:r>
            <a:r>
              <a:rPr lang="ru-RU" b="1" u="sng" dirty="0"/>
              <a:t>)</a:t>
            </a:r>
            <a:r>
              <a:rPr lang="ru-RU" dirty="0"/>
              <a:t> – геогельминт, возбудитель </a:t>
            </a:r>
            <a:r>
              <a:rPr lang="ru-RU" i="1" dirty="0"/>
              <a:t>энтеробиоза, контагиозного гельминтоза.</a:t>
            </a:r>
          </a:p>
          <a:p>
            <a:r>
              <a:rPr lang="ru-RU" b="1" dirty="0"/>
              <a:t>Ареал распространения</a:t>
            </a:r>
            <a:r>
              <a:rPr lang="ru-RU" dirty="0"/>
              <a:t>: острицы распространены повсеместно. Являются одним из наиболее распространённых возбудителей гельминтозов у детей. 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B6BB3BC3-8ACA-401D-B4A5-CDD29AE32A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372" y="4403824"/>
            <a:ext cx="3440381" cy="2039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8BCFC654-5E96-4A01-BEF8-04B7FFF1D99D}"/>
              </a:ext>
            </a:extLst>
          </p:cNvPr>
          <p:cNvSpPr txBox="1"/>
          <p:nvPr/>
        </p:nvSpPr>
        <p:spPr>
          <a:xfrm>
            <a:off x="3933398" y="5970396"/>
            <a:ext cx="326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Яйца острицы детской</a:t>
            </a:r>
          </a:p>
        </p:txBody>
      </p:sp>
    </p:spTree>
    <p:extLst>
      <p:ext uri="{BB962C8B-B14F-4D97-AF65-F5344CB8AC3E}">
        <p14:creationId xmlns:p14="http://schemas.microsoft.com/office/powerpoint/2010/main" val="186094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7CDBF6-A4CF-4D9F-87B6-82FD96126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356" y="0"/>
            <a:ext cx="4356638" cy="6858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F23D8D1-4414-4F15-985C-1FB0BB69E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59" b="99467" l="3043" r="90000">
                        <a14:foregroundMark x1="11884" y1="17762" x2="11594" y2="41385"/>
                        <a14:foregroundMark x1="11594" y1="41385" x2="12754" y2="60036"/>
                        <a14:foregroundMark x1="12754" y1="60036" x2="8696" y2="69272"/>
                        <a14:foregroundMark x1="8696" y1="69272" x2="8986" y2="88455"/>
                        <a14:foregroundMark x1="29130" y1="36057" x2="28986" y2="54529"/>
                        <a14:foregroundMark x1="28986" y1="54529" x2="31884" y2="64831"/>
                        <a14:foregroundMark x1="26453" y1="65896" x2="24638" y2="66252"/>
                        <a14:foregroundMark x1="28954" y1="65406" x2="27597" y2="65672"/>
                        <a14:foregroundMark x1="31884" y1="64831" x2="30868" y2="65030"/>
                        <a14:foregroundMark x1="26827" y1="64575" x2="28116" y2="63588"/>
                        <a14:foregroundMark x1="24638" y1="66252" x2="25678" y2="65456"/>
                        <a14:foregroundMark x1="12899" y1="10124" x2="10870" y2="9769"/>
                        <a14:foregroundMark x1="24493" y1="26821" x2="16522" y2="25222"/>
                        <a14:foregroundMark x1="16522" y1="25222" x2="22754" y2="28597"/>
                        <a14:foregroundMark x1="25652" y1="26110" x2="15507" y2="26821"/>
                        <a14:foregroundMark x1="13768" y1="9591" x2="15072" y2="11723"/>
                        <a14:foregroundMark x1="10580" y1="9236" x2="10145" y2="14920"/>
                        <a14:foregroundMark x1="12754" y1="24867" x2="13478" y2="30551"/>
                        <a14:foregroundMark x1="14638" y1="35702" x2="15797" y2="43162"/>
                        <a14:foregroundMark x1="17536" y1="38721" x2="24783" y2="38188"/>
                        <a14:foregroundMark x1="27681" y1="30906" x2="34348" y2="31261"/>
                        <a14:foregroundMark x1="29710" y1="30195" x2="28116" y2="29307"/>
                        <a14:foregroundMark x1="15797" y1="46181" x2="22029" y2="53641"/>
                        <a14:foregroundMark x1="22029" y1="53641" x2="21739" y2="45826"/>
                        <a14:foregroundMark x1="22754" y1="53641" x2="28261" y2="55950"/>
                        <a14:foregroundMark x1="20435" y1="52220" x2="20725" y2="59147"/>
                        <a14:foregroundMark x1="13188" y1="68917" x2="19420" y2="77975"/>
                        <a14:foregroundMark x1="19420" y1="77975" x2="14348" y2="79041"/>
                        <a14:foregroundMark x1="26812" y1="80284" x2="15362" y2="80639"/>
                        <a14:foregroundMark x1="15362" y1="80639" x2="14493" y2="79751"/>
                        <a14:foregroundMark x1="3188" y1="90586" x2="15072" y2="96980"/>
                        <a14:foregroundMark x1="22899" y1="92718" x2="37101" y2="96270"/>
                        <a14:foregroundMark x1="30435" y1="90053" x2="22174" y2="99467"/>
                        <a14:foregroundMark x1="22174" y1="99467" x2="22174" y2="99467"/>
                        <a14:foregroundMark x1="33768" y1="70515" x2="43188" y2="70693"/>
                        <a14:foregroundMark x1="36377" y1="52575" x2="41304" y2="61279"/>
                        <a14:foregroundMark x1="33478" y1="52220" x2="37971" y2="58082"/>
                        <a14:foregroundMark x1="40290" y1="50266" x2="40725" y2="57016"/>
                        <a14:foregroundMark x1="34783" y1="72647" x2="31884" y2="74245"/>
                        <a14:foregroundMark x1="30870" y1="29840" x2="29710" y2="30373"/>
                        <a14:foregroundMark x1="30870" y1="88988" x2="34348" y2="92718"/>
                        <a14:foregroundMark x1="44058" y1="57904" x2="42614" y2="58008"/>
                        <a14:foregroundMark x1="42754" y1="54174" x2="42029" y2="54174"/>
                        <a14:foregroundMark x1="44783" y1="57371" x2="43016" y2="57371"/>
                        <a14:foregroundMark x1="34638" y1="95382" x2="40145" y2="95560"/>
                        <a14:backgroundMark x1="59420" y1="21492" x2="64493" y2="75666"/>
                        <a14:backgroundMark x1="64493" y1="75666" x2="62899" y2="86501"/>
                        <a14:backgroundMark x1="62899" y1="86501" x2="62319" y2="86856"/>
                        <a14:backgroundMark x1="48261" y1="50444" x2="53043" y2="43517"/>
                        <a14:backgroundMark x1="53043" y1="43517" x2="55797" y2="42629"/>
                        <a14:backgroundMark x1="83478" y1="54352" x2="78986" y2="67140"/>
                        <a14:backgroundMark x1="78986" y1="67140" x2="84348" y2="71226"/>
                        <a14:backgroundMark x1="43623" y1="75666" x2="36087" y2="76732"/>
                        <a14:backgroundMark x1="36087" y1="76732" x2="36087" y2="76732"/>
                        <a14:backgroundMark x1="26087" y1="63410" x2="26087" y2="62522"/>
                        <a14:backgroundMark x1="30290" y1="65719" x2="29710" y2="59325"/>
                        <a14:backgroundMark x1="27681" y1="66785" x2="26957" y2="66252"/>
                        <a14:backgroundMark x1="29710" y1="65897" x2="28986" y2="65009"/>
                        <a14:backgroundMark x1="27391" y1="66252" x2="27246" y2="65719"/>
                        <a14:backgroundMark x1="30145" y1="65187" x2="28841" y2="65187"/>
                        <a14:backgroundMark x1="27681" y1="65719" x2="27391" y2="66430"/>
                        <a14:backgroundMark x1="35942" y1="73890" x2="43333" y2="75666"/>
                        <a14:backgroundMark x1="43333" y1="75666" x2="48551" y2="73890"/>
                        <a14:backgroundMark x1="45942" y1="73712" x2="44348" y2="74245"/>
                        <a14:backgroundMark x1="42899" y1="55595" x2="43913" y2="559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08798"/>
            <a:ext cx="6572250" cy="53625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5C7FE1C-CD2B-4458-94A7-E928E37F5E20}"/>
              </a:ext>
            </a:extLst>
          </p:cNvPr>
          <p:cNvSpPr txBox="1"/>
          <p:nvPr/>
        </p:nvSpPr>
        <p:spPr>
          <a:xfrm>
            <a:off x="2226733" y="286047"/>
            <a:ext cx="679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  </a:t>
            </a:r>
            <a:r>
              <a:rPr lang="ru-RU" sz="2400" b="1" dirty="0"/>
              <a:t>Морфология </a:t>
            </a:r>
            <a:r>
              <a:rPr lang="en-US" sz="2400" b="1" dirty="0"/>
              <a:t>E. vermicularis</a:t>
            </a:r>
            <a:endParaRPr lang="ru-RU" sz="2400" b="1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FAB6C56-0DF7-430D-859F-C8B4AF4A433E}"/>
              </a:ext>
            </a:extLst>
          </p:cNvPr>
          <p:cNvCxnSpPr/>
          <p:nvPr/>
        </p:nvCxnSpPr>
        <p:spPr>
          <a:xfrm>
            <a:off x="3234267" y="747712"/>
            <a:ext cx="47752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594FF49-06CE-4F48-8489-1A591FD3969F}"/>
              </a:ext>
            </a:extLst>
          </p:cNvPr>
          <p:cNvSpPr txBox="1"/>
          <p:nvPr/>
        </p:nvSpPr>
        <p:spPr>
          <a:xfrm>
            <a:off x="2926290" y="747712"/>
            <a:ext cx="85502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Острицы представляют собой мелкие нематоды белого цвета с шиловидно заостренным задним концом тела. Вокруг ротового отверстия имеется небольшое вздутие – </a:t>
            </a:r>
            <a:r>
              <a:rPr lang="ru-RU" sz="2000" b="1" dirty="0"/>
              <a:t>везикула</a:t>
            </a:r>
            <a:r>
              <a:rPr lang="ru-RU" sz="2000" dirty="0"/>
              <a:t>, выполняющая роль фиксатора гельминта к стенкам кишечника хозяина. Самка имеет прямой заостренный задний конец, длина тела самки 8-13 мм. Самец мельче самки, его задний конец спирально загнут на брюшную сторону. </a:t>
            </a:r>
          </a:p>
          <a:p>
            <a:r>
              <a:rPr lang="ru-RU" sz="2000" dirty="0"/>
              <a:t>   Из особенностей внутренней анатомии следует отметить хорошо заметное через кутикулу паразита шаровидное расширение пищевода </a:t>
            </a:r>
            <a:r>
              <a:rPr lang="ru-RU" sz="2000" b="1" dirty="0"/>
              <a:t>(</a:t>
            </a:r>
            <a:r>
              <a:rPr lang="ru-RU" sz="2000" b="1" dirty="0" err="1"/>
              <a:t>bulbus</a:t>
            </a:r>
            <a:r>
              <a:rPr lang="ru-RU" sz="2000" b="1" dirty="0"/>
              <a:t>), </a:t>
            </a:r>
            <a:r>
              <a:rPr lang="ru-RU" sz="2000" dirty="0"/>
              <a:t>которое является границей между пищеводом и кишечником. Кишечник, не доходя до заднего конца, заканчивается анальным отверстием. Выводной канал выделительной системы открывается наружу несколько позади луковицы пищевода. </a:t>
            </a:r>
            <a:r>
              <a:rPr lang="ru-RU" sz="2000" u="sng" dirty="0"/>
              <a:t>Половой аппарат самки</a:t>
            </a:r>
            <a:r>
              <a:rPr lang="ru-RU" sz="2000" dirty="0"/>
              <a:t> двойной и состоит из парных яичников, яйцеводов и двух маток. </a:t>
            </a:r>
            <a:r>
              <a:rPr lang="ru-RU" sz="2000" u="sng" dirty="0"/>
              <a:t>Половой аппарат самца </a:t>
            </a:r>
            <a:r>
              <a:rPr lang="ru-RU" sz="2000" dirty="0"/>
              <a:t>одиночный и состоит из семенника, семяпровода и </a:t>
            </a:r>
            <a:r>
              <a:rPr lang="ru-RU" sz="2000" dirty="0" err="1"/>
              <a:t>семяизвергательного</a:t>
            </a:r>
            <a:r>
              <a:rPr lang="ru-RU" sz="2000" dirty="0"/>
              <a:t> канала, открывающегося в заднюю кишку. Копулятивный аппарат представлен одной </a:t>
            </a:r>
            <a:r>
              <a:rPr lang="ru-RU" sz="2000" dirty="0" err="1"/>
              <a:t>спикулой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511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 hidden="1">
            <a:extLst>
              <a:ext uri="{FF2B5EF4-FFF2-40B4-BE49-F238E27FC236}">
                <a16:creationId xmlns:a16="http://schemas.microsoft.com/office/drawing/2014/main" id="{2784E464-B64A-4614-9350-2C88DBD4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Слайд 5 с информацией о кадрах</a:t>
            </a:r>
          </a:p>
        </p:txBody>
      </p: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6D08E99A-0644-4757-9F3A-BBA1A4F39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-148175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: Скругленные углы 117">
            <a:extLst>
              <a:ext uri="{FF2B5EF4-FFF2-40B4-BE49-F238E27FC236}">
                <a16:creationId xmlns:a16="http://schemas.microsoft.com/office/drawing/2014/main" id="{A21B85DB-181D-46E7-A9DF-F92B1DF0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2242" y="2933528"/>
            <a:ext cx="443592" cy="17480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7" name="Надпись 106">
            <a:extLst>
              <a:ext uri="{FF2B5EF4-FFF2-40B4-BE49-F238E27FC236}">
                <a16:creationId xmlns:a16="http://schemas.microsoft.com/office/drawing/2014/main" id="{54EA7ED5-6E34-4D47-91B6-F78F5F8B4C6E}"/>
              </a:ext>
            </a:extLst>
          </p:cNvPr>
          <p:cNvSpPr txBox="1"/>
          <p:nvPr/>
        </p:nvSpPr>
        <p:spPr>
          <a:xfrm>
            <a:off x="6965881" y="310389"/>
            <a:ext cx="4354356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ru-RU" sz="4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ЖИЗНЕННЫЙ ЦИКЛ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E4B311-A5E0-46BF-8D82-401F4D882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23" y="124146"/>
            <a:ext cx="5446260" cy="62331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729AA9-B7FA-4E91-98C2-BBF0F0FFE7EC}"/>
              </a:ext>
            </a:extLst>
          </p:cNvPr>
          <p:cNvSpPr txBox="1"/>
          <p:nvPr/>
        </p:nvSpPr>
        <p:spPr>
          <a:xfrm>
            <a:off x="8830898" y="1077005"/>
            <a:ext cx="33592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Локализация:</a:t>
            </a:r>
            <a:r>
              <a:rPr lang="ru-RU" dirty="0"/>
              <a:t> нижний отдел тонкой и верхний отдел толстой кишки. Заражение обычно происходит через грязные руки.  </a:t>
            </a:r>
            <a:r>
              <a:rPr lang="ru-RU" b="1" dirty="0">
                <a:latin typeface="Arial Black" panose="020B0A04020102020204" pitchFamily="34" charset="0"/>
              </a:rPr>
              <a:t>Инвазионная стадия </a:t>
            </a:r>
            <a:r>
              <a:rPr lang="ru-RU" dirty="0"/>
              <a:t>— яйцо.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79C5D-FDE9-4553-93C3-F4B2E516687C}"/>
              </a:ext>
            </a:extLst>
          </p:cNvPr>
          <p:cNvSpPr txBox="1"/>
          <p:nvPr/>
        </p:nvSpPr>
        <p:spPr>
          <a:xfrm>
            <a:off x="6134696" y="3262264"/>
            <a:ext cx="601672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Острицы прикрепляются к стенке кишки с помощью </a:t>
            </a:r>
            <a:r>
              <a:rPr lang="ru-RU" sz="1400" b="1" dirty="0" err="1"/>
              <a:t>бульбуса</a:t>
            </a:r>
            <a:r>
              <a:rPr lang="ru-RU" sz="1400" b="1" dirty="0"/>
              <a:t> </a:t>
            </a:r>
            <a:r>
              <a:rPr lang="ru-RU" sz="1400" dirty="0"/>
              <a:t>и везикулы. После оплодотворения самцы погибают. У самок после созревания яиц увеличенная матка сдавливает пищевод, острицы открепляются от стенки и опускаются в нижние отделы толстой кишки. Ночью во время сна, когда анальный сфинктер расслаблен, острицы выползают на кожу </a:t>
            </a:r>
            <a:r>
              <a:rPr lang="ru-RU" sz="1400" dirty="0" err="1"/>
              <a:t>перианальной</a:t>
            </a:r>
            <a:r>
              <a:rPr lang="ru-RU" sz="1400" dirty="0"/>
              <a:t> области и откладывают яйца. При температуре 35–37 °С и влажности 90 % яйца становятся инвазионными через 4–6 ч. Ползание остриц вызывает мучительный кожный зуд. Человек расчесывает зудящие места, яйца остриц попадают под ногти и могут быть проглочены больными (</a:t>
            </a:r>
            <a:r>
              <a:rPr lang="ru-RU" sz="1400" b="1" i="1" u="sng" dirty="0" err="1"/>
              <a:t>аутореинвазия</a:t>
            </a:r>
            <a:r>
              <a:rPr lang="ru-RU" sz="1400" dirty="0"/>
              <a:t>). Поэтому, хотя продолжительность жизни остриц всего около месяца, человек может болеть энтеробиозом длительно. Возможна также </a:t>
            </a:r>
            <a:r>
              <a:rPr lang="ru-RU" sz="1400" b="1" i="1" u="sng" dirty="0" err="1"/>
              <a:t>ретроинвазия</a:t>
            </a:r>
            <a:r>
              <a:rPr lang="ru-RU" sz="1400" dirty="0"/>
              <a:t> — выход личинок из созревших яиц в </a:t>
            </a:r>
            <a:r>
              <a:rPr lang="ru-RU" sz="1400" dirty="0" err="1"/>
              <a:t>перианальной</a:t>
            </a:r>
            <a:r>
              <a:rPr lang="ru-RU" sz="1400" dirty="0"/>
              <a:t> области и миграция их через анус в кишечник.</a:t>
            </a:r>
          </a:p>
        </p:txBody>
      </p:sp>
      <p:sp>
        <p:nvSpPr>
          <p:cNvPr id="117" name="Прямоугольник: Скругленные углы 117">
            <a:extLst>
              <a:ext uri="{FF2B5EF4-FFF2-40B4-BE49-F238E27FC236}">
                <a16:creationId xmlns:a16="http://schemas.microsoft.com/office/drawing/2014/main" id="{9C19927E-F131-4B1B-81B7-176CE4D97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4642" y="3085928"/>
            <a:ext cx="443592" cy="17480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02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оловок 52" hidden="1">
            <a:extLst>
              <a:ext uri="{FF2B5EF4-FFF2-40B4-BE49-F238E27FC236}">
                <a16:creationId xmlns:a16="http://schemas.microsoft.com/office/drawing/2014/main" id="{6BCAF586-A14B-4A3B-A249-655ADDBB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Слайд 8 с информацией о кадрах</a:t>
            </a:r>
          </a:p>
        </p:txBody>
      </p:sp>
      <p:sp>
        <p:nvSpPr>
          <p:cNvPr id="3" name="Надпись 2">
            <a:extLst>
              <a:ext uri="{FF2B5EF4-FFF2-40B4-BE49-F238E27FC236}">
                <a16:creationId xmlns:a16="http://schemas.microsoft.com/office/drawing/2014/main" id="{CE6AF7FE-5978-4B5F-90E1-044AC25EC230}"/>
              </a:ext>
            </a:extLst>
          </p:cNvPr>
          <p:cNvSpPr txBox="1"/>
          <p:nvPr/>
        </p:nvSpPr>
        <p:spPr>
          <a:xfrm>
            <a:off x="726781" y="273553"/>
            <a:ext cx="5369219" cy="4052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endParaRPr lang="ru-RU" sz="3200" dirty="0"/>
          </a:p>
        </p:txBody>
      </p:sp>
      <p:pic>
        <p:nvPicPr>
          <p:cNvPr id="163" name="Рисунок 162" descr="Это изображение двух пар рук, собирающих вместе кусочки головоломки. ">
            <a:extLst>
              <a:ext uri="{FF2B5EF4-FFF2-40B4-BE49-F238E27FC236}">
                <a16:creationId xmlns:a16="http://schemas.microsoft.com/office/drawing/2014/main" id="{AB835B29-19DB-41C9-9C29-FB52358C4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224"/>
          <a:stretch/>
        </p:blipFill>
        <p:spPr>
          <a:xfrm>
            <a:off x="7548018" y="0"/>
            <a:ext cx="4643982" cy="68580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3A2F691-9420-417C-BE5D-2C0FA9B22059}"/>
              </a:ext>
            </a:extLst>
          </p:cNvPr>
          <p:cNvSpPr txBox="1"/>
          <p:nvPr/>
        </p:nvSpPr>
        <p:spPr>
          <a:xfrm>
            <a:off x="291352" y="201704"/>
            <a:ext cx="7535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            Сравнение жизненных циклов </a:t>
            </a:r>
          </a:p>
          <a:p>
            <a:r>
              <a:rPr lang="en-US" sz="2800" b="1" dirty="0"/>
              <a:t>            A. lumbricoides</a:t>
            </a:r>
            <a:r>
              <a:rPr lang="ru-RU" sz="2800" b="1" dirty="0"/>
              <a:t> </a:t>
            </a:r>
            <a:r>
              <a:rPr lang="ru-RU" sz="2800" dirty="0"/>
              <a:t>и </a:t>
            </a:r>
            <a:r>
              <a:rPr lang="en-US" sz="2800" b="1" dirty="0"/>
              <a:t>E. vermicularis</a:t>
            </a: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BAB6FC6B-BEA4-4996-B0A5-687F4C2D8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591" y="20859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EBABBF6-5BC8-43F9-BA99-F438DC21D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087883"/>
              </p:ext>
            </p:extLst>
          </p:nvPr>
        </p:nvGraphicFramePr>
        <p:xfrm>
          <a:off x="847724" y="1543050"/>
          <a:ext cx="6353176" cy="4608579"/>
        </p:xfrm>
        <a:graphic>
          <a:graphicData uri="http://schemas.openxmlformats.org/drawingml/2006/table">
            <a:tbl>
              <a:tblPr firstRow="1" firstCol="1" bandRow="1"/>
              <a:tblGrid>
                <a:gridCol w="1762938">
                  <a:extLst>
                    <a:ext uri="{9D8B030D-6E8A-4147-A177-3AD203B41FA5}">
                      <a16:colId xmlns:a16="http://schemas.microsoft.com/office/drawing/2014/main" val="4294829542"/>
                    </a:ext>
                  </a:extLst>
                </a:gridCol>
                <a:gridCol w="1996776">
                  <a:extLst>
                    <a:ext uri="{9D8B030D-6E8A-4147-A177-3AD203B41FA5}">
                      <a16:colId xmlns:a16="http://schemas.microsoft.com/office/drawing/2014/main" val="3133727442"/>
                    </a:ext>
                  </a:extLst>
                </a:gridCol>
                <a:gridCol w="2593462">
                  <a:extLst>
                    <a:ext uri="{9D8B030D-6E8A-4147-A177-3AD203B41FA5}">
                      <a16:colId xmlns:a16="http://schemas.microsoft.com/office/drawing/2014/main" val="1838548437"/>
                    </a:ext>
                  </a:extLst>
                </a:gridCol>
              </a:tblGrid>
              <a:tr h="504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 сравнения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 lumbricoides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Е. vermicularis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826818"/>
                  </a:ext>
                </a:extLst>
              </a:tr>
              <a:tr h="480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количеству хозяев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Моноксенный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Моноксенный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309404"/>
                  </a:ext>
                </a:extLst>
              </a:tr>
              <a:tr h="480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характеру связи с хозяином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Истинный облигатный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Истинный облигатный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861426"/>
                  </a:ext>
                </a:extLst>
              </a:tr>
              <a:tr h="480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локализации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Внутриполостной эндопаразит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Внутриполостной эндопаразит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704705"/>
                  </a:ext>
                </a:extLst>
              </a:tr>
              <a:tr h="727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Основное место паразитирования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Тонкая кишка (тощая кишка)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нижний отдел тонкой и верхний отдел толстой кишки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307135"/>
                  </a:ext>
                </a:extLst>
              </a:tr>
              <a:tr h="975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Механизм заражения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Алиментарный (грязные фрукты овощи)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Алиментарный(грязные руки, бельё), часто происходит аутоинвазия, возможна ретроинвазия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22837"/>
                  </a:ext>
                </a:extLst>
              </a:tr>
              <a:tr h="480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Инвазионная стадия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Яйцо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Яйцо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585851"/>
                  </a:ext>
                </a:extLst>
              </a:tr>
              <a:tr h="480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Питание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Содержимое кишечника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Содержимое кишечника, эритроциты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804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384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668227_win32_fixed" id="{17DD1A52-D3DE-4BC7-AB4E-5ED952CBB3F4}" vid="{D8C85220-06A0-4E3D-954C-BC12E2647BF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900F64-9193-44F8-BD63-E681103777C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71421E6-0B73-4301-8D1C-0131DB42FA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CA4BDF-ECBC-4F8E-8F31-E58428FA4B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1159</Words>
  <Application>Microsoft Office PowerPoint</Application>
  <PresentationFormat>Широкоэкранный</PresentationFormat>
  <Paragraphs>105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Segoe UI</vt:lpstr>
      <vt:lpstr>Times New Roman</vt:lpstr>
      <vt:lpstr>Тема Office</vt:lpstr>
      <vt:lpstr>Слайд 1 с информацией о кадрах</vt:lpstr>
      <vt:lpstr>Слайд 2 с информацией о кадрах</vt:lpstr>
      <vt:lpstr>Презентация PowerPoint</vt:lpstr>
      <vt:lpstr>Презентация PowerPoint</vt:lpstr>
      <vt:lpstr>Презентация PowerPoint</vt:lpstr>
      <vt:lpstr>Слайд 3 с информацией о кадрах</vt:lpstr>
      <vt:lpstr>Презентация PowerPoint</vt:lpstr>
      <vt:lpstr>Слайд 5 с информацией о кадрах</vt:lpstr>
      <vt:lpstr>Слайд 8 с информацией о кадрах</vt:lpstr>
      <vt:lpstr>Презентация PowerPoint</vt:lpstr>
      <vt:lpstr>Слайд 10 с информацией о кадрах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2022-01-19T22:30:16Z</dcterms:created>
  <dcterms:modified xsi:type="dcterms:W3CDTF">2025-04-17T04:36:01Z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