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17"/>
  </p:notesMasterIdLst>
  <p:sldIdLst>
    <p:sldId id="256" r:id="rId2"/>
    <p:sldId id="321" r:id="rId3"/>
    <p:sldId id="314" r:id="rId4"/>
    <p:sldId id="319" r:id="rId5"/>
    <p:sldId id="320" r:id="rId6"/>
    <p:sldId id="326" r:id="rId7"/>
    <p:sldId id="325" r:id="rId8"/>
    <p:sldId id="329" r:id="rId9"/>
    <p:sldId id="327" r:id="rId10"/>
    <p:sldId id="316" r:id="rId11"/>
    <p:sldId id="323" r:id="rId12"/>
    <p:sldId id="328" r:id="rId13"/>
    <p:sldId id="322" r:id="rId14"/>
    <p:sldId id="324" r:id="rId15"/>
    <p:sldId id="330" r:id="rId16"/>
  </p:sldIdLst>
  <p:sldSz cx="9144000" cy="5143500" type="screen16x9"/>
  <p:notesSz cx="6858000" cy="9144000"/>
  <p:embeddedFontLst>
    <p:embeddedFont>
      <p:font typeface="Prosto One" charset="0"/>
      <p:regular r:id="rId18"/>
    </p:embeddedFont>
    <p:embeddedFont>
      <p:font typeface="Ubuntu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F9D25E5A-2D4A-4F67-B59E-ABEE344D02A9}">
  <a:tblStyle styleId="{F9D25E5A-2D4A-4F67-B59E-ABEE344D02A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2" autoAdjust="0"/>
    <p:restoredTop sz="94673" autoAdjust="0"/>
  </p:normalViewPr>
  <p:slideViewPr>
    <p:cSldViewPr>
      <p:cViewPr varScale="1">
        <p:scale>
          <a:sx n="63" d="100"/>
          <a:sy n="63" d="100"/>
        </p:scale>
        <p:origin x="-726" y="-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206" y="13517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cf3b634692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1cf3b634692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cf3b634692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1cf3b634692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cf3b634692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1cf3b634692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lt1"/>
            </a:gs>
            <a:gs pos="50000">
              <a:schemeClr val="lt2"/>
            </a:gs>
            <a:gs pos="100000">
              <a:schemeClr val="accent1"/>
            </a:gs>
          </a:gsLst>
          <a:lin ang="2700006" scaled="0"/>
        </a:gra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3000"/>
          </a:blip>
          <a:srcRect r="2940"/>
          <a:stretch/>
        </p:blipFill>
        <p:spPr>
          <a:xfrm>
            <a:off x="0" y="0"/>
            <a:ext cx="91440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 flipH="1">
            <a:off x="304800" y="276150"/>
            <a:ext cx="8534400" cy="4591200"/>
          </a:xfrm>
          <a:prstGeom prst="frame">
            <a:avLst>
              <a:gd name="adj1" fmla="val 1245"/>
            </a:avLst>
          </a:prstGeom>
          <a:gradFill>
            <a:gsLst>
              <a:gs pos="0">
                <a:schemeClr val="lt1"/>
              </a:gs>
              <a:gs pos="50000">
                <a:schemeClr val="lt2"/>
              </a:gs>
              <a:gs pos="100000">
                <a:schemeClr val="accent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13225" y="1390650"/>
            <a:ext cx="6316200" cy="197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Prosto One"/>
                <a:ea typeface="Prosto One"/>
                <a:cs typeface="Prosto One"/>
                <a:sym typeface="Prosto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713225" y="3410425"/>
            <a:ext cx="6316200" cy="3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3">
    <p:bg>
      <p:bgPr>
        <a:gradFill>
          <a:gsLst>
            <a:gs pos="0">
              <a:schemeClr val="lt1"/>
            </a:gs>
            <a:gs pos="50000">
              <a:schemeClr val="lt2"/>
            </a:gs>
            <a:gs pos="100000">
              <a:schemeClr val="accent1"/>
            </a:gs>
          </a:gsLst>
          <a:lin ang="18900732" scaled="0"/>
        </a:gra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18"/>
          <p:cNvPicPr preferRelativeResize="0"/>
          <p:nvPr/>
        </p:nvPicPr>
        <p:blipFill rotWithShape="1">
          <a:blip r:embed="rId2">
            <a:alphaModFix amt="3000"/>
          </a:blip>
          <a:srcRect r="2940"/>
          <a:stretch/>
        </p:blipFill>
        <p:spPr>
          <a:xfrm>
            <a:off x="0" y="0"/>
            <a:ext cx="91440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8"/>
          <p:cNvSpPr/>
          <p:nvPr/>
        </p:nvSpPr>
        <p:spPr>
          <a:xfrm flipH="1">
            <a:off x="304800" y="276150"/>
            <a:ext cx="8534400" cy="4591200"/>
          </a:xfrm>
          <a:prstGeom prst="frame">
            <a:avLst>
              <a:gd name="adj1" fmla="val 1245"/>
            </a:avLst>
          </a:prstGeom>
          <a:gradFill>
            <a:gsLst>
              <a:gs pos="0">
                <a:schemeClr val="lt1"/>
              </a:gs>
              <a:gs pos="50000">
                <a:schemeClr val="lt2"/>
              </a:gs>
              <a:gs pos="100000">
                <a:schemeClr val="accent1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9" name="Google Shape;129;p18"/>
          <p:cNvPicPr preferRelativeResize="0"/>
          <p:nvPr/>
        </p:nvPicPr>
        <p:blipFill>
          <a:blip r:embed="rId3">
            <a:alphaModFix amt="91000"/>
          </a:blip>
          <a:stretch>
            <a:fillRect/>
          </a:stretch>
        </p:blipFill>
        <p:spPr>
          <a:xfrm rot="10800000" flipH="1">
            <a:off x="7585400" y="-1304949"/>
            <a:ext cx="2558199" cy="2533776"/>
          </a:xfrm>
          <a:prstGeom prst="rect">
            <a:avLst/>
          </a:prstGeom>
          <a:noFill/>
          <a:ln>
            <a:noFill/>
          </a:ln>
          <a:effectLst>
            <a:outerShdw blurRad="57150" dist="180975" dir="6480000" algn="bl" rotWithShape="0">
              <a:schemeClr val="accent4">
                <a:alpha val="13000"/>
              </a:schemeClr>
            </a:outerShdw>
          </a:effectLst>
        </p:spPr>
      </p:pic>
      <p:pic>
        <p:nvPicPr>
          <p:cNvPr id="130" name="Google Shape;130;p18"/>
          <p:cNvPicPr preferRelativeResize="0"/>
          <p:nvPr/>
        </p:nvPicPr>
        <p:blipFill>
          <a:blip r:embed="rId3">
            <a:alphaModFix amt="91000"/>
          </a:blip>
          <a:stretch>
            <a:fillRect/>
          </a:stretch>
        </p:blipFill>
        <p:spPr>
          <a:xfrm rot="-2987953">
            <a:off x="-1487050" y="3821192"/>
            <a:ext cx="2558200" cy="2533769"/>
          </a:xfrm>
          <a:prstGeom prst="rect">
            <a:avLst/>
          </a:prstGeom>
          <a:noFill/>
          <a:ln>
            <a:noFill/>
          </a:ln>
          <a:effectLst>
            <a:outerShdw blurRad="57150" dist="180975" dir="6480000" algn="bl" rotWithShape="0">
              <a:schemeClr val="accent4">
                <a:alpha val="13000"/>
              </a:schemeClr>
            </a:outerShdw>
          </a:effectLst>
        </p:spPr>
      </p:pic>
      <p:sp>
        <p:nvSpPr>
          <p:cNvPr id="131" name="Google Shape;131;p18"/>
          <p:cNvSpPr txBox="1">
            <a:spLocks noGrp="1"/>
          </p:cNvSpPr>
          <p:nvPr>
            <p:ph type="title"/>
          </p:nvPr>
        </p:nvSpPr>
        <p:spPr>
          <a:xfrm>
            <a:off x="713225" y="473600"/>
            <a:ext cx="7708800" cy="6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9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rosto One"/>
              <a:buNone/>
              <a:defRPr sz="3500">
                <a:solidFill>
                  <a:schemeClr val="dk1"/>
                </a:solidFill>
                <a:latin typeface="Prosto One"/>
                <a:ea typeface="Prosto One"/>
                <a:cs typeface="Prosto One"/>
                <a:sym typeface="Prosto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  <a:defRPr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4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USER\Documents\5224328417045923862.mp4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Documents\5224328417045923848.mp4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lt2"/>
            </a:gs>
            <a:gs pos="100000">
              <a:schemeClr val="accent1"/>
            </a:gs>
          </a:gsLst>
          <a:lin ang="2700006" scaled="0"/>
        </a:gra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7"/>
          <p:cNvSpPr txBox="1">
            <a:spLocks noGrp="1"/>
          </p:cNvSpPr>
          <p:nvPr>
            <p:ph type="ctrTitle"/>
          </p:nvPr>
        </p:nvSpPr>
        <p:spPr>
          <a:xfrm>
            <a:off x="857224" y="928676"/>
            <a:ext cx="5786478" cy="250033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Сравнительная характеристика циклов развития аскариды и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острицы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2" name="Google Shape;272;p37"/>
          <p:cNvSpPr txBox="1">
            <a:spLocks noGrp="1"/>
          </p:cNvSpPr>
          <p:nvPr>
            <p:ph type="subTitle" idx="1"/>
          </p:nvPr>
        </p:nvSpPr>
        <p:spPr>
          <a:xfrm>
            <a:off x="4071934" y="3643320"/>
            <a:ext cx="4500594" cy="9286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dk1"/>
                </a:solidFill>
              </a:rPr>
              <a:t>Выполнила:  студентка 6 группы </a:t>
            </a:r>
            <a:r>
              <a:rPr lang="en-US" dirty="0" smtClean="0">
                <a:solidFill>
                  <a:schemeClr val="dk1"/>
                </a:solidFill>
              </a:rPr>
              <a:t>I </a:t>
            </a:r>
            <a:r>
              <a:rPr lang="ru-RU" dirty="0" smtClean="0">
                <a:solidFill>
                  <a:schemeClr val="dk1"/>
                </a:solidFill>
              </a:rPr>
              <a:t>курса лечебного факультета </a:t>
            </a:r>
            <a:r>
              <a:rPr lang="ru-RU" dirty="0" err="1" smtClean="0">
                <a:solidFill>
                  <a:schemeClr val="dk1"/>
                </a:solidFill>
              </a:rPr>
              <a:t>Машнич</a:t>
            </a:r>
            <a:r>
              <a:rPr lang="ru-RU" dirty="0" smtClean="0">
                <a:solidFill>
                  <a:schemeClr val="dk1"/>
                </a:solidFill>
              </a:rPr>
              <a:t> П.В.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273" name="Google Shape;27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0826" y="642924"/>
            <a:ext cx="2214578" cy="2214578"/>
          </a:xfrm>
          <a:prstGeom prst="rect">
            <a:avLst/>
          </a:prstGeom>
          <a:noFill/>
          <a:ln>
            <a:noFill/>
          </a:ln>
          <a:effectLst>
            <a:outerShdw blurRad="57150" dist="180975" dir="6480000" algn="bl" rotWithShape="0">
              <a:schemeClr val="accent4">
                <a:alpha val="13000"/>
              </a:schemeClr>
            </a:outerShdw>
          </a:effectLst>
        </p:spPr>
      </p:pic>
      <p:pic>
        <p:nvPicPr>
          <p:cNvPr id="275" name="Google Shape;275;p37"/>
          <p:cNvPicPr preferRelativeResize="0"/>
          <p:nvPr/>
        </p:nvPicPr>
        <p:blipFill>
          <a:blip r:embed="rId4">
            <a:alphaModFix amt="91000"/>
          </a:blip>
          <a:stretch>
            <a:fillRect/>
          </a:stretch>
        </p:blipFill>
        <p:spPr>
          <a:xfrm>
            <a:off x="285720" y="0"/>
            <a:ext cx="1928826" cy="1638498"/>
          </a:xfrm>
          <a:prstGeom prst="rect">
            <a:avLst/>
          </a:prstGeom>
          <a:noFill/>
          <a:ln>
            <a:noFill/>
          </a:ln>
          <a:effectLst>
            <a:outerShdw blurRad="57150" dist="180975" dir="6480000" algn="bl" rotWithShape="0">
              <a:schemeClr val="accent4">
                <a:alpha val="13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lt2"/>
            </a:gs>
            <a:gs pos="100000">
              <a:schemeClr val="accent1"/>
            </a:gs>
          </a:gsLst>
          <a:lin ang="2700006" scaled="0"/>
        </a:gra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AutoShape 2" descr="https://vetryanka.net/wp-content/uploads/2021/04/img_16189665413942-1-1024x57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556" name="AutoShape 4" descr="https://vetryanka.net/wp-content/uploads/2021/04/img_16189665413942-1-1024x57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1475656" y="843558"/>
            <a:ext cx="6048672" cy="2160240"/>
          </a:xfrm>
        </p:spPr>
        <p:txBody>
          <a:bodyPr/>
          <a:lstStyle/>
          <a:p>
            <a:pPr lvl="0"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Острица, Enterobius vermicularis — контактный гельминт, возбудитель энтеробиоза.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Энтеробиоз -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характеризуется нарушением со стороны кишечника, кожным зудом, расстройством нервной системы и аллергическими проявлениями Заболевание распространено повсеместно. </a:t>
            </a:r>
            <a:r>
              <a:rPr lang="en-US" sz="1800" dirty="0" smtClean="0">
                <a:latin typeface="Ubuntu"/>
                <a:ea typeface="Ubuntu"/>
                <a:cs typeface="Ubuntu"/>
                <a:sym typeface="Ubuntu"/>
              </a:rPr>
              <a:t/>
            </a:r>
            <a:br>
              <a:rPr lang="en-US" sz="1800" dirty="0" smtClean="0">
                <a:latin typeface="Ubuntu"/>
                <a:ea typeface="Ubuntu"/>
                <a:cs typeface="Ubuntu"/>
                <a:sym typeface="Ubuntu"/>
              </a:rPr>
            </a:br>
            <a:endParaRPr lang="en-US" sz="1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19672" y="627534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" sz="4000" dirty="0" smtClean="0">
                <a:solidFill>
                  <a:schemeClr val="bg1">
                    <a:lumMod val="25000"/>
                  </a:schemeClr>
                </a:solidFill>
              </a:rPr>
              <a:t>0</a:t>
            </a:r>
            <a:r>
              <a:rPr lang="ru-RU" sz="4000" dirty="0" smtClean="0">
                <a:solidFill>
                  <a:schemeClr val="bg1">
                    <a:lumMod val="25000"/>
                  </a:schemeClr>
                </a:solidFill>
              </a:rPr>
              <a:t>2</a:t>
            </a:r>
            <a:endParaRPr lang="en" sz="4000" dirty="0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79712" y="411510"/>
            <a:ext cx="46085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1600"/>
              </a:spcAft>
            </a:pPr>
            <a:r>
              <a:rPr lang="ru-RU" sz="2400" b="1" dirty="0" smtClean="0">
                <a:solidFill>
                  <a:schemeClr val="dk1"/>
                </a:solidFill>
                <a:latin typeface="Times New Roman" pitchFamily="18" charset="0"/>
                <a:ea typeface="Ubuntu"/>
                <a:cs typeface="Times New Roman" pitchFamily="18" charset="0"/>
                <a:sym typeface="Ubuntu"/>
              </a:rPr>
              <a:t>Жизненный цикл Острицы (</a:t>
            </a:r>
            <a:r>
              <a:rPr lang="en-US" sz="2400" b="1" dirty="0" smtClean="0">
                <a:solidFill>
                  <a:schemeClr val="dk1"/>
                </a:solidFill>
                <a:latin typeface="Times New Roman" pitchFamily="18" charset="0"/>
                <a:ea typeface="Ubuntu"/>
                <a:cs typeface="Times New Roman" pitchFamily="18" charset="0"/>
                <a:sym typeface="Ubuntu"/>
              </a:rPr>
              <a:t>Enterobius vermicularus)</a:t>
            </a:r>
            <a:endParaRPr lang="en-US" sz="2400" b="1" dirty="0">
              <a:solidFill>
                <a:schemeClr val="dk1"/>
              </a:solidFill>
              <a:latin typeface="Times New Roman" pitchFamily="18" charset="0"/>
              <a:ea typeface="Ubuntu"/>
              <a:cs typeface="Times New Roman" pitchFamily="18" charset="0"/>
              <a:sym typeface="Ubuntu"/>
            </a:endParaRPr>
          </a:p>
        </p:txBody>
      </p:sp>
      <p:pic>
        <p:nvPicPr>
          <p:cNvPr id="159748" name="Picture 4" descr="https://bezparazita.ru/wp-content/uploads/ostritsy-1-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4168" y="2715766"/>
            <a:ext cx="2607697" cy="1584176"/>
          </a:xfrm>
          <a:prstGeom prst="roundRect">
            <a:avLst/>
          </a:prstGeom>
          <a:noFill/>
        </p:spPr>
      </p:pic>
      <p:pic>
        <p:nvPicPr>
          <p:cNvPr id="159750" name="Picture 6" descr="https://medded.ru/wp-content/uploads/2019/05/4e5sjut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7544" y="2931790"/>
            <a:ext cx="2520280" cy="1309236"/>
          </a:xfrm>
          <a:prstGeom prst="roundRect">
            <a:avLst/>
          </a:prstGeom>
          <a:noFill/>
        </p:spPr>
      </p:pic>
      <p:pic>
        <p:nvPicPr>
          <p:cNvPr id="10" name="5224328417045923862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rcRect l="2953" t="7875" r="5501" b="5501"/>
          <a:stretch>
            <a:fillRect/>
          </a:stretch>
        </p:blipFill>
        <p:spPr>
          <a:xfrm>
            <a:off x="3347864" y="3147814"/>
            <a:ext cx="2232248" cy="1584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9502"/>
            <a:ext cx="7708800" cy="4464496"/>
          </a:xfrm>
        </p:spPr>
        <p:txBody>
          <a:bodyPr/>
          <a:lstStyle/>
          <a:p>
            <a:pPr algn="l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-Это небольшие нематоды кремово-белого цвета. Самки в длину 5-10 мм, самцы – 3 мм.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-Яйца бесцветные, прозрачные, с хорошо выраженной оболочкой. Форма  овальная ассиметричная (одна сторона выпуклая другая уплощенная). В яйцах хорошо видны личинки. Размер яиц – 50х30 мм. Оболочка яиц состоит из 4-х слоев. Внутренний слой имеет липоидную природу, что обусловлено их устойчивостью к воздействию ряда химических веществ.                        -При этом они чувствительны к высушиванию и воздействию воздушно солнечной радиации.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-Локализуются в нижнем отделе тонкого и начальном отделе толстого кишечника.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579862"/>
            <a:ext cx="7708800" cy="600000"/>
          </a:xfrm>
        </p:spPr>
        <p:txBody>
          <a:bodyPr/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Самец острицы               </a:t>
            </a: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Самка острицы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576" y="1275606"/>
            <a:ext cx="3672408" cy="21092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0032" y="1275606"/>
            <a:ext cx="3489449" cy="21457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411510"/>
            <a:ext cx="5578217" cy="600000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Яйца остриц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/>
          <a:srcRect l="15351" t="16320" r="19550" b="9846"/>
          <a:stretch>
            <a:fillRect/>
          </a:stretch>
        </p:blipFill>
        <p:spPr bwMode="auto">
          <a:xfrm>
            <a:off x="827584" y="1203598"/>
            <a:ext cx="3024336" cy="25853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3995936" y="1203598"/>
            <a:ext cx="4858136" cy="1882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Prosto One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Prosto One"/>
                <a:cs typeface="Times New Roman" pitchFamily="18" charset="0"/>
                <a:sym typeface="Prosto One"/>
              </a:rPr>
              <a:t>Яйца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Prosto One"/>
                <a:cs typeface="Times New Roman" pitchFamily="18" charset="0"/>
                <a:sym typeface="Prosto One"/>
              </a:rPr>
              <a:t> 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Prosto One"/>
                <a:cs typeface="Times New Roman" pitchFamily="18" charset="0"/>
                <a:sym typeface="Prosto One"/>
              </a:rPr>
              <a:t>остриц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Prosto One"/>
                <a:cs typeface="Times New Roman" pitchFamily="18" charset="0"/>
                <a:sym typeface="Prosto One"/>
              </a:rPr>
              <a:t> имеют продолговатую, несколько асимметричную форму, одна сторона более плоская. Их величина — 50 × 30 мкм. Они покрыты тонкой гладкой бесцветной оболочкой. Скорлупа </a:t>
            </a:r>
            <a:r>
              <a:rPr kumimoji="0" lang="ru-RU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Prosto One"/>
                <a:cs typeface="Times New Roman" pitchFamily="18" charset="0"/>
                <a:sym typeface="Prosto One"/>
              </a:rPr>
              <a:t>яиц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Prosto One"/>
                <a:cs typeface="Times New Roman" pitchFamily="18" charset="0"/>
                <a:sym typeface="Prosto One"/>
              </a:rPr>
              <a:t> паразита состоит из четырех слоев, из которых внутренний — липоидной природы, что обусловливает устойчивость </a:t>
            </a:r>
            <a:r>
              <a:rPr kumimoji="0" lang="ru-RU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Prosto One"/>
                <a:cs typeface="Times New Roman" pitchFamily="18" charset="0"/>
                <a:sym typeface="Prosto One"/>
              </a:rPr>
              <a:t>яиц остриц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Prosto One"/>
                <a:cs typeface="Times New Roman" pitchFamily="18" charset="0"/>
                <a:sym typeface="Prosto One"/>
              </a:rPr>
              <a:t> к воздействию ряда химических веществ </a:t>
            </a:r>
            <a:r>
              <a:rPr kumimoji="0" lang="en-US" sz="35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Prosto One"/>
                <a:ea typeface="Prosto One"/>
                <a:cs typeface="Prosto One"/>
                <a:sym typeface="Prosto One"/>
              </a:rPr>
              <a:t/>
            </a:r>
            <a:br>
              <a:rPr kumimoji="0" lang="en-US" sz="35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Prosto One"/>
                <a:ea typeface="Prosto One"/>
                <a:cs typeface="Prosto One"/>
                <a:sym typeface="Prosto One"/>
              </a:rPr>
            </a:br>
            <a:endParaRPr kumimoji="0" lang="en-US" sz="35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Prosto One"/>
              <a:ea typeface="Prosto One"/>
              <a:cs typeface="Prosto One"/>
              <a:sym typeface="Prosto On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95486"/>
            <a:ext cx="5586967" cy="4320480"/>
          </a:xfrm>
        </p:spPr>
        <p:txBody>
          <a:bodyPr/>
          <a:lstStyle/>
          <a:p>
            <a:pPr algn="l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                 Цикл развития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: 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-Паразитируют только самки ,самцы после копуляции погибают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-После оплодотворения самки выползают из анального отверстия, выделяют раздражающую жидкость и откладывают яйца ( 5000-15000)  на коже перианальной области и промежности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-При температуре 34–36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ºС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 высокой влажности (70–90 %), яйца становятся инвазионными через 4–6 часов.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-Больные расчесывают зудящие места и под ногти, на белье попадают яйца, которые утром заносятся в рот, заглатываются и рассеиваются по окружающим предметам.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В кишечнике из яиц выходят личинки, которые через 2 недели достигают половой зрелости.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-Продолжительность жизни острицы около месяца.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Болеют дети дошкольного и младшего школьного возраста.</a:t>
            </a:r>
            <a:endParaRPr lang="en-US" sz="1600" dirty="0"/>
          </a:p>
        </p:txBody>
      </p:sp>
      <p:pic>
        <p:nvPicPr>
          <p:cNvPr id="3" name="Picture 4" descr="https://gastrotract.ru/wp-content/uploads/2017/09/21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4168" y="339502"/>
            <a:ext cx="2565645" cy="2527729"/>
          </a:xfrm>
          <a:prstGeom prst="roundRect">
            <a:avLst/>
          </a:prstGeom>
          <a:noFill/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/>
          <a:srcRect l="19687" t="20124" r="19282" b="57095"/>
          <a:stretch>
            <a:fillRect/>
          </a:stretch>
        </p:blipFill>
        <p:spPr bwMode="auto">
          <a:xfrm>
            <a:off x="6516216" y="3003798"/>
            <a:ext cx="2232248" cy="18516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23478"/>
            <a:ext cx="7708800" cy="1008112"/>
          </a:xfrm>
        </p:spPr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0.3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Сравнительная характеристика жизненных циклов Аскариды человеческой и острицы</a:t>
            </a:r>
            <a:endParaRPr lang="en-US" sz="2000" b="1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83568" y="957118"/>
            <a:ext cx="7708800" cy="4186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Prosto One"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itchFamily="18" charset="0"/>
              <a:ea typeface="Prosto One"/>
              <a:cs typeface="Times New Roman" pitchFamily="18" charset="0"/>
              <a:sym typeface="Prosto One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11560" y="1059582"/>
            <a:ext cx="7708800" cy="324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Prosto One"/>
                <a:cs typeface="Times New Roman" pitchFamily="18" charset="0"/>
                <a:sym typeface="Prosto One"/>
              </a:rPr>
              <a:t>1.С учётом </a:t>
            </a:r>
            <a:r>
              <a:rPr lang="ru-RU" sz="1600" dirty="0" smtClean="0">
                <a:solidFill>
                  <a:schemeClr val="dk1"/>
                </a:solidFill>
                <a:latin typeface="Times New Roman" pitchFamily="18" charset="0"/>
                <a:ea typeface="Prosto One"/>
                <a:cs typeface="Times New Roman" pitchFamily="18" charset="0"/>
                <a:sym typeface="Prosto One"/>
              </a:rPr>
              <a:t>жизненного цикла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Prosto One"/>
                <a:cs typeface="Times New Roman" pitchFamily="18" charset="0"/>
                <a:sym typeface="Prosto One"/>
              </a:rPr>
              <a:t> аскарида человеческая относится к геогельминтам, острица - к контактным гельминтам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itchFamily="18" charset="0"/>
              <a:ea typeface="Prosto One"/>
              <a:cs typeface="Times New Roman" pitchFamily="18" charset="0"/>
              <a:sym typeface="Prosto One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Prosto One"/>
                <a:cs typeface="Times New Roman" pitchFamily="18" charset="0"/>
                <a:sym typeface="Prosto One"/>
              </a:rPr>
              <a:t>2. Самка аскариды может продуцировать оплодотворенные и неоплодотворенные яйца, которые морфологически отличаются друг от друга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itchFamily="18" charset="0"/>
              <a:ea typeface="Prosto One"/>
              <a:cs typeface="Times New Roman" pitchFamily="18" charset="0"/>
              <a:sym typeface="Prosto One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Prosto One"/>
                <a:cs typeface="Times New Roman" pitchFamily="18" charset="0"/>
                <a:sym typeface="Prosto One"/>
              </a:rPr>
              <a:t>3. Продолжительность развития личинки в яйце аскариды 16-18 суток, у острицы - 6-8 часов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itchFamily="18" charset="0"/>
              <a:ea typeface="Prosto One"/>
              <a:cs typeface="Times New Roman" pitchFamily="18" charset="0"/>
              <a:sym typeface="Prosto One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Prosto One"/>
                <a:cs typeface="Times New Roman" pitchFamily="18" charset="0"/>
                <a:sym typeface="Prosto One"/>
              </a:rPr>
              <a:t>4. Личинка аскариды в организме человека совершает миграцию, прежде чем стать половозрелой формой, тогда как у острицы личинка сразу становится взрослым паразитов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itchFamily="18" charset="0"/>
              <a:ea typeface="Prosto One"/>
              <a:cs typeface="Times New Roman" pitchFamily="18" charset="0"/>
              <a:sym typeface="Prosto One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Prosto One"/>
                <a:cs typeface="Times New Roman" pitchFamily="18" charset="0"/>
                <a:sym typeface="Prosto One"/>
              </a:rPr>
              <a:t>5. Продолжительность жизни Аскариды -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Prosto One"/>
                <a:cs typeface="Times New Roman" pitchFamily="18" charset="0"/>
                <a:sym typeface="Prosto One"/>
              </a:rPr>
              <a:t>1</a:t>
            </a:r>
            <a:r>
              <a:rPr lang="ru-RU" sz="1600" dirty="0" smtClean="0">
                <a:solidFill>
                  <a:schemeClr val="dk1"/>
                </a:solidFill>
                <a:latin typeface="Times New Roman" pitchFamily="18" charset="0"/>
                <a:ea typeface="Prosto One"/>
                <a:cs typeface="Times New Roman" pitchFamily="18" charset="0"/>
                <a:sym typeface="Prosto One"/>
              </a:rPr>
              <a:t>год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Prosto One"/>
                <a:cs typeface="Times New Roman" pitchFamily="18" charset="0"/>
                <a:sym typeface="Prosto One"/>
              </a:rPr>
              <a:t>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Prosto One"/>
                <a:cs typeface="Times New Roman" pitchFamily="18" charset="0"/>
                <a:sym typeface="Prosto One"/>
              </a:rPr>
              <a:t>, Острицы – 1</a:t>
            </a:r>
            <a:r>
              <a:rPr kumimoji="0" lang="ru-RU" sz="16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Prosto One"/>
                <a:cs typeface="Times New Roman" pitchFamily="18" charset="0"/>
                <a:sym typeface="Prosto One"/>
              </a:rPr>
              <a:t> месяц.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itchFamily="18" charset="0"/>
              <a:ea typeface="Prosto One"/>
              <a:cs typeface="Times New Roman" pitchFamily="18" charset="0"/>
              <a:sym typeface="Prosto On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3225" y="473600"/>
            <a:ext cx="7708800" cy="4330398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План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Жизненный цикл Аскариды человеческой (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Ascaris Lumbricoides)</a:t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Жизненный цикл Острицы               (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Enterobius vermicularus)</a:t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Сравнительная характеристика жизненных циклов Аскариды человеческой и острицы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lt2"/>
            </a:gs>
            <a:gs pos="100000">
              <a:schemeClr val="accent1"/>
            </a:gs>
          </a:gsLst>
          <a:lin ang="2700006" scaled="0"/>
        </a:gra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AutoShape 2" descr="https://vetryanka.net/wp-content/uploads/2021/04/img_16189665413942-1-1024x57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556" name="AutoShape 4" descr="https://vetryanka.net/wp-content/uploads/2021/04/img_16189665413942-1-1024x57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555526"/>
            <a:ext cx="954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" sz="5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0</a:t>
            </a:r>
            <a:r>
              <a:rPr lang="ru-RU" sz="5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1</a:t>
            </a:r>
            <a:endParaRPr lang="en" sz="5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39752" y="214297"/>
            <a:ext cx="45182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1600"/>
              </a:spcAft>
            </a:pPr>
            <a:r>
              <a:rPr lang="ru-RU" sz="2400" b="1" dirty="0" smtClean="0">
                <a:solidFill>
                  <a:schemeClr val="dk1"/>
                </a:solidFill>
                <a:latin typeface="Times New Roman" pitchFamily="18" charset="0"/>
                <a:ea typeface="Ubuntu"/>
                <a:cs typeface="Times New Roman" pitchFamily="18" charset="0"/>
                <a:sym typeface="Ubuntu"/>
              </a:rPr>
              <a:t>Жизненный цикл Аскариды человеческой (</a:t>
            </a:r>
            <a:r>
              <a:rPr lang="ru-RU" sz="2400" b="1" dirty="0" err="1" smtClean="0">
                <a:solidFill>
                  <a:schemeClr val="dk1"/>
                </a:solidFill>
                <a:latin typeface="Times New Roman" pitchFamily="18" charset="0"/>
                <a:ea typeface="Ubuntu"/>
                <a:cs typeface="Times New Roman" pitchFamily="18" charset="0"/>
                <a:sym typeface="Ubuntu"/>
              </a:rPr>
              <a:t>Ascaris</a:t>
            </a:r>
            <a:r>
              <a:rPr lang="ru-RU" sz="2400" b="1" dirty="0" smtClean="0">
                <a:solidFill>
                  <a:schemeClr val="dk1"/>
                </a:solidFill>
                <a:latin typeface="Times New Roman" pitchFamily="18" charset="0"/>
                <a:ea typeface="Ubuntu"/>
                <a:cs typeface="Times New Roman" pitchFamily="18" charset="0"/>
                <a:sym typeface="Ubuntu"/>
              </a:rPr>
              <a:t> </a:t>
            </a:r>
            <a:r>
              <a:rPr lang="en-US" sz="2400" b="1" dirty="0" smtClean="0">
                <a:solidFill>
                  <a:schemeClr val="dk1"/>
                </a:solidFill>
                <a:latin typeface="Times New Roman" pitchFamily="18" charset="0"/>
                <a:ea typeface="Ubuntu"/>
                <a:cs typeface="Times New Roman" pitchFamily="18" charset="0"/>
                <a:sym typeface="Ubuntu"/>
              </a:rPr>
              <a:t>l</a:t>
            </a:r>
            <a:r>
              <a:rPr lang="ru-RU" sz="2400" b="1" dirty="0" err="1" smtClean="0">
                <a:solidFill>
                  <a:schemeClr val="dk1"/>
                </a:solidFill>
                <a:latin typeface="Times New Roman" pitchFamily="18" charset="0"/>
                <a:ea typeface="Ubuntu"/>
                <a:cs typeface="Times New Roman" pitchFamily="18" charset="0"/>
                <a:sym typeface="Ubuntu"/>
              </a:rPr>
              <a:t>umbricoides</a:t>
            </a:r>
            <a:r>
              <a:rPr lang="ru-RU" sz="2400" b="1" dirty="0" smtClean="0">
                <a:solidFill>
                  <a:schemeClr val="dk1"/>
                </a:solidFill>
                <a:latin typeface="Times New Roman" pitchFamily="18" charset="0"/>
                <a:ea typeface="Ubuntu"/>
                <a:cs typeface="Times New Roman" pitchFamily="18" charset="0"/>
                <a:sym typeface="Ubuntu"/>
              </a:rPr>
              <a:t>)</a:t>
            </a:r>
            <a:endParaRPr lang="ru-RU" sz="2400" b="1" dirty="0">
              <a:solidFill>
                <a:schemeClr val="dk1"/>
              </a:solidFill>
              <a:latin typeface="Times New Roman" pitchFamily="18" charset="0"/>
              <a:ea typeface="Ubuntu"/>
              <a:cs typeface="Times New Roman" pitchFamily="18" charset="0"/>
              <a:sym typeface="Ubuntu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3568" y="1203598"/>
            <a:ext cx="7848872" cy="1944216"/>
          </a:xfrm>
        </p:spPr>
        <p:txBody>
          <a:bodyPr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Аскарида человека, Ascaris lumbricoides — геогельминт, возбудитель аскаридоза. Заболевание распространено повсеместно, за исключением арктических, пустынных и полупустынных зон.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Аскаридоз – заболевание вызываемое аскаридами. Это антропонозный геогельментоз, характеризующийся токсично-аллергическим синдромом в ранней фазе болезни и абдоминальным–в поздней.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5654" name="Picture 6" descr="https://sun9-79.userapi.com/impg/UA_CQTmnfE6vVmh13cK2_41SDgQQUJvFaFBEQg/fVmaJqwxmoU.jpg?size=1280x853&amp;quality=96&amp;sign=c7a599377c25fc3fc88bc1943ac6b5a4&amp;c_uniq_tag=lKnj_09oqvUNAKjv9G3-P6-qj9pEWoha_N91Yu0rwxM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1840" y="3003798"/>
            <a:ext cx="2486850" cy="1584176"/>
          </a:xfrm>
          <a:prstGeom prst="roundRect">
            <a:avLst/>
          </a:prstGeom>
          <a:noFill/>
        </p:spPr>
      </p:pic>
      <p:pic>
        <p:nvPicPr>
          <p:cNvPr id="155656" name="Picture 8" descr="https://andreabeaman.com/wp-content/uploads/2015/09/ascaris-worm-parasit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544" y="2859782"/>
            <a:ext cx="2376264" cy="1860438"/>
          </a:xfrm>
          <a:prstGeom prst="roundRect">
            <a:avLst/>
          </a:prstGeom>
          <a:noFill/>
        </p:spPr>
      </p:pic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8184" y="2931790"/>
            <a:ext cx="2347979" cy="17609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3225" y="473600"/>
            <a:ext cx="7708800" cy="3898350"/>
          </a:xfrm>
        </p:spPr>
        <p:txBody>
          <a:bodyPr/>
          <a:lstStyle/>
          <a:p>
            <a:pPr marL="0" lvl="0" indent="0" algn="l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Аскарида-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раздельнополая нематода веретенообразной формы розово-беловатого цвета.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Длина самца – 15-25 см., длина самки–25-40 см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endParaRPr lang="en-US" sz="16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t="22565" b="8847"/>
          <a:stretch>
            <a:fillRect/>
          </a:stretch>
        </p:blipFill>
        <p:spPr bwMode="auto">
          <a:xfrm>
            <a:off x="467544" y="1779662"/>
            <a:ext cx="2742776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5224328417045923848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 l="8333" r="11111"/>
          <a:stretch>
            <a:fillRect/>
          </a:stretch>
        </p:blipFill>
        <p:spPr>
          <a:xfrm>
            <a:off x="3275856" y="2427734"/>
            <a:ext cx="2520280" cy="2346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https://o.quizlet.com/Q1S-v7-lRxvEL.nrpzpI8g_b.jpg"/>
          <p:cNvPicPr>
            <a:picLocks noChangeAspect="1" noChangeArrowheads="1"/>
          </p:cNvPicPr>
          <p:nvPr/>
        </p:nvPicPr>
        <p:blipFill>
          <a:blip r:embed="rId5"/>
          <a:srcRect l="1829" t="15567" r="3041" b="2476"/>
          <a:stretch>
            <a:fillRect/>
          </a:stretch>
        </p:blipFill>
        <p:spPr bwMode="auto">
          <a:xfrm>
            <a:off x="6012160" y="1707654"/>
            <a:ext cx="2719945" cy="1778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23478"/>
            <a:ext cx="8424936" cy="4330398"/>
          </a:xfrm>
        </p:spPr>
        <p:txBody>
          <a:bodyPr/>
          <a:lstStyle/>
          <a:p>
            <a:pPr algn="l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Цикл развития: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Цикл развития паразита не требует смены хозяев. Источником инвазии и основным хозяином является для аскариды человек. Место локализации половозрелой форм паразита – тонкий кишечник.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Так как аскарида – раздельнополый червь, то нахождение в кишечнике только самок говорит о том, что они будут продуцировать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неоплодотворенные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яйца.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Такие яйца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не являются инвазионными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для человека.                   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Только при наличии самцов в кишечнике самка имеет                                   возможность давать оплодотворенные яйца.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После оплодотворения самка через выводное отверстие матки выделяет огромное количество яиц (до 250 тыс.), которые вместе с фекалиями выделяются в окружающую среду. Их дальнейшие развитие происходит в почве.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В почве при оптимальной температуре (20–25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ºС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), достаточной влажности и доступе кислорода через 21–24 дня в яйцах развиваются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инвазионные личинки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Такие яйца попадают в организм человека с немытыми овощами, фруктами, водой.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11510"/>
            <a:ext cx="7708800" cy="600000"/>
          </a:xfrm>
        </p:spPr>
        <p:txBody>
          <a:bodyPr/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Неоплодотворенное яйцо аскариды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552" y="1214428"/>
            <a:ext cx="3081871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923928" y="1131590"/>
            <a:ext cx="4032448" cy="3440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Prosto One"/>
                <a:cs typeface="Times New Roman" pitchFamily="18" charset="0"/>
                <a:sym typeface="Prosto One"/>
              </a:rPr>
              <a:t>-Длина 0,05 -0,1 мм, ширина 0,05-0,06 мм   </a:t>
            </a:r>
            <a:b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Prosto One"/>
                <a:cs typeface="Times New Roman" pitchFamily="18" charset="0"/>
                <a:sym typeface="Prosto One"/>
              </a:rPr>
            </a:b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Prosto One"/>
                <a:cs typeface="Times New Roman" pitchFamily="18" charset="0"/>
                <a:sym typeface="Prosto One"/>
              </a:rPr>
              <a:t>-Форма может быть неправильной : вытянутая ,круглая , изогнутая.</a:t>
            </a:r>
            <a:b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Prosto One"/>
                <a:cs typeface="Times New Roman" pitchFamily="18" charset="0"/>
                <a:sym typeface="Prosto One"/>
              </a:rPr>
            </a:b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Prosto One"/>
                <a:cs typeface="Times New Roman" pitchFamily="18" charset="0"/>
                <a:sym typeface="Prosto One"/>
              </a:rPr>
              <a:t>-Внутри- желточные клетки</a:t>
            </a:r>
            <a:b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Prosto One"/>
                <a:cs typeface="Times New Roman" pitchFamily="18" charset="0"/>
                <a:sym typeface="Prosto One"/>
              </a:rPr>
            </a:b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Prosto One"/>
                <a:cs typeface="Times New Roman" pitchFamily="18" charset="0"/>
                <a:sym typeface="Prosto One"/>
              </a:rPr>
              <a:t>-Снаружи- толстая фистончатая белковая оболочка , которая защищает их от механических воздействий . Она может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Prosto One"/>
                <a:cs typeface="Times New Roman" pitchFamily="18" charset="0"/>
                <a:sym typeface="Prosto One"/>
              </a:rPr>
              <a:t> </a:t>
            </a:r>
            <a:r>
              <a:rPr kumimoji="0" lang="ru-RU" sz="18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Prosto One"/>
                <a:cs typeface="Times New Roman" pitchFamily="18" charset="0"/>
                <a:sym typeface="Prosto One"/>
              </a:rPr>
              <a:t>и 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Prosto One"/>
                <a:cs typeface="Times New Roman" pitchFamily="18" charset="0"/>
                <a:sym typeface="Prosto One"/>
              </a:rPr>
              <a:t>отсутствовать .</a:t>
            </a:r>
            <a:b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Prosto One"/>
                <a:cs typeface="Times New Roman" pitchFamily="18" charset="0"/>
                <a:sym typeface="Prosto One"/>
              </a:rPr>
            </a:b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Prosto One"/>
                <a:cs typeface="Times New Roman" pitchFamily="18" charset="0"/>
                <a:sym typeface="Prosto One"/>
              </a:rPr>
              <a:t>-Внутри – гладкая оболочка защищающая яйцо от химических воздействий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Prosto One"/>
                <a:cs typeface="Times New Roman" pitchFamily="18" charset="0"/>
                <a:sym typeface="Prosto One"/>
              </a:rPr>
              <a:t/>
            </a:r>
            <a:b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Prosto One"/>
                <a:cs typeface="Times New Roman" pitchFamily="18" charset="0"/>
                <a:sym typeface="Prosto One"/>
              </a:rPr>
            </a:b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Prosto One"/>
              <a:ea typeface="Prosto One"/>
              <a:cs typeface="Prosto One"/>
              <a:sym typeface="Prosto On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Оплодотворённое яйцо аскариды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0000" t="9829" r="12500"/>
          <a:stretch>
            <a:fillRect/>
          </a:stretch>
        </p:blipFill>
        <p:spPr bwMode="auto">
          <a:xfrm>
            <a:off x="755576" y="1214428"/>
            <a:ext cx="2160240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 l="32802" t="3983" r="22053" b="26992"/>
          <a:stretch>
            <a:fillRect/>
          </a:stretch>
        </p:blipFill>
        <p:spPr bwMode="auto">
          <a:xfrm>
            <a:off x="1428728" y="2857502"/>
            <a:ext cx="1785950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2"/>
          <p:cNvSpPr txBox="1">
            <a:spLocks/>
          </p:cNvSpPr>
          <p:nvPr/>
        </p:nvSpPr>
        <p:spPr>
          <a:xfrm>
            <a:off x="3347864" y="1131590"/>
            <a:ext cx="5398705" cy="3034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Prosto One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Prosto One"/>
                <a:ea typeface="Prosto One"/>
                <a:cs typeface="Prosto One"/>
                <a:sym typeface="Prosto One"/>
              </a:rPr>
              <a:t>-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Prosto One"/>
                <a:cs typeface="Times New Roman" pitchFamily="18" charset="0"/>
                <a:sym typeface="Prosto One"/>
              </a:rPr>
              <a:t>Оплодотворенные яйца аскариды слегка овальной формы</a:t>
            </a:r>
            <a:b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Prosto One"/>
                <a:cs typeface="Times New Roman" pitchFamily="18" charset="0"/>
                <a:sym typeface="Prosto One"/>
              </a:rPr>
            </a:b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Prosto One"/>
                <a:cs typeface="Times New Roman" pitchFamily="18" charset="0"/>
                <a:sym typeface="Prosto One"/>
              </a:rPr>
              <a:t>- Снабжены толстой многослойной оболочкой, поверх которой имеется еще наружная белковая, фестончатая, малопрозрачная, окрашивающаяся пигментом кала в желто-коричневый или коричневый цвет.</a:t>
            </a:r>
            <a:b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Prosto One"/>
                <a:cs typeface="Times New Roman" pitchFamily="18" charset="0"/>
                <a:sym typeface="Prosto One"/>
              </a:rPr>
            </a:b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Prosto One"/>
                <a:cs typeface="Times New Roman" pitchFamily="18" charset="0"/>
                <a:sym typeface="Prosto One"/>
              </a:rPr>
              <a:t> -Иногда встречаются яйца без белковой оболочки, с гладкой прозрачной и бесцветной оболочкой. </a:t>
            </a:r>
            <a:b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Prosto One"/>
                <a:cs typeface="Times New Roman" pitchFamily="18" charset="0"/>
                <a:sym typeface="Prosto One"/>
              </a:rPr>
            </a:b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Prosto One"/>
                <a:cs typeface="Times New Roman" pitchFamily="18" charset="0"/>
                <a:sym typeface="Prosto One"/>
              </a:rPr>
              <a:t>-Внутри яйца находится округлая зародышевая клетка темного цвета.</a:t>
            </a:r>
            <a:b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Prosto One"/>
                <a:cs typeface="Times New Roman" pitchFamily="18" charset="0"/>
                <a:sym typeface="Prosto One"/>
              </a:rPr>
            </a:b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Prosto One"/>
                <a:cs typeface="Times New Roman" pitchFamily="18" charset="0"/>
                <a:sym typeface="Prosto One"/>
              </a:rPr>
              <a:t> -Полюсы яйца остаются свободными и прозрачными.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Prosto One"/>
                <a:cs typeface="Times New Roman" pitchFamily="18" charset="0"/>
                <a:sym typeface="Prosto One"/>
              </a:rPr>
              <a:t/>
            </a:r>
            <a:b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Prosto One"/>
                <a:cs typeface="Times New Roman" pitchFamily="18" charset="0"/>
                <a:sym typeface="Prosto One"/>
              </a:rPr>
            </a:b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itchFamily="18" charset="0"/>
              <a:ea typeface="Prosto One"/>
              <a:cs typeface="Times New Roman" pitchFamily="18" charset="0"/>
              <a:sym typeface="Prosto On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3568" y="357172"/>
            <a:ext cx="7708800" cy="798354"/>
          </a:xfrm>
        </p:spPr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Оплодотворённые и неоплодотворённые яйца аскариды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 t="12150" b="43554"/>
          <a:stretch>
            <a:fillRect/>
          </a:stretch>
        </p:blipFill>
        <p:spPr bwMode="auto">
          <a:xfrm>
            <a:off x="2555776" y="1500180"/>
            <a:ext cx="3240360" cy="32147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9912" y="339502"/>
            <a:ext cx="4861048" cy="4536504"/>
          </a:xfrm>
        </p:spPr>
        <p:txBody>
          <a:bodyPr/>
          <a:lstStyle/>
          <a:p>
            <a:pPr algn="l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-При заглатывании инвазионных яиц в просвете тонкой кишки человека их них выходят личинки, которые проникают венозные сосуды слизистой оболочки и с током крови попадают в систему воротной вены, в нижнюю полую вену, в правую половину сердца, а затем в капиллярную сеть легких.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-Далее личинки активно выходят в просвет альвеол, поднимаются в бронхиолы, затем в бронхи, трахею, глотку.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-Попав в ротовую полость, личинки заглатываются и вместе со слюной попадают в тонкую кишку, где развиваются во взрослых особей.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Миграция личинок продолжается 2-3 недели. Весь цикл развития аскарид от момента заражения человека до появления в фекалиях яиц новой генерации составляет 2% - 3 месяца.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-Продолжительность жизни аскарид - около 1 года. 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 l="10897" t="28738" r="10897" b="10311"/>
          <a:stretch>
            <a:fillRect/>
          </a:stretch>
        </p:blipFill>
        <p:spPr bwMode="auto">
          <a:xfrm>
            <a:off x="467544" y="627534"/>
            <a:ext cx="3024336" cy="2600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-252536" y="3291830"/>
            <a:ext cx="4248472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Prosto One"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Prosto One"/>
                <a:cs typeface="Times New Roman" pitchFamily="18" charset="0"/>
                <a:sym typeface="Prosto One"/>
              </a:rPr>
              <a:t>Выход личинки аскариды в кишечнике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Prosto One"/>
              <a:ea typeface="Prosto One"/>
              <a:cs typeface="Prosto One"/>
              <a:sym typeface="Prosto On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asite Medical Theme by Slidesgo">
  <a:themeElements>
    <a:clrScheme name="Simple Light">
      <a:dk1>
        <a:srgbClr val="582F88"/>
      </a:dk1>
      <a:lt1>
        <a:srgbClr val="F1F8FC"/>
      </a:lt1>
      <a:dk2>
        <a:srgbClr val="479494"/>
      </a:dk2>
      <a:lt2>
        <a:srgbClr val="BEF9F9"/>
      </a:lt2>
      <a:accent1>
        <a:srgbClr val="9ACAE5"/>
      </a:accent1>
      <a:accent2>
        <a:srgbClr val="AA8ACF"/>
      </a:accent2>
      <a:accent3>
        <a:srgbClr val="417D9B"/>
      </a:accent3>
      <a:accent4>
        <a:srgbClr val="332247"/>
      </a:accent4>
      <a:accent5>
        <a:srgbClr val="FFFFFF"/>
      </a:accent5>
      <a:accent6>
        <a:srgbClr val="FFFFFF"/>
      </a:accent6>
      <a:hlink>
        <a:srgbClr val="582F8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297</Words>
  <Application>Microsoft Office PowerPoint</Application>
  <PresentationFormat>Экран (16:9)</PresentationFormat>
  <Paragraphs>29</Paragraphs>
  <Slides>15</Slides>
  <Notes>3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Times New Roman</vt:lpstr>
      <vt:lpstr>Prosto One</vt:lpstr>
      <vt:lpstr>Ubuntu</vt:lpstr>
      <vt:lpstr>Parasite Medical Theme by Slidesgo</vt:lpstr>
      <vt:lpstr>Сравнительная характеристика циклов развития аскариды и острицы</vt:lpstr>
      <vt:lpstr>План 1.Жизненный цикл Аскариды человеческой (Ascaris Lumbricoides) 2.Жизненный цикл Острицы               (Enterobius vermicularus) 3. Сравнительная характеристика жизненных циклов Аскариды человеческой и острицы</vt:lpstr>
      <vt:lpstr>Аскарида человека, Ascaris lumbricoides — геогельминт, возбудитель аскаридоза. Заболевание распространено повсеместно, за исключением арктических, пустынных и полупустынных зон.  Аскаридоз – заболевание вызываемое аскаридами. Это антропонозный геогельментоз, характеризующийся токсично-аллергическим синдромом в ранней фазе болезни и абдоминальным–в поздней. </vt:lpstr>
      <vt:lpstr>Аскарида- раздельнополая нематода веретенообразной формы розово-беловатого цвета. Длина самца – 15-25 см., длина самки–25-40 см. </vt:lpstr>
      <vt:lpstr>                                                       Цикл развития:  - Цикл развития паразита не требует смены хозяев. Источником инвазии и основным хозяином является для аскариды человек. Место локализации половозрелой форм паразита – тонкий кишечник.  - Так как аскарида – раздельнополый червь, то нахождение в кишечнике только самок говорит о том, что они будут продуцировать неоплодотворенные яйца. - Такие яйца не являются инвазионными для человека.                                              Только при наличии самцов в кишечнике самка имеет                                   возможность давать оплодотворенные яйца. - После оплодотворения самка через выводное отверстие матки выделяет огромное количество яиц (до 250 тыс.), которые вместе с фекалиями выделяются в окружающую среду. Их дальнейшие развитие происходит в почве.  - В почве при оптимальной температуре (20–25 ºС), достаточной влажности и доступе кислорода через 21–24 дня в яйцах развиваются инвазионные личинки. Такие яйца попадают в организм человека с немытыми овощами, фруктами, водой. </vt:lpstr>
      <vt:lpstr>Неоплодотворенное яйцо аскариды</vt:lpstr>
      <vt:lpstr>Оплодотворённое яйцо аскариды </vt:lpstr>
      <vt:lpstr>Оплодотворённые и неоплодотворённые яйца аскариды</vt:lpstr>
      <vt:lpstr>-При заглатывании инвазионных яиц в просвете тонкой кишки человека их них выходят личинки, которые проникают венозные сосуды слизистой оболочки и с током крови попадают в систему воротной вены, в нижнюю полую вену, в правую половину сердца, а затем в капиллярную сеть легких.  -Далее личинки активно выходят в просвет альвеол, поднимаются в бронхиолы, затем в бронхи, трахею, глотку.  -Попав в ротовую полость, личинки заглатываются и вместе со слюной попадают в тонкую кишку, где развиваются во взрослых особей. - Миграция личинок продолжается 2-3 недели. Весь цикл развития аскарид от момента заражения человека до появления в фекалиях яиц новой генерации составляет 2% - 3 месяца. -Продолжительность жизни аскарид - около 1 года. </vt:lpstr>
      <vt:lpstr>Острица, Enterobius vermicularis — контактный гельминт, возбудитель энтеробиоза. Энтеробиоз - характеризуется нарушением со стороны кишечника, кожным зудом, расстройством нервной системы и аллергическими проявлениями Заболевание распространено повсеместно.  </vt:lpstr>
      <vt:lpstr> -Это небольшие нематоды кремово-белого цвета. Самки в длину 5-10 мм, самцы – 3 мм. -Яйца бесцветные, прозрачные, с хорошо выраженной оболочкой. Форма  овальная ассиметричная (одна сторона выпуклая другая уплощенная). В яйцах хорошо видны личинки. Размер яиц – 50х30 мм. Оболочка яиц состоит из 4-х слоев. Внутренний слой имеет липоидную природу, что обусловлено их устойчивостью к воздействию ряда химических веществ.                        -При этом они чувствительны к высушиванию и воздействию воздушно солнечной радиации.  -Локализуются в нижнем отделе тонкого и начальном отделе толстого кишечника. </vt:lpstr>
      <vt:lpstr>Самец острицы               Самка острицы</vt:lpstr>
      <vt:lpstr>Яйца остриц</vt:lpstr>
      <vt:lpstr>                            Цикл развития:   -Паразитируют только самки ,самцы после копуляции погибают -После оплодотворения самки выползают из анального отверстия, выделяют раздражающую жидкость и откладывают яйца ( 5000-15000)  на коже перианальной области и промежности  -При температуре 34–36 ºС и высокой влажности (70–90 %), яйца становятся инвазионными через 4–6 часов. -Больные расчесывают зудящие места и под ногти, на белье попадают яйца, которые утром заносятся в рот, заглатываются и рассеиваются по окружающим предметам. - В кишечнике из яиц выходят личинки, которые через 2 недели достигают половой зрелости.  -Продолжительность жизни острицы около месяца. - Болеют дети дошкольного и младшего школьного возраста.</vt:lpstr>
      <vt:lpstr> 0.3 Сравнительная характеристика жизненных циклов Аскариды человеческой и острицы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Медицинская паразитология</dc:title>
  <dc:creator>HP</dc:creator>
  <cp:lastModifiedBy>User</cp:lastModifiedBy>
  <cp:revision>57</cp:revision>
  <dcterms:modified xsi:type="dcterms:W3CDTF">2004-12-31T21:15:36Z</dcterms:modified>
</cp:coreProperties>
</file>