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sldIdLst>
    <p:sldId id="270" r:id="rId2"/>
    <p:sldId id="263" r:id="rId3"/>
    <p:sldId id="271" r:id="rId4"/>
    <p:sldId id="259" r:id="rId5"/>
    <p:sldId id="262" r:id="rId6"/>
    <p:sldId id="275" r:id="rId7"/>
    <p:sldId id="257" r:id="rId8"/>
    <p:sldId id="258" r:id="rId9"/>
    <p:sldId id="261" r:id="rId10"/>
    <p:sldId id="266" r:id="rId11"/>
    <p:sldId id="265" r:id="rId12"/>
    <p:sldId id="268" r:id="rId13"/>
    <p:sldId id="269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0CF217-637C-4535-B81C-C3AE69136AA5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03120D-ECC8-4F4A-99C4-4F88217F89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570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F217-637C-4535-B81C-C3AE69136AA5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120D-ECC8-4F4A-99C4-4F88217F8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967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F217-637C-4535-B81C-C3AE69136AA5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120D-ECC8-4F4A-99C4-4F88217F8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23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F217-637C-4535-B81C-C3AE69136AA5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120D-ECC8-4F4A-99C4-4F88217F8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222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F217-637C-4535-B81C-C3AE69136AA5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120D-ECC8-4F4A-99C4-4F88217F89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8015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F217-637C-4535-B81C-C3AE69136AA5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120D-ECC8-4F4A-99C4-4F88217F8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928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F217-637C-4535-B81C-C3AE69136AA5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120D-ECC8-4F4A-99C4-4F88217F8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31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F217-637C-4535-B81C-C3AE69136AA5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120D-ECC8-4F4A-99C4-4F88217F8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80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F217-637C-4535-B81C-C3AE69136AA5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120D-ECC8-4F4A-99C4-4F88217F8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637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F217-637C-4535-B81C-C3AE69136AA5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120D-ECC8-4F4A-99C4-4F88217F8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14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F217-637C-4535-B81C-C3AE69136AA5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120D-ECC8-4F4A-99C4-4F88217F8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52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A0CF217-637C-4535-B81C-C3AE69136AA5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503120D-ECC8-4F4A-99C4-4F88217F8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14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0" y="2516142"/>
            <a:ext cx="11861075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черты специализации нематод к паразитическому образу жизни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66225" y="5615005"/>
            <a:ext cx="4028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smtClean="0"/>
              <a:t>курса 3 </a:t>
            </a:r>
            <a:r>
              <a:rPr lang="ru-RU" dirty="0" smtClean="0"/>
              <a:t>группы лечебного </a:t>
            </a:r>
            <a:r>
              <a:rPr lang="ru-RU" dirty="0" smtClean="0"/>
              <a:t>факультета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42475" y="5264723"/>
            <a:ext cx="375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Презентацию </a:t>
            </a:r>
            <a:r>
              <a:rPr lang="ru-RU" dirty="0" smtClean="0"/>
              <a:t>выполнили</a:t>
            </a:r>
            <a:r>
              <a:rPr lang="ru-RU" dirty="0" smtClean="0"/>
              <a:t>: </a:t>
            </a:r>
            <a:r>
              <a:rPr lang="ru-RU" dirty="0" smtClean="0"/>
              <a:t>студенты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42475" y="6003387"/>
            <a:ext cx="3242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Морозов М.А. , </a:t>
            </a:r>
            <a:r>
              <a:rPr lang="ru-RU" dirty="0" err="1" smtClean="0"/>
              <a:t>Алисеенко</a:t>
            </a:r>
            <a:r>
              <a:rPr lang="ru-RU" dirty="0" smtClean="0"/>
              <a:t> А.С.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81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1" y="214365"/>
            <a:ext cx="11808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паразитических нематод в глотке могут встречаться хитиновые выросты кутикулы (стилеты, копья), для прокалывания покровов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жертвы (рис.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личинки трихинеллы  имеют стилет, благодаря которому они разрушают поперечно-полосатую мышечную ткань,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сворачиваются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спирально, формируют капсулу и в таком состоянии могут длительное время пребывать в организме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хозяина (рис.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13" y="2522689"/>
            <a:ext cx="4877223" cy="3528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2779"/>
          <a:stretch/>
        </p:blipFill>
        <p:spPr>
          <a:xfrm>
            <a:off x="8307056" y="2621758"/>
            <a:ext cx="2437529" cy="34292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85156" y="5433892"/>
            <a:ext cx="1149531" cy="339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14569" y="6158179"/>
            <a:ext cx="4550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строения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Trichinella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spiralis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5787" y="6019679"/>
            <a:ext cx="4720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Капсулы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Trichinella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spiralis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поперечно-полосатых мышцах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0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16" y="6533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система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461" y="1102642"/>
            <a:ext cx="11782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органов дыхания у нематод нет. В основном, паразитические нематоды являются анаэробами. Но такие паразиты кишечника, как </a:t>
            </a:r>
            <a:r>
              <a:rPr lang="ru-RU" sz="2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Ancylostoma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(рис.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12)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Necator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(рис.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13)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питаясь кровью, используют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как пищевой субстрат, но и как источник кислорода: стенки их кишечника поглощают кислород из проглоченной крови, отщепляя его от гемоглобина.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54" y="2899953"/>
            <a:ext cx="4792979" cy="3198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611" y="2899954"/>
            <a:ext cx="4540135" cy="31982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3407" y="6141160"/>
            <a:ext cx="581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Ancylostoma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caninum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слизистой кишечника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01875" y="6131302"/>
            <a:ext cx="2895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Necator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americanus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89" y="-14804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Выделительная система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9451"/>
          <a:stretch/>
        </p:blipFill>
        <p:spPr>
          <a:xfrm>
            <a:off x="5308090" y="743740"/>
            <a:ext cx="6631361" cy="45834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5827" y="743740"/>
            <a:ext cx="53686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Жидкие продукты обмена веществ удаляются через органы выделения - видоизмененные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протонефридии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(без мерцательного "пламени", которое было у плоских червей). По бокам тела имеются экскреторные боковые каналы, которые в передней части тела соединяются в общий выводной проток. Этот проток заканчивается порой на головном конце тела с брюшной стороны.  Помимо этого в коже имеется много мелких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желез, связанных с экскреторными боковыми каналами. Функцией выделения обладают также особые клетки - фагоцитарные. Они накапливают в себе продукты обмена веществ и инородные тела, попавшие в полость тела. Фактически они не выделяют, а накапливают эти вещества, таким образом, удаляют их из организма (рис.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6504" y="5421944"/>
            <a:ext cx="8220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нематод: А, Б - разветвленная шейная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железа нематод п/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Rhabditia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 - массивная шейная железа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нематод п/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Enoplia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 - 1) Глотка, 2) Пищевод, 3) Фагоцитарные клетки,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Брюшной валик гиподермы с нервным стволом</a:t>
            </a:r>
          </a:p>
        </p:txBody>
      </p:sp>
    </p:spTree>
    <p:extLst>
      <p:ext uri="{BB962C8B-B14F-4D97-AF65-F5344CB8AC3E}">
        <p14:creationId xmlns="" xmlns:p14="http://schemas.microsoft.com/office/powerpoint/2010/main" val="1951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Половая система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51764" y="1122813"/>
            <a:ext cx="48680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черви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раздельнополые животные.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прямое, у части паразитических форм присутствует стадия инвазионной личинки.  Женские половые органы представлены влагалищем, яичником, яйцеводом и маткой. Возможен парный набор женских половых органов, но влагалище всегда одно.  Мужская половая система состоит из семенников с семяпроводами, и единственного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семяизвергательного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канала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(рис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15).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Спермии круглых червей имеют разнообразное строение и отличаются амебоидной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подвижностью.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6" y="1131818"/>
            <a:ext cx="6873603" cy="48552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1523" y="5926267"/>
            <a:ext cx="5449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строения половой системы аскарид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4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19472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Раздельнополость и половой диморфизм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537" y="1627405"/>
            <a:ext cx="5786846" cy="3077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0871" y="5258953"/>
            <a:ext cx="11275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Раздельнополость обеспечивает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генетическую основу для комбинативного разнообразия потомства. Одним из свойств многих круглых червей является половой диморфизм. Половой диморфизм - внешние признаки различия между мужской и женской особью: самки нематод крупнее, а самцы имеют загнутый на брюшную сторону задний конец тела (рис. 16).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0264" y="4889621"/>
            <a:ext cx="5593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Внешнее строение самки и самца аскариды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1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708" y="2585812"/>
            <a:ext cx="10515600" cy="1325563"/>
          </a:xfrm>
        </p:spPr>
        <p:txBody>
          <a:bodyPr/>
          <a:lstStyle/>
          <a:p>
            <a:pPr algn="ctr"/>
            <a:r>
              <a:rPr lang="ru-RU" i="1" dirty="0" smtClean="0"/>
              <a:t>Спасибо за внимание!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668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917" y="321582"/>
            <a:ext cx="11014166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Покровы тела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9504"/>
          <a:stretch/>
        </p:blipFill>
        <p:spPr>
          <a:xfrm>
            <a:off x="5910943" y="900531"/>
            <a:ext cx="5826034" cy="5261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17623" y="59796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Кутикула нематоды, рассмотренная под атомно-силовым микроскопом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023" y="1235705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черви обладают развитым кожно-мускульным мешком.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покрыто гладкой или кольчатой кутикулой, защищающей паразита от переваривания в кишечнике, что обеспечивает его длительное  пребывание  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 (рис.1).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кутикула выстилает глотку и заднюю кишку.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кутикулой располагается гиподерма.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гиподермой - тяжи  продольных мышц.</a:t>
            </a:r>
          </a:p>
        </p:txBody>
      </p:sp>
    </p:spTree>
    <p:extLst>
      <p:ext uri="{BB962C8B-B14F-4D97-AF65-F5344CB8AC3E}">
        <p14:creationId xmlns="" xmlns:p14="http://schemas.microsoft.com/office/powerpoint/2010/main" val="37697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49" y="2146409"/>
            <a:ext cx="5675944" cy="3270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96092" y="255369"/>
            <a:ext cx="11721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особи паразитических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нематод (рис. 2),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(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личинки не перевариваются 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кишечнике,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покрыты специальной слизью. По данным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слизь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пептиды, которые отключают трипсин — важный пищеварительный фермент. Кроме того эти пептиды способны блокировать атаки иммунной системы.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078" y="2146409"/>
            <a:ext cx="5118764" cy="32703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8224" y="5569522"/>
            <a:ext cx="558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Взрослая особь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Ascaris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lumbricoides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63710" y="5569522"/>
            <a:ext cx="4099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Яйца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Ascaris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lumbricoides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33789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2771" y="1129380"/>
            <a:ext cx="62951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запасных веществ, как правило, используется гликоген, который откладывается в гиподерме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рис.4).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Паразитические нематоды, обитающие в бескислородной среде в полости кишечника, получают необходимое количество АТФ в результате гликолиза, для чего гликоген быстро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гидролизируется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Образовавшиеся в результате неполного расщепления органические кислоты накапливаются в полостной жидкости, из-за чего она становится едкой.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1988" y="5007364"/>
            <a:ext cx="4466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поперечного среза нематоды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035" y="725232"/>
            <a:ext cx="4858601" cy="4293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78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73140"/>
            <a:ext cx="11913326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Мускулатура нематод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115" y="5346312"/>
            <a:ext cx="11680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Продольная мускулатура дифференцируется на четыре мышечных тяжа: брюшной, спинной и два боковых (рис.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такому строению становится возможным змеевидное движение.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742" y="1109410"/>
            <a:ext cx="6359525" cy="42961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43676" y="4717726"/>
            <a:ext cx="3231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среза нематоды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134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827" y="868678"/>
            <a:ext cx="4722223" cy="52368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63392" y="6105491"/>
            <a:ext cx="384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Поперечный срез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Аскариды</a:t>
            </a:r>
            <a:endParaRPr lang="ru-RU" b="1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30926" y="764175"/>
            <a:ext cx="5790474" cy="562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круглых червей характерна первичная полость тела (псевдоцель) (рис.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полость тела, не имеющая собственной эпителиальной выстилки.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представляет собой пространство между мышцами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трубкой, заполненной жидкостью, находящейся под давлением.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первичной полости располагаются все внутренние органы.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полостной жидкости: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Гидроскелет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Транспорт питательных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и продуктов обмена веществ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Газообмен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19749" y="145345"/>
            <a:ext cx="8046720" cy="1446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Полость тела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029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75" y="252548"/>
            <a:ext cx="11429131" cy="55717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6775" y="5441483"/>
            <a:ext cx="9089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строения трёхслойных животных: не имеющего полости тела (плоский червь) 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первичнополостного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(круглый червь)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3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23" y="187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система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67" y="3561052"/>
            <a:ext cx="4048605" cy="25570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6006" y="6031875"/>
            <a:ext cx="522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нервной системы круглых червей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6" y="1169809"/>
            <a:ext cx="4876800" cy="49712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50070" y="909632"/>
            <a:ext cx="71236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круглых червей нервная система более развита по сравнению с плоскими червями. Головные нервные узлы (ганглии) соединены друг с другом множеством перемычек, образуя окологлоточное нервное кольцо. От него отходят спинной и брюшной нервные стволы, соединенные поперечными перемычками – комиссурами (рис.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0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474" y="-1828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Пищеварительная система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4526870"/>
            <a:ext cx="11852366" cy="22222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Пищеварительная система претерпевает резкие изменения: появляется задний отдел кишечника и впервые - анальное отверстие. Начинается ротовой полостью, далее продолжается в пищевод, затем в переднюю, среднюю и заднюю кишку с анальным отверстием, открывающимся с брюшной стороны на заднем конце тела (рис.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9). 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у пищеварительной системы появляется возможность функционировать непрерывно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01"/>
          <a:stretch/>
        </p:blipFill>
        <p:spPr>
          <a:xfrm>
            <a:off x="243840" y="700274"/>
            <a:ext cx="5761055" cy="3528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4862"/>
          <a:stretch/>
        </p:blipFill>
        <p:spPr>
          <a:xfrm>
            <a:off x="6004895" y="700274"/>
            <a:ext cx="5951973" cy="35284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72710" y="4157538"/>
            <a:ext cx="58593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строения пищеварительной системы</a:t>
            </a:r>
            <a:endParaRPr lang="ru-RU" sz="1900" b="1" dirty="0"/>
          </a:p>
        </p:txBody>
      </p:sp>
    </p:spTree>
    <p:extLst>
      <p:ext uri="{BB962C8B-B14F-4D97-AF65-F5344CB8AC3E}">
        <p14:creationId xmlns="" xmlns:p14="http://schemas.microsoft.com/office/powerpoint/2010/main" val="21876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241</TotalTime>
  <Words>981</Words>
  <Application>Microsoft Office PowerPoint</Application>
  <PresentationFormat>Произвольный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Базис</vt:lpstr>
      <vt:lpstr>Основные черты специализации нематод к паразитическому образу жизни</vt:lpstr>
      <vt:lpstr>Покровы тела  </vt:lpstr>
      <vt:lpstr>Слайд 3</vt:lpstr>
      <vt:lpstr>Слайд 4</vt:lpstr>
      <vt:lpstr>Мускулатура нематод</vt:lpstr>
      <vt:lpstr>Слайд 6</vt:lpstr>
      <vt:lpstr>Слайд 7</vt:lpstr>
      <vt:lpstr>Нервная система </vt:lpstr>
      <vt:lpstr>Пищеварительная система</vt:lpstr>
      <vt:lpstr>Слайд 10</vt:lpstr>
      <vt:lpstr>Дыхательная система</vt:lpstr>
      <vt:lpstr>Выделительная система</vt:lpstr>
      <vt:lpstr>Половая система</vt:lpstr>
      <vt:lpstr>Раздельнополость и половой диморфизм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Полость тела</dc:title>
  <dc:creator>ilayzip@gmail.com</dc:creator>
  <cp:lastModifiedBy>User</cp:lastModifiedBy>
  <cp:revision>36</cp:revision>
  <dcterms:created xsi:type="dcterms:W3CDTF">2024-04-14T11:24:49Z</dcterms:created>
  <dcterms:modified xsi:type="dcterms:W3CDTF">2004-12-31T22:24:02Z</dcterms:modified>
</cp:coreProperties>
</file>