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86" r:id="rId22"/>
    <p:sldId id="274" r:id="rId23"/>
    <p:sldId id="280" r:id="rId24"/>
    <p:sldId id="276" r:id="rId25"/>
    <p:sldId id="281" r:id="rId26"/>
    <p:sldId id="277" r:id="rId27"/>
    <p:sldId id="278" r:id="rId28"/>
    <p:sldId id="282" r:id="rId29"/>
    <p:sldId id="283" r:id="rId30"/>
    <p:sldId id="275" r:id="rId31"/>
    <p:sldId id="287" r:id="rId32"/>
    <p:sldId id="284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8B6"/>
    <a:srgbClr val="9E7861"/>
    <a:srgbClr val="5A3317"/>
    <a:srgbClr val="EECAD7"/>
    <a:srgbClr val="B83D69"/>
    <a:srgbClr val="03606F"/>
    <a:srgbClr val="E0DDDC"/>
    <a:srgbClr val="827976"/>
    <a:srgbClr val="D06E19"/>
    <a:srgbClr val="B84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#_Toc196867305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_Toc196867304"/><Relationship Id="rId13" Type="http://schemas.openxmlformats.org/officeDocument/2006/relationships/hyperlink" Target="#_Toc196867309"/><Relationship Id="rId3" Type="http://schemas.openxmlformats.org/officeDocument/2006/relationships/hyperlink" Target="#_Toc196867299"/><Relationship Id="rId7" Type="http://schemas.openxmlformats.org/officeDocument/2006/relationships/hyperlink" Target="#_Toc196867303"/><Relationship Id="rId12" Type="http://schemas.openxmlformats.org/officeDocument/2006/relationships/hyperlink" Target="#_Toc196867308"/><Relationship Id="rId17" Type="http://schemas.openxmlformats.org/officeDocument/2006/relationships/image" Target="../media/image5.png"/><Relationship Id="rId2" Type="http://schemas.openxmlformats.org/officeDocument/2006/relationships/hyperlink" Target="#_Toc196867298"/><Relationship Id="rId16" Type="http://schemas.openxmlformats.org/officeDocument/2006/relationships/hyperlink" Target="#_Toc196867312"/><Relationship Id="rId1" Type="http://schemas.openxmlformats.org/officeDocument/2006/relationships/slideLayout" Target="../slideLayouts/slideLayout3.xml"/><Relationship Id="rId6" Type="http://schemas.openxmlformats.org/officeDocument/2006/relationships/hyperlink" Target="#_Toc196867302"/><Relationship Id="rId11" Type="http://schemas.openxmlformats.org/officeDocument/2006/relationships/hyperlink" Target="#_Toc196867307"/><Relationship Id="rId5" Type="http://schemas.openxmlformats.org/officeDocument/2006/relationships/hyperlink" Target="#_Toc196867301"/><Relationship Id="rId15" Type="http://schemas.openxmlformats.org/officeDocument/2006/relationships/hyperlink" Target="#_Toc196867311"/><Relationship Id="rId10" Type="http://schemas.openxmlformats.org/officeDocument/2006/relationships/hyperlink" Target="#_Toc196867306"/><Relationship Id="rId4" Type="http://schemas.openxmlformats.org/officeDocument/2006/relationships/hyperlink" Target="#_Toc196867300"/><Relationship Id="rId9" Type="http://schemas.openxmlformats.org/officeDocument/2006/relationships/hyperlink" Target="#_Toc196867305"/><Relationship Id="rId14" Type="http://schemas.openxmlformats.org/officeDocument/2006/relationships/hyperlink" Target="#_Toc196867310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racunculus_medinensi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premium-clinic.ru/uslugi/gastroenterologiy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emium-clinic.ru/uslugi/allergologiya/" TargetMode="External"/><Relationship Id="rId5" Type="http://schemas.openxmlformats.org/officeDocument/2006/relationships/hyperlink" Target="https://premium-clinic.ru/uslugi/flebologiya/" TargetMode="External"/><Relationship Id="rId4" Type="http://schemas.openxmlformats.org/officeDocument/2006/relationships/hyperlink" Target="https://premium-clinic.ru/uslugi/nevrologiy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матоды становятся реальной угрозой в мире - Інфоіндустрія">
            <a:extLst>
              <a:ext uri="{FF2B5EF4-FFF2-40B4-BE49-F238E27FC236}">
                <a16:creationId xmlns:a16="http://schemas.microsoft.com/office/drawing/2014/main" xmlns="" id="{04CBB046-32CF-4E31-9D7E-DEF6AF70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12" y="-598097"/>
            <a:ext cx="12290612" cy="814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FDD11-AFD8-4DF4-97E0-9E29E1907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ыапы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F0E672-D078-43D0-A3EB-A727CAFDD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02FFFD2-2E2A-4563-8B53-875A7A400535}"/>
              </a:ext>
            </a:extLst>
          </p:cNvPr>
          <p:cNvSpPr/>
          <p:nvPr/>
        </p:nvSpPr>
        <p:spPr>
          <a:xfrm>
            <a:off x="1843394" y="2262654"/>
            <a:ext cx="8499130" cy="3146612"/>
          </a:xfrm>
          <a:prstGeom prst="rect">
            <a:avLst/>
          </a:prstGeom>
          <a:ln>
            <a:solidFill>
              <a:srgbClr val="C9B4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>
              <a:solidFill>
                <a:srgbClr val="3A240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BE12F3-6D1E-493F-9FC9-D0BF5E84E0DE}"/>
              </a:ext>
            </a:extLst>
          </p:cNvPr>
          <p:cNvSpPr txBox="1"/>
          <p:nvPr/>
        </p:nvSpPr>
        <p:spPr>
          <a:xfrm>
            <a:off x="3720351" y="4200868"/>
            <a:ext cx="63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9D7F5B"/>
                </a:solidFill>
              </a:rPr>
              <a:t>Исполнители: Секретарёва К. А., Шанцева Е. В.</a:t>
            </a:r>
          </a:p>
          <a:p>
            <a:pPr algn="r"/>
            <a:r>
              <a:rPr lang="ru-RU" dirty="0">
                <a:solidFill>
                  <a:srgbClr val="9D7F5B"/>
                </a:solidFill>
              </a:rPr>
              <a:t>Руководитель: </a:t>
            </a:r>
            <a:r>
              <a:rPr lang="ru-RU" dirty="0" smtClean="0">
                <a:solidFill>
                  <a:srgbClr val="9D7F5B"/>
                </a:solidFill>
              </a:rPr>
              <a:t>Ст. </a:t>
            </a:r>
            <a:r>
              <a:rPr lang="ru-RU" dirty="0">
                <a:solidFill>
                  <a:srgbClr val="9D7F5B"/>
                </a:solidFill>
              </a:rPr>
              <a:t>преподаватель Миронович М.А.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63656C-5678-49E0-9BE8-E8DBE3D26676}"/>
              </a:ext>
            </a:extLst>
          </p:cNvPr>
          <p:cNvSpPr txBox="1"/>
          <p:nvPr/>
        </p:nvSpPr>
        <p:spPr>
          <a:xfrm>
            <a:off x="3080950" y="2968678"/>
            <a:ext cx="580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65027"/>
                </a:solidFill>
              </a:rPr>
              <a:t>Основные черты специализации нематод к паразитическому образу жизни</a:t>
            </a:r>
            <a:endParaRPr lang="ru-BY" sz="2400" dirty="0">
              <a:solidFill>
                <a:srgbClr val="665027"/>
              </a:solidFill>
            </a:endParaRPr>
          </a:p>
        </p:txBody>
      </p:sp>
      <p:pic>
        <p:nvPicPr>
          <p:cNvPr id="8" name="Picture 2" descr="Витебский государственный медицинский университет">
            <a:extLst>
              <a:ext uri="{FF2B5EF4-FFF2-40B4-BE49-F238E27FC236}">
                <a16:creationId xmlns:a16="http://schemas.microsoft.com/office/drawing/2014/main" xmlns="" id="{B75E789F-C0C1-43A6-A1D9-4C1C5577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16" y="2388913"/>
            <a:ext cx="1152397" cy="10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7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ип Круглые черви. Тип Кольчатые черви - презентация онлайн">
            <a:extLst>
              <a:ext uri="{FF2B5EF4-FFF2-40B4-BE49-F238E27FC236}">
                <a16:creationId xmlns:a16="http://schemas.microsoft.com/office/drawing/2014/main" xmlns="" id="{1D21A7AA-DF63-41F4-B053-BB178221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3" y="255493"/>
            <a:ext cx="5541897" cy="41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4AAE4DE-7569-4842-AFD7-38C9352DC103}"/>
              </a:ext>
            </a:extLst>
          </p:cNvPr>
          <p:cNvSpPr/>
          <p:nvPr/>
        </p:nvSpPr>
        <p:spPr>
          <a:xfrm>
            <a:off x="6364941" y="484163"/>
            <a:ext cx="55362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Между кожно-мускульным мешком залегает довольно обширная </a:t>
            </a:r>
            <a:r>
              <a:rPr lang="ru-RU" b="1" u="sng" dirty="0"/>
              <a:t>ПОЛОСТЬ ТЕЛА</a:t>
            </a:r>
            <a:r>
              <a:rPr lang="ru-RU" dirty="0"/>
              <a:t>. Это первичная полость тела, непосредственно граничащая с окружающими и ее присоединение. Помимо опорной функции </a:t>
            </a:r>
            <a:r>
              <a:rPr lang="ru-RU" dirty="0">
                <a:solidFill>
                  <a:srgbClr val="F4D8B6"/>
                </a:solidFill>
              </a:rPr>
              <a:t>первичная</a:t>
            </a:r>
            <a:r>
              <a:rPr lang="ru-RU" dirty="0"/>
              <a:t> полость играет решающую роль в обменных процессах. Через полость тела происходит транспорт веществ, веществ из пищи, от кишечника к мышечной и половой системе. Через нее же частично осуществляется вынос продуктов обмена к элементам выделения. Таким образом</a:t>
            </a:r>
            <a:r>
              <a:rPr lang="ru-RU" dirty="0">
                <a:solidFill>
                  <a:srgbClr val="EECAD7"/>
                </a:solidFill>
              </a:rPr>
              <a:t>, первичная полоска тела надевает на себя внутреннюю среду организма, аналогичную кровеносной системе.</a:t>
            </a:r>
            <a:endParaRPr lang="ru-BY" dirty="0">
              <a:solidFill>
                <a:srgbClr val="EECAD7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A2E663-525B-41EC-B108-A8A458AC72E5}"/>
              </a:ext>
            </a:extLst>
          </p:cNvPr>
          <p:cNvSpPr/>
          <p:nvPr/>
        </p:nvSpPr>
        <p:spPr>
          <a:xfrm>
            <a:off x="757518" y="4527177"/>
            <a:ext cx="109324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ПОЛОСТЬ ТЕЛА </a:t>
            </a:r>
            <a:r>
              <a:rPr lang="ru-RU" dirty="0"/>
              <a:t>содержит водянистую жидкость, которая у некоторых нематод, например у лошадиных аскарид, едкая от присутствия в ней валериановой кислоты. Полость телесных паразитов нематод занята прозрачными, заполненными жидкими клетками, которые напоминают паренхиму плоских червей. В целом для нематод характерна общая форма гистологии - полное отсутствие ресничных образований (даже сперматозоиды лишены хвостика).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77743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5979F1-6402-469B-975E-ADD981A08210}"/>
              </a:ext>
            </a:extLst>
          </p:cNvPr>
          <p:cNvSpPr/>
          <p:nvPr/>
        </p:nvSpPr>
        <p:spPr>
          <a:xfrm>
            <a:off x="6194612" y="1703294"/>
            <a:ext cx="51816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26BDB-F0E4-4076-BAA5-9E2833791CEB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3. НЕРВНАЯ СИСТЕМА</a:t>
            </a:r>
            <a:endParaRPr lang="ru-BY" sz="2400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FAB8FC05-72C3-4432-ABBA-FBD2ADC2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15" y="1947147"/>
            <a:ext cx="5010194" cy="31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9DCEDA-0493-416C-B272-11A4FEF92591}"/>
              </a:ext>
            </a:extLst>
          </p:cNvPr>
          <p:cNvSpPr/>
          <p:nvPr/>
        </p:nvSpPr>
        <p:spPr>
          <a:xfrm>
            <a:off x="363610" y="1844053"/>
            <a:ext cx="56337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Окологлоточное нервное кольцо является центральной частью нервной системы, последующей передней частью пищевода. Нервные стволы отходят от колец вперед и назад, с главными стволами, проходящими по срединным спинной и брюшной линиям, более мощными. Главные стволы соединяются комиссурами, образующими полукольца вокруг тела. Нематоды имеют слабо развитые органы чувств, такие как сосочки и </a:t>
            </a:r>
            <a:r>
              <a:rPr lang="ru-RU" dirty="0" err="1"/>
              <a:t>амфиды</a:t>
            </a:r>
            <a:r>
              <a:rPr lang="ru-RU" dirty="0"/>
              <a:t>, для осязания и химического чувства. У некоторых морских нематод есть примитивные глаза в области пищевода.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271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700A03-BA7A-4D7E-95D8-EC3900DD6CA4}"/>
              </a:ext>
            </a:extLst>
          </p:cNvPr>
          <p:cNvSpPr txBox="1"/>
          <p:nvPr/>
        </p:nvSpPr>
        <p:spPr>
          <a:xfrm>
            <a:off x="412377" y="280908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4. ПИЩЕВАРИТЕЛЬНАЯ СИСТЕМА</a:t>
            </a:r>
            <a:endParaRPr lang="ru-BY" sz="2400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17CCBE8D-ACD1-460E-9F37-08BAAE73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3" y="1695616"/>
            <a:ext cx="5082988" cy="34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424A72-D588-4210-8641-91ABAA2ABD1F}"/>
              </a:ext>
            </a:extLst>
          </p:cNvPr>
          <p:cNvSpPr/>
          <p:nvPr/>
        </p:nvSpPr>
        <p:spPr>
          <a:xfrm>
            <a:off x="322729" y="112695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Передний отдел направляющей системы включает ротовую полоску, глотку и пищевод. Ротовое отверстие часто имеет губы, часто с хитиновыми зубчиками у хищных видов или стилетом у растительноядных форм. Пищевод с </a:t>
            </a:r>
            <a:r>
              <a:rPr lang="ru-RU" dirty="0" err="1"/>
              <a:t>бульбусами</a:t>
            </a:r>
            <a:r>
              <a:rPr lang="ru-RU" dirty="0"/>
              <a:t> и развитой мускулатурой стенок содержит пищеводные железы. Глотка является отделом кишечника, где сосредоточены двигательные и железистые функции. У некоторых видов кишечника может редуцироваться. Свободноживущие нематоды часто питаются организмами, паразитами - соками животных или кровью хозяина, а некоторые врываются в растения. У паразитов растений наблюдается внекишечное пищеварение, при котором ферменты пищеводных желез выделяются в тканях растений через стилет, что приводит к внешнему процессу. В кишечник поступает разжиженная пища через просвет стилета.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67067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552FE1-E183-4B88-A3B5-2400C28DDE1C}"/>
              </a:ext>
            </a:extLst>
          </p:cNvPr>
          <p:cNvSpPr txBox="1"/>
          <p:nvPr/>
        </p:nvSpPr>
        <p:spPr>
          <a:xfrm>
            <a:off x="448236" y="352626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5. ВЫДЕЛИТЕЛЬНАЯ СИСТЕМА</a:t>
            </a:r>
            <a:endParaRPr lang="ru-BY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A2BCAA9-3E3C-48A9-A385-4B891535640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68430" y="814291"/>
            <a:ext cx="849338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Выделительная система нематод состоит из</a:t>
            </a: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одноклеточных кожных желез, включая шейную железу, которая у свободноживущих нематод может иметь короткий выделяющий проток, у почвенных и паразитических видов, связанных с длительными экскреторными проблемами в боковых утолщениях гиподермы.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Жидкие продукты </a:t>
            </a: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выделяются через боковые каналы, фагоцитарные органы удерживаются и накапливают нерастворимые продукты обмена и посторонние тела, такие как бактерии, изолируя их от жизненного круговорота организма.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Фагоцитарные органы</a:t>
            </a: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называемые «скоплениями почек», представляют собой крупные звездчатые передние клетки, расположенные в трети тела в полости тела вдоль боковых выделительных каналов.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Шейная железа</a:t>
            </a: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приближающаяся к гиподерме в головном отделе, обеспечивает функцию выделения и </a:t>
            </a:r>
            <a:r>
              <a:rPr kumimoji="0" lang="ru-BY" altLang="ru-BY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осморегуляции</a:t>
            </a: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У некоторых видов нематод, таких как лошадиных и свиноподобных, шейная железа представляет собой гигантскую клетку с отростками, которые распространяются вдоль тела в боковых валиках гиподермы, с параметрами, возникающими в теле и открывающимися клетками, которые возникают на грудной стороне в передней части тела. </a:t>
            </a:r>
          </a:p>
        </p:txBody>
      </p:sp>
    </p:spTree>
    <p:extLst>
      <p:ext uri="{BB962C8B-B14F-4D97-AF65-F5344CB8AC3E}">
        <p14:creationId xmlns:p14="http://schemas.microsoft.com/office/powerpoint/2010/main" val="193276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1B2990-C95E-4C1E-BA6B-A0908C92EC39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6. РАЗМНОЖЕНИЕ</a:t>
            </a:r>
            <a:endParaRPr lang="ru-BY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54A352-D15C-4BA7-AAAC-6D32E8A1D6B7}"/>
              </a:ext>
            </a:extLst>
          </p:cNvPr>
          <p:cNvSpPr/>
          <p:nvPr/>
        </p:nvSpPr>
        <p:spPr>
          <a:xfrm>
            <a:off x="600635" y="838270"/>
            <a:ext cx="54236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7524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Нематоды раздельнополы и большей частью обладают ясно выраженным половым диморфизмом. Самцы обычно мельче самок, у некоторых видов иногда в 10-15 раз. Мужские половые органы имеют форму непарной трубки, тонкий конец которой является семенником, средняя часть - семяпроводом, а основной, наиболее толстый отдел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семяизвергательным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каналом, открывающимся в конечный отрезок кишечника - клоаку. У самок половые органы, как правило, парные. Нитевидные яичники продолжаются в яйцеводы, которые, расширяясь, переходят в две матки, открывающиеся в короткое непарное влагалище. Влагалище служит для приема спермы самца и вывода наружу яиц. Оплодотворение внутреннее.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0E85A6-0083-43C8-8085-7E5649197B94}"/>
              </a:ext>
            </a:extLst>
          </p:cNvPr>
          <p:cNvSpPr/>
          <p:nvPr/>
        </p:nvSpPr>
        <p:spPr>
          <a:xfrm>
            <a:off x="6409763" y="2658107"/>
            <a:ext cx="4410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7524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многих нематод самцы имеют в дополнение 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спикулам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КОПУЛЯТИВНУЮ БУРСУ, представляющую собой расширенные и уплощенные в виде крыльев боковые части хвоста.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бурсальных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крыльях обычно находятся органы осязания в виде ребровидных утолщений, или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папилл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  <a:tabLst>
                <a:tab pos="7524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Живчики нематод не имеют жгутиков и напоминают по форме маленькие пирамидки, основание которых способно выпускать небольшие псевдоподии.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7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D8E47B-8235-4248-9158-8C33E5ACFE9F}"/>
              </a:ext>
            </a:extLst>
          </p:cNvPr>
          <p:cNvSpPr txBox="1"/>
          <p:nvPr/>
        </p:nvSpPr>
        <p:spPr>
          <a:xfrm>
            <a:off x="627530" y="271944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7. РАЗВИТИЕ</a:t>
            </a:r>
            <a:endParaRPr lang="ru-BY" sz="2400" dirty="0"/>
          </a:p>
        </p:txBody>
      </p:sp>
      <p:pic>
        <p:nvPicPr>
          <p:cNvPr id="18434" name="Picture 2" descr="КЛАСС НЕМАТОДЫ или КРУГЛЫЕ ЧЕРВИ (NEMATODA) | это... Что такое КЛАСС  НЕМАТОДЫ или КРУГЛЫЕ ЧЕРВИ (NEMATODA)?">
            <a:extLst>
              <a:ext uri="{FF2B5EF4-FFF2-40B4-BE49-F238E27FC236}">
                <a16:creationId xmlns:a16="http://schemas.microsoft.com/office/drawing/2014/main" xmlns="" id="{1F5A2B03-7999-41C3-AE9F-A3298150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80" y="645460"/>
            <a:ext cx="3423870" cy="57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9E9C22-5790-4F29-AEC1-ED3D5498393F}"/>
              </a:ext>
            </a:extLst>
          </p:cNvPr>
          <p:cNvSpPr/>
          <p:nvPr/>
        </p:nvSpPr>
        <p:spPr>
          <a:xfrm>
            <a:off x="753036" y="105475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  <a:tabLst>
                <a:tab pos="7524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некоторых паразитических круглых червей в цикле развития имеется гермафродитное поколение. Оплодотворение у круглых червей внутреннее. Большинство видов откладывают яйца, но есть и живородящие формы. Развитие у одних видов прямое, у других - с метаморфозом и сменой хозяев.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0FFED06-31DB-41E3-A76B-EA96998D471E}"/>
              </a:ext>
            </a:extLst>
          </p:cNvPr>
          <p:cNvSpPr/>
          <p:nvPr/>
        </p:nvSpPr>
        <p:spPr>
          <a:xfrm>
            <a:off x="753036" y="3059668"/>
            <a:ext cx="479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Циклы развития нематод очень разнообразны. </a:t>
            </a:r>
            <a:endParaRPr lang="ru-BY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A307411-4327-4E39-8670-740C8B9F6F84}"/>
              </a:ext>
            </a:extLst>
          </p:cNvPr>
          <p:cNvSpPr/>
          <p:nvPr/>
        </p:nvSpPr>
        <p:spPr>
          <a:xfrm>
            <a:off x="753036" y="48845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Жизненный цикл у большинства нематод без чередования поколений.</a:t>
            </a:r>
            <a:endParaRPr lang="ru-BY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B052713-309A-4733-9815-2B3DB6D9F23D}"/>
              </a:ext>
            </a:extLst>
          </p:cNvPr>
          <p:cNvSpPr/>
          <p:nvPr/>
        </p:nvSpPr>
        <p:spPr>
          <a:xfrm>
            <a:off x="886750" y="36679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геогельминты (развитие без смены хозяев), так 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биогельминты (развитие с участием одного или двух промежуточных, а иногда и резервуарных хозяев)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6022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F33C4B-EC74-4185-BF5D-0F47635365D0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ru-RU" altLang="ru-BY" sz="2400" dirty="0"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8. ХОЗЯЙСТВЕННОЕ ЗНАЧЕНИЕ КРУГЛЫХ ЧЕРВЕЙ</a:t>
            </a:r>
            <a:endParaRPr lang="ru-RU" altLang="ru-BY" sz="2400" dirty="0"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81CDA07-6D55-4B65-AC43-A304922E146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13763" y="951025"/>
            <a:ext cx="798755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Нематоды часто обращаются к хозяевам через пищу или воду и мигрируют по их телу из одного органа в другой.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Паразитируя в рыбах, нематоды обитают исключительно в тракте или других органах, что может снизить товарную ценность рыбы.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Свободноживущие нематоды, составляющие основную часть видового разнообразия, часто не имеющие прикладного значения и обычно мелкие, не превышающие 2-3 см в длину.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Почвенные нематоды, встречающиеся во влажных и богатых органикой почвах, играют главную роль в почвообразовании и гумификации, часто населяя верхние горизонты почвы в огромных количествах.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BY" altLang="ru-B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 черви питаются органическими веществами, хотя некоторые из них также являются хищниками, питающимися другими мелкими животными в почве. </a:t>
            </a:r>
          </a:p>
        </p:txBody>
      </p:sp>
      <p:pic>
        <p:nvPicPr>
          <p:cNvPr id="17411" name="Picture 3" descr="Нематоды — Википедия">
            <a:extLst>
              <a:ext uri="{FF2B5EF4-FFF2-40B4-BE49-F238E27FC236}">
                <a16:creationId xmlns:a16="http://schemas.microsoft.com/office/drawing/2014/main" xmlns="" id="{11313BAF-CF55-45CF-8923-1D9F48A2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62" y="3336972"/>
            <a:ext cx="3858617" cy="31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8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Кто такие нематоды и как с ними бороться?">
            <a:extLst>
              <a:ext uri="{FF2B5EF4-FFF2-40B4-BE49-F238E27FC236}">
                <a16:creationId xmlns:a16="http://schemas.microsoft.com/office/drawing/2014/main" xmlns="" id="{33ED02D4-6B1B-4973-ABF6-F18822E0E0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4021" y="3671775"/>
            <a:ext cx="393440" cy="3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16392" name="Picture 8" descr="Нематода, или Спасайся кто может! Меры борьбы. Фото — Ботаничка">
            <a:extLst>
              <a:ext uri="{FF2B5EF4-FFF2-40B4-BE49-F238E27FC236}">
                <a16:creationId xmlns:a16="http://schemas.microsoft.com/office/drawing/2014/main" xmlns="" id="{0E3B99EE-0BD2-4967-8655-BAD1D5A7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1" y="0"/>
            <a:ext cx="12590058" cy="84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B81A43-3224-428D-BA90-82B16BA4DE72}"/>
              </a:ext>
            </a:extLst>
          </p:cNvPr>
          <p:cNvSpPr txBox="1"/>
          <p:nvPr/>
        </p:nvSpPr>
        <p:spPr>
          <a:xfrm>
            <a:off x="523257" y="435667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9. ПРЕДСТАВИТЕЛИ</a:t>
            </a:r>
            <a:endParaRPr lang="ru-BY" sz="2400" dirty="0"/>
          </a:p>
        </p:txBody>
      </p:sp>
      <p:pic>
        <p:nvPicPr>
          <p:cNvPr id="16386" name="Picture 2" descr="Картинки по запросу &quot;луковая нематода&quot;&quot;">
            <a:extLst>
              <a:ext uri="{FF2B5EF4-FFF2-40B4-BE49-F238E27FC236}">
                <a16:creationId xmlns:a16="http://schemas.microsoft.com/office/drawing/2014/main" xmlns="" id="{8479019E-14BE-4254-9E02-991B3DD4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4" y="1060524"/>
            <a:ext cx="4846602" cy="345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6BF963-349C-419C-AA06-86F2FC402618}"/>
              </a:ext>
            </a:extLst>
          </p:cNvPr>
          <p:cNvSpPr/>
          <p:nvPr/>
        </p:nvSpPr>
        <p:spPr>
          <a:xfrm>
            <a:off x="4921624" y="49893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  <a:tabLst>
                <a:tab pos="7524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Паразитические нематоды также многочисленны (до 3000 видов), причем они встречаются в разнообразных органах как беспозвоночных животных, так и позвоночных и в растениях.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1D5098-6DF3-4B4D-A804-407B95BB463D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10. </a:t>
            </a:r>
            <a:r>
              <a:rPr lang="ru-RU" dirty="0"/>
              <a:t>ЧЕЛОВЕЧЕСКАЯ АСКАРИДА (</a:t>
            </a:r>
            <a:r>
              <a:rPr lang="ru-RU" i="1" dirty="0"/>
              <a:t>ASCARIS</a:t>
            </a:r>
            <a:r>
              <a:rPr lang="ru-RU" dirty="0"/>
              <a:t> </a:t>
            </a:r>
            <a:r>
              <a:rPr lang="ru-RU" i="1" dirty="0"/>
              <a:t>LUMBRICOIDES</a:t>
            </a:r>
            <a:r>
              <a:rPr lang="ru-RU" b="1" i="1" dirty="0"/>
              <a:t>)</a:t>
            </a:r>
            <a:endParaRPr lang="ru-BY" b="1" dirty="0"/>
          </a:p>
        </p:txBody>
      </p:sp>
      <p:pic>
        <p:nvPicPr>
          <p:cNvPr id="3" name="Рисунок 2" descr="Рис. 1. Человеческая аскарида: самка, самец, яйцо">
            <a:extLst>
              <a:ext uri="{FF2B5EF4-FFF2-40B4-BE49-F238E27FC236}">
                <a16:creationId xmlns:a16="http://schemas.microsoft.com/office/drawing/2014/main" xmlns="" id="{B13DFA3C-28AA-41AA-9C2A-D3F5AE3FC3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2" y="1003133"/>
            <a:ext cx="564832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9AB2E3E-E273-425E-89AF-02F9096F023C}"/>
              </a:ext>
            </a:extLst>
          </p:cNvPr>
          <p:cNvSpPr/>
          <p:nvPr/>
        </p:nvSpPr>
        <p:spPr>
          <a:xfrm>
            <a:off x="497303" y="2774783"/>
            <a:ext cx="9448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Заостренное на концах тело розовато-белого цвета. Размеры: самцы – 15-25 см, самки – 20-40 см (рис. 1). Тело покрыто десятислойной гибкой кутикулой, защищающей от механического воздействия и пищеварительных ферментов хозяина.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947451-EC78-458A-AF0C-819E4A3C1694}"/>
              </a:ext>
            </a:extLst>
          </p:cNvPr>
          <p:cNvSpPr/>
          <p:nvPr/>
        </p:nvSpPr>
        <p:spPr>
          <a:xfrm>
            <a:off x="475130" y="39166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Распространение.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Вид космополитичен – распространен повсеместно, но в разных странах разный процент зараженных. В Японии, например, более 90% населения заражено аскаридой из-за использования человеческих экскрементов в качестве удобрений.</a:t>
            </a:r>
            <a:endParaRPr lang="ru-BY" dirty="0"/>
          </a:p>
        </p:txBody>
      </p:sp>
      <p:pic>
        <p:nvPicPr>
          <p:cNvPr id="15366" name="Picture 6" descr="Японский флаг Японии 21*14; 90*60; 150*90 см, японський прапор Японії: 330  грн. - Коллекционирование Киев на Olx">
            <a:extLst>
              <a:ext uri="{FF2B5EF4-FFF2-40B4-BE49-F238E27FC236}">
                <a16:creationId xmlns:a16="http://schemas.microsoft.com/office/drawing/2014/main" xmlns="" id="{BDCA90FA-ECB9-4100-AFB4-049F91D5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136" y="4398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2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2. Жизненный цикл человеческой аскариды">
            <a:extLst>
              <a:ext uri="{FF2B5EF4-FFF2-40B4-BE49-F238E27FC236}">
                <a16:creationId xmlns:a16="http://schemas.microsoft.com/office/drawing/2014/main" xmlns="" id="{A8A8715C-B8F9-42E9-8384-6F244ACF62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1" y="266398"/>
            <a:ext cx="5249179" cy="5492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4B6E3E1-D09D-4B07-B17D-4A3AC56A0579}"/>
              </a:ext>
            </a:extLst>
          </p:cNvPr>
          <p:cNvSpPr/>
          <p:nvPr/>
        </p:nvSpPr>
        <p:spPr>
          <a:xfrm>
            <a:off x="6256421" y="957802"/>
            <a:ext cx="5791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Жизненный цикл.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Развитие протекает без смены хозяев (рис. 2). Взрослые черви паразитируют в тонком кишечнике, вызывая аскаридоз. Человека обычно поражают  несколько десятков аскарид (рекорд – 900 штук). Срок жизни в кишечнике – около одного года. Аскариды раздельнополы, как и другие нематоды. Половозрелая самка откладывает в сутки около 200 тысяч яиц овальной формы, которые с испражнениями попадают во внешнюю среду. Аскариды относятся к геогельминтам – для них обязательно развитие личиночной стадии в почве. При попадании в благоприятные условия (во влажную почву при температуре около 25 °C и при достаточном доступе кислорода) в яйце развивается личинка. Срок развития варьируется от 16 дней до нескольких месяцев и зависит от температуры воздуха. Такие яйца, содержащие личинку, можно считать инвазионными.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8E1447-DF9A-4CB0-91E2-13A2CB48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05" y="466164"/>
            <a:ext cx="8131577" cy="775749"/>
          </a:xfrm>
        </p:spPr>
        <p:txBody>
          <a:bodyPr/>
          <a:lstStyle/>
          <a:p>
            <a:r>
              <a:rPr lang="ru-RU" dirty="0"/>
              <a:t>План презентации:</a:t>
            </a:r>
            <a:endParaRPr lang="ru-BY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8D96AFAC-1225-4B33-A03F-B40EC2CDF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56855" y="1382323"/>
            <a:ext cx="603081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ОБЩАЯ ХАРАКТЕРИСТИКА НЕМАТОД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СТРОЕНИЕ И ФИЗИОЛОГИЯ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НЕРВНАЯ СИСТЕМА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ПИЩЕВАРИТЕЛЬНАЯ СИСТЕМА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ВЫДЕЛИТЕЛЬНАЯ СИСТЕМА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РАЗМНОЖЕНИЕ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РАЗВИТИЕ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ХОЗЯЙСТВЕННОЕ ЗНАЧЕНИЕ КРУГЛЫХ ЧЕРВЕЙ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ПРЕДСТАВИТЕЛИ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ЧЕЛОВЕЧЕСКАЯ АСКАРИДА (</a:t>
            </a:r>
            <a:r>
              <a:rPr kumimoji="0" lang="ru-RU" altLang="ru-BY" sz="1600" b="0" i="1" strike="noStrike" cap="none" normalizeH="0" baseline="0" dirty="0">
                <a:ln>
                  <a:noFill/>
                </a:ln>
                <a:solidFill>
                  <a:srgbClr val="D06E1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ASCARIS</a:t>
            </a: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D06E1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kumimoji="0" lang="ru-RU" altLang="ru-BY" sz="1600" b="0" i="1" strike="noStrike" cap="none" normalizeH="0" baseline="0" dirty="0">
                <a:ln>
                  <a:noFill/>
                </a:ln>
                <a:solidFill>
                  <a:srgbClr val="D06E1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LUMBRICOIDES</a:t>
            </a:r>
            <a:r>
              <a:rPr kumimoji="0" lang="ru-RU" altLang="ru-BY" sz="1600" b="0" i="1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ОСТРИЦА</a:t>
            </a:r>
            <a:r>
              <a:rPr kumimoji="0" lang="en-US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</a:t>
            </a:r>
            <a:r>
              <a:rPr kumimoji="0" lang="en-US" altLang="ru-BY" sz="1600" b="0" i="0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ENTEROBIUS VERMICULARIS</a:t>
            </a:r>
            <a:r>
              <a:rPr kumimoji="0" lang="en-US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kumimoji="0" lang="en-US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ТРИХИНЕЛЛА (</a:t>
            </a: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TRICHINELLA SPIRALIS</a:t>
            </a: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ВЛАСОГЛАВ (</a:t>
            </a: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TRICHOCEPHALUS TRICHURUS</a:t>
            </a: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0000"/>
              </a:lnSpc>
              <a:buClrTx/>
              <a:buSzTx/>
              <a:buFont typeface="+mj-lt"/>
              <a:buAutoNum type="arabicPeriod"/>
            </a:pPr>
            <a:r>
              <a:rPr lang="ru-RU" altLang="ru-BY" sz="1600" dirty="0">
                <a:solidFill>
                  <a:srgbClr val="FCD165"/>
                </a:solidFill>
                <a:cs typeface="Arial" panose="020B0604020202020204" pitchFamily="34" charset="0"/>
              </a:rPr>
              <a:t>СВАЙНИК ДВЕНАДЦАТИПЕРСТНОЙ КИШКИ (</a:t>
            </a:r>
            <a:r>
              <a:rPr lang="en-US" altLang="ru-BY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ANCYLOSTOMA DUODENALE</a:t>
            </a:r>
            <a:r>
              <a:rPr lang="en-US" altLang="ru-BY" sz="1600" dirty="0">
                <a:solidFill>
                  <a:srgbClr val="FCD165"/>
                </a:solidFill>
                <a:cs typeface="Arial" panose="020B0604020202020204" pitchFamily="34" charset="0"/>
              </a:rPr>
              <a:t>)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РИШТА</a:t>
            </a:r>
            <a:r>
              <a:rPr kumimoji="0" lang="en-US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</a:t>
            </a:r>
            <a:r>
              <a:rPr kumimoji="0" lang="en-US" altLang="ru-BY" sz="1600" b="0" i="0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DRACUNCULUS MEDINENSIS</a:t>
            </a:r>
            <a:r>
              <a:rPr kumimoji="0" lang="en-US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kumimoji="0" lang="en-US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113463" algn="r"/>
              </a:tabLst>
            </a:pP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НИТЧАТКА (ФИЛИЯРИЯ) БАНКРОФТА, ИЛИ БАНКРОФТОВ СТРУНЕЦ (</a:t>
            </a:r>
            <a:r>
              <a:rPr kumimoji="0" lang="ru-RU" altLang="ru-BY" sz="1600" b="0" i="1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WUCHERERIA BANCROFTI</a:t>
            </a:r>
            <a:r>
              <a:rPr kumimoji="0" lang="ru-RU" altLang="ru-BY" sz="1600" b="0" i="0" strike="noStrike" cap="none" normalizeH="0" baseline="0" dirty="0">
                <a:ln>
                  <a:noFill/>
                </a:ln>
                <a:solidFill>
                  <a:srgbClr val="FCD16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kumimoji="0" lang="ru-RU" altLang="ru-BY" sz="1600" b="0" i="0" strike="noStrike" cap="none" normalizeH="0" baseline="0" dirty="0">
              <a:ln>
                <a:noFill/>
              </a:ln>
              <a:solidFill>
                <a:srgbClr val="FCD165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85FA84-683A-4B80-8145-075CDA91FF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6106" y="1026472"/>
            <a:ext cx="5000059" cy="50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4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. 3. Острица">
            <a:extLst>
              <a:ext uri="{FF2B5EF4-FFF2-40B4-BE49-F238E27FC236}">
                <a16:creationId xmlns:a16="http://schemas.microsoft.com/office/drawing/2014/main" xmlns="" id="{27E26A23-6213-47B8-AA53-894EB6E78C8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78" y="-112294"/>
            <a:ext cx="12336378" cy="7251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35854B-89A4-4126-B33E-3FB8A76C102E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11. </a:t>
            </a:r>
            <a:r>
              <a:rPr lang="ru-RU" b="1" dirty="0"/>
              <a:t>ОСТРИЦА</a:t>
            </a:r>
            <a:r>
              <a:rPr lang="en-US" b="1" dirty="0"/>
              <a:t> (ENTEROBIUS VERMICULARIS)</a:t>
            </a:r>
            <a:endParaRPr lang="ru-BY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AAA135-C328-4941-A125-901A569A94DC}"/>
              </a:ext>
            </a:extLst>
          </p:cNvPr>
          <p:cNvSpPr/>
          <p:nvPr/>
        </p:nvSpPr>
        <p:spPr>
          <a:xfrm>
            <a:off x="5358063" y="1028199"/>
            <a:ext cx="6432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Серовато-белая нематода, самцы длиной 2-5 мм, самки – 8-14 мм. Хвостовой конец заостренный (отсюда и название). На переднем конце тела заметно характерное вздутие пищевода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00339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стрица (Enterobius vermicularis). Энтеробиоз">
            <a:extLst>
              <a:ext uri="{FF2B5EF4-FFF2-40B4-BE49-F238E27FC236}">
                <a16:creationId xmlns:a16="http://schemas.microsoft.com/office/drawing/2014/main" xmlns="" id="{BB47C284-30AD-46DE-B47E-451F9F32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19100"/>
            <a:ext cx="52673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F585023-9CE6-41FD-AB08-F0C7EF322B86}"/>
              </a:ext>
            </a:extLst>
          </p:cNvPr>
          <p:cNvSpPr/>
          <p:nvPr/>
        </p:nvSpPr>
        <p:spPr>
          <a:xfrm>
            <a:off x="6096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Жизненный цикл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Острицы паразитируют в нижней части тонкого кишечника и толстом кишечнике (рис. 4), вызывая энтеробиоз. Срок жизни – 1-2 месяца. Передним концом острицы прикрепляются к стенке кишки. Половозрелая самка из толстого кишечника выползает через задний проход и откладывает на кожу возле анального отверстия от 5 до 15 тысяч яиц, после чего погибает.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Выползание самок сопровождается зудом. При расчесывании кожи яйца переносятся на руки и не только. Также в переносе яиц участвуют мухи. Заражение происходит при заглатывании. Из попавших в кишечник яиц выводятся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021571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2818CD-AA46-415F-AB57-33CCD1F583E4}"/>
              </a:ext>
            </a:extLst>
          </p:cNvPr>
          <p:cNvSpPr txBox="1"/>
          <p:nvPr/>
        </p:nvSpPr>
        <p:spPr>
          <a:xfrm>
            <a:off x="507215" y="307331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12. </a:t>
            </a:r>
            <a:r>
              <a:rPr lang="ru-RU" b="1" dirty="0"/>
              <a:t>ТРИХИНЕЛЛА (TRICHINELLA SPIRALIS)</a:t>
            </a:r>
            <a:endParaRPr lang="ru-BY" b="1" dirty="0"/>
          </a:p>
        </p:txBody>
      </p:sp>
      <p:pic>
        <p:nvPicPr>
          <p:cNvPr id="3" name="Рисунок 2" descr="Рис. 5. Трихинелла">
            <a:extLst>
              <a:ext uri="{FF2B5EF4-FFF2-40B4-BE49-F238E27FC236}">
                <a16:creationId xmlns:a16="http://schemas.microsoft.com/office/drawing/2014/main" xmlns="" id="{361AA6E5-CB8F-402B-9F08-453F844112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38" y="768996"/>
            <a:ext cx="6403156" cy="595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E398E8F-B343-4C42-962E-BB5FBF96B0DE}"/>
              </a:ext>
            </a:extLst>
          </p:cNvPr>
          <p:cNvSpPr/>
          <p:nvPr/>
        </p:nvSpPr>
        <p:spPr>
          <a:xfrm>
            <a:off x="507215" y="1086282"/>
            <a:ext cx="4796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нематода длиной 2-4 мм. Паразитирует в слизистой оболочке тонкого кишечника. Распространена в Евразии и Северной Америке.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05228B-019F-4BC7-AD44-900505C23E35}"/>
              </a:ext>
            </a:extLst>
          </p:cNvPr>
          <p:cNvSpPr/>
          <p:nvPr/>
        </p:nvSpPr>
        <p:spPr>
          <a:xfrm>
            <a:off x="152402" y="2780360"/>
            <a:ext cx="5297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Клиническая картина трихинеллеза.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температуры, одутловатость лица, боли в мышцах, аллергические реакции.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Трихинеллез передается пищевым путем, через зараженное мясо. Поэтому для профилактики заболевания мясо должно пройти ветеринарную экспертизу и быть правильно приготовлено – проварено в течение 2-3 часов. Такие методы приготовления, как копчение и соление, трихинелл не уничтожают.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9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. 6. Развитие трихинеллы в организме человека">
            <a:extLst>
              <a:ext uri="{FF2B5EF4-FFF2-40B4-BE49-F238E27FC236}">
                <a16:creationId xmlns:a16="http://schemas.microsoft.com/office/drawing/2014/main" xmlns="" id="{B0C11BF7-C20E-4917-A6B2-B2152021FC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596"/>
            <a:ext cx="5529765" cy="63908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6B115CC-5F41-48DD-8A2D-5521DF4575BF}"/>
              </a:ext>
            </a:extLst>
          </p:cNvPr>
          <p:cNvSpPr/>
          <p:nvPr/>
        </p:nvSpPr>
        <p:spPr>
          <a:xfrm>
            <a:off x="0" y="4684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Жизненный цикл.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трихинеллы необходима смена хозяев. Обычно это дикие животные (лисы, волки, медведи, кабаны), а также люди и скот. Самки закрепляются передним концом тела в кишечный эпителий и рождают 1-2 тысячи личинок. Свойственно яйцеживорождение: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вылупление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личинок из яиц происходит в половых путях самки. Личинки по кровеносным и лимфатическим сосудам разносятся по всему телу и оседают в поперечно-полосатых мышцах. На этой стадии у них есть стилет, они разрушают с его помощью мышечную ткань, вызывая формирование хозяином капсулы, в которой, свернувшись спиралью, пребывают в дальнейшем. Через несколько месяцев капсула пропитывается известью. Такая мышечная трихина может существовать несколько лет и выжить даже после гибели хозяина и разложения его трупа.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Попав в желудок нового хозяина (после поедания им трупа предыдущего) личинки освобождаются от капсулы (рис. 6.), проникают в слизистую оболочку и в течение пары дней, претерпев четыре линьки, превращаются во взрослых червей.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8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. 7. Власоглав">
            <a:extLst>
              <a:ext uri="{FF2B5EF4-FFF2-40B4-BE49-F238E27FC236}">
                <a16:creationId xmlns:a16="http://schemas.microsoft.com/office/drawing/2014/main" xmlns="" id="{BC8E0EA7-166D-4203-BB57-DBF66E768F6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78" y="-1"/>
            <a:ext cx="12336378" cy="69943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0FAD13-EB03-4CF5-BEFE-0F6CAE710B76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13. </a:t>
            </a:r>
            <a:r>
              <a:rPr lang="ru-RU" b="1" dirty="0"/>
              <a:t>ВЛАСОГЛАВ (TRICHOCEPHALUS TRICHURUS)</a:t>
            </a:r>
            <a:endParaRPr lang="ru-BY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566EF13-9758-4787-ACC4-88DBAD38D5B3}"/>
              </a:ext>
            </a:extLst>
          </p:cNvPr>
          <p:cNvSpPr/>
          <p:nvPr/>
        </p:nvSpPr>
        <p:spPr>
          <a:xfrm>
            <a:off x="737936" y="2327247"/>
            <a:ext cx="47645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из нематод встречаются в человеке и имеют для него серьезное патогенное значение. Одним из распространенных глист человека является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власоглав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Trichocephalus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trichiurus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живущий в слепой кишке.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Внешний вид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Червь беловатого цвета, длиной около 4 см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238503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8. Жизненный цикл власоглава">
            <a:extLst>
              <a:ext uri="{FF2B5EF4-FFF2-40B4-BE49-F238E27FC236}">
                <a16:creationId xmlns:a16="http://schemas.microsoft.com/office/drawing/2014/main" xmlns="" id="{FDCCDB20-7BB2-41F3-9025-AAAE2AED38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384"/>
            <a:ext cx="6096001" cy="6276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44156F8-D40B-4834-9A55-A8D695A1F954}"/>
              </a:ext>
            </a:extLst>
          </p:cNvPr>
          <p:cNvSpPr/>
          <p:nvPr/>
        </p:nvSpPr>
        <p:spPr>
          <a:xfrm>
            <a:off x="6096000" y="751344"/>
            <a:ext cx="5855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Жизненный цикл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Жизненный цикл власоглава показан на рис. 8. Червь паразитирует в начальном отделе толстой кишки, только на человеке. Вызывает трихоцефалез. Длительность жизни в человеке – несколько лет. Тонким концом проникает в толщу слизистой оболочки стенки кишки. Питается тканевой жидкостью и кровью.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Самка откладывает 1-3 тысячи яиц, которые с фекалиями попадают во внешнюю среду. Как и аскарида, власоглав относится с геогельминтам: для того чтобы яйца стали инвазивными, им необходимо пребывание в почве при определенной влажности и температуре (25-30 °C) в течение месяца. После этого происходит заражение при проглатывании яиц, в кишечнике хозяина из них выходят личинки, проникают в кишечные ворсинки и растут в них около недели. Затем, разрушив ворсинки, они выходят в просвет кишечника, достигают толстой кишки, закрепляются там и за месяц достигают половозрелости.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4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220CE2-5FDC-4D4F-854F-B31DF4ACDBFE}"/>
              </a:ext>
            </a:extLst>
          </p:cNvPr>
          <p:cNvSpPr txBox="1"/>
          <p:nvPr/>
        </p:nvSpPr>
        <p:spPr>
          <a:xfrm>
            <a:off x="523256" y="323373"/>
            <a:ext cx="7153835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14. </a:t>
            </a:r>
            <a:r>
              <a:rPr lang="ru-RU" b="1" dirty="0"/>
              <a:t>СВАЙНИК ДВЕНАДЦАТИПЕРСТНОЙ КИШКИ (ANCYLOSTOMA DUODENALE)</a:t>
            </a:r>
            <a:endParaRPr lang="ru-BY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5F64BE2-079F-43A2-B152-BEB3C9AB975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41684" y="1300560"/>
            <a:ext cx="93846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BY" altLang="ru-BY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Ancylostoma</a:t>
            </a:r>
            <a:r>
              <a:rPr kumimoji="0" lang="ru-BY" altLang="ru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BY" altLang="ru-BY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duodenale</a:t>
            </a:r>
            <a:r>
              <a:rPr kumimoji="0" lang="ru-BY" altLang="ru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крошечный красноватый червь длиной 10-18 мм, вызывающий бледную немочь, распространенный в субтропиках, тропиках и Южной Европе.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BY" altLang="ru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Паразит впивается хитиновыми зубами в слизистую оболочку кишки, питается эпителием и сосет токсин крови, популярный среди нас.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BY" altLang="ru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Яйца создан с испражнениями, развивающимися в сырой земле или воде, из которых передаются личинки, способные к заключению человека.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BY" altLang="ru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Инфицирование происходит через </a:t>
            </a:r>
            <a:r>
              <a:rPr kumimoji="0" lang="ru-BY" altLang="ru-BY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вбуравливание</a:t>
            </a:r>
            <a:r>
              <a:rPr kumimoji="0" lang="ru-BY" altLang="ru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личинок в кожух, миграцию через кровь во внутренние органы и попадание в тонкую кишку </a:t>
            </a:r>
          </a:p>
        </p:txBody>
      </p:sp>
    </p:spTree>
    <p:extLst>
      <p:ext uri="{BB962C8B-B14F-4D97-AF65-F5344CB8AC3E}">
        <p14:creationId xmlns:p14="http://schemas.microsoft.com/office/powerpoint/2010/main" val="167570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. 9. Ришта: слева – взрослая самка, справа – личинка в циклопе (по Павловскому)">
            <a:extLst>
              <a:ext uri="{FF2B5EF4-FFF2-40B4-BE49-F238E27FC236}">
                <a16:creationId xmlns:a16="http://schemas.microsoft.com/office/drawing/2014/main" xmlns="" id="{AFDBD49C-889F-4F13-8679-7E7DC69A80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57" y="685072"/>
            <a:ext cx="5229726" cy="6172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3D30CB-B59B-40E8-9BCE-3410A50834D6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15. </a:t>
            </a:r>
            <a:r>
              <a:rPr lang="ru-RU" b="1" u="sng" dirty="0"/>
              <a:t>РИШТА</a:t>
            </a:r>
            <a:r>
              <a:rPr lang="en-US" b="1" dirty="0"/>
              <a:t> (</a:t>
            </a:r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DRACUNCULUS MEDINENSIS</a:t>
            </a:r>
            <a:r>
              <a:rPr lang="en-US" b="1" dirty="0"/>
              <a:t>)</a:t>
            </a:r>
            <a:endParaRPr lang="ru-BY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701961-50D3-434C-9278-B18B20A32E91}"/>
              </a:ext>
            </a:extLst>
          </p:cNvPr>
          <p:cNvSpPr/>
          <p:nvPr/>
        </p:nvSpPr>
        <p:spPr>
          <a:xfrm>
            <a:off x="272717" y="994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Тонкая беловатая нематода (рис. 9), самки 30-120 см в длину, самцы не более 4 см. На хвосте имеется маленький шип.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147E7B-ED44-4FBA-B816-CB118E39280B}"/>
              </a:ext>
            </a:extLst>
          </p:cNvPr>
          <p:cNvSpPr/>
          <p:nvPr/>
        </p:nvSpPr>
        <p:spPr>
          <a:xfrm>
            <a:off x="272717" y="1917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Распространение: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тропические страны Азии и Африки.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ADD5367-6642-43D0-B4AA-DA07CFA17AB6}"/>
              </a:ext>
            </a:extLst>
          </p:cNvPr>
          <p:cNvSpPr/>
          <p:nvPr/>
        </p:nvSpPr>
        <p:spPr>
          <a:xfrm>
            <a:off x="272717" y="2909351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/>
            <a:r>
              <a:rPr lang="ru-RU" b="1" dirty="0"/>
              <a:t>Жизненный цикл</a:t>
            </a:r>
            <a:r>
              <a:rPr lang="ru-RU" dirty="0"/>
              <a:t>. Заражение происходит при употреблении некипячёной воды с веслоногими рачками (рис. 10). Рачки в желудке под действием соляной кислоты погибают, а вот личинки ришты выживают и через лимфатическую систему разносятся по организму. Далее они проникают в полость тела, там линяют и достигают половой зрелости. После спаривания самец погибает, а самка перемещается в подкожную клетчатку, где образуется гнойный нарыв, сопровождающийся жжением и болью. Для облегчения боли лучше всего подходит прохладная вода.</a:t>
            </a:r>
            <a:endParaRPr lang="ru-BY" dirty="0"/>
          </a:p>
          <a:p>
            <a:pPr indent="450215" algn="just">
              <a:spcAft>
                <a:spcPts val="0"/>
              </a:spcAft>
            </a:pP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8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10. Жизненный цикл ришты">
            <a:extLst>
              <a:ext uri="{FF2B5EF4-FFF2-40B4-BE49-F238E27FC236}">
                <a16:creationId xmlns:a16="http://schemas.microsoft.com/office/drawing/2014/main" xmlns="" id="{E8A2F348-B8D4-4654-BC88-7A34371C87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23185"/>
            <a:ext cx="6210300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536E7C5-A6F7-4635-9CF0-30D476020178}"/>
              </a:ext>
            </a:extLst>
          </p:cNvPr>
          <p:cNvSpPr/>
          <p:nvPr/>
        </p:nvSpPr>
        <p:spPr>
          <a:xfrm>
            <a:off x="6762750" y="383468"/>
            <a:ext cx="5117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Развитие яиц заставляет самку начать «головой» вперед продвигаться к кожной поверхности, оставляя на своем пути воспалительный процесс, переходящий в гнойный нарыв, который после лопается. Матка самки при попадании в воду разрывается, и личинки, вылупившиеся из яиц, выходят наружу. Чтобы развитие не прерывалось, личинки должны заразить рачка-циклопа, являющегося промежуточным хозяином. Те личинки, которые останутся в воде, погибают. После проглатывания рачков окончательным хозяином под воздействием желудочной кислоты рачки растворяются, а личинки без труда попадают в кишечник, пробираются сквозь его стенки и оказываются в лимфатических узлах, где продолжается цикл развития. Заболевание, вызываемое риштой, носит название </a:t>
            </a:r>
            <a:r>
              <a:rPr lang="ru-RU" dirty="0" err="1"/>
              <a:t>дракункулёз</a:t>
            </a:r>
            <a:r>
              <a:rPr lang="ru-RU" dirty="0"/>
              <a:t>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790309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. 11. Ришта, извлекаемая из ноги человека, страдающего дракункулёзом">
            <a:extLst>
              <a:ext uri="{FF2B5EF4-FFF2-40B4-BE49-F238E27FC236}">
                <a16:creationId xmlns:a16="http://schemas.microsoft.com/office/drawing/2014/main" xmlns="" id="{58BA9DB7-C571-4D08-AEE0-219C2C1C74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55" y="629902"/>
            <a:ext cx="2686050" cy="362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F4FCEB-79CE-4D9C-845A-503EE5A49C7C}"/>
              </a:ext>
            </a:extLst>
          </p:cNvPr>
          <p:cNvSpPr/>
          <p:nvPr/>
        </p:nvSpPr>
        <p:spPr>
          <a:xfrm>
            <a:off x="320842" y="44052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Ришта, извлекаемая из ноги человека, страдающего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дракункулёзом</a:t>
            </a:r>
            <a:endParaRPr lang="ru-BY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F34463-7D77-4191-AA00-49B7D3D39FE5}"/>
              </a:ext>
            </a:extLst>
          </p:cNvPr>
          <p:cNvSpPr/>
          <p:nvPr/>
        </p:nvSpPr>
        <p:spPr>
          <a:xfrm>
            <a:off x="5775158" y="82995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Дракункулёз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Инкубационный период продолжается до девяти месяцев и завершается к моменту достижения самкой половой зрелости. А у человека, уже заболевшего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дракункулёзом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это время начинают образовываться гнойные нарывы. Единственное спасение от боли — водоем. Облегчение моментальное, но во время контакта с водой пузыри разрываются, и ришта выбрасывает личинок в воду. Рачки их поглощают, и жизненный цикл начинается снова.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лечении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дракункулёза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нередко делают надрез на месте волдыря и понемногу вытягивают червя, наматывая его на палочку. Это занимает дни, а иногда и недели  (вытягивать червя приходится медленно и аккуратно, чтобы он не порвался). Высказывались предположения, что вид ришты, намотанной на палочку, стал своеобразным прототипом символа медицины – посоха Асклепия, обвитого змеей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69264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бороться с нематодой на клубнике, луке и других растениях — Лайфхакер">
            <a:extLst>
              <a:ext uri="{FF2B5EF4-FFF2-40B4-BE49-F238E27FC236}">
                <a16:creationId xmlns:a16="http://schemas.microsoft.com/office/drawing/2014/main" xmlns="" id="{6C9BF30E-42E9-4141-A3A6-83B6DC5F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" y="62753"/>
            <a:ext cx="12236824" cy="61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CAB70A-3E39-49D4-B2D1-FC012C8A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098" y="2410007"/>
            <a:ext cx="5980162" cy="2448863"/>
          </a:xfrm>
        </p:spPr>
        <p:txBody>
          <a:bodyPr>
            <a:normAutofit fontScale="90000"/>
          </a:bodyPr>
          <a:lstStyle/>
          <a:p>
            <a:r>
              <a:rPr lang="ru-RU" dirty="0"/>
              <a:t>Нематоды, или собственно круглые черви (</a:t>
            </a:r>
            <a:r>
              <a:rPr lang="ru-RU" dirty="0" err="1"/>
              <a:t>Nematoda</a:t>
            </a:r>
            <a:r>
              <a:rPr lang="ru-RU" dirty="0"/>
              <a:t>), – тип </a:t>
            </a:r>
            <a:r>
              <a:rPr lang="ru-RU" dirty="0" err="1"/>
              <a:t>первичноротых</a:t>
            </a:r>
            <a:r>
              <a:rPr lang="ru-RU" dirty="0"/>
              <a:t> </a:t>
            </a:r>
            <a:r>
              <a:rPr lang="ru-RU" dirty="0" err="1"/>
              <a:t>первичнополостных</a:t>
            </a:r>
            <a:r>
              <a:rPr lang="ru-RU" dirty="0"/>
              <a:t> билатерально симметричных линяющих животных.</a:t>
            </a:r>
            <a:r>
              <a:rPr lang="ru-BY" dirty="0"/>
              <a:t/>
            </a:r>
            <a:br>
              <a:rPr lang="ru-BY" dirty="0"/>
            </a:br>
            <a:endParaRPr lang="ru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649B68-393C-44FD-8071-F1FCD7E63A5B}"/>
              </a:ext>
            </a:extLst>
          </p:cNvPr>
          <p:cNvSpPr txBox="1"/>
          <p:nvPr/>
        </p:nvSpPr>
        <p:spPr>
          <a:xfrm>
            <a:off x="475130" y="227120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1. ОБЩАЯ ХАРАКТЕРИСТИКА</a:t>
            </a:r>
            <a:endParaRPr lang="ru-BY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AACF7E-FD77-4BB1-887E-856759C9798B}"/>
              </a:ext>
            </a:extLst>
          </p:cNvPr>
          <p:cNvSpPr txBox="1"/>
          <p:nvPr/>
        </p:nvSpPr>
        <p:spPr>
          <a:xfrm>
            <a:off x="402710" y="4423853"/>
            <a:ext cx="523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DDDC"/>
                </a:solidFill>
              </a:rPr>
              <a:t>Известно более 16000 видов нематод, из которых почти половина являются паразитическими. В качестве паразитов нематоды поселяются во всех органах животных и растений.</a:t>
            </a:r>
            <a:endParaRPr lang="ru-BY" dirty="0">
              <a:solidFill>
                <a:srgbClr val="E0DDDC"/>
              </a:solidFill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330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илярия Банкрофта">
            <a:extLst>
              <a:ext uri="{FF2B5EF4-FFF2-40B4-BE49-F238E27FC236}">
                <a16:creationId xmlns:a16="http://schemas.microsoft.com/office/drawing/2014/main" xmlns="" id="{5F1A4A2E-2ACD-4D0A-A771-323434B7AFD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2"/>
            <a:ext cx="12881811" cy="7379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C11A0E-17FF-4030-93AF-98ABF74152BB}"/>
              </a:ext>
            </a:extLst>
          </p:cNvPr>
          <p:cNvSpPr txBox="1"/>
          <p:nvPr/>
        </p:nvSpPr>
        <p:spPr>
          <a:xfrm>
            <a:off x="475130" y="227120"/>
            <a:ext cx="7153835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16. </a:t>
            </a:r>
            <a:r>
              <a:rPr lang="ru-RU" b="1" dirty="0"/>
              <a:t>НИТЧАТКА (ФИЛИЯРИЯ) БАНКРОФТА, ИЛИ БАНКРОФТОВ СТРУНЕЦ (</a:t>
            </a:r>
            <a:r>
              <a:rPr lang="ru-RU" b="1" i="1" dirty="0"/>
              <a:t>WUCHERERIA BANCROFTI</a:t>
            </a:r>
            <a:r>
              <a:rPr lang="ru-RU" b="1" dirty="0"/>
              <a:t>)</a:t>
            </a:r>
            <a:endParaRPr lang="ru-BY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6931B2-106C-4450-8E66-6090FD82F093}"/>
              </a:ext>
            </a:extLst>
          </p:cNvPr>
          <p:cNvSpPr/>
          <p:nvPr/>
        </p:nvSpPr>
        <p:spPr>
          <a:xfrm>
            <a:off x="6561221" y="11929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Внешний вид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. Белая нитевидная нематода, самки длиной 10 см, самцы – 4 см </a:t>
            </a:r>
            <a:endParaRPr lang="ru-BY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08C5E7-579C-4EC7-8A02-86230A33F7AA}"/>
              </a:ext>
            </a:extLst>
          </p:cNvPr>
          <p:cNvSpPr/>
          <p:nvPr/>
        </p:nvSpPr>
        <p:spPr>
          <a:xfrm>
            <a:off x="190901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Тропики, субтропики Азии, Африки, Центральной и Южной Америки.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75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772DD7-BCB8-4CBE-B72E-FCAF0D55AB9E}"/>
              </a:ext>
            </a:extLst>
          </p:cNvPr>
          <p:cNvSpPr/>
          <p:nvPr/>
        </p:nvSpPr>
        <p:spPr>
          <a:xfrm>
            <a:off x="3272589" y="11390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Жизненный цикл.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Взрослые особи обычно встречаются в лимфатических железах и сосудах, затрудняя отток лимфы и вызывая постоянный отек. Самки производят личинок – ночных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микрофиллярий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по ночам появляются в периферической крови, а днем уходят в глубь тела (в легочные сосуды и почки). Это связано с тем, что промежуточным хозяином являются комары, которые сосут кровь обычно в вечерне-ночное время. Личинки попадают в желудок комара, затем в полость тела, где подрастают, после чего скапливаются возле хоботка, из которого передаются человеку при сосании крови. Нитчатки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Банкрофта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вызывают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элефентиаз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элефантиазис, или слоновую болезнь. Стоит отметить, что это заболевание также могут вызывать другие нематоды.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68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ьной, страдающий элефантиазом (по Брунту)">
            <a:extLst>
              <a:ext uri="{FF2B5EF4-FFF2-40B4-BE49-F238E27FC236}">
                <a16:creationId xmlns:a16="http://schemas.microsoft.com/office/drawing/2014/main" xmlns="" id="{E397BA42-80C9-476C-A217-B397BEDF5C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6" y="418347"/>
            <a:ext cx="3689183" cy="57899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269CEE-5F5B-40AE-96A7-8177F5D3C3AC}"/>
              </a:ext>
            </a:extLst>
          </p:cNvPr>
          <p:cNvSpPr/>
          <p:nvPr/>
        </p:nvSpPr>
        <p:spPr>
          <a:xfrm>
            <a:off x="637890" y="6254987"/>
            <a:ext cx="517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Больной, страдающий элефантиазом (по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Брунту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BY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A9A519-7078-4AC0-9E91-10F3F649FCB1}"/>
              </a:ext>
            </a:extLst>
          </p:cNvPr>
          <p:cNvSpPr/>
          <p:nvPr/>
        </p:nvSpPr>
        <p:spPr>
          <a:xfrm>
            <a:off x="5060784" y="53671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Клиническая картина и лечение элефантиаза.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увеличение какой-либо части тела за счет гиперплазии (болезненного разрастания) кожи и подкожной клетчатки, которая вызвана воспалительным утолщением стенок лимфатических сосудов и застоем лимфы, происходящим из-за закупоривания лимфатических сосудов взрослыми особями нитчатки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Банкрофта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Кожа на больной части тела покрывается язвами.</a:t>
            </a:r>
            <a:endParaRPr lang="ru-B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элефантиаза направлено на улучшение оттока жидкости. Эффективно применение противогельминтных препаратов, таких как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авермектин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поздних стадиях может потребоваться хирургическое вмешательство.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Слоновость - причины, симптомы, диагностика и лечение">
            <a:extLst>
              <a:ext uri="{FF2B5EF4-FFF2-40B4-BE49-F238E27FC236}">
                <a16:creationId xmlns:a16="http://schemas.microsoft.com/office/drawing/2014/main" xmlns="" id="{9A9EDC9C-9246-4CFD-B172-314EED9E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27" y="3953032"/>
            <a:ext cx="2757060" cy="22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38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орьба с гусеницами с помощью нематод | Koppert Россия">
            <a:extLst>
              <a:ext uri="{FF2B5EF4-FFF2-40B4-BE49-F238E27FC236}">
                <a16:creationId xmlns:a16="http://schemas.microsoft.com/office/drawing/2014/main" xmlns="" id="{909FE837-6859-40E9-A450-13996F4D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129" y="-107577"/>
            <a:ext cx="12980893" cy="77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28B16-350B-48D2-AFFE-8285BAF1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929" y="2208283"/>
            <a:ext cx="9512142" cy="310631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Представление о нематодах дает нам новый взгляд на то, как даже самые маленькие существа влияют на биологические процессы человеческого организма</a:t>
            </a:r>
            <a:endParaRPr lang="ru-B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ды паразитов. Диагностика и лечение в Центре Паразитологии">
            <a:extLst>
              <a:ext uri="{FF2B5EF4-FFF2-40B4-BE49-F238E27FC236}">
                <a16:creationId xmlns:a16="http://schemas.microsoft.com/office/drawing/2014/main" xmlns="" id="{920D8E8F-8884-4BA3-B246-609FE69C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4670"/>
            <a:ext cx="57150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16C3F4-2847-4EA5-ABFD-3504B9D9009E}"/>
              </a:ext>
            </a:extLst>
          </p:cNvPr>
          <p:cNvSpPr txBox="1"/>
          <p:nvPr/>
        </p:nvSpPr>
        <p:spPr>
          <a:xfrm>
            <a:off x="1021977" y="1166353"/>
            <a:ext cx="3872753" cy="923330"/>
          </a:xfrm>
          <a:prstGeom prst="rect">
            <a:avLst/>
          </a:prstGeom>
          <a:solidFill>
            <a:srgbClr val="CEB79A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A3317"/>
                </a:solidFill>
              </a:rPr>
              <a:t>Передвигаются нематоды изгибаясь, как тугая струна («струнцы»)</a:t>
            </a:r>
            <a:endParaRPr lang="ru-BY" dirty="0">
              <a:solidFill>
                <a:srgbClr val="5A331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503B98-BBCE-4261-A2EA-7C941063A260}"/>
              </a:ext>
            </a:extLst>
          </p:cNvPr>
          <p:cNvSpPr txBox="1"/>
          <p:nvPr/>
        </p:nvSpPr>
        <p:spPr>
          <a:xfrm>
            <a:off x="6457466" y="889354"/>
            <a:ext cx="5244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 тела и характер движений нематод оказались пригодными для жизни в различных средах - от донных осадков и почвы до тканей растений и животных.</a:t>
            </a:r>
            <a:endParaRPr lang="ru-BY" dirty="0"/>
          </a:p>
          <a:p>
            <a:endParaRPr lang="ru-BY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219626-1C3E-40A8-956E-93A7ED87F346}"/>
              </a:ext>
            </a:extLst>
          </p:cNvPr>
          <p:cNvSpPr/>
          <p:nvPr/>
        </p:nvSpPr>
        <p:spPr>
          <a:xfrm>
            <a:off x="6457466" y="2296176"/>
            <a:ext cx="52443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кутикулой залегает гиподерма. Под гиподермой лежит мышечная ткань, состоящая из одного слоя длинных волокон. Мышечный слой </a:t>
            </a:r>
            <a:r>
              <a:rPr lang="ru-RU" dirty="0" err="1"/>
              <a:t>несплошной</a:t>
            </a:r>
            <a:r>
              <a:rPr lang="ru-RU" dirty="0"/>
              <a:t>, но разбился валиками на 4 длинные гиподермы. При сокращении спинных и брюшных лент действуют как мышцы-антагонисты, и тело нематода может изгибаться только в </a:t>
            </a:r>
            <a:r>
              <a:rPr lang="ru-RU" dirty="0" err="1"/>
              <a:t>дорсо</a:t>
            </a:r>
            <a:r>
              <a:rPr lang="ru-RU" dirty="0"/>
              <a:t>-вентральной плоскости. При этом червь, как правило, передвигается на боку.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60149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62791D2-59A0-450A-92FB-55035F599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7" y="568697"/>
            <a:ext cx="8337364" cy="1878668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План строения. </a:t>
            </a:r>
            <a:r>
              <a:rPr lang="ru-RU" dirty="0"/>
              <a:t>Тонкое веретеновидное тело, сужающееся к концам, круглое в поперечном сечении. На переднем конце располагается рот, а на заднем порошица (анус). Снаружи тело покрыто многослойной эластичной кутикулой – неклеточным образованием, выделяемым гиподермой. Гиподерма, или эпидермис, располагается под кутикулой. Мускулатура представлена слоем продольных косо исчерченных мышечных волокон. Первичная полость тела (</a:t>
            </a:r>
            <a:r>
              <a:rPr lang="ru-RU" dirty="0" err="1"/>
              <a:t>схизоцель</a:t>
            </a:r>
            <a:r>
              <a:rPr lang="ru-RU" dirty="0"/>
              <a:t>), лишенная собственной эпителиальной выстилки, заполнена жидкостью.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Заражение </a:t>
            </a:r>
            <a:r>
              <a:rPr lang="ru-RU" dirty="0"/>
              <a:t>паразитическими нематодами обычно происходит из-за отсутствия надлежащей гигиены. Если вы, перед употреблением тщательно не мойте фрукты или овощи, или съели много мяса, риск заражения любым из паразитов является значительным.</a:t>
            </a:r>
            <a:endParaRPr lang="ru-BY" dirty="0"/>
          </a:p>
          <a:p>
            <a:pPr algn="just"/>
            <a:endParaRPr lang="ru-BY" dirty="0"/>
          </a:p>
        </p:txBody>
      </p:sp>
      <p:pic>
        <p:nvPicPr>
          <p:cNvPr id="3074" name="Picture 2" descr="Круглые черви (лат. Nematodes) и нематодозы по МКБ-10">
            <a:extLst>
              <a:ext uri="{FF2B5EF4-FFF2-40B4-BE49-F238E27FC236}">
                <a16:creationId xmlns:a16="http://schemas.microsoft.com/office/drawing/2014/main" xmlns="" id="{8C3305AA-FC56-49C3-A983-31DD7B9B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5476" y="1724141"/>
            <a:ext cx="5909751" cy="32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1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оль в животе: виды, диагностика и лечение | Блог о здоровье в клинике  &quot;Скандинавия&quot;">
            <a:extLst>
              <a:ext uri="{FF2B5EF4-FFF2-40B4-BE49-F238E27FC236}">
                <a16:creationId xmlns:a16="http://schemas.microsoft.com/office/drawing/2014/main" xmlns="" id="{908277CF-23ED-4C6F-AF14-55632DBE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13" y="0"/>
            <a:ext cx="12226146" cy="79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06E33B6-009A-4E82-B782-668EF2586495}"/>
              </a:ext>
            </a:extLst>
          </p:cNvPr>
          <p:cNvSpPr/>
          <p:nvPr/>
        </p:nvSpPr>
        <p:spPr>
          <a:xfrm>
            <a:off x="17934" y="978350"/>
            <a:ext cx="6723529" cy="5539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8BAAE61-5301-4672-AAF9-5EF5F123D044}"/>
              </a:ext>
            </a:extLst>
          </p:cNvPr>
          <p:cNvSpPr/>
          <p:nvPr/>
        </p:nvSpPr>
        <p:spPr>
          <a:xfrm>
            <a:off x="8967" y="1024372"/>
            <a:ext cx="67324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3606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СИМПТОМЫ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дают нематоды, зависят от того, какой именно паразит находится в организме.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Острицы являются наиболее распространенными, вызывая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СИЛЬНЫЙ ЗУД В АНАЛЬНОЙ ОБЛАСТИ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увеличивая их интенсивность по вечерам и ночью. Это сопровождается проблемами с концентрацией и раздражительностью, слабостью и потерей веса.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Чистотел, вызванный человеческими круглыми червями, может быть абсолютно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БЕССИМПТОМНЫМ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Тем не менее, он часто проявляется через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ОБЩУЮ СЛАБОСТЬ, 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Невр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ГИПЕРАКТИВНОСТЬ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Флеб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ОТЕК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ЛИЦА, 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Невр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ГОЛОВОКРУЖЕНИЕ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Аллерг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АЛЛЕРГИЧЕСКИЕ РЕАКЦИИ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свою очередь, наиболее опасный трихинеллез предупреждает о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ВЫСОКОЙ ТЕМПЕРАТУРЕ, ПРОБЛЕМАХ С ПИЩЕВАРЕНИЕМ: БОЛИ В 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Гастроэнтер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ЖИВОТЕ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Гастроэнтер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ДИАРЕЯ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МЫШЕЧНЫЕ БОЛИ И 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Флеб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ОТЕКИ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ЛИЦА.</a:t>
            </a:r>
            <a:endParaRPr lang="ru-BY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7D47102-B07C-4E7F-878D-69DAA2CE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4" y="256672"/>
            <a:ext cx="5602248" cy="46374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C9CF7E-DEF3-40BF-8BCA-D57F60FB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65" y="499705"/>
            <a:ext cx="5992341" cy="439438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1670EB-E931-48CF-9A0A-4B007AFC4B36}"/>
              </a:ext>
            </a:extLst>
          </p:cNvPr>
          <p:cNvSpPr/>
          <p:nvPr/>
        </p:nvSpPr>
        <p:spPr>
          <a:xfrm>
            <a:off x="6096000" y="50889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BY" dirty="0"/>
              <a:t>Паразит был идентифицирован с помощью анализа ПЦР как </a:t>
            </a:r>
            <a:r>
              <a:rPr lang="ru-BY" dirty="0" err="1"/>
              <a:t>Dirofilaria</a:t>
            </a:r>
            <a:r>
              <a:rPr lang="ru-BY" dirty="0"/>
              <a:t> </a:t>
            </a:r>
            <a:r>
              <a:rPr lang="ru-BY" dirty="0" err="1"/>
              <a:t>repens</a:t>
            </a:r>
            <a:r>
              <a:rPr lang="ru-BY" dirty="0"/>
              <a:t>, которая является зоонозной </a:t>
            </a:r>
            <a:r>
              <a:rPr lang="ru-BY" dirty="0" err="1"/>
              <a:t>филяриатозной</a:t>
            </a:r>
            <a:r>
              <a:rPr lang="ru-BY" dirty="0"/>
              <a:t> нематодой.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7D5420-A501-433E-A8D8-0A934A7D7EA1}"/>
              </a:ext>
            </a:extLst>
          </p:cNvPr>
          <p:cNvSpPr/>
          <p:nvPr/>
        </p:nvSpPr>
        <p:spPr>
          <a:xfrm>
            <a:off x="259588" y="5088904"/>
            <a:ext cx="560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dirty="0"/>
              <a:t>Пример </a:t>
            </a:r>
            <a:r>
              <a:rPr lang="ru-BY" dirty="0" err="1"/>
              <a:t>дирофиляриоза</a:t>
            </a:r>
            <a:r>
              <a:rPr lang="ru-BY" dirty="0"/>
              <a:t> сердца — заболевание, вызываемое паразитированием нематоды рода </a:t>
            </a:r>
            <a:r>
              <a:rPr lang="ru-BY" dirty="0" err="1"/>
              <a:t>Dirofilaria</a:t>
            </a:r>
            <a:r>
              <a:rPr lang="ru-B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10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66ADF9-64E9-4048-B901-7B3E601AD4F1}"/>
              </a:ext>
            </a:extLst>
          </p:cNvPr>
          <p:cNvSpPr/>
          <p:nvPr/>
        </p:nvSpPr>
        <p:spPr>
          <a:xfrm>
            <a:off x="2250141" y="799290"/>
            <a:ext cx="76917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НЕМАТОД:</a:t>
            </a:r>
            <a:endParaRPr lang="ru-BY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Трехслойные – тело состоит из трёх слоев клеток: эктодермы, энтодермы и мезодермы</a:t>
            </a:r>
            <a:endParaRPr lang="ru-BY" sz="16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Двустороннесимметричные многоклеточные животные.</a:t>
            </a:r>
            <a:endParaRPr lang="ru-BY" sz="16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Тело нечленистое (несегментированное), в поперечном сечении круглое.</a:t>
            </a:r>
            <a:endParaRPr lang="ru-BY" sz="16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Первичнополостные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Внутренняя (первичная) полость тела заполнена жидкостью, находящейся под давлением и обеспечивающей постоянство формы тела.</a:t>
            </a:r>
            <a:endParaRPr lang="ru-BY" sz="16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 кожно-мускульный мешок.</a:t>
            </a:r>
            <a:endParaRPr lang="ru-BY" sz="16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Пищеварительная система сквозная. Кишечная трубка, которая начинается на переднем конце тела ротовым отверстием будет заканчиваться анальным отверстием (впервые появившимся в ходе эволюции).</a:t>
            </a:r>
            <a:endParaRPr lang="ru-BY" sz="16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Кровеносная и дыхательная системы у круглых червей отсутствуют</a:t>
            </a:r>
            <a:endParaRPr lang="ru-BY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3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BB413E-6F9E-4EC2-A428-677876956854}"/>
              </a:ext>
            </a:extLst>
          </p:cNvPr>
          <p:cNvSpPr txBox="1"/>
          <p:nvPr/>
        </p:nvSpPr>
        <p:spPr>
          <a:xfrm>
            <a:off x="295834" y="271943"/>
            <a:ext cx="715383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en-US" sz="24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СТРОЕНИЕ И ФИЗИОЛОГИЯ</a:t>
            </a:r>
            <a:endParaRPr lang="ru-BY" sz="2000" b="1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F104ED82-5AA0-4BEE-B4B3-DDBED3B8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33" y="1544913"/>
            <a:ext cx="5559435" cy="33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DC7F7AF8-10DB-4816-8C52-A7C9500C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92" y="1544913"/>
            <a:ext cx="38385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A8D07F7-C4F5-4E2B-B8FA-FDE44BC8E53F}"/>
              </a:ext>
            </a:extLst>
          </p:cNvPr>
          <p:cNvSpPr/>
          <p:nvPr/>
        </p:nvSpPr>
        <p:spPr>
          <a:xfrm>
            <a:off x="1371599" y="5022991"/>
            <a:ext cx="9816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dirty="0"/>
              <a:t>Вдоль тела у большинства нематод проходят 4 длинные линии: 2 по бокам и 2 посередине спинной и брюшной стороны. На брюшной стороне тела находится, кроме того, выделительное отверстие (недалеко позади рта), а у самки еще и половое отверстие.</a:t>
            </a:r>
          </a:p>
        </p:txBody>
      </p:sp>
    </p:spTree>
    <p:extLst>
      <p:ext uri="{BB962C8B-B14F-4D97-AF65-F5344CB8AC3E}">
        <p14:creationId xmlns:p14="http://schemas.microsoft.com/office/powerpoint/2010/main" val="378587956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169</TotalTime>
  <Words>2176</Words>
  <Application>Microsoft Office PowerPoint</Application>
  <PresentationFormat>Широкоэкранный</PresentationFormat>
  <Paragraphs>115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Rockwell</vt:lpstr>
      <vt:lpstr>Times New Roman</vt:lpstr>
      <vt:lpstr>Wingdings</vt:lpstr>
      <vt:lpstr>Галерея</vt:lpstr>
      <vt:lpstr>ыапы</vt:lpstr>
      <vt:lpstr>План презентации:</vt:lpstr>
      <vt:lpstr>Нематоды, или собственно круглые черви (Nematoda), – тип первичноротых первичнополостных билатерально симметричных линяющих животных.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о нематодах дает нам новый взгляд на то, как даже самые маленькие существа влияют на биологические процессы человеческого организма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ыапы</dc:title>
  <dc:creator>Kristina Sekretareva</dc:creator>
  <cp:lastModifiedBy>Tesla</cp:lastModifiedBy>
  <cp:revision>10</cp:revision>
  <dcterms:created xsi:type="dcterms:W3CDTF">2025-04-29T21:20:02Z</dcterms:created>
  <dcterms:modified xsi:type="dcterms:W3CDTF">2025-05-26T05:31:46Z</dcterms:modified>
</cp:coreProperties>
</file>