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983BD1-2B62-4080-88E3-C14822793AFF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3ED382-E142-416D-B750-C4663B2E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Vlamas1k\OneDrive\&#1056;&#1072;&#1073;&#1086;&#1095;&#1080;&#1081;%20&#1089;&#1090;&#1086;&#1083;\video_2024-04-15_22-53-33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Vlamas1k\OneDrive\&#1056;&#1072;&#1073;&#1086;&#1095;&#1080;&#1081;%20&#1089;&#1090;&#1086;&#1083;\video_2024-04-15_22-55-20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643050"/>
            <a:ext cx="6172200" cy="25003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Биогельминты и геогельминты- представители класса Нематоды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003322"/>
            <a:ext cx="4357718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Выполнили студенты </a:t>
            </a:r>
            <a:r>
              <a:rPr lang="en-US" dirty="0" smtClean="0"/>
              <a:t>I</a:t>
            </a:r>
            <a:r>
              <a:rPr lang="ru-RU" dirty="0" smtClean="0"/>
              <a:t> курса 3 группы лечебного факультета</a:t>
            </a:r>
          </a:p>
          <a:p>
            <a:pPr algn="ctr"/>
            <a:r>
              <a:rPr lang="ru-RU" dirty="0" smtClean="0"/>
              <a:t>Хмелевский В.И.,</a:t>
            </a:r>
          </a:p>
          <a:p>
            <a:pPr algn="ctr"/>
            <a:r>
              <a:rPr lang="ru-RU" dirty="0" smtClean="0"/>
              <a:t>Дешин Е.Д.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6540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Клиника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4214810" cy="592933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кишечной стадии трихинеллеза под действием продуктов обмена веществ взрослых трихинелл и их личинок, обладающих токсическими и ферментативными свойствами, в слизистой оболочке кишечника развивается местная воспалительная реакция</a:t>
            </a:r>
            <a:r>
              <a:rPr lang="ru-RU" sz="2000" i="1" u="sng" dirty="0" smtClean="0"/>
              <a:t>. Метаболиты взрослых трихинелл оказывают </a:t>
            </a:r>
            <a:r>
              <a:rPr lang="ru-RU" sz="2000" i="1" u="sng" dirty="0" err="1" smtClean="0"/>
              <a:t>иммуносупрессивное</a:t>
            </a:r>
            <a:r>
              <a:rPr lang="ru-RU" sz="2000" i="1" u="sng" dirty="0" smtClean="0"/>
              <a:t> действие, вследствие чего создаются условия для миграции личинок. </a:t>
            </a:r>
          </a:p>
          <a:p>
            <a:r>
              <a:rPr lang="ru-RU" sz="2000" b="1" dirty="0" smtClean="0"/>
              <a:t>Механическое воздействие заключается в повреждении личинками стенок кишечника и мышечных волокон. </a:t>
            </a:r>
            <a:r>
              <a:rPr lang="ru-RU" sz="2000" dirty="0" smtClean="0"/>
              <a:t>Личинки проникают в волокна скелетной мускулатуры, окружаются капсулами, предохраняющими их от действия защитных механизмов иммунной системы хозяина. Капсулы защищают хозяина от продуктов метаболизма личинок, являющихся мощными аллергенами. </a:t>
            </a:r>
            <a:r>
              <a:rPr lang="ru-RU" sz="2000" i="1" u="sng" dirty="0" smtClean="0"/>
              <a:t>Вследствие этого аллергические реакции затухают.</a:t>
            </a:r>
            <a:endParaRPr lang="ru-RU" sz="2000" i="1" u="sng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b="43657"/>
          <a:stretch>
            <a:fillRect/>
          </a:stretch>
        </p:blipFill>
        <p:spPr bwMode="auto">
          <a:xfrm>
            <a:off x="4071934" y="1142984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29650" y="1785926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3657600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Тяжелые патологические процессы, происходящие в мышечной ткани, приводят к развитию </a:t>
            </a:r>
            <a:r>
              <a:rPr lang="ru-RU" b="1" dirty="0" smtClean="0"/>
              <a:t>миозита</a:t>
            </a:r>
            <a:r>
              <a:rPr lang="ru-RU" dirty="0" smtClean="0"/>
              <a:t>. Тяжесть заболевания зависит от количества личинок, попавших в организм. </a:t>
            </a:r>
          </a:p>
          <a:p>
            <a:r>
              <a:rPr lang="ru-RU" dirty="0" smtClean="0"/>
              <a:t>Характерными симптомами заболевания являются </a:t>
            </a:r>
            <a:r>
              <a:rPr lang="ru-RU" b="1" u="sng" dirty="0" smtClean="0"/>
              <a:t>тошнота, рвота, понос</a:t>
            </a:r>
            <a:r>
              <a:rPr lang="ru-RU" dirty="0" smtClean="0"/>
              <a:t>. Затем появляется аллергическая </a:t>
            </a:r>
            <a:r>
              <a:rPr lang="ru-RU" dirty="0" smtClean="0"/>
              <a:t>сыпь, </a:t>
            </a:r>
            <a:r>
              <a:rPr lang="ru-RU" dirty="0" smtClean="0"/>
              <a:t>повышается температура до 40–41 °С, наблюдается отечность век, </a:t>
            </a:r>
            <a:r>
              <a:rPr lang="ru-RU" dirty="0" smtClean="0"/>
              <a:t>лица, </a:t>
            </a:r>
            <a:r>
              <a:rPr lang="ru-RU" dirty="0" smtClean="0"/>
              <a:t>а иногда и других частей тела, появляются боли в мышцах. </a:t>
            </a:r>
          </a:p>
          <a:p>
            <a:r>
              <a:rPr lang="ru-RU" b="1" dirty="0" smtClean="0"/>
              <a:t>Осложнения</a:t>
            </a:r>
            <a:r>
              <a:rPr lang="ru-RU" dirty="0" smtClean="0"/>
              <a:t>: </a:t>
            </a:r>
            <a:r>
              <a:rPr lang="ru-RU" b="1" i="1" dirty="0" smtClean="0"/>
              <a:t>миокардит, пневмония, </a:t>
            </a:r>
            <a:r>
              <a:rPr lang="ru-RU" b="1" i="1" dirty="0" err="1" smtClean="0"/>
              <a:t>менингоэнцефалит</a:t>
            </a:r>
            <a:r>
              <a:rPr lang="ru-RU" b="1" i="1" dirty="0" smtClean="0"/>
              <a:t>, полиневриты, тромбоэмболии, аллергические системные </a:t>
            </a:r>
            <a:r>
              <a:rPr lang="ru-RU" b="1" i="1" dirty="0" err="1" smtClean="0"/>
              <a:t>васкулиты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b="27083"/>
          <a:stretch>
            <a:fillRect/>
          </a:stretch>
        </p:blipFill>
        <p:spPr bwMode="auto">
          <a:xfrm>
            <a:off x="3786182" y="785794"/>
            <a:ext cx="50720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0" y="1142984"/>
            <a:ext cx="228123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614366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Диагностика</a:t>
            </a:r>
            <a:r>
              <a:rPr lang="ru-RU" dirty="0" smtClean="0"/>
              <a:t>: иммунологические методы; биопсия мышц. </a:t>
            </a:r>
          </a:p>
          <a:p>
            <a:r>
              <a:rPr lang="ru-RU" b="1" i="1" dirty="0" smtClean="0"/>
              <a:t>Иммунитет:</a:t>
            </a:r>
            <a:r>
              <a:rPr lang="ru-RU" dirty="0" smtClean="0"/>
              <a:t> </a:t>
            </a:r>
            <a:r>
              <a:rPr lang="ru-RU" u="sng" dirty="0" smtClean="0"/>
              <a:t>Не формируется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Профилактика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Общественная профилактика</a:t>
            </a:r>
            <a:r>
              <a:rPr lang="ru-RU" dirty="0" smtClean="0"/>
              <a:t>:  организация санитарного и ветеринарного контроля на бойнях и рынках, осмотр свиных, кабаньих, медвежьих туш на наличие трихинелл; зоогигиеническое содержание свиней (предотвращение поедания ими трупов грызунов и других животных; содержание свинарников в чистоте); санитарно-просветительная работа для ознакомления населения с путями передачи заболевания и методами индивидуальной и общественной профилактики заражения трихинеллезом.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Индивидуальная профилактика</a:t>
            </a:r>
            <a:r>
              <a:rPr lang="ru-RU" dirty="0" smtClean="0"/>
              <a:t>: исключение из рациона мяса, не прошедшего ветеринарный контроль. </a:t>
            </a:r>
          </a:p>
          <a:p>
            <a:pPr indent="274320">
              <a:buNone/>
            </a:pPr>
            <a:r>
              <a:rPr lang="ru-RU" dirty="0" smtClean="0"/>
              <a:t>Термическая обработка мяса неэффективна.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/>
              <a:t>Аскарида человеческая</a:t>
            </a:r>
            <a:br>
              <a:rPr lang="ru-RU" b="1" i="1" dirty="0" smtClean="0"/>
            </a:br>
            <a:r>
              <a:rPr lang="en-US" b="1" i="1" dirty="0" smtClean="0"/>
              <a:t>(</a:t>
            </a:r>
            <a:r>
              <a:rPr lang="en-US" b="1" i="1" dirty="0" err="1" smtClean="0"/>
              <a:t>Ascaris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lumbricoides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Заболевание: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- Аскаридоз</a:t>
            </a:r>
            <a:r>
              <a:rPr lang="en-US" dirty="0" smtClean="0"/>
              <a:t>, </a:t>
            </a:r>
            <a:r>
              <a:rPr lang="ru-RU" dirty="0" err="1" smtClean="0"/>
              <a:t>геогельминтоз</a:t>
            </a:r>
            <a:endParaRPr lang="ru-RU" dirty="0" smtClean="0"/>
          </a:p>
          <a:p>
            <a:r>
              <a:rPr lang="ru-RU" i="1" dirty="0" smtClean="0"/>
              <a:t>Географическое распространение:</a:t>
            </a:r>
          </a:p>
          <a:p>
            <a:pPr>
              <a:buNone/>
            </a:pPr>
            <a:r>
              <a:rPr lang="ru-RU" dirty="0" smtClean="0"/>
              <a:t>  -Аскаридоз распространен в </a:t>
            </a:r>
            <a:r>
              <a:rPr lang="ru-RU" b="1" dirty="0" smtClean="0"/>
              <a:t>153 </a:t>
            </a:r>
            <a:r>
              <a:rPr lang="ru-RU" dirty="0" smtClean="0"/>
              <a:t>из 218 стран, расположенных в зонах умеренного, субтропического и тропического климата</a:t>
            </a:r>
            <a:r>
              <a:rPr lang="ru-RU" u="sng" dirty="0" smtClean="0"/>
              <a:t>.</a:t>
            </a:r>
          </a:p>
          <a:p>
            <a:pPr indent="274320" algn="just">
              <a:buNone/>
            </a:pPr>
            <a:r>
              <a:rPr lang="ru-RU" u="sng" dirty="0" smtClean="0"/>
              <a:t>В зонах пустынь, полупустынь и вечной мерзлоты аскаридоз встречается очень редко.</a:t>
            </a:r>
            <a:endParaRPr lang="ru-RU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642942"/>
          </a:xfrm>
        </p:spPr>
        <p:txBody>
          <a:bodyPr/>
          <a:lstStyle/>
          <a:p>
            <a:pPr algn="ctr"/>
            <a:r>
              <a:rPr lang="ru-RU" b="1" i="1" dirty="0" smtClean="0"/>
              <a:t>Морфология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4114800" cy="5373818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Длина взрослой самки 20–40 </a:t>
            </a:r>
            <a:r>
              <a:rPr lang="ru-RU" dirty="0" smtClean="0"/>
              <a:t>см, </a:t>
            </a:r>
            <a:r>
              <a:rPr lang="ru-RU" u="sng" dirty="0" smtClean="0"/>
              <a:t>самца – 15–25 см</a:t>
            </a:r>
            <a:r>
              <a:rPr lang="ru-RU" dirty="0" smtClean="0"/>
              <a:t>. Задний конец тела самца загнут на брюшную сторону. Пищеварительная система начинается ротовым отверстием, расположенным на переднем конце тела и окруженным тремя губам. </a:t>
            </a:r>
            <a:r>
              <a:rPr lang="ru-RU" u="sng" dirty="0" smtClean="0"/>
              <a:t>Оплодотворенные яйца </a:t>
            </a:r>
            <a:r>
              <a:rPr lang="ru-RU" i="1" u="sng" dirty="0" smtClean="0"/>
              <a:t>аскариды овальной или округлой формы</a:t>
            </a:r>
            <a:r>
              <a:rPr lang="ru-RU" dirty="0" smtClean="0"/>
              <a:t>, окружены толстой(хорошо прокрашиваемой) бугристой оболочкой.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28572"/>
          <a:stretch>
            <a:fillRect/>
          </a:stretch>
        </p:blipFill>
        <p:spPr bwMode="auto">
          <a:xfrm>
            <a:off x="4071934" y="1785926"/>
            <a:ext cx="47149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7786742" cy="1143000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 smtClean="0"/>
              <a:t>Яйца аскариды</a:t>
            </a:r>
            <a:endParaRPr lang="ru-RU" sz="5000" b="1" i="1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9296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Аскарида</a:t>
            </a:r>
            <a:endParaRPr lang="ru-RU" sz="4000" b="1" i="1" dirty="0"/>
          </a:p>
        </p:txBody>
      </p:sp>
      <p:pic>
        <p:nvPicPr>
          <p:cNvPr id="4" name="Содержимое 3" descr="photo_2024-03-15_10-59-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858180" cy="571501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pPr algn="ctr"/>
            <a:r>
              <a:rPr lang="ru-RU" b="1" i="1" dirty="0" smtClean="0"/>
              <a:t>Жизненный цикл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715040"/>
          </a:xfrm>
        </p:spPr>
        <p:txBody>
          <a:bodyPr>
            <a:normAutofit fontScale="77500" lnSpcReduction="20000"/>
          </a:bodyPr>
          <a:lstStyle/>
          <a:p>
            <a:pPr indent="274320" algn="just"/>
            <a:r>
              <a:rPr lang="ru-RU" b="1" dirty="0" smtClean="0"/>
              <a:t>Аскарида паразитирует только у человека. </a:t>
            </a:r>
            <a:r>
              <a:rPr lang="ru-RU" dirty="0" smtClean="0"/>
              <a:t>Оплодотворенные яйца аскариды выводятся из организма хозяина </a:t>
            </a:r>
            <a:r>
              <a:rPr lang="ru-RU" u="sng" dirty="0" smtClean="0"/>
              <a:t>с фекалиями</a:t>
            </a:r>
            <a:r>
              <a:rPr lang="ru-RU" dirty="0" smtClean="0"/>
              <a:t>. При оптимальных условиях через 2–3 недели в яйце после первой линьки формируется инвазионная личинка. Яйца аскариды </a:t>
            </a:r>
            <a:r>
              <a:rPr lang="ru-RU" b="1" dirty="0" err="1" smtClean="0"/>
              <a:t>резистентны</a:t>
            </a:r>
            <a:r>
              <a:rPr lang="ru-RU" dirty="0" smtClean="0"/>
              <a:t> к неблагоприятным внешним условиям и могут сохранять жизнеспособность до 6 лет и более. Они устойчивы к разным химическим веществам, но быстро погибают под действием </a:t>
            </a:r>
            <a:r>
              <a:rPr lang="ru-RU" u="sng" dirty="0" smtClean="0"/>
              <a:t>высокой температуры</a:t>
            </a:r>
            <a:r>
              <a:rPr lang="ru-RU" dirty="0" smtClean="0"/>
              <a:t>. </a:t>
            </a:r>
          </a:p>
          <a:p>
            <a:pPr indent="274320" algn="just"/>
            <a:r>
              <a:rPr lang="ru-RU" dirty="0" smtClean="0"/>
              <a:t>При проглатывании инвазионного яйца в кишечнике из него высвобождается личинка. Она прободает стенку кишки, попадает в кровеносные сосуды и с током венозной крови через печень, правое предсердие и желудочек проникает в легкие. </a:t>
            </a:r>
            <a:r>
              <a:rPr lang="ru-RU" b="1" dirty="0" smtClean="0"/>
              <a:t>Для дальнейшего развития личинке аскариды необходим кислород. </a:t>
            </a:r>
            <a:r>
              <a:rPr lang="ru-RU" dirty="0" smtClean="0"/>
              <a:t>В легких из капилляров личинка проникает в легочные альвеолы, а затем в бронхи и трахею. Отсюда личинка поднимается в глотку и со слюной может быть снова проглочена. Попав вторично в кишечник человека, личинки растут, еще раз линяют и через 2–2,5 месяца достигают половой зрелости. </a:t>
            </a:r>
          </a:p>
          <a:p>
            <a:pPr indent="274320" algn="just"/>
            <a:r>
              <a:rPr lang="ru-RU" dirty="0" smtClean="0"/>
              <a:t>Число аскарид, одновременно паразитирующих в кишечнике человека, может достигать </a:t>
            </a:r>
            <a:r>
              <a:rPr lang="ru-RU" b="1" u="sng" dirty="0" smtClean="0"/>
              <a:t>нескольких сотен.</a:t>
            </a:r>
            <a:r>
              <a:rPr lang="ru-RU" dirty="0" smtClean="0"/>
              <a:t> Продолжительность жизни взрослых аскарид – около 1 года.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1000132"/>
          </a:xfrm>
        </p:spPr>
        <p:txBody>
          <a:bodyPr/>
          <a:lstStyle/>
          <a:p>
            <a:pPr algn="ctr"/>
            <a:r>
              <a:rPr lang="ru-RU" b="1" i="1" dirty="0" smtClean="0"/>
              <a:t>Клиника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715040"/>
          </a:xfrm>
        </p:spPr>
        <p:txBody>
          <a:bodyPr>
            <a:normAutofit fontScale="77500" lnSpcReduction="20000"/>
          </a:bodyPr>
          <a:lstStyle/>
          <a:p>
            <a:pPr indent="274320" algn="just"/>
            <a:r>
              <a:rPr lang="ru-RU" dirty="0" smtClean="0"/>
              <a:t>Патогенез аскаридоза в период миграции личинок в крови и пребывания их в органах дыхания отличается от патогенеза в период паразитирования взрослых гельминтов в тонкой кишке человека. </a:t>
            </a:r>
          </a:p>
          <a:p>
            <a:pPr indent="274320" algn="just"/>
            <a:r>
              <a:rPr lang="ru-RU" dirty="0" smtClean="0"/>
              <a:t>В ранней (миграционной) стадии аскаридоза личинки аскариды выделяют фермент </a:t>
            </a:r>
            <a:r>
              <a:rPr lang="ru-RU" dirty="0" err="1" smtClean="0"/>
              <a:t>гиалуронидазу</a:t>
            </a:r>
            <a:r>
              <a:rPr lang="ru-RU" dirty="0" smtClean="0"/>
              <a:t>, что приводит к лизису стенок сосудов, проникновению </a:t>
            </a:r>
            <a:r>
              <a:rPr lang="ru-RU" dirty="0" smtClean="0"/>
              <a:t>их в </a:t>
            </a:r>
            <a:r>
              <a:rPr lang="ru-RU" dirty="0" smtClean="0"/>
              <a:t>кровеносное русло и миграцию с током крови по органам.</a:t>
            </a:r>
          </a:p>
          <a:p>
            <a:pPr indent="274320">
              <a:buNone/>
            </a:pPr>
            <a:r>
              <a:rPr lang="ru-RU" dirty="0" smtClean="0"/>
              <a:t> В начале миграции личинки очень малы. Они имеют размер не более 0,5 мм и </a:t>
            </a:r>
            <a:r>
              <a:rPr lang="ru-RU" b="1" dirty="0" smtClean="0"/>
              <a:t>способны вызывать ограниченные кровоизлияния в стенке тонкой кишки и печени. </a:t>
            </a:r>
          </a:p>
          <a:p>
            <a:pPr indent="274320">
              <a:buNone/>
            </a:pPr>
            <a:r>
              <a:rPr lang="ru-RU" dirty="0" smtClean="0"/>
              <a:t>Проникая в альвеолы и бронхиолы, а затем в бронхи, они при интенсивной инвазии могут стать причиной </a:t>
            </a:r>
            <a:r>
              <a:rPr lang="ru-RU" u="sng" dirty="0" smtClean="0"/>
              <a:t>более значительных кровоизлияний.</a:t>
            </a:r>
            <a:r>
              <a:rPr lang="ru-RU" dirty="0" smtClean="0"/>
              <a:t> Позднее в очагах кровоизлияний образуются очаги воспалений, </a:t>
            </a:r>
            <a:r>
              <a:rPr lang="ru-RU" u="sng" dirty="0" smtClean="0"/>
              <a:t>характерные для бронхопневмонии и острого воспалительного гепатита. </a:t>
            </a:r>
            <a:r>
              <a:rPr lang="ru-RU" dirty="0" smtClean="0"/>
              <a:t>При миграции личинок продукты их обмена и распада приводят </a:t>
            </a:r>
            <a:r>
              <a:rPr lang="ru-RU" u="sng" dirty="0" smtClean="0"/>
              <a:t>к аллергическим реакциям.</a:t>
            </a:r>
            <a:r>
              <a:rPr lang="ru-RU" dirty="0" smtClean="0"/>
              <a:t> </a:t>
            </a:r>
          </a:p>
          <a:p>
            <a:pPr indent="274320" algn="just"/>
            <a:r>
              <a:rPr lang="ru-RU" b="1" i="1" dirty="0" smtClean="0"/>
              <a:t>Могут развиться аллергический миокардит, аллергический гепатит и произойти изменения в почках, надпочечниках, кишечнике, селезенке.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Общая характеристика типа Круглые черви и класса Собственно круглые черви.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858280" cy="27146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Характерные черты типа: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трехслойность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билатеральная симметрия тела,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3)цилиндрическая или веретенообразная форма тела;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наличие кожно-мускульного мешка и первичной полости тела;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наличие систем органов — нервной, пищеварительной, выделительной и половой;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6)раздельнополость;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появление задней кишки и анального отверстия. </a:t>
            </a:r>
          </a:p>
        </p:txBody>
      </p:sp>
      <p:pic>
        <p:nvPicPr>
          <p:cNvPr id="14340" name="Picture 4" descr="4. Общая характеристика типа Кольчатые чер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735811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346" y="357166"/>
            <a:ext cx="280966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467600" cy="63311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Тяжелым осложнением аскаридоза может быть анафилактический шок, приводящий к гибели больного.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 нарушении функции кишечника появляются: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i="1" u="sng" dirty="0" smtClean="0"/>
              <a:t>боли в животе, тошнота, рвота, энтероколит, сопровождающийся лихорадкой, уменьшается масса тела. </a:t>
            </a:r>
          </a:p>
          <a:p>
            <a:pPr indent="274320" algn="just">
              <a:buNone/>
            </a:pPr>
            <a:r>
              <a:rPr lang="ru-RU" dirty="0" smtClean="0"/>
              <a:t>Клиническая картина кишечной стадии аскаридоза отличается </a:t>
            </a:r>
            <a:r>
              <a:rPr lang="ru-RU" u="sng" dirty="0" smtClean="0"/>
              <a:t>разнообразием</a:t>
            </a:r>
            <a:r>
              <a:rPr lang="ru-RU" dirty="0" smtClean="0"/>
              <a:t>. Симптомы могут быть выражены </a:t>
            </a:r>
            <a:r>
              <a:rPr lang="ru-RU" b="1" dirty="0" smtClean="0"/>
              <a:t>слабо</a:t>
            </a:r>
            <a:r>
              <a:rPr lang="ru-RU" dirty="0" smtClean="0"/>
              <a:t>, или заболевание может протекать </a:t>
            </a:r>
            <a:r>
              <a:rPr lang="ru-RU" b="1" dirty="0" smtClean="0"/>
              <a:t>очень тяжело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smtClean="0"/>
              <a:t>интенсивных инвазиях могут возникнуть:</a:t>
            </a:r>
          </a:p>
          <a:p>
            <a:pPr>
              <a:buFont typeface="Wingdings" pitchFamily="2" charset="2"/>
              <a:buChar char="Ø"/>
            </a:pPr>
            <a:r>
              <a:rPr lang="ru-RU" i="1" u="sng" dirty="0" smtClean="0"/>
              <a:t>непроходимость кишечника, </a:t>
            </a:r>
            <a:r>
              <a:rPr lang="ru-RU" i="1" u="sng" dirty="0" err="1" smtClean="0"/>
              <a:t>аскаридозный</a:t>
            </a:r>
            <a:r>
              <a:rPr lang="ru-RU" i="1" u="sng" dirty="0" smtClean="0"/>
              <a:t> перитонит, закупорка печеночных ходов, протоков поджелудочной железы.</a:t>
            </a:r>
            <a:r>
              <a:rPr lang="ru-RU" dirty="0" smtClean="0"/>
              <a:t> </a:t>
            </a:r>
          </a:p>
          <a:p>
            <a:pPr indent="274320" algn="just">
              <a:buNone/>
            </a:pPr>
            <a:r>
              <a:rPr lang="ru-RU" dirty="0" smtClean="0"/>
              <a:t>При проникновении аскарид в дыхательные пути возможны:</a:t>
            </a:r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обтурация</a:t>
            </a:r>
            <a:r>
              <a:rPr lang="ru-RU" i="1" u="sng" dirty="0" smtClean="0"/>
              <a:t> и асфиксия. </a:t>
            </a:r>
          </a:p>
          <a:p>
            <a:r>
              <a:rPr lang="ru-RU" b="1" u="sng" dirty="0" smtClean="0"/>
              <a:t>Аскаридоз, сопутствующий другим заболеваниям, утяжеляет их течение.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44164" y="928670"/>
            <a:ext cx="228123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26041"/>
          <a:stretch>
            <a:fillRect/>
          </a:stretch>
        </p:blipFill>
        <p:spPr bwMode="auto">
          <a:xfrm>
            <a:off x="285720" y="357166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6646580" y="2926080"/>
            <a:ext cx="630936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9858412" y="-785842"/>
            <a:ext cx="1527048" cy="4983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video_2024-04-15_22-53-33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_2024-04-15_22-55-20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Иммунитет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/>
            <a:r>
              <a:rPr lang="ru-RU" b="1" u="sng" dirty="0" smtClean="0"/>
              <a:t>У человека отсутствует естественный иммунитет против аскаридоза. </a:t>
            </a:r>
            <a:r>
              <a:rPr lang="ru-RU" dirty="0" smtClean="0"/>
              <a:t>Приобретенный иммунитет формируется при </a:t>
            </a:r>
            <a:r>
              <a:rPr lang="ru-RU" i="1" u="sng" dirty="0" smtClean="0"/>
              <a:t>многократных повторных заражениях.</a:t>
            </a:r>
          </a:p>
          <a:p>
            <a:pPr indent="274320" algn="just"/>
            <a:r>
              <a:rPr lang="ru-RU" dirty="0" smtClean="0"/>
              <a:t>При повторном заражении личинки под действием антител теряют активность и гибнут во время миграции.</a:t>
            </a:r>
          </a:p>
          <a:p>
            <a:pPr indent="274320" algn="just"/>
            <a:r>
              <a:rPr lang="ru-RU" dirty="0" smtClean="0"/>
              <a:t> В результате многократных инвазий все личинки могут погибнуть и </a:t>
            </a:r>
            <a:r>
              <a:rPr lang="ru-RU" u="sng" dirty="0" smtClean="0"/>
              <a:t>кишечная фаза не наступает.</a:t>
            </a:r>
            <a:endParaRPr lang="ru-RU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1486" y="500042"/>
            <a:ext cx="38957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072494" cy="6357982"/>
          </a:xfrm>
        </p:spPr>
        <p:txBody>
          <a:bodyPr>
            <a:normAutofit fontScale="92500"/>
          </a:bodyPr>
          <a:lstStyle/>
          <a:p>
            <a:pPr indent="274320">
              <a:buNone/>
            </a:pPr>
            <a:r>
              <a:rPr lang="ru-RU" dirty="0" smtClean="0"/>
              <a:t>Диагноз аскаридоза в кишечной стадии устанавливают при обнаружении яиц аскарид или самих гельминтов в фекалиях. </a:t>
            </a:r>
          </a:p>
          <a:p>
            <a:pPr indent="274320">
              <a:buNone/>
            </a:pPr>
            <a:r>
              <a:rPr lang="ru-RU" dirty="0" smtClean="0"/>
              <a:t>Иногда личинки аскарид можно обнаружить при исследовании мокроты. </a:t>
            </a:r>
            <a:r>
              <a:rPr lang="ru-RU" u="sng" dirty="0" smtClean="0"/>
              <a:t>При этом, диагноз аскаридоза в миграционной стадии установить очень сложно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Профилактика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Индивидуальная профилактика</a:t>
            </a:r>
            <a:r>
              <a:rPr lang="ru-RU" dirty="0" smtClean="0"/>
              <a:t>:  </a:t>
            </a:r>
          </a:p>
          <a:p>
            <a:pPr indent="274320" algn="just">
              <a:buNone/>
            </a:pPr>
            <a:r>
              <a:rPr lang="ru-RU" dirty="0" smtClean="0"/>
              <a:t> соблюдение </a:t>
            </a:r>
            <a:r>
              <a:rPr lang="ru-RU" dirty="0" smtClean="0"/>
              <a:t>правил личной гигиены.  Мытье овощей, фруктов, ягод. Употребление только кипяченой питьевой воды. Защита пищевых продуктов от мух, тараканов.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Общественная профилактика</a:t>
            </a:r>
            <a:r>
              <a:rPr lang="ru-RU" dirty="0" smtClean="0"/>
              <a:t>:  </a:t>
            </a:r>
          </a:p>
          <a:p>
            <a:pPr indent="274320" algn="just">
              <a:buNone/>
            </a:pPr>
            <a:r>
              <a:rPr lang="ru-RU" dirty="0" smtClean="0"/>
              <a:t> выявление </a:t>
            </a:r>
            <a:r>
              <a:rPr lang="ru-RU" dirty="0" smtClean="0"/>
              <a:t>больных и массовая дегельминтизация населения. Санитарно-просветительная работа.  Обезвреживание фекалий, используемых как удобрение, путем компостирования. Охрана окружающей среды от загрязнения (устройство канализации, водопровода).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Власоглав человеческий (</a:t>
            </a:r>
            <a:r>
              <a:rPr lang="en-US" b="1" i="1" dirty="0" err="1" smtClean="0"/>
              <a:t>Trichocephalus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trichiurus</a:t>
            </a:r>
            <a:r>
              <a:rPr lang="en-US" b="1" i="1" dirty="0" smtClean="0"/>
              <a:t>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Заболевание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Трихоцефалез, </a:t>
            </a:r>
            <a:r>
              <a:rPr lang="ru-RU" dirty="0" err="1" smtClean="0"/>
              <a:t>геогельминтоз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Географическое распространение:</a:t>
            </a:r>
          </a:p>
          <a:p>
            <a:pPr indent="274320" algn="just">
              <a:buNone/>
            </a:pPr>
            <a:r>
              <a:rPr lang="ru-RU" u="sng" dirty="0" smtClean="0"/>
              <a:t>повсеместно, чаще встречается в странах с теплым и влажным климатом.</a:t>
            </a:r>
            <a:endParaRPr lang="ru-RU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928694"/>
          </a:xfrm>
        </p:spPr>
        <p:txBody>
          <a:bodyPr/>
          <a:lstStyle/>
          <a:p>
            <a:pPr algn="ctr"/>
            <a:r>
              <a:rPr lang="ru-RU" b="1" i="1" dirty="0" smtClean="0"/>
              <a:t>Морфология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4114800" cy="5715040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Длина тела самки – 30–55 мм, самца – 30–45 мм</a:t>
            </a:r>
            <a:r>
              <a:rPr lang="ru-RU" dirty="0" smtClean="0"/>
              <a:t>. Передняя часть тела власоглава </a:t>
            </a:r>
            <a:r>
              <a:rPr lang="ru-RU" b="1" u="sng" dirty="0" smtClean="0"/>
              <a:t>тонкая, волосовидная</a:t>
            </a:r>
            <a:r>
              <a:rPr lang="ru-RU" dirty="0" smtClean="0"/>
              <a:t>, составляет 2 /3 всей длины. В ней расположен пищевод, окруженный околопищеводными клетками. Задняя часть тела самки </a:t>
            </a:r>
            <a:r>
              <a:rPr lang="ru-RU" b="1" u="sng" dirty="0" smtClean="0"/>
              <a:t>прямая, расширенная</a:t>
            </a:r>
            <a:r>
              <a:rPr lang="ru-RU" dirty="0" smtClean="0"/>
              <a:t>. В ней находятся все основные отделы пищеварительного тракта; у самки видна матка. </a:t>
            </a:r>
            <a:r>
              <a:rPr lang="ru-RU" b="1" u="sng" dirty="0" smtClean="0"/>
              <a:t>Задний конец тела самца завернут в виде спирали</a:t>
            </a:r>
            <a:r>
              <a:rPr lang="ru-RU" dirty="0" smtClean="0"/>
              <a:t>. В передней части тела самца различим волнообразный нитевидный семенник, переходящий в семяизвергающий канал, открывающийся в заднем конце тела. </a:t>
            </a:r>
          </a:p>
          <a:p>
            <a:r>
              <a:rPr lang="ru-RU" dirty="0" smtClean="0"/>
              <a:t>Яйца власоглава размером 50–54 </a:t>
            </a:r>
            <a:r>
              <a:rPr lang="ru-RU" dirty="0" err="1" smtClean="0"/>
              <a:t>х</a:t>
            </a:r>
            <a:r>
              <a:rPr lang="ru-RU" dirty="0" smtClean="0"/>
              <a:t> 23–26 мкм имеют </a:t>
            </a:r>
            <a:r>
              <a:rPr lang="ru-RU" b="1" u="sng" dirty="0" smtClean="0"/>
              <a:t>форму бочонка или лимона со светлыми «пробочками» на полюсах</a:t>
            </a:r>
            <a:r>
              <a:rPr lang="ru-RU" dirty="0" smtClean="0"/>
              <a:t>. Оболочка яиц гладкая, желтовато-коричневая.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r="5863" b="27778"/>
          <a:stretch>
            <a:fillRect/>
          </a:stretch>
        </p:blipFill>
        <p:spPr bwMode="auto">
          <a:xfrm>
            <a:off x="4071934" y="1214422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17708"/>
          <a:stretch>
            <a:fillRect/>
          </a:stretch>
        </p:blipFill>
        <p:spPr bwMode="auto">
          <a:xfrm>
            <a:off x="357158" y="285728"/>
            <a:ext cx="850112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/>
          <a:lstStyle/>
          <a:p>
            <a:pPr algn="ctr"/>
            <a:r>
              <a:rPr lang="ru-RU" b="1" i="1" dirty="0" smtClean="0"/>
              <a:t>Жизненный цикл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543824" cy="52595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почве яйца сохраняют </a:t>
            </a:r>
            <a:r>
              <a:rPr lang="ru-RU" dirty="0" err="1" smtClean="0"/>
              <a:t>инвазионность</a:t>
            </a:r>
            <a:r>
              <a:rPr lang="ru-RU" dirty="0" smtClean="0"/>
              <a:t> в течение 2 лет. </a:t>
            </a:r>
          </a:p>
          <a:p>
            <a:pPr indent="274320" algn="just">
              <a:buNone/>
            </a:pPr>
            <a:r>
              <a:rPr lang="ru-RU" b="1" u="sng" dirty="0" smtClean="0"/>
              <a:t>Человек заражается трихоцефалезом, проглатывая инвазионные яйца власоглава</a:t>
            </a:r>
            <a:r>
              <a:rPr lang="ru-RU" dirty="0" smtClean="0"/>
              <a:t>. </a:t>
            </a:r>
          </a:p>
          <a:p>
            <a:pPr indent="274320" algn="just">
              <a:buNone/>
            </a:pPr>
            <a:r>
              <a:rPr lang="ru-RU" dirty="0" smtClean="0"/>
              <a:t>Цикл развития проходит </a:t>
            </a:r>
            <a:r>
              <a:rPr lang="ru-RU" i="1" u="sng" dirty="0" smtClean="0"/>
              <a:t>без миграции</a:t>
            </a:r>
            <a:r>
              <a:rPr lang="ru-RU" dirty="0" smtClean="0"/>
              <a:t>. Из инвазионных яиц выходят личинки, которые перемещаются в слепую кишку, где узким передним концом внедряются в слизистую оболочку и остаются там до конца своей жизни. В течение 1 месяца гельминты достигают половой зрелости. Они питаются клетками эпителия кишечника и кровью хозяина.</a:t>
            </a:r>
          </a:p>
          <a:p>
            <a:pPr indent="274320" algn="just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Через 6 недель после заражения хозяина начинается выделение яиц с фекалиями.</a:t>
            </a:r>
            <a:r>
              <a:rPr lang="ru-RU" dirty="0" smtClean="0"/>
              <a:t> </a:t>
            </a:r>
            <a:r>
              <a:rPr lang="ru-RU" u="sng" dirty="0" smtClean="0"/>
              <a:t>При интенсивной инвазии паразит может обитать в подвздошной и прямой кишках. </a:t>
            </a:r>
          </a:p>
          <a:p>
            <a:pPr>
              <a:buNone/>
            </a:pPr>
            <a:r>
              <a:rPr lang="ru-RU" dirty="0" smtClean="0"/>
              <a:t>Продолжительность жизни власоглава – 5–6 лет.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Описано более 500 тыс. видов представителей типа Круглые черви.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Медицинское значение имеет: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Тип Круглые черви(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Nemathelmintes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Класс Нематоды (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Nematoda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Место обитания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Водоемы:               Почва         Разлагающиеся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-пресные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-морские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/>
              <a:t>   </a:t>
            </a:r>
            <a:endParaRPr lang="ru-RU" i="1" dirty="0"/>
          </a:p>
        </p:txBody>
      </p:sp>
      <p:sp>
        <p:nvSpPr>
          <p:cNvPr id="1030" name="AutoShape 6" descr="Кто такие нематоды и как с ними боротьс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то такие нематоды и как с ними боротьс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то такие нематоды и как с ними боротьс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65571" y="3106735"/>
            <a:ext cx="499272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929190" y="2857496"/>
            <a:ext cx="500066" cy="4286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928926" y="2857496"/>
            <a:ext cx="500066" cy="5000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Опасные нематоды для растениеводства Украины - Agro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14752"/>
            <a:ext cx="2071702" cy="214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0" name="AutoShape 16" descr="Кто такие нематоды и как с ними боротьс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В теле нематод выявили уникальный г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1429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Яйца власоглава</a:t>
            </a:r>
            <a:endParaRPr lang="ru-RU" sz="4400" b="1" i="1" dirty="0"/>
          </a:p>
        </p:txBody>
      </p:sp>
      <p:pic>
        <p:nvPicPr>
          <p:cNvPr id="4" name="Содержимое 3" descr="photo_2024-04-15_23-17-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286280" cy="5357850"/>
          </a:xfrm>
        </p:spPr>
      </p:pic>
      <p:pic>
        <p:nvPicPr>
          <p:cNvPr id="5" name="Рисунок 4" descr="photo_2024-04-15_23-17-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4422"/>
            <a:ext cx="4143404" cy="52864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7467600" cy="857256"/>
          </a:xfrm>
        </p:spPr>
        <p:txBody>
          <a:bodyPr/>
          <a:lstStyle/>
          <a:p>
            <a:pPr algn="ctr"/>
            <a:r>
              <a:rPr lang="ru-RU" b="1" i="1" dirty="0" smtClean="0"/>
              <a:t>Клиника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7467600" cy="5715040"/>
          </a:xfrm>
        </p:spPr>
        <p:txBody>
          <a:bodyPr>
            <a:noAutofit/>
          </a:bodyPr>
          <a:lstStyle/>
          <a:p>
            <a:pPr indent="274320" algn="just">
              <a:buNone/>
            </a:pPr>
            <a:r>
              <a:rPr lang="ru-RU" sz="2300" dirty="0" smtClean="0"/>
              <a:t>Инвазия власоглавами в легкой степени не вызывает тяжелых поражений и протекает </a:t>
            </a:r>
            <a:r>
              <a:rPr lang="ru-RU" sz="2300" dirty="0" err="1" smtClean="0"/>
              <a:t>субклинически</a:t>
            </a:r>
            <a:r>
              <a:rPr lang="ru-RU" sz="2300" dirty="0" smtClean="0"/>
              <a:t>. </a:t>
            </a:r>
          </a:p>
          <a:p>
            <a:pPr indent="274320" algn="just">
              <a:buNone/>
            </a:pPr>
            <a:r>
              <a:rPr lang="ru-RU" sz="2300" dirty="0" smtClean="0"/>
              <a:t>В случаях интенсивной инвазии наблюдаются:</a:t>
            </a:r>
          </a:p>
          <a:p>
            <a:pPr indent="274320" algn="just"/>
            <a:r>
              <a:rPr lang="ru-RU" sz="2300" i="1" u="sng" dirty="0" smtClean="0"/>
              <a:t>воспалительная реакция, гиперемия, набухание слизистой оболочки кишечника, кровоизлияния, эрозии, эозинофильная и лимфоидная инфильтрация.</a:t>
            </a:r>
          </a:p>
          <a:p>
            <a:pPr indent="274320" algn="just"/>
            <a:r>
              <a:rPr lang="ru-RU" sz="2300" dirty="0" smtClean="0"/>
              <a:t> </a:t>
            </a:r>
            <a:r>
              <a:rPr lang="ru-RU" sz="2300" i="1" u="sng" dirty="0" smtClean="0"/>
              <a:t>боли в животе, диарея, повышенная утомляемость, снижение аппетита, анемия, утолщение фаланг пальцев, задержка роста у детей, снижение массы тела, головная боль. </a:t>
            </a:r>
            <a:endParaRPr lang="ru-RU" sz="2300" dirty="0" smtClean="0"/>
          </a:p>
          <a:p>
            <a:pPr indent="274320" algn="just"/>
            <a:r>
              <a:rPr lang="ru-RU" sz="2300" dirty="0" smtClean="0"/>
              <a:t>Власоглавы – </a:t>
            </a:r>
            <a:r>
              <a:rPr lang="ru-RU" sz="2300" u="sng" dirty="0" err="1" smtClean="0"/>
              <a:t>гематофаги</a:t>
            </a:r>
            <a:endParaRPr lang="ru-RU" sz="2300" dirty="0" smtClean="0"/>
          </a:p>
          <a:p>
            <a:pPr indent="274320" algn="just"/>
            <a:r>
              <a:rPr lang="ru-RU" sz="2300" b="1" dirty="0" smtClean="0"/>
              <a:t>Проникновение власоглава в аппендикс может быть причиной аппендицита.</a:t>
            </a:r>
            <a:r>
              <a:rPr lang="ru-RU" sz="2300" dirty="0" smtClean="0"/>
              <a:t> </a:t>
            </a:r>
            <a:endParaRPr lang="ru-RU" sz="23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19791"/>
          <a:stretch>
            <a:fillRect/>
          </a:stretch>
        </p:blipFill>
        <p:spPr bwMode="auto">
          <a:xfrm>
            <a:off x="285719" y="285728"/>
            <a:ext cx="857256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924" y="1500174"/>
            <a:ext cx="192404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6000792"/>
          </a:xfrm>
        </p:spPr>
        <p:txBody>
          <a:bodyPr/>
          <a:lstStyle/>
          <a:p>
            <a:r>
              <a:rPr lang="ru-RU" b="1" dirty="0" smtClean="0"/>
              <a:t>Иммунитет: </a:t>
            </a:r>
            <a:r>
              <a:rPr lang="ru-RU" i="1" u="sng" dirty="0" smtClean="0"/>
              <a:t>Не формируется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b="1" dirty="0" smtClean="0"/>
              <a:t>Профилактика:</a:t>
            </a:r>
            <a:r>
              <a:rPr lang="ru-RU" dirty="0" smtClean="0"/>
              <a:t> </a:t>
            </a:r>
          </a:p>
          <a:p>
            <a:pPr indent="274320" algn="just">
              <a:buNone/>
            </a:pPr>
            <a:r>
              <a:rPr lang="ru-RU" u="sng" dirty="0" smtClean="0"/>
              <a:t>Меры профилактики трихоцефалеза сходны с таковыми при аскаридозе</a:t>
            </a:r>
            <a:r>
              <a:rPr lang="ru-RU" dirty="0" smtClean="0"/>
              <a:t>. Необходимо соблюдать правила личной гигиены, мыть овощи и фрукты перед употреблением их в пищу, выявлять и лечить больных, охранять окружающую среду от фекального загрязнения.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Угрица</a:t>
            </a:r>
            <a:r>
              <a:rPr lang="ru-RU" b="1" i="1" dirty="0" smtClean="0"/>
              <a:t> кишечная </a:t>
            </a:r>
            <a:br>
              <a:rPr lang="ru-RU" b="1" i="1" dirty="0" smtClean="0"/>
            </a:br>
            <a:r>
              <a:rPr lang="ru-RU" b="1" i="1" dirty="0" smtClean="0"/>
              <a:t>(</a:t>
            </a:r>
            <a:r>
              <a:rPr lang="en-US" b="1" i="1" dirty="0" err="1" smtClean="0"/>
              <a:t>Strongyloides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stercoralis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Угрица</a:t>
            </a:r>
            <a:r>
              <a:rPr lang="ru-RU" dirty="0" smtClean="0"/>
              <a:t> кишечная - геогельминт, возбудитель </a:t>
            </a:r>
            <a:r>
              <a:rPr lang="ru-RU" i="1" u="sng" dirty="0" err="1" smtClean="0"/>
              <a:t>стронгилоидоза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 indent="274320" algn="just">
              <a:buNone/>
            </a:pPr>
            <a:r>
              <a:rPr lang="ru-RU" dirty="0" smtClean="0"/>
              <a:t>Заболевание распространено в Юго-Восточной Азии, Восточной и Южной Африке, Южной Америке.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b="1" i="1" dirty="0" smtClean="0"/>
              <a:t>Морфология</a:t>
            </a:r>
            <a:endParaRPr lang="ru-RU" b="1" i="1" dirty="0"/>
          </a:p>
        </p:txBody>
      </p:sp>
      <p:pic>
        <p:nvPicPr>
          <p:cNvPr id="5" name="Содержимое 4" descr="Strongyloides_stercoral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00496" y="1428736"/>
            <a:ext cx="4714908" cy="485778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85720" y="1285860"/>
            <a:ext cx="3800476" cy="5286412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Самки размером 2,2 мм имеют цилиндрический пищевод без расширений, самцы длиной 0,7 мм.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Возле ротового отверстия у червя расположены так называемые губы. </a:t>
            </a:r>
          </a:p>
          <a:p>
            <a:r>
              <a:rPr lang="ru-RU" dirty="0" smtClean="0"/>
              <a:t>Яйца размером 5-5,8 на 3-3,4 мкм.</a:t>
            </a:r>
          </a:p>
          <a:p>
            <a:r>
              <a:rPr lang="ru-RU" dirty="0" err="1" smtClean="0"/>
              <a:t>Рабдитные</a:t>
            </a:r>
            <a:r>
              <a:rPr lang="ru-RU" dirty="0" smtClean="0"/>
              <a:t> личинки размером 2,5 *1,6 мкм.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trongyloides-lifecycle-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928694"/>
          </a:xfrm>
        </p:spPr>
        <p:txBody>
          <a:bodyPr/>
          <a:lstStyle/>
          <a:p>
            <a:pPr algn="ctr"/>
            <a:r>
              <a:rPr lang="ru-RU" b="1" i="1" dirty="0" smtClean="0"/>
              <a:t>Цикл развития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67600" cy="5786478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 smtClean="0"/>
              <a:t>Локализация</a:t>
            </a:r>
            <a:r>
              <a:rPr lang="ru-RU" sz="1700" dirty="0" smtClean="0"/>
              <a:t> — </a:t>
            </a:r>
            <a:r>
              <a:rPr lang="ru-RU" sz="1700" u="sng" dirty="0" smtClean="0"/>
              <a:t>двенадцатиперстная кишка, желчные и панкреатические ходы</a:t>
            </a:r>
            <a:r>
              <a:rPr lang="ru-RU" sz="1700" dirty="0" smtClean="0"/>
              <a:t>. </a:t>
            </a:r>
          </a:p>
          <a:p>
            <a:pPr algn="just"/>
            <a:r>
              <a:rPr lang="ru-RU" sz="1700" dirty="0" smtClean="0"/>
              <a:t>После оплодотворения самки откладывают яйца, а самцы погибают. Из яиц выходят </a:t>
            </a:r>
            <a:r>
              <a:rPr lang="ru-RU" sz="1700" i="1" u="sng" dirty="0" err="1" smtClean="0"/>
              <a:t>рабдитные</a:t>
            </a:r>
            <a:r>
              <a:rPr lang="ru-RU" sz="1700" i="1" u="sng" dirty="0" smtClean="0"/>
              <a:t> (</a:t>
            </a:r>
            <a:r>
              <a:rPr lang="ru-RU" sz="1700" i="1" u="sng" dirty="0" err="1" smtClean="0"/>
              <a:t>неинвазионные</a:t>
            </a:r>
            <a:r>
              <a:rPr lang="ru-RU" sz="1700" i="1" u="sng" dirty="0" smtClean="0"/>
              <a:t>) </a:t>
            </a:r>
            <a:r>
              <a:rPr lang="ru-RU" sz="1700" dirty="0" smtClean="0"/>
              <a:t>личинки, которые вместе с фекалиями выводятся во внешнюю среду. </a:t>
            </a:r>
          </a:p>
          <a:p>
            <a:pPr algn="just"/>
            <a:r>
              <a:rPr lang="ru-RU" sz="1700" dirty="0" smtClean="0"/>
              <a:t>Дальнейшее развитие </a:t>
            </a:r>
            <a:r>
              <a:rPr lang="ru-RU" sz="1700" dirty="0" err="1" smtClean="0"/>
              <a:t>рабдитных</a:t>
            </a:r>
            <a:r>
              <a:rPr lang="ru-RU" sz="1700" dirty="0" smtClean="0"/>
              <a:t> личинок идет в почве </a:t>
            </a:r>
            <a:r>
              <a:rPr lang="ru-RU" sz="1700" b="1" dirty="0" smtClean="0"/>
              <a:t>2 </a:t>
            </a:r>
            <a:r>
              <a:rPr lang="ru-RU" sz="1700" dirty="0" smtClean="0"/>
              <a:t>путями: </a:t>
            </a:r>
            <a:endParaRPr lang="ru-RU" sz="1700" dirty="0" smtClean="0"/>
          </a:p>
          <a:p>
            <a:pPr algn="just">
              <a:buNone/>
            </a:pPr>
            <a:r>
              <a:rPr lang="ru-RU" sz="1700" dirty="0" smtClean="0"/>
              <a:t> 1</a:t>
            </a:r>
            <a:r>
              <a:rPr lang="ru-RU" sz="1700" dirty="0" smtClean="0"/>
              <a:t>) если условия неблагоприятные, то они превращаются в </a:t>
            </a:r>
            <a:r>
              <a:rPr lang="ru-RU" sz="1700" dirty="0" err="1" smtClean="0"/>
              <a:t>филяриевидные</a:t>
            </a:r>
            <a:r>
              <a:rPr lang="ru-RU" sz="1700" dirty="0" smtClean="0"/>
              <a:t> (инвазионные) личинки, которые активно внедряются в кожу человека и мигрируют по организму (как личинки аскариды); </a:t>
            </a:r>
          </a:p>
          <a:p>
            <a:pPr algn="just">
              <a:buNone/>
            </a:pPr>
            <a:r>
              <a:rPr lang="ru-RU" sz="1700" dirty="0" smtClean="0"/>
              <a:t> 2</a:t>
            </a:r>
            <a:r>
              <a:rPr lang="ru-RU" sz="1700" dirty="0" smtClean="0"/>
              <a:t>) если условия благоприятные, то </a:t>
            </a:r>
            <a:r>
              <a:rPr lang="ru-RU" sz="1700" dirty="0" err="1" smtClean="0"/>
              <a:t>рабдитные</a:t>
            </a:r>
            <a:r>
              <a:rPr lang="ru-RU" sz="1700" dirty="0" smtClean="0"/>
              <a:t> личинки превращаются в свободноживущих самцов и самок.</a:t>
            </a:r>
          </a:p>
          <a:p>
            <a:pPr indent="274320" algn="just">
              <a:buNone/>
            </a:pPr>
            <a:r>
              <a:rPr lang="ru-RU" sz="1700" dirty="0" smtClean="0"/>
              <a:t>После оплодотворения свободноживущие самки откладывают яйца, из которых выходят </a:t>
            </a:r>
            <a:r>
              <a:rPr lang="ru-RU" sz="1700" dirty="0" err="1" smtClean="0"/>
              <a:t>рабдитные</a:t>
            </a:r>
            <a:r>
              <a:rPr lang="ru-RU" sz="1700" dirty="0" smtClean="0"/>
              <a:t> личинки, которые превращаются или в половозрелые формы, или в </a:t>
            </a:r>
            <a:r>
              <a:rPr lang="ru-RU" sz="1700" dirty="0" err="1" smtClean="0"/>
              <a:t>филяриевидных</a:t>
            </a:r>
            <a:r>
              <a:rPr lang="ru-RU" sz="1700" dirty="0" smtClean="0"/>
              <a:t> личинок. </a:t>
            </a:r>
          </a:p>
          <a:p>
            <a:pPr algn="just"/>
            <a:r>
              <a:rPr lang="ru-RU" sz="1700" dirty="0" smtClean="0"/>
              <a:t>Возможен путь развития без выхода из кишечника во внешнюю среду: после линьки </a:t>
            </a:r>
            <a:r>
              <a:rPr lang="ru-RU" sz="1700" dirty="0" err="1" smtClean="0"/>
              <a:t>рабдитные</a:t>
            </a:r>
            <a:r>
              <a:rPr lang="ru-RU" sz="1700" dirty="0" smtClean="0"/>
              <a:t> личинки в кишечнике превращаются в </a:t>
            </a:r>
            <a:r>
              <a:rPr lang="ru-RU" sz="1700" dirty="0" err="1" smtClean="0"/>
              <a:t>филяриевидные</a:t>
            </a:r>
            <a:r>
              <a:rPr lang="ru-RU" sz="1700" dirty="0" smtClean="0"/>
              <a:t>, совершают миграцию и достигают половой зрелости. Мигрирующие личинки могут превращаться в половозрелые формы уже в легких.</a:t>
            </a:r>
            <a:endParaRPr lang="ru-RU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-428652"/>
            <a:ext cx="7467600" cy="1143000"/>
          </a:xfrm>
        </p:spPr>
        <p:txBody>
          <a:bodyPr/>
          <a:lstStyle/>
          <a:p>
            <a:r>
              <a:rPr lang="ru-RU" b="1" i="1" dirty="0" smtClean="0"/>
              <a:t>Патогенное действие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3657600" cy="60007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Механическое</a:t>
            </a:r>
            <a:r>
              <a:rPr lang="ru-RU" dirty="0" smtClean="0"/>
              <a:t> (</a:t>
            </a:r>
            <a:r>
              <a:rPr lang="ru-RU" u="sng" dirty="0" smtClean="0"/>
              <a:t>разрыв капилляров, повреждение альвеол личинками, повреждение слизистой оболочки тонкой кишки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Токсико-аллергическое -</a:t>
            </a:r>
            <a:r>
              <a:rPr lang="ru-RU" dirty="0" smtClean="0"/>
              <a:t> </a:t>
            </a:r>
            <a:r>
              <a:rPr lang="ru-RU" u="sng" dirty="0" smtClean="0"/>
              <a:t>отравление продуктами жизнедеятельности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3. </a:t>
            </a:r>
            <a:r>
              <a:rPr lang="ru-RU" b="1" dirty="0" smtClean="0"/>
              <a:t>Питание за счет организма хозяина </a:t>
            </a:r>
            <a:r>
              <a:rPr lang="ru-RU" dirty="0" smtClean="0"/>
              <a:t>(</a:t>
            </a:r>
            <a:r>
              <a:rPr lang="ru-RU" u="sng" dirty="0" smtClean="0"/>
              <a:t>содержимым кишечника) и нарушение обменных процессов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Характерные симптомы</a:t>
            </a:r>
            <a:r>
              <a:rPr lang="ru-RU" dirty="0" smtClean="0"/>
              <a:t>: </a:t>
            </a:r>
            <a:r>
              <a:rPr lang="ru-RU" u="sng" dirty="0" smtClean="0"/>
              <a:t>воспаление кожи, слабость, раздражительность, головные боли, кожный зуд, симптомы бронхита, пневмонии. Затем появляются признаки энтерита, гастроэнтерита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Осложнения</a:t>
            </a:r>
            <a:r>
              <a:rPr lang="ru-RU" dirty="0" smtClean="0"/>
              <a:t>: </a:t>
            </a:r>
            <a:r>
              <a:rPr lang="ru-RU" u="sng" dirty="0" smtClean="0"/>
              <a:t>перфорация кишечника с перитонитом, панкреатит.</a:t>
            </a: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61442" name="Picture 2" descr="Стронгилоидоз: причины, симптомы и лечение в статье инфекциониста  Александров П. 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714908" cy="3776665"/>
          </a:xfrm>
          <a:prstGeom prst="rect">
            <a:avLst/>
          </a:prstGeom>
          <a:noFill/>
        </p:spPr>
      </p:pic>
      <p:pic>
        <p:nvPicPr>
          <p:cNvPr id="61444" name="Picture 4" descr="Стронгилоидоз: причины, симптомы и лечение в статье инфекциониста  Александров П. 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429132"/>
            <a:ext cx="4714908" cy="2143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edge.sitecorecloud.io/mmanual-ssq1ci05/media/professional/images/5/2/2/5224_larva_currens_or_creeping_eruption_public_health_image_library_high_ru.jpg?mw=350&amp;thn=0&amp;sc_lang=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i="1" dirty="0" smtClean="0"/>
              <a:t>Трихинелла (</a:t>
            </a:r>
            <a:r>
              <a:rPr lang="en-US" b="1" i="1" dirty="0" err="1" smtClean="0"/>
              <a:t>Trichinella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spiralis</a:t>
            </a:r>
            <a:r>
              <a:rPr lang="en-US" b="1" i="1" dirty="0" smtClean="0"/>
              <a:t>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Заболевание: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-Трихинеллез – </a:t>
            </a:r>
            <a:r>
              <a:rPr lang="ru-RU" dirty="0" err="1" smtClean="0"/>
              <a:t>биогельминтоз</a:t>
            </a:r>
            <a:r>
              <a:rPr lang="ru-RU" dirty="0" smtClean="0"/>
              <a:t>, относящийся к группе природно-очаговых </a:t>
            </a:r>
            <a:r>
              <a:rPr lang="ru-RU" dirty="0" err="1" smtClean="0"/>
              <a:t>зооантропонозов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dirty="0" smtClean="0"/>
              <a:t>Географическое распространение: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Преобладает </a:t>
            </a:r>
            <a:r>
              <a:rPr lang="ru-RU" dirty="0" smtClean="0"/>
              <a:t>в северном полушарии (страны Европы, Россия, США), хотя случаи трихинеллеза человека и животных описаны во всех странах, </a:t>
            </a:r>
            <a:r>
              <a:rPr lang="ru-RU" u="sng" dirty="0" smtClean="0"/>
              <a:t>кроме Австралии</a:t>
            </a:r>
            <a:r>
              <a:rPr lang="ru-RU" dirty="0" smtClean="0"/>
              <a:t>.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58412" y="857232"/>
            <a:ext cx="2709858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Лабораторная </a:t>
            </a:r>
            <a:r>
              <a:rPr lang="ru-RU" b="1" i="1" dirty="0" smtClean="0"/>
              <a:t>диагностика</a:t>
            </a:r>
            <a:r>
              <a:rPr lang="ru-RU" dirty="0" smtClean="0"/>
              <a:t>: </a:t>
            </a:r>
          </a:p>
          <a:p>
            <a:r>
              <a:rPr lang="ru-RU" u="sng" dirty="0" smtClean="0"/>
              <a:t>обнаружение </a:t>
            </a:r>
            <a:r>
              <a:rPr lang="ru-RU" u="sng" dirty="0" err="1" smtClean="0"/>
              <a:t>рабдитных</a:t>
            </a:r>
            <a:r>
              <a:rPr lang="ru-RU" u="sng" dirty="0" smtClean="0"/>
              <a:t> личинок в свежих, теплых фекалиях, иногда в дуоденальном содержимом, мокроте, рвотных массах. </a:t>
            </a:r>
          </a:p>
          <a:p>
            <a:pPr indent="274320" algn="just">
              <a:buNone/>
            </a:pPr>
            <a:r>
              <a:rPr lang="ru-RU" u="sng" dirty="0" smtClean="0"/>
              <a:t>В крови наблюдается высокая </a:t>
            </a:r>
            <a:r>
              <a:rPr lang="ru-RU" u="sng" dirty="0" err="1" smtClean="0"/>
              <a:t>эозинофилия</a:t>
            </a:r>
            <a:r>
              <a:rPr lang="ru-RU" u="sng" dirty="0" smtClean="0"/>
              <a:t>, достигающая 70–80 %.</a:t>
            </a:r>
            <a:r>
              <a:rPr lang="ru-RU" dirty="0" smtClean="0"/>
              <a:t> </a:t>
            </a:r>
          </a:p>
          <a:p>
            <a:r>
              <a:rPr lang="ru-RU" b="1" i="1" dirty="0" smtClean="0"/>
              <a:t>Профилактика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Предотвращение фактов негигиеничной дефекации (например, путем использования уборных или туалетов)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Избегание прямого контакта кожи с почвой (например, ношение обуви и использование защитных материалов при сидении на земле)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Спасибо за внимание</a:t>
            </a:r>
            <a:r>
              <a:rPr lang="ru-RU" sz="10000" b="1" dirty="0" smtClean="0"/>
              <a:t>!</a:t>
            </a:r>
            <a:endParaRPr lang="ru-RU" sz="10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501222" y="2285992"/>
            <a:ext cx="2638420" cy="15447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/>
              <a:t>Морфология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400568"/>
          </a:xfrm>
        </p:spPr>
        <p:txBody>
          <a:bodyPr>
            <a:normAutofit/>
          </a:bodyPr>
          <a:lstStyle/>
          <a:p>
            <a:r>
              <a:rPr lang="ru-RU" dirty="0" smtClean="0"/>
              <a:t>Половозрелые трихинеллы имеют микроскопические размеры: </a:t>
            </a:r>
            <a:r>
              <a:rPr lang="ru-RU" u="sng" dirty="0" smtClean="0"/>
              <a:t>самки 3–4 мм в длину</a:t>
            </a:r>
            <a:r>
              <a:rPr lang="ru-RU" dirty="0" smtClean="0"/>
              <a:t>, </a:t>
            </a:r>
            <a:r>
              <a:rPr lang="ru-RU" u="sng" dirty="0" smtClean="0"/>
              <a:t>самцы 1,5–2 мм. </a:t>
            </a:r>
            <a:r>
              <a:rPr lang="ru-RU" b="1" i="1" dirty="0" smtClean="0"/>
              <a:t>Самки живородящие, имеют непарную половую систему</a:t>
            </a:r>
            <a:r>
              <a:rPr lang="ru-RU" dirty="0" smtClean="0"/>
              <a:t>, влагалище открывается наружу в передней четверти тела. У самцов отсутствуют </a:t>
            </a:r>
            <a:r>
              <a:rPr lang="ru-RU" dirty="0" err="1" smtClean="0"/>
              <a:t>спикулы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Самки </a:t>
            </a:r>
            <a:r>
              <a:rPr lang="ru-RU" dirty="0" err="1" smtClean="0"/>
              <a:t>отрождают</a:t>
            </a:r>
            <a:r>
              <a:rPr lang="ru-RU" dirty="0" smtClean="0"/>
              <a:t> </a:t>
            </a:r>
            <a:r>
              <a:rPr lang="ru-RU" dirty="0" smtClean="0"/>
              <a:t>личинок размером 0,1 мм, которые мигрируют в поперечнополосатые мышцы, увеличиваются до 0,8–1 мм, свертываются в спираль и покрываются капсулой.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4-04-13_20-13-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14366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Жизненный цикл трихинеллы</a:t>
            </a:r>
            <a:endParaRPr lang="ru-RU" b="1" i="1" dirty="0"/>
          </a:p>
        </p:txBody>
      </p:sp>
      <p:pic>
        <p:nvPicPr>
          <p:cNvPr id="7" name="Содержимое 6" descr="htmlconvd-Tf1cze2x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7929618" cy="571501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3714752"/>
            <a:ext cx="217198" cy="260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15370" cy="65008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Один и тот же организм является </a:t>
            </a:r>
            <a:r>
              <a:rPr lang="ru-RU" b="1" dirty="0" smtClean="0"/>
              <a:t>сначала основным </a:t>
            </a:r>
            <a:r>
              <a:rPr lang="ru-RU" dirty="0" smtClean="0"/>
              <a:t>(</a:t>
            </a:r>
            <a:r>
              <a:rPr lang="ru-RU" u="sng" dirty="0" smtClean="0"/>
              <a:t>половозрелые формы в кишечнике</a:t>
            </a:r>
            <a:r>
              <a:rPr lang="ru-RU" dirty="0" smtClean="0"/>
              <a:t>), а </a:t>
            </a:r>
            <a:r>
              <a:rPr lang="ru-RU" b="1" dirty="0" smtClean="0"/>
              <a:t>затем промежуточным хозяином</a:t>
            </a:r>
            <a:r>
              <a:rPr lang="ru-RU" dirty="0" smtClean="0"/>
              <a:t> (</a:t>
            </a:r>
            <a:r>
              <a:rPr lang="ru-RU" u="sng" dirty="0" smtClean="0"/>
              <a:t>личинки в мышцах</a:t>
            </a:r>
            <a:r>
              <a:rPr lang="ru-RU" dirty="0" smtClean="0"/>
              <a:t>). </a:t>
            </a:r>
            <a:r>
              <a:rPr lang="ru-RU" i="1" u="sng" dirty="0" smtClean="0"/>
              <a:t>В распространении трихинеллеза человек не играет существенной роли и является биологическим тупиком</a:t>
            </a:r>
            <a:r>
              <a:rPr lang="ru-RU" i="1" dirty="0" smtClean="0"/>
              <a:t>. </a:t>
            </a:r>
          </a:p>
          <a:p>
            <a:r>
              <a:rPr lang="ru-RU" b="1" dirty="0" smtClean="0"/>
              <a:t>Инвазионная стадия </a:t>
            </a:r>
            <a:r>
              <a:rPr lang="ru-RU" i="1" u="sng" dirty="0" smtClean="0"/>
              <a:t>представлена инкапсулированными личинками трихинеллы, находящимися в мясе зараженных животных.</a:t>
            </a:r>
            <a:r>
              <a:rPr lang="ru-RU" u="sng" dirty="0" smtClean="0"/>
              <a:t> </a:t>
            </a:r>
            <a:r>
              <a:rPr lang="ru-RU" dirty="0" smtClean="0"/>
              <a:t>При попадании инкапсулированных личинок в желудочно-кишечный тракт хозяина под действием пищеварительных ферментов капсула растворяется, личинки выходят в просвет кишки, где  они превращаются в </a:t>
            </a:r>
            <a:r>
              <a:rPr lang="ru-RU" i="1" u="sng" dirty="0" smtClean="0"/>
              <a:t>половозрелые формы</a:t>
            </a:r>
            <a:r>
              <a:rPr lang="ru-RU" b="1" u="sng" dirty="0" smtClean="0"/>
              <a:t>. </a:t>
            </a:r>
            <a:r>
              <a:rPr lang="ru-RU" b="1" dirty="0" smtClean="0"/>
              <a:t>Затем происходит оплодотворение</a:t>
            </a:r>
            <a:r>
              <a:rPr lang="ru-RU" dirty="0" smtClean="0"/>
              <a:t>. Оплодотворенные самки внедряются между ворсинками слизистой оболочки передними концами тела и </a:t>
            </a:r>
            <a:r>
              <a:rPr lang="ru-RU" dirty="0" err="1" smtClean="0"/>
              <a:t>отрождают</a:t>
            </a:r>
            <a:r>
              <a:rPr lang="ru-RU" dirty="0" smtClean="0"/>
              <a:t> живых личинок. Личинки проникают в лимфатическую и кровеносную системы и с током крови разносятся по всему организму хозяина. Затем личинки активно проникают из капилляров в волокна поперечнополосатых мышц .Через две недели личинки сворачиваются в спираль. </a:t>
            </a:r>
            <a:r>
              <a:rPr lang="ru-RU" b="1" dirty="0" smtClean="0"/>
              <a:t>Вокруг личинок развивается воспалительный процесс</a:t>
            </a:r>
            <a:r>
              <a:rPr lang="ru-RU" dirty="0" smtClean="0"/>
              <a:t> и затем в течение 2–3 недель формируется соединительнотканная капсула. Личинка сохраняет жизнеспособность внутри капсулы </a:t>
            </a:r>
            <a:r>
              <a:rPr lang="ru-RU" b="1" dirty="0" smtClean="0"/>
              <a:t>до</a:t>
            </a:r>
            <a:r>
              <a:rPr lang="ru-RU" dirty="0" smtClean="0"/>
              <a:t> </a:t>
            </a:r>
            <a:r>
              <a:rPr lang="ru-RU" b="1" dirty="0" smtClean="0"/>
              <a:t>20–25 лет</a:t>
            </a:r>
            <a:r>
              <a:rPr lang="ru-RU" i="1" u="sng" dirty="0" smtClean="0"/>
              <a:t>. Для превращения личинок в половозрелую форму они должны попасть в кишечник другого хозяина</a:t>
            </a:r>
            <a:r>
              <a:rPr lang="ru-RU" dirty="0" smtClean="0"/>
              <a:t>. Для полного развития одного поколения гельминтов необходима </a:t>
            </a:r>
            <a:r>
              <a:rPr lang="ru-RU" b="1" dirty="0" smtClean="0"/>
              <a:t>смена хозяев.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714544" y="428604"/>
            <a:ext cx="288637" cy="1082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hoto_2024-04-13_20-21-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3139865"/>
          </a:xfrm>
        </p:spPr>
      </p:pic>
      <p:pic>
        <p:nvPicPr>
          <p:cNvPr id="5" name="Рисунок 4" descr="photo_2024-04-13_20-26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14686"/>
            <a:ext cx="8001056" cy="36433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</TotalTime>
  <Words>2139</Words>
  <Application>Microsoft Office PowerPoint</Application>
  <PresentationFormat>Экран (4:3)</PresentationFormat>
  <Paragraphs>144</Paragraphs>
  <Slides>41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Эркер</vt:lpstr>
      <vt:lpstr>Биогельминты и геогельминты- представители класса Нематоды</vt:lpstr>
      <vt:lpstr>Общая характеристика типа Круглые черви и класса Собственно круглые черви.</vt:lpstr>
      <vt:lpstr>Слайд 3</vt:lpstr>
      <vt:lpstr>Трихинелла (Trichinella spiralis)</vt:lpstr>
      <vt:lpstr>Морфология</vt:lpstr>
      <vt:lpstr>Слайд 6</vt:lpstr>
      <vt:lpstr>Жизненный цикл трихинеллы</vt:lpstr>
      <vt:lpstr>Слайд 8</vt:lpstr>
      <vt:lpstr>Слайд 9</vt:lpstr>
      <vt:lpstr>Клиника</vt:lpstr>
      <vt:lpstr>Слайд 11</vt:lpstr>
      <vt:lpstr>Слайд 12</vt:lpstr>
      <vt:lpstr>Аскарида человеческая (Ascaris lumbricoides)</vt:lpstr>
      <vt:lpstr>Морфология</vt:lpstr>
      <vt:lpstr>Яйца аскариды</vt:lpstr>
      <vt:lpstr>Аскарида</vt:lpstr>
      <vt:lpstr>Жизненный цикл</vt:lpstr>
      <vt:lpstr>Слайд 18</vt:lpstr>
      <vt:lpstr>Клиника</vt:lpstr>
      <vt:lpstr>Слайд 20</vt:lpstr>
      <vt:lpstr>Слайд 21</vt:lpstr>
      <vt:lpstr>Слайд 22</vt:lpstr>
      <vt:lpstr>Слайд 23</vt:lpstr>
      <vt:lpstr>Иммунитет</vt:lpstr>
      <vt:lpstr>Слайд 25</vt:lpstr>
      <vt:lpstr>Власоглав человеческий (Trichocephalus trichiurus)</vt:lpstr>
      <vt:lpstr>Морфология</vt:lpstr>
      <vt:lpstr>Слайд 28</vt:lpstr>
      <vt:lpstr>Жизненный цикл</vt:lpstr>
      <vt:lpstr>Яйца власоглава</vt:lpstr>
      <vt:lpstr>Клиника</vt:lpstr>
      <vt:lpstr>Слайд 32</vt:lpstr>
      <vt:lpstr>Слайд 33</vt:lpstr>
      <vt:lpstr>Угрица кишечная  (Strongyloides stercoralis)</vt:lpstr>
      <vt:lpstr>Морфология</vt:lpstr>
      <vt:lpstr>Слайд 36</vt:lpstr>
      <vt:lpstr>Цикл развития</vt:lpstr>
      <vt:lpstr>Патогенное действие</vt:lpstr>
      <vt:lpstr>Слайд 39</vt:lpstr>
      <vt:lpstr>Слайд 40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Биогельминты и геогельминты- представители класса Нематоды</dc:title>
  <dc:creator>Vlamas1k</dc:creator>
  <cp:lastModifiedBy>User</cp:lastModifiedBy>
  <cp:revision>46</cp:revision>
  <dcterms:created xsi:type="dcterms:W3CDTF">2024-04-08T20:21:25Z</dcterms:created>
  <dcterms:modified xsi:type="dcterms:W3CDTF">2024-04-30T10:10:45Z</dcterms:modified>
</cp:coreProperties>
</file>