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7" r:id="rId2"/>
    <p:sldId id="275" r:id="rId3"/>
    <p:sldId id="279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28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0BD390"/>
    <a:srgbClr val="07875C"/>
    <a:srgbClr val="3E8853"/>
    <a:srgbClr val="09B77D"/>
    <a:srgbClr val="7F7F7F"/>
    <a:srgbClr val="DD4A3F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1" d="100"/>
        <a:sy n="41" d="100"/>
      </p:scale>
      <p:origin x="0" y="-582"/>
    </p:cViewPr>
  </p:sorterViewPr>
  <p:notesViewPr>
    <p:cSldViewPr snapToGrid="0">
      <p:cViewPr varScale="1">
        <p:scale>
          <a:sx n="54" d="100"/>
          <a:sy n="54" d="100"/>
        </p:scale>
        <p:origin x="282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31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9332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0F9D2-E95A-4444-965E-46847630CC3A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1049333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9334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430FCB-8F2D-40E2-8E57-A5054A98A4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295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325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9326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56311-DC18-42A6-B723-ACBCCFA301FA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1049327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1049328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9329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9330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8FB82-B2BD-4988-97FD-FFD4CD47A6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189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2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940877" y="352350"/>
            <a:ext cx="5461320" cy="6153301"/>
          </a:xfrm>
          <a:custGeom>
            <a:avLst/>
            <a:gdLst>
              <a:gd name="connsiteX0" fmla="*/ 5184296 w 5461320"/>
              <a:gd name="connsiteY0" fmla="*/ 1622161 h 6153301"/>
              <a:gd name="connsiteX1" fmla="*/ 5461320 w 5461320"/>
              <a:gd name="connsiteY1" fmla="*/ 1899184 h 6153301"/>
              <a:gd name="connsiteX2" fmla="*/ 5461319 w 5461320"/>
              <a:gd name="connsiteY2" fmla="*/ 4483002 h 6153301"/>
              <a:gd name="connsiteX3" fmla="*/ 5184295 w 5461320"/>
              <a:gd name="connsiteY3" fmla="*/ 4760026 h 6153301"/>
              <a:gd name="connsiteX4" fmla="*/ 5184296 w 5461320"/>
              <a:gd name="connsiteY4" fmla="*/ 4760025 h 6153301"/>
              <a:gd name="connsiteX5" fmla="*/ 4907272 w 5461320"/>
              <a:gd name="connsiteY5" fmla="*/ 4483001 h 6153301"/>
              <a:gd name="connsiteX6" fmla="*/ 4907272 w 5461320"/>
              <a:gd name="connsiteY6" fmla="*/ 1899184 h 6153301"/>
              <a:gd name="connsiteX7" fmla="*/ 5184296 w 5461320"/>
              <a:gd name="connsiteY7" fmla="*/ 1622161 h 6153301"/>
              <a:gd name="connsiteX8" fmla="*/ 277024 w 5461320"/>
              <a:gd name="connsiteY8" fmla="*/ 1321416 h 6153301"/>
              <a:gd name="connsiteX9" fmla="*/ 554048 w 5461320"/>
              <a:gd name="connsiteY9" fmla="*/ 1598440 h 6153301"/>
              <a:gd name="connsiteX10" fmla="*/ 554047 w 5461320"/>
              <a:gd name="connsiteY10" fmla="*/ 4182257 h 6153301"/>
              <a:gd name="connsiteX11" fmla="*/ 277023 w 5461320"/>
              <a:gd name="connsiteY11" fmla="*/ 4459281 h 6153301"/>
              <a:gd name="connsiteX12" fmla="*/ 277024 w 5461320"/>
              <a:gd name="connsiteY12" fmla="*/ 4459280 h 6153301"/>
              <a:gd name="connsiteX13" fmla="*/ 0 w 5461320"/>
              <a:gd name="connsiteY13" fmla="*/ 4182256 h 6153301"/>
              <a:gd name="connsiteX14" fmla="*/ 0 w 5461320"/>
              <a:gd name="connsiteY14" fmla="*/ 1598440 h 6153301"/>
              <a:gd name="connsiteX15" fmla="*/ 277024 w 5461320"/>
              <a:gd name="connsiteY15" fmla="*/ 1321416 h 6153301"/>
              <a:gd name="connsiteX16" fmla="*/ 1503842 w 5461320"/>
              <a:gd name="connsiteY16" fmla="*/ 1033979 h 6153301"/>
              <a:gd name="connsiteX17" fmla="*/ 1780865 w 5461320"/>
              <a:gd name="connsiteY17" fmla="*/ 1311002 h 6153301"/>
              <a:gd name="connsiteX18" fmla="*/ 1780864 w 5461320"/>
              <a:gd name="connsiteY18" fmla="*/ 5308056 h 6153301"/>
              <a:gd name="connsiteX19" fmla="*/ 1503840 w 5461320"/>
              <a:gd name="connsiteY19" fmla="*/ 5585080 h 6153301"/>
              <a:gd name="connsiteX20" fmla="*/ 1503842 w 5461320"/>
              <a:gd name="connsiteY20" fmla="*/ 5585079 h 6153301"/>
              <a:gd name="connsiteX21" fmla="*/ 1226818 w 5461320"/>
              <a:gd name="connsiteY21" fmla="*/ 5308055 h 6153301"/>
              <a:gd name="connsiteX22" fmla="*/ 1226818 w 5461320"/>
              <a:gd name="connsiteY22" fmla="*/ 1311002 h 6153301"/>
              <a:gd name="connsiteX23" fmla="*/ 1503842 w 5461320"/>
              <a:gd name="connsiteY23" fmla="*/ 1033979 h 6153301"/>
              <a:gd name="connsiteX24" fmla="*/ 4570887 w 5461320"/>
              <a:gd name="connsiteY24" fmla="*/ 1033978 h 6153301"/>
              <a:gd name="connsiteX25" fmla="*/ 4847911 w 5461320"/>
              <a:gd name="connsiteY25" fmla="*/ 1311002 h 6153301"/>
              <a:gd name="connsiteX26" fmla="*/ 4847910 w 5461320"/>
              <a:gd name="connsiteY26" fmla="*/ 5308056 h 6153301"/>
              <a:gd name="connsiteX27" fmla="*/ 4570886 w 5461320"/>
              <a:gd name="connsiteY27" fmla="*/ 5585080 h 6153301"/>
              <a:gd name="connsiteX28" fmla="*/ 4570887 w 5461320"/>
              <a:gd name="connsiteY28" fmla="*/ 5585079 h 6153301"/>
              <a:gd name="connsiteX29" fmla="*/ 4293863 w 5461320"/>
              <a:gd name="connsiteY29" fmla="*/ 5308055 h 6153301"/>
              <a:gd name="connsiteX30" fmla="*/ 4293863 w 5461320"/>
              <a:gd name="connsiteY30" fmla="*/ 1311002 h 6153301"/>
              <a:gd name="connsiteX31" fmla="*/ 4570887 w 5461320"/>
              <a:gd name="connsiteY31" fmla="*/ 1033978 h 6153301"/>
              <a:gd name="connsiteX32" fmla="*/ 3344069 w 5461320"/>
              <a:gd name="connsiteY32" fmla="*/ 915542 h 6153301"/>
              <a:gd name="connsiteX33" fmla="*/ 3621093 w 5461320"/>
              <a:gd name="connsiteY33" fmla="*/ 1192566 h 6153301"/>
              <a:gd name="connsiteX34" fmla="*/ 3621092 w 5461320"/>
              <a:gd name="connsiteY34" fmla="*/ 5189620 h 6153301"/>
              <a:gd name="connsiteX35" fmla="*/ 3344068 w 5461320"/>
              <a:gd name="connsiteY35" fmla="*/ 5466644 h 6153301"/>
              <a:gd name="connsiteX36" fmla="*/ 3344069 w 5461320"/>
              <a:gd name="connsiteY36" fmla="*/ 5466643 h 6153301"/>
              <a:gd name="connsiteX37" fmla="*/ 3067045 w 5461320"/>
              <a:gd name="connsiteY37" fmla="*/ 5189619 h 6153301"/>
              <a:gd name="connsiteX38" fmla="*/ 3067045 w 5461320"/>
              <a:gd name="connsiteY38" fmla="*/ 1192566 h 6153301"/>
              <a:gd name="connsiteX39" fmla="*/ 3344069 w 5461320"/>
              <a:gd name="connsiteY39" fmla="*/ 915542 h 6153301"/>
              <a:gd name="connsiteX40" fmla="*/ 2730659 w 5461320"/>
              <a:gd name="connsiteY40" fmla="*/ 801099 h 6153301"/>
              <a:gd name="connsiteX41" fmla="*/ 3007683 w 5461320"/>
              <a:gd name="connsiteY41" fmla="*/ 1078123 h 6153301"/>
              <a:gd name="connsiteX42" fmla="*/ 3007682 w 5461320"/>
              <a:gd name="connsiteY42" fmla="*/ 5876277 h 6153301"/>
              <a:gd name="connsiteX43" fmla="*/ 2730658 w 5461320"/>
              <a:gd name="connsiteY43" fmla="*/ 6153301 h 6153301"/>
              <a:gd name="connsiteX44" fmla="*/ 2730659 w 5461320"/>
              <a:gd name="connsiteY44" fmla="*/ 6153300 h 6153301"/>
              <a:gd name="connsiteX45" fmla="*/ 2453635 w 5461320"/>
              <a:gd name="connsiteY45" fmla="*/ 5876276 h 6153301"/>
              <a:gd name="connsiteX46" fmla="*/ 2453635 w 5461320"/>
              <a:gd name="connsiteY46" fmla="*/ 1078123 h 6153301"/>
              <a:gd name="connsiteX47" fmla="*/ 2730659 w 5461320"/>
              <a:gd name="connsiteY47" fmla="*/ 801099 h 6153301"/>
              <a:gd name="connsiteX48" fmla="*/ 890432 w 5461320"/>
              <a:gd name="connsiteY48" fmla="*/ 573543 h 6153301"/>
              <a:gd name="connsiteX49" fmla="*/ 1167457 w 5461320"/>
              <a:gd name="connsiteY49" fmla="*/ 850567 h 6153301"/>
              <a:gd name="connsiteX50" fmla="*/ 1167456 w 5461320"/>
              <a:gd name="connsiteY50" fmla="*/ 4847621 h 6153301"/>
              <a:gd name="connsiteX51" fmla="*/ 890432 w 5461320"/>
              <a:gd name="connsiteY51" fmla="*/ 5124645 h 6153301"/>
              <a:gd name="connsiteX52" fmla="*/ 890432 w 5461320"/>
              <a:gd name="connsiteY52" fmla="*/ 5124644 h 6153301"/>
              <a:gd name="connsiteX53" fmla="*/ 613408 w 5461320"/>
              <a:gd name="connsiteY53" fmla="*/ 4847620 h 6153301"/>
              <a:gd name="connsiteX54" fmla="*/ 613408 w 5461320"/>
              <a:gd name="connsiteY54" fmla="*/ 850567 h 6153301"/>
              <a:gd name="connsiteX55" fmla="*/ 890432 w 5461320"/>
              <a:gd name="connsiteY55" fmla="*/ 573543 h 6153301"/>
              <a:gd name="connsiteX56" fmla="*/ 3957478 w 5461320"/>
              <a:gd name="connsiteY56" fmla="*/ 336673 h 6153301"/>
              <a:gd name="connsiteX57" fmla="*/ 4234502 w 5461320"/>
              <a:gd name="connsiteY57" fmla="*/ 613697 h 6153301"/>
              <a:gd name="connsiteX58" fmla="*/ 4234501 w 5461320"/>
              <a:gd name="connsiteY58" fmla="*/ 4610751 h 6153301"/>
              <a:gd name="connsiteX59" fmla="*/ 3957477 w 5461320"/>
              <a:gd name="connsiteY59" fmla="*/ 4887775 h 6153301"/>
              <a:gd name="connsiteX60" fmla="*/ 3957478 w 5461320"/>
              <a:gd name="connsiteY60" fmla="*/ 4887774 h 6153301"/>
              <a:gd name="connsiteX61" fmla="*/ 3680454 w 5461320"/>
              <a:gd name="connsiteY61" fmla="*/ 4610750 h 6153301"/>
              <a:gd name="connsiteX62" fmla="*/ 3680454 w 5461320"/>
              <a:gd name="connsiteY62" fmla="*/ 613697 h 6153301"/>
              <a:gd name="connsiteX63" fmla="*/ 3957478 w 5461320"/>
              <a:gd name="connsiteY63" fmla="*/ 336673 h 6153301"/>
              <a:gd name="connsiteX64" fmla="*/ 2117250 w 5461320"/>
              <a:gd name="connsiteY64" fmla="*/ 0 h 6153301"/>
              <a:gd name="connsiteX65" fmla="*/ 2394274 w 5461320"/>
              <a:gd name="connsiteY65" fmla="*/ 277024 h 6153301"/>
              <a:gd name="connsiteX66" fmla="*/ 2394273 w 5461320"/>
              <a:gd name="connsiteY66" fmla="*/ 4847621 h 6153301"/>
              <a:gd name="connsiteX67" fmla="*/ 2117249 w 5461320"/>
              <a:gd name="connsiteY67" fmla="*/ 5124645 h 6153301"/>
              <a:gd name="connsiteX68" fmla="*/ 2117250 w 5461320"/>
              <a:gd name="connsiteY68" fmla="*/ 5124644 h 6153301"/>
              <a:gd name="connsiteX69" fmla="*/ 1840226 w 5461320"/>
              <a:gd name="connsiteY69" fmla="*/ 4847620 h 6153301"/>
              <a:gd name="connsiteX70" fmla="*/ 1840226 w 5461320"/>
              <a:gd name="connsiteY70" fmla="*/ 277024 h 6153301"/>
              <a:gd name="connsiteX71" fmla="*/ 2117250 w 5461320"/>
              <a:gd name="connsiteY71" fmla="*/ 0 h 6153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5461320" h="6153301">
                <a:moveTo>
                  <a:pt x="5184296" y="1622161"/>
                </a:moveTo>
                <a:cubicBezTo>
                  <a:pt x="5337292" y="1622161"/>
                  <a:pt x="5461320" y="1746188"/>
                  <a:pt x="5461320" y="1899184"/>
                </a:cubicBezTo>
                <a:cubicBezTo>
                  <a:pt x="5461320" y="2760457"/>
                  <a:pt x="5461319" y="3621729"/>
                  <a:pt x="5461319" y="4483002"/>
                </a:cubicBezTo>
                <a:cubicBezTo>
                  <a:pt x="5461319" y="4635998"/>
                  <a:pt x="5337291" y="4760026"/>
                  <a:pt x="5184295" y="4760026"/>
                </a:cubicBezTo>
                <a:lnTo>
                  <a:pt x="5184296" y="4760025"/>
                </a:lnTo>
                <a:cubicBezTo>
                  <a:pt x="5031300" y="4760025"/>
                  <a:pt x="4907272" y="4635997"/>
                  <a:pt x="4907272" y="4483001"/>
                </a:cubicBezTo>
                <a:lnTo>
                  <a:pt x="4907272" y="1899184"/>
                </a:lnTo>
                <a:cubicBezTo>
                  <a:pt x="4907272" y="1746188"/>
                  <a:pt x="5031300" y="1622161"/>
                  <a:pt x="5184296" y="1622161"/>
                </a:cubicBezTo>
                <a:close/>
                <a:moveTo>
                  <a:pt x="277024" y="1321416"/>
                </a:moveTo>
                <a:cubicBezTo>
                  <a:pt x="430019" y="1321416"/>
                  <a:pt x="554048" y="1445444"/>
                  <a:pt x="554048" y="1598440"/>
                </a:cubicBezTo>
                <a:cubicBezTo>
                  <a:pt x="554048" y="2459712"/>
                  <a:pt x="554047" y="3320984"/>
                  <a:pt x="554047" y="4182257"/>
                </a:cubicBezTo>
                <a:cubicBezTo>
                  <a:pt x="554047" y="4335253"/>
                  <a:pt x="430019" y="4459281"/>
                  <a:pt x="277023" y="4459281"/>
                </a:cubicBezTo>
                <a:lnTo>
                  <a:pt x="277024" y="4459280"/>
                </a:lnTo>
                <a:cubicBezTo>
                  <a:pt x="124028" y="4459280"/>
                  <a:pt x="0" y="4335252"/>
                  <a:pt x="0" y="4182256"/>
                </a:cubicBezTo>
                <a:lnTo>
                  <a:pt x="0" y="1598440"/>
                </a:lnTo>
                <a:cubicBezTo>
                  <a:pt x="0" y="1445444"/>
                  <a:pt x="124028" y="1321416"/>
                  <a:pt x="277024" y="1321416"/>
                </a:cubicBezTo>
                <a:close/>
                <a:moveTo>
                  <a:pt x="1503842" y="1033979"/>
                </a:moveTo>
                <a:cubicBezTo>
                  <a:pt x="1656837" y="1033979"/>
                  <a:pt x="1780865" y="1158006"/>
                  <a:pt x="1780865" y="1311002"/>
                </a:cubicBezTo>
                <a:cubicBezTo>
                  <a:pt x="1780865" y="2643353"/>
                  <a:pt x="1780864" y="3975705"/>
                  <a:pt x="1780864" y="5308056"/>
                </a:cubicBezTo>
                <a:cubicBezTo>
                  <a:pt x="1780864" y="5461052"/>
                  <a:pt x="1656836" y="5585080"/>
                  <a:pt x="1503840" y="5585080"/>
                </a:cubicBezTo>
                <a:lnTo>
                  <a:pt x="1503842" y="5585079"/>
                </a:lnTo>
                <a:cubicBezTo>
                  <a:pt x="1350845" y="5585079"/>
                  <a:pt x="1226818" y="5461051"/>
                  <a:pt x="1226818" y="5308055"/>
                </a:cubicBezTo>
                <a:lnTo>
                  <a:pt x="1226818" y="1311002"/>
                </a:lnTo>
                <a:cubicBezTo>
                  <a:pt x="1226818" y="1158006"/>
                  <a:pt x="1350845" y="1033979"/>
                  <a:pt x="1503842" y="1033979"/>
                </a:cubicBezTo>
                <a:close/>
                <a:moveTo>
                  <a:pt x="4570887" y="1033978"/>
                </a:moveTo>
                <a:cubicBezTo>
                  <a:pt x="4723883" y="1033978"/>
                  <a:pt x="4847911" y="1158006"/>
                  <a:pt x="4847911" y="1311002"/>
                </a:cubicBezTo>
                <a:cubicBezTo>
                  <a:pt x="4847911" y="2643353"/>
                  <a:pt x="4847910" y="3975705"/>
                  <a:pt x="4847910" y="5308056"/>
                </a:cubicBezTo>
                <a:cubicBezTo>
                  <a:pt x="4847910" y="5461052"/>
                  <a:pt x="4723882" y="5585080"/>
                  <a:pt x="4570886" y="5585080"/>
                </a:cubicBezTo>
                <a:lnTo>
                  <a:pt x="4570887" y="5585079"/>
                </a:lnTo>
                <a:cubicBezTo>
                  <a:pt x="4417891" y="5585079"/>
                  <a:pt x="4293863" y="5461051"/>
                  <a:pt x="4293863" y="5308055"/>
                </a:cubicBezTo>
                <a:lnTo>
                  <a:pt x="4293863" y="1311002"/>
                </a:lnTo>
                <a:cubicBezTo>
                  <a:pt x="4293863" y="1158006"/>
                  <a:pt x="4417891" y="1033978"/>
                  <a:pt x="4570887" y="1033978"/>
                </a:cubicBezTo>
                <a:close/>
                <a:moveTo>
                  <a:pt x="3344069" y="915542"/>
                </a:moveTo>
                <a:cubicBezTo>
                  <a:pt x="3497065" y="915542"/>
                  <a:pt x="3621093" y="1039570"/>
                  <a:pt x="3621093" y="1192566"/>
                </a:cubicBezTo>
                <a:cubicBezTo>
                  <a:pt x="3621093" y="2524917"/>
                  <a:pt x="3621092" y="3857269"/>
                  <a:pt x="3621092" y="5189620"/>
                </a:cubicBezTo>
                <a:cubicBezTo>
                  <a:pt x="3621092" y="5342616"/>
                  <a:pt x="3497064" y="5466644"/>
                  <a:pt x="3344068" y="5466644"/>
                </a:cubicBezTo>
                <a:lnTo>
                  <a:pt x="3344069" y="5466643"/>
                </a:lnTo>
                <a:cubicBezTo>
                  <a:pt x="3191073" y="5466643"/>
                  <a:pt x="3067045" y="5342615"/>
                  <a:pt x="3067045" y="5189619"/>
                </a:cubicBezTo>
                <a:lnTo>
                  <a:pt x="3067045" y="1192566"/>
                </a:lnTo>
                <a:cubicBezTo>
                  <a:pt x="3067045" y="1039570"/>
                  <a:pt x="3191073" y="915542"/>
                  <a:pt x="3344069" y="915542"/>
                </a:cubicBezTo>
                <a:close/>
                <a:moveTo>
                  <a:pt x="2730659" y="801099"/>
                </a:moveTo>
                <a:cubicBezTo>
                  <a:pt x="2883655" y="801099"/>
                  <a:pt x="3007683" y="925127"/>
                  <a:pt x="3007683" y="1078123"/>
                </a:cubicBezTo>
                <a:cubicBezTo>
                  <a:pt x="3007683" y="2677509"/>
                  <a:pt x="3007682" y="4276892"/>
                  <a:pt x="3007682" y="5876277"/>
                </a:cubicBezTo>
                <a:cubicBezTo>
                  <a:pt x="3007682" y="6029273"/>
                  <a:pt x="2883654" y="6153301"/>
                  <a:pt x="2730658" y="6153301"/>
                </a:cubicBezTo>
                <a:lnTo>
                  <a:pt x="2730659" y="6153300"/>
                </a:lnTo>
                <a:cubicBezTo>
                  <a:pt x="2577663" y="6153300"/>
                  <a:pt x="2453635" y="6029272"/>
                  <a:pt x="2453635" y="5876276"/>
                </a:cubicBezTo>
                <a:lnTo>
                  <a:pt x="2453635" y="1078123"/>
                </a:lnTo>
                <a:cubicBezTo>
                  <a:pt x="2453635" y="925127"/>
                  <a:pt x="2577663" y="801099"/>
                  <a:pt x="2730659" y="801099"/>
                </a:cubicBezTo>
                <a:close/>
                <a:moveTo>
                  <a:pt x="890432" y="573543"/>
                </a:moveTo>
                <a:cubicBezTo>
                  <a:pt x="1043428" y="573543"/>
                  <a:pt x="1167457" y="697571"/>
                  <a:pt x="1167457" y="850567"/>
                </a:cubicBezTo>
                <a:cubicBezTo>
                  <a:pt x="1167457" y="2182918"/>
                  <a:pt x="1167456" y="3515270"/>
                  <a:pt x="1167456" y="4847621"/>
                </a:cubicBezTo>
                <a:cubicBezTo>
                  <a:pt x="1167456" y="5000617"/>
                  <a:pt x="1043427" y="5124645"/>
                  <a:pt x="890432" y="5124645"/>
                </a:cubicBezTo>
                <a:lnTo>
                  <a:pt x="890432" y="5124644"/>
                </a:lnTo>
                <a:cubicBezTo>
                  <a:pt x="737436" y="5124644"/>
                  <a:pt x="613408" y="5000616"/>
                  <a:pt x="613408" y="4847620"/>
                </a:cubicBezTo>
                <a:lnTo>
                  <a:pt x="613408" y="850567"/>
                </a:lnTo>
                <a:cubicBezTo>
                  <a:pt x="613408" y="697571"/>
                  <a:pt x="737436" y="573543"/>
                  <a:pt x="890432" y="573543"/>
                </a:cubicBezTo>
                <a:close/>
                <a:moveTo>
                  <a:pt x="3957478" y="336673"/>
                </a:moveTo>
                <a:cubicBezTo>
                  <a:pt x="4110474" y="336673"/>
                  <a:pt x="4234502" y="460701"/>
                  <a:pt x="4234502" y="613697"/>
                </a:cubicBezTo>
                <a:cubicBezTo>
                  <a:pt x="4234502" y="1946048"/>
                  <a:pt x="4234501" y="3278400"/>
                  <a:pt x="4234501" y="4610751"/>
                </a:cubicBezTo>
                <a:cubicBezTo>
                  <a:pt x="4234501" y="4763747"/>
                  <a:pt x="4110473" y="4887775"/>
                  <a:pt x="3957477" y="4887775"/>
                </a:cubicBezTo>
                <a:lnTo>
                  <a:pt x="3957478" y="4887774"/>
                </a:lnTo>
                <a:cubicBezTo>
                  <a:pt x="3804482" y="4887774"/>
                  <a:pt x="3680454" y="4763746"/>
                  <a:pt x="3680454" y="4610750"/>
                </a:cubicBezTo>
                <a:lnTo>
                  <a:pt x="3680454" y="613697"/>
                </a:lnTo>
                <a:cubicBezTo>
                  <a:pt x="3680454" y="460701"/>
                  <a:pt x="3804482" y="336673"/>
                  <a:pt x="3957478" y="336673"/>
                </a:cubicBezTo>
                <a:close/>
                <a:moveTo>
                  <a:pt x="2117250" y="0"/>
                </a:moveTo>
                <a:cubicBezTo>
                  <a:pt x="2270246" y="0"/>
                  <a:pt x="2394274" y="124028"/>
                  <a:pt x="2394274" y="277024"/>
                </a:cubicBezTo>
                <a:cubicBezTo>
                  <a:pt x="2394274" y="1800556"/>
                  <a:pt x="2394273" y="3324089"/>
                  <a:pt x="2394273" y="4847621"/>
                </a:cubicBezTo>
                <a:cubicBezTo>
                  <a:pt x="2394273" y="5000617"/>
                  <a:pt x="2270245" y="5124645"/>
                  <a:pt x="2117249" y="5124645"/>
                </a:cubicBezTo>
                <a:lnTo>
                  <a:pt x="2117250" y="5124644"/>
                </a:lnTo>
                <a:cubicBezTo>
                  <a:pt x="1964254" y="5124644"/>
                  <a:pt x="1840226" y="5000616"/>
                  <a:pt x="1840226" y="4847620"/>
                </a:cubicBezTo>
                <a:lnTo>
                  <a:pt x="1840226" y="277024"/>
                </a:lnTo>
                <a:cubicBezTo>
                  <a:pt x="1840226" y="124028"/>
                  <a:pt x="1964254" y="0"/>
                  <a:pt x="21172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178715" y="796185"/>
            <a:ext cx="2537413" cy="25374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048756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886895" y="796184"/>
            <a:ext cx="2537413" cy="25374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04875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762355" y="3523588"/>
            <a:ext cx="2537413" cy="25374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048758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470535" y="3523587"/>
            <a:ext cx="2537413" cy="253741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3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10034015" y="0"/>
            <a:ext cx="2154936" cy="6858000"/>
          </a:xfrm>
          <a:custGeom>
            <a:avLst/>
            <a:gdLst>
              <a:gd name="connsiteX0" fmla="*/ 0 w 2154936"/>
              <a:gd name="connsiteY0" fmla="*/ 0 h 6858000"/>
              <a:gd name="connsiteX1" fmla="*/ 2154936 w 2154936"/>
              <a:gd name="connsiteY1" fmla="*/ 0 h 6858000"/>
              <a:gd name="connsiteX2" fmla="*/ 2154936 w 2154936"/>
              <a:gd name="connsiteY2" fmla="*/ 6858000 h 6858000"/>
              <a:gd name="connsiteX3" fmla="*/ 0 w 215493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4936" h="6858000">
                <a:moveTo>
                  <a:pt x="0" y="0"/>
                </a:moveTo>
                <a:lnTo>
                  <a:pt x="2154936" y="0"/>
                </a:lnTo>
                <a:lnTo>
                  <a:pt x="21549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673100" dist="355600" dir="1440000" algn="l" rotWithShape="0">
              <a:prstClr val="black">
                <a:alpha val="86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48854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7879080" y="0"/>
            <a:ext cx="2154936" cy="6858000"/>
          </a:xfrm>
          <a:custGeom>
            <a:avLst/>
            <a:gdLst>
              <a:gd name="connsiteX0" fmla="*/ 0 w 2154936"/>
              <a:gd name="connsiteY0" fmla="*/ 0 h 6858000"/>
              <a:gd name="connsiteX1" fmla="*/ 2154936 w 2154936"/>
              <a:gd name="connsiteY1" fmla="*/ 0 h 6858000"/>
              <a:gd name="connsiteX2" fmla="*/ 2154936 w 2154936"/>
              <a:gd name="connsiteY2" fmla="*/ 6858000 h 6858000"/>
              <a:gd name="connsiteX3" fmla="*/ 0 w 215493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4936" h="6858000">
                <a:moveTo>
                  <a:pt x="0" y="0"/>
                </a:moveTo>
                <a:lnTo>
                  <a:pt x="2154936" y="0"/>
                </a:lnTo>
                <a:lnTo>
                  <a:pt x="21549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673100" dist="355600" dir="1440000" algn="l" rotWithShape="0">
              <a:prstClr val="black">
                <a:alpha val="86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4885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724144" y="-1"/>
            <a:ext cx="2154936" cy="6858000"/>
          </a:xfrm>
          <a:custGeom>
            <a:avLst/>
            <a:gdLst>
              <a:gd name="connsiteX0" fmla="*/ 0 w 2154936"/>
              <a:gd name="connsiteY0" fmla="*/ 0 h 6858000"/>
              <a:gd name="connsiteX1" fmla="*/ 2154936 w 2154936"/>
              <a:gd name="connsiteY1" fmla="*/ 0 h 6858000"/>
              <a:gd name="connsiteX2" fmla="*/ 2154936 w 2154936"/>
              <a:gd name="connsiteY2" fmla="*/ 6858000 h 6858000"/>
              <a:gd name="connsiteX3" fmla="*/ 0 w 215493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4936" h="6858000">
                <a:moveTo>
                  <a:pt x="0" y="0"/>
                </a:moveTo>
                <a:lnTo>
                  <a:pt x="2154936" y="0"/>
                </a:lnTo>
                <a:lnTo>
                  <a:pt x="21549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effectLst>
            <a:outerShdw blurRad="673100" dist="355600" dir="1440000" algn="l" rotWithShape="0">
              <a:prstClr val="black">
                <a:alpha val="86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4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2578608" y="0"/>
            <a:ext cx="9613392" cy="6858000"/>
          </a:xfrm>
          <a:custGeom>
            <a:avLst/>
            <a:gdLst>
              <a:gd name="connsiteX0" fmla="*/ 6583680 w 9613392"/>
              <a:gd name="connsiteY0" fmla="*/ 0 h 6858000"/>
              <a:gd name="connsiteX1" fmla="*/ 6601968 w 9613392"/>
              <a:gd name="connsiteY1" fmla="*/ 0 h 6858000"/>
              <a:gd name="connsiteX2" fmla="*/ 9613392 w 9613392"/>
              <a:gd name="connsiteY2" fmla="*/ 0 h 6858000"/>
              <a:gd name="connsiteX3" fmla="*/ 9613392 w 9613392"/>
              <a:gd name="connsiteY3" fmla="*/ 6858000 h 6858000"/>
              <a:gd name="connsiteX4" fmla="*/ 6601968 w 9613392"/>
              <a:gd name="connsiteY4" fmla="*/ 6858000 h 6858000"/>
              <a:gd name="connsiteX5" fmla="*/ 6583680 w 9613392"/>
              <a:gd name="connsiteY5" fmla="*/ 6858000 h 6858000"/>
              <a:gd name="connsiteX6" fmla="*/ 0 w 9613392"/>
              <a:gd name="connsiteY6" fmla="*/ 6858000 h 6858000"/>
              <a:gd name="connsiteX7" fmla="*/ 6583680 w 9613392"/>
              <a:gd name="connsiteY7" fmla="*/ 18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13392" h="6858000">
                <a:moveTo>
                  <a:pt x="6583680" y="0"/>
                </a:moveTo>
                <a:lnTo>
                  <a:pt x="6601968" y="0"/>
                </a:lnTo>
                <a:lnTo>
                  <a:pt x="9613392" y="0"/>
                </a:lnTo>
                <a:lnTo>
                  <a:pt x="9613392" y="6858000"/>
                </a:lnTo>
                <a:lnTo>
                  <a:pt x="6601968" y="6858000"/>
                </a:lnTo>
                <a:lnTo>
                  <a:pt x="6583680" y="6858000"/>
                </a:lnTo>
                <a:lnTo>
                  <a:pt x="0" y="6858000"/>
                </a:lnTo>
                <a:lnTo>
                  <a:pt x="6583680" y="1899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024127" y="-1"/>
            <a:ext cx="4754880" cy="6858000"/>
          </a:xfrm>
          <a:custGeom>
            <a:avLst/>
            <a:gdLst>
              <a:gd name="connsiteX0" fmla="*/ 0 w 4754880"/>
              <a:gd name="connsiteY0" fmla="*/ 0 h 6858000"/>
              <a:gd name="connsiteX1" fmla="*/ 4754880 w 4754880"/>
              <a:gd name="connsiteY1" fmla="*/ 0 h 6858000"/>
              <a:gd name="connsiteX2" fmla="*/ 4754880 w 4754880"/>
              <a:gd name="connsiteY2" fmla="*/ 6858000 h 6858000"/>
              <a:gd name="connsiteX3" fmla="*/ 0 w 475488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54880" h="6858000">
                <a:moveTo>
                  <a:pt x="0" y="0"/>
                </a:moveTo>
                <a:lnTo>
                  <a:pt x="4754880" y="0"/>
                </a:lnTo>
                <a:lnTo>
                  <a:pt x="475488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9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4754880"/>
              <a:gd name="connsiteY0" fmla="*/ 0 h 6858000"/>
              <a:gd name="connsiteX1" fmla="*/ 4754880 w 4754880"/>
              <a:gd name="connsiteY1" fmla="*/ 0 h 6858000"/>
              <a:gd name="connsiteX2" fmla="*/ 4754880 w 4754880"/>
              <a:gd name="connsiteY2" fmla="*/ 6858000 h 6858000"/>
              <a:gd name="connsiteX3" fmla="*/ 0 w 475488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54880" h="6858000">
                <a:moveTo>
                  <a:pt x="0" y="0"/>
                </a:moveTo>
                <a:lnTo>
                  <a:pt x="4754880" y="0"/>
                </a:lnTo>
                <a:lnTo>
                  <a:pt x="475488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1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2176272"/>
          </a:xfrm>
          <a:custGeom>
            <a:avLst/>
            <a:gdLst>
              <a:gd name="connsiteX0" fmla="*/ 0 w 12192000"/>
              <a:gd name="connsiteY0" fmla="*/ 0 h 2176272"/>
              <a:gd name="connsiteX1" fmla="*/ 12192000 w 12192000"/>
              <a:gd name="connsiteY1" fmla="*/ 0 h 2176272"/>
              <a:gd name="connsiteX2" fmla="*/ 12192000 w 12192000"/>
              <a:gd name="connsiteY2" fmla="*/ 2176272 h 2176272"/>
              <a:gd name="connsiteX3" fmla="*/ 0 w 12192000"/>
              <a:gd name="connsiteY3" fmla="*/ 2176272 h 2176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176272">
                <a:moveTo>
                  <a:pt x="0" y="0"/>
                </a:moveTo>
                <a:lnTo>
                  <a:pt x="12192000" y="0"/>
                </a:lnTo>
                <a:lnTo>
                  <a:pt x="12192000" y="2176272"/>
                </a:lnTo>
                <a:lnTo>
                  <a:pt x="0" y="21762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0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12192000" cy="6858001"/>
          </a:xfrm>
          <a:custGeom>
            <a:avLst/>
            <a:gdLst>
              <a:gd name="connsiteX0" fmla="*/ 0 w 12192000"/>
              <a:gd name="connsiteY0" fmla="*/ 0 h 2176272"/>
              <a:gd name="connsiteX1" fmla="*/ 12192000 w 12192000"/>
              <a:gd name="connsiteY1" fmla="*/ 0 h 2176272"/>
              <a:gd name="connsiteX2" fmla="*/ 12192000 w 12192000"/>
              <a:gd name="connsiteY2" fmla="*/ 2176272 h 2176272"/>
              <a:gd name="connsiteX3" fmla="*/ 0 w 12192000"/>
              <a:gd name="connsiteY3" fmla="*/ 2176272 h 2176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176272">
                <a:moveTo>
                  <a:pt x="0" y="0"/>
                </a:moveTo>
                <a:lnTo>
                  <a:pt x="12192000" y="0"/>
                </a:lnTo>
                <a:lnTo>
                  <a:pt x="12192000" y="2176272"/>
                </a:lnTo>
                <a:lnTo>
                  <a:pt x="0" y="21762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-1645331" y="3575893"/>
            <a:ext cx="3290662" cy="3290663"/>
          </a:xfrm>
          <a:custGeom>
            <a:avLst/>
            <a:gdLst>
              <a:gd name="connsiteX0" fmla="*/ 1645330 w 3290662"/>
              <a:gd name="connsiteY0" fmla="*/ 0 h 3290663"/>
              <a:gd name="connsiteX1" fmla="*/ 1949228 w 3290662"/>
              <a:gd name="connsiteY1" fmla="*/ 125879 h 3290663"/>
              <a:gd name="connsiteX2" fmla="*/ 3164784 w 3290662"/>
              <a:gd name="connsiteY2" fmla="*/ 1341435 h 3290663"/>
              <a:gd name="connsiteX3" fmla="*/ 3164784 w 3290662"/>
              <a:gd name="connsiteY3" fmla="*/ 1949230 h 3290663"/>
              <a:gd name="connsiteX4" fmla="*/ 1949229 w 3290662"/>
              <a:gd name="connsiteY4" fmla="*/ 3164785 h 3290663"/>
              <a:gd name="connsiteX5" fmla="*/ 1341434 w 3290662"/>
              <a:gd name="connsiteY5" fmla="*/ 3164785 h 3290663"/>
              <a:gd name="connsiteX6" fmla="*/ 125878 w 3290662"/>
              <a:gd name="connsiteY6" fmla="*/ 1949229 h 3290663"/>
              <a:gd name="connsiteX7" fmla="*/ 125878 w 3290662"/>
              <a:gd name="connsiteY7" fmla="*/ 1341434 h 3290663"/>
              <a:gd name="connsiteX8" fmla="*/ 1341433 w 3290662"/>
              <a:gd name="connsiteY8" fmla="*/ 125879 h 3290663"/>
              <a:gd name="connsiteX9" fmla="*/ 1645330 w 3290662"/>
              <a:gd name="connsiteY9" fmla="*/ 0 h 3290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90662" h="3290663">
                <a:moveTo>
                  <a:pt x="1645330" y="0"/>
                </a:moveTo>
                <a:cubicBezTo>
                  <a:pt x="1755320" y="0"/>
                  <a:pt x="1865309" y="41960"/>
                  <a:pt x="1949228" y="125879"/>
                </a:cubicBezTo>
                <a:lnTo>
                  <a:pt x="3164784" y="1341435"/>
                </a:lnTo>
                <a:cubicBezTo>
                  <a:pt x="3332622" y="1509273"/>
                  <a:pt x="3332622" y="1781392"/>
                  <a:pt x="3164784" y="1949230"/>
                </a:cubicBezTo>
                <a:lnTo>
                  <a:pt x="1949229" y="3164785"/>
                </a:lnTo>
                <a:cubicBezTo>
                  <a:pt x="1781391" y="3332623"/>
                  <a:pt x="1509272" y="3332623"/>
                  <a:pt x="1341434" y="3164785"/>
                </a:cubicBezTo>
                <a:lnTo>
                  <a:pt x="125878" y="1949229"/>
                </a:lnTo>
                <a:cubicBezTo>
                  <a:pt x="-41960" y="1781391"/>
                  <a:pt x="-41960" y="1509272"/>
                  <a:pt x="125878" y="1341434"/>
                </a:cubicBezTo>
                <a:lnTo>
                  <a:pt x="1341433" y="125879"/>
                </a:lnTo>
                <a:cubicBezTo>
                  <a:pt x="1425352" y="41960"/>
                  <a:pt x="1535341" y="0"/>
                  <a:pt x="164533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48832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1524590" y="4520771"/>
            <a:ext cx="3290662" cy="3290663"/>
          </a:xfrm>
          <a:custGeom>
            <a:avLst/>
            <a:gdLst>
              <a:gd name="connsiteX0" fmla="*/ 1645331 w 3290662"/>
              <a:gd name="connsiteY0" fmla="*/ 0 h 3290663"/>
              <a:gd name="connsiteX1" fmla="*/ 1949228 w 3290662"/>
              <a:gd name="connsiteY1" fmla="*/ 125879 h 3290663"/>
              <a:gd name="connsiteX2" fmla="*/ 3164784 w 3290662"/>
              <a:gd name="connsiteY2" fmla="*/ 1341435 h 3290663"/>
              <a:gd name="connsiteX3" fmla="*/ 3164784 w 3290662"/>
              <a:gd name="connsiteY3" fmla="*/ 1949230 h 3290663"/>
              <a:gd name="connsiteX4" fmla="*/ 1949229 w 3290662"/>
              <a:gd name="connsiteY4" fmla="*/ 3164785 h 3290663"/>
              <a:gd name="connsiteX5" fmla="*/ 1341434 w 3290662"/>
              <a:gd name="connsiteY5" fmla="*/ 3164785 h 3290663"/>
              <a:gd name="connsiteX6" fmla="*/ 125878 w 3290662"/>
              <a:gd name="connsiteY6" fmla="*/ 1949229 h 3290663"/>
              <a:gd name="connsiteX7" fmla="*/ 125878 w 3290662"/>
              <a:gd name="connsiteY7" fmla="*/ 1341434 h 3290663"/>
              <a:gd name="connsiteX8" fmla="*/ 1341433 w 3290662"/>
              <a:gd name="connsiteY8" fmla="*/ 125879 h 3290663"/>
              <a:gd name="connsiteX9" fmla="*/ 1645331 w 3290662"/>
              <a:gd name="connsiteY9" fmla="*/ 0 h 3290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90662" h="3290663">
                <a:moveTo>
                  <a:pt x="1645331" y="0"/>
                </a:moveTo>
                <a:cubicBezTo>
                  <a:pt x="1755320" y="0"/>
                  <a:pt x="1865309" y="41960"/>
                  <a:pt x="1949228" y="125879"/>
                </a:cubicBezTo>
                <a:lnTo>
                  <a:pt x="3164784" y="1341435"/>
                </a:lnTo>
                <a:cubicBezTo>
                  <a:pt x="3332622" y="1509274"/>
                  <a:pt x="3332622" y="1781392"/>
                  <a:pt x="3164784" y="1949230"/>
                </a:cubicBezTo>
                <a:lnTo>
                  <a:pt x="1949229" y="3164785"/>
                </a:lnTo>
                <a:cubicBezTo>
                  <a:pt x="1781391" y="3332623"/>
                  <a:pt x="1509272" y="3332623"/>
                  <a:pt x="1341434" y="3164785"/>
                </a:cubicBezTo>
                <a:lnTo>
                  <a:pt x="125878" y="1949229"/>
                </a:lnTo>
                <a:cubicBezTo>
                  <a:pt x="-41960" y="1781391"/>
                  <a:pt x="-41960" y="1509272"/>
                  <a:pt x="125878" y="1341434"/>
                </a:cubicBezTo>
                <a:lnTo>
                  <a:pt x="1341433" y="125879"/>
                </a:lnTo>
                <a:cubicBezTo>
                  <a:pt x="1425352" y="41960"/>
                  <a:pt x="1535341" y="0"/>
                  <a:pt x="16453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48833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4450669" y="3277188"/>
            <a:ext cx="3290662" cy="3290663"/>
          </a:xfrm>
          <a:custGeom>
            <a:avLst/>
            <a:gdLst>
              <a:gd name="connsiteX0" fmla="*/ 1645331 w 3290662"/>
              <a:gd name="connsiteY0" fmla="*/ 0 h 3290663"/>
              <a:gd name="connsiteX1" fmla="*/ 1949228 w 3290662"/>
              <a:gd name="connsiteY1" fmla="*/ 125879 h 3290663"/>
              <a:gd name="connsiteX2" fmla="*/ 3164784 w 3290662"/>
              <a:gd name="connsiteY2" fmla="*/ 1341435 h 3290663"/>
              <a:gd name="connsiteX3" fmla="*/ 3164784 w 3290662"/>
              <a:gd name="connsiteY3" fmla="*/ 1949230 h 3290663"/>
              <a:gd name="connsiteX4" fmla="*/ 1949229 w 3290662"/>
              <a:gd name="connsiteY4" fmla="*/ 3164785 h 3290663"/>
              <a:gd name="connsiteX5" fmla="*/ 1341434 w 3290662"/>
              <a:gd name="connsiteY5" fmla="*/ 3164785 h 3290663"/>
              <a:gd name="connsiteX6" fmla="*/ 125878 w 3290662"/>
              <a:gd name="connsiteY6" fmla="*/ 1949229 h 3290663"/>
              <a:gd name="connsiteX7" fmla="*/ 125878 w 3290662"/>
              <a:gd name="connsiteY7" fmla="*/ 1341434 h 3290663"/>
              <a:gd name="connsiteX8" fmla="*/ 1341433 w 3290662"/>
              <a:gd name="connsiteY8" fmla="*/ 125879 h 3290663"/>
              <a:gd name="connsiteX9" fmla="*/ 1645331 w 3290662"/>
              <a:gd name="connsiteY9" fmla="*/ 0 h 3290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90662" h="3290663">
                <a:moveTo>
                  <a:pt x="1645331" y="0"/>
                </a:moveTo>
                <a:cubicBezTo>
                  <a:pt x="1755320" y="0"/>
                  <a:pt x="1865309" y="41960"/>
                  <a:pt x="1949228" y="125879"/>
                </a:cubicBezTo>
                <a:lnTo>
                  <a:pt x="3164784" y="1341435"/>
                </a:lnTo>
                <a:cubicBezTo>
                  <a:pt x="3332622" y="1509274"/>
                  <a:pt x="3332622" y="1781392"/>
                  <a:pt x="3164784" y="1949230"/>
                </a:cubicBezTo>
                <a:lnTo>
                  <a:pt x="1949229" y="3164785"/>
                </a:lnTo>
                <a:cubicBezTo>
                  <a:pt x="1781391" y="3332623"/>
                  <a:pt x="1509273" y="3332623"/>
                  <a:pt x="1341434" y="3164785"/>
                </a:cubicBezTo>
                <a:lnTo>
                  <a:pt x="125878" y="1949229"/>
                </a:lnTo>
                <a:cubicBezTo>
                  <a:pt x="-41960" y="1781391"/>
                  <a:pt x="-41960" y="1509272"/>
                  <a:pt x="125878" y="1341434"/>
                </a:cubicBezTo>
                <a:lnTo>
                  <a:pt x="1341433" y="125879"/>
                </a:lnTo>
                <a:cubicBezTo>
                  <a:pt x="1425352" y="41960"/>
                  <a:pt x="1535341" y="0"/>
                  <a:pt x="16453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48834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7376748" y="4520771"/>
            <a:ext cx="3290662" cy="3290663"/>
          </a:xfrm>
          <a:custGeom>
            <a:avLst/>
            <a:gdLst>
              <a:gd name="connsiteX0" fmla="*/ 1645331 w 3290662"/>
              <a:gd name="connsiteY0" fmla="*/ 0 h 3290663"/>
              <a:gd name="connsiteX1" fmla="*/ 1949228 w 3290662"/>
              <a:gd name="connsiteY1" fmla="*/ 125879 h 3290663"/>
              <a:gd name="connsiteX2" fmla="*/ 3164784 w 3290662"/>
              <a:gd name="connsiteY2" fmla="*/ 1341435 h 3290663"/>
              <a:gd name="connsiteX3" fmla="*/ 3164784 w 3290662"/>
              <a:gd name="connsiteY3" fmla="*/ 1949230 h 3290663"/>
              <a:gd name="connsiteX4" fmla="*/ 1949229 w 3290662"/>
              <a:gd name="connsiteY4" fmla="*/ 3164785 h 3290663"/>
              <a:gd name="connsiteX5" fmla="*/ 1341434 w 3290662"/>
              <a:gd name="connsiteY5" fmla="*/ 3164785 h 3290663"/>
              <a:gd name="connsiteX6" fmla="*/ 125878 w 3290662"/>
              <a:gd name="connsiteY6" fmla="*/ 1949229 h 3290663"/>
              <a:gd name="connsiteX7" fmla="*/ 125878 w 3290662"/>
              <a:gd name="connsiteY7" fmla="*/ 1341434 h 3290663"/>
              <a:gd name="connsiteX8" fmla="*/ 1341433 w 3290662"/>
              <a:gd name="connsiteY8" fmla="*/ 125879 h 3290663"/>
              <a:gd name="connsiteX9" fmla="*/ 1645331 w 3290662"/>
              <a:gd name="connsiteY9" fmla="*/ 0 h 3290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90662" h="3290663">
                <a:moveTo>
                  <a:pt x="1645331" y="0"/>
                </a:moveTo>
                <a:cubicBezTo>
                  <a:pt x="1755320" y="0"/>
                  <a:pt x="1865309" y="41960"/>
                  <a:pt x="1949228" y="125879"/>
                </a:cubicBezTo>
                <a:lnTo>
                  <a:pt x="3164784" y="1341435"/>
                </a:lnTo>
                <a:cubicBezTo>
                  <a:pt x="3332622" y="1509274"/>
                  <a:pt x="3332622" y="1781392"/>
                  <a:pt x="3164784" y="1949230"/>
                </a:cubicBezTo>
                <a:lnTo>
                  <a:pt x="1949229" y="3164785"/>
                </a:lnTo>
                <a:cubicBezTo>
                  <a:pt x="1781391" y="3332623"/>
                  <a:pt x="1509272" y="3332623"/>
                  <a:pt x="1341434" y="3164785"/>
                </a:cubicBezTo>
                <a:lnTo>
                  <a:pt x="125878" y="1949229"/>
                </a:lnTo>
                <a:cubicBezTo>
                  <a:pt x="-41960" y="1781391"/>
                  <a:pt x="-41960" y="1509272"/>
                  <a:pt x="125878" y="1341434"/>
                </a:cubicBezTo>
                <a:lnTo>
                  <a:pt x="1341433" y="125879"/>
                </a:lnTo>
                <a:cubicBezTo>
                  <a:pt x="1425352" y="41960"/>
                  <a:pt x="1535341" y="0"/>
                  <a:pt x="16453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48835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10546669" y="3575893"/>
            <a:ext cx="3290662" cy="3290663"/>
          </a:xfrm>
          <a:custGeom>
            <a:avLst/>
            <a:gdLst>
              <a:gd name="connsiteX0" fmla="*/ 1645331 w 3290662"/>
              <a:gd name="connsiteY0" fmla="*/ 0 h 3290663"/>
              <a:gd name="connsiteX1" fmla="*/ 1949228 w 3290662"/>
              <a:gd name="connsiteY1" fmla="*/ 125879 h 3290663"/>
              <a:gd name="connsiteX2" fmla="*/ 3164784 w 3290662"/>
              <a:gd name="connsiteY2" fmla="*/ 1341435 h 3290663"/>
              <a:gd name="connsiteX3" fmla="*/ 3164784 w 3290662"/>
              <a:gd name="connsiteY3" fmla="*/ 1949230 h 3290663"/>
              <a:gd name="connsiteX4" fmla="*/ 1949229 w 3290662"/>
              <a:gd name="connsiteY4" fmla="*/ 3164785 h 3290663"/>
              <a:gd name="connsiteX5" fmla="*/ 1341434 w 3290662"/>
              <a:gd name="connsiteY5" fmla="*/ 3164785 h 3290663"/>
              <a:gd name="connsiteX6" fmla="*/ 125878 w 3290662"/>
              <a:gd name="connsiteY6" fmla="*/ 1949229 h 3290663"/>
              <a:gd name="connsiteX7" fmla="*/ 125878 w 3290662"/>
              <a:gd name="connsiteY7" fmla="*/ 1341434 h 3290663"/>
              <a:gd name="connsiteX8" fmla="*/ 1341433 w 3290662"/>
              <a:gd name="connsiteY8" fmla="*/ 125879 h 3290663"/>
              <a:gd name="connsiteX9" fmla="*/ 1645331 w 3290662"/>
              <a:gd name="connsiteY9" fmla="*/ 0 h 3290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90662" h="3290663">
                <a:moveTo>
                  <a:pt x="1645331" y="0"/>
                </a:moveTo>
                <a:cubicBezTo>
                  <a:pt x="1755320" y="0"/>
                  <a:pt x="1865309" y="41960"/>
                  <a:pt x="1949228" y="125879"/>
                </a:cubicBezTo>
                <a:lnTo>
                  <a:pt x="3164784" y="1341435"/>
                </a:lnTo>
                <a:cubicBezTo>
                  <a:pt x="3332622" y="1509274"/>
                  <a:pt x="3332622" y="1781392"/>
                  <a:pt x="3164784" y="1949230"/>
                </a:cubicBezTo>
                <a:lnTo>
                  <a:pt x="1949229" y="3164785"/>
                </a:lnTo>
                <a:cubicBezTo>
                  <a:pt x="1781391" y="3332623"/>
                  <a:pt x="1509272" y="3332623"/>
                  <a:pt x="1341434" y="3164785"/>
                </a:cubicBezTo>
                <a:lnTo>
                  <a:pt x="125878" y="1949229"/>
                </a:lnTo>
                <a:cubicBezTo>
                  <a:pt x="-41960" y="1781391"/>
                  <a:pt x="-41960" y="1509272"/>
                  <a:pt x="125878" y="1341434"/>
                </a:cubicBezTo>
                <a:lnTo>
                  <a:pt x="1341433" y="125879"/>
                </a:lnTo>
                <a:cubicBezTo>
                  <a:pt x="1425352" y="41960"/>
                  <a:pt x="1535341" y="0"/>
                  <a:pt x="16453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6"/>
          <p:cNvGrpSpPr/>
          <p:nvPr userDrawn="1"/>
        </p:nvGrpSpPr>
        <p:grpSpPr>
          <a:xfrm>
            <a:off x="189581" y="146954"/>
            <a:ext cx="1133200" cy="991790"/>
            <a:chOff x="2569485" y="4937447"/>
            <a:chExt cx="464344" cy="406400"/>
          </a:xfrm>
          <a:solidFill>
            <a:schemeClr val="bg1">
              <a:lumMod val="95000"/>
            </a:schemeClr>
          </a:solidFill>
        </p:grpSpPr>
        <p:sp>
          <p:nvSpPr>
            <p:cNvPr id="1048576" name="AutoShape 103"/>
            <p:cNvSpPr/>
            <p:nvPr/>
          </p:nvSpPr>
          <p:spPr bwMode="auto">
            <a:xfrm>
              <a:off x="2642510" y="5009678"/>
              <a:ext cx="166688" cy="1095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60" y="0"/>
                  </a:moveTo>
                  <a:cubicBezTo>
                    <a:pt x="9461" y="0"/>
                    <a:pt x="0" y="9233"/>
                    <a:pt x="0" y="20160"/>
                  </a:cubicBezTo>
                  <a:cubicBezTo>
                    <a:pt x="0" y="20954"/>
                    <a:pt x="420" y="21600"/>
                    <a:pt x="939" y="21600"/>
                  </a:cubicBezTo>
                  <a:cubicBezTo>
                    <a:pt x="1457" y="21600"/>
                    <a:pt x="1878" y="20954"/>
                    <a:pt x="1878" y="20160"/>
                  </a:cubicBezTo>
                  <a:cubicBezTo>
                    <a:pt x="1878" y="10956"/>
                    <a:pt x="10655" y="2880"/>
                    <a:pt x="20660" y="2880"/>
                  </a:cubicBezTo>
                  <a:cubicBezTo>
                    <a:pt x="21179" y="2880"/>
                    <a:pt x="21600" y="2234"/>
                    <a:pt x="21600" y="1440"/>
                  </a:cubicBezTo>
                  <a:cubicBezTo>
                    <a:pt x="21600" y="645"/>
                    <a:pt x="21179" y="0"/>
                    <a:pt x="206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Gill Sans" charset="0"/>
              </a:endParaRPr>
            </a:p>
          </p:txBody>
        </p:sp>
        <p:sp>
          <p:nvSpPr>
            <p:cNvPr id="1048577" name="AutoShape 104"/>
            <p:cNvSpPr/>
            <p:nvPr/>
          </p:nvSpPr>
          <p:spPr bwMode="auto">
            <a:xfrm>
              <a:off x="2569485" y="4937447"/>
              <a:ext cx="464344" cy="4064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6971"/>
                  </a:moveTo>
                  <a:cubicBezTo>
                    <a:pt x="10181" y="16971"/>
                    <a:pt x="9546" y="16918"/>
                    <a:pt x="8912" y="16811"/>
                  </a:cubicBezTo>
                  <a:cubicBezTo>
                    <a:pt x="8847" y="16800"/>
                    <a:pt x="8781" y="16794"/>
                    <a:pt x="8716" y="16794"/>
                  </a:cubicBezTo>
                  <a:cubicBezTo>
                    <a:pt x="8315" y="16794"/>
                    <a:pt x="7931" y="16999"/>
                    <a:pt x="7673" y="17359"/>
                  </a:cubicBezTo>
                  <a:cubicBezTo>
                    <a:pt x="7384" y="17761"/>
                    <a:pt x="6563" y="18657"/>
                    <a:pt x="5591" y="19318"/>
                  </a:cubicBezTo>
                  <a:cubicBezTo>
                    <a:pt x="5854" y="18628"/>
                    <a:pt x="6060" y="17853"/>
                    <a:pt x="6074" y="17056"/>
                  </a:cubicBezTo>
                  <a:cubicBezTo>
                    <a:pt x="6078" y="17006"/>
                    <a:pt x="6080" y="16956"/>
                    <a:pt x="6080" y="16914"/>
                  </a:cubicBezTo>
                  <a:cubicBezTo>
                    <a:pt x="6080" y="16334"/>
                    <a:pt x="5796" y="15803"/>
                    <a:pt x="5344" y="15540"/>
                  </a:cubicBezTo>
                  <a:cubicBezTo>
                    <a:pt x="2843" y="14080"/>
                    <a:pt x="1349" y="11731"/>
                    <a:pt x="1349" y="9257"/>
                  </a:cubicBezTo>
                  <a:cubicBezTo>
                    <a:pt x="1349" y="5003"/>
                    <a:pt x="5588" y="1542"/>
                    <a:pt x="10800" y="1542"/>
                  </a:cubicBezTo>
                  <a:cubicBezTo>
                    <a:pt x="16011" y="1542"/>
                    <a:pt x="20249" y="5003"/>
                    <a:pt x="20249" y="9257"/>
                  </a:cubicBezTo>
                  <a:cubicBezTo>
                    <a:pt x="20249" y="13510"/>
                    <a:pt x="16011" y="16971"/>
                    <a:pt x="10800" y="16971"/>
                  </a:cubicBezTo>
                  <a:moveTo>
                    <a:pt x="10800" y="0"/>
                  </a:moveTo>
                  <a:cubicBezTo>
                    <a:pt x="4835" y="0"/>
                    <a:pt x="0" y="4144"/>
                    <a:pt x="0" y="9257"/>
                  </a:cubicBezTo>
                  <a:cubicBezTo>
                    <a:pt x="0" y="12440"/>
                    <a:pt x="1875" y="15248"/>
                    <a:pt x="4730" y="16914"/>
                  </a:cubicBezTo>
                  <a:cubicBezTo>
                    <a:pt x="4730" y="16935"/>
                    <a:pt x="4724" y="16949"/>
                    <a:pt x="4724" y="16971"/>
                  </a:cubicBezTo>
                  <a:cubicBezTo>
                    <a:pt x="4724" y="18354"/>
                    <a:pt x="3821" y="19843"/>
                    <a:pt x="3423" y="20625"/>
                  </a:cubicBezTo>
                  <a:lnTo>
                    <a:pt x="3425" y="20625"/>
                  </a:lnTo>
                  <a:cubicBezTo>
                    <a:pt x="3393" y="20709"/>
                    <a:pt x="3374" y="20802"/>
                    <a:pt x="3374" y="20900"/>
                  </a:cubicBezTo>
                  <a:cubicBezTo>
                    <a:pt x="3374" y="21287"/>
                    <a:pt x="3648" y="21600"/>
                    <a:pt x="3986" y="21600"/>
                  </a:cubicBezTo>
                  <a:cubicBezTo>
                    <a:pt x="4049" y="21600"/>
                    <a:pt x="4161" y="21580"/>
                    <a:pt x="4158" y="21590"/>
                  </a:cubicBezTo>
                  <a:cubicBezTo>
                    <a:pt x="6268" y="21195"/>
                    <a:pt x="8255" y="18979"/>
                    <a:pt x="8716" y="18338"/>
                  </a:cubicBezTo>
                  <a:cubicBezTo>
                    <a:pt x="9391" y="18451"/>
                    <a:pt x="10086" y="18514"/>
                    <a:pt x="10800" y="18514"/>
                  </a:cubicBezTo>
                  <a:cubicBezTo>
                    <a:pt x="16764" y="18514"/>
                    <a:pt x="21600" y="14369"/>
                    <a:pt x="21600" y="9257"/>
                  </a:cubicBezTo>
                  <a:cubicBezTo>
                    <a:pt x="21600" y="414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Gill Sans" charset="0"/>
              </a:endParaRPr>
            </a:p>
          </p:txBody>
        </p:sp>
      </p:grpSp>
      <p:sp>
        <p:nvSpPr>
          <p:cNvPr id="1048578" name="TextBox 9"/>
          <p:cNvSpPr txBox="1"/>
          <p:nvPr userDrawn="1"/>
        </p:nvSpPr>
        <p:spPr>
          <a:xfrm>
            <a:off x="189581" y="6442854"/>
            <a:ext cx="2608580" cy="294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Creative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 presentation template</a:t>
            </a:r>
          </a:p>
        </p:txBody>
      </p:sp>
      <p:sp>
        <p:nvSpPr>
          <p:cNvPr id="1048579" name="TextBox 10"/>
          <p:cNvSpPr txBox="1"/>
          <p:nvPr userDrawn="1"/>
        </p:nvSpPr>
        <p:spPr>
          <a:xfrm rot="5400000">
            <a:off x="10082777" y="3281680"/>
            <a:ext cx="2608580" cy="294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spc="300" dirty="0">
                <a:solidFill>
                  <a:schemeClr val="bg1">
                    <a:lumMod val="95000"/>
                  </a:schemeClr>
                </a:solidFill>
              </a:rPr>
              <a:t>Creative presentation template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21"/>
          <p:cNvSpPr/>
          <p:nvPr/>
        </p:nvSpPr>
        <p:spPr>
          <a:xfrm rot="16200000" flipV="1">
            <a:off x="9004530" y="3041200"/>
            <a:ext cx="4884384" cy="4952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733" name="Rounded Rectangle 21"/>
          <p:cNvSpPr/>
          <p:nvPr/>
        </p:nvSpPr>
        <p:spPr>
          <a:xfrm flipV="1">
            <a:off x="107847" y="6370385"/>
            <a:ext cx="2808514" cy="3700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735" name="Title 2"/>
          <p:cNvSpPr txBox="1"/>
          <p:nvPr/>
        </p:nvSpPr>
        <p:spPr>
          <a:xfrm>
            <a:off x="6168357" y="1042664"/>
            <a:ext cx="5953787" cy="13682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2197" y="1201892"/>
            <a:ext cx="561126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BD390"/>
                </a:solidFill>
              </a:rPr>
              <a:t>Биогельминты и геогельминты – представители класса Нематоды</a:t>
            </a:r>
          </a:p>
          <a:p>
            <a:pPr algn="r"/>
            <a:endParaRPr lang="ru-RU" sz="2800" b="1" dirty="0" smtClean="0">
              <a:solidFill>
                <a:srgbClr val="0BD390"/>
              </a:solidFill>
            </a:endParaRPr>
          </a:p>
          <a:p>
            <a:pPr algn="r"/>
            <a:r>
              <a:rPr lang="ru-RU" sz="2400" b="1" dirty="0" smtClean="0">
                <a:solidFill>
                  <a:srgbClr val="0BD390"/>
                </a:solidFill>
              </a:rPr>
              <a:t>Выполнил</a:t>
            </a:r>
            <a:r>
              <a:rPr lang="en-US" sz="2400" b="1" dirty="0">
                <a:solidFill>
                  <a:srgbClr val="0BD390"/>
                </a:solidFill>
              </a:rPr>
              <a:t>:</a:t>
            </a:r>
            <a:r>
              <a:rPr lang="ru-RU" sz="2400" b="1" dirty="0">
                <a:solidFill>
                  <a:srgbClr val="0BD390"/>
                </a:solidFill>
              </a:rPr>
              <a:t>студент 1 курса </a:t>
            </a:r>
            <a:endParaRPr lang="ru-RU" sz="2400" b="1" dirty="0" smtClean="0">
              <a:solidFill>
                <a:srgbClr val="0BD390"/>
              </a:solidFill>
            </a:endParaRPr>
          </a:p>
          <a:p>
            <a:pPr algn="r"/>
            <a:r>
              <a:rPr lang="ru-RU" sz="2400" b="1" dirty="0" smtClean="0">
                <a:solidFill>
                  <a:srgbClr val="0BD390"/>
                </a:solidFill>
              </a:rPr>
              <a:t>лечебного </a:t>
            </a:r>
            <a:r>
              <a:rPr lang="ru-RU" sz="2400" b="1" dirty="0">
                <a:solidFill>
                  <a:srgbClr val="0BD390"/>
                </a:solidFill>
              </a:rPr>
              <a:t>факультета </a:t>
            </a:r>
          </a:p>
          <a:p>
            <a:pPr algn="r"/>
            <a:r>
              <a:rPr lang="ru-RU" sz="2400" b="1" dirty="0">
                <a:solidFill>
                  <a:srgbClr val="0BD390"/>
                </a:solidFill>
              </a:rPr>
              <a:t>Щеглов С.С</a:t>
            </a:r>
            <a:endParaRPr lang="en-US" sz="2400" b="1" dirty="0">
              <a:solidFill>
                <a:srgbClr val="0BD390"/>
              </a:solidFill>
            </a:endParaRPr>
          </a:p>
        </p:txBody>
      </p:sp>
      <p:grpSp>
        <p:nvGrpSpPr>
          <p:cNvPr id="13" name="Group 7"/>
          <p:cNvGrpSpPr/>
          <p:nvPr/>
        </p:nvGrpSpPr>
        <p:grpSpPr>
          <a:xfrm>
            <a:off x="10902922" y="4175034"/>
            <a:ext cx="1191536" cy="1191536"/>
            <a:chOff x="1220118" y="2343274"/>
            <a:chExt cx="2450851" cy="2450851"/>
          </a:xfr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2700000" scaled="1"/>
          </a:gradFill>
        </p:grpSpPr>
        <p:sp>
          <p:nvSpPr>
            <p:cNvPr id="14" name="Oval 8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1">
                <a:alpha val="28000"/>
              </a:schemeClr>
            </a:solidFill>
            <a:ln>
              <a:noFill/>
            </a:ln>
            <a:effectLst>
              <a:outerShdw blurRad="825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9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1">
                <a:alpha val="57000"/>
              </a:schemeClr>
            </a:solidFill>
            <a:ln>
              <a:noFill/>
            </a:ln>
            <a:effectLst>
              <a:outerShdw blurRad="3810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0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grpFill/>
            <a:ln>
              <a:noFill/>
            </a:ln>
            <a:effectLst>
              <a:outerShdw blurRad="571500" dist="50800" dir="5400000" sx="88000" sy="88000" algn="ctr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</p:grpSp>
      <p:sp>
        <p:nvSpPr>
          <p:cNvPr id="17" name="Freeform 2821"/>
          <p:cNvSpPr>
            <a:spLocks noEditPoints="1"/>
          </p:cNvSpPr>
          <p:nvPr/>
        </p:nvSpPr>
        <p:spPr bwMode="auto">
          <a:xfrm>
            <a:off x="11340475" y="4617466"/>
            <a:ext cx="356061" cy="392392"/>
          </a:xfrm>
          <a:custGeom>
            <a:avLst/>
            <a:gdLst>
              <a:gd name="T0" fmla="*/ 75 w 97"/>
              <a:gd name="T1" fmla="*/ 22 h 107"/>
              <a:gd name="T2" fmla="*/ 75 w 97"/>
              <a:gd name="T3" fmla="*/ 45 h 107"/>
              <a:gd name="T4" fmla="*/ 78 w 97"/>
              <a:gd name="T5" fmla="*/ 45 h 107"/>
              <a:gd name="T6" fmla="*/ 78 w 97"/>
              <a:gd name="T7" fmla="*/ 31 h 107"/>
              <a:gd name="T8" fmla="*/ 76 w 97"/>
              <a:gd name="T9" fmla="*/ 27 h 107"/>
              <a:gd name="T10" fmla="*/ 75 w 97"/>
              <a:gd name="T11" fmla="*/ 22 h 107"/>
              <a:gd name="T12" fmla="*/ 23 w 97"/>
              <a:gd name="T13" fmla="*/ 22 h 107"/>
              <a:gd name="T14" fmla="*/ 22 w 97"/>
              <a:gd name="T15" fmla="*/ 27 h 107"/>
              <a:gd name="T16" fmla="*/ 22 w 97"/>
              <a:gd name="T17" fmla="*/ 31 h 107"/>
              <a:gd name="T18" fmla="*/ 22 w 97"/>
              <a:gd name="T19" fmla="*/ 45 h 107"/>
              <a:gd name="T20" fmla="*/ 23 w 97"/>
              <a:gd name="T21" fmla="*/ 45 h 107"/>
              <a:gd name="T22" fmla="*/ 23 w 97"/>
              <a:gd name="T23" fmla="*/ 22 h 107"/>
              <a:gd name="T24" fmla="*/ 46 w 97"/>
              <a:gd name="T25" fmla="*/ 19 h 107"/>
              <a:gd name="T26" fmla="*/ 44 w 97"/>
              <a:gd name="T27" fmla="*/ 21 h 107"/>
              <a:gd name="T28" fmla="*/ 44 w 97"/>
              <a:gd name="T29" fmla="*/ 21 h 107"/>
              <a:gd name="T30" fmla="*/ 44 w 97"/>
              <a:gd name="T31" fmla="*/ 37 h 107"/>
              <a:gd name="T32" fmla="*/ 44 w 97"/>
              <a:gd name="T33" fmla="*/ 39 h 107"/>
              <a:gd name="T34" fmla="*/ 46 w 97"/>
              <a:gd name="T35" fmla="*/ 39 h 107"/>
              <a:gd name="T36" fmla="*/ 47 w 97"/>
              <a:gd name="T37" fmla="*/ 39 h 107"/>
              <a:gd name="T38" fmla="*/ 47 w 97"/>
              <a:gd name="T39" fmla="*/ 45 h 107"/>
              <a:gd name="T40" fmla="*/ 50 w 97"/>
              <a:gd name="T41" fmla="*/ 45 h 107"/>
              <a:gd name="T42" fmla="*/ 50 w 97"/>
              <a:gd name="T43" fmla="*/ 39 h 107"/>
              <a:gd name="T44" fmla="*/ 52 w 97"/>
              <a:gd name="T45" fmla="*/ 39 h 107"/>
              <a:gd name="T46" fmla="*/ 53 w 97"/>
              <a:gd name="T47" fmla="*/ 39 h 107"/>
              <a:gd name="T48" fmla="*/ 53 w 97"/>
              <a:gd name="T49" fmla="*/ 37 h 107"/>
              <a:gd name="T50" fmla="*/ 53 w 97"/>
              <a:gd name="T51" fmla="*/ 21 h 107"/>
              <a:gd name="T52" fmla="*/ 53 w 97"/>
              <a:gd name="T53" fmla="*/ 21 h 107"/>
              <a:gd name="T54" fmla="*/ 52 w 97"/>
              <a:gd name="T55" fmla="*/ 19 h 107"/>
              <a:gd name="T56" fmla="*/ 46 w 97"/>
              <a:gd name="T57" fmla="*/ 19 h 107"/>
              <a:gd name="T58" fmla="*/ 31 w 97"/>
              <a:gd name="T59" fmla="*/ 0 h 107"/>
              <a:gd name="T60" fmla="*/ 38 w 97"/>
              <a:gd name="T61" fmla="*/ 7 h 107"/>
              <a:gd name="T62" fmla="*/ 41 w 97"/>
              <a:gd name="T63" fmla="*/ 9 h 107"/>
              <a:gd name="T64" fmla="*/ 43 w 97"/>
              <a:gd name="T65" fmla="*/ 7 h 107"/>
              <a:gd name="T66" fmla="*/ 49 w 97"/>
              <a:gd name="T67" fmla="*/ 1 h 107"/>
              <a:gd name="T68" fmla="*/ 49 w 97"/>
              <a:gd name="T69" fmla="*/ 1 h 107"/>
              <a:gd name="T70" fmla="*/ 49 w 97"/>
              <a:gd name="T71" fmla="*/ 1 h 107"/>
              <a:gd name="T72" fmla="*/ 55 w 97"/>
              <a:gd name="T73" fmla="*/ 7 h 107"/>
              <a:gd name="T74" fmla="*/ 56 w 97"/>
              <a:gd name="T75" fmla="*/ 9 h 107"/>
              <a:gd name="T76" fmla="*/ 59 w 97"/>
              <a:gd name="T77" fmla="*/ 7 h 107"/>
              <a:gd name="T78" fmla="*/ 67 w 97"/>
              <a:gd name="T79" fmla="*/ 0 h 107"/>
              <a:gd name="T80" fmla="*/ 79 w 97"/>
              <a:gd name="T81" fmla="*/ 3 h 107"/>
              <a:gd name="T82" fmla="*/ 88 w 97"/>
              <a:gd name="T83" fmla="*/ 12 h 107"/>
              <a:gd name="T84" fmla="*/ 91 w 97"/>
              <a:gd name="T85" fmla="*/ 25 h 107"/>
              <a:gd name="T86" fmla="*/ 91 w 97"/>
              <a:gd name="T87" fmla="*/ 45 h 107"/>
              <a:gd name="T88" fmla="*/ 97 w 97"/>
              <a:gd name="T89" fmla="*/ 45 h 107"/>
              <a:gd name="T90" fmla="*/ 91 w 97"/>
              <a:gd name="T91" fmla="*/ 95 h 107"/>
              <a:gd name="T92" fmla="*/ 79 w 97"/>
              <a:gd name="T93" fmla="*/ 95 h 107"/>
              <a:gd name="T94" fmla="*/ 79 w 97"/>
              <a:gd name="T95" fmla="*/ 107 h 107"/>
              <a:gd name="T96" fmla="*/ 19 w 97"/>
              <a:gd name="T97" fmla="*/ 107 h 107"/>
              <a:gd name="T98" fmla="*/ 19 w 97"/>
              <a:gd name="T99" fmla="*/ 95 h 107"/>
              <a:gd name="T100" fmla="*/ 6 w 97"/>
              <a:gd name="T101" fmla="*/ 95 h 107"/>
              <a:gd name="T102" fmla="*/ 0 w 97"/>
              <a:gd name="T103" fmla="*/ 45 h 107"/>
              <a:gd name="T104" fmla="*/ 6 w 97"/>
              <a:gd name="T105" fmla="*/ 45 h 107"/>
              <a:gd name="T106" fmla="*/ 6 w 97"/>
              <a:gd name="T107" fmla="*/ 25 h 107"/>
              <a:gd name="T108" fmla="*/ 9 w 97"/>
              <a:gd name="T109" fmla="*/ 12 h 107"/>
              <a:gd name="T110" fmla="*/ 19 w 97"/>
              <a:gd name="T111" fmla="*/ 4 h 107"/>
              <a:gd name="T112" fmla="*/ 31 w 97"/>
              <a:gd name="T113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7" h="107">
                <a:moveTo>
                  <a:pt x="75" y="22"/>
                </a:moveTo>
                <a:lnTo>
                  <a:pt x="75" y="45"/>
                </a:lnTo>
                <a:lnTo>
                  <a:pt x="78" y="45"/>
                </a:lnTo>
                <a:lnTo>
                  <a:pt x="78" y="31"/>
                </a:lnTo>
                <a:lnTo>
                  <a:pt x="76" y="27"/>
                </a:lnTo>
                <a:lnTo>
                  <a:pt x="75" y="22"/>
                </a:lnTo>
                <a:close/>
                <a:moveTo>
                  <a:pt x="23" y="22"/>
                </a:moveTo>
                <a:lnTo>
                  <a:pt x="22" y="27"/>
                </a:lnTo>
                <a:lnTo>
                  <a:pt x="22" y="31"/>
                </a:lnTo>
                <a:lnTo>
                  <a:pt x="22" y="45"/>
                </a:lnTo>
                <a:lnTo>
                  <a:pt x="23" y="45"/>
                </a:lnTo>
                <a:lnTo>
                  <a:pt x="23" y="22"/>
                </a:lnTo>
                <a:close/>
                <a:moveTo>
                  <a:pt x="46" y="19"/>
                </a:moveTo>
                <a:lnTo>
                  <a:pt x="44" y="21"/>
                </a:lnTo>
                <a:lnTo>
                  <a:pt x="44" y="21"/>
                </a:lnTo>
                <a:lnTo>
                  <a:pt x="44" y="37"/>
                </a:lnTo>
                <a:lnTo>
                  <a:pt x="44" y="39"/>
                </a:lnTo>
                <a:lnTo>
                  <a:pt x="46" y="39"/>
                </a:lnTo>
                <a:lnTo>
                  <a:pt x="47" y="39"/>
                </a:lnTo>
                <a:lnTo>
                  <a:pt x="47" y="45"/>
                </a:lnTo>
                <a:lnTo>
                  <a:pt x="50" y="45"/>
                </a:lnTo>
                <a:lnTo>
                  <a:pt x="50" y="39"/>
                </a:lnTo>
                <a:lnTo>
                  <a:pt x="52" y="39"/>
                </a:lnTo>
                <a:lnTo>
                  <a:pt x="53" y="39"/>
                </a:lnTo>
                <a:lnTo>
                  <a:pt x="53" y="37"/>
                </a:lnTo>
                <a:lnTo>
                  <a:pt x="53" y="21"/>
                </a:lnTo>
                <a:lnTo>
                  <a:pt x="53" y="21"/>
                </a:lnTo>
                <a:lnTo>
                  <a:pt x="52" y="19"/>
                </a:lnTo>
                <a:lnTo>
                  <a:pt x="46" y="19"/>
                </a:lnTo>
                <a:close/>
                <a:moveTo>
                  <a:pt x="31" y="0"/>
                </a:moveTo>
                <a:lnTo>
                  <a:pt x="38" y="7"/>
                </a:lnTo>
                <a:lnTo>
                  <a:pt x="41" y="9"/>
                </a:lnTo>
                <a:lnTo>
                  <a:pt x="43" y="7"/>
                </a:lnTo>
                <a:lnTo>
                  <a:pt x="49" y="1"/>
                </a:lnTo>
                <a:lnTo>
                  <a:pt x="49" y="1"/>
                </a:lnTo>
                <a:lnTo>
                  <a:pt x="49" y="1"/>
                </a:lnTo>
                <a:lnTo>
                  <a:pt x="55" y="7"/>
                </a:lnTo>
                <a:lnTo>
                  <a:pt x="56" y="9"/>
                </a:lnTo>
                <a:lnTo>
                  <a:pt x="59" y="7"/>
                </a:lnTo>
                <a:lnTo>
                  <a:pt x="67" y="0"/>
                </a:lnTo>
                <a:lnTo>
                  <a:pt x="79" y="3"/>
                </a:lnTo>
                <a:lnTo>
                  <a:pt x="88" y="12"/>
                </a:lnTo>
                <a:lnTo>
                  <a:pt x="91" y="25"/>
                </a:lnTo>
                <a:lnTo>
                  <a:pt x="91" y="45"/>
                </a:lnTo>
                <a:lnTo>
                  <a:pt x="97" y="45"/>
                </a:lnTo>
                <a:lnTo>
                  <a:pt x="91" y="95"/>
                </a:lnTo>
                <a:lnTo>
                  <a:pt x="79" y="95"/>
                </a:lnTo>
                <a:lnTo>
                  <a:pt x="79" y="107"/>
                </a:lnTo>
                <a:lnTo>
                  <a:pt x="19" y="107"/>
                </a:lnTo>
                <a:lnTo>
                  <a:pt x="19" y="95"/>
                </a:lnTo>
                <a:lnTo>
                  <a:pt x="6" y="95"/>
                </a:lnTo>
                <a:lnTo>
                  <a:pt x="0" y="45"/>
                </a:lnTo>
                <a:lnTo>
                  <a:pt x="6" y="45"/>
                </a:lnTo>
                <a:lnTo>
                  <a:pt x="6" y="25"/>
                </a:lnTo>
                <a:lnTo>
                  <a:pt x="9" y="12"/>
                </a:lnTo>
                <a:lnTo>
                  <a:pt x="19" y="4"/>
                </a:lnTo>
                <a:lnTo>
                  <a:pt x="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2819"/>
          <p:cNvSpPr/>
          <p:nvPr/>
        </p:nvSpPr>
        <p:spPr bwMode="auto">
          <a:xfrm>
            <a:off x="11422390" y="4442513"/>
            <a:ext cx="152599" cy="188929"/>
          </a:xfrm>
          <a:custGeom>
            <a:avLst/>
            <a:gdLst>
              <a:gd name="T0" fmla="*/ 21 w 42"/>
              <a:gd name="T1" fmla="*/ 0 h 51"/>
              <a:gd name="T2" fmla="*/ 27 w 42"/>
              <a:gd name="T3" fmla="*/ 1 h 51"/>
              <a:gd name="T4" fmla="*/ 31 w 42"/>
              <a:gd name="T5" fmla="*/ 3 h 51"/>
              <a:gd name="T6" fmla="*/ 36 w 42"/>
              <a:gd name="T7" fmla="*/ 8 h 51"/>
              <a:gd name="T8" fmla="*/ 39 w 42"/>
              <a:gd name="T9" fmla="*/ 12 h 51"/>
              <a:gd name="T10" fmla="*/ 39 w 42"/>
              <a:gd name="T11" fmla="*/ 18 h 51"/>
              <a:gd name="T12" fmla="*/ 39 w 42"/>
              <a:gd name="T13" fmla="*/ 20 h 51"/>
              <a:gd name="T14" fmla="*/ 39 w 42"/>
              <a:gd name="T15" fmla="*/ 21 h 51"/>
              <a:gd name="T16" fmla="*/ 39 w 42"/>
              <a:gd name="T17" fmla="*/ 23 h 51"/>
              <a:gd name="T18" fmla="*/ 41 w 42"/>
              <a:gd name="T19" fmla="*/ 23 h 51"/>
              <a:gd name="T20" fmla="*/ 42 w 42"/>
              <a:gd name="T21" fmla="*/ 24 h 51"/>
              <a:gd name="T22" fmla="*/ 42 w 42"/>
              <a:gd name="T23" fmla="*/ 27 h 51"/>
              <a:gd name="T24" fmla="*/ 42 w 42"/>
              <a:gd name="T25" fmla="*/ 29 h 51"/>
              <a:gd name="T26" fmla="*/ 41 w 42"/>
              <a:gd name="T27" fmla="*/ 32 h 51"/>
              <a:gd name="T28" fmla="*/ 38 w 42"/>
              <a:gd name="T29" fmla="*/ 33 h 51"/>
              <a:gd name="T30" fmla="*/ 36 w 42"/>
              <a:gd name="T31" fmla="*/ 39 h 51"/>
              <a:gd name="T32" fmla="*/ 35 w 42"/>
              <a:gd name="T33" fmla="*/ 44 h 51"/>
              <a:gd name="T34" fmla="*/ 31 w 42"/>
              <a:gd name="T35" fmla="*/ 47 h 51"/>
              <a:gd name="T36" fmla="*/ 28 w 42"/>
              <a:gd name="T37" fmla="*/ 48 h 51"/>
              <a:gd name="T38" fmla="*/ 25 w 42"/>
              <a:gd name="T39" fmla="*/ 50 h 51"/>
              <a:gd name="T40" fmla="*/ 24 w 42"/>
              <a:gd name="T41" fmla="*/ 50 h 51"/>
              <a:gd name="T42" fmla="*/ 22 w 42"/>
              <a:gd name="T43" fmla="*/ 51 h 51"/>
              <a:gd name="T44" fmla="*/ 21 w 42"/>
              <a:gd name="T45" fmla="*/ 51 h 51"/>
              <a:gd name="T46" fmla="*/ 21 w 42"/>
              <a:gd name="T47" fmla="*/ 51 h 51"/>
              <a:gd name="T48" fmla="*/ 21 w 42"/>
              <a:gd name="T49" fmla="*/ 51 h 51"/>
              <a:gd name="T50" fmla="*/ 19 w 42"/>
              <a:gd name="T51" fmla="*/ 50 h 51"/>
              <a:gd name="T52" fmla="*/ 16 w 42"/>
              <a:gd name="T53" fmla="*/ 50 h 51"/>
              <a:gd name="T54" fmla="*/ 13 w 42"/>
              <a:gd name="T55" fmla="*/ 48 h 51"/>
              <a:gd name="T56" fmla="*/ 10 w 42"/>
              <a:gd name="T57" fmla="*/ 47 h 51"/>
              <a:gd name="T58" fmla="*/ 7 w 42"/>
              <a:gd name="T59" fmla="*/ 44 h 51"/>
              <a:gd name="T60" fmla="*/ 6 w 42"/>
              <a:gd name="T61" fmla="*/ 39 h 51"/>
              <a:gd name="T62" fmla="*/ 4 w 42"/>
              <a:gd name="T63" fmla="*/ 33 h 51"/>
              <a:gd name="T64" fmla="*/ 3 w 42"/>
              <a:gd name="T65" fmla="*/ 32 h 51"/>
              <a:gd name="T66" fmla="*/ 1 w 42"/>
              <a:gd name="T67" fmla="*/ 29 h 51"/>
              <a:gd name="T68" fmla="*/ 0 w 42"/>
              <a:gd name="T69" fmla="*/ 27 h 51"/>
              <a:gd name="T70" fmla="*/ 1 w 42"/>
              <a:gd name="T71" fmla="*/ 24 h 51"/>
              <a:gd name="T72" fmla="*/ 1 w 42"/>
              <a:gd name="T73" fmla="*/ 23 h 51"/>
              <a:gd name="T74" fmla="*/ 3 w 42"/>
              <a:gd name="T75" fmla="*/ 23 h 51"/>
              <a:gd name="T76" fmla="*/ 3 w 42"/>
              <a:gd name="T77" fmla="*/ 21 h 51"/>
              <a:gd name="T78" fmla="*/ 3 w 42"/>
              <a:gd name="T79" fmla="*/ 20 h 51"/>
              <a:gd name="T80" fmla="*/ 3 w 42"/>
              <a:gd name="T81" fmla="*/ 18 h 51"/>
              <a:gd name="T82" fmla="*/ 3 w 42"/>
              <a:gd name="T83" fmla="*/ 12 h 51"/>
              <a:gd name="T84" fmla="*/ 6 w 42"/>
              <a:gd name="T85" fmla="*/ 8 h 51"/>
              <a:gd name="T86" fmla="*/ 10 w 42"/>
              <a:gd name="T87" fmla="*/ 3 h 51"/>
              <a:gd name="T88" fmla="*/ 15 w 42"/>
              <a:gd name="T89" fmla="*/ 1 h 51"/>
              <a:gd name="T90" fmla="*/ 21 w 42"/>
              <a:gd name="T91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2" h="51">
                <a:moveTo>
                  <a:pt x="21" y="0"/>
                </a:moveTo>
                <a:lnTo>
                  <a:pt x="27" y="1"/>
                </a:lnTo>
                <a:lnTo>
                  <a:pt x="31" y="3"/>
                </a:lnTo>
                <a:lnTo>
                  <a:pt x="36" y="8"/>
                </a:lnTo>
                <a:lnTo>
                  <a:pt x="39" y="12"/>
                </a:lnTo>
                <a:lnTo>
                  <a:pt x="39" y="18"/>
                </a:lnTo>
                <a:lnTo>
                  <a:pt x="39" y="20"/>
                </a:lnTo>
                <a:lnTo>
                  <a:pt x="39" y="21"/>
                </a:lnTo>
                <a:lnTo>
                  <a:pt x="39" y="23"/>
                </a:lnTo>
                <a:lnTo>
                  <a:pt x="41" y="23"/>
                </a:lnTo>
                <a:lnTo>
                  <a:pt x="42" y="24"/>
                </a:lnTo>
                <a:lnTo>
                  <a:pt x="42" y="27"/>
                </a:lnTo>
                <a:lnTo>
                  <a:pt x="42" y="29"/>
                </a:lnTo>
                <a:lnTo>
                  <a:pt x="41" y="32"/>
                </a:lnTo>
                <a:lnTo>
                  <a:pt x="38" y="33"/>
                </a:lnTo>
                <a:lnTo>
                  <a:pt x="36" y="39"/>
                </a:lnTo>
                <a:lnTo>
                  <a:pt x="35" y="44"/>
                </a:lnTo>
                <a:lnTo>
                  <a:pt x="31" y="47"/>
                </a:lnTo>
                <a:lnTo>
                  <a:pt x="28" y="48"/>
                </a:lnTo>
                <a:lnTo>
                  <a:pt x="25" y="50"/>
                </a:lnTo>
                <a:lnTo>
                  <a:pt x="24" y="50"/>
                </a:lnTo>
                <a:lnTo>
                  <a:pt x="22" y="51"/>
                </a:lnTo>
                <a:lnTo>
                  <a:pt x="21" y="51"/>
                </a:lnTo>
                <a:lnTo>
                  <a:pt x="21" y="51"/>
                </a:lnTo>
                <a:lnTo>
                  <a:pt x="21" y="51"/>
                </a:lnTo>
                <a:lnTo>
                  <a:pt x="19" y="50"/>
                </a:lnTo>
                <a:lnTo>
                  <a:pt x="16" y="50"/>
                </a:lnTo>
                <a:lnTo>
                  <a:pt x="13" y="48"/>
                </a:lnTo>
                <a:lnTo>
                  <a:pt x="10" y="47"/>
                </a:lnTo>
                <a:lnTo>
                  <a:pt x="7" y="44"/>
                </a:lnTo>
                <a:lnTo>
                  <a:pt x="6" y="39"/>
                </a:lnTo>
                <a:lnTo>
                  <a:pt x="4" y="33"/>
                </a:lnTo>
                <a:lnTo>
                  <a:pt x="3" y="32"/>
                </a:lnTo>
                <a:lnTo>
                  <a:pt x="1" y="29"/>
                </a:lnTo>
                <a:lnTo>
                  <a:pt x="0" y="27"/>
                </a:lnTo>
                <a:lnTo>
                  <a:pt x="1" y="24"/>
                </a:lnTo>
                <a:lnTo>
                  <a:pt x="1" y="23"/>
                </a:lnTo>
                <a:lnTo>
                  <a:pt x="3" y="23"/>
                </a:lnTo>
                <a:lnTo>
                  <a:pt x="3" y="21"/>
                </a:lnTo>
                <a:lnTo>
                  <a:pt x="3" y="20"/>
                </a:lnTo>
                <a:lnTo>
                  <a:pt x="3" y="18"/>
                </a:lnTo>
                <a:lnTo>
                  <a:pt x="3" y="12"/>
                </a:lnTo>
                <a:lnTo>
                  <a:pt x="6" y="8"/>
                </a:lnTo>
                <a:lnTo>
                  <a:pt x="10" y="3"/>
                </a:lnTo>
                <a:lnTo>
                  <a:pt x="15" y="1"/>
                </a:lnTo>
                <a:lnTo>
                  <a:pt x="2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2820"/>
          <p:cNvSpPr>
            <a:spLocks noEditPoints="1"/>
          </p:cNvSpPr>
          <p:nvPr/>
        </p:nvSpPr>
        <p:spPr bwMode="auto">
          <a:xfrm>
            <a:off x="6734538" y="3713899"/>
            <a:ext cx="312462" cy="225264"/>
          </a:xfrm>
          <a:custGeom>
            <a:avLst/>
            <a:gdLst>
              <a:gd name="T0" fmla="*/ 27 w 86"/>
              <a:gd name="T1" fmla="*/ 30 h 60"/>
              <a:gd name="T2" fmla="*/ 25 w 86"/>
              <a:gd name="T3" fmla="*/ 32 h 60"/>
              <a:gd name="T4" fmla="*/ 25 w 86"/>
              <a:gd name="T5" fmla="*/ 32 h 60"/>
              <a:gd name="T6" fmla="*/ 25 w 86"/>
              <a:gd name="T7" fmla="*/ 33 h 60"/>
              <a:gd name="T8" fmla="*/ 27 w 86"/>
              <a:gd name="T9" fmla="*/ 33 h 60"/>
              <a:gd name="T10" fmla="*/ 47 w 86"/>
              <a:gd name="T11" fmla="*/ 33 h 60"/>
              <a:gd name="T12" fmla="*/ 48 w 86"/>
              <a:gd name="T13" fmla="*/ 33 h 60"/>
              <a:gd name="T14" fmla="*/ 48 w 86"/>
              <a:gd name="T15" fmla="*/ 32 h 60"/>
              <a:gd name="T16" fmla="*/ 48 w 86"/>
              <a:gd name="T17" fmla="*/ 32 h 60"/>
              <a:gd name="T18" fmla="*/ 47 w 86"/>
              <a:gd name="T19" fmla="*/ 30 h 60"/>
              <a:gd name="T20" fmla="*/ 27 w 86"/>
              <a:gd name="T21" fmla="*/ 30 h 60"/>
              <a:gd name="T22" fmla="*/ 27 w 86"/>
              <a:gd name="T23" fmla="*/ 24 h 60"/>
              <a:gd name="T24" fmla="*/ 25 w 86"/>
              <a:gd name="T25" fmla="*/ 26 h 60"/>
              <a:gd name="T26" fmla="*/ 25 w 86"/>
              <a:gd name="T27" fmla="*/ 26 h 60"/>
              <a:gd name="T28" fmla="*/ 25 w 86"/>
              <a:gd name="T29" fmla="*/ 27 h 60"/>
              <a:gd name="T30" fmla="*/ 27 w 86"/>
              <a:gd name="T31" fmla="*/ 27 h 60"/>
              <a:gd name="T32" fmla="*/ 62 w 86"/>
              <a:gd name="T33" fmla="*/ 27 h 60"/>
              <a:gd name="T34" fmla="*/ 63 w 86"/>
              <a:gd name="T35" fmla="*/ 27 h 60"/>
              <a:gd name="T36" fmla="*/ 63 w 86"/>
              <a:gd name="T37" fmla="*/ 26 h 60"/>
              <a:gd name="T38" fmla="*/ 63 w 86"/>
              <a:gd name="T39" fmla="*/ 26 h 60"/>
              <a:gd name="T40" fmla="*/ 62 w 86"/>
              <a:gd name="T41" fmla="*/ 24 h 60"/>
              <a:gd name="T42" fmla="*/ 27 w 86"/>
              <a:gd name="T43" fmla="*/ 24 h 60"/>
              <a:gd name="T44" fmla="*/ 27 w 86"/>
              <a:gd name="T45" fmla="*/ 18 h 60"/>
              <a:gd name="T46" fmla="*/ 25 w 86"/>
              <a:gd name="T47" fmla="*/ 19 h 60"/>
              <a:gd name="T48" fmla="*/ 25 w 86"/>
              <a:gd name="T49" fmla="*/ 19 h 60"/>
              <a:gd name="T50" fmla="*/ 25 w 86"/>
              <a:gd name="T51" fmla="*/ 21 h 60"/>
              <a:gd name="T52" fmla="*/ 27 w 86"/>
              <a:gd name="T53" fmla="*/ 21 h 60"/>
              <a:gd name="T54" fmla="*/ 62 w 86"/>
              <a:gd name="T55" fmla="*/ 21 h 60"/>
              <a:gd name="T56" fmla="*/ 63 w 86"/>
              <a:gd name="T57" fmla="*/ 21 h 60"/>
              <a:gd name="T58" fmla="*/ 63 w 86"/>
              <a:gd name="T59" fmla="*/ 19 h 60"/>
              <a:gd name="T60" fmla="*/ 63 w 86"/>
              <a:gd name="T61" fmla="*/ 19 h 60"/>
              <a:gd name="T62" fmla="*/ 62 w 86"/>
              <a:gd name="T63" fmla="*/ 18 h 60"/>
              <a:gd name="T64" fmla="*/ 27 w 86"/>
              <a:gd name="T65" fmla="*/ 18 h 60"/>
              <a:gd name="T66" fmla="*/ 45 w 86"/>
              <a:gd name="T67" fmla="*/ 0 h 60"/>
              <a:gd name="T68" fmla="*/ 60 w 86"/>
              <a:gd name="T69" fmla="*/ 3 h 60"/>
              <a:gd name="T70" fmla="*/ 74 w 86"/>
              <a:gd name="T71" fmla="*/ 9 h 60"/>
              <a:gd name="T72" fmla="*/ 81 w 86"/>
              <a:gd name="T73" fmla="*/ 16 h 60"/>
              <a:gd name="T74" fmla="*/ 86 w 86"/>
              <a:gd name="T75" fmla="*/ 29 h 60"/>
              <a:gd name="T76" fmla="*/ 81 w 86"/>
              <a:gd name="T77" fmla="*/ 39 h 60"/>
              <a:gd name="T78" fmla="*/ 74 w 86"/>
              <a:gd name="T79" fmla="*/ 48 h 60"/>
              <a:gd name="T80" fmla="*/ 60 w 86"/>
              <a:gd name="T81" fmla="*/ 54 h 60"/>
              <a:gd name="T82" fmla="*/ 45 w 86"/>
              <a:gd name="T83" fmla="*/ 56 h 60"/>
              <a:gd name="T84" fmla="*/ 31 w 86"/>
              <a:gd name="T85" fmla="*/ 54 h 60"/>
              <a:gd name="T86" fmla="*/ 19 w 86"/>
              <a:gd name="T87" fmla="*/ 50 h 60"/>
              <a:gd name="T88" fmla="*/ 0 w 86"/>
              <a:gd name="T89" fmla="*/ 60 h 60"/>
              <a:gd name="T90" fmla="*/ 12 w 86"/>
              <a:gd name="T91" fmla="*/ 44 h 60"/>
              <a:gd name="T92" fmla="*/ 7 w 86"/>
              <a:gd name="T93" fmla="*/ 39 h 60"/>
              <a:gd name="T94" fmla="*/ 6 w 86"/>
              <a:gd name="T95" fmla="*/ 35 h 60"/>
              <a:gd name="T96" fmla="*/ 4 w 86"/>
              <a:gd name="T97" fmla="*/ 29 h 60"/>
              <a:gd name="T98" fmla="*/ 7 w 86"/>
              <a:gd name="T99" fmla="*/ 16 h 60"/>
              <a:gd name="T100" fmla="*/ 16 w 86"/>
              <a:gd name="T101" fmla="*/ 9 h 60"/>
              <a:gd name="T102" fmla="*/ 28 w 86"/>
              <a:gd name="T103" fmla="*/ 3 h 60"/>
              <a:gd name="T104" fmla="*/ 45 w 86"/>
              <a:gd name="T105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6" h="60">
                <a:moveTo>
                  <a:pt x="27" y="30"/>
                </a:moveTo>
                <a:lnTo>
                  <a:pt x="25" y="32"/>
                </a:lnTo>
                <a:lnTo>
                  <a:pt x="25" y="32"/>
                </a:lnTo>
                <a:lnTo>
                  <a:pt x="25" y="33"/>
                </a:lnTo>
                <a:lnTo>
                  <a:pt x="27" y="33"/>
                </a:lnTo>
                <a:lnTo>
                  <a:pt x="47" y="33"/>
                </a:lnTo>
                <a:lnTo>
                  <a:pt x="48" y="33"/>
                </a:lnTo>
                <a:lnTo>
                  <a:pt x="48" y="32"/>
                </a:lnTo>
                <a:lnTo>
                  <a:pt x="48" y="32"/>
                </a:lnTo>
                <a:lnTo>
                  <a:pt x="47" y="30"/>
                </a:lnTo>
                <a:lnTo>
                  <a:pt x="27" y="30"/>
                </a:lnTo>
                <a:close/>
                <a:moveTo>
                  <a:pt x="27" y="24"/>
                </a:moveTo>
                <a:lnTo>
                  <a:pt x="25" y="26"/>
                </a:lnTo>
                <a:lnTo>
                  <a:pt x="25" y="26"/>
                </a:lnTo>
                <a:lnTo>
                  <a:pt x="25" y="27"/>
                </a:lnTo>
                <a:lnTo>
                  <a:pt x="27" y="27"/>
                </a:lnTo>
                <a:lnTo>
                  <a:pt x="62" y="27"/>
                </a:lnTo>
                <a:lnTo>
                  <a:pt x="63" y="27"/>
                </a:lnTo>
                <a:lnTo>
                  <a:pt x="63" y="26"/>
                </a:lnTo>
                <a:lnTo>
                  <a:pt x="63" y="26"/>
                </a:lnTo>
                <a:lnTo>
                  <a:pt x="62" y="24"/>
                </a:lnTo>
                <a:lnTo>
                  <a:pt x="27" y="24"/>
                </a:lnTo>
                <a:close/>
                <a:moveTo>
                  <a:pt x="27" y="18"/>
                </a:moveTo>
                <a:lnTo>
                  <a:pt x="25" y="19"/>
                </a:lnTo>
                <a:lnTo>
                  <a:pt x="25" y="19"/>
                </a:lnTo>
                <a:lnTo>
                  <a:pt x="25" y="21"/>
                </a:lnTo>
                <a:lnTo>
                  <a:pt x="27" y="21"/>
                </a:lnTo>
                <a:lnTo>
                  <a:pt x="62" y="21"/>
                </a:lnTo>
                <a:lnTo>
                  <a:pt x="63" y="21"/>
                </a:lnTo>
                <a:lnTo>
                  <a:pt x="63" y="19"/>
                </a:lnTo>
                <a:lnTo>
                  <a:pt x="63" y="19"/>
                </a:lnTo>
                <a:lnTo>
                  <a:pt x="62" y="18"/>
                </a:lnTo>
                <a:lnTo>
                  <a:pt x="27" y="18"/>
                </a:lnTo>
                <a:close/>
                <a:moveTo>
                  <a:pt x="45" y="0"/>
                </a:moveTo>
                <a:lnTo>
                  <a:pt x="60" y="3"/>
                </a:lnTo>
                <a:lnTo>
                  <a:pt x="74" y="9"/>
                </a:lnTo>
                <a:lnTo>
                  <a:pt x="81" y="16"/>
                </a:lnTo>
                <a:lnTo>
                  <a:pt x="86" y="29"/>
                </a:lnTo>
                <a:lnTo>
                  <a:pt x="81" y="39"/>
                </a:lnTo>
                <a:lnTo>
                  <a:pt x="74" y="48"/>
                </a:lnTo>
                <a:lnTo>
                  <a:pt x="60" y="54"/>
                </a:lnTo>
                <a:lnTo>
                  <a:pt x="45" y="56"/>
                </a:lnTo>
                <a:lnTo>
                  <a:pt x="31" y="54"/>
                </a:lnTo>
                <a:lnTo>
                  <a:pt x="19" y="50"/>
                </a:lnTo>
                <a:lnTo>
                  <a:pt x="0" y="60"/>
                </a:lnTo>
                <a:lnTo>
                  <a:pt x="12" y="44"/>
                </a:lnTo>
                <a:lnTo>
                  <a:pt x="7" y="39"/>
                </a:lnTo>
                <a:lnTo>
                  <a:pt x="6" y="35"/>
                </a:lnTo>
                <a:lnTo>
                  <a:pt x="4" y="29"/>
                </a:lnTo>
                <a:lnTo>
                  <a:pt x="7" y="16"/>
                </a:lnTo>
                <a:lnTo>
                  <a:pt x="16" y="9"/>
                </a:lnTo>
                <a:lnTo>
                  <a:pt x="28" y="3"/>
                </a:lnTo>
                <a:lnTo>
                  <a:pt x="45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0" name="Group 1"/>
          <p:cNvGrpSpPr/>
          <p:nvPr/>
        </p:nvGrpSpPr>
        <p:grpSpPr>
          <a:xfrm>
            <a:off x="10318602" y="5219409"/>
            <a:ext cx="562881" cy="1638591"/>
            <a:chOff x="4993125" y="3332973"/>
            <a:chExt cx="819953" cy="2386945"/>
          </a:xfrm>
        </p:grpSpPr>
        <p:sp>
          <p:nvSpPr>
            <p:cNvPr id="21" name="Freeform 59"/>
            <p:cNvSpPr/>
            <p:nvPr/>
          </p:nvSpPr>
          <p:spPr bwMode="auto">
            <a:xfrm>
              <a:off x="4993125" y="3332973"/>
              <a:ext cx="819953" cy="2386945"/>
            </a:xfrm>
            <a:custGeom>
              <a:avLst/>
              <a:gdLst>
                <a:gd name="T0" fmla="*/ 1113 w 1123"/>
                <a:gd name="T1" fmla="*/ 1005 h 3269"/>
                <a:gd name="T2" fmla="*/ 1086 w 1123"/>
                <a:gd name="T3" fmla="*/ 938 h 3269"/>
                <a:gd name="T4" fmla="*/ 1045 w 1123"/>
                <a:gd name="T5" fmla="*/ 882 h 3269"/>
                <a:gd name="T6" fmla="*/ 995 w 1123"/>
                <a:gd name="T7" fmla="*/ 848 h 3269"/>
                <a:gd name="T8" fmla="*/ 978 w 1123"/>
                <a:gd name="T9" fmla="*/ 841 h 3269"/>
                <a:gd name="T10" fmla="*/ 960 w 1123"/>
                <a:gd name="T11" fmla="*/ 850 h 3269"/>
                <a:gd name="T12" fmla="*/ 960 w 1123"/>
                <a:gd name="T13" fmla="*/ 834 h 3269"/>
                <a:gd name="T14" fmla="*/ 735 w 1123"/>
                <a:gd name="T15" fmla="*/ 742 h 3269"/>
                <a:gd name="T16" fmla="*/ 838 w 1123"/>
                <a:gd name="T17" fmla="*/ 686 h 3269"/>
                <a:gd name="T18" fmla="*/ 835 w 1123"/>
                <a:gd name="T19" fmla="*/ 688 h 3269"/>
                <a:gd name="T20" fmla="*/ 869 w 1123"/>
                <a:gd name="T21" fmla="*/ 664 h 3269"/>
                <a:gd name="T22" fmla="*/ 919 w 1123"/>
                <a:gd name="T23" fmla="*/ 584 h 3269"/>
                <a:gd name="T24" fmla="*/ 937 w 1123"/>
                <a:gd name="T25" fmla="*/ 468 h 3269"/>
                <a:gd name="T26" fmla="*/ 919 w 1123"/>
                <a:gd name="T27" fmla="*/ 335 h 3269"/>
                <a:gd name="T28" fmla="*/ 869 w 1123"/>
                <a:gd name="T29" fmla="*/ 209 h 3269"/>
                <a:gd name="T30" fmla="*/ 793 w 1123"/>
                <a:gd name="T31" fmla="*/ 101 h 3269"/>
                <a:gd name="T32" fmla="*/ 697 w 1123"/>
                <a:gd name="T33" fmla="*/ 26 h 3269"/>
                <a:gd name="T34" fmla="*/ 598 w 1123"/>
                <a:gd name="T35" fmla="*/ 1 h 3269"/>
                <a:gd name="T36" fmla="*/ 518 w 1123"/>
                <a:gd name="T37" fmla="*/ 30 h 3269"/>
                <a:gd name="T38" fmla="*/ 520 w 1123"/>
                <a:gd name="T39" fmla="*/ 29 h 3269"/>
                <a:gd name="T40" fmla="*/ 310 w 1123"/>
                <a:gd name="T41" fmla="*/ 182 h 3269"/>
                <a:gd name="T42" fmla="*/ 277 w 1123"/>
                <a:gd name="T43" fmla="*/ 215 h 3269"/>
                <a:gd name="T44" fmla="*/ 251 w 1123"/>
                <a:gd name="T45" fmla="*/ 261 h 3269"/>
                <a:gd name="T46" fmla="*/ 235 w 1123"/>
                <a:gd name="T47" fmla="*/ 316 h 3269"/>
                <a:gd name="T48" fmla="*/ 229 w 1123"/>
                <a:gd name="T49" fmla="*/ 382 h 3269"/>
                <a:gd name="T50" fmla="*/ 250 w 1123"/>
                <a:gd name="T51" fmla="*/ 518 h 3269"/>
                <a:gd name="T52" fmla="*/ 278 w 1123"/>
                <a:gd name="T53" fmla="*/ 592 h 3269"/>
                <a:gd name="T54" fmla="*/ 264 w 1123"/>
                <a:gd name="T55" fmla="*/ 600 h 3269"/>
                <a:gd name="T56" fmla="*/ 211 w 1123"/>
                <a:gd name="T57" fmla="*/ 634 h 3269"/>
                <a:gd name="T58" fmla="*/ 59 w 1123"/>
                <a:gd name="T59" fmla="*/ 731 h 3269"/>
                <a:gd name="T60" fmla="*/ 35 w 1123"/>
                <a:gd name="T61" fmla="*/ 752 h 3269"/>
                <a:gd name="T62" fmla="*/ 16 w 1123"/>
                <a:gd name="T63" fmla="*/ 781 h 3269"/>
                <a:gd name="T64" fmla="*/ 4 w 1123"/>
                <a:gd name="T65" fmla="*/ 818 h 3269"/>
                <a:gd name="T66" fmla="*/ 0 w 1123"/>
                <a:gd name="T67" fmla="*/ 860 h 3269"/>
                <a:gd name="T68" fmla="*/ 0 w 1123"/>
                <a:gd name="T69" fmla="*/ 1877 h 3269"/>
                <a:gd name="T70" fmla="*/ 13 w 1123"/>
                <a:gd name="T71" fmla="*/ 1956 h 3269"/>
                <a:gd name="T72" fmla="*/ 48 w 1123"/>
                <a:gd name="T73" fmla="*/ 2025 h 3269"/>
                <a:gd name="T74" fmla="*/ 99 w 1123"/>
                <a:gd name="T75" fmla="*/ 2076 h 3269"/>
                <a:gd name="T76" fmla="*/ 161 w 1123"/>
                <a:gd name="T77" fmla="*/ 2102 h 3269"/>
                <a:gd name="T78" fmla="*/ 202 w 1123"/>
                <a:gd name="T79" fmla="*/ 2090 h 3269"/>
                <a:gd name="T80" fmla="*/ 202 w 1123"/>
                <a:gd name="T81" fmla="*/ 3269 h 3269"/>
                <a:gd name="T82" fmla="*/ 308 w 1123"/>
                <a:gd name="T83" fmla="*/ 3269 h 3269"/>
                <a:gd name="T84" fmla="*/ 410 w 1123"/>
                <a:gd name="T85" fmla="*/ 3269 h 3269"/>
                <a:gd name="T86" fmla="*/ 518 w 1123"/>
                <a:gd name="T87" fmla="*/ 3269 h 3269"/>
                <a:gd name="T88" fmla="*/ 583 w 1123"/>
                <a:gd name="T89" fmla="*/ 3252 h 3269"/>
                <a:gd name="T90" fmla="*/ 587 w 1123"/>
                <a:gd name="T91" fmla="*/ 3249 h 3269"/>
                <a:gd name="T92" fmla="*/ 593 w 1123"/>
                <a:gd name="T93" fmla="*/ 3253 h 3269"/>
                <a:gd name="T94" fmla="*/ 652 w 1123"/>
                <a:gd name="T95" fmla="*/ 3269 h 3269"/>
                <a:gd name="T96" fmla="*/ 744 w 1123"/>
                <a:gd name="T97" fmla="*/ 3269 h 3269"/>
                <a:gd name="T98" fmla="*/ 867 w 1123"/>
                <a:gd name="T99" fmla="*/ 3269 h 3269"/>
                <a:gd name="T100" fmla="*/ 960 w 1123"/>
                <a:gd name="T101" fmla="*/ 3269 h 3269"/>
                <a:gd name="T102" fmla="*/ 960 w 1123"/>
                <a:gd name="T103" fmla="*/ 2174 h 3269"/>
                <a:gd name="T104" fmla="*/ 1045 w 1123"/>
                <a:gd name="T105" fmla="*/ 2154 h 3269"/>
                <a:gd name="T106" fmla="*/ 1086 w 1123"/>
                <a:gd name="T107" fmla="*/ 2123 h 3269"/>
                <a:gd name="T108" fmla="*/ 1113 w 1123"/>
                <a:gd name="T109" fmla="*/ 2071 h 3269"/>
                <a:gd name="T110" fmla="*/ 1123 w 1123"/>
                <a:gd name="T111" fmla="*/ 2004 h 3269"/>
                <a:gd name="T112" fmla="*/ 1123 w 1123"/>
                <a:gd name="T113" fmla="*/ 1079 h 3269"/>
                <a:gd name="T114" fmla="*/ 1113 w 1123"/>
                <a:gd name="T115" fmla="*/ 1005 h 3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3" h="3269">
                  <a:moveTo>
                    <a:pt x="1113" y="1005"/>
                  </a:moveTo>
                  <a:cubicBezTo>
                    <a:pt x="1107" y="981"/>
                    <a:pt x="1098" y="959"/>
                    <a:pt x="1086" y="938"/>
                  </a:cubicBezTo>
                  <a:cubicBezTo>
                    <a:pt x="1074" y="917"/>
                    <a:pt x="1061" y="898"/>
                    <a:pt x="1045" y="882"/>
                  </a:cubicBezTo>
                  <a:cubicBezTo>
                    <a:pt x="1030" y="867"/>
                    <a:pt x="1013" y="855"/>
                    <a:pt x="995" y="848"/>
                  </a:cubicBezTo>
                  <a:cubicBezTo>
                    <a:pt x="978" y="841"/>
                    <a:pt x="978" y="841"/>
                    <a:pt x="978" y="841"/>
                  </a:cubicBezTo>
                  <a:cubicBezTo>
                    <a:pt x="960" y="850"/>
                    <a:pt x="960" y="850"/>
                    <a:pt x="960" y="850"/>
                  </a:cubicBezTo>
                  <a:cubicBezTo>
                    <a:pt x="960" y="834"/>
                    <a:pt x="960" y="834"/>
                    <a:pt x="960" y="834"/>
                  </a:cubicBezTo>
                  <a:cubicBezTo>
                    <a:pt x="735" y="742"/>
                    <a:pt x="735" y="742"/>
                    <a:pt x="735" y="742"/>
                  </a:cubicBezTo>
                  <a:cubicBezTo>
                    <a:pt x="769" y="724"/>
                    <a:pt x="804" y="705"/>
                    <a:pt x="838" y="686"/>
                  </a:cubicBezTo>
                  <a:cubicBezTo>
                    <a:pt x="837" y="687"/>
                    <a:pt x="836" y="687"/>
                    <a:pt x="835" y="688"/>
                  </a:cubicBezTo>
                  <a:cubicBezTo>
                    <a:pt x="847" y="682"/>
                    <a:pt x="858" y="674"/>
                    <a:pt x="869" y="664"/>
                  </a:cubicBezTo>
                  <a:cubicBezTo>
                    <a:pt x="890" y="644"/>
                    <a:pt x="907" y="617"/>
                    <a:pt x="919" y="584"/>
                  </a:cubicBezTo>
                  <a:cubicBezTo>
                    <a:pt x="930" y="551"/>
                    <a:pt x="937" y="512"/>
                    <a:pt x="937" y="468"/>
                  </a:cubicBezTo>
                  <a:cubicBezTo>
                    <a:pt x="937" y="424"/>
                    <a:pt x="930" y="379"/>
                    <a:pt x="919" y="335"/>
                  </a:cubicBezTo>
                  <a:cubicBezTo>
                    <a:pt x="907" y="291"/>
                    <a:pt x="890" y="249"/>
                    <a:pt x="869" y="209"/>
                  </a:cubicBezTo>
                  <a:cubicBezTo>
                    <a:pt x="847" y="169"/>
                    <a:pt x="821" y="132"/>
                    <a:pt x="793" y="101"/>
                  </a:cubicBezTo>
                  <a:cubicBezTo>
                    <a:pt x="764" y="69"/>
                    <a:pt x="731" y="44"/>
                    <a:pt x="697" y="26"/>
                  </a:cubicBezTo>
                  <a:cubicBezTo>
                    <a:pt x="662" y="8"/>
                    <a:pt x="629" y="0"/>
                    <a:pt x="598" y="1"/>
                  </a:cubicBezTo>
                  <a:cubicBezTo>
                    <a:pt x="569" y="2"/>
                    <a:pt x="542" y="13"/>
                    <a:pt x="518" y="30"/>
                  </a:cubicBezTo>
                  <a:cubicBezTo>
                    <a:pt x="519" y="30"/>
                    <a:pt x="519" y="29"/>
                    <a:pt x="520" y="29"/>
                  </a:cubicBezTo>
                  <a:cubicBezTo>
                    <a:pt x="450" y="80"/>
                    <a:pt x="380" y="131"/>
                    <a:pt x="310" y="182"/>
                  </a:cubicBezTo>
                  <a:cubicBezTo>
                    <a:pt x="298" y="191"/>
                    <a:pt x="287" y="202"/>
                    <a:pt x="277" y="215"/>
                  </a:cubicBezTo>
                  <a:cubicBezTo>
                    <a:pt x="267" y="228"/>
                    <a:pt x="258" y="244"/>
                    <a:pt x="251" y="261"/>
                  </a:cubicBezTo>
                  <a:cubicBezTo>
                    <a:pt x="244" y="277"/>
                    <a:pt x="238" y="296"/>
                    <a:pt x="235" y="316"/>
                  </a:cubicBezTo>
                  <a:cubicBezTo>
                    <a:pt x="231" y="337"/>
                    <a:pt x="229" y="359"/>
                    <a:pt x="229" y="382"/>
                  </a:cubicBezTo>
                  <a:cubicBezTo>
                    <a:pt x="229" y="427"/>
                    <a:pt x="236" y="473"/>
                    <a:pt x="250" y="518"/>
                  </a:cubicBezTo>
                  <a:cubicBezTo>
                    <a:pt x="257" y="544"/>
                    <a:pt x="267" y="568"/>
                    <a:pt x="278" y="592"/>
                  </a:cubicBezTo>
                  <a:cubicBezTo>
                    <a:pt x="273" y="594"/>
                    <a:pt x="268" y="597"/>
                    <a:pt x="264" y="600"/>
                  </a:cubicBezTo>
                  <a:cubicBezTo>
                    <a:pt x="246" y="611"/>
                    <a:pt x="228" y="622"/>
                    <a:pt x="211" y="634"/>
                  </a:cubicBezTo>
                  <a:cubicBezTo>
                    <a:pt x="160" y="666"/>
                    <a:pt x="109" y="698"/>
                    <a:pt x="59" y="731"/>
                  </a:cubicBezTo>
                  <a:cubicBezTo>
                    <a:pt x="50" y="737"/>
                    <a:pt x="42" y="744"/>
                    <a:pt x="35" y="752"/>
                  </a:cubicBezTo>
                  <a:cubicBezTo>
                    <a:pt x="27" y="761"/>
                    <a:pt x="21" y="770"/>
                    <a:pt x="16" y="781"/>
                  </a:cubicBezTo>
                  <a:cubicBezTo>
                    <a:pt x="11" y="792"/>
                    <a:pt x="7" y="804"/>
                    <a:pt x="4" y="818"/>
                  </a:cubicBezTo>
                  <a:cubicBezTo>
                    <a:pt x="2" y="831"/>
                    <a:pt x="0" y="845"/>
                    <a:pt x="0" y="860"/>
                  </a:cubicBezTo>
                  <a:cubicBezTo>
                    <a:pt x="0" y="1877"/>
                    <a:pt x="0" y="1877"/>
                    <a:pt x="0" y="1877"/>
                  </a:cubicBezTo>
                  <a:cubicBezTo>
                    <a:pt x="0" y="1904"/>
                    <a:pt x="5" y="1931"/>
                    <a:pt x="13" y="1956"/>
                  </a:cubicBezTo>
                  <a:cubicBezTo>
                    <a:pt x="21" y="1981"/>
                    <a:pt x="33" y="2004"/>
                    <a:pt x="48" y="2025"/>
                  </a:cubicBezTo>
                  <a:cubicBezTo>
                    <a:pt x="63" y="2045"/>
                    <a:pt x="80" y="2062"/>
                    <a:pt x="99" y="2076"/>
                  </a:cubicBezTo>
                  <a:cubicBezTo>
                    <a:pt x="118" y="2089"/>
                    <a:pt x="139" y="2098"/>
                    <a:pt x="161" y="2102"/>
                  </a:cubicBezTo>
                  <a:cubicBezTo>
                    <a:pt x="202" y="2090"/>
                    <a:pt x="202" y="2090"/>
                    <a:pt x="202" y="2090"/>
                  </a:cubicBezTo>
                  <a:cubicBezTo>
                    <a:pt x="202" y="3269"/>
                    <a:pt x="202" y="3269"/>
                    <a:pt x="202" y="3269"/>
                  </a:cubicBezTo>
                  <a:cubicBezTo>
                    <a:pt x="308" y="3269"/>
                    <a:pt x="308" y="3269"/>
                    <a:pt x="308" y="3269"/>
                  </a:cubicBezTo>
                  <a:cubicBezTo>
                    <a:pt x="410" y="3269"/>
                    <a:pt x="410" y="3269"/>
                    <a:pt x="410" y="3269"/>
                  </a:cubicBezTo>
                  <a:cubicBezTo>
                    <a:pt x="518" y="3269"/>
                    <a:pt x="518" y="3269"/>
                    <a:pt x="518" y="3269"/>
                  </a:cubicBezTo>
                  <a:cubicBezTo>
                    <a:pt x="541" y="3269"/>
                    <a:pt x="563" y="3263"/>
                    <a:pt x="583" y="3252"/>
                  </a:cubicBezTo>
                  <a:cubicBezTo>
                    <a:pt x="585" y="3251"/>
                    <a:pt x="586" y="3250"/>
                    <a:pt x="587" y="3249"/>
                  </a:cubicBezTo>
                  <a:cubicBezTo>
                    <a:pt x="589" y="3251"/>
                    <a:pt x="591" y="3252"/>
                    <a:pt x="593" y="3253"/>
                  </a:cubicBezTo>
                  <a:cubicBezTo>
                    <a:pt x="611" y="3263"/>
                    <a:pt x="631" y="3269"/>
                    <a:pt x="652" y="3269"/>
                  </a:cubicBezTo>
                  <a:cubicBezTo>
                    <a:pt x="744" y="3269"/>
                    <a:pt x="744" y="3269"/>
                    <a:pt x="744" y="3269"/>
                  </a:cubicBezTo>
                  <a:cubicBezTo>
                    <a:pt x="867" y="3269"/>
                    <a:pt x="867" y="3269"/>
                    <a:pt x="867" y="3269"/>
                  </a:cubicBezTo>
                  <a:cubicBezTo>
                    <a:pt x="960" y="3269"/>
                    <a:pt x="960" y="3269"/>
                    <a:pt x="960" y="3269"/>
                  </a:cubicBezTo>
                  <a:cubicBezTo>
                    <a:pt x="960" y="2174"/>
                    <a:pt x="960" y="2174"/>
                    <a:pt x="960" y="2174"/>
                  </a:cubicBezTo>
                  <a:cubicBezTo>
                    <a:pt x="984" y="2169"/>
                    <a:pt x="1034" y="2158"/>
                    <a:pt x="1045" y="2154"/>
                  </a:cubicBezTo>
                  <a:cubicBezTo>
                    <a:pt x="1061" y="2147"/>
                    <a:pt x="1074" y="2137"/>
                    <a:pt x="1086" y="2123"/>
                  </a:cubicBezTo>
                  <a:cubicBezTo>
                    <a:pt x="1098" y="2109"/>
                    <a:pt x="1107" y="2091"/>
                    <a:pt x="1113" y="2071"/>
                  </a:cubicBezTo>
                  <a:cubicBezTo>
                    <a:pt x="1120" y="2051"/>
                    <a:pt x="1123" y="2028"/>
                    <a:pt x="1123" y="2004"/>
                  </a:cubicBezTo>
                  <a:cubicBezTo>
                    <a:pt x="1123" y="1079"/>
                    <a:pt x="1123" y="1079"/>
                    <a:pt x="1123" y="1079"/>
                  </a:cubicBezTo>
                  <a:cubicBezTo>
                    <a:pt x="1123" y="1054"/>
                    <a:pt x="1120" y="1029"/>
                    <a:pt x="1113" y="100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6"/>
            <p:cNvSpPr>
              <a:spLocks noEditPoints="1"/>
            </p:cNvSpPr>
            <p:nvPr/>
          </p:nvSpPr>
          <p:spPr bwMode="auto">
            <a:xfrm>
              <a:off x="5142039" y="3332973"/>
              <a:ext cx="671039" cy="2386945"/>
            </a:xfrm>
            <a:custGeom>
              <a:avLst/>
              <a:gdLst>
                <a:gd name="T0" fmla="*/ 919 w 919"/>
                <a:gd name="T1" fmla="*/ 1079 h 3269"/>
                <a:gd name="T2" fmla="*/ 919 w 919"/>
                <a:gd name="T3" fmla="*/ 2004 h 3269"/>
                <a:gd name="T4" fmla="*/ 909 w 919"/>
                <a:gd name="T5" fmla="*/ 2071 h 3269"/>
                <a:gd name="T6" fmla="*/ 882 w 919"/>
                <a:gd name="T7" fmla="*/ 2123 h 3269"/>
                <a:gd name="T8" fmla="*/ 841 w 919"/>
                <a:gd name="T9" fmla="*/ 2154 h 3269"/>
                <a:gd name="T10" fmla="*/ 791 w 919"/>
                <a:gd name="T11" fmla="*/ 2159 h 3269"/>
                <a:gd name="T12" fmla="*/ 774 w 919"/>
                <a:gd name="T13" fmla="*/ 2155 h 3269"/>
                <a:gd name="T14" fmla="*/ 774 w 919"/>
                <a:gd name="T15" fmla="*/ 841 h 3269"/>
                <a:gd name="T16" fmla="*/ 791 w 919"/>
                <a:gd name="T17" fmla="*/ 848 h 3269"/>
                <a:gd name="T18" fmla="*/ 841 w 919"/>
                <a:gd name="T19" fmla="*/ 882 h 3269"/>
                <a:gd name="T20" fmla="*/ 882 w 919"/>
                <a:gd name="T21" fmla="*/ 938 h 3269"/>
                <a:gd name="T22" fmla="*/ 909 w 919"/>
                <a:gd name="T23" fmla="*/ 1005 h 3269"/>
                <a:gd name="T24" fmla="*/ 919 w 919"/>
                <a:gd name="T25" fmla="*/ 1079 h 3269"/>
                <a:gd name="T26" fmla="*/ 312 w 919"/>
                <a:gd name="T27" fmla="*/ 514 h 3269"/>
                <a:gd name="T28" fmla="*/ 394 w 919"/>
                <a:gd name="T29" fmla="*/ 621 h 3269"/>
                <a:gd name="T30" fmla="*/ 493 w 919"/>
                <a:gd name="T31" fmla="*/ 688 h 3269"/>
                <a:gd name="T32" fmla="*/ 589 w 919"/>
                <a:gd name="T33" fmla="*/ 702 h 3269"/>
                <a:gd name="T34" fmla="*/ 665 w 919"/>
                <a:gd name="T35" fmla="*/ 664 h 3269"/>
                <a:gd name="T36" fmla="*/ 715 w 919"/>
                <a:gd name="T37" fmla="*/ 584 h 3269"/>
                <a:gd name="T38" fmla="*/ 733 w 919"/>
                <a:gd name="T39" fmla="*/ 468 h 3269"/>
                <a:gd name="T40" fmla="*/ 715 w 919"/>
                <a:gd name="T41" fmla="*/ 335 h 3269"/>
                <a:gd name="T42" fmla="*/ 665 w 919"/>
                <a:gd name="T43" fmla="*/ 209 h 3269"/>
                <a:gd name="T44" fmla="*/ 589 w 919"/>
                <a:gd name="T45" fmla="*/ 101 h 3269"/>
                <a:gd name="T46" fmla="*/ 493 w 919"/>
                <a:gd name="T47" fmla="*/ 26 h 3269"/>
                <a:gd name="T48" fmla="*/ 394 w 919"/>
                <a:gd name="T49" fmla="*/ 1 h 3269"/>
                <a:gd name="T50" fmla="*/ 312 w 919"/>
                <a:gd name="T51" fmla="*/ 32 h 3269"/>
                <a:gd name="T52" fmla="*/ 254 w 919"/>
                <a:gd name="T53" fmla="*/ 113 h 3269"/>
                <a:gd name="T54" fmla="*/ 233 w 919"/>
                <a:gd name="T55" fmla="*/ 236 h 3269"/>
                <a:gd name="T56" fmla="*/ 254 w 919"/>
                <a:gd name="T57" fmla="*/ 380 h 3269"/>
                <a:gd name="T58" fmla="*/ 312 w 919"/>
                <a:gd name="T59" fmla="*/ 514 h 3269"/>
                <a:gd name="T60" fmla="*/ 206 w 919"/>
                <a:gd name="T61" fmla="*/ 3269 h 3269"/>
                <a:gd name="T62" fmla="*/ 314 w 919"/>
                <a:gd name="T63" fmla="*/ 3269 h 3269"/>
                <a:gd name="T64" fmla="*/ 379 w 919"/>
                <a:gd name="T65" fmla="*/ 3252 h 3269"/>
                <a:gd name="T66" fmla="*/ 432 w 919"/>
                <a:gd name="T67" fmla="*/ 3205 h 3269"/>
                <a:gd name="T68" fmla="*/ 467 w 919"/>
                <a:gd name="T69" fmla="*/ 3137 h 3269"/>
                <a:gd name="T70" fmla="*/ 480 w 919"/>
                <a:gd name="T71" fmla="*/ 3054 h 3269"/>
                <a:gd name="T72" fmla="*/ 480 w 919"/>
                <a:gd name="T73" fmla="*/ 2101 h 3269"/>
                <a:gd name="T74" fmla="*/ 506 w 919"/>
                <a:gd name="T75" fmla="*/ 2105 h 3269"/>
                <a:gd name="T76" fmla="*/ 506 w 919"/>
                <a:gd name="T77" fmla="*/ 3055 h 3269"/>
                <a:gd name="T78" fmla="*/ 519 w 919"/>
                <a:gd name="T79" fmla="*/ 3138 h 3269"/>
                <a:gd name="T80" fmla="*/ 553 w 919"/>
                <a:gd name="T81" fmla="*/ 3206 h 3269"/>
                <a:gd name="T82" fmla="*/ 603 w 919"/>
                <a:gd name="T83" fmla="*/ 3252 h 3269"/>
                <a:gd name="T84" fmla="*/ 663 w 919"/>
                <a:gd name="T85" fmla="*/ 3269 h 3269"/>
                <a:gd name="T86" fmla="*/ 756 w 919"/>
                <a:gd name="T87" fmla="*/ 3269 h 3269"/>
                <a:gd name="T88" fmla="*/ 756 w 919"/>
                <a:gd name="T89" fmla="*/ 834 h 3269"/>
                <a:gd name="T90" fmla="*/ 206 w 919"/>
                <a:gd name="T91" fmla="*/ 611 h 3269"/>
                <a:gd name="T92" fmla="*/ 206 w 919"/>
                <a:gd name="T93" fmla="*/ 3269 h 3269"/>
                <a:gd name="T94" fmla="*/ 101 w 919"/>
                <a:gd name="T95" fmla="*/ 585 h 3269"/>
                <a:gd name="T96" fmla="*/ 49 w 919"/>
                <a:gd name="T97" fmla="*/ 608 h 3269"/>
                <a:gd name="T98" fmla="*/ 13 w 919"/>
                <a:gd name="T99" fmla="*/ 659 h 3269"/>
                <a:gd name="T100" fmla="*/ 0 w 919"/>
                <a:gd name="T101" fmla="*/ 734 h 3269"/>
                <a:gd name="T102" fmla="*/ 0 w 919"/>
                <a:gd name="T103" fmla="*/ 1805 h 3269"/>
                <a:gd name="T104" fmla="*/ 13 w 919"/>
                <a:gd name="T105" fmla="*/ 1888 h 3269"/>
                <a:gd name="T106" fmla="*/ 49 w 919"/>
                <a:gd name="T107" fmla="*/ 1960 h 3269"/>
                <a:gd name="T108" fmla="*/ 101 w 919"/>
                <a:gd name="T109" fmla="*/ 2014 h 3269"/>
                <a:gd name="T110" fmla="*/ 164 w 919"/>
                <a:gd name="T111" fmla="*/ 2042 h 3269"/>
                <a:gd name="T112" fmla="*/ 184 w 919"/>
                <a:gd name="T113" fmla="*/ 2046 h 3269"/>
                <a:gd name="T114" fmla="*/ 184 w 919"/>
                <a:gd name="T115" fmla="*/ 602 h 3269"/>
                <a:gd name="T116" fmla="*/ 164 w 919"/>
                <a:gd name="T117" fmla="*/ 594 h 3269"/>
                <a:gd name="T118" fmla="*/ 101 w 919"/>
                <a:gd name="T119" fmla="*/ 585 h 3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19" h="3269">
                  <a:moveTo>
                    <a:pt x="919" y="1079"/>
                  </a:moveTo>
                  <a:cubicBezTo>
                    <a:pt x="919" y="2004"/>
                    <a:pt x="919" y="2004"/>
                    <a:pt x="919" y="2004"/>
                  </a:cubicBezTo>
                  <a:cubicBezTo>
                    <a:pt x="919" y="2028"/>
                    <a:pt x="916" y="2051"/>
                    <a:pt x="909" y="2071"/>
                  </a:cubicBezTo>
                  <a:cubicBezTo>
                    <a:pt x="903" y="2091"/>
                    <a:pt x="894" y="2109"/>
                    <a:pt x="882" y="2123"/>
                  </a:cubicBezTo>
                  <a:cubicBezTo>
                    <a:pt x="870" y="2137"/>
                    <a:pt x="857" y="2147"/>
                    <a:pt x="841" y="2154"/>
                  </a:cubicBezTo>
                  <a:cubicBezTo>
                    <a:pt x="826" y="2160"/>
                    <a:pt x="809" y="2162"/>
                    <a:pt x="791" y="2159"/>
                  </a:cubicBezTo>
                  <a:cubicBezTo>
                    <a:pt x="774" y="2155"/>
                    <a:pt x="774" y="2155"/>
                    <a:pt x="774" y="2155"/>
                  </a:cubicBezTo>
                  <a:cubicBezTo>
                    <a:pt x="774" y="841"/>
                    <a:pt x="774" y="841"/>
                    <a:pt x="774" y="841"/>
                  </a:cubicBezTo>
                  <a:cubicBezTo>
                    <a:pt x="791" y="848"/>
                    <a:pt x="791" y="848"/>
                    <a:pt x="791" y="848"/>
                  </a:cubicBezTo>
                  <a:cubicBezTo>
                    <a:pt x="809" y="855"/>
                    <a:pt x="826" y="867"/>
                    <a:pt x="841" y="882"/>
                  </a:cubicBezTo>
                  <a:cubicBezTo>
                    <a:pt x="857" y="898"/>
                    <a:pt x="870" y="917"/>
                    <a:pt x="882" y="938"/>
                  </a:cubicBezTo>
                  <a:cubicBezTo>
                    <a:pt x="894" y="959"/>
                    <a:pt x="903" y="981"/>
                    <a:pt x="909" y="1005"/>
                  </a:cubicBezTo>
                  <a:cubicBezTo>
                    <a:pt x="916" y="1029"/>
                    <a:pt x="919" y="1054"/>
                    <a:pt x="919" y="1079"/>
                  </a:cubicBezTo>
                  <a:close/>
                  <a:moveTo>
                    <a:pt x="312" y="514"/>
                  </a:moveTo>
                  <a:cubicBezTo>
                    <a:pt x="335" y="555"/>
                    <a:pt x="364" y="591"/>
                    <a:pt x="394" y="621"/>
                  </a:cubicBezTo>
                  <a:cubicBezTo>
                    <a:pt x="425" y="651"/>
                    <a:pt x="458" y="674"/>
                    <a:pt x="493" y="688"/>
                  </a:cubicBezTo>
                  <a:cubicBezTo>
                    <a:pt x="527" y="702"/>
                    <a:pt x="560" y="706"/>
                    <a:pt x="589" y="702"/>
                  </a:cubicBezTo>
                  <a:cubicBezTo>
                    <a:pt x="617" y="697"/>
                    <a:pt x="643" y="684"/>
                    <a:pt x="665" y="664"/>
                  </a:cubicBezTo>
                  <a:cubicBezTo>
                    <a:pt x="686" y="644"/>
                    <a:pt x="703" y="617"/>
                    <a:pt x="715" y="584"/>
                  </a:cubicBezTo>
                  <a:cubicBezTo>
                    <a:pt x="726" y="551"/>
                    <a:pt x="733" y="512"/>
                    <a:pt x="733" y="468"/>
                  </a:cubicBezTo>
                  <a:cubicBezTo>
                    <a:pt x="733" y="424"/>
                    <a:pt x="726" y="379"/>
                    <a:pt x="715" y="335"/>
                  </a:cubicBezTo>
                  <a:cubicBezTo>
                    <a:pt x="703" y="291"/>
                    <a:pt x="686" y="249"/>
                    <a:pt x="665" y="209"/>
                  </a:cubicBezTo>
                  <a:cubicBezTo>
                    <a:pt x="643" y="169"/>
                    <a:pt x="617" y="132"/>
                    <a:pt x="589" y="101"/>
                  </a:cubicBezTo>
                  <a:cubicBezTo>
                    <a:pt x="560" y="69"/>
                    <a:pt x="527" y="44"/>
                    <a:pt x="493" y="26"/>
                  </a:cubicBezTo>
                  <a:cubicBezTo>
                    <a:pt x="458" y="8"/>
                    <a:pt x="425" y="0"/>
                    <a:pt x="394" y="1"/>
                  </a:cubicBezTo>
                  <a:cubicBezTo>
                    <a:pt x="364" y="3"/>
                    <a:pt x="335" y="13"/>
                    <a:pt x="312" y="32"/>
                  </a:cubicBezTo>
                  <a:cubicBezTo>
                    <a:pt x="288" y="51"/>
                    <a:pt x="268" y="78"/>
                    <a:pt x="254" y="113"/>
                  </a:cubicBezTo>
                  <a:cubicBezTo>
                    <a:pt x="241" y="147"/>
                    <a:pt x="233" y="189"/>
                    <a:pt x="233" y="236"/>
                  </a:cubicBezTo>
                  <a:cubicBezTo>
                    <a:pt x="233" y="284"/>
                    <a:pt x="241" y="333"/>
                    <a:pt x="254" y="380"/>
                  </a:cubicBezTo>
                  <a:cubicBezTo>
                    <a:pt x="268" y="427"/>
                    <a:pt x="288" y="472"/>
                    <a:pt x="312" y="514"/>
                  </a:cubicBezTo>
                  <a:close/>
                  <a:moveTo>
                    <a:pt x="206" y="3269"/>
                  </a:moveTo>
                  <a:cubicBezTo>
                    <a:pt x="314" y="3269"/>
                    <a:pt x="314" y="3269"/>
                    <a:pt x="314" y="3269"/>
                  </a:cubicBezTo>
                  <a:cubicBezTo>
                    <a:pt x="337" y="3269"/>
                    <a:pt x="359" y="3263"/>
                    <a:pt x="379" y="3252"/>
                  </a:cubicBezTo>
                  <a:cubicBezTo>
                    <a:pt x="399" y="3241"/>
                    <a:pt x="417" y="3225"/>
                    <a:pt x="432" y="3205"/>
                  </a:cubicBezTo>
                  <a:cubicBezTo>
                    <a:pt x="447" y="3186"/>
                    <a:pt x="459" y="3163"/>
                    <a:pt x="467" y="3137"/>
                  </a:cubicBezTo>
                  <a:cubicBezTo>
                    <a:pt x="475" y="3111"/>
                    <a:pt x="480" y="3083"/>
                    <a:pt x="480" y="3054"/>
                  </a:cubicBezTo>
                  <a:cubicBezTo>
                    <a:pt x="480" y="2101"/>
                    <a:pt x="480" y="2101"/>
                    <a:pt x="480" y="2101"/>
                  </a:cubicBezTo>
                  <a:cubicBezTo>
                    <a:pt x="506" y="2105"/>
                    <a:pt x="506" y="2105"/>
                    <a:pt x="506" y="2105"/>
                  </a:cubicBezTo>
                  <a:cubicBezTo>
                    <a:pt x="506" y="3055"/>
                    <a:pt x="506" y="3055"/>
                    <a:pt x="506" y="3055"/>
                  </a:cubicBezTo>
                  <a:cubicBezTo>
                    <a:pt x="506" y="3084"/>
                    <a:pt x="510" y="3112"/>
                    <a:pt x="519" y="3138"/>
                  </a:cubicBezTo>
                  <a:cubicBezTo>
                    <a:pt x="527" y="3164"/>
                    <a:pt x="539" y="3187"/>
                    <a:pt x="553" y="3206"/>
                  </a:cubicBezTo>
                  <a:cubicBezTo>
                    <a:pt x="567" y="3226"/>
                    <a:pt x="584" y="3241"/>
                    <a:pt x="603" y="3252"/>
                  </a:cubicBezTo>
                  <a:cubicBezTo>
                    <a:pt x="621" y="3263"/>
                    <a:pt x="642" y="3269"/>
                    <a:pt x="663" y="3269"/>
                  </a:cubicBezTo>
                  <a:cubicBezTo>
                    <a:pt x="756" y="3269"/>
                    <a:pt x="756" y="3269"/>
                    <a:pt x="756" y="3269"/>
                  </a:cubicBezTo>
                  <a:cubicBezTo>
                    <a:pt x="756" y="834"/>
                    <a:pt x="756" y="834"/>
                    <a:pt x="756" y="834"/>
                  </a:cubicBezTo>
                  <a:cubicBezTo>
                    <a:pt x="206" y="611"/>
                    <a:pt x="206" y="611"/>
                    <a:pt x="206" y="611"/>
                  </a:cubicBezTo>
                  <a:lnTo>
                    <a:pt x="206" y="3269"/>
                  </a:lnTo>
                  <a:close/>
                  <a:moveTo>
                    <a:pt x="101" y="585"/>
                  </a:moveTo>
                  <a:cubicBezTo>
                    <a:pt x="82" y="587"/>
                    <a:pt x="64" y="595"/>
                    <a:pt x="49" y="608"/>
                  </a:cubicBezTo>
                  <a:cubicBezTo>
                    <a:pt x="34" y="620"/>
                    <a:pt x="22" y="638"/>
                    <a:pt x="13" y="659"/>
                  </a:cubicBezTo>
                  <a:cubicBezTo>
                    <a:pt x="5" y="681"/>
                    <a:pt x="0" y="706"/>
                    <a:pt x="0" y="734"/>
                  </a:cubicBezTo>
                  <a:cubicBezTo>
                    <a:pt x="0" y="1805"/>
                    <a:pt x="0" y="1805"/>
                    <a:pt x="0" y="1805"/>
                  </a:cubicBezTo>
                  <a:cubicBezTo>
                    <a:pt x="0" y="1833"/>
                    <a:pt x="5" y="1861"/>
                    <a:pt x="13" y="1888"/>
                  </a:cubicBezTo>
                  <a:cubicBezTo>
                    <a:pt x="22" y="1914"/>
                    <a:pt x="34" y="1939"/>
                    <a:pt x="49" y="1960"/>
                  </a:cubicBezTo>
                  <a:cubicBezTo>
                    <a:pt x="64" y="1982"/>
                    <a:pt x="82" y="2000"/>
                    <a:pt x="101" y="2014"/>
                  </a:cubicBezTo>
                  <a:cubicBezTo>
                    <a:pt x="121" y="2028"/>
                    <a:pt x="142" y="2038"/>
                    <a:pt x="164" y="2042"/>
                  </a:cubicBezTo>
                  <a:cubicBezTo>
                    <a:pt x="184" y="2046"/>
                    <a:pt x="184" y="2046"/>
                    <a:pt x="184" y="2046"/>
                  </a:cubicBezTo>
                  <a:cubicBezTo>
                    <a:pt x="184" y="602"/>
                    <a:pt x="184" y="602"/>
                    <a:pt x="184" y="602"/>
                  </a:cubicBezTo>
                  <a:cubicBezTo>
                    <a:pt x="164" y="594"/>
                    <a:pt x="164" y="594"/>
                    <a:pt x="164" y="594"/>
                  </a:cubicBezTo>
                  <a:cubicBezTo>
                    <a:pt x="142" y="585"/>
                    <a:pt x="121" y="582"/>
                    <a:pt x="101" y="5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" name="Freeform 67"/>
            <p:cNvSpPr/>
            <p:nvPr/>
          </p:nvSpPr>
          <p:spPr bwMode="auto">
            <a:xfrm>
              <a:off x="4993125" y="3771064"/>
              <a:ext cx="268477" cy="1096773"/>
            </a:xfrm>
            <a:custGeom>
              <a:avLst/>
              <a:gdLst>
                <a:gd name="T0" fmla="*/ 305 w 368"/>
                <a:gd name="T1" fmla="*/ 1414 h 1502"/>
                <a:gd name="T2" fmla="*/ 253 w 368"/>
                <a:gd name="T3" fmla="*/ 1360 h 1502"/>
                <a:gd name="T4" fmla="*/ 217 w 368"/>
                <a:gd name="T5" fmla="*/ 1288 h 1502"/>
                <a:gd name="T6" fmla="*/ 204 w 368"/>
                <a:gd name="T7" fmla="*/ 1205 h 1502"/>
                <a:gd name="T8" fmla="*/ 204 w 368"/>
                <a:gd name="T9" fmla="*/ 134 h 1502"/>
                <a:gd name="T10" fmla="*/ 208 w 368"/>
                <a:gd name="T11" fmla="*/ 90 h 1502"/>
                <a:gd name="T12" fmla="*/ 221 w 368"/>
                <a:gd name="T13" fmla="*/ 52 h 1502"/>
                <a:gd name="T14" fmla="*/ 239 w 368"/>
                <a:gd name="T15" fmla="*/ 21 h 1502"/>
                <a:gd name="T16" fmla="*/ 264 w 368"/>
                <a:gd name="T17" fmla="*/ 0 h 1502"/>
                <a:gd name="T18" fmla="*/ 211 w 368"/>
                <a:gd name="T19" fmla="*/ 34 h 1502"/>
                <a:gd name="T20" fmla="*/ 59 w 368"/>
                <a:gd name="T21" fmla="*/ 131 h 1502"/>
                <a:gd name="T22" fmla="*/ 35 w 368"/>
                <a:gd name="T23" fmla="*/ 152 h 1502"/>
                <a:gd name="T24" fmla="*/ 16 w 368"/>
                <a:gd name="T25" fmla="*/ 181 h 1502"/>
                <a:gd name="T26" fmla="*/ 4 w 368"/>
                <a:gd name="T27" fmla="*/ 218 h 1502"/>
                <a:gd name="T28" fmla="*/ 0 w 368"/>
                <a:gd name="T29" fmla="*/ 260 h 1502"/>
                <a:gd name="T30" fmla="*/ 0 w 368"/>
                <a:gd name="T31" fmla="*/ 1277 h 1502"/>
                <a:gd name="T32" fmla="*/ 13 w 368"/>
                <a:gd name="T33" fmla="*/ 1356 h 1502"/>
                <a:gd name="T34" fmla="*/ 48 w 368"/>
                <a:gd name="T35" fmla="*/ 1425 h 1502"/>
                <a:gd name="T36" fmla="*/ 99 w 368"/>
                <a:gd name="T37" fmla="*/ 1476 h 1502"/>
                <a:gd name="T38" fmla="*/ 161 w 368"/>
                <a:gd name="T39" fmla="*/ 1502 h 1502"/>
                <a:gd name="T40" fmla="*/ 368 w 368"/>
                <a:gd name="T41" fmla="*/ 1442 h 1502"/>
                <a:gd name="T42" fmla="*/ 305 w 368"/>
                <a:gd name="T43" fmla="*/ 1414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8" h="1502">
                  <a:moveTo>
                    <a:pt x="305" y="1414"/>
                  </a:moveTo>
                  <a:cubicBezTo>
                    <a:pt x="286" y="1400"/>
                    <a:pt x="268" y="1382"/>
                    <a:pt x="253" y="1360"/>
                  </a:cubicBezTo>
                  <a:cubicBezTo>
                    <a:pt x="238" y="1339"/>
                    <a:pt x="226" y="1314"/>
                    <a:pt x="217" y="1288"/>
                  </a:cubicBezTo>
                  <a:cubicBezTo>
                    <a:pt x="209" y="1261"/>
                    <a:pt x="204" y="1233"/>
                    <a:pt x="204" y="1205"/>
                  </a:cubicBezTo>
                  <a:cubicBezTo>
                    <a:pt x="204" y="134"/>
                    <a:pt x="204" y="134"/>
                    <a:pt x="204" y="134"/>
                  </a:cubicBezTo>
                  <a:cubicBezTo>
                    <a:pt x="204" y="119"/>
                    <a:pt x="206" y="104"/>
                    <a:pt x="208" y="90"/>
                  </a:cubicBezTo>
                  <a:cubicBezTo>
                    <a:pt x="211" y="76"/>
                    <a:pt x="215" y="63"/>
                    <a:pt x="221" y="52"/>
                  </a:cubicBezTo>
                  <a:cubicBezTo>
                    <a:pt x="226" y="41"/>
                    <a:pt x="232" y="30"/>
                    <a:pt x="239" y="21"/>
                  </a:cubicBezTo>
                  <a:cubicBezTo>
                    <a:pt x="247" y="13"/>
                    <a:pt x="255" y="5"/>
                    <a:pt x="264" y="0"/>
                  </a:cubicBezTo>
                  <a:cubicBezTo>
                    <a:pt x="246" y="11"/>
                    <a:pt x="229" y="22"/>
                    <a:pt x="211" y="34"/>
                  </a:cubicBezTo>
                  <a:cubicBezTo>
                    <a:pt x="160" y="66"/>
                    <a:pt x="109" y="98"/>
                    <a:pt x="59" y="131"/>
                  </a:cubicBezTo>
                  <a:cubicBezTo>
                    <a:pt x="50" y="137"/>
                    <a:pt x="42" y="144"/>
                    <a:pt x="35" y="152"/>
                  </a:cubicBezTo>
                  <a:cubicBezTo>
                    <a:pt x="27" y="161"/>
                    <a:pt x="21" y="170"/>
                    <a:pt x="16" y="181"/>
                  </a:cubicBezTo>
                  <a:cubicBezTo>
                    <a:pt x="11" y="192"/>
                    <a:pt x="7" y="204"/>
                    <a:pt x="4" y="218"/>
                  </a:cubicBezTo>
                  <a:cubicBezTo>
                    <a:pt x="2" y="231"/>
                    <a:pt x="0" y="245"/>
                    <a:pt x="0" y="260"/>
                  </a:cubicBezTo>
                  <a:cubicBezTo>
                    <a:pt x="0" y="1277"/>
                    <a:pt x="0" y="1277"/>
                    <a:pt x="0" y="1277"/>
                  </a:cubicBezTo>
                  <a:cubicBezTo>
                    <a:pt x="0" y="1304"/>
                    <a:pt x="5" y="1331"/>
                    <a:pt x="13" y="1356"/>
                  </a:cubicBezTo>
                  <a:cubicBezTo>
                    <a:pt x="21" y="1381"/>
                    <a:pt x="33" y="1404"/>
                    <a:pt x="48" y="1425"/>
                  </a:cubicBezTo>
                  <a:cubicBezTo>
                    <a:pt x="63" y="1445"/>
                    <a:pt x="80" y="1462"/>
                    <a:pt x="99" y="1476"/>
                  </a:cubicBezTo>
                  <a:cubicBezTo>
                    <a:pt x="118" y="1489"/>
                    <a:pt x="139" y="1498"/>
                    <a:pt x="161" y="1502"/>
                  </a:cubicBezTo>
                  <a:cubicBezTo>
                    <a:pt x="368" y="1442"/>
                    <a:pt x="368" y="1442"/>
                    <a:pt x="368" y="1442"/>
                  </a:cubicBezTo>
                  <a:cubicBezTo>
                    <a:pt x="346" y="1438"/>
                    <a:pt x="325" y="1428"/>
                    <a:pt x="305" y="1414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" name="Group 2"/>
          <p:cNvGrpSpPr/>
          <p:nvPr/>
        </p:nvGrpSpPr>
        <p:grpSpPr>
          <a:xfrm>
            <a:off x="9472900" y="5054135"/>
            <a:ext cx="619458" cy="1803600"/>
            <a:chOff x="3890483" y="2922378"/>
            <a:chExt cx="960834" cy="2797540"/>
          </a:xfrm>
        </p:grpSpPr>
        <p:sp>
          <p:nvSpPr>
            <p:cNvPr id="25" name="Freeform 56"/>
            <p:cNvSpPr/>
            <p:nvPr/>
          </p:nvSpPr>
          <p:spPr bwMode="auto">
            <a:xfrm>
              <a:off x="3890483" y="2922378"/>
              <a:ext cx="960833" cy="2797540"/>
            </a:xfrm>
            <a:custGeom>
              <a:avLst/>
              <a:gdLst>
                <a:gd name="T0" fmla="*/ 1273 w 1316"/>
                <a:gd name="T1" fmla="*/ 1099 h 3831"/>
                <a:gd name="T2" fmla="*/ 1225 w 1316"/>
                <a:gd name="T3" fmla="*/ 1034 h 3831"/>
                <a:gd name="T4" fmla="*/ 1166 w 1316"/>
                <a:gd name="T5" fmla="*/ 994 h 3831"/>
                <a:gd name="T6" fmla="*/ 1146 w 1316"/>
                <a:gd name="T7" fmla="*/ 986 h 3831"/>
                <a:gd name="T8" fmla="*/ 1125 w 1316"/>
                <a:gd name="T9" fmla="*/ 996 h 3831"/>
                <a:gd name="T10" fmla="*/ 1125 w 1316"/>
                <a:gd name="T11" fmla="*/ 977 h 3831"/>
                <a:gd name="T12" fmla="*/ 861 w 1316"/>
                <a:gd name="T13" fmla="*/ 870 h 3831"/>
                <a:gd name="T14" fmla="*/ 982 w 1316"/>
                <a:gd name="T15" fmla="*/ 804 h 3831"/>
                <a:gd name="T16" fmla="*/ 978 w 1316"/>
                <a:gd name="T17" fmla="*/ 806 h 3831"/>
                <a:gd name="T18" fmla="*/ 1018 w 1316"/>
                <a:gd name="T19" fmla="*/ 779 h 3831"/>
                <a:gd name="T20" fmla="*/ 1076 w 1316"/>
                <a:gd name="T21" fmla="*/ 685 h 3831"/>
                <a:gd name="T22" fmla="*/ 1098 w 1316"/>
                <a:gd name="T23" fmla="*/ 549 h 3831"/>
                <a:gd name="T24" fmla="*/ 1076 w 1316"/>
                <a:gd name="T25" fmla="*/ 393 h 3831"/>
                <a:gd name="T26" fmla="*/ 1018 w 1316"/>
                <a:gd name="T27" fmla="*/ 245 h 3831"/>
                <a:gd name="T28" fmla="*/ 929 w 1316"/>
                <a:gd name="T29" fmla="*/ 118 h 3831"/>
                <a:gd name="T30" fmla="*/ 817 w 1316"/>
                <a:gd name="T31" fmla="*/ 30 h 3831"/>
                <a:gd name="T32" fmla="*/ 701 w 1316"/>
                <a:gd name="T33" fmla="*/ 2 h 3831"/>
                <a:gd name="T34" fmla="*/ 607 w 1316"/>
                <a:gd name="T35" fmla="*/ 35 h 3831"/>
                <a:gd name="T36" fmla="*/ 609 w 1316"/>
                <a:gd name="T37" fmla="*/ 33 h 3831"/>
                <a:gd name="T38" fmla="*/ 363 w 1316"/>
                <a:gd name="T39" fmla="*/ 213 h 3831"/>
                <a:gd name="T40" fmla="*/ 324 w 1316"/>
                <a:gd name="T41" fmla="*/ 252 h 3831"/>
                <a:gd name="T42" fmla="*/ 294 w 1316"/>
                <a:gd name="T43" fmla="*/ 305 h 3831"/>
                <a:gd name="T44" fmla="*/ 275 w 1316"/>
                <a:gd name="T45" fmla="*/ 371 h 3831"/>
                <a:gd name="T46" fmla="*/ 268 w 1316"/>
                <a:gd name="T47" fmla="*/ 448 h 3831"/>
                <a:gd name="T48" fmla="*/ 292 w 1316"/>
                <a:gd name="T49" fmla="*/ 607 h 3831"/>
                <a:gd name="T50" fmla="*/ 326 w 1316"/>
                <a:gd name="T51" fmla="*/ 694 h 3831"/>
                <a:gd name="T52" fmla="*/ 309 w 1316"/>
                <a:gd name="T53" fmla="*/ 703 h 3831"/>
                <a:gd name="T54" fmla="*/ 247 w 1316"/>
                <a:gd name="T55" fmla="*/ 743 h 3831"/>
                <a:gd name="T56" fmla="*/ 69 w 1316"/>
                <a:gd name="T57" fmla="*/ 857 h 3831"/>
                <a:gd name="T58" fmla="*/ 40 w 1316"/>
                <a:gd name="T59" fmla="*/ 882 h 3831"/>
                <a:gd name="T60" fmla="*/ 19 w 1316"/>
                <a:gd name="T61" fmla="*/ 916 h 3831"/>
                <a:gd name="T62" fmla="*/ 5 w 1316"/>
                <a:gd name="T63" fmla="*/ 958 h 3831"/>
                <a:gd name="T64" fmla="*/ 0 w 1316"/>
                <a:gd name="T65" fmla="*/ 1008 h 3831"/>
                <a:gd name="T66" fmla="*/ 0 w 1316"/>
                <a:gd name="T67" fmla="*/ 2201 h 3831"/>
                <a:gd name="T68" fmla="*/ 15 w 1316"/>
                <a:gd name="T69" fmla="*/ 2293 h 3831"/>
                <a:gd name="T70" fmla="*/ 56 w 1316"/>
                <a:gd name="T71" fmla="*/ 2373 h 3831"/>
                <a:gd name="T72" fmla="*/ 116 w 1316"/>
                <a:gd name="T73" fmla="*/ 2433 h 3831"/>
                <a:gd name="T74" fmla="*/ 188 w 1316"/>
                <a:gd name="T75" fmla="*/ 2463 h 3831"/>
                <a:gd name="T76" fmla="*/ 237 w 1316"/>
                <a:gd name="T77" fmla="*/ 2449 h 3831"/>
                <a:gd name="T78" fmla="*/ 237 w 1316"/>
                <a:gd name="T79" fmla="*/ 3831 h 3831"/>
                <a:gd name="T80" fmla="*/ 360 w 1316"/>
                <a:gd name="T81" fmla="*/ 3831 h 3831"/>
                <a:gd name="T82" fmla="*/ 480 w 1316"/>
                <a:gd name="T83" fmla="*/ 3831 h 3831"/>
                <a:gd name="T84" fmla="*/ 606 w 1316"/>
                <a:gd name="T85" fmla="*/ 3831 h 3831"/>
                <a:gd name="T86" fmla="*/ 683 w 1316"/>
                <a:gd name="T87" fmla="*/ 3811 h 3831"/>
                <a:gd name="T88" fmla="*/ 688 w 1316"/>
                <a:gd name="T89" fmla="*/ 3809 h 3831"/>
                <a:gd name="T90" fmla="*/ 695 w 1316"/>
                <a:gd name="T91" fmla="*/ 3813 h 3831"/>
                <a:gd name="T92" fmla="*/ 764 w 1316"/>
                <a:gd name="T93" fmla="*/ 3831 h 3831"/>
                <a:gd name="T94" fmla="*/ 872 w 1316"/>
                <a:gd name="T95" fmla="*/ 3831 h 3831"/>
                <a:gd name="T96" fmla="*/ 1015 w 1316"/>
                <a:gd name="T97" fmla="*/ 3831 h 3831"/>
                <a:gd name="T98" fmla="*/ 1125 w 1316"/>
                <a:gd name="T99" fmla="*/ 3831 h 3831"/>
                <a:gd name="T100" fmla="*/ 1125 w 1316"/>
                <a:gd name="T101" fmla="*/ 2548 h 3831"/>
                <a:gd name="T102" fmla="*/ 1225 w 1316"/>
                <a:gd name="T103" fmla="*/ 2524 h 3831"/>
                <a:gd name="T104" fmla="*/ 1273 w 1316"/>
                <a:gd name="T105" fmla="*/ 2488 h 3831"/>
                <a:gd name="T106" fmla="*/ 1304 w 1316"/>
                <a:gd name="T107" fmla="*/ 2427 h 3831"/>
                <a:gd name="T108" fmla="*/ 1316 w 1316"/>
                <a:gd name="T109" fmla="*/ 2348 h 3831"/>
                <a:gd name="T110" fmla="*/ 1316 w 1316"/>
                <a:gd name="T111" fmla="*/ 1264 h 3831"/>
                <a:gd name="T112" fmla="*/ 1304 w 1316"/>
                <a:gd name="T113" fmla="*/ 1178 h 3831"/>
                <a:gd name="T114" fmla="*/ 1273 w 1316"/>
                <a:gd name="T115" fmla="*/ 1099 h 3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16" h="3831">
                  <a:moveTo>
                    <a:pt x="1273" y="1099"/>
                  </a:moveTo>
                  <a:cubicBezTo>
                    <a:pt x="1259" y="1075"/>
                    <a:pt x="1243" y="1053"/>
                    <a:pt x="1225" y="1034"/>
                  </a:cubicBezTo>
                  <a:cubicBezTo>
                    <a:pt x="1207" y="1016"/>
                    <a:pt x="1187" y="1002"/>
                    <a:pt x="1166" y="994"/>
                  </a:cubicBezTo>
                  <a:cubicBezTo>
                    <a:pt x="1146" y="986"/>
                    <a:pt x="1146" y="986"/>
                    <a:pt x="1146" y="986"/>
                  </a:cubicBezTo>
                  <a:cubicBezTo>
                    <a:pt x="1125" y="996"/>
                    <a:pt x="1125" y="996"/>
                    <a:pt x="1125" y="996"/>
                  </a:cubicBezTo>
                  <a:cubicBezTo>
                    <a:pt x="1125" y="977"/>
                    <a:pt x="1125" y="977"/>
                    <a:pt x="1125" y="977"/>
                  </a:cubicBezTo>
                  <a:cubicBezTo>
                    <a:pt x="861" y="870"/>
                    <a:pt x="861" y="870"/>
                    <a:pt x="861" y="870"/>
                  </a:cubicBezTo>
                  <a:cubicBezTo>
                    <a:pt x="901" y="848"/>
                    <a:pt x="942" y="826"/>
                    <a:pt x="982" y="804"/>
                  </a:cubicBezTo>
                  <a:cubicBezTo>
                    <a:pt x="981" y="805"/>
                    <a:pt x="980" y="806"/>
                    <a:pt x="978" y="806"/>
                  </a:cubicBezTo>
                  <a:cubicBezTo>
                    <a:pt x="992" y="799"/>
                    <a:pt x="1006" y="790"/>
                    <a:pt x="1018" y="779"/>
                  </a:cubicBezTo>
                  <a:cubicBezTo>
                    <a:pt x="1043" y="755"/>
                    <a:pt x="1063" y="723"/>
                    <a:pt x="1076" y="685"/>
                  </a:cubicBezTo>
                  <a:cubicBezTo>
                    <a:pt x="1090" y="646"/>
                    <a:pt x="1098" y="600"/>
                    <a:pt x="1098" y="549"/>
                  </a:cubicBezTo>
                  <a:cubicBezTo>
                    <a:pt x="1098" y="497"/>
                    <a:pt x="1090" y="444"/>
                    <a:pt x="1076" y="393"/>
                  </a:cubicBezTo>
                  <a:cubicBezTo>
                    <a:pt x="1063" y="341"/>
                    <a:pt x="1043" y="291"/>
                    <a:pt x="1018" y="245"/>
                  </a:cubicBezTo>
                  <a:cubicBezTo>
                    <a:pt x="993" y="198"/>
                    <a:pt x="962" y="155"/>
                    <a:pt x="929" y="118"/>
                  </a:cubicBezTo>
                  <a:cubicBezTo>
                    <a:pt x="895" y="81"/>
                    <a:pt x="857" y="51"/>
                    <a:pt x="817" y="30"/>
                  </a:cubicBezTo>
                  <a:cubicBezTo>
                    <a:pt x="776" y="9"/>
                    <a:pt x="737" y="0"/>
                    <a:pt x="701" y="2"/>
                  </a:cubicBezTo>
                  <a:cubicBezTo>
                    <a:pt x="666" y="3"/>
                    <a:pt x="634" y="15"/>
                    <a:pt x="607" y="35"/>
                  </a:cubicBezTo>
                  <a:cubicBezTo>
                    <a:pt x="608" y="35"/>
                    <a:pt x="608" y="34"/>
                    <a:pt x="609" y="33"/>
                  </a:cubicBezTo>
                  <a:cubicBezTo>
                    <a:pt x="527" y="93"/>
                    <a:pt x="445" y="153"/>
                    <a:pt x="363" y="213"/>
                  </a:cubicBezTo>
                  <a:cubicBezTo>
                    <a:pt x="349" y="224"/>
                    <a:pt x="336" y="237"/>
                    <a:pt x="324" y="252"/>
                  </a:cubicBezTo>
                  <a:cubicBezTo>
                    <a:pt x="312" y="268"/>
                    <a:pt x="302" y="286"/>
                    <a:pt x="294" y="305"/>
                  </a:cubicBezTo>
                  <a:cubicBezTo>
                    <a:pt x="286" y="325"/>
                    <a:pt x="279" y="347"/>
                    <a:pt x="275" y="371"/>
                  </a:cubicBezTo>
                  <a:cubicBezTo>
                    <a:pt x="270" y="395"/>
                    <a:pt x="268" y="420"/>
                    <a:pt x="268" y="448"/>
                  </a:cubicBezTo>
                  <a:cubicBezTo>
                    <a:pt x="268" y="501"/>
                    <a:pt x="277" y="555"/>
                    <a:pt x="292" y="607"/>
                  </a:cubicBezTo>
                  <a:cubicBezTo>
                    <a:pt x="301" y="637"/>
                    <a:pt x="313" y="666"/>
                    <a:pt x="326" y="694"/>
                  </a:cubicBezTo>
                  <a:cubicBezTo>
                    <a:pt x="320" y="697"/>
                    <a:pt x="314" y="700"/>
                    <a:pt x="309" y="703"/>
                  </a:cubicBezTo>
                  <a:cubicBezTo>
                    <a:pt x="288" y="716"/>
                    <a:pt x="267" y="729"/>
                    <a:pt x="247" y="743"/>
                  </a:cubicBezTo>
                  <a:cubicBezTo>
                    <a:pt x="187" y="781"/>
                    <a:pt x="128" y="819"/>
                    <a:pt x="69" y="857"/>
                  </a:cubicBezTo>
                  <a:cubicBezTo>
                    <a:pt x="58" y="863"/>
                    <a:pt x="48" y="872"/>
                    <a:pt x="40" y="882"/>
                  </a:cubicBezTo>
                  <a:cubicBezTo>
                    <a:pt x="32" y="891"/>
                    <a:pt x="25" y="903"/>
                    <a:pt x="19" y="916"/>
                  </a:cubicBezTo>
                  <a:cubicBezTo>
                    <a:pt x="13" y="929"/>
                    <a:pt x="8" y="943"/>
                    <a:pt x="5" y="958"/>
                  </a:cubicBezTo>
                  <a:cubicBezTo>
                    <a:pt x="1" y="974"/>
                    <a:pt x="0" y="991"/>
                    <a:pt x="0" y="1008"/>
                  </a:cubicBezTo>
                  <a:cubicBezTo>
                    <a:pt x="0" y="2201"/>
                    <a:pt x="0" y="2201"/>
                    <a:pt x="0" y="2201"/>
                  </a:cubicBezTo>
                  <a:cubicBezTo>
                    <a:pt x="0" y="2232"/>
                    <a:pt x="5" y="2263"/>
                    <a:pt x="15" y="2293"/>
                  </a:cubicBezTo>
                  <a:cubicBezTo>
                    <a:pt x="25" y="2322"/>
                    <a:pt x="39" y="2349"/>
                    <a:pt x="56" y="2373"/>
                  </a:cubicBezTo>
                  <a:cubicBezTo>
                    <a:pt x="73" y="2397"/>
                    <a:pt x="94" y="2417"/>
                    <a:pt x="116" y="2433"/>
                  </a:cubicBezTo>
                  <a:cubicBezTo>
                    <a:pt x="138" y="2448"/>
                    <a:pt x="163" y="2459"/>
                    <a:pt x="188" y="2463"/>
                  </a:cubicBezTo>
                  <a:cubicBezTo>
                    <a:pt x="237" y="2449"/>
                    <a:pt x="237" y="2449"/>
                    <a:pt x="237" y="2449"/>
                  </a:cubicBezTo>
                  <a:cubicBezTo>
                    <a:pt x="237" y="3831"/>
                    <a:pt x="237" y="3831"/>
                    <a:pt x="237" y="3831"/>
                  </a:cubicBezTo>
                  <a:cubicBezTo>
                    <a:pt x="360" y="3831"/>
                    <a:pt x="360" y="3831"/>
                    <a:pt x="360" y="3831"/>
                  </a:cubicBezTo>
                  <a:cubicBezTo>
                    <a:pt x="480" y="3831"/>
                    <a:pt x="480" y="3831"/>
                    <a:pt x="480" y="3831"/>
                  </a:cubicBezTo>
                  <a:cubicBezTo>
                    <a:pt x="606" y="3831"/>
                    <a:pt x="606" y="3831"/>
                    <a:pt x="606" y="3831"/>
                  </a:cubicBezTo>
                  <a:cubicBezTo>
                    <a:pt x="634" y="3831"/>
                    <a:pt x="660" y="3824"/>
                    <a:pt x="683" y="3811"/>
                  </a:cubicBezTo>
                  <a:cubicBezTo>
                    <a:pt x="685" y="3810"/>
                    <a:pt x="686" y="3809"/>
                    <a:pt x="688" y="3809"/>
                  </a:cubicBezTo>
                  <a:cubicBezTo>
                    <a:pt x="690" y="3810"/>
                    <a:pt x="692" y="3812"/>
                    <a:pt x="695" y="3813"/>
                  </a:cubicBezTo>
                  <a:cubicBezTo>
                    <a:pt x="716" y="3825"/>
                    <a:pt x="740" y="3831"/>
                    <a:pt x="764" y="3831"/>
                  </a:cubicBezTo>
                  <a:cubicBezTo>
                    <a:pt x="872" y="3831"/>
                    <a:pt x="872" y="3831"/>
                    <a:pt x="872" y="3831"/>
                  </a:cubicBezTo>
                  <a:cubicBezTo>
                    <a:pt x="1015" y="3831"/>
                    <a:pt x="1015" y="3831"/>
                    <a:pt x="1015" y="3831"/>
                  </a:cubicBezTo>
                  <a:cubicBezTo>
                    <a:pt x="1125" y="3831"/>
                    <a:pt x="1125" y="3831"/>
                    <a:pt x="1125" y="3831"/>
                  </a:cubicBezTo>
                  <a:cubicBezTo>
                    <a:pt x="1125" y="2548"/>
                    <a:pt x="1125" y="2548"/>
                    <a:pt x="1125" y="2548"/>
                  </a:cubicBezTo>
                  <a:cubicBezTo>
                    <a:pt x="1153" y="2542"/>
                    <a:pt x="1216" y="2528"/>
                    <a:pt x="1225" y="2524"/>
                  </a:cubicBezTo>
                  <a:cubicBezTo>
                    <a:pt x="1243" y="2517"/>
                    <a:pt x="1259" y="2505"/>
                    <a:pt x="1273" y="2488"/>
                  </a:cubicBezTo>
                  <a:cubicBezTo>
                    <a:pt x="1286" y="2472"/>
                    <a:pt x="1297" y="2451"/>
                    <a:pt x="1304" y="2427"/>
                  </a:cubicBezTo>
                  <a:cubicBezTo>
                    <a:pt x="1312" y="2404"/>
                    <a:pt x="1316" y="2377"/>
                    <a:pt x="1316" y="2348"/>
                  </a:cubicBezTo>
                  <a:cubicBezTo>
                    <a:pt x="1316" y="1264"/>
                    <a:pt x="1316" y="1264"/>
                    <a:pt x="1316" y="1264"/>
                  </a:cubicBezTo>
                  <a:cubicBezTo>
                    <a:pt x="1316" y="1235"/>
                    <a:pt x="1312" y="1206"/>
                    <a:pt x="1304" y="1178"/>
                  </a:cubicBezTo>
                  <a:cubicBezTo>
                    <a:pt x="1297" y="1150"/>
                    <a:pt x="1286" y="1123"/>
                    <a:pt x="1273" y="1099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60"/>
            <p:cNvSpPr>
              <a:spLocks noEditPoints="1"/>
            </p:cNvSpPr>
            <p:nvPr/>
          </p:nvSpPr>
          <p:spPr bwMode="auto">
            <a:xfrm>
              <a:off x="4065040" y="2922378"/>
              <a:ext cx="786277" cy="2797540"/>
            </a:xfrm>
            <a:custGeom>
              <a:avLst/>
              <a:gdLst>
                <a:gd name="T0" fmla="*/ 1077 w 1077"/>
                <a:gd name="T1" fmla="*/ 1264 h 3831"/>
                <a:gd name="T2" fmla="*/ 1077 w 1077"/>
                <a:gd name="T3" fmla="*/ 2348 h 3831"/>
                <a:gd name="T4" fmla="*/ 1065 w 1077"/>
                <a:gd name="T5" fmla="*/ 2427 h 3831"/>
                <a:gd name="T6" fmla="*/ 1034 w 1077"/>
                <a:gd name="T7" fmla="*/ 2488 h 3831"/>
                <a:gd name="T8" fmla="*/ 986 w 1077"/>
                <a:gd name="T9" fmla="*/ 2524 h 3831"/>
                <a:gd name="T10" fmla="*/ 927 w 1077"/>
                <a:gd name="T11" fmla="*/ 2530 h 3831"/>
                <a:gd name="T12" fmla="*/ 907 w 1077"/>
                <a:gd name="T13" fmla="*/ 2526 h 3831"/>
                <a:gd name="T14" fmla="*/ 907 w 1077"/>
                <a:gd name="T15" fmla="*/ 986 h 3831"/>
                <a:gd name="T16" fmla="*/ 927 w 1077"/>
                <a:gd name="T17" fmla="*/ 994 h 3831"/>
                <a:gd name="T18" fmla="*/ 986 w 1077"/>
                <a:gd name="T19" fmla="*/ 1034 h 3831"/>
                <a:gd name="T20" fmla="*/ 1034 w 1077"/>
                <a:gd name="T21" fmla="*/ 1099 h 3831"/>
                <a:gd name="T22" fmla="*/ 1065 w 1077"/>
                <a:gd name="T23" fmla="*/ 1178 h 3831"/>
                <a:gd name="T24" fmla="*/ 1077 w 1077"/>
                <a:gd name="T25" fmla="*/ 1264 h 3831"/>
                <a:gd name="T26" fmla="*/ 365 w 1077"/>
                <a:gd name="T27" fmla="*/ 602 h 3831"/>
                <a:gd name="T28" fmla="*/ 462 w 1077"/>
                <a:gd name="T29" fmla="*/ 728 h 3831"/>
                <a:gd name="T30" fmla="*/ 578 w 1077"/>
                <a:gd name="T31" fmla="*/ 806 h 3831"/>
                <a:gd name="T32" fmla="*/ 690 w 1077"/>
                <a:gd name="T33" fmla="*/ 822 h 3831"/>
                <a:gd name="T34" fmla="*/ 779 w 1077"/>
                <a:gd name="T35" fmla="*/ 779 h 3831"/>
                <a:gd name="T36" fmla="*/ 837 w 1077"/>
                <a:gd name="T37" fmla="*/ 685 h 3831"/>
                <a:gd name="T38" fmla="*/ 859 w 1077"/>
                <a:gd name="T39" fmla="*/ 549 h 3831"/>
                <a:gd name="T40" fmla="*/ 837 w 1077"/>
                <a:gd name="T41" fmla="*/ 393 h 3831"/>
                <a:gd name="T42" fmla="*/ 779 w 1077"/>
                <a:gd name="T43" fmla="*/ 245 h 3831"/>
                <a:gd name="T44" fmla="*/ 690 w 1077"/>
                <a:gd name="T45" fmla="*/ 118 h 3831"/>
                <a:gd name="T46" fmla="*/ 578 w 1077"/>
                <a:gd name="T47" fmla="*/ 30 h 3831"/>
                <a:gd name="T48" fmla="*/ 462 w 1077"/>
                <a:gd name="T49" fmla="*/ 2 h 3831"/>
                <a:gd name="T50" fmla="*/ 365 w 1077"/>
                <a:gd name="T51" fmla="*/ 37 h 3831"/>
                <a:gd name="T52" fmla="*/ 298 w 1077"/>
                <a:gd name="T53" fmla="*/ 132 h 3831"/>
                <a:gd name="T54" fmla="*/ 273 w 1077"/>
                <a:gd name="T55" fmla="*/ 277 h 3831"/>
                <a:gd name="T56" fmla="*/ 298 w 1077"/>
                <a:gd name="T57" fmla="*/ 445 h 3831"/>
                <a:gd name="T58" fmla="*/ 365 w 1077"/>
                <a:gd name="T59" fmla="*/ 602 h 3831"/>
                <a:gd name="T60" fmla="*/ 241 w 1077"/>
                <a:gd name="T61" fmla="*/ 3831 h 3831"/>
                <a:gd name="T62" fmla="*/ 367 w 1077"/>
                <a:gd name="T63" fmla="*/ 3831 h 3831"/>
                <a:gd name="T64" fmla="*/ 444 w 1077"/>
                <a:gd name="T65" fmla="*/ 3811 h 3831"/>
                <a:gd name="T66" fmla="*/ 506 w 1077"/>
                <a:gd name="T67" fmla="*/ 3757 h 3831"/>
                <a:gd name="T68" fmla="*/ 547 w 1077"/>
                <a:gd name="T69" fmla="*/ 3677 h 3831"/>
                <a:gd name="T70" fmla="*/ 562 w 1077"/>
                <a:gd name="T71" fmla="*/ 3580 h 3831"/>
                <a:gd name="T72" fmla="*/ 562 w 1077"/>
                <a:gd name="T73" fmla="*/ 2462 h 3831"/>
                <a:gd name="T74" fmla="*/ 593 w 1077"/>
                <a:gd name="T75" fmla="*/ 2468 h 3831"/>
                <a:gd name="T76" fmla="*/ 593 w 1077"/>
                <a:gd name="T77" fmla="*/ 3581 h 3831"/>
                <a:gd name="T78" fmla="*/ 608 w 1077"/>
                <a:gd name="T79" fmla="*/ 3678 h 3831"/>
                <a:gd name="T80" fmla="*/ 648 w 1077"/>
                <a:gd name="T81" fmla="*/ 3758 h 3831"/>
                <a:gd name="T82" fmla="*/ 706 w 1077"/>
                <a:gd name="T83" fmla="*/ 3812 h 3831"/>
                <a:gd name="T84" fmla="*/ 776 w 1077"/>
                <a:gd name="T85" fmla="*/ 3831 h 3831"/>
                <a:gd name="T86" fmla="*/ 886 w 1077"/>
                <a:gd name="T87" fmla="*/ 3831 h 3831"/>
                <a:gd name="T88" fmla="*/ 886 w 1077"/>
                <a:gd name="T89" fmla="*/ 977 h 3831"/>
                <a:gd name="T90" fmla="*/ 241 w 1077"/>
                <a:gd name="T91" fmla="*/ 716 h 3831"/>
                <a:gd name="T92" fmla="*/ 241 w 1077"/>
                <a:gd name="T93" fmla="*/ 3831 h 3831"/>
                <a:gd name="T94" fmla="*/ 118 w 1077"/>
                <a:gd name="T95" fmla="*/ 685 h 3831"/>
                <a:gd name="T96" fmla="*/ 57 w 1077"/>
                <a:gd name="T97" fmla="*/ 712 h 3831"/>
                <a:gd name="T98" fmla="*/ 15 w 1077"/>
                <a:gd name="T99" fmla="*/ 773 h 3831"/>
                <a:gd name="T100" fmla="*/ 0 w 1077"/>
                <a:gd name="T101" fmla="*/ 861 h 3831"/>
                <a:gd name="T102" fmla="*/ 0 w 1077"/>
                <a:gd name="T103" fmla="*/ 2115 h 3831"/>
                <a:gd name="T104" fmla="*/ 15 w 1077"/>
                <a:gd name="T105" fmla="*/ 2213 h 3831"/>
                <a:gd name="T106" fmla="*/ 57 w 1077"/>
                <a:gd name="T107" fmla="*/ 2298 h 3831"/>
                <a:gd name="T108" fmla="*/ 118 w 1077"/>
                <a:gd name="T109" fmla="*/ 2361 h 3831"/>
                <a:gd name="T110" fmla="*/ 192 w 1077"/>
                <a:gd name="T111" fmla="*/ 2393 h 3831"/>
                <a:gd name="T112" fmla="*/ 216 w 1077"/>
                <a:gd name="T113" fmla="*/ 2398 h 3831"/>
                <a:gd name="T114" fmla="*/ 216 w 1077"/>
                <a:gd name="T115" fmla="*/ 706 h 3831"/>
                <a:gd name="T116" fmla="*/ 192 w 1077"/>
                <a:gd name="T117" fmla="*/ 696 h 3831"/>
                <a:gd name="T118" fmla="*/ 118 w 1077"/>
                <a:gd name="T119" fmla="*/ 685 h 3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77" h="3831">
                  <a:moveTo>
                    <a:pt x="1077" y="1264"/>
                  </a:moveTo>
                  <a:cubicBezTo>
                    <a:pt x="1077" y="2348"/>
                    <a:pt x="1077" y="2348"/>
                    <a:pt x="1077" y="2348"/>
                  </a:cubicBezTo>
                  <a:cubicBezTo>
                    <a:pt x="1077" y="2377"/>
                    <a:pt x="1073" y="2404"/>
                    <a:pt x="1065" y="2427"/>
                  </a:cubicBezTo>
                  <a:cubicBezTo>
                    <a:pt x="1058" y="2451"/>
                    <a:pt x="1047" y="2472"/>
                    <a:pt x="1034" y="2488"/>
                  </a:cubicBezTo>
                  <a:cubicBezTo>
                    <a:pt x="1020" y="2505"/>
                    <a:pt x="1004" y="2517"/>
                    <a:pt x="986" y="2524"/>
                  </a:cubicBezTo>
                  <a:cubicBezTo>
                    <a:pt x="968" y="2532"/>
                    <a:pt x="948" y="2534"/>
                    <a:pt x="927" y="2530"/>
                  </a:cubicBezTo>
                  <a:cubicBezTo>
                    <a:pt x="907" y="2526"/>
                    <a:pt x="907" y="2526"/>
                    <a:pt x="907" y="2526"/>
                  </a:cubicBezTo>
                  <a:cubicBezTo>
                    <a:pt x="907" y="986"/>
                    <a:pt x="907" y="986"/>
                    <a:pt x="907" y="986"/>
                  </a:cubicBezTo>
                  <a:cubicBezTo>
                    <a:pt x="927" y="994"/>
                    <a:pt x="927" y="994"/>
                    <a:pt x="927" y="994"/>
                  </a:cubicBezTo>
                  <a:cubicBezTo>
                    <a:pt x="948" y="1002"/>
                    <a:pt x="968" y="1016"/>
                    <a:pt x="986" y="1034"/>
                  </a:cubicBezTo>
                  <a:cubicBezTo>
                    <a:pt x="1004" y="1053"/>
                    <a:pt x="1020" y="1075"/>
                    <a:pt x="1034" y="1099"/>
                  </a:cubicBezTo>
                  <a:cubicBezTo>
                    <a:pt x="1047" y="1123"/>
                    <a:pt x="1058" y="1150"/>
                    <a:pt x="1065" y="1178"/>
                  </a:cubicBezTo>
                  <a:cubicBezTo>
                    <a:pt x="1073" y="1206"/>
                    <a:pt x="1077" y="1235"/>
                    <a:pt x="1077" y="1264"/>
                  </a:cubicBezTo>
                  <a:close/>
                  <a:moveTo>
                    <a:pt x="365" y="602"/>
                  </a:moveTo>
                  <a:cubicBezTo>
                    <a:pt x="393" y="650"/>
                    <a:pt x="426" y="693"/>
                    <a:pt x="462" y="728"/>
                  </a:cubicBezTo>
                  <a:cubicBezTo>
                    <a:pt x="498" y="763"/>
                    <a:pt x="537" y="790"/>
                    <a:pt x="578" y="806"/>
                  </a:cubicBezTo>
                  <a:cubicBezTo>
                    <a:pt x="618" y="823"/>
                    <a:pt x="656" y="828"/>
                    <a:pt x="690" y="822"/>
                  </a:cubicBezTo>
                  <a:cubicBezTo>
                    <a:pt x="723" y="817"/>
                    <a:pt x="754" y="802"/>
                    <a:pt x="779" y="779"/>
                  </a:cubicBezTo>
                  <a:cubicBezTo>
                    <a:pt x="804" y="755"/>
                    <a:pt x="824" y="723"/>
                    <a:pt x="837" y="685"/>
                  </a:cubicBezTo>
                  <a:cubicBezTo>
                    <a:pt x="851" y="646"/>
                    <a:pt x="859" y="600"/>
                    <a:pt x="859" y="549"/>
                  </a:cubicBezTo>
                  <a:cubicBezTo>
                    <a:pt x="859" y="497"/>
                    <a:pt x="851" y="444"/>
                    <a:pt x="837" y="393"/>
                  </a:cubicBezTo>
                  <a:cubicBezTo>
                    <a:pt x="824" y="341"/>
                    <a:pt x="804" y="291"/>
                    <a:pt x="779" y="245"/>
                  </a:cubicBezTo>
                  <a:cubicBezTo>
                    <a:pt x="754" y="198"/>
                    <a:pt x="723" y="155"/>
                    <a:pt x="690" y="118"/>
                  </a:cubicBezTo>
                  <a:cubicBezTo>
                    <a:pt x="656" y="81"/>
                    <a:pt x="618" y="51"/>
                    <a:pt x="578" y="30"/>
                  </a:cubicBezTo>
                  <a:cubicBezTo>
                    <a:pt x="537" y="9"/>
                    <a:pt x="498" y="0"/>
                    <a:pt x="462" y="2"/>
                  </a:cubicBezTo>
                  <a:cubicBezTo>
                    <a:pt x="426" y="3"/>
                    <a:pt x="393" y="15"/>
                    <a:pt x="365" y="37"/>
                  </a:cubicBezTo>
                  <a:cubicBezTo>
                    <a:pt x="337" y="59"/>
                    <a:pt x="314" y="92"/>
                    <a:pt x="298" y="132"/>
                  </a:cubicBezTo>
                  <a:cubicBezTo>
                    <a:pt x="282" y="172"/>
                    <a:pt x="273" y="221"/>
                    <a:pt x="273" y="277"/>
                  </a:cubicBezTo>
                  <a:cubicBezTo>
                    <a:pt x="273" y="333"/>
                    <a:pt x="282" y="390"/>
                    <a:pt x="298" y="445"/>
                  </a:cubicBezTo>
                  <a:cubicBezTo>
                    <a:pt x="314" y="501"/>
                    <a:pt x="337" y="554"/>
                    <a:pt x="365" y="602"/>
                  </a:cubicBezTo>
                  <a:close/>
                  <a:moveTo>
                    <a:pt x="241" y="3831"/>
                  </a:moveTo>
                  <a:cubicBezTo>
                    <a:pt x="367" y="3831"/>
                    <a:pt x="367" y="3831"/>
                    <a:pt x="367" y="3831"/>
                  </a:cubicBezTo>
                  <a:cubicBezTo>
                    <a:pt x="395" y="3831"/>
                    <a:pt x="421" y="3824"/>
                    <a:pt x="444" y="3811"/>
                  </a:cubicBezTo>
                  <a:cubicBezTo>
                    <a:pt x="468" y="3798"/>
                    <a:pt x="489" y="3780"/>
                    <a:pt x="506" y="3757"/>
                  </a:cubicBezTo>
                  <a:cubicBezTo>
                    <a:pt x="524" y="3734"/>
                    <a:pt x="537" y="3707"/>
                    <a:pt x="547" y="3677"/>
                  </a:cubicBezTo>
                  <a:cubicBezTo>
                    <a:pt x="557" y="3647"/>
                    <a:pt x="562" y="3614"/>
                    <a:pt x="562" y="3580"/>
                  </a:cubicBezTo>
                  <a:cubicBezTo>
                    <a:pt x="562" y="2462"/>
                    <a:pt x="562" y="2462"/>
                    <a:pt x="562" y="2462"/>
                  </a:cubicBezTo>
                  <a:cubicBezTo>
                    <a:pt x="593" y="2468"/>
                    <a:pt x="593" y="2468"/>
                    <a:pt x="593" y="2468"/>
                  </a:cubicBezTo>
                  <a:cubicBezTo>
                    <a:pt x="593" y="3581"/>
                    <a:pt x="593" y="3581"/>
                    <a:pt x="593" y="3581"/>
                  </a:cubicBezTo>
                  <a:cubicBezTo>
                    <a:pt x="593" y="3615"/>
                    <a:pt x="598" y="3648"/>
                    <a:pt x="608" y="3678"/>
                  </a:cubicBezTo>
                  <a:cubicBezTo>
                    <a:pt x="617" y="3708"/>
                    <a:pt x="631" y="3735"/>
                    <a:pt x="648" y="3758"/>
                  </a:cubicBezTo>
                  <a:cubicBezTo>
                    <a:pt x="664" y="3781"/>
                    <a:pt x="684" y="3799"/>
                    <a:pt x="706" y="3812"/>
                  </a:cubicBezTo>
                  <a:cubicBezTo>
                    <a:pt x="728" y="3825"/>
                    <a:pt x="752" y="3831"/>
                    <a:pt x="776" y="3831"/>
                  </a:cubicBezTo>
                  <a:cubicBezTo>
                    <a:pt x="886" y="3831"/>
                    <a:pt x="886" y="3831"/>
                    <a:pt x="886" y="3831"/>
                  </a:cubicBezTo>
                  <a:cubicBezTo>
                    <a:pt x="886" y="977"/>
                    <a:pt x="886" y="977"/>
                    <a:pt x="886" y="977"/>
                  </a:cubicBezTo>
                  <a:cubicBezTo>
                    <a:pt x="241" y="716"/>
                    <a:pt x="241" y="716"/>
                    <a:pt x="241" y="716"/>
                  </a:cubicBezTo>
                  <a:lnTo>
                    <a:pt x="241" y="3831"/>
                  </a:lnTo>
                  <a:close/>
                  <a:moveTo>
                    <a:pt x="118" y="685"/>
                  </a:moveTo>
                  <a:cubicBezTo>
                    <a:pt x="95" y="688"/>
                    <a:pt x="75" y="698"/>
                    <a:pt x="57" y="712"/>
                  </a:cubicBezTo>
                  <a:cubicBezTo>
                    <a:pt x="40" y="727"/>
                    <a:pt x="25" y="748"/>
                    <a:pt x="15" y="773"/>
                  </a:cubicBezTo>
                  <a:cubicBezTo>
                    <a:pt x="5" y="798"/>
                    <a:pt x="0" y="827"/>
                    <a:pt x="0" y="861"/>
                  </a:cubicBezTo>
                  <a:cubicBezTo>
                    <a:pt x="0" y="2115"/>
                    <a:pt x="0" y="2115"/>
                    <a:pt x="0" y="2115"/>
                  </a:cubicBezTo>
                  <a:cubicBezTo>
                    <a:pt x="0" y="2149"/>
                    <a:pt x="5" y="2182"/>
                    <a:pt x="15" y="2213"/>
                  </a:cubicBezTo>
                  <a:cubicBezTo>
                    <a:pt x="25" y="2244"/>
                    <a:pt x="40" y="2273"/>
                    <a:pt x="57" y="2298"/>
                  </a:cubicBezTo>
                  <a:cubicBezTo>
                    <a:pt x="75" y="2323"/>
                    <a:pt x="95" y="2345"/>
                    <a:pt x="118" y="2361"/>
                  </a:cubicBezTo>
                  <a:cubicBezTo>
                    <a:pt x="141" y="2377"/>
                    <a:pt x="166" y="2389"/>
                    <a:pt x="192" y="2393"/>
                  </a:cubicBezTo>
                  <a:cubicBezTo>
                    <a:pt x="216" y="2398"/>
                    <a:pt x="216" y="2398"/>
                    <a:pt x="216" y="2398"/>
                  </a:cubicBezTo>
                  <a:cubicBezTo>
                    <a:pt x="216" y="706"/>
                    <a:pt x="216" y="706"/>
                    <a:pt x="216" y="706"/>
                  </a:cubicBezTo>
                  <a:cubicBezTo>
                    <a:pt x="192" y="696"/>
                    <a:pt x="192" y="696"/>
                    <a:pt x="192" y="696"/>
                  </a:cubicBezTo>
                  <a:cubicBezTo>
                    <a:pt x="166" y="686"/>
                    <a:pt x="141" y="682"/>
                    <a:pt x="118" y="6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" name="Freeform 61"/>
            <p:cNvSpPr/>
            <p:nvPr/>
          </p:nvSpPr>
          <p:spPr bwMode="auto">
            <a:xfrm>
              <a:off x="3890483" y="3435853"/>
              <a:ext cx="314821" cy="1284923"/>
            </a:xfrm>
            <a:custGeom>
              <a:avLst/>
              <a:gdLst>
                <a:gd name="T0" fmla="*/ 357 w 431"/>
                <a:gd name="T1" fmla="*/ 1658 h 1760"/>
                <a:gd name="T2" fmla="*/ 296 w 431"/>
                <a:gd name="T3" fmla="*/ 1595 h 1760"/>
                <a:gd name="T4" fmla="*/ 254 w 431"/>
                <a:gd name="T5" fmla="*/ 1510 h 1760"/>
                <a:gd name="T6" fmla="*/ 239 w 431"/>
                <a:gd name="T7" fmla="*/ 1412 h 1760"/>
                <a:gd name="T8" fmla="*/ 239 w 431"/>
                <a:gd name="T9" fmla="*/ 158 h 1760"/>
                <a:gd name="T10" fmla="*/ 244 w 431"/>
                <a:gd name="T11" fmla="*/ 106 h 1760"/>
                <a:gd name="T12" fmla="*/ 258 w 431"/>
                <a:gd name="T13" fmla="*/ 61 h 1760"/>
                <a:gd name="T14" fmla="*/ 280 w 431"/>
                <a:gd name="T15" fmla="*/ 25 h 1760"/>
                <a:gd name="T16" fmla="*/ 309 w 431"/>
                <a:gd name="T17" fmla="*/ 0 h 1760"/>
                <a:gd name="T18" fmla="*/ 247 w 431"/>
                <a:gd name="T19" fmla="*/ 40 h 1760"/>
                <a:gd name="T20" fmla="*/ 69 w 431"/>
                <a:gd name="T21" fmla="*/ 154 h 1760"/>
                <a:gd name="T22" fmla="*/ 40 w 431"/>
                <a:gd name="T23" fmla="*/ 179 h 1760"/>
                <a:gd name="T24" fmla="*/ 19 w 431"/>
                <a:gd name="T25" fmla="*/ 213 h 1760"/>
                <a:gd name="T26" fmla="*/ 5 w 431"/>
                <a:gd name="T27" fmla="*/ 255 h 1760"/>
                <a:gd name="T28" fmla="*/ 0 w 431"/>
                <a:gd name="T29" fmla="*/ 305 h 1760"/>
                <a:gd name="T30" fmla="*/ 0 w 431"/>
                <a:gd name="T31" fmla="*/ 1498 h 1760"/>
                <a:gd name="T32" fmla="*/ 15 w 431"/>
                <a:gd name="T33" fmla="*/ 1590 h 1760"/>
                <a:gd name="T34" fmla="*/ 56 w 431"/>
                <a:gd name="T35" fmla="*/ 1670 h 1760"/>
                <a:gd name="T36" fmla="*/ 116 w 431"/>
                <a:gd name="T37" fmla="*/ 1730 h 1760"/>
                <a:gd name="T38" fmla="*/ 188 w 431"/>
                <a:gd name="T39" fmla="*/ 1760 h 1760"/>
                <a:gd name="T40" fmla="*/ 431 w 431"/>
                <a:gd name="T41" fmla="*/ 1690 h 1760"/>
                <a:gd name="T42" fmla="*/ 357 w 431"/>
                <a:gd name="T43" fmla="*/ 1658 h 1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1" h="1760">
                  <a:moveTo>
                    <a:pt x="357" y="1658"/>
                  </a:moveTo>
                  <a:cubicBezTo>
                    <a:pt x="334" y="1642"/>
                    <a:pt x="314" y="1620"/>
                    <a:pt x="296" y="1595"/>
                  </a:cubicBezTo>
                  <a:cubicBezTo>
                    <a:pt x="279" y="1570"/>
                    <a:pt x="264" y="1541"/>
                    <a:pt x="254" y="1510"/>
                  </a:cubicBezTo>
                  <a:cubicBezTo>
                    <a:pt x="244" y="1479"/>
                    <a:pt x="239" y="1446"/>
                    <a:pt x="239" y="1412"/>
                  </a:cubicBezTo>
                  <a:cubicBezTo>
                    <a:pt x="239" y="158"/>
                    <a:pt x="239" y="158"/>
                    <a:pt x="239" y="158"/>
                  </a:cubicBezTo>
                  <a:cubicBezTo>
                    <a:pt x="239" y="139"/>
                    <a:pt x="240" y="122"/>
                    <a:pt x="244" y="106"/>
                  </a:cubicBezTo>
                  <a:cubicBezTo>
                    <a:pt x="247" y="89"/>
                    <a:pt x="252" y="74"/>
                    <a:pt x="258" y="61"/>
                  </a:cubicBezTo>
                  <a:cubicBezTo>
                    <a:pt x="264" y="48"/>
                    <a:pt x="272" y="36"/>
                    <a:pt x="280" y="25"/>
                  </a:cubicBezTo>
                  <a:cubicBezTo>
                    <a:pt x="289" y="15"/>
                    <a:pt x="298" y="7"/>
                    <a:pt x="309" y="0"/>
                  </a:cubicBezTo>
                  <a:cubicBezTo>
                    <a:pt x="288" y="13"/>
                    <a:pt x="268" y="26"/>
                    <a:pt x="247" y="40"/>
                  </a:cubicBezTo>
                  <a:cubicBezTo>
                    <a:pt x="187" y="78"/>
                    <a:pt x="128" y="116"/>
                    <a:pt x="69" y="154"/>
                  </a:cubicBezTo>
                  <a:cubicBezTo>
                    <a:pt x="58" y="160"/>
                    <a:pt x="48" y="169"/>
                    <a:pt x="40" y="179"/>
                  </a:cubicBezTo>
                  <a:cubicBezTo>
                    <a:pt x="32" y="188"/>
                    <a:pt x="25" y="200"/>
                    <a:pt x="19" y="213"/>
                  </a:cubicBezTo>
                  <a:cubicBezTo>
                    <a:pt x="13" y="226"/>
                    <a:pt x="8" y="240"/>
                    <a:pt x="5" y="255"/>
                  </a:cubicBezTo>
                  <a:cubicBezTo>
                    <a:pt x="1" y="271"/>
                    <a:pt x="0" y="288"/>
                    <a:pt x="0" y="305"/>
                  </a:cubicBezTo>
                  <a:cubicBezTo>
                    <a:pt x="0" y="1498"/>
                    <a:pt x="0" y="1498"/>
                    <a:pt x="0" y="1498"/>
                  </a:cubicBezTo>
                  <a:cubicBezTo>
                    <a:pt x="0" y="1529"/>
                    <a:pt x="5" y="1560"/>
                    <a:pt x="15" y="1590"/>
                  </a:cubicBezTo>
                  <a:cubicBezTo>
                    <a:pt x="25" y="1619"/>
                    <a:pt x="39" y="1646"/>
                    <a:pt x="56" y="1670"/>
                  </a:cubicBezTo>
                  <a:cubicBezTo>
                    <a:pt x="73" y="1694"/>
                    <a:pt x="94" y="1714"/>
                    <a:pt x="116" y="1730"/>
                  </a:cubicBezTo>
                  <a:cubicBezTo>
                    <a:pt x="138" y="1745"/>
                    <a:pt x="163" y="1756"/>
                    <a:pt x="188" y="1760"/>
                  </a:cubicBezTo>
                  <a:cubicBezTo>
                    <a:pt x="431" y="1690"/>
                    <a:pt x="431" y="1690"/>
                    <a:pt x="431" y="1690"/>
                  </a:cubicBezTo>
                  <a:cubicBezTo>
                    <a:pt x="405" y="1686"/>
                    <a:pt x="380" y="1674"/>
                    <a:pt x="357" y="165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>
                    <a:lumMod val="80000"/>
                  </a:schemeClr>
                </a:gs>
              </a:gsLst>
              <a:lin ang="42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" name="Group 3"/>
          <p:cNvGrpSpPr/>
          <p:nvPr/>
        </p:nvGrpSpPr>
        <p:grpSpPr>
          <a:xfrm>
            <a:off x="8630202" y="4839988"/>
            <a:ext cx="693171" cy="2018011"/>
            <a:chOff x="2602471" y="2506223"/>
            <a:chExt cx="1103879" cy="3213695"/>
          </a:xfrm>
        </p:grpSpPr>
        <p:sp>
          <p:nvSpPr>
            <p:cNvPr id="29" name="Freeform 57"/>
            <p:cNvSpPr/>
            <p:nvPr/>
          </p:nvSpPr>
          <p:spPr bwMode="auto">
            <a:xfrm>
              <a:off x="2602471" y="2506223"/>
              <a:ext cx="1103878" cy="3213695"/>
            </a:xfrm>
            <a:custGeom>
              <a:avLst/>
              <a:gdLst>
                <a:gd name="T0" fmla="*/ 1462 w 1512"/>
                <a:gd name="T1" fmla="*/ 1262 h 4401"/>
                <a:gd name="T2" fmla="*/ 1407 w 1512"/>
                <a:gd name="T3" fmla="*/ 1188 h 4401"/>
                <a:gd name="T4" fmla="*/ 1339 w 1512"/>
                <a:gd name="T5" fmla="*/ 1141 h 4401"/>
                <a:gd name="T6" fmla="*/ 1317 w 1512"/>
                <a:gd name="T7" fmla="*/ 1132 h 4401"/>
                <a:gd name="T8" fmla="*/ 1292 w 1512"/>
                <a:gd name="T9" fmla="*/ 1144 h 4401"/>
                <a:gd name="T10" fmla="*/ 1292 w 1512"/>
                <a:gd name="T11" fmla="*/ 1122 h 4401"/>
                <a:gd name="T12" fmla="*/ 989 w 1512"/>
                <a:gd name="T13" fmla="*/ 1000 h 4401"/>
                <a:gd name="T14" fmla="*/ 1124 w 1512"/>
                <a:gd name="T15" fmla="*/ 926 h 4401"/>
                <a:gd name="T16" fmla="*/ 1169 w 1512"/>
                <a:gd name="T17" fmla="*/ 894 h 4401"/>
                <a:gd name="T18" fmla="*/ 1237 w 1512"/>
                <a:gd name="T19" fmla="*/ 786 h 4401"/>
                <a:gd name="T20" fmla="*/ 1261 w 1512"/>
                <a:gd name="T21" fmla="*/ 630 h 4401"/>
                <a:gd name="T22" fmla="*/ 1237 w 1512"/>
                <a:gd name="T23" fmla="*/ 452 h 4401"/>
                <a:gd name="T24" fmla="*/ 1169 w 1512"/>
                <a:gd name="T25" fmla="*/ 281 h 4401"/>
                <a:gd name="T26" fmla="*/ 1067 w 1512"/>
                <a:gd name="T27" fmla="*/ 136 h 4401"/>
                <a:gd name="T28" fmla="*/ 938 w 1512"/>
                <a:gd name="T29" fmla="*/ 35 h 4401"/>
                <a:gd name="T30" fmla="*/ 806 w 1512"/>
                <a:gd name="T31" fmla="*/ 2 h 4401"/>
                <a:gd name="T32" fmla="*/ 698 w 1512"/>
                <a:gd name="T33" fmla="*/ 41 h 4401"/>
                <a:gd name="T34" fmla="*/ 700 w 1512"/>
                <a:gd name="T35" fmla="*/ 38 h 4401"/>
                <a:gd name="T36" fmla="*/ 418 w 1512"/>
                <a:gd name="T37" fmla="*/ 245 h 4401"/>
                <a:gd name="T38" fmla="*/ 372 w 1512"/>
                <a:gd name="T39" fmla="*/ 290 h 4401"/>
                <a:gd name="T40" fmla="*/ 338 w 1512"/>
                <a:gd name="T41" fmla="*/ 351 h 4401"/>
                <a:gd name="T42" fmla="*/ 316 w 1512"/>
                <a:gd name="T43" fmla="*/ 426 h 4401"/>
                <a:gd name="T44" fmla="*/ 308 w 1512"/>
                <a:gd name="T45" fmla="*/ 514 h 4401"/>
                <a:gd name="T46" fmla="*/ 336 w 1512"/>
                <a:gd name="T47" fmla="*/ 698 h 4401"/>
                <a:gd name="T48" fmla="*/ 374 w 1512"/>
                <a:gd name="T49" fmla="*/ 797 h 4401"/>
                <a:gd name="T50" fmla="*/ 355 w 1512"/>
                <a:gd name="T51" fmla="*/ 807 h 4401"/>
                <a:gd name="T52" fmla="*/ 284 w 1512"/>
                <a:gd name="T53" fmla="*/ 853 h 4401"/>
                <a:gd name="T54" fmla="*/ 79 w 1512"/>
                <a:gd name="T55" fmla="*/ 984 h 4401"/>
                <a:gd name="T56" fmla="*/ 47 w 1512"/>
                <a:gd name="T57" fmla="*/ 1013 h 4401"/>
                <a:gd name="T58" fmla="*/ 22 w 1512"/>
                <a:gd name="T59" fmla="*/ 1052 h 4401"/>
                <a:gd name="T60" fmla="*/ 6 w 1512"/>
                <a:gd name="T61" fmla="*/ 1101 h 4401"/>
                <a:gd name="T62" fmla="*/ 0 w 1512"/>
                <a:gd name="T63" fmla="*/ 1158 h 4401"/>
                <a:gd name="T64" fmla="*/ 0 w 1512"/>
                <a:gd name="T65" fmla="*/ 2527 h 4401"/>
                <a:gd name="T66" fmla="*/ 17 w 1512"/>
                <a:gd name="T67" fmla="*/ 2634 h 4401"/>
                <a:gd name="T68" fmla="*/ 65 w 1512"/>
                <a:gd name="T69" fmla="*/ 2726 h 4401"/>
                <a:gd name="T70" fmla="*/ 134 w 1512"/>
                <a:gd name="T71" fmla="*/ 2794 h 4401"/>
                <a:gd name="T72" fmla="*/ 217 w 1512"/>
                <a:gd name="T73" fmla="*/ 2829 h 4401"/>
                <a:gd name="T74" fmla="*/ 272 w 1512"/>
                <a:gd name="T75" fmla="*/ 2813 h 4401"/>
                <a:gd name="T76" fmla="*/ 272 w 1512"/>
                <a:gd name="T77" fmla="*/ 4401 h 4401"/>
                <a:gd name="T78" fmla="*/ 414 w 1512"/>
                <a:gd name="T79" fmla="*/ 4401 h 4401"/>
                <a:gd name="T80" fmla="*/ 552 w 1512"/>
                <a:gd name="T81" fmla="*/ 4401 h 4401"/>
                <a:gd name="T82" fmla="*/ 697 w 1512"/>
                <a:gd name="T83" fmla="*/ 4401 h 4401"/>
                <a:gd name="T84" fmla="*/ 785 w 1512"/>
                <a:gd name="T85" fmla="*/ 4377 h 4401"/>
                <a:gd name="T86" fmla="*/ 790 w 1512"/>
                <a:gd name="T87" fmla="*/ 4374 h 4401"/>
                <a:gd name="T88" fmla="*/ 798 w 1512"/>
                <a:gd name="T89" fmla="*/ 4379 h 4401"/>
                <a:gd name="T90" fmla="*/ 878 w 1512"/>
                <a:gd name="T91" fmla="*/ 4401 h 4401"/>
                <a:gd name="T92" fmla="*/ 1002 w 1512"/>
                <a:gd name="T93" fmla="*/ 4401 h 4401"/>
                <a:gd name="T94" fmla="*/ 1167 w 1512"/>
                <a:gd name="T95" fmla="*/ 4401 h 4401"/>
                <a:gd name="T96" fmla="*/ 1292 w 1512"/>
                <a:gd name="T97" fmla="*/ 4401 h 4401"/>
                <a:gd name="T98" fmla="*/ 1292 w 1512"/>
                <a:gd name="T99" fmla="*/ 2927 h 4401"/>
                <a:gd name="T100" fmla="*/ 1407 w 1512"/>
                <a:gd name="T101" fmla="*/ 2899 h 4401"/>
                <a:gd name="T102" fmla="*/ 1462 w 1512"/>
                <a:gd name="T103" fmla="*/ 2858 h 4401"/>
                <a:gd name="T104" fmla="*/ 1499 w 1512"/>
                <a:gd name="T105" fmla="*/ 2788 h 4401"/>
                <a:gd name="T106" fmla="*/ 1512 w 1512"/>
                <a:gd name="T107" fmla="*/ 2697 h 4401"/>
                <a:gd name="T108" fmla="*/ 1512 w 1512"/>
                <a:gd name="T109" fmla="*/ 1452 h 4401"/>
                <a:gd name="T110" fmla="*/ 1499 w 1512"/>
                <a:gd name="T111" fmla="*/ 1354 h 4401"/>
                <a:gd name="T112" fmla="*/ 1462 w 1512"/>
                <a:gd name="T113" fmla="*/ 1262 h 4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12" h="4401">
                  <a:moveTo>
                    <a:pt x="1462" y="1262"/>
                  </a:moveTo>
                  <a:cubicBezTo>
                    <a:pt x="1446" y="1234"/>
                    <a:pt x="1428" y="1209"/>
                    <a:pt x="1407" y="1188"/>
                  </a:cubicBezTo>
                  <a:cubicBezTo>
                    <a:pt x="1386" y="1167"/>
                    <a:pt x="1363" y="1151"/>
                    <a:pt x="1339" y="1141"/>
                  </a:cubicBezTo>
                  <a:cubicBezTo>
                    <a:pt x="1317" y="1132"/>
                    <a:pt x="1317" y="1132"/>
                    <a:pt x="1317" y="1132"/>
                  </a:cubicBezTo>
                  <a:cubicBezTo>
                    <a:pt x="1292" y="1144"/>
                    <a:pt x="1292" y="1144"/>
                    <a:pt x="1292" y="1144"/>
                  </a:cubicBezTo>
                  <a:cubicBezTo>
                    <a:pt x="1292" y="1122"/>
                    <a:pt x="1292" y="1122"/>
                    <a:pt x="1292" y="1122"/>
                  </a:cubicBezTo>
                  <a:cubicBezTo>
                    <a:pt x="989" y="1000"/>
                    <a:pt x="989" y="1000"/>
                    <a:pt x="989" y="1000"/>
                  </a:cubicBezTo>
                  <a:cubicBezTo>
                    <a:pt x="1036" y="974"/>
                    <a:pt x="1126" y="925"/>
                    <a:pt x="1124" y="926"/>
                  </a:cubicBezTo>
                  <a:cubicBezTo>
                    <a:pt x="1140" y="918"/>
                    <a:pt x="1156" y="907"/>
                    <a:pt x="1169" y="894"/>
                  </a:cubicBezTo>
                  <a:cubicBezTo>
                    <a:pt x="1198" y="867"/>
                    <a:pt x="1221" y="831"/>
                    <a:pt x="1237" y="786"/>
                  </a:cubicBezTo>
                  <a:cubicBezTo>
                    <a:pt x="1252" y="742"/>
                    <a:pt x="1261" y="689"/>
                    <a:pt x="1261" y="630"/>
                  </a:cubicBezTo>
                  <a:cubicBezTo>
                    <a:pt x="1261" y="571"/>
                    <a:pt x="1252" y="510"/>
                    <a:pt x="1237" y="452"/>
                  </a:cubicBezTo>
                  <a:cubicBezTo>
                    <a:pt x="1221" y="392"/>
                    <a:pt x="1198" y="335"/>
                    <a:pt x="1169" y="281"/>
                  </a:cubicBezTo>
                  <a:cubicBezTo>
                    <a:pt x="1140" y="227"/>
                    <a:pt x="1106" y="178"/>
                    <a:pt x="1067" y="136"/>
                  </a:cubicBezTo>
                  <a:cubicBezTo>
                    <a:pt x="1028" y="93"/>
                    <a:pt x="984" y="59"/>
                    <a:pt x="938" y="35"/>
                  </a:cubicBezTo>
                  <a:cubicBezTo>
                    <a:pt x="892" y="10"/>
                    <a:pt x="847" y="0"/>
                    <a:pt x="806" y="2"/>
                  </a:cubicBezTo>
                  <a:cubicBezTo>
                    <a:pt x="765" y="3"/>
                    <a:pt x="729" y="17"/>
                    <a:pt x="698" y="41"/>
                  </a:cubicBezTo>
                  <a:cubicBezTo>
                    <a:pt x="698" y="40"/>
                    <a:pt x="699" y="39"/>
                    <a:pt x="700" y="38"/>
                  </a:cubicBezTo>
                  <a:cubicBezTo>
                    <a:pt x="606" y="107"/>
                    <a:pt x="512" y="176"/>
                    <a:pt x="418" y="245"/>
                  </a:cubicBezTo>
                  <a:cubicBezTo>
                    <a:pt x="401" y="257"/>
                    <a:pt x="386" y="272"/>
                    <a:pt x="372" y="290"/>
                  </a:cubicBezTo>
                  <a:cubicBezTo>
                    <a:pt x="359" y="308"/>
                    <a:pt x="347" y="328"/>
                    <a:pt x="338" y="351"/>
                  </a:cubicBezTo>
                  <a:cubicBezTo>
                    <a:pt x="328" y="373"/>
                    <a:pt x="321" y="398"/>
                    <a:pt x="316" y="426"/>
                  </a:cubicBezTo>
                  <a:cubicBezTo>
                    <a:pt x="311" y="453"/>
                    <a:pt x="308" y="483"/>
                    <a:pt x="308" y="514"/>
                  </a:cubicBezTo>
                  <a:cubicBezTo>
                    <a:pt x="308" y="575"/>
                    <a:pt x="318" y="637"/>
                    <a:pt x="336" y="698"/>
                  </a:cubicBezTo>
                  <a:cubicBezTo>
                    <a:pt x="346" y="732"/>
                    <a:pt x="359" y="765"/>
                    <a:pt x="374" y="797"/>
                  </a:cubicBezTo>
                  <a:cubicBezTo>
                    <a:pt x="368" y="800"/>
                    <a:pt x="361" y="804"/>
                    <a:pt x="355" y="807"/>
                  </a:cubicBezTo>
                  <a:cubicBezTo>
                    <a:pt x="331" y="823"/>
                    <a:pt x="308" y="838"/>
                    <a:pt x="284" y="853"/>
                  </a:cubicBezTo>
                  <a:cubicBezTo>
                    <a:pt x="216" y="897"/>
                    <a:pt x="147" y="940"/>
                    <a:pt x="79" y="984"/>
                  </a:cubicBezTo>
                  <a:cubicBezTo>
                    <a:pt x="67" y="991"/>
                    <a:pt x="56" y="1001"/>
                    <a:pt x="47" y="1013"/>
                  </a:cubicBezTo>
                  <a:cubicBezTo>
                    <a:pt x="37" y="1024"/>
                    <a:pt x="29" y="1037"/>
                    <a:pt x="22" y="1052"/>
                  </a:cubicBezTo>
                  <a:cubicBezTo>
                    <a:pt x="15" y="1067"/>
                    <a:pt x="9" y="1083"/>
                    <a:pt x="6" y="1101"/>
                  </a:cubicBezTo>
                  <a:cubicBezTo>
                    <a:pt x="2" y="1118"/>
                    <a:pt x="0" y="1138"/>
                    <a:pt x="0" y="1158"/>
                  </a:cubicBezTo>
                  <a:cubicBezTo>
                    <a:pt x="0" y="2527"/>
                    <a:pt x="0" y="2527"/>
                    <a:pt x="0" y="2527"/>
                  </a:cubicBezTo>
                  <a:cubicBezTo>
                    <a:pt x="0" y="2564"/>
                    <a:pt x="6" y="2600"/>
                    <a:pt x="17" y="2634"/>
                  </a:cubicBezTo>
                  <a:cubicBezTo>
                    <a:pt x="29" y="2667"/>
                    <a:pt x="45" y="2698"/>
                    <a:pt x="65" y="2726"/>
                  </a:cubicBezTo>
                  <a:cubicBezTo>
                    <a:pt x="84" y="2753"/>
                    <a:pt x="108" y="2777"/>
                    <a:pt x="134" y="2794"/>
                  </a:cubicBezTo>
                  <a:cubicBezTo>
                    <a:pt x="159" y="2812"/>
                    <a:pt x="187" y="2824"/>
                    <a:pt x="217" y="2829"/>
                  </a:cubicBezTo>
                  <a:cubicBezTo>
                    <a:pt x="272" y="2813"/>
                    <a:pt x="272" y="2813"/>
                    <a:pt x="272" y="2813"/>
                  </a:cubicBezTo>
                  <a:cubicBezTo>
                    <a:pt x="272" y="4401"/>
                    <a:pt x="272" y="4401"/>
                    <a:pt x="272" y="4401"/>
                  </a:cubicBezTo>
                  <a:cubicBezTo>
                    <a:pt x="414" y="4401"/>
                    <a:pt x="414" y="4401"/>
                    <a:pt x="414" y="4401"/>
                  </a:cubicBezTo>
                  <a:cubicBezTo>
                    <a:pt x="552" y="4401"/>
                    <a:pt x="552" y="4401"/>
                    <a:pt x="552" y="4401"/>
                  </a:cubicBezTo>
                  <a:cubicBezTo>
                    <a:pt x="697" y="4401"/>
                    <a:pt x="697" y="4401"/>
                    <a:pt x="697" y="4401"/>
                  </a:cubicBezTo>
                  <a:cubicBezTo>
                    <a:pt x="728" y="4401"/>
                    <a:pt x="758" y="4393"/>
                    <a:pt x="785" y="4377"/>
                  </a:cubicBezTo>
                  <a:cubicBezTo>
                    <a:pt x="787" y="4377"/>
                    <a:pt x="789" y="4375"/>
                    <a:pt x="790" y="4374"/>
                  </a:cubicBezTo>
                  <a:cubicBezTo>
                    <a:pt x="793" y="4376"/>
                    <a:pt x="796" y="4378"/>
                    <a:pt x="798" y="4379"/>
                  </a:cubicBezTo>
                  <a:cubicBezTo>
                    <a:pt x="823" y="4393"/>
                    <a:pt x="850" y="4401"/>
                    <a:pt x="878" y="4401"/>
                  </a:cubicBezTo>
                  <a:cubicBezTo>
                    <a:pt x="1002" y="4401"/>
                    <a:pt x="1002" y="4401"/>
                    <a:pt x="1002" y="4401"/>
                  </a:cubicBezTo>
                  <a:cubicBezTo>
                    <a:pt x="1167" y="4401"/>
                    <a:pt x="1167" y="4401"/>
                    <a:pt x="1167" y="4401"/>
                  </a:cubicBezTo>
                  <a:cubicBezTo>
                    <a:pt x="1292" y="4401"/>
                    <a:pt x="1292" y="4401"/>
                    <a:pt x="1292" y="4401"/>
                  </a:cubicBezTo>
                  <a:cubicBezTo>
                    <a:pt x="1292" y="2927"/>
                    <a:pt x="1292" y="2927"/>
                    <a:pt x="1292" y="2927"/>
                  </a:cubicBezTo>
                  <a:cubicBezTo>
                    <a:pt x="1324" y="2920"/>
                    <a:pt x="1392" y="2905"/>
                    <a:pt x="1407" y="2899"/>
                  </a:cubicBezTo>
                  <a:cubicBezTo>
                    <a:pt x="1428" y="2891"/>
                    <a:pt x="1446" y="2877"/>
                    <a:pt x="1462" y="2858"/>
                  </a:cubicBezTo>
                  <a:cubicBezTo>
                    <a:pt x="1478" y="2839"/>
                    <a:pt x="1490" y="2815"/>
                    <a:pt x="1499" y="2788"/>
                  </a:cubicBezTo>
                  <a:cubicBezTo>
                    <a:pt x="1508" y="2761"/>
                    <a:pt x="1512" y="2730"/>
                    <a:pt x="1512" y="2697"/>
                  </a:cubicBezTo>
                  <a:cubicBezTo>
                    <a:pt x="1512" y="1452"/>
                    <a:pt x="1512" y="1452"/>
                    <a:pt x="1512" y="1452"/>
                  </a:cubicBezTo>
                  <a:cubicBezTo>
                    <a:pt x="1512" y="1419"/>
                    <a:pt x="1508" y="1385"/>
                    <a:pt x="1499" y="1354"/>
                  </a:cubicBezTo>
                  <a:cubicBezTo>
                    <a:pt x="1490" y="1321"/>
                    <a:pt x="1478" y="1290"/>
                    <a:pt x="1462" y="126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62"/>
            <p:cNvSpPr>
              <a:spLocks noEditPoints="1"/>
            </p:cNvSpPr>
            <p:nvPr/>
          </p:nvSpPr>
          <p:spPr bwMode="auto">
            <a:xfrm>
              <a:off x="2803290" y="2506223"/>
              <a:ext cx="903060" cy="3213695"/>
            </a:xfrm>
            <a:custGeom>
              <a:avLst/>
              <a:gdLst>
                <a:gd name="T0" fmla="*/ 1237 w 1237"/>
                <a:gd name="T1" fmla="*/ 1452 h 4401"/>
                <a:gd name="T2" fmla="*/ 1237 w 1237"/>
                <a:gd name="T3" fmla="*/ 2697 h 4401"/>
                <a:gd name="T4" fmla="*/ 1224 w 1237"/>
                <a:gd name="T5" fmla="*/ 2788 h 4401"/>
                <a:gd name="T6" fmla="*/ 1187 w 1237"/>
                <a:gd name="T7" fmla="*/ 2858 h 4401"/>
                <a:gd name="T8" fmla="*/ 1132 w 1237"/>
                <a:gd name="T9" fmla="*/ 2899 h 4401"/>
                <a:gd name="T10" fmla="*/ 1064 w 1237"/>
                <a:gd name="T11" fmla="*/ 2906 h 4401"/>
                <a:gd name="T12" fmla="*/ 1042 w 1237"/>
                <a:gd name="T13" fmla="*/ 2902 h 4401"/>
                <a:gd name="T14" fmla="*/ 1042 w 1237"/>
                <a:gd name="T15" fmla="*/ 1132 h 4401"/>
                <a:gd name="T16" fmla="*/ 1064 w 1237"/>
                <a:gd name="T17" fmla="*/ 1141 h 4401"/>
                <a:gd name="T18" fmla="*/ 1132 w 1237"/>
                <a:gd name="T19" fmla="*/ 1188 h 4401"/>
                <a:gd name="T20" fmla="*/ 1187 w 1237"/>
                <a:gd name="T21" fmla="*/ 1262 h 4401"/>
                <a:gd name="T22" fmla="*/ 1224 w 1237"/>
                <a:gd name="T23" fmla="*/ 1354 h 4401"/>
                <a:gd name="T24" fmla="*/ 1237 w 1237"/>
                <a:gd name="T25" fmla="*/ 1452 h 4401"/>
                <a:gd name="T26" fmla="*/ 419 w 1237"/>
                <a:gd name="T27" fmla="*/ 691 h 4401"/>
                <a:gd name="T28" fmla="*/ 531 w 1237"/>
                <a:gd name="T29" fmla="*/ 836 h 4401"/>
                <a:gd name="T30" fmla="*/ 663 w 1237"/>
                <a:gd name="T31" fmla="*/ 926 h 4401"/>
                <a:gd name="T32" fmla="*/ 792 w 1237"/>
                <a:gd name="T33" fmla="*/ 945 h 4401"/>
                <a:gd name="T34" fmla="*/ 894 w 1237"/>
                <a:gd name="T35" fmla="*/ 894 h 4401"/>
                <a:gd name="T36" fmla="*/ 962 w 1237"/>
                <a:gd name="T37" fmla="*/ 786 h 4401"/>
                <a:gd name="T38" fmla="*/ 986 w 1237"/>
                <a:gd name="T39" fmla="*/ 630 h 4401"/>
                <a:gd name="T40" fmla="*/ 962 w 1237"/>
                <a:gd name="T41" fmla="*/ 452 h 4401"/>
                <a:gd name="T42" fmla="*/ 894 w 1237"/>
                <a:gd name="T43" fmla="*/ 281 h 4401"/>
                <a:gd name="T44" fmla="*/ 792 w 1237"/>
                <a:gd name="T45" fmla="*/ 136 h 4401"/>
                <a:gd name="T46" fmla="*/ 663 w 1237"/>
                <a:gd name="T47" fmla="*/ 35 h 4401"/>
                <a:gd name="T48" fmla="*/ 531 w 1237"/>
                <a:gd name="T49" fmla="*/ 2 h 4401"/>
                <a:gd name="T50" fmla="*/ 419 w 1237"/>
                <a:gd name="T51" fmla="*/ 43 h 4401"/>
                <a:gd name="T52" fmla="*/ 342 w 1237"/>
                <a:gd name="T53" fmla="*/ 151 h 4401"/>
                <a:gd name="T54" fmla="*/ 314 w 1237"/>
                <a:gd name="T55" fmla="*/ 318 h 4401"/>
                <a:gd name="T56" fmla="*/ 342 w 1237"/>
                <a:gd name="T57" fmla="*/ 512 h 4401"/>
                <a:gd name="T58" fmla="*/ 419 w 1237"/>
                <a:gd name="T59" fmla="*/ 691 h 4401"/>
                <a:gd name="T60" fmla="*/ 277 w 1237"/>
                <a:gd name="T61" fmla="*/ 4401 h 4401"/>
                <a:gd name="T62" fmla="*/ 422 w 1237"/>
                <a:gd name="T63" fmla="*/ 4401 h 4401"/>
                <a:gd name="T64" fmla="*/ 510 w 1237"/>
                <a:gd name="T65" fmla="*/ 4377 h 4401"/>
                <a:gd name="T66" fmla="*/ 581 w 1237"/>
                <a:gd name="T67" fmla="*/ 4315 h 4401"/>
                <a:gd name="T68" fmla="*/ 629 w 1237"/>
                <a:gd name="T69" fmla="*/ 4223 h 4401"/>
                <a:gd name="T70" fmla="*/ 646 w 1237"/>
                <a:gd name="T71" fmla="*/ 4111 h 4401"/>
                <a:gd name="T72" fmla="*/ 646 w 1237"/>
                <a:gd name="T73" fmla="*/ 2828 h 4401"/>
                <a:gd name="T74" fmla="*/ 681 w 1237"/>
                <a:gd name="T75" fmla="*/ 2834 h 4401"/>
                <a:gd name="T76" fmla="*/ 681 w 1237"/>
                <a:gd name="T77" fmla="*/ 4113 h 4401"/>
                <a:gd name="T78" fmla="*/ 698 w 1237"/>
                <a:gd name="T79" fmla="*/ 4225 h 4401"/>
                <a:gd name="T80" fmla="*/ 744 w 1237"/>
                <a:gd name="T81" fmla="*/ 4317 h 4401"/>
                <a:gd name="T82" fmla="*/ 811 w 1237"/>
                <a:gd name="T83" fmla="*/ 4378 h 4401"/>
                <a:gd name="T84" fmla="*/ 892 w 1237"/>
                <a:gd name="T85" fmla="*/ 4401 h 4401"/>
                <a:gd name="T86" fmla="*/ 1017 w 1237"/>
                <a:gd name="T87" fmla="*/ 4401 h 4401"/>
                <a:gd name="T88" fmla="*/ 1017 w 1237"/>
                <a:gd name="T89" fmla="*/ 1122 h 4401"/>
                <a:gd name="T90" fmla="*/ 277 w 1237"/>
                <a:gd name="T91" fmla="*/ 823 h 4401"/>
                <a:gd name="T92" fmla="*/ 277 w 1237"/>
                <a:gd name="T93" fmla="*/ 4401 h 4401"/>
                <a:gd name="T94" fmla="*/ 136 w 1237"/>
                <a:gd name="T95" fmla="*/ 787 h 4401"/>
                <a:gd name="T96" fmla="*/ 66 w 1237"/>
                <a:gd name="T97" fmla="*/ 818 h 4401"/>
                <a:gd name="T98" fmla="*/ 17 w 1237"/>
                <a:gd name="T99" fmla="*/ 888 h 4401"/>
                <a:gd name="T100" fmla="*/ 0 w 1237"/>
                <a:gd name="T101" fmla="*/ 989 h 4401"/>
                <a:gd name="T102" fmla="*/ 0 w 1237"/>
                <a:gd name="T103" fmla="*/ 2430 h 4401"/>
                <a:gd name="T104" fmla="*/ 17 w 1237"/>
                <a:gd name="T105" fmla="*/ 2542 h 4401"/>
                <a:gd name="T106" fmla="*/ 66 w 1237"/>
                <a:gd name="T107" fmla="*/ 2639 h 4401"/>
                <a:gd name="T108" fmla="*/ 136 w 1237"/>
                <a:gd name="T109" fmla="*/ 2712 h 4401"/>
                <a:gd name="T110" fmla="*/ 220 w 1237"/>
                <a:gd name="T111" fmla="*/ 2749 h 4401"/>
                <a:gd name="T112" fmla="*/ 248 w 1237"/>
                <a:gd name="T113" fmla="*/ 2754 h 4401"/>
                <a:gd name="T114" fmla="*/ 248 w 1237"/>
                <a:gd name="T115" fmla="*/ 811 h 4401"/>
                <a:gd name="T116" fmla="*/ 220 w 1237"/>
                <a:gd name="T117" fmla="*/ 800 h 4401"/>
                <a:gd name="T118" fmla="*/ 136 w 1237"/>
                <a:gd name="T119" fmla="*/ 787 h 4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37" h="4401">
                  <a:moveTo>
                    <a:pt x="1237" y="1452"/>
                  </a:moveTo>
                  <a:cubicBezTo>
                    <a:pt x="1237" y="2697"/>
                    <a:pt x="1237" y="2697"/>
                    <a:pt x="1237" y="2697"/>
                  </a:cubicBezTo>
                  <a:cubicBezTo>
                    <a:pt x="1237" y="2730"/>
                    <a:pt x="1233" y="2761"/>
                    <a:pt x="1224" y="2788"/>
                  </a:cubicBezTo>
                  <a:cubicBezTo>
                    <a:pt x="1215" y="2815"/>
                    <a:pt x="1203" y="2839"/>
                    <a:pt x="1187" y="2858"/>
                  </a:cubicBezTo>
                  <a:cubicBezTo>
                    <a:pt x="1171" y="2877"/>
                    <a:pt x="1153" y="2891"/>
                    <a:pt x="1132" y="2899"/>
                  </a:cubicBezTo>
                  <a:cubicBezTo>
                    <a:pt x="1111" y="2908"/>
                    <a:pt x="1088" y="2910"/>
                    <a:pt x="1064" y="2906"/>
                  </a:cubicBezTo>
                  <a:cubicBezTo>
                    <a:pt x="1042" y="2902"/>
                    <a:pt x="1042" y="2902"/>
                    <a:pt x="1042" y="2902"/>
                  </a:cubicBezTo>
                  <a:cubicBezTo>
                    <a:pt x="1042" y="1132"/>
                    <a:pt x="1042" y="1132"/>
                    <a:pt x="1042" y="1132"/>
                  </a:cubicBezTo>
                  <a:cubicBezTo>
                    <a:pt x="1064" y="1141"/>
                    <a:pt x="1064" y="1141"/>
                    <a:pt x="1064" y="1141"/>
                  </a:cubicBezTo>
                  <a:cubicBezTo>
                    <a:pt x="1088" y="1151"/>
                    <a:pt x="1111" y="1167"/>
                    <a:pt x="1132" y="1188"/>
                  </a:cubicBezTo>
                  <a:cubicBezTo>
                    <a:pt x="1153" y="1209"/>
                    <a:pt x="1171" y="1234"/>
                    <a:pt x="1187" y="1262"/>
                  </a:cubicBezTo>
                  <a:cubicBezTo>
                    <a:pt x="1203" y="1290"/>
                    <a:pt x="1215" y="1321"/>
                    <a:pt x="1224" y="1354"/>
                  </a:cubicBezTo>
                  <a:cubicBezTo>
                    <a:pt x="1233" y="1385"/>
                    <a:pt x="1237" y="1419"/>
                    <a:pt x="1237" y="1452"/>
                  </a:cubicBezTo>
                  <a:close/>
                  <a:moveTo>
                    <a:pt x="419" y="691"/>
                  </a:moveTo>
                  <a:cubicBezTo>
                    <a:pt x="451" y="747"/>
                    <a:pt x="489" y="796"/>
                    <a:pt x="531" y="836"/>
                  </a:cubicBezTo>
                  <a:cubicBezTo>
                    <a:pt x="572" y="876"/>
                    <a:pt x="617" y="907"/>
                    <a:pt x="663" y="926"/>
                  </a:cubicBezTo>
                  <a:cubicBezTo>
                    <a:pt x="709" y="945"/>
                    <a:pt x="753" y="951"/>
                    <a:pt x="792" y="945"/>
                  </a:cubicBezTo>
                  <a:cubicBezTo>
                    <a:pt x="831" y="939"/>
                    <a:pt x="865" y="921"/>
                    <a:pt x="894" y="894"/>
                  </a:cubicBezTo>
                  <a:cubicBezTo>
                    <a:pt x="923" y="867"/>
                    <a:pt x="946" y="831"/>
                    <a:pt x="962" y="786"/>
                  </a:cubicBezTo>
                  <a:cubicBezTo>
                    <a:pt x="977" y="742"/>
                    <a:pt x="986" y="689"/>
                    <a:pt x="986" y="630"/>
                  </a:cubicBezTo>
                  <a:cubicBezTo>
                    <a:pt x="986" y="571"/>
                    <a:pt x="977" y="510"/>
                    <a:pt x="962" y="452"/>
                  </a:cubicBezTo>
                  <a:cubicBezTo>
                    <a:pt x="946" y="392"/>
                    <a:pt x="923" y="335"/>
                    <a:pt x="894" y="281"/>
                  </a:cubicBezTo>
                  <a:cubicBezTo>
                    <a:pt x="865" y="227"/>
                    <a:pt x="831" y="178"/>
                    <a:pt x="792" y="136"/>
                  </a:cubicBezTo>
                  <a:cubicBezTo>
                    <a:pt x="753" y="93"/>
                    <a:pt x="709" y="59"/>
                    <a:pt x="663" y="35"/>
                  </a:cubicBezTo>
                  <a:cubicBezTo>
                    <a:pt x="617" y="10"/>
                    <a:pt x="572" y="0"/>
                    <a:pt x="531" y="2"/>
                  </a:cubicBezTo>
                  <a:cubicBezTo>
                    <a:pt x="489" y="3"/>
                    <a:pt x="451" y="18"/>
                    <a:pt x="419" y="43"/>
                  </a:cubicBezTo>
                  <a:cubicBezTo>
                    <a:pt x="387" y="68"/>
                    <a:pt x="361" y="105"/>
                    <a:pt x="342" y="151"/>
                  </a:cubicBezTo>
                  <a:cubicBezTo>
                    <a:pt x="324" y="198"/>
                    <a:pt x="314" y="254"/>
                    <a:pt x="314" y="318"/>
                  </a:cubicBezTo>
                  <a:cubicBezTo>
                    <a:pt x="314" y="382"/>
                    <a:pt x="324" y="448"/>
                    <a:pt x="342" y="512"/>
                  </a:cubicBezTo>
                  <a:cubicBezTo>
                    <a:pt x="361" y="575"/>
                    <a:pt x="387" y="636"/>
                    <a:pt x="419" y="691"/>
                  </a:cubicBezTo>
                  <a:close/>
                  <a:moveTo>
                    <a:pt x="277" y="4401"/>
                  </a:moveTo>
                  <a:cubicBezTo>
                    <a:pt x="422" y="4401"/>
                    <a:pt x="422" y="4401"/>
                    <a:pt x="422" y="4401"/>
                  </a:cubicBezTo>
                  <a:cubicBezTo>
                    <a:pt x="453" y="4401"/>
                    <a:pt x="483" y="4393"/>
                    <a:pt x="510" y="4377"/>
                  </a:cubicBezTo>
                  <a:cubicBezTo>
                    <a:pt x="537" y="4363"/>
                    <a:pt x="561" y="4341"/>
                    <a:pt x="581" y="4315"/>
                  </a:cubicBezTo>
                  <a:cubicBezTo>
                    <a:pt x="601" y="4289"/>
                    <a:pt x="617" y="4258"/>
                    <a:pt x="629" y="4223"/>
                  </a:cubicBezTo>
                  <a:cubicBezTo>
                    <a:pt x="640" y="4189"/>
                    <a:pt x="646" y="4151"/>
                    <a:pt x="646" y="4111"/>
                  </a:cubicBezTo>
                  <a:cubicBezTo>
                    <a:pt x="646" y="2828"/>
                    <a:pt x="646" y="2828"/>
                    <a:pt x="646" y="2828"/>
                  </a:cubicBezTo>
                  <a:cubicBezTo>
                    <a:pt x="681" y="2834"/>
                    <a:pt x="681" y="2834"/>
                    <a:pt x="681" y="2834"/>
                  </a:cubicBezTo>
                  <a:cubicBezTo>
                    <a:pt x="681" y="4113"/>
                    <a:pt x="681" y="4113"/>
                    <a:pt x="681" y="4113"/>
                  </a:cubicBezTo>
                  <a:cubicBezTo>
                    <a:pt x="681" y="4152"/>
                    <a:pt x="687" y="4190"/>
                    <a:pt x="698" y="4225"/>
                  </a:cubicBezTo>
                  <a:cubicBezTo>
                    <a:pt x="709" y="4259"/>
                    <a:pt x="725" y="4290"/>
                    <a:pt x="744" y="4317"/>
                  </a:cubicBezTo>
                  <a:cubicBezTo>
                    <a:pt x="763" y="4343"/>
                    <a:pt x="786" y="4364"/>
                    <a:pt x="811" y="4378"/>
                  </a:cubicBezTo>
                  <a:cubicBezTo>
                    <a:pt x="836" y="4393"/>
                    <a:pt x="863" y="4401"/>
                    <a:pt x="892" y="4401"/>
                  </a:cubicBezTo>
                  <a:cubicBezTo>
                    <a:pt x="1017" y="4401"/>
                    <a:pt x="1017" y="4401"/>
                    <a:pt x="1017" y="4401"/>
                  </a:cubicBezTo>
                  <a:cubicBezTo>
                    <a:pt x="1017" y="1122"/>
                    <a:pt x="1017" y="1122"/>
                    <a:pt x="1017" y="1122"/>
                  </a:cubicBezTo>
                  <a:cubicBezTo>
                    <a:pt x="277" y="823"/>
                    <a:pt x="277" y="823"/>
                    <a:pt x="277" y="823"/>
                  </a:cubicBezTo>
                  <a:lnTo>
                    <a:pt x="277" y="4401"/>
                  </a:lnTo>
                  <a:close/>
                  <a:moveTo>
                    <a:pt x="136" y="787"/>
                  </a:moveTo>
                  <a:cubicBezTo>
                    <a:pt x="109" y="791"/>
                    <a:pt x="86" y="801"/>
                    <a:pt x="66" y="818"/>
                  </a:cubicBezTo>
                  <a:cubicBezTo>
                    <a:pt x="45" y="835"/>
                    <a:pt x="29" y="859"/>
                    <a:pt x="17" y="888"/>
                  </a:cubicBezTo>
                  <a:cubicBezTo>
                    <a:pt x="6" y="916"/>
                    <a:pt x="0" y="950"/>
                    <a:pt x="0" y="989"/>
                  </a:cubicBezTo>
                  <a:cubicBezTo>
                    <a:pt x="0" y="2430"/>
                    <a:pt x="0" y="2430"/>
                    <a:pt x="0" y="2430"/>
                  </a:cubicBezTo>
                  <a:cubicBezTo>
                    <a:pt x="0" y="2468"/>
                    <a:pt x="6" y="2506"/>
                    <a:pt x="17" y="2542"/>
                  </a:cubicBezTo>
                  <a:cubicBezTo>
                    <a:pt x="29" y="2577"/>
                    <a:pt x="45" y="2610"/>
                    <a:pt x="66" y="2639"/>
                  </a:cubicBezTo>
                  <a:cubicBezTo>
                    <a:pt x="86" y="2668"/>
                    <a:pt x="109" y="2693"/>
                    <a:pt x="136" y="2712"/>
                  </a:cubicBezTo>
                  <a:cubicBezTo>
                    <a:pt x="162" y="2731"/>
                    <a:pt x="191" y="2744"/>
                    <a:pt x="220" y="2749"/>
                  </a:cubicBezTo>
                  <a:cubicBezTo>
                    <a:pt x="248" y="2754"/>
                    <a:pt x="248" y="2754"/>
                    <a:pt x="248" y="2754"/>
                  </a:cubicBezTo>
                  <a:cubicBezTo>
                    <a:pt x="248" y="811"/>
                    <a:pt x="248" y="811"/>
                    <a:pt x="248" y="811"/>
                  </a:cubicBezTo>
                  <a:cubicBezTo>
                    <a:pt x="220" y="800"/>
                    <a:pt x="220" y="800"/>
                    <a:pt x="220" y="800"/>
                  </a:cubicBezTo>
                  <a:cubicBezTo>
                    <a:pt x="191" y="788"/>
                    <a:pt x="162" y="784"/>
                    <a:pt x="136" y="78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1" name="Freeform 63"/>
            <p:cNvSpPr/>
            <p:nvPr/>
          </p:nvSpPr>
          <p:spPr bwMode="auto">
            <a:xfrm>
              <a:off x="2602471" y="3095699"/>
              <a:ext cx="361472" cy="1476471"/>
            </a:xfrm>
            <a:custGeom>
              <a:avLst/>
              <a:gdLst>
                <a:gd name="T0" fmla="*/ 411 w 495"/>
                <a:gd name="T1" fmla="*/ 1905 h 2022"/>
                <a:gd name="T2" fmla="*/ 341 w 495"/>
                <a:gd name="T3" fmla="*/ 1832 h 2022"/>
                <a:gd name="T4" fmla="*/ 292 w 495"/>
                <a:gd name="T5" fmla="*/ 1735 h 2022"/>
                <a:gd name="T6" fmla="*/ 275 w 495"/>
                <a:gd name="T7" fmla="*/ 1623 h 2022"/>
                <a:gd name="T8" fmla="*/ 275 w 495"/>
                <a:gd name="T9" fmla="*/ 182 h 2022"/>
                <a:gd name="T10" fmla="*/ 280 w 495"/>
                <a:gd name="T11" fmla="*/ 122 h 2022"/>
                <a:gd name="T12" fmla="*/ 297 w 495"/>
                <a:gd name="T13" fmla="*/ 70 h 2022"/>
                <a:gd name="T14" fmla="*/ 322 w 495"/>
                <a:gd name="T15" fmla="*/ 30 h 2022"/>
                <a:gd name="T16" fmla="*/ 356 w 495"/>
                <a:gd name="T17" fmla="*/ 0 h 2022"/>
                <a:gd name="T18" fmla="*/ 284 w 495"/>
                <a:gd name="T19" fmla="*/ 46 h 2022"/>
                <a:gd name="T20" fmla="*/ 79 w 495"/>
                <a:gd name="T21" fmla="*/ 177 h 2022"/>
                <a:gd name="T22" fmla="*/ 47 w 495"/>
                <a:gd name="T23" fmla="*/ 206 h 2022"/>
                <a:gd name="T24" fmla="*/ 22 w 495"/>
                <a:gd name="T25" fmla="*/ 245 h 2022"/>
                <a:gd name="T26" fmla="*/ 6 w 495"/>
                <a:gd name="T27" fmla="*/ 294 h 2022"/>
                <a:gd name="T28" fmla="*/ 0 w 495"/>
                <a:gd name="T29" fmla="*/ 351 h 2022"/>
                <a:gd name="T30" fmla="*/ 0 w 495"/>
                <a:gd name="T31" fmla="*/ 1720 h 2022"/>
                <a:gd name="T32" fmla="*/ 17 w 495"/>
                <a:gd name="T33" fmla="*/ 1827 h 2022"/>
                <a:gd name="T34" fmla="*/ 65 w 495"/>
                <a:gd name="T35" fmla="*/ 1919 h 2022"/>
                <a:gd name="T36" fmla="*/ 134 w 495"/>
                <a:gd name="T37" fmla="*/ 1987 h 2022"/>
                <a:gd name="T38" fmla="*/ 217 w 495"/>
                <a:gd name="T39" fmla="*/ 2022 h 2022"/>
                <a:gd name="T40" fmla="*/ 495 w 495"/>
                <a:gd name="T41" fmla="*/ 1942 h 2022"/>
                <a:gd name="T42" fmla="*/ 411 w 495"/>
                <a:gd name="T43" fmla="*/ 1905 h 2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5" h="2022">
                  <a:moveTo>
                    <a:pt x="411" y="1905"/>
                  </a:moveTo>
                  <a:cubicBezTo>
                    <a:pt x="384" y="1886"/>
                    <a:pt x="361" y="1861"/>
                    <a:pt x="341" y="1832"/>
                  </a:cubicBezTo>
                  <a:cubicBezTo>
                    <a:pt x="320" y="1803"/>
                    <a:pt x="304" y="1770"/>
                    <a:pt x="292" y="1735"/>
                  </a:cubicBezTo>
                  <a:cubicBezTo>
                    <a:pt x="281" y="1699"/>
                    <a:pt x="275" y="1661"/>
                    <a:pt x="275" y="1623"/>
                  </a:cubicBezTo>
                  <a:cubicBezTo>
                    <a:pt x="275" y="182"/>
                    <a:pt x="275" y="182"/>
                    <a:pt x="275" y="182"/>
                  </a:cubicBezTo>
                  <a:cubicBezTo>
                    <a:pt x="275" y="160"/>
                    <a:pt x="277" y="140"/>
                    <a:pt x="280" y="122"/>
                  </a:cubicBezTo>
                  <a:cubicBezTo>
                    <a:pt x="284" y="103"/>
                    <a:pt x="290" y="86"/>
                    <a:pt x="297" y="70"/>
                  </a:cubicBezTo>
                  <a:cubicBezTo>
                    <a:pt x="304" y="55"/>
                    <a:pt x="312" y="41"/>
                    <a:pt x="322" y="30"/>
                  </a:cubicBezTo>
                  <a:cubicBezTo>
                    <a:pt x="332" y="18"/>
                    <a:pt x="343" y="8"/>
                    <a:pt x="356" y="0"/>
                  </a:cubicBezTo>
                  <a:cubicBezTo>
                    <a:pt x="331" y="15"/>
                    <a:pt x="308" y="31"/>
                    <a:pt x="284" y="46"/>
                  </a:cubicBezTo>
                  <a:cubicBezTo>
                    <a:pt x="216" y="90"/>
                    <a:pt x="147" y="133"/>
                    <a:pt x="79" y="177"/>
                  </a:cubicBezTo>
                  <a:cubicBezTo>
                    <a:pt x="67" y="184"/>
                    <a:pt x="56" y="194"/>
                    <a:pt x="47" y="206"/>
                  </a:cubicBezTo>
                  <a:cubicBezTo>
                    <a:pt x="37" y="217"/>
                    <a:pt x="29" y="230"/>
                    <a:pt x="22" y="245"/>
                  </a:cubicBezTo>
                  <a:cubicBezTo>
                    <a:pt x="15" y="260"/>
                    <a:pt x="9" y="276"/>
                    <a:pt x="6" y="294"/>
                  </a:cubicBezTo>
                  <a:cubicBezTo>
                    <a:pt x="2" y="311"/>
                    <a:pt x="0" y="331"/>
                    <a:pt x="0" y="351"/>
                  </a:cubicBezTo>
                  <a:cubicBezTo>
                    <a:pt x="0" y="1720"/>
                    <a:pt x="0" y="1720"/>
                    <a:pt x="0" y="1720"/>
                  </a:cubicBezTo>
                  <a:cubicBezTo>
                    <a:pt x="0" y="1757"/>
                    <a:pt x="6" y="1793"/>
                    <a:pt x="17" y="1827"/>
                  </a:cubicBezTo>
                  <a:cubicBezTo>
                    <a:pt x="29" y="1860"/>
                    <a:pt x="45" y="1891"/>
                    <a:pt x="65" y="1919"/>
                  </a:cubicBezTo>
                  <a:cubicBezTo>
                    <a:pt x="84" y="1946"/>
                    <a:pt x="108" y="1970"/>
                    <a:pt x="134" y="1987"/>
                  </a:cubicBezTo>
                  <a:cubicBezTo>
                    <a:pt x="159" y="2005"/>
                    <a:pt x="187" y="2017"/>
                    <a:pt x="217" y="2022"/>
                  </a:cubicBezTo>
                  <a:cubicBezTo>
                    <a:pt x="495" y="1942"/>
                    <a:pt x="495" y="1942"/>
                    <a:pt x="495" y="1942"/>
                  </a:cubicBezTo>
                  <a:cubicBezTo>
                    <a:pt x="466" y="1937"/>
                    <a:pt x="437" y="1924"/>
                    <a:pt x="411" y="190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90000"/>
                  </a:schemeClr>
                </a:gs>
                <a:gs pos="100000">
                  <a:schemeClr val="accent2">
                    <a:lumMod val="80000"/>
                  </a:schemeClr>
                </a:gs>
              </a:gsLst>
              <a:lin ang="42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2" name="Group 4"/>
          <p:cNvGrpSpPr/>
          <p:nvPr/>
        </p:nvGrpSpPr>
        <p:grpSpPr>
          <a:xfrm>
            <a:off x="7670059" y="4670294"/>
            <a:ext cx="751691" cy="2187706"/>
            <a:chOff x="1139285" y="2047741"/>
            <a:chExt cx="1261752" cy="3672178"/>
          </a:xfrm>
        </p:grpSpPr>
        <p:sp>
          <p:nvSpPr>
            <p:cNvPr id="33" name="Freeform 58"/>
            <p:cNvSpPr/>
            <p:nvPr/>
          </p:nvSpPr>
          <p:spPr bwMode="auto">
            <a:xfrm>
              <a:off x="1139285" y="2047741"/>
              <a:ext cx="1261752" cy="3672178"/>
            </a:xfrm>
            <a:custGeom>
              <a:avLst/>
              <a:gdLst>
                <a:gd name="T0" fmla="*/ 1671 w 1728"/>
                <a:gd name="T1" fmla="*/ 1442 h 5029"/>
                <a:gd name="T2" fmla="*/ 1608 w 1728"/>
                <a:gd name="T3" fmla="*/ 1358 h 5029"/>
                <a:gd name="T4" fmla="*/ 1530 w 1728"/>
                <a:gd name="T5" fmla="*/ 1304 h 5029"/>
                <a:gd name="T6" fmla="*/ 1504 w 1728"/>
                <a:gd name="T7" fmla="*/ 1294 h 5029"/>
                <a:gd name="T8" fmla="*/ 1476 w 1728"/>
                <a:gd name="T9" fmla="*/ 1308 h 5029"/>
                <a:gd name="T10" fmla="*/ 1476 w 1728"/>
                <a:gd name="T11" fmla="*/ 1282 h 5029"/>
                <a:gd name="T12" fmla="*/ 1130 w 1728"/>
                <a:gd name="T13" fmla="*/ 1142 h 5029"/>
                <a:gd name="T14" fmla="*/ 1289 w 1728"/>
                <a:gd name="T15" fmla="*/ 1056 h 5029"/>
                <a:gd name="T16" fmla="*/ 1284 w 1728"/>
                <a:gd name="T17" fmla="*/ 1058 h 5029"/>
                <a:gd name="T18" fmla="*/ 1336 w 1728"/>
                <a:gd name="T19" fmla="*/ 1022 h 5029"/>
                <a:gd name="T20" fmla="*/ 1413 w 1728"/>
                <a:gd name="T21" fmla="*/ 899 h 5029"/>
                <a:gd name="T22" fmla="*/ 1441 w 1728"/>
                <a:gd name="T23" fmla="*/ 720 h 5029"/>
                <a:gd name="T24" fmla="*/ 1413 w 1728"/>
                <a:gd name="T25" fmla="*/ 516 h 5029"/>
                <a:gd name="T26" fmla="*/ 1336 w 1728"/>
                <a:gd name="T27" fmla="*/ 321 h 5029"/>
                <a:gd name="T28" fmla="*/ 1219 w 1728"/>
                <a:gd name="T29" fmla="*/ 155 h 5029"/>
                <a:gd name="T30" fmla="*/ 1072 w 1728"/>
                <a:gd name="T31" fmla="*/ 40 h 5029"/>
                <a:gd name="T32" fmla="*/ 920 w 1728"/>
                <a:gd name="T33" fmla="*/ 2 h 5029"/>
                <a:gd name="T34" fmla="*/ 797 w 1728"/>
                <a:gd name="T35" fmla="*/ 46 h 5029"/>
                <a:gd name="T36" fmla="*/ 800 w 1728"/>
                <a:gd name="T37" fmla="*/ 44 h 5029"/>
                <a:gd name="T38" fmla="*/ 477 w 1728"/>
                <a:gd name="T39" fmla="*/ 280 h 5029"/>
                <a:gd name="T40" fmla="*/ 425 w 1728"/>
                <a:gd name="T41" fmla="*/ 331 h 5029"/>
                <a:gd name="T42" fmla="*/ 386 w 1728"/>
                <a:gd name="T43" fmla="*/ 401 h 5029"/>
                <a:gd name="T44" fmla="*/ 361 w 1728"/>
                <a:gd name="T45" fmla="*/ 487 h 5029"/>
                <a:gd name="T46" fmla="*/ 352 w 1728"/>
                <a:gd name="T47" fmla="*/ 587 h 5029"/>
                <a:gd name="T48" fmla="*/ 384 w 1728"/>
                <a:gd name="T49" fmla="*/ 797 h 5029"/>
                <a:gd name="T50" fmla="*/ 428 w 1728"/>
                <a:gd name="T51" fmla="*/ 911 h 5029"/>
                <a:gd name="T52" fmla="*/ 405 w 1728"/>
                <a:gd name="T53" fmla="*/ 923 h 5029"/>
                <a:gd name="T54" fmla="*/ 324 w 1728"/>
                <a:gd name="T55" fmla="*/ 975 h 5029"/>
                <a:gd name="T56" fmla="*/ 91 w 1728"/>
                <a:gd name="T57" fmla="*/ 1125 h 5029"/>
                <a:gd name="T58" fmla="*/ 53 w 1728"/>
                <a:gd name="T59" fmla="*/ 1157 h 5029"/>
                <a:gd name="T60" fmla="*/ 25 w 1728"/>
                <a:gd name="T61" fmla="*/ 1202 h 5029"/>
                <a:gd name="T62" fmla="*/ 6 w 1728"/>
                <a:gd name="T63" fmla="*/ 1258 h 5029"/>
                <a:gd name="T64" fmla="*/ 0 w 1728"/>
                <a:gd name="T65" fmla="*/ 1323 h 5029"/>
                <a:gd name="T66" fmla="*/ 0 w 1728"/>
                <a:gd name="T67" fmla="*/ 2888 h 5029"/>
                <a:gd name="T68" fmla="*/ 20 w 1728"/>
                <a:gd name="T69" fmla="*/ 3009 h 5029"/>
                <a:gd name="T70" fmla="*/ 74 w 1728"/>
                <a:gd name="T71" fmla="*/ 3115 h 5029"/>
                <a:gd name="T72" fmla="*/ 153 w 1728"/>
                <a:gd name="T73" fmla="*/ 3193 h 5029"/>
                <a:gd name="T74" fmla="*/ 247 w 1728"/>
                <a:gd name="T75" fmla="*/ 3233 h 5029"/>
                <a:gd name="T76" fmla="*/ 311 w 1728"/>
                <a:gd name="T77" fmla="*/ 3215 h 5029"/>
                <a:gd name="T78" fmla="*/ 311 w 1728"/>
                <a:gd name="T79" fmla="*/ 5029 h 5029"/>
                <a:gd name="T80" fmla="*/ 473 w 1728"/>
                <a:gd name="T81" fmla="*/ 5029 h 5029"/>
                <a:gd name="T82" fmla="*/ 631 w 1728"/>
                <a:gd name="T83" fmla="*/ 5029 h 5029"/>
                <a:gd name="T84" fmla="*/ 796 w 1728"/>
                <a:gd name="T85" fmla="*/ 5029 h 5029"/>
                <a:gd name="T86" fmla="*/ 897 w 1728"/>
                <a:gd name="T87" fmla="*/ 5002 h 5029"/>
                <a:gd name="T88" fmla="*/ 903 w 1728"/>
                <a:gd name="T89" fmla="*/ 4999 h 5029"/>
                <a:gd name="T90" fmla="*/ 912 w 1728"/>
                <a:gd name="T91" fmla="*/ 5005 h 5029"/>
                <a:gd name="T92" fmla="*/ 1003 w 1728"/>
                <a:gd name="T93" fmla="*/ 5029 h 5029"/>
                <a:gd name="T94" fmla="*/ 1145 w 1728"/>
                <a:gd name="T95" fmla="*/ 5029 h 5029"/>
                <a:gd name="T96" fmla="*/ 1333 w 1728"/>
                <a:gd name="T97" fmla="*/ 5029 h 5029"/>
                <a:gd name="T98" fmla="*/ 1476 w 1728"/>
                <a:gd name="T99" fmla="*/ 5029 h 5029"/>
                <a:gd name="T100" fmla="*/ 1476 w 1728"/>
                <a:gd name="T101" fmla="*/ 3345 h 5029"/>
                <a:gd name="T102" fmla="*/ 1586 w 1728"/>
                <a:gd name="T103" fmla="*/ 3320 h 5029"/>
                <a:gd name="T104" fmla="*/ 1608 w 1728"/>
                <a:gd name="T105" fmla="*/ 3313 h 5029"/>
                <a:gd name="T106" fmla="*/ 1671 w 1728"/>
                <a:gd name="T107" fmla="*/ 3265 h 5029"/>
                <a:gd name="T108" fmla="*/ 1712 w 1728"/>
                <a:gd name="T109" fmla="*/ 3186 h 5029"/>
                <a:gd name="T110" fmla="*/ 1728 w 1728"/>
                <a:gd name="T111" fmla="*/ 3082 h 5029"/>
                <a:gd name="T112" fmla="*/ 1728 w 1728"/>
                <a:gd name="T113" fmla="*/ 1659 h 5029"/>
                <a:gd name="T114" fmla="*/ 1712 w 1728"/>
                <a:gd name="T115" fmla="*/ 1547 h 5029"/>
                <a:gd name="T116" fmla="*/ 1671 w 1728"/>
                <a:gd name="T117" fmla="*/ 1442 h 5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28" h="5029">
                  <a:moveTo>
                    <a:pt x="1671" y="1442"/>
                  </a:moveTo>
                  <a:cubicBezTo>
                    <a:pt x="1653" y="1410"/>
                    <a:pt x="1632" y="1381"/>
                    <a:pt x="1608" y="1358"/>
                  </a:cubicBezTo>
                  <a:cubicBezTo>
                    <a:pt x="1584" y="1334"/>
                    <a:pt x="1558" y="1315"/>
                    <a:pt x="1530" y="1304"/>
                  </a:cubicBezTo>
                  <a:cubicBezTo>
                    <a:pt x="1504" y="1294"/>
                    <a:pt x="1504" y="1294"/>
                    <a:pt x="1504" y="1294"/>
                  </a:cubicBezTo>
                  <a:cubicBezTo>
                    <a:pt x="1476" y="1308"/>
                    <a:pt x="1476" y="1308"/>
                    <a:pt x="1476" y="1308"/>
                  </a:cubicBezTo>
                  <a:cubicBezTo>
                    <a:pt x="1476" y="1282"/>
                    <a:pt x="1476" y="1282"/>
                    <a:pt x="1476" y="1282"/>
                  </a:cubicBezTo>
                  <a:cubicBezTo>
                    <a:pt x="1130" y="1142"/>
                    <a:pt x="1130" y="1142"/>
                    <a:pt x="1130" y="1142"/>
                  </a:cubicBezTo>
                  <a:cubicBezTo>
                    <a:pt x="1183" y="1113"/>
                    <a:pt x="1236" y="1085"/>
                    <a:pt x="1289" y="1056"/>
                  </a:cubicBezTo>
                  <a:cubicBezTo>
                    <a:pt x="1288" y="1057"/>
                    <a:pt x="1286" y="1057"/>
                    <a:pt x="1284" y="1058"/>
                  </a:cubicBezTo>
                  <a:cubicBezTo>
                    <a:pt x="1303" y="1049"/>
                    <a:pt x="1320" y="1037"/>
                    <a:pt x="1336" y="1022"/>
                  </a:cubicBezTo>
                  <a:cubicBezTo>
                    <a:pt x="1369" y="991"/>
                    <a:pt x="1395" y="949"/>
                    <a:pt x="1413" y="899"/>
                  </a:cubicBezTo>
                  <a:cubicBezTo>
                    <a:pt x="1431" y="848"/>
                    <a:pt x="1441" y="788"/>
                    <a:pt x="1441" y="720"/>
                  </a:cubicBezTo>
                  <a:cubicBezTo>
                    <a:pt x="1441" y="652"/>
                    <a:pt x="1431" y="583"/>
                    <a:pt x="1413" y="516"/>
                  </a:cubicBezTo>
                  <a:cubicBezTo>
                    <a:pt x="1395" y="448"/>
                    <a:pt x="1369" y="382"/>
                    <a:pt x="1336" y="321"/>
                  </a:cubicBezTo>
                  <a:cubicBezTo>
                    <a:pt x="1303" y="260"/>
                    <a:pt x="1264" y="203"/>
                    <a:pt x="1219" y="155"/>
                  </a:cubicBezTo>
                  <a:cubicBezTo>
                    <a:pt x="1174" y="106"/>
                    <a:pt x="1125" y="67"/>
                    <a:pt x="1072" y="40"/>
                  </a:cubicBezTo>
                  <a:cubicBezTo>
                    <a:pt x="1019" y="12"/>
                    <a:pt x="968" y="0"/>
                    <a:pt x="920" y="2"/>
                  </a:cubicBezTo>
                  <a:cubicBezTo>
                    <a:pt x="875" y="4"/>
                    <a:pt x="833" y="19"/>
                    <a:pt x="797" y="46"/>
                  </a:cubicBezTo>
                  <a:cubicBezTo>
                    <a:pt x="798" y="46"/>
                    <a:pt x="799" y="45"/>
                    <a:pt x="800" y="44"/>
                  </a:cubicBezTo>
                  <a:cubicBezTo>
                    <a:pt x="692" y="122"/>
                    <a:pt x="585" y="201"/>
                    <a:pt x="477" y="280"/>
                  </a:cubicBezTo>
                  <a:cubicBezTo>
                    <a:pt x="458" y="294"/>
                    <a:pt x="441" y="311"/>
                    <a:pt x="425" y="331"/>
                  </a:cubicBezTo>
                  <a:cubicBezTo>
                    <a:pt x="410" y="351"/>
                    <a:pt x="397" y="375"/>
                    <a:pt x="386" y="401"/>
                  </a:cubicBezTo>
                  <a:cubicBezTo>
                    <a:pt x="375" y="427"/>
                    <a:pt x="367" y="455"/>
                    <a:pt x="361" y="487"/>
                  </a:cubicBezTo>
                  <a:cubicBezTo>
                    <a:pt x="355" y="518"/>
                    <a:pt x="352" y="552"/>
                    <a:pt x="352" y="587"/>
                  </a:cubicBezTo>
                  <a:cubicBezTo>
                    <a:pt x="352" y="657"/>
                    <a:pt x="363" y="728"/>
                    <a:pt x="384" y="797"/>
                  </a:cubicBezTo>
                  <a:cubicBezTo>
                    <a:pt x="396" y="836"/>
                    <a:pt x="411" y="874"/>
                    <a:pt x="428" y="911"/>
                  </a:cubicBezTo>
                  <a:cubicBezTo>
                    <a:pt x="420" y="914"/>
                    <a:pt x="413" y="918"/>
                    <a:pt x="405" y="923"/>
                  </a:cubicBezTo>
                  <a:cubicBezTo>
                    <a:pt x="378" y="940"/>
                    <a:pt x="351" y="957"/>
                    <a:pt x="324" y="975"/>
                  </a:cubicBezTo>
                  <a:cubicBezTo>
                    <a:pt x="246" y="1025"/>
                    <a:pt x="168" y="1074"/>
                    <a:pt x="91" y="1125"/>
                  </a:cubicBezTo>
                  <a:cubicBezTo>
                    <a:pt x="77" y="1133"/>
                    <a:pt x="64" y="1144"/>
                    <a:pt x="53" y="1157"/>
                  </a:cubicBezTo>
                  <a:cubicBezTo>
                    <a:pt x="42" y="1170"/>
                    <a:pt x="33" y="1185"/>
                    <a:pt x="25" y="1202"/>
                  </a:cubicBezTo>
                  <a:cubicBezTo>
                    <a:pt x="17" y="1219"/>
                    <a:pt x="11" y="1237"/>
                    <a:pt x="6" y="1258"/>
                  </a:cubicBezTo>
                  <a:cubicBezTo>
                    <a:pt x="2" y="1278"/>
                    <a:pt x="0" y="1300"/>
                    <a:pt x="0" y="1323"/>
                  </a:cubicBezTo>
                  <a:cubicBezTo>
                    <a:pt x="0" y="2888"/>
                    <a:pt x="0" y="2888"/>
                    <a:pt x="0" y="2888"/>
                  </a:cubicBezTo>
                  <a:cubicBezTo>
                    <a:pt x="0" y="2930"/>
                    <a:pt x="7" y="2971"/>
                    <a:pt x="20" y="3009"/>
                  </a:cubicBezTo>
                  <a:cubicBezTo>
                    <a:pt x="33" y="3048"/>
                    <a:pt x="51" y="3084"/>
                    <a:pt x="74" y="3115"/>
                  </a:cubicBezTo>
                  <a:cubicBezTo>
                    <a:pt x="96" y="3146"/>
                    <a:pt x="123" y="3173"/>
                    <a:pt x="153" y="3193"/>
                  </a:cubicBezTo>
                  <a:cubicBezTo>
                    <a:pt x="182" y="3213"/>
                    <a:pt x="214" y="3227"/>
                    <a:pt x="247" y="3233"/>
                  </a:cubicBezTo>
                  <a:cubicBezTo>
                    <a:pt x="311" y="3215"/>
                    <a:pt x="311" y="3215"/>
                    <a:pt x="311" y="3215"/>
                  </a:cubicBezTo>
                  <a:cubicBezTo>
                    <a:pt x="311" y="5029"/>
                    <a:pt x="311" y="5029"/>
                    <a:pt x="311" y="5029"/>
                  </a:cubicBezTo>
                  <a:cubicBezTo>
                    <a:pt x="473" y="5029"/>
                    <a:pt x="473" y="5029"/>
                    <a:pt x="473" y="5029"/>
                  </a:cubicBezTo>
                  <a:cubicBezTo>
                    <a:pt x="631" y="5029"/>
                    <a:pt x="631" y="5029"/>
                    <a:pt x="631" y="5029"/>
                  </a:cubicBezTo>
                  <a:cubicBezTo>
                    <a:pt x="796" y="5029"/>
                    <a:pt x="796" y="5029"/>
                    <a:pt x="796" y="5029"/>
                  </a:cubicBezTo>
                  <a:cubicBezTo>
                    <a:pt x="832" y="5029"/>
                    <a:pt x="866" y="5020"/>
                    <a:pt x="897" y="5002"/>
                  </a:cubicBezTo>
                  <a:cubicBezTo>
                    <a:pt x="899" y="5001"/>
                    <a:pt x="901" y="5000"/>
                    <a:pt x="903" y="4999"/>
                  </a:cubicBezTo>
                  <a:cubicBezTo>
                    <a:pt x="906" y="5001"/>
                    <a:pt x="909" y="5003"/>
                    <a:pt x="912" y="5005"/>
                  </a:cubicBezTo>
                  <a:cubicBezTo>
                    <a:pt x="940" y="5020"/>
                    <a:pt x="971" y="5029"/>
                    <a:pt x="1003" y="5029"/>
                  </a:cubicBezTo>
                  <a:cubicBezTo>
                    <a:pt x="1145" y="5029"/>
                    <a:pt x="1145" y="5029"/>
                    <a:pt x="1145" y="5029"/>
                  </a:cubicBezTo>
                  <a:cubicBezTo>
                    <a:pt x="1333" y="5029"/>
                    <a:pt x="1333" y="5029"/>
                    <a:pt x="1333" y="5029"/>
                  </a:cubicBezTo>
                  <a:cubicBezTo>
                    <a:pt x="1476" y="5029"/>
                    <a:pt x="1476" y="5029"/>
                    <a:pt x="1476" y="5029"/>
                  </a:cubicBezTo>
                  <a:cubicBezTo>
                    <a:pt x="1476" y="3345"/>
                    <a:pt x="1476" y="3345"/>
                    <a:pt x="1476" y="3345"/>
                  </a:cubicBezTo>
                  <a:cubicBezTo>
                    <a:pt x="1513" y="3336"/>
                    <a:pt x="1550" y="3328"/>
                    <a:pt x="1586" y="3320"/>
                  </a:cubicBezTo>
                  <a:cubicBezTo>
                    <a:pt x="1608" y="3313"/>
                    <a:pt x="1608" y="3313"/>
                    <a:pt x="1608" y="3313"/>
                  </a:cubicBezTo>
                  <a:cubicBezTo>
                    <a:pt x="1632" y="3304"/>
                    <a:pt x="1653" y="3287"/>
                    <a:pt x="1671" y="3265"/>
                  </a:cubicBezTo>
                  <a:cubicBezTo>
                    <a:pt x="1688" y="3244"/>
                    <a:pt x="1703" y="3217"/>
                    <a:pt x="1712" y="3186"/>
                  </a:cubicBezTo>
                  <a:cubicBezTo>
                    <a:pt x="1723" y="3155"/>
                    <a:pt x="1728" y="3120"/>
                    <a:pt x="1728" y="3082"/>
                  </a:cubicBezTo>
                  <a:cubicBezTo>
                    <a:pt x="1728" y="1659"/>
                    <a:pt x="1728" y="1659"/>
                    <a:pt x="1728" y="1659"/>
                  </a:cubicBezTo>
                  <a:cubicBezTo>
                    <a:pt x="1728" y="1621"/>
                    <a:pt x="1723" y="1583"/>
                    <a:pt x="1712" y="1547"/>
                  </a:cubicBezTo>
                  <a:cubicBezTo>
                    <a:pt x="1703" y="1510"/>
                    <a:pt x="1688" y="1475"/>
                    <a:pt x="1671" y="144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64"/>
            <p:cNvSpPr>
              <a:spLocks noEditPoints="1"/>
            </p:cNvSpPr>
            <p:nvPr/>
          </p:nvSpPr>
          <p:spPr bwMode="auto">
            <a:xfrm>
              <a:off x="1368525" y="2047741"/>
              <a:ext cx="1032511" cy="3672178"/>
            </a:xfrm>
            <a:custGeom>
              <a:avLst/>
              <a:gdLst>
                <a:gd name="T0" fmla="*/ 1414 w 1414"/>
                <a:gd name="T1" fmla="*/ 1659 h 5029"/>
                <a:gd name="T2" fmla="*/ 1414 w 1414"/>
                <a:gd name="T3" fmla="*/ 3082 h 5029"/>
                <a:gd name="T4" fmla="*/ 1398 w 1414"/>
                <a:gd name="T5" fmla="*/ 3186 h 5029"/>
                <a:gd name="T6" fmla="*/ 1357 w 1414"/>
                <a:gd name="T7" fmla="*/ 3265 h 5029"/>
                <a:gd name="T8" fmla="*/ 1294 w 1414"/>
                <a:gd name="T9" fmla="*/ 3313 h 5029"/>
                <a:gd name="T10" fmla="*/ 1216 w 1414"/>
                <a:gd name="T11" fmla="*/ 3321 h 5029"/>
                <a:gd name="T12" fmla="*/ 1190 w 1414"/>
                <a:gd name="T13" fmla="*/ 3316 h 5029"/>
                <a:gd name="T14" fmla="*/ 1190 w 1414"/>
                <a:gd name="T15" fmla="*/ 1294 h 5029"/>
                <a:gd name="T16" fmla="*/ 1216 w 1414"/>
                <a:gd name="T17" fmla="*/ 1304 h 5029"/>
                <a:gd name="T18" fmla="*/ 1294 w 1414"/>
                <a:gd name="T19" fmla="*/ 1358 h 5029"/>
                <a:gd name="T20" fmla="*/ 1357 w 1414"/>
                <a:gd name="T21" fmla="*/ 1442 h 5029"/>
                <a:gd name="T22" fmla="*/ 1398 w 1414"/>
                <a:gd name="T23" fmla="*/ 1547 h 5029"/>
                <a:gd name="T24" fmla="*/ 1414 w 1414"/>
                <a:gd name="T25" fmla="*/ 1659 h 5029"/>
                <a:gd name="T26" fmla="*/ 479 w 1414"/>
                <a:gd name="T27" fmla="*/ 790 h 5029"/>
                <a:gd name="T28" fmla="*/ 606 w 1414"/>
                <a:gd name="T29" fmla="*/ 956 h 5029"/>
                <a:gd name="T30" fmla="*/ 758 w 1414"/>
                <a:gd name="T31" fmla="*/ 1058 h 5029"/>
                <a:gd name="T32" fmla="*/ 905 w 1414"/>
                <a:gd name="T33" fmla="*/ 1079 h 5029"/>
                <a:gd name="T34" fmla="*/ 1022 w 1414"/>
                <a:gd name="T35" fmla="*/ 1022 h 5029"/>
                <a:gd name="T36" fmla="*/ 1099 w 1414"/>
                <a:gd name="T37" fmla="*/ 899 h 5029"/>
                <a:gd name="T38" fmla="*/ 1127 w 1414"/>
                <a:gd name="T39" fmla="*/ 720 h 5029"/>
                <a:gd name="T40" fmla="*/ 1099 w 1414"/>
                <a:gd name="T41" fmla="*/ 516 h 5029"/>
                <a:gd name="T42" fmla="*/ 1022 w 1414"/>
                <a:gd name="T43" fmla="*/ 321 h 5029"/>
                <a:gd name="T44" fmla="*/ 905 w 1414"/>
                <a:gd name="T45" fmla="*/ 155 h 5029"/>
                <a:gd name="T46" fmla="*/ 758 w 1414"/>
                <a:gd name="T47" fmla="*/ 40 h 5029"/>
                <a:gd name="T48" fmla="*/ 606 w 1414"/>
                <a:gd name="T49" fmla="*/ 2 h 5029"/>
                <a:gd name="T50" fmla="*/ 479 w 1414"/>
                <a:gd name="T51" fmla="*/ 49 h 5029"/>
                <a:gd name="T52" fmla="*/ 391 w 1414"/>
                <a:gd name="T53" fmla="*/ 173 h 5029"/>
                <a:gd name="T54" fmla="*/ 359 w 1414"/>
                <a:gd name="T55" fmla="*/ 363 h 5029"/>
                <a:gd name="T56" fmla="*/ 391 w 1414"/>
                <a:gd name="T57" fmla="*/ 585 h 5029"/>
                <a:gd name="T58" fmla="*/ 479 w 1414"/>
                <a:gd name="T59" fmla="*/ 790 h 5029"/>
                <a:gd name="T60" fmla="*/ 317 w 1414"/>
                <a:gd name="T61" fmla="*/ 5029 h 5029"/>
                <a:gd name="T62" fmla="*/ 482 w 1414"/>
                <a:gd name="T63" fmla="*/ 5029 h 5029"/>
                <a:gd name="T64" fmla="*/ 583 w 1414"/>
                <a:gd name="T65" fmla="*/ 5002 h 5029"/>
                <a:gd name="T66" fmla="*/ 664 w 1414"/>
                <a:gd name="T67" fmla="*/ 4931 h 5029"/>
                <a:gd name="T68" fmla="*/ 718 w 1414"/>
                <a:gd name="T69" fmla="*/ 4826 h 5029"/>
                <a:gd name="T70" fmla="*/ 738 w 1414"/>
                <a:gd name="T71" fmla="*/ 4698 h 5029"/>
                <a:gd name="T72" fmla="*/ 738 w 1414"/>
                <a:gd name="T73" fmla="*/ 3232 h 5029"/>
                <a:gd name="T74" fmla="*/ 778 w 1414"/>
                <a:gd name="T75" fmla="*/ 3239 h 5029"/>
                <a:gd name="T76" fmla="*/ 778 w 1414"/>
                <a:gd name="T77" fmla="*/ 4700 h 5029"/>
                <a:gd name="T78" fmla="*/ 797 w 1414"/>
                <a:gd name="T79" fmla="*/ 4828 h 5029"/>
                <a:gd name="T80" fmla="*/ 850 w 1414"/>
                <a:gd name="T81" fmla="*/ 4933 h 5029"/>
                <a:gd name="T82" fmla="*/ 927 w 1414"/>
                <a:gd name="T83" fmla="*/ 5003 h 5029"/>
                <a:gd name="T84" fmla="*/ 1019 w 1414"/>
                <a:gd name="T85" fmla="*/ 5029 h 5029"/>
                <a:gd name="T86" fmla="*/ 1162 w 1414"/>
                <a:gd name="T87" fmla="*/ 5029 h 5029"/>
                <a:gd name="T88" fmla="*/ 1162 w 1414"/>
                <a:gd name="T89" fmla="*/ 1282 h 5029"/>
                <a:gd name="T90" fmla="*/ 317 w 1414"/>
                <a:gd name="T91" fmla="*/ 940 h 5029"/>
                <a:gd name="T92" fmla="*/ 317 w 1414"/>
                <a:gd name="T93" fmla="*/ 5029 h 5029"/>
                <a:gd name="T94" fmla="*/ 155 w 1414"/>
                <a:gd name="T95" fmla="*/ 899 h 5029"/>
                <a:gd name="T96" fmla="*/ 75 w 1414"/>
                <a:gd name="T97" fmla="*/ 935 h 5029"/>
                <a:gd name="T98" fmla="*/ 20 w 1414"/>
                <a:gd name="T99" fmla="*/ 1014 h 5029"/>
                <a:gd name="T100" fmla="*/ 0 w 1414"/>
                <a:gd name="T101" fmla="*/ 1130 h 5029"/>
                <a:gd name="T102" fmla="*/ 0 w 1414"/>
                <a:gd name="T103" fmla="*/ 2776 h 5029"/>
                <a:gd name="T104" fmla="*/ 20 w 1414"/>
                <a:gd name="T105" fmla="*/ 2904 h 5029"/>
                <a:gd name="T106" fmla="*/ 75 w 1414"/>
                <a:gd name="T107" fmla="*/ 3016 h 5029"/>
                <a:gd name="T108" fmla="*/ 155 w 1414"/>
                <a:gd name="T109" fmla="*/ 3099 h 5029"/>
                <a:gd name="T110" fmla="*/ 252 w 1414"/>
                <a:gd name="T111" fmla="*/ 3141 h 5029"/>
                <a:gd name="T112" fmla="*/ 283 w 1414"/>
                <a:gd name="T113" fmla="*/ 3147 h 5029"/>
                <a:gd name="T114" fmla="*/ 283 w 1414"/>
                <a:gd name="T115" fmla="*/ 926 h 5029"/>
                <a:gd name="T116" fmla="*/ 252 w 1414"/>
                <a:gd name="T117" fmla="*/ 914 h 5029"/>
                <a:gd name="T118" fmla="*/ 155 w 1414"/>
                <a:gd name="T119" fmla="*/ 899 h 5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14" h="5029">
                  <a:moveTo>
                    <a:pt x="1414" y="1659"/>
                  </a:moveTo>
                  <a:cubicBezTo>
                    <a:pt x="1414" y="3082"/>
                    <a:pt x="1414" y="3082"/>
                    <a:pt x="1414" y="3082"/>
                  </a:cubicBezTo>
                  <a:cubicBezTo>
                    <a:pt x="1414" y="3120"/>
                    <a:pt x="1409" y="3155"/>
                    <a:pt x="1398" y="3186"/>
                  </a:cubicBezTo>
                  <a:cubicBezTo>
                    <a:pt x="1389" y="3217"/>
                    <a:pt x="1374" y="3244"/>
                    <a:pt x="1357" y="3265"/>
                  </a:cubicBezTo>
                  <a:cubicBezTo>
                    <a:pt x="1339" y="3287"/>
                    <a:pt x="1318" y="3304"/>
                    <a:pt x="1294" y="3313"/>
                  </a:cubicBezTo>
                  <a:cubicBezTo>
                    <a:pt x="1270" y="3323"/>
                    <a:pt x="1244" y="3326"/>
                    <a:pt x="1216" y="3321"/>
                  </a:cubicBezTo>
                  <a:cubicBezTo>
                    <a:pt x="1190" y="3316"/>
                    <a:pt x="1190" y="3316"/>
                    <a:pt x="1190" y="3316"/>
                  </a:cubicBezTo>
                  <a:cubicBezTo>
                    <a:pt x="1190" y="1294"/>
                    <a:pt x="1190" y="1294"/>
                    <a:pt x="1190" y="1294"/>
                  </a:cubicBezTo>
                  <a:cubicBezTo>
                    <a:pt x="1216" y="1304"/>
                    <a:pt x="1216" y="1304"/>
                    <a:pt x="1216" y="1304"/>
                  </a:cubicBezTo>
                  <a:cubicBezTo>
                    <a:pt x="1244" y="1315"/>
                    <a:pt x="1270" y="1334"/>
                    <a:pt x="1294" y="1358"/>
                  </a:cubicBezTo>
                  <a:cubicBezTo>
                    <a:pt x="1318" y="1381"/>
                    <a:pt x="1339" y="1410"/>
                    <a:pt x="1357" y="1442"/>
                  </a:cubicBezTo>
                  <a:cubicBezTo>
                    <a:pt x="1374" y="1475"/>
                    <a:pt x="1389" y="1510"/>
                    <a:pt x="1398" y="1547"/>
                  </a:cubicBezTo>
                  <a:cubicBezTo>
                    <a:pt x="1409" y="1583"/>
                    <a:pt x="1414" y="1621"/>
                    <a:pt x="1414" y="1659"/>
                  </a:cubicBezTo>
                  <a:close/>
                  <a:moveTo>
                    <a:pt x="479" y="790"/>
                  </a:moveTo>
                  <a:cubicBezTo>
                    <a:pt x="516" y="853"/>
                    <a:pt x="559" y="909"/>
                    <a:pt x="606" y="956"/>
                  </a:cubicBezTo>
                  <a:cubicBezTo>
                    <a:pt x="654" y="1001"/>
                    <a:pt x="705" y="1037"/>
                    <a:pt x="758" y="1058"/>
                  </a:cubicBezTo>
                  <a:cubicBezTo>
                    <a:pt x="811" y="1080"/>
                    <a:pt x="860" y="1086"/>
                    <a:pt x="905" y="1079"/>
                  </a:cubicBezTo>
                  <a:cubicBezTo>
                    <a:pt x="950" y="1073"/>
                    <a:pt x="989" y="1053"/>
                    <a:pt x="1022" y="1022"/>
                  </a:cubicBezTo>
                  <a:cubicBezTo>
                    <a:pt x="1055" y="991"/>
                    <a:pt x="1081" y="949"/>
                    <a:pt x="1099" y="899"/>
                  </a:cubicBezTo>
                  <a:cubicBezTo>
                    <a:pt x="1117" y="848"/>
                    <a:pt x="1127" y="788"/>
                    <a:pt x="1127" y="720"/>
                  </a:cubicBezTo>
                  <a:cubicBezTo>
                    <a:pt x="1127" y="652"/>
                    <a:pt x="1117" y="583"/>
                    <a:pt x="1099" y="516"/>
                  </a:cubicBezTo>
                  <a:cubicBezTo>
                    <a:pt x="1081" y="448"/>
                    <a:pt x="1055" y="382"/>
                    <a:pt x="1022" y="321"/>
                  </a:cubicBezTo>
                  <a:cubicBezTo>
                    <a:pt x="989" y="260"/>
                    <a:pt x="950" y="203"/>
                    <a:pt x="905" y="155"/>
                  </a:cubicBezTo>
                  <a:cubicBezTo>
                    <a:pt x="860" y="106"/>
                    <a:pt x="811" y="67"/>
                    <a:pt x="758" y="40"/>
                  </a:cubicBezTo>
                  <a:cubicBezTo>
                    <a:pt x="705" y="12"/>
                    <a:pt x="654" y="0"/>
                    <a:pt x="606" y="2"/>
                  </a:cubicBezTo>
                  <a:cubicBezTo>
                    <a:pt x="559" y="4"/>
                    <a:pt x="516" y="20"/>
                    <a:pt x="479" y="49"/>
                  </a:cubicBezTo>
                  <a:cubicBezTo>
                    <a:pt x="442" y="78"/>
                    <a:pt x="412" y="120"/>
                    <a:pt x="391" y="173"/>
                  </a:cubicBezTo>
                  <a:cubicBezTo>
                    <a:pt x="370" y="226"/>
                    <a:pt x="359" y="291"/>
                    <a:pt x="359" y="363"/>
                  </a:cubicBezTo>
                  <a:cubicBezTo>
                    <a:pt x="359" y="437"/>
                    <a:pt x="370" y="512"/>
                    <a:pt x="391" y="585"/>
                  </a:cubicBezTo>
                  <a:cubicBezTo>
                    <a:pt x="412" y="657"/>
                    <a:pt x="442" y="727"/>
                    <a:pt x="479" y="790"/>
                  </a:cubicBezTo>
                  <a:close/>
                  <a:moveTo>
                    <a:pt x="317" y="5029"/>
                  </a:moveTo>
                  <a:cubicBezTo>
                    <a:pt x="482" y="5029"/>
                    <a:pt x="482" y="5029"/>
                    <a:pt x="482" y="5029"/>
                  </a:cubicBezTo>
                  <a:cubicBezTo>
                    <a:pt x="518" y="5029"/>
                    <a:pt x="552" y="5020"/>
                    <a:pt x="583" y="5002"/>
                  </a:cubicBezTo>
                  <a:cubicBezTo>
                    <a:pt x="614" y="4985"/>
                    <a:pt x="641" y="4961"/>
                    <a:pt x="664" y="4931"/>
                  </a:cubicBezTo>
                  <a:cubicBezTo>
                    <a:pt x="687" y="4901"/>
                    <a:pt x="705" y="4865"/>
                    <a:pt x="718" y="4826"/>
                  </a:cubicBezTo>
                  <a:cubicBezTo>
                    <a:pt x="731" y="4787"/>
                    <a:pt x="738" y="4743"/>
                    <a:pt x="738" y="4698"/>
                  </a:cubicBezTo>
                  <a:cubicBezTo>
                    <a:pt x="738" y="3232"/>
                    <a:pt x="738" y="3232"/>
                    <a:pt x="738" y="3232"/>
                  </a:cubicBezTo>
                  <a:cubicBezTo>
                    <a:pt x="778" y="3239"/>
                    <a:pt x="778" y="3239"/>
                    <a:pt x="778" y="3239"/>
                  </a:cubicBezTo>
                  <a:cubicBezTo>
                    <a:pt x="778" y="4700"/>
                    <a:pt x="778" y="4700"/>
                    <a:pt x="778" y="4700"/>
                  </a:cubicBezTo>
                  <a:cubicBezTo>
                    <a:pt x="778" y="4745"/>
                    <a:pt x="785" y="4788"/>
                    <a:pt x="797" y="4828"/>
                  </a:cubicBezTo>
                  <a:cubicBezTo>
                    <a:pt x="810" y="4867"/>
                    <a:pt x="828" y="4903"/>
                    <a:pt x="850" y="4933"/>
                  </a:cubicBezTo>
                  <a:cubicBezTo>
                    <a:pt x="872" y="4963"/>
                    <a:pt x="898" y="4987"/>
                    <a:pt x="927" y="5003"/>
                  </a:cubicBezTo>
                  <a:cubicBezTo>
                    <a:pt x="956" y="5020"/>
                    <a:pt x="987" y="5029"/>
                    <a:pt x="1019" y="5029"/>
                  </a:cubicBezTo>
                  <a:cubicBezTo>
                    <a:pt x="1162" y="5029"/>
                    <a:pt x="1162" y="5029"/>
                    <a:pt x="1162" y="5029"/>
                  </a:cubicBezTo>
                  <a:cubicBezTo>
                    <a:pt x="1162" y="1282"/>
                    <a:pt x="1162" y="1282"/>
                    <a:pt x="1162" y="1282"/>
                  </a:cubicBezTo>
                  <a:cubicBezTo>
                    <a:pt x="317" y="940"/>
                    <a:pt x="317" y="940"/>
                    <a:pt x="317" y="940"/>
                  </a:cubicBezTo>
                  <a:lnTo>
                    <a:pt x="317" y="5029"/>
                  </a:lnTo>
                  <a:close/>
                  <a:moveTo>
                    <a:pt x="155" y="899"/>
                  </a:moveTo>
                  <a:cubicBezTo>
                    <a:pt x="125" y="903"/>
                    <a:pt x="98" y="916"/>
                    <a:pt x="75" y="935"/>
                  </a:cubicBezTo>
                  <a:cubicBezTo>
                    <a:pt x="52" y="955"/>
                    <a:pt x="33" y="981"/>
                    <a:pt x="20" y="1014"/>
                  </a:cubicBezTo>
                  <a:cubicBezTo>
                    <a:pt x="7" y="1047"/>
                    <a:pt x="0" y="1086"/>
                    <a:pt x="0" y="1130"/>
                  </a:cubicBezTo>
                  <a:cubicBezTo>
                    <a:pt x="0" y="2776"/>
                    <a:pt x="0" y="2776"/>
                    <a:pt x="0" y="2776"/>
                  </a:cubicBezTo>
                  <a:cubicBezTo>
                    <a:pt x="0" y="2820"/>
                    <a:pt x="7" y="2864"/>
                    <a:pt x="20" y="2904"/>
                  </a:cubicBezTo>
                  <a:cubicBezTo>
                    <a:pt x="33" y="2945"/>
                    <a:pt x="52" y="2983"/>
                    <a:pt x="75" y="3016"/>
                  </a:cubicBezTo>
                  <a:cubicBezTo>
                    <a:pt x="98" y="3049"/>
                    <a:pt x="125" y="3077"/>
                    <a:pt x="155" y="3099"/>
                  </a:cubicBezTo>
                  <a:cubicBezTo>
                    <a:pt x="185" y="3120"/>
                    <a:pt x="218" y="3135"/>
                    <a:pt x="252" y="3141"/>
                  </a:cubicBezTo>
                  <a:cubicBezTo>
                    <a:pt x="283" y="3147"/>
                    <a:pt x="283" y="3147"/>
                    <a:pt x="283" y="3147"/>
                  </a:cubicBezTo>
                  <a:cubicBezTo>
                    <a:pt x="283" y="926"/>
                    <a:pt x="283" y="926"/>
                    <a:pt x="283" y="926"/>
                  </a:cubicBezTo>
                  <a:cubicBezTo>
                    <a:pt x="252" y="914"/>
                    <a:pt x="252" y="914"/>
                    <a:pt x="252" y="914"/>
                  </a:cubicBezTo>
                  <a:cubicBezTo>
                    <a:pt x="218" y="900"/>
                    <a:pt x="185" y="896"/>
                    <a:pt x="155" y="8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5" name="Freeform 65"/>
            <p:cNvSpPr/>
            <p:nvPr/>
          </p:nvSpPr>
          <p:spPr bwMode="auto">
            <a:xfrm>
              <a:off x="1139285" y="2720942"/>
              <a:ext cx="413374" cy="1687483"/>
            </a:xfrm>
            <a:custGeom>
              <a:avLst/>
              <a:gdLst>
                <a:gd name="T0" fmla="*/ 469 w 566"/>
                <a:gd name="T1" fmla="*/ 2177 h 2311"/>
                <a:gd name="T2" fmla="*/ 389 w 566"/>
                <a:gd name="T3" fmla="*/ 2094 h 2311"/>
                <a:gd name="T4" fmla="*/ 334 w 566"/>
                <a:gd name="T5" fmla="*/ 1982 h 2311"/>
                <a:gd name="T6" fmla="*/ 314 w 566"/>
                <a:gd name="T7" fmla="*/ 1854 h 2311"/>
                <a:gd name="T8" fmla="*/ 314 w 566"/>
                <a:gd name="T9" fmla="*/ 208 h 2311"/>
                <a:gd name="T10" fmla="*/ 320 w 566"/>
                <a:gd name="T11" fmla="*/ 139 h 2311"/>
                <a:gd name="T12" fmla="*/ 339 w 566"/>
                <a:gd name="T13" fmla="*/ 81 h 2311"/>
                <a:gd name="T14" fmla="*/ 368 w 566"/>
                <a:gd name="T15" fmla="*/ 34 h 2311"/>
                <a:gd name="T16" fmla="*/ 406 w 566"/>
                <a:gd name="T17" fmla="*/ 0 h 2311"/>
                <a:gd name="T18" fmla="*/ 324 w 566"/>
                <a:gd name="T19" fmla="*/ 53 h 2311"/>
                <a:gd name="T20" fmla="*/ 91 w 566"/>
                <a:gd name="T21" fmla="*/ 203 h 2311"/>
                <a:gd name="T22" fmla="*/ 53 w 566"/>
                <a:gd name="T23" fmla="*/ 235 h 2311"/>
                <a:gd name="T24" fmla="*/ 25 w 566"/>
                <a:gd name="T25" fmla="*/ 280 h 2311"/>
                <a:gd name="T26" fmla="*/ 6 w 566"/>
                <a:gd name="T27" fmla="*/ 336 h 2311"/>
                <a:gd name="T28" fmla="*/ 0 w 566"/>
                <a:gd name="T29" fmla="*/ 401 h 2311"/>
                <a:gd name="T30" fmla="*/ 0 w 566"/>
                <a:gd name="T31" fmla="*/ 1966 h 2311"/>
                <a:gd name="T32" fmla="*/ 20 w 566"/>
                <a:gd name="T33" fmla="*/ 2087 h 2311"/>
                <a:gd name="T34" fmla="*/ 74 w 566"/>
                <a:gd name="T35" fmla="*/ 2193 h 2311"/>
                <a:gd name="T36" fmla="*/ 153 w 566"/>
                <a:gd name="T37" fmla="*/ 2271 h 2311"/>
                <a:gd name="T38" fmla="*/ 247 w 566"/>
                <a:gd name="T39" fmla="*/ 2311 h 2311"/>
                <a:gd name="T40" fmla="*/ 566 w 566"/>
                <a:gd name="T41" fmla="*/ 2219 h 2311"/>
                <a:gd name="T42" fmla="*/ 469 w 566"/>
                <a:gd name="T43" fmla="*/ 2177 h 2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6" h="2311">
                  <a:moveTo>
                    <a:pt x="469" y="2177"/>
                  </a:moveTo>
                  <a:cubicBezTo>
                    <a:pt x="439" y="2155"/>
                    <a:pt x="412" y="2127"/>
                    <a:pt x="389" y="2094"/>
                  </a:cubicBezTo>
                  <a:cubicBezTo>
                    <a:pt x="366" y="2061"/>
                    <a:pt x="347" y="2023"/>
                    <a:pt x="334" y="1982"/>
                  </a:cubicBezTo>
                  <a:cubicBezTo>
                    <a:pt x="321" y="1942"/>
                    <a:pt x="314" y="1898"/>
                    <a:pt x="314" y="1854"/>
                  </a:cubicBezTo>
                  <a:cubicBezTo>
                    <a:pt x="314" y="208"/>
                    <a:pt x="314" y="208"/>
                    <a:pt x="314" y="208"/>
                  </a:cubicBezTo>
                  <a:cubicBezTo>
                    <a:pt x="314" y="183"/>
                    <a:pt x="316" y="161"/>
                    <a:pt x="320" y="139"/>
                  </a:cubicBezTo>
                  <a:cubicBezTo>
                    <a:pt x="325" y="118"/>
                    <a:pt x="331" y="98"/>
                    <a:pt x="339" y="81"/>
                  </a:cubicBezTo>
                  <a:cubicBezTo>
                    <a:pt x="347" y="63"/>
                    <a:pt x="357" y="47"/>
                    <a:pt x="368" y="34"/>
                  </a:cubicBezTo>
                  <a:cubicBezTo>
                    <a:pt x="379" y="21"/>
                    <a:pt x="392" y="9"/>
                    <a:pt x="406" y="0"/>
                  </a:cubicBezTo>
                  <a:cubicBezTo>
                    <a:pt x="379" y="18"/>
                    <a:pt x="352" y="35"/>
                    <a:pt x="324" y="53"/>
                  </a:cubicBezTo>
                  <a:cubicBezTo>
                    <a:pt x="246" y="103"/>
                    <a:pt x="168" y="152"/>
                    <a:pt x="91" y="203"/>
                  </a:cubicBezTo>
                  <a:cubicBezTo>
                    <a:pt x="77" y="211"/>
                    <a:pt x="64" y="222"/>
                    <a:pt x="53" y="235"/>
                  </a:cubicBezTo>
                  <a:cubicBezTo>
                    <a:pt x="42" y="248"/>
                    <a:pt x="33" y="263"/>
                    <a:pt x="25" y="280"/>
                  </a:cubicBezTo>
                  <a:cubicBezTo>
                    <a:pt x="17" y="297"/>
                    <a:pt x="11" y="315"/>
                    <a:pt x="6" y="336"/>
                  </a:cubicBezTo>
                  <a:cubicBezTo>
                    <a:pt x="2" y="356"/>
                    <a:pt x="0" y="378"/>
                    <a:pt x="0" y="401"/>
                  </a:cubicBezTo>
                  <a:cubicBezTo>
                    <a:pt x="0" y="1966"/>
                    <a:pt x="0" y="1966"/>
                    <a:pt x="0" y="1966"/>
                  </a:cubicBezTo>
                  <a:cubicBezTo>
                    <a:pt x="0" y="2008"/>
                    <a:pt x="7" y="2049"/>
                    <a:pt x="20" y="2087"/>
                  </a:cubicBezTo>
                  <a:cubicBezTo>
                    <a:pt x="33" y="2126"/>
                    <a:pt x="51" y="2162"/>
                    <a:pt x="74" y="2193"/>
                  </a:cubicBezTo>
                  <a:cubicBezTo>
                    <a:pt x="96" y="2224"/>
                    <a:pt x="123" y="2251"/>
                    <a:pt x="153" y="2271"/>
                  </a:cubicBezTo>
                  <a:cubicBezTo>
                    <a:pt x="182" y="2291"/>
                    <a:pt x="214" y="2305"/>
                    <a:pt x="247" y="2311"/>
                  </a:cubicBezTo>
                  <a:cubicBezTo>
                    <a:pt x="566" y="2219"/>
                    <a:pt x="566" y="2219"/>
                    <a:pt x="566" y="2219"/>
                  </a:cubicBezTo>
                  <a:cubicBezTo>
                    <a:pt x="532" y="2213"/>
                    <a:pt x="499" y="2198"/>
                    <a:pt x="469" y="217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Полилиния 8"/>
          <p:cNvSpPr/>
          <p:nvPr/>
        </p:nvSpPr>
        <p:spPr>
          <a:xfrm rot="20968837">
            <a:off x="-1522673" y="5641413"/>
            <a:ext cx="3030715" cy="1858333"/>
          </a:xfrm>
          <a:custGeom>
            <a:avLst/>
            <a:gdLst>
              <a:gd name="connsiteX0" fmla="*/ 0 w 3080697"/>
              <a:gd name="connsiteY0" fmla="*/ 493864 h 1379236"/>
              <a:gd name="connsiteX1" fmla="*/ 1436915 w 3080697"/>
              <a:gd name="connsiteY1" fmla="*/ 378 h 1379236"/>
              <a:gd name="connsiteX2" fmla="*/ 2133600 w 3080697"/>
              <a:gd name="connsiteY2" fmla="*/ 421293 h 1379236"/>
              <a:gd name="connsiteX3" fmla="*/ 2191658 w 3080697"/>
              <a:gd name="connsiteY3" fmla="*/ 914778 h 1379236"/>
              <a:gd name="connsiteX4" fmla="*/ 2873829 w 3080697"/>
              <a:gd name="connsiteY4" fmla="*/ 1059921 h 1379236"/>
              <a:gd name="connsiteX5" fmla="*/ 3048000 w 3080697"/>
              <a:gd name="connsiteY5" fmla="*/ 1379236 h 1379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0697" h="1379236">
                <a:moveTo>
                  <a:pt x="0" y="493864"/>
                </a:moveTo>
                <a:cubicBezTo>
                  <a:pt x="540657" y="253168"/>
                  <a:pt x="1081315" y="12473"/>
                  <a:pt x="1436915" y="378"/>
                </a:cubicBezTo>
                <a:cubicBezTo>
                  <a:pt x="1792515" y="-11717"/>
                  <a:pt x="2007810" y="268893"/>
                  <a:pt x="2133600" y="421293"/>
                </a:cubicBezTo>
                <a:cubicBezTo>
                  <a:pt x="2259391" y="573693"/>
                  <a:pt x="2068286" y="808340"/>
                  <a:pt x="2191658" y="914778"/>
                </a:cubicBezTo>
                <a:cubicBezTo>
                  <a:pt x="2315030" y="1021216"/>
                  <a:pt x="2731105" y="982511"/>
                  <a:pt x="2873829" y="1059921"/>
                </a:cubicBezTo>
                <a:cubicBezTo>
                  <a:pt x="3016553" y="1137331"/>
                  <a:pt x="3142343" y="1255865"/>
                  <a:pt x="3048000" y="1379236"/>
                </a:cubicBezTo>
              </a:path>
            </a:pathLst>
          </a:custGeom>
          <a:solidFill>
            <a:srgbClr val="3E8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9782629" y="-246743"/>
            <a:ext cx="3628571" cy="956646"/>
          </a:xfrm>
          <a:custGeom>
            <a:avLst/>
            <a:gdLst>
              <a:gd name="connsiteX0" fmla="*/ 0 w 3628571"/>
              <a:gd name="connsiteY0" fmla="*/ 0 h 956646"/>
              <a:gd name="connsiteX1" fmla="*/ 682171 w 3628571"/>
              <a:gd name="connsiteY1" fmla="*/ 769257 h 956646"/>
              <a:gd name="connsiteX2" fmla="*/ 1436914 w 3628571"/>
              <a:gd name="connsiteY2" fmla="*/ 508000 h 956646"/>
              <a:gd name="connsiteX3" fmla="*/ 2307771 w 3628571"/>
              <a:gd name="connsiteY3" fmla="*/ 783772 h 956646"/>
              <a:gd name="connsiteX4" fmla="*/ 2946400 w 3628571"/>
              <a:gd name="connsiteY4" fmla="*/ 914400 h 956646"/>
              <a:gd name="connsiteX5" fmla="*/ 3628571 w 3628571"/>
              <a:gd name="connsiteY5" fmla="*/ 29029 h 95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8571" h="956646">
                <a:moveTo>
                  <a:pt x="0" y="0"/>
                </a:moveTo>
                <a:cubicBezTo>
                  <a:pt x="221342" y="342295"/>
                  <a:pt x="442685" y="684590"/>
                  <a:pt x="682171" y="769257"/>
                </a:cubicBezTo>
                <a:cubicBezTo>
                  <a:pt x="921657" y="853924"/>
                  <a:pt x="1165981" y="505581"/>
                  <a:pt x="1436914" y="508000"/>
                </a:cubicBezTo>
                <a:cubicBezTo>
                  <a:pt x="1707847" y="510419"/>
                  <a:pt x="2056190" y="716039"/>
                  <a:pt x="2307771" y="783772"/>
                </a:cubicBezTo>
                <a:cubicBezTo>
                  <a:pt x="2559352" y="851505"/>
                  <a:pt x="2726267" y="1040190"/>
                  <a:pt x="2946400" y="914400"/>
                </a:cubicBezTo>
                <a:cubicBezTo>
                  <a:pt x="3166533" y="788610"/>
                  <a:pt x="3397552" y="408819"/>
                  <a:pt x="3628571" y="29029"/>
                </a:cubicBezTo>
              </a:path>
            </a:pathLst>
          </a:custGeom>
          <a:solidFill>
            <a:srgbClr val="078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олилиния 37"/>
          <p:cNvSpPr/>
          <p:nvPr/>
        </p:nvSpPr>
        <p:spPr>
          <a:xfrm rot="21370047" flipH="1">
            <a:off x="3238568" y="-320790"/>
            <a:ext cx="3164767" cy="956646"/>
          </a:xfrm>
          <a:custGeom>
            <a:avLst/>
            <a:gdLst>
              <a:gd name="connsiteX0" fmla="*/ 0 w 3628571"/>
              <a:gd name="connsiteY0" fmla="*/ 0 h 956646"/>
              <a:gd name="connsiteX1" fmla="*/ 682171 w 3628571"/>
              <a:gd name="connsiteY1" fmla="*/ 769257 h 956646"/>
              <a:gd name="connsiteX2" fmla="*/ 1436914 w 3628571"/>
              <a:gd name="connsiteY2" fmla="*/ 508000 h 956646"/>
              <a:gd name="connsiteX3" fmla="*/ 2307771 w 3628571"/>
              <a:gd name="connsiteY3" fmla="*/ 783772 h 956646"/>
              <a:gd name="connsiteX4" fmla="*/ 2946400 w 3628571"/>
              <a:gd name="connsiteY4" fmla="*/ 914400 h 956646"/>
              <a:gd name="connsiteX5" fmla="*/ 3628571 w 3628571"/>
              <a:gd name="connsiteY5" fmla="*/ 29029 h 95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8571" h="956646">
                <a:moveTo>
                  <a:pt x="0" y="0"/>
                </a:moveTo>
                <a:cubicBezTo>
                  <a:pt x="221342" y="342295"/>
                  <a:pt x="442685" y="684590"/>
                  <a:pt x="682171" y="769257"/>
                </a:cubicBezTo>
                <a:cubicBezTo>
                  <a:pt x="921657" y="853924"/>
                  <a:pt x="1165981" y="505581"/>
                  <a:pt x="1436914" y="508000"/>
                </a:cubicBezTo>
                <a:cubicBezTo>
                  <a:pt x="1707847" y="510419"/>
                  <a:pt x="2056190" y="716039"/>
                  <a:pt x="2307771" y="783772"/>
                </a:cubicBezTo>
                <a:cubicBezTo>
                  <a:pt x="2559352" y="851505"/>
                  <a:pt x="2726267" y="1040190"/>
                  <a:pt x="2946400" y="914400"/>
                </a:cubicBezTo>
                <a:cubicBezTo>
                  <a:pt x="3166533" y="788610"/>
                  <a:pt x="3397552" y="408819"/>
                  <a:pt x="3628571" y="29029"/>
                </a:cubicBezTo>
              </a:path>
            </a:pathLst>
          </a:custGeom>
          <a:solidFill>
            <a:srgbClr val="0BD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11572720" y="6106508"/>
            <a:ext cx="1145390" cy="1132114"/>
          </a:xfrm>
          <a:custGeom>
            <a:avLst/>
            <a:gdLst>
              <a:gd name="connsiteX0" fmla="*/ 448705 w 1145390"/>
              <a:gd name="connsiteY0" fmla="*/ 1132114 h 1132114"/>
              <a:gd name="connsiteX1" fmla="*/ 27790 w 1145390"/>
              <a:gd name="connsiteY1" fmla="*/ 406400 h 1132114"/>
              <a:gd name="connsiteX2" fmla="*/ 1145390 w 1145390"/>
              <a:gd name="connsiteY2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5390" h="1132114">
                <a:moveTo>
                  <a:pt x="448705" y="1132114"/>
                </a:moveTo>
                <a:cubicBezTo>
                  <a:pt x="180190" y="863600"/>
                  <a:pt x="-88324" y="595086"/>
                  <a:pt x="27790" y="406400"/>
                </a:cubicBezTo>
                <a:cubicBezTo>
                  <a:pt x="143904" y="217714"/>
                  <a:pt x="644647" y="108857"/>
                  <a:pt x="1145390" y="0"/>
                </a:cubicBezTo>
              </a:path>
            </a:pathLst>
          </a:custGeom>
          <a:solidFill>
            <a:srgbClr val="09B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2" b="12442"/>
          <a:stretch>
            <a:fillRect/>
          </a:stretch>
        </p:blipFill>
        <p:spPr/>
      </p:pic>
      <p:sp>
        <p:nvSpPr>
          <p:cNvPr id="37" name="Title 2"/>
          <p:cNvSpPr txBox="1"/>
          <p:nvPr/>
        </p:nvSpPr>
        <p:spPr>
          <a:xfrm>
            <a:off x="6832508" y="3506615"/>
            <a:ext cx="3924822" cy="13682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US" sz="2000" b="1" dirty="0">
              <a:solidFill>
                <a:schemeClr val="accent3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олилиния 21"/>
          <p:cNvSpPr/>
          <p:nvPr/>
        </p:nvSpPr>
        <p:spPr>
          <a:xfrm rot="9994238">
            <a:off x="2820618" y="6293272"/>
            <a:ext cx="4159163" cy="1512202"/>
          </a:xfrm>
          <a:custGeom>
            <a:avLst/>
            <a:gdLst>
              <a:gd name="connsiteX0" fmla="*/ 0 w 3628571"/>
              <a:gd name="connsiteY0" fmla="*/ 0 h 956646"/>
              <a:gd name="connsiteX1" fmla="*/ 682171 w 3628571"/>
              <a:gd name="connsiteY1" fmla="*/ 769257 h 956646"/>
              <a:gd name="connsiteX2" fmla="*/ 1436914 w 3628571"/>
              <a:gd name="connsiteY2" fmla="*/ 508000 h 956646"/>
              <a:gd name="connsiteX3" fmla="*/ 2307771 w 3628571"/>
              <a:gd name="connsiteY3" fmla="*/ 783772 h 956646"/>
              <a:gd name="connsiteX4" fmla="*/ 2946400 w 3628571"/>
              <a:gd name="connsiteY4" fmla="*/ 914400 h 956646"/>
              <a:gd name="connsiteX5" fmla="*/ 3628571 w 3628571"/>
              <a:gd name="connsiteY5" fmla="*/ 29029 h 95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8571" h="956646">
                <a:moveTo>
                  <a:pt x="0" y="0"/>
                </a:moveTo>
                <a:cubicBezTo>
                  <a:pt x="221342" y="342295"/>
                  <a:pt x="442685" y="684590"/>
                  <a:pt x="682171" y="769257"/>
                </a:cubicBezTo>
                <a:cubicBezTo>
                  <a:pt x="921657" y="853924"/>
                  <a:pt x="1165981" y="505581"/>
                  <a:pt x="1436914" y="508000"/>
                </a:cubicBezTo>
                <a:cubicBezTo>
                  <a:pt x="1707847" y="510419"/>
                  <a:pt x="2056190" y="716039"/>
                  <a:pt x="2307771" y="783772"/>
                </a:cubicBezTo>
                <a:cubicBezTo>
                  <a:pt x="2559352" y="851505"/>
                  <a:pt x="2726267" y="1040190"/>
                  <a:pt x="2946400" y="914400"/>
                </a:cubicBezTo>
                <a:cubicBezTo>
                  <a:pt x="3166533" y="788610"/>
                  <a:pt x="3397552" y="408819"/>
                  <a:pt x="3628571" y="29029"/>
                </a:cubicBezTo>
              </a:path>
            </a:pathLst>
          </a:custGeom>
          <a:solidFill>
            <a:srgbClr val="078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 rot="21370047" flipH="1">
            <a:off x="4260821" y="-270618"/>
            <a:ext cx="3164767" cy="956646"/>
          </a:xfrm>
          <a:custGeom>
            <a:avLst/>
            <a:gdLst>
              <a:gd name="connsiteX0" fmla="*/ 0 w 3628571"/>
              <a:gd name="connsiteY0" fmla="*/ 0 h 956646"/>
              <a:gd name="connsiteX1" fmla="*/ 682171 w 3628571"/>
              <a:gd name="connsiteY1" fmla="*/ 769257 h 956646"/>
              <a:gd name="connsiteX2" fmla="*/ 1436914 w 3628571"/>
              <a:gd name="connsiteY2" fmla="*/ 508000 h 956646"/>
              <a:gd name="connsiteX3" fmla="*/ 2307771 w 3628571"/>
              <a:gd name="connsiteY3" fmla="*/ 783772 h 956646"/>
              <a:gd name="connsiteX4" fmla="*/ 2946400 w 3628571"/>
              <a:gd name="connsiteY4" fmla="*/ 914400 h 956646"/>
              <a:gd name="connsiteX5" fmla="*/ 3628571 w 3628571"/>
              <a:gd name="connsiteY5" fmla="*/ 29029 h 95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8571" h="956646">
                <a:moveTo>
                  <a:pt x="0" y="0"/>
                </a:moveTo>
                <a:cubicBezTo>
                  <a:pt x="221342" y="342295"/>
                  <a:pt x="442685" y="684590"/>
                  <a:pt x="682171" y="769257"/>
                </a:cubicBezTo>
                <a:cubicBezTo>
                  <a:pt x="921657" y="853924"/>
                  <a:pt x="1165981" y="505581"/>
                  <a:pt x="1436914" y="508000"/>
                </a:cubicBezTo>
                <a:cubicBezTo>
                  <a:pt x="1707847" y="510419"/>
                  <a:pt x="2056190" y="716039"/>
                  <a:pt x="2307771" y="783772"/>
                </a:cubicBezTo>
                <a:cubicBezTo>
                  <a:pt x="2559352" y="851505"/>
                  <a:pt x="2726267" y="1040190"/>
                  <a:pt x="2946400" y="914400"/>
                </a:cubicBezTo>
                <a:cubicBezTo>
                  <a:pt x="3166533" y="788610"/>
                  <a:pt x="3397552" y="408819"/>
                  <a:pt x="3628571" y="29029"/>
                </a:cubicBezTo>
              </a:path>
            </a:pathLst>
          </a:custGeom>
          <a:solidFill>
            <a:srgbClr val="0BD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Rounded Rectangle 21"/>
          <p:cNvSpPr/>
          <p:nvPr/>
        </p:nvSpPr>
        <p:spPr>
          <a:xfrm rot="16200000" flipV="1">
            <a:off x="9025652" y="3122267"/>
            <a:ext cx="4884384" cy="4952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788" name="TextBox 10"/>
          <p:cNvSpPr txBox="1"/>
          <p:nvPr/>
        </p:nvSpPr>
        <p:spPr>
          <a:xfrm>
            <a:off x="1353311" y="4804989"/>
            <a:ext cx="24140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bg1"/>
                </a:solidFill>
                <a:effectLst>
                  <a:outerShdw blurRad="330200" sx="102000" sy="102000" algn="ctr" rotWithShape="0">
                    <a:prstClr val="black">
                      <a:alpha val="98000"/>
                    </a:prstClr>
                  </a:outerShdw>
                </a:effectLst>
                <a:latin typeface="Freestyle Script" panose="030804020302050B0404" pitchFamily="66" charset="0"/>
              </a:rPr>
              <a:t>motion.</a:t>
            </a:r>
          </a:p>
        </p:txBody>
      </p:sp>
      <p:sp>
        <p:nvSpPr>
          <p:cNvPr id="1048789" name="Rectangle 11"/>
          <p:cNvSpPr/>
          <p:nvPr/>
        </p:nvSpPr>
        <p:spPr>
          <a:xfrm>
            <a:off x="1353311" y="5921390"/>
            <a:ext cx="31220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Lorem Ipsum is simply dummy text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1" name="Rounded Rectangle 21"/>
          <p:cNvSpPr/>
          <p:nvPr/>
        </p:nvSpPr>
        <p:spPr>
          <a:xfrm flipV="1">
            <a:off x="139822" y="6305071"/>
            <a:ext cx="2554470" cy="444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784" name="Hexagon 2"/>
          <p:cNvSpPr/>
          <p:nvPr/>
        </p:nvSpPr>
        <p:spPr>
          <a:xfrm rot="16200000">
            <a:off x="4152748" y="2810398"/>
            <a:ext cx="1654698" cy="1426464"/>
          </a:xfrm>
          <a:prstGeom prst="hexagon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0" dist="190500" dir="9360000" sx="102000" sy="102000" algn="ctr" rotWithShape="0">
              <a:prstClr val="black">
                <a:alpha val="8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116"/>
          <p:cNvSpPr/>
          <p:nvPr/>
        </p:nvSpPr>
        <p:spPr bwMode="auto">
          <a:xfrm>
            <a:off x="4521474" y="3174205"/>
            <a:ext cx="917246" cy="794027"/>
          </a:xfrm>
          <a:custGeom>
            <a:avLst/>
            <a:gdLst>
              <a:gd name="T0" fmla="*/ 1272 w 4019"/>
              <a:gd name="T1" fmla="*/ 446 h 3537"/>
              <a:gd name="T2" fmla="*/ 1751 w 4019"/>
              <a:gd name="T3" fmla="*/ 406 h 3537"/>
              <a:gd name="T4" fmla="*/ 2093 w 4019"/>
              <a:gd name="T5" fmla="*/ 479 h 3537"/>
              <a:gd name="T6" fmla="*/ 3354 w 4019"/>
              <a:gd name="T7" fmla="*/ 581 h 3537"/>
              <a:gd name="T8" fmla="*/ 2479 w 4019"/>
              <a:gd name="T9" fmla="*/ 669 h 3537"/>
              <a:gd name="T10" fmla="*/ 2779 w 4019"/>
              <a:gd name="T11" fmla="*/ 926 h 3537"/>
              <a:gd name="T12" fmla="*/ 2804 w 4019"/>
              <a:gd name="T13" fmla="*/ 1139 h 3537"/>
              <a:gd name="T14" fmla="*/ 2880 w 4019"/>
              <a:gd name="T15" fmla="*/ 1500 h 3537"/>
              <a:gd name="T16" fmla="*/ 2790 w 4019"/>
              <a:gd name="T17" fmla="*/ 1682 h 3537"/>
              <a:gd name="T18" fmla="*/ 2596 w 4019"/>
              <a:gd name="T19" fmla="*/ 1670 h 3537"/>
              <a:gd name="T20" fmla="*/ 2377 w 4019"/>
              <a:gd name="T21" fmla="*/ 1368 h 3537"/>
              <a:gd name="T22" fmla="*/ 2268 w 4019"/>
              <a:gd name="T23" fmla="*/ 1148 h 3537"/>
              <a:gd name="T24" fmla="*/ 451 w 4019"/>
              <a:gd name="T25" fmla="*/ 2201 h 3537"/>
              <a:gd name="T26" fmla="*/ 398 w 4019"/>
              <a:gd name="T27" fmla="*/ 2402 h 3537"/>
              <a:gd name="T28" fmla="*/ 587 w 4019"/>
              <a:gd name="T29" fmla="*/ 2487 h 3537"/>
              <a:gd name="T30" fmla="*/ 1638 w 4019"/>
              <a:gd name="T31" fmla="*/ 1780 h 3537"/>
              <a:gd name="T32" fmla="*/ 1735 w 4019"/>
              <a:gd name="T33" fmla="*/ 1880 h 3537"/>
              <a:gd name="T34" fmla="*/ 771 w 4019"/>
              <a:gd name="T35" fmla="*/ 2603 h 3537"/>
              <a:gd name="T36" fmla="*/ 856 w 4019"/>
              <a:gd name="T37" fmla="*/ 2784 h 3537"/>
              <a:gd name="T38" fmla="*/ 1072 w 4019"/>
              <a:gd name="T39" fmla="*/ 2750 h 3537"/>
              <a:gd name="T40" fmla="*/ 1902 w 4019"/>
              <a:gd name="T41" fmla="*/ 2166 h 3537"/>
              <a:gd name="T42" fmla="*/ 1971 w 4019"/>
              <a:gd name="T43" fmla="*/ 2283 h 3537"/>
              <a:gd name="T44" fmla="*/ 1135 w 4019"/>
              <a:gd name="T45" fmla="*/ 2963 h 3537"/>
              <a:gd name="T46" fmla="*/ 1246 w 4019"/>
              <a:gd name="T47" fmla="*/ 3128 h 3537"/>
              <a:gd name="T48" fmla="*/ 2053 w 4019"/>
              <a:gd name="T49" fmla="*/ 2639 h 3537"/>
              <a:gd name="T50" fmla="*/ 2148 w 4019"/>
              <a:gd name="T51" fmla="*/ 2739 h 3537"/>
              <a:gd name="T52" fmla="*/ 1674 w 4019"/>
              <a:gd name="T53" fmla="*/ 3155 h 3537"/>
              <a:gd name="T54" fmla="*/ 1772 w 4019"/>
              <a:gd name="T55" fmla="*/ 3291 h 3537"/>
              <a:gd name="T56" fmla="*/ 1919 w 4019"/>
              <a:gd name="T57" fmla="*/ 3150 h 3537"/>
              <a:gd name="T58" fmla="*/ 2148 w 4019"/>
              <a:gd name="T59" fmla="*/ 3039 h 3537"/>
              <a:gd name="T60" fmla="*/ 2317 w 4019"/>
              <a:gd name="T61" fmla="*/ 2787 h 3537"/>
              <a:gd name="T62" fmla="*/ 2581 w 4019"/>
              <a:gd name="T63" fmla="*/ 2755 h 3537"/>
              <a:gd name="T64" fmla="*/ 2679 w 4019"/>
              <a:gd name="T65" fmla="*/ 2524 h 3537"/>
              <a:gd name="T66" fmla="*/ 2944 w 4019"/>
              <a:gd name="T67" fmla="*/ 2527 h 3537"/>
              <a:gd name="T68" fmla="*/ 2913 w 4019"/>
              <a:gd name="T69" fmla="*/ 2297 h 3537"/>
              <a:gd name="T70" fmla="*/ 3143 w 4019"/>
              <a:gd name="T71" fmla="*/ 2130 h 3537"/>
              <a:gd name="T72" fmla="*/ 3680 w 4019"/>
              <a:gd name="T73" fmla="*/ 1780 h 3537"/>
              <a:gd name="T74" fmla="*/ 3768 w 4019"/>
              <a:gd name="T75" fmla="*/ 1921 h 3537"/>
              <a:gd name="T76" fmla="*/ 3566 w 4019"/>
              <a:gd name="T77" fmla="*/ 2638 h 3537"/>
              <a:gd name="T78" fmla="*/ 3395 w 4019"/>
              <a:gd name="T79" fmla="*/ 2870 h 3537"/>
              <a:gd name="T80" fmla="*/ 3170 w 4019"/>
              <a:gd name="T81" fmla="*/ 2849 h 3537"/>
              <a:gd name="T82" fmla="*/ 3084 w 4019"/>
              <a:gd name="T83" fmla="*/ 3105 h 3537"/>
              <a:gd name="T84" fmla="*/ 2837 w 4019"/>
              <a:gd name="T85" fmla="*/ 3119 h 3537"/>
              <a:gd name="T86" fmla="*/ 2754 w 4019"/>
              <a:gd name="T87" fmla="*/ 3259 h 3537"/>
              <a:gd name="T88" fmla="*/ 2512 w 4019"/>
              <a:gd name="T89" fmla="*/ 3356 h 3537"/>
              <a:gd name="T90" fmla="*/ 2378 w 4019"/>
              <a:gd name="T91" fmla="*/ 3315 h 3537"/>
              <a:gd name="T92" fmla="*/ 2229 w 4019"/>
              <a:gd name="T93" fmla="*/ 3529 h 3537"/>
              <a:gd name="T94" fmla="*/ 1994 w 4019"/>
              <a:gd name="T95" fmla="*/ 3449 h 3537"/>
              <a:gd name="T96" fmla="*/ 1748 w 4019"/>
              <a:gd name="T97" fmla="*/ 3447 h 3537"/>
              <a:gd name="T98" fmla="*/ 1525 w 4019"/>
              <a:gd name="T99" fmla="*/ 3246 h 3537"/>
              <a:gd name="T100" fmla="*/ 1264 w 4019"/>
              <a:gd name="T101" fmla="*/ 3295 h 3537"/>
              <a:gd name="T102" fmla="*/ 1014 w 4019"/>
              <a:gd name="T103" fmla="*/ 3128 h 3537"/>
              <a:gd name="T104" fmla="*/ 869 w 4019"/>
              <a:gd name="T105" fmla="*/ 2944 h 3537"/>
              <a:gd name="T106" fmla="*/ 629 w 4019"/>
              <a:gd name="T107" fmla="*/ 2759 h 3537"/>
              <a:gd name="T108" fmla="*/ 446 w 4019"/>
              <a:gd name="T109" fmla="*/ 2635 h 3537"/>
              <a:gd name="T110" fmla="*/ 230 w 4019"/>
              <a:gd name="T111" fmla="*/ 2403 h 3537"/>
              <a:gd name="T112" fmla="*/ 323 w 4019"/>
              <a:gd name="T113" fmla="*/ 2101 h 3537"/>
              <a:gd name="T114" fmla="*/ 150 w 4019"/>
              <a:gd name="T115" fmla="*/ 1733 h 3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019" h="3537">
                <a:moveTo>
                  <a:pt x="0" y="0"/>
                </a:moveTo>
                <a:lnTo>
                  <a:pt x="899" y="412"/>
                </a:lnTo>
                <a:lnTo>
                  <a:pt x="959" y="436"/>
                </a:lnTo>
                <a:lnTo>
                  <a:pt x="1020" y="452"/>
                </a:lnTo>
                <a:lnTo>
                  <a:pt x="1083" y="462"/>
                </a:lnTo>
                <a:lnTo>
                  <a:pt x="1146" y="463"/>
                </a:lnTo>
                <a:lnTo>
                  <a:pt x="1210" y="458"/>
                </a:lnTo>
                <a:lnTo>
                  <a:pt x="1272" y="446"/>
                </a:lnTo>
                <a:lnTo>
                  <a:pt x="1318" y="434"/>
                </a:lnTo>
                <a:lnTo>
                  <a:pt x="1369" y="423"/>
                </a:lnTo>
                <a:lnTo>
                  <a:pt x="1424" y="414"/>
                </a:lnTo>
                <a:lnTo>
                  <a:pt x="1481" y="407"/>
                </a:lnTo>
                <a:lnTo>
                  <a:pt x="1543" y="403"/>
                </a:lnTo>
                <a:lnTo>
                  <a:pt x="1609" y="401"/>
                </a:lnTo>
                <a:lnTo>
                  <a:pt x="1677" y="402"/>
                </a:lnTo>
                <a:lnTo>
                  <a:pt x="1751" y="406"/>
                </a:lnTo>
                <a:lnTo>
                  <a:pt x="1826" y="414"/>
                </a:lnTo>
                <a:lnTo>
                  <a:pt x="1906" y="427"/>
                </a:lnTo>
                <a:lnTo>
                  <a:pt x="1989" y="444"/>
                </a:lnTo>
                <a:lnTo>
                  <a:pt x="2000" y="447"/>
                </a:lnTo>
                <a:lnTo>
                  <a:pt x="2017" y="453"/>
                </a:lnTo>
                <a:lnTo>
                  <a:pt x="2039" y="459"/>
                </a:lnTo>
                <a:lnTo>
                  <a:pt x="2065" y="468"/>
                </a:lnTo>
                <a:lnTo>
                  <a:pt x="2093" y="479"/>
                </a:lnTo>
                <a:lnTo>
                  <a:pt x="3084" y="490"/>
                </a:lnTo>
                <a:lnTo>
                  <a:pt x="3133" y="487"/>
                </a:lnTo>
                <a:lnTo>
                  <a:pt x="3181" y="478"/>
                </a:lnTo>
                <a:lnTo>
                  <a:pt x="3227" y="462"/>
                </a:lnTo>
                <a:lnTo>
                  <a:pt x="3271" y="440"/>
                </a:lnTo>
                <a:lnTo>
                  <a:pt x="4019" y="4"/>
                </a:lnTo>
                <a:lnTo>
                  <a:pt x="4019" y="188"/>
                </a:lnTo>
                <a:lnTo>
                  <a:pt x="3354" y="581"/>
                </a:lnTo>
                <a:lnTo>
                  <a:pt x="3311" y="604"/>
                </a:lnTo>
                <a:lnTo>
                  <a:pt x="3266" y="623"/>
                </a:lnTo>
                <a:lnTo>
                  <a:pt x="3218" y="635"/>
                </a:lnTo>
                <a:lnTo>
                  <a:pt x="3171" y="642"/>
                </a:lnTo>
                <a:lnTo>
                  <a:pt x="3122" y="645"/>
                </a:lnTo>
                <a:lnTo>
                  <a:pt x="2954" y="648"/>
                </a:lnTo>
                <a:lnTo>
                  <a:pt x="2425" y="640"/>
                </a:lnTo>
                <a:lnTo>
                  <a:pt x="2479" y="669"/>
                </a:lnTo>
                <a:lnTo>
                  <a:pt x="2530" y="698"/>
                </a:lnTo>
                <a:lnTo>
                  <a:pt x="2579" y="730"/>
                </a:lnTo>
                <a:lnTo>
                  <a:pt x="2624" y="761"/>
                </a:lnTo>
                <a:lnTo>
                  <a:pt x="2665" y="793"/>
                </a:lnTo>
                <a:lnTo>
                  <a:pt x="2703" y="826"/>
                </a:lnTo>
                <a:lnTo>
                  <a:pt x="2734" y="859"/>
                </a:lnTo>
                <a:lnTo>
                  <a:pt x="2759" y="893"/>
                </a:lnTo>
                <a:lnTo>
                  <a:pt x="2779" y="926"/>
                </a:lnTo>
                <a:lnTo>
                  <a:pt x="2779" y="930"/>
                </a:lnTo>
                <a:lnTo>
                  <a:pt x="2780" y="942"/>
                </a:lnTo>
                <a:lnTo>
                  <a:pt x="2782" y="961"/>
                </a:lnTo>
                <a:lnTo>
                  <a:pt x="2785" y="988"/>
                </a:lnTo>
                <a:lnTo>
                  <a:pt x="2788" y="1020"/>
                </a:lnTo>
                <a:lnTo>
                  <a:pt x="2793" y="1055"/>
                </a:lnTo>
                <a:lnTo>
                  <a:pt x="2798" y="1095"/>
                </a:lnTo>
                <a:lnTo>
                  <a:pt x="2804" y="1139"/>
                </a:lnTo>
                <a:lnTo>
                  <a:pt x="2812" y="1184"/>
                </a:lnTo>
                <a:lnTo>
                  <a:pt x="2819" y="1232"/>
                </a:lnTo>
                <a:lnTo>
                  <a:pt x="2827" y="1279"/>
                </a:lnTo>
                <a:lnTo>
                  <a:pt x="2837" y="1327"/>
                </a:lnTo>
                <a:lnTo>
                  <a:pt x="2847" y="1374"/>
                </a:lnTo>
                <a:lnTo>
                  <a:pt x="2857" y="1418"/>
                </a:lnTo>
                <a:lnTo>
                  <a:pt x="2868" y="1461"/>
                </a:lnTo>
                <a:lnTo>
                  <a:pt x="2880" y="1500"/>
                </a:lnTo>
                <a:lnTo>
                  <a:pt x="2886" y="1529"/>
                </a:lnTo>
                <a:lnTo>
                  <a:pt x="2887" y="1558"/>
                </a:lnTo>
                <a:lnTo>
                  <a:pt x="2881" y="1586"/>
                </a:lnTo>
                <a:lnTo>
                  <a:pt x="2871" y="1613"/>
                </a:lnTo>
                <a:lnTo>
                  <a:pt x="2855" y="1637"/>
                </a:lnTo>
                <a:lnTo>
                  <a:pt x="2835" y="1657"/>
                </a:lnTo>
                <a:lnTo>
                  <a:pt x="2809" y="1674"/>
                </a:lnTo>
                <a:lnTo>
                  <a:pt x="2790" y="1682"/>
                </a:lnTo>
                <a:lnTo>
                  <a:pt x="2769" y="1690"/>
                </a:lnTo>
                <a:lnTo>
                  <a:pt x="2746" y="1696"/>
                </a:lnTo>
                <a:lnTo>
                  <a:pt x="2723" y="1699"/>
                </a:lnTo>
                <a:lnTo>
                  <a:pt x="2698" y="1699"/>
                </a:lnTo>
                <a:lnTo>
                  <a:pt x="2674" y="1698"/>
                </a:lnTo>
                <a:lnTo>
                  <a:pt x="2648" y="1692"/>
                </a:lnTo>
                <a:lnTo>
                  <a:pt x="2622" y="1683"/>
                </a:lnTo>
                <a:lnTo>
                  <a:pt x="2596" y="1670"/>
                </a:lnTo>
                <a:lnTo>
                  <a:pt x="2568" y="1652"/>
                </a:lnTo>
                <a:lnTo>
                  <a:pt x="2541" y="1629"/>
                </a:lnTo>
                <a:lnTo>
                  <a:pt x="2513" y="1601"/>
                </a:lnTo>
                <a:lnTo>
                  <a:pt x="2486" y="1567"/>
                </a:lnTo>
                <a:lnTo>
                  <a:pt x="2458" y="1528"/>
                </a:lnTo>
                <a:lnTo>
                  <a:pt x="2430" y="1481"/>
                </a:lnTo>
                <a:lnTo>
                  <a:pt x="2403" y="1428"/>
                </a:lnTo>
                <a:lnTo>
                  <a:pt x="2377" y="1368"/>
                </a:lnTo>
                <a:lnTo>
                  <a:pt x="2350" y="1300"/>
                </a:lnTo>
                <a:lnTo>
                  <a:pt x="2324" y="1224"/>
                </a:lnTo>
                <a:lnTo>
                  <a:pt x="2323" y="1221"/>
                </a:lnTo>
                <a:lnTo>
                  <a:pt x="2318" y="1213"/>
                </a:lnTo>
                <a:lnTo>
                  <a:pt x="2310" y="1201"/>
                </a:lnTo>
                <a:lnTo>
                  <a:pt x="2299" y="1187"/>
                </a:lnTo>
                <a:lnTo>
                  <a:pt x="2285" y="1168"/>
                </a:lnTo>
                <a:lnTo>
                  <a:pt x="2268" y="1148"/>
                </a:lnTo>
                <a:lnTo>
                  <a:pt x="2250" y="1124"/>
                </a:lnTo>
                <a:lnTo>
                  <a:pt x="2228" y="1101"/>
                </a:lnTo>
                <a:lnTo>
                  <a:pt x="2205" y="1077"/>
                </a:lnTo>
                <a:lnTo>
                  <a:pt x="2181" y="1054"/>
                </a:lnTo>
                <a:lnTo>
                  <a:pt x="2154" y="1031"/>
                </a:lnTo>
                <a:lnTo>
                  <a:pt x="2126" y="1010"/>
                </a:lnTo>
                <a:lnTo>
                  <a:pt x="2095" y="990"/>
                </a:lnTo>
                <a:lnTo>
                  <a:pt x="451" y="2201"/>
                </a:lnTo>
                <a:lnTo>
                  <a:pt x="428" y="2221"/>
                </a:lnTo>
                <a:lnTo>
                  <a:pt x="411" y="2242"/>
                </a:lnTo>
                <a:lnTo>
                  <a:pt x="396" y="2267"/>
                </a:lnTo>
                <a:lnTo>
                  <a:pt x="387" y="2294"/>
                </a:lnTo>
                <a:lnTo>
                  <a:pt x="383" y="2320"/>
                </a:lnTo>
                <a:lnTo>
                  <a:pt x="384" y="2348"/>
                </a:lnTo>
                <a:lnTo>
                  <a:pt x="389" y="2375"/>
                </a:lnTo>
                <a:lnTo>
                  <a:pt x="398" y="2402"/>
                </a:lnTo>
                <a:lnTo>
                  <a:pt x="413" y="2426"/>
                </a:lnTo>
                <a:lnTo>
                  <a:pt x="432" y="2448"/>
                </a:lnTo>
                <a:lnTo>
                  <a:pt x="454" y="2467"/>
                </a:lnTo>
                <a:lnTo>
                  <a:pt x="479" y="2480"/>
                </a:lnTo>
                <a:lnTo>
                  <a:pt x="506" y="2488"/>
                </a:lnTo>
                <a:lnTo>
                  <a:pt x="532" y="2493"/>
                </a:lnTo>
                <a:lnTo>
                  <a:pt x="560" y="2492"/>
                </a:lnTo>
                <a:lnTo>
                  <a:pt x="587" y="2487"/>
                </a:lnTo>
                <a:lnTo>
                  <a:pt x="614" y="2477"/>
                </a:lnTo>
                <a:lnTo>
                  <a:pt x="637" y="2463"/>
                </a:lnTo>
                <a:lnTo>
                  <a:pt x="721" y="2402"/>
                </a:lnTo>
                <a:lnTo>
                  <a:pt x="728" y="2397"/>
                </a:lnTo>
                <a:lnTo>
                  <a:pt x="736" y="2391"/>
                </a:lnTo>
                <a:lnTo>
                  <a:pt x="743" y="2382"/>
                </a:lnTo>
                <a:lnTo>
                  <a:pt x="1615" y="1791"/>
                </a:lnTo>
                <a:lnTo>
                  <a:pt x="1638" y="1780"/>
                </a:lnTo>
                <a:lnTo>
                  <a:pt x="1660" y="1777"/>
                </a:lnTo>
                <a:lnTo>
                  <a:pt x="1682" y="1782"/>
                </a:lnTo>
                <a:lnTo>
                  <a:pt x="1704" y="1793"/>
                </a:lnTo>
                <a:lnTo>
                  <a:pt x="1719" y="1806"/>
                </a:lnTo>
                <a:lnTo>
                  <a:pt x="1730" y="1823"/>
                </a:lnTo>
                <a:lnTo>
                  <a:pt x="1736" y="1842"/>
                </a:lnTo>
                <a:lnTo>
                  <a:pt x="1737" y="1862"/>
                </a:lnTo>
                <a:lnTo>
                  <a:pt x="1735" y="1880"/>
                </a:lnTo>
                <a:lnTo>
                  <a:pt x="1729" y="1895"/>
                </a:lnTo>
                <a:lnTo>
                  <a:pt x="1718" y="1909"/>
                </a:lnTo>
                <a:lnTo>
                  <a:pt x="1704" y="1921"/>
                </a:lnTo>
                <a:lnTo>
                  <a:pt x="889" y="2476"/>
                </a:lnTo>
                <a:lnTo>
                  <a:pt x="816" y="2527"/>
                </a:lnTo>
                <a:lnTo>
                  <a:pt x="797" y="2551"/>
                </a:lnTo>
                <a:lnTo>
                  <a:pt x="782" y="2575"/>
                </a:lnTo>
                <a:lnTo>
                  <a:pt x="771" y="2603"/>
                </a:lnTo>
                <a:lnTo>
                  <a:pt x="766" y="2631"/>
                </a:lnTo>
                <a:lnTo>
                  <a:pt x="765" y="2659"/>
                </a:lnTo>
                <a:lnTo>
                  <a:pt x="770" y="2688"/>
                </a:lnTo>
                <a:lnTo>
                  <a:pt x="780" y="2716"/>
                </a:lnTo>
                <a:lnTo>
                  <a:pt x="795" y="2742"/>
                </a:lnTo>
                <a:lnTo>
                  <a:pt x="811" y="2760"/>
                </a:lnTo>
                <a:lnTo>
                  <a:pt x="832" y="2773"/>
                </a:lnTo>
                <a:lnTo>
                  <a:pt x="856" y="2784"/>
                </a:lnTo>
                <a:lnTo>
                  <a:pt x="883" y="2792"/>
                </a:lnTo>
                <a:lnTo>
                  <a:pt x="912" y="2797"/>
                </a:lnTo>
                <a:lnTo>
                  <a:pt x="943" y="2797"/>
                </a:lnTo>
                <a:lnTo>
                  <a:pt x="973" y="2794"/>
                </a:lnTo>
                <a:lnTo>
                  <a:pt x="1004" y="2787"/>
                </a:lnTo>
                <a:lnTo>
                  <a:pt x="1033" y="2776"/>
                </a:lnTo>
                <a:lnTo>
                  <a:pt x="1061" y="2761"/>
                </a:lnTo>
                <a:lnTo>
                  <a:pt x="1072" y="2750"/>
                </a:lnTo>
                <a:lnTo>
                  <a:pt x="1082" y="2741"/>
                </a:lnTo>
                <a:lnTo>
                  <a:pt x="1094" y="2731"/>
                </a:lnTo>
                <a:lnTo>
                  <a:pt x="1107" y="2723"/>
                </a:lnTo>
                <a:lnTo>
                  <a:pt x="1841" y="2194"/>
                </a:lnTo>
                <a:lnTo>
                  <a:pt x="1854" y="2180"/>
                </a:lnTo>
                <a:lnTo>
                  <a:pt x="1867" y="2172"/>
                </a:lnTo>
                <a:lnTo>
                  <a:pt x="1883" y="2167"/>
                </a:lnTo>
                <a:lnTo>
                  <a:pt x="1902" y="2166"/>
                </a:lnTo>
                <a:lnTo>
                  <a:pt x="1922" y="2169"/>
                </a:lnTo>
                <a:lnTo>
                  <a:pt x="1941" y="2178"/>
                </a:lnTo>
                <a:lnTo>
                  <a:pt x="1956" y="2191"/>
                </a:lnTo>
                <a:lnTo>
                  <a:pt x="1969" y="2207"/>
                </a:lnTo>
                <a:lnTo>
                  <a:pt x="1977" y="2227"/>
                </a:lnTo>
                <a:lnTo>
                  <a:pt x="1980" y="2247"/>
                </a:lnTo>
                <a:lnTo>
                  <a:pt x="1977" y="2266"/>
                </a:lnTo>
                <a:lnTo>
                  <a:pt x="1971" y="2283"/>
                </a:lnTo>
                <a:lnTo>
                  <a:pt x="1962" y="2297"/>
                </a:lnTo>
                <a:lnTo>
                  <a:pt x="1952" y="2309"/>
                </a:lnTo>
                <a:lnTo>
                  <a:pt x="1202" y="2844"/>
                </a:lnTo>
                <a:lnTo>
                  <a:pt x="1180" y="2862"/>
                </a:lnTo>
                <a:lnTo>
                  <a:pt x="1162" y="2884"/>
                </a:lnTo>
                <a:lnTo>
                  <a:pt x="1149" y="2910"/>
                </a:lnTo>
                <a:lnTo>
                  <a:pt x="1139" y="2935"/>
                </a:lnTo>
                <a:lnTo>
                  <a:pt x="1135" y="2963"/>
                </a:lnTo>
                <a:lnTo>
                  <a:pt x="1135" y="2990"/>
                </a:lnTo>
                <a:lnTo>
                  <a:pt x="1140" y="3018"/>
                </a:lnTo>
                <a:lnTo>
                  <a:pt x="1150" y="3044"/>
                </a:lnTo>
                <a:lnTo>
                  <a:pt x="1165" y="3068"/>
                </a:lnTo>
                <a:lnTo>
                  <a:pt x="1180" y="3088"/>
                </a:lnTo>
                <a:lnTo>
                  <a:pt x="1200" y="3105"/>
                </a:lnTo>
                <a:lnTo>
                  <a:pt x="1222" y="3118"/>
                </a:lnTo>
                <a:lnTo>
                  <a:pt x="1246" y="3128"/>
                </a:lnTo>
                <a:lnTo>
                  <a:pt x="1273" y="3134"/>
                </a:lnTo>
                <a:lnTo>
                  <a:pt x="1305" y="3136"/>
                </a:lnTo>
                <a:lnTo>
                  <a:pt x="1336" y="3131"/>
                </a:lnTo>
                <a:lnTo>
                  <a:pt x="1367" y="3121"/>
                </a:lnTo>
                <a:lnTo>
                  <a:pt x="1395" y="3105"/>
                </a:lnTo>
                <a:lnTo>
                  <a:pt x="2022" y="2650"/>
                </a:lnTo>
                <a:lnTo>
                  <a:pt x="2038" y="2643"/>
                </a:lnTo>
                <a:lnTo>
                  <a:pt x="2053" y="2639"/>
                </a:lnTo>
                <a:lnTo>
                  <a:pt x="2068" y="2638"/>
                </a:lnTo>
                <a:lnTo>
                  <a:pt x="2090" y="2641"/>
                </a:lnTo>
                <a:lnTo>
                  <a:pt x="2110" y="2649"/>
                </a:lnTo>
                <a:lnTo>
                  <a:pt x="2127" y="2663"/>
                </a:lnTo>
                <a:lnTo>
                  <a:pt x="2140" y="2680"/>
                </a:lnTo>
                <a:lnTo>
                  <a:pt x="2148" y="2699"/>
                </a:lnTo>
                <a:lnTo>
                  <a:pt x="2150" y="2722"/>
                </a:lnTo>
                <a:lnTo>
                  <a:pt x="2148" y="2739"/>
                </a:lnTo>
                <a:lnTo>
                  <a:pt x="2140" y="2755"/>
                </a:lnTo>
                <a:lnTo>
                  <a:pt x="2131" y="2769"/>
                </a:lnTo>
                <a:lnTo>
                  <a:pt x="2117" y="2781"/>
                </a:lnTo>
                <a:lnTo>
                  <a:pt x="1724" y="3077"/>
                </a:lnTo>
                <a:lnTo>
                  <a:pt x="1705" y="3093"/>
                </a:lnTo>
                <a:lnTo>
                  <a:pt x="1691" y="3111"/>
                </a:lnTo>
                <a:lnTo>
                  <a:pt x="1681" y="3133"/>
                </a:lnTo>
                <a:lnTo>
                  <a:pt x="1674" y="3155"/>
                </a:lnTo>
                <a:lnTo>
                  <a:pt x="1671" y="3178"/>
                </a:lnTo>
                <a:lnTo>
                  <a:pt x="1675" y="3201"/>
                </a:lnTo>
                <a:lnTo>
                  <a:pt x="1682" y="3223"/>
                </a:lnTo>
                <a:lnTo>
                  <a:pt x="1694" y="3241"/>
                </a:lnTo>
                <a:lnTo>
                  <a:pt x="1710" y="3259"/>
                </a:lnTo>
                <a:lnTo>
                  <a:pt x="1730" y="3273"/>
                </a:lnTo>
                <a:lnTo>
                  <a:pt x="1751" y="3284"/>
                </a:lnTo>
                <a:lnTo>
                  <a:pt x="1772" y="3291"/>
                </a:lnTo>
                <a:lnTo>
                  <a:pt x="1796" y="3292"/>
                </a:lnTo>
                <a:lnTo>
                  <a:pt x="1819" y="3290"/>
                </a:lnTo>
                <a:lnTo>
                  <a:pt x="1841" y="3283"/>
                </a:lnTo>
                <a:lnTo>
                  <a:pt x="1859" y="3270"/>
                </a:lnTo>
                <a:lnTo>
                  <a:pt x="1895" y="3247"/>
                </a:lnTo>
                <a:lnTo>
                  <a:pt x="1898" y="3214"/>
                </a:lnTo>
                <a:lnTo>
                  <a:pt x="1905" y="3181"/>
                </a:lnTo>
                <a:lnTo>
                  <a:pt x="1919" y="3150"/>
                </a:lnTo>
                <a:lnTo>
                  <a:pt x="1937" y="3121"/>
                </a:lnTo>
                <a:lnTo>
                  <a:pt x="1959" y="3094"/>
                </a:lnTo>
                <a:lnTo>
                  <a:pt x="1986" y="3071"/>
                </a:lnTo>
                <a:lnTo>
                  <a:pt x="2015" y="3054"/>
                </a:lnTo>
                <a:lnTo>
                  <a:pt x="2048" y="3041"/>
                </a:lnTo>
                <a:lnTo>
                  <a:pt x="2081" y="3035"/>
                </a:lnTo>
                <a:lnTo>
                  <a:pt x="2115" y="3034"/>
                </a:lnTo>
                <a:lnTo>
                  <a:pt x="2148" y="3039"/>
                </a:lnTo>
                <a:lnTo>
                  <a:pt x="2221" y="2993"/>
                </a:lnTo>
                <a:lnTo>
                  <a:pt x="2221" y="2960"/>
                </a:lnTo>
                <a:lnTo>
                  <a:pt x="2226" y="2927"/>
                </a:lnTo>
                <a:lnTo>
                  <a:pt x="2235" y="2895"/>
                </a:lnTo>
                <a:lnTo>
                  <a:pt x="2249" y="2864"/>
                </a:lnTo>
                <a:lnTo>
                  <a:pt x="2267" y="2836"/>
                </a:lnTo>
                <a:lnTo>
                  <a:pt x="2290" y="2809"/>
                </a:lnTo>
                <a:lnTo>
                  <a:pt x="2317" y="2787"/>
                </a:lnTo>
                <a:lnTo>
                  <a:pt x="2350" y="2769"/>
                </a:lnTo>
                <a:lnTo>
                  <a:pt x="2384" y="2755"/>
                </a:lnTo>
                <a:lnTo>
                  <a:pt x="2418" y="2748"/>
                </a:lnTo>
                <a:lnTo>
                  <a:pt x="2453" y="2747"/>
                </a:lnTo>
                <a:lnTo>
                  <a:pt x="2489" y="2752"/>
                </a:lnTo>
                <a:lnTo>
                  <a:pt x="2522" y="2760"/>
                </a:lnTo>
                <a:lnTo>
                  <a:pt x="2555" y="2775"/>
                </a:lnTo>
                <a:lnTo>
                  <a:pt x="2581" y="2755"/>
                </a:lnTo>
                <a:lnTo>
                  <a:pt x="2578" y="2719"/>
                </a:lnTo>
                <a:lnTo>
                  <a:pt x="2580" y="2682"/>
                </a:lnTo>
                <a:lnTo>
                  <a:pt x="2587" y="2646"/>
                </a:lnTo>
                <a:lnTo>
                  <a:pt x="2601" y="2613"/>
                </a:lnTo>
                <a:lnTo>
                  <a:pt x="2620" y="2581"/>
                </a:lnTo>
                <a:lnTo>
                  <a:pt x="2645" y="2553"/>
                </a:lnTo>
                <a:lnTo>
                  <a:pt x="2674" y="2529"/>
                </a:lnTo>
                <a:lnTo>
                  <a:pt x="2679" y="2524"/>
                </a:lnTo>
                <a:lnTo>
                  <a:pt x="2710" y="2505"/>
                </a:lnTo>
                <a:lnTo>
                  <a:pt x="2745" y="2493"/>
                </a:lnTo>
                <a:lnTo>
                  <a:pt x="2779" y="2486"/>
                </a:lnTo>
                <a:lnTo>
                  <a:pt x="2814" y="2485"/>
                </a:lnTo>
                <a:lnTo>
                  <a:pt x="2848" y="2488"/>
                </a:lnTo>
                <a:lnTo>
                  <a:pt x="2882" y="2497"/>
                </a:lnTo>
                <a:lnTo>
                  <a:pt x="2914" y="2510"/>
                </a:lnTo>
                <a:lnTo>
                  <a:pt x="2944" y="2527"/>
                </a:lnTo>
                <a:lnTo>
                  <a:pt x="2949" y="2527"/>
                </a:lnTo>
                <a:lnTo>
                  <a:pt x="2946" y="2518"/>
                </a:lnTo>
                <a:lnTo>
                  <a:pt x="2925" y="2482"/>
                </a:lnTo>
                <a:lnTo>
                  <a:pt x="2910" y="2447"/>
                </a:lnTo>
                <a:lnTo>
                  <a:pt x="2902" y="2409"/>
                </a:lnTo>
                <a:lnTo>
                  <a:pt x="2900" y="2372"/>
                </a:lnTo>
                <a:lnTo>
                  <a:pt x="2904" y="2334"/>
                </a:lnTo>
                <a:lnTo>
                  <a:pt x="2913" y="2297"/>
                </a:lnTo>
                <a:lnTo>
                  <a:pt x="2929" y="2262"/>
                </a:lnTo>
                <a:lnTo>
                  <a:pt x="2948" y="2229"/>
                </a:lnTo>
                <a:lnTo>
                  <a:pt x="2974" y="2199"/>
                </a:lnTo>
                <a:lnTo>
                  <a:pt x="3004" y="2173"/>
                </a:lnTo>
                <a:lnTo>
                  <a:pt x="3037" y="2154"/>
                </a:lnTo>
                <a:lnTo>
                  <a:pt x="3071" y="2140"/>
                </a:lnTo>
                <a:lnTo>
                  <a:pt x="3108" y="2133"/>
                </a:lnTo>
                <a:lnTo>
                  <a:pt x="3143" y="2130"/>
                </a:lnTo>
                <a:lnTo>
                  <a:pt x="3179" y="2133"/>
                </a:lnTo>
                <a:lnTo>
                  <a:pt x="3215" y="2140"/>
                </a:lnTo>
                <a:lnTo>
                  <a:pt x="3249" y="2154"/>
                </a:lnTo>
                <a:lnTo>
                  <a:pt x="3281" y="2172"/>
                </a:lnTo>
                <a:lnTo>
                  <a:pt x="3310" y="2194"/>
                </a:lnTo>
                <a:lnTo>
                  <a:pt x="3584" y="1877"/>
                </a:lnTo>
                <a:lnTo>
                  <a:pt x="3630" y="1826"/>
                </a:lnTo>
                <a:lnTo>
                  <a:pt x="3680" y="1780"/>
                </a:lnTo>
                <a:lnTo>
                  <a:pt x="3733" y="1737"/>
                </a:lnTo>
                <a:lnTo>
                  <a:pt x="3787" y="1697"/>
                </a:lnTo>
                <a:lnTo>
                  <a:pt x="3846" y="1661"/>
                </a:lnTo>
                <a:lnTo>
                  <a:pt x="4019" y="1563"/>
                </a:lnTo>
                <a:lnTo>
                  <a:pt x="4019" y="1760"/>
                </a:lnTo>
                <a:lnTo>
                  <a:pt x="3893" y="1832"/>
                </a:lnTo>
                <a:lnTo>
                  <a:pt x="3829" y="1873"/>
                </a:lnTo>
                <a:lnTo>
                  <a:pt x="3768" y="1921"/>
                </a:lnTo>
                <a:lnTo>
                  <a:pt x="3711" y="1972"/>
                </a:lnTo>
                <a:lnTo>
                  <a:pt x="3658" y="2028"/>
                </a:lnTo>
                <a:lnTo>
                  <a:pt x="3404" y="2325"/>
                </a:lnTo>
                <a:lnTo>
                  <a:pt x="3521" y="2492"/>
                </a:lnTo>
                <a:lnTo>
                  <a:pt x="3541" y="2527"/>
                </a:lnTo>
                <a:lnTo>
                  <a:pt x="3556" y="2563"/>
                </a:lnTo>
                <a:lnTo>
                  <a:pt x="3563" y="2600"/>
                </a:lnTo>
                <a:lnTo>
                  <a:pt x="3566" y="2638"/>
                </a:lnTo>
                <a:lnTo>
                  <a:pt x="3562" y="2676"/>
                </a:lnTo>
                <a:lnTo>
                  <a:pt x="3552" y="2713"/>
                </a:lnTo>
                <a:lnTo>
                  <a:pt x="3538" y="2748"/>
                </a:lnTo>
                <a:lnTo>
                  <a:pt x="3518" y="2781"/>
                </a:lnTo>
                <a:lnTo>
                  <a:pt x="3493" y="2811"/>
                </a:lnTo>
                <a:lnTo>
                  <a:pt x="3462" y="2837"/>
                </a:lnTo>
                <a:lnTo>
                  <a:pt x="3429" y="2856"/>
                </a:lnTo>
                <a:lnTo>
                  <a:pt x="3395" y="2870"/>
                </a:lnTo>
                <a:lnTo>
                  <a:pt x="3359" y="2877"/>
                </a:lnTo>
                <a:lnTo>
                  <a:pt x="3322" y="2879"/>
                </a:lnTo>
                <a:lnTo>
                  <a:pt x="3285" y="2877"/>
                </a:lnTo>
                <a:lnTo>
                  <a:pt x="3250" y="2870"/>
                </a:lnTo>
                <a:lnTo>
                  <a:pt x="3216" y="2856"/>
                </a:lnTo>
                <a:lnTo>
                  <a:pt x="3184" y="2838"/>
                </a:lnTo>
                <a:lnTo>
                  <a:pt x="3156" y="2816"/>
                </a:lnTo>
                <a:lnTo>
                  <a:pt x="3170" y="2849"/>
                </a:lnTo>
                <a:lnTo>
                  <a:pt x="3178" y="2884"/>
                </a:lnTo>
                <a:lnTo>
                  <a:pt x="3181" y="2920"/>
                </a:lnTo>
                <a:lnTo>
                  <a:pt x="3178" y="2955"/>
                </a:lnTo>
                <a:lnTo>
                  <a:pt x="3170" y="2990"/>
                </a:lnTo>
                <a:lnTo>
                  <a:pt x="3156" y="3022"/>
                </a:lnTo>
                <a:lnTo>
                  <a:pt x="3138" y="3054"/>
                </a:lnTo>
                <a:lnTo>
                  <a:pt x="3114" y="3080"/>
                </a:lnTo>
                <a:lnTo>
                  <a:pt x="3084" y="3105"/>
                </a:lnTo>
                <a:lnTo>
                  <a:pt x="3080" y="3110"/>
                </a:lnTo>
                <a:lnTo>
                  <a:pt x="3048" y="3128"/>
                </a:lnTo>
                <a:lnTo>
                  <a:pt x="3013" y="3141"/>
                </a:lnTo>
                <a:lnTo>
                  <a:pt x="2977" y="3147"/>
                </a:lnTo>
                <a:lnTo>
                  <a:pt x="2941" y="3149"/>
                </a:lnTo>
                <a:lnTo>
                  <a:pt x="2905" y="3145"/>
                </a:lnTo>
                <a:lnTo>
                  <a:pt x="2870" y="3135"/>
                </a:lnTo>
                <a:lnTo>
                  <a:pt x="2837" y="3119"/>
                </a:lnTo>
                <a:lnTo>
                  <a:pt x="2807" y="3099"/>
                </a:lnTo>
                <a:lnTo>
                  <a:pt x="2780" y="3073"/>
                </a:lnTo>
                <a:lnTo>
                  <a:pt x="2786" y="3105"/>
                </a:lnTo>
                <a:lnTo>
                  <a:pt x="2788" y="3138"/>
                </a:lnTo>
                <a:lnTo>
                  <a:pt x="2786" y="3169"/>
                </a:lnTo>
                <a:lnTo>
                  <a:pt x="2780" y="3201"/>
                </a:lnTo>
                <a:lnTo>
                  <a:pt x="2769" y="3231"/>
                </a:lnTo>
                <a:lnTo>
                  <a:pt x="2754" y="3259"/>
                </a:lnTo>
                <a:lnTo>
                  <a:pt x="2735" y="3286"/>
                </a:lnTo>
                <a:lnTo>
                  <a:pt x="2710" y="3309"/>
                </a:lnTo>
                <a:lnTo>
                  <a:pt x="2682" y="3330"/>
                </a:lnTo>
                <a:lnTo>
                  <a:pt x="2651" y="3346"/>
                </a:lnTo>
                <a:lnTo>
                  <a:pt x="2617" y="3357"/>
                </a:lnTo>
                <a:lnTo>
                  <a:pt x="2581" y="3362"/>
                </a:lnTo>
                <a:lnTo>
                  <a:pt x="2546" y="3362"/>
                </a:lnTo>
                <a:lnTo>
                  <a:pt x="2512" y="3356"/>
                </a:lnTo>
                <a:lnTo>
                  <a:pt x="2479" y="3346"/>
                </a:lnTo>
                <a:lnTo>
                  <a:pt x="2447" y="3330"/>
                </a:lnTo>
                <a:lnTo>
                  <a:pt x="2418" y="3309"/>
                </a:lnTo>
                <a:lnTo>
                  <a:pt x="2393" y="3285"/>
                </a:lnTo>
                <a:lnTo>
                  <a:pt x="2369" y="3257"/>
                </a:lnTo>
                <a:lnTo>
                  <a:pt x="2363" y="3247"/>
                </a:lnTo>
                <a:lnTo>
                  <a:pt x="2373" y="3280"/>
                </a:lnTo>
                <a:lnTo>
                  <a:pt x="2378" y="3315"/>
                </a:lnTo>
                <a:lnTo>
                  <a:pt x="2377" y="3351"/>
                </a:lnTo>
                <a:lnTo>
                  <a:pt x="2369" y="3385"/>
                </a:lnTo>
                <a:lnTo>
                  <a:pt x="2356" y="3419"/>
                </a:lnTo>
                <a:lnTo>
                  <a:pt x="2339" y="3449"/>
                </a:lnTo>
                <a:lnTo>
                  <a:pt x="2316" y="3476"/>
                </a:lnTo>
                <a:lnTo>
                  <a:pt x="2289" y="3501"/>
                </a:lnTo>
                <a:lnTo>
                  <a:pt x="2260" y="3516"/>
                </a:lnTo>
                <a:lnTo>
                  <a:pt x="2229" y="3529"/>
                </a:lnTo>
                <a:lnTo>
                  <a:pt x="2196" y="3536"/>
                </a:lnTo>
                <a:lnTo>
                  <a:pt x="2163" y="3537"/>
                </a:lnTo>
                <a:lnTo>
                  <a:pt x="2131" y="3535"/>
                </a:lnTo>
                <a:lnTo>
                  <a:pt x="2099" y="3526"/>
                </a:lnTo>
                <a:lnTo>
                  <a:pt x="2070" y="3514"/>
                </a:lnTo>
                <a:lnTo>
                  <a:pt x="2042" y="3497"/>
                </a:lnTo>
                <a:lnTo>
                  <a:pt x="2016" y="3475"/>
                </a:lnTo>
                <a:lnTo>
                  <a:pt x="1994" y="3449"/>
                </a:lnTo>
                <a:lnTo>
                  <a:pt x="1958" y="3397"/>
                </a:lnTo>
                <a:lnTo>
                  <a:pt x="1953" y="3397"/>
                </a:lnTo>
                <a:lnTo>
                  <a:pt x="1920" y="3416"/>
                </a:lnTo>
                <a:lnTo>
                  <a:pt x="1886" y="3432"/>
                </a:lnTo>
                <a:lnTo>
                  <a:pt x="1850" y="3442"/>
                </a:lnTo>
                <a:lnTo>
                  <a:pt x="1815" y="3448"/>
                </a:lnTo>
                <a:lnTo>
                  <a:pt x="1779" y="3448"/>
                </a:lnTo>
                <a:lnTo>
                  <a:pt x="1748" y="3447"/>
                </a:lnTo>
                <a:lnTo>
                  <a:pt x="1704" y="3435"/>
                </a:lnTo>
                <a:lnTo>
                  <a:pt x="1664" y="3418"/>
                </a:lnTo>
                <a:lnTo>
                  <a:pt x="1627" y="3396"/>
                </a:lnTo>
                <a:lnTo>
                  <a:pt x="1596" y="3368"/>
                </a:lnTo>
                <a:lnTo>
                  <a:pt x="1568" y="3336"/>
                </a:lnTo>
                <a:lnTo>
                  <a:pt x="1550" y="3307"/>
                </a:lnTo>
                <a:lnTo>
                  <a:pt x="1536" y="3278"/>
                </a:lnTo>
                <a:lnTo>
                  <a:pt x="1525" y="3246"/>
                </a:lnTo>
                <a:lnTo>
                  <a:pt x="1519" y="3212"/>
                </a:lnTo>
                <a:lnTo>
                  <a:pt x="1487" y="3236"/>
                </a:lnTo>
                <a:lnTo>
                  <a:pt x="1451" y="3259"/>
                </a:lnTo>
                <a:lnTo>
                  <a:pt x="1412" y="3276"/>
                </a:lnTo>
                <a:lnTo>
                  <a:pt x="1370" y="3289"/>
                </a:lnTo>
                <a:lnTo>
                  <a:pt x="1328" y="3295"/>
                </a:lnTo>
                <a:lnTo>
                  <a:pt x="1283" y="3296"/>
                </a:lnTo>
                <a:lnTo>
                  <a:pt x="1264" y="3295"/>
                </a:lnTo>
                <a:lnTo>
                  <a:pt x="1247" y="3293"/>
                </a:lnTo>
                <a:lnTo>
                  <a:pt x="1206" y="3284"/>
                </a:lnTo>
                <a:lnTo>
                  <a:pt x="1167" y="3269"/>
                </a:lnTo>
                <a:lnTo>
                  <a:pt x="1130" y="3251"/>
                </a:lnTo>
                <a:lnTo>
                  <a:pt x="1096" y="3226"/>
                </a:lnTo>
                <a:lnTo>
                  <a:pt x="1066" y="3198"/>
                </a:lnTo>
                <a:lnTo>
                  <a:pt x="1038" y="3167"/>
                </a:lnTo>
                <a:lnTo>
                  <a:pt x="1014" y="3128"/>
                </a:lnTo>
                <a:lnTo>
                  <a:pt x="994" y="3086"/>
                </a:lnTo>
                <a:lnTo>
                  <a:pt x="982" y="3043"/>
                </a:lnTo>
                <a:lnTo>
                  <a:pt x="977" y="2998"/>
                </a:lnTo>
                <a:lnTo>
                  <a:pt x="979" y="2952"/>
                </a:lnTo>
                <a:lnTo>
                  <a:pt x="957" y="2951"/>
                </a:lnTo>
                <a:lnTo>
                  <a:pt x="933" y="2950"/>
                </a:lnTo>
                <a:lnTo>
                  <a:pt x="909" y="2949"/>
                </a:lnTo>
                <a:lnTo>
                  <a:pt x="869" y="2944"/>
                </a:lnTo>
                <a:lnTo>
                  <a:pt x="828" y="2937"/>
                </a:lnTo>
                <a:lnTo>
                  <a:pt x="792" y="2924"/>
                </a:lnTo>
                <a:lnTo>
                  <a:pt x="756" y="2907"/>
                </a:lnTo>
                <a:lnTo>
                  <a:pt x="724" y="2887"/>
                </a:lnTo>
                <a:lnTo>
                  <a:pt x="694" y="2861"/>
                </a:lnTo>
                <a:lnTo>
                  <a:pt x="668" y="2829"/>
                </a:lnTo>
                <a:lnTo>
                  <a:pt x="646" y="2794"/>
                </a:lnTo>
                <a:lnTo>
                  <a:pt x="629" y="2759"/>
                </a:lnTo>
                <a:lnTo>
                  <a:pt x="618" y="2721"/>
                </a:lnTo>
                <a:lnTo>
                  <a:pt x="610" y="2682"/>
                </a:lnTo>
                <a:lnTo>
                  <a:pt x="608" y="2641"/>
                </a:lnTo>
                <a:lnTo>
                  <a:pt x="566" y="2646"/>
                </a:lnTo>
                <a:lnTo>
                  <a:pt x="523" y="2646"/>
                </a:lnTo>
                <a:lnTo>
                  <a:pt x="504" y="2646"/>
                </a:lnTo>
                <a:lnTo>
                  <a:pt x="486" y="2644"/>
                </a:lnTo>
                <a:lnTo>
                  <a:pt x="446" y="2635"/>
                </a:lnTo>
                <a:lnTo>
                  <a:pt x="407" y="2620"/>
                </a:lnTo>
                <a:lnTo>
                  <a:pt x="370" y="2600"/>
                </a:lnTo>
                <a:lnTo>
                  <a:pt x="336" y="2577"/>
                </a:lnTo>
                <a:lnTo>
                  <a:pt x="305" y="2549"/>
                </a:lnTo>
                <a:lnTo>
                  <a:pt x="277" y="2518"/>
                </a:lnTo>
                <a:lnTo>
                  <a:pt x="256" y="2481"/>
                </a:lnTo>
                <a:lnTo>
                  <a:pt x="241" y="2442"/>
                </a:lnTo>
                <a:lnTo>
                  <a:pt x="230" y="2403"/>
                </a:lnTo>
                <a:lnTo>
                  <a:pt x="224" y="2363"/>
                </a:lnTo>
                <a:lnTo>
                  <a:pt x="224" y="2322"/>
                </a:lnTo>
                <a:lnTo>
                  <a:pt x="229" y="2281"/>
                </a:lnTo>
                <a:lnTo>
                  <a:pt x="238" y="2241"/>
                </a:lnTo>
                <a:lnTo>
                  <a:pt x="252" y="2203"/>
                </a:lnTo>
                <a:lnTo>
                  <a:pt x="270" y="2167"/>
                </a:lnTo>
                <a:lnTo>
                  <a:pt x="295" y="2133"/>
                </a:lnTo>
                <a:lnTo>
                  <a:pt x="323" y="2101"/>
                </a:lnTo>
                <a:lnTo>
                  <a:pt x="356" y="2073"/>
                </a:lnTo>
                <a:lnTo>
                  <a:pt x="409" y="2031"/>
                </a:lnTo>
                <a:lnTo>
                  <a:pt x="378" y="1972"/>
                </a:lnTo>
                <a:lnTo>
                  <a:pt x="341" y="1916"/>
                </a:lnTo>
                <a:lnTo>
                  <a:pt x="300" y="1865"/>
                </a:lnTo>
                <a:lnTo>
                  <a:pt x="253" y="1816"/>
                </a:lnTo>
                <a:lnTo>
                  <a:pt x="203" y="1772"/>
                </a:lnTo>
                <a:lnTo>
                  <a:pt x="150" y="1733"/>
                </a:lnTo>
                <a:lnTo>
                  <a:pt x="93" y="1698"/>
                </a:lnTo>
                <a:lnTo>
                  <a:pt x="0" y="164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7938" y="2416597"/>
            <a:ext cx="588143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rgbClr val="595959"/>
                </a:solidFill>
              </a:rPr>
              <a:t>Половозрелая самка достигает в длину 40 см., а самец – 15 – 25 см. Тело цилиндрическое, суженное к концам. У самца задний конец тела спирально закручен на брюшную сторону. Оплодотворенные яйца овальной формы с толстой многослойной оболочкой. Наружная белковая оболочка крупнобугристая, желто-коричневого цвета; иногда яйца бывают лишены ее. Внутри яйца находится шаровидный бластомер, занимающий центральное положение. Размеры яйца 50-70 × 40-50 мкм. Неоплодотворенные яйца сильно вытянуты. Их наружная белковая оболочка тонкая, с отдельными, резко выступающими буграми темно-желтого цвета. Такие яйца заполнены полигональными желточными клетками. Размеры неоплодотворенного яйца 50-100 × 40-50 мкм. Самка аскарид выделяет ежесуточно до 240 тыс. яиц.</a:t>
            </a:r>
          </a:p>
          <a:p>
            <a:pPr algn="just"/>
            <a:endParaRPr lang="ru-RU" sz="1600" b="1" dirty="0">
              <a:solidFill>
                <a:srgbClr val="595959"/>
              </a:solidFill>
            </a:endParaRPr>
          </a:p>
        </p:txBody>
      </p:sp>
      <p:sp>
        <p:nvSpPr>
          <p:cNvPr id="17" name="Полилиния 16"/>
          <p:cNvSpPr/>
          <p:nvPr/>
        </p:nvSpPr>
        <p:spPr>
          <a:xfrm rot="20968837">
            <a:off x="-1522673" y="5641413"/>
            <a:ext cx="3030715" cy="1858333"/>
          </a:xfrm>
          <a:custGeom>
            <a:avLst/>
            <a:gdLst>
              <a:gd name="connsiteX0" fmla="*/ 0 w 3080697"/>
              <a:gd name="connsiteY0" fmla="*/ 493864 h 1379236"/>
              <a:gd name="connsiteX1" fmla="*/ 1436915 w 3080697"/>
              <a:gd name="connsiteY1" fmla="*/ 378 h 1379236"/>
              <a:gd name="connsiteX2" fmla="*/ 2133600 w 3080697"/>
              <a:gd name="connsiteY2" fmla="*/ 421293 h 1379236"/>
              <a:gd name="connsiteX3" fmla="*/ 2191658 w 3080697"/>
              <a:gd name="connsiteY3" fmla="*/ 914778 h 1379236"/>
              <a:gd name="connsiteX4" fmla="*/ 2873829 w 3080697"/>
              <a:gd name="connsiteY4" fmla="*/ 1059921 h 1379236"/>
              <a:gd name="connsiteX5" fmla="*/ 3048000 w 3080697"/>
              <a:gd name="connsiteY5" fmla="*/ 1379236 h 1379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0697" h="1379236">
                <a:moveTo>
                  <a:pt x="0" y="493864"/>
                </a:moveTo>
                <a:cubicBezTo>
                  <a:pt x="540657" y="253168"/>
                  <a:pt x="1081315" y="12473"/>
                  <a:pt x="1436915" y="378"/>
                </a:cubicBezTo>
                <a:cubicBezTo>
                  <a:pt x="1792515" y="-11717"/>
                  <a:pt x="2007810" y="268893"/>
                  <a:pt x="2133600" y="421293"/>
                </a:cubicBezTo>
                <a:cubicBezTo>
                  <a:pt x="2259391" y="573693"/>
                  <a:pt x="2068286" y="808340"/>
                  <a:pt x="2191658" y="914778"/>
                </a:cubicBezTo>
                <a:cubicBezTo>
                  <a:pt x="2315030" y="1021216"/>
                  <a:pt x="2731105" y="982511"/>
                  <a:pt x="2873829" y="1059921"/>
                </a:cubicBezTo>
                <a:cubicBezTo>
                  <a:pt x="3016553" y="1137331"/>
                  <a:pt x="3142343" y="1255865"/>
                  <a:pt x="3048000" y="1379236"/>
                </a:cubicBezTo>
              </a:path>
            </a:pathLst>
          </a:custGeom>
          <a:solidFill>
            <a:srgbClr val="3E8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11572720" y="6106508"/>
            <a:ext cx="1145390" cy="1132114"/>
          </a:xfrm>
          <a:custGeom>
            <a:avLst/>
            <a:gdLst>
              <a:gd name="connsiteX0" fmla="*/ 448705 w 1145390"/>
              <a:gd name="connsiteY0" fmla="*/ 1132114 h 1132114"/>
              <a:gd name="connsiteX1" fmla="*/ 27790 w 1145390"/>
              <a:gd name="connsiteY1" fmla="*/ 406400 h 1132114"/>
              <a:gd name="connsiteX2" fmla="*/ 1145390 w 1145390"/>
              <a:gd name="connsiteY2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5390" h="1132114">
                <a:moveTo>
                  <a:pt x="448705" y="1132114"/>
                </a:moveTo>
                <a:cubicBezTo>
                  <a:pt x="180190" y="863600"/>
                  <a:pt x="-88324" y="595086"/>
                  <a:pt x="27790" y="406400"/>
                </a:cubicBezTo>
                <a:cubicBezTo>
                  <a:pt x="143904" y="217714"/>
                  <a:pt x="644647" y="108857"/>
                  <a:pt x="1145390" y="0"/>
                </a:cubicBezTo>
              </a:path>
            </a:pathLst>
          </a:custGeom>
          <a:solidFill>
            <a:srgbClr val="09B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 rot="1051947">
            <a:off x="8875850" y="-548396"/>
            <a:ext cx="4159163" cy="1512202"/>
          </a:xfrm>
          <a:custGeom>
            <a:avLst/>
            <a:gdLst>
              <a:gd name="connsiteX0" fmla="*/ 0 w 3628571"/>
              <a:gd name="connsiteY0" fmla="*/ 0 h 956646"/>
              <a:gd name="connsiteX1" fmla="*/ 682171 w 3628571"/>
              <a:gd name="connsiteY1" fmla="*/ 769257 h 956646"/>
              <a:gd name="connsiteX2" fmla="*/ 1436914 w 3628571"/>
              <a:gd name="connsiteY2" fmla="*/ 508000 h 956646"/>
              <a:gd name="connsiteX3" fmla="*/ 2307771 w 3628571"/>
              <a:gd name="connsiteY3" fmla="*/ 783772 h 956646"/>
              <a:gd name="connsiteX4" fmla="*/ 2946400 w 3628571"/>
              <a:gd name="connsiteY4" fmla="*/ 914400 h 956646"/>
              <a:gd name="connsiteX5" fmla="*/ 3628571 w 3628571"/>
              <a:gd name="connsiteY5" fmla="*/ 29029 h 95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8571" h="956646">
                <a:moveTo>
                  <a:pt x="0" y="0"/>
                </a:moveTo>
                <a:cubicBezTo>
                  <a:pt x="221342" y="342295"/>
                  <a:pt x="442685" y="684590"/>
                  <a:pt x="682171" y="769257"/>
                </a:cubicBezTo>
                <a:cubicBezTo>
                  <a:pt x="921657" y="853924"/>
                  <a:pt x="1165981" y="505581"/>
                  <a:pt x="1436914" y="508000"/>
                </a:cubicBezTo>
                <a:cubicBezTo>
                  <a:pt x="1707847" y="510419"/>
                  <a:pt x="2056190" y="716039"/>
                  <a:pt x="2307771" y="783772"/>
                </a:cubicBezTo>
                <a:cubicBezTo>
                  <a:pt x="2559352" y="851505"/>
                  <a:pt x="2726267" y="1040190"/>
                  <a:pt x="2946400" y="914400"/>
                </a:cubicBezTo>
                <a:cubicBezTo>
                  <a:pt x="3166533" y="788610"/>
                  <a:pt x="3397552" y="408819"/>
                  <a:pt x="3628571" y="29029"/>
                </a:cubicBezTo>
              </a:path>
            </a:pathLst>
          </a:custGeom>
          <a:solidFill>
            <a:srgbClr val="078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 rot="9380483">
            <a:off x="-486026" y="-254131"/>
            <a:ext cx="1145390" cy="1132114"/>
          </a:xfrm>
          <a:custGeom>
            <a:avLst/>
            <a:gdLst>
              <a:gd name="connsiteX0" fmla="*/ 448705 w 1145390"/>
              <a:gd name="connsiteY0" fmla="*/ 1132114 h 1132114"/>
              <a:gd name="connsiteX1" fmla="*/ 27790 w 1145390"/>
              <a:gd name="connsiteY1" fmla="*/ 406400 h 1132114"/>
              <a:gd name="connsiteX2" fmla="*/ 1145390 w 1145390"/>
              <a:gd name="connsiteY2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5390" h="1132114">
                <a:moveTo>
                  <a:pt x="448705" y="1132114"/>
                </a:moveTo>
                <a:cubicBezTo>
                  <a:pt x="180190" y="863600"/>
                  <a:pt x="-88324" y="595086"/>
                  <a:pt x="27790" y="406400"/>
                </a:cubicBezTo>
                <a:cubicBezTo>
                  <a:pt x="143904" y="217714"/>
                  <a:pt x="644647" y="108857"/>
                  <a:pt x="1145390" y="0"/>
                </a:cubicBezTo>
              </a:path>
            </a:pathLst>
          </a:custGeom>
          <a:solidFill>
            <a:srgbClr val="09B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0" t="571" r="5622" b="-571"/>
          <a:stretch/>
        </p:blipFill>
        <p:spPr/>
      </p:pic>
      <p:sp>
        <p:nvSpPr>
          <p:cNvPr id="25" name="Title 2"/>
          <p:cNvSpPr txBox="1"/>
          <p:nvPr/>
        </p:nvSpPr>
        <p:spPr>
          <a:xfrm>
            <a:off x="4198589" y="1984472"/>
            <a:ext cx="6171551" cy="5060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chemeClr val="accent3"/>
                </a:solidFill>
                <a:latin typeface="+mn-lt"/>
              </a:rPr>
              <a:t>Особенности биологии</a:t>
            </a:r>
            <a:endParaRPr lang="en-US" sz="2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26" name="Title 2"/>
          <p:cNvSpPr txBox="1"/>
          <p:nvPr/>
        </p:nvSpPr>
        <p:spPr>
          <a:xfrm>
            <a:off x="5658905" y="380259"/>
            <a:ext cx="5699789" cy="5060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400" b="1" dirty="0">
                <a:solidFill>
                  <a:schemeClr val="accent3"/>
                </a:solidFill>
                <a:latin typeface="+mn-lt"/>
              </a:rPr>
              <a:t>Аскарида человеческая </a:t>
            </a:r>
            <a:r>
              <a:rPr lang="be-BY" sz="2400" b="1" dirty="0">
                <a:solidFill>
                  <a:schemeClr val="accent3"/>
                </a:solidFill>
                <a:latin typeface="+mn-lt"/>
              </a:rPr>
              <a:t>как представитель геогельминтов</a:t>
            </a:r>
            <a:endParaRPr lang="en-US" sz="2400" b="1" dirty="0">
              <a:solidFill>
                <a:schemeClr val="accent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7923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олилиния 21"/>
          <p:cNvSpPr/>
          <p:nvPr/>
        </p:nvSpPr>
        <p:spPr>
          <a:xfrm rot="9994238">
            <a:off x="2820618" y="6293272"/>
            <a:ext cx="4159163" cy="1512202"/>
          </a:xfrm>
          <a:custGeom>
            <a:avLst/>
            <a:gdLst>
              <a:gd name="connsiteX0" fmla="*/ 0 w 3628571"/>
              <a:gd name="connsiteY0" fmla="*/ 0 h 956646"/>
              <a:gd name="connsiteX1" fmla="*/ 682171 w 3628571"/>
              <a:gd name="connsiteY1" fmla="*/ 769257 h 956646"/>
              <a:gd name="connsiteX2" fmla="*/ 1436914 w 3628571"/>
              <a:gd name="connsiteY2" fmla="*/ 508000 h 956646"/>
              <a:gd name="connsiteX3" fmla="*/ 2307771 w 3628571"/>
              <a:gd name="connsiteY3" fmla="*/ 783772 h 956646"/>
              <a:gd name="connsiteX4" fmla="*/ 2946400 w 3628571"/>
              <a:gd name="connsiteY4" fmla="*/ 914400 h 956646"/>
              <a:gd name="connsiteX5" fmla="*/ 3628571 w 3628571"/>
              <a:gd name="connsiteY5" fmla="*/ 29029 h 95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8571" h="956646">
                <a:moveTo>
                  <a:pt x="0" y="0"/>
                </a:moveTo>
                <a:cubicBezTo>
                  <a:pt x="221342" y="342295"/>
                  <a:pt x="442685" y="684590"/>
                  <a:pt x="682171" y="769257"/>
                </a:cubicBezTo>
                <a:cubicBezTo>
                  <a:pt x="921657" y="853924"/>
                  <a:pt x="1165981" y="505581"/>
                  <a:pt x="1436914" y="508000"/>
                </a:cubicBezTo>
                <a:cubicBezTo>
                  <a:pt x="1707847" y="510419"/>
                  <a:pt x="2056190" y="716039"/>
                  <a:pt x="2307771" y="783772"/>
                </a:cubicBezTo>
                <a:cubicBezTo>
                  <a:pt x="2559352" y="851505"/>
                  <a:pt x="2726267" y="1040190"/>
                  <a:pt x="2946400" y="914400"/>
                </a:cubicBezTo>
                <a:cubicBezTo>
                  <a:pt x="3166533" y="788610"/>
                  <a:pt x="3397552" y="408819"/>
                  <a:pt x="3628571" y="29029"/>
                </a:cubicBezTo>
              </a:path>
            </a:pathLst>
          </a:custGeom>
          <a:solidFill>
            <a:srgbClr val="078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 rot="21370047" flipH="1">
            <a:off x="4260821" y="-270618"/>
            <a:ext cx="3164767" cy="956646"/>
          </a:xfrm>
          <a:custGeom>
            <a:avLst/>
            <a:gdLst>
              <a:gd name="connsiteX0" fmla="*/ 0 w 3628571"/>
              <a:gd name="connsiteY0" fmla="*/ 0 h 956646"/>
              <a:gd name="connsiteX1" fmla="*/ 682171 w 3628571"/>
              <a:gd name="connsiteY1" fmla="*/ 769257 h 956646"/>
              <a:gd name="connsiteX2" fmla="*/ 1436914 w 3628571"/>
              <a:gd name="connsiteY2" fmla="*/ 508000 h 956646"/>
              <a:gd name="connsiteX3" fmla="*/ 2307771 w 3628571"/>
              <a:gd name="connsiteY3" fmla="*/ 783772 h 956646"/>
              <a:gd name="connsiteX4" fmla="*/ 2946400 w 3628571"/>
              <a:gd name="connsiteY4" fmla="*/ 914400 h 956646"/>
              <a:gd name="connsiteX5" fmla="*/ 3628571 w 3628571"/>
              <a:gd name="connsiteY5" fmla="*/ 29029 h 95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8571" h="956646">
                <a:moveTo>
                  <a:pt x="0" y="0"/>
                </a:moveTo>
                <a:cubicBezTo>
                  <a:pt x="221342" y="342295"/>
                  <a:pt x="442685" y="684590"/>
                  <a:pt x="682171" y="769257"/>
                </a:cubicBezTo>
                <a:cubicBezTo>
                  <a:pt x="921657" y="853924"/>
                  <a:pt x="1165981" y="505581"/>
                  <a:pt x="1436914" y="508000"/>
                </a:cubicBezTo>
                <a:cubicBezTo>
                  <a:pt x="1707847" y="510419"/>
                  <a:pt x="2056190" y="716039"/>
                  <a:pt x="2307771" y="783772"/>
                </a:cubicBezTo>
                <a:cubicBezTo>
                  <a:pt x="2559352" y="851505"/>
                  <a:pt x="2726267" y="1040190"/>
                  <a:pt x="2946400" y="914400"/>
                </a:cubicBezTo>
                <a:cubicBezTo>
                  <a:pt x="3166533" y="788610"/>
                  <a:pt x="3397552" y="408819"/>
                  <a:pt x="3628571" y="29029"/>
                </a:cubicBezTo>
              </a:path>
            </a:pathLst>
          </a:custGeom>
          <a:solidFill>
            <a:srgbClr val="0BD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Rounded Rectangle 21"/>
          <p:cNvSpPr/>
          <p:nvPr/>
        </p:nvSpPr>
        <p:spPr>
          <a:xfrm rot="16200000" flipV="1">
            <a:off x="9025652" y="3122267"/>
            <a:ext cx="4884384" cy="4952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788" name="TextBox 10"/>
          <p:cNvSpPr txBox="1"/>
          <p:nvPr/>
        </p:nvSpPr>
        <p:spPr>
          <a:xfrm>
            <a:off x="1353311" y="4804989"/>
            <a:ext cx="24140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bg1"/>
                </a:solidFill>
                <a:effectLst>
                  <a:outerShdw blurRad="330200" sx="102000" sy="102000" algn="ctr" rotWithShape="0">
                    <a:prstClr val="black">
                      <a:alpha val="98000"/>
                    </a:prstClr>
                  </a:outerShdw>
                </a:effectLst>
                <a:latin typeface="Freestyle Script" panose="030804020302050B0404" pitchFamily="66" charset="0"/>
              </a:rPr>
              <a:t>motion.</a:t>
            </a:r>
          </a:p>
        </p:txBody>
      </p:sp>
      <p:sp>
        <p:nvSpPr>
          <p:cNvPr id="1048789" name="Rectangle 11"/>
          <p:cNvSpPr/>
          <p:nvPr/>
        </p:nvSpPr>
        <p:spPr>
          <a:xfrm>
            <a:off x="1353311" y="5921390"/>
            <a:ext cx="31220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Lorem Ipsum is simply dummy text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1" name="Rounded Rectangle 21"/>
          <p:cNvSpPr/>
          <p:nvPr/>
        </p:nvSpPr>
        <p:spPr>
          <a:xfrm flipV="1">
            <a:off x="139822" y="6305071"/>
            <a:ext cx="2554470" cy="444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784" name="Hexagon 2"/>
          <p:cNvSpPr/>
          <p:nvPr/>
        </p:nvSpPr>
        <p:spPr>
          <a:xfrm rot="16200000">
            <a:off x="4152748" y="2810398"/>
            <a:ext cx="1654698" cy="1426464"/>
          </a:xfrm>
          <a:prstGeom prst="hexagon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0" dist="190500" dir="9360000" sx="102000" sy="102000" algn="ctr" rotWithShape="0">
              <a:prstClr val="black">
                <a:alpha val="8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116"/>
          <p:cNvSpPr/>
          <p:nvPr/>
        </p:nvSpPr>
        <p:spPr bwMode="auto">
          <a:xfrm>
            <a:off x="4521474" y="3174205"/>
            <a:ext cx="917246" cy="794027"/>
          </a:xfrm>
          <a:custGeom>
            <a:avLst/>
            <a:gdLst>
              <a:gd name="T0" fmla="*/ 1272 w 4019"/>
              <a:gd name="T1" fmla="*/ 446 h 3537"/>
              <a:gd name="T2" fmla="*/ 1751 w 4019"/>
              <a:gd name="T3" fmla="*/ 406 h 3537"/>
              <a:gd name="T4" fmla="*/ 2093 w 4019"/>
              <a:gd name="T5" fmla="*/ 479 h 3537"/>
              <a:gd name="T6" fmla="*/ 3354 w 4019"/>
              <a:gd name="T7" fmla="*/ 581 h 3537"/>
              <a:gd name="T8" fmla="*/ 2479 w 4019"/>
              <a:gd name="T9" fmla="*/ 669 h 3537"/>
              <a:gd name="T10" fmla="*/ 2779 w 4019"/>
              <a:gd name="T11" fmla="*/ 926 h 3537"/>
              <a:gd name="T12" fmla="*/ 2804 w 4019"/>
              <a:gd name="T13" fmla="*/ 1139 h 3537"/>
              <a:gd name="T14" fmla="*/ 2880 w 4019"/>
              <a:gd name="T15" fmla="*/ 1500 h 3537"/>
              <a:gd name="T16" fmla="*/ 2790 w 4019"/>
              <a:gd name="T17" fmla="*/ 1682 h 3537"/>
              <a:gd name="T18" fmla="*/ 2596 w 4019"/>
              <a:gd name="T19" fmla="*/ 1670 h 3537"/>
              <a:gd name="T20" fmla="*/ 2377 w 4019"/>
              <a:gd name="T21" fmla="*/ 1368 h 3537"/>
              <a:gd name="T22" fmla="*/ 2268 w 4019"/>
              <a:gd name="T23" fmla="*/ 1148 h 3537"/>
              <a:gd name="T24" fmla="*/ 451 w 4019"/>
              <a:gd name="T25" fmla="*/ 2201 h 3537"/>
              <a:gd name="T26" fmla="*/ 398 w 4019"/>
              <a:gd name="T27" fmla="*/ 2402 h 3537"/>
              <a:gd name="T28" fmla="*/ 587 w 4019"/>
              <a:gd name="T29" fmla="*/ 2487 h 3537"/>
              <a:gd name="T30" fmla="*/ 1638 w 4019"/>
              <a:gd name="T31" fmla="*/ 1780 h 3537"/>
              <a:gd name="T32" fmla="*/ 1735 w 4019"/>
              <a:gd name="T33" fmla="*/ 1880 h 3537"/>
              <a:gd name="T34" fmla="*/ 771 w 4019"/>
              <a:gd name="T35" fmla="*/ 2603 h 3537"/>
              <a:gd name="T36" fmla="*/ 856 w 4019"/>
              <a:gd name="T37" fmla="*/ 2784 h 3537"/>
              <a:gd name="T38" fmla="*/ 1072 w 4019"/>
              <a:gd name="T39" fmla="*/ 2750 h 3537"/>
              <a:gd name="T40" fmla="*/ 1902 w 4019"/>
              <a:gd name="T41" fmla="*/ 2166 h 3537"/>
              <a:gd name="T42" fmla="*/ 1971 w 4019"/>
              <a:gd name="T43" fmla="*/ 2283 h 3537"/>
              <a:gd name="T44" fmla="*/ 1135 w 4019"/>
              <a:gd name="T45" fmla="*/ 2963 h 3537"/>
              <a:gd name="T46" fmla="*/ 1246 w 4019"/>
              <a:gd name="T47" fmla="*/ 3128 h 3537"/>
              <a:gd name="T48" fmla="*/ 2053 w 4019"/>
              <a:gd name="T49" fmla="*/ 2639 h 3537"/>
              <a:gd name="T50" fmla="*/ 2148 w 4019"/>
              <a:gd name="T51" fmla="*/ 2739 h 3537"/>
              <a:gd name="T52" fmla="*/ 1674 w 4019"/>
              <a:gd name="T53" fmla="*/ 3155 h 3537"/>
              <a:gd name="T54" fmla="*/ 1772 w 4019"/>
              <a:gd name="T55" fmla="*/ 3291 h 3537"/>
              <a:gd name="T56" fmla="*/ 1919 w 4019"/>
              <a:gd name="T57" fmla="*/ 3150 h 3537"/>
              <a:gd name="T58" fmla="*/ 2148 w 4019"/>
              <a:gd name="T59" fmla="*/ 3039 h 3537"/>
              <a:gd name="T60" fmla="*/ 2317 w 4019"/>
              <a:gd name="T61" fmla="*/ 2787 h 3537"/>
              <a:gd name="T62" fmla="*/ 2581 w 4019"/>
              <a:gd name="T63" fmla="*/ 2755 h 3537"/>
              <a:gd name="T64" fmla="*/ 2679 w 4019"/>
              <a:gd name="T65" fmla="*/ 2524 h 3537"/>
              <a:gd name="T66" fmla="*/ 2944 w 4019"/>
              <a:gd name="T67" fmla="*/ 2527 h 3537"/>
              <a:gd name="T68" fmla="*/ 2913 w 4019"/>
              <a:gd name="T69" fmla="*/ 2297 h 3537"/>
              <a:gd name="T70" fmla="*/ 3143 w 4019"/>
              <a:gd name="T71" fmla="*/ 2130 h 3537"/>
              <a:gd name="T72" fmla="*/ 3680 w 4019"/>
              <a:gd name="T73" fmla="*/ 1780 h 3537"/>
              <a:gd name="T74" fmla="*/ 3768 w 4019"/>
              <a:gd name="T75" fmla="*/ 1921 h 3537"/>
              <a:gd name="T76" fmla="*/ 3566 w 4019"/>
              <a:gd name="T77" fmla="*/ 2638 h 3537"/>
              <a:gd name="T78" fmla="*/ 3395 w 4019"/>
              <a:gd name="T79" fmla="*/ 2870 h 3537"/>
              <a:gd name="T80" fmla="*/ 3170 w 4019"/>
              <a:gd name="T81" fmla="*/ 2849 h 3537"/>
              <a:gd name="T82" fmla="*/ 3084 w 4019"/>
              <a:gd name="T83" fmla="*/ 3105 h 3537"/>
              <a:gd name="T84" fmla="*/ 2837 w 4019"/>
              <a:gd name="T85" fmla="*/ 3119 h 3537"/>
              <a:gd name="T86" fmla="*/ 2754 w 4019"/>
              <a:gd name="T87" fmla="*/ 3259 h 3537"/>
              <a:gd name="T88" fmla="*/ 2512 w 4019"/>
              <a:gd name="T89" fmla="*/ 3356 h 3537"/>
              <a:gd name="T90" fmla="*/ 2378 w 4019"/>
              <a:gd name="T91" fmla="*/ 3315 h 3537"/>
              <a:gd name="T92" fmla="*/ 2229 w 4019"/>
              <a:gd name="T93" fmla="*/ 3529 h 3537"/>
              <a:gd name="T94" fmla="*/ 1994 w 4019"/>
              <a:gd name="T95" fmla="*/ 3449 h 3537"/>
              <a:gd name="T96" fmla="*/ 1748 w 4019"/>
              <a:gd name="T97" fmla="*/ 3447 h 3537"/>
              <a:gd name="T98" fmla="*/ 1525 w 4019"/>
              <a:gd name="T99" fmla="*/ 3246 h 3537"/>
              <a:gd name="T100" fmla="*/ 1264 w 4019"/>
              <a:gd name="T101" fmla="*/ 3295 h 3537"/>
              <a:gd name="T102" fmla="*/ 1014 w 4019"/>
              <a:gd name="T103" fmla="*/ 3128 h 3537"/>
              <a:gd name="T104" fmla="*/ 869 w 4019"/>
              <a:gd name="T105" fmla="*/ 2944 h 3537"/>
              <a:gd name="T106" fmla="*/ 629 w 4019"/>
              <a:gd name="T107" fmla="*/ 2759 h 3537"/>
              <a:gd name="T108" fmla="*/ 446 w 4019"/>
              <a:gd name="T109" fmla="*/ 2635 h 3537"/>
              <a:gd name="T110" fmla="*/ 230 w 4019"/>
              <a:gd name="T111" fmla="*/ 2403 h 3537"/>
              <a:gd name="T112" fmla="*/ 323 w 4019"/>
              <a:gd name="T113" fmla="*/ 2101 h 3537"/>
              <a:gd name="T114" fmla="*/ 150 w 4019"/>
              <a:gd name="T115" fmla="*/ 1733 h 3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019" h="3537">
                <a:moveTo>
                  <a:pt x="0" y="0"/>
                </a:moveTo>
                <a:lnTo>
                  <a:pt x="899" y="412"/>
                </a:lnTo>
                <a:lnTo>
                  <a:pt x="959" y="436"/>
                </a:lnTo>
                <a:lnTo>
                  <a:pt x="1020" y="452"/>
                </a:lnTo>
                <a:lnTo>
                  <a:pt x="1083" y="462"/>
                </a:lnTo>
                <a:lnTo>
                  <a:pt x="1146" y="463"/>
                </a:lnTo>
                <a:lnTo>
                  <a:pt x="1210" y="458"/>
                </a:lnTo>
                <a:lnTo>
                  <a:pt x="1272" y="446"/>
                </a:lnTo>
                <a:lnTo>
                  <a:pt x="1318" y="434"/>
                </a:lnTo>
                <a:lnTo>
                  <a:pt x="1369" y="423"/>
                </a:lnTo>
                <a:lnTo>
                  <a:pt x="1424" y="414"/>
                </a:lnTo>
                <a:lnTo>
                  <a:pt x="1481" y="407"/>
                </a:lnTo>
                <a:lnTo>
                  <a:pt x="1543" y="403"/>
                </a:lnTo>
                <a:lnTo>
                  <a:pt x="1609" y="401"/>
                </a:lnTo>
                <a:lnTo>
                  <a:pt x="1677" y="402"/>
                </a:lnTo>
                <a:lnTo>
                  <a:pt x="1751" y="406"/>
                </a:lnTo>
                <a:lnTo>
                  <a:pt x="1826" y="414"/>
                </a:lnTo>
                <a:lnTo>
                  <a:pt x="1906" y="427"/>
                </a:lnTo>
                <a:lnTo>
                  <a:pt x="1989" y="444"/>
                </a:lnTo>
                <a:lnTo>
                  <a:pt x="2000" y="447"/>
                </a:lnTo>
                <a:lnTo>
                  <a:pt x="2017" y="453"/>
                </a:lnTo>
                <a:lnTo>
                  <a:pt x="2039" y="459"/>
                </a:lnTo>
                <a:lnTo>
                  <a:pt x="2065" y="468"/>
                </a:lnTo>
                <a:lnTo>
                  <a:pt x="2093" y="479"/>
                </a:lnTo>
                <a:lnTo>
                  <a:pt x="3084" y="490"/>
                </a:lnTo>
                <a:lnTo>
                  <a:pt x="3133" y="487"/>
                </a:lnTo>
                <a:lnTo>
                  <a:pt x="3181" y="478"/>
                </a:lnTo>
                <a:lnTo>
                  <a:pt x="3227" y="462"/>
                </a:lnTo>
                <a:lnTo>
                  <a:pt x="3271" y="440"/>
                </a:lnTo>
                <a:lnTo>
                  <a:pt x="4019" y="4"/>
                </a:lnTo>
                <a:lnTo>
                  <a:pt x="4019" y="188"/>
                </a:lnTo>
                <a:lnTo>
                  <a:pt x="3354" y="581"/>
                </a:lnTo>
                <a:lnTo>
                  <a:pt x="3311" y="604"/>
                </a:lnTo>
                <a:lnTo>
                  <a:pt x="3266" y="623"/>
                </a:lnTo>
                <a:lnTo>
                  <a:pt x="3218" y="635"/>
                </a:lnTo>
                <a:lnTo>
                  <a:pt x="3171" y="642"/>
                </a:lnTo>
                <a:lnTo>
                  <a:pt x="3122" y="645"/>
                </a:lnTo>
                <a:lnTo>
                  <a:pt x="2954" y="648"/>
                </a:lnTo>
                <a:lnTo>
                  <a:pt x="2425" y="640"/>
                </a:lnTo>
                <a:lnTo>
                  <a:pt x="2479" y="669"/>
                </a:lnTo>
                <a:lnTo>
                  <a:pt x="2530" y="698"/>
                </a:lnTo>
                <a:lnTo>
                  <a:pt x="2579" y="730"/>
                </a:lnTo>
                <a:lnTo>
                  <a:pt x="2624" y="761"/>
                </a:lnTo>
                <a:lnTo>
                  <a:pt x="2665" y="793"/>
                </a:lnTo>
                <a:lnTo>
                  <a:pt x="2703" y="826"/>
                </a:lnTo>
                <a:lnTo>
                  <a:pt x="2734" y="859"/>
                </a:lnTo>
                <a:lnTo>
                  <a:pt x="2759" y="893"/>
                </a:lnTo>
                <a:lnTo>
                  <a:pt x="2779" y="926"/>
                </a:lnTo>
                <a:lnTo>
                  <a:pt x="2779" y="930"/>
                </a:lnTo>
                <a:lnTo>
                  <a:pt x="2780" y="942"/>
                </a:lnTo>
                <a:lnTo>
                  <a:pt x="2782" y="961"/>
                </a:lnTo>
                <a:lnTo>
                  <a:pt x="2785" y="988"/>
                </a:lnTo>
                <a:lnTo>
                  <a:pt x="2788" y="1020"/>
                </a:lnTo>
                <a:lnTo>
                  <a:pt x="2793" y="1055"/>
                </a:lnTo>
                <a:lnTo>
                  <a:pt x="2798" y="1095"/>
                </a:lnTo>
                <a:lnTo>
                  <a:pt x="2804" y="1139"/>
                </a:lnTo>
                <a:lnTo>
                  <a:pt x="2812" y="1184"/>
                </a:lnTo>
                <a:lnTo>
                  <a:pt x="2819" y="1232"/>
                </a:lnTo>
                <a:lnTo>
                  <a:pt x="2827" y="1279"/>
                </a:lnTo>
                <a:lnTo>
                  <a:pt x="2837" y="1327"/>
                </a:lnTo>
                <a:lnTo>
                  <a:pt x="2847" y="1374"/>
                </a:lnTo>
                <a:lnTo>
                  <a:pt x="2857" y="1418"/>
                </a:lnTo>
                <a:lnTo>
                  <a:pt x="2868" y="1461"/>
                </a:lnTo>
                <a:lnTo>
                  <a:pt x="2880" y="1500"/>
                </a:lnTo>
                <a:lnTo>
                  <a:pt x="2886" y="1529"/>
                </a:lnTo>
                <a:lnTo>
                  <a:pt x="2887" y="1558"/>
                </a:lnTo>
                <a:lnTo>
                  <a:pt x="2881" y="1586"/>
                </a:lnTo>
                <a:lnTo>
                  <a:pt x="2871" y="1613"/>
                </a:lnTo>
                <a:lnTo>
                  <a:pt x="2855" y="1637"/>
                </a:lnTo>
                <a:lnTo>
                  <a:pt x="2835" y="1657"/>
                </a:lnTo>
                <a:lnTo>
                  <a:pt x="2809" y="1674"/>
                </a:lnTo>
                <a:lnTo>
                  <a:pt x="2790" y="1682"/>
                </a:lnTo>
                <a:lnTo>
                  <a:pt x="2769" y="1690"/>
                </a:lnTo>
                <a:lnTo>
                  <a:pt x="2746" y="1696"/>
                </a:lnTo>
                <a:lnTo>
                  <a:pt x="2723" y="1699"/>
                </a:lnTo>
                <a:lnTo>
                  <a:pt x="2698" y="1699"/>
                </a:lnTo>
                <a:lnTo>
                  <a:pt x="2674" y="1698"/>
                </a:lnTo>
                <a:lnTo>
                  <a:pt x="2648" y="1692"/>
                </a:lnTo>
                <a:lnTo>
                  <a:pt x="2622" y="1683"/>
                </a:lnTo>
                <a:lnTo>
                  <a:pt x="2596" y="1670"/>
                </a:lnTo>
                <a:lnTo>
                  <a:pt x="2568" y="1652"/>
                </a:lnTo>
                <a:lnTo>
                  <a:pt x="2541" y="1629"/>
                </a:lnTo>
                <a:lnTo>
                  <a:pt x="2513" y="1601"/>
                </a:lnTo>
                <a:lnTo>
                  <a:pt x="2486" y="1567"/>
                </a:lnTo>
                <a:lnTo>
                  <a:pt x="2458" y="1528"/>
                </a:lnTo>
                <a:lnTo>
                  <a:pt x="2430" y="1481"/>
                </a:lnTo>
                <a:lnTo>
                  <a:pt x="2403" y="1428"/>
                </a:lnTo>
                <a:lnTo>
                  <a:pt x="2377" y="1368"/>
                </a:lnTo>
                <a:lnTo>
                  <a:pt x="2350" y="1300"/>
                </a:lnTo>
                <a:lnTo>
                  <a:pt x="2324" y="1224"/>
                </a:lnTo>
                <a:lnTo>
                  <a:pt x="2323" y="1221"/>
                </a:lnTo>
                <a:lnTo>
                  <a:pt x="2318" y="1213"/>
                </a:lnTo>
                <a:lnTo>
                  <a:pt x="2310" y="1201"/>
                </a:lnTo>
                <a:lnTo>
                  <a:pt x="2299" y="1187"/>
                </a:lnTo>
                <a:lnTo>
                  <a:pt x="2285" y="1168"/>
                </a:lnTo>
                <a:lnTo>
                  <a:pt x="2268" y="1148"/>
                </a:lnTo>
                <a:lnTo>
                  <a:pt x="2250" y="1124"/>
                </a:lnTo>
                <a:lnTo>
                  <a:pt x="2228" y="1101"/>
                </a:lnTo>
                <a:lnTo>
                  <a:pt x="2205" y="1077"/>
                </a:lnTo>
                <a:lnTo>
                  <a:pt x="2181" y="1054"/>
                </a:lnTo>
                <a:lnTo>
                  <a:pt x="2154" y="1031"/>
                </a:lnTo>
                <a:lnTo>
                  <a:pt x="2126" y="1010"/>
                </a:lnTo>
                <a:lnTo>
                  <a:pt x="2095" y="990"/>
                </a:lnTo>
                <a:lnTo>
                  <a:pt x="451" y="2201"/>
                </a:lnTo>
                <a:lnTo>
                  <a:pt x="428" y="2221"/>
                </a:lnTo>
                <a:lnTo>
                  <a:pt x="411" y="2242"/>
                </a:lnTo>
                <a:lnTo>
                  <a:pt x="396" y="2267"/>
                </a:lnTo>
                <a:lnTo>
                  <a:pt x="387" y="2294"/>
                </a:lnTo>
                <a:lnTo>
                  <a:pt x="383" y="2320"/>
                </a:lnTo>
                <a:lnTo>
                  <a:pt x="384" y="2348"/>
                </a:lnTo>
                <a:lnTo>
                  <a:pt x="389" y="2375"/>
                </a:lnTo>
                <a:lnTo>
                  <a:pt x="398" y="2402"/>
                </a:lnTo>
                <a:lnTo>
                  <a:pt x="413" y="2426"/>
                </a:lnTo>
                <a:lnTo>
                  <a:pt x="432" y="2448"/>
                </a:lnTo>
                <a:lnTo>
                  <a:pt x="454" y="2467"/>
                </a:lnTo>
                <a:lnTo>
                  <a:pt x="479" y="2480"/>
                </a:lnTo>
                <a:lnTo>
                  <a:pt x="506" y="2488"/>
                </a:lnTo>
                <a:lnTo>
                  <a:pt x="532" y="2493"/>
                </a:lnTo>
                <a:lnTo>
                  <a:pt x="560" y="2492"/>
                </a:lnTo>
                <a:lnTo>
                  <a:pt x="587" y="2487"/>
                </a:lnTo>
                <a:lnTo>
                  <a:pt x="614" y="2477"/>
                </a:lnTo>
                <a:lnTo>
                  <a:pt x="637" y="2463"/>
                </a:lnTo>
                <a:lnTo>
                  <a:pt x="721" y="2402"/>
                </a:lnTo>
                <a:lnTo>
                  <a:pt x="728" y="2397"/>
                </a:lnTo>
                <a:lnTo>
                  <a:pt x="736" y="2391"/>
                </a:lnTo>
                <a:lnTo>
                  <a:pt x="743" y="2382"/>
                </a:lnTo>
                <a:lnTo>
                  <a:pt x="1615" y="1791"/>
                </a:lnTo>
                <a:lnTo>
                  <a:pt x="1638" y="1780"/>
                </a:lnTo>
                <a:lnTo>
                  <a:pt x="1660" y="1777"/>
                </a:lnTo>
                <a:lnTo>
                  <a:pt x="1682" y="1782"/>
                </a:lnTo>
                <a:lnTo>
                  <a:pt x="1704" y="1793"/>
                </a:lnTo>
                <a:lnTo>
                  <a:pt x="1719" y="1806"/>
                </a:lnTo>
                <a:lnTo>
                  <a:pt x="1730" y="1823"/>
                </a:lnTo>
                <a:lnTo>
                  <a:pt x="1736" y="1842"/>
                </a:lnTo>
                <a:lnTo>
                  <a:pt x="1737" y="1862"/>
                </a:lnTo>
                <a:lnTo>
                  <a:pt x="1735" y="1880"/>
                </a:lnTo>
                <a:lnTo>
                  <a:pt x="1729" y="1895"/>
                </a:lnTo>
                <a:lnTo>
                  <a:pt x="1718" y="1909"/>
                </a:lnTo>
                <a:lnTo>
                  <a:pt x="1704" y="1921"/>
                </a:lnTo>
                <a:lnTo>
                  <a:pt x="889" y="2476"/>
                </a:lnTo>
                <a:lnTo>
                  <a:pt x="816" y="2527"/>
                </a:lnTo>
                <a:lnTo>
                  <a:pt x="797" y="2551"/>
                </a:lnTo>
                <a:lnTo>
                  <a:pt x="782" y="2575"/>
                </a:lnTo>
                <a:lnTo>
                  <a:pt x="771" y="2603"/>
                </a:lnTo>
                <a:lnTo>
                  <a:pt x="766" y="2631"/>
                </a:lnTo>
                <a:lnTo>
                  <a:pt x="765" y="2659"/>
                </a:lnTo>
                <a:lnTo>
                  <a:pt x="770" y="2688"/>
                </a:lnTo>
                <a:lnTo>
                  <a:pt x="780" y="2716"/>
                </a:lnTo>
                <a:lnTo>
                  <a:pt x="795" y="2742"/>
                </a:lnTo>
                <a:lnTo>
                  <a:pt x="811" y="2760"/>
                </a:lnTo>
                <a:lnTo>
                  <a:pt x="832" y="2773"/>
                </a:lnTo>
                <a:lnTo>
                  <a:pt x="856" y="2784"/>
                </a:lnTo>
                <a:lnTo>
                  <a:pt x="883" y="2792"/>
                </a:lnTo>
                <a:lnTo>
                  <a:pt x="912" y="2797"/>
                </a:lnTo>
                <a:lnTo>
                  <a:pt x="943" y="2797"/>
                </a:lnTo>
                <a:lnTo>
                  <a:pt x="973" y="2794"/>
                </a:lnTo>
                <a:lnTo>
                  <a:pt x="1004" y="2787"/>
                </a:lnTo>
                <a:lnTo>
                  <a:pt x="1033" y="2776"/>
                </a:lnTo>
                <a:lnTo>
                  <a:pt x="1061" y="2761"/>
                </a:lnTo>
                <a:lnTo>
                  <a:pt x="1072" y="2750"/>
                </a:lnTo>
                <a:lnTo>
                  <a:pt x="1082" y="2741"/>
                </a:lnTo>
                <a:lnTo>
                  <a:pt x="1094" y="2731"/>
                </a:lnTo>
                <a:lnTo>
                  <a:pt x="1107" y="2723"/>
                </a:lnTo>
                <a:lnTo>
                  <a:pt x="1841" y="2194"/>
                </a:lnTo>
                <a:lnTo>
                  <a:pt x="1854" y="2180"/>
                </a:lnTo>
                <a:lnTo>
                  <a:pt x="1867" y="2172"/>
                </a:lnTo>
                <a:lnTo>
                  <a:pt x="1883" y="2167"/>
                </a:lnTo>
                <a:lnTo>
                  <a:pt x="1902" y="2166"/>
                </a:lnTo>
                <a:lnTo>
                  <a:pt x="1922" y="2169"/>
                </a:lnTo>
                <a:lnTo>
                  <a:pt x="1941" y="2178"/>
                </a:lnTo>
                <a:lnTo>
                  <a:pt x="1956" y="2191"/>
                </a:lnTo>
                <a:lnTo>
                  <a:pt x="1969" y="2207"/>
                </a:lnTo>
                <a:lnTo>
                  <a:pt x="1977" y="2227"/>
                </a:lnTo>
                <a:lnTo>
                  <a:pt x="1980" y="2247"/>
                </a:lnTo>
                <a:lnTo>
                  <a:pt x="1977" y="2266"/>
                </a:lnTo>
                <a:lnTo>
                  <a:pt x="1971" y="2283"/>
                </a:lnTo>
                <a:lnTo>
                  <a:pt x="1962" y="2297"/>
                </a:lnTo>
                <a:lnTo>
                  <a:pt x="1952" y="2309"/>
                </a:lnTo>
                <a:lnTo>
                  <a:pt x="1202" y="2844"/>
                </a:lnTo>
                <a:lnTo>
                  <a:pt x="1180" y="2862"/>
                </a:lnTo>
                <a:lnTo>
                  <a:pt x="1162" y="2884"/>
                </a:lnTo>
                <a:lnTo>
                  <a:pt x="1149" y="2910"/>
                </a:lnTo>
                <a:lnTo>
                  <a:pt x="1139" y="2935"/>
                </a:lnTo>
                <a:lnTo>
                  <a:pt x="1135" y="2963"/>
                </a:lnTo>
                <a:lnTo>
                  <a:pt x="1135" y="2990"/>
                </a:lnTo>
                <a:lnTo>
                  <a:pt x="1140" y="3018"/>
                </a:lnTo>
                <a:lnTo>
                  <a:pt x="1150" y="3044"/>
                </a:lnTo>
                <a:lnTo>
                  <a:pt x="1165" y="3068"/>
                </a:lnTo>
                <a:lnTo>
                  <a:pt x="1180" y="3088"/>
                </a:lnTo>
                <a:lnTo>
                  <a:pt x="1200" y="3105"/>
                </a:lnTo>
                <a:lnTo>
                  <a:pt x="1222" y="3118"/>
                </a:lnTo>
                <a:lnTo>
                  <a:pt x="1246" y="3128"/>
                </a:lnTo>
                <a:lnTo>
                  <a:pt x="1273" y="3134"/>
                </a:lnTo>
                <a:lnTo>
                  <a:pt x="1305" y="3136"/>
                </a:lnTo>
                <a:lnTo>
                  <a:pt x="1336" y="3131"/>
                </a:lnTo>
                <a:lnTo>
                  <a:pt x="1367" y="3121"/>
                </a:lnTo>
                <a:lnTo>
                  <a:pt x="1395" y="3105"/>
                </a:lnTo>
                <a:lnTo>
                  <a:pt x="2022" y="2650"/>
                </a:lnTo>
                <a:lnTo>
                  <a:pt x="2038" y="2643"/>
                </a:lnTo>
                <a:lnTo>
                  <a:pt x="2053" y="2639"/>
                </a:lnTo>
                <a:lnTo>
                  <a:pt x="2068" y="2638"/>
                </a:lnTo>
                <a:lnTo>
                  <a:pt x="2090" y="2641"/>
                </a:lnTo>
                <a:lnTo>
                  <a:pt x="2110" y="2649"/>
                </a:lnTo>
                <a:lnTo>
                  <a:pt x="2127" y="2663"/>
                </a:lnTo>
                <a:lnTo>
                  <a:pt x="2140" y="2680"/>
                </a:lnTo>
                <a:lnTo>
                  <a:pt x="2148" y="2699"/>
                </a:lnTo>
                <a:lnTo>
                  <a:pt x="2150" y="2722"/>
                </a:lnTo>
                <a:lnTo>
                  <a:pt x="2148" y="2739"/>
                </a:lnTo>
                <a:lnTo>
                  <a:pt x="2140" y="2755"/>
                </a:lnTo>
                <a:lnTo>
                  <a:pt x="2131" y="2769"/>
                </a:lnTo>
                <a:lnTo>
                  <a:pt x="2117" y="2781"/>
                </a:lnTo>
                <a:lnTo>
                  <a:pt x="1724" y="3077"/>
                </a:lnTo>
                <a:lnTo>
                  <a:pt x="1705" y="3093"/>
                </a:lnTo>
                <a:lnTo>
                  <a:pt x="1691" y="3111"/>
                </a:lnTo>
                <a:lnTo>
                  <a:pt x="1681" y="3133"/>
                </a:lnTo>
                <a:lnTo>
                  <a:pt x="1674" y="3155"/>
                </a:lnTo>
                <a:lnTo>
                  <a:pt x="1671" y="3178"/>
                </a:lnTo>
                <a:lnTo>
                  <a:pt x="1675" y="3201"/>
                </a:lnTo>
                <a:lnTo>
                  <a:pt x="1682" y="3223"/>
                </a:lnTo>
                <a:lnTo>
                  <a:pt x="1694" y="3241"/>
                </a:lnTo>
                <a:lnTo>
                  <a:pt x="1710" y="3259"/>
                </a:lnTo>
                <a:lnTo>
                  <a:pt x="1730" y="3273"/>
                </a:lnTo>
                <a:lnTo>
                  <a:pt x="1751" y="3284"/>
                </a:lnTo>
                <a:lnTo>
                  <a:pt x="1772" y="3291"/>
                </a:lnTo>
                <a:lnTo>
                  <a:pt x="1796" y="3292"/>
                </a:lnTo>
                <a:lnTo>
                  <a:pt x="1819" y="3290"/>
                </a:lnTo>
                <a:lnTo>
                  <a:pt x="1841" y="3283"/>
                </a:lnTo>
                <a:lnTo>
                  <a:pt x="1859" y="3270"/>
                </a:lnTo>
                <a:lnTo>
                  <a:pt x="1895" y="3247"/>
                </a:lnTo>
                <a:lnTo>
                  <a:pt x="1898" y="3214"/>
                </a:lnTo>
                <a:lnTo>
                  <a:pt x="1905" y="3181"/>
                </a:lnTo>
                <a:lnTo>
                  <a:pt x="1919" y="3150"/>
                </a:lnTo>
                <a:lnTo>
                  <a:pt x="1937" y="3121"/>
                </a:lnTo>
                <a:lnTo>
                  <a:pt x="1959" y="3094"/>
                </a:lnTo>
                <a:lnTo>
                  <a:pt x="1986" y="3071"/>
                </a:lnTo>
                <a:lnTo>
                  <a:pt x="2015" y="3054"/>
                </a:lnTo>
                <a:lnTo>
                  <a:pt x="2048" y="3041"/>
                </a:lnTo>
                <a:lnTo>
                  <a:pt x="2081" y="3035"/>
                </a:lnTo>
                <a:lnTo>
                  <a:pt x="2115" y="3034"/>
                </a:lnTo>
                <a:lnTo>
                  <a:pt x="2148" y="3039"/>
                </a:lnTo>
                <a:lnTo>
                  <a:pt x="2221" y="2993"/>
                </a:lnTo>
                <a:lnTo>
                  <a:pt x="2221" y="2960"/>
                </a:lnTo>
                <a:lnTo>
                  <a:pt x="2226" y="2927"/>
                </a:lnTo>
                <a:lnTo>
                  <a:pt x="2235" y="2895"/>
                </a:lnTo>
                <a:lnTo>
                  <a:pt x="2249" y="2864"/>
                </a:lnTo>
                <a:lnTo>
                  <a:pt x="2267" y="2836"/>
                </a:lnTo>
                <a:lnTo>
                  <a:pt x="2290" y="2809"/>
                </a:lnTo>
                <a:lnTo>
                  <a:pt x="2317" y="2787"/>
                </a:lnTo>
                <a:lnTo>
                  <a:pt x="2350" y="2769"/>
                </a:lnTo>
                <a:lnTo>
                  <a:pt x="2384" y="2755"/>
                </a:lnTo>
                <a:lnTo>
                  <a:pt x="2418" y="2748"/>
                </a:lnTo>
                <a:lnTo>
                  <a:pt x="2453" y="2747"/>
                </a:lnTo>
                <a:lnTo>
                  <a:pt x="2489" y="2752"/>
                </a:lnTo>
                <a:lnTo>
                  <a:pt x="2522" y="2760"/>
                </a:lnTo>
                <a:lnTo>
                  <a:pt x="2555" y="2775"/>
                </a:lnTo>
                <a:lnTo>
                  <a:pt x="2581" y="2755"/>
                </a:lnTo>
                <a:lnTo>
                  <a:pt x="2578" y="2719"/>
                </a:lnTo>
                <a:lnTo>
                  <a:pt x="2580" y="2682"/>
                </a:lnTo>
                <a:lnTo>
                  <a:pt x="2587" y="2646"/>
                </a:lnTo>
                <a:lnTo>
                  <a:pt x="2601" y="2613"/>
                </a:lnTo>
                <a:lnTo>
                  <a:pt x="2620" y="2581"/>
                </a:lnTo>
                <a:lnTo>
                  <a:pt x="2645" y="2553"/>
                </a:lnTo>
                <a:lnTo>
                  <a:pt x="2674" y="2529"/>
                </a:lnTo>
                <a:lnTo>
                  <a:pt x="2679" y="2524"/>
                </a:lnTo>
                <a:lnTo>
                  <a:pt x="2710" y="2505"/>
                </a:lnTo>
                <a:lnTo>
                  <a:pt x="2745" y="2493"/>
                </a:lnTo>
                <a:lnTo>
                  <a:pt x="2779" y="2486"/>
                </a:lnTo>
                <a:lnTo>
                  <a:pt x="2814" y="2485"/>
                </a:lnTo>
                <a:lnTo>
                  <a:pt x="2848" y="2488"/>
                </a:lnTo>
                <a:lnTo>
                  <a:pt x="2882" y="2497"/>
                </a:lnTo>
                <a:lnTo>
                  <a:pt x="2914" y="2510"/>
                </a:lnTo>
                <a:lnTo>
                  <a:pt x="2944" y="2527"/>
                </a:lnTo>
                <a:lnTo>
                  <a:pt x="2949" y="2527"/>
                </a:lnTo>
                <a:lnTo>
                  <a:pt x="2946" y="2518"/>
                </a:lnTo>
                <a:lnTo>
                  <a:pt x="2925" y="2482"/>
                </a:lnTo>
                <a:lnTo>
                  <a:pt x="2910" y="2447"/>
                </a:lnTo>
                <a:lnTo>
                  <a:pt x="2902" y="2409"/>
                </a:lnTo>
                <a:lnTo>
                  <a:pt x="2900" y="2372"/>
                </a:lnTo>
                <a:lnTo>
                  <a:pt x="2904" y="2334"/>
                </a:lnTo>
                <a:lnTo>
                  <a:pt x="2913" y="2297"/>
                </a:lnTo>
                <a:lnTo>
                  <a:pt x="2929" y="2262"/>
                </a:lnTo>
                <a:lnTo>
                  <a:pt x="2948" y="2229"/>
                </a:lnTo>
                <a:lnTo>
                  <a:pt x="2974" y="2199"/>
                </a:lnTo>
                <a:lnTo>
                  <a:pt x="3004" y="2173"/>
                </a:lnTo>
                <a:lnTo>
                  <a:pt x="3037" y="2154"/>
                </a:lnTo>
                <a:lnTo>
                  <a:pt x="3071" y="2140"/>
                </a:lnTo>
                <a:lnTo>
                  <a:pt x="3108" y="2133"/>
                </a:lnTo>
                <a:lnTo>
                  <a:pt x="3143" y="2130"/>
                </a:lnTo>
                <a:lnTo>
                  <a:pt x="3179" y="2133"/>
                </a:lnTo>
                <a:lnTo>
                  <a:pt x="3215" y="2140"/>
                </a:lnTo>
                <a:lnTo>
                  <a:pt x="3249" y="2154"/>
                </a:lnTo>
                <a:lnTo>
                  <a:pt x="3281" y="2172"/>
                </a:lnTo>
                <a:lnTo>
                  <a:pt x="3310" y="2194"/>
                </a:lnTo>
                <a:lnTo>
                  <a:pt x="3584" y="1877"/>
                </a:lnTo>
                <a:lnTo>
                  <a:pt x="3630" y="1826"/>
                </a:lnTo>
                <a:lnTo>
                  <a:pt x="3680" y="1780"/>
                </a:lnTo>
                <a:lnTo>
                  <a:pt x="3733" y="1737"/>
                </a:lnTo>
                <a:lnTo>
                  <a:pt x="3787" y="1697"/>
                </a:lnTo>
                <a:lnTo>
                  <a:pt x="3846" y="1661"/>
                </a:lnTo>
                <a:lnTo>
                  <a:pt x="4019" y="1563"/>
                </a:lnTo>
                <a:lnTo>
                  <a:pt x="4019" y="1760"/>
                </a:lnTo>
                <a:lnTo>
                  <a:pt x="3893" y="1832"/>
                </a:lnTo>
                <a:lnTo>
                  <a:pt x="3829" y="1873"/>
                </a:lnTo>
                <a:lnTo>
                  <a:pt x="3768" y="1921"/>
                </a:lnTo>
                <a:lnTo>
                  <a:pt x="3711" y="1972"/>
                </a:lnTo>
                <a:lnTo>
                  <a:pt x="3658" y="2028"/>
                </a:lnTo>
                <a:lnTo>
                  <a:pt x="3404" y="2325"/>
                </a:lnTo>
                <a:lnTo>
                  <a:pt x="3521" y="2492"/>
                </a:lnTo>
                <a:lnTo>
                  <a:pt x="3541" y="2527"/>
                </a:lnTo>
                <a:lnTo>
                  <a:pt x="3556" y="2563"/>
                </a:lnTo>
                <a:lnTo>
                  <a:pt x="3563" y="2600"/>
                </a:lnTo>
                <a:lnTo>
                  <a:pt x="3566" y="2638"/>
                </a:lnTo>
                <a:lnTo>
                  <a:pt x="3562" y="2676"/>
                </a:lnTo>
                <a:lnTo>
                  <a:pt x="3552" y="2713"/>
                </a:lnTo>
                <a:lnTo>
                  <a:pt x="3538" y="2748"/>
                </a:lnTo>
                <a:lnTo>
                  <a:pt x="3518" y="2781"/>
                </a:lnTo>
                <a:lnTo>
                  <a:pt x="3493" y="2811"/>
                </a:lnTo>
                <a:lnTo>
                  <a:pt x="3462" y="2837"/>
                </a:lnTo>
                <a:lnTo>
                  <a:pt x="3429" y="2856"/>
                </a:lnTo>
                <a:lnTo>
                  <a:pt x="3395" y="2870"/>
                </a:lnTo>
                <a:lnTo>
                  <a:pt x="3359" y="2877"/>
                </a:lnTo>
                <a:lnTo>
                  <a:pt x="3322" y="2879"/>
                </a:lnTo>
                <a:lnTo>
                  <a:pt x="3285" y="2877"/>
                </a:lnTo>
                <a:lnTo>
                  <a:pt x="3250" y="2870"/>
                </a:lnTo>
                <a:lnTo>
                  <a:pt x="3216" y="2856"/>
                </a:lnTo>
                <a:lnTo>
                  <a:pt x="3184" y="2838"/>
                </a:lnTo>
                <a:lnTo>
                  <a:pt x="3156" y="2816"/>
                </a:lnTo>
                <a:lnTo>
                  <a:pt x="3170" y="2849"/>
                </a:lnTo>
                <a:lnTo>
                  <a:pt x="3178" y="2884"/>
                </a:lnTo>
                <a:lnTo>
                  <a:pt x="3181" y="2920"/>
                </a:lnTo>
                <a:lnTo>
                  <a:pt x="3178" y="2955"/>
                </a:lnTo>
                <a:lnTo>
                  <a:pt x="3170" y="2990"/>
                </a:lnTo>
                <a:lnTo>
                  <a:pt x="3156" y="3022"/>
                </a:lnTo>
                <a:lnTo>
                  <a:pt x="3138" y="3054"/>
                </a:lnTo>
                <a:lnTo>
                  <a:pt x="3114" y="3080"/>
                </a:lnTo>
                <a:lnTo>
                  <a:pt x="3084" y="3105"/>
                </a:lnTo>
                <a:lnTo>
                  <a:pt x="3080" y="3110"/>
                </a:lnTo>
                <a:lnTo>
                  <a:pt x="3048" y="3128"/>
                </a:lnTo>
                <a:lnTo>
                  <a:pt x="3013" y="3141"/>
                </a:lnTo>
                <a:lnTo>
                  <a:pt x="2977" y="3147"/>
                </a:lnTo>
                <a:lnTo>
                  <a:pt x="2941" y="3149"/>
                </a:lnTo>
                <a:lnTo>
                  <a:pt x="2905" y="3145"/>
                </a:lnTo>
                <a:lnTo>
                  <a:pt x="2870" y="3135"/>
                </a:lnTo>
                <a:lnTo>
                  <a:pt x="2837" y="3119"/>
                </a:lnTo>
                <a:lnTo>
                  <a:pt x="2807" y="3099"/>
                </a:lnTo>
                <a:lnTo>
                  <a:pt x="2780" y="3073"/>
                </a:lnTo>
                <a:lnTo>
                  <a:pt x="2786" y="3105"/>
                </a:lnTo>
                <a:lnTo>
                  <a:pt x="2788" y="3138"/>
                </a:lnTo>
                <a:lnTo>
                  <a:pt x="2786" y="3169"/>
                </a:lnTo>
                <a:lnTo>
                  <a:pt x="2780" y="3201"/>
                </a:lnTo>
                <a:lnTo>
                  <a:pt x="2769" y="3231"/>
                </a:lnTo>
                <a:lnTo>
                  <a:pt x="2754" y="3259"/>
                </a:lnTo>
                <a:lnTo>
                  <a:pt x="2735" y="3286"/>
                </a:lnTo>
                <a:lnTo>
                  <a:pt x="2710" y="3309"/>
                </a:lnTo>
                <a:lnTo>
                  <a:pt x="2682" y="3330"/>
                </a:lnTo>
                <a:lnTo>
                  <a:pt x="2651" y="3346"/>
                </a:lnTo>
                <a:lnTo>
                  <a:pt x="2617" y="3357"/>
                </a:lnTo>
                <a:lnTo>
                  <a:pt x="2581" y="3362"/>
                </a:lnTo>
                <a:lnTo>
                  <a:pt x="2546" y="3362"/>
                </a:lnTo>
                <a:lnTo>
                  <a:pt x="2512" y="3356"/>
                </a:lnTo>
                <a:lnTo>
                  <a:pt x="2479" y="3346"/>
                </a:lnTo>
                <a:lnTo>
                  <a:pt x="2447" y="3330"/>
                </a:lnTo>
                <a:lnTo>
                  <a:pt x="2418" y="3309"/>
                </a:lnTo>
                <a:lnTo>
                  <a:pt x="2393" y="3285"/>
                </a:lnTo>
                <a:lnTo>
                  <a:pt x="2369" y="3257"/>
                </a:lnTo>
                <a:lnTo>
                  <a:pt x="2363" y="3247"/>
                </a:lnTo>
                <a:lnTo>
                  <a:pt x="2373" y="3280"/>
                </a:lnTo>
                <a:lnTo>
                  <a:pt x="2378" y="3315"/>
                </a:lnTo>
                <a:lnTo>
                  <a:pt x="2377" y="3351"/>
                </a:lnTo>
                <a:lnTo>
                  <a:pt x="2369" y="3385"/>
                </a:lnTo>
                <a:lnTo>
                  <a:pt x="2356" y="3419"/>
                </a:lnTo>
                <a:lnTo>
                  <a:pt x="2339" y="3449"/>
                </a:lnTo>
                <a:lnTo>
                  <a:pt x="2316" y="3476"/>
                </a:lnTo>
                <a:lnTo>
                  <a:pt x="2289" y="3501"/>
                </a:lnTo>
                <a:lnTo>
                  <a:pt x="2260" y="3516"/>
                </a:lnTo>
                <a:lnTo>
                  <a:pt x="2229" y="3529"/>
                </a:lnTo>
                <a:lnTo>
                  <a:pt x="2196" y="3536"/>
                </a:lnTo>
                <a:lnTo>
                  <a:pt x="2163" y="3537"/>
                </a:lnTo>
                <a:lnTo>
                  <a:pt x="2131" y="3535"/>
                </a:lnTo>
                <a:lnTo>
                  <a:pt x="2099" y="3526"/>
                </a:lnTo>
                <a:lnTo>
                  <a:pt x="2070" y="3514"/>
                </a:lnTo>
                <a:lnTo>
                  <a:pt x="2042" y="3497"/>
                </a:lnTo>
                <a:lnTo>
                  <a:pt x="2016" y="3475"/>
                </a:lnTo>
                <a:lnTo>
                  <a:pt x="1994" y="3449"/>
                </a:lnTo>
                <a:lnTo>
                  <a:pt x="1958" y="3397"/>
                </a:lnTo>
                <a:lnTo>
                  <a:pt x="1953" y="3397"/>
                </a:lnTo>
                <a:lnTo>
                  <a:pt x="1920" y="3416"/>
                </a:lnTo>
                <a:lnTo>
                  <a:pt x="1886" y="3432"/>
                </a:lnTo>
                <a:lnTo>
                  <a:pt x="1850" y="3442"/>
                </a:lnTo>
                <a:lnTo>
                  <a:pt x="1815" y="3448"/>
                </a:lnTo>
                <a:lnTo>
                  <a:pt x="1779" y="3448"/>
                </a:lnTo>
                <a:lnTo>
                  <a:pt x="1748" y="3447"/>
                </a:lnTo>
                <a:lnTo>
                  <a:pt x="1704" y="3435"/>
                </a:lnTo>
                <a:lnTo>
                  <a:pt x="1664" y="3418"/>
                </a:lnTo>
                <a:lnTo>
                  <a:pt x="1627" y="3396"/>
                </a:lnTo>
                <a:lnTo>
                  <a:pt x="1596" y="3368"/>
                </a:lnTo>
                <a:lnTo>
                  <a:pt x="1568" y="3336"/>
                </a:lnTo>
                <a:lnTo>
                  <a:pt x="1550" y="3307"/>
                </a:lnTo>
                <a:lnTo>
                  <a:pt x="1536" y="3278"/>
                </a:lnTo>
                <a:lnTo>
                  <a:pt x="1525" y="3246"/>
                </a:lnTo>
                <a:lnTo>
                  <a:pt x="1519" y="3212"/>
                </a:lnTo>
                <a:lnTo>
                  <a:pt x="1487" y="3236"/>
                </a:lnTo>
                <a:lnTo>
                  <a:pt x="1451" y="3259"/>
                </a:lnTo>
                <a:lnTo>
                  <a:pt x="1412" y="3276"/>
                </a:lnTo>
                <a:lnTo>
                  <a:pt x="1370" y="3289"/>
                </a:lnTo>
                <a:lnTo>
                  <a:pt x="1328" y="3295"/>
                </a:lnTo>
                <a:lnTo>
                  <a:pt x="1283" y="3296"/>
                </a:lnTo>
                <a:lnTo>
                  <a:pt x="1264" y="3295"/>
                </a:lnTo>
                <a:lnTo>
                  <a:pt x="1247" y="3293"/>
                </a:lnTo>
                <a:lnTo>
                  <a:pt x="1206" y="3284"/>
                </a:lnTo>
                <a:lnTo>
                  <a:pt x="1167" y="3269"/>
                </a:lnTo>
                <a:lnTo>
                  <a:pt x="1130" y="3251"/>
                </a:lnTo>
                <a:lnTo>
                  <a:pt x="1096" y="3226"/>
                </a:lnTo>
                <a:lnTo>
                  <a:pt x="1066" y="3198"/>
                </a:lnTo>
                <a:lnTo>
                  <a:pt x="1038" y="3167"/>
                </a:lnTo>
                <a:lnTo>
                  <a:pt x="1014" y="3128"/>
                </a:lnTo>
                <a:lnTo>
                  <a:pt x="994" y="3086"/>
                </a:lnTo>
                <a:lnTo>
                  <a:pt x="982" y="3043"/>
                </a:lnTo>
                <a:lnTo>
                  <a:pt x="977" y="2998"/>
                </a:lnTo>
                <a:lnTo>
                  <a:pt x="979" y="2952"/>
                </a:lnTo>
                <a:lnTo>
                  <a:pt x="957" y="2951"/>
                </a:lnTo>
                <a:lnTo>
                  <a:pt x="933" y="2950"/>
                </a:lnTo>
                <a:lnTo>
                  <a:pt x="909" y="2949"/>
                </a:lnTo>
                <a:lnTo>
                  <a:pt x="869" y="2944"/>
                </a:lnTo>
                <a:lnTo>
                  <a:pt x="828" y="2937"/>
                </a:lnTo>
                <a:lnTo>
                  <a:pt x="792" y="2924"/>
                </a:lnTo>
                <a:lnTo>
                  <a:pt x="756" y="2907"/>
                </a:lnTo>
                <a:lnTo>
                  <a:pt x="724" y="2887"/>
                </a:lnTo>
                <a:lnTo>
                  <a:pt x="694" y="2861"/>
                </a:lnTo>
                <a:lnTo>
                  <a:pt x="668" y="2829"/>
                </a:lnTo>
                <a:lnTo>
                  <a:pt x="646" y="2794"/>
                </a:lnTo>
                <a:lnTo>
                  <a:pt x="629" y="2759"/>
                </a:lnTo>
                <a:lnTo>
                  <a:pt x="618" y="2721"/>
                </a:lnTo>
                <a:lnTo>
                  <a:pt x="610" y="2682"/>
                </a:lnTo>
                <a:lnTo>
                  <a:pt x="608" y="2641"/>
                </a:lnTo>
                <a:lnTo>
                  <a:pt x="566" y="2646"/>
                </a:lnTo>
                <a:lnTo>
                  <a:pt x="523" y="2646"/>
                </a:lnTo>
                <a:lnTo>
                  <a:pt x="504" y="2646"/>
                </a:lnTo>
                <a:lnTo>
                  <a:pt x="486" y="2644"/>
                </a:lnTo>
                <a:lnTo>
                  <a:pt x="446" y="2635"/>
                </a:lnTo>
                <a:lnTo>
                  <a:pt x="407" y="2620"/>
                </a:lnTo>
                <a:lnTo>
                  <a:pt x="370" y="2600"/>
                </a:lnTo>
                <a:lnTo>
                  <a:pt x="336" y="2577"/>
                </a:lnTo>
                <a:lnTo>
                  <a:pt x="305" y="2549"/>
                </a:lnTo>
                <a:lnTo>
                  <a:pt x="277" y="2518"/>
                </a:lnTo>
                <a:lnTo>
                  <a:pt x="256" y="2481"/>
                </a:lnTo>
                <a:lnTo>
                  <a:pt x="241" y="2442"/>
                </a:lnTo>
                <a:lnTo>
                  <a:pt x="230" y="2403"/>
                </a:lnTo>
                <a:lnTo>
                  <a:pt x="224" y="2363"/>
                </a:lnTo>
                <a:lnTo>
                  <a:pt x="224" y="2322"/>
                </a:lnTo>
                <a:lnTo>
                  <a:pt x="229" y="2281"/>
                </a:lnTo>
                <a:lnTo>
                  <a:pt x="238" y="2241"/>
                </a:lnTo>
                <a:lnTo>
                  <a:pt x="252" y="2203"/>
                </a:lnTo>
                <a:lnTo>
                  <a:pt x="270" y="2167"/>
                </a:lnTo>
                <a:lnTo>
                  <a:pt x="295" y="2133"/>
                </a:lnTo>
                <a:lnTo>
                  <a:pt x="323" y="2101"/>
                </a:lnTo>
                <a:lnTo>
                  <a:pt x="356" y="2073"/>
                </a:lnTo>
                <a:lnTo>
                  <a:pt x="409" y="2031"/>
                </a:lnTo>
                <a:lnTo>
                  <a:pt x="378" y="1972"/>
                </a:lnTo>
                <a:lnTo>
                  <a:pt x="341" y="1916"/>
                </a:lnTo>
                <a:lnTo>
                  <a:pt x="300" y="1865"/>
                </a:lnTo>
                <a:lnTo>
                  <a:pt x="253" y="1816"/>
                </a:lnTo>
                <a:lnTo>
                  <a:pt x="203" y="1772"/>
                </a:lnTo>
                <a:lnTo>
                  <a:pt x="150" y="1733"/>
                </a:lnTo>
                <a:lnTo>
                  <a:pt x="93" y="1698"/>
                </a:lnTo>
                <a:lnTo>
                  <a:pt x="0" y="164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7938" y="2416597"/>
            <a:ext cx="588143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595959"/>
                </a:solidFill>
              </a:rPr>
              <a:t>Оплодотворенные яйца вместе с фекалиями выводятся наружу. Во внешней среде развитие происходит при температуре от 13˚ до 36˚С, оптимальная температура – 24˚ - 30˚, при которой продолжительность развития личинки составляет 16-18 суток. В зависимости от колебаний температуры и влажности сроки могут изменяться. Восприимчивость к аскаридозу высокая. Это подтверждается широкой </a:t>
            </a:r>
            <a:r>
              <a:rPr lang="ru-RU" b="1" dirty="0" err="1">
                <a:solidFill>
                  <a:srgbClr val="595959"/>
                </a:solidFill>
              </a:rPr>
              <a:t>инвазированностью</a:t>
            </a:r>
            <a:r>
              <a:rPr lang="ru-RU" b="1" dirty="0">
                <a:solidFill>
                  <a:srgbClr val="595959"/>
                </a:solidFill>
              </a:rPr>
              <a:t> этим гельминтозом в эндемичных районах. Иммунитет в ответ на паразитирование в кишечнике половозрелых аскарид характеризуется слабой напряженностью. Более выраженные иммунные реакции характерны для миграционной стадии аскаридоза.</a:t>
            </a:r>
          </a:p>
          <a:p>
            <a:pPr algn="just"/>
            <a:endParaRPr lang="ru-RU" sz="1600" b="1" dirty="0">
              <a:solidFill>
                <a:srgbClr val="595959"/>
              </a:solidFill>
            </a:endParaRPr>
          </a:p>
        </p:txBody>
      </p:sp>
      <p:sp>
        <p:nvSpPr>
          <p:cNvPr id="17" name="Полилиния 16"/>
          <p:cNvSpPr/>
          <p:nvPr/>
        </p:nvSpPr>
        <p:spPr>
          <a:xfrm rot="20968837">
            <a:off x="-1522673" y="5641413"/>
            <a:ext cx="3030715" cy="1858333"/>
          </a:xfrm>
          <a:custGeom>
            <a:avLst/>
            <a:gdLst>
              <a:gd name="connsiteX0" fmla="*/ 0 w 3080697"/>
              <a:gd name="connsiteY0" fmla="*/ 493864 h 1379236"/>
              <a:gd name="connsiteX1" fmla="*/ 1436915 w 3080697"/>
              <a:gd name="connsiteY1" fmla="*/ 378 h 1379236"/>
              <a:gd name="connsiteX2" fmla="*/ 2133600 w 3080697"/>
              <a:gd name="connsiteY2" fmla="*/ 421293 h 1379236"/>
              <a:gd name="connsiteX3" fmla="*/ 2191658 w 3080697"/>
              <a:gd name="connsiteY3" fmla="*/ 914778 h 1379236"/>
              <a:gd name="connsiteX4" fmla="*/ 2873829 w 3080697"/>
              <a:gd name="connsiteY4" fmla="*/ 1059921 h 1379236"/>
              <a:gd name="connsiteX5" fmla="*/ 3048000 w 3080697"/>
              <a:gd name="connsiteY5" fmla="*/ 1379236 h 1379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0697" h="1379236">
                <a:moveTo>
                  <a:pt x="0" y="493864"/>
                </a:moveTo>
                <a:cubicBezTo>
                  <a:pt x="540657" y="253168"/>
                  <a:pt x="1081315" y="12473"/>
                  <a:pt x="1436915" y="378"/>
                </a:cubicBezTo>
                <a:cubicBezTo>
                  <a:pt x="1792515" y="-11717"/>
                  <a:pt x="2007810" y="268893"/>
                  <a:pt x="2133600" y="421293"/>
                </a:cubicBezTo>
                <a:cubicBezTo>
                  <a:pt x="2259391" y="573693"/>
                  <a:pt x="2068286" y="808340"/>
                  <a:pt x="2191658" y="914778"/>
                </a:cubicBezTo>
                <a:cubicBezTo>
                  <a:pt x="2315030" y="1021216"/>
                  <a:pt x="2731105" y="982511"/>
                  <a:pt x="2873829" y="1059921"/>
                </a:cubicBezTo>
                <a:cubicBezTo>
                  <a:pt x="3016553" y="1137331"/>
                  <a:pt x="3142343" y="1255865"/>
                  <a:pt x="3048000" y="1379236"/>
                </a:cubicBezTo>
              </a:path>
            </a:pathLst>
          </a:custGeom>
          <a:solidFill>
            <a:srgbClr val="3E8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11572720" y="6106508"/>
            <a:ext cx="1145390" cy="1132114"/>
          </a:xfrm>
          <a:custGeom>
            <a:avLst/>
            <a:gdLst>
              <a:gd name="connsiteX0" fmla="*/ 448705 w 1145390"/>
              <a:gd name="connsiteY0" fmla="*/ 1132114 h 1132114"/>
              <a:gd name="connsiteX1" fmla="*/ 27790 w 1145390"/>
              <a:gd name="connsiteY1" fmla="*/ 406400 h 1132114"/>
              <a:gd name="connsiteX2" fmla="*/ 1145390 w 1145390"/>
              <a:gd name="connsiteY2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5390" h="1132114">
                <a:moveTo>
                  <a:pt x="448705" y="1132114"/>
                </a:moveTo>
                <a:cubicBezTo>
                  <a:pt x="180190" y="863600"/>
                  <a:pt x="-88324" y="595086"/>
                  <a:pt x="27790" y="406400"/>
                </a:cubicBezTo>
                <a:cubicBezTo>
                  <a:pt x="143904" y="217714"/>
                  <a:pt x="644647" y="108857"/>
                  <a:pt x="1145390" y="0"/>
                </a:cubicBezTo>
              </a:path>
            </a:pathLst>
          </a:custGeom>
          <a:solidFill>
            <a:srgbClr val="09B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 rot="1051947">
            <a:off x="8875850" y="-548396"/>
            <a:ext cx="4159163" cy="1512202"/>
          </a:xfrm>
          <a:custGeom>
            <a:avLst/>
            <a:gdLst>
              <a:gd name="connsiteX0" fmla="*/ 0 w 3628571"/>
              <a:gd name="connsiteY0" fmla="*/ 0 h 956646"/>
              <a:gd name="connsiteX1" fmla="*/ 682171 w 3628571"/>
              <a:gd name="connsiteY1" fmla="*/ 769257 h 956646"/>
              <a:gd name="connsiteX2" fmla="*/ 1436914 w 3628571"/>
              <a:gd name="connsiteY2" fmla="*/ 508000 h 956646"/>
              <a:gd name="connsiteX3" fmla="*/ 2307771 w 3628571"/>
              <a:gd name="connsiteY3" fmla="*/ 783772 h 956646"/>
              <a:gd name="connsiteX4" fmla="*/ 2946400 w 3628571"/>
              <a:gd name="connsiteY4" fmla="*/ 914400 h 956646"/>
              <a:gd name="connsiteX5" fmla="*/ 3628571 w 3628571"/>
              <a:gd name="connsiteY5" fmla="*/ 29029 h 95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8571" h="956646">
                <a:moveTo>
                  <a:pt x="0" y="0"/>
                </a:moveTo>
                <a:cubicBezTo>
                  <a:pt x="221342" y="342295"/>
                  <a:pt x="442685" y="684590"/>
                  <a:pt x="682171" y="769257"/>
                </a:cubicBezTo>
                <a:cubicBezTo>
                  <a:pt x="921657" y="853924"/>
                  <a:pt x="1165981" y="505581"/>
                  <a:pt x="1436914" y="508000"/>
                </a:cubicBezTo>
                <a:cubicBezTo>
                  <a:pt x="1707847" y="510419"/>
                  <a:pt x="2056190" y="716039"/>
                  <a:pt x="2307771" y="783772"/>
                </a:cubicBezTo>
                <a:cubicBezTo>
                  <a:pt x="2559352" y="851505"/>
                  <a:pt x="2726267" y="1040190"/>
                  <a:pt x="2946400" y="914400"/>
                </a:cubicBezTo>
                <a:cubicBezTo>
                  <a:pt x="3166533" y="788610"/>
                  <a:pt x="3397552" y="408819"/>
                  <a:pt x="3628571" y="29029"/>
                </a:cubicBezTo>
              </a:path>
            </a:pathLst>
          </a:custGeom>
          <a:solidFill>
            <a:srgbClr val="078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 rot="9380483">
            <a:off x="-486026" y="-254131"/>
            <a:ext cx="1145390" cy="1132114"/>
          </a:xfrm>
          <a:custGeom>
            <a:avLst/>
            <a:gdLst>
              <a:gd name="connsiteX0" fmla="*/ 448705 w 1145390"/>
              <a:gd name="connsiteY0" fmla="*/ 1132114 h 1132114"/>
              <a:gd name="connsiteX1" fmla="*/ 27790 w 1145390"/>
              <a:gd name="connsiteY1" fmla="*/ 406400 h 1132114"/>
              <a:gd name="connsiteX2" fmla="*/ 1145390 w 1145390"/>
              <a:gd name="connsiteY2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5390" h="1132114">
                <a:moveTo>
                  <a:pt x="448705" y="1132114"/>
                </a:moveTo>
                <a:cubicBezTo>
                  <a:pt x="180190" y="863600"/>
                  <a:pt x="-88324" y="595086"/>
                  <a:pt x="27790" y="406400"/>
                </a:cubicBezTo>
                <a:cubicBezTo>
                  <a:pt x="143904" y="217714"/>
                  <a:pt x="644647" y="108857"/>
                  <a:pt x="1145390" y="0"/>
                </a:cubicBezTo>
              </a:path>
            </a:pathLst>
          </a:custGeom>
          <a:solidFill>
            <a:srgbClr val="09B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itle 2"/>
          <p:cNvSpPr txBox="1"/>
          <p:nvPr/>
        </p:nvSpPr>
        <p:spPr>
          <a:xfrm>
            <a:off x="5296293" y="1930287"/>
            <a:ext cx="6171551" cy="5060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chemeClr val="accent3"/>
                </a:solidFill>
                <a:latin typeface="+mn-lt"/>
              </a:rPr>
              <a:t>Пути заражения человека, цикл развития</a:t>
            </a:r>
            <a:endParaRPr lang="en-US" sz="2000" b="1" dirty="0">
              <a:solidFill>
                <a:schemeClr val="accent3"/>
              </a:solidFill>
              <a:latin typeface="+mn-lt"/>
            </a:endParaRPr>
          </a:p>
        </p:txBody>
      </p:sp>
      <p:pic>
        <p:nvPicPr>
          <p:cNvPr id="4" name="Рисунок 3" descr="Изображение выглядит как беспозвоночный, черв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DB88D8BE-BD91-85A5-9F50-A3877C8AE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12" y="1555148"/>
            <a:ext cx="4179148" cy="2787492"/>
          </a:xfrm>
          <a:prstGeom prst="rect">
            <a:avLst/>
          </a:prstGeom>
        </p:spPr>
      </p:pic>
      <p:pic>
        <p:nvPicPr>
          <p:cNvPr id="9" name="Рисунок 8" descr="Изображение выглядит как беспозвоночный, черв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07933AAE-2E51-9C38-48F4-AA5D72DDA4E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9" r="26879"/>
          <a:stretch>
            <a:fillRect/>
          </a:stretch>
        </p:blipFill>
        <p:spPr>
          <a:xfrm>
            <a:off x="598488" y="109538"/>
            <a:ext cx="4754562" cy="6858000"/>
          </a:xfrm>
        </p:spPr>
      </p:pic>
      <p:sp>
        <p:nvSpPr>
          <p:cNvPr id="26" name="Title 2"/>
          <p:cNvSpPr txBox="1"/>
          <p:nvPr/>
        </p:nvSpPr>
        <p:spPr>
          <a:xfrm>
            <a:off x="5658905" y="380259"/>
            <a:ext cx="5699789" cy="5060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400" b="1" dirty="0">
                <a:solidFill>
                  <a:schemeClr val="accent3"/>
                </a:solidFill>
                <a:latin typeface="+mn-lt"/>
              </a:rPr>
              <a:t>Аскарида человеческая </a:t>
            </a:r>
            <a:r>
              <a:rPr lang="be-BY" sz="2400" b="1" dirty="0">
                <a:solidFill>
                  <a:schemeClr val="accent3"/>
                </a:solidFill>
                <a:latin typeface="+mn-lt"/>
              </a:rPr>
              <a:t>как представитель геогельминтов</a:t>
            </a:r>
            <a:endParaRPr lang="en-US" sz="2400" b="1" dirty="0">
              <a:solidFill>
                <a:schemeClr val="accent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3047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олилиния 21"/>
          <p:cNvSpPr/>
          <p:nvPr/>
        </p:nvSpPr>
        <p:spPr>
          <a:xfrm rot="9994238">
            <a:off x="2820618" y="6293272"/>
            <a:ext cx="4159163" cy="1512202"/>
          </a:xfrm>
          <a:custGeom>
            <a:avLst/>
            <a:gdLst>
              <a:gd name="connsiteX0" fmla="*/ 0 w 3628571"/>
              <a:gd name="connsiteY0" fmla="*/ 0 h 956646"/>
              <a:gd name="connsiteX1" fmla="*/ 682171 w 3628571"/>
              <a:gd name="connsiteY1" fmla="*/ 769257 h 956646"/>
              <a:gd name="connsiteX2" fmla="*/ 1436914 w 3628571"/>
              <a:gd name="connsiteY2" fmla="*/ 508000 h 956646"/>
              <a:gd name="connsiteX3" fmla="*/ 2307771 w 3628571"/>
              <a:gd name="connsiteY3" fmla="*/ 783772 h 956646"/>
              <a:gd name="connsiteX4" fmla="*/ 2946400 w 3628571"/>
              <a:gd name="connsiteY4" fmla="*/ 914400 h 956646"/>
              <a:gd name="connsiteX5" fmla="*/ 3628571 w 3628571"/>
              <a:gd name="connsiteY5" fmla="*/ 29029 h 95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8571" h="956646">
                <a:moveTo>
                  <a:pt x="0" y="0"/>
                </a:moveTo>
                <a:cubicBezTo>
                  <a:pt x="221342" y="342295"/>
                  <a:pt x="442685" y="684590"/>
                  <a:pt x="682171" y="769257"/>
                </a:cubicBezTo>
                <a:cubicBezTo>
                  <a:pt x="921657" y="853924"/>
                  <a:pt x="1165981" y="505581"/>
                  <a:pt x="1436914" y="508000"/>
                </a:cubicBezTo>
                <a:cubicBezTo>
                  <a:pt x="1707847" y="510419"/>
                  <a:pt x="2056190" y="716039"/>
                  <a:pt x="2307771" y="783772"/>
                </a:cubicBezTo>
                <a:cubicBezTo>
                  <a:pt x="2559352" y="851505"/>
                  <a:pt x="2726267" y="1040190"/>
                  <a:pt x="2946400" y="914400"/>
                </a:cubicBezTo>
                <a:cubicBezTo>
                  <a:pt x="3166533" y="788610"/>
                  <a:pt x="3397552" y="408819"/>
                  <a:pt x="3628571" y="29029"/>
                </a:cubicBezTo>
              </a:path>
            </a:pathLst>
          </a:custGeom>
          <a:solidFill>
            <a:srgbClr val="078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 rot="21370047" flipH="1">
            <a:off x="4260821" y="-270618"/>
            <a:ext cx="3164767" cy="956646"/>
          </a:xfrm>
          <a:custGeom>
            <a:avLst/>
            <a:gdLst>
              <a:gd name="connsiteX0" fmla="*/ 0 w 3628571"/>
              <a:gd name="connsiteY0" fmla="*/ 0 h 956646"/>
              <a:gd name="connsiteX1" fmla="*/ 682171 w 3628571"/>
              <a:gd name="connsiteY1" fmla="*/ 769257 h 956646"/>
              <a:gd name="connsiteX2" fmla="*/ 1436914 w 3628571"/>
              <a:gd name="connsiteY2" fmla="*/ 508000 h 956646"/>
              <a:gd name="connsiteX3" fmla="*/ 2307771 w 3628571"/>
              <a:gd name="connsiteY3" fmla="*/ 783772 h 956646"/>
              <a:gd name="connsiteX4" fmla="*/ 2946400 w 3628571"/>
              <a:gd name="connsiteY4" fmla="*/ 914400 h 956646"/>
              <a:gd name="connsiteX5" fmla="*/ 3628571 w 3628571"/>
              <a:gd name="connsiteY5" fmla="*/ 29029 h 95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8571" h="956646">
                <a:moveTo>
                  <a:pt x="0" y="0"/>
                </a:moveTo>
                <a:cubicBezTo>
                  <a:pt x="221342" y="342295"/>
                  <a:pt x="442685" y="684590"/>
                  <a:pt x="682171" y="769257"/>
                </a:cubicBezTo>
                <a:cubicBezTo>
                  <a:pt x="921657" y="853924"/>
                  <a:pt x="1165981" y="505581"/>
                  <a:pt x="1436914" y="508000"/>
                </a:cubicBezTo>
                <a:cubicBezTo>
                  <a:pt x="1707847" y="510419"/>
                  <a:pt x="2056190" y="716039"/>
                  <a:pt x="2307771" y="783772"/>
                </a:cubicBezTo>
                <a:cubicBezTo>
                  <a:pt x="2559352" y="851505"/>
                  <a:pt x="2726267" y="1040190"/>
                  <a:pt x="2946400" y="914400"/>
                </a:cubicBezTo>
                <a:cubicBezTo>
                  <a:pt x="3166533" y="788610"/>
                  <a:pt x="3397552" y="408819"/>
                  <a:pt x="3628571" y="29029"/>
                </a:cubicBezTo>
              </a:path>
            </a:pathLst>
          </a:custGeom>
          <a:solidFill>
            <a:srgbClr val="0BD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Rounded Rectangle 21"/>
          <p:cNvSpPr/>
          <p:nvPr/>
        </p:nvSpPr>
        <p:spPr>
          <a:xfrm rot="16200000" flipV="1">
            <a:off x="9025652" y="3122267"/>
            <a:ext cx="4884384" cy="4952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788" name="TextBox 10"/>
          <p:cNvSpPr txBox="1"/>
          <p:nvPr/>
        </p:nvSpPr>
        <p:spPr>
          <a:xfrm>
            <a:off x="1353311" y="4804989"/>
            <a:ext cx="24140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bg1"/>
                </a:solidFill>
                <a:effectLst>
                  <a:outerShdw blurRad="330200" sx="102000" sy="102000" algn="ctr" rotWithShape="0">
                    <a:prstClr val="black">
                      <a:alpha val="98000"/>
                    </a:prstClr>
                  </a:outerShdw>
                </a:effectLst>
                <a:latin typeface="Freestyle Script" panose="030804020302050B0404" pitchFamily="66" charset="0"/>
              </a:rPr>
              <a:t>motion.</a:t>
            </a:r>
          </a:p>
        </p:txBody>
      </p:sp>
      <p:sp>
        <p:nvSpPr>
          <p:cNvPr id="1048789" name="Rectangle 11"/>
          <p:cNvSpPr/>
          <p:nvPr/>
        </p:nvSpPr>
        <p:spPr>
          <a:xfrm>
            <a:off x="1353311" y="5921390"/>
            <a:ext cx="31220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Lorem Ipsum is simply dummy text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1" name="Rounded Rectangle 21"/>
          <p:cNvSpPr/>
          <p:nvPr/>
        </p:nvSpPr>
        <p:spPr>
          <a:xfrm flipV="1">
            <a:off x="139822" y="6305071"/>
            <a:ext cx="2554470" cy="444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784" name="Hexagon 2"/>
          <p:cNvSpPr/>
          <p:nvPr/>
        </p:nvSpPr>
        <p:spPr>
          <a:xfrm rot="16200000">
            <a:off x="4152748" y="2810398"/>
            <a:ext cx="1654698" cy="1426464"/>
          </a:xfrm>
          <a:prstGeom prst="hexagon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0" dist="190500" dir="9360000" sx="102000" sy="102000" algn="ctr" rotWithShape="0">
              <a:prstClr val="black">
                <a:alpha val="8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116"/>
          <p:cNvSpPr/>
          <p:nvPr/>
        </p:nvSpPr>
        <p:spPr bwMode="auto">
          <a:xfrm>
            <a:off x="4521474" y="3174205"/>
            <a:ext cx="917246" cy="794027"/>
          </a:xfrm>
          <a:custGeom>
            <a:avLst/>
            <a:gdLst>
              <a:gd name="T0" fmla="*/ 1272 w 4019"/>
              <a:gd name="T1" fmla="*/ 446 h 3537"/>
              <a:gd name="T2" fmla="*/ 1751 w 4019"/>
              <a:gd name="T3" fmla="*/ 406 h 3537"/>
              <a:gd name="T4" fmla="*/ 2093 w 4019"/>
              <a:gd name="T5" fmla="*/ 479 h 3537"/>
              <a:gd name="T6" fmla="*/ 3354 w 4019"/>
              <a:gd name="T7" fmla="*/ 581 h 3537"/>
              <a:gd name="T8" fmla="*/ 2479 w 4019"/>
              <a:gd name="T9" fmla="*/ 669 h 3537"/>
              <a:gd name="T10" fmla="*/ 2779 w 4019"/>
              <a:gd name="T11" fmla="*/ 926 h 3537"/>
              <a:gd name="T12" fmla="*/ 2804 w 4019"/>
              <a:gd name="T13" fmla="*/ 1139 h 3537"/>
              <a:gd name="T14" fmla="*/ 2880 w 4019"/>
              <a:gd name="T15" fmla="*/ 1500 h 3537"/>
              <a:gd name="T16" fmla="*/ 2790 w 4019"/>
              <a:gd name="T17" fmla="*/ 1682 h 3537"/>
              <a:gd name="T18" fmla="*/ 2596 w 4019"/>
              <a:gd name="T19" fmla="*/ 1670 h 3537"/>
              <a:gd name="T20" fmla="*/ 2377 w 4019"/>
              <a:gd name="T21" fmla="*/ 1368 h 3537"/>
              <a:gd name="T22" fmla="*/ 2268 w 4019"/>
              <a:gd name="T23" fmla="*/ 1148 h 3537"/>
              <a:gd name="T24" fmla="*/ 451 w 4019"/>
              <a:gd name="T25" fmla="*/ 2201 h 3537"/>
              <a:gd name="T26" fmla="*/ 398 w 4019"/>
              <a:gd name="T27" fmla="*/ 2402 h 3537"/>
              <a:gd name="T28" fmla="*/ 587 w 4019"/>
              <a:gd name="T29" fmla="*/ 2487 h 3537"/>
              <a:gd name="T30" fmla="*/ 1638 w 4019"/>
              <a:gd name="T31" fmla="*/ 1780 h 3537"/>
              <a:gd name="T32" fmla="*/ 1735 w 4019"/>
              <a:gd name="T33" fmla="*/ 1880 h 3537"/>
              <a:gd name="T34" fmla="*/ 771 w 4019"/>
              <a:gd name="T35" fmla="*/ 2603 h 3537"/>
              <a:gd name="T36" fmla="*/ 856 w 4019"/>
              <a:gd name="T37" fmla="*/ 2784 h 3537"/>
              <a:gd name="T38" fmla="*/ 1072 w 4019"/>
              <a:gd name="T39" fmla="*/ 2750 h 3537"/>
              <a:gd name="T40" fmla="*/ 1902 w 4019"/>
              <a:gd name="T41" fmla="*/ 2166 h 3537"/>
              <a:gd name="T42" fmla="*/ 1971 w 4019"/>
              <a:gd name="T43" fmla="*/ 2283 h 3537"/>
              <a:gd name="T44" fmla="*/ 1135 w 4019"/>
              <a:gd name="T45" fmla="*/ 2963 h 3537"/>
              <a:gd name="T46" fmla="*/ 1246 w 4019"/>
              <a:gd name="T47" fmla="*/ 3128 h 3537"/>
              <a:gd name="T48" fmla="*/ 2053 w 4019"/>
              <a:gd name="T49" fmla="*/ 2639 h 3537"/>
              <a:gd name="T50" fmla="*/ 2148 w 4019"/>
              <a:gd name="T51" fmla="*/ 2739 h 3537"/>
              <a:gd name="T52" fmla="*/ 1674 w 4019"/>
              <a:gd name="T53" fmla="*/ 3155 h 3537"/>
              <a:gd name="T54" fmla="*/ 1772 w 4019"/>
              <a:gd name="T55" fmla="*/ 3291 h 3537"/>
              <a:gd name="T56" fmla="*/ 1919 w 4019"/>
              <a:gd name="T57" fmla="*/ 3150 h 3537"/>
              <a:gd name="T58" fmla="*/ 2148 w 4019"/>
              <a:gd name="T59" fmla="*/ 3039 h 3537"/>
              <a:gd name="T60" fmla="*/ 2317 w 4019"/>
              <a:gd name="T61" fmla="*/ 2787 h 3537"/>
              <a:gd name="T62" fmla="*/ 2581 w 4019"/>
              <a:gd name="T63" fmla="*/ 2755 h 3537"/>
              <a:gd name="T64" fmla="*/ 2679 w 4019"/>
              <a:gd name="T65" fmla="*/ 2524 h 3537"/>
              <a:gd name="T66" fmla="*/ 2944 w 4019"/>
              <a:gd name="T67" fmla="*/ 2527 h 3537"/>
              <a:gd name="T68" fmla="*/ 2913 w 4019"/>
              <a:gd name="T69" fmla="*/ 2297 h 3537"/>
              <a:gd name="T70" fmla="*/ 3143 w 4019"/>
              <a:gd name="T71" fmla="*/ 2130 h 3537"/>
              <a:gd name="T72" fmla="*/ 3680 w 4019"/>
              <a:gd name="T73" fmla="*/ 1780 h 3537"/>
              <a:gd name="T74" fmla="*/ 3768 w 4019"/>
              <a:gd name="T75" fmla="*/ 1921 h 3537"/>
              <a:gd name="T76" fmla="*/ 3566 w 4019"/>
              <a:gd name="T77" fmla="*/ 2638 h 3537"/>
              <a:gd name="T78" fmla="*/ 3395 w 4019"/>
              <a:gd name="T79" fmla="*/ 2870 h 3537"/>
              <a:gd name="T80" fmla="*/ 3170 w 4019"/>
              <a:gd name="T81" fmla="*/ 2849 h 3537"/>
              <a:gd name="T82" fmla="*/ 3084 w 4019"/>
              <a:gd name="T83" fmla="*/ 3105 h 3537"/>
              <a:gd name="T84" fmla="*/ 2837 w 4019"/>
              <a:gd name="T85" fmla="*/ 3119 h 3537"/>
              <a:gd name="T86" fmla="*/ 2754 w 4019"/>
              <a:gd name="T87" fmla="*/ 3259 h 3537"/>
              <a:gd name="T88" fmla="*/ 2512 w 4019"/>
              <a:gd name="T89" fmla="*/ 3356 h 3537"/>
              <a:gd name="T90" fmla="*/ 2378 w 4019"/>
              <a:gd name="T91" fmla="*/ 3315 h 3537"/>
              <a:gd name="T92" fmla="*/ 2229 w 4019"/>
              <a:gd name="T93" fmla="*/ 3529 h 3537"/>
              <a:gd name="T94" fmla="*/ 1994 w 4019"/>
              <a:gd name="T95" fmla="*/ 3449 h 3537"/>
              <a:gd name="T96" fmla="*/ 1748 w 4019"/>
              <a:gd name="T97" fmla="*/ 3447 h 3537"/>
              <a:gd name="T98" fmla="*/ 1525 w 4019"/>
              <a:gd name="T99" fmla="*/ 3246 h 3537"/>
              <a:gd name="T100" fmla="*/ 1264 w 4019"/>
              <a:gd name="T101" fmla="*/ 3295 h 3537"/>
              <a:gd name="T102" fmla="*/ 1014 w 4019"/>
              <a:gd name="T103" fmla="*/ 3128 h 3537"/>
              <a:gd name="T104" fmla="*/ 869 w 4019"/>
              <a:gd name="T105" fmla="*/ 2944 h 3537"/>
              <a:gd name="T106" fmla="*/ 629 w 4019"/>
              <a:gd name="T107" fmla="*/ 2759 h 3537"/>
              <a:gd name="T108" fmla="*/ 446 w 4019"/>
              <a:gd name="T109" fmla="*/ 2635 h 3537"/>
              <a:gd name="T110" fmla="*/ 230 w 4019"/>
              <a:gd name="T111" fmla="*/ 2403 h 3537"/>
              <a:gd name="T112" fmla="*/ 323 w 4019"/>
              <a:gd name="T113" fmla="*/ 2101 h 3537"/>
              <a:gd name="T114" fmla="*/ 150 w 4019"/>
              <a:gd name="T115" fmla="*/ 1733 h 3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019" h="3537">
                <a:moveTo>
                  <a:pt x="0" y="0"/>
                </a:moveTo>
                <a:lnTo>
                  <a:pt x="899" y="412"/>
                </a:lnTo>
                <a:lnTo>
                  <a:pt x="959" y="436"/>
                </a:lnTo>
                <a:lnTo>
                  <a:pt x="1020" y="452"/>
                </a:lnTo>
                <a:lnTo>
                  <a:pt x="1083" y="462"/>
                </a:lnTo>
                <a:lnTo>
                  <a:pt x="1146" y="463"/>
                </a:lnTo>
                <a:lnTo>
                  <a:pt x="1210" y="458"/>
                </a:lnTo>
                <a:lnTo>
                  <a:pt x="1272" y="446"/>
                </a:lnTo>
                <a:lnTo>
                  <a:pt x="1318" y="434"/>
                </a:lnTo>
                <a:lnTo>
                  <a:pt x="1369" y="423"/>
                </a:lnTo>
                <a:lnTo>
                  <a:pt x="1424" y="414"/>
                </a:lnTo>
                <a:lnTo>
                  <a:pt x="1481" y="407"/>
                </a:lnTo>
                <a:lnTo>
                  <a:pt x="1543" y="403"/>
                </a:lnTo>
                <a:lnTo>
                  <a:pt x="1609" y="401"/>
                </a:lnTo>
                <a:lnTo>
                  <a:pt x="1677" y="402"/>
                </a:lnTo>
                <a:lnTo>
                  <a:pt x="1751" y="406"/>
                </a:lnTo>
                <a:lnTo>
                  <a:pt x="1826" y="414"/>
                </a:lnTo>
                <a:lnTo>
                  <a:pt x="1906" y="427"/>
                </a:lnTo>
                <a:lnTo>
                  <a:pt x="1989" y="444"/>
                </a:lnTo>
                <a:lnTo>
                  <a:pt x="2000" y="447"/>
                </a:lnTo>
                <a:lnTo>
                  <a:pt x="2017" y="453"/>
                </a:lnTo>
                <a:lnTo>
                  <a:pt x="2039" y="459"/>
                </a:lnTo>
                <a:lnTo>
                  <a:pt x="2065" y="468"/>
                </a:lnTo>
                <a:lnTo>
                  <a:pt x="2093" y="479"/>
                </a:lnTo>
                <a:lnTo>
                  <a:pt x="3084" y="490"/>
                </a:lnTo>
                <a:lnTo>
                  <a:pt x="3133" y="487"/>
                </a:lnTo>
                <a:lnTo>
                  <a:pt x="3181" y="478"/>
                </a:lnTo>
                <a:lnTo>
                  <a:pt x="3227" y="462"/>
                </a:lnTo>
                <a:lnTo>
                  <a:pt x="3271" y="440"/>
                </a:lnTo>
                <a:lnTo>
                  <a:pt x="4019" y="4"/>
                </a:lnTo>
                <a:lnTo>
                  <a:pt x="4019" y="188"/>
                </a:lnTo>
                <a:lnTo>
                  <a:pt x="3354" y="581"/>
                </a:lnTo>
                <a:lnTo>
                  <a:pt x="3311" y="604"/>
                </a:lnTo>
                <a:lnTo>
                  <a:pt x="3266" y="623"/>
                </a:lnTo>
                <a:lnTo>
                  <a:pt x="3218" y="635"/>
                </a:lnTo>
                <a:lnTo>
                  <a:pt x="3171" y="642"/>
                </a:lnTo>
                <a:lnTo>
                  <a:pt x="3122" y="645"/>
                </a:lnTo>
                <a:lnTo>
                  <a:pt x="2954" y="648"/>
                </a:lnTo>
                <a:lnTo>
                  <a:pt x="2425" y="640"/>
                </a:lnTo>
                <a:lnTo>
                  <a:pt x="2479" y="669"/>
                </a:lnTo>
                <a:lnTo>
                  <a:pt x="2530" y="698"/>
                </a:lnTo>
                <a:lnTo>
                  <a:pt x="2579" y="730"/>
                </a:lnTo>
                <a:lnTo>
                  <a:pt x="2624" y="761"/>
                </a:lnTo>
                <a:lnTo>
                  <a:pt x="2665" y="793"/>
                </a:lnTo>
                <a:lnTo>
                  <a:pt x="2703" y="826"/>
                </a:lnTo>
                <a:lnTo>
                  <a:pt x="2734" y="859"/>
                </a:lnTo>
                <a:lnTo>
                  <a:pt x="2759" y="893"/>
                </a:lnTo>
                <a:lnTo>
                  <a:pt x="2779" y="926"/>
                </a:lnTo>
                <a:lnTo>
                  <a:pt x="2779" y="930"/>
                </a:lnTo>
                <a:lnTo>
                  <a:pt x="2780" y="942"/>
                </a:lnTo>
                <a:lnTo>
                  <a:pt x="2782" y="961"/>
                </a:lnTo>
                <a:lnTo>
                  <a:pt x="2785" y="988"/>
                </a:lnTo>
                <a:lnTo>
                  <a:pt x="2788" y="1020"/>
                </a:lnTo>
                <a:lnTo>
                  <a:pt x="2793" y="1055"/>
                </a:lnTo>
                <a:lnTo>
                  <a:pt x="2798" y="1095"/>
                </a:lnTo>
                <a:lnTo>
                  <a:pt x="2804" y="1139"/>
                </a:lnTo>
                <a:lnTo>
                  <a:pt x="2812" y="1184"/>
                </a:lnTo>
                <a:lnTo>
                  <a:pt x="2819" y="1232"/>
                </a:lnTo>
                <a:lnTo>
                  <a:pt x="2827" y="1279"/>
                </a:lnTo>
                <a:lnTo>
                  <a:pt x="2837" y="1327"/>
                </a:lnTo>
                <a:lnTo>
                  <a:pt x="2847" y="1374"/>
                </a:lnTo>
                <a:lnTo>
                  <a:pt x="2857" y="1418"/>
                </a:lnTo>
                <a:lnTo>
                  <a:pt x="2868" y="1461"/>
                </a:lnTo>
                <a:lnTo>
                  <a:pt x="2880" y="1500"/>
                </a:lnTo>
                <a:lnTo>
                  <a:pt x="2886" y="1529"/>
                </a:lnTo>
                <a:lnTo>
                  <a:pt x="2887" y="1558"/>
                </a:lnTo>
                <a:lnTo>
                  <a:pt x="2881" y="1586"/>
                </a:lnTo>
                <a:lnTo>
                  <a:pt x="2871" y="1613"/>
                </a:lnTo>
                <a:lnTo>
                  <a:pt x="2855" y="1637"/>
                </a:lnTo>
                <a:lnTo>
                  <a:pt x="2835" y="1657"/>
                </a:lnTo>
                <a:lnTo>
                  <a:pt x="2809" y="1674"/>
                </a:lnTo>
                <a:lnTo>
                  <a:pt x="2790" y="1682"/>
                </a:lnTo>
                <a:lnTo>
                  <a:pt x="2769" y="1690"/>
                </a:lnTo>
                <a:lnTo>
                  <a:pt x="2746" y="1696"/>
                </a:lnTo>
                <a:lnTo>
                  <a:pt x="2723" y="1699"/>
                </a:lnTo>
                <a:lnTo>
                  <a:pt x="2698" y="1699"/>
                </a:lnTo>
                <a:lnTo>
                  <a:pt x="2674" y="1698"/>
                </a:lnTo>
                <a:lnTo>
                  <a:pt x="2648" y="1692"/>
                </a:lnTo>
                <a:lnTo>
                  <a:pt x="2622" y="1683"/>
                </a:lnTo>
                <a:lnTo>
                  <a:pt x="2596" y="1670"/>
                </a:lnTo>
                <a:lnTo>
                  <a:pt x="2568" y="1652"/>
                </a:lnTo>
                <a:lnTo>
                  <a:pt x="2541" y="1629"/>
                </a:lnTo>
                <a:lnTo>
                  <a:pt x="2513" y="1601"/>
                </a:lnTo>
                <a:lnTo>
                  <a:pt x="2486" y="1567"/>
                </a:lnTo>
                <a:lnTo>
                  <a:pt x="2458" y="1528"/>
                </a:lnTo>
                <a:lnTo>
                  <a:pt x="2430" y="1481"/>
                </a:lnTo>
                <a:lnTo>
                  <a:pt x="2403" y="1428"/>
                </a:lnTo>
                <a:lnTo>
                  <a:pt x="2377" y="1368"/>
                </a:lnTo>
                <a:lnTo>
                  <a:pt x="2350" y="1300"/>
                </a:lnTo>
                <a:lnTo>
                  <a:pt x="2324" y="1224"/>
                </a:lnTo>
                <a:lnTo>
                  <a:pt x="2323" y="1221"/>
                </a:lnTo>
                <a:lnTo>
                  <a:pt x="2318" y="1213"/>
                </a:lnTo>
                <a:lnTo>
                  <a:pt x="2310" y="1201"/>
                </a:lnTo>
                <a:lnTo>
                  <a:pt x="2299" y="1187"/>
                </a:lnTo>
                <a:lnTo>
                  <a:pt x="2285" y="1168"/>
                </a:lnTo>
                <a:lnTo>
                  <a:pt x="2268" y="1148"/>
                </a:lnTo>
                <a:lnTo>
                  <a:pt x="2250" y="1124"/>
                </a:lnTo>
                <a:lnTo>
                  <a:pt x="2228" y="1101"/>
                </a:lnTo>
                <a:lnTo>
                  <a:pt x="2205" y="1077"/>
                </a:lnTo>
                <a:lnTo>
                  <a:pt x="2181" y="1054"/>
                </a:lnTo>
                <a:lnTo>
                  <a:pt x="2154" y="1031"/>
                </a:lnTo>
                <a:lnTo>
                  <a:pt x="2126" y="1010"/>
                </a:lnTo>
                <a:lnTo>
                  <a:pt x="2095" y="990"/>
                </a:lnTo>
                <a:lnTo>
                  <a:pt x="451" y="2201"/>
                </a:lnTo>
                <a:lnTo>
                  <a:pt x="428" y="2221"/>
                </a:lnTo>
                <a:lnTo>
                  <a:pt x="411" y="2242"/>
                </a:lnTo>
                <a:lnTo>
                  <a:pt x="396" y="2267"/>
                </a:lnTo>
                <a:lnTo>
                  <a:pt x="387" y="2294"/>
                </a:lnTo>
                <a:lnTo>
                  <a:pt x="383" y="2320"/>
                </a:lnTo>
                <a:lnTo>
                  <a:pt x="384" y="2348"/>
                </a:lnTo>
                <a:lnTo>
                  <a:pt x="389" y="2375"/>
                </a:lnTo>
                <a:lnTo>
                  <a:pt x="398" y="2402"/>
                </a:lnTo>
                <a:lnTo>
                  <a:pt x="413" y="2426"/>
                </a:lnTo>
                <a:lnTo>
                  <a:pt x="432" y="2448"/>
                </a:lnTo>
                <a:lnTo>
                  <a:pt x="454" y="2467"/>
                </a:lnTo>
                <a:lnTo>
                  <a:pt x="479" y="2480"/>
                </a:lnTo>
                <a:lnTo>
                  <a:pt x="506" y="2488"/>
                </a:lnTo>
                <a:lnTo>
                  <a:pt x="532" y="2493"/>
                </a:lnTo>
                <a:lnTo>
                  <a:pt x="560" y="2492"/>
                </a:lnTo>
                <a:lnTo>
                  <a:pt x="587" y="2487"/>
                </a:lnTo>
                <a:lnTo>
                  <a:pt x="614" y="2477"/>
                </a:lnTo>
                <a:lnTo>
                  <a:pt x="637" y="2463"/>
                </a:lnTo>
                <a:lnTo>
                  <a:pt x="721" y="2402"/>
                </a:lnTo>
                <a:lnTo>
                  <a:pt x="728" y="2397"/>
                </a:lnTo>
                <a:lnTo>
                  <a:pt x="736" y="2391"/>
                </a:lnTo>
                <a:lnTo>
                  <a:pt x="743" y="2382"/>
                </a:lnTo>
                <a:lnTo>
                  <a:pt x="1615" y="1791"/>
                </a:lnTo>
                <a:lnTo>
                  <a:pt x="1638" y="1780"/>
                </a:lnTo>
                <a:lnTo>
                  <a:pt x="1660" y="1777"/>
                </a:lnTo>
                <a:lnTo>
                  <a:pt x="1682" y="1782"/>
                </a:lnTo>
                <a:lnTo>
                  <a:pt x="1704" y="1793"/>
                </a:lnTo>
                <a:lnTo>
                  <a:pt x="1719" y="1806"/>
                </a:lnTo>
                <a:lnTo>
                  <a:pt x="1730" y="1823"/>
                </a:lnTo>
                <a:lnTo>
                  <a:pt x="1736" y="1842"/>
                </a:lnTo>
                <a:lnTo>
                  <a:pt x="1737" y="1862"/>
                </a:lnTo>
                <a:lnTo>
                  <a:pt x="1735" y="1880"/>
                </a:lnTo>
                <a:lnTo>
                  <a:pt x="1729" y="1895"/>
                </a:lnTo>
                <a:lnTo>
                  <a:pt x="1718" y="1909"/>
                </a:lnTo>
                <a:lnTo>
                  <a:pt x="1704" y="1921"/>
                </a:lnTo>
                <a:lnTo>
                  <a:pt x="889" y="2476"/>
                </a:lnTo>
                <a:lnTo>
                  <a:pt x="816" y="2527"/>
                </a:lnTo>
                <a:lnTo>
                  <a:pt x="797" y="2551"/>
                </a:lnTo>
                <a:lnTo>
                  <a:pt x="782" y="2575"/>
                </a:lnTo>
                <a:lnTo>
                  <a:pt x="771" y="2603"/>
                </a:lnTo>
                <a:lnTo>
                  <a:pt x="766" y="2631"/>
                </a:lnTo>
                <a:lnTo>
                  <a:pt x="765" y="2659"/>
                </a:lnTo>
                <a:lnTo>
                  <a:pt x="770" y="2688"/>
                </a:lnTo>
                <a:lnTo>
                  <a:pt x="780" y="2716"/>
                </a:lnTo>
                <a:lnTo>
                  <a:pt x="795" y="2742"/>
                </a:lnTo>
                <a:lnTo>
                  <a:pt x="811" y="2760"/>
                </a:lnTo>
                <a:lnTo>
                  <a:pt x="832" y="2773"/>
                </a:lnTo>
                <a:lnTo>
                  <a:pt x="856" y="2784"/>
                </a:lnTo>
                <a:lnTo>
                  <a:pt x="883" y="2792"/>
                </a:lnTo>
                <a:lnTo>
                  <a:pt x="912" y="2797"/>
                </a:lnTo>
                <a:lnTo>
                  <a:pt x="943" y="2797"/>
                </a:lnTo>
                <a:lnTo>
                  <a:pt x="973" y="2794"/>
                </a:lnTo>
                <a:lnTo>
                  <a:pt x="1004" y="2787"/>
                </a:lnTo>
                <a:lnTo>
                  <a:pt x="1033" y="2776"/>
                </a:lnTo>
                <a:lnTo>
                  <a:pt x="1061" y="2761"/>
                </a:lnTo>
                <a:lnTo>
                  <a:pt x="1072" y="2750"/>
                </a:lnTo>
                <a:lnTo>
                  <a:pt x="1082" y="2741"/>
                </a:lnTo>
                <a:lnTo>
                  <a:pt x="1094" y="2731"/>
                </a:lnTo>
                <a:lnTo>
                  <a:pt x="1107" y="2723"/>
                </a:lnTo>
                <a:lnTo>
                  <a:pt x="1841" y="2194"/>
                </a:lnTo>
                <a:lnTo>
                  <a:pt x="1854" y="2180"/>
                </a:lnTo>
                <a:lnTo>
                  <a:pt x="1867" y="2172"/>
                </a:lnTo>
                <a:lnTo>
                  <a:pt x="1883" y="2167"/>
                </a:lnTo>
                <a:lnTo>
                  <a:pt x="1902" y="2166"/>
                </a:lnTo>
                <a:lnTo>
                  <a:pt x="1922" y="2169"/>
                </a:lnTo>
                <a:lnTo>
                  <a:pt x="1941" y="2178"/>
                </a:lnTo>
                <a:lnTo>
                  <a:pt x="1956" y="2191"/>
                </a:lnTo>
                <a:lnTo>
                  <a:pt x="1969" y="2207"/>
                </a:lnTo>
                <a:lnTo>
                  <a:pt x="1977" y="2227"/>
                </a:lnTo>
                <a:lnTo>
                  <a:pt x="1980" y="2247"/>
                </a:lnTo>
                <a:lnTo>
                  <a:pt x="1977" y="2266"/>
                </a:lnTo>
                <a:lnTo>
                  <a:pt x="1971" y="2283"/>
                </a:lnTo>
                <a:lnTo>
                  <a:pt x="1962" y="2297"/>
                </a:lnTo>
                <a:lnTo>
                  <a:pt x="1952" y="2309"/>
                </a:lnTo>
                <a:lnTo>
                  <a:pt x="1202" y="2844"/>
                </a:lnTo>
                <a:lnTo>
                  <a:pt x="1180" y="2862"/>
                </a:lnTo>
                <a:lnTo>
                  <a:pt x="1162" y="2884"/>
                </a:lnTo>
                <a:lnTo>
                  <a:pt x="1149" y="2910"/>
                </a:lnTo>
                <a:lnTo>
                  <a:pt x="1139" y="2935"/>
                </a:lnTo>
                <a:lnTo>
                  <a:pt x="1135" y="2963"/>
                </a:lnTo>
                <a:lnTo>
                  <a:pt x="1135" y="2990"/>
                </a:lnTo>
                <a:lnTo>
                  <a:pt x="1140" y="3018"/>
                </a:lnTo>
                <a:lnTo>
                  <a:pt x="1150" y="3044"/>
                </a:lnTo>
                <a:lnTo>
                  <a:pt x="1165" y="3068"/>
                </a:lnTo>
                <a:lnTo>
                  <a:pt x="1180" y="3088"/>
                </a:lnTo>
                <a:lnTo>
                  <a:pt x="1200" y="3105"/>
                </a:lnTo>
                <a:lnTo>
                  <a:pt x="1222" y="3118"/>
                </a:lnTo>
                <a:lnTo>
                  <a:pt x="1246" y="3128"/>
                </a:lnTo>
                <a:lnTo>
                  <a:pt x="1273" y="3134"/>
                </a:lnTo>
                <a:lnTo>
                  <a:pt x="1305" y="3136"/>
                </a:lnTo>
                <a:lnTo>
                  <a:pt x="1336" y="3131"/>
                </a:lnTo>
                <a:lnTo>
                  <a:pt x="1367" y="3121"/>
                </a:lnTo>
                <a:lnTo>
                  <a:pt x="1395" y="3105"/>
                </a:lnTo>
                <a:lnTo>
                  <a:pt x="2022" y="2650"/>
                </a:lnTo>
                <a:lnTo>
                  <a:pt x="2038" y="2643"/>
                </a:lnTo>
                <a:lnTo>
                  <a:pt x="2053" y="2639"/>
                </a:lnTo>
                <a:lnTo>
                  <a:pt x="2068" y="2638"/>
                </a:lnTo>
                <a:lnTo>
                  <a:pt x="2090" y="2641"/>
                </a:lnTo>
                <a:lnTo>
                  <a:pt x="2110" y="2649"/>
                </a:lnTo>
                <a:lnTo>
                  <a:pt x="2127" y="2663"/>
                </a:lnTo>
                <a:lnTo>
                  <a:pt x="2140" y="2680"/>
                </a:lnTo>
                <a:lnTo>
                  <a:pt x="2148" y="2699"/>
                </a:lnTo>
                <a:lnTo>
                  <a:pt x="2150" y="2722"/>
                </a:lnTo>
                <a:lnTo>
                  <a:pt x="2148" y="2739"/>
                </a:lnTo>
                <a:lnTo>
                  <a:pt x="2140" y="2755"/>
                </a:lnTo>
                <a:lnTo>
                  <a:pt x="2131" y="2769"/>
                </a:lnTo>
                <a:lnTo>
                  <a:pt x="2117" y="2781"/>
                </a:lnTo>
                <a:lnTo>
                  <a:pt x="1724" y="3077"/>
                </a:lnTo>
                <a:lnTo>
                  <a:pt x="1705" y="3093"/>
                </a:lnTo>
                <a:lnTo>
                  <a:pt x="1691" y="3111"/>
                </a:lnTo>
                <a:lnTo>
                  <a:pt x="1681" y="3133"/>
                </a:lnTo>
                <a:lnTo>
                  <a:pt x="1674" y="3155"/>
                </a:lnTo>
                <a:lnTo>
                  <a:pt x="1671" y="3178"/>
                </a:lnTo>
                <a:lnTo>
                  <a:pt x="1675" y="3201"/>
                </a:lnTo>
                <a:lnTo>
                  <a:pt x="1682" y="3223"/>
                </a:lnTo>
                <a:lnTo>
                  <a:pt x="1694" y="3241"/>
                </a:lnTo>
                <a:lnTo>
                  <a:pt x="1710" y="3259"/>
                </a:lnTo>
                <a:lnTo>
                  <a:pt x="1730" y="3273"/>
                </a:lnTo>
                <a:lnTo>
                  <a:pt x="1751" y="3284"/>
                </a:lnTo>
                <a:lnTo>
                  <a:pt x="1772" y="3291"/>
                </a:lnTo>
                <a:lnTo>
                  <a:pt x="1796" y="3292"/>
                </a:lnTo>
                <a:lnTo>
                  <a:pt x="1819" y="3290"/>
                </a:lnTo>
                <a:lnTo>
                  <a:pt x="1841" y="3283"/>
                </a:lnTo>
                <a:lnTo>
                  <a:pt x="1859" y="3270"/>
                </a:lnTo>
                <a:lnTo>
                  <a:pt x="1895" y="3247"/>
                </a:lnTo>
                <a:lnTo>
                  <a:pt x="1898" y="3214"/>
                </a:lnTo>
                <a:lnTo>
                  <a:pt x="1905" y="3181"/>
                </a:lnTo>
                <a:lnTo>
                  <a:pt x="1919" y="3150"/>
                </a:lnTo>
                <a:lnTo>
                  <a:pt x="1937" y="3121"/>
                </a:lnTo>
                <a:lnTo>
                  <a:pt x="1959" y="3094"/>
                </a:lnTo>
                <a:lnTo>
                  <a:pt x="1986" y="3071"/>
                </a:lnTo>
                <a:lnTo>
                  <a:pt x="2015" y="3054"/>
                </a:lnTo>
                <a:lnTo>
                  <a:pt x="2048" y="3041"/>
                </a:lnTo>
                <a:lnTo>
                  <a:pt x="2081" y="3035"/>
                </a:lnTo>
                <a:lnTo>
                  <a:pt x="2115" y="3034"/>
                </a:lnTo>
                <a:lnTo>
                  <a:pt x="2148" y="3039"/>
                </a:lnTo>
                <a:lnTo>
                  <a:pt x="2221" y="2993"/>
                </a:lnTo>
                <a:lnTo>
                  <a:pt x="2221" y="2960"/>
                </a:lnTo>
                <a:lnTo>
                  <a:pt x="2226" y="2927"/>
                </a:lnTo>
                <a:lnTo>
                  <a:pt x="2235" y="2895"/>
                </a:lnTo>
                <a:lnTo>
                  <a:pt x="2249" y="2864"/>
                </a:lnTo>
                <a:lnTo>
                  <a:pt x="2267" y="2836"/>
                </a:lnTo>
                <a:lnTo>
                  <a:pt x="2290" y="2809"/>
                </a:lnTo>
                <a:lnTo>
                  <a:pt x="2317" y="2787"/>
                </a:lnTo>
                <a:lnTo>
                  <a:pt x="2350" y="2769"/>
                </a:lnTo>
                <a:lnTo>
                  <a:pt x="2384" y="2755"/>
                </a:lnTo>
                <a:lnTo>
                  <a:pt x="2418" y="2748"/>
                </a:lnTo>
                <a:lnTo>
                  <a:pt x="2453" y="2747"/>
                </a:lnTo>
                <a:lnTo>
                  <a:pt x="2489" y="2752"/>
                </a:lnTo>
                <a:lnTo>
                  <a:pt x="2522" y="2760"/>
                </a:lnTo>
                <a:lnTo>
                  <a:pt x="2555" y="2775"/>
                </a:lnTo>
                <a:lnTo>
                  <a:pt x="2581" y="2755"/>
                </a:lnTo>
                <a:lnTo>
                  <a:pt x="2578" y="2719"/>
                </a:lnTo>
                <a:lnTo>
                  <a:pt x="2580" y="2682"/>
                </a:lnTo>
                <a:lnTo>
                  <a:pt x="2587" y="2646"/>
                </a:lnTo>
                <a:lnTo>
                  <a:pt x="2601" y="2613"/>
                </a:lnTo>
                <a:lnTo>
                  <a:pt x="2620" y="2581"/>
                </a:lnTo>
                <a:lnTo>
                  <a:pt x="2645" y="2553"/>
                </a:lnTo>
                <a:lnTo>
                  <a:pt x="2674" y="2529"/>
                </a:lnTo>
                <a:lnTo>
                  <a:pt x="2679" y="2524"/>
                </a:lnTo>
                <a:lnTo>
                  <a:pt x="2710" y="2505"/>
                </a:lnTo>
                <a:lnTo>
                  <a:pt x="2745" y="2493"/>
                </a:lnTo>
                <a:lnTo>
                  <a:pt x="2779" y="2486"/>
                </a:lnTo>
                <a:lnTo>
                  <a:pt x="2814" y="2485"/>
                </a:lnTo>
                <a:lnTo>
                  <a:pt x="2848" y="2488"/>
                </a:lnTo>
                <a:lnTo>
                  <a:pt x="2882" y="2497"/>
                </a:lnTo>
                <a:lnTo>
                  <a:pt x="2914" y="2510"/>
                </a:lnTo>
                <a:lnTo>
                  <a:pt x="2944" y="2527"/>
                </a:lnTo>
                <a:lnTo>
                  <a:pt x="2949" y="2527"/>
                </a:lnTo>
                <a:lnTo>
                  <a:pt x="2946" y="2518"/>
                </a:lnTo>
                <a:lnTo>
                  <a:pt x="2925" y="2482"/>
                </a:lnTo>
                <a:lnTo>
                  <a:pt x="2910" y="2447"/>
                </a:lnTo>
                <a:lnTo>
                  <a:pt x="2902" y="2409"/>
                </a:lnTo>
                <a:lnTo>
                  <a:pt x="2900" y="2372"/>
                </a:lnTo>
                <a:lnTo>
                  <a:pt x="2904" y="2334"/>
                </a:lnTo>
                <a:lnTo>
                  <a:pt x="2913" y="2297"/>
                </a:lnTo>
                <a:lnTo>
                  <a:pt x="2929" y="2262"/>
                </a:lnTo>
                <a:lnTo>
                  <a:pt x="2948" y="2229"/>
                </a:lnTo>
                <a:lnTo>
                  <a:pt x="2974" y="2199"/>
                </a:lnTo>
                <a:lnTo>
                  <a:pt x="3004" y="2173"/>
                </a:lnTo>
                <a:lnTo>
                  <a:pt x="3037" y="2154"/>
                </a:lnTo>
                <a:lnTo>
                  <a:pt x="3071" y="2140"/>
                </a:lnTo>
                <a:lnTo>
                  <a:pt x="3108" y="2133"/>
                </a:lnTo>
                <a:lnTo>
                  <a:pt x="3143" y="2130"/>
                </a:lnTo>
                <a:lnTo>
                  <a:pt x="3179" y="2133"/>
                </a:lnTo>
                <a:lnTo>
                  <a:pt x="3215" y="2140"/>
                </a:lnTo>
                <a:lnTo>
                  <a:pt x="3249" y="2154"/>
                </a:lnTo>
                <a:lnTo>
                  <a:pt x="3281" y="2172"/>
                </a:lnTo>
                <a:lnTo>
                  <a:pt x="3310" y="2194"/>
                </a:lnTo>
                <a:lnTo>
                  <a:pt x="3584" y="1877"/>
                </a:lnTo>
                <a:lnTo>
                  <a:pt x="3630" y="1826"/>
                </a:lnTo>
                <a:lnTo>
                  <a:pt x="3680" y="1780"/>
                </a:lnTo>
                <a:lnTo>
                  <a:pt x="3733" y="1737"/>
                </a:lnTo>
                <a:lnTo>
                  <a:pt x="3787" y="1697"/>
                </a:lnTo>
                <a:lnTo>
                  <a:pt x="3846" y="1661"/>
                </a:lnTo>
                <a:lnTo>
                  <a:pt x="4019" y="1563"/>
                </a:lnTo>
                <a:lnTo>
                  <a:pt x="4019" y="1760"/>
                </a:lnTo>
                <a:lnTo>
                  <a:pt x="3893" y="1832"/>
                </a:lnTo>
                <a:lnTo>
                  <a:pt x="3829" y="1873"/>
                </a:lnTo>
                <a:lnTo>
                  <a:pt x="3768" y="1921"/>
                </a:lnTo>
                <a:lnTo>
                  <a:pt x="3711" y="1972"/>
                </a:lnTo>
                <a:lnTo>
                  <a:pt x="3658" y="2028"/>
                </a:lnTo>
                <a:lnTo>
                  <a:pt x="3404" y="2325"/>
                </a:lnTo>
                <a:lnTo>
                  <a:pt x="3521" y="2492"/>
                </a:lnTo>
                <a:lnTo>
                  <a:pt x="3541" y="2527"/>
                </a:lnTo>
                <a:lnTo>
                  <a:pt x="3556" y="2563"/>
                </a:lnTo>
                <a:lnTo>
                  <a:pt x="3563" y="2600"/>
                </a:lnTo>
                <a:lnTo>
                  <a:pt x="3566" y="2638"/>
                </a:lnTo>
                <a:lnTo>
                  <a:pt x="3562" y="2676"/>
                </a:lnTo>
                <a:lnTo>
                  <a:pt x="3552" y="2713"/>
                </a:lnTo>
                <a:lnTo>
                  <a:pt x="3538" y="2748"/>
                </a:lnTo>
                <a:lnTo>
                  <a:pt x="3518" y="2781"/>
                </a:lnTo>
                <a:lnTo>
                  <a:pt x="3493" y="2811"/>
                </a:lnTo>
                <a:lnTo>
                  <a:pt x="3462" y="2837"/>
                </a:lnTo>
                <a:lnTo>
                  <a:pt x="3429" y="2856"/>
                </a:lnTo>
                <a:lnTo>
                  <a:pt x="3395" y="2870"/>
                </a:lnTo>
                <a:lnTo>
                  <a:pt x="3359" y="2877"/>
                </a:lnTo>
                <a:lnTo>
                  <a:pt x="3322" y="2879"/>
                </a:lnTo>
                <a:lnTo>
                  <a:pt x="3285" y="2877"/>
                </a:lnTo>
                <a:lnTo>
                  <a:pt x="3250" y="2870"/>
                </a:lnTo>
                <a:lnTo>
                  <a:pt x="3216" y="2856"/>
                </a:lnTo>
                <a:lnTo>
                  <a:pt x="3184" y="2838"/>
                </a:lnTo>
                <a:lnTo>
                  <a:pt x="3156" y="2816"/>
                </a:lnTo>
                <a:lnTo>
                  <a:pt x="3170" y="2849"/>
                </a:lnTo>
                <a:lnTo>
                  <a:pt x="3178" y="2884"/>
                </a:lnTo>
                <a:lnTo>
                  <a:pt x="3181" y="2920"/>
                </a:lnTo>
                <a:lnTo>
                  <a:pt x="3178" y="2955"/>
                </a:lnTo>
                <a:lnTo>
                  <a:pt x="3170" y="2990"/>
                </a:lnTo>
                <a:lnTo>
                  <a:pt x="3156" y="3022"/>
                </a:lnTo>
                <a:lnTo>
                  <a:pt x="3138" y="3054"/>
                </a:lnTo>
                <a:lnTo>
                  <a:pt x="3114" y="3080"/>
                </a:lnTo>
                <a:lnTo>
                  <a:pt x="3084" y="3105"/>
                </a:lnTo>
                <a:lnTo>
                  <a:pt x="3080" y="3110"/>
                </a:lnTo>
                <a:lnTo>
                  <a:pt x="3048" y="3128"/>
                </a:lnTo>
                <a:lnTo>
                  <a:pt x="3013" y="3141"/>
                </a:lnTo>
                <a:lnTo>
                  <a:pt x="2977" y="3147"/>
                </a:lnTo>
                <a:lnTo>
                  <a:pt x="2941" y="3149"/>
                </a:lnTo>
                <a:lnTo>
                  <a:pt x="2905" y="3145"/>
                </a:lnTo>
                <a:lnTo>
                  <a:pt x="2870" y="3135"/>
                </a:lnTo>
                <a:lnTo>
                  <a:pt x="2837" y="3119"/>
                </a:lnTo>
                <a:lnTo>
                  <a:pt x="2807" y="3099"/>
                </a:lnTo>
                <a:lnTo>
                  <a:pt x="2780" y="3073"/>
                </a:lnTo>
                <a:lnTo>
                  <a:pt x="2786" y="3105"/>
                </a:lnTo>
                <a:lnTo>
                  <a:pt x="2788" y="3138"/>
                </a:lnTo>
                <a:lnTo>
                  <a:pt x="2786" y="3169"/>
                </a:lnTo>
                <a:lnTo>
                  <a:pt x="2780" y="3201"/>
                </a:lnTo>
                <a:lnTo>
                  <a:pt x="2769" y="3231"/>
                </a:lnTo>
                <a:lnTo>
                  <a:pt x="2754" y="3259"/>
                </a:lnTo>
                <a:lnTo>
                  <a:pt x="2735" y="3286"/>
                </a:lnTo>
                <a:lnTo>
                  <a:pt x="2710" y="3309"/>
                </a:lnTo>
                <a:lnTo>
                  <a:pt x="2682" y="3330"/>
                </a:lnTo>
                <a:lnTo>
                  <a:pt x="2651" y="3346"/>
                </a:lnTo>
                <a:lnTo>
                  <a:pt x="2617" y="3357"/>
                </a:lnTo>
                <a:lnTo>
                  <a:pt x="2581" y="3362"/>
                </a:lnTo>
                <a:lnTo>
                  <a:pt x="2546" y="3362"/>
                </a:lnTo>
                <a:lnTo>
                  <a:pt x="2512" y="3356"/>
                </a:lnTo>
                <a:lnTo>
                  <a:pt x="2479" y="3346"/>
                </a:lnTo>
                <a:lnTo>
                  <a:pt x="2447" y="3330"/>
                </a:lnTo>
                <a:lnTo>
                  <a:pt x="2418" y="3309"/>
                </a:lnTo>
                <a:lnTo>
                  <a:pt x="2393" y="3285"/>
                </a:lnTo>
                <a:lnTo>
                  <a:pt x="2369" y="3257"/>
                </a:lnTo>
                <a:lnTo>
                  <a:pt x="2363" y="3247"/>
                </a:lnTo>
                <a:lnTo>
                  <a:pt x="2373" y="3280"/>
                </a:lnTo>
                <a:lnTo>
                  <a:pt x="2378" y="3315"/>
                </a:lnTo>
                <a:lnTo>
                  <a:pt x="2377" y="3351"/>
                </a:lnTo>
                <a:lnTo>
                  <a:pt x="2369" y="3385"/>
                </a:lnTo>
                <a:lnTo>
                  <a:pt x="2356" y="3419"/>
                </a:lnTo>
                <a:lnTo>
                  <a:pt x="2339" y="3449"/>
                </a:lnTo>
                <a:lnTo>
                  <a:pt x="2316" y="3476"/>
                </a:lnTo>
                <a:lnTo>
                  <a:pt x="2289" y="3501"/>
                </a:lnTo>
                <a:lnTo>
                  <a:pt x="2260" y="3516"/>
                </a:lnTo>
                <a:lnTo>
                  <a:pt x="2229" y="3529"/>
                </a:lnTo>
                <a:lnTo>
                  <a:pt x="2196" y="3536"/>
                </a:lnTo>
                <a:lnTo>
                  <a:pt x="2163" y="3537"/>
                </a:lnTo>
                <a:lnTo>
                  <a:pt x="2131" y="3535"/>
                </a:lnTo>
                <a:lnTo>
                  <a:pt x="2099" y="3526"/>
                </a:lnTo>
                <a:lnTo>
                  <a:pt x="2070" y="3514"/>
                </a:lnTo>
                <a:lnTo>
                  <a:pt x="2042" y="3497"/>
                </a:lnTo>
                <a:lnTo>
                  <a:pt x="2016" y="3475"/>
                </a:lnTo>
                <a:lnTo>
                  <a:pt x="1994" y="3449"/>
                </a:lnTo>
                <a:lnTo>
                  <a:pt x="1958" y="3397"/>
                </a:lnTo>
                <a:lnTo>
                  <a:pt x="1953" y="3397"/>
                </a:lnTo>
                <a:lnTo>
                  <a:pt x="1920" y="3416"/>
                </a:lnTo>
                <a:lnTo>
                  <a:pt x="1886" y="3432"/>
                </a:lnTo>
                <a:lnTo>
                  <a:pt x="1850" y="3442"/>
                </a:lnTo>
                <a:lnTo>
                  <a:pt x="1815" y="3448"/>
                </a:lnTo>
                <a:lnTo>
                  <a:pt x="1779" y="3448"/>
                </a:lnTo>
                <a:lnTo>
                  <a:pt x="1748" y="3447"/>
                </a:lnTo>
                <a:lnTo>
                  <a:pt x="1704" y="3435"/>
                </a:lnTo>
                <a:lnTo>
                  <a:pt x="1664" y="3418"/>
                </a:lnTo>
                <a:lnTo>
                  <a:pt x="1627" y="3396"/>
                </a:lnTo>
                <a:lnTo>
                  <a:pt x="1596" y="3368"/>
                </a:lnTo>
                <a:lnTo>
                  <a:pt x="1568" y="3336"/>
                </a:lnTo>
                <a:lnTo>
                  <a:pt x="1550" y="3307"/>
                </a:lnTo>
                <a:lnTo>
                  <a:pt x="1536" y="3278"/>
                </a:lnTo>
                <a:lnTo>
                  <a:pt x="1525" y="3246"/>
                </a:lnTo>
                <a:lnTo>
                  <a:pt x="1519" y="3212"/>
                </a:lnTo>
                <a:lnTo>
                  <a:pt x="1487" y="3236"/>
                </a:lnTo>
                <a:lnTo>
                  <a:pt x="1451" y="3259"/>
                </a:lnTo>
                <a:lnTo>
                  <a:pt x="1412" y="3276"/>
                </a:lnTo>
                <a:lnTo>
                  <a:pt x="1370" y="3289"/>
                </a:lnTo>
                <a:lnTo>
                  <a:pt x="1328" y="3295"/>
                </a:lnTo>
                <a:lnTo>
                  <a:pt x="1283" y="3296"/>
                </a:lnTo>
                <a:lnTo>
                  <a:pt x="1264" y="3295"/>
                </a:lnTo>
                <a:lnTo>
                  <a:pt x="1247" y="3293"/>
                </a:lnTo>
                <a:lnTo>
                  <a:pt x="1206" y="3284"/>
                </a:lnTo>
                <a:lnTo>
                  <a:pt x="1167" y="3269"/>
                </a:lnTo>
                <a:lnTo>
                  <a:pt x="1130" y="3251"/>
                </a:lnTo>
                <a:lnTo>
                  <a:pt x="1096" y="3226"/>
                </a:lnTo>
                <a:lnTo>
                  <a:pt x="1066" y="3198"/>
                </a:lnTo>
                <a:lnTo>
                  <a:pt x="1038" y="3167"/>
                </a:lnTo>
                <a:lnTo>
                  <a:pt x="1014" y="3128"/>
                </a:lnTo>
                <a:lnTo>
                  <a:pt x="994" y="3086"/>
                </a:lnTo>
                <a:lnTo>
                  <a:pt x="982" y="3043"/>
                </a:lnTo>
                <a:lnTo>
                  <a:pt x="977" y="2998"/>
                </a:lnTo>
                <a:lnTo>
                  <a:pt x="979" y="2952"/>
                </a:lnTo>
                <a:lnTo>
                  <a:pt x="957" y="2951"/>
                </a:lnTo>
                <a:lnTo>
                  <a:pt x="933" y="2950"/>
                </a:lnTo>
                <a:lnTo>
                  <a:pt x="909" y="2949"/>
                </a:lnTo>
                <a:lnTo>
                  <a:pt x="869" y="2944"/>
                </a:lnTo>
                <a:lnTo>
                  <a:pt x="828" y="2937"/>
                </a:lnTo>
                <a:lnTo>
                  <a:pt x="792" y="2924"/>
                </a:lnTo>
                <a:lnTo>
                  <a:pt x="756" y="2907"/>
                </a:lnTo>
                <a:lnTo>
                  <a:pt x="724" y="2887"/>
                </a:lnTo>
                <a:lnTo>
                  <a:pt x="694" y="2861"/>
                </a:lnTo>
                <a:lnTo>
                  <a:pt x="668" y="2829"/>
                </a:lnTo>
                <a:lnTo>
                  <a:pt x="646" y="2794"/>
                </a:lnTo>
                <a:lnTo>
                  <a:pt x="629" y="2759"/>
                </a:lnTo>
                <a:lnTo>
                  <a:pt x="618" y="2721"/>
                </a:lnTo>
                <a:lnTo>
                  <a:pt x="610" y="2682"/>
                </a:lnTo>
                <a:lnTo>
                  <a:pt x="608" y="2641"/>
                </a:lnTo>
                <a:lnTo>
                  <a:pt x="566" y="2646"/>
                </a:lnTo>
                <a:lnTo>
                  <a:pt x="523" y="2646"/>
                </a:lnTo>
                <a:lnTo>
                  <a:pt x="504" y="2646"/>
                </a:lnTo>
                <a:lnTo>
                  <a:pt x="486" y="2644"/>
                </a:lnTo>
                <a:lnTo>
                  <a:pt x="446" y="2635"/>
                </a:lnTo>
                <a:lnTo>
                  <a:pt x="407" y="2620"/>
                </a:lnTo>
                <a:lnTo>
                  <a:pt x="370" y="2600"/>
                </a:lnTo>
                <a:lnTo>
                  <a:pt x="336" y="2577"/>
                </a:lnTo>
                <a:lnTo>
                  <a:pt x="305" y="2549"/>
                </a:lnTo>
                <a:lnTo>
                  <a:pt x="277" y="2518"/>
                </a:lnTo>
                <a:lnTo>
                  <a:pt x="256" y="2481"/>
                </a:lnTo>
                <a:lnTo>
                  <a:pt x="241" y="2442"/>
                </a:lnTo>
                <a:lnTo>
                  <a:pt x="230" y="2403"/>
                </a:lnTo>
                <a:lnTo>
                  <a:pt x="224" y="2363"/>
                </a:lnTo>
                <a:lnTo>
                  <a:pt x="224" y="2322"/>
                </a:lnTo>
                <a:lnTo>
                  <a:pt x="229" y="2281"/>
                </a:lnTo>
                <a:lnTo>
                  <a:pt x="238" y="2241"/>
                </a:lnTo>
                <a:lnTo>
                  <a:pt x="252" y="2203"/>
                </a:lnTo>
                <a:lnTo>
                  <a:pt x="270" y="2167"/>
                </a:lnTo>
                <a:lnTo>
                  <a:pt x="295" y="2133"/>
                </a:lnTo>
                <a:lnTo>
                  <a:pt x="323" y="2101"/>
                </a:lnTo>
                <a:lnTo>
                  <a:pt x="356" y="2073"/>
                </a:lnTo>
                <a:lnTo>
                  <a:pt x="409" y="2031"/>
                </a:lnTo>
                <a:lnTo>
                  <a:pt x="378" y="1972"/>
                </a:lnTo>
                <a:lnTo>
                  <a:pt x="341" y="1916"/>
                </a:lnTo>
                <a:lnTo>
                  <a:pt x="300" y="1865"/>
                </a:lnTo>
                <a:lnTo>
                  <a:pt x="253" y="1816"/>
                </a:lnTo>
                <a:lnTo>
                  <a:pt x="203" y="1772"/>
                </a:lnTo>
                <a:lnTo>
                  <a:pt x="150" y="1733"/>
                </a:lnTo>
                <a:lnTo>
                  <a:pt x="93" y="1698"/>
                </a:lnTo>
                <a:lnTo>
                  <a:pt x="0" y="164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89739" y="2227320"/>
            <a:ext cx="58814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595959"/>
                </a:solidFill>
              </a:rPr>
              <a:t>Механизм передачи яиц аскарид - фекально-оральный. В связи с тем, что в биологическом цикле развития паразита почва играет решающую роль в созревании яиц, она же является и основным фактором передачи. Почва может быть конечным фактором передачи, посредством которого яйца аскарид попадают в организм человека, или выполнять роль промежуточного фактора, способствующего обсеменению яйцами аскарид овощей, фруктов, воды, пыли, загрязненных рук и др. Инвазионное яйцо аскариды проглатывается человеком с немытыми овощами или ягодами. В кишечнике из яйца освобождается личинка, которая прободает стенку кишки, проникает в кровеносные сосуды и с током венозной крови попадает в легкие. </a:t>
            </a:r>
            <a:endParaRPr lang="ru-RU" sz="1600" b="1" dirty="0">
              <a:solidFill>
                <a:srgbClr val="595959"/>
              </a:solidFill>
            </a:endParaRPr>
          </a:p>
        </p:txBody>
      </p:sp>
      <p:sp>
        <p:nvSpPr>
          <p:cNvPr id="17" name="Полилиния 16"/>
          <p:cNvSpPr/>
          <p:nvPr/>
        </p:nvSpPr>
        <p:spPr>
          <a:xfrm rot="20968837">
            <a:off x="-1522673" y="5641413"/>
            <a:ext cx="3030715" cy="1858333"/>
          </a:xfrm>
          <a:custGeom>
            <a:avLst/>
            <a:gdLst>
              <a:gd name="connsiteX0" fmla="*/ 0 w 3080697"/>
              <a:gd name="connsiteY0" fmla="*/ 493864 h 1379236"/>
              <a:gd name="connsiteX1" fmla="*/ 1436915 w 3080697"/>
              <a:gd name="connsiteY1" fmla="*/ 378 h 1379236"/>
              <a:gd name="connsiteX2" fmla="*/ 2133600 w 3080697"/>
              <a:gd name="connsiteY2" fmla="*/ 421293 h 1379236"/>
              <a:gd name="connsiteX3" fmla="*/ 2191658 w 3080697"/>
              <a:gd name="connsiteY3" fmla="*/ 914778 h 1379236"/>
              <a:gd name="connsiteX4" fmla="*/ 2873829 w 3080697"/>
              <a:gd name="connsiteY4" fmla="*/ 1059921 h 1379236"/>
              <a:gd name="connsiteX5" fmla="*/ 3048000 w 3080697"/>
              <a:gd name="connsiteY5" fmla="*/ 1379236 h 1379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0697" h="1379236">
                <a:moveTo>
                  <a:pt x="0" y="493864"/>
                </a:moveTo>
                <a:cubicBezTo>
                  <a:pt x="540657" y="253168"/>
                  <a:pt x="1081315" y="12473"/>
                  <a:pt x="1436915" y="378"/>
                </a:cubicBezTo>
                <a:cubicBezTo>
                  <a:pt x="1792515" y="-11717"/>
                  <a:pt x="2007810" y="268893"/>
                  <a:pt x="2133600" y="421293"/>
                </a:cubicBezTo>
                <a:cubicBezTo>
                  <a:pt x="2259391" y="573693"/>
                  <a:pt x="2068286" y="808340"/>
                  <a:pt x="2191658" y="914778"/>
                </a:cubicBezTo>
                <a:cubicBezTo>
                  <a:pt x="2315030" y="1021216"/>
                  <a:pt x="2731105" y="982511"/>
                  <a:pt x="2873829" y="1059921"/>
                </a:cubicBezTo>
                <a:cubicBezTo>
                  <a:pt x="3016553" y="1137331"/>
                  <a:pt x="3142343" y="1255865"/>
                  <a:pt x="3048000" y="1379236"/>
                </a:cubicBezTo>
              </a:path>
            </a:pathLst>
          </a:custGeom>
          <a:solidFill>
            <a:srgbClr val="3E8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11572720" y="6106508"/>
            <a:ext cx="1145390" cy="1132114"/>
          </a:xfrm>
          <a:custGeom>
            <a:avLst/>
            <a:gdLst>
              <a:gd name="connsiteX0" fmla="*/ 448705 w 1145390"/>
              <a:gd name="connsiteY0" fmla="*/ 1132114 h 1132114"/>
              <a:gd name="connsiteX1" fmla="*/ 27790 w 1145390"/>
              <a:gd name="connsiteY1" fmla="*/ 406400 h 1132114"/>
              <a:gd name="connsiteX2" fmla="*/ 1145390 w 1145390"/>
              <a:gd name="connsiteY2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5390" h="1132114">
                <a:moveTo>
                  <a:pt x="448705" y="1132114"/>
                </a:moveTo>
                <a:cubicBezTo>
                  <a:pt x="180190" y="863600"/>
                  <a:pt x="-88324" y="595086"/>
                  <a:pt x="27790" y="406400"/>
                </a:cubicBezTo>
                <a:cubicBezTo>
                  <a:pt x="143904" y="217714"/>
                  <a:pt x="644647" y="108857"/>
                  <a:pt x="1145390" y="0"/>
                </a:cubicBezTo>
              </a:path>
            </a:pathLst>
          </a:custGeom>
          <a:solidFill>
            <a:srgbClr val="09B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 rot="1051947">
            <a:off x="8875850" y="-548396"/>
            <a:ext cx="4159163" cy="1512202"/>
          </a:xfrm>
          <a:custGeom>
            <a:avLst/>
            <a:gdLst>
              <a:gd name="connsiteX0" fmla="*/ 0 w 3628571"/>
              <a:gd name="connsiteY0" fmla="*/ 0 h 956646"/>
              <a:gd name="connsiteX1" fmla="*/ 682171 w 3628571"/>
              <a:gd name="connsiteY1" fmla="*/ 769257 h 956646"/>
              <a:gd name="connsiteX2" fmla="*/ 1436914 w 3628571"/>
              <a:gd name="connsiteY2" fmla="*/ 508000 h 956646"/>
              <a:gd name="connsiteX3" fmla="*/ 2307771 w 3628571"/>
              <a:gd name="connsiteY3" fmla="*/ 783772 h 956646"/>
              <a:gd name="connsiteX4" fmla="*/ 2946400 w 3628571"/>
              <a:gd name="connsiteY4" fmla="*/ 914400 h 956646"/>
              <a:gd name="connsiteX5" fmla="*/ 3628571 w 3628571"/>
              <a:gd name="connsiteY5" fmla="*/ 29029 h 95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8571" h="956646">
                <a:moveTo>
                  <a:pt x="0" y="0"/>
                </a:moveTo>
                <a:cubicBezTo>
                  <a:pt x="221342" y="342295"/>
                  <a:pt x="442685" y="684590"/>
                  <a:pt x="682171" y="769257"/>
                </a:cubicBezTo>
                <a:cubicBezTo>
                  <a:pt x="921657" y="853924"/>
                  <a:pt x="1165981" y="505581"/>
                  <a:pt x="1436914" y="508000"/>
                </a:cubicBezTo>
                <a:cubicBezTo>
                  <a:pt x="1707847" y="510419"/>
                  <a:pt x="2056190" y="716039"/>
                  <a:pt x="2307771" y="783772"/>
                </a:cubicBezTo>
                <a:cubicBezTo>
                  <a:pt x="2559352" y="851505"/>
                  <a:pt x="2726267" y="1040190"/>
                  <a:pt x="2946400" y="914400"/>
                </a:cubicBezTo>
                <a:cubicBezTo>
                  <a:pt x="3166533" y="788610"/>
                  <a:pt x="3397552" y="408819"/>
                  <a:pt x="3628571" y="29029"/>
                </a:cubicBezTo>
              </a:path>
            </a:pathLst>
          </a:custGeom>
          <a:solidFill>
            <a:srgbClr val="078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 rot="9380483">
            <a:off x="-486026" y="-254131"/>
            <a:ext cx="1145390" cy="1132114"/>
          </a:xfrm>
          <a:custGeom>
            <a:avLst/>
            <a:gdLst>
              <a:gd name="connsiteX0" fmla="*/ 448705 w 1145390"/>
              <a:gd name="connsiteY0" fmla="*/ 1132114 h 1132114"/>
              <a:gd name="connsiteX1" fmla="*/ 27790 w 1145390"/>
              <a:gd name="connsiteY1" fmla="*/ 406400 h 1132114"/>
              <a:gd name="connsiteX2" fmla="*/ 1145390 w 1145390"/>
              <a:gd name="connsiteY2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5390" h="1132114">
                <a:moveTo>
                  <a:pt x="448705" y="1132114"/>
                </a:moveTo>
                <a:cubicBezTo>
                  <a:pt x="180190" y="863600"/>
                  <a:pt x="-88324" y="595086"/>
                  <a:pt x="27790" y="406400"/>
                </a:cubicBezTo>
                <a:cubicBezTo>
                  <a:pt x="143904" y="217714"/>
                  <a:pt x="644647" y="108857"/>
                  <a:pt x="1145390" y="0"/>
                </a:cubicBezTo>
              </a:path>
            </a:pathLst>
          </a:custGeom>
          <a:solidFill>
            <a:srgbClr val="09B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itle 2"/>
          <p:cNvSpPr txBox="1"/>
          <p:nvPr/>
        </p:nvSpPr>
        <p:spPr>
          <a:xfrm>
            <a:off x="5658905" y="380259"/>
            <a:ext cx="6171551" cy="5060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400" b="1" dirty="0">
                <a:solidFill>
                  <a:schemeClr val="accent3"/>
                </a:solidFill>
                <a:latin typeface="+mn-lt"/>
              </a:rPr>
              <a:t>Аскарида человеческая </a:t>
            </a:r>
            <a:r>
              <a:rPr lang="be-BY" sz="2400" b="1" dirty="0">
                <a:solidFill>
                  <a:schemeClr val="accent3"/>
                </a:solidFill>
                <a:latin typeface="+mn-lt"/>
              </a:rPr>
              <a:t>как представитель геогельминтов</a:t>
            </a:r>
            <a:endParaRPr lang="en-US" sz="2400" b="1" dirty="0">
              <a:solidFill>
                <a:schemeClr val="accent3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5" r="17735"/>
          <a:stretch>
            <a:fillRect/>
          </a:stretch>
        </p:blipFill>
        <p:spPr/>
      </p:pic>
      <p:sp>
        <p:nvSpPr>
          <p:cNvPr id="25" name="Title 2"/>
          <p:cNvSpPr txBox="1"/>
          <p:nvPr/>
        </p:nvSpPr>
        <p:spPr>
          <a:xfrm>
            <a:off x="5296293" y="1728063"/>
            <a:ext cx="6171551" cy="5060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chemeClr val="accent3"/>
                </a:solidFill>
                <a:latin typeface="+mn-lt"/>
              </a:rPr>
              <a:t>Пути заражения человека, цикл развития</a:t>
            </a:r>
            <a:endParaRPr lang="en-US" sz="2000" b="1" dirty="0">
              <a:solidFill>
                <a:schemeClr val="accent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2125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олилиния 21"/>
          <p:cNvSpPr/>
          <p:nvPr/>
        </p:nvSpPr>
        <p:spPr>
          <a:xfrm rot="9994238">
            <a:off x="2820618" y="6293272"/>
            <a:ext cx="4159163" cy="1512202"/>
          </a:xfrm>
          <a:custGeom>
            <a:avLst/>
            <a:gdLst>
              <a:gd name="connsiteX0" fmla="*/ 0 w 3628571"/>
              <a:gd name="connsiteY0" fmla="*/ 0 h 956646"/>
              <a:gd name="connsiteX1" fmla="*/ 682171 w 3628571"/>
              <a:gd name="connsiteY1" fmla="*/ 769257 h 956646"/>
              <a:gd name="connsiteX2" fmla="*/ 1436914 w 3628571"/>
              <a:gd name="connsiteY2" fmla="*/ 508000 h 956646"/>
              <a:gd name="connsiteX3" fmla="*/ 2307771 w 3628571"/>
              <a:gd name="connsiteY3" fmla="*/ 783772 h 956646"/>
              <a:gd name="connsiteX4" fmla="*/ 2946400 w 3628571"/>
              <a:gd name="connsiteY4" fmla="*/ 914400 h 956646"/>
              <a:gd name="connsiteX5" fmla="*/ 3628571 w 3628571"/>
              <a:gd name="connsiteY5" fmla="*/ 29029 h 95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8571" h="956646">
                <a:moveTo>
                  <a:pt x="0" y="0"/>
                </a:moveTo>
                <a:cubicBezTo>
                  <a:pt x="221342" y="342295"/>
                  <a:pt x="442685" y="684590"/>
                  <a:pt x="682171" y="769257"/>
                </a:cubicBezTo>
                <a:cubicBezTo>
                  <a:pt x="921657" y="853924"/>
                  <a:pt x="1165981" y="505581"/>
                  <a:pt x="1436914" y="508000"/>
                </a:cubicBezTo>
                <a:cubicBezTo>
                  <a:pt x="1707847" y="510419"/>
                  <a:pt x="2056190" y="716039"/>
                  <a:pt x="2307771" y="783772"/>
                </a:cubicBezTo>
                <a:cubicBezTo>
                  <a:pt x="2559352" y="851505"/>
                  <a:pt x="2726267" y="1040190"/>
                  <a:pt x="2946400" y="914400"/>
                </a:cubicBezTo>
                <a:cubicBezTo>
                  <a:pt x="3166533" y="788610"/>
                  <a:pt x="3397552" y="408819"/>
                  <a:pt x="3628571" y="29029"/>
                </a:cubicBezTo>
              </a:path>
            </a:pathLst>
          </a:custGeom>
          <a:solidFill>
            <a:srgbClr val="078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 rot="21370047" flipH="1">
            <a:off x="4260821" y="-270618"/>
            <a:ext cx="3164767" cy="956646"/>
          </a:xfrm>
          <a:custGeom>
            <a:avLst/>
            <a:gdLst>
              <a:gd name="connsiteX0" fmla="*/ 0 w 3628571"/>
              <a:gd name="connsiteY0" fmla="*/ 0 h 956646"/>
              <a:gd name="connsiteX1" fmla="*/ 682171 w 3628571"/>
              <a:gd name="connsiteY1" fmla="*/ 769257 h 956646"/>
              <a:gd name="connsiteX2" fmla="*/ 1436914 w 3628571"/>
              <a:gd name="connsiteY2" fmla="*/ 508000 h 956646"/>
              <a:gd name="connsiteX3" fmla="*/ 2307771 w 3628571"/>
              <a:gd name="connsiteY3" fmla="*/ 783772 h 956646"/>
              <a:gd name="connsiteX4" fmla="*/ 2946400 w 3628571"/>
              <a:gd name="connsiteY4" fmla="*/ 914400 h 956646"/>
              <a:gd name="connsiteX5" fmla="*/ 3628571 w 3628571"/>
              <a:gd name="connsiteY5" fmla="*/ 29029 h 95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8571" h="956646">
                <a:moveTo>
                  <a:pt x="0" y="0"/>
                </a:moveTo>
                <a:cubicBezTo>
                  <a:pt x="221342" y="342295"/>
                  <a:pt x="442685" y="684590"/>
                  <a:pt x="682171" y="769257"/>
                </a:cubicBezTo>
                <a:cubicBezTo>
                  <a:pt x="921657" y="853924"/>
                  <a:pt x="1165981" y="505581"/>
                  <a:pt x="1436914" y="508000"/>
                </a:cubicBezTo>
                <a:cubicBezTo>
                  <a:pt x="1707847" y="510419"/>
                  <a:pt x="2056190" y="716039"/>
                  <a:pt x="2307771" y="783772"/>
                </a:cubicBezTo>
                <a:cubicBezTo>
                  <a:pt x="2559352" y="851505"/>
                  <a:pt x="2726267" y="1040190"/>
                  <a:pt x="2946400" y="914400"/>
                </a:cubicBezTo>
                <a:cubicBezTo>
                  <a:pt x="3166533" y="788610"/>
                  <a:pt x="3397552" y="408819"/>
                  <a:pt x="3628571" y="29029"/>
                </a:cubicBezTo>
              </a:path>
            </a:pathLst>
          </a:custGeom>
          <a:solidFill>
            <a:srgbClr val="0BD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Rounded Rectangle 21"/>
          <p:cNvSpPr/>
          <p:nvPr/>
        </p:nvSpPr>
        <p:spPr>
          <a:xfrm rot="16200000" flipV="1">
            <a:off x="9025652" y="3122267"/>
            <a:ext cx="4884384" cy="4952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788" name="TextBox 10"/>
          <p:cNvSpPr txBox="1"/>
          <p:nvPr/>
        </p:nvSpPr>
        <p:spPr>
          <a:xfrm>
            <a:off x="1353311" y="4804989"/>
            <a:ext cx="24140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bg1"/>
                </a:solidFill>
                <a:effectLst>
                  <a:outerShdw blurRad="330200" sx="102000" sy="102000" algn="ctr" rotWithShape="0">
                    <a:prstClr val="black">
                      <a:alpha val="98000"/>
                    </a:prstClr>
                  </a:outerShdw>
                </a:effectLst>
                <a:latin typeface="Freestyle Script" panose="030804020302050B0404" pitchFamily="66" charset="0"/>
              </a:rPr>
              <a:t>motion.</a:t>
            </a:r>
          </a:p>
        </p:txBody>
      </p:sp>
      <p:sp>
        <p:nvSpPr>
          <p:cNvPr id="1048789" name="Rectangle 11"/>
          <p:cNvSpPr/>
          <p:nvPr/>
        </p:nvSpPr>
        <p:spPr>
          <a:xfrm>
            <a:off x="1353311" y="5921390"/>
            <a:ext cx="31220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Lorem Ipsum is simply dummy text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1" name="Rounded Rectangle 21"/>
          <p:cNvSpPr/>
          <p:nvPr/>
        </p:nvSpPr>
        <p:spPr>
          <a:xfrm flipV="1">
            <a:off x="139822" y="6305071"/>
            <a:ext cx="2554470" cy="444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784" name="Hexagon 2"/>
          <p:cNvSpPr/>
          <p:nvPr/>
        </p:nvSpPr>
        <p:spPr>
          <a:xfrm rot="16200000">
            <a:off x="4152748" y="2810398"/>
            <a:ext cx="1654698" cy="1426464"/>
          </a:xfrm>
          <a:prstGeom prst="hexagon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0" dist="190500" dir="9360000" sx="102000" sy="102000" algn="ctr" rotWithShape="0">
              <a:prstClr val="black">
                <a:alpha val="8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116"/>
          <p:cNvSpPr/>
          <p:nvPr/>
        </p:nvSpPr>
        <p:spPr bwMode="auto">
          <a:xfrm>
            <a:off x="4521474" y="3174205"/>
            <a:ext cx="917246" cy="794027"/>
          </a:xfrm>
          <a:custGeom>
            <a:avLst/>
            <a:gdLst>
              <a:gd name="T0" fmla="*/ 1272 w 4019"/>
              <a:gd name="T1" fmla="*/ 446 h 3537"/>
              <a:gd name="T2" fmla="*/ 1751 w 4019"/>
              <a:gd name="T3" fmla="*/ 406 h 3537"/>
              <a:gd name="T4" fmla="*/ 2093 w 4019"/>
              <a:gd name="T5" fmla="*/ 479 h 3537"/>
              <a:gd name="T6" fmla="*/ 3354 w 4019"/>
              <a:gd name="T7" fmla="*/ 581 h 3537"/>
              <a:gd name="T8" fmla="*/ 2479 w 4019"/>
              <a:gd name="T9" fmla="*/ 669 h 3537"/>
              <a:gd name="T10" fmla="*/ 2779 w 4019"/>
              <a:gd name="T11" fmla="*/ 926 h 3537"/>
              <a:gd name="T12" fmla="*/ 2804 w 4019"/>
              <a:gd name="T13" fmla="*/ 1139 h 3537"/>
              <a:gd name="T14" fmla="*/ 2880 w 4019"/>
              <a:gd name="T15" fmla="*/ 1500 h 3537"/>
              <a:gd name="T16" fmla="*/ 2790 w 4019"/>
              <a:gd name="T17" fmla="*/ 1682 h 3537"/>
              <a:gd name="T18" fmla="*/ 2596 w 4019"/>
              <a:gd name="T19" fmla="*/ 1670 h 3537"/>
              <a:gd name="T20" fmla="*/ 2377 w 4019"/>
              <a:gd name="T21" fmla="*/ 1368 h 3537"/>
              <a:gd name="T22" fmla="*/ 2268 w 4019"/>
              <a:gd name="T23" fmla="*/ 1148 h 3537"/>
              <a:gd name="T24" fmla="*/ 451 w 4019"/>
              <a:gd name="T25" fmla="*/ 2201 h 3537"/>
              <a:gd name="T26" fmla="*/ 398 w 4019"/>
              <a:gd name="T27" fmla="*/ 2402 h 3537"/>
              <a:gd name="T28" fmla="*/ 587 w 4019"/>
              <a:gd name="T29" fmla="*/ 2487 h 3537"/>
              <a:gd name="T30" fmla="*/ 1638 w 4019"/>
              <a:gd name="T31" fmla="*/ 1780 h 3537"/>
              <a:gd name="T32" fmla="*/ 1735 w 4019"/>
              <a:gd name="T33" fmla="*/ 1880 h 3537"/>
              <a:gd name="T34" fmla="*/ 771 w 4019"/>
              <a:gd name="T35" fmla="*/ 2603 h 3537"/>
              <a:gd name="T36" fmla="*/ 856 w 4019"/>
              <a:gd name="T37" fmla="*/ 2784 h 3537"/>
              <a:gd name="T38" fmla="*/ 1072 w 4019"/>
              <a:gd name="T39" fmla="*/ 2750 h 3537"/>
              <a:gd name="T40" fmla="*/ 1902 w 4019"/>
              <a:gd name="T41" fmla="*/ 2166 h 3537"/>
              <a:gd name="T42" fmla="*/ 1971 w 4019"/>
              <a:gd name="T43" fmla="*/ 2283 h 3537"/>
              <a:gd name="T44" fmla="*/ 1135 w 4019"/>
              <a:gd name="T45" fmla="*/ 2963 h 3537"/>
              <a:gd name="T46" fmla="*/ 1246 w 4019"/>
              <a:gd name="T47" fmla="*/ 3128 h 3537"/>
              <a:gd name="T48" fmla="*/ 2053 w 4019"/>
              <a:gd name="T49" fmla="*/ 2639 h 3537"/>
              <a:gd name="T50" fmla="*/ 2148 w 4019"/>
              <a:gd name="T51" fmla="*/ 2739 h 3537"/>
              <a:gd name="T52" fmla="*/ 1674 w 4019"/>
              <a:gd name="T53" fmla="*/ 3155 h 3537"/>
              <a:gd name="T54" fmla="*/ 1772 w 4019"/>
              <a:gd name="T55" fmla="*/ 3291 h 3537"/>
              <a:gd name="T56" fmla="*/ 1919 w 4019"/>
              <a:gd name="T57" fmla="*/ 3150 h 3537"/>
              <a:gd name="T58" fmla="*/ 2148 w 4019"/>
              <a:gd name="T59" fmla="*/ 3039 h 3537"/>
              <a:gd name="T60" fmla="*/ 2317 w 4019"/>
              <a:gd name="T61" fmla="*/ 2787 h 3537"/>
              <a:gd name="T62" fmla="*/ 2581 w 4019"/>
              <a:gd name="T63" fmla="*/ 2755 h 3537"/>
              <a:gd name="T64" fmla="*/ 2679 w 4019"/>
              <a:gd name="T65" fmla="*/ 2524 h 3537"/>
              <a:gd name="T66" fmla="*/ 2944 w 4019"/>
              <a:gd name="T67" fmla="*/ 2527 h 3537"/>
              <a:gd name="T68" fmla="*/ 2913 w 4019"/>
              <a:gd name="T69" fmla="*/ 2297 h 3537"/>
              <a:gd name="T70" fmla="*/ 3143 w 4019"/>
              <a:gd name="T71" fmla="*/ 2130 h 3537"/>
              <a:gd name="T72" fmla="*/ 3680 w 4019"/>
              <a:gd name="T73" fmla="*/ 1780 h 3537"/>
              <a:gd name="T74" fmla="*/ 3768 w 4019"/>
              <a:gd name="T75" fmla="*/ 1921 h 3537"/>
              <a:gd name="T76" fmla="*/ 3566 w 4019"/>
              <a:gd name="T77" fmla="*/ 2638 h 3537"/>
              <a:gd name="T78" fmla="*/ 3395 w 4019"/>
              <a:gd name="T79" fmla="*/ 2870 h 3537"/>
              <a:gd name="T80" fmla="*/ 3170 w 4019"/>
              <a:gd name="T81" fmla="*/ 2849 h 3537"/>
              <a:gd name="T82" fmla="*/ 3084 w 4019"/>
              <a:gd name="T83" fmla="*/ 3105 h 3537"/>
              <a:gd name="T84" fmla="*/ 2837 w 4019"/>
              <a:gd name="T85" fmla="*/ 3119 h 3537"/>
              <a:gd name="T86" fmla="*/ 2754 w 4019"/>
              <a:gd name="T87" fmla="*/ 3259 h 3537"/>
              <a:gd name="T88" fmla="*/ 2512 w 4019"/>
              <a:gd name="T89" fmla="*/ 3356 h 3537"/>
              <a:gd name="T90" fmla="*/ 2378 w 4019"/>
              <a:gd name="T91" fmla="*/ 3315 h 3537"/>
              <a:gd name="T92" fmla="*/ 2229 w 4019"/>
              <a:gd name="T93" fmla="*/ 3529 h 3537"/>
              <a:gd name="T94" fmla="*/ 1994 w 4019"/>
              <a:gd name="T95" fmla="*/ 3449 h 3537"/>
              <a:gd name="T96" fmla="*/ 1748 w 4019"/>
              <a:gd name="T97" fmla="*/ 3447 h 3537"/>
              <a:gd name="T98" fmla="*/ 1525 w 4019"/>
              <a:gd name="T99" fmla="*/ 3246 h 3537"/>
              <a:gd name="T100" fmla="*/ 1264 w 4019"/>
              <a:gd name="T101" fmla="*/ 3295 h 3537"/>
              <a:gd name="T102" fmla="*/ 1014 w 4019"/>
              <a:gd name="T103" fmla="*/ 3128 h 3537"/>
              <a:gd name="T104" fmla="*/ 869 w 4019"/>
              <a:gd name="T105" fmla="*/ 2944 h 3537"/>
              <a:gd name="T106" fmla="*/ 629 w 4019"/>
              <a:gd name="T107" fmla="*/ 2759 h 3537"/>
              <a:gd name="T108" fmla="*/ 446 w 4019"/>
              <a:gd name="T109" fmla="*/ 2635 h 3537"/>
              <a:gd name="T110" fmla="*/ 230 w 4019"/>
              <a:gd name="T111" fmla="*/ 2403 h 3537"/>
              <a:gd name="T112" fmla="*/ 323 w 4019"/>
              <a:gd name="T113" fmla="*/ 2101 h 3537"/>
              <a:gd name="T114" fmla="*/ 150 w 4019"/>
              <a:gd name="T115" fmla="*/ 1733 h 3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019" h="3537">
                <a:moveTo>
                  <a:pt x="0" y="0"/>
                </a:moveTo>
                <a:lnTo>
                  <a:pt x="899" y="412"/>
                </a:lnTo>
                <a:lnTo>
                  <a:pt x="959" y="436"/>
                </a:lnTo>
                <a:lnTo>
                  <a:pt x="1020" y="452"/>
                </a:lnTo>
                <a:lnTo>
                  <a:pt x="1083" y="462"/>
                </a:lnTo>
                <a:lnTo>
                  <a:pt x="1146" y="463"/>
                </a:lnTo>
                <a:lnTo>
                  <a:pt x="1210" y="458"/>
                </a:lnTo>
                <a:lnTo>
                  <a:pt x="1272" y="446"/>
                </a:lnTo>
                <a:lnTo>
                  <a:pt x="1318" y="434"/>
                </a:lnTo>
                <a:lnTo>
                  <a:pt x="1369" y="423"/>
                </a:lnTo>
                <a:lnTo>
                  <a:pt x="1424" y="414"/>
                </a:lnTo>
                <a:lnTo>
                  <a:pt x="1481" y="407"/>
                </a:lnTo>
                <a:lnTo>
                  <a:pt x="1543" y="403"/>
                </a:lnTo>
                <a:lnTo>
                  <a:pt x="1609" y="401"/>
                </a:lnTo>
                <a:lnTo>
                  <a:pt x="1677" y="402"/>
                </a:lnTo>
                <a:lnTo>
                  <a:pt x="1751" y="406"/>
                </a:lnTo>
                <a:lnTo>
                  <a:pt x="1826" y="414"/>
                </a:lnTo>
                <a:lnTo>
                  <a:pt x="1906" y="427"/>
                </a:lnTo>
                <a:lnTo>
                  <a:pt x="1989" y="444"/>
                </a:lnTo>
                <a:lnTo>
                  <a:pt x="2000" y="447"/>
                </a:lnTo>
                <a:lnTo>
                  <a:pt x="2017" y="453"/>
                </a:lnTo>
                <a:lnTo>
                  <a:pt x="2039" y="459"/>
                </a:lnTo>
                <a:lnTo>
                  <a:pt x="2065" y="468"/>
                </a:lnTo>
                <a:lnTo>
                  <a:pt x="2093" y="479"/>
                </a:lnTo>
                <a:lnTo>
                  <a:pt x="3084" y="490"/>
                </a:lnTo>
                <a:lnTo>
                  <a:pt x="3133" y="487"/>
                </a:lnTo>
                <a:lnTo>
                  <a:pt x="3181" y="478"/>
                </a:lnTo>
                <a:lnTo>
                  <a:pt x="3227" y="462"/>
                </a:lnTo>
                <a:lnTo>
                  <a:pt x="3271" y="440"/>
                </a:lnTo>
                <a:lnTo>
                  <a:pt x="4019" y="4"/>
                </a:lnTo>
                <a:lnTo>
                  <a:pt x="4019" y="188"/>
                </a:lnTo>
                <a:lnTo>
                  <a:pt x="3354" y="581"/>
                </a:lnTo>
                <a:lnTo>
                  <a:pt x="3311" y="604"/>
                </a:lnTo>
                <a:lnTo>
                  <a:pt x="3266" y="623"/>
                </a:lnTo>
                <a:lnTo>
                  <a:pt x="3218" y="635"/>
                </a:lnTo>
                <a:lnTo>
                  <a:pt x="3171" y="642"/>
                </a:lnTo>
                <a:lnTo>
                  <a:pt x="3122" y="645"/>
                </a:lnTo>
                <a:lnTo>
                  <a:pt x="2954" y="648"/>
                </a:lnTo>
                <a:lnTo>
                  <a:pt x="2425" y="640"/>
                </a:lnTo>
                <a:lnTo>
                  <a:pt x="2479" y="669"/>
                </a:lnTo>
                <a:lnTo>
                  <a:pt x="2530" y="698"/>
                </a:lnTo>
                <a:lnTo>
                  <a:pt x="2579" y="730"/>
                </a:lnTo>
                <a:lnTo>
                  <a:pt x="2624" y="761"/>
                </a:lnTo>
                <a:lnTo>
                  <a:pt x="2665" y="793"/>
                </a:lnTo>
                <a:lnTo>
                  <a:pt x="2703" y="826"/>
                </a:lnTo>
                <a:lnTo>
                  <a:pt x="2734" y="859"/>
                </a:lnTo>
                <a:lnTo>
                  <a:pt x="2759" y="893"/>
                </a:lnTo>
                <a:lnTo>
                  <a:pt x="2779" y="926"/>
                </a:lnTo>
                <a:lnTo>
                  <a:pt x="2779" y="930"/>
                </a:lnTo>
                <a:lnTo>
                  <a:pt x="2780" y="942"/>
                </a:lnTo>
                <a:lnTo>
                  <a:pt x="2782" y="961"/>
                </a:lnTo>
                <a:lnTo>
                  <a:pt x="2785" y="988"/>
                </a:lnTo>
                <a:lnTo>
                  <a:pt x="2788" y="1020"/>
                </a:lnTo>
                <a:lnTo>
                  <a:pt x="2793" y="1055"/>
                </a:lnTo>
                <a:lnTo>
                  <a:pt x="2798" y="1095"/>
                </a:lnTo>
                <a:lnTo>
                  <a:pt x="2804" y="1139"/>
                </a:lnTo>
                <a:lnTo>
                  <a:pt x="2812" y="1184"/>
                </a:lnTo>
                <a:lnTo>
                  <a:pt x="2819" y="1232"/>
                </a:lnTo>
                <a:lnTo>
                  <a:pt x="2827" y="1279"/>
                </a:lnTo>
                <a:lnTo>
                  <a:pt x="2837" y="1327"/>
                </a:lnTo>
                <a:lnTo>
                  <a:pt x="2847" y="1374"/>
                </a:lnTo>
                <a:lnTo>
                  <a:pt x="2857" y="1418"/>
                </a:lnTo>
                <a:lnTo>
                  <a:pt x="2868" y="1461"/>
                </a:lnTo>
                <a:lnTo>
                  <a:pt x="2880" y="1500"/>
                </a:lnTo>
                <a:lnTo>
                  <a:pt x="2886" y="1529"/>
                </a:lnTo>
                <a:lnTo>
                  <a:pt x="2887" y="1558"/>
                </a:lnTo>
                <a:lnTo>
                  <a:pt x="2881" y="1586"/>
                </a:lnTo>
                <a:lnTo>
                  <a:pt x="2871" y="1613"/>
                </a:lnTo>
                <a:lnTo>
                  <a:pt x="2855" y="1637"/>
                </a:lnTo>
                <a:lnTo>
                  <a:pt x="2835" y="1657"/>
                </a:lnTo>
                <a:lnTo>
                  <a:pt x="2809" y="1674"/>
                </a:lnTo>
                <a:lnTo>
                  <a:pt x="2790" y="1682"/>
                </a:lnTo>
                <a:lnTo>
                  <a:pt x="2769" y="1690"/>
                </a:lnTo>
                <a:lnTo>
                  <a:pt x="2746" y="1696"/>
                </a:lnTo>
                <a:lnTo>
                  <a:pt x="2723" y="1699"/>
                </a:lnTo>
                <a:lnTo>
                  <a:pt x="2698" y="1699"/>
                </a:lnTo>
                <a:lnTo>
                  <a:pt x="2674" y="1698"/>
                </a:lnTo>
                <a:lnTo>
                  <a:pt x="2648" y="1692"/>
                </a:lnTo>
                <a:lnTo>
                  <a:pt x="2622" y="1683"/>
                </a:lnTo>
                <a:lnTo>
                  <a:pt x="2596" y="1670"/>
                </a:lnTo>
                <a:lnTo>
                  <a:pt x="2568" y="1652"/>
                </a:lnTo>
                <a:lnTo>
                  <a:pt x="2541" y="1629"/>
                </a:lnTo>
                <a:lnTo>
                  <a:pt x="2513" y="1601"/>
                </a:lnTo>
                <a:lnTo>
                  <a:pt x="2486" y="1567"/>
                </a:lnTo>
                <a:lnTo>
                  <a:pt x="2458" y="1528"/>
                </a:lnTo>
                <a:lnTo>
                  <a:pt x="2430" y="1481"/>
                </a:lnTo>
                <a:lnTo>
                  <a:pt x="2403" y="1428"/>
                </a:lnTo>
                <a:lnTo>
                  <a:pt x="2377" y="1368"/>
                </a:lnTo>
                <a:lnTo>
                  <a:pt x="2350" y="1300"/>
                </a:lnTo>
                <a:lnTo>
                  <a:pt x="2324" y="1224"/>
                </a:lnTo>
                <a:lnTo>
                  <a:pt x="2323" y="1221"/>
                </a:lnTo>
                <a:lnTo>
                  <a:pt x="2318" y="1213"/>
                </a:lnTo>
                <a:lnTo>
                  <a:pt x="2310" y="1201"/>
                </a:lnTo>
                <a:lnTo>
                  <a:pt x="2299" y="1187"/>
                </a:lnTo>
                <a:lnTo>
                  <a:pt x="2285" y="1168"/>
                </a:lnTo>
                <a:lnTo>
                  <a:pt x="2268" y="1148"/>
                </a:lnTo>
                <a:lnTo>
                  <a:pt x="2250" y="1124"/>
                </a:lnTo>
                <a:lnTo>
                  <a:pt x="2228" y="1101"/>
                </a:lnTo>
                <a:lnTo>
                  <a:pt x="2205" y="1077"/>
                </a:lnTo>
                <a:lnTo>
                  <a:pt x="2181" y="1054"/>
                </a:lnTo>
                <a:lnTo>
                  <a:pt x="2154" y="1031"/>
                </a:lnTo>
                <a:lnTo>
                  <a:pt x="2126" y="1010"/>
                </a:lnTo>
                <a:lnTo>
                  <a:pt x="2095" y="990"/>
                </a:lnTo>
                <a:lnTo>
                  <a:pt x="451" y="2201"/>
                </a:lnTo>
                <a:lnTo>
                  <a:pt x="428" y="2221"/>
                </a:lnTo>
                <a:lnTo>
                  <a:pt x="411" y="2242"/>
                </a:lnTo>
                <a:lnTo>
                  <a:pt x="396" y="2267"/>
                </a:lnTo>
                <a:lnTo>
                  <a:pt x="387" y="2294"/>
                </a:lnTo>
                <a:lnTo>
                  <a:pt x="383" y="2320"/>
                </a:lnTo>
                <a:lnTo>
                  <a:pt x="384" y="2348"/>
                </a:lnTo>
                <a:lnTo>
                  <a:pt x="389" y="2375"/>
                </a:lnTo>
                <a:lnTo>
                  <a:pt x="398" y="2402"/>
                </a:lnTo>
                <a:lnTo>
                  <a:pt x="413" y="2426"/>
                </a:lnTo>
                <a:lnTo>
                  <a:pt x="432" y="2448"/>
                </a:lnTo>
                <a:lnTo>
                  <a:pt x="454" y="2467"/>
                </a:lnTo>
                <a:lnTo>
                  <a:pt x="479" y="2480"/>
                </a:lnTo>
                <a:lnTo>
                  <a:pt x="506" y="2488"/>
                </a:lnTo>
                <a:lnTo>
                  <a:pt x="532" y="2493"/>
                </a:lnTo>
                <a:lnTo>
                  <a:pt x="560" y="2492"/>
                </a:lnTo>
                <a:lnTo>
                  <a:pt x="587" y="2487"/>
                </a:lnTo>
                <a:lnTo>
                  <a:pt x="614" y="2477"/>
                </a:lnTo>
                <a:lnTo>
                  <a:pt x="637" y="2463"/>
                </a:lnTo>
                <a:lnTo>
                  <a:pt x="721" y="2402"/>
                </a:lnTo>
                <a:lnTo>
                  <a:pt x="728" y="2397"/>
                </a:lnTo>
                <a:lnTo>
                  <a:pt x="736" y="2391"/>
                </a:lnTo>
                <a:lnTo>
                  <a:pt x="743" y="2382"/>
                </a:lnTo>
                <a:lnTo>
                  <a:pt x="1615" y="1791"/>
                </a:lnTo>
                <a:lnTo>
                  <a:pt x="1638" y="1780"/>
                </a:lnTo>
                <a:lnTo>
                  <a:pt x="1660" y="1777"/>
                </a:lnTo>
                <a:lnTo>
                  <a:pt x="1682" y="1782"/>
                </a:lnTo>
                <a:lnTo>
                  <a:pt x="1704" y="1793"/>
                </a:lnTo>
                <a:lnTo>
                  <a:pt x="1719" y="1806"/>
                </a:lnTo>
                <a:lnTo>
                  <a:pt x="1730" y="1823"/>
                </a:lnTo>
                <a:lnTo>
                  <a:pt x="1736" y="1842"/>
                </a:lnTo>
                <a:lnTo>
                  <a:pt x="1737" y="1862"/>
                </a:lnTo>
                <a:lnTo>
                  <a:pt x="1735" y="1880"/>
                </a:lnTo>
                <a:lnTo>
                  <a:pt x="1729" y="1895"/>
                </a:lnTo>
                <a:lnTo>
                  <a:pt x="1718" y="1909"/>
                </a:lnTo>
                <a:lnTo>
                  <a:pt x="1704" y="1921"/>
                </a:lnTo>
                <a:lnTo>
                  <a:pt x="889" y="2476"/>
                </a:lnTo>
                <a:lnTo>
                  <a:pt x="816" y="2527"/>
                </a:lnTo>
                <a:lnTo>
                  <a:pt x="797" y="2551"/>
                </a:lnTo>
                <a:lnTo>
                  <a:pt x="782" y="2575"/>
                </a:lnTo>
                <a:lnTo>
                  <a:pt x="771" y="2603"/>
                </a:lnTo>
                <a:lnTo>
                  <a:pt x="766" y="2631"/>
                </a:lnTo>
                <a:lnTo>
                  <a:pt x="765" y="2659"/>
                </a:lnTo>
                <a:lnTo>
                  <a:pt x="770" y="2688"/>
                </a:lnTo>
                <a:lnTo>
                  <a:pt x="780" y="2716"/>
                </a:lnTo>
                <a:lnTo>
                  <a:pt x="795" y="2742"/>
                </a:lnTo>
                <a:lnTo>
                  <a:pt x="811" y="2760"/>
                </a:lnTo>
                <a:lnTo>
                  <a:pt x="832" y="2773"/>
                </a:lnTo>
                <a:lnTo>
                  <a:pt x="856" y="2784"/>
                </a:lnTo>
                <a:lnTo>
                  <a:pt x="883" y="2792"/>
                </a:lnTo>
                <a:lnTo>
                  <a:pt x="912" y="2797"/>
                </a:lnTo>
                <a:lnTo>
                  <a:pt x="943" y="2797"/>
                </a:lnTo>
                <a:lnTo>
                  <a:pt x="973" y="2794"/>
                </a:lnTo>
                <a:lnTo>
                  <a:pt x="1004" y="2787"/>
                </a:lnTo>
                <a:lnTo>
                  <a:pt x="1033" y="2776"/>
                </a:lnTo>
                <a:lnTo>
                  <a:pt x="1061" y="2761"/>
                </a:lnTo>
                <a:lnTo>
                  <a:pt x="1072" y="2750"/>
                </a:lnTo>
                <a:lnTo>
                  <a:pt x="1082" y="2741"/>
                </a:lnTo>
                <a:lnTo>
                  <a:pt x="1094" y="2731"/>
                </a:lnTo>
                <a:lnTo>
                  <a:pt x="1107" y="2723"/>
                </a:lnTo>
                <a:lnTo>
                  <a:pt x="1841" y="2194"/>
                </a:lnTo>
                <a:lnTo>
                  <a:pt x="1854" y="2180"/>
                </a:lnTo>
                <a:lnTo>
                  <a:pt x="1867" y="2172"/>
                </a:lnTo>
                <a:lnTo>
                  <a:pt x="1883" y="2167"/>
                </a:lnTo>
                <a:lnTo>
                  <a:pt x="1902" y="2166"/>
                </a:lnTo>
                <a:lnTo>
                  <a:pt x="1922" y="2169"/>
                </a:lnTo>
                <a:lnTo>
                  <a:pt x="1941" y="2178"/>
                </a:lnTo>
                <a:lnTo>
                  <a:pt x="1956" y="2191"/>
                </a:lnTo>
                <a:lnTo>
                  <a:pt x="1969" y="2207"/>
                </a:lnTo>
                <a:lnTo>
                  <a:pt x="1977" y="2227"/>
                </a:lnTo>
                <a:lnTo>
                  <a:pt x="1980" y="2247"/>
                </a:lnTo>
                <a:lnTo>
                  <a:pt x="1977" y="2266"/>
                </a:lnTo>
                <a:lnTo>
                  <a:pt x="1971" y="2283"/>
                </a:lnTo>
                <a:lnTo>
                  <a:pt x="1962" y="2297"/>
                </a:lnTo>
                <a:lnTo>
                  <a:pt x="1952" y="2309"/>
                </a:lnTo>
                <a:lnTo>
                  <a:pt x="1202" y="2844"/>
                </a:lnTo>
                <a:lnTo>
                  <a:pt x="1180" y="2862"/>
                </a:lnTo>
                <a:lnTo>
                  <a:pt x="1162" y="2884"/>
                </a:lnTo>
                <a:lnTo>
                  <a:pt x="1149" y="2910"/>
                </a:lnTo>
                <a:lnTo>
                  <a:pt x="1139" y="2935"/>
                </a:lnTo>
                <a:lnTo>
                  <a:pt x="1135" y="2963"/>
                </a:lnTo>
                <a:lnTo>
                  <a:pt x="1135" y="2990"/>
                </a:lnTo>
                <a:lnTo>
                  <a:pt x="1140" y="3018"/>
                </a:lnTo>
                <a:lnTo>
                  <a:pt x="1150" y="3044"/>
                </a:lnTo>
                <a:lnTo>
                  <a:pt x="1165" y="3068"/>
                </a:lnTo>
                <a:lnTo>
                  <a:pt x="1180" y="3088"/>
                </a:lnTo>
                <a:lnTo>
                  <a:pt x="1200" y="3105"/>
                </a:lnTo>
                <a:lnTo>
                  <a:pt x="1222" y="3118"/>
                </a:lnTo>
                <a:lnTo>
                  <a:pt x="1246" y="3128"/>
                </a:lnTo>
                <a:lnTo>
                  <a:pt x="1273" y="3134"/>
                </a:lnTo>
                <a:lnTo>
                  <a:pt x="1305" y="3136"/>
                </a:lnTo>
                <a:lnTo>
                  <a:pt x="1336" y="3131"/>
                </a:lnTo>
                <a:lnTo>
                  <a:pt x="1367" y="3121"/>
                </a:lnTo>
                <a:lnTo>
                  <a:pt x="1395" y="3105"/>
                </a:lnTo>
                <a:lnTo>
                  <a:pt x="2022" y="2650"/>
                </a:lnTo>
                <a:lnTo>
                  <a:pt x="2038" y="2643"/>
                </a:lnTo>
                <a:lnTo>
                  <a:pt x="2053" y="2639"/>
                </a:lnTo>
                <a:lnTo>
                  <a:pt x="2068" y="2638"/>
                </a:lnTo>
                <a:lnTo>
                  <a:pt x="2090" y="2641"/>
                </a:lnTo>
                <a:lnTo>
                  <a:pt x="2110" y="2649"/>
                </a:lnTo>
                <a:lnTo>
                  <a:pt x="2127" y="2663"/>
                </a:lnTo>
                <a:lnTo>
                  <a:pt x="2140" y="2680"/>
                </a:lnTo>
                <a:lnTo>
                  <a:pt x="2148" y="2699"/>
                </a:lnTo>
                <a:lnTo>
                  <a:pt x="2150" y="2722"/>
                </a:lnTo>
                <a:lnTo>
                  <a:pt x="2148" y="2739"/>
                </a:lnTo>
                <a:lnTo>
                  <a:pt x="2140" y="2755"/>
                </a:lnTo>
                <a:lnTo>
                  <a:pt x="2131" y="2769"/>
                </a:lnTo>
                <a:lnTo>
                  <a:pt x="2117" y="2781"/>
                </a:lnTo>
                <a:lnTo>
                  <a:pt x="1724" y="3077"/>
                </a:lnTo>
                <a:lnTo>
                  <a:pt x="1705" y="3093"/>
                </a:lnTo>
                <a:lnTo>
                  <a:pt x="1691" y="3111"/>
                </a:lnTo>
                <a:lnTo>
                  <a:pt x="1681" y="3133"/>
                </a:lnTo>
                <a:lnTo>
                  <a:pt x="1674" y="3155"/>
                </a:lnTo>
                <a:lnTo>
                  <a:pt x="1671" y="3178"/>
                </a:lnTo>
                <a:lnTo>
                  <a:pt x="1675" y="3201"/>
                </a:lnTo>
                <a:lnTo>
                  <a:pt x="1682" y="3223"/>
                </a:lnTo>
                <a:lnTo>
                  <a:pt x="1694" y="3241"/>
                </a:lnTo>
                <a:lnTo>
                  <a:pt x="1710" y="3259"/>
                </a:lnTo>
                <a:lnTo>
                  <a:pt x="1730" y="3273"/>
                </a:lnTo>
                <a:lnTo>
                  <a:pt x="1751" y="3284"/>
                </a:lnTo>
                <a:lnTo>
                  <a:pt x="1772" y="3291"/>
                </a:lnTo>
                <a:lnTo>
                  <a:pt x="1796" y="3292"/>
                </a:lnTo>
                <a:lnTo>
                  <a:pt x="1819" y="3290"/>
                </a:lnTo>
                <a:lnTo>
                  <a:pt x="1841" y="3283"/>
                </a:lnTo>
                <a:lnTo>
                  <a:pt x="1859" y="3270"/>
                </a:lnTo>
                <a:lnTo>
                  <a:pt x="1895" y="3247"/>
                </a:lnTo>
                <a:lnTo>
                  <a:pt x="1898" y="3214"/>
                </a:lnTo>
                <a:lnTo>
                  <a:pt x="1905" y="3181"/>
                </a:lnTo>
                <a:lnTo>
                  <a:pt x="1919" y="3150"/>
                </a:lnTo>
                <a:lnTo>
                  <a:pt x="1937" y="3121"/>
                </a:lnTo>
                <a:lnTo>
                  <a:pt x="1959" y="3094"/>
                </a:lnTo>
                <a:lnTo>
                  <a:pt x="1986" y="3071"/>
                </a:lnTo>
                <a:lnTo>
                  <a:pt x="2015" y="3054"/>
                </a:lnTo>
                <a:lnTo>
                  <a:pt x="2048" y="3041"/>
                </a:lnTo>
                <a:lnTo>
                  <a:pt x="2081" y="3035"/>
                </a:lnTo>
                <a:lnTo>
                  <a:pt x="2115" y="3034"/>
                </a:lnTo>
                <a:lnTo>
                  <a:pt x="2148" y="3039"/>
                </a:lnTo>
                <a:lnTo>
                  <a:pt x="2221" y="2993"/>
                </a:lnTo>
                <a:lnTo>
                  <a:pt x="2221" y="2960"/>
                </a:lnTo>
                <a:lnTo>
                  <a:pt x="2226" y="2927"/>
                </a:lnTo>
                <a:lnTo>
                  <a:pt x="2235" y="2895"/>
                </a:lnTo>
                <a:lnTo>
                  <a:pt x="2249" y="2864"/>
                </a:lnTo>
                <a:lnTo>
                  <a:pt x="2267" y="2836"/>
                </a:lnTo>
                <a:lnTo>
                  <a:pt x="2290" y="2809"/>
                </a:lnTo>
                <a:lnTo>
                  <a:pt x="2317" y="2787"/>
                </a:lnTo>
                <a:lnTo>
                  <a:pt x="2350" y="2769"/>
                </a:lnTo>
                <a:lnTo>
                  <a:pt x="2384" y="2755"/>
                </a:lnTo>
                <a:lnTo>
                  <a:pt x="2418" y="2748"/>
                </a:lnTo>
                <a:lnTo>
                  <a:pt x="2453" y="2747"/>
                </a:lnTo>
                <a:lnTo>
                  <a:pt x="2489" y="2752"/>
                </a:lnTo>
                <a:lnTo>
                  <a:pt x="2522" y="2760"/>
                </a:lnTo>
                <a:lnTo>
                  <a:pt x="2555" y="2775"/>
                </a:lnTo>
                <a:lnTo>
                  <a:pt x="2581" y="2755"/>
                </a:lnTo>
                <a:lnTo>
                  <a:pt x="2578" y="2719"/>
                </a:lnTo>
                <a:lnTo>
                  <a:pt x="2580" y="2682"/>
                </a:lnTo>
                <a:lnTo>
                  <a:pt x="2587" y="2646"/>
                </a:lnTo>
                <a:lnTo>
                  <a:pt x="2601" y="2613"/>
                </a:lnTo>
                <a:lnTo>
                  <a:pt x="2620" y="2581"/>
                </a:lnTo>
                <a:lnTo>
                  <a:pt x="2645" y="2553"/>
                </a:lnTo>
                <a:lnTo>
                  <a:pt x="2674" y="2529"/>
                </a:lnTo>
                <a:lnTo>
                  <a:pt x="2679" y="2524"/>
                </a:lnTo>
                <a:lnTo>
                  <a:pt x="2710" y="2505"/>
                </a:lnTo>
                <a:lnTo>
                  <a:pt x="2745" y="2493"/>
                </a:lnTo>
                <a:lnTo>
                  <a:pt x="2779" y="2486"/>
                </a:lnTo>
                <a:lnTo>
                  <a:pt x="2814" y="2485"/>
                </a:lnTo>
                <a:lnTo>
                  <a:pt x="2848" y="2488"/>
                </a:lnTo>
                <a:lnTo>
                  <a:pt x="2882" y="2497"/>
                </a:lnTo>
                <a:lnTo>
                  <a:pt x="2914" y="2510"/>
                </a:lnTo>
                <a:lnTo>
                  <a:pt x="2944" y="2527"/>
                </a:lnTo>
                <a:lnTo>
                  <a:pt x="2949" y="2527"/>
                </a:lnTo>
                <a:lnTo>
                  <a:pt x="2946" y="2518"/>
                </a:lnTo>
                <a:lnTo>
                  <a:pt x="2925" y="2482"/>
                </a:lnTo>
                <a:lnTo>
                  <a:pt x="2910" y="2447"/>
                </a:lnTo>
                <a:lnTo>
                  <a:pt x="2902" y="2409"/>
                </a:lnTo>
                <a:lnTo>
                  <a:pt x="2900" y="2372"/>
                </a:lnTo>
                <a:lnTo>
                  <a:pt x="2904" y="2334"/>
                </a:lnTo>
                <a:lnTo>
                  <a:pt x="2913" y="2297"/>
                </a:lnTo>
                <a:lnTo>
                  <a:pt x="2929" y="2262"/>
                </a:lnTo>
                <a:lnTo>
                  <a:pt x="2948" y="2229"/>
                </a:lnTo>
                <a:lnTo>
                  <a:pt x="2974" y="2199"/>
                </a:lnTo>
                <a:lnTo>
                  <a:pt x="3004" y="2173"/>
                </a:lnTo>
                <a:lnTo>
                  <a:pt x="3037" y="2154"/>
                </a:lnTo>
                <a:lnTo>
                  <a:pt x="3071" y="2140"/>
                </a:lnTo>
                <a:lnTo>
                  <a:pt x="3108" y="2133"/>
                </a:lnTo>
                <a:lnTo>
                  <a:pt x="3143" y="2130"/>
                </a:lnTo>
                <a:lnTo>
                  <a:pt x="3179" y="2133"/>
                </a:lnTo>
                <a:lnTo>
                  <a:pt x="3215" y="2140"/>
                </a:lnTo>
                <a:lnTo>
                  <a:pt x="3249" y="2154"/>
                </a:lnTo>
                <a:lnTo>
                  <a:pt x="3281" y="2172"/>
                </a:lnTo>
                <a:lnTo>
                  <a:pt x="3310" y="2194"/>
                </a:lnTo>
                <a:lnTo>
                  <a:pt x="3584" y="1877"/>
                </a:lnTo>
                <a:lnTo>
                  <a:pt x="3630" y="1826"/>
                </a:lnTo>
                <a:lnTo>
                  <a:pt x="3680" y="1780"/>
                </a:lnTo>
                <a:lnTo>
                  <a:pt x="3733" y="1737"/>
                </a:lnTo>
                <a:lnTo>
                  <a:pt x="3787" y="1697"/>
                </a:lnTo>
                <a:lnTo>
                  <a:pt x="3846" y="1661"/>
                </a:lnTo>
                <a:lnTo>
                  <a:pt x="4019" y="1563"/>
                </a:lnTo>
                <a:lnTo>
                  <a:pt x="4019" y="1760"/>
                </a:lnTo>
                <a:lnTo>
                  <a:pt x="3893" y="1832"/>
                </a:lnTo>
                <a:lnTo>
                  <a:pt x="3829" y="1873"/>
                </a:lnTo>
                <a:lnTo>
                  <a:pt x="3768" y="1921"/>
                </a:lnTo>
                <a:lnTo>
                  <a:pt x="3711" y="1972"/>
                </a:lnTo>
                <a:lnTo>
                  <a:pt x="3658" y="2028"/>
                </a:lnTo>
                <a:lnTo>
                  <a:pt x="3404" y="2325"/>
                </a:lnTo>
                <a:lnTo>
                  <a:pt x="3521" y="2492"/>
                </a:lnTo>
                <a:lnTo>
                  <a:pt x="3541" y="2527"/>
                </a:lnTo>
                <a:lnTo>
                  <a:pt x="3556" y="2563"/>
                </a:lnTo>
                <a:lnTo>
                  <a:pt x="3563" y="2600"/>
                </a:lnTo>
                <a:lnTo>
                  <a:pt x="3566" y="2638"/>
                </a:lnTo>
                <a:lnTo>
                  <a:pt x="3562" y="2676"/>
                </a:lnTo>
                <a:lnTo>
                  <a:pt x="3552" y="2713"/>
                </a:lnTo>
                <a:lnTo>
                  <a:pt x="3538" y="2748"/>
                </a:lnTo>
                <a:lnTo>
                  <a:pt x="3518" y="2781"/>
                </a:lnTo>
                <a:lnTo>
                  <a:pt x="3493" y="2811"/>
                </a:lnTo>
                <a:lnTo>
                  <a:pt x="3462" y="2837"/>
                </a:lnTo>
                <a:lnTo>
                  <a:pt x="3429" y="2856"/>
                </a:lnTo>
                <a:lnTo>
                  <a:pt x="3395" y="2870"/>
                </a:lnTo>
                <a:lnTo>
                  <a:pt x="3359" y="2877"/>
                </a:lnTo>
                <a:lnTo>
                  <a:pt x="3322" y="2879"/>
                </a:lnTo>
                <a:lnTo>
                  <a:pt x="3285" y="2877"/>
                </a:lnTo>
                <a:lnTo>
                  <a:pt x="3250" y="2870"/>
                </a:lnTo>
                <a:lnTo>
                  <a:pt x="3216" y="2856"/>
                </a:lnTo>
                <a:lnTo>
                  <a:pt x="3184" y="2838"/>
                </a:lnTo>
                <a:lnTo>
                  <a:pt x="3156" y="2816"/>
                </a:lnTo>
                <a:lnTo>
                  <a:pt x="3170" y="2849"/>
                </a:lnTo>
                <a:lnTo>
                  <a:pt x="3178" y="2884"/>
                </a:lnTo>
                <a:lnTo>
                  <a:pt x="3181" y="2920"/>
                </a:lnTo>
                <a:lnTo>
                  <a:pt x="3178" y="2955"/>
                </a:lnTo>
                <a:lnTo>
                  <a:pt x="3170" y="2990"/>
                </a:lnTo>
                <a:lnTo>
                  <a:pt x="3156" y="3022"/>
                </a:lnTo>
                <a:lnTo>
                  <a:pt x="3138" y="3054"/>
                </a:lnTo>
                <a:lnTo>
                  <a:pt x="3114" y="3080"/>
                </a:lnTo>
                <a:lnTo>
                  <a:pt x="3084" y="3105"/>
                </a:lnTo>
                <a:lnTo>
                  <a:pt x="3080" y="3110"/>
                </a:lnTo>
                <a:lnTo>
                  <a:pt x="3048" y="3128"/>
                </a:lnTo>
                <a:lnTo>
                  <a:pt x="3013" y="3141"/>
                </a:lnTo>
                <a:lnTo>
                  <a:pt x="2977" y="3147"/>
                </a:lnTo>
                <a:lnTo>
                  <a:pt x="2941" y="3149"/>
                </a:lnTo>
                <a:lnTo>
                  <a:pt x="2905" y="3145"/>
                </a:lnTo>
                <a:lnTo>
                  <a:pt x="2870" y="3135"/>
                </a:lnTo>
                <a:lnTo>
                  <a:pt x="2837" y="3119"/>
                </a:lnTo>
                <a:lnTo>
                  <a:pt x="2807" y="3099"/>
                </a:lnTo>
                <a:lnTo>
                  <a:pt x="2780" y="3073"/>
                </a:lnTo>
                <a:lnTo>
                  <a:pt x="2786" y="3105"/>
                </a:lnTo>
                <a:lnTo>
                  <a:pt x="2788" y="3138"/>
                </a:lnTo>
                <a:lnTo>
                  <a:pt x="2786" y="3169"/>
                </a:lnTo>
                <a:lnTo>
                  <a:pt x="2780" y="3201"/>
                </a:lnTo>
                <a:lnTo>
                  <a:pt x="2769" y="3231"/>
                </a:lnTo>
                <a:lnTo>
                  <a:pt x="2754" y="3259"/>
                </a:lnTo>
                <a:lnTo>
                  <a:pt x="2735" y="3286"/>
                </a:lnTo>
                <a:lnTo>
                  <a:pt x="2710" y="3309"/>
                </a:lnTo>
                <a:lnTo>
                  <a:pt x="2682" y="3330"/>
                </a:lnTo>
                <a:lnTo>
                  <a:pt x="2651" y="3346"/>
                </a:lnTo>
                <a:lnTo>
                  <a:pt x="2617" y="3357"/>
                </a:lnTo>
                <a:lnTo>
                  <a:pt x="2581" y="3362"/>
                </a:lnTo>
                <a:lnTo>
                  <a:pt x="2546" y="3362"/>
                </a:lnTo>
                <a:lnTo>
                  <a:pt x="2512" y="3356"/>
                </a:lnTo>
                <a:lnTo>
                  <a:pt x="2479" y="3346"/>
                </a:lnTo>
                <a:lnTo>
                  <a:pt x="2447" y="3330"/>
                </a:lnTo>
                <a:lnTo>
                  <a:pt x="2418" y="3309"/>
                </a:lnTo>
                <a:lnTo>
                  <a:pt x="2393" y="3285"/>
                </a:lnTo>
                <a:lnTo>
                  <a:pt x="2369" y="3257"/>
                </a:lnTo>
                <a:lnTo>
                  <a:pt x="2363" y="3247"/>
                </a:lnTo>
                <a:lnTo>
                  <a:pt x="2373" y="3280"/>
                </a:lnTo>
                <a:lnTo>
                  <a:pt x="2378" y="3315"/>
                </a:lnTo>
                <a:lnTo>
                  <a:pt x="2377" y="3351"/>
                </a:lnTo>
                <a:lnTo>
                  <a:pt x="2369" y="3385"/>
                </a:lnTo>
                <a:lnTo>
                  <a:pt x="2356" y="3419"/>
                </a:lnTo>
                <a:lnTo>
                  <a:pt x="2339" y="3449"/>
                </a:lnTo>
                <a:lnTo>
                  <a:pt x="2316" y="3476"/>
                </a:lnTo>
                <a:lnTo>
                  <a:pt x="2289" y="3501"/>
                </a:lnTo>
                <a:lnTo>
                  <a:pt x="2260" y="3516"/>
                </a:lnTo>
                <a:lnTo>
                  <a:pt x="2229" y="3529"/>
                </a:lnTo>
                <a:lnTo>
                  <a:pt x="2196" y="3536"/>
                </a:lnTo>
                <a:lnTo>
                  <a:pt x="2163" y="3537"/>
                </a:lnTo>
                <a:lnTo>
                  <a:pt x="2131" y="3535"/>
                </a:lnTo>
                <a:lnTo>
                  <a:pt x="2099" y="3526"/>
                </a:lnTo>
                <a:lnTo>
                  <a:pt x="2070" y="3514"/>
                </a:lnTo>
                <a:lnTo>
                  <a:pt x="2042" y="3497"/>
                </a:lnTo>
                <a:lnTo>
                  <a:pt x="2016" y="3475"/>
                </a:lnTo>
                <a:lnTo>
                  <a:pt x="1994" y="3449"/>
                </a:lnTo>
                <a:lnTo>
                  <a:pt x="1958" y="3397"/>
                </a:lnTo>
                <a:lnTo>
                  <a:pt x="1953" y="3397"/>
                </a:lnTo>
                <a:lnTo>
                  <a:pt x="1920" y="3416"/>
                </a:lnTo>
                <a:lnTo>
                  <a:pt x="1886" y="3432"/>
                </a:lnTo>
                <a:lnTo>
                  <a:pt x="1850" y="3442"/>
                </a:lnTo>
                <a:lnTo>
                  <a:pt x="1815" y="3448"/>
                </a:lnTo>
                <a:lnTo>
                  <a:pt x="1779" y="3448"/>
                </a:lnTo>
                <a:lnTo>
                  <a:pt x="1748" y="3447"/>
                </a:lnTo>
                <a:lnTo>
                  <a:pt x="1704" y="3435"/>
                </a:lnTo>
                <a:lnTo>
                  <a:pt x="1664" y="3418"/>
                </a:lnTo>
                <a:lnTo>
                  <a:pt x="1627" y="3396"/>
                </a:lnTo>
                <a:lnTo>
                  <a:pt x="1596" y="3368"/>
                </a:lnTo>
                <a:lnTo>
                  <a:pt x="1568" y="3336"/>
                </a:lnTo>
                <a:lnTo>
                  <a:pt x="1550" y="3307"/>
                </a:lnTo>
                <a:lnTo>
                  <a:pt x="1536" y="3278"/>
                </a:lnTo>
                <a:lnTo>
                  <a:pt x="1525" y="3246"/>
                </a:lnTo>
                <a:lnTo>
                  <a:pt x="1519" y="3212"/>
                </a:lnTo>
                <a:lnTo>
                  <a:pt x="1487" y="3236"/>
                </a:lnTo>
                <a:lnTo>
                  <a:pt x="1451" y="3259"/>
                </a:lnTo>
                <a:lnTo>
                  <a:pt x="1412" y="3276"/>
                </a:lnTo>
                <a:lnTo>
                  <a:pt x="1370" y="3289"/>
                </a:lnTo>
                <a:lnTo>
                  <a:pt x="1328" y="3295"/>
                </a:lnTo>
                <a:lnTo>
                  <a:pt x="1283" y="3296"/>
                </a:lnTo>
                <a:lnTo>
                  <a:pt x="1264" y="3295"/>
                </a:lnTo>
                <a:lnTo>
                  <a:pt x="1247" y="3293"/>
                </a:lnTo>
                <a:lnTo>
                  <a:pt x="1206" y="3284"/>
                </a:lnTo>
                <a:lnTo>
                  <a:pt x="1167" y="3269"/>
                </a:lnTo>
                <a:lnTo>
                  <a:pt x="1130" y="3251"/>
                </a:lnTo>
                <a:lnTo>
                  <a:pt x="1096" y="3226"/>
                </a:lnTo>
                <a:lnTo>
                  <a:pt x="1066" y="3198"/>
                </a:lnTo>
                <a:lnTo>
                  <a:pt x="1038" y="3167"/>
                </a:lnTo>
                <a:lnTo>
                  <a:pt x="1014" y="3128"/>
                </a:lnTo>
                <a:lnTo>
                  <a:pt x="994" y="3086"/>
                </a:lnTo>
                <a:lnTo>
                  <a:pt x="982" y="3043"/>
                </a:lnTo>
                <a:lnTo>
                  <a:pt x="977" y="2998"/>
                </a:lnTo>
                <a:lnTo>
                  <a:pt x="979" y="2952"/>
                </a:lnTo>
                <a:lnTo>
                  <a:pt x="957" y="2951"/>
                </a:lnTo>
                <a:lnTo>
                  <a:pt x="933" y="2950"/>
                </a:lnTo>
                <a:lnTo>
                  <a:pt x="909" y="2949"/>
                </a:lnTo>
                <a:lnTo>
                  <a:pt x="869" y="2944"/>
                </a:lnTo>
                <a:lnTo>
                  <a:pt x="828" y="2937"/>
                </a:lnTo>
                <a:lnTo>
                  <a:pt x="792" y="2924"/>
                </a:lnTo>
                <a:lnTo>
                  <a:pt x="756" y="2907"/>
                </a:lnTo>
                <a:lnTo>
                  <a:pt x="724" y="2887"/>
                </a:lnTo>
                <a:lnTo>
                  <a:pt x="694" y="2861"/>
                </a:lnTo>
                <a:lnTo>
                  <a:pt x="668" y="2829"/>
                </a:lnTo>
                <a:lnTo>
                  <a:pt x="646" y="2794"/>
                </a:lnTo>
                <a:lnTo>
                  <a:pt x="629" y="2759"/>
                </a:lnTo>
                <a:lnTo>
                  <a:pt x="618" y="2721"/>
                </a:lnTo>
                <a:lnTo>
                  <a:pt x="610" y="2682"/>
                </a:lnTo>
                <a:lnTo>
                  <a:pt x="608" y="2641"/>
                </a:lnTo>
                <a:lnTo>
                  <a:pt x="566" y="2646"/>
                </a:lnTo>
                <a:lnTo>
                  <a:pt x="523" y="2646"/>
                </a:lnTo>
                <a:lnTo>
                  <a:pt x="504" y="2646"/>
                </a:lnTo>
                <a:lnTo>
                  <a:pt x="486" y="2644"/>
                </a:lnTo>
                <a:lnTo>
                  <a:pt x="446" y="2635"/>
                </a:lnTo>
                <a:lnTo>
                  <a:pt x="407" y="2620"/>
                </a:lnTo>
                <a:lnTo>
                  <a:pt x="370" y="2600"/>
                </a:lnTo>
                <a:lnTo>
                  <a:pt x="336" y="2577"/>
                </a:lnTo>
                <a:lnTo>
                  <a:pt x="305" y="2549"/>
                </a:lnTo>
                <a:lnTo>
                  <a:pt x="277" y="2518"/>
                </a:lnTo>
                <a:lnTo>
                  <a:pt x="256" y="2481"/>
                </a:lnTo>
                <a:lnTo>
                  <a:pt x="241" y="2442"/>
                </a:lnTo>
                <a:lnTo>
                  <a:pt x="230" y="2403"/>
                </a:lnTo>
                <a:lnTo>
                  <a:pt x="224" y="2363"/>
                </a:lnTo>
                <a:lnTo>
                  <a:pt x="224" y="2322"/>
                </a:lnTo>
                <a:lnTo>
                  <a:pt x="229" y="2281"/>
                </a:lnTo>
                <a:lnTo>
                  <a:pt x="238" y="2241"/>
                </a:lnTo>
                <a:lnTo>
                  <a:pt x="252" y="2203"/>
                </a:lnTo>
                <a:lnTo>
                  <a:pt x="270" y="2167"/>
                </a:lnTo>
                <a:lnTo>
                  <a:pt x="295" y="2133"/>
                </a:lnTo>
                <a:lnTo>
                  <a:pt x="323" y="2101"/>
                </a:lnTo>
                <a:lnTo>
                  <a:pt x="356" y="2073"/>
                </a:lnTo>
                <a:lnTo>
                  <a:pt x="409" y="2031"/>
                </a:lnTo>
                <a:lnTo>
                  <a:pt x="378" y="1972"/>
                </a:lnTo>
                <a:lnTo>
                  <a:pt x="341" y="1916"/>
                </a:lnTo>
                <a:lnTo>
                  <a:pt x="300" y="1865"/>
                </a:lnTo>
                <a:lnTo>
                  <a:pt x="253" y="1816"/>
                </a:lnTo>
                <a:lnTo>
                  <a:pt x="203" y="1772"/>
                </a:lnTo>
                <a:lnTo>
                  <a:pt x="150" y="1733"/>
                </a:lnTo>
                <a:lnTo>
                  <a:pt x="93" y="1698"/>
                </a:lnTo>
                <a:lnTo>
                  <a:pt x="0" y="164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89739" y="2227320"/>
            <a:ext cx="58814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595959"/>
                </a:solidFill>
              </a:rPr>
              <a:t>Там личинка проникает в легочные альвеолы, бронхи и трахею, откуда поднимается в глотку и со слюной может быть снова проглочена. Миграция длится около двух недель. Попав повторно в кишечник человека, личинка через 2-3 месятся превращается в половозрелую особь. Продолжительность ее жизни – около года. В кишечнике аскариды не прикрепляются, а удерживаются, упираясь своими концами в стенку кишки. Поэтому они весьма мобильны, иногда могут проникать в печеночные ходы, протоки поджелудочной железы, желудок и даже через пищевод и глотку в дыхательные пути. </a:t>
            </a:r>
            <a:endParaRPr lang="ru-RU" sz="1600" b="1" dirty="0">
              <a:solidFill>
                <a:srgbClr val="595959"/>
              </a:solidFill>
            </a:endParaRPr>
          </a:p>
        </p:txBody>
      </p:sp>
      <p:sp>
        <p:nvSpPr>
          <p:cNvPr id="17" name="Полилиния 16"/>
          <p:cNvSpPr/>
          <p:nvPr/>
        </p:nvSpPr>
        <p:spPr>
          <a:xfrm rot="20968837">
            <a:off x="-1522673" y="5641413"/>
            <a:ext cx="3030715" cy="1858333"/>
          </a:xfrm>
          <a:custGeom>
            <a:avLst/>
            <a:gdLst>
              <a:gd name="connsiteX0" fmla="*/ 0 w 3080697"/>
              <a:gd name="connsiteY0" fmla="*/ 493864 h 1379236"/>
              <a:gd name="connsiteX1" fmla="*/ 1436915 w 3080697"/>
              <a:gd name="connsiteY1" fmla="*/ 378 h 1379236"/>
              <a:gd name="connsiteX2" fmla="*/ 2133600 w 3080697"/>
              <a:gd name="connsiteY2" fmla="*/ 421293 h 1379236"/>
              <a:gd name="connsiteX3" fmla="*/ 2191658 w 3080697"/>
              <a:gd name="connsiteY3" fmla="*/ 914778 h 1379236"/>
              <a:gd name="connsiteX4" fmla="*/ 2873829 w 3080697"/>
              <a:gd name="connsiteY4" fmla="*/ 1059921 h 1379236"/>
              <a:gd name="connsiteX5" fmla="*/ 3048000 w 3080697"/>
              <a:gd name="connsiteY5" fmla="*/ 1379236 h 1379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0697" h="1379236">
                <a:moveTo>
                  <a:pt x="0" y="493864"/>
                </a:moveTo>
                <a:cubicBezTo>
                  <a:pt x="540657" y="253168"/>
                  <a:pt x="1081315" y="12473"/>
                  <a:pt x="1436915" y="378"/>
                </a:cubicBezTo>
                <a:cubicBezTo>
                  <a:pt x="1792515" y="-11717"/>
                  <a:pt x="2007810" y="268893"/>
                  <a:pt x="2133600" y="421293"/>
                </a:cubicBezTo>
                <a:cubicBezTo>
                  <a:pt x="2259391" y="573693"/>
                  <a:pt x="2068286" y="808340"/>
                  <a:pt x="2191658" y="914778"/>
                </a:cubicBezTo>
                <a:cubicBezTo>
                  <a:pt x="2315030" y="1021216"/>
                  <a:pt x="2731105" y="982511"/>
                  <a:pt x="2873829" y="1059921"/>
                </a:cubicBezTo>
                <a:cubicBezTo>
                  <a:pt x="3016553" y="1137331"/>
                  <a:pt x="3142343" y="1255865"/>
                  <a:pt x="3048000" y="1379236"/>
                </a:cubicBezTo>
              </a:path>
            </a:pathLst>
          </a:custGeom>
          <a:solidFill>
            <a:srgbClr val="3E8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11572720" y="6106508"/>
            <a:ext cx="1145390" cy="1132114"/>
          </a:xfrm>
          <a:custGeom>
            <a:avLst/>
            <a:gdLst>
              <a:gd name="connsiteX0" fmla="*/ 448705 w 1145390"/>
              <a:gd name="connsiteY0" fmla="*/ 1132114 h 1132114"/>
              <a:gd name="connsiteX1" fmla="*/ 27790 w 1145390"/>
              <a:gd name="connsiteY1" fmla="*/ 406400 h 1132114"/>
              <a:gd name="connsiteX2" fmla="*/ 1145390 w 1145390"/>
              <a:gd name="connsiteY2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5390" h="1132114">
                <a:moveTo>
                  <a:pt x="448705" y="1132114"/>
                </a:moveTo>
                <a:cubicBezTo>
                  <a:pt x="180190" y="863600"/>
                  <a:pt x="-88324" y="595086"/>
                  <a:pt x="27790" y="406400"/>
                </a:cubicBezTo>
                <a:cubicBezTo>
                  <a:pt x="143904" y="217714"/>
                  <a:pt x="644647" y="108857"/>
                  <a:pt x="1145390" y="0"/>
                </a:cubicBezTo>
              </a:path>
            </a:pathLst>
          </a:custGeom>
          <a:solidFill>
            <a:srgbClr val="09B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 rot="1051947">
            <a:off x="8875850" y="-548396"/>
            <a:ext cx="4159163" cy="1512202"/>
          </a:xfrm>
          <a:custGeom>
            <a:avLst/>
            <a:gdLst>
              <a:gd name="connsiteX0" fmla="*/ 0 w 3628571"/>
              <a:gd name="connsiteY0" fmla="*/ 0 h 956646"/>
              <a:gd name="connsiteX1" fmla="*/ 682171 w 3628571"/>
              <a:gd name="connsiteY1" fmla="*/ 769257 h 956646"/>
              <a:gd name="connsiteX2" fmla="*/ 1436914 w 3628571"/>
              <a:gd name="connsiteY2" fmla="*/ 508000 h 956646"/>
              <a:gd name="connsiteX3" fmla="*/ 2307771 w 3628571"/>
              <a:gd name="connsiteY3" fmla="*/ 783772 h 956646"/>
              <a:gd name="connsiteX4" fmla="*/ 2946400 w 3628571"/>
              <a:gd name="connsiteY4" fmla="*/ 914400 h 956646"/>
              <a:gd name="connsiteX5" fmla="*/ 3628571 w 3628571"/>
              <a:gd name="connsiteY5" fmla="*/ 29029 h 95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8571" h="956646">
                <a:moveTo>
                  <a:pt x="0" y="0"/>
                </a:moveTo>
                <a:cubicBezTo>
                  <a:pt x="221342" y="342295"/>
                  <a:pt x="442685" y="684590"/>
                  <a:pt x="682171" y="769257"/>
                </a:cubicBezTo>
                <a:cubicBezTo>
                  <a:pt x="921657" y="853924"/>
                  <a:pt x="1165981" y="505581"/>
                  <a:pt x="1436914" y="508000"/>
                </a:cubicBezTo>
                <a:cubicBezTo>
                  <a:pt x="1707847" y="510419"/>
                  <a:pt x="2056190" y="716039"/>
                  <a:pt x="2307771" y="783772"/>
                </a:cubicBezTo>
                <a:cubicBezTo>
                  <a:pt x="2559352" y="851505"/>
                  <a:pt x="2726267" y="1040190"/>
                  <a:pt x="2946400" y="914400"/>
                </a:cubicBezTo>
                <a:cubicBezTo>
                  <a:pt x="3166533" y="788610"/>
                  <a:pt x="3397552" y="408819"/>
                  <a:pt x="3628571" y="29029"/>
                </a:cubicBezTo>
              </a:path>
            </a:pathLst>
          </a:custGeom>
          <a:solidFill>
            <a:srgbClr val="078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 rot="9380483">
            <a:off x="-486026" y="-254131"/>
            <a:ext cx="1145390" cy="1132114"/>
          </a:xfrm>
          <a:custGeom>
            <a:avLst/>
            <a:gdLst>
              <a:gd name="connsiteX0" fmla="*/ 448705 w 1145390"/>
              <a:gd name="connsiteY0" fmla="*/ 1132114 h 1132114"/>
              <a:gd name="connsiteX1" fmla="*/ 27790 w 1145390"/>
              <a:gd name="connsiteY1" fmla="*/ 406400 h 1132114"/>
              <a:gd name="connsiteX2" fmla="*/ 1145390 w 1145390"/>
              <a:gd name="connsiteY2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5390" h="1132114">
                <a:moveTo>
                  <a:pt x="448705" y="1132114"/>
                </a:moveTo>
                <a:cubicBezTo>
                  <a:pt x="180190" y="863600"/>
                  <a:pt x="-88324" y="595086"/>
                  <a:pt x="27790" y="406400"/>
                </a:cubicBezTo>
                <a:cubicBezTo>
                  <a:pt x="143904" y="217714"/>
                  <a:pt x="644647" y="108857"/>
                  <a:pt x="1145390" y="0"/>
                </a:cubicBezTo>
              </a:path>
            </a:pathLst>
          </a:custGeom>
          <a:solidFill>
            <a:srgbClr val="09B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itle 2"/>
          <p:cNvSpPr txBox="1"/>
          <p:nvPr/>
        </p:nvSpPr>
        <p:spPr>
          <a:xfrm>
            <a:off x="5296293" y="1728063"/>
            <a:ext cx="6171551" cy="5060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chemeClr val="accent3"/>
                </a:solidFill>
                <a:latin typeface="+mn-lt"/>
              </a:rPr>
              <a:t>Пути заражения человека, цикл развития</a:t>
            </a:r>
            <a:endParaRPr lang="en-US" sz="2000" b="1" dirty="0">
              <a:solidFill>
                <a:schemeClr val="accent3"/>
              </a:solidFill>
              <a:latin typeface="+mn-lt"/>
            </a:endParaRPr>
          </a:p>
        </p:txBody>
      </p:sp>
      <p:pic>
        <p:nvPicPr>
          <p:cNvPr id="26" name="Рисунок 2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28" t="980" r="8774" b="-980"/>
          <a:stretch/>
        </p:blipFill>
        <p:spPr>
          <a:xfrm>
            <a:off x="1024126" y="-2"/>
            <a:ext cx="4818279" cy="6949441"/>
          </a:xfrm>
        </p:spPr>
      </p:pic>
      <p:sp>
        <p:nvSpPr>
          <p:cNvPr id="27" name="Title 2"/>
          <p:cNvSpPr txBox="1"/>
          <p:nvPr/>
        </p:nvSpPr>
        <p:spPr>
          <a:xfrm>
            <a:off x="5658905" y="380259"/>
            <a:ext cx="5699789" cy="5060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400" b="1" dirty="0">
                <a:solidFill>
                  <a:schemeClr val="accent3"/>
                </a:solidFill>
                <a:latin typeface="+mn-lt"/>
              </a:rPr>
              <a:t>Аскарида человеческая </a:t>
            </a:r>
            <a:r>
              <a:rPr lang="be-BY" sz="2400" b="1" dirty="0">
                <a:solidFill>
                  <a:schemeClr val="accent3"/>
                </a:solidFill>
                <a:latin typeface="+mn-lt"/>
              </a:rPr>
              <a:t>как представитель геогельминтов</a:t>
            </a:r>
            <a:endParaRPr lang="en-US" sz="2400" b="1" dirty="0">
              <a:solidFill>
                <a:schemeClr val="accent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400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олилиния 21"/>
          <p:cNvSpPr/>
          <p:nvPr/>
        </p:nvSpPr>
        <p:spPr>
          <a:xfrm rot="9994238">
            <a:off x="2820618" y="6293272"/>
            <a:ext cx="4159163" cy="1512202"/>
          </a:xfrm>
          <a:custGeom>
            <a:avLst/>
            <a:gdLst>
              <a:gd name="connsiteX0" fmla="*/ 0 w 3628571"/>
              <a:gd name="connsiteY0" fmla="*/ 0 h 956646"/>
              <a:gd name="connsiteX1" fmla="*/ 682171 w 3628571"/>
              <a:gd name="connsiteY1" fmla="*/ 769257 h 956646"/>
              <a:gd name="connsiteX2" fmla="*/ 1436914 w 3628571"/>
              <a:gd name="connsiteY2" fmla="*/ 508000 h 956646"/>
              <a:gd name="connsiteX3" fmla="*/ 2307771 w 3628571"/>
              <a:gd name="connsiteY3" fmla="*/ 783772 h 956646"/>
              <a:gd name="connsiteX4" fmla="*/ 2946400 w 3628571"/>
              <a:gd name="connsiteY4" fmla="*/ 914400 h 956646"/>
              <a:gd name="connsiteX5" fmla="*/ 3628571 w 3628571"/>
              <a:gd name="connsiteY5" fmla="*/ 29029 h 95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8571" h="956646">
                <a:moveTo>
                  <a:pt x="0" y="0"/>
                </a:moveTo>
                <a:cubicBezTo>
                  <a:pt x="221342" y="342295"/>
                  <a:pt x="442685" y="684590"/>
                  <a:pt x="682171" y="769257"/>
                </a:cubicBezTo>
                <a:cubicBezTo>
                  <a:pt x="921657" y="853924"/>
                  <a:pt x="1165981" y="505581"/>
                  <a:pt x="1436914" y="508000"/>
                </a:cubicBezTo>
                <a:cubicBezTo>
                  <a:pt x="1707847" y="510419"/>
                  <a:pt x="2056190" y="716039"/>
                  <a:pt x="2307771" y="783772"/>
                </a:cubicBezTo>
                <a:cubicBezTo>
                  <a:pt x="2559352" y="851505"/>
                  <a:pt x="2726267" y="1040190"/>
                  <a:pt x="2946400" y="914400"/>
                </a:cubicBezTo>
                <a:cubicBezTo>
                  <a:pt x="3166533" y="788610"/>
                  <a:pt x="3397552" y="408819"/>
                  <a:pt x="3628571" y="29029"/>
                </a:cubicBezTo>
              </a:path>
            </a:pathLst>
          </a:custGeom>
          <a:solidFill>
            <a:srgbClr val="078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 rot="21370047" flipH="1">
            <a:off x="4260821" y="-270618"/>
            <a:ext cx="3164767" cy="956646"/>
          </a:xfrm>
          <a:custGeom>
            <a:avLst/>
            <a:gdLst>
              <a:gd name="connsiteX0" fmla="*/ 0 w 3628571"/>
              <a:gd name="connsiteY0" fmla="*/ 0 h 956646"/>
              <a:gd name="connsiteX1" fmla="*/ 682171 w 3628571"/>
              <a:gd name="connsiteY1" fmla="*/ 769257 h 956646"/>
              <a:gd name="connsiteX2" fmla="*/ 1436914 w 3628571"/>
              <a:gd name="connsiteY2" fmla="*/ 508000 h 956646"/>
              <a:gd name="connsiteX3" fmla="*/ 2307771 w 3628571"/>
              <a:gd name="connsiteY3" fmla="*/ 783772 h 956646"/>
              <a:gd name="connsiteX4" fmla="*/ 2946400 w 3628571"/>
              <a:gd name="connsiteY4" fmla="*/ 914400 h 956646"/>
              <a:gd name="connsiteX5" fmla="*/ 3628571 w 3628571"/>
              <a:gd name="connsiteY5" fmla="*/ 29029 h 95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8571" h="956646">
                <a:moveTo>
                  <a:pt x="0" y="0"/>
                </a:moveTo>
                <a:cubicBezTo>
                  <a:pt x="221342" y="342295"/>
                  <a:pt x="442685" y="684590"/>
                  <a:pt x="682171" y="769257"/>
                </a:cubicBezTo>
                <a:cubicBezTo>
                  <a:pt x="921657" y="853924"/>
                  <a:pt x="1165981" y="505581"/>
                  <a:pt x="1436914" y="508000"/>
                </a:cubicBezTo>
                <a:cubicBezTo>
                  <a:pt x="1707847" y="510419"/>
                  <a:pt x="2056190" y="716039"/>
                  <a:pt x="2307771" y="783772"/>
                </a:cubicBezTo>
                <a:cubicBezTo>
                  <a:pt x="2559352" y="851505"/>
                  <a:pt x="2726267" y="1040190"/>
                  <a:pt x="2946400" y="914400"/>
                </a:cubicBezTo>
                <a:cubicBezTo>
                  <a:pt x="3166533" y="788610"/>
                  <a:pt x="3397552" y="408819"/>
                  <a:pt x="3628571" y="29029"/>
                </a:cubicBezTo>
              </a:path>
            </a:pathLst>
          </a:custGeom>
          <a:solidFill>
            <a:srgbClr val="0BD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Rounded Rectangle 21"/>
          <p:cNvSpPr/>
          <p:nvPr/>
        </p:nvSpPr>
        <p:spPr>
          <a:xfrm rot="16200000" flipV="1">
            <a:off x="9025652" y="3122267"/>
            <a:ext cx="4884384" cy="4952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789" name="Rectangle 11"/>
          <p:cNvSpPr/>
          <p:nvPr/>
        </p:nvSpPr>
        <p:spPr>
          <a:xfrm>
            <a:off x="1353311" y="5921390"/>
            <a:ext cx="31220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Lorem Ipsum is simply dummy text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1" name="Rounded Rectangle 21"/>
          <p:cNvSpPr/>
          <p:nvPr/>
        </p:nvSpPr>
        <p:spPr>
          <a:xfrm flipV="1">
            <a:off x="139822" y="6305071"/>
            <a:ext cx="2554470" cy="444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27901" y="2005615"/>
            <a:ext cx="61876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595959"/>
                </a:solidFill>
              </a:rPr>
              <a:t>Тип: </a:t>
            </a:r>
            <a:r>
              <a:rPr lang="ru-RU" b="1" dirty="0" err="1">
                <a:solidFill>
                  <a:srgbClr val="595959"/>
                </a:solidFill>
              </a:rPr>
              <a:t>Nemat</a:t>
            </a:r>
            <a:r>
              <a:rPr lang="en-US" b="1" dirty="0" err="1">
                <a:solidFill>
                  <a:srgbClr val="595959"/>
                </a:solidFill>
              </a:rPr>
              <a:t>helminthes</a:t>
            </a:r>
            <a:r>
              <a:rPr lang="ru-RU" b="1" dirty="0">
                <a:solidFill>
                  <a:srgbClr val="595959"/>
                </a:solidFill>
              </a:rPr>
              <a:t> </a:t>
            </a:r>
          </a:p>
          <a:p>
            <a:pPr algn="just"/>
            <a:r>
              <a:rPr lang="ru-RU" b="1" dirty="0">
                <a:solidFill>
                  <a:srgbClr val="595959"/>
                </a:solidFill>
              </a:rPr>
              <a:t>класс:</a:t>
            </a:r>
            <a:r>
              <a:rPr lang="en-US" b="1" dirty="0">
                <a:solidFill>
                  <a:srgbClr val="595959"/>
                </a:solidFill>
              </a:rPr>
              <a:t> Nematoda </a:t>
            </a:r>
            <a:endParaRPr lang="ru-RU" b="1" dirty="0">
              <a:solidFill>
                <a:srgbClr val="595959"/>
              </a:solidFill>
            </a:endParaRPr>
          </a:p>
          <a:p>
            <a:pPr algn="just"/>
            <a:r>
              <a:rPr lang="ru-RU" b="1" dirty="0">
                <a:solidFill>
                  <a:srgbClr val="595959"/>
                </a:solidFill>
              </a:rPr>
              <a:t>вид: </a:t>
            </a:r>
            <a:r>
              <a:rPr lang="en-US" b="1" dirty="0" err="1">
                <a:solidFill>
                  <a:srgbClr val="595959"/>
                </a:solidFill>
              </a:rPr>
              <a:t>Trichocephalus</a:t>
            </a:r>
            <a:r>
              <a:rPr lang="en-US" b="1" dirty="0">
                <a:solidFill>
                  <a:srgbClr val="595959"/>
                </a:solidFill>
              </a:rPr>
              <a:t> </a:t>
            </a:r>
            <a:r>
              <a:rPr lang="en-US" b="1" dirty="0" err="1">
                <a:solidFill>
                  <a:srgbClr val="595959"/>
                </a:solidFill>
              </a:rPr>
              <a:t>trichiurus</a:t>
            </a:r>
            <a:endParaRPr lang="ru-RU" b="1" dirty="0">
              <a:solidFill>
                <a:srgbClr val="595959"/>
              </a:solidFill>
            </a:endParaRPr>
          </a:p>
          <a:p>
            <a:pPr algn="just"/>
            <a:endParaRPr lang="ru-RU" dirty="0"/>
          </a:p>
          <a:p>
            <a:pPr algn="just"/>
            <a:r>
              <a:rPr lang="ru-RU" b="1" dirty="0">
                <a:solidFill>
                  <a:srgbClr val="595959"/>
                </a:solidFill>
              </a:rPr>
              <a:t>Длина тела самки до 5,5 см, самца – до 4-5 см. Головной конец резко сужен, имеет вид нити или волоска (отсюда название), задний конец утолщен. В переднем нитевидном отделе размещается только пищевод, все остальные органы находятся в задней части тела. У самца задний конец тела закручен на брюшную сторону. Паразитируя в кишечнике, власоглав внедряется передним концом в слизистую оболочку стенки кишечника и питается кровью. Яйца </a:t>
            </a:r>
            <a:r>
              <a:rPr lang="ru-RU" b="1" dirty="0" err="1">
                <a:solidFill>
                  <a:srgbClr val="595959"/>
                </a:solidFill>
              </a:rPr>
              <a:t>лимонообразной</a:t>
            </a:r>
            <a:r>
              <a:rPr lang="ru-RU" b="1" dirty="0">
                <a:solidFill>
                  <a:srgbClr val="595959"/>
                </a:solidFill>
              </a:rPr>
              <a:t> формы с пробочками на полюсах.</a:t>
            </a:r>
          </a:p>
          <a:p>
            <a:pPr algn="just"/>
            <a:endParaRPr lang="ru-RU" b="1" dirty="0">
              <a:solidFill>
                <a:srgbClr val="595959"/>
              </a:solidFill>
            </a:endParaRPr>
          </a:p>
        </p:txBody>
      </p:sp>
      <p:sp>
        <p:nvSpPr>
          <p:cNvPr id="17" name="Полилиния 16"/>
          <p:cNvSpPr/>
          <p:nvPr/>
        </p:nvSpPr>
        <p:spPr>
          <a:xfrm rot="20968837">
            <a:off x="-1522673" y="5641413"/>
            <a:ext cx="3030715" cy="1858333"/>
          </a:xfrm>
          <a:custGeom>
            <a:avLst/>
            <a:gdLst>
              <a:gd name="connsiteX0" fmla="*/ 0 w 3080697"/>
              <a:gd name="connsiteY0" fmla="*/ 493864 h 1379236"/>
              <a:gd name="connsiteX1" fmla="*/ 1436915 w 3080697"/>
              <a:gd name="connsiteY1" fmla="*/ 378 h 1379236"/>
              <a:gd name="connsiteX2" fmla="*/ 2133600 w 3080697"/>
              <a:gd name="connsiteY2" fmla="*/ 421293 h 1379236"/>
              <a:gd name="connsiteX3" fmla="*/ 2191658 w 3080697"/>
              <a:gd name="connsiteY3" fmla="*/ 914778 h 1379236"/>
              <a:gd name="connsiteX4" fmla="*/ 2873829 w 3080697"/>
              <a:gd name="connsiteY4" fmla="*/ 1059921 h 1379236"/>
              <a:gd name="connsiteX5" fmla="*/ 3048000 w 3080697"/>
              <a:gd name="connsiteY5" fmla="*/ 1379236 h 1379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0697" h="1379236">
                <a:moveTo>
                  <a:pt x="0" y="493864"/>
                </a:moveTo>
                <a:cubicBezTo>
                  <a:pt x="540657" y="253168"/>
                  <a:pt x="1081315" y="12473"/>
                  <a:pt x="1436915" y="378"/>
                </a:cubicBezTo>
                <a:cubicBezTo>
                  <a:pt x="1792515" y="-11717"/>
                  <a:pt x="2007810" y="268893"/>
                  <a:pt x="2133600" y="421293"/>
                </a:cubicBezTo>
                <a:cubicBezTo>
                  <a:pt x="2259391" y="573693"/>
                  <a:pt x="2068286" y="808340"/>
                  <a:pt x="2191658" y="914778"/>
                </a:cubicBezTo>
                <a:cubicBezTo>
                  <a:pt x="2315030" y="1021216"/>
                  <a:pt x="2731105" y="982511"/>
                  <a:pt x="2873829" y="1059921"/>
                </a:cubicBezTo>
                <a:cubicBezTo>
                  <a:pt x="3016553" y="1137331"/>
                  <a:pt x="3142343" y="1255865"/>
                  <a:pt x="3048000" y="1379236"/>
                </a:cubicBezTo>
              </a:path>
            </a:pathLst>
          </a:custGeom>
          <a:solidFill>
            <a:srgbClr val="3E8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11572720" y="6106508"/>
            <a:ext cx="1145390" cy="1132114"/>
          </a:xfrm>
          <a:custGeom>
            <a:avLst/>
            <a:gdLst>
              <a:gd name="connsiteX0" fmla="*/ 448705 w 1145390"/>
              <a:gd name="connsiteY0" fmla="*/ 1132114 h 1132114"/>
              <a:gd name="connsiteX1" fmla="*/ 27790 w 1145390"/>
              <a:gd name="connsiteY1" fmla="*/ 406400 h 1132114"/>
              <a:gd name="connsiteX2" fmla="*/ 1145390 w 1145390"/>
              <a:gd name="connsiteY2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5390" h="1132114">
                <a:moveTo>
                  <a:pt x="448705" y="1132114"/>
                </a:moveTo>
                <a:cubicBezTo>
                  <a:pt x="180190" y="863600"/>
                  <a:pt x="-88324" y="595086"/>
                  <a:pt x="27790" y="406400"/>
                </a:cubicBezTo>
                <a:cubicBezTo>
                  <a:pt x="143904" y="217714"/>
                  <a:pt x="644647" y="108857"/>
                  <a:pt x="1145390" y="0"/>
                </a:cubicBezTo>
              </a:path>
            </a:pathLst>
          </a:custGeom>
          <a:solidFill>
            <a:srgbClr val="09B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 rot="1051947">
            <a:off x="8875850" y="-548396"/>
            <a:ext cx="4159163" cy="1512202"/>
          </a:xfrm>
          <a:custGeom>
            <a:avLst/>
            <a:gdLst>
              <a:gd name="connsiteX0" fmla="*/ 0 w 3628571"/>
              <a:gd name="connsiteY0" fmla="*/ 0 h 956646"/>
              <a:gd name="connsiteX1" fmla="*/ 682171 w 3628571"/>
              <a:gd name="connsiteY1" fmla="*/ 769257 h 956646"/>
              <a:gd name="connsiteX2" fmla="*/ 1436914 w 3628571"/>
              <a:gd name="connsiteY2" fmla="*/ 508000 h 956646"/>
              <a:gd name="connsiteX3" fmla="*/ 2307771 w 3628571"/>
              <a:gd name="connsiteY3" fmla="*/ 783772 h 956646"/>
              <a:gd name="connsiteX4" fmla="*/ 2946400 w 3628571"/>
              <a:gd name="connsiteY4" fmla="*/ 914400 h 956646"/>
              <a:gd name="connsiteX5" fmla="*/ 3628571 w 3628571"/>
              <a:gd name="connsiteY5" fmla="*/ 29029 h 95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8571" h="956646">
                <a:moveTo>
                  <a:pt x="0" y="0"/>
                </a:moveTo>
                <a:cubicBezTo>
                  <a:pt x="221342" y="342295"/>
                  <a:pt x="442685" y="684590"/>
                  <a:pt x="682171" y="769257"/>
                </a:cubicBezTo>
                <a:cubicBezTo>
                  <a:pt x="921657" y="853924"/>
                  <a:pt x="1165981" y="505581"/>
                  <a:pt x="1436914" y="508000"/>
                </a:cubicBezTo>
                <a:cubicBezTo>
                  <a:pt x="1707847" y="510419"/>
                  <a:pt x="2056190" y="716039"/>
                  <a:pt x="2307771" y="783772"/>
                </a:cubicBezTo>
                <a:cubicBezTo>
                  <a:pt x="2559352" y="851505"/>
                  <a:pt x="2726267" y="1040190"/>
                  <a:pt x="2946400" y="914400"/>
                </a:cubicBezTo>
                <a:cubicBezTo>
                  <a:pt x="3166533" y="788610"/>
                  <a:pt x="3397552" y="408819"/>
                  <a:pt x="3628571" y="29029"/>
                </a:cubicBezTo>
              </a:path>
            </a:pathLst>
          </a:custGeom>
          <a:solidFill>
            <a:srgbClr val="078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 rot="9380483">
            <a:off x="-488202" y="-254130"/>
            <a:ext cx="1145390" cy="1132114"/>
          </a:xfrm>
          <a:custGeom>
            <a:avLst/>
            <a:gdLst>
              <a:gd name="connsiteX0" fmla="*/ 448705 w 1145390"/>
              <a:gd name="connsiteY0" fmla="*/ 1132114 h 1132114"/>
              <a:gd name="connsiteX1" fmla="*/ 27790 w 1145390"/>
              <a:gd name="connsiteY1" fmla="*/ 406400 h 1132114"/>
              <a:gd name="connsiteX2" fmla="*/ 1145390 w 1145390"/>
              <a:gd name="connsiteY2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5390" h="1132114">
                <a:moveTo>
                  <a:pt x="448705" y="1132114"/>
                </a:moveTo>
                <a:cubicBezTo>
                  <a:pt x="180190" y="863600"/>
                  <a:pt x="-88324" y="595086"/>
                  <a:pt x="27790" y="406400"/>
                </a:cubicBezTo>
                <a:cubicBezTo>
                  <a:pt x="143904" y="217714"/>
                  <a:pt x="644647" y="108857"/>
                  <a:pt x="1145390" y="0"/>
                </a:cubicBezTo>
              </a:path>
            </a:pathLst>
          </a:custGeom>
          <a:solidFill>
            <a:srgbClr val="09B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itle 2"/>
          <p:cNvSpPr txBox="1"/>
          <p:nvPr/>
        </p:nvSpPr>
        <p:spPr>
          <a:xfrm>
            <a:off x="5438721" y="554217"/>
            <a:ext cx="5781506" cy="5060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400" b="1" dirty="0">
                <a:solidFill>
                  <a:schemeClr val="accent3"/>
                </a:solidFill>
                <a:latin typeface="+mn-lt"/>
              </a:rPr>
              <a:t>Власоглав человеческий как представитель геогельминтов </a:t>
            </a:r>
            <a:endParaRPr lang="en-US" sz="24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25" name="Title 2"/>
          <p:cNvSpPr txBox="1"/>
          <p:nvPr/>
        </p:nvSpPr>
        <p:spPr>
          <a:xfrm>
            <a:off x="4980097" y="1595408"/>
            <a:ext cx="6171551" cy="5060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chemeClr val="accent3"/>
                </a:solidFill>
                <a:latin typeface="+mn-lt"/>
              </a:rPr>
              <a:t>Систематика, общая характеристика</a:t>
            </a:r>
            <a:endParaRPr lang="en-US" sz="2000" b="1" dirty="0">
              <a:solidFill>
                <a:schemeClr val="accent3"/>
              </a:solidFill>
              <a:latin typeface="+mn-lt"/>
            </a:endParaRPr>
          </a:p>
        </p:txBody>
      </p:sp>
      <p:pic>
        <p:nvPicPr>
          <p:cNvPr id="10" name="Рисунок 9" descr="Изображение выглядит как зарисовка, дизайн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EC723F5E-FBD9-A64A-62AD-402F637B03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85" y="2101414"/>
            <a:ext cx="3122009" cy="421996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AF415C2C-B6C1-D821-10A7-6266B1DA51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213" y="177115"/>
            <a:ext cx="2094009" cy="149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583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0DBAB60-C525-CAF1-6C07-3B85FF64F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олилиния 21">
            <a:extLst>
              <a:ext uri="{FF2B5EF4-FFF2-40B4-BE49-F238E27FC236}">
                <a16:creationId xmlns:a16="http://schemas.microsoft.com/office/drawing/2014/main" xmlns="" id="{2A667BBE-9A6D-77A1-FB73-E29658DC3C03}"/>
              </a:ext>
            </a:extLst>
          </p:cNvPr>
          <p:cNvSpPr/>
          <p:nvPr/>
        </p:nvSpPr>
        <p:spPr>
          <a:xfrm rot="9994238">
            <a:off x="2820618" y="6293272"/>
            <a:ext cx="4159163" cy="1512202"/>
          </a:xfrm>
          <a:custGeom>
            <a:avLst/>
            <a:gdLst>
              <a:gd name="connsiteX0" fmla="*/ 0 w 3628571"/>
              <a:gd name="connsiteY0" fmla="*/ 0 h 956646"/>
              <a:gd name="connsiteX1" fmla="*/ 682171 w 3628571"/>
              <a:gd name="connsiteY1" fmla="*/ 769257 h 956646"/>
              <a:gd name="connsiteX2" fmla="*/ 1436914 w 3628571"/>
              <a:gd name="connsiteY2" fmla="*/ 508000 h 956646"/>
              <a:gd name="connsiteX3" fmla="*/ 2307771 w 3628571"/>
              <a:gd name="connsiteY3" fmla="*/ 783772 h 956646"/>
              <a:gd name="connsiteX4" fmla="*/ 2946400 w 3628571"/>
              <a:gd name="connsiteY4" fmla="*/ 914400 h 956646"/>
              <a:gd name="connsiteX5" fmla="*/ 3628571 w 3628571"/>
              <a:gd name="connsiteY5" fmla="*/ 29029 h 95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8571" h="956646">
                <a:moveTo>
                  <a:pt x="0" y="0"/>
                </a:moveTo>
                <a:cubicBezTo>
                  <a:pt x="221342" y="342295"/>
                  <a:pt x="442685" y="684590"/>
                  <a:pt x="682171" y="769257"/>
                </a:cubicBezTo>
                <a:cubicBezTo>
                  <a:pt x="921657" y="853924"/>
                  <a:pt x="1165981" y="505581"/>
                  <a:pt x="1436914" y="508000"/>
                </a:cubicBezTo>
                <a:cubicBezTo>
                  <a:pt x="1707847" y="510419"/>
                  <a:pt x="2056190" y="716039"/>
                  <a:pt x="2307771" y="783772"/>
                </a:cubicBezTo>
                <a:cubicBezTo>
                  <a:pt x="2559352" y="851505"/>
                  <a:pt x="2726267" y="1040190"/>
                  <a:pt x="2946400" y="914400"/>
                </a:cubicBezTo>
                <a:cubicBezTo>
                  <a:pt x="3166533" y="788610"/>
                  <a:pt x="3397552" y="408819"/>
                  <a:pt x="3628571" y="29029"/>
                </a:cubicBezTo>
              </a:path>
            </a:pathLst>
          </a:custGeom>
          <a:solidFill>
            <a:srgbClr val="078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>
            <a:extLst>
              <a:ext uri="{FF2B5EF4-FFF2-40B4-BE49-F238E27FC236}">
                <a16:creationId xmlns:a16="http://schemas.microsoft.com/office/drawing/2014/main" xmlns="" id="{4F244339-C58E-B92E-EAD2-9EFEAD30DEC2}"/>
              </a:ext>
            </a:extLst>
          </p:cNvPr>
          <p:cNvSpPr/>
          <p:nvPr/>
        </p:nvSpPr>
        <p:spPr>
          <a:xfrm rot="21370047" flipH="1">
            <a:off x="4260821" y="-270618"/>
            <a:ext cx="3164767" cy="956646"/>
          </a:xfrm>
          <a:custGeom>
            <a:avLst/>
            <a:gdLst>
              <a:gd name="connsiteX0" fmla="*/ 0 w 3628571"/>
              <a:gd name="connsiteY0" fmla="*/ 0 h 956646"/>
              <a:gd name="connsiteX1" fmla="*/ 682171 w 3628571"/>
              <a:gd name="connsiteY1" fmla="*/ 769257 h 956646"/>
              <a:gd name="connsiteX2" fmla="*/ 1436914 w 3628571"/>
              <a:gd name="connsiteY2" fmla="*/ 508000 h 956646"/>
              <a:gd name="connsiteX3" fmla="*/ 2307771 w 3628571"/>
              <a:gd name="connsiteY3" fmla="*/ 783772 h 956646"/>
              <a:gd name="connsiteX4" fmla="*/ 2946400 w 3628571"/>
              <a:gd name="connsiteY4" fmla="*/ 914400 h 956646"/>
              <a:gd name="connsiteX5" fmla="*/ 3628571 w 3628571"/>
              <a:gd name="connsiteY5" fmla="*/ 29029 h 95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8571" h="956646">
                <a:moveTo>
                  <a:pt x="0" y="0"/>
                </a:moveTo>
                <a:cubicBezTo>
                  <a:pt x="221342" y="342295"/>
                  <a:pt x="442685" y="684590"/>
                  <a:pt x="682171" y="769257"/>
                </a:cubicBezTo>
                <a:cubicBezTo>
                  <a:pt x="921657" y="853924"/>
                  <a:pt x="1165981" y="505581"/>
                  <a:pt x="1436914" y="508000"/>
                </a:cubicBezTo>
                <a:cubicBezTo>
                  <a:pt x="1707847" y="510419"/>
                  <a:pt x="2056190" y="716039"/>
                  <a:pt x="2307771" y="783772"/>
                </a:cubicBezTo>
                <a:cubicBezTo>
                  <a:pt x="2559352" y="851505"/>
                  <a:pt x="2726267" y="1040190"/>
                  <a:pt x="2946400" y="914400"/>
                </a:cubicBezTo>
                <a:cubicBezTo>
                  <a:pt x="3166533" y="788610"/>
                  <a:pt x="3397552" y="408819"/>
                  <a:pt x="3628571" y="29029"/>
                </a:cubicBezTo>
              </a:path>
            </a:pathLst>
          </a:custGeom>
          <a:solidFill>
            <a:srgbClr val="0BD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Rounded Rectangle 21">
            <a:extLst>
              <a:ext uri="{FF2B5EF4-FFF2-40B4-BE49-F238E27FC236}">
                <a16:creationId xmlns:a16="http://schemas.microsoft.com/office/drawing/2014/main" xmlns="" id="{DDEB95DB-DC2C-EF2D-9FAB-3A5F7EDF24A9}"/>
              </a:ext>
            </a:extLst>
          </p:cNvPr>
          <p:cNvSpPr/>
          <p:nvPr/>
        </p:nvSpPr>
        <p:spPr>
          <a:xfrm rot="16200000" flipV="1">
            <a:off x="9025652" y="3122267"/>
            <a:ext cx="4884384" cy="4952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789" name="Rectangle 11">
            <a:extLst>
              <a:ext uri="{FF2B5EF4-FFF2-40B4-BE49-F238E27FC236}">
                <a16:creationId xmlns:a16="http://schemas.microsoft.com/office/drawing/2014/main" xmlns="" id="{3B94B7C0-4751-0523-9D25-F1ABABC75D28}"/>
              </a:ext>
            </a:extLst>
          </p:cNvPr>
          <p:cNvSpPr/>
          <p:nvPr/>
        </p:nvSpPr>
        <p:spPr>
          <a:xfrm>
            <a:off x="1353311" y="5921390"/>
            <a:ext cx="31220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Lorem Ipsum is simply dummy text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1" name="Rounded Rectangle 21">
            <a:extLst>
              <a:ext uri="{FF2B5EF4-FFF2-40B4-BE49-F238E27FC236}">
                <a16:creationId xmlns:a16="http://schemas.microsoft.com/office/drawing/2014/main" xmlns="" id="{D0E6CA4C-C6C1-990B-FB40-75BF1C674B2C}"/>
              </a:ext>
            </a:extLst>
          </p:cNvPr>
          <p:cNvSpPr/>
          <p:nvPr/>
        </p:nvSpPr>
        <p:spPr>
          <a:xfrm flipV="1">
            <a:off x="139822" y="6305071"/>
            <a:ext cx="2554470" cy="444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8E568C0-9FDD-69AA-9BB6-878E33727A60}"/>
              </a:ext>
            </a:extLst>
          </p:cNvPr>
          <p:cNvSpPr txBox="1"/>
          <p:nvPr/>
        </p:nvSpPr>
        <p:spPr>
          <a:xfrm>
            <a:off x="5927901" y="2005615"/>
            <a:ext cx="618768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595959"/>
                </a:solidFill>
              </a:rPr>
              <a:t>Жизненный цикл прост. Оплодотворенная самка откладывает яйца в просвет кишечника, откуда они вместе с фекалиями выбрасываются наружу. Во внешней среде при оптимальных условиях (температура 26-28ºС) в яйце развивается личинка и яйцо становится инвазионным. Попадая к человеку через загрязненные руки, овощи, фрукты, воду яйца проходят в кишечник, достигают слепой кишки и без миграции превращаются в половозрелые формы</a:t>
            </a:r>
          </a:p>
        </p:txBody>
      </p:sp>
      <p:sp>
        <p:nvSpPr>
          <p:cNvPr id="17" name="Полилиния 16">
            <a:extLst>
              <a:ext uri="{FF2B5EF4-FFF2-40B4-BE49-F238E27FC236}">
                <a16:creationId xmlns:a16="http://schemas.microsoft.com/office/drawing/2014/main" xmlns="" id="{49D5BC05-0A22-B42F-42CE-7DAB5CA7DBD7}"/>
              </a:ext>
            </a:extLst>
          </p:cNvPr>
          <p:cNvSpPr/>
          <p:nvPr/>
        </p:nvSpPr>
        <p:spPr>
          <a:xfrm rot="20968837">
            <a:off x="-1522673" y="5641413"/>
            <a:ext cx="3030715" cy="1858333"/>
          </a:xfrm>
          <a:custGeom>
            <a:avLst/>
            <a:gdLst>
              <a:gd name="connsiteX0" fmla="*/ 0 w 3080697"/>
              <a:gd name="connsiteY0" fmla="*/ 493864 h 1379236"/>
              <a:gd name="connsiteX1" fmla="*/ 1436915 w 3080697"/>
              <a:gd name="connsiteY1" fmla="*/ 378 h 1379236"/>
              <a:gd name="connsiteX2" fmla="*/ 2133600 w 3080697"/>
              <a:gd name="connsiteY2" fmla="*/ 421293 h 1379236"/>
              <a:gd name="connsiteX3" fmla="*/ 2191658 w 3080697"/>
              <a:gd name="connsiteY3" fmla="*/ 914778 h 1379236"/>
              <a:gd name="connsiteX4" fmla="*/ 2873829 w 3080697"/>
              <a:gd name="connsiteY4" fmla="*/ 1059921 h 1379236"/>
              <a:gd name="connsiteX5" fmla="*/ 3048000 w 3080697"/>
              <a:gd name="connsiteY5" fmla="*/ 1379236 h 1379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0697" h="1379236">
                <a:moveTo>
                  <a:pt x="0" y="493864"/>
                </a:moveTo>
                <a:cubicBezTo>
                  <a:pt x="540657" y="253168"/>
                  <a:pt x="1081315" y="12473"/>
                  <a:pt x="1436915" y="378"/>
                </a:cubicBezTo>
                <a:cubicBezTo>
                  <a:pt x="1792515" y="-11717"/>
                  <a:pt x="2007810" y="268893"/>
                  <a:pt x="2133600" y="421293"/>
                </a:cubicBezTo>
                <a:cubicBezTo>
                  <a:pt x="2259391" y="573693"/>
                  <a:pt x="2068286" y="808340"/>
                  <a:pt x="2191658" y="914778"/>
                </a:cubicBezTo>
                <a:cubicBezTo>
                  <a:pt x="2315030" y="1021216"/>
                  <a:pt x="2731105" y="982511"/>
                  <a:pt x="2873829" y="1059921"/>
                </a:cubicBezTo>
                <a:cubicBezTo>
                  <a:pt x="3016553" y="1137331"/>
                  <a:pt x="3142343" y="1255865"/>
                  <a:pt x="3048000" y="1379236"/>
                </a:cubicBezTo>
              </a:path>
            </a:pathLst>
          </a:custGeom>
          <a:solidFill>
            <a:srgbClr val="3E8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>
            <a:extLst>
              <a:ext uri="{FF2B5EF4-FFF2-40B4-BE49-F238E27FC236}">
                <a16:creationId xmlns:a16="http://schemas.microsoft.com/office/drawing/2014/main" xmlns="" id="{C00F0DAF-34F1-161D-331F-FA83DA28D202}"/>
              </a:ext>
            </a:extLst>
          </p:cNvPr>
          <p:cNvSpPr/>
          <p:nvPr/>
        </p:nvSpPr>
        <p:spPr>
          <a:xfrm>
            <a:off x="11572720" y="6106508"/>
            <a:ext cx="1145390" cy="1132114"/>
          </a:xfrm>
          <a:custGeom>
            <a:avLst/>
            <a:gdLst>
              <a:gd name="connsiteX0" fmla="*/ 448705 w 1145390"/>
              <a:gd name="connsiteY0" fmla="*/ 1132114 h 1132114"/>
              <a:gd name="connsiteX1" fmla="*/ 27790 w 1145390"/>
              <a:gd name="connsiteY1" fmla="*/ 406400 h 1132114"/>
              <a:gd name="connsiteX2" fmla="*/ 1145390 w 1145390"/>
              <a:gd name="connsiteY2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5390" h="1132114">
                <a:moveTo>
                  <a:pt x="448705" y="1132114"/>
                </a:moveTo>
                <a:cubicBezTo>
                  <a:pt x="180190" y="863600"/>
                  <a:pt x="-88324" y="595086"/>
                  <a:pt x="27790" y="406400"/>
                </a:cubicBezTo>
                <a:cubicBezTo>
                  <a:pt x="143904" y="217714"/>
                  <a:pt x="644647" y="108857"/>
                  <a:pt x="1145390" y="0"/>
                </a:cubicBezTo>
              </a:path>
            </a:pathLst>
          </a:custGeom>
          <a:solidFill>
            <a:srgbClr val="09B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>
            <a:extLst>
              <a:ext uri="{FF2B5EF4-FFF2-40B4-BE49-F238E27FC236}">
                <a16:creationId xmlns:a16="http://schemas.microsoft.com/office/drawing/2014/main" xmlns="" id="{D9963B38-E1E7-EA07-100B-9BC4E1576445}"/>
              </a:ext>
            </a:extLst>
          </p:cNvPr>
          <p:cNvSpPr/>
          <p:nvPr/>
        </p:nvSpPr>
        <p:spPr>
          <a:xfrm rot="1051947">
            <a:off x="8875850" y="-548396"/>
            <a:ext cx="4159163" cy="1512202"/>
          </a:xfrm>
          <a:custGeom>
            <a:avLst/>
            <a:gdLst>
              <a:gd name="connsiteX0" fmla="*/ 0 w 3628571"/>
              <a:gd name="connsiteY0" fmla="*/ 0 h 956646"/>
              <a:gd name="connsiteX1" fmla="*/ 682171 w 3628571"/>
              <a:gd name="connsiteY1" fmla="*/ 769257 h 956646"/>
              <a:gd name="connsiteX2" fmla="*/ 1436914 w 3628571"/>
              <a:gd name="connsiteY2" fmla="*/ 508000 h 956646"/>
              <a:gd name="connsiteX3" fmla="*/ 2307771 w 3628571"/>
              <a:gd name="connsiteY3" fmla="*/ 783772 h 956646"/>
              <a:gd name="connsiteX4" fmla="*/ 2946400 w 3628571"/>
              <a:gd name="connsiteY4" fmla="*/ 914400 h 956646"/>
              <a:gd name="connsiteX5" fmla="*/ 3628571 w 3628571"/>
              <a:gd name="connsiteY5" fmla="*/ 29029 h 95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8571" h="956646">
                <a:moveTo>
                  <a:pt x="0" y="0"/>
                </a:moveTo>
                <a:cubicBezTo>
                  <a:pt x="221342" y="342295"/>
                  <a:pt x="442685" y="684590"/>
                  <a:pt x="682171" y="769257"/>
                </a:cubicBezTo>
                <a:cubicBezTo>
                  <a:pt x="921657" y="853924"/>
                  <a:pt x="1165981" y="505581"/>
                  <a:pt x="1436914" y="508000"/>
                </a:cubicBezTo>
                <a:cubicBezTo>
                  <a:pt x="1707847" y="510419"/>
                  <a:pt x="2056190" y="716039"/>
                  <a:pt x="2307771" y="783772"/>
                </a:cubicBezTo>
                <a:cubicBezTo>
                  <a:pt x="2559352" y="851505"/>
                  <a:pt x="2726267" y="1040190"/>
                  <a:pt x="2946400" y="914400"/>
                </a:cubicBezTo>
                <a:cubicBezTo>
                  <a:pt x="3166533" y="788610"/>
                  <a:pt x="3397552" y="408819"/>
                  <a:pt x="3628571" y="29029"/>
                </a:cubicBezTo>
              </a:path>
            </a:pathLst>
          </a:custGeom>
          <a:solidFill>
            <a:srgbClr val="078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>
            <a:extLst>
              <a:ext uri="{FF2B5EF4-FFF2-40B4-BE49-F238E27FC236}">
                <a16:creationId xmlns:a16="http://schemas.microsoft.com/office/drawing/2014/main" xmlns="" id="{6A04B2EA-E7A2-2E65-A0E9-7C85E6AB23D4}"/>
              </a:ext>
            </a:extLst>
          </p:cNvPr>
          <p:cNvSpPr/>
          <p:nvPr/>
        </p:nvSpPr>
        <p:spPr>
          <a:xfrm rot="9380483">
            <a:off x="-488202" y="-254130"/>
            <a:ext cx="1145390" cy="1132114"/>
          </a:xfrm>
          <a:custGeom>
            <a:avLst/>
            <a:gdLst>
              <a:gd name="connsiteX0" fmla="*/ 448705 w 1145390"/>
              <a:gd name="connsiteY0" fmla="*/ 1132114 h 1132114"/>
              <a:gd name="connsiteX1" fmla="*/ 27790 w 1145390"/>
              <a:gd name="connsiteY1" fmla="*/ 406400 h 1132114"/>
              <a:gd name="connsiteX2" fmla="*/ 1145390 w 1145390"/>
              <a:gd name="connsiteY2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5390" h="1132114">
                <a:moveTo>
                  <a:pt x="448705" y="1132114"/>
                </a:moveTo>
                <a:cubicBezTo>
                  <a:pt x="180190" y="863600"/>
                  <a:pt x="-88324" y="595086"/>
                  <a:pt x="27790" y="406400"/>
                </a:cubicBezTo>
                <a:cubicBezTo>
                  <a:pt x="143904" y="217714"/>
                  <a:pt x="644647" y="108857"/>
                  <a:pt x="1145390" y="0"/>
                </a:cubicBezTo>
              </a:path>
            </a:pathLst>
          </a:custGeom>
          <a:solidFill>
            <a:srgbClr val="09B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xmlns="" id="{F8E4CA66-A0C3-E1AA-167A-0F9A0BBA289E}"/>
              </a:ext>
            </a:extLst>
          </p:cNvPr>
          <p:cNvSpPr txBox="1"/>
          <p:nvPr/>
        </p:nvSpPr>
        <p:spPr>
          <a:xfrm>
            <a:off x="4980097" y="1595408"/>
            <a:ext cx="6171551" cy="5060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chemeClr val="accent3"/>
                </a:solidFill>
                <a:latin typeface="+mn-lt"/>
              </a:rPr>
              <a:t>Цикл развития</a:t>
            </a:r>
            <a:endParaRPr lang="en-US" sz="2000" b="1" dirty="0">
              <a:solidFill>
                <a:schemeClr val="accent3"/>
              </a:solidFill>
              <a:latin typeface="+mn-lt"/>
            </a:endParaRPr>
          </a:p>
        </p:txBody>
      </p:sp>
      <p:pic>
        <p:nvPicPr>
          <p:cNvPr id="3" name="Рисунок 2" descr="Изображение выглядит как диаграмма, текст, кар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E835F5AB-BAEB-A2DF-A643-47CA9C606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64" y="1163782"/>
            <a:ext cx="4838356" cy="4171464"/>
          </a:xfrm>
          <a:prstGeom prst="rect">
            <a:avLst/>
          </a:prstGeom>
        </p:spPr>
      </p:pic>
      <p:sp>
        <p:nvSpPr>
          <p:cNvPr id="15" name="Title 2"/>
          <p:cNvSpPr txBox="1"/>
          <p:nvPr/>
        </p:nvSpPr>
        <p:spPr>
          <a:xfrm>
            <a:off x="5438721" y="554217"/>
            <a:ext cx="5781506" cy="5060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400" b="1" dirty="0">
                <a:solidFill>
                  <a:schemeClr val="accent3"/>
                </a:solidFill>
                <a:latin typeface="+mn-lt"/>
              </a:rPr>
              <a:t>Власоглав человеческий как представитель геогельминтов </a:t>
            </a:r>
            <a:endParaRPr lang="en-US" sz="2400" b="1" dirty="0">
              <a:solidFill>
                <a:schemeClr val="accent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7315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E45A4B4-1927-4BE2-BBFA-DDF526B69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олилиния 21">
            <a:extLst>
              <a:ext uri="{FF2B5EF4-FFF2-40B4-BE49-F238E27FC236}">
                <a16:creationId xmlns:a16="http://schemas.microsoft.com/office/drawing/2014/main" xmlns="" id="{11CE8DF8-92F2-0DF5-C1B7-870C84FCF0A7}"/>
              </a:ext>
            </a:extLst>
          </p:cNvPr>
          <p:cNvSpPr/>
          <p:nvPr/>
        </p:nvSpPr>
        <p:spPr>
          <a:xfrm rot="9994238">
            <a:off x="2820618" y="6293272"/>
            <a:ext cx="4159163" cy="1512202"/>
          </a:xfrm>
          <a:custGeom>
            <a:avLst/>
            <a:gdLst>
              <a:gd name="connsiteX0" fmla="*/ 0 w 3628571"/>
              <a:gd name="connsiteY0" fmla="*/ 0 h 956646"/>
              <a:gd name="connsiteX1" fmla="*/ 682171 w 3628571"/>
              <a:gd name="connsiteY1" fmla="*/ 769257 h 956646"/>
              <a:gd name="connsiteX2" fmla="*/ 1436914 w 3628571"/>
              <a:gd name="connsiteY2" fmla="*/ 508000 h 956646"/>
              <a:gd name="connsiteX3" fmla="*/ 2307771 w 3628571"/>
              <a:gd name="connsiteY3" fmla="*/ 783772 h 956646"/>
              <a:gd name="connsiteX4" fmla="*/ 2946400 w 3628571"/>
              <a:gd name="connsiteY4" fmla="*/ 914400 h 956646"/>
              <a:gd name="connsiteX5" fmla="*/ 3628571 w 3628571"/>
              <a:gd name="connsiteY5" fmla="*/ 29029 h 95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8571" h="956646">
                <a:moveTo>
                  <a:pt x="0" y="0"/>
                </a:moveTo>
                <a:cubicBezTo>
                  <a:pt x="221342" y="342295"/>
                  <a:pt x="442685" y="684590"/>
                  <a:pt x="682171" y="769257"/>
                </a:cubicBezTo>
                <a:cubicBezTo>
                  <a:pt x="921657" y="853924"/>
                  <a:pt x="1165981" y="505581"/>
                  <a:pt x="1436914" y="508000"/>
                </a:cubicBezTo>
                <a:cubicBezTo>
                  <a:pt x="1707847" y="510419"/>
                  <a:pt x="2056190" y="716039"/>
                  <a:pt x="2307771" y="783772"/>
                </a:cubicBezTo>
                <a:cubicBezTo>
                  <a:pt x="2559352" y="851505"/>
                  <a:pt x="2726267" y="1040190"/>
                  <a:pt x="2946400" y="914400"/>
                </a:cubicBezTo>
                <a:cubicBezTo>
                  <a:pt x="3166533" y="788610"/>
                  <a:pt x="3397552" y="408819"/>
                  <a:pt x="3628571" y="29029"/>
                </a:cubicBezTo>
              </a:path>
            </a:pathLst>
          </a:custGeom>
          <a:solidFill>
            <a:srgbClr val="078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>
            <a:extLst>
              <a:ext uri="{FF2B5EF4-FFF2-40B4-BE49-F238E27FC236}">
                <a16:creationId xmlns:a16="http://schemas.microsoft.com/office/drawing/2014/main" xmlns="" id="{F5F7028A-530E-76F1-59CB-1A562EAB3E9C}"/>
              </a:ext>
            </a:extLst>
          </p:cNvPr>
          <p:cNvSpPr/>
          <p:nvPr/>
        </p:nvSpPr>
        <p:spPr>
          <a:xfrm rot="21370047" flipH="1">
            <a:off x="4260821" y="-270618"/>
            <a:ext cx="3164767" cy="956646"/>
          </a:xfrm>
          <a:custGeom>
            <a:avLst/>
            <a:gdLst>
              <a:gd name="connsiteX0" fmla="*/ 0 w 3628571"/>
              <a:gd name="connsiteY0" fmla="*/ 0 h 956646"/>
              <a:gd name="connsiteX1" fmla="*/ 682171 w 3628571"/>
              <a:gd name="connsiteY1" fmla="*/ 769257 h 956646"/>
              <a:gd name="connsiteX2" fmla="*/ 1436914 w 3628571"/>
              <a:gd name="connsiteY2" fmla="*/ 508000 h 956646"/>
              <a:gd name="connsiteX3" fmla="*/ 2307771 w 3628571"/>
              <a:gd name="connsiteY3" fmla="*/ 783772 h 956646"/>
              <a:gd name="connsiteX4" fmla="*/ 2946400 w 3628571"/>
              <a:gd name="connsiteY4" fmla="*/ 914400 h 956646"/>
              <a:gd name="connsiteX5" fmla="*/ 3628571 w 3628571"/>
              <a:gd name="connsiteY5" fmla="*/ 29029 h 95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8571" h="956646">
                <a:moveTo>
                  <a:pt x="0" y="0"/>
                </a:moveTo>
                <a:cubicBezTo>
                  <a:pt x="221342" y="342295"/>
                  <a:pt x="442685" y="684590"/>
                  <a:pt x="682171" y="769257"/>
                </a:cubicBezTo>
                <a:cubicBezTo>
                  <a:pt x="921657" y="853924"/>
                  <a:pt x="1165981" y="505581"/>
                  <a:pt x="1436914" y="508000"/>
                </a:cubicBezTo>
                <a:cubicBezTo>
                  <a:pt x="1707847" y="510419"/>
                  <a:pt x="2056190" y="716039"/>
                  <a:pt x="2307771" y="783772"/>
                </a:cubicBezTo>
                <a:cubicBezTo>
                  <a:pt x="2559352" y="851505"/>
                  <a:pt x="2726267" y="1040190"/>
                  <a:pt x="2946400" y="914400"/>
                </a:cubicBezTo>
                <a:cubicBezTo>
                  <a:pt x="3166533" y="788610"/>
                  <a:pt x="3397552" y="408819"/>
                  <a:pt x="3628571" y="29029"/>
                </a:cubicBezTo>
              </a:path>
            </a:pathLst>
          </a:custGeom>
          <a:solidFill>
            <a:srgbClr val="0BD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Rounded Rectangle 21">
            <a:extLst>
              <a:ext uri="{FF2B5EF4-FFF2-40B4-BE49-F238E27FC236}">
                <a16:creationId xmlns:a16="http://schemas.microsoft.com/office/drawing/2014/main" xmlns="" id="{71CAEFB2-CEB1-41B0-7903-399537F7099A}"/>
              </a:ext>
            </a:extLst>
          </p:cNvPr>
          <p:cNvSpPr/>
          <p:nvPr/>
        </p:nvSpPr>
        <p:spPr>
          <a:xfrm rot="16200000" flipV="1">
            <a:off x="9025652" y="3122267"/>
            <a:ext cx="4884384" cy="4952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789" name="Rectangle 11">
            <a:extLst>
              <a:ext uri="{FF2B5EF4-FFF2-40B4-BE49-F238E27FC236}">
                <a16:creationId xmlns:a16="http://schemas.microsoft.com/office/drawing/2014/main" xmlns="" id="{2C8A3D17-1EA1-3B81-9A87-BC182933614D}"/>
              </a:ext>
            </a:extLst>
          </p:cNvPr>
          <p:cNvSpPr/>
          <p:nvPr/>
        </p:nvSpPr>
        <p:spPr>
          <a:xfrm>
            <a:off x="1353311" y="5921390"/>
            <a:ext cx="31220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Lorem Ipsum is simply dummy text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1" name="Rounded Rectangle 21">
            <a:extLst>
              <a:ext uri="{FF2B5EF4-FFF2-40B4-BE49-F238E27FC236}">
                <a16:creationId xmlns:a16="http://schemas.microsoft.com/office/drawing/2014/main" xmlns="" id="{1C9AFD4A-5BA9-ADAB-0468-ECCE6B9D0A29}"/>
              </a:ext>
            </a:extLst>
          </p:cNvPr>
          <p:cNvSpPr/>
          <p:nvPr/>
        </p:nvSpPr>
        <p:spPr>
          <a:xfrm flipV="1">
            <a:off x="139822" y="6305071"/>
            <a:ext cx="2554470" cy="444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54D6D31-36AE-4061-E579-49B11A48E0B8}"/>
              </a:ext>
            </a:extLst>
          </p:cNvPr>
          <p:cNvSpPr txBox="1"/>
          <p:nvPr/>
        </p:nvSpPr>
        <p:spPr>
          <a:xfrm>
            <a:off x="5927901" y="2005615"/>
            <a:ext cx="618768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595959"/>
                </a:solidFill>
              </a:rPr>
              <a:t>Механизм заражения: фекально-оральный </a:t>
            </a:r>
          </a:p>
          <a:p>
            <a:pPr algn="just"/>
            <a:r>
              <a:rPr lang="ru-RU" b="1" dirty="0">
                <a:solidFill>
                  <a:srgbClr val="595959"/>
                </a:solidFill>
              </a:rPr>
              <a:t>Путь заражения: пероральный </a:t>
            </a:r>
          </a:p>
          <a:p>
            <a:pPr algn="just"/>
            <a:r>
              <a:rPr lang="ru-RU" b="1" dirty="0">
                <a:solidFill>
                  <a:srgbClr val="595959"/>
                </a:solidFill>
              </a:rPr>
              <a:t>Инвазионная стадия: яйцо </a:t>
            </a:r>
          </a:p>
          <a:p>
            <a:pPr algn="just"/>
            <a:r>
              <a:rPr lang="ru-RU" b="1" dirty="0">
                <a:solidFill>
                  <a:srgbClr val="595959"/>
                </a:solidFill>
              </a:rPr>
              <a:t>Факторы передачи: немытые руки, овощи, фрукты, некипяченая вода </a:t>
            </a:r>
          </a:p>
          <a:p>
            <a:pPr algn="just"/>
            <a:r>
              <a:rPr lang="ru-RU" b="1" dirty="0">
                <a:solidFill>
                  <a:srgbClr val="595959"/>
                </a:solidFill>
              </a:rPr>
              <a:t>Переносчики: механические (мухи, тараканы) </a:t>
            </a:r>
          </a:p>
          <a:p>
            <a:pPr algn="just"/>
            <a:r>
              <a:rPr lang="ru-RU" b="1" dirty="0">
                <a:solidFill>
                  <a:srgbClr val="595959"/>
                </a:solidFill>
              </a:rPr>
              <a:t>Патогенное действие: симптоматика зависит от степени зараженности. Присутствие единичных экземпляров может не вызывать никаких проявлений. При массивном заражении наблюдаются нарушения со стороны пищеварительного тракта (боли, потеря аппетита, поносы, запоры) и нервной системы (головокружения, эпилептиформные припадки у детей). Травматизация стенки кишечника способствует присоединению вторичной инфекции. Как осложнение может развиваться аппендицит</a:t>
            </a:r>
          </a:p>
        </p:txBody>
      </p:sp>
      <p:sp>
        <p:nvSpPr>
          <p:cNvPr id="17" name="Полилиния 16">
            <a:extLst>
              <a:ext uri="{FF2B5EF4-FFF2-40B4-BE49-F238E27FC236}">
                <a16:creationId xmlns:a16="http://schemas.microsoft.com/office/drawing/2014/main" xmlns="" id="{0B19A1FD-FB58-D587-4864-72D48DDFF68D}"/>
              </a:ext>
            </a:extLst>
          </p:cNvPr>
          <p:cNvSpPr/>
          <p:nvPr/>
        </p:nvSpPr>
        <p:spPr>
          <a:xfrm rot="20968837">
            <a:off x="-1522673" y="5641413"/>
            <a:ext cx="3030715" cy="1858333"/>
          </a:xfrm>
          <a:custGeom>
            <a:avLst/>
            <a:gdLst>
              <a:gd name="connsiteX0" fmla="*/ 0 w 3080697"/>
              <a:gd name="connsiteY0" fmla="*/ 493864 h 1379236"/>
              <a:gd name="connsiteX1" fmla="*/ 1436915 w 3080697"/>
              <a:gd name="connsiteY1" fmla="*/ 378 h 1379236"/>
              <a:gd name="connsiteX2" fmla="*/ 2133600 w 3080697"/>
              <a:gd name="connsiteY2" fmla="*/ 421293 h 1379236"/>
              <a:gd name="connsiteX3" fmla="*/ 2191658 w 3080697"/>
              <a:gd name="connsiteY3" fmla="*/ 914778 h 1379236"/>
              <a:gd name="connsiteX4" fmla="*/ 2873829 w 3080697"/>
              <a:gd name="connsiteY4" fmla="*/ 1059921 h 1379236"/>
              <a:gd name="connsiteX5" fmla="*/ 3048000 w 3080697"/>
              <a:gd name="connsiteY5" fmla="*/ 1379236 h 1379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0697" h="1379236">
                <a:moveTo>
                  <a:pt x="0" y="493864"/>
                </a:moveTo>
                <a:cubicBezTo>
                  <a:pt x="540657" y="253168"/>
                  <a:pt x="1081315" y="12473"/>
                  <a:pt x="1436915" y="378"/>
                </a:cubicBezTo>
                <a:cubicBezTo>
                  <a:pt x="1792515" y="-11717"/>
                  <a:pt x="2007810" y="268893"/>
                  <a:pt x="2133600" y="421293"/>
                </a:cubicBezTo>
                <a:cubicBezTo>
                  <a:pt x="2259391" y="573693"/>
                  <a:pt x="2068286" y="808340"/>
                  <a:pt x="2191658" y="914778"/>
                </a:cubicBezTo>
                <a:cubicBezTo>
                  <a:pt x="2315030" y="1021216"/>
                  <a:pt x="2731105" y="982511"/>
                  <a:pt x="2873829" y="1059921"/>
                </a:cubicBezTo>
                <a:cubicBezTo>
                  <a:pt x="3016553" y="1137331"/>
                  <a:pt x="3142343" y="1255865"/>
                  <a:pt x="3048000" y="1379236"/>
                </a:cubicBezTo>
              </a:path>
            </a:pathLst>
          </a:custGeom>
          <a:solidFill>
            <a:srgbClr val="3E8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>
            <a:extLst>
              <a:ext uri="{FF2B5EF4-FFF2-40B4-BE49-F238E27FC236}">
                <a16:creationId xmlns:a16="http://schemas.microsoft.com/office/drawing/2014/main" xmlns="" id="{A92E03EE-1B4E-E2F5-40C0-DBDE233AE252}"/>
              </a:ext>
            </a:extLst>
          </p:cNvPr>
          <p:cNvSpPr/>
          <p:nvPr/>
        </p:nvSpPr>
        <p:spPr>
          <a:xfrm>
            <a:off x="11572720" y="6106508"/>
            <a:ext cx="1145390" cy="1132114"/>
          </a:xfrm>
          <a:custGeom>
            <a:avLst/>
            <a:gdLst>
              <a:gd name="connsiteX0" fmla="*/ 448705 w 1145390"/>
              <a:gd name="connsiteY0" fmla="*/ 1132114 h 1132114"/>
              <a:gd name="connsiteX1" fmla="*/ 27790 w 1145390"/>
              <a:gd name="connsiteY1" fmla="*/ 406400 h 1132114"/>
              <a:gd name="connsiteX2" fmla="*/ 1145390 w 1145390"/>
              <a:gd name="connsiteY2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5390" h="1132114">
                <a:moveTo>
                  <a:pt x="448705" y="1132114"/>
                </a:moveTo>
                <a:cubicBezTo>
                  <a:pt x="180190" y="863600"/>
                  <a:pt x="-88324" y="595086"/>
                  <a:pt x="27790" y="406400"/>
                </a:cubicBezTo>
                <a:cubicBezTo>
                  <a:pt x="143904" y="217714"/>
                  <a:pt x="644647" y="108857"/>
                  <a:pt x="1145390" y="0"/>
                </a:cubicBezTo>
              </a:path>
            </a:pathLst>
          </a:custGeom>
          <a:solidFill>
            <a:srgbClr val="09B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>
            <a:extLst>
              <a:ext uri="{FF2B5EF4-FFF2-40B4-BE49-F238E27FC236}">
                <a16:creationId xmlns:a16="http://schemas.microsoft.com/office/drawing/2014/main" xmlns="" id="{FBEE2751-BE14-A597-45F2-ABCB7363465E}"/>
              </a:ext>
            </a:extLst>
          </p:cNvPr>
          <p:cNvSpPr/>
          <p:nvPr/>
        </p:nvSpPr>
        <p:spPr>
          <a:xfrm rot="1051947">
            <a:off x="8875850" y="-548396"/>
            <a:ext cx="4159163" cy="1512202"/>
          </a:xfrm>
          <a:custGeom>
            <a:avLst/>
            <a:gdLst>
              <a:gd name="connsiteX0" fmla="*/ 0 w 3628571"/>
              <a:gd name="connsiteY0" fmla="*/ 0 h 956646"/>
              <a:gd name="connsiteX1" fmla="*/ 682171 w 3628571"/>
              <a:gd name="connsiteY1" fmla="*/ 769257 h 956646"/>
              <a:gd name="connsiteX2" fmla="*/ 1436914 w 3628571"/>
              <a:gd name="connsiteY2" fmla="*/ 508000 h 956646"/>
              <a:gd name="connsiteX3" fmla="*/ 2307771 w 3628571"/>
              <a:gd name="connsiteY3" fmla="*/ 783772 h 956646"/>
              <a:gd name="connsiteX4" fmla="*/ 2946400 w 3628571"/>
              <a:gd name="connsiteY4" fmla="*/ 914400 h 956646"/>
              <a:gd name="connsiteX5" fmla="*/ 3628571 w 3628571"/>
              <a:gd name="connsiteY5" fmla="*/ 29029 h 95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8571" h="956646">
                <a:moveTo>
                  <a:pt x="0" y="0"/>
                </a:moveTo>
                <a:cubicBezTo>
                  <a:pt x="221342" y="342295"/>
                  <a:pt x="442685" y="684590"/>
                  <a:pt x="682171" y="769257"/>
                </a:cubicBezTo>
                <a:cubicBezTo>
                  <a:pt x="921657" y="853924"/>
                  <a:pt x="1165981" y="505581"/>
                  <a:pt x="1436914" y="508000"/>
                </a:cubicBezTo>
                <a:cubicBezTo>
                  <a:pt x="1707847" y="510419"/>
                  <a:pt x="2056190" y="716039"/>
                  <a:pt x="2307771" y="783772"/>
                </a:cubicBezTo>
                <a:cubicBezTo>
                  <a:pt x="2559352" y="851505"/>
                  <a:pt x="2726267" y="1040190"/>
                  <a:pt x="2946400" y="914400"/>
                </a:cubicBezTo>
                <a:cubicBezTo>
                  <a:pt x="3166533" y="788610"/>
                  <a:pt x="3397552" y="408819"/>
                  <a:pt x="3628571" y="29029"/>
                </a:cubicBezTo>
              </a:path>
            </a:pathLst>
          </a:custGeom>
          <a:solidFill>
            <a:srgbClr val="078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>
            <a:extLst>
              <a:ext uri="{FF2B5EF4-FFF2-40B4-BE49-F238E27FC236}">
                <a16:creationId xmlns:a16="http://schemas.microsoft.com/office/drawing/2014/main" xmlns="" id="{F9E04531-3BCF-07DB-FF98-99D484279CC0}"/>
              </a:ext>
            </a:extLst>
          </p:cNvPr>
          <p:cNvSpPr/>
          <p:nvPr/>
        </p:nvSpPr>
        <p:spPr>
          <a:xfrm rot="9380483">
            <a:off x="-488202" y="-254130"/>
            <a:ext cx="1145390" cy="1132114"/>
          </a:xfrm>
          <a:custGeom>
            <a:avLst/>
            <a:gdLst>
              <a:gd name="connsiteX0" fmla="*/ 448705 w 1145390"/>
              <a:gd name="connsiteY0" fmla="*/ 1132114 h 1132114"/>
              <a:gd name="connsiteX1" fmla="*/ 27790 w 1145390"/>
              <a:gd name="connsiteY1" fmla="*/ 406400 h 1132114"/>
              <a:gd name="connsiteX2" fmla="*/ 1145390 w 1145390"/>
              <a:gd name="connsiteY2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5390" h="1132114">
                <a:moveTo>
                  <a:pt x="448705" y="1132114"/>
                </a:moveTo>
                <a:cubicBezTo>
                  <a:pt x="180190" y="863600"/>
                  <a:pt x="-88324" y="595086"/>
                  <a:pt x="27790" y="406400"/>
                </a:cubicBezTo>
                <a:cubicBezTo>
                  <a:pt x="143904" y="217714"/>
                  <a:pt x="644647" y="108857"/>
                  <a:pt x="1145390" y="0"/>
                </a:cubicBezTo>
              </a:path>
            </a:pathLst>
          </a:custGeom>
          <a:solidFill>
            <a:srgbClr val="09B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xmlns="" id="{85DD224F-651B-811A-0979-C0C88A421B99}"/>
              </a:ext>
            </a:extLst>
          </p:cNvPr>
          <p:cNvSpPr txBox="1"/>
          <p:nvPr/>
        </p:nvSpPr>
        <p:spPr>
          <a:xfrm>
            <a:off x="4980097" y="1595408"/>
            <a:ext cx="6171551" cy="5060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chemeClr val="accent3"/>
                </a:solidFill>
                <a:latin typeface="+mn-lt"/>
              </a:rPr>
              <a:t>Трихоцефалез</a:t>
            </a:r>
            <a:endParaRPr lang="en-US" sz="2000" b="1" dirty="0">
              <a:solidFill>
                <a:schemeClr val="accent3"/>
              </a:solidFill>
              <a:latin typeface="+mn-lt"/>
            </a:endParaRPr>
          </a:p>
        </p:txBody>
      </p:sp>
      <p:pic>
        <p:nvPicPr>
          <p:cNvPr id="4" name="Рисунок 3" descr="Изображение выглядит как текст, снимок экрана, мультфильм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268C782E-10A8-9B41-BCBB-54922300D9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2" y="1425136"/>
            <a:ext cx="5547535" cy="3785818"/>
          </a:xfrm>
          <a:prstGeom prst="rect">
            <a:avLst/>
          </a:prstGeom>
        </p:spPr>
      </p:pic>
      <p:sp>
        <p:nvSpPr>
          <p:cNvPr id="15" name="Title 2"/>
          <p:cNvSpPr txBox="1"/>
          <p:nvPr/>
        </p:nvSpPr>
        <p:spPr>
          <a:xfrm>
            <a:off x="5438721" y="554217"/>
            <a:ext cx="5781506" cy="5060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400" b="1" dirty="0">
                <a:solidFill>
                  <a:schemeClr val="accent3"/>
                </a:solidFill>
                <a:latin typeface="+mn-lt"/>
              </a:rPr>
              <a:t>Власоглав человеческий как представитель геогельминтов </a:t>
            </a:r>
            <a:endParaRPr lang="en-US" sz="2400" b="1" dirty="0">
              <a:solidFill>
                <a:schemeClr val="accent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4676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F361DBB-D223-7033-46EC-03F8C5CC0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олилиния 21">
            <a:extLst>
              <a:ext uri="{FF2B5EF4-FFF2-40B4-BE49-F238E27FC236}">
                <a16:creationId xmlns:a16="http://schemas.microsoft.com/office/drawing/2014/main" xmlns="" id="{2CB19E3D-D70B-350F-A8F7-7FB84BAC4B92}"/>
              </a:ext>
            </a:extLst>
          </p:cNvPr>
          <p:cNvSpPr/>
          <p:nvPr/>
        </p:nvSpPr>
        <p:spPr>
          <a:xfrm rot="9994238">
            <a:off x="2820618" y="6293272"/>
            <a:ext cx="4159163" cy="1512202"/>
          </a:xfrm>
          <a:custGeom>
            <a:avLst/>
            <a:gdLst>
              <a:gd name="connsiteX0" fmla="*/ 0 w 3628571"/>
              <a:gd name="connsiteY0" fmla="*/ 0 h 956646"/>
              <a:gd name="connsiteX1" fmla="*/ 682171 w 3628571"/>
              <a:gd name="connsiteY1" fmla="*/ 769257 h 956646"/>
              <a:gd name="connsiteX2" fmla="*/ 1436914 w 3628571"/>
              <a:gd name="connsiteY2" fmla="*/ 508000 h 956646"/>
              <a:gd name="connsiteX3" fmla="*/ 2307771 w 3628571"/>
              <a:gd name="connsiteY3" fmla="*/ 783772 h 956646"/>
              <a:gd name="connsiteX4" fmla="*/ 2946400 w 3628571"/>
              <a:gd name="connsiteY4" fmla="*/ 914400 h 956646"/>
              <a:gd name="connsiteX5" fmla="*/ 3628571 w 3628571"/>
              <a:gd name="connsiteY5" fmla="*/ 29029 h 95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8571" h="956646">
                <a:moveTo>
                  <a:pt x="0" y="0"/>
                </a:moveTo>
                <a:cubicBezTo>
                  <a:pt x="221342" y="342295"/>
                  <a:pt x="442685" y="684590"/>
                  <a:pt x="682171" y="769257"/>
                </a:cubicBezTo>
                <a:cubicBezTo>
                  <a:pt x="921657" y="853924"/>
                  <a:pt x="1165981" y="505581"/>
                  <a:pt x="1436914" y="508000"/>
                </a:cubicBezTo>
                <a:cubicBezTo>
                  <a:pt x="1707847" y="510419"/>
                  <a:pt x="2056190" y="716039"/>
                  <a:pt x="2307771" y="783772"/>
                </a:cubicBezTo>
                <a:cubicBezTo>
                  <a:pt x="2559352" y="851505"/>
                  <a:pt x="2726267" y="1040190"/>
                  <a:pt x="2946400" y="914400"/>
                </a:cubicBezTo>
                <a:cubicBezTo>
                  <a:pt x="3166533" y="788610"/>
                  <a:pt x="3397552" y="408819"/>
                  <a:pt x="3628571" y="29029"/>
                </a:cubicBezTo>
              </a:path>
            </a:pathLst>
          </a:custGeom>
          <a:solidFill>
            <a:srgbClr val="078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>
            <a:extLst>
              <a:ext uri="{FF2B5EF4-FFF2-40B4-BE49-F238E27FC236}">
                <a16:creationId xmlns:a16="http://schemas.microsoft.com/office/drawing/2014/main" xmlns="" id="{8D150A3A-70CE-245A-835F-1F63AAA74C63}"/>
              </a:ext>
            </a:extLst>
          </p:cNvPr>
          <p:cNvSpPr/>
          <p:nvPr/>
        </p:nvSpPr>
        <p:spPr>
          <a:xfrm rot="21370047" flipH="1">
            <a:off x="4260821" y="-270618"/>
            <a:ext cx="3164767" cy="956646"/>
          </a:xfrm>
          <a:custGeom>
            <a:avLst/>
            <a:gdLst>
              <a:gd name="connsiteX0" fmla="*/ 0 w 3628571"/>
              <a:gd name="connsiteY0" fmla="*/ 0 h 956646"/>
              <a:gd name="connsiteX1" fmla="*/ 682171 w 3628571"/>
              <a:gd name="connsiteY1" fmla="*/ 769257 h 956646"/>
              <a:gd name="connsiteX2" fmla="*/ 1436914 w 3628571"/>
              <a:gd name="connsiteY2" fmla="*/ 508000 h 956646"/>
              <a:gd name="connsiteX3" fmla="*/ 2307771 w 3628571"/>
              <a:gd name="connsiteY3" fmla="*/ 783772 h 956646"/>
              <a:gd name="connsiteX4" fmla="*/ 2946400 w 3628571"/>
              <a:gd name="connsiteY4" fmla="*/ 914400 h 956646"/>
              <a:gd name="connsiteX5" fmla="*/ 3628571 w 3628571"/>
              <a:gd name="connsiteY5" fmla="*/ 29029 h 95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8571" h="956646">
                <a:moveTo>
                  <a:pt x="0" y="0"/>
                </a:moveTo>
                <a:cubicBezTo>
                  <a:pt x="221342" y="342295"/>
                  <a:pt x="442685" y="684590"/>
                  <a:pt x="682171" y="769257"/>
                </a:cubicBezTo>
                <a:cubicBezTo>
                  <a:pt x="921657" y="853924"/>
                  <a:pt x="1165981" y="505581"/>
                  <a:pt x="1436914" y="508000"/>
                </a:cubicBezTo>
                <a:cubicBezTo>
                  <a:pt x="1707847" y="510419"/>
                  <a:pt x="2056190" y="716039"/>
                  <a:pt x="2307771" y="783772"/>
                </a:cubicBezTo>
                <a:cubicBezTo>
                  <a:pt x="2559352" y="851505"/>
                  <a:pt x="2726267" y="1040190"/>
                  <a:pt x="2946400" y="914400"/>
                </a:cubicBezTo>
                <a:cubicBezTo>
                  <a:pt x="3166533" y="788610"/>
                  <a:pt x="3397552" y="408819"/>
                  <a:pt x="3628571" y="29029"/>
                </a:cubicBezTo>
              </a:path>
            </a:pathLst>
          </a:custGeom>
          <a:solidFill>
            <a:srgbClr val="0BD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Rounded Rectangle 21">
            <a:extLst>
              <a:ext uri="{FF2B5EF4-FFF2-40B4-BE49-F238E27FC236}">
                <a16:creationId xmlns:a16="http://schemas.microsoft.com/office/drawing/2014/main" xmlns="" id="{C2A9BC37-BA25-E286-2DC6-57E187C98C46}"/>
              </a:ext>
            </a:extLst>
          </p:cNvPr>
          <p:cNvSpPr/>
          <p:nvPr/>
        </p:nvSpPr>
        <p:spPr>
          <a:xfrm rot="16200000" flipV="1">
            <a:off x="9025652" y="3122267"/>
            <a:ext cx="4884384" cy="4952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789" name="Rectangle 11">
            <a:extLst>
              <a:ext uri="{FF2B5EF4-FFF2-40B4-BE49-F238E27FC236}">
                <a16:creationId xmlns:a16="http://schemas.microsoft.com/office/drawing/2014/main" xmlns="" id="{33808180-843C-C7C9-FA93-0B6877A3D8D4}"/>
              </a:ext>
            </a:extLst>
          </p:cNvPr>
          <p:cNvSpPr/>
          <p:nvPr/>
        </p:nvSpPr>
        <p:spPr>
          <a:xfrm>
            <a:off x="1353311" y="5921390"/>
            <a:ext cx="31220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Lorem Ipsum is simply dummy text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1" name="Rounded Rectangle 21">
            <a:extLst>
              <a:ext uri="{FF2B5EF4-FFF2-40B4-BE49-F238E27FC236}">
                <a16:creationId xmlns:a16="http://schemas.microsoft.com/office/drawing/2014/main" xmlns="" id="{701CC1FE-1C28-7614-D827-94F49DB964D9}"/>
              </a:ext>
            </a:extLst>
          </p:cNvPr>
          <p:cNvSpPr/>
          <p:nvPr/>
        </p:nvSpPr>
        <p:spPr>
          <a:xfrm flipV="1">
            <a:off x="139822" y="6305071"/>
            <a:ext cx="2554470" cy="444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F44B97E-8875-717D-4851-28F3D30AB3A7}"/>
              </a:ext>
            </a:extLst>
          </p:cNvPr>
          <p:cNvSpPr txBox="1"/>
          <p:nvPr/>
        </p:nvSpPr>
        <p:spPr>
          <a:xfrm>
            <a:off x="5927901" y="2005615"/>
            <a:ext cx="61876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595959"/>
                </a:solidFill>
              </a:rPr>
              <a:t>Диагностика. Для диагностики трихоцефалеза исследуют образцы кала на наличие яиц характерной лимоновидной формы с четко видимыми </a:t>
            </a:r>
            <a:r>
              <a:rPr lang="ru-RU" b="1" dirty="0" err="1">
                <a:solidFill>
                  <a:srgbClr val="595959"/>
                </a:solidFill>
              </a:rPr>
              <a:t>оперкулумами</a:t>
            </a:r>
            <a:r>
              <a:rPr lang="ru-RU" b="1" dirty="0">
                <a:solidFill>
                  <a:srgbClr val="595959"/>
                </a:solidFill>
              </a:rPr>
              <a:t> на обоих концах. Профилактика: - Своевременное выявление и лечение больных. - Охрана окружающей среды от фекального загрязнения. - Соблюдение правил личной гигиены. - Тщательное мытье овощей и фруктов. - Борьба с механическими переносчиками – мухами и тараканами.</a:t>
            </a:r>
          </a:p>
        </p:txBody>
      </p:sp>
      <p:sp>
        <p:nvSpPr>
          <p:cNvPr id="17" name="Полилиния 16">
            <a:extLst>
              <a:ext uri="{FF2B5EF4-FFF2-40B4-BE49-F238E27FC236}">
                <a16:creationId xmlns:a16="http://schemas.microsoft.com/office/drawing/2014/main" xmlns="" id="{7286DB01-5A6A-E9AE-841E-344248C0E7B7}"/>
              </a:ext>
            </a:extLst>
          </p:cNvPr>
          <p:cNvSpPr/>
          <p:nvPr/>
        </p:nvSpPr>
        <p:spPr>
          <a:xfrm rot="20968837">
            <a:off x="-1522673" y="5641413"/>
            <a:ext cx="3030715" cy="1858333"/>
          </a:xfrm>
          <a:custGeom>
            <a:avLst/>
            <a:gdLst>
              <a:gd name="connsiteX0" fmla="*/ 0 w 3080697"/>
              <a:gd name="connsiteY0" fmla="*/ 493864 h 1379236"/>
              <a:gd name="connsiteX1" fmla="*/ 1436915 w 3080697"/>
              <a:gd name="connsiteY1" fmla="*/ 378 h 1379236"/>
              <a:gd name="connsiteX2" fmla="*/ 2133600 w 3080697"/>
              <a:gd name="connsiteY2" fmla="*/ 421293 h 1379236"/>
              <a:gd name="connsiteX3" fmla="*/ 2191658 w 3080697"/>
              <a:gd name="connsiteY3" fmla="*/ 914778 h 1379236"/>
              <a:gd name="connsiteX4" fmla="*/ 2873829 w 3080697"/>
              <a:gd name="connsiteY4" fmla="*/ 1059921 h 1379236"/>
              <a:gd name="connsiteX5" fmla="*/ 3048000 w 3080697"/>
              <a:gd name="connsiteY5" fmla="*/ 1379236 h 1379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0697" h="1379236">
                <a:moveTo>
                  <a:pt x="0" y="493864"/>
                </a:moveTo>
                <a:cubicBezTo>
                  <a:pt x="540657" y="253168"/>
                  <a:pt x="1081315" y="12473"/>
                  <a:pt x="1436915" y="378"/>
                </a:cubicBezTo>
                <a:cubicBezTo>
                  <a:pt x="1792515" y="-11717"/>
                  <a:pt x="2007810" y="268893"/>
                  <a:pt x="2133600" y="421293"/>
                </a:cubicBezTo>
                <a:cubicBezTo>
                  <a:pt x="2259391" y="573693"/>
                  <a:pt x="2068286" y="808340"/>
                  <a:pt x="2191658" y="914778"/>
                </a:cubicBezTo>
                <a:cubicBezTo>
                  <a:pt x="2315030" y="1021216"/>
                  <a:pt x="2731105" y="982511"/>
                  <a:pt x="2873829" y="1059921"/>
                </a:cubicBezTo>
                <a:cubicBezTo>
                  <a:pt x="3016553" y="1137331"/>
                  <a:pt x="3142343" y="1255865"/>
                  <a:pt x="3048000" y="1379236"/>
                </a:cubicBezTo>
              </a:path>
            </a:pathLst>
          </a:custGeom>
          <a:solidFill>
            <a:srgbClr val="3E8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>
            <a:extLst>
              <a:ext uri="{FF2B5EF4-FFF2-40B4-BE49-F238E27FC236}">
                <a16:creationId xmlns:a16="http://schemas.microsoft.com/office/drawing/2014/main" xmlns="" id="{380B337D-6B33-26F6-C6F1-52F159F67386}"/>
              </a:ext>
            </a:extLst>
          </p:cNvPr>
          <p:cNvSpPr/>
          <p:nvPr/>
        </p:nvSpPr>
        <p:spPr>
          <a:xfrm>
            <a:off x="11572720" y="6106508"/>
            <a:ext cx="1145390" cy="1132114"/>
          </a:xfrm>
          <a:custGeom>
            <a:avLst/>
            <a:gdLst>
              <a:gd name="connsiteX0" fmla="*/ 448705 w 1145390"/>
              <a:gd name="connsiteY0" fmla="*/ 1132114 h 1132114"/>
              <a:gd name="connsiteX1" fmla="*/ 27790 w 1145390"/>
              <a:gd name="connsiteY1" fmla="*/ 406400 h 1132114"/>
              <a:gd name="connsiteX2" fmla="*/ 1145390 w 1145390"/>
              <a:gd name="connsiteY2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5390" h="1132114">
                <a:moveTo>
                  <a:pt x="448705" y="1132114"/>
                </a:moveTo>
                <a:cubicBezTo>
                  <a:pt x="180190" y="863600"/>
                  <a:pt x="-88324" y="595086"/>
                  <a:pt x="27790" y="406400"/>
                </a:cubicBezTo>
                <a:cubicBezTo>
                  <a:pt x="143904" y="217714"/>
                  <a:pt x="644647" y="108857"/>
                  <a:pt x="1145390" y="0"/>
                </a:cubicBezTo>
              </a:path>
            </a:pathLst>
          </a:custGeom>
          <a:solidFill>
            <a:srgbClr val="09B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>
            <a:extLst>
              <a:ext uri="{FF2B5EF4-FFF2-40B4-BE49-F238E27FC236}">
                <a16:creationId xmlns:a16="http://schemas.microsoft.com/office/drawing/2014/main" xmlns="" id="{6B0F7EEF-D1B2-7207-2A0B-FE0A9633B5C4}"/>
              </a:ext>
            </a:extLst>
          </p:cNvPr>
          <p:cNvSpPr/>
          <p:nvPr/>
        </p:nvSpPr>
        <p:spPr>
          <a:xfrm rot="1051947">
            <a:off x="8875850" y="-548396"/>
            <a:ext cx="4159163" cy="1512202"/>
          </a:xfrm>
          <a:custGeom>
            <a:avLst/>
            <a:gdLst>
              <a:gd name="connsiteX0" fmla="*/ 0 w 3628571"/>
              <a:gd name="connsiteY0" fmla="*/ 0 h 956646"/>
              <a:gd name="connsiteX1" fmla="*/ 682171 w 3628571"/>
              <a:gd name="connsiteY1" fmla="*/ 769257 h 956646"/>
              <a:gd name="connsiteX2" fmla="*/ 1436914 w 3628571"/>
              <a:gd name="connsiteY2" fmla="*/ 508000 h 956646"/>
              <a:gd name="connsiteX3" fmla="*/ 2307771 w 3628571"/>
              <a:gd name="connsiteY3" fmla="*/ 783772 h 956646"/>
              <a:gd name="connsiteX4" fmla="*/ 2946400 w 3628571"/>
              <a:gd name="connsiteY4" fmla="*/ 914400 h 956646"/>
              <a:gd name="connsiteX5" fmla="*/ 3628571 w 3628571"/>
              <a:gd name="connsiteY5" fmla="*/ 29029 h 95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8571" h="956646">
                <a:moveTo>
                  <a:pt x="0" y="0"/>
                </a:moveTo>
                <a:cubicBezTo>
                  <a:pt x="221342" y="342295"/>
                  <a:pt x="442685" y="684590"/>
                  <a:pt x="682171" y="769257"/>
                </a:cubicBezTo>
                <a:cubicBezTo>
                  <a:pt x="921657" y="853924"/>
                  <a:pt x="1165981" y="505581"/>
                  <a:pt x="1436914" y="508000"/>
                </a:cubicBezTo>
                <a:cubicBezTo>
                  <a:pt x="1707847" y="510419"/>
                  <a:pt x="2056190" y="716039"/>
                  <a:pt x="2307771" y="783772"/>
                </a:cubicBezTo>
                <a:cubicBezTo>
                  <a:pt x="2559352" y="851505"/>
                  <a:pt x="2726267" y="1040190"/>
                  <a:pt x="2946400" y="914400"/>
                </a:cubicBezTo>
                <a:cubicBezTo>
                  <a:pt x="3166533" y="788610"/>
                  <a:pt x="3397552" y="408819"/>
                  <a:pt x="3628571" y="29029"/>
                </a:cubicBezTo>
              </a:path>
            </a:pathLst>
          </a:custGeom>
          <a:solidFill>
            <a:srgbClr val="078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>
            <a:extLst>
              <a:ext uri="{FF2B5EF4-FFF2-40B4-BE49-F238E27FC236}">
                <a16:creationId xmlns:a16="http://schemas.microsoft.com/office/drawing/2014/main" xmlns="" id="{1E834C85-9B9C-5F2E-6BA0-6B908DEE770E}"/>
              </a:ext>
            </a:extLst>
          </p:cNvPr>
          <p:cNvSpPr/>
          <p:nvPr/>
        </p:nvSpPr>
        <p:spPr>
          <a:xfrm rot="9380483">
            <a:off x="-488202" y="-254130"/>
            <a:ext cx="1145390" cy="1132114"/>
          </a:xfrm>
          <a:custGeom>
            <a:avLst/>
            <a:gdLst>
              <a:gd name="connsiteX0" fmla="*/ 448705 w 1145390"/>
              <a:gd name="connsiteY0" fmla="*/ 1132114 h 1132114"/>
              <a:gd name="connsiteX1" fmla="*/ 27790 w 1145390"/>
              <a:gd name="connsiteY1" fmla="*/ 406400 h 1132114"/>
              <a:gd name="connsiteX2" fmla="*/ 1145390 w 1145390"/>
              <a:gd name="connsiteY2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5390" h="1132114">
                <a:moveTo>
                  <a:pt x="448705" y="1132114"/>
                </a:moveTo>
                <a:cubicBezTo>
                  <a:pt x="180190" y="863600"/>
                  <a:pt x="-88324" y="595086"/>
                  <a:pt x="27790" y="406400"/>
                </a:cubicBezTo>
                <a:cubicBezTo>
                  <a:pt x="143904" y="217714"/>
                  <a:pt x="644647" y="108857"/>
                  <a:pt x="1145390" y="0"/>
                </a:cubicBezTo>
              </a:path>
            </a:pathLst>
          </a:custGeom>
          <a:solidFill>
            <a:srgbClr val="09B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xmlns="" id="{AFF4CD18-4455-EF84-B261-B300385DA01A}"/>
              </a:ext>
            </a:extLst>
          </p:cNvPr>
          <p:cNvSpPr txBox="1"/>
          <p:nvPr/>
        </p:nvSpPr>
        <p:spPr>
          <a:xfrm>
            <a:off x="4980097" y="1595408"/>
            <a:ext cx="6171551" cy="5060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dirty="0" err="1">
                <a:solidFill>
                  <a:schemeClr val="accent3"/>
                </a:solidFill>
                <a:latin typeface="+mn-lt"/>
              </a:rPr>
              <a:t>Диагностика.Профилатика</a:t>
            </a:r>
            <a:endParaRPr lang="en-US" sz="2000" b="1" dirty="0">
              <a:solidFill>
                <a:schemeClr val="accent3"/>
              </a:solidFill>
              <a:latin typeface="+mn-lt"/>
            </a:endParaRPr>
          </a:p>
        </p:txBody>
      </p:sp>
      <p:pic>
        <p:nvPicPr>
          <p:cNvPr id="3" name="Рисунок 2" descr="Изображение выглядит как одежда, Человеческое лицо, человек, Обуч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CBC33DE2-4ABE-C051-7B47-E21FB27C38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09" y="1472379"/>
            <a:ext cx="4847662" cy="3637485"/>
          </a:xfrm>
          <a:prstGeom prst="rect">
            <a:avLst/>
          </a:prstGeom>
        </p:spPr>
      </p:pic>
      <p:sp>
        <p:nvSpPr>
          <p:cNvPr id="15" name="Title 2"/>
          <p:cNvSpPr txBox="1"/>
          <p:nvPr/>
        </p:nvSpPr>
        <p:spPr>
          <a:xfrm>
            <a:off x="5438721" y="554217"/>
            <a:ext cx="5781506" cy="5060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400" b="1" dirty="0">
                <a:solidFill>
                  <a:schemeClr val="accent3"/>
                </a:solidFill>
                <a:latin typeface="+mn-lt"/>
              </a:rPr>
              <a:t>Власоглав человеческий как представитель геогельминтов </a:t>
            </a:r>
            <a:endParaRPr lang="en-US" sz="2400" b="1" dirty="0">
              <a:solidFill>
                <a:schemeClr val="accent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2020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D976F26-C984-64C8-4FD4-D2669E4F5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олилиния 21">
            <a:extLst>
              <a:ext uri="{FF2B5EF4-FFF2-40B4-BE49-F238E27FC236}">
                <a16:creationId xmlns:a16="http://schemas.microsoft.com/office/drawing/2014/main" xmlns="" id="{EDCC4920-ED01-9691-BBE2-D20891C548BC}"/>
              </a:ext>
            </a:extLst>
          </p:cNvPr>
          <p:cNvSpPr/>
          <p:nvPr/>
        </p:nvSpPr>
        <p:spPr>
          <a:xfrm rot="9994238">
            <a:off x="2820618" y="6293272"/>
            <a:ext cx="4159163" cy="1512202"/>
          </a:xfrm>
          <a:custGeom>
            <a:avLst/>
            <a:gdLst>
              <a:gd name="connsiteX0" fmla="*/ 0 w 3628571"/>
              <a:gd name="connsiteY0" fmla="*/ 0 h 956646"/>
              <a:gd name="connsiteX1" fmla="*/ 682171 w 3628571"/>
              <a:gd name="connsiteY1" fmla="*/ 769257 h 956646"/>
              <a:gd name="connsiteX2" fmla="*/ 1436914 w 3628571"/>
              <a:gd name="connsiteY2" fmla="*/ 508000 h 956646"/>
              <a:gd name="connsiteX3" fmla="*/ 2307771 w 3628571"/>
              <a:gd name="connsiteY3" fmla="*/ 783772 h 956646"/>
              <a:gd name="connsiteX4" fmla="*/ 2946400 w 3628571"/>
              <a:gd name="connsiteY4" fmla="*/ 914400 h 956646"/>
              <a:gd name="connsiteX5" fmla="*/ 3628571 w 3628571"/>
              <a:gd name="connsiteY5" fmla="*/ 29029 h 95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8571" h="956646">
                <a:moveTo>
                  <a:pt x="0" y="0"/>
                </a:moveTo>
                <a:cubicBezTo>
                  <a:pt x="221342" y="342295"/>
                  <a:pt x="442685" y="684590"/>
                  <a:pt x="682171" y="769257"/>
                </a:cubicBezTo>
                <a:cubicBezTo>
                  <a:pt x="921657" y="853924"/>
                  <a:pt x="1165981" y="505581"/>
                  <a:pt x="1436914" y="508000"/>
                </a:cubicBezTo>
                <a:cubicBezTo>
                  <a:pt x="1707847" y="510419"/>
                  <a:pt x="2056190" y="716039"/>
                  <a:pt x="2307771" y="783772"/>
                </a:cubicBezTo>
                <a:cubicBezTo>
                  <a:pt x="2559352" y="851505"/>
                  <a:pt x="2726267" y="1040190"/>
                  <a:pt x="2946400" y="914400"/>
                </a:cubicBezTo>
                <a:cubicBezTo>
                  <a:pt x="3166533" y="788610"/>
                  <a:pt x="3397552" y="408819"/>
                  <a:pt x="3628571" y="29029"/>
                </a:cubicBezTo>
              </a:path>
            </a:pathLst>
          </a:custGeom>
          <a:solidFill>
            <a:srgbClr val="078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>
            <a:extLst>
              <a:ext uri="{FF2B5EF4-FFF2-40B4-BE49-F238E27FC236}">
                <a16:creationId xmlns:a16="http://schemas.microsoft.com/office/drawing/2014/main" xmlns="" id="{9378559C-4D34-504B-C169-A7C0E5FF70C9}"/>
              </a:ext>
            </a:extLst>
          </p:cNvPr>
          <p:cNvSpPr/>
          <p:nvPr/>
        </p:nvSpPr>
        <p:spPr>
          <a:xfrm rot="21370047" flipH="1">
            <a:off x="4260821" y="-270618"/>
            <a:ext cx="3164767" cy="956646"/>
          </a:xfrm>
          <a:custGeom>
            <a:avLst/>
            <a:gdLst>
              <a:gd name="connsiteX0" fmla="*/ 0 w 3628571"/>
              <a:gd name="connsiteY0" fmla="*/ 0 h 956646"/>
              <a:gd name="connsiteX1" fmla="*/ 682171 w 3628571"/>
              <a:gd name="connsiteY1" fmla="*/ 769257 h 956646"/>
              <a:gd name="connsiteX2" fmla="*/ 1436914 w 3628571"/>
              <a:gd name="connsiteY2" fmla="*/ 508000 h 956646"/>
              <a:gd name="connsiteX3" fmla="*/ 2307771 w 3628571"/>
              <a:gd name="connsiteY3" fmla="*/ 783772 h 956646"/>
              <a:gd name="connsiteX4" fmla="*/ 2946400 w 3628571"/>
              <a:gd name="connsiteY4" fmla="*/ 914400 h 956646"/>
              <a:gd name="connsiteX5" fmla="*/ 3628571 w 3628571"/>
              <a:gd name="connsiteY5" fmla="*/ 29029 h 95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8571" h="956646">
                <a:moveTo>
                  <a:pt x="0" y="0"/>
                </a:moveTo>
                <a:cubicBezTo>
                  <a:pt x="221342" y="342295"/>
                  <a:pt x="442685" y="684590"/>
                  <a:pt x="682171" y="769257"/>
                </a:cubicBezTo>
                <a:cubicBezTo>
                  <a:pt x="921657" y="853924"/>
                  <a:pt x="1165981" y="505581"/>
                  <a:pt x="1436914" y="508000"/>
                </a:cubicBezTo>
                <a:cubicBezTo>
                  <a:pt x="1707847" y="510419"/>
                  <a:pt x="2056190" y="716039"/>
                  <a:pt x="2307771" y="783772"/>
                </a:cubicBezTo>
                <a:cubicBezTo>
                  <a:pt x="2559352" y="851505"/>
                  <a:pt x="2726267" y="1040190"/>
                  <a:pt x="2946400" y="914400"/>
                </a:cubicBezTo>
                <a:cubicBezTo>
                  <a:pt x="3166533" y="788610"/>
                  <a:pt x="3397552" y="408819"/>
                  <a:pt x="3628571" y="29029"/>
                </a:cubicBezTo>
              </a:path>
            </a:pathLst>
          </a:custGeom>
          <a:solidFill>
            <a:srgbClr val="0BD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Rounded Rectangle 21">
            <a:extLst>
              <a:ext uri="{FF2B5EF4-FFF2-40B4-BE49-F238E27FC236}">
                <a16:creationId xmlns:a16="http://schemas.microsoft.com/office/drawing/2014/main" xmlns="" id="{D3C4417F-7CD8-BAD0-4C06-AD28E1529E02}"/>
              </a:ext>
            </a:extLst>
          </p:cNvPr>
          <p:cNvSpPr/>
          <p:nvPr/>
        </p:nvSpPr>
        <p:spPr>
          <a:xfrm rot="16200000" flipV="1">
            <a:off x="9025652" y="3122267"/>
            <a:ext cx="4884384" cy="4952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789" name="Rectangle 11">
            <a:extLst>
              <a:ext uri="{FF2B5EF4-FFF2-40B4-BE49-F238E27FC236}">
                <a16:creationId xmlns:a16="http://schemas.microsoft.com/office/drawing/2014/main" xmlns="" id="{4811639D-E678-C921-0D42-4CE125B1C756}"/>
              </a:ext>
            </a:extLst>
          </p:cNvPr>
          <p:cNvSpPr/>
          <p:nvPr/>
        </p:nvSpPr>
        <p:spPr>
          <a:xfrm>
            <a:off x="1353311" y="5921390"/>
            <a:ext cx="31220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Lorem Ipsum is simply dummy text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1" name="Rounded Rectangle 21">
            <a:extLst>
              <a:ext uri="{FF2B5EF4-FFF2-40B4-BE49-F238E27FC236}">
                <a16:creationId xmlns:a16="http://schemas.microsoft.com/office/drawing/2014/main" xmlns="" id="{D84C6669-B50F-BF04-AD1A-888197A3F883}"/>
              </a:ext>
            </a:extLst>
          </p:cNvPr>
          <p:cNvSpPr/>
          <p:nvPr/>
        </p:nvSpPr>
        <p:spPr>
          <a:xfrm flipV="1">
            <a:off x="139822" y="6305071"/>
            <a:ext cx="2554470" cy="444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7DE364-37A6-4704-DE46-D5033BC52A00}"/>
              </a:ext>
            </a:extLst>
          </p:cNvPr>
          <p:cNvSpPr txBox="1"/>
          <p:nvPr/>
        </p:nvSpPr>
        <p:spPr>
          <a:xfrm>
            <a:off x="5927901" y="2005615"/>
            <a:ext cx="618768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595959"/>
                </a:solidFill>
              </a:rPr>
              <a:t>Тип: </a:t>
            </a:r>
            <a:r>
              <a:rPr lang="ru-RU" b="1" dirty="0" err="1">
                <a:solidFill>
                  <a:srgbClr val="595959"/>
                </a:solidFill>
              </a:rPr>
              <a:t>Nemat</a:t>
            </a:r>
            <a:r>
              <a:rPr lang="en-US" b="1" dirty="0" err="1">
                <a:solidFill>
                  <a:srgbClr val="595959"/>
                </a:solidFill>
              </a:rPr>
              <a:t>helminthes</a:t>
            </a:r>
            <a:r>
              <a:rPr lang="ru-RU" b="1" dirty="0">
                <a:solidFill>
                  <a:srgbClr val="595959"/>
                </a:solidFill>
              </a:rPr>
              <a:t> </a:t>
            </a:r>
          </a:p>
          <a:p>
            <a:pPr algn="just"/>
            <a:r>
              <a:rPr lang="ru-RU" b="1" dirty="0">
                <a:solidFill>
                  <a:srgbClr val="595959"/>
                </a:solidFill>
              </a:rPr>
              <a:t>класс:</a:t>
            </a:r>
            <a:r>
              <a:rPr lang="en-US" b="1" dirty="0">
                <a:solidFill>
                  <a:srgbClr val="595959"/>
                </a:solidFill>
              </a:rPr>
              <a:t> Nematoda </a:t>
            </a:r>
            <a:endParaRPr lang="ru-RU" b="1" dirty="0">
              <a:solidFill>
                <a:srgbClr val="595959"/>
              </a:solidFill>
            </a:endParaRPr>
          </a:p>
          <a:p>
            <a:pPr algn="just"/>
            <a:r>
              <a:rPr lang="ru-RU" b="1" dirty="0">
                <a:solidFill>
                  <a:srgbClr val="595959"/>
                </a:solidFill>
              </a:rPr>
              <a:t>вид</a:t>
            </a:r>
            <a:r>
              <a:rPr lang="ru-RU" b="1" dirty="0" smtClean="0">
                <a:solidFill>
                  <a:srgbClr val="595959"/>
                </a:solidFill>
              </a:rPr>
              <a:t>: </a:t>
            </a:r>
            <a:r>
              <a:rPr lang="en-US" b="1" dirty="0" err="1" smtClean="0">
                <a:solidFill>
                  <a:srgbClr val="595959"/>
                </a:solidFill>
              </a:rPr>
              <a:t>Trichinella</a:t>
            </a:r>
            <a:r>
              <a:rPr lang="en-US" b="1" dirty="0" smtClean="0">
                <a:solidFill>
                  <a:srgbClr val="595959"/>
                </a:solidFill>
              </a:rPr>
              <a:t> </a:t>
            </a:r>
            <a:r>
              <a:rPr lang="en-US" b="1" dirty="0">
                <a:solidFill>
                  <a:srgbClr val="595959"/>
                </a:solidFill>
              </a:rPr>
              <a:t>spiralis</a:t>
            </a:r>
            <a:endParaRPr lang="ru-RU" dirty="0"/>
          </a:p>
          <a:p>
            <a:pPr algn="just"/>
            <a:r>
              <a:rPr lang="ru-RU" b="1" dirty="0">
                <a:solidFill>
                  <a:srgbClr val="595959"/>
                </a:solidFill>
              </a:rPr>
              <a:t>Биогельминт. Вызывает трихинеллез. Природно-очаговое заболевание. Человек – основной и промежуточный хозяин. Половозрелые формы обитают в тонком кишечнике человека, личиночные – в определенных группах мышц. Имеет микроскопические размеры. Самки 3-4х0,6 мм, самцы 1,5-2х0,04 мм. Характерными особенностями служат непарная половая трубка у самок и способность к живорождению. Паразитируют у человека, домашних (свиньи, кошки, собаки) и диких животных (дикие свиньи, крысы, мыши, медведи, лисы, куницы и др.). Один и тот же вид животных служит окончательным и промежуточным хозяином.</a:t>
            </a:r>
          </a:p>
        </p:txBody>
      </p:sp>
      <p:sp>
        <p:nvSpPr>
          <p:cNvPr id="17" name="Полилиния 16">
            <a:extLst>
              <a:ext uri="{FF2B5EF4-FFF2-40B4-BE49-F238E27FC236}">
                <a16:creationId xmlns:a16="http://schemas.microsoft.com/office/drawing/2014/main" xmlns="" id="{BE8A5929-6FA3-68E7-50D1-6A590A13AABF}"/>
              </a:ext>
            </a:extLst>
          </p:cNvPr>
          <p:cNvSpPr/>
          <p:nvPr/>
        </p:nvSpPr>
        <p:spPr>
          <a:xfrm rot="20968837">
            <a:off x="-1522673" y="5641413"/>
            <a:ext cx="3030715" cy="1858333"/>
          </a:xfrm>
          <a:custGeom>
            <a:avLst/>
            <a:gdLst>
              <a:gd name="connsiteX0" fmla="*/ 0 w 3080697"/>
              <a:gd name="connsiteY0" fmla="*/ 493864 h 1379236"/>
              <a:gd name="connsiteX1" fmla="*/ 1436915 w 3080697"/>
              <a:gd name="connsiteY1" fmla="*/ 378 h 1379236"/>
              <a:gd name="connsiteX2" fmla="*/ 2133600 w 3080697"/>
              <a:gd name="connsiteY2" fmla="*/ 421293 h 1379236"/>
              <a:gd name="connsiteX3" fmla="*/ 2191658 w 3080697"/>
              <a:gd name="connsiteY3" fmla="*/ 914778 h 1379236"/>
              <a:gd name="connsiteX4" fmla="*/ 2873829 w 3080697"/>
              <a:gd name="connsiteY4" fmla="*/ 1059921 h 1379236"/>
              <a:gd name="connsiteX5" fmla="*/ 3048000 w 3080697"/>
              <a:gd name="connsiteY5" fmla="*/ 1379236 h 1379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0697" h="1379236">
                <a:moveTo>
                  <a:pt x="0" y="493864"/>
                </a:moveTo>
                <a:cubicBezTo>
                  <a:pt x="540657" y="253168"/>
                  <a:pt x="1081315" y="12473"/>
                  <a:pt x="1436915" y="378"/>
                </a:cubicBezTo>
                <a:cubicBezTo>
                  <a:pt x="1792515" y="-11717"/>
                  <a:pt x="2007810" y="268893"/>
                  <a:pt x="2133600" y="421293"/>
                </a:cubicBezTo>
                <a:cubicBezTo>
                  <a:pt x="2259391" y="573693"/>
                  <a:pt x="2068286" y="808340"/>
                  <a:pt x="2191658" y="914778"/>
                </a:cubicBezTo>
                <a:cubicBezTo>
                  <a:pt x="2315030" y="1021216"/>
                  <a:pt x="2731105" y="982511"/>
                  <a:pt x="2873829" y="1059921"/>
                </a:cubicBezTo>
                <a:cubicBezTo>
                  <a:pt x="3016553" y="1137331"/>
                  <a:pt x="3142343" y="1255865"/>
                  <a:pt x="3048000" y="1379236"/>
                </a:cubicBezTo>
              </a:path>
            </a:pathLst>
          </a:custGeom>
          <a:solidFill>
            <a:srgbClr val="3E8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>
            <a:extLst>
              <a:ext uri="{FF2B5EF4-FFF2-40B4-BE49-F238E27FC236}">
                <a16:creationId xmlns:a16="http://schemas.microsoft.com/office/drawing/2014/main" xmlns="" id="{5BE8ADAA-4E8B-2BB3-A891-5821F2D3BB48}"/>
              </a:ext>
            </a:extLst>
          </p:cNvPr>
          <p:cNvSpPr/>
          <p:nvPr/>
        </p:nvSpPr>
        <p:spPr>
          <a:xfrm>
            <a:off x="11572720" y="6106508"/>
            <a:ext cx="1145390" cy="1132114"/>
          </a:xfrm>
          <a:custGeom>
            <a:avLst/>
            <a:gdLst>
              <a:gd name="connsiteX0" fmla="*/ 448705 w 1145390"/>
              <a:gd name="connsiteY0" fmla="*/ 1132114 h 1132114"/>
              <a:gd name="connsiteX1" fmla="*/ 27790 w 1145390"/>
              <a:gd name="connsiteY1" fmla="*/ 406400 h 1132114"/>
              <a:gd name="connsiteX2" fmla="*/ 1145390 w 1145390"/>
              <a:gd name="connsiteY2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5390" h="1132114">
                <a:moveTo>
                  <a:pt x="448705" y="1132114"/>
                </a:moveTo>
                <a:cubicBezTo>
                  <a:pt x="180190" y="863600"/>
                  <a:pt x="-88324" y="595086"/>
                  <a:pt x="27790" y="406400"/>
                </a:cubicBezTo>
                <a:cubicBezTo>
                  <a:pt x="143904" y="217714"/>
                  <a:pt x="644647" y="108857"/>
                  <a:pt x="1145390" y="0"/>
                </a:cubicBezTo>
              </a:path>
            </a:pathLst>
          </a:custGeom>
          <a:solidFill>
            <a:srgbClr val="09B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>
            <a:extLst>
              <a:ext uri="{FF2B5EF4-FFF2-40B4-BE49-F238E27FC236}">
                <a16:creationId xmlns:a16="http://schemas.microsoft.com/office/drawing/2014/main" xmlns="" id="{3BE4ADF1-E982-A0AA-084E-F802FD29DC08}"/>
              </a:ext>
            </a:extLst>
          </p:cNvPr>
          <p:cNvSpPr/>
          <p:nvPr/>
        </p:nvSpPr>
        <p:spPr>
          <a:xfrm rot="1051947">
            <a:off x="8875850" y="-548396"/>
            <a:ext cx="4159163" cy="1512202"/>
          </a:xfrm>
          <a:custGeom>
            <a:avLst/>
            <a:gdLst>
              <a:gd name="connsiteX0" fmla="*/ 0 w 3628571"/>
              <a:gd name="connsiteY0" fmla="*/ 0 h 956646"/>
              <a:gd name="connsiteX1" fmla="*/ 682171 w 3628571"/>
              <a:gd name="connsiteY1" fmla="*/ 769257 h 956646"/>
              <a:gd name="connsiteX2" fmla="*/ 1436914 w 3628571"/>
              <a:gd name="connsiteY2" fmla="*/ 508000 h 956646"/>
              <a:gd name="connsiteX3" fmla="*/ 2307771 w 3628571"/>
              <a:gd name="connsiteY3" fmla="*/ 783772 h 956646"/>
              <a:gd name="connsiteX4" fmla="*/ 2946400 w 3628571"/>
              <a:gd name="connsiteY4" fmla="*/ 914400 h 956646"/>
              <a:gd name="connsiteX5" fmla="*/ 3628571 w 3628571"/>
              <a:gd name="connsiteY5" fmla="*/ 29029 h 95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8571" h="956646">
                <a:moveTo>
                  <a:pt x="0" y="0"/>
                </a:moveTo>
                <a:cubicBezTo>
                  <a:pt x="221342" y="342295"/>
                  <a:pt x="442685" y="684590"/>
                  <a:pt x="682171" y="769257"/>
                </a:cubicBezTo>
                <a:cubicBezTo>
                  <a:pt x="921657" y="853924"/>
                  <a:pt x="1165981" y="505581"/>
                  <a:pt x="1436914" y="508000"/>
                </a:cubicBezTo>
                <a:cubicBezTo>
                  <a:pt x="1707847" y="510419"/>
                  <a:pt x="2056190" y="716039"/>
                  <a:pt x="2307771" y="783772"/>
                </a:cubicBezTo>
                <a:cubicBezTo>
                  <a:pt x="2559352" y="851505"/>
                  <a:pt x="2726267" y="1040190"/>
                  <a:pt x="2946400" y="914400"/>
                </a:cubicBezTo>
                <a:cubicBezTo>
                  <a:pt x="3166533" y="788610"/>
                  <a:pt x="3397552" y="408819"/>
                  <a:pt x="3628571" y="29029"/>
                </a:cubicBezTo>
              </a:path>
            </a:pathLst>
          </a:custGeom>
          <a:solidFill>
            <a:srgbClr val="078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>
            <a:extLst>
              <a:ext uri="{FF2B5EF4-FFF2-40B4-BE49-F238E27FC236}">
                <a16:creationId xmlns:a16="http://schemas.microsoft.com/office/drawing/2014/main" xmlns="" id="{FB41DDDA-FCCC-40DA-1FF1-ED1D9FEF64F0}"/>
              </a:ext>
            </a:extLst>
          </p:cNvPr>
          <p:cNvSpPr/>
          <p:nvPr/>
        </p:nvSpPr>
        <p:spPr>
          <a:xfrm rot="9380483">
            <a:off x="-432873" y="-118370"/>
            <a:ext cx="1145390" cy="1132114"/>
          </a:xfrm>
          <a:custGeom>
            <a:avLst/>
            <a:gdLst>
              <a:gd name="connsiteX0" fmla="*/ 448705 w 1145390"/>
              <a:gd name="connsiteY0" fmla="*/ 1132114 h 1132114"/>
              <a:gd name="connsiteX1" fmla="*/ 27790 w 1145390"/>
              <a:gd name="connsiteY1" fmla="*/ 406400 h 1132114"/>
              <a:gd name="connsiteX2" fmla="*/ 1145390 w 1145390"/>
              <a:gd name="connsiteY2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5390" h="1132114">
                <a:moveTo>
                  <a:pt x="448705" y="1132114"/>
                </a:moveTo>
                <a:cubicBezTo>
                  <a:pt x="180190" y="863600"/>
                  <a:pt x="-88324" y="595086"/>
                  <a:pt x="27790" y="406400"/>
                </a:cubicBezTo>
                <a:cubicBezTo>
                  <a:pt x="143904" y="217714"/>
                  <a:pt x="644647" y="108857"/>
                  <a:pt x="1145390" y="0"/>
                </a:cubicBezTo>
              </a:path>
            </a:pathLst>
          </a:custGeom>
          <a:solidFill>
            <a:srgbClr val="09B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itle 2">
            <a:extLst>
              <a:ext uri="{FF2B5EF4-FFF2-40B4-BE49-F238E27FC236}">
                <a16:creationId xmlns:a16="http://schemas.microsoft.com/office/drawing/2014/main" xmlns="" id="{70886645-6A54-831E-14BC-CF2D0B836BA9}"/>
              </a:ext>
            </a:extLst>
          </p:cNvPr>
          <p:cNvSpPr txBox="1"/>
          <p:nvPr/>
        </p:nvSpPr>
        <p:spPr>
          <a:xfrm>
            <a:off x="5438720" y="554217"/>
            <a:ext cx="6171551" cy="5060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400" b="1" dirty="0">
                <a:solidFill>
                  <a:schemeClr val="accent3"/>
                </a:solidFill>
                <a:latin typeface="+mn-lt"/>
              </a:rPr>
              <a:t>Трихинелла как представитель биогельминтов </a:t>
            </a:r>
            <a:endParaRPr lang="en-US" sz="24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xmlns="" id="{CFD351C0-6630-5D9D-E543-79BFEFBBBACA}"/>
              </a:ext>
            </a:extLst>
          </p:cNvPr>
          <p:cNvSpPr txBox="1"/>
          <p:nvPr/>
        </p:nvSpPr>
        <p:spPr>
          <a:xfrm>
            <a:off x="4980097" y="1595408"/>
            <a:ext cx="6171551" cy="5060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chemeClr val="accent3"/>
                </a:solidFill>
                <a:latin typeface="+mn-lt"/>
              </a:rPr>
              <a:t>Систематика, общая характеристика</a:t>
            </a:r>
            <a:endParaRPr lang="en-US" sz="2000" b="1" dirty="0">
              <a:solidFill>
                <a:schemeClr val="accent3"/>
              </a:solidFill>
              <a:latin typeface="+mn-lt"/>
            </a:endParaRPr>
          </a:p>
        </p:txBody>
      </p:sp>
      <p:pic>
        <p:nvPicPr>
          <p:cNvPr id="3" name="Рисунок 2" descr="Изображение выглядит как снимок экрана, беспозвоночный, черв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6DA0AEBD-1A57-5A00-6D6C-FFDD75E06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87" y="1331743"/>
            <a:ext cx="5577051" cy="410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30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EBD98BF-D717-BA67-38B6-2EF73B2CE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олилиния 21">
            <a:extLst>
              <a:ext uri="{FF2B5EF4-FFF2-40B4-BE49-F238E27FC236}">
                <a16:creationId xmlns:a16="http://schemas.microsoft.com/office/drawing/2014/main" xmlns="" id="{83D32F41-A78A-C6A3-2585-C02BFDF6F15E}"/>
              </a:ext>
            </a:extLst>
          </p:cNvPr>
          <p:cNvSpPr/>
          <p:nvPr/>
        </p:nvSpPr>
        <p:spPr>
          <a:xfrm rot="9994238">
            <a:off x="2820618" y="6293272"/>
            <a:ext cx="4159163" cy="1512202"/>
          </a:xfrm>
          <a:custGeom>
            <a:avLst/>
            <a:gdLst>
              <a:gd name="connsiteX0" fmla="*/ 0 w 3628571"/>
              <a:gd name="connsiteY0" fmla="*/ 0 h 956646"/>
              <a:gd name="connsiteX1" fmla="*/ 682171 w 3628571"/>
              <a:gd name="connsiteY1" fmla="*/ 769257 h 956646"/>
              <a:gd name="connsiteX2" fmla="*/ 1436914 w 3628571"/>
              <a:gd name="connsiteY2" fmla="*/ 508000 h 956646"/>
              <a:gd name="connsiteX3" fmla="*/ 2307771 w 3628571"/>
              <a:gd name="connsiteY3" fmla="*/ 783772 h 956646"/>
              <a:gd name="connsiteX4" fmla="*/ 2946400 w 3628571"/>
              <a:gd name="connsiteY4" fmla="*/ 914400 h 956646"/>
              <a:gd name="connsiteX5" fmla="*/ 3628571 w 3628571"/>
              <a:gd name="connsiteY5" fmla="*/ 29029 h 95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8571" h="956646">
                <a:moveTo>
                  <a:pt x="0" y="0"/>
                </a:moveTo>
                <a:cubicBezTo>
                  <a:pt x="221342" y="342295"/>
                  <a:pt x="442685" y="684590"/>
                  <a:pt x="682171" y="769257"/>
                </a:cubicBezTo>
                <a:cubicBezTo>
                  <a:pt x="921657" y="853924"/>
                  <a:pt x="1165981" y="505581"/>
                  <a:pt x="1436914" y="508000"/>
                </a:cubicBezTo>
                <a:cubicBezTo>
                  <a:pt x="1707847" y="510419"/>
                  <a:pt x="2056190" y="716039"/>
                  <a:pt x="2307771" y="783772"/>
                </a:cubicBezTo>
                <a:cubicBezTo>
                  <a:pt x="2559352" y="851505"/>
                  <a:pt x="2726267" y="1040190"/>
                  <a:pt x="2946400" y="914400"/>
                </a:cubicBezTo>
                <a:cubicBezTo>
                  <a:pt x="3166533" y="788610"/>
                  <a:pt x="3397552" y="408819"/>
                  <a:pt x="3628571" y="29029"/>
                </a:cubicBezTo>
              </a:path>
            </a:pathLst>
          </a:custGeom>
          <a:solidFill>
            <a:srgbClr val="078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>
            <a:extLst>
              <a:ext uri="{FF2B5EF4-FFF2-40B4-BE49-F238E27FC236}">
                <a16:creationId xmlns:a16="http://schemas.microsoft.com/office/drawing/2014/main" xmlns="" id="{68F370A2-4D99-CCB1-0754-9656CBEA2594}"/>
              </a:ext>
            </a:extLst>
          </p:cNvPr>
          <p:cNvSpPr/>
          <p:nvPr/>
        </p:nvSpPr>
        <p:spPr>
          <a:xfrm rot="21370047" flipH="1">
            <a:off x="4260821" y="-270618"/>
            <a:ext cx="3164767" cy="956646"/>
          </a:xfrm>
          <a:custGeom>
            <a:avLst/>
            <a:gdLst>
              <a:gd name="connsiteX0" fmla="*/ 0 w 3628571"/>
              <a:gd name="connsiteY0" fmla="*/ 0 h 956646"/>
              <a:gd name="connsiteX1" fmla="*/ 682171 w 3628571"/>
              <a:gd name="connsiteY1" fmla="*/ 769257 h 956646"/>
              <a:gd name="connsiteX2" fmla="*/ 1436914 w 3628571"/>
              <a:gd name="connsiteY2" fmla="*/ 508000 h 956646"/>
              <a:gd name="connsiteX3" fmla="*/ 2307771 w 3628571"/>
              <a:gd name="connsiteY3" fmla="*/ 783772 h 956646"/>
              <a:gd name="connsiteX4" fmla="*/ 2946400 w 3628571"/>
              <a:gd name="connsiteY4" fmla="*/ 914400 h 956646"/>
              <a:gd name="connsiteX5" fmla="*/ 3628571 w 3628571"/>
              <a:gd name="connsiteY5" fmla="*/ 29029 h 95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8571" h="956646">
                <a:moveTo>
                  <a:pt x="0" y="0"/>
                </a:moveTo>
                <a:cubicBezTo>
                  <a:pt x="221342" y="342295"/>
                  <a:pt x="442685" y="684590"/>
                  <a:pt x="682171" y="769257"/>
                </a:cubicBezTo>
                <a:cubicBezTo>
                  <a:pt x="921657" y="853924"/>
                  <a:pt x="1165981" y="505581"/>
                  <a:pt x="1436914" y="508000"/>
                </a:cubicBezTo>
                <a:cubicBezTo>
                  <a:pt x="1707847" y="510419"/>
                  <a:pt x="2056190" y="716039"/>
                  <a:pt x="2307771" y="783772"/>
                </a:cubicBezTo>
                <a:cubicBezTo>
                  <a:pt x="2559352" y="851505"/>
                  <a:pt x="2726267" y="1040190"/>
                  <a:pt x="2946400" y="914400"/>
                </a:cubicBezTo>
                <a:cubicBezTo>
                  <a:pt x="3166533" y="788610"/>
                  <a:pt x="3397552" y="408819"/>
                  <a:pt x="3628571" y="29029"/>
                </a:cubicBezTo>
              </a:path>
            </a:pathLst>
          </a:custGeom>
          <a:solidFill>
            <a:srgbClr val="0BD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Rounded Rectangle 21">
            <a:extLst>
              <a:ext uri="{FF2B5EF4-FFF2-40B4-BE49-F238E27FC236}">
                <a16:creationId xmlns:a16="http://schemas.microsoft.com/office/drawing/2014/main" xmlns="" id="{F880E20A-B2F5-2491-6618-1C6E0E2D8512}"/>
              </a:ext>
            </a:extLst>
          </p:cNvPr>
          <p:cNvSpPr/>
          <p:nvPr/>
        </p:nvSpPr>
        <p:spPr>
          <a:xfrm rot="16200000" flipV="1">
            <a:off x="9025652" y="3122267"/>
            <a:ext cx="4884384" cy="4952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789" name="Rectangle 11">
            <a:extLst>
              <a:ext uri="{FF2B5EF4-FFF2-40B4-BE49-F238E27FC236}">
                <a16:creationId xmlns:a16="http://schemas.microsoft.com/office/drawing/2014/main" xmlns="" id="{57F7E13F-E0E5-AF5A-C302-FBB24B2029FB}"/>
              </a:ext>
            </a:extLst>
          </p:cNvPr>
          <p:cNvSpPr/>
          <p:nvPr/>
        </p:nvSpPr>
        <p:spPr>
          <a:xfrm>
            <a:off x="1353311" y="5921390"/>
            <a:ext cx="31220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Lorem Ipsum is simply dummy text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1" name="Rounded Rectangle 21">
            <a:extLst>
              <a:ext uri="{FF2B5EF4-FFF2-40B4-BE49-F238E27FC236}">
                <a16:creationId xmlns:a16="http://schemas.microsoft.com/office/drawing/2014/main" xmlns="" id="{90006C4B-B224-9C73-966C-FF813F2C729C}"/>
              </a:ext>
            </a:extLst>
          </p:cNvPr>
          <p:cNvSpPr/>
          <p:nvPr/>
        </p:nvSpPr>
        <p:spPr>
          <a:xfrm flipV="1">
            <a:off x="139822" y="6305071"/>
            <a:ext cx="2554470" cy="444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3404585-1AA5-2305-6AE7-937F89AB406C}"/>
              </a:ext>
            </a:extLst>
          </p:cNvPr>
          <p:cNvSpPr txBox="1"/>
          <p:nvPr/>
        </p:nvSpPr>
        <p:spPr>
          <a:xfrm>
            <a:off x="5927901" y="2005615"/>
            <a:ext cx="61876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595959"/>
                </a:solidFill>
              </a:rPr>
              <a:t>Половозрелые особи живут в тонком кишечнике. Самцы после оплодотворения сразу погибают. Оплодотворенная самка внедряется передним концом в стенку кишечника </a:t>
            </a:r>
            <a:r>
              <a:rPr lang="ru-RU" b="1" dirty="0" err="1">
                <a:solidFill>
                  <a:srgbClr val="595959"/>
                </a:solidFill>
              </a:rPr>
              <a:t>отрождает</a:t>
            </a:r>
            <a:r>
              <a:rPr lang="ru-RU" b="1" dirty="0">
                <a:solidFill>
                  <a:srgbClr val="595959"/>
                </a:solidFill>
              </a:rPr>
              <a:t> живых личинок (до 2 тыс.). Личинки с током крови и лимфы разносятся по телу и останавливаются в скелетной мускулатуре в определенных группах мышц. Наиболее часто поражаются диафрагма, межреберные, жевательные, дельтовидные мышцы. Через некоторое время личинки сворачиваются в виде спирали (отсюда название). Через 2- 2,5 месяца за счет окружающих тканей вокруг личинки образуется капсула, имеющая форму лимона. Как правило, в каждой капсуле содержится одна личинка, иногда – 2-3. Примерно через год стенка капсулы </a:t>
            </a:r>
            <a:r>
              <a:rPr lang="ru-RU" b="1" dirty="0" err="1">
                <a:solidFill>
                  <a:srgbClr val="595959"/>
                </a:solidFill>
              </a:rPr>
              <a:t>обызвествляется</a:t>
            </a:r>
            <a:r>
              <a:rPr lang="ru-RU" b="1" dirty="0">
                <a:solidFill>
                  <a:srgbClr val="595959"/>
                </a:solidFill>
              </a:rPr>
              <a:t>. Внутри капсулы личинка сохраняет жизнеспособность до 20-25 лет. Личинки, не попавшие в указанные группы мышц, быстро погибают</a:t>
            </a:r>
          </a:p>
        </p:txBody>
      </p:sp>
      <p:sp>
        <p:nvSpPr>
          <p:cNvPr id="17" name="Полилиния 16">
            <a:extLst>
              <a:ext uri="{FF2B5EF4-FFF2-40B4-BE49-F238E27FC236}">
                <a16:creationId xmlns:a16="http://schemas.microsoft.com/office/drawing/2014/main" xmlns="" id="{72296758-3213-8DF3-A9C5-A1E7C489DA30}"/>
              </a:ext>
            </a:extLst>
          </p:cNvPr>
          <p:cNvSpPr/>
          <p:nvPr/>
        </p:nvSpPr>
        <p:spPr>
          <a:xfrm rot="20968837">
            <a:off x="-1522673" y="5641413"/>
            <a:ext cx="3030715" cy="1858333"/>
          </a:xfrm>
          <a:custGeom>
            <a:avLst/>
            <a:gdLst>
              <a:gd name="connsiteX0" fmla="*/ 0 w 3080697"/>
              <a:gd name="connsiteY0" fmla="*/ 493864 h 1379236"/>
              <a:gd name="connsiteX1" fmla="*/ 1436915 w 3080697"/>
              <a:gd name="connsiteY1" fmla="*/ 378 h 1379236"/>
              <a:gd name="connsiteX2" fmla="*/ 2133600 w 3080697"/>
              <a:gd name="connsiteY2" fmla="*/ 421293 h 1379236"/>
              <a:gd name="connsiteX3" fmla="*/ 2191658 w 3080697"/>
              <a:gd name="connsiteY3" fmla="*/ 914778 h 1379236"/>
              <a:gd name="connsiteX4" fmla="*/ 2873829 w 3080697"/>
              <a:gd name="connsiteY4" fmla="*/ 1059921 h 1379236"/>
              <a:gd name="connsiteX5" fmla="*/ 3048000 w 3080697"/>
              <a:gd name="connsiteY5" fmla="*/ 1379236 h 1379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0697" h="1379236">
                <a:moveTo>
                  <a:pt x="0" y="493864"/>
                </a:moveTo>
                <a:cubicBezTo>
                  <a:pt x="540657" y="253168"/>
                  <a:pt x="1081315" y="12473"/>
                  <a:pt x="1436915" y="378"/>
                </a:cubicBezTo>
                <a:cubicBezTo>
                  <a:pt x="1792515" y="-11717"/>
                  <a:pt x="2007810" y="268893"/>
                  <a:pt x="2133600" y="421293"/>
                </a:cubicBezTo>
                <a:cubicBezTo>
                  <a:pt x="2259391" y="573693"/>
                  <a:pt x="2068286" y="808340"/>
                  <a:pt x="2191658" y="914778"/>
                </a:cubicBezTo>
                <a:cubicBezTo>
                  <a:pt x="2315030" y="1021216"/>
                  <a:pt x="2731105" y="982511"/>
                  <a:pt x="2873829" y="1059921"/>
                </a:cubicBezTo>
                <a:cubicBezTo>
                  <a:pt x="3016553" y="1137331"/>
                  <a:pt x="3142343" y="1255865"/>
                  <a:pt x="3048000" y="1379236"/>
                </a:cubicBezTo>
              </a:path>
            </a:pathLst>
          </a:custGeom>
          <a:solidFill>
            <a:srgbClr val="3E8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>
            <a:extLst>
              <a:ext uri="{FF2B5EF4-FFF2-40B4-BE49-F238E27FC236}">
                <a16:creationId xmlns:a16="http://schemas.microsoft.com/office/drawing/2014/main" xmlns="" id="{2748D9FF-C05C-E9D3-C2C0-F5A3E9D05AA6}"/>
              </a:ext>
            </a:extLst>
          </p:cNvPr>
          <p:cNvSpPr/>
          <p:nvPr/>
        </p:nvSpPr>
        <p:spPr>
          <a:xfrm>
            <a:off x="11572720" y="6106508"/>
            <a:ext cx="1145390" cy="1132114"/>
          </a:xfrm>
          <a:custGeom>
            <a:avLst/>
            <a:gdLst>
              <a:gd name="connsiteX0" fmla="*/ 448705 w 1145390"/>
              <a:gd name="connsiteY0" fmla="*/ 1132114 h 1132114"/>
              <a:gd name="connsiteX1" fmla="*/ 27790 w 1145390"/>
              <a:gd name="connsiteY1" fmla="*/ 406400 h 1132114"/>
              <a:gd name="connsiteX2" fmla="*/ 1145390 w 1145390"/>
              <a:gd name="connsiteY2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5390" h="1132114">
                <a:moveTo>
                  <a:pt x="448705" y="1132114"/>
                </a:moveTo>
                <a:cubicBezTo>
                  <a:pt x="180190" y="863600"/>
                  <a:pt x="-88324" y="595086"/>
                  <a:pt x="27790" y="406400"/>
                </a:cubicBezTo>
                <a:cubicBezTo>
                  <a:pt x="143904" y="217714"/>
                  <a:pt x="644647" y="108857"/>
                  <a:pt x="1145390" y="0"/>
                </a:cubicBezTo>
              </a:path>
            </a:pathLst>
          </a:custGeom>
          <a:solidFill>
            <a:srgbClr val="09B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>
            <a:extLst>
              <a:ext uri="{FF2B5EF4-FFF2-40B4-BE49-F238E27FC236}">
                <a16:creationId xmlns:a16="http://schemas.microsoft.com/office/drawing/2014/main" xmlns="" id="{57F4AE49-024C-FDD1-2231-5B2F943918D0}"/>
              </a:ext>
            </a:extLst>
          </p:cNvPr>
          <p:cNvSpPr/>
          <p:nvPr/>
        </p:nvSpPr>
        <p:spPr>
          <a:xfrm rot="1051947">
            <a:off x="8875850" y="-548396"/>
            <a:ext cx="4159163" cy="1512202"/>
          </a:xfrm>
          <a:custGeom>
            <a:avLst/>
            <a:gdLst>
              <a:gd name="connsiteX0" fmla="*/ 0 w 3628571"/>
              <a:gd name="connsiteY0" fmla="*/ 0 h 956646"/>
              <a:gd name="connsiteX1" fmla="*/ 682171 w 3628571"/>
              <a:gd name="connsiteY1" fmla="*/ 769257 h 956646"/>
              <a:gd name="connsiteX2" fmla="*/ 1436914 w 3628571"/>
              <a:gd name="connsiteY2" fmla="*/ 508000 h 956646"/>
              <a:gd name="connsiteX3" fmla="*/ 2307771 w 3628571"/>
              <a:gd name="connsiteY3" fmla="*/ 783772 h 956646"/>
              <a:gd name="connsiteX4" fmla="*/ 2946400 w 3628571"/>
              <a:gd name="connsiteY4" fmla="*/ 914400 h 956646"/>
              <a:gd name="connsiteX5" fmla="*/ 3628571 w 3628571"/>
              <a:gd name="connsiteY5" fmla="*/ 29029 h 95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8571" h="956646">
                <a:moveTo>
                  <a:pt x="0" y="0"/>
                </a:moveTo>
                <a:cubicBezTo>
                  <a:pt x="221342" y="342295"/>
                  <a:pt x="442685" y="684590"/>
                  <a:pt x="682171" y="769257"/>
                </a:cubicBezTo>
                <a:cubicBezTo>
                  <a:pt x="921657" y="853924"/>
                  <a:pt x="1165981" y="505581"/>
                  <a:pt x="1436914" y="508000"/>
                </a:cubicBezTo>
                <a:cubicBezTo>
                  <a:pt x="1707847" y="510419"/>
                  <a:pt x="2056190" y="716039"/>
                  <a:pt x="2307771" y="783772"/>
                </a:cubicBezTo>
                <a:cubicBezTo>
                  <a:pt x="2559352" y="851505"/>
                  <a:pt x="2726267" y="1040190"/>
                  <a:pt x="2946400" y="914400"/>
                </a:cubicBezTo>
                <a:cubicBezTo>
                  <a:pt x="3166533" y="788610"/>
                  <a:pt x="3397552" y="408819"/>
                  <a:pt x="3628571" y="29029"/>
                </a:cubicBezTo>
              </a:path>
            </a:pathLst>
          </a:custGeom>
          <a:solidFill>
            <a:srgbClr val="078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>
            <a:extLst>
              <a:ext uri="{FF2B5EF4-FFF2-40B4-BE49-F238E27FC236}">
                <a16:creationId xmlns:a16="http://schemas.microsoft.com/office/drawing/2014/main" xmlns="" id="{60CA0AE9-04A4-EDCB-EAAC-2E570F7B2890}"/>
              </a:ext>
            </a:extLst>
          </p:cNvPr>
          <p:cNvSpPr/>
          <p:nvPr/>
        </p:nvSpPr>
        <p:spPr>
          <a:xfrm rot="9380483">
            <a:off x="-432873" y="-118370"/>
            <a:ext cx="1145390" cy="1132114"/>
          </a:xfrm>
          <a:custGeom>
            <a:avLst/>
            <a:gdLst>
              <a:gd name="connsiteX0" fmla="*/ 448705 w 1145390"/>
              <a:gd name="connsiteY0" fmla="*/ 1132114 h 1132114"/>
              <a:gd name="connsiteX1" fmla="*/ 27790 w 1145390"/>
              <a:gd name="connsiteY1" fmla="*/ 406400 h 1132114"/>
              <a:gd name="connsiteX2" fmla="*/ 1145390 w 1145390"/>
              <a:gd name="connsiteY2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5390" h="1132114">
                <a:moveTo>
                  <a:pt x="448705" y="1132114"/>
                </a:moveTo>
                <a:cubicBezTo>
                  <a:pt x="180190" y="863600"/>
                  <a:pt x="-88324" y="595086"/>
                  <a:pt x="27790" y="406400"/>
                </a:cubicBezTo>
                <a:cubicBezTo>
                  <a:pt x="143904" y="217714"/>
                  <a:pt x="644647" y="108857"/>
                  <a:pt x="1145390" y="0"/>
                </a:cubicBezTo>
              </a:path>
            </a:pathLst>
          </a:custGeom>
          <a:solidFill>
            <a:srgbClr val="09B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itle 2">
            <a:extLst>
              <a:ext uri="{FF2B5EF4-FFF2-40B4-BE49-F238E27FC236}">
                <a16:creationId xmlns:a16="http://schemas.microsoft.com/office/drawing/2014/main" xmlns="" id="{4CA455E8-F47A-D72F-9E33-BC4979C260DA}"/>
              </a:ext>
            </a:extLst>
          </p:cNvPr>
          <p:cNvSpPr txBox="1"/>
          <p:nvPr/>
        </p:nvSpPr>
        <p:spPr>
          <a:xfrm>
            <a:off x="5438720" y="554217"/>
            <a:ext cx="6171551" cy="5060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400" b="1" dirty="0">
                <a:solidFill>
                  <a:schemeClr val="accent3"/>
                </a:solidFill>
                <a:latin typeface="+mn-lt"/>
              </a:rPr>
              <a:t>Трихинелла как представитель биогельминтов </a:t>
            </a:r>
            <a:endParaRPr lang="en-US" sz="24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xmlns="" id="{E18F33C1-FA88-062F-E038-F6CC971463FA}"/>
              </a:ext>
            </a:extLst>
          </p:cNvPr>
          <p:cNvSpPr txBox="1"/>
          <p:nvPr/>
        </p:nvSpPr>
        <p:spPr>
          <a:xfrm>
            <a:off x="4980097" y="1595408"/>
            <a:ext cx="6171551" cy="5060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chemeClr val="accent3"/>
                </a:solidFill>
                <a:latin typeface="+mn-lt"/>
              </a:rPr>
              <a:t>Цикл развития</a:t>
            </a:r>
            <a:endParaRPr lang="en-US" sz="2000" b="1" dirty="0">
              <a:solidFill>
                <a:schemeClr val="accent3"/>
              </a:solidFill>
              <a:latin typeface="+mn-lt"/>
            </a:endParaRPr>
          </a:p>
        </p:txBody>
      </p:sp>
      <p:pic>
        <p:nvPicPr>
          <p:cNvPr id="4" name="Рисунок 3" descr="Изображение выглядит как текст, рисунок, иллюстрация, графическая встав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523A5264-3102-AE25-C8A5-4A31B46EE1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3459"/>
            <a:ext cx="5587054" cy="348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73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" t="588" r="49265" b="-588"/>
          <a:stretch/>
        </p:blipFill>
        <p:spPr/>
      </p:pic>
      <p:sp>
        <p:nvSpPr>
          <p:cNvPr id="1048740" name="Rectangle 8"/>
          <p:cNvSpPr/>
          <p:nvPr/>
        </p:nvSpPr>
        <p:spPr>
          <a:xfrm>
            <a:off x="0" y="4431868"/>
            <a:ext cx="8930526" cy="1810512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3"/>
              </a:gs>
            </a:gsLst>
            <a:lin ang="2700000" scaled="1"/>
          </a:gradFill>
          <a:ln>
            <a:noFill/>
          </a:ln>
          <a:effectLst>
            <a:outerShdw blurRad="381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7" name="Group 9"/>
          <p:cNvGrpSpPr/>
          <p:nvPr/>
        </p:nvGrpSpPr>
        <p:grpSpPr>
          <a:xfrm>
            <a:off x="7666726" y="3859850"/>
            <a:ext cx="3053804" cy="3053804"/>
            <a:chOff x="1220118" y="2343274"/>
            <a:chExt cx="2450851" cy="2450851"/>
          </a:xfrm>
          <a:effectLst>
            <a:outerShdw blurRad="266700" sx="102000" sy="102000" algn="ctr" rotWithShape="0">
              <a:prstClr val="black">
                <a:alpha val="98000"/>
              </a:prstClr>
            </a:outerShdw>
          </a:effectLst>
        </p:grpSpPr>
        <p:sp>
          <p:nvSpPr>
            <p:cNvPr id="1048741" name="Oval 10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8742" name="Oval 11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8743" name="Oval 12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</p:grpSp>
      <p:grpSp>
        <p:nvGrpSpPr>
          <p:cNvPr id="78" name="Group 13"/>
          <p:cNvGrpSpPr/>
          <p:nvPr/>
        </p:nvGrpSpPr>
        <p:grpSpPr>
          <a:xfrm>
            <a:off x="8815262" y="4714505"/>
            <a:ext cx="732926" cy="641466"/>
            <a:chOff x="2569485" y="4937447"/>
            <a:chExt cx="464344" cy="406400"/>
          </a:xfrm>
          <a:solidFill>
            <a:schemeClr val="bg1"/>
          </a:solidFill>
        </p:grpSpPr>
        <p:sp>
          <p:nvSpPr>
            <p:cNvPr id="1048744" name="AutoShape 103"/>
            <p:cNvSpPr/>
            <p:nvPr/>
          </p:nvSpPr>
          <p:spPr bwMode="auto">
            <a:xfrm>
              <a:off x="2642510" y="5009678"/>
              <a:ext cx="166688" cy="1095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60" y="0"/>
                  </a:moveTo>
                  <a:cubicBezTo>
                    <a:pt x="9461" y="0"/>
                    <a:pt x="0" y="9233"/>
                    <a:pt x="0" y="20160"/>
                  </a:cubicBezTo>
                  <a:cubicBezTo>
                    <a:pt x="0" y="20954"/>
                    <a:pt x="420" y="21600"/>
                    <a:pt x="939" y="21600"/>
                  </a:cubicBezTo>
                  <a:cubicBezTo>
                    <a:pt x="1457" y="21600"/>
                    <a:pt x="1878" y="20954"/>
                    <a:pt x="1878" y="20160"/>
                  </a:cubicBezTo>
                  <a:cubicBezTo>
                    <a:pt x="1878" y="10956"/>
                    <a:pt x="10655" y="2880"/>
                    <a:pt x="20660" y="2880"/>
                  </a:cubicBezTo>
                  <a:cubicBezTo>
                    <a:pt x="21179" y="2880"/>
                    <a:pt x="21600" y="2234"/>
                    <a:pt x="21600" y="1440"/>
                  </a:cubicBezTo>
                  <a:cubicBezTo>
                    <a:pt x="21600" y="645"/>
                    <a:pt x="21179" y="0"/>
                    <a:pt x="206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Gill Sans" charset="0"/>
              </a:endParaRPr>
            </a:p>
          </p:txBody>
        </p:sp>
        <p:sp>
          <p:nvSpPr>
            <p:cNvPr id="1048745" name="AutoShape 104"/>
            <p:cNvSpPr/>
            <p:nvPr/>
          </p:nvSpPr>
          <p:spPr bwMode="auto">
            <a:xfrm>
              <a:off x="2569485" y="4937447"/>
              <a:ext cx="464344" cy="4064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6971"/>
                  </a:moveTo>
                  <a:cubicBezTo>
                    <a:pt x="10181" y="16971"/>
                    <a:pt x="9546" y="16918"/>
                    <a:pt x="8912" y="16811"/>
                  </a:cubicBezTo>
                  <a:cubicBezTo>
                    <a:pt x="8847" y="16800"/>
                    <a:pt x="8781" y="16794"/>
                    <a:pt x="8716" y="16794"/>
                  </a:cubicBezTo>
                  <a:cubicBezTo>
                    <a:pt x="8315" y="16794"/>
                    <a:pt x="7931" y="16999"/>
                    <a:pt x="7673" y="17359"/>
                  </a:cubicBezTo>
                  <a:cubicBezTo>
                    <a:pt x="7384" y="17761"/>
                    <a:pt x="6563" y="18657"/>
                    <a:pt x="5591" y="19318"/>
                  </a:cubicBezTo>
                  <a:cubicBezTo>
                    <a:pt x="5854" y="18628"/>
                    <a:pt x="6060" y="17853"/>
                    <a:pt x="6074" y="17056"/>
                  </a:cubicBezTo>
                  <a:cubicBezTo>
                    <a:pt x="6078" y="17006"/>
                    <a:pt x="6080" y="16956"/>
                    <a:pt x="6080" y="16914"/>
                  </a:cubicBezTo>
                  <a:cubicBezTo>
                    <a:pt x="6080" y="16334"/>
                    <a:pt x="5796" y="15803"/>
                    <a:pt x="5344" y="15540"/>
                  </a:cubicBezTo>
                  <a:cubicBezTo>
                    <a:pt x="2843" y="14080"/>
                    <a:pt x="1349" y="11731"/>
                    <a:pt x="1349" y="9257"/>
                  </a:cubicBezTo>
                  <a:cubicBezTo>
                    <a:pt x="1349" y="5003"/>
                    <a:pt x="5588" y="1542"/>
                    <a:pt x="10800" y="1542"/>
                  </a:cubicBezTo>
                  <a:cubicBezTo>
                    <a:pt x="16011" y="1542"/>
                    <a:pt x="20249" y="5003"/>
                    <a:pt x="20249" y="9257"/>
                  </a:cubicBezTo>
                  <a:cubicBezTo>
                    <a:pt x="20249" y="13510"/>
                    <a:pt x="16011" y="16971"/>
                    <a:pt x="10800" y="16971"/>
                  </a:cubicBezTo>
                  <a:moveTo>
                    <a:pt x="10800" y="0"/>
                  </a:moveTo>
                  <a:cubicBezTo>
                    <a:pt x="4835" y="0"/>
                    <a:pt x="0" y="4144"/>
                    <a:pt x="0" y="9257"/>
                  </a:cubicBezTo>
                  <a:cubicBezTo>
                    <a:pt x="0" y="12440"/>
                    <a:pt x="1875" y="15248"/>
                    <a:pt x="4730" y="16914"/>
                  </a:cubicBezTo>
                  <a:cubicBezTo>
                    <a:pt x="4730" y="16935"/>
                    <a:pt x="4724" y="16949"/>
                    <a:pt x="4724" y="16971"/>
                  </a:cubicBezTo>
                  <a:cubicBezTo>
                    <a:pt x="4724" y="18354"/>
                    <a:pt x="3821" y="19843"/>
                    <a:pt x="3423" y="20625"/>
                  </a:cubicBezTo>
                  <a:lnTo>
                    <a:pt x="3425" y="20625"/>
                  </a:lnTo>
                  <a:cubicBezTo>
                    <a:pt x="3393" y="20709"/>
                    <a:pt x="3374" y="20802"/>
                    <a:pt x="3374" y="20900"/>
                  </a:cubicBezTo>
                  <a:cubicBezTo>
                    <a:pt x="3374" y="21287"/>
                    <a:pt x="3648" y="21600"/>
                    <a:pt x="3986" y="21600"/>
                  </a:cubicBezTo>
                  <a:cubicBezTo>
                    <a:pt x="4049" y="21600"/>
                    <a:pt x="4161" y="21580"/>
                    <a:pt x="4158" y="21590"/>
                  </a:cubicBezTo>
                  <a:cubicBezTo>
                    <a:pt x="6268" y="21195"/>
                    <a:pt x="8255" y="18979"/>
                    <a:pt x="8716" y="18338"/>
                  </a:cubicBezTo>
                  <a:cubicBezTo>
                    <a:pt x="9391" y="18451"/>
                    <a:pt x="10086" y="18514"/>
                    <a:pt x="10800" y="18514"/>
                  </a:cubicBezTo>
                  <a:cubicBezTo>
                    <a:pt x="16764" y="18514"/>
                    <a:pt x="21600" y="14369"/>
                    <a:pt x="21600" y="9257"/>
                  </a:cubicBezTo>
                  <a:cubicBezTo>
                    <a:pt x="21600" y="414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Gill Sans" charset="0"/>
              </a:endParaRPr>
            </a:p>
          </p:txBody>
        </p:sp>
      </p:grpSp>
      <p:sp>
        <p:nvSpPr>
          <p:cNvPr id="1048748" name="Rectangle 18"/>
          <p:cNvSpPr/>
          <p:nvPr/>
        </p:nvSpPr>
        <p:spPr>
          <a:xfrm>
            <a:off x="578078" y="1194620"/>
            <a:ext cx="5322823" cy="286232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just"/>
            <a:r>
              <a:rPr lang="ru-RU" b="1" dirty="0">
                <a:solidFill>
                  <a:srgbClr val="595959"/>
                </a:solidFill>
              </a:rPr>
              <a:t>Гельминтозы - заболевания, вызываемые паразитическими червями (гельминтами), поселившимися в </a:t>
            </a:r>
            <a:r>
              <a:rPr lang="ru-RU" b="1" dirty="0" err="1">
                <a:solidFill>
                  <a:srgbClr val="595959"/>
                </a:solidFill>
              </a:rPr>
              <a:t>макроорганизме</a:t>
            </a:r>
            <a:r>
              <a:rPr lang="ru-RU" b="1" dirty="0">
                <a:solidFill>
                  <a:srgbClr val="595959"/>
                </a:solidFill>
              </a:rPr>
              <a:t>. Гельминты человека могут паразитировать во всех органах и тканях человеческого организма. Наибольшее число их встречается в различных отделах кишечника, желчных протоках печени, легких. Личинки могут паразитировать в различных органах и тканях: в печени, легких, костях, глазу, в лимфатической системе и других органах.</a:t>
            </a:r>
          </a:p>
        </p:txBody>
      </p:sp>
      <p:sp>
        <p:nvSpPr>
          <p:cNvPr id="1048752" name="Title 2"/>
          <p:cNvSpPr txBox="1"/>
          <p:nvPr/>
        </p:nvSpPr>
        <p:spPr>
          <a:xfrm>
            <a:off x="1092414" y="184527"/>
            <a:ext cx="3911173" cy="15640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rgbClr val="09B77D"/>
                </a:solidFill>
                <a:latin typeface="+mn-lt"/>
              </a:rPr>
              <a:t>Определения и понятия</a:t>
            </a:r>
            <a:endParaRPr lang="en-US" sz="3600" b="1" dirty="0">
              <a:solidFill>
                <a:srgbClr val="09B77D"/>
              </a:solidFill>
              <a:latin typeface="+mn-lt"/>
            </a:endParaRPr>
          </a:p>
        </p:txBody>
      </p:sp>
      <p:sp>
        <p:nvSpPr>
          <p:cNvPr id="19" name="Rounded Rectangle 21"/>
          <p:cNvSpPr/>
          <p:nvPr/>
        </p:nvSpPr>
        <p:spPr>
          <a:xfrm flipV="1">
            <a:off x="107847" y="6370385"/>
            <a:ext cx="2808514" cy="444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Группа 22"/>
          <p:cNvGrpSpPr/>
          <p:nvPr/>
        </p:nvGrpSpPr>
        <p:grpSpPr>
          <a:xfrm>
            <a:off x="107646" y="1756502"/>
            <a:ext cx="463401" cy="463401"/>
            <a:chOff x="986639" y="3028902"/>
            <a:chExt cx="768142" cy="768142"/>
          </a:xfrm>
        </p:grpSpPr>
        <p:sp>
          <p:nvSpPr>
            <p:cNvPr id="24" name="Oval 20"/>
            <p:cNvSpPr/>
            <p:nvPr/>
          </p:nvSpPr>
          <p:spPr>
            <a:xfrm>
              <a:off x="986639" y="3028902"/>
              <a:ext cx="768142" cy="768142"/>
            </a:xfrm>
            <a:prstGeom prst="ellipse">
              <a:avLst/>
            </a:prstGeom>
            <a:solidFill>
              <a:schemeClr val="accent3"/>
            </a:solidFill>
            <a:ln w="508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 dirty="0">
                <a:latin typeface="+mj-lt"/>
              </a:endParaRPr>
            </a:p>
          </p:txBody>
        </p:sp>
        <p:sp>
          <p:nvSpPr>
            <p:cNvPr id="25" name="Shape 2587"/>
            <p:cNvSpPr/>
            <p:nvPr/>
          </p:nvSpPr>
          <p:spPr>
            <a:xfrm>
              <a:off x="1217447" y="3259710"/>
              <a:ext cx="306526" cy="306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81" y="19846"/>
                  </a:moveTo>
                  <a:lnTo>
                    <a:pt x="9413" y="12882"/>
                  </a:lnTo>
                  <a:lnTo>
                    <a:pt x="19655" y="2640"/>
                  </a:lnTo>
                  <a:cubicBezTo>
                    <a:pt x="19655" y="2640"/>
                    <a:pt x="12281" y="19846"/>
                    <a:pt x="12281" y="19846"/>
                  </a:cubicBezTo>
                  <a:close/>
                  <a:moveTo>
                    <a:pt x="1755" y="9320"/>
                  </a:moveTo>
                  <a:lnTo>
                    <a:pt x="18960" y="1945"/>
                  </a:lnTo>
                  <a:lnTo>
                    <a:pt x="8719" y="12187"/>
                  </a:lnTo>
                  <a:cubicBezTo>
                    <a:pt x="8719" y="12187"/>
                    <a:pt x="1755" y="9320"/>
                    <a:pt x="1755" y="9320"/>
                  </a:cubicBezTo>
                  <a:close/>
                  <a:moveTo>
                    <a:pt x="21600" y="491"/>
                  </a:moveTo>
                  <a:cubicBezTo>
                    <a:pt x="21600" y="220"/>
                    <a:pt x="21380" y="0"/>
                    <a:pt x="21109" y="0"/>
                  </a:cubicBezTo>
                  <a:cubicBezTo>
                    <a:pt x="21034" y="0"/>
                    <a:pt x="20964" y="20"/>
                    <a:pt x="20900" y="52"/>
                  </a:cubicBezTo>
                  <a:lnTo>
                    <a:pt x="20898" y="48"/>
                  </a:lnTo>
                  <a:lnTo>
                    <a:pt x="302" y="8875"/>
                  </a:lnTo>
                  <a:cubicBezTo>
                    <a:pt x="301" y="8875"/>
                    <a:pt x="299" y="8876"/>
                    <a:pt x="297" y="8877"/>
                  </a:cubicBezTo>
                  <a:lnTo>
                    <a:pt x="280" y="8885"/>
                  </a:lnTo>
                  <a:lnTo>
                    <a:pt x="281" y="8887"/>
                  </a:lnTo>
                  <a:cubicBezTo>
                    <a:pt x="116" y="8967"/>
                    <a:pt x="0" y="9132"/>
                    <a:pt x="0" y="9327"/>
                  </a:cubicBezTo>
                  <a:cubicBezTo>
                    <a:pt x="0" y="9550"/>
                    <a:pt x="151" y="9731"/>
                    <a:pt x="355" y="9791"/>
                  </a:cubicBezTo>
                  <a:lnTo>
                    <a:pt x="353" y="9799"/>
                  </a:lnTo>
                  <a:lnTo>
                    <a:pt x="8462" y="13138"/>
                  </a:lnTo>
                  <a:lnTo>
                    <a:pt x="11801" y="21248"/>
                  </a:lnTo>
                  <a:lnTo>
                    <a:pt x="11809" y="21245"/>
                  </a:lnTo>
                  <a:cubicBezTo>
                    <a:pt x="11869" y="21449"/>
                    <a:pt x="12050" y="21600"/>
                    <a:pt x="12273" y="21600"/>
                  </a:cubicBezTo>
                  <a:cubicBezTo>
                    <a:pt x="12468" y="21600"/>
                    <a:pt x="12634" y="21484"/>
                    <a:pt x="12713" y="21319"/>
                  </a:cubicBezTo>
                  <a:lnTo>
                    <a:pt x="12716" y="21320"/>
                  </a:lnTo>
                  <a:lnTo>
                    <a:pt x="12723" y="21303"/>
                  </a:lnTo>
                  <a:cubicBezTo>
                    <a:pt x="12724" y="21301"/>
                    <a:pt x="12725" y="21300"/>
                    <a:pt x="12725" y="21298"/>
                  </a:cubicBezTo>
                  <a:lnTo>
                    <a:pt x="21553" y="702"/>
                  </a:lnTo>
                  <a:lnTo>
                    <a:pt x="21547" y="699"/>
                  </a:lnTo>
                  <a:cubicBezTo>
                    <a:pt x="21578" y="636"/>
                    <a:pt x="21600" y="567"/>
                    <a:pt x="21600" y="491"/>
                  </a:cubicBezTo>
                  <a:moveTo>
                    <a:pt x="7855" y="16200"/>
                  </a:moveTo>
                  <a:cubicBezTo>
                    <a:pt x="7719" y="16200"/>
                    <a:pt x="7596" y="16255"/>
                    <a:pt x="7507" y="16344"/>
                  </a:cubicBezTo>
                  <a:lnTo>
                    <a:pt x="6035" y="17817"/>
                  </a:lnTo>
                  <a:cubicBezTo>
                    <a:pt x="5946" y="17905"/>
                    <a:pt x="5891" y="18029"/>
                    <a:pt x="5891" y="18164"/>
                  </a:cubicBezTo>
                  <a:cubicBezTo>
                    <a:pt x="5891" y="18435"/>
                    <a:pt x="6111" y="18655"/>
                    <a:pt x="6382" y="18655"/>
                  </a:cubicBezTo>
                  <a:cubicBezTo>
                    <a:pt x="6517" y="18655"/>
                    <a:pt x="6640" y="18600"/>
                    <a:pt x="6729" y="18511"/>
                  </a:cubicBezTo>
                  <a:lnTo>
                    <a:pt x="8202" y="17038"/>
                  </a:lnTo>
                  <a:cubicBezTo>
                    <a:pt x="8291" y="16950"/>
                    <a:pt x="8345" y="16827"/>
                    <a:pt x="8345" y="16691"/>
                  </a:cubicBezTo>
                  <a:cubicBezTo>
                    <a:pt x="8345" y="16420"/>
                    <a:pt x="8126" y="16200"/>
                    <a:pt x="7855" y="16200"/>
                  </a:cubicBezTo>
                  <a:moveTo>
                    <a:pt x="7855" y="14237"/>
                  </a:moveTo>
                  <a:cubicBezTo>
                    <a:pt x="7855" y="13966"/>
                    <a:pt x="7635" y="13745"/>
                    <a:pt x="7364" y="13745"/>
                  </a:cubicBezTo>
                  <a:cubicBezTo>
                    <a:pt x="7228" y="13745"/>
                    <a:pt x="7105" y="13801"/>
                    <a:pt x="7017" y="13889"/>
                  </a:cubicBezTo>
                  <a:lnTo>
                    <a:pt x="2107" y="18798"/>
                  </a:lnTo>
                  <a:cubicBezTo>
                    <a:pt x="2019" y="18888"/>
                    <a:pt x="1964" y="19011"/>
                    <a:pt x="1964" y="19145"/>
                  </a:cubicBezTo>
                  <a:cubicBezTo>
                    <a:pt x="1964" y="19417"/>
                    <a:pt x="2184" y="19636"/>
                    <a:pt x="2455" y="19636"/>
                  </a:cubicBezTo>
                  <a:cubicBezTo>
                    <a:pt x="2590" y="19636"/>
                    <a:pt x="2713" y="19582"/>
                    <a:pt x="2802" y="19493"/>
                  </a:cubicBezTo>
                  <a:lnTo>
                    <a:pt x="7711" y="14583"/>
                  </a:lnTo>
                  <a:cubicBezTo>
                    <a:pt x="7800" y="14495"/>
                    <a:pt x="7855" y="14372"/>
                    <a:pt x="7855" y="14237"/>
                  </a:cubicBezTo>
                  <a:moveTo>
                    <a:pt x="4765" y="14583"/>
                  </a:moveTo>
                  <a:lnTo>
                    <a:pt x="5256" y="14093"/>
                  </a:lnTo>
                  <a:cubicBezTo>
                    <a:pt x="5345" y="14004"/>
                    <a:pt x="5400" y="13881"/>
                    <a:pt x="5400" y="13745"/>
                  </a:cubicBezTo>
                  <a:cubicBezTo>
                    <a:pt x="5400" y="13475"/>
                    <a:pt x="5180" y="13255"/>
                    <a:pt x="4909" y="13255"/>
                  </a:cubicBezTo>
                  <a:cubicBezTo>
                    <a:pt x="4774" y="13255"/>
                    <a:pt x="4651" y="13310"/>
                    <a:pt x="4562" y="13398"/>
                  </a:cubicBezTo>
                  <a:lnTo>
                    <a:pt x="4071" y="13889"/>
                  </a:lnTo>
                  <a:cubicBezTo>
                    <a:pt x="3982" y="13979"/>
                    <a:pt x="3927" y="14101"/>
                    <a:pt x="3927" y="14237"/>
                  </a:cubicBezTo>
                  <a:cubicBezTo>
                    <a:pt x="3927" y="14507"/>
                    <a:pt x="4147" y="14727"/>
                    <a:pt x="4418" y="14727"/>
                  </a:cubicBezTo>
                  <a:cubicBezTo>
                    <a:pt x="4554" y="14727"/>
                    <a:pt x="4676" y="14673"/>
                    <a:pt x="4765" y="14583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 dirty="0">
                <a:latin typeface="+mj-lt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218311" y="5377041"/>
            <a:ext cx="2053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определение</a:t>
            </a:r>
          </a:p>
        </p:txBody>
      </p:sp>
      <p:sp>
        <p:nvSpPr>
          <p:cNvPr id="32" name="Rectangle 18"/>
          <p:cNvSpPr/>
          <p:nvPr/>
        </p:nvSpPr>
        <p:spPr>
          <a:xfrm>
            <a:off x="229164" y="4675404"/>
            <a:ext cx="7273568" cy="1323439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</a:rPr>
              <a:t>Гельминты - большая группа представителей низших червей, способных обитать в организме человека. Они представляют собой многоклеточные организмы, которые ведут паразитический образ жизни в теле другого организма.</a:t>
            </a:r>
          </a:p>
        </p:txBody>
      </p:sp>
    </p:spTree>
    <p:extLst>
      <p:ext uri="{BB962C8B-B14F-4D97-AF65-F5344CB8AC3E}">
        <p14:creationId xmlns:p14="http://schemas.microsoft.com/office/powerpoint/2010/main" val="2281156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706A84D-663C-3906-4F64-3386EC153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олилиния 21">
            <a:extLst>
              <a:ext uri="{FF2B5EF4-FFF2-40B4-BE49-F238E27FC236}">
                <a16:creationId xmlns:a16="http://schemas.microsoft.com/office/drawing/2014/main" xmlns="" id="{EAEF7B6D-0DFD-7A9F-E0BE-861CACFE9924}"/>
              </a:ext>
            </a:extLst>
          </p:cNvPr>
          <p:cNvSpPr/>
          <p:nvPr/>
        </p:nvSpPr>
        <p:spPr>
          <a:xfrm rot="9994238">
            <a:off x="2820618" y="6293272"/>
            <a:ext cx="4159163" cy="1512202"/>
          </a:xfrm>
          <a:custGeom>
            <a:avLst/>
            <a:gdLst>
              <a:gd name="connsiteX0" fmla="*/ 0 w 3628571"/>
              <a:gd name="connsiteY0" fmla="*/ 0 h 956646"/>
              <a:gd name="connsiteX1" fmla="*/ 682171 w 3628571"/>
              <a:gd name="connsiteY1" fmla="*/ 769257 h 956646"/>
              <a:gd name="connsiteX2" fmla="*/ 1436914 w 3628571"/>
              <a:gd name="connsiteY2" fmla="*/ 508000 h 956646"/>
              <a:gd name="connsiteX3" fmla="*/ 2307771 w 3628571"/>
              <a:gd name="connsiteY3" fmla="*/ 783772 h 956646"/>
              <a:gd name="connsiteX4" fmla="*/ 2946400 w 3628571"/>
              <a:gd name="connsiteY4" fmla="*/ 914400 h 956646"/>
              <a:gd name="connsiteX5" fmla="*/ 3628571 w 3628571"/>
              <a:gd name="connsiteY5" fmla="*/ 29029 h 95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8571" h="956646">
                <a:moveTo>
                  <a:pt x="0" y="0"/>
                </a:moveTo>
                <a:cubicBezTo>
                  <a:pt x="221342" y="342295"/>
                  <a:pt x="442685" y="684590"/>
                  <a:pt x="682171" y="769257"/>
                </a:cubicBezTo>
                <a:cubicBezTo>
                  <a:pt x="921657" y="853924"/>
                  <a:pt x="1165981" y="505581"/>
                  <a:pt x="1436914" y="508000"/>
                </a:cubicBezTo>
                <a:cubicBezTo>
                  <a:pt x="1707847" y="510419"/>
                  <a:pt x="2056190" y="716039"/>
                  <a:pt x="2307771" y="783772"/>
                </a:cubicBezTo>
                <a:cubicBezTo>
                  <a:pt x="2559352" y="851505"/>
                  <a:pt x="2726267" y="1040190"/>
                  <a:pt x="2946400" y="914400"/>
                </a:cubicBezTo>
                <a:cubicBezTo>
                  <a:pt x="3166533" y="788610"/>
                  <a:pt x="3397552" y="408819"/>
                  <a:pt x="3628571" y="29029"/>
                </a:cubicBezTo>
              </a:path>
            </a:pathLst>
          </a:custGeom>
          <a:solidFill>
            <a:srgbClr val="078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>
            <a:extLst>
              <a:ext uri="{FF2B5EF4-FFF2-40B4-BE49-F238E27FC236}">
                <a16:creationId xmlns:a16="http://schemas.microsoft.com/office/drawing/2014/main" xmlns="" id="{7F5DE56D-A10C-4D67-1953-A5D3CE4F9644}"/>
              </a:ext>
            </a:extLst>
          </p:cNvPr>
          <p:cNvSpPr/>
          <p:nvPr/>
        </p:nvSpPr>
        <p:spPr>
          <a:xfrm rot="21370047" flipH="1">
            <a:off x="4260821" y="-270618"/>
            <a:ext cx="3164767" cy="956646"/>
          </a:xfrm>
          <a:custGeom>
            <a:avLst/>
            <a:gdLst>
              <a:gd name="connsiteX0" fmla="*/ 0 w 3628571"/>
              <a:gd name="connsiteY0" fmla="*/ 0 h 956646"/>
              <a:gd name="connsiteX1" fmla="*/ 682171 w 3628571"/>
              <a:gd name="connsiteY1" fmla="*/ 769257 h 956646"/>
              <a:gd name="connsiteX2" fmla="*/ 1436914 w 3628571"/>
              <a:gd name="connsiteY2" fmla="*/ 508000 h 956646"/>
              <a:gd name="connsiteX3" fmla="*/ 2307771 w 3628571"/>
              <a:gd name="connsiteY3" fmla="*/ 783772 h 956646"/>
              <a:gd name="connsiteX4" fmla="*/ 2946400 w 3628571"/>
              <a:gd name="connsiteY4" fmla="*/ 914400 h 956646"/>
              <a:gd name="connsiteX5" fmla="*/ 3628571 w 3628571"/>
              <a:gd name="connsiteY5" fmla="*/ 29029 h 95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8571" h="956646">
                <a:moveTo>
                  <a:pt x="0" y="0"/>
                </a:moveTo>
                <a:cubicBezTo>
                  <a:pt x="221342" y="342295"/>
                  <a:pt x="442685" y="684590"/>
                  <a:pt x="682171" y="769257"/>
                </a:cubicBezTo>
                <a:cubicBezTo>
                  <a:pt x="921657" y="853924"/>
                  <a:pt x="1165981" y="505581"/>
                  <a:pt x="1436914" y="508000"/>
                </a:cubicBezTo>
                <a:cubicBezTo>
                  <a:pt x="1707847" y="510419"/>
                  <a:pt x="2056190" y="716039"/>
                  <a:pt x="2307771" y="783772"/>
                </a:cubicBezTo>
                <a:cubicBezTo>
                  <a:pt x="2559352" y="851505"/>
                  <a:pt x="2726267" y="1040190"/>
                  <a:pt x="2946400" y="914400"/>
                </a:cubicBezTo>
                <a:cubicBezTo>
                  <a:pt x="3166533" y="788610"/>
                  <a:pt x="3397552" y="408819"/>
                  <a:pt x="3628571" y="29029"/>
                </a:cubicBezTo>
              </a:path>
            </a:pathLst>
          </a:custGeom>
          <a:solidFill>
            <a:srgbClr val="0BD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Rounded Rectangle 21">
            <a:extLst>
              <a:ext uri="{FF2B5EF4-FFF2-40B4-BE49-F238E27FC236}">
                <a16:creationId xmlns:a16="http://schemas.microsoft.com/office/drawing/2014/main" xmlns="" id="{2D41AD4B-B448-7FC8-6554-7FF2BF49D94F}"/>
              </a:ext>
            </a:extLst>
          </p:cNvPr>
          <p:cNvSpPr/>
          <p:nvPr/>
        </p:nvSpPr>
        <p:spPr>
          <a:xfrm rot="16200000" flipV="1">
            <a:off x="9025652" y="3122267"/>
            <a:ext cx="4884384" cy="4952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789" name="Rectangle 11">
            <a:extLst>
              <a:ext uri="{FF2B5EF4-FFF2-40B4-BE49-F238E27FC236}">
                <a16:creationId xmlns:a16="http://schemas.microsoft.com/office/drawing/2014/main" xmlns="" id="{AEB7CEF7-E74C-EF62-4334-2FF8FF5309A1}"/>
              </a:ext>
            </a:extLst>
          </p:cNvPr>
          <p:cNvSpPr/>
          <p:nvPr/>
        </p:nvSpPr>
        <p:spPr>
          <a:xfrm>
            <a:off x="1353311" y="5921390"/>
            <a:ext cx="31220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Lorem Ipsum is simply dummy text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1" name="Rounded Rectangle 21">
            <a:extLst>
              <a:ext uri="{FF2B5EF4-FFF2-40B4-BE49-F238E27FC236}">
                <a16:creationId xmlns:a16="http://schemas.microsoft.com/office/drawing/2014/main" xmlns="" id="{194AF646-D311-DB31-57CA-EAE3CAFD9753}"/>
              </a:ext>
            </a:extLst>
          </p:cNvPr>
          <p:cNvSpPr/>
          <p:nvPr/>
        </p:nvSpPr>
        <p:spPr>
          <a:xfrm flipV="1">
            <a:off x="139822" y="6305071"/>
            <a:ext cx="2554470" cy="444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424DBAB-4E5D-E16E-E37F-F2D046D1D6AE}"/>
              </a:ext>
            </a:extLst>
          </p:cNvPr>
          <p:cNvSpPr txBox="1"/>
          <p:nvPr/>
        </p:nvSpPr>
        <p:spPr>
          <a:xfrm>
            <a:off x="5927901" y="2005615"/>
            <a:ext cx="618768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595959"/>
                </a:solidFill>
              </a:rPr>
              <a:t>Для превращения личинок в половозрелую форму они должны попасть в кишечник другого хозяина. Это происходит в том случае, если мясо животного, зараженного трихинеллезом, будет съедено животным того же или другого вида. Например, мясо </a:t>
            </a:r>
            <a:r>
              <a:rPr lang="ru-RU" b="1" dirty="0" err="1">
                <a:solidFill>
                  <a:srgbClr val="595959"/>
                </a:solidFill>
              </a:rPr>
              <a:t>трихинеллезной</a:t>
            </a:r>
            <a:r>
              <a:rPr lang="ru-RU" b="1" dirty="0">
                <a:solidFill>
                  <a:srgbClr val="595959"/>
                </a:solidFill>
              </a:rPr>
              <a:t> крысы может быть съедено другой крысой или свиньей. В кишечнике второго хозяина капсулы растворяются, личинки освобождаются и в течение 2-3 дней превращаются в половозрелые формы (самцов и самок). После оплодотворения самки </a:t>
            </a:r>
            <a:r>
              <a:rPr lang="ru-RU" b="1" dirty="0" err="1">
                <a:solidFill>
                  <a:srgbClr val="595959"/>
                </a:solidFill>
              </a:rPr>
              <a:t>отрождают</a:t>
            </a:r>
            <a:r>
              <a:rPr lang="ru-RU" b="1" dirty="0">
                <a:solidFill>
                  <a:srgbClr val="595959"/>
                </a:solidFill>
              </a:rPr>
              <a:t> новое поколение личинок. Таким образом, каждый организм, зараженный трихинеллами, сначала становится окончательным хозяином – в нем образуются половозрелые особи, а затем промежуточным – для личинок, </a:t>
            </a:r>
            <a:r>
              <a:rPr lang="ru-RU" b="1" dirty="0" err="1">
                <a:solidFill>
                  <a:srgbClr val="595959"/>
                </a:solidFill>
              </a:rPr>
              <a:t>отрожденных</a:t>
            </a:r>
            <a:r>
              <a:rPr lang="ru-RU" b="1" dirty="0">
                <a:solidFill>
                  <a:srgbClr val="595959"/>
                </a:solidFill>
              </a:rPr>
              <a:t> оплодотворенными самками</a:t>
            </a:r>
          </a:p>
        </p:txBody>
      </p:sp>
      <p:sp>
        <p:nvSpPr>
          <p:cNvPr id="17" name="Полилиния 16">
            <a:extLst>
              <a:ext uri="{FF2B5EF4-FFF2-40B4-BE49-F238E27FC236}">
                <a16:creationId xmlns:a16="http://schemas.microsoft.com/office/drawing/2014/main" xmlns="" id="{CF3B7656-D263-772F-2219-FB101B860B4D}"/>
              </a:ext>
            </a:extLst>
          </p:cNvPr>
          <p:cNvSpPr/>
          <p:nvPr/>
        </p:nvSpPr>
        <p:spPr>
          <a:xfrm rot="20968837">
            <a:off x="-1522673" y="5641413"/>
            <a:ext cx="3030715" cy="1858333"/>
          </a:xfrm>
          <a:custGeom>
            <a:avLst/>
            <a:gdLst>
              <a:gd name="connsiteX0" fmla="*/ 0 w 3080697"/>
              <a:gd name="connsiteY0" fmla="*/ 493864 h 1379236"/>
              <a:gd name="connsiteX1" fmla="*/ 1436915 w 3080697"/>
              <a:gd name="connsiteY1" fmla="*/ 378 h 1379236"/>
              <a:gd name="connsiteX2" fmla="*/ 2133600 w 3080697"/>
              <a:gd name="connsiteY2" fmla="*/ 421293 h 1379236"/>
              <a:gd name="connsiteX3" fmla="*/ 2191658 w 3080697"/>
              <a:gd name="connsiteY3" fmla="*/ 914778 h 1379236"/>
              <a:gd name="connsiteX4" fmla="*/ 2873829 w 3080697"/>
              <a:gd name="connsiteY4" fmla="*/ 1059921 h 1379236"/>
              <a:gd name="connsiteX5" fmla="*/ 3048000 w 3080697"/>
              <a:gd name="connsiteY5" fmla="*/ 1379236 h 1379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0697" h="1379236">
                <a:moveTo>
                  <a:pt x="0" y="493864"/>
                </a:moveTo>
                <a:cubicBezTo>
                  <a:pt x="540657" y="253168"/>
                  <a:pt x="1081315" y="12473"/>
                  <a:pt x="1436915" y="378"/>
                </a:cubicBezTo>
                <a:cubicBezTo>
                  <a:pt x="1792515" y="-11717"/>
                  <a:pt x="2007810" y="268893"/>
                  <a:pt x="2133600" y="421293"/>
                </a:cubicBezTo>
                <a:cubicBezTo>
                  <a:pt x="2259391" y="573693"/>
                  <a:pt x="2068286" y="808340"/>
                  <a:pt x="2191658" y="914778"/>
                </a:cubicBezTo>
                <a:cubicBezTo>
                  <a:pt x="2315030" y="1021216"/>
                  <a:pt x="2731105" y="982511"/>
                  <a:pt x="2873829" y="1059921"/>
                </a:cubicBezTo>
                <a:cubicBezTo>
                  <a:pt x="3016553" y="1137331"/>
                  <a:pt x="3142343" y="1255865"/>
                  <a:pt x="3048000" y="1379236"/>
                </a:cubicBezTo>
              </a:path>
            </a:pathLst>
          </a:custGeom>
          <a:solidFill>
            <a:srgbClr val="3E8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>
            <a:extLst>
              <a:ext uri="{FF2B5EF4-FFF2-40B4-BE49-F238E27FC236}">
                <a16:creationId xmlns:a16="http://schemas.microsoft.com/office/drawing/2014/main" xmlns="" id="{9B62A012-B28F-9570-79C4-AF0CFC47D366}"/>
              </a:ext>
            </a:extLst>
          </p:cNvPr>
          <p:cNvSpPr/>
          <p:nvPr/>
        </p:nvSpPr>
        <p:spPr>
          <a:xfrm>
            <a:off x="11572720" y="6106508"/>
            <a:ext cx="1145390" cy="1132114"/>
          </a:xfrm>
          <a:custGeom>
            <a:avLst/>
            <a:gdLst>
              <a:gd name="connsiteX0" fmla="*/ 448705 w 1145390"/>
              <a:gd name="connsiteY0" fmla="*/ 1132114 h 1132114"/>
              <a:gd name="connsiteX1" fmla="*/ 27790 w 1145390"/>
              <a:gd name="connsiteY1" fmla="*/ 406400 h 1132114"/>
              <a:gd name="connsiteX2" fmla="*/ 1145390 w 1145390"/>
              <a:gd name="connsiteY2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5390" h="1132114">
                <a:moveTo>
                  <a:pt x="448705" y="1132114"/>
                </a:moveTo>
                <a:cubicBezTo>
                  <a:pt x="180190" y="863600"/>
                  <a:pt x="-88324" y="595086"/>
                  <a:pt x="27790" y="406400"/>
                </a:cubicBezTo>
                <a:cubicBezTo>
                  <a:pt x="143904" y="217714"/>
                  <a:pt x="644647" y="108857"/>
                  <a:pt x="1145390" y="0"/>
                </a:cubicBezTo>
              </a:path>
            </a:pathLst>
          </a:custGeom>
          <a:solidFill>
            <a:srgbClr val="09B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>
            <a:extLst>
              <a:ext uri="{FF2B5EF4-FFF2-40B4-BE49-F238E27FC236}">
                <a16:creationId xmlns:a16="http://schemas.microsoft.com/office/drawing/2014/main" xmlns="" id="{5BE3E89F-03EC-1866-B523-09A3D8F48A7B}"/>
              </a:ext>
            </a:extLst>
          </p:cNvPr>
          <p:cNvSpPr/>
          <p:nvPr/>
        </p:nvSpPr>
        <p:spPr>
          <a:xfrm rot="1051947">
            <a:off x="8875850" y="-548396"/>
            <a:ext cx="4159163" cy="1512202"/>
          </a:xfrm>
          <a:custGeom>
            <a:avLst/>
            <a:gdLst>
              <a:gd name="connsiteX0" fmla="*/ 0 w 3628571"/>
              <a:gd name="connsiteY0" fmla="*/ 0 h 956646"/>
              <a:gd name="connsiteX1" fmla="*/ 682171 w 3628571"/>
              <a:gd name="connsiteY1" fmla="*/ 769257 h 956646"/>
              <a:gd name="connsiteX2" fmla="*/ 1436914 w 3628571"/>
              <a:gd name="connsiteY2" fmla="*/ 508000 h 956646"/>
              <a:gd name="connsiteX3" fmla="*/ 2307771 w 3628571"/>
              <a:gd name="connsiteY3" fmla="*/ 783772 h 956646"/>
              <a:gd name="connsiteX4" fmla="*/ 2946400 w 3628571"/>
              <a:gd name="connsiteY4" fmla="*/ 914400 h 956646"/>
              <a:gd name="connsiteX5" fmla="*/ 3628571 w 3628571"/>
              <a:gd name="connsiteY5" fmla="*/ 29029 h 95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8571" h="956646">
                <a:moveTo>
                  <a:pt x="0" y="0"/>
                </a:moveTo>
                <a:cubicBezTo>
                  <a:pt x="221342" y="342295"/>
                  <a:pt x="442685" y="684590"/>
                  <a:pt x="682171" y="769257"/>
                </a:cubicBezTo>
                <a:cubicBezTo>
                  <a:pt x="921657" y="853924"/>
                  <a:pt x="1165981" y="505581"/>
                  <a:pt x="1436914" y="508000"/>
                </a:cubicBezTo>
                <a:cubicBezTo>
                  <a:pt x="1707847" y="510419"/>
                  <a:pt x="2056190" y="716039"/>
                  <a:pt x="2307771" y="783772"/>
                </a:cubicBezTo>
                <a:cubicBezTo>
                  <a:pt x="2559352" y="851505"/>
                  <a:pt x="2726267" y="1040190"/>
                  <a:pt x="2946400" y="914400"/>
                </a:cubicBezTo>
                <a:cubicBezTo>
                  <a:pt x="3166533" y="788610"/>
                  <a:pt x="3397552" y="408819"/>
                  <a:pt x="3628571" y="29029"/>
                </a:cubicBezTo>
              </a:path>
            </a:pathLst>
          </a:custGeom>
          <a:solidFill>
            <a:srgbClr val="078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>
            <a:extLst>
              <a:ext uri="{FF2B5EF4-FFF2-40B4-BE49-F238E27FC236}">
                <a16:creationId xmlns:a16="http://schemas.microsoft.com/office/drawing/2014/main" xmlns="" id="{3C232E4B-EC30-0E3A-5CF6-43CDF4DE209E}"/>
              </a:ext>
            </a:extLst>
          </p:cNvPr>
          <p:cNvSpPr/>
          <p:nvPr/>
        </p:nvSpPr>
        <p:spPr>
          <a:xfrm rot="9380483">
            <a:off x="-432873" y="-118370"/>
            <a:ext cx="1145390" cy="1132114"/>
          </a:xfrm>
          <a:custGeom>
            <a:avLst/>
            <a:gdLst>
              <a:gd name="connsiteX0" fmla="*/ 448705 w 1145390"/>
              <a:gd name="connsiteY0" fmla="*/ 1132114 h 1132114"/>
              <a:gd name="connsiteX1" fmla="*/ 27790 w 1145390"/>
              <a:gd name="connsiteY1" fmla="*/ 406400 h 1132114"/>
              <a:gd name="connsiteX2" fmla="*/ 1145390 w 1145390"/>
              <a:gd name="connsiteY2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5390" h="1132114">
                <a:moveTo>
                  <a:pt x="448705" y="1132114"/>
                </a:moveTo>
                <a:cubicBezTo>
                  <a:pt x="180190" y="863600"/>
                  <a:pt x="-88324" y="595086"/>
                  <a:pt x="27790" y="406400"/>
                </a:cubicBezTo>
                <a:cubicBezTo>
                  <a:pt x="143904" y="217714"/>
                  <a:pt x="644647" y="108857"/>
                  <a:pt x="1145390" y="0"/>
                </a:cubicBezTo>
              </a:path>
            </a:pathLst>
          </a:custGeom>
          <a:solidFill>
            <a:srgbClr val="09B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itle 2">
            <a:extLst>
              <a:ext uri="{FF2B5EF4-FFF2-40B4-BE49-F238E27FC236}">
                <a16:creationId xmlns:a16="http://schemas.microsoft.com/office/drawing/2014/main" xmlns="" id="{BFA258FA-3451-E983-43CA-9FFEAAB864E3}"/>
              </a:ext>
            </a:extLst>
          </p:cNvPr>
          <p:cNvSpPr txBox="1"/>
          <p:nvPr/>
        </p:nvSpPr>
        <p:spPr>
          <a:xfrm>
            <a:off x="5438720" y="554217"/>
            <a:ext cx="6171551" cy="5060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400" b="1" dirty="0">
                <a:solidFill>
                  <a:schemeClr val="accent3"/>
                </a:solidFill>
                <a:latin typeface="+mn-lt"/>
              </a:rPr>
              <a:t>Трихинелла как представитель биогельминтов </a:t>
            </a:r>
            <a:endParaRPr lang="en-US" sz="24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xmlns="" id="{9AE637A0-3D90-57C9-7C37-729F1899E5BE}"/>
              </a:ext>
            </a:extLst>
          </p:cNvPr>
          <p:cNvSpPr txBox="1"/>
          <p:nvPr/>
        </p:nvSpPr>
        <p:spPr>
          <a:xfrm>
            <a:off x="4980097" y="1595408"/>
            <a:ext cx="6171551" cy="5060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chemeClr val="accent3"/>
                </a:solidFill>
                <a:latin typeface="+mn-lt"/>
              </a:rPr>
              <a:t>Цикл развития</a:t>
            </a:r>
            <a:endParaRPr lang="en-US" sz="2000" b="1" dirty="0">
              <a:solidFill>
                <a:schemeClr val="accent3"/>
              </a:solidFill>
              <a:latin typeface="+mn-lt"/>
            </a:endParaRPr>
          </a:p>
        </p:txBody>
      </p:sp>
      <p:pic>
        <p:nvPicPr>
          <p:cNvPr id="4" name="Рисунок 3" descr="Изображение выглядит как текст, рисунок, иллюстрация, графическая встав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841E2DA9-4DCF-C879-D3A1-04E8CD4D6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3459"/>
            <a:ext cx="5587054" cy="348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33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E56AA10-AE3E-813F-0530-2641C9740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олилиния 21">
            <a:extLst>
              <a:ext uri="{FF2B5EF4-FFF2-40B4-BE49-F238E27FC236}">
                <a16:creationId xmlns:a16="http://schemas.microsoft.com/office/drawing/2014/main" xmlns="" id="{063BA6DB-3747-B497-AFF6-31BC09EBE68B}"/>
              </a:ext>
            </a:extLst>
          </p:cNvPr>
          <p:cNvSpPr/>
          <p:nvPr/>
        </p:nvSpPr>
        <p:spPr>
          <a:xfrm rot="9994238">
            <a:off x="2820618" y="6293272"/>
            <a:ext cx="4159163" cy="1512202"/>
          </a:xfrm>
          <a:custGeom>
            <a:avLst/>
            <a:gdLst>
              <a:gd name="connsiteX0" fmla="*/ 0 w 3628571"/>
              <a:gd name="connsiteY0" fmla="*/ 0 h 956646"/>
              <a:gd name="connsiteX1" fmla="*/ 682171 w 3628571"/>
              <a:gd name="connsiteY1" fmla="*/ 769257 h 956646"/>
              <a:gd name="connsiteX2" fmla="*/ 1436914 w 3628571"/>
              <a:gd name="connsiteY2" fmla="*/ 508000 h 956646"/>
              <a:gd name="connsiteX3" fmla="*/ 2307771 w 3628571"/>
              <a:gd name="connsiteY3" fmla="*/ 783772 h 956646"/>
              <a:gd name="connsiteX4" fmla="*/ 2946400 w 3628571"/>
              <a:gd name="connsiteY4" fmla="*/ 914400 h 956646"/>
              <a:gd name="connsiteX5" fmla="*/ 3628571 w 3628571"/>
              <a:gd name="connsiteY5" fmla="*/ 29029 h 95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8571" h="956646">
                <a:moveTo>
                  <a:pt x="0" y="0"/>
                </a:moveTo>
                <a:cubicBezTo>
                  <a:pt x="221342" y="342295"/>
                  <a:pt x="442685" y="684590"/>
                  <a:pt x="682171" y="769257"/>
                </a:cubicBezTo>
                <a:cubicBezTo>
                  <a:pt x="921657" y="853924"/>
                  <a:pt x="1165981" y="505581"/>
                  <a:pt x="1436914" y="508000"/>
                </a:cubicBezTo>
                <a:cubicBezTo>
                  <a:pt x="1707847" y="510419"/>
                  <a:pt x="2056190" y="716039"/>
                  <a:pt x="2307771" y="783772"/>
                </a:cubicBezTo>
                <a:cubicBezTo>
                  <a:pt x="2559352" y="851505"/>
                  <a:pt x="2726267" y="1040190"/>
                  <a:pt x="2946400" y="914400"/>
                </a:cubicBezTo>
                <a:cubicBezTo>
                  <a:pt x="3166533" y="788610"/>
                  <a:pt x="3397552" y="408819"/>
                  <a:pt x="3628571" y="29029"/>
                </a:cubicBezTo>
              </a:path>
            </a:pathLst>
          </a:custGeom>
          <a:solidFill>
            <a:srgbClr val="078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>
            <a:extLst>
              <a:ext uri="{FF2B5EF4-FFF2-40B4-BE49-F238E27FC236}">
                <a16:creationId xmlns:a16="http://schemas.microsoft.com/office/drawing/2014/main" xmlns="" id="{64DB80D2-42B9-EBE8-C9BB-DDF476D82F5A}"/>
              </a:ext>
            </a:extLst>
          </p:cNvPr>
          <p:cNvSpPr/>
          <p:nvPr/>
        </p:nvSpPr>
        <p:spPr>
          <a:xfrm rot="21370047" flipH="1">
            <a:off x="4260821" y="-270618"/>
            <a:ext cx="3164767" cy="956646"/>
          </a:xfrm>
          <a:custGeom>
            <a:avLst/>
            <a:gdLst>
              <a:gd name="connsiteX0" fmla="*/ 0 w 3628571"/>
              <a:gd name="connsiteY0" fmla="*/ 0 h 956646"/>
              <a:gd name="connsiteX1" fmla="*/ 682171 w 3628571"/>
              <a:gd name="connsiteY1" fmla="*/ 769257 h 956646"/>
              <a:gd name="connsiteX2" fmla="*/ 1436914 w 3628571"/>
              <a:gd name="connsiteY2" fmla="*/ 508000 h 956646"/>
              <a:gd name="connsiteX3" fmla="*/ 2307771 w 3628571"/>
              <a:gd name="connsiteY3" fmla="*/ 783772 h 956646"/>
              <a:gd name="connsiteX4" fmla="*/ 2946400 w 3628571"/>
              <a:gd name="connsiteY4" fmla="*/ 914400 h 956646"/>
              <a:gd name="connsiteX5" fmla="*/ 3628571 w 3628571"/>
              <a:gd name="connsiteY5" fmla="*/ 29029 h 95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8571" h="956646">
                <a:moveTo>
                  <a:pt x="0" y="0"/>
                </a:moveTo>
                <a:cubicBezTo>
                  <a:pt x="221342" y="342295"/>
                  <a:pt x="442685" y="684590"/>
                  <a:pt x="682171" y="769257"/>
                </a:cubicBezTo>
                <a:cubicBezTo>
                  <a:pt x="921657" y="853924"/>
                  <a:pt x="1165981" y="505581"/>
                  <a:pt x="1436914" y="508000"/>
                </a:cubicBezTo>
                <a:cubicBezTo>
                  <a:pt x="1707847" y="510419"/>
                  <a:pt x="2056190" y="716039"/>
                  <a:pt x="2307771" y="783772"/>
                </a:cubicBezTo>
                <a:cubicBezTo>
                  <a:pt x="2559352" y="851505"/>
                  <a:pt x="2726267" y="1040190"/>
                  <a:pt x="2946400" y="914400"/>
                </a:cubicBezTo>
                <a:cubicBezTo>
                  <a:pt x="3166533" y="788610"/>
                  <a:pt x="3397552" y="408819"/>
                  <a:pt x="3628571" y="29029"/>
                </a:cubicBezTo>
              </a:path>
            </a:pathLst>
          </a:custGeom>
          <a:solidFill>
            <a:srgbClr val="0BD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Rounded Rectangle 21">
            <a:extLst>
              <a:ext uri="{FF2B5EF4-FFF2-40B4-BE49-F238E27FC236}">
                <a16:creationId xmlns:a16="http://schemas.microsoft.com/office/drawing/2014/main" xmlns="" id="{B0EF39E8-3241-3E84-C98F-67C1084CE047}"/>
              </a:ext>
            </a:extLst>
          </p:cNvPr>
          <p:cNvSpPr/>
          <p:nvPr/>
        </p:nvSpPr>
        <p:spPr>
          <a:xfrm rot="16200000" flipV="1">
            <a:off x="9025652" y="3122267"/>
            <a:ext cx="4884384" cy="4952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789" name="Rectangle 11">
            <a:extLst>
              <a:ext uri="{FF2B5EF4-FFF2-40B4-BE49-F238E27FC236}">
                <a16:creationId xmlns:a16="http://schemas.microsoft.com/office/drawing/2014/main" xmlns="" id="{71256693-8A32-2DCF-D09C-DF1B36C64702}"/>
              </a:ext>
            </a:extLst>
          </p:cNvPr>
          <p:cNvSpPr/>
          <p:nvPr/>
        </p:nvSpPr>
        <p:spPr>
          <a:xfrm>
            <a:off x="1353311" y="5921390"/>
            <a:ext cx="31220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Lorem Ipsum is simply dummy text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1" name="Rounded Rectangle 21">
            <a:extLst>
              <a:ext uri="{FF2B5EF4-FFF2-40B4-BE49-F238E27FC236}">
                <a16:creationId xmlns:a16="http://schemas.microsoft.com/office/drawing/2014/main" xmlns="" id="{DF5CCF1A-5C8E-EB80-8D76-CBE99CE02ABA}"/>
              </a:ext>
            </a:extLst>
          </p:cNvPr>
          <p:cNvSpPr/>
          <p:nvPr/>
        </p:nvSpPr>
        <p:spPr>
          <a:xfrm flipV="1">
            <a:off x="139822" y="6305071"/>
            <a:ext cx="2554470" cy="444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9EC1039-047C-5F21-E7EB-AF626EF97ED4}"/>
              </a:ext>
            </a:extLst>
          </p:cNvPr>
          <p:cNvSpPr txBox="1"/>
          <p:nvPr/>
        </p:nvSpPr>
        <p:spPr>
          <a:xfrm>
            <a:off x="5927901" y="2005615"/>
            <a:ext cx="61876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595959"/>
                </a:solidFill>
              </a:rPr>
              <a:t>Механизм заражения: фекально-оральный </a:t>
            </a:r>
          </a:p>
          <a:p>
            <a:pPr algn="just"/>
            <a:r>
              <a:rPr lang="ru-RU" b="1" dirty="0">
                <a:solidFill>
                  <a:srgbClr val="595959"/>
                </a:solidFill>
              </a:rPr>
              <a:t>Путь заражения: пероральный </a:t>
            </a:r>
          </a:p>
          <a:p>
            <a:pPr algn="just"/>
            <a:r>
              <a:rPr lang="ru-RU" b="1" dirty="0">
                <a:solidFill>
                  <a:srgbClr val="595959"/>
                </a:solidFill>
              </a:rPr>
              <a:t>Инвазионная стадия: личинка в мясе </a:t>
            </a:r>
          </a:p>
          <a:p>
            <a:pPr algn="just"/>
            <a:r>
              <a:rPr lang="ru-RU" b="1" dirty="0">
                <a:solidFill>
                  <a:srgbClr val="595959"/>
                </a:solidFill>
              </a:rPr>
              <a:t>Патогенное действие: симптомы заболевания появляются через несколько дней после заражения. Начальный период связан с внедрением </a:t>
            </a:r>
            <a:r>
              <a:rPr lang="ru-RU" b="1" dirty="0" err="1">
                <a:solidFill>
                  <a:srgbClr val="595959"/>
                </a:solidFill>
              </a:rPr>
              <a:t>отрожденных</a:t>
            </a:r>
            <a:r>
              <a:rPr lang="ru-RU" b="1" dirty="0">
                <a:solidFill>
                  <a:srgbClr val="595959"/>
                </a:solidFill>
              </a:rPr>
              <a:t> личинок и токсическим действием их продуктов обмена. Характерен отек лица, особенно век, резкий подъем температуры до 40ºС, желудочно-кишечные расстройства. Позднее появляются боли в мышцах, судорожное сжатие жевательных мышц. При интенсивном заражении возможен смертельный исход. Тяжесть заболевания зависит от количества личинок, попавших в организм. Смертельная доза для человека 5 личинок на 1 кг массы тела заболевшего. Количество мяса, содержащего смертельную дозу, может быть ничтожным – 10-15 г. </a:t>
            </a:r>
          </a:p>
        </p:txBody>
      </p:sp>
      <p:sp>
        <p:nvSpPr>
          <p:cNvPr id="17" name="Полилиния 16">
            <a:extLst>
              <a:ext uri="{FF2B5EF4-FFF2-40B4-BE49-F238E27FC236}">
                <a16:creationId xmlns:a16="http://schemas.microsoft.com/office/drawing/2014/main" xmlns="" id="{85DC5065-20C8-04C4-1421-DE9DDCF2A2E8}"/>
              </a:ext>
            </a:extLst>
          </p:cNvPr>
          <p:cNvSpPr/>
          <p:nvPr/>
        </p:nvSpPr>
        <p:spPr>
          <a:xfrm rot="20968837">
            <a:off x="-1522673" y="5641413"/>
            <a:ext cx="3030715" cy="1858333"/>
          </a:xfrm>
          <a:custGeom>
            <a:avLst/>
            <a:gdLst>
              <a:gd name="connsiteX0" fmla="*/ 0 w 3080697"/>
              <a:gd name="connsiteY0" fmla="*/ 493864 h 1379236"/>
              <a:gd name="connsiteX1" fmla="*/ 1436915 w 3080697"/>
              <a:gd name="connsiteY1" fmla="*/ 378 h 1379236"/>
              <a:gd name="connsiteX2" fmla="*/ 2133600 w 3080697"/>
              <a:gd name="connsiteY2" fmla="*/ 421293 h 1379236"/>
              <a:gd name="connsiteX3" fmla="*/ 2191658 w 3080697"/>
              <a:gd name="connsiteY3" fmla="*/ 914778 h 1379236"/>
              <a:gd name="connsiteX4" fmla="*/ 2873829 w 3080697"/>
              <a:gd name="connsiteY4" fmla="*/ 1059921 h 1379236"/>
              <a:gd name="connsiteX5" fmla="*/ 3048000 w 3080697"/>
              <a:gd name="connsiteY5" fmla="*/ 1379236 h 1379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0697" h="1379236">
                <a:moveTo>
                  <a:pt x="0" y="493864"/>
                </a:moveTo>
                <a:cubicBezTo>
                  <a:pt x="540657" y="253168"/>
                  <a:pt x="1081315" y="12473"/>
                  <a:pt x="1436915" y="378"/>
                </a:cubicBezTo>
                <a:cubicBezTo>
                  <a:pt x="1792515" y="-11717"/>
                  <a:pt x="2007810" y="268893"/>
                  <a:pt x="2133600" y="421293"/>
                </a:cubicBezTo>
                <a:cubicBezTo>
                  <a:pt x="2259391" y="573693"/>
                  <a:pt x="2068286" y="808340"/>
                  <a:pt x="2191658" y="914778"/>
                </a:cubicBezTo>
                <a:cubicBezTo>
                  <a:pt x="2315030" y="1021216"/>
                  <a:pt x="2731105" y="982511"/>
                  <a:pt x="2873829" y="1059921"/>
                </a:cubicBezTo>
                <a:cubicBezTo>
                  <a:pt x="3016553" y="1137331"/>
                  <a:pt x="3142343" y="1255865"/>
                  <a:pt x="3048000" y="1379236"/>
                </a:cubicBezTo>
              </a:path>
            </a:pathLst>
          </a:custGeom>
          <a:solidFill>
            <a:srgbClr val="3E8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>
            <a:extLst>
              <a:ext uri="{FF2B5EF4-FFF2-40B4-BE49-F238E27FC236}">
                <a16:creationId xmlns:a16="http://schemas.microsoft.com/office/drawing/2014/main" xmlns="" id="{9ECA0461-3CF2-EEA4-4FB9-B1DE7BD03668}"/>
              </a:ext>
            </a:extLst>
          </p:cNvPr>
          <p:cNvSpPr/>
          <p:nvPr/>
        </p:nvSpPr>
        <p:spPr>
          <a:xfrm>
            <a:off x="11572720" y="6106508"/>
            <a:ext cx="1145390" cy="1132114"/>
          </a:xfrm>
          <a:custGeom>
            <a:avLst/>
            <a:gdLst>
              <a:gd name="connsiteX0" fmla="*/ 448705 w 1145390"/>
              <a:gd name="connsiteY0" fmla="*/ 1132114 h 1132114"/>
              <a:gd name="connsiteX1" fmla="*/ 27790 w 1145390"/>
              <a:gd name="connsiteY1" fmla="*/ 406400 h 1132114"/>
              <a:gd name="connsiteX2" fmla="*/ 1145390 w 1145390"/>
              <a:gd name="connsiteY2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5390" h="1132114">
                <a:moveTo>
                  <a:pt x="448705" y="1132114"/>
                </a:moveTo>
                <a:cubicBezTo>
                  <a:pt x="180190" y="863600"/>
                  <a:pt x="-88324" y="595086"/>
                  <a:pt x="27790" y="406400"/>
                </a:cubicBezTo>
                <a:cubicBezTo>
                  <a:pt x="143904" y="217714"/>
                  <a:pt x="644647" y="108857"/>
                  <a:pt x="1145390" y="0"/>
                </a:cubicBezTo>
              </a:path>
            </a:pathLst>
          </a:custGeom>
          <a:solidFill>
            <a:srgbClr val="09B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>
            <a:extLst>
              <a:ext uri="{FF2B5EF4-FFF2-40B4-BE49-F238E27FC236}">
                <a16:creationId xmlns:a16="http://schemas.microsoft.com/office/drawing/2014/main" xmlns="" id="{C6F32288-EA67-A12E-6091-C236C9728F7F}"/>
              </a:ext>
            </a:extLst>
          </p:cNvPr>
          <p:cNvSpPr/>
          <p:nvPr/>
        </p:nvSpPr>
        <p:spPr>
          <a:xfrm rot="1051947">
            <a:off x="8875850" y="-548396"/>
            <a:ext cx="4159163" cy="1512202"/>
          </a:xfrm>
          <a:custGeom>
            <a:avLst/>
            <a:gdLst>
              <a:gd name="connsiteX0" fmla="*/ 0 w 3628571"/>
              <a:gd name="connsiteY0" fmla="*/ 0 h 956646"/>
              <a:gd name="connsiteX1" fmla="*/ 682171 w 3628571"/>
              <a:gd name="connsiteY1" fmla="*/ 769257 h 956646"/>
              <a:gd name="connsiteX2" fmla="*/ 1436914 w 3628571"/>
              <a:gd name="connsiteY2" fmla="*/ 508000 h 956646"/>
              <a:gd name="connsiteX3" fmla="*/ 2307771 w 3628571"/>
              <a:gd name="connsiteY3" fmla="*/ 783772 h 956646"/>
              <a:gd name="connsiteX4" fmla="*/ 2946400 w 3628571"/>
              <a:gd name="connsiteY4" fmla="*/ 914400 h 956646"/>
              <a:gd name="connsiteX5" fmla="*/ 3628571 w 3628571"/>
              <a:gd name="connsiteY5" fmla="*/ 29029 h 95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8571" h="956646">
                <a:moveTo>
                  <a:pt x="0" y="0"/>
                </a:moveTo>
                <a:cubicBezTo>
                  <a:pt x="221342" y="342295"/>
                  <a:pt x="442685" y="684590"/>
                  <a:pt x="682171" y="769257"/>
                </a:cubicBezTo>
                <a:cubicBezTo>
                  <a:pt x="921657" y="853924"/>
                  <a:pt x="1165981" y="505581"/>
                  <a:pt x="1436914" y="508000"/>
                </a:cubicBezTo>
                <a:cubicBezTo>
                  <a:pt x="1707847" y="510419"/>
                  <a:pt x="2056190" y="716039"/>
                  <a:pt x="2307771" y="783772"/>
                </a:cubicBezTo>
                <a:cubicBezTo>
                  <a:pt x="2559352" y="851505"/>
                  <a:pt x="2726267" y="1040190"/>
                  <a:pt x="2946400" y="914400"/>
                </a:cubicBezTo>
                <a:cubicBezTo>
                  <a:pt x="3166533" y="788610"/>
                  <a:pt x="3397552" y="408819"/>
                  <a:pt x="3628571" y="29029"/>
                </a:cubicBezTo>
              </a:path>
            </a:pathLst>
          </a:custGeom>
          <a:solidFill>
            <a:srgbClr val="078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>
            <a:extLst>
              <a:ext uri="{FF2B5EF4-FFF2-40B4-BE49-F238E27FC236}">
                <a16:creationId xmlns:a16="http://schemas.microsoft.com/office/drawing/2014/main" xmlns="" id="{0A0CEDF6-F9B0-4CFB-605B-9726E5A67325}"/>
              </a:ext>
            </a:extLst>
          </p:cNvPr>
          <p:cNvSpPr/>
          <p:nvPr/>
        </p:nvSpPr>
        <p:spPr>
          <a:xfrm rot="9380483">
            <a:off x="-432873" y="-118370"/>
            <a:ext cx="1145390" cy="1132114"/>
          </a:xfrm>
          <a:custGeom>
            <a:avLst/>
            <a:gdLst>
              <a:gd name="connsiteX0" fmla="*/ 448705 w 1145390"/>
              <a:gd name="connsiteY0" fmla="*/ 1132114 h 1132114"/>
              <a:gd name="connsiteX1" fmla="*/ 27790 w 1145390"/>
              <a:gd name="connsiteY1" fmla="*/ 406400 h 1132114"/>
              <a:gd name="connsiteX2" fmla="*/ 1145390 w 1145390"/>
              <a:gd name="connsiteY2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5390" h="1132114">
                <a:moveTo>
                  <a:pt x="448705" y="1132114"/>
                </a:moveTo>
                <a:cubicBezTo>
                  <a:pt x="180190" y="863600"/>
                  <a:pt x="-88324" y="595086"/>
                  <a:pt x="27790" y="406400"/>
                </a:cubicBezTo>
                <a:cubicBezTo>
                  <a:pt x="143904" y="217714"/>
                  <a:pt x="644647" y="108857"/>
                  <a:pt x="1145390" y="0"/>
                </a:cubicBezTo>
              </a:path>
            </a:pathLst>
          </a:custGeom>
          <a:solidFill>
            <a:srgbClr val="09B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itle 2">
            <a:extLst>
              <a:ext uri="{FF2B5EF4-FFF2-40B4-BE49-F238E27FC236}">
                <a16:creationId xmlns:a16="http://schemas.microsoft.com/office/drawing/2014/main" xmlns="" id="{A945E22D-C256-3578-F714-98CAC53EC639}"/>
              </a:ext>
            </a:extLst>
          </p:cNvPr>
          <p:cNvSpPr txBox="1"/>
          <p:nvPr/>
        </p:nvSpPr>
        <p:spPr>
          <a:xfrm>
            <a:off x="5438720" y="554217"/>
            <a:ext cx="6171551" cy="5060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400" b="1" dirty="0">
                <a:solidFill>
                  <a:schemeClr val="accent3"/>
                </a:solidFill>
                <a:latin typeface="+mn-lt"/>
              </a:rPr>
              <a:t>Трихинелла как представитель биогельминтов </a:t>
            </a:r>
            <a:endParaRPr lang="en-US" sz="24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xmlns="" id="{53DAE5C2-B921-914C-43CF-8071DFBDC65C}"/>
              </a:ext>
            </a:extLst>
          </p:cNvPr>
          <p:cNvSpPr txBox="1"/>
          <p:nvPr/>
        </p:nvSpPr>
        <p:spPr>
          <a:xfrm>
            <a:off x="4980097" y="1595408"/>
            <a:ext cx="6171551" cy="5060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chemeClr val="accent3"/>
                </a:solidFill>
                <a:latin typeface="+mn-lt"/>
              </a:rPr>
              <a:t>Трихинеллез</a:t>
            </a:r>
            <a:endParaRPr lang="en-US" sz="2000" b="1" dirty="0">
              <a:solidFill>
                <a:schemeClr val="accent3"/>
              </a:solidFill>
              <a:latin typeface="+mn-lt"/>
            </a:endParaRPr>
          </a:p>
        </p:txBody>
      </p:sp>
      <p:pic>
        <p:nvPicPr>
          <p:cNvPr id="3" name="Рисунок 2" descr="Изображение выглядит как риф, ткань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E979EF61-BA47-D60F-0ADD-C36DE26889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72" y="962292"/>
            <a:ext cx="3598171" cy="2881404"/>
          </a:xfrm>
          <a:prstGeom prst="rect">
            <a:avLst/>
          </a:prstGeom>
        </p:spPr>
      </p:pic>
      <p:pic>
        <p:nvPicPr>
          <p:cNvPr id="6" name="Рисунок 5" descr="Изображение выглядит как кожа, человек, крупный план, ресниц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0A088882-EFEF-BE79-CC9C-6EAE6EAD8B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32" y="4159414"/>
            <a:ext cx="3857001" cy="17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39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6432F92-6426-1DD8-6496-4E231274BD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олилиния 21">
            <a:extLst>
              <a:ext uri="{FF2B5EF4-FFF2-40B4-BE49-F238E27FC236}">
                <a16:creationId xmlns:a16="http://schemas.microsoft.com/office/drawing/2014/main" xmlns="" id="{F7A0EB15-1A9A-41DE-7AF0-BF797BC54563}"/>
              </a:ext>
            </a:extLst>
          </p:cNvPr>
          <p:cNvSpPr/>
          <p:nvPr/>
        </p:nvSpPr>
        <p:spPr>
          <a:xfrm rot="9994238">
            <a:off x="2820618" y="6293272"/>
            <a:ext cx="4159163" cy="1512202"/>
          </a:xfrm>
          <a:custGeom>
            <a:avLst/>
            <a:gdLst>
              <a:gd name="connsiteX0" fmla="*/ 0 w 3628571"/>
              <a:gd name="connsiteY0" fmla="*/ 0 h 956646"/>
              <a:gd name="connsiteX1" fmla="*/ 682171 w 3628571"/>
              <a:gd name="connsiteY1" fmla="*/ 769257 h 956646"/>
              <a:gd name="connsiteX2" fmla="*/ 1436914 w 3628571"/>
              <a:gd name="connsiteY2" fmla="*/ 508000 h 956646"/>
              <a:gd name="connsiteX3" fmla="*/ 2307771 w 3628571"/>
              <a:gd name="connsiteY3" fmla="*/ 783772 h 956646"/>
              <a:gd name="connsiteX4" fmla="*/ 2946400 w 3628571"/>
              <a:gd name="connsiteY4" fmla="*/ 914400 h 956646"/>
              <a:gd name="connsiteX5" fmla="*/ 3628571 w 3628571"/>
              <a:gd name="connsiteY5" fmla="*/ 29029 h 95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8571" h="956646">
                <a:moveTo>
                  <a:pt x="0" y="0"/>
                </a:moveTo>
                <a:cubicBezTo>
                  <a:pt x="221342" y="342295"/>
                  <a:pt x="442685" y="684590"/>
                  <a:pt x="682171" y="769257"/>
                </a:cubicBezTo>
                <a:cubicBezTo>
                  <a:pt x="921657" y="853924"/>
                  <a:pt x="1165981" y="505581"/>
                  <a:pt x="1436914" y="508000"/>
                </a:cubicBezTo>
                <a:cubicBezTo>
                  <a:pt x="1707847" y="510419"/>
                  <a:pt x="2056190" y="716039"/>
                  <a:pt x="2307771" y="783772"/>
                </a:cubicBezTo>
                <a:cubicBezTo>
                  <a:pt x="2559352" y="851505"/>
                  <a:pt x="2726267" y="1040190"/>
                  <a:pt x="2946400" y="914400"/>
                </a:cubicBezTo>
                <a:cubicBezTo>
                  <a:pt x="3166533" y="788610"/>
                  <a:pt x="3397552" y="408819"/>
                  <a:pt x="3628571" y="29029"/>
                </a:cubicBezTo>
              </a:path>
            </a:pathLst>
          </a:custGeom>
          <a:solidFill>
            <a:srgbClr val="078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>
            <a:extLst>
              <a:ext uri="{FF2B5EF4-FFF2-40B4-BE49-F238E27FC236}">
                <a16:creationId xmlns:a16="http://schemas.microsoft.com/office/drawing/2014/main" xmlns="" id="{76A33BF7-108A-C541-7822-B016C5260F2F}"/>
              </a:ext>
            </a:extLst>
          </p:cNvPr>
          <p:cNvSpPr/>
          <p:nvPr/>
        </p:nvSpPr>
        <p:spPr>
          <a:xfrm rot="21370047" flipH="1">
            <a:off x="4260821" y="-270618"/>
            <a:ext cx="3164767" cy="956646"/>
          </a:xfrm>
          <a:custGeom>
            <a:avLst/>
            <a:gdLst>
              <a:gd name="connsiteX0" fmla="*/ 0 w 3628571"/>
              <a:gd name="connsiteY0" fmla="*/ 0 h 956646"/>
              <a:gd name="connsiteX1" fmla="*/ 682171 w 3628571"/>
              <a:gd name="connsiteY1" fmla="*/ 769257 h 956646"/>
              <a:gd name="connsiteX2" fmla="*/ 1436914 w 3628571"/>
              <a:gd name="connsiteY2" fmla="*/ 508000 h 956646"/>
              <a:gd name="connsiteX3" fmla="*/ 2307771 w 3628571"/>
              <a:gd name="connsiteY3" fmla="*/ 783772 h 956646"/>
              <a:gd name="connsiteX4" fmla="*/ 2946400 w 3628571"/>
              <a:gd name="connsiteY4" fmla="*/ 914400 h 956646"/>
              <a:gd name="connsiteX5" fmla="*/ 3628571 w 3628571"/>
              <a:gd name="connsiteY5" fmla="*/ 29029 h 95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8571" h="956646">
                <a:moveTo>
                  <a:pt x="0" y="0"/>
                </a:moveTo>
                <a:cubicBezTo>
                  <a:pt x="221342" y="342295"/>
                  <a:pt x="442685" y="684590"/>
                  <a:pt x="682171" y="769257"/>
                </a:cubicBezTo>
                <a:cubicBezTo>
                  <a:pt x="921657" y="853924"/>
                  <a:pt x="1165981" y="505581"/>
                  <a:pt x="1436914" y="508000"/>
                </a:cubicBezTo>
                <a:cubicBezTo>
                  <a:pt x="1707847" y="510419"/>
                  <a:pt x="2056190" y="716039"/>
                  <a:pt x="2307771" y="783772"/>
                </a:cubicBezTo>
                <a:cubicBezTo>
                  <a:pt x="2559352" y="851505"/>
                  <a:pt x="2726267" y="1040190"/>
                  <a:pt x="2946400" y="914400"/>
                </a:cubicBezTo>
                <a:cubicBezTo>
                  <a:pt x="3166533" y="788610"/>
                  <a:pt x="3397552" y="408819"/>
                  <a:pt x="3628571" y="29029"/>
                </a:cubicBezTo>
              </a:path>
            </a:pathLst>
          </a:custGeom>
          <a:solidFill>
            <a:srgbClr val="0BD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Rounded Rectangle 21">
            <a:extLst>
              <a:ext uri="{FF2B5EF4-FFF2-40B4-BE49-F238E27FC236}">
                <a16:creationId xmlns:a16="http://schemas.microsoft.com/office/drawing/2014/main" xmlns="" id="{92F542F4-D265-EDF9-536D-25A1C8C947B7}"/>
              </a:ext>
            </a:extLst>
          </p:cNvPr>
          <p:cNvSpPr/>
          <p:nvPr/>
        </p:nvSpPr>
        <p:spPr>
          <a:xfrm rot="16200000" flipV="1">
            <a:off x="9025652" y="3122267"/>
            <a:ext cx="4884384" cy="4952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789" name="Rectangle 11">
            <a:extLst>
              <a:ext uri="{FF2B5EF4-FFF2-40B4-BE49-F238E27FC236}">
                <a16:creationId xmlns:a16="http://schemas.microsoft.com/office/drawing/2014/main" xmlns="" id="{D3FF9AFE-48FB-1731-FA33-37CFFC755F7A}"/>
              </a:ext>
            </a:extLst>
          </p:cNvPr>
          <p:cNvSpPr/>
          <p:nvPr/>
        </p:nvSpPr>
        <p:spPr>
          <a:xfrm>
            <a:off x="1353311" y="5921390"/>
            <a:ext cx="31220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Lorem Ipsum is simply dummy text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1" name="Rounded Rectangle 21">
            <a:extLst>
              <a:ext uri="{FF2B5EF4-FFF2-40B4-BE49-F238E27FC236}">
                <a16:creationId xmlns:a16="http://schemas.microsoft.com/office/drawing/2014/main" xmlns="" id="{9DA62176-12FF-547C-C00B-FD7D9D17FD03}"/>
              </a:ext>
            </a:extLst>
          </p:cNvPr>
          <p:cNvSpPr/>
          <p:nvPr/>
        </p:nvSpPr>
        <p:spPr>
          <a:xfrm flipV="1">
            <a:off x="139822" y="6305071"/>
            <a:ext cx="2554470" cy="444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E9BE480-8495-E87C-D897-B00FC722554C}"/>
              </a:ext>
            </a:extLst>
          </p:cNvPr>
          <p:cNvSpPr txBox="1"/>
          <p:nvPr/>
        </p:nvSpPr>
        <p:spPr>
          <a:xfrm>
            <a:off x="5927901" y="2005615"/>
            <a:ext cx="618768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595959"/>
                </a:solidFill>
              </a:rPr>
              <a:t>Диагностика: обнаружение личинок в мышцах (биопсия) и иммунологические реакции. Большое значение имеет опрос больного, так как обычно имеет место групповое заражение. Профилактика: организация на бойнях и рынках санитарно-ветеринарного контроля, осмотр туш на трихинеллез (от каждой туши берут 2 пробы). В случае обнаружения трихинелл мясо принадлежит обязательному уничтожению. Термическая обработка мяса не эффективна, так как капсулы обеспечивают выживание личинок. К мерам профилактики относится зоогигиеническое содержание свиней, борьба с грызунами – крысами. Личная профилактика состоит в неупотреблении мяса, не прошедшего ветеринарный контроль.</a:t>
            </a:r>
          </a:p>
        </p:txBody>
      </p:sp>
      <p:sp>
        <p:nvSpPr>
          <p:cNvPr id="17" name="Полилиния 16">
            <a:extLst>
              <a:ext uri="{FF2B5EF4-FFF2-40B4-BE49-F238E27FC236}">
                <a16:creationId xmlns:a16="http://schemas.microsoft.com/office/drawing/2014/main" xmlns="" id="{67A167F5-2D54-786E-6338-75A04009F4C2}"/>
              </a:ext>
            </a:extLst>
          </p:cNvPr>
          <p:cNvSpPr/>
          <p:nvPr/>
        </p:nvSpPr>
        <p:spPr>
          <a:xfrm rot="20968837">
            <a:off x="-1522673" y="5641413"/>
            <a:ext cx="3030715" cy="1858333"/>
          </a:xfrm>
          <a:custGeom>
            <a:avLst/>
            <a:gdLst>
              <a:gd name="connsiteX0" fmla="*/ 0 w 3080697"/>
              <a:gd name="connsiteY0" fmla="*/ 493864 h 1379236"/>
              <a:gd name="connsiteX1" fmla="*/ 1436915 w 3080697"/>
              <a:gd name="connsiteY1" fmla="*/ 378 h 1379236"/>
              <a:gd name="connsiteX2" fmla="*/ 2133600 w 3080697"/>
              <a:gd name="connsiteY2" fmla="*/ 421293 h 1379236"/>
              <a:gd name="connsiteX3" fmla="*/ 2191658 w 3080697"/>
              <a:gd name="connsiteY3" fmla="*/ 914778 h 1379236"/>
              <a:gd name="connsiteX4" fmla="*/ 2873829 w 3080697"/>
              <a:gd name="connsiteY4" fmla="*/ 1059921 h 1379236"/>
              <a:gd name="connsiteX5" fmla="*/ 3048000 w 3080697"/>
              <a:gd name="connsiteY5" fmla="*/ 1379236 h 1379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0697" h="1379236">
                <a:moveTo>
                  <a:pt x="0" y="493864"/>
                </a:moveTo>
                <a:cubicBezTo>
                  <a:pt x="540657" y="253168"/>
                  <a:pt x="1081315" y="12473"/>
                  <a:pt x="1436915" y="378"/>
                </a:cubicBezTo>
                <a:cubicBezTo>
                  <a:pt x="1792515" y="-11717"/>
                  <a:pt x="2007810" y="268893"/>
                  <a:pt x="2133600" y="421293"/>
                </a:cubicBezTo>
                <a:cubicBezTo>
                  <a:pt x="2259391" y="573693"/>
                  <a:pt x="2068286" y="808340"/>
                  <a:pt x="2191658" y="914778"/>
                </a:cubicBezTo>
                <a:cubicBezTo>
                  <a:pt x="2315030" y="1021216"/>
                  <a:pt x="2731105" y="982511"/>
                  <a:pt x="2873829" y="1059921"/>
                </a:cubicBezTo>
                <a:cubicBezTo>
                  <a:pt x="3016553" y="1137331"/>
                  <a:pt x="3142343" y="1255865"/>
                  <a:pt x="3048000" y="1379236"/>
                </a:cubicBezTo>
              </a:path>
            </a:pathLst>
          </a:custGeom>
          <a:solidFill>
            <a:srgbClr val="3E8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>
            <a:extLst>
              <a:ext uri="{FF2B5EF4-FFF2-40B4-BE49-F238E27FC236}">
                <a16:creationId xmlns:a16="http://schemas.microsoft.com/office/drawing/2014/main" xmlns="" id="{8CB4E582-2AA5-4EB6-1D77-A26D663BA443}"/>
              </a:ext>
            </a:extLst>
          </p:cNvPr>
          <p:cNvSpPr/>
          <p:nvPr/>
        </p:nvSpPr>
        <p:spPr>
          <a:xfrm>
            <a:off x="11572720" y="6106508"/>
            <a:ext cx="1145390" cy="1132114"/>
          </a:xfrm>
          <a:custGeom>
            <a:avLst/>
            <a:gdLst>
              <a:gd name="connsiteX0" fmla="*/ 448705 w 1145390"/>
              <a:gd name="connsiteY0" fmla="*/ 1132114 h 1132114"/>
              <a:gd name="connsiteX1" fmla="*/ 27790 w 1145390"/>
              <a:gd name="connsiteY1" fmla="*/ 406400 h 1132114"/>
              <a:gd name="connsiteX2" fmla="*/ 1145390 w 1145390"/>
              <a:gd name="connsiteY2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5390" h="1132114">
                <a:moveTo>
                  <a:pt x="448705" y="1132114"/>
                </a:moveTo>
                <a:cubicBezTo>
                  <a:pt x="180190" y="863600"/>
                  <a:pt x="-88324" y="595086"/>
                  <a:pt x="27790" y="406400"/>
                </a:cubicBezTo>
                <a:cubicBezTo>
                  <a:pt x="143904" y="217714"/>
                  <a:pt x="644647" y="108857"/>
                  <a:pt x="1145390" y="0"/>
                </a:cubicBezTo>
              </a:path>
            </a:pathLst>
          </a:custGeom>
          <a:solidFill>
            <a:srgbClr val="09B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>
            <a:extLst>
              <a:ext uri="{FF2B5EF4-FFF2-40B4-BE49-F238E27FC236}">
                <a16:creationId xmlns:a16="http://schemas.microsoft.com/office/drawing/2014/main" xmlns="" id="{5BACF8DB-C8FD-EC52-CF22-38160F090F1A}"/>
              </a:ext>
            </a:extLst>
          </p:cNvPr>
          <p:cNvSpPr/>
          <p:nvPr/>
        </p:nvSpPr>
        <p:spPr>
          <a:xfrm rot="1051947">
            <a:off x="8875850" y="-548396"/>
            <a:ext cx="4159163" cy="1512202"/>
          </a:xfrm>
          <a:custGeom>
            <a:avLst/>
            <a:gdLst>
              <a:gd name="connsiteX0" fmla="*/ 0 w 3628571"/>
              <a:gd name="connsiteY0" fmla="*/ 0 h 956646"/>
              <a:gd name="connsiteX1" fmla="*/ 682171 w 3628571"/>
              <a:gd name="connsiteY1" fmla="*/ 769257 h 956646"/>
              <a:gd name="connsiteX2" fmla="*/ 1436914 w 3628571"/>
              <a:gd name="connsiteY2" fmla="*/ 508000 h 956646"/>
              <a:gd name="connsiteX3" fmla="*/ 2307771 w 3628571"/>
              <a:gd name="connsiteY3" fmla="*/ 783772 h 956646"/>
              <a:gd name="connsiteX4" fmla="*/ 2946400 w 3628571"/>
              <a:gd name="connsiteY4" fmla="*/ 914400 h 956646"/>
              <a:gd name="connsiteX5" fmla="*/ 3628571 w 3628571"/>
              <a:gd name="connsiteY5" fmla="*/ 29029 h 95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8571" h="956646">
                <a:moveTo>
                  <a:pt x="0" y="0"/>
                </a:moveTo>
                <a:cubicBezTo>
                  <a:pt x="221342" y="342295"/>
                  <a:pt x="442685" y="684590"/>
                  <a:pt x="682171" y="769257"/>
                </a:cubicBezTo>
                <a:cubicBezTo>
                  <a:pt x="921657" y="853924"/>
                  <a:pt x="1165981" y="505581"/>
                  <a:pt x="1436914" y="508000"/>
                </a:cubicBezTo>
                <a:cubicBezTo>
                  <a:pt x="1707847" y="510419"/>
                  <a:pt x="2056190" y="716039"/>
                  <a:pt x="2307771" y="783772"/>
                </a:cubicBezTo>
                <a:cubicBezTo>
                  <a:pt x="2559352" y="851505"/>
                  <a:pt x="2726267" y="1040190"/>
                  <a:pt x="2946400" y="914400"/>
                </a:cubicBezTo>
                <a:cubicBezTo>
                  <a:pt x="3166533" y="788610"/>
                  <a:pt x="3397552" y="408819"/>
                  <a:pt x="3628571" y="29029"/>
                </a:cubicBezTo>
              </a:path>
            </a:pathLst>
          </a:custGeom>
          <a:solidFill>
            <a:srgbClr val="078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>
            <a:extLst>
              <a:ext uri="{FF2B5EF4-FFF2-40B4-BE49-F238E27FC236}">
                <a16:creationId xmlns:a16="http://schemas.microsoft.com/office/drawing/2014/main" xmlns="" id="{91DC75AF-2505-B55F-A986-DCECF43A54FF}"/>
              </a:ext>
            </a:extLst>
          </p:cNvPr>
          <p:cNvSpPr/>
          <p:nvPr/>
        </p:nvSpPr>
        <p:spPr>
          <a:xfrm rot="9380483">
            <a:off x="-432873" y="-118370"/>
            <a:ext cx="1145390" cy="1132114"/>
          </a:xfrm>
          <a:custGeom>
            <a:avLst/>
            <a:gdLst>
              <a:gd name="connsiteX0" fmla="*/ 448705 w 1145390"/>
              <a:gd name="connsiteY0" fmla="*/ 1132114 h 1132114"/>
              <a:gd name="connsiteX1" fmla="*/ 27790 w 1145390"/>
              <a:gd name="connsiteY1" fmla="*/ 406400 h 1132114"/>
              <a:gd name="connsiteX2" fmla="*/ 1145390 w 1145390"/>
              <a:gd name="connsiteY2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5390" h="1132114">
                <a:moveTo>
                  <a:pt x="448705" y="1132114"/>
                </a:moveTo>
                <a:cubicBezTo>
                  <a:pt x="180190" y="863600"/>
                  <a:pt x="-88324" y="595086"/>
                  <a:pt x="27790" y="406400"/>
                </a:cubicBezTo>
                <a:cubicBezTo>
                  <a:pt x="143904" y="217714"/>
                  <a:pt x="644647" y="108857"/>
                  <a:pt x="1145390" y="0"/>
                </a:cubicBezTo>
              </a:path>
            </a:pathLst>
          </a:custGeom>
          <a:solidFill>
            <a:srgbClr val="09B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itle 2">
            <a:extLst>
              <a:ext uri="{FF2B5EF4-FFF2-40B4-BE49-F238E27FC236}">
                <a16:creationId xmlns:a16="http://schemas.microsoft.com/office/drawing/2014/main" xmlns="" id="{FF49468F-29A9-4CBC-3D0F-1BCC5C95A0B2}"/>
              </a:ext>
            </a:extLst>
          </p:cNvPr>
          <p:cNvSpPr txBox="1"/>
          <p:nvPr/>
        </p:nvSpPr>
        <p:spPr>
          <a:xfrm>
            <a:off x="5438720" y="554217"/>
            <a:ext cx="6171551" cy="5060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400" b="1" dirty="0">
                <a:solidFill>
                  <a:schemeClr val="accent3"/>
                </a:solidFill>
                <a:latin typeface="+mn-lt"/>
              </a:rPr>
              <a:t>Трихинелла как представитель биогельминтов </a:t>
            </a:r>
            <a:endParaRPr lang="en-US" sz="24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xmlns="" id="{82180683-8592-74B0-6BBA-09CBCC1BAEA9}"/>
              </a:ext>
            </a:extLst>
          </p:cNvPr>
          <p:cNvSpPr txBox="1"/>
          <p:nvPr/>
        </p:nvSpPr>
        <p:spPr>
          <a:xfrm>
            <a:off x="4980097" y="1595408"/>
            <a:ext cx="6171551" cy="5060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dirty="0" err="1">
                <a:solidFill>
                  <a:schemeClr val="accent3"/>
                </a:solidFill>
                <a:latin typeface="+mn-lt"/>
              </a:rPr>
              <a:t>Диагностика.Профилактика</a:t>
            </a:r>
            <a:endParaRPr lang="en-US" sz="2000" b="1" dirty="0">
              <a:solidFill>
                <a:schemeClr val="accent3"/>
              </a:solidFill>
              <a:latin typeface="+mn-lt"/>
            </a:endParaRPr>
          </a:p>
        </p:txBody>
      </p:sp>
      <p:pic>
        <p:nvPicPr>
          <p:cNvPr id="7" name="Рисунок 6" descr="Изображение выглядит как человек, Медицинское оборудование, здравоохранение, медицински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23854BCA-6908-6B96-7114-C70407A2FA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22" y="1646451"/>
            <a:ext cx="5539525" cy="394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523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5ED5678-2DF3-2671-4265-8977A39AE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олилиния 21">
            <a:extLst>
              <a:ext uri="{FF2B5EF4-FFF2-40B4-BE49-F238E27FC236}">
                <a16:creationId xmlns:a16="http://schemas.microsoft.com/office/drawing/2014/main" xmlns="" id="{479FF7B7-332F-2322-A62B-13E5B38639FC}"/>
              </a:ext>
            </a:extLst>
          </p:cNvPr>
          <p:cNvSpPr/>
          <p:nvPr/>
        </p:nvSpPr>
        <p:spPr>
          <a:xfrm rot="9994238">
            <a:off x="2820618" y="6293272"/>
            <a:ext cx="4159163" cy="1512202"/>
          </a:xfrm>
          <a:custGeom>
            <a:avLst/>
            <a:gdLst>
              <a:gd name="connsiteX0" fmla="*/ 0 w 3628571"/>
              <a:gd name="connsiteY0" fmla="*/ 0 h 956646"/>
              <a:gd name="connsiteX1" fmla="*/ 682171 w 3628571"/>
              <a:gd name="connsiteY1" fmla="*/ 769257 h 956646"/>
              <a:gd name="connsiteX2" fmla="*/ 1436914 w 3628571"/>
              <a:gd name="connsiteY2" fmla="*/ 508000 h 956646"/>
              <a:gd name="connsiteX3" fmla="*/ 2307771 w 3628571"/>
              <a:gd name="connsiteY3" fmla="*/ 783772 h 956646"/>
              <a:gd name="connsiteX4" fmla="*/ 2946400 w 3628571"/>
              <a:gd name="connsiteY4" fmla="*/ 914400 h 956646"/>
              <a:gd name="connsiteX5" fmla="*/ 3628571 w 3628571"/>
              <a:gd name="connsiteY5" fmla="*/ 29029 h 95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8571" h="956646">
                <a:moveTo>
                  <a:pt x="0" y="0"/>
                </a:moveTo>
                <a:cubicBezTo>
                  <a:pt x="221342" y="342295"/>
                  <a:pt x="442685" y="684590"/>
                  <a:pt x="682171" y="769257"/>
                </a:cubicBezTo>
                <a:cubicBezTo>
                  <a:pt x="921657" y="853924"/>
                  <a:pt x="1165981" y="505581"/>
                  <a:pt x="1436914" y="508000"/>
                </a:cubicBezTo>
                <a:cubicBezTo>
                  <a:pt x="1707847" y="510419"/>
                  <a:pt x="2056190" y="716039"/>
                  <a:pt x="2307771" y="783772"/>
                </a:cubicBezTo>
                <a:cubicBezTo>
                  <a:pt x="2559352" y="851505"/>
                  <a:pt x="2726267" y="1040190"/>
                  <a:pt x="2946400" y="914400"/>
                </a:cubicBezTo>
                <a:cubicBezTo>
                  <a:pt x="3166533" y="788610"/>
                  <a:pt x="3397552" y="408819"/>
                  <a:pt x="3628571" y="29029"/>
                </a:cubicBezTo>
              </a:path>
            </a:pathLst>
          </a:custGeom>
          <a:solidFill>
            <a:srgbClr val="078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>
            <a:extLst>
              <a:ext uri="{FF2B5EF4-FFF2-40B4-BE49-F238E27FC236}">
                <a16:creationId xmlns:a16="http://schemas.microsoft.com/office/drawing/2014/main" xmlns="" id="{1DFF2077-E19C-FD08-2BED-B91C304FBECC}"/>
              </a:ext>
            </a:extLst>
          </p:cNvPr>
          <p:cNvSpPr/>
          <p:nvPr/>
        </p:nvSpPr>
        <p:spPr>
          <a:xfrm rot="21370047" flipH="1">
            <a:off x="4260821" y="-270618"/>
            <a:ext cx="3164767" cy="956646"/>
          </a:xfrm>
          <a:custGeom>
            <a:avLst/>
            <a:gdLst>
              <a:gd name="connsiteX0" fmla="*/ 0 w 3628571"/>
              <a:gd name="connsiteY0" fmla="*/ 0 h 956646"/>
              <a:gd name="connsiteX1" fmla="*/ 682171 w 3628571"/>
              <a:gd name="connsiteY1" fmla="*/ 769257 h 956646"/>
              <a:gd name="connsiteX2" fmla="*/ 1436914 w 3628571"/>
              <a:gd name="connsiteY2" fmla="*/ 508000 h 956646"/>
              <a:gd name="connsiteX3" fmla="*/ 2307771 w 3628571"/>
              <a:gd name="connsiteY3" fmla="*/ 783772 h 956646"/>
              <a:gd name="connsiteX4" fmla="*/ 2946400 w 3628571"/>
              <a:gd name="connsiteY4" fmla="*/ 914400 h 956646"/>
              <a:gd name="connsiteX5" fmla="*/ 3628571 w 3628571"/>
              <a:gd name="connsiteY5" fmla="*/ 29029 h 95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8571" h="956646">
                <a:moveTo>
                  <a:pt x="0" y="0"/>
                </a:moveTo>
                <a:cubicBezTo>
                  <a:pt x="221342" y="342295"/>
                  <a:pt x="442685" y="684590"/>
                  <a:pt x="682171" y="769257"/>
                </a:cubicBezTo>
                <a:cubicBezTo>
                  <a:pt x="921657" y="853924"/>
                  <a:pt x="1165981" y="505581"/>
                  <a:pt x="1436914" y="508000"/>
                </a:cubicBezTo>
                <a:cubicBezTo>
                  <a:pt x="1707847" y="510419"/>
                  <a:pt x="2056190" y="716039"/>
                  <a:pt x="2307771" y="783772"/>
                </a:cubicBezTo>
                <a:cubicBezTo>
                  <a:pt x="2559352" y="851505"/>
                  <a:pt x="2726267" y="1040190"/>
                  <a:pt x="2946400" y="914400"/>
                </a:cubicBezTo>
                <a:cubicBezTo>
                  <a:pt x="3166533" y="788610"/>
                  <a:pt x="3397552" y="408819"/>
                  <a:pt x="3628571" y="29029"/>
                </a:cubicBezTo>
              </a:path>
            </a:pathLst>
          </a:custGeom>
          <a:solidFill>
            <a:srgbClr val="0BD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Rounded Rectangle 21">
            <a:extLst>
              <a:ext uri="{FF2B5EF4-FFF2-40B4-BE49-F238E27FC236}">
                <a16:creationId xmlns:a16="http://schemas.microsoft.com/office/drawing/2014/main" xmlns="" id="{50A99147-9409-20E4-8BAF-AB4CAB34A65C}"/>
              </a:ext>
            </a:extLst>
          </p:cNvPr>
          <p:cNvSpPr/>
          <p:nvPr/>
        </p:nvSpPr>
        <p:spPr>
          <a:xfrm rot="16200000" flipV="1">
            <a:off x="9025652" y="3122267"/>
            <a:ext cx="4884384" cy="4952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789" name="Rectangle 11">
            <a:extLst>
              <a:ext uri="{FF2B5EF4-FFF2-40B4-BE49-F238E27FC236}">
                <a16:creationId xmlns:a16="http://schemas.microsoft.com/office/drawing/2014/main" xmlns="" id="{10346300-F61F-72A8-1B02-FD8203A89757}"/>
              </a:ext>
            </a:extLst>
          </p:cNvPr>
          <p:cNvSpPr/>
          <p:nvPr/>
        </p:nvSpPr>
        <p:spPr>
          <a:xfrm>
            <a:off x="1353311" y="5921390"/>
            <a:ext cx="31220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Lorem Ipsum is simply dummy text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1" name="Rounded Rectangle 21">
            <a:extLst>
              <a:ext uri="{FF2B5EF4-FFF2-40B4-BE49-F238E27FC236}">
                <a16:creationId xmlns:a16="http://schemas.microsoft.com/office/drawing/2014/main" xmlns="" id="{076DF1CE-11EB-F7CB-DCD2-3D05087A4FB2}"/>
              </a:ext>
            </a:extLst>
          </p:cNvPr>
          <p:cNvSpPr/>
          <p:nvPr/>
        </p:nvSpPr>
        <p:spPr>
          <a:xfrm flipV="1">
            <a:off x="139822" y="6305071"/>
            <a:ext cx="2554470" cy="444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D9E2529-A258-8AF9-B674-06190D3748BC}"/>
              </a:ext>
            </a:extLst>
          </p:cNvPr>
          <p:cNvSpPr txBox="1"/>
          <p:nvPr/>
        </p:nvSpPr>
        <p:spPr>
          <a:xfrm>
            <a:off x="5927901" y="2005615"/>
            <a:ext cx="618768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595959"/>
                </a:solidFill>
              </a:rPr>
              <a:t>Тип: </a:t>
            </a:r>
            <a:r>
              <a:rPr lang="ru-RU" b="1" dirty="0" err="1">
                <a:solidFill>
                  <a:srgbClr val="595959"/>
                </a:solidFill>
              </a:rPr>
              <a:t>Nemat</a:t>
            </a:r>
            <a:r>
              <a:rPr lang="en-US" b="1" dirty="0" err="1">
                <a:solidFill>
                  <a:srgbClr val="595959"/>
                </a:solidFill>
              </a:rPr>
              <a:t>helminthes</a:t>
            </a:r>
            <a:r>
              <a:rPr lang="ru-RU" b="1" dirty="0">
                <a:solidFill>
                  <a:srgbClr val="595959"/>
                </a:solidFill>
              </a:rPr>
              <a:t> </a:t>
            </a:r>
          </a:p>
          <a:p>
            <a:pPr algn="just"/>
            <a:r>
              <a:rPr lang="ru-RU" b="1" dirty="0">
                <a:solidFill>
                  <a:srgbClr val="595959"/>
                </a:solidFill>
              </a:rPr>
              <a:t>класс:</a:t>
            </a:r>
            <a:r>
              <a:rPr lang="en-US" b="1" dirty="0">
                <a:solidFill>
                  <a:srgbClr val="595959"/>
                </a:solidFill>
              </a:rPr>
              <a:t> Nematoda </a:t>
            </a:r>
            <a:endParaRPr lang="ru-RU" b="1" dirty="0">
              <a:solidFill>
                <a:srgbClr val="595959"/>
              </a:solidFill>
            </a:endParaRPr>
          </a:p>
          <a:p>
            <a:pPr algn="just"/>
            <a:r>
              <a:rPr lang="ru-RU" b="1" dirty="0">
                <a:solidFill>
                  <a:srgbClr val="595959"/>
                </a:solidFill>
              </a:rPr>
              <a:t>вид:</a:t>
            </a:r>
            <a:r>
              <a:rPr lang="en-US" b="1" dirty="0">
                <a:solidFill>
                  <a:srgbClr val="595959"/>
                </a:solidFill>
              </a:rPr>
              <a:t> Dracunculus </a:t>
            </a:r>
            <a:r>
              <a:rPr lang="en-US" b="1" dirty="0" err="1">
                <a:solidFill>
                  <a:srgbClr val="595959"/>
                </a:solidFill>
              </a:rPr>
              <a:t>medinesis</a:t>
            </a:r>
            <a:endParaRPr lang="en-US" b="1" dirty="0">
              <a:solidFill>
                <a:srgbClr val="595959"/>
              </a:solidFill>
            </a:endParaRPr>
          </a:p>
          <a:p>
            <a:pPr algn="just"/>
            <a:r>
              <a:rPr lang="ru-RU" b="1" dirty="0">
                <a:solidFill>
                  <a:srgbClr val="595959"/>
                </a:solidFill>
              </a:rPr>
              <a:t>Вызывает заболевание дракункулез. Локализация: самка паразитирует в подкожной жировой клетчатке, поражая, в основном, нижние конечности. Располагается обычно около крупных суставов. Распространение: Африка, Юго-Западная Азия, Южная Америка. </a:t>
            </a:r>
          </a:p>
          <a:p>
            <a:pPr algn="just"/>
            <a:r>
              <a:rPr lang="ru-RU" b="1" dirty="0">
                <a:solidFill>
                  <a:srgbClr val="595959"/>
                </a:solidFill>
              </a:rPr>
              <a:t>Ришта – одна из самых крупных нематод, паразитирующих у человека. Форма тела нитевидная. Самка 30-150 см в длину. Живородящая. Наружное половое отверстие замкнуто, поэтому личинки выходят через разрыв матки и кутикулы на головном конце червя. Размер самца 12-30 мм в длину. В организме человека самцы погибают на ранних этапах миграции.</a:t>
            </a:r>
            <a:endParaRPr lang="en-US" b="1" dirty="0">
              <a:solidFill>
                <a:srgbClr val="595959"/>
              </a:solidFill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:a16="http://schemas.microsoft.com/office/drawing/2014/main" xmlns="" id="{F33CC257-C2D9-51F5-658E-06F0EA49A89D}"/>
              </a:ext>
            </a:extLst>
          </p:cNvPr>
          <p:cNvSpPr/>
          <p:nvPr/>
        </p:nvSpPr>
        <p:spPr>
          <a:xfrm rot="20968837">
            <a:off x="-1522673" y="5641413"/>
            <a:ext cx="3030715" cy="1858333"/>
          </a:xfrm>
          <a:custGeom>
            <a:avLst/>
            <a:gdLst>
              <a:gd name="connsiteX0" fmla="*/ 0 w 3080697"/>
              <a:gd name="connsiteY0" fmla="*/ 493864 h 1379236"/>
              <a:gd name="connsiteX1" fmla="*/ 1436915 w 3080697"/>
              <a:gd name="connsiteY1" fmla="*/ 378 h 1379236"/>
              <a:gd name="connsiteX2" fmla="*/ 2133600 w 3080697"/>
              <a:gd name="connsiteY2" fmla="*/ 421293 h 1379236"/>
              <a:gd name="connsiteX3" fmla="*/ 2191658 w 3080697"/>
              <a:gd name="connsiteY3" fmla="*/ 914778 h 1379236"/>
              <a:gd name="connsiteX4" fmla="*/ 2873829 w 3080697"/>
              <a:gd name="connsiteY4" fmla="*/ 1059921 h 1379236"/>
              <a:gd name="connsiteX5" fmla="*/ 3048000 w 3080697"/>
              <a:gd name="connsiteY5" fmla="*/ 1379236 h 1379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0697" h="1379236">
                <a:moveTo>
                  <a:pt x="0" y="493864"/>
                </a:moveTo>
                <a:cubicBezTo>
                  <a:pt x="540657" y="253168"/>
                  <a:pt x="1081315" y="12473"/>
                  <a:pt x="1436915" y="378"/>
                </a:cubicBezTo>
                <a:cubicBezTo>
                  <a:pt x="1792515" y="-11717"/>
                  <a:pt x="2007810" y="268893"/>
                  <a:pt x="2133600" y="421293"/>
                </a:cubicBezTo>
                <a:cubicBezTo>
                  <a:pt x="2259391" y="573693"/>
                  <a:pt x="2068286" y="808340"/>
                  <a:pt x="2191658" y="914778"/>
                </a:cubicBezTo>
                <a:cubicBezTo>
                  <a:pt x="2315030" y="1021216"/>
                  <a:pt x="2731105" y="982511"/>
                  <a:pt x="2873829" y="1059921"/>
                </a:cubicBezTo>
                <a:cubicBezTo>
                  <a:pt x="3016553" y="1137331"/>
                  <a:pt x="3142343" y="1255865"/>
                  <a:pt x="3048000" y="1379236"/>
                </a:cubicBezTo>
              </a:path>
            </a:pathLst>
          </a:custGeom>
          <a:solidFill>
            <a:srgbClr val="3E8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>
            <a:extLst>
              <a:ext uri="{FF2B5EF4-FFF2-40B4-BE49-F238E27FC236}">
                <a16:creationId xmlns:a16="http://schemas.microsoft.com/office/drawing/2014/main" xmlns="" id="{39857718-7406-9607-A714-29E7491D1792}"/>
              </a:ext>
            </a:extLst>
          </p:cNvPr>
          <p:cNvSpPr/>
          <p:nvPr/>
        </p:nvSpPr>
        <p:spPr>
          <a:xfrm>
            <a:off x="11572720" y="6106508"/>
            <a:ext cx="1145390" cy="1132114"/>
          </a:xfrm>
          <a:custGeom>
            <a:avLst/>
            <a:gdLst>
              <a:gd name="connsiteX0" fmla="*/ 448705 w 1145390"/>
              <a:gd name="connsiteY0" fmla="*/ 1132114 h 1132114"/>
              <a:gd name="connsiteX1" fmla="*/ 27790 w 1145390"/>
              <a:gd name="connsiteY1" fmla="*/ 406400 h 1132114"/>
              <a:gd name="connsiteX2" fmla="*/ 1145390 w 1145390"/>
              <a:gd name="connsiteY2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5390" h="1132114">
                <a:moveTo>
                  <a:pt x="448705" y="1132114"/>
                </a:moveTo>
                <a:cubicBezTo>
                  <a:pt x="180190" y="863600"/>
                  <a:pt x="-88324" y="595086"/>
                  <a:pt x="27790" y="406400"/>
                </a:cubicBezTo>
                <a:cubicBezTo>
                  <a:pt x="143904" y="217714"/>
                  <a:pt x="644647" y="108857"/>
                  <a:pt x="1145390" y="0"/>
                </a:cubicBezTo>
              </a:path>
            </a:pathLst>
          </a:custGeom>
          <a:solidFill>
            <a:srgbClr val="09B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>
            <a:extLst>
              <a:ext uri="{FF2B5EF4-FFF2-40B4-BE49-F238E27FC236}">
                <a16:creationId xmlns:a16="http://schemas.microsoft.com/office/drawing/2014/main" xmlns="" id="{9BCD58FF-C56F-5A68-407D-D9755A0A6739}"/>
              </a:ext>
            </a:extLst>
          </p:cNvPr>
          <p:cNvSpPr/>
          <p:nvPr/>
        </p:nvSpPr>
        <p:spPr>
          <a:xfrm rot="1051947">
            <a:off x="8875850" y="-548396"/>
            <a:ext cx="4159163" cy="1512202"/>
          </a:xfrm>
          <a:custGeom>
            <a:avLst/>
            <a:gdLst>
              <a:gd name="connsiteX0" fmla="*/ 0 w 3628571"/>
              <a:gd name="connsiteY0" fmla="*/ 0 h 956646"/>
              <a:gd name="connsiteX1" fmla="*/ 682171 w 3628571"/>
              <a:gd name="connsiteY1" fmla="*/ 769257 h 956646"/>
              <a:gd name="connsiteX2" fmla="*/ 1436914 w 3628571"/>
              <a:gd name="connsiteY2" fmla="*/ 508000 h 956646"/>
              <a:gd name="connsiteX3" fmla="*/ 2307771 w 3628571"/>
              <a:gd name="connsiteY3" fmla="*/ 783772 h 956646"/>
              <a:gd name="connsiteX4" fmla="*/ 2946400 w 3628571"/>
              <a:gd name="connsiteY4" fmla="*/ 914400 h 956646"/>
              <a:gd name="connsiteX5" fmla="*/ 3628571 w 3628571"/>
              <a:gd name="connsiteY5" fmla="*/ 29029 h 95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8571" h="956646">
                <a:moveTo>
                  <a:pt x="0" y="0"/>
                </a:moveTo>
                <a:cubicBezTo>
                  <a:pt x="221342" y="342295"/>
                  <a:pt x="442685" y="684590"/>
                  <a:pt x="682171" y="769257"/>
                </a:cubicBezTo>
                <a:cubicBezTo>
                  <a:pt x="921657" y="853924"/>
                  <a:pt x="1165981" y="505581"/>
                  <a:pt x="1436914" y="508000"/>
                </a:cubicBezTo>
                <a:cubicBezTo>
                  <a:pt x="1707847" y="510419"/>
                  <a:pt x="2056190" y="716039"/>
                  <a:pt x="2307771" y="783772"/>
                </a:cubicBezTo>
                <a:cubicBezTo>
                  <a:pt x="2559352" y="851505"/>
                  <a:pt x="2726267" y="1040190"/>
                  <a:pt x="2946400" y="914400"/>
                </a:cubicBezTo>
                <a:cubicBezTo>
                  <a:pt x="3166533" y="788610"/>
                  <a:pt x="3397552" y="408819"/>
                  <a:pt x="3628571" y="29029"/>
                </a:cubicBezTo>
              </a:path>
            </a:pathLst>
          </a:custGeom>
          <a:solidFill>
            <a:srgbClr val="078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>
            <a:extLst>
              <a:ext uri="{FF2B5EF4-FFF2-40B4-BE49-F238E27FC236}">
                <a16:creationId xmlns:a16="http://schemas.microsoft.com/office/drawing/2014/main" xmlns="" id="{413806C3-EF99-A3DA-BB68-3B03604AD846}"/>
              </a:ext>
            </a:extLst>
          </p:cNvPr>
          <p:cNvSpPr/>
          <p:nvPr/>
        </p:nvSpPr>
        <p:spPr>
          <a:xfrm rot="9380483">
            <a:off x="-432873" y="-118370"/>
            <a:ext cx="1145390" cy="1132114"/>
          </a:xfrm>
          <a:custGeom>
            <a:avLst/>
            <a:gdLst>
              <a:gd name="connsiteX0" fmla="*/ 448705 w 1145390"/>
              <a:gd name="connsiteY0" fmla="*/ 1132114 h 1132114"/>
              <a:gd name="connsiteX1" fmla="*/ 27790 w 1145390"/>
              <a:gd name="connsiteY1" fmla="*/ 406400 h 1132114"/>
              <a:gd name="connsiteX2" fmla="*/ 1145390 w 1145390"/>
              <a:gd name="connsiteY2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5390" h="1132114">
                <a:moveTo>
                  <a:pt x="448705" y="1132114"/>
                </a:moveTo>
                <a:cubicBezTo>
                  <a:pt x="180190" y="863600"/>
                  <a:pt x="-88324" y="595086"/>
                  <a:pt x="27790" y="406400"/>
                </a:cubicBezTo>
                <a:cubicBezTo>
                  <a:pt x="143904" y="217714"/>
                  <a:pt x="644647" y="108857"/>
                  <a:pt x="1145390" y="0"/>
                </a:cubicBezTo>
              </a:path>
            </a:pathLst>
          </a:custGeom>
          <a:solidFill>
            <a:srgbClr val="09B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itle 2">
            <a:extLst>
              <a:ext uri="{FF2B5EF4-FFF2-40B4-BE49-F238E27FC236}">
                <a16:creationId xmlns:a16="http://schemas.microsoft.com/office/drawing/2014/main" xmlns="" id="{0D9DE607-7E60-0CC3-5CC5-EED2FF370A32}"/>
              </a:ext>
            </a:extLst>
          </p:cNvPr>
          <p:cNvSpPr txBox="1"/>
          <p:nvPr/>
        </p:nvSpPr>
        <p:spPr>
          <a:xfrm>
            <a:off x="5438720" y="554217"/>
            <a:ext cx="6171551" cy="5060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400" b="1" dirty="0">
                <a:solidFill>
                  <a:schemeClr val="accent3"/>
                </a:solidFill>
                <a:latin typeface="+mn-lt"/>
              </a:rPr>
              <a:t>Ришта как представитель биогельминтов </a:t>
            </a:r>
            <a:endParaRPr lang="en-US" sz="24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xmlns="" id="{E006A4CD-8136-FA89-2C21-2700807C9EF5}"/>
              </a:ext>
            </a:extLst>
          </p:cNvPr>
          <p:cNvSpPr txBox="1"/>
          <p:nvPr/>
        </p:nvSpPr>
        <p:spPr>
          <a:xfrm>
            <a:off x="4980097" y="1595408"/>
            <a:ext cx="6171551" cy="5060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chemeClr val="accent3"/>
                </a:solidFill>
                <a:latin typeface="+mn-lt"/>
              </a:rPr>
              <a:t>Систематика, общая характеристика</a:t>
            </a:r>
            <a:endParaRPr lang="en-US" sz="2000" b="1" dirty="0">
              <a:solidFill>
                <a:schemeClr val="accent3"/>
              </a:solidFill>
              <a:latin typeface="+mn-lt"/>
            </a:endParaRPr>
          </a:p>
        </p:txBody>
      </p:sp>
      <p:pic>
        <p:nvPicPr>
          <p:cNvPr id="4" name="Рисунок 3" descr="Изображение выглядит как беспозвоночный, зарисовка, черв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F96222AB-09B1-0D3D-AD45-7813537D88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39" y="1060223"/>
            <a:ext cx="4231932" cy="3089471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палец ноги, земля, ног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5748A6E8-5B5C-7A6E-8538-34BC9CF14F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76" y="4463066"/>
            <a:ext cx="3621723" cy="216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866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8FEA83C-3EE4-89F1-4287-29055A999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олилиния 21">
            <a:extLst>
              <a:ext uri="{FF2B5EF4-FFF2-40B4-BE49-F238E27FC236}">
                <a16:creationId xmlns:a16="http://schemas.microsoft.com/office/drawing/2014/main" xmlns="" id="{969F2EE2-13B5-2457-6185-BA5C2F02B64E}"/>
              </a:ext>
            </a:extLst>
          </p:cNvPr>
          <p:cNvSpPr/>
          <p:nvPr/>
        </p:nvSpPr>
        <p:spPr>
          <a:xfrm rot="9994238">
            <a:off x="2820618" y="6293272"/>
            <a:ext cx="4159163" cy="1512202"/>
          </a:xfrm>
          <a:custGeom>
            <a:avLst/>
            <a:gdLst>
              <a:gd name="connsiteX0" fmla="*/ 0 w 3628571"/>
              <a:gd name="connsiteY0" fmla="*/ 0 h 956646"/>
              <a:gd name="connsiteX1" fmla="*/ 682171 w 3628571"/>
              <a:gd name="connsiteY1" fmla="*/ 769257 h 956646"/>
              <a:gd name="connsiteX2" fmla="*/ 1436914 w 3628571"/>
              <a:gd name="connsiteY2" fmla="*/ 508000 h 956646"/>
              <a:gd name="connsiteX3" fmla="*/ 2307771 w 3628571"/>
              <a:gd name="connsiteY3" fmla="*/ 783772 h 956646"/>
              <a:gd name="connsiteX4" fmla="*/ 2946400 w 3628571"/>
              <a:gd name="connsiteY4" fmla="*/ 914400 h 956646"/>
              <a:gd name="connsiteX5" fmla="*/ 3628571 w 3628571"/>
              <a:gd name="connsiteY5" fmla="*/ 29029 h 95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8571" h="956646">
                <a:moveTo>
                  <a:pt x="0" y="0"/>
                </a:moveTo>
                <a:cubicBezTo>
                  <a:pt x="221342" y="342295"/>
                  <a:pt x="442685" y="684590"/>
                  <a:pt x="682171" y="769257"/>
                </a:cubicBezTo>
                <a:cubicBezTo>
                  <a:pt x="921657" y="853924"/>
                  <a:pt x="1165981" y="505581"/>
                  <a:pt x="1436914" y="508000"/>
                </a:cubicBezTo>
                <a:cubicBezTo>
                  <a:pt x="1707847" y="510419"/>
                  <a:pt x="2056190" y="716039"/>
                  <a:pt x="2307771" y="783772"/>
                </a:cubicBezTo>
                <a:cubicBezTo>
                  <a:pt x="2559352" y="851505"/>
                  <a:pt x="2726267" y="1040190"/>
                  <a:pt x="2946400" y="914400"/>
                </a:cubicBezTo>
                <a:cubicBezTo>
                  <a:pt x="3166533" y="788610"/>
                  <a:pt x="3397552" y="408819"/>
                  <a:pt x="3628571" y="29029"/>
                </a:cubicBezTo>
              </a:path>
            </a:pathLst>
          </a:custGeom>
          <a:solidFill>
            <a:srgbClr val="078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>
            <a:extLst>
              <a:ext uri="{FF2B5EF4-FFF2-40B4-BE49-F238E27FC236}">
                <a16:creationId xmlns:a16="http://schemas.microsoft.com/office/drawing/2014/main" xmlns="" id="{C71696F2-4E56-8808-7CE7-7C0EE7B5E770}"/>
              </a:ext>
            </a:extLst>
          </p:cNvPr>
          <p:cNvSpPr/>
          <p:nvPr/>
        </p:nvSpPr>
        <p:spPr>
          <a:xfrm rot="21370047" flipH="1">
            <a:off x="4260821" y="-270618"/>
            <a:ext cx="3164767" cy="956646"/>
          </a:xfrm>
          <a:custGeom>
            <a:avLst/>
            <a:gdLst>
              <a:gd name="connsiteX0" fmla="*/ 0 w 3628571"/>
              <a:gd name="connsiteY0" fmla="*/ 0 h 956646"/>
              <a:gd name="connsiteX1" fmla="*/ 682171 w 3628571"/>
              <a:gd name="connsiteY1" fmla="*/ 769257 h 956646"/>
              <a:gd name="connsiteX2" fmla="*/ 1436914 w 3628571"/>
              <a:gd name="connsiteY2" fmla="*/ 508000 h 956646"/>
              <a:gd name="connsiteX3" fmla="*/ 2307771 w 3628571"/>
              <a:gd name="connsiteY3" fmla="*/ 783772 h 956646"/>
              <a:gd name="connsiteX4" fmla="*/ 2946400 w 3628571"/>
              <a:gd name="connsiteY4" fmla="*/ 914400 h 956646"/>
              <a:gd name="connsiteX5" fmla="*/ 3628571 w 3628571"/>
              <a:gd name="connsiteY5" fmla="*/ 29029 h 95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8571" h="956646">
                <a:moveTo>
                  <a:pt x="0" y="0"/>
                </a:moveTo>
                <a:cubicBezTo>
                  <a:pt x="221342" y="342295"/>
                  <a:pt x="442685" y="684590"/>
                  <a:pt x="682171" y="769257"/>
                </a:cubicBezTo>
                <a:cubicBezTo>
                  <a:pt x="921657" y="853924"/>
                  <a:pt x="1165981" y="505581"/>
                  <a:pt x="1436914" y="508000"/>
                </a:cubicBezTo>
                <a:cubicBezTo>
                  <a:pt x="1707847" y="510419"/>
                  <a:pt x="2056190" y="716039"/>
                  <a:pt x="2307771" y="783772"/>
                </a:cubicBezTo>
                <a:cubicBezTo>
                  <a:pt x="2559352" y="851505"/>
                  <a:pt x="2726267" y="1040190"/>
                  <a:pt x="2946400" y="914400"/>
                </a:cubicBezTo>
                <a:cubicBezTo>
                  <a:pt x="3166533" y="788610"/>
                  <a:pt x="3397552" y="408819"/>
                  <a:pt x="3628571" y="29029"/>
                </a:cubicBezTo>
              </a:path>
            </a:pathLst>
          </a:custGeom>
          <a:solidFill>
            <a:srgbClr val="0BD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Rounded Rectangle 21">
            <a:extLst>
              <a:ext uri="{FF2B5EF4-FFF2-40B4-BE49-F238E27FC236}">
                <a16:creationId xmlns:a16="http://schemas.microsoft.com/office/drawing/2014/main" xmlns="" id="{A27E6BDA-88B1-CD22-4B6F-E76E39882183}"/>
              </a:ext>
            </a:extLst>
          </p:cNvPr>
          <p:cNvSpPr/>
          <p:nvPr/>
        </p:nvSpPr>
        <p:spPr>
          <a:xfrm rot="16200000" flipV="1">
            <a:off x="9025652" y="3122267"/>
            <a:ext cx="4884384" cy="4952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789" name="Rectangle 11">
            <a:extLst>
              <a:ext uri="{FF2B5EF4-FFF2-40B4-BE49-F238E27FC236}">
                <a16:creationId xmlns:a16="http://schemas.microsoft.com/office/drawing/2014/main" xmlns="" id="{FC4A9F02-9FB4-C64E-0186-7062847A7A5C}"/>
              </a:ext>
            </a:extLst>
          </p:cNvPr>
          <p:cNvSpPr/>
          <p:nvPr/>
        </p:nvSpPr>
        <p:spPr>
          <a:xfrm>
            <a:off x="1353311" y="5921390"/>
            <a:ext cx="31220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Lorem Ipsum is simply dummy text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1" name="Rounded Rectangle 21">
            <a:extLst>
              <a:ext uri="{FF2B5EF4-FFF2-40B4-BE49-F238E27FC236}">
                <a16:creationId xmlns:a16="http://schemas.microsoft.com/office/drawing/2014/main" xmlns="" id="{E4C87F8B-C294-CD99-8F77-F1A79880D422}"/>
              </a:ext>
            </a:extLst>
          </p:cNvPr>
          <p:cNvSpPr/>
          <p:nvPr/>
        </p:nvSpPr>
        <p:spPr>
          <a:xfrm flipV="1">
            <a:off x="139822" y="6305071"/>
            <a:ext cx="2554470" cy="444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1C41BDB-09A6-434C-09D6-2A11195DEF82}"/>
              </a:ext>
            </a:extLst>
          </p:cNvPr>
          <p:cNvSpPr txBox="1"/>
          <p:nvPr/>
        </p:nvSpPr>
        <p:spPr>
          <a:xfrm>
            <a:off x="5855675" y="1648286"/>
            <a:ext cx="618768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595959"/>
                </a:solidFill>
              </a:rPr>
              <a:t>Биогельминт. Развитие происходит со сменой хозяев. Основной хозяин – человек, обезьяны, домашние и дикие млекопитающие. Промежуточный хозяин – пресноводные рачки-циклопы. Оплодотворенная самка живет в подкожной клетчатке нижних конечностей. В период созревания личинок ришта приближается головным концом к поверхности кожи, где образуется водянистый пузырь 2-7 см в диаметре, который быстро разрывается. В образовавшуюся ранку высовывается головной конец самки. Если на ранку попадает вода (человек купается, входит в воду, моется), то стенка тела червя и матки лопается и через разрыв во внешнюю среду выбрасываются личинки. Для дальнейшего развития личинки должны попасть в воду, где обитает промежуточный хозяин – циклоп. Попав в организм циклопа, личинка проходит сначала в его кишечник, а затем в полость тела рачка.</a:t>
            </a:r>
            <a:endParaRPr lang="en-US" b="1" dirty="0">
              <a:solidFill>
                <a:srgbClr val="595959"/>
              </a:solidFill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:a16="http://schemas.microsoft.com/office/drawing/2014/main" xmlns="" id="{66DB863E-7006-4476-A8BF-71E1A0EB73A4}"/>
              </a:ext>
            </a:extLst>
          </p:cNvPr>
          <p:cNvSpPr/>
          <p:nvPr/>
        </p:nvSpPr>
        <p:spPr>
          <a:xfrm rot="20968837">
            <a:off x="-1522673" y="5641413"/>
            <a:ext cx="3030715" cy="1858333"/>
          </a:xfrm>
          <a:custGeom>
            <a:avLst/>
            <a:gdLst>
              <a:gd name="connsiteX0" fmla="*/ 0 w 3080697"/>
              <a:gd name="connsiteY0" fmla="*/ 493864 h 1379236"/>
              <a:gd name="connsiteX1" fmla="*/ 1436915 w 3080697"/>
              <a:gd name="connsiteY1" fmla="*/ 378 h 1379236"/>
              <a:gd name="connsiteX2" fmla="*/ 2133600 w 3080697"/>
              <a:gd name="connsiteY2" fmla="*/ 421293 h 1379236"/>
              <a:gd name="connsiteX3" fmla="*/ 2191658 w 3080697"/>
              <a:gd name="connsiteY3" fmla="*/ 914778 h 1379236"/>
              <a:gd name="connsiteX4" fmla="*/ 2873829 w 3080697"/>
              <a:gd name="connsiteY4" fmla="*/ 1059921 h 1379236"/>
              <a:gd name="connsiteX5" fmla="*/ 3048000 w 3080697"/>
              <a:gd name="connsiteY5" fmla="*/ 1379236 h 1379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0697" h="1379236">
                <a:moveTo>
                  <a:pt x="0" y="493864"/>
                </a:moveTo>
                <a:cubicBezTo>
                  <a:pt x="540657" y="253168"/>
                  <a:pt x="1081315" y="12473"/>
                  <a:pt x="1436915" y="378"/>
                </a:cubicBezTo>
                <a:cubicBezTo>
                  <a:pt x="1792515" y="-11717"/>
                  <a:pt x="2007810" y="268893"/>
                  <a:pt x="2133600" y="421293"/>
                </a:cubicBezTo>
                <a:cubicBezTo>
                  <a:pt x="2259391" y="573693"/>
                  <a:pt x="2068286" y="808340"/>
                  <a:pt x="2191658" y="914778"/>
                </a:cubicBezTo>
                <a:cubicBezTo>
                  <a:pt x="2315030" y="1021216"/>
                  <a:pt x="2731105" y="982511"/>
                  <a:pt x="2873829" y="1059921"/>
                </a:cubicBezTo>
                <a:cubicBezTo>
                  <a:pt x="3016553" y="1137331"/>
                  <a:pt x="3142343" y="1255865"/>
                  <a:pt x="3048000" y="1379236"/>
                </a:cubicBezTo>
              </a:path>
            </a:pathLst>
          </a:custGeom>
          <a:solidFill>
            <a:srgbClr val="3E8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>
            <a:extLst>
              <a:ext uri="{FF2B5EF4-FFF2-40B4-BE49-F238E27FC236}">
                <a16:creationId xmlns:a16="http://schemas.microsoft.com/office/drawing/2014/main" xmlns="" id="{0FE642C5-DED2-6030-398B-8FDB47933C92}"/>
              </a:ext>
            </a:extLst>
          </p:cNvPr>
          <p:cNvSpPr/>
          <p:nvPr/>
        </p:nvSpPr>
        <p:spPr>
          <a:xfrm>
            <a:off x="11572720" y="6106508"/>
            <a:ext cx="1145390" cy="1132114"/>
          </a:xfrm>
          <a:custGeom>
            <a:avLst/>
            <a:gdLst>
              <a:gd name="connsiteX0" fmla="*/ 448705 w 1145390"/>
              <a:gd name="connsiteY0" fmla="*/ 1132114 h 1132114"/>
              <a:gd name="connsiteX1" fmla="*/ 27790 w 1145390"/>
              <a:gd name="connsiteY1" fmla="*/ 406400 h 1132114"/>
              <a:gd name="connsiteX2" fmla="*/ 1145390 w 1145390"/>
              <a:gd name="connsiteY2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5390" h="1132114">
                <a:moveTo>
                  <a:pt x="448705" y="1132114"/>
                </a:moveTo>
                <a:cubicBezTo>
                  <a:pt x="180190" y="863600"/>
                  <a:pt x="-88324" y="595086"/>
                  <a:pt x="27790" y="406400"/>
                </a:cubicBezTo>
                <a:cubicBezTo>
                  <a:pt x="143904" y="217714"/>
                  <a:pt x="644647" y="108857"/>
                  <a:pt x="1145390" y="0"/>
                </a:cubicBezTo>
              </a:path>
            </a:pathLst>
          </a:custGeom>
          <a:solidFill>
            <a:srgbClr val="09B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>
            <a:extLst>
              <a:ext uri="{FF2B5EF4-FFF2-40B4-BE49-F238E27FC236}">
                <a16:creationId xmlns:a16="http://schemas.microsoft.com/office/drawing/2014/main" xmlns="" id="{FD3D54BF-BFFD-9CEF-C62D-3041B839C18E}"/>
              </a:ext>
            </a:extLst>
          </p:cNvPr>
          <p:cNvSpPr/>
          <p:nvPr/>
        </p:nvSpPr>
        <p:spPr>
          <a:xfrm rot="1051947">
            <a:off x="8875850" y="-548396"/>
            <a:ext cx="4159163" cy="1512202"/>
          </a:xfrm>
          <a:custGeom>
            <a:avLst/>
            <a:gdLst>
              <a:gd name="connsiteX0" fmla="*/ 0 w 3628571"/>
              <a:gd name="connsiteY0" fmla="*/ 0 h 956646"/>
              <a:gd name="connsiteX1" fmla="*/ 682171 w 3628571"/>
              <a:gd name="connsiteY1" fmla="*/ 769257 h 956646"/>
              <a:gd name="connsiteX2" fmla="*/ 1436914 w 3628571"/>
              <a:gd name="connsiteY2" fmla="*/ 508000 h 956646"/>
              <a:gd name="connsiteX3" fmla="*/ 2307771 w 3628571"/>
              <a:gd name="connsiteY3" fmla="*/ 783772 h 956646"/>
              <a:gd name="connsiteX4" fmla="*/ 2946400 w 3628571"/>
              <a:gd name="connsiteY4" fmla="*/ 914400 h 956646"/>
              <a:gd name="connsiteX5" fmla="*/ 3628571 w 3628571"/>
              <a:gd name="connsiteY5" fmla="*/ 29029 h 95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8571" h="956646">
                <a:moveTo>
                  <a:pt x="0" y="0"/>
                </a:moveTo>
                <a:cubicBezTo>
                  <a:pt x="221342" y="342295"/>
                  <a:pt x="442685" y="684590"/>
                  <a:pt x="682171" y="769257"/>
                </a:cubicBezTo>
                <a:cubicBezTo>
                  <a:pt x="921657" y="853924"/>
                  <a:pt x="1165981" y="505581"/>
                  <a:pt x="1436914" y="508000"/>
                </a:cubicBezTo>
                <a:cubicBezTo>
                  <a:pt x="1707847" y="510419"/>
                  <a:pt x="2056190" y="716039"/>
                  <a:pt x="2307771" y="783772"/>
                </a:cubicBezTo>
                <a:cubicBezTo>
                  <a:pt x="2559352" y="851505"/>
                  <a:pt x="2726267" y="1040190"/>
                  <a:pt x="2946400" y="914400"/>
                </a:cubicBezTo>
                <a:cubicBezTo>
                  <a:pt x="3166533" y="788610"/>
                  <a:pt x="3397552" y="408819"/>
                  <a:pt x="3628571" y="29029"/>
                </a:cubicBezTo>
              </a:path>
            </a:pathLst>
          </a:custGeom>
          <a:solidFill>
            <a:srgbClr val="078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>
            <a:extLst>
              <a:ext uri="{FF2B5EF4-FFF2-40B4-BE49-F238E27FC236}">
                <a16:creationId xmlns:a16="http://schemas.microsoft.com/office/drawing/2014/main" xmlns="" id="{68244907-F683-168C-5D2C-A6A597C0CD21}"/>
              </a:ext>
            </a:extLst>
          </p:cNvPr>
          <p:cNvSpPr/>
          <p:nvPr/>
        </p:nvSpPr>
        <p:spPr>
          <a:xfrm rot="9380483">
            <a:off x="-432873" y="-118370"/>
            <a:ext cx="1145390" cy="1132114"/>
          </a:xfrm>
          <a:custGeom>
            <a:avLst/>
            <a:gdLst>
              <a:gd name="connsiteX0" fmla="*/ 448705 w 1145390"/>
              <a:gd name="connsiteY0" fmla="*/ 1132114 h 1132114"/>
              <a:gd name="connsiteX1" fmla="*/ 27790 w 1145390"/>
              <a:gd name="connsiteY1" fmla="*/ 406400 h 1132114"/>
              <a:gd name="connsiteX2" fmla="*/ 1145390 w 1145390"/>
              <a:gd name="connsiteY2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5390" h="1132114">
                <a:moveTo>
                  <a:pt x="448705" y="1132114"/>
                </a:moveTo>
                <a:cubicBezTo>
                  <a:pt x="180190" y="863600"/>
                  <a:pt x="-88324" y="595086"/>
                  <a:pt x="27790" y="406400"/>
                </a:cubicBezTo>
                <a:cubicBezTo>
                  <a:pt x="143904" y="217714"/>
                  <a:pt x="644647" y="108857"/>
                  <a:pt x="1145390" y="0"/>
                </a:cubicBezTo>
              </a:path>
            </a:pathLst>
          </a:custGeom>
          <a:solidFill>
            <a:srgbClr val="09B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itle 2">
            <a:extLst>
              <a:ext uri="{FF2B5EF4-FFF2-40B4-BE49-F238E27FC236}">
                <a16:creationId xmlns:a16="http://schemas.microsoft.com/office/drawing/2014/main" xmlns="" id="{8D51087A-3D3E-72BA-6734-D04EAC7CB568}"/>
              </a:ext>
            </a:extLst>
          </p:cNvPr>
          <p:cNvSpPr txBox="1"/>
          <p:nvPr/>
        </p:nvSpPr>
        <p:spPr>
          <a:xfrm>
            <a:off x="5438720" y="554217"/>
            <a:ext cx="6171551" cy="5060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400" b="1" dirty="0">
                <a:solidFill>
                  <a:schemeClr val="accent3"/>
                </a:solidFill>
                <a:latin typeface="+mn-lt"/>
              </a:rPr>
              <a:t>Ришта как представитель биогельминтов </a:t>
            </a:r>
            <a:endParaRPr lang="en-US" sz="24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xmlns="" id="{DBFA41C7-38DE-6CF8-27E0-A20E6E73534A}"/>
              </a:ext>
            </a:extLst>
          </p:cNvPr>
          <p:cNvSpPr txBox="1"/>
          <p:nvPr/>
        </p:nvSpPr>
        <p:spPr>
          <a:xfrm>
            <a:off x="5013576" y="1235902"/>
            <a:ext cx="6171551" cy="5060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chemeClr val="accent3"/>
                </a:solidFill>
                <a:latin typeface="+mn-lt"/>
              </a:rPr>
              <a:t>Цикл развития</a:t>
            </a:r>
            <a:endParaRPr lang="en-US" sz="2000" b="1" dirty="0">
              <a:solidFill>
                <a:schemeClr val="accent3"/>
              </a:solidFill>
              <a:latin typeface="+mn-lt"/>
            </a:endParaRPr>
          </a:p>
        </p:txBody>
      </p:sp>
      <p:pic>
        <p:nvPicPr>
          <p:cNvPr id="3" name="Рисунок 2" descr="Изображение выглядит как рисунок, зарисовка, иллюстрация, Детское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8F611A9F-89BA-1C20-6D34-C48A360831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34" y="1322900"/>
            <a:ext cx="2319363" cy="4093969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исунок, Штриховая графика, зарисовка, графическая встав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35242C84-DDA9-A11D-BAFC-E7D7DF64A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292" y="2180224"/>
            <a:ext cx="3051615" cy="257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9956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F666676-E01B-22EA-D52F-7FD027BD2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олилиния 21">
            <a:extLst>
              <a:ext uri="{FF2B5EF4-FFF2-40B4-BE49-F238E27FC236}">
                <a16:creationId xmlns:a16="http://schemas.microsoft.com/office/drawing/2014/main" xmlns="" id="{22D463FF-C8E1-8858-0AE1-895939FA98CF}"/>
              </a:ext>
            </a:extLst>
          </p:cNvPr>
          <p:cNvSpPr/>
          <p:nvPr/>
        </p:nvSpPr>
        <p:spPr>
          <a:xfrm rot="9994238">
            <a:off x="2820618" y="6293272"/>
            <a:ext cx="4159163" cy="1512202"/>
          </a:xfrm>
          <a:custGeom>
            <a:avLst/>
            <a:gdLst>
              <a:gd name="connsiteX0" fmla="*/ 0 w 3628571"/>
              <a:gd name="connsiteY0" fmla="*/ 0 h 956646"/>
              <a:gd name="connsiteX1" fmla="*/ 682171 w 3628571"/>
              <a:gd name="connsiteY1" fmla="*/ 769257 h 956646"/>
              <a:gd name="connsiteX2" fmla="*/ 1436914 w 3628571"/>
              <a:gd name="connsiteY2" fmla="*/ 508000 h 956646"/>
              <a:gd name="connsiteX3" fmla="*/ 2307771 w 3628571"/>
              <a:gd name="connsiteY3" fmla="*/ 783772 h 956646"/>
              <a:gd name="connsiteX4" fmla="*/ 2946400 w 3628571"/>
              <a:gd name="connsiteY4" fmla="*/ 914400 h 956646"/>
              <a:gd name="connsiteX5" fmla="*/ 3628571 w 3628571"/>
              <a:gd name="connsiteY5" fmla="*/ 29029 h 95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8571" h="956646">
                <a:moveTo>
                  <a:pt x="0" y="0"/>
                </a:moveTo>
                <a:cubicBezTo>
                  <a:pt x="221342" y="342295"/>
                  <a:pt x="442685" y="684590"/>
                  <a:pt x="682171" y="769257"/>
                </a:cubicBezTo>
                <a:cubicBezTo>
                  <a:pt x="921657" y="853924"/>
                  <a:pt x="1165981" y="505581"/>
                  <a:pt x="1436914" y="508000"/>
                </a:cubicBezTo>
                <a:cubicBezTo>
                  <a:pt x="1707847" y="510419"/>
                  <a:pt x="2056190" y="716039"/>
                  <a:pt x="2307771" y="783772"/>
                </a:cubicBezTo>
                <a:cubicBezTo>
                  <a:pt x="2559352" y="851505"/>
                  <a:pt x="2726267" y="1040190"/>
                  <a:pt x="2946400" y="914400"/>
                </a:cubicBezTo>
                <a:cubicBezTo>
                  <a:pt x="3166533" y="788610"/>
                  <a:pt x="3397552" y="408819"/>
                  <a:pt x="3628571" y="29029"/>
                </a:cubicBezTo>
              </a:path>
            </a:pathLst>
          </a:custGeom>
          <a:solidFill>
            <a:srgbClr val="078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>
            <a:extLst>
              <a:ext uri="{FF2B5EF4-FFF2-40B4-BE49-F238E27FC236}">
                <a16:creationId xmlns:a16="http://schemas.microsoft.com/office/drawing/2014/main" xmlns="" id="{E1DAF108-5ECA-5994-E3B7-9649E4438913}"/>
              </a:ext>
            </a:extLst>
          </p:cNvPr>
          <p:cNvSpPr/>
          <p:nvPr/>
        </p:nvSpPr>
        <p:spPr>
          <a:xfrm rot="21370047" flipH="1">
            <a:off x="4260821" y="-270618"/>
            <a:ext cx="3164767" cy="956646"/>
          </a:xfrm>
          <a:custGeom>
            <a:avLst/>
            <a:gdLst>
              <a:gd name="connsiteX0" fmla="*/ 0 w 3628571"/>
              <a:gd name="connsiteY0" fmla="*/ 0 h 956646"/>
              <a:gd name="connsiteX1" fmla="*/ 682171 w 3628571"/>
              <a:gd name="connsiteY1" fmla="*/ 769257 h 956646"/>
              <a:gd name="connsiteX2" fmla="*/ 1436914 w 3628571"/>
              <a:gd name="connsiteY2" fmla="*/ 508000 h 956646"/>
              <a:gd name="connsiteX3" fmla="*/ 2307771 w 3628571"/>
              <a:gd name="connsiteY3" fmla="*/ 783772 h 956646"/>
              <a:gd name="connsiteX4" fmla="*/ 2946400 w 3628571"/>
              <a:gd name="connsiteY4" fmla="*/ 914400 h 956646"/>
              <a:gd name="connsiteX5" fmla="*/ 3628571 w 3628571"/>
              <a:gd name="connsiteY5" fmla="*/ 29029 h 95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8571" h="956646">
                <a:moveTo>
                  <a:pt x="0" y="0"/>
                </a:moveTo>
                <a:cubicBezTo>
                  <a:pt x="221342" y="342295"/>
                  <a:pt x="442685" y="684590"/>
                  <a:pt x="682171" y="769257"/>
                </a:cubicBezTo>
                <a:cubicBezTo>
                  <a:pt x="921657" y="853924"/>
                  <a:pt x="1165981" y="505581"/>
                  <a:pt x="1436914" y="508000"/>
                </a:cubicBezTo>
                <a:cubicBezTo>
                  <a:pt x="1707847" y="510419"/>
                  <a:pt x="2056190" y="716039"/>
                  <a:pt x="2307771" y="783772"/>
                </a:cubicBezTo>
                <a:cubicBezTo>
                  <a:pt x="2559352" y="851505"/>
                  <a:pt x="2726267" y="1040190"/>
                  <a:pt x="2946400" y="914400"/>
                </a:cubicBezTo>
                <a:cubicBezTo>
                  <a:pt x="3166533" y="788610"/>
                  <a:pt x="3397552" y="408819"/>
                  <a:pt x="3628571" y="29029"/>
                </a:cubicBezTo>
              </a:path>
            </a:pathLst>
          </a:custGeom>
          <a:solidFill>
            <a:srgbClr val="0BD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Rounded Rectangle 21">
            <a:extLst>
              <a:ext uri="{FF2B5EF4-FFF2-40B4-BE49-F238E27FC236}">
                <a16:creationId xmlns:a16="http://schemas.microsoft.com/office/drawing/2014/main" xmlns="" id="{868CC75E-8208-C0F0-1016-F03F4CA13888}"/>
              </a:ext>
            </a:extLst>
          </p:cNvPr>
          <p:cNvSpPr/>
          <p:nvPr/>
        </p:nvSpPr>
        <p:spPr>
          <a:xfrm rot="16200000" flipV="1">
            <a:off x="9025652" y="3122267"/>
            <a:ext cx="4884384" cy="4952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789" name="Rectangle 11">
            <a:extLst>
              <a:ext uri="{FF2B5EF4-FFF2-40B4-BE49-F238E27FC236}">
                <a16:creationId xmlns:a16="http://schemas.microsoft.com/office/drawing/2014/main" xmlns="" id="{1C0CF4C5-E40A-CF76-3E1F-C8A3CC333000}"/>
              </a:ext>
            </a:extLst>
          </p:cNvPr>
          <p:cNvSpPr/>
          <p:nvPr/>
        </p:nvSpPr>
        <p:spPr>
          <a:xfrm>
            <a:off x="1353311" y="5921390"/>
            <a:ext cx="31220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Lorem Ipsum is simply dummy text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1" name="Rounded Rectangle 21">
            <a:extLst>
              <a:ext uri="{FF2B5EF4-FFF2-40B4-BE49-F238E27FC236}">
                <a16:creationId xmlns:a16="http://schemas.microsoft.com/office/drawing/2014/main" xmlns="" id="{1E61B775-E6EB-4AB2-397E-EDE27D722159}"/>
              </a:ext>
            </a:extLst>
          </p:cNvPr>
          <p:cNvSpPr/>
          <p:nvPr/>
        </p:nvSpPr>
        <p:spPr>
          <a:xfrm flipV="1">
            <a:off x="139822" y="6305071"/>
            <a:ext cx="2554470" cy="444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E63180D-2D18-7DF3-789A-5551902C16D9}"/>
              </a:ext>
            </a:extLst>
          </p:cNvPr>
          <p:cNvSpPr txBox="1"/>
          <p:nvPr/>
        </p:nvSpPr>
        <p:spPr>
          <a:xfrm>
            <a:off x="5880683" y="2022306"/>
            <a:ext cx="605685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595959"/>
                </a:solidFill>
              </a:rPr>
              <a:t>Заражение человека происходит при питье воды, содержащей зараженных циклопов. Вместе с водой личинка попадает в кишечник, освобождается из тела циклопа, пробуравливает стенку кишечника и по кровеносным и лимфатическим сосудам мигрирует к месту окончательной локализации – в подкожную клетчатку нижних конечностей. От момента проглатывания личинок до полного созревания проходит около года. Превращение в половозрелые формы происходит очень быстро и оплодотворение осуществляется на ранних стадиях миграции, после чего самцы погибают. Обычно у больного присутствует только один экземпляр паразита, реже – несколько.</a:t>
            </a:r>
            <a:endParaRPr lang="en-US" b="1" dirty="0">
              <a:solidFill>
                <a:srgbClr val="595959"/>
              </a:solidFill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:a16="http://schemas.microsoft.com/office/drawing/2014/main" xmlns="" id="{91864959-AFE1-C906-D356-EF67F4215B22}"/>
              </a:ext>
            </a:extLst>
          </p:cNvPr>
          <p:cNvSpPr/>
          <p:nvPr/>
        </p:nvSpPr>
        <p:spPr>
          <a:xfrm rot="20968837">
            <a:off x="-1522673" y="5641413"/>
            <a:ext cx="3030715" cy="1858333"/>
          </a:xfrm>
          <a:custGeom>
            <a:avLst/>
            <a:gdLst>
              <a:gd name="connsiteX0" fmla="*/ 0 w 3080697"/>
              <a:gd name="connsiteY0" fmla="*/ 493864 h 1379236"/>
              <a:gd name="connsiteX1" fmla="*/ 1436915 w 3080697"/>
              <a:gd name="connsiteY1" fmla="*/ 378 h 1379236"/>
              <a:gd name="connsiteX2" fmla="*/ 2133600 w 3080697"/>
              <a:gd name="connsiteY2" fmla="*/ 421293 h 1379236"/>
              <a:gd name="connsiteX3" fmla="*/ 2191658 w 3080697"/>
              <a:gd name="connsiteY3" fmla="*/ 914778 h 1379236"/>
              <a:gd name="connsiteX4" fmla="*/ 2873829 w 3080697"/>
              <a:gd name="connsiteY4" fmla="*/ 1059921 h 1379236"/>
              <a:gd name="connsiteX5" fmla="*/ 3048000 w 3080697"/>
              <a:gd name="connsiteY5" fmla="*/ 1379236 h 1379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0697" h="1379236">
                <a:moveTo>
                  <a:pt x="0" y="493864"/>
                </a:moveTo>
                <a:cubicBezTo>
                  <a:pt x="540657" y="253168"/>
                  <a:pt x="1081315" y="12473"/>
                  <a:pt x="1436915" y="378"/>
                </a:cubicBezTo>
                <a:cubicBezTo>
                  <a:pt x="1792515" y="-11717"/>
                  <a:pt x="2007810" y="268893"/>
                  <a:pt x="2133600" y="421293"/>
                </a:cubicBezTo>
                <a:cubicBezTo>
                  <a:pt x="2259391" y="573693"/>
                  <a:pt x="2068286" y="808340"/>
                  <a:pt x="2191658" y="914778"/>
                </a:cubicBezTo>
                <a:cubicBezTo>
                  <a:pt x="2315030" y="1021216"/>
                  <a:pt x="2731105" y="982511"/>
                  <a:pt x="2873829" y="1059921"/>
                </a:cubicBezTo>
                <a:cubicBezTo>
                  <a:pt x="3016553" y="1137331"/>
                  <a:pt x="3142343" y="1255865"/>
                  <a:pt x="3048000" y="1379236"/>
                </a:cubicBezTo>
              </a:path>
            </a:pathLst>
          </a:custGeom>
          <a:solidFill>
            <a:srgbClr val="3E8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>
            <a:extLst>
              <a:ext uri="{FF2B5EF4-FFF2-40B4-BE49-F238E27FC236}">
                <a16:creationId xmlns:a16="http://schemas.microsoft.com/office/drawing/2014/main" xmlns="" id="{6AAA26C6-874C-A761-40FE-EF54FE4D5AFE}"/>
              </a:ext>
            </a:extLst>
          </p:cNvPr>
          <p:cNvSpPr/>
          <p:nvPr/>
        </p:nvSpPr>
        <p:spPr>
          <a:xfrm>
            <a:off x="11572720" y="6106508"/>
            <a:ext cx="1145390" cy="1132114"/>
          </a:xfrm>
          <a:custGeom>
            <a:avLst/>
            <a:gdLst>
              <a:gd name="connsiteX0" fmla="*/ 448705 w 1145390"/>
              <a:gd name="connsiteY0" fmla="*/ 1132114 h 1132114"/>
              <a:gd name="connsiteX1" fmla="*/ 27790 w 1145390"/>
              <a:gd name="connsiteY1" fmla="*/ 406400 h 1132114"/>
              <a:gd name="connsiteX2" fmla="*/ 1145390 w 1145390"/>
              <a:gd name="connsiteY2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5390" h="1132114">
                <a:moveTo>
                  <a:pt x="448705" y="1132114"/>
                </a:moveTo>
                <a:cubicBezTo>
                  <a:pt x="180190" y="863600"/>
                  <a:pt x="-88324" y="595086"/>
                  <a:pt x="27790" y="406400"/>
                </a:cubicBezTo>
                <a:cubicBezTo>
                  <a:pt x="143904" y="217714"/>
                  <a:pt x="644647" y="108857"/>
                  <a:pt x="1145390" y="0"/>
                </a:cubicBezTo>
              </a:path>
            </a:pathLst>
          </a:custGeom>
          <a:solidFill>
            <a:srgbClr val="09B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>
            <a:extLst>
              <a:ext uri="{FF2B5EF4-FFF2-40B4-BE49-F238E27FC236}">
                <a16:creationId xmlns:a16="http://schemas.microsoft.com/office/drawing/2014/main" xmlns="" id="{19191A17-4DA0-22CE-E888-216C1FC2748C}"/>
              </a:ext>
            </a:extLst>
          </p:cNvPr>
          <p:cNvSpPr/>
          <p:nvPr/>
        </p:nvSpPr>
        <p:spPr>
          <a:xfrm rot="1051947">
            <a:off x="8875850" y="-548396"/>
            <a:ext cx="4159163" cy="1512202"/>
          </a:xfrm>
          <a:custGeom>
            <a:avLst/>
            <a:gdLst>
              <a:gd name="connsiteX0" fmla="*/ 0 w 3628571"/>
              <a:gd name="connsiteY0" fmla="*/ 0 h 956646"/>
              <a:gd name="connsiteX1" fmla="*/ 682171 w 3628571"/>
              <a:gd name="connsiteY1" fmla="*/ 769257 h 956646"/>
              <a:gd name="connsiteX2" fmla="*/ 1436914 w 3628571"/>
              <a:gd name="connsiteY2" fmla="*/ 508000 h 956646"/>
              <a:gd name="connsiteX3" fmla="*/ 2307771 w 3628571"/>
              <a:gd name="connsiteY3" fmla="*/ 783772 h 956646"/>
              <a:gd name="connsiteX4" fmla="*/ 2946400 w 3628571"/>
              <a:gd name="connsiteY4" fmla="*/ 914400 h 956646"/>
              <a:gd name="connsiteX5" fmla="*/ 3628571 w 3628571"/>
              <a:gd name="connsiteY5" fmla="*/ 29029 h 95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8571" h="956646">
                <a:moveTo>
                  <a:pt x="0" y="0"/>
                </a:moveTo>
                <a:cubicBezTo>
                  <a:pt x="221342" y="342295"/>
                  <a:pt x="442685" y="684590"/>
                  <a:pt x="682171" y="769257"/>
                </a:cubicBezTo>
                <a:cubicBezTo>
                  <a:pt x="921657" y="853924"/>
                  <a:pt x="1165981" y="505581"/>
                  <a:pt x="1436914" y="508000"/>
                </a:cubicBezTo>
                <a:cubicBezTo>
                  <a:pt x="1707847" y="510419"/>
                  <a:pt x="2056190" y="716039"/>
                  <a:pt x="2307771" y="783772"/>
                </a:cubicBezTo>
                <a:cubicBezTo>
                  <a:pt x="2559352" y="851505"/>
                  <a:pt x="2726267" y="1040190"/>
                  <a:pt x="2946400" y="914400"/>
                </a:cubicBezTo>
                <a:cubicBezTo>
                  <a:pt x="3166533" y="788610"/>
                  <a:pt x="3397552" y="408819"/>
                  <a:pt x="3628571" y="29029"/>
                </a:cubicBezTo>
              </a:path>
            </a:pathLst>
          </a:custGeom>
          <a:solidFill>
            <a:srgbClr val="078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>
            <a:extLst>
              <a:ext uri="{FF2B5EF4-FFF2-40B4-BE49-F238E27FC236}">
                <a16:creationId xmlns:a16="http://schemas.microsoft.com/office/drawing/2014/main" xmlns="" id="{CD1390A8-386A-0721-B7BA-1F6F661B579F}"/>
              </a:ext>
            </a:extLst>
          </p:cNvPr>
          <p:cNvSpPr/>
          <p:nvPr/>
        </p:nvSpPr>
        <p:spPr>
          <a:xfrm rot="9380483">
            <a:off x="-432873" y="-118370"/>
            <a:ext cx="1145390" cy="1132114"/>
          </a:xfrm>
          <a:custGeom>
            <a:avLst/>
            <a:gdLst>
              <a:gd name="connsiteX0" fmla="*/ 448705 w 1145390"/>
              <a:gd name="connsiteY0" fmla="*/ 1132114 h 1132114"/>
              <a:gd name="connsiteX1" fmla="*/ 27790 w 1145390"/>
              <a:gd name="connsiteY1" fmla="*/ 406400 h 1132114"/>
              <a:gd name="connsiteX2" fmla="*/ 1145390 w 1145390"/>
              <a:gd name="connsiteY2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5390" h="1132114">
                <a:moveTo>
                  <a:pt x="448705" y="1132114"/>
                </a:moveTo>
                <a:cubicBezTo>
                  <a:pt x="180190" y="863600"/>
                  <a:pt x="-88324" y="595086"/>
                  <a:pt x="27790" y="406400"/>
                </a:cubicBezTo>
                <a:cubicBezTo>
                  <a:pt x="143904" y="217714"/>
                  <a:pt x="644647" y="108857"/>
                  <a:pt x="1145390" y="0"/>
                </a:cubicBezTo>
              </a:path>
            </a:pathLst>
          </a:custGeom>
          <a:solidFill>
            <a:srgbClr val="09B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itle 2">
            <a:extLst>
              <a:ext uri="{FF2B5EF4-FFF2-40B4-BE49-F238E27FC236}">
                <a16:creationId xmlns:a16="http://schemas.microsoft.com/office/drawing/2014/main" xmlns="" id="{CF55CF90-1003-1196-A7CF-AE1BC70075DB}"/>
              </a:ext>
            </a:extLst>
          </p:cNvPr>
          <p:cNvSpPr txBox="1"/>
          <p:nvPr/>
        </p:nvSpPr>
        <p:spPr>
          <a:xfrm>
            <a:off x="5438720" y="554217"/>
            <a:ext cx="6171551" cy="5060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400" b="1" dirty="0">
                <a:solidFill>
                  <a:schemeClr val="accent3"/>
                </a:solidFill>
                <a:latin typeface="+mn-lt"/>
              </a:rPr>
              <a:t>Ришта как представитель биогельминтов </a:t>
            </a:r>
            <a:endParaRPr lang="en-US" sz="24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xmlns="" id="{DB78B4AA-AC49-9432-E734-052D25890A9B}"/>
              </a:ext>
            </a:extLst>
          </p:cNvPr>
          <p:cNvSpPr txBox="1"/>
          <p:nvPr/>
        </p:nvSpPr>
        <p:spPr>
          <a:xfrm>
            <a:off x="4980097" y="1595408"/>
            <a:ext cx="6171551" cy="5060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chemeClr val="accent3"/>
                </a:solidFill>
                <a:latin typeface="+mn-lt"/>
              </a:rPr>
              <a:t>Цикл развития</a:t>
            </a:r>
            <a:endParaRPr lang="en-US" sz="2000" b="1" dirty="0">
              <a:solidFill>
                <a:schemeClr val="accent3"/>
              </a:solidFill>
              <a:latin typeface="+mn-lt"/>
            </a:endParaRPr>
          </a:p>
        </p:txBody>
      </p:sp>
      <p:pic>
        <p:nvPicPr>
          <p:cNvPr id="3" name="Рисунок 2" descr="Изображение выглядит как рисунок, зарисовка, иллюстрация, Детское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713794B4-38E5-4114-BB2F-FC946F960E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34" y="1322900"/>
            <a:ext cx="2319363" cy="4093969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исунок, Штриховая графика, зарисовка, графическая встав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051E212C-1956-7226-CA7C-B855C04AB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292" y="2180224"/>
            <a:ext cx="2934721" cy="257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110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62FF40F-0A7F-AB5A-A5BF-5417CD668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олилиния 21">
            <a:extLst>
              <a:ext uri="{FF2B5EF4-FFF2-40B4-BE49-F238E27FC236}">
                <a16:creationId xmlns:a16="http://schemas.microsoft.com/office/drawing/2014/main" xmlns="" id="{6E31335A-B961-832A-D43A-994E9D4ABE31}"/>
              </a:ext>
            </a:extLst>
          </p:cNvPr>
          <p:cNvSpPr/>
          <p:nvPr/>
        </p:nvSpPr>
        <p:spPr>
          <a:xfrm rot="9994238">
            <a:off x="2820618" y="6293272"/>
            <a:ext cx="4159163" cy="1512202"/>
          </a:xfrm>
          <a:custGeom>
            <a:avLst/>
            <a:gdLst>
              <a:gd name="connsiteX0" fmla="*/ 0 w 3628571"/>
              <a:gd name="connsiteY0" fmla="*/ 0 h 956646"/>
              <a:gd name="connsiteX1" fmla="*/ 682171 w 3628571"/>
              <a:gd name="connsiteY1" fmla="*/ 769257 h 956646"/>
              <a:gd name="connsiteX2" fmla="*/ 1436914 w 3628571"/>
              <a:gd name="connsiteY2" fmla="*/ 508000 h 956646"/>
              <a:gd name="connsiteX3" fmla="*/ 2307771 w 3628571"/>
              <a:gd name="connsiteY3" fmla="*/ 783772 h 956646"/>
              <a:gd name="connsiteX4" fmla="*/ 2946400 w 3628571"/>
              <a:gd name="connsiteY4" fmla="*/ 914400 h 956646"/>
              <a:gd name="connsiteX5" fmla="*/ 3628571 w 3628571"/>
              <a:gd name="connsiteY5" fmla="*/ 29029 h 95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8571" h="956646">
                <a:moveTo>
                  <a:pt x="0" y="0"/>
                </a:moveTo>
                <a:cubicBezTo>
                  <a:pt x="221342" y="342295"/>
                  <a:pt x="442685" y="684590"/>
                  <a:pt x="682171" y="769257"/>
                </a:cubicBezTo>
                <a:cubicBezTo>
                  <a:pt x="921657" y="853924"/>
                  <a:pt x="1165981" y="505581"/>
                  <a:pt x="1436914" y="508000"/>
                </a:cubicBezTo>
                <a:cubicBezTo>
                  <a:pt x="1707847" y="510419"/>
                  <a:pt x="2056190" y="716039"/>
                  <a:pt x="2307771" y="783772"/>
                </a:cubicBezTo>
                <a:cubicBezTo>
                  <a:pt x="2559352" y="851505"/>
                  <a:pt x="2726267" y="1040190"/>
                  <a:pt x="2946400" y="914400"/>
                </a:cubicBezTo>
                <a:cubicBezTo>
                  <a:pt x="3166533" y="788610"/>
                  <a:pt x="3397552" y="408819"/>
                  <a:pt x="3628571" y="29029"/>
                </a:cubicBezTo>
              </a:path>
            </a:pathLst>
          </a:custGeom>
          <a:solidFill>
            <a:srgbClr val="078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>
            <a:extLst>
              <a:ext uri="{FF2B5EF4-FFF2-40B4-BE49-F238E27FC236}">
                <a16:creationId xmlns:a16="http://schemas.microsoft.com/office/drawing/2014/main" xmlns="" id="{A55A1AB5-B76B-7A75-93CF-7A1C75FBF6D2}"/>
              </a:ext>
            </a:extLst>
          </p:cNvPr>
          <p:cNvSpPr/>
          <p:nvPr/>
        </p:nvSpPr>
        <p:spPr>
          <a:xfrm rot="21370047" flipH="1">
            <a:off x="4260821" y="-270618"/>
            <a:ext cx="3164767" cy="956646"/>
          </a:xfrm>
          <a:custGeom>
            <a:avLst/>
            <a:gdLst>
              <a:gd name="connsiteX0" fmla="*/ 0 w 3628571"/>
              <a:gd name="connsiteY0" fmla="*/ 0 h 956646"/>
              <a:gd name="connsiteX1" fmla="*/ 682171 w 3628571"/>
              <a:gd name="connsiteY1" fmla="*/ 769257 h 956646"/>
              <a:gd name="connsiteX2" fmla="*/ 1436914 w 3628571"/>
              <a:gd name="connsiteY2" fmla="*/ 508000 h 956646"/>
              <a:gd name="connsiteX3" fmla="*/ 2307771 w 3628571"/>
              <a:gd name="connsiteY3" fmla="*/ 783772 h 956646"/>
              <a:gd name="connsiteX4" fmla="*/ 2946400 w 3628571"/>
              <a:gd name="connsiteY4" fmla="*/ 914400 h 956646"/>
              <a:gd name="connsiteX5" fmla="*/ 3628571 w 3628571"/>
              <a:gd name="connsiteY5" fmla="*/ 29029 h 95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8571" h="956646">
                <a:moveTo>
                  <a:pt x="0" y="0"/>
                </a:moveTo>
                <a:cubicBezTo>
                  <a:pt x="221342" y="342295"/>
                  <a:pt x="442685" y="684590"/>
                  <a:pt x="682171" y="769257"/>
                </a:cubicBezTo>
                <a:cubicBezTo>
                  <a:pt x="921657" y="853924"/>
                  <a:pt x="1165981" y="505581"/>
                  <a:pt x="1436914" y="508000"/>
                </a:cubicBezTo>
                <a:cubicBezTo>
                  <a:pt x="1707847" y="510419"/>
                  <a:pt x="2056190" y="716039"/>
                  <a:pt x="2307771" y="783772"/>
                </a:cubicBezTo>
                <a:cubicBezTo>
                  <a:pt x="2559352" y="851505"/>
                  <a:pt x="2726267" y="1040190"/>
                  <a:pt x="2946400" y="914400"/>
                </a:cubicBezTo>
                <a:cubicBezTo>
                  <a:pt x="3166533" y="788610"/>
                  <a:pt x="3397552" y="408819"/>
                  <a:pt x="3628571" y="29029"/>
                </a:cubicBezTo>
              </a:path>
            </a:pathLst>
          </a:custGeom>
          <a:solidFill>
            <a:srgbClr val="0BD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Rounded Rectangle 21">
            <a:extLst>
              <a:ext uri="{FF2B5EF4-FFF2-40B4-BE49-F238E27FC236}">
                <a16:creationId xmlns:a16="http://schemas.microsoft.com/office/drawing/2014/main" xmlns="" id="{B656264B-4C09-68DD-88F2-5A746BFA7C77}"/>
              </a:ext>
            </a:extLst>
          </p:cNvPr>
          <p:cNvSpPr/>
          <p:nvPr/>
        </p:nvSpPr>
        <p:spPr>
          <a:xfrm rot="16200000" flipV="1">
            <a:off x="9025652" y="3122267"/>
            <a:ext cx="4884384" cy="4952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789" name="Rectangle 11">
            <a:extLst>
              <a:ext uri="{FF2B5EF4-FFF2-40B4-BE49-F238E27FC236}">
                <a16:creationId xmlns:a16="http://schemas.microsoft.com/office/drawing/2014/main" xmlns="" id="{CC0EEB9B-CDB6-0BAC-2A93-3B5A68150FB4}"/>
              </a:ext>
            </a:extLst>
          </p:cNvPr>
          <p:cNvSpPr/>
          <p:nvPr/>
        </p:nvSpPr>
        <p:spPr>
          <a:xfrm>
            <a:off x="1353311" y="5921390"/>
            <a:ext cx="31220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Lorem Ipsum is simply dummy text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1" name="Rounded Rectangle 21">
            <a:extLst>
              <a:ext uri="{FF2B5EF4-FFF2-40B4-BE49-F238E27FC236}">
                <a16:creationId xmlns:a16="http://schemas.microsoft.com/office/drawing/2014/main" xmlns="" id="{D5DD98E5-8626-201A-8920-BF3897881592}"/>
              </a:ext>
            </a:extLst>
          </p:cNvPr>
          <p:cNvSpPr/>
          <p:nvPr/>
        </p:nvSpPr>
        <p:spPr>
          <a:xfrm flipV="1">
            <a:off x="139822" y="6305071"/>
            <a:ext cx="2554470" cy="444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DA6CFF0-DE95-5805-DB64-CC9E98A8367F}"/>
              </a:ext>
            </a:extLst>
          </p:cNvPr>
          <p:cNvSpPr txBox="1"/>
          <p:nvPr/>
        </p:nvSpPr>
        <p:spPr>
          <a:xfrm>
            <a:off x="6004313" y="2022306"/>
            <a:ext cx="618768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595959"/>
                </a:solidFill>
              </a:rPr>
              <a:t>Механизм заражения: фекально-оральный</a:t>
            </a:r>
          </a:p>
          <a:p>
            <a:pPr algn="just"/>
            <a:r>
              <a:rPr lang="ru-RU" b="1" dirty="0" smtClean="0">
                <a:solidFill>
                  <a:srgbClr val="595959"/>
                </a:solidFill>
              </a:rPr>
              <a:t>Путь </a:t>
            </a:r>
            <a:r>
              <a:rPr lang="ru-RU" b="1" dirty="0">
                <a:solidFill>
                  <a:srgbClr val="595959"/>
                </a:solidFill>
              </a:rPr>
              <a:t>заражения: пероральный водный- при употреблении загрязненной воды </a:t>
            </a:r>
          </a:p>
          <a:p>
            <a:pPr algn="just"/>
            <a:r>
              <a:rPr lang="ru-RU" b="1" dirty="0">
                <a:solidFill>
                  <a:srgbClr val="595959"/>
                </a:solidFill>
              </a:rPr>
              <a:t>Инвазионная стадия: личинка в циклопе </a:t>
            </a:r>
          </a:p>
          <a:p>
            <a:pPr algn="just"/>
            <a:r>
              <a:rPr lang="ru-RU" b="1" dirty="0">
                <a:solidFill>
                  <a:srgbClr val="595959"/>
                </a:solidFill>
              </a:rPr>
              <a:t>Патогенное действие: в период </a:t>
            </a:r>
            <a:r>
              <a:rPr lang="ru-RU" b="1" dirty="0" err="1">
                <a:solidFill>
                  <a:srgbClr val="595959"/>
                </a:solidFill>
              </a:rPr>
              <a:t>некротизации</a:t>
            </a:r>
            <a:r>
              <a:rPr lang="ru-RU" b="1" dirty="0">
                <a:solidFill>
                  <a:srgbClr val="595959"/>
                </a:solidFill>
              </a:rPr>
              <a:t> кожи на месте головного конца паразита у больного появляются зуд, кожные высыпания. Иногда тошнота и рвота. После разрыва пузыря эти симптомы исчезают. На коже образуются ранки, которые становятся местом проникновения вторичной инфекции. У больного в этом периоде возникают гнойные абсцессы. Поскольку червь часто локализуется около крупных суставов, нередко развиваются тяжелые артриты, которые приводят к потере подвижности сустава. Используется хирургический способ извлечения паразита. Среди населения природных очагов дракункулеза распространен способ удаления червя путем постепенного его наматывания на тонкую палочку.</a:t>
            </a:r>
            <a:endParaRPr lang="en-US" b="1" dirty="0">
              <a:solidFill>
                <a:srgbClr val="595959"/>
              </a:solidFill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:a16="http://schemas.microsoft.com/office/drawing/2014/main" xmlns="" id="{0A0FC4D4-DA03-FB4F-5D25-FB010EAB15EA}"/>
              </a:ext>
            </a:extLst>
          </p:cNvPr>
          <p:cNvSpPr/>
          <p:nvPr/>
        </p:nvSpPr>
        <p:spPr>
          <a:xfrm rot="20968837">
            <a:off x="-1522673" y="5641413"/>
            <a:ext cx="3030715" cy="1858333"/>
          </a:xfrm>
          <a:custGeom>
            <a:avLst/>
            <a:gdLst>
              <a:gd name="connsiteX0" fmla="*/ 0 w 3080697"/>
              <a:gd name="connsiteY0" fmla="*/ 493864 h 1379236"/>
              <a:gd name="connsiteX1" fmla="*/ 1436915 w 3080697"/>
              <a:gd name="connsiteY1" fmla="*/ 378 h 1379236"/>
              <a:gd name="connsiteX2" fmla="*/ 2133600 w 3080697"/>
              <a:gd name="connsiteY2" fmla="*/ 421293 h 1379236"/>
              <a:gd name="connsiteX3" fmla="*/ 2191658 w 3080697"/>
              <a:gd name="connsiteY3" fmla="*/ 914778 h 1379236"/>
              <a:gd name="connsiteX4" fmla="*/ 2873829 w 3080697"/>
              <a:gd name="connsiteY4" fmla="*/ 1059921 h 1379236"/>
              <a:gd name="connsiteX5" fmla="*/ 3048000 w 3080697"/>
              <a:gd name="connsiteY5" fmla="*/ 1379236 h 1379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0697" h="1379236">
                <a:moveTo>
                  <a:pt x="0" y="493864"/>
                </a:moveTo>
                <a:cubicBezTo>
                  <a:pt x="540657" y="253168"/>
                  <a:pt x="1081315" y="12473"/>
                  <a:pt x="1436915" y="378"/>
                </a:cubicBezTo>
                <a:cubicBezTo>
                  <a:pt x="1792515" y="-11717"/>
                  <a:pt x="2007810" y="268893"/>
                  <a:pt x="2133600" y="421293"/>
                </a:cubicBezTo>
                <a:cubicBezTo>
                  <a:pt x="2259391" y="573693"/>
                  <a:pt x="2068286" y="808340"/>
                  <a:pt x="2191658" y="914778"/>
                </a:cubicBezTo>
                <a:cubicBezTo>
                  <a:pt x="2315030" y="1021216"/>
                  <a:pt x="2731105" y="982511"/>
                  <a:pt x="2873829" y="1059921"/>
                </a:cubicBezTo>
                <a:cubicBezTo>
                  <a:pt x="3016553" y="1137331"/>
                  <a:pt x="3142343" y="1255865"/>
                  <a:pt x="3048000" y="1379236"/>
                </a:cubicBezTo>
              </a:path>
            </a:pathLst>
          </a:custGeom>
          <a:solidFill>
            <a:srgbClr val="3E8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>
            <a:extLst>
              <a:ext uri="{FF2B5EF4-FFF2-40B4-BE49-F238E27FC236}">
                <a16:creationId xmlns:a16="http://schemas.microsoft.com/office/drawing/2014/main" xmlns="" id="{50EE0A93-3E43-8A1F-36DD-8D7BC9903C67}"/>
              </a:ext>
            </a:extLst>
          </p:cNvPr>
          <p:cNvSpPr/>
          <p:nvPr/>
        </p:nvSpPr>
        <p:spPr>
          <a:xfrm>
            <a:off x="11572720" y="6106508"/>
            <a:ext cx="1145390" cy="1132114"/>
          </a:xfrm>
          <a:custGeom>
            <a:avLst/>
            <a:gdLst>
              <a:gd name="connsiteX0" fmla="*/ 448705 w 1145390"/>
              <a:gd name="connsiteY0" fmla="*/ 1132114 h 1132114"/>
              <a:gd name="connsiteX1" fmla="*/ 27790 w 1145390"/>
              <a:gd name="connsiteY1" fmla="*/ 406400 h 1132114"/>
              <a:gd name="connsiteX2" fmla="*/ 1145390 w 1145390"/>
              <a:gd name="connsiteY2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5390" h="1132114">
                <a:moveTo>
                  <a:pt x="448705" y="1132114"/>
                </a:moveTo>
                <a:cubicBezTo>
                  <a:pt x="180190" y="863600"/>
                  <a:pt x="-88324" y="595086"/>
                  <a:pt x="27790" y="406400"/>
                </a:cubicBezTo>
                <a:cubicBezTo>
                  <a:pt x="143904" y="217714"/>
                  <a:pt x="644647" y="108857"/>
                  <a:pt x="1145390" y="0"/>
                </a:cubicBezTo>
              </a:path>
            </a:pathLst>
          </a:custGeom>
          <a:solidFill>
            <a:srgbClr val="09B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>
            <a:extLst>
              <a:ext uri="{FF2B5EF4-FFF2-40B4-BE49-F238E27FC236}">
                <a16:creationId xmlns:a16="http://schemas.microsoft.com/office/drawing/2014/main" xmlns="" id="{A7CE51AE-CA98-0988-81CE-6887F7897C7A}"/>
              </a:ext>
            </a:extLst>
          </p:cNvPr>
          <p:cNvSpPr/>
          <p:nvPr/>
        </p:nvSpPr>
        <p:spPr>
          <a:xfrm rot="1051947">
            <a:off x="8875850" y="-548396"/>
            <a:ext cx="4159163" cy="1512202"/>
          </a:xfrm>
          <a:custGeom>
            <a:avLst/>
            <a:gdLst>
              <a:gd name="connsiteX0" fmla="*/ 0 w 3628571"/>
              <a:gd name="connsiteY0" fmla="*/ 0 h 956646"/>
              <a:gd name="connsiteX1" fmla="*/ 682171 w 3628571"/>
              <a:gd name="connsiteY1" fmla="*/ 769257 h 956646"/>
              <a:gd name="connsiteX2" fmla="*/ 1436914 w 3628571"/>
              <a:gd name="connsiteY2" fmla="*/ 508000 h 956646"/>
              <a:gd name="connsiteX3" fmla="*/ 2307771 w 3628571"/>
              <a:gd name="connsiteY3" fmla="*/ 783772 h 956646"/>
              <a:gd name="connsiteX4" fmla="*/ 2946400 w 3628571"/>
              <a:gd name="connsiteY4" fmla="*/ 914400 h 956646"/>
              <a:gd name="connsiteX5" fmla="*/ 3628571 w 3628571"/>
              <a:gd name="connsiteY5" fmla="*/ 29029 h 95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8571" h="956646">
                <a:moveTo>
                  <a:pt x="0" y="0"/>
                </a:moveTo>
                <a:cubicBezTo>
                  <a:pt x="221342" y="342295"/>
                  <a:pt x="442685" y="684590"/>
                  <a:pt x="682171" y="769257"/>
                </a:cubicBezTo>
                <a:cubicBezTo>
                  <a:pt x="921657" y="853924"/>
                  <a:pt x="1165981" y="505581"/>
                  <a:pt x="1436914" y="508000"/>
                </a:cubicBezTo>
                <a:cubicBezTo>
                  <a:pt x="1707847" y="510419"/>
                  <a:pt x="2056190" y="716039"/>
                  <a:pt x="2307771" y="783772"/>
                </a:cubicBezTo>
                <a:cubicBezTo>
                  <a:pt x="2559352" y="851505"/>
                  <a:pt x="2726267" y="1040190"/>
                  <a:pt x="2946400" y="914400"/>
                </a:cubicBezTo>
                <a:cubicBezTo>
                  <a:pt x="3166533" y="788610"/>
                  <a:pt x="3397552" y="408819"/>
                  <a:pt x="3628571" y="29029"/>
                </a:cubicBezTo>
              </a:path>
            </a:pathLst>
          </a:custGeom>
          <a:solidFill>
            <a:srgbClr val="078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>
            <a:extLst>
              <a:ext uri="{FF2B5EF4-FFF2-40B4-BE49-F238E27FC236}">
                <a16:creationId xmlns:a16="http://schemas.microsoft.com/office/drawing/2014/main" xmlns="" id="{30B8F2FB-33FD-A222-9150-738D62F0DA12}"/>
              </a:ext>
            </a:extLst>
          </p:cNvPr>
          <p:cNvSpPr/>
          <p:nvPr/>
        </p:nvSpPr>
        <p:spPr>
          <a:xfrm rot="9380483">
            <a:off x="-432873" y="-118370"/>
            <a:ext cx="1145390" cy="1132114"/>
          </a:xfrm>
          <a:custGeom>
            <a:avLst/>
            <a:gdLst>
              <a:gd name="connsiteX0" fmla="*/ 448705 w 1145390"/>
              <a:gd name="connsiteY0" fmla="*/ 1132114 h 1132114"/>
              <a:gd name="connsiteX1" fmla="*/ 27790 w 1145390"/>
              <a:gd name="connsiteY1" fmla="*/ 406400 h 1132114"/>
              <a:gd name="connsiteX2" fmla="*/ 1145390 w 1145390"/>
              <a:gd name="connsiteY2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5390" h="1132114">
                <a:moveTo>
                  <a:pt x="448705" y="1132114"/>
                </a:moveTo>
                <a:cubicBezTo>
                  <a:pt x="180190" y="863600"/>
                  <a:pt x="-88324" y="595086"/>
                  <a:pt x="27790" y="406400"/>
                </a:cubicBezTo>
                <a:cubicBezTo>
                  <a:pt x="143904" y="217714"/>
                  <a:pt x="644647" y="108857"/>
                  <a:pt x="1145390" y="0"/>
                </a:cubicBezTo>
              </a:path>
            </a:pathLst>
          </a:custGeom>
          <a:solidFill>
            <a:srgbClr val="09B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itle 2">
            <a:extLst>
              <a:ext uri="{FF2B5EF4-FFF2-40B4-BE49-F238E27FC236}">
                <a16:creationId xmlns:a16="http://schemas.microsoft.com/office/drawing/2014/main" xmlns="" id="{65321181-FC41-B073-BBEA-6DC316916764}"/>
              </a:ext>
            </a:extLst>
          </p:cNvPr>
          <p:cNvSpPr txBox="1"/>
          <p:nvPr/>
        </p:nvSpPr>
        <p:spPr>
          <a:xfrm>
            <a:off x="5438720" y="554217"/>
            <a:ext cx="6171551" cy="5060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400" b="1" dirty="0">
                <a:solidFill>
                  <a:schemeClr val="accent3"/>
                </a:solidFill>
                <a:latin typeface="+mn-lt"/>
              </a:rPr>
              <a:t>Ришта как представитель биогельминтов </a:t>
            </a:r>
            <a:endParaRPr lang="en-US" sz="24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xmlns="" id="{F86FAEDD-D12E-480F-7ECF-F97D278A9E92}"/>
              </a:ext>
            </a:extLst>
          </p:cNvPr>
          <p:cNvSpPr txBox="1"/>
          <p:nvPr/>
        </p:nvSpPr>
        <p:spPr>
          <a:xfrm>
            <a:off x="4980097" y="1595408"/>
            <a:ext cx="6171551" cy="5060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chemeClr val="accent3"/>
                </a:solidFill>
                <a:latin typeface="+mn-lt"/>
              </a:rPr>
              <a:t>Дракункулез</a:t>
            </a:r>
            <a:endParaRPr lang="en-US" sz="2000" b="1" dirty="0">
              <a:solidFill>
                <a:schemeClr val="accent3"/>
              </a:solidFill>
              <a:latin typeface="+mn-lt"/>
            </a:endParaRPr>
          </a:p>
        </p:txBody>
      </p:sp>
      <p:pic>
        <p:nvPicPr>
          <p:cNvPr id="4" name="Рисунок 3" descr="Изображение выглядит как земля, человек, гвоздь, ве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4FB9C0B3-0DF9-70DE-211D-842EC69DFD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427" y="3399672"/>
            <a:ext cx="2352675" cy="1943100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палец ноги, вена, Плот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F584EC33-1170-0781-1D2F-D4FFCFB014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51" y="3264913"/>
            <a:ext cx="3032266" cy="2271273"/>
          </a:xfrm>
          <a:prstGeom prst="rect">
            <a:avLst/>
          </a:prstGeom>
        </p:spPr>
      </p:pic>
      <p:pic>
        <p:nvPicPr>
          <p:cNvPr id="10" name="Рисунок 9" descr="Изображение выглядит как земля, человек, рука, на открытом воздух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19C5EDCE-22B7-8710-0729-6C1DFC076D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61" y="1114410"/>
            <a:ext cx="3468531" cy="210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323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4A6DC72-DD3E-B6CC-B6AC-7887E0847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олилиния 21">
            <a:extLst>
              <a:ext uri="{FF2B5EF4-FFF2-40B4-BE49-F238E27FC236}">
                <a16:creationId xmlns:a16="http://schemas.microsoft.com/office/drawing/2014/main" xmlns="" id="{0E47A8C3-D5CA-5418-E9DC-2CA3082E195F}"/>
              </a:ext>
            </a:extLst>
          </p:cNvPr>
          <p:cNvSpPr/>
          <p:nvPr/>
        </p:nvSpPr>
        <p:spPr>
          <a:xfrm rot="9994238">
            <a:off x="2820618" y="6293272"/>
            <a:ext cx="4159163" cy="1512202"/>
          </a:xfrm>
          <a:custGeom>
            <a:avLst/>
            <a:gdLst>
              <a:gd name="connsiteX0" fmla="*/ 0 w 3628571"/>
              <a:gd name="connsiteY0" fmla="*/ 0 h 956646"/>
              <a:gd name="connsiteX1" fmla="*/ 682171 w 3628571"/>
              <a:gd name="connsiteY1" fmla="*/ 769257 h 956646"/>
              <a:gd name="connsiteX2" fmla="*/ 1436914 w 3628571"/>
              <a:gd name="connsiteY2" fmla="*/ 508000 h 956646"/>
              <a:gd name="connsiteX3" fmla="*/ 2307771 w 3628571"/>
              <a:gd name="connsiteY3" fmla="*/ 783772 h 956646"/>
              <a:gd name="connsiteX4" fmla="*/ 2946400 w 3628571"/>
              <a:gd name="connsiteY4" fmla="*/ 914400 h 956646"/>
              <a:gd name="connsiteX5" fmla="*/ 3628571 w 3628571"/>
              <a:gd name="connsiteY5" fmla="*/ 29029 h 95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8571" h="956646">
                <a:moveTo>
                  <a:pt x="0" y="0"/>
                </a:moveTo>
                <a:cubicBezTo>
                  <a:pt x="221342" y="342295"/>
                  <a:pt x="442685" y="684590"/>
                  <a:pt x="682171" y="769257"/>
                </a:cubicBezTo>
                <a:cubicBezTo>
                  <a:pt x="921657" y="853924"/>
                  <a:pt x="1165981" y="505581"/>
                  <a:pt x="1436914" y="508000"/>
                </a:cubicBezTo>
                <a:cubicBezTo>
                  <a:pt x="1707847" y="510419"/>
                  <a:pt x="2056190" y="716039"/>
                  <a:pt x="2307771" y="783772"/>
                </a:cubicBezTo>
                <a:cubicBezTo>
                  <a:pt x="2559352" y="851505"/>
                  <a:pt x="2726267" y="1040190"/>
                  <a:pt x="2946400" y="914400"/>
                </a:cubicBezTo>
                <a:cubicBezTo>
                  <a:pt x="3166533" y="788610"/>
                  <a:pt x="3397552" y="408819"/>
                  <a:pt x="3628571" y="29029"/>
                </a:cubicBezTo>
              </a:path>
            </a:pathLst>
          </a:custGeom>
          <a:solidFill>
            <a:srgbClr val="078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>
            <a:extLst>
              <a:ext uri="{FF2B5EF4-FFF2-40B4-BE49-F238E27FC236}">
                <a16:creationId xmlns:a16="http://schemas.microsoft.com/office/drawing/2014/main" xmlns="" id="{F52BA4E9-5F3A-4F5A-344C-122B0179D43E}"/>
              </a:ext>
            </a:extLst>
          </p:cNvPr>
          <p:cNvSpPr/>
          <p:nvPr/>
        </p:nvSpPr>
        <p:spPr>
          <a:xfrm rot="21370047" flipH="1">
            <a:off x="4260821" y="-270618"/>
            <a:ext cx="3164767" cy="956646"/>
          </a:xfrm>
          <a:custGeom>
            <a:avLst/>
            <a:gdLst>
              <a:gd name="connsiteX0" fmla="*/ 0 w 3628571"/>
              <a:gd name="connsiteY0" fmla="*/ 0 h 956646"/>
              <a:gd name="connsiteX1" fmla="*/ 682171 w 3628571"/>
              <a:gd name="connsiteY1" fmla="*/ 769257 h 956646"/>
              <a:gd name="connsiteX2" fmla="*/ 1436914 w 3628571"/>
              <a:gd name="connsiteY2" fmla="*/ 508000 h 956646"/>
              <a:gd name="connsiteX3" fmla="*/ 2307771 w 3628571"/>
              <a:gd name="connsiteY3" fmla="*/ 783772 h 956646"/>
              <a:gd name="connsiteX4" fmla="*/ 2946400 w 3628571"/>
              <a:gd name="connsiteY4" fmla="*/ 914400 h 956646"/>
              <a:gd name="connsiteX5" fmla="*/ 3628571 w 3628571"/>
              <a:gd name="connsiteY5" fmla="*/ 29029 h 95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8571" h="956646">
                <a:moveTo>
                  <a:pt x="0" y="0"/>
                </a:moveTo>
                <a:cubicBezTo>
                  <a:pt x="221342" y="342295"/>
                  <a:pt x="442685" y="684590"/>
                  <a:pt x="682171" y="769257"/>
                </a:cubicBezTo>
                <a:cubicBezTo>
                  <a:pt x="921657" y="853924"/>
                  <a:pt x="1165981" y="505581"/>
                  <a:pt x="1436914" y="508000"/>
                </a:cubicBezTo>
                <a:cubicBezTo>
                  <a:pt x="1707847" y="510419"/>
                  <a:pt x="2056190" y="716039"/>
                  <a:pt x="2307771" y="783772"/>
                </a:cubicBezTo>
                <a:cubicBezTo>
                  <a:pt x="2559352" y="851505"/>
                  <a:pt x="2726267" y="1040190"/>
                  <a:pt x="2946400" y="914400"/>
                </a:cubicBezTo>
                <a:cubicBezTo>
                  <a:pt x="3166533" y="788610"/>
                  <a:pt x="3397552" y="408819"/>
                  <a:pt x="3628571" y="29029"/>
                </a:cubicBezTo>
              </a:path>
            </a:pathLst>
          </a:custGeom>
          <a:solidFill>
            <a:srgbClr val="0BD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Rounded Rectangle 21">
            <a:extLst>
              <a:ext uri="{FF2B5EF4-FFF2-40B4-BE49-F238E27FC236}">
                <a16:creationId xmlns:a16="http://schemas.microsoft.com/office/drawing/2014/main" xmlns="" id="{9F87FA7E-AB4B-AC5B-BAD9-11E545D8BF5D}"/>
              </a:ext>
            </a:extLst>
          </p:cNvPr>
          <p:cNvSpPr/>
          <p:nvPr/>
        </p:nvSpPr>
        <p:spPr>
          <a:xfrm rot="16200000" flipV="1">
            <a:off x="9025652" y="3122267"/>
            <a:ext cx="4884384" cy="4952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789" name="Rectangle 11">
            <a:extLst>
              <a:ext uri="{FF2B5EF4-FFF2-40B4-BE49-F238E27FC236}">
                <a16:creationId xmlns:a16="http://schemas.microsoft.com/office/drawing/2014/main" xmlns="" id="{FB531831-31E6-2F3D-11DC-9EE1268C6688}"/>
              </a:ext>
            </a:extLst>
          </p:cNvPr>
          <p:cNvSpPr/>
          <p:nvPr/>
        </p:nvSpPr>
        <p:spPr>
          <a:xfrm>
            <a:off x="1353311" y="5921390"/>
            <a:ext cx="31220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Lorem Ipsum is simply dummy text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1" name="Rounded Rectangle 21">
            <a:extLst>
              <a:ext uri="{FF2B5EF4-FFF2-40B4-BE49-F238E27FC236}">
                <a16:creationId xmlns:a16="http://schemas.microsoft.com/office/drawing/2014/main" xmlns="" id="{A51D21AC-A2DA-7BFD-6888-4E49F849D6B2}"/>
              </a:ext>
            </a:extLst>
          </p:cNvPr>
          <p:cNvSpPr/>
          <p:nvPr/>
        </p:nvSpPr>
        <p:spPr>
          <a:xfrm flipV="1">
            <a:off x="139822" y="6305071"/>
            <a:ext cx="2554470" cy="444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4DF8EE5-92CA-47D2-3158-94C5E2A890D3}"/>
              </a:ext>
            </a:extLst>
          </p:cNvPr>
          <p:cNvSpPr txBox="1"/>
          <p:nvPr/>
        </p:nvSpPr>
        <p:spPr>
          <a:xfrm>
            <a:off x="6004313" y="2022306"/>
            <a:ext cx="593322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595959"/>
                </a:solidFill>
              </a:rPr>
              <a:t>Диагностика: специальных методов исследования обычно не требуется. Поскольку червь хорошо заметен через кожные покровы. </a:t>
            </a:r>
          </a:p>
          <a:p>
            <a:pPr algn="just"/>
            <a:r>
              <a:rPr lang="ru-RU" b="1" dirty="0">
                <a:solidFill>
                  <a:srgbClr val="595959"/>
                </a:solidFill>
              </a:rPr>
              <a:t>Профилактика: очаги дракункулеза встречаются там, где население использует одни и те же водоемы и для питья, и для бытовых нужд (мытье, стирка, купание). В этом случае происходит постоянное заражение водоема больными и последующее распространение дракункулеза через питьевую воду среди здорового населения. Необходимо проводить уничтожение циклопов, лечение больных, сан-просвет работу</a:t>
            </a:r>
            <a:endParaRPr lang="en-US" b="1" dirty="0">
              <a:solidFill>
                <a:srgbClr val="595959"/>
              </a:solidFill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:a16="http://schemas.microsoft.com/office/drawing/2014/main" xmlns="" id="{3BC56651-030C-A60D-9D72-F35109B19377}"/>
              </a:ext>
            </a:extLst>
          </p:cNvPr>
          <p:cNvSpPr/>
          <p:nvPr/>
        </p:nvSpPr>
        <p:spPr>
          <a:xfrm rot="20968837">
            <a:off x="-1522673" y="5641413"/>
            <a:ext cx="3030715" cy="1858333"/>
          </a:xfrm>
          <a:custGeom>
            <a:avLst/>
            <a:gdLst>
              <a:gd name="connsiteX0" fmla="*/ 0 w 3080697"/>
              <a:gd name="connsiteY0" fmla="*/ 493864 h 1379236"/>
              <a:gd name="connsiteX1" fmla="*/ 1436915 w 3080697"/>
              <a:gd name="connsiteY1" fmla="*/ 378 h 1379236"/>
              <a:gd name="connsiteX2" fmla="*/ 2133600 w 3080697"/>
              <a:gd name="connsiteY2" fmla="*/ 421293 h 1379236"/>
              <a:gd name="connsiteX3" fmla="*/ 2191658 w 3080697"/>
              <a:gd name="connsiteY3" fmla="*/ 914778 h 1379236"/>
              <a:gd name="connsiteX4" fmla="*/ 2873829 w 3080697"/>
              <a:gd name="connsiteY4" fmla="*/ 1059921 h 1379236"/>
              <a:gd name="connsiteX5" fmla="*/ 3048000 w 3080697"/>
              <a:gd name="connsiteY5" fmla="*/ 1379236 h 1379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0697" h="1379236">
                <a:moveTo>
                  <a:pt x="0" y="493864"/>
                </a:moveTo>
                <a:cubicBezTo>
                  <a:pt x="540657" y="253168"/>
                  <a:pt x="1081315" y="12473"/>
                  <a:pt x="1436915" y="378"/>
                </a:cubicBezTo>
                <a:cubicBezTo>
                  <a:pt x="1792515" y="-11717"/>
                  <a:pt x="2007810" y="268893"/>
                  <a:pt x="2133600" y="421293"/>
                </a:cubicBezTo>
                <a:cubicBezTo>
                  <a:pt x="2259391" y="573693"/>
                  <a:pt x="2068286" y="808340"/>
                  <a:pt x="2191658" y="914778"/>
                </a:cubicBezTo>
                <a:cubicBezTo>
                  <a:pt x="2315030" y="1021216"/>
                  <a:pt x="2731105" y="982511"/>
                  <a:pt x="2873829" y="1059921"/>
                </a:cubicBezTo>
                <a:cubicBezTo>
                  <a:pt x="3016553" y="1137331"/>
                  <a:pt x="3142343" y="1255865"/>
                  <a:pt x="3048000" y="1379236"/>
                </a:cubicBezTo>
              </a:path>
            </a:pathLst>
          </a:custGeom>
          <a:solidFill>
            <a:srgbClr val="3E8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>
            <a:extLst>
              <a:ext uri="{FF2B5EF4-FFF2-40B4-BE49-F238E27FC236}">
                <a16:creationId xmlns:a16="http://schemas.microsoft.com/office/drawing/2014/main" xmlns="" id="{BE526096-60BA-478A-0818-073DF8FFBEED}"/>
              </a:ext>
            </a:extLst>
          </p:cNvPr>
          <p:cNvSpPr/>
          <p:nvPr/>
        </p:nvSpPr>
        <p:spPr>
          <a:xfrm>
            <a:off x="11572720" y="6106508"/>
            <a:ext cx="1145390" cy="1132114"/>
          </a:xfrm>
          <a:custGeom>
            <a:avLst/>
            <a:gdLst>
              <a:gd name="connsiteX0" fmla="*/ 448705 w 1145390"/>
              <a:gd name="connsiteY0" fmla="*/ 1132114 h 1132114"/>
              <a:gd name="connsiteX1" fmla="*/ 27790 w 1145390"/>
              <a:gd name="connsiteY1" fmla="*/ 406400 h 1132114"/>
              <a:gd name="connsiteX2" fmla="*/ 1145390 w 1145390"/>
              <a:gd name="connsiteY2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5390" h="1132114">
                <a:moveTo>
                  <a:pt x="448705" y="1132114"/>
                </a:moveTo>
                <a:cubicBezTo>
                  <a:pt x="180190" y="863600"/>
                  <a:pt x="-88324" y="595086"/>
                  <a:pt x="27790" y="406400"/>
                </a:cubicBezTo>
                <a:cubicBezTo>
                  <a:pt x="143904" y="217714"/>
                  <a:pt x="644647" y="108857"/>
                  <a:pt x="1145390" y="0"/>
                </a:cubicBezTo>
              </a:path>
            </a:pathLst>
          </a:custGeom>
          <a:solidFill>
            <a:srgbClr val="09B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>
            <a:extLst>
              <a:ext uri="{FF2B5EF4-FFF2-40B4-BE49-F238E27FC236}">
                <a16:creationId xmlns:a16="http://schemas.microsoft.com/office/drawing/2014/main" xmlns="" id="{A91CD804-09E8-4D06-C109-04DC97E7F75D}"/>
              </a:ext>
            </a:extLst>
          </p:cNvPr>
          <p:cNvSpPr/>
          <p:nvPr/>
        </p:nvSpPr>
        <p:spPr>
          <a:xfrm rot="1051947">
            <a:off x="8875850" y="-548396"/>
            <a:ext cx="4159163" cy="1512202"/>
          </a:xfrm>
          <a:custGeom>
            <a:avLst/>
            <a:gdLst>
              <a:gd name="connsiteX0" fmla="*/ 0 w 3628571"/>
              <a:gd name="connsiteY0" fmla="*/ 0 h 956646"/>
              <a:gd name="connsiteX1" fmla="*/ 682171 w 3628571"/>
              <a:gd name="connsiteY1" fmla="*/ 769257 h 956646"/>
              <a:gd name="connsiteX2" fmla="*/ 1436914 w 3628571"/>
              <a:gd name="connsiteY2" fmla="*/ 508000 h 956646"/>
              <a:gd name="connsiteX3" fmla="*/ 2307771 w 3628571"/>
              <a:gd name="connsiteY3" fmla="*/ 783772 h 956646"/>
              <a:gd name="connsiteX4" fmla="*/ 2946400 w 3628571"/>
              <a:gd name="connsiteY4" fmla="*/ 914400 h 956646"/>
              <a:gd name="connsiteX5" fmla="*/ 3628571 w 3628571"/>
              <a:gd name="connsiteY5" fmla="*/ 29029 h 95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8571" h="956646">
                <a:moveTo>
                  <a:pt x="0" y="0"/>
                </a:moveTo>
                <a:cubicBezTo>
                  <a:pt x="221342" y="342295"/>
                  <a:pt x="442685" y="684590"/>
                  <a:pt x="682171" y="769257"/>
                </a:cubicBezTo>
                <a:cubicBezTo>
                  <a:pt x="921657" y="853924"/>
                  <a:pt x="1165981" y="505581"/>
                  <a:pt x="1436914" y="508000"/>
                </a:cubicBezTo>
                <a:cubicBezTo>
                  <a:pt x="1707847" y="510419"/>
                  <a:pt x="2056190" y="716039"/>
                  <a:pt x="2307771" y="783772"/>
                </a:cubicBezTo>
                <a:cubicBezTo>
                  <a:pt x="2559352" y="851505"/>
                  <a:pt x="2726267" y="1040190"/>
                  <a:pt x="2946400" y="914400"/>
                </a:cubicBezTo>
                <a:cubicBezTo>
                  <a:pt x="3166533" y="788610"/>
                  <a:pt x="3397552" y="408819"/>
                  <a:pt x="3628571" y="29029"/>
                </a:cubicBezTo>
              </a:path>
            </a:pathLst>
          </a:custGeom>
          <a:solidFill>
            <a:srgbClr val="078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>
            <a:extLst>
              <a:ext uri="{FF2B5EF4-FFF2-40B4-BE49-F238E27FC236}">
                <a16:creationId xmlns:a16="http://schemas.microsoft.com/office/drawing/2014/main" xmlns="" id="{88AC37A8-0907-ED8C-9B53-1596F0CCD410}"/>
              </a:ext>
            </a:extLst>
          </p:cNvPr>
          <p:cNvSpPr/>
          <p:nvPr/>
        </p:nvSpPr>
        <p:spPr>
          <a:xfrm rot="9380483">
            <a:off x="-432873" y="-118370"/>
            <a:ext cx="1145390" cy="1132114"/>
          </a:xfrm>
          <a:custGeom>
            <a:avLst/>
            <a:gdLst>
              <a:gd name="connsiteX0" fmla="*/ 448705 w 1145390"/>
              <a:gd name="connsiteY0" fmla="*/ 1132114 h 1132114"/>
              <a:gd name="connsiteX1" fmla="*/ 27790 w 1145390"/>
              <a:gd name="connsiteY1" fmla="*/ 406400 h 1132114"/>
              <a:gd name="connsiteX2" fmla="*/ 1145390 w 1145390"/>
              <a:gd name="connsiteY2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5390" h="1132114">
                <a:moveTo>
                  <a:pt x="448705" y="1132114"/>
                </a:moveTo>
                <a:cubicBezTo>
                  <a:pt x="180190" y="863600"/>
                  <a:pt x="-88324" y="595086"/>
                  <a:pt x="27790" y="406400"/>
                </a:cubicBezTo>
                <a:cubicBezTo>
                  <a:pt x="143904" y="217714"/>
                  <a:pt x="644647" y="108857"/>
                  <a:pt x="1145390" y="0"/>
                </a:cubicBezTo>
              </a:path>
            </a:pathLst>
          </a:custGeom>
          <a:solidFill>
            <a:srgbClr val="09B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itle 2">
            <a:extLst>
              <a:ext uri="{FF2B5EF4-FFF2-40B4-BE49-F238E27FC236}">
                <a16:creationId xmlns:a16="http://schemas.microsoft.com/office/drawing/2014/main" xmlns="" id="{995F0FB3-8B15-8E51-52FF-7FCBE77B9252}"/>
              </a:ext>
            </a:extLst>
          </p:cNvPr>
          <p:cNvSpPr txBox="1"/>
          <p:nvPr/>
        </p:nvSpPr>
        <p:spPr>
          <a:xfrm>
            <a:off x="5438720" y="554217"/>
            <a:ext cx="6171551" cy="5060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400" b="1" dirty="0">
                <a:solidFill>
                  <a:schemeClr val="accent3"/>
                </a:solidFill>
                <a:latin typeface="+mn-lt"/>
              </a:rPr>
              <a:t>Ришта как представитель биогельминтов </a:t>
            </a:r>
            <a:endParaRPr lang="en-US" sz="24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xmlns="" id="{9B9F323B-F34C-545D-61D7-52C1C5728DEA}"/>
              </a:ext>
            </a:extLst>
          </p:cNvPr>
          <p:cNvSpPr txBox="1"/>
          <p:nvPr/>
        </p:nvSpPr>
        <p:spPr>
          <a:xfrm>
            <a:off x="4980097" y="1595408"/>
            <a:ext cx="6171551" cy="5060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dirty="0" err="1">
                <a:solidFill>
                  <a:schemeClr val="accent3"/>
                </a:solidFill>
                <a:latin typeface="+mn-lt"/>
              </a:rPr>
              <a:t>Профилактика.Диагностика</a:t>
            </a:r>
            <a:endParaRPr lang="en-US" sz="2000" b="1" dirty="0">
              <a:solidFill>
                <a:schemeClr val="accent3"/>
              </a:solidFill>
              <a:latin typeface="+mn-lt"/>
            </a:endParaRPr>
          </a:p>
        </p:txBody>
      </p:sp>
      <p:pic>
        <p:nvPicPr>
          <p:cNvPr id="3" name="Рисунок 2" descr="Изображение выглядит как человек, Медицинское оборудование, здравоохранение, медицински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B473B5A1-65D9-7424-E0B7-A533EE5FA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29" y="1864905"/>
            <a:ext cx="5025156" cy="334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4572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олилиния 41"/>
          <p:cNvSpPr/>
          <p:nvPr/>
        </p:nvSpPr>
        <p:spPr>
          <a:xfrm rot="21370047" flipH="1">
            <a:off x="4260821" y="-270618"/>
            <a:ext cx="3164767" cy="956646"/>
          </a:xfrm>
          <a:custGeom>
            <a:avLst/>
            <a:gdLst>
              <a:gd name="connsiteX0" fmla="*/ 0 w 3628571"/>
              <a:gd name="connsiteY0" fmla="*/ 0 h 956646"/>
              <a:gd name="connsiteX1" fmla="*/ 682171 w 3628571"/>
              <a:gd name="connsiteY1" fmla="*/ 769257 h 956646"/>
              <a:gd name="connsiteX2" fmla="*/ 1436914 w 3628571"/>
              <a:gd name="connsiteY2" fmla="*/ 508000 h 956646"/>
              <a:gd name="connsiteX3" fmla="*/ 2307771 w 3628571"/>
              <a:gd name="connsiteY3" fmla="*/ 783772 h 956646"/>
              <a:gd name="connsiteX4" fmla="*/ 2946400 w 3628571"/>
              <a:gd name="connsiteY4" fmla="*/ 914400 h 956646"/>
              <a:gd name="connsiteX5" fmla="*/ 3628571 w 3628571"/>
              <a:gd name="connsiteY5" fmla="*/ 29029 h 95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8571" h="956646">
                <a:moveTo>
                  <a:pt x="0" y="0"/>
                </a:moveTo>
                <a:cubicBezTo>
                  <a:pt x="221342" y="342295"/>
                  <a:pt x="442685" y="684590"/>
                  <a:pt x="682171" y="769257"/>
                </a:cubicBezTo>
                <a:cubicBezTo>
                  <a:pt x="921657" y="853924"/>
                  <a:pt x="1165981" y="505581"/>
                  <a:pt x="1436914" y="508000"/>
                </a:cubicBezTo>
                <a:cubicBezTo>
                  <a:pt x="1707847" y="510419"/>
                  <a:pt x="2056190" y="716039"/>
                  <a:pt x="2307771" y="783772"/>
                </a:cubicBezTo>
                <a:cubicBezTo>
                  <a:pt x="2559352" y="851505"/>
                  <a:pt x="2726267" y="1040190"/>
                  <a:pt x="2946400" y="914400"/>
                </a:cubicBezTo>
                <a:cubicBezTo>
                  <a:pt x="3166533" y="788610"/>
                  <a:pt x="3397552" y="408819"/>
                  <a:pt x="3628571" y="29029"/>
                </a:cubicBezTo>
              </a:path>
            </a:pathLst>
          </a:custGeom>
          <a:solidFill>
            <a:srgbClr val="0BD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Rounded Rectangle 21"/>
          <p:cNvSpPr/>
          <p:nvPr/>
        </p:nvSpPr>
        <p:spPr>
          <a:xfrm rot="16200000" flipV="1">
            <a:off x="9025652" y="3122267"/>
            <a:ext cx="4884384" cy="4952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733" name="Rounded Rectangle 21"/>
          <p:cNvSpPr/>
          <p:nvPr/>
        </p:nvSpPr>
        <p:spPr>
          <a:xfrm flipV="1">
            <a:off x="107847" y="6370385"/>
            <a:ext cx="2808514" cy="3700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573858" y="3028319"/>
            <a:ext cx="59792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9B77D"/>
                </a:solidFill>
              </a:rPr>
              <a:t>Спасибо за внимание</a:t>
            </a:r>
            <a:endParaRPr lang="en-US" sz="4400" b="1" dirty="0">
              <a:solidFill>
                <a:srgbClr val="09B77D"/>
              </a:solidFill>
            </a:endParaRPr>
          </a:p>
        </p:txBody>
      </p:sp>
      <p:sp>
        <p:nvSpPr>
          <p:cNvPr id="17" name="Freeform 2821"/>
          <p:cNvSpPr>
            <a:spLocks noEditPoints="1"/>
          </p:cNvSpPr>
          <p:nvPr/>
        </p:nvSpPr>
        <p:spPr bwMode="auto">
          <a:xfrm>
            <a:off x="6472128" y="3939163"/>
            <a:ext cx="356061" cy="392392"/>
          </a:xfrm>
          <a:custGeom>
            <a:avLst/>
            <a:gdLst>
              <a:gd name="T0" fmla="*/ 75 w 97"/>
              <a:gd name="T1" fmla="*/ 22 h 107"/>
              <a:gd name="T2" fmla="*/ 75 w 97"/>
              <a:gd name="T3" fmla="*/ 45 h 107"/>
              <a:gd name="T4" fmla="*/ 78 w 97"/>
              <a:gd name="T5" fmla="*/ 45 h 107"/>
              <a:gd name="T6" fmla="*/ 78 w 97"/>
              <a:gd name="T7" fmla="*/ 31 h 107"/>
              <a:gd name="T8" fmla="*/ 76 w 97"/>
              <a:gd name="T9" fmla="*/ 27 h 107"/>
              <a:gd name="T10" fmla="*/ 75 w 97"/>
              <a:gd name="T11" fmla="*/ 22 h 107"/>
              <a:gd name="T12" fmla="*/ 23 w 97"/>
              <a:gd name="T13" fmla="*/ 22 h 107"/>
              <a:gd name="T14" fmla="*/ 22 w 97"/>
              <a:gd name="T15" fmla="*/ 27 h 107"/>
              <a:gd name="T16" fmla="*/ 22 w 97"/>
              <a:gd name="T17" fmla="*/ 31 h 107"/>
              <a:gd name="T18" fmla="*/ 22 w 97"/>
              <a:gd name="T19" fmla="*/ 45 h 107"/>
              <a:gd name="T20" fmla="*/ 23 w 97"/>
              <a:gd name="T21" fmla="*/ 45 h 107"/>
              <a:gd name="T22" fmla="*/ 23 w 97"/>
              <a:gd name="T23" fmla="*/ 22 h 107"/>
              <a:gd name="T24" fmla="*/ 46 w 97"/>
              <a:gd name="T25" fmla="*/ 19 h 107"/>
              <a:gd name="T26" fmla="*/ 44 w 97"/>
              <a:gd name="T27" fmla="*/ 21 h 107"/>
              <a:gd name="T28" fmla="*/ 44 w 97"/>
              <a:gd name="T29" fmla="*/ 21 h 107"/>
              <a:gd name="T30" fmla="*/ 44 w 97"/>
              <a:gd name="T31" fmla="*/ 37 h 107"/>
              <a:gd name="T32" fmla="*/ 44 w 97"/>
              <a:gd name="T33" fmla="*/ 39 h 107"/>
              <a:gd name="T34" fmla="*/ 46 w 97"/>
              <a:gd name="T35" fmla="*/ 39 h 107"/>
              <a:gd name="T36" fmla="*/ 47 w 97"/>
              <a:gd name="T37" fmla="*/ 39 h 107"/>
              <a:gd name="T38" fmla="*/ 47 w 97"/>
              <a:gd name="T39" fmla="*/ 45 h 107"/>
              <a:gd name="T40" fmla="*/ 50 w 97"/>
              <a:gd name="T41" fmla="*/ 45 h 107"/>
              <a:gd name="T42" fmla="*/ 50 w 97"/>
              <a:gd name="T43" fmla="*/ 39 h 107"/>
              <a:gd name="T44" fmla="*/ 52 w 97"/>
              <a:gd name="T45" fmla="*/ 39 h 107"/>
              <a:gd name="T46" fmla="*/ 53 w 97"/>
              <a:gd name="T47" fmla="*/ 39 h 107"/>
              <a:gd name="T48" fmla="*/ 53 w 97"/>
              <a:gd name="T49" fmla="*/ 37 h 107"/>
              <a:gd name="T50" fmla="*/ 53 w 97"/>
              <a:gd name="T51" fmla="*/ 21 h 107"/>
              <a:gd name="T52" fmla="*/ 53 w 97"/>
              <a:gd name="T53" fmla="*/ 21 h 107"/>
              <a:gd name="T54" fmla="*/ 52 w 97"/>
              <a:gd name="T55" fmla="*/ 19 h 107"/>
              <a:gd name="T56" fmla="*/ 46 w 97"/>
              <a:gd name="T57" fmla="*/ 19 h 107"/>
              <a:gd name="T58" fmla="*/ 31 w 97"/>
              <a:gd name="T59" fmla="*/ 0 h 107"/>
              <a:gd name="T60" fmla="*/ 38 w 97"/>
              <a:gd name="T61" fmla="*/ 7 h 107"/>
              <a:gd name="T62" fmla="*/ 41 w 97"/>
              <a:gd name="T63" fmla="*/ 9 h 107"/>
              <a:gd name="T64" fmla="*/ 43 w 97"/>
              <a:gd name="T65" fmla="*/ 7 h 107"/>
              <a:gd name="T66" fmla="*/ 49 w 97"/>
              <a:gd name="T67" fmla="*/ 1 h 107"/>
              <a:gd name="T68" fmla="*/ 49 w 97"/>
              <a:gd name="T69" fmla="*/ 1 h 107"/>
              <a:gd name="T70" fmla="*/ 49 w 97"/>
              <a:gd name="T71" fmla="*/ 1 h 107"/>
              <a:gd name="T72" fmla="*/ 55 w 97"/>
              <a:gd name="T73" fmla="*/ 7 h 107"/>
              <a:gd name="T74" fmla="*/ 56 w 97"/>
              <a:gd name="T75" fmla="*/ 9 h 107"/>
              <a:gd name="T76" fmla="*/ 59 w 97"/>
              <a:gd name="T77" fmla="*/ 7 h 107"/>
              <a:gd name="T78" fmla="*/ 67 w 97"/>
              <a:gd name="T79" fmla="*/ 0 h 107"/>
              <a:gd name="T80" fmla="*/ 79 w 97"/>
              <a:gd name="T81" fmla="*/ 3 h 107"/>
              <a:gd name="T82" fmla="*/ 88 w 97"/>
              <a:gd name="T83" fmla="*/ 12 h 107"/>
              <a:gd name="T84" fmla="*/ 91 w 97"/>
              <a:gd name="T85" fmla="*/ 25 h 107"/>
              <a:gd name="T86" fmla="*/ 91 w 97"/>
              <a:gd name="T87" fmla="*/ 45 h 107"/>
              <a:gd name="T88" fmla="*/ 97 w 97"/>
              <a:gd name="T89" fmla="*/ 45 h 107"/>
              <a:gd name="T90" fmla="*/ 91 w 97"/>
              <a:gd name="T91" fmla="*/ 95 h 107"/>
              <a:gd name="T92" fmla="*/ 79 w 97"/>
              <a:gd name="T93" fmla="*/ 95 h 107"/>
              <a:gd name="T94" fmla="*/ 79 w 97"/>
              <a:gd name="T95" fmla="*/ 107 h 107"/>
              <a:gd name="T96" fmla="*/ 19 w 97"/>
              <a:gd name="T97" fmla="*/ 107 h 107"/>
              <a:gd name="T98" fmla="*/ 19 w 97"/>
              <a:gd name="T99" fmla="*/ 95 h 107"/>
              <a:gd name="T100" fmla="*/ 6 w 97"/>
              <a:gd name="T101" fmla="*/ 95 h 107"/>
              <a:gd name="T102" fmla="*/ 0 w 97"/>
              <a:gd name="T103" fmla="*/ 45 h 107"/>
              <a:gd name="T104" fmla="*/ 6 w 97"/>
              <a:gd name="T105" fmla="*/ 45 h 107"/>
              <a:gd name="T106" fmla="*/ 6 w 97"/>
              <a:gd name="T107" fmla="*/ 25 h 107"/>
              <a:gd name="T108" fmla="*/ 9 w 97"/>
              <a:gd name="T109" fmla="*/ 12 h 107"/>
              <a:gd name="T110" fmla="*/ 19 w 97"/>
              <a:gd name="T111" fmla="*/ 4 h 107"/>
              <a:gd name="T112" fmla="*/ 31 w 97"/>
              <a:gd name="T113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7" h="107">
                <a:moveTo>
                  <a:pt x="75" y="22"/>
                </a:moveTo>
                <a:lnTo>
                  <a:pt x="75" y="45"/>
                </a:lnTo>
                <a:lnTo>
                  <a:pt x="78" y="45"/>
                </a:lnTo>
                <a:lnTo>
                  <a:pt x="78" y="31"/>
                </a:lnTo>
                <a:lnTo>
                  <a:pt x="76" y="27"/>
                </a:lnTo>
                <a:lnTo>
                  <a:pt x="75" y="22"/>
                </a:lnTo>
                <a:close/>
                <a:moveTo>
                  <a:pt x="23" y="22"/>
                </a:moveTo>
                <a:lnTo>
                  <a:pt x="22" y="27"/>
                </a:lnTo>
                <a:lnTo>
                  <a:pt x="22" y="31"/>
                </a:lnTo>
                <a:lnTo>
                  <a:pt x="22" y="45"/>
                </a:lnTo>
                <a:lnTo>
                  <a:pt x="23" y="45"/>
                </a:lnTo>
                <a:lnTo>
                  <a:pt x="23" y="22"/>
                </a:lnTo>
                <a:close/>
                <a:moveTo>
                  <a:pt x="46" y="19"/>
                </a:moveTo>
                <a:lnTo>
                  <a:pt x="44" y="21"/>
                </a:lnTo>
                <a:lnTo>
                  <a:pt x="44" y="21"/>
                </a:lnTo>
                <a:lnTo>
                  <a:pt x="44" y="37"/>
                </a:lnTo>
                <a:lnTo>
                  <a:pt x="44" y="39"/>
                </a:lnTo>
                <a:lnTo>
                  <a:pt x="46" y="39"/>
                </a:lnTo>
                <a:lnTo>
                  <a:pt x="47" y="39"/>
                </a:lnTo>
                <a:lnTo>
                  <a:pt x="47" y="45"/>
                </a:lnTo>
                <a:lnTo>
                  <a:pt x="50" y="45"/>
                </a:lnTo>
                <a:lnTo>
                  <a:pt x="50" y="39"/>
                </a:lnTo>
                <a:lnTo>
                  <a:pt x="52" y="39"/>
                </a:lnTo>
                <a:lnTo>
                  <a:pt x="53" y="39"/>
                </a:lnTo>
                <a:lnTo>
                  <a:pt x="53" y="37"/>
                </a:lnTo>
                <a:lnTo>
                  <a:pt x="53" y="21"/>
                </a:lnTo>
                <a:lnTo>
                  <a:pt x="53" y="21"/>
                </a:lnTo>
                <a:lnTo>
                  <a:pt x="52" y="19"/>
                </a:lnTo>
                <a:lnTo>
                  <a:pt x="46" y="19"/>
                </a:lnTo>
                <a:close/>
                <a:moveTo>
                  <a:pt x="31" y="0"/>
                </a:moveTo>
                <a:lnTo>
                  <a:pt x="38" y="7"/>
                </a:lnTo>
                <a:lnTo>
                  <a:pt x="41" y="9"/>
                </a:lnTo>
                <a:lnTo>
                  <a:pt x="43" y="7"/>
                </a:lnTo>
                <a:lnTo>
                  <a:pt x="49" y="1"/>
                </a:lnTo>
                <a:lnTo>
                  <a:pt x="49" y="1"/>
                </a:lnTo>
                <a:lnTo>
                  <a:pt x="49" y="1"/>
                </a:lnTo>
                <a:lnTo>
                  <a:pt x="55" y="7"/>
                </a:lnTo>
                <a:lnTo>
                  <a:pt x="56" y="9"/>
                </a:lnTo>
                <a:lnTo>
                  <a:pt x="59" y="7"/>
                </a:lnTo>
                <a:lnTo>
                  <a:pt x="67" y="0"/>
                </a:lnTo>
                <a:lnTo>
                  <a:pt x="79" y="3"/>
                </a:lnTo>
                <a:lnTo>
                  <a:pt x="88" y="12"/>
                </a:lnTo>
                <a:lnTo>
                  <a:pt x="91" y="25"/>
                </a:lnTo>
                <a:lnTo>
                  <a:pt x="91" y="45"/>
                </a:lnTo>
                <a:lnTo>
                  <a:pt x="97" y="45"/>
                </a:lnTo>
                <a:lnTo>
                  <a:pt x="91" y="95"/>
                </a:lnTo>
                <a:lnTo>
                  <a:pt x="79" y="95"/>
                </a:lnTo>
                <a:lnTo>
                  <a:pt x="79" y="107"/>
                </a:lnTo>
                <a:lnTo>
                  <a:pt x="19" y="107"/>
                </a:lnTo>
                <a:lnTo>
                  <a:pt x="19" y="95"/>
                </a:lnTo>
                <a:lnTo>
                  <a:pt x="6" y="95"/>
                </a:lnTo>
                <a:lnTo>
                  <a:pt x="0" y="45"/>
                </a:lnTo>
                <a:lnTo>
                  <a:pt x="6" y="45"/>
                </a:lnTo>
                <a:lnTo>
                  <a:pt x="6" y="25"/>
                </a:lnTo>
                <a:lnTo>
                  <a:pt x="9" y="12"/>
                </a:lnTo>
                <a:lnTo>
                  <a:pt x="19" y="4"/>
                </a:lnTo>
                <a:lnTo>
                  <a:pt x="3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2819"/>
          <p:cNvSpPr/>
          <p:nvPr/>
        </p:nvSpPr>
        <p:spPr bwMode="auto">
          <a:xfrm>
            <a:off x="6573858" y="3754899"/>
            <a:ext cx="152599" cy="188929"/>
          </a:xfrm>
          <a:custGeom>
            <a:avLst/>
            <a:gdLst>
              <a:gd name="T0" fmla="*/ 21 w 42"/>
              <a:gd name="T1" fmla="*/ 0 h 51"/>
              <a:gd name="T2" fmla="*/ 27 w 42"/>
              <a:gd name="T3" fmla="*/ 1 h 51"/>
              <a:gd name="T4" fmla="*/ 31 w 42"/>
              <a:gd name="T5" fmla="*/ 3 h 51"/>
              <a:gd name="T6" fmla="*/ 36 w 42"/>
              <a:gd name="T7" fmla="*/ 8 h 51"/>
              <a:gd name="T8" fmla="*/ 39 w 42"/>
              <a:gd name="T9" fmla="*/ 12 h 51"/>
              <a:gd name="T10" fmla="*/ 39 w 42"/>
              <a:gd name="T11" fmla="*/ 18 h 51"/>
              <a:gd name="T12" fmla="*/ 39 w 42"/>
              <a:gd name="T13" fmla="*/ 20 h 51"/>
              <a:gd name="T14" fmla="*/ 39 w 42"/>
              <a:gd name="T15" fmla="*/ 21 h 51"/>
              <a:gd name="T16" fmla="*/ 39 w 42"/>
              <a:gd name="T17" fmla="*/ 23 h 51"/>
              <a:gd name="T18" fmla="*/ 41 w 42"/>
              <a:gd name="T19" fmla="*/ 23 h 51"/>
              <a:gd name="T20" fmla="*/ 42 w 42"/>
              <a:gd name="T21" fmla="*/ 24 h 51"/>
              <a:gd name="T22" fmla="*/ 42 w 42"/>
              <a:gd name="T23" fmla="*/ 27 h 51"/>
              <a:gd name="T24" fmla="*/ 42 w 42"/>
              <a:gd name="T25" fmla="*/ 29 h 51"/>
              <a:gd name="T26" fmla="*/ 41 w 42"/>
              <a:gd name="T27" fmla="*/ 32 h 51"/>
              <a:gd name="T28" fmla="*/ 38 w 42"/>
              <a:gd name="T29" fmla="*/ 33 h 51"/>
              <a:gd name="T30" fmla="*/ 36 w 42"/>
              <a:gd name="T31" fmla="*/ 39 h 51"/>
              <a:gd name="T32" fmla="*/ 35 w 42"/>
              <a:gd name="T33" fmla="*/ 44 h 51"/>
              <a:gd name="T34" fmla="*/ 31 w 42"/>
              <a:gd name="T35" fmla="*/ 47 h 51"/>
              <a:gd name="T36" fmla="*/ 28 w 42"/>
              <a:gd name="T37" fmla="*/ 48 h 51"/>
              <a:gd name="T38" fmla="*/ 25 w 42"/>
              <a:gd name="T39" fmla="*/ 50 h 51"/>
              <a:gd name="T40" fmla="*/ 24 w 42"/>
              <a:gd name="T41" fmla="*/ 50 h 51"/>
              <a:gd name="T42" fmla="*/ 22 w 42"/>
              <a:gd name="T43" fmla="*/ 51 h 51"/>
              <a:gd name="T44" fmla="*/ 21 w 42"/>
              <a:gd name="T45" fmla="*/ 51 h 51"/>
              <a:gd name="T46" fmla="*/ 21 w 42"/>
              <a:gd name="T47" fmla="*/ 51 h 51"/>
              <a:gd name="T48" fmla="*/ 21 w 42"/>
              <a:gd name="T49" fmla="*/ 51 h 51"/>
              <a:gd name="T50" fmla="*/ 19 w 42"/>
              <a:gd name="T51" fmla="*/ 50 h 51"/>
              <a:gd name="T52" fmla="*/ 16 w 42"/>
              <a:gd name="T53" fmla="*/ 50 h 51"/>
              <a:gd name="T54" fmla="*/ 13 w 42"/>
              <a:gd name="T55" fmla="*/ 48 h 51"/>
              <a:gd name="T56" fmla="*/ 10 w 42"/>
              <a:gd name="T57" fmla="*/ 47 h 51"/>
              <a:gd name="T58" fmla="*/ 7 w 42"/>
              <a:gd name="T59" fmla="*/ 44 h 51"/>
              <a:gd name="T60" fmla="*/ 6 w 42"/>
              <a:gd name="T61" fmla="*/ 39 h 51"/>
              <a:gd name="T62" fmla="*/ 4 w 42"/>
              <a:gd name="T63" fmla="*/ 33 h 51"/>
              <a:gd name="T64" fmla="*/ 3 w 42"/>
              <a:gd name="T65" fmla="*/ 32 h 51"/>
              <a:gd name="T66" fmla="*/ 1 w 42"/>
              <a:gd name="T67" fmla="*/ 29 h 51"/>
              <a:gd name="T68" fmla="*/ 0 w 42"/>
              <a:gd name="T69" fmla="*/ 27 h 51"/>
              <a:gd name="T70" fmla="*/ 1 w 42"/>
              <a:gd name="T71" fmla="*/ 24 h 51"/>
              <a:gd name="T72" fmla="*/ 1 w 42"/>
              <a:gd name="T73" fmla="*/ 23 h 51"/>
              <a:gd name="T74" fmla="*/ 3 w 42"/>
              <a:gd name="T75" fmla="*/ 23 h 51"/>
              <a:gd name="T76" fmla="*/ 3 w 42"/>
              <a:gd name="T77" fmla="*/ 21 h 51"/>
              <a:gd name="T78" fmla="*/ 3 w 42"/>
              <a:gd name="T79" fmla="*/ 20 h 51"/>
              <a:gd name="T80" fmla="*/ 3 w 42"/>
              <a:gd name="T81" fmla="*/ 18 h 51"/>
              <a:gd name="T82" fmla="*/ 3 w 42"/>
              <a:gd name="T83" fmla="*/ 12 h 51"/>
              <a:gd name="T84" fmla="*/ 6 w 42"/>
              <a:gd name="T85" fmla="*/ 8 h 51"/>
              <a:gd name="T86" fmla="*/ 10 w 42"/>
              <a:gd name="T87" fmla="*/ 3 h 51"/>
              <a:gd name="T88" fmla="*/ 15 w 42"/>
              <a:gd name="T89" fmla="*/ 1 h 51"/>
              <a:gd name="T90" fmla="*/ 21 w 42"/>
              <a:gd name="T91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2" h="51">
                <a:moveTo>
                  <a:pt x="21" y="0"/>
                </a:moveTo>
                <a:lnTo>
                  <a:pt x="27" y="1"/>
                </a:lnTo>
                <a:lnTo>
                  <a:pt x="31" y="3"/>
                </a:lnTo>
                <a:lnTo>
                  <a:pt x="36" y="8"/>
                </a:lnTo>
                <a:lnTo>
                  <a:pt x="39" y="12"/>
                </a:lnTo>
                <a:lnTo>
                  <a:pt x="39" y="18"/>
                </a:lnTo>
                <a:lnTo>
                  <a:pt x="39" y="20"/>
                </a:lnTo>
                <a:lnTo>
                  <a:pt x="39" y="21"/>
                </a:lnTo>
                <a:lnTo>
                  <a:pt x="39" y="23"/>
                </a:lnTo>
                <a:lnTo>
                  <a:pt x="41" y="23"/>
                </a:lnTo>
                <a:lnTo>
                  <a:pt x="42" y="24"/>
                </a:lnTo>
                <a:lnTo>
                  <a:pt x="42" y="27"/>
                </a:lnTo>
                <a:lnTo>
                  <a:pt x="42" y="29"/>
                </a:lnTo>
                <a:lnTo>
                  <a:pt x="41" y="32"/>
                </a:lnTo>
                <a:lnTo>
                  <a:pt x="38" y="33"/>
                </a:lnTo>
                <a:lnTo>
                  <a:pt x="36" y="39"/>
                </a:lnTo>
                <a:lnTo>
                  <a:pt x="35" y="44"/>
                </a:lnTo>
                <a:lnTo>
                  <a:pt x="31" y="47"/>
                </a:lnTo>
                <a:lnTo>
                  <a:pt x="28" y="48"/>
                </a:lnTo>
                <a:lnTo>
                  <a:pt x="25" y="50"/>
                </a:lnTo>
                <a:lnTo>
                  <a:pt x="24" y="50"/>
                </a:lnTo>
                <a:lnTo>
                  <a:pt x="22" y="51"/>
                </a:lnTo>
                <a:lnTo>
                  <a:pt x="21" y="51"/>
                </a:lnTo>
                <a:lnTo>
                  <a:pt x="21" y="51"/>
                </a:lnTo>
                <a:lnTo>
                  <a:pt x="21" y="51"/>
                </a:lnTo>
                <a:lnTo>
                  <a:pt x="19" y="50"/>
                </a:lnTo>
                <a:lnTo>
                  <a:pt x="16" y="50"/>
                </a:lnTo>
                <a:lnTo>
                  <a:pt x="13" y="48"/>
                </a:lnTo>
                <a:lnTo>
                  <a:pt x="10" y="47"/>
                </a:lnTo>
                <a:lnTo>
                  <a:pt x="7" y="44"/>
                </a:lnTo>
                <a:lnTo>
                  <a:pt x="6" y="39"/>
                </a:lnTo>
                <a:lnTo>
                  <a:pt x="4" y="33"/>
                </a:lnTo>
                <a:lnTo>
                  <a:pt x="3" y="32"/>
                </a:lnTo>
                <a:lnTo>
                  <a:pt x="1" y="29"/>
                </a:lnTo>
                <a:lnTo>
                  <a:pt x="0" y="27"/>
                </a:lnTo>
                <a:lnTo>
                  <a:pt x="1" y="24"/>
                </a:lnTo>
                <a:lnTo>
                  <a:pt x="1" y="23"/>
                </a:lnTo>
                <a:lnTo>
                  <a:pt x="3" y="23"/>
                </a:lnTo>
                <a:lnTo>
                  <a:pt x="3" y="21"/>
                </a:lnTo>
                <a:lnTo>
                  <a:pt x="3" y="20"/>
                </a:lnTo>
                <a:lnTo>
                  <a:pt x="3" y="18"/>
                </a:lnTo>
                <a:lnTo>
                  <a:pt x="3" y="12"/>
                </a:lnTo>
                <a:lnTo>
                  <a:pt x="6" y="8"/>
                </a:lnTo>
                <a:lnTo>
                  <a:pt x="10" y="3"/>
                </a:lnTo>
                <a:lnTo>
                  <a:pt x="15" y="1"/>
                </a:lnTo>
                <a:lnTo>
                  <a:pt x="21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2820"/>
          <p:cNvSpPr>
            <a:spLocks noEditPoints="1"/>
          </p:cNvSpPr>
          <p:nvPr/>
        </p:nvSpPr>
        <p:spPr bwMode="auto">
          <a:xfrm>
            <a:off x="6734538" y="3713899"/>
            <a:ext cx="312462" cy="225264"/>
          </a:xfrm>
          <a:custGeom>
            <a:avLst/>
            <a:gdLst>
              <a:gd name="T0" fmla="*/ 27 w 86"/>
              <a:gd name="T1" fmla="*/ 30 h 60"/>
              <a:gd name="T2" fmla="*/ 25 w 86"/>
              <a:gd name="T3" fmla="*/ 32 h 60"/>
              <a:gd name="T4" fmla="*/ 25 w 86"/>
              <a:gd name="T5" fmla="*/ 32 h 60"/>
              <a:gd name="T6" fmla="*/ 25 w 86"/>
              <a:gd name="T7" fmla="*/ 33 h 60"/>
              <a:gd name="T8" fmla="*/ 27 w 86"/>
              <a:gd name="T9" fmla="*/ 33 h 60"/>
              <a:gd name="T10" fmla="*/ 47 w 86"/>
              <a:gd name="T11" fmla="*/ 33 h 60"/>
              <a:gd name="T12" fmla="*/ 48 w 86"/>
              <a:gd name="T13" fmla="*/ 33 h 60"/>
              <a:gd name="T14" fmla="*/ 48 w 86"/>
              <a:gd name="T15" fmla="*/ 32 h 60"/>
              <a:gd name="T16" fmla="*/ 48 w 86"/>
              <a:gd name="T17" fmla="*/ 32 h 60"/>
              <a:gd name="T18" fmla="*/ 47 w 86"/>
              <a:gd name="T19" fmla="*/ 30 h 60"/>
              <a:gd name="T20" fmla="*/ 27 w 86"/>
              <a:gd name="T21" fmla="*/ 30 h 60"/>
              <a:gd name="T22" fmla="*/ 27 w 86"/>
              <a:gd name="T23" fmla="*/ 24 h 60"/>
              <a:gd name="T24" fmla="*/ 25 w 86"/>
              <a:gd name="T25" fmla="*/ 26 h 60"/>
              <a:gd name="T26" fmla="*/ 25 w 86"/>
              <a:gd name="T27" fmla="*/ 26 h 60"/>
              <a:gd name="T28" fmla="*/ 25 w 86"/>
              <a:gd name="T29" fmla="*/ 27 h 60"/>
              <a:gd name="T30" fmla="*/ 27 w 86"/>
              <a:gd name="T31" fmla="*/ 27 h 60"/>
              <a:gd name="T32" fmla="*/ 62 w 86"/>
              <a:gd name="T33" fmla="*/ 27 h 60"/>
              <a:gd name="T34" fmla="*/ 63 w 86"/>
              <a:gd name="T35" fmla="*/ 27 h 60"/>
              <a:gd name="T36" fmla="*/ 63 w 86"/>
              <a:gd name="T37" fmla="*/ 26 h 60"/>
              <a:gd name="T38" fmla="*/ 63 w 86"/>
              <a:gd name="T39" fmla="*/ 26 h 60"/>
              <a:gd name="T40" fmla="*/ 62 w 86"/>
              <a:gd name="T41" fmla="*/ 24 h 60"/>
              <a:gd name="T42" fmla="*/ 27 w 86"/>
              <a:gd name="T43" fmla="*/ 24 h 60"/>
              <a:gd name="T44" fmla="*/ 27 w 86"/>
              <a:gd name="T45" fmla="*/ 18 h 60"/>
              <a:gd name="T46" fmla="*/ 25 w 86"/>
              <a:gd name="T47" fmla="*/ 19 h 60"/>
              <a:gd name="T48" fmla="*/ 25 w 86"/>
              <a:gd name="T49" fmla="*/ 19 h 60"/>
              <a:gd name="T50" fmla="*/ 25 w 86"/>
              <a:gd name="T51" fmla="*/ 21 h 60"/>
              <a:gd name="T52" fmla="*/ 27 w 86"/>
              <a:gd name="T53" fmla="*/ 21 h 60"/>
              <a:gd name="T54" fmla="*/ 62 w 86"/>
              <a:gd name="T55" fmla="*/ 21 h 60"/>
              <a:gd name="T56" fmla="*/ 63 w 86"/>
              <a:gd name="T57" fmla="*/ 21 h 60"/>
              <a:gd name="T58" fmla="*/ 63 w 86"/>
              <a:gd name="T59" fmla="*/ 19 h 60"/>
              <a:gd name="T60" fmla="*/ 63 w 86"/>
              <a:gd name="T61" fmla="*/ 19 h 60"/>
              <a:gd name="T62" fmla="*/ 62 w 86"/>
              <a:gd name="T63" fmla="*/ 18 h 60"/>
              <a:gd name="T64" fmla="*/ 27 w 86"/>
              <a:gd name="T65" fmla="*/ 18 h 60"/>
              <a:gd name="T66" fmla="*/ 45 w 86"/>
              <a:gd name="T67" fmla="*/ 0 h 60"/>
              <a:gd name="T68" fmla="*/ 60 w 86"/>
              <a:gd name="T69" fmla="*/ 3 h 60"/>
              <a:gd name="T70" fmla="*/ 74 w 86"/>
              <a:gd name="T71" fmla="*/ 9 h 60"/>
              <a:gd name="T72" fmla="*/ 81 w 86"/>
              <a:gd name="T73" fmla="*/ 16 h 60"/>
              <a:gd name="T74" fmla="*/ 86 w 86"/>
              <a:gd name="T75" fmla="*/ 29 h 60"/>
              <a:gd name="T76" fmla="*/ 81 w 86"/>
              <a:gd name="T77" fmla="*/ 39 h 60"/>
              <a:gd name="T78" fmla="*/ 74 w 86"/>
              <a:gd name="T79" fmla="*/ 48 h 60"/>
              <a:gd name="T80" fmla="*/ 60 w 86"/>
              <a:gd name="T81" fmla="*/ 54 h 60"/>
              <a:gd name="T82" fmla="*/ 45 w 86"/>
              <a:gd name="T83" fmla="*/ 56 h 60"/>
              <a:gd name="T84" fmla="*/ 31 w 86"/>
              <a:gd name="T85" fmla="*/ 54 h 60"/>
              <a:gd name="T86" fmla="*/ 19 w 86"/>
              <a:gd name="T87" fmla="*/ 50 h 60"/>
              <a:gd name="T88" fmla="*/ 0 w 86"/>
              <a:gd name="T89" fmla="*/ 60 h 60"/>
              <a:gd name="T90" fmla="*/ 12 w 86"/>
              <a:gd name="T91" fmla="*/ 44 h 60"/>
              <a:gd name="T92" fmla="*/ 7 w 86"/>
              <a:gd name="T93" fmla="*/ 39 h 60"/>
              <a:gd name="T94" fmla="*/ 6 w 86"/>
              <a:gd name="T95" fmla="*/ 35 h 60"/>
              <a:gd name="T96" fmla="*/ 4 w 86"/>
              <a:gd name="T97" fmla="*/ 29 h 60"/>
              <a:gd name="T98" fmla="*/ 7 w 86"/>
              <a:gd name="T99" fmla="*/ 16 h 60"/>
              <a:gd name="T100" fmla="*/ 16 w 86"/>
              <a:gd name="T101" fmla="*/ 9 h 60"/>
              <a:gd name="T102" fmla="*/ 28 w 86"/>
              <a:gd name="T103" fmla="*/ 3 h 60"/>
              <a:gd name="T104" fmla="*/ 45 w 86"/>
              <a:gd name="T105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6" h="60">
                <a:moveTo>
                  <a:pt x="27" y="30"/>
                </a:moveTo>
                <a:lnTo>
                  <a:pt x="25" y="32"/>
                </a:lnTo>
                <a:lnTo>
                  <a:pt x="25" y="32"/>
                </a:lnTo>
                <a:lnTo>
                  <a:pt x="25" y="33"/>
                </a:lnTo>
                <a:lnTo>
                  <a:pt x="27" y="33"/>
                </a:lnTo>
                <a:lnTo>
                  <a:pt x="47" y="33"/>
                </a:lnTo>
                <a:lnTo>
                  <a:pt x="48" y="33"/>
                </a:lnTo>
                <a:lnTo>
                  <a:pt x="48" y="32"/>
                </a:lnTo>
                <a:lnTo>
                  <a:pt x="48" y="32"/>
                </a:lnTo>
                <a:lnTo>
                  <a:pt x="47" y="30"/>
                </a:lnTo>
                <a:lnTo>
                  <a:pt x="27" y="30"/>
                </a:lnTo>
                <a:close/>
                <a:moveTo>
                  <a:pt x="27" y="24"/>
                </a:moveTo>
                <a:lnTo>
                  <a:pt x="25" y="26"/>
                </a:lnTo>
                <a:lnTo>
                  <a:pt x="25" y="26"/>
                </a:lnTo>
                <a:lnTo>
                  <a:pt x="25" y="27"/>
                </a:lnTo>
                <a:lnTo>
                  <a:pt x="27" y="27"/>
                </a:lnTo>
                <a:lnTo>
                  <a:pt x="62" y="27"/>
                </a:lnTo>
                <a:lnTo>
                  <a:pt x="63" y="27"/>
                </a:lnTo>
                <a:lnTo>
                  <a:pt x="63" y="26"/>
                </a:lnTo>
                <a:lnTo>
                  <a:pt x="63" y="26"/>
                </a:lnTo>
                <a:lnTo>
                  <a:pt x="62" y="24"/>
                </a:lnTo>
                <a:lnTo>
                  <a:pt x="27" y="24"/>
                </a:lnTo>
                <a:close/>
                <a:moveTo>
                  <a:pt x="27" y="18"/>
                </a:moveTo>
                <a:lnTo>
                  <a:pt x="25" y="19"/>
                </a:lnTo>
                <a:lnTo>
                  <a:pt x="25" y="19"/>
                </a:lnTo>
                <a:lnTo>
                  <a:pt x="25" y="21"/>
                </a:lnTo>
                <a:lnTo>
                  <a:pt x="27" y="21"/>
                </a:lnTo>
                <a:lnTo>
                  <a:pt x="62" y="21"/>
                </a:lnTo>
                <a:lnTo>
                  <a:pt x="63" y="21"/>
                </a:lnTo>
                <a:lnTo>
                  <a:pt x="63" y="19"/>
                </a:lnTo>
                <a:lnTo>
                  <a:pt x="63" y="19"/>
                </a:lnTo>
                <a:lnTo>
                  <a:pt x="62" y="18"/>
                </a:lnTo>
                <a:lnTo>
                  <a:pt x="27" y="18"/>
                </a:lnTo>
                <a:close/>
                <a:moveTo>
                  <a:pt x="45" y="0"/>
                </a:moveTo>
                <a:lnTo>
                  <a:pt x="60" y="3"/>
                </a:lnTo>
                <a:lnTo>
                  <a:pt x="74" y="9"/>
                </a:lnTo>
                <a:lnTo>
                  <a:pt x="81" y="16"/>
                </a:lnTo>
                <a:lnTo>
                  <a:pt x="86" y="29"/>
                </a:lnTo>
                <a:lnTo>
                  <a:pt x="81" y="39"/>
                </a:lnTo>
                <a:lnTo>
                  <a:pt x="74" y="48"/>
                </a:lnTo>
                <a:lnTo>
                  <a:pt x="60" y="54"/>
                </a:lnTo>
                <a:lnTo>
                  <a:pt x="45" y="56"/>
                </a:lnTo>
                <a:lnTo>
                  <a:pt x="31" y="54"/>
                </a:lnTo>
                <a:lnTo>
                  <a:pt x="19" y="50"/>
                </a:lnTo>
                <a:lnTo>
                  <a:pt x="0" y="60"/>
                </a:lnTo>
                <a:lnTo>
                  <a:pt x="12" y="44"/>
                </a:lnTo>
                <a:lnTo>
                  <a:pt x="7" y="39"/>
                </a:lnTo>
                <a:lnTo>
                  <a:pt x="6" y="35"/>
                </a:lnTo>
                <a:lnTo>
                  <a:pt x="4" y="29"/>
                </a:lnTo>
                <a:lnTo>
                  <a:pt x="7" y="16"/>
                </a:lnTo>
                <a:lnTo>
                  <a:pt x="16" y="9"/>
                </a:lnTo>
                <a:lnTo>
                  <a:pt x="28" y="3"/>
                </a:lnTo>
                <a:lnTo>
                  <a:pt x="45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Полилиния 36"/>
          <p:cNvSpPr/>
          <p:nvPr/>
        </p:nvSpPr>
        <p:spPr>
          <a:xfrm rot="1051947">
            <a:off x="8875850" y="-548396"/>
            <a:ext cx="4159163" cy="1512202"/>
          </a:xfrm>
          <a:custGeom>
            <a:avLst/>
            <a:gdLst>
              <a:gd name="connsiteX0" fmla="*/ 0 w 3628571"/>
              <a:gd name="connsiteY0" fmla="*/ 0 h 956646"/>
              <a:gd name="connsiteX1" fmla="*/ 682171 w 3628571"/>
              <a:gd name="connsiteY1" fmla="*/ 769257 h 956646"/>
              <a:gd name="connsiteX2" fmla="*/ 1436914 w 3628571"/>
              <a:gd name="connsiteY2" fmla="*/ 508000 h 956646"/>
              <a:gd name="connsiteX3" fmla="*/ 2307771 w 3628571"/>
              <a:gd name="connsiteY3" fmla="*/ 783772 h 956646"/>
              <a:gd name="connsiteX4" fmla="*/ 2946400 w 3628571"/>
              <a:gd name="connsiteY4" fmla="*/ 914400 h 956646"/>
              <a:gd name="connsiteX5" fmla="*/ 3628571 w 3628571"/>
              <a:gd name="connsiteY5" fmla="*/ 29029 h 95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8571" h="956646">
                <a:moveTo>
                  <a:pt x="0" y="0"/>
                </a:moveTo>
                <a:cubicBezTo>
                  <a:pt x="221342" y="342295"/>
                  <a:pt x="442685" y="684590"/>
                  <a:pt x="682171" y="769257"/>
                </a:cubicBezTo>
                <a:cubicBezTo>
                  <a:pt x="921657" y="853924"/>
                  <a:pt x="1165981" y="505581"/>
                  <a:pt x="1436914" y="508000"/>
                </a:cubicBezTo>
                <a:cubicBezTo>
                  <a:pt x="1707847" y="510419"/>
                  <a:pt x="2056190" y="716039"/>
                  <a:pt x="2307771" y="783772"/>
                </a:cubicBezTo>
                <a:cubicBezTo>
                  <a:pt x="2559352" y="851505"/>
                  <a:pt x="2726267" y="1040190"/>
                  <a:pt x="2946400" y="914400"/>
                </a:cubicBezTo>
                <a:cubicBezTo>
                  <a:pt x="3166533" y="788610"/>
                  <a:pt x="3397552" y="408819"/>
                  <a:pt x="3628571" y="29029"/>
                </a:cubicBezTo>
              </a:path>
            </a:pathLst>
          </a:custGeom>
          <a:solidFill>
            <a:srgbClr val="078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олилиния 37"/>
          <p:cNvSpPr/>
          <p:nvPr/>
        </p:nvSpPr>
        <p:spPr>
          <a:xfrm>
            <a:off x="11572720" y="6106508"/>
            <a:ext cx="1145390" cy="1132114"/>
          </a:xfrm>
          <a:custGeom>
            <a:avLst/>
            <a:gdLst>
              <a:gd name="connsiteX0" fmla="*/ 448705 w 1145390"/>
              <a:gd name="connsiteY0" fmla="*/ 1132114 h 1132114"/>
              <a:gd name="connsiteX1" fmla="*/ 27790 w 1145390"/>
              <a:gd name="connsiteY1" fmla="*/ 406400 h 1132114"/>
              <a:gd name="connsiteX2" fmla="*/ 1145390 w 1145390"/>
              <a:gd name="connsiteY2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5390" h="1132114">
                <a:moveTo>
                  <a:pt x="448705" y="1132114"/>
                </a:moveTo>
                <a:cubicBezTo>
                  <a:pt x="180190" y="863600"/>
                  <a:pt x="-88324" y="595086"/>
                  <a:pt x="27790" y="406400"/>
                </a:cubicBezTo>
                <a:cubicBezTo>
                  <a:pt x="143904" y="217714"/>
                  <a:pt x="644647" y="108857"/>
                  <a:pt x="1145390" y="0"/>
                </a:cubicBezTo>
              </a:path>
            </a:pathLst>
          </a:custGeom>
          <a:solidFill>
            <a:srgbClr val="09B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олилиния 38"/>
          <p:cNvSpPr/>
          <p:nvPr/>
        </p:nvSpPr>
        <p:spPr>
          <a:xfrm rot="9994238">
            <a:off x="2820618" y="6293272"/>
            <a:ext cx="4159163" cy="1512202"/>
          </a:xfrm>
          <a:custGeom>
            <a:avLst/>
            <a:gdLst>
              <a:gd name="connsiteX0" fmla="*/ 0 w 3628571"/>
              <a:gd name="connsiteY0" fmla="*/ 0 h 956646"/>
              <a:gd name="connsiteX1" fmla="*/ 682171 w 3628571"/>
              <a:gd name="connsiteY1" fmla="*/ 769257 h 956646"/>
              <a:gd name="connsiteX2" fmla="*/ 1436914 w 3628571"/>
              <a:gd name="connsiteY2" fmla="*/ 508000 h 956646"/>
              <a:gd name="connsiteX3" fmla="*/ 2307771 w 3628571"/>
              <a:gd name="connsiteY3" fmla="*/ 783772 h 956646"/>
              <a:gd name="connsiteX4" fmla="*/ 2946400 w 3628571"/>
              <a:gd name="connsiteY4" fmla="*/ 914400 h 956646"/>
              <a:gd name="connsiteX5" fmla="*/ 3628571 w 3628571"/>
              <a:gd name="connsiteY5" fmla="*/ 29029 h 95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8571" h="956646">
                <a:moveTo>
                  <a:pt x="0" y="0"/>
                </a:moveTo>
                <a:cubicBezTo>
                  <a:pt x="221342" y="342295"/>
                  <a:pt x="442685" y="684590"/>
                  <a:pt x="682171" y="769257"/>
                </a:cubicBezTo>
                <a:cubicBezTo>
                  <a:pt x="921657" y="853924"/>
                  <a:pt x="1165981" y="505581"/>
                  <a:pt x="1436914" y="508000"/>
                </a:cubicBezTo>
                <a:cubicBezTo>
                  <a:pt x="1707847" y="510419"/>
                  <a:pt x="2056190" y="716039"/>
                  <a:pt x="2307771" y="783772"/>
                </a:cubicBezTo>
                <a:cubicBezTo>
                  <a:pt x="2559352" y="851505"/>
                  <a:pt x="2726267" y="1040190"/>
                  <a:pt x="2946400" y="914400"/>
                </a:cubicBezTo>
                <a:cubicBezTo>
                  <a:pt x="3166533" y="788610"/>
                  <a:pt x="3397552" y="408819"/>
                  <a:pt x="3628571" y="29029"/>
                </a:cubicBezTo>
              </a:path>
            </a:pathLst>
          </a:custGeom>
          <a:solidFill>
            <a:srgbClr val="078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олилиния 39"/>
          <p:cNvSpPr/>
          <p:nvPr/>
        </p:nvSpPr>
        <p:spPr>
          <a:xfrm rot="20968837">
            <a:off x="-1522673" y="5641413"/>
            <a:ext cx="3030715" cy="1858333"/>
          </a:xfrm>
          <a:custGeom>
            <a:avLst/>
            <a:gdLst>
              <a:gd name="connsiteX0" fmla="*/ 0 w 3080697"/>
              <a:gd name="connsiteY0" fmla="*/ 493864 h 1379236"/>
              <a:gd name="connsiteX1" fmla="*/ 1436915 w 3080697"/>
              <a:gd name="connsiteY1" fmla="*/ 378 h 1379236"/>
              <a:gd name="connsiteX2" fmla="*/ 2133600 w 3080697"/>
              <a:gd name="connsiteY2" fmla="*/ 421293 h 1379236"/>
              <a:gd name="connsiteX3" fmla="*/ 2191658 w 3080697"/>
              <a:gd name="connsiteY3" fmla="*/ 914778 h 1379236"/>
              <a:gd name="connsiteX4" fmla="*/ 2873829 w 3080697"/>
              <a:gd name="connsiteY4" fmla="*/ 1059921 h 1379236"/>
              <a:gd name="connsiteX5" fmla="*/ 3048000 w 3080697"/>
              <a:gd name="connsiteY5" fmla="*/ 1379236 h 1379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0697" h="1379236">
                <a:moveTo>
                  <a:pt x="0" y="493864"/>
                </a:moveTo>
                <a:cubicBezTo>
                  <a:pt x="540657" y="253168"/>
                  <a:pt x="1081315" y="12473"/>
                  <a:pt x="1436915" y="378"/>
                </a:cubicBezTo>
                <a:cubicBezTo>
                  <a:pt x="1792515" y="-11717"/>
                  <a:pt x="2007810" y="268893"/>
                  <a:pt x="2133600" y="421293"/>
                </a:cubicBezTo>
                <a:cubicBezTo>
                  <a:pt x="2259391" y="573693"/>
                  <a:pt x="2068286" y="808340"/>
                  <a:pt x="2191658" y="914778"/>
                </a:cubicBezTo>
                <a:cubicBezTo>
                  <a:pt x="2315030" y="1021216"/>
                  <a:pt x="2731105" y="982511"/>
                  <a:pt x="2873829" y="1059921"/>
                </a:cubicBezTo>
                <a:cubicBezTo>
                  <a:pt x="3016553" y="1137331"/>
                  <a:pt x="3142343" y="1255865"/>
                  <a:pt x="3048000" y="1379236"/>
                </a:cubicBezTo>
              </a:path>
            </a:pathLst>
          </a:custGeom>
          <a:solidFill>
            <a:srgbClr val="3E8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олилиния 40"/>
          <p:cNvSpPr/>
          <p:nvPr/>
        </p:nvSpPr>
        <p:spPr>
          <a:xfrm rot="9380483">
            <a:off x="-486026" y="-254131"/>
            <a:ext cx="1145390" cy="1132114"/>
          </a:xfrm>
          <a:custGeom>
            <a:avLst/>
            <a:gdLst>
              <a:gd name="connsiteX0" fmla="*/ 448705 w 1145390"/>
              <a:gd name="connsiteY0" fmla="*/ 1132114 h 1132114"/>
              <a:gd name="connsiteX1" fmla="*/ 27790 w 1145390"/>
              <a:gd name="connsiteY1" fmla="*/ 406400 h 1132114"/>
              <a:gd name="connsiteX2" fmla="*/ 1145390 w 1145390"/>
              <a:gd name="connsiteY2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5390" h="1132114">
                <a:moveTo>
                  <a:pt x="448705" y="1132114"/>
                </a:moveTo>
                <a:cubicBezTo>
                  <a:pt x="180190" y="863600"/>
                  <a:pt x="-88324" y="595086"/>
                  <a:pt x="27790" y="406400"/>
                </a:cubicBezTo>
                <a:cubicBezTo>
                  <a:pt x="143904" y="217714"/>
                  <a:pt x="644647" y="108857"/>
                  <a:pt x="1145390" y="0"/>
                </a:cubicBezTo>
              </a:path>
            </a:pathLst>
          </a:custGeom>
          <a:solidFill>
            <a:srgbClr val="09B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 descr="photo_2023-11-02_13-38-40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5624" r="5624"/>
          <a:stretch>
            <a:fillRect/>
          </a:stretch>
        </p:blipFill>
        <p:spPr>
          <a:xfrm>
            <a:off x="941388" y="422275"/>
            <a:ext cx="5461000" cy="6153150"/>
          </a:xfrm>
        </p:spPr>
      </p:pic>
    </p:spTree>
    <p:extLst>
      <p:ext uri="{BB962C8B-B14F-4D97-AF65-F5344CB8AC3E}">
        <p14:creationId xmlns:p14="http://schemas.microsoft.com/office/powerpoint/2010/main" val="431816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олилиния 21"/>
          <p:cNvSpPr/>
          <p:nvPr/>
        </p:nvSpPr>
        <p:spPr>
          <a:xfrm rot="9994238">
            <a:off x="2820618" y="6293272"/>
            <a:ext cx="4159163" cy="1512202"/>
          </a:xfrm>
          <a:custGeom>
            <a:avLst/>
            <a:gdLst>
              <a:gd name="connsiteX0" fmla="*/ 0 w 3628571"/>
              <a:gd name="connsiteY0" fmla="*/ 0 h 956646"/>
              <a:gd name="connsiteX1" fmla="*/ 682171 w 3628571"/>
              <a:gd name="connsiteY1" fmla="*/ 769257 h 956646"/>
              <a:gd name="connsiteX2" fmla="*/ 1436914 w 3628571"/>
              <a:gd name="connsiteY2" fmla="*/ 508000 h 956646"/>
              <a:gd name="connsiteX3" fmla="*/ 2307771 w 3628571"/>
              <a:gd name="connsiteY3" fmla="*/ 783772 h 956646"/>
              <a:gd name="connsiteX4" fmla="*/ 2946400 w 3628571"/>
              <a:gd name="connsiteY4" fmla="*/ 914400 h 956646"/>
              <a:gd name="connsiteX5" fmla="*/ 3628571 w 3628571"/>
              <a:gd name="connsiteY5" fmla="*/ 29029 h 95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8571" h="956646">
                <a:moveTo>
                  <a:pt x="0" y="0"/>
                </a:moveTo>
                <a:cubicBezTo>
                  <a:pt x="221342" y="342295"/>
                  <a:pt x="442685" y="684590"/>
                  <a:pt x="682171" y="769257"/>
                </a:cubicBezTo>
                <a:cubicBezTo>
                  <a:pt x="921657" y="853924"/>
                  <a:pt x="1165981" y="505581"/>
                  <a:pt x="1436914" y="508000"/>
                </a:cubicBezTo>
                <a:cubicBezTo>
                  <a:pt x="1707847" y="510419"/>
                  <a:pt x="2056190" y="716039"/>
                  <a:pt x="2307771" y="783772"/>
                </a:cubicBezTo>
                <a:cubicBezTo>
                  <a:pt x="2559352" y="851505"/>
                  <a:pt x="2726267" y="1040190"/>
                  <a:pt x="2946400" y="914400"/>
                </a:cubicBezTo>
                <a:cubicBezTo>
                  <a:pt x="3166533" y="788610"/>
                  <a:pt x="3397552" y="408819"/>
                  <a:pt x="3628571" y="29029"/>
                </a:cubicBezTo>
              </a:path>
            </a:pathLst>
          </a:custGeom>
          <a:solidFill>
            <a:srgbClr val="078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 rot="21370047" flipH="1">
            <a:off x="4260821" y="-270618"/>
            <a:ext cx="3164767" cy="956646"/>
          </a:xfrm>
          <a:custGeom>
            <a:avLst/>
            <a:gdLst>
              <a:gd name="connsiteX0" fmla="*/ 0 w 3628571"/>
              <a:gd name="connsiteY0" fmla="*/ 0 h 956646"/>
              <a:gd name="connsiteX1" fmla="*/ 682171 w 3628571"/>
              <a:gd name="connsiteY1" fmla="*/ 769257 h 956646"/>
              <a:gd name="connsiteX2" fmla="*/ 1436914 w 3628571"/>
              <a:gd name="connsiteY2" fmla="*/ 508000 h 956646"/>
              <a:gd name="connsiteX3" fmla="*/ 2307771 w 3628571"/>
              <a:gd name="connsiteY3" fmla="*/ 783772 h 956646"/>
              <a:gd name="connsiteX4" fmla="*/ 2946400 w 3628571"/>
              <a:gd name="connsiteY4" fmla="*/ 914400 h 956646"/>
              <a:gd name="connsiteX5" fmla="*/ 3628571 w 3628571"/>
              <a:gd name="connsiteY5" fmla="*/ 29029 h 95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8571" h="956646">
                <a:moveTo>
                  <a:pt x="0" y="0"/>
                </a:moveTo>
                <a:cubicBezTo>
                  <a:pt x="221342" y="342295"/>
                  <a:pt x="442685" y="684590"/>
                  <a:pt x="682171" y="769257"/>
                </a:cubicBezTo>
                <a:cubicBezTo>
                  <a:pt x="921657" y="853924"/>
                  <a:pt x="1165981" y="505581"/>
                  <a:pt x="1436914" y="508000"/>
                </a:cubicBezTo>
                <a:cubicBezTo>
                  <a:pt x="1707847" y="510419"/>
                  <a:pt x="2056190" y="716039"/>
                  <a:pt x="2307771" y="783772"/>
                </a:cubicBezTo>
                <a:cubicBezTo>
                  <a:pt x="2559352" y="851505"/>
                  <a:pt x="2726267" y="1040190"/>
                  <a:pt x="2946400" y="914400"/>
                </a:cubicBezTo>
                <a:cubicBezTo>
                  <a:pt x="3166533" y="788610"/>
                  <a:pt x="3397552" y="408819"/>
                  <a:pt x="3628571" y="29029"/>
                </a:cubicBezTo>
              </a:path>
            </a:pathLst>
          </a:custGeom>
          <a:solidFill>
            <a:srgbClr val="0BD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Rounded Rectangle 21"/>
          <p:cNvSpPr/>
          <p:nvPr/>
        </p:nvSpPr>
        <p:spPr>
          <a:xfrm rot="16200000" flipV="1">
            <a:off x="9025652" y="3122267"/>
            <a:ext cx="4884384" cy="4952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788" name="TextBox 10"/>
          <p:cNvSpPr txBox="1"/>
          <p:nvPr/>
        </p:nvSpPr>
        <p:spPr>
          <a:xfrm>
            <a:off x="1353311" y="4804989"/>
            <a:ext cx="24140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bg1"/>
                </a:solidFill>
                <a:effectLst>
                  <a:outerShdw blurRad="330200" sx="102000" sy="102000" algn="ctr" rotWithShape="0">
                    <a:prstClr val="black">
                      <a:alpha val="98000"/>
                    </a:prstClr>
                  </a:outerShdw>
                </a:effectLst>
                <a:latin typeface="Freestyle Script" panose="030804020302050B0404" pitchFamily="66" charset="0"/>
              </a:rPr>
              <a:t>motion.</a:t>
            </a:r>
          </a:p>
        </p:txBody>
      </p:sp>
      <p:sp>
        <p:nvSpPr>
          <p:cNvPr id="1048789" name="Rectangle 11"/>
          <p:cNvSpPr/>
          <p:nvPr/>
        </p:nvSpPr>
        <p:spPr>
          <a:xfrm>
            <a:off x="1353311" y="5921390"/>
            <a:ext cx="31220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Lorem Ipsum is simply dummy text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1" name="Rounded Rectangle 21"/>
          <p:cNvSpPr/>
          <p:nvPr/>
        </p:nvSpPr>
        <p:spPr>
          <a:xfrm flipV="1">
            <a:off x="139822" y="6305071"/>
            <a:ext cx="2554470" cy="444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784" name="Hexagon 2"/>
          <p:cNvSpPr/>
          <p:nvPr/>
        </p:nvSpPr>
        <p:spPr>
          <a:xfrm rot="16200000">
            <a:off x="4152748" y="2810398"/>
            <a:ext cx="1654698" cy="1426464"/>
          </a:xfrm>
          <a:prstGeom prst="hexagon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0" dist="190500" dir="9360000" sx="102000" sy="102000" algn="ctr" rotWithShape="0">
              <a:prstClr val="black">
                <a:alpha val="8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116"/>
          <p:cNvSpPr/>
          <p:nvPr/>
        </p:nvSpPr>
        <p:spPr bwMode="auto">
          <a:xfrm>
            <a:off x="4521474" y="3174205"/>
            <a:ext cx="917246" cy="794027"/>
          </a:xfrm>
          <a:custGeom>
            <a:avLst/>
            <a:gdLst>
              <a:gd name="T0" fmla="*/ 1272 w 4019"/>
              <a:gd name="T1" fmla="*/ 446 h 3537"/>
              <a:gd name="T2" fmla="*/ 1751 w 4019"/>
              <a:gd name="T3" fmla="*/ 406 h 3537"/>
              <a:gd name="T4" fmla="*/ 2093 w 4019"/>
              <a:gd name="T5" fmla="*/ 479 h 3537"/>
              <a:gd name="T6" fmla="*/ 3354 w 4019"/>
              <a:gd name="T7" fmla="*/ 581 h 3537"/>
              <a:gd name="T8" fmla="*/ 2479 w 4019"/>
              <a:gd name="T9" fmla="*/ 669 h 3537"/>
              <a:gd name="T10" fmla="*/ 2779 w 4019"/>
              <a:gd name="T11" fmla="*/ 926 h 3537"/>
              <a:gd name="T12" fmla="*/ 2804 w 4019"/>
              <a:gd name="T13" fmla="*/ 1139 h 3537"/>
              <a:gd name="T14" fmla="*/ 2880 w 4019"/>
              <a:gd name="T15" fmla="*/ 1500 h 3537"/>
              <a:gd name="T16" fmla="*/ 2790 w 4019"/>
              <a:gd name="T17" fmla="*/ 1682 h 3537"/>
              <a:gd name="T18" fmla="*/ 2596 w 4019"/>
              <a:gd name="T19" fmla="*/ 1670 h 3537"/>
              <a:gd name="T20" fmla="*/ 2377 w 4019"/>
              <a:gd name="T21" fmla="*/ 1368 h 3537"/>
              <a:gd name="T22" fmla="*/ 2268 w 4019"/>
              <a:gd name="T23" fmla="*/ 1148 h 3537"/>
              <a:gd name="T24" fmla="*/ 451 w 4019"/>
              <a:gd name="T25" fmla="*/ 2201 h 3537"/>
              <a:gd name="T26" fmla="*/ 398 w 4019"/>
              <a:gd name="T27" fmla="*/ 2402 h 3537"/>
              <a:gd name="T28" fmla="*/ 587 w 4019"/>
              <a:gd name="T29" fmla="*/ 2487 h 3537"/>
              <a:gd name="T30" fmla="*/ 1638 w 4019"/>
              <a:gd name="T31" fmla="*/ 1780 h 3537"/>
              <a:gd name="T32" fmla="*/ 1735 w 4019"/>
              <a:gd name="T33" fmla="*/ 1880 h 3537"/>
              <a:gd name="T34" fmla="*/ 771 w 4019"/>
              <a:gd name="T35" fmla="*/ 2603 h 3537"/>
              <a:gd name="T36" fmla="*/ 856 w 4019"/>
              <a:gd name="T37" fmla="*/ 2784 h 3537"/>
              <a:gd name="T38" fmla="*/ 1072 w 4019"/>
              <a:gd name="T39" fmla="*/ 2750 h 3537"/>
              <a:gd name="T40" fmla="*/ 1902 w 4019"/>
              <a:gd name="T41" fmla="*/ 2166 h 3537"/>
              <a:gd name="T42" fmla="*/ 1971 w 4019"/>
              <a:gd name="T43" fmla="*/ 2283 h 3537"/>
              <a:gd name="T44" fmla="*/ 1135 w 4019"/>
              <a:gd name="T45" fmla="*/ 2963 h 3537"/>
              <a:gd name="T46" fmla="*/ 1246 w 4019"/>
              <a:gd name="T47" fmla="*/ 3128 h 3537"/>
              <a:gd name="T48" fmla="*/ 2053 w 4019"/>
              <a:gd name="T49" fmla="*/ 2639 h 3537"/>
              <a:gd name="T50" fmla="*/ 2148 w 4019"/>
              <a:gd name="T51" fmla="*/ 2739 h 3537"/>
              <a:gd name="T52" fmla="*/ 1674 w 4019"/>
              <a:gd name="T53" fmla="*/ 3155 h 3537"/>
              <a:gd name="T54" fmla="*/ 1772 w 4019"/>
              <a:gd name="T55" fmla="*/ 3291 h 3537"/>
              <a:gd name="T56" fmla="*/ 1919 w 4019"/>
              <a:gd name="T57" fmla="*/ 3150 h 3537"/>
              <a:gd name="T58" fmla="*/ 2148 w 4019"/>
              <a:gd name="T59" fmla="*/ 3039 h 3537"/>
              <a:gd name="T60" fmla="*/ 2317 w 4019"/>
              <a:gd name="T61" fmla="*/ 2787 h 3537"/>
              <a:gd name="T62" fmla="*/ 2581 w 4019"/>
              <a:gd name="T63" fmla="*/ 2755 h 3537"/>
              <a:gd name="T64" fmla="*/ 2679 w 4019"/>
              <a:gd name="T65" fmla="*/ 2524 h 3537"/>
              <a:gd name="T66" fmla="*/ 2944 w 4019"/>
              <a:gd name="T67" fmla="*/ 2527 h 3537"/>
              <a:gd name="T68" fmla="*/ 2913 w 4019"/>
              <a:gd name="T69" fmla="*/ 2297 h 3537"/>
              <a:gd name="T70" fmla="*/ 3143 w 4019"/>
              <a:gd name="T71" fmla="*/ 2130 h 3537"/>
              <a:gd name="T72" fmla="*/ 3680 w 4019"/>
              <a:gd name="T73" fmla="*/ 1780 h 3537"/>
              <a:gd name="T74" fmla="*/ 3768 w 4019"/>
              <a:gd name="T75" fmla="*/ 1921 h 3537"/>
              <a:gd name="T76" fmla="*/ 3566 w 4019"/>
              <a:gd name="T77" fmla="*/ 2638 h 3537"/>
              <a:gd name="T78" fmla="*/ 3395 w 4019"/>
              <a:gd name="T79" fmla="*/ 2870 h 3537"/>
              <a:gd name="T80" fmla="*/ 3170 w 4019"/>
              <a:gd name="T81" fmla="*/ 2849 h 3537"/>
              <a:gd name="T82" fmla="*/ 3084 w 4019"/>
              <a:gd name="T83" fmla="*/ 3105 h 3537"/>
              <a:gd name="T84" fmla="*/ 2837 w 4019"/>
              <a:gd name="T85" fmla="*/ 3119 h 3537"/>
              <a:gd name="T86" fmla="*/ 2754 w 4019"/>
              <a:gd name="T87" fmla="*/ 3259 h 3537"/>
              <a:gd name="T88" fmla="*/ 2512 w 4019"/>
              <a:gd name="T89" fmla="*/ 3356 h 3537"/>
              <a:gd name="T90" fmla="*/ 2378 w 4019"/>
              <a:gd name="T91" fmla="*/ 3315 h 3537"/>
              <a:gd name="T92" fmla="*/ 2229 w 4019"/>
              <a:gd name="T93" fmla="*/ 3529 h 3537"/>
              <a:gd name="T94" fmla="*/ 1994 w 4019"/>
              <a:gd name="T95" fmla="*/ 3449 h 3537"/>
              <a:gd name="T96" fmla="*/ 1748 w 4019"/>
              <a:gd name="T97" fmla="*/ 3447 h 3537"/>
              <a:gd name="T98" fmla="*/ 1525 w 4019"/>
              <a:gd name="T99" fmla="*/ 3246 h 3537"/>
              <a:gd name="T100" fmla="*/ 1264 w 4019"/>
              <a:gd name="T101" fmla="*/ 3295 h 3537"/>
              <a:gd name="T102" fmla="*/ 1014 w 4019"/>
              <a:gd name="T103" fmla="*/ 3128 h 3537"/>
              <a:gd name="T104" fmla="*/ 869 w 4019"/>
              <a:gd name="T105" fmla="*/ 2944 h 3537"/>
              <a:gd name="T106" fmla="*/ 629 w 4019"/>
              <a:gd name="T107" fmla="*/ 2759 h 3537"/>
              <a:gd name="T108" fmla="*/ 446 w 4019"/>
              <a:gd name="T109" fmla="*/ 2635 h 3537"/>
              <a:gd name="T110" fmla="*/ 230 w 4019"/>
              <a:gd name="T111" fmla="*/ 2403 h 3537"/>
              <a:gd name="T112" fmla="*/ 323 w 4019"/>
              <a:gd name="T113" fmla="*/ 2101 h 3537"/>
              <a:gd name="T114" fmla="*/ 150 w 4019"/>
              <a:gd name="T115" fmla="*/ 1733 h 3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019" h="3537">
                <a:moveTo>
                  <a:pt x="0" y="0"/>
                </a:moveTo>
                <a:lnTo>
                  <a:pt x="899" y="412"/>
                </a:lnTo>
                <a:lnTo>
                  <a:pt x="959" y="436"/>
                </a:lnTo>
                <a:lnTo>
                  <a:pt x="1020" y="452"/>
                </a:lnTo>
                <a:lnTo>
                  <a:pt x="1083" y="462"/>
                </a:lnTo>
                <a:lnTo>
                  <a:pt x="1146" y="463"/>
                </a:lnTo>
                <a:lnTo>
                  <a:pt x="1210" y="458"/>
                </a:lnTo>
                <a:lnTo>
                  <a:pt x="1272" y="446"/>
                </a:lnTo>
                <a:lnTo>
                  <a:pt x="1318" y="434"/>
                </a:lnTo>
                <a:lnTo>
                  <a:pt x="1369" y="423"/>
                </a:lnTo>
                <a:lnTo>
                  <a:pt x="1424" y="414"/>
                </a:lnTo>
                <a:lnTo>
                  <a:pt x="1481" y="407"/>
                </a:lnTo>
                <a:lnTo>
                  <a:pt x="1543" y="403"/>
                </a:lnTo>
                <a:lnTo>
                  <a:pt x="1609" y="401"/>
                </a:lnTo>
                <a:lnTo>
                  <a:pt x="1677" y="402"/>
                </a:lnTo>
                <a:lnTo>
                  <a:pt x="1751" y="406"/>
                </a:lnTo>
                <a:lnTo>
                  <a:pt x="1826" y="414"/>
                </a:lnTo>
                <a:lnTo>
                  <a:pt x="1906" y="427"/>
                </a:lnTo>
                <a:lnTo>
                  <a:pt x="1989" y="444"/>
                </a:lnTo>
                <a:lnTo>
                  <a:pt x="2000" y="447"/>
                </a:lnTo>
                <a:lnTo>
                  <a:pt x="2017" y="453"/>
                </a:lnTo>
                <a:lnTo>
                  <a:pt x="2039" y="459"/>
                </a:lnTo>
                <a:lnTo>
                  <a:pt x="2065" y="468"/>
                </a:lnTo>
                <a:lnTo>
                  <a:pt x="2093" y="479"/>
                </a:lnTo>
                <a:lnTo>
                  <a:pt x="3084" y="490"/>
                </a:lnTo>
                <a:lnTo>
                  <a:pt x="3133" y="487"/>
                </a:lnTo>
                <a:lnTo>
                  <a:pt x="3181" y="478"/>
                </a:lnTo>
                <a:lnTo>
                  <a:pt x="3227" y="462"/>
                </a:lnTo>
                <a:lnTo>
                  <a:pt x="3271" y="440"/>
                </a:lnTo>
                <a:lnTo>
                  <a:pt x="4019" y="4"/>
                </a:lnTo>
                <a:lnTo>
                  <a:pt x="4019" y="188"/>
                </a:lnTo>
                <a:lnTo>
                  <a:pt x="3354" y="581"/>
                </a:lnTo>
                <a:lnTo>
                  <a:pt x="3311" y="604"/>
                </a:lnTo>
                <a:lnTo>
                  <a:pt x="3266" y="623"/>
                </a:lnTo>
                <a:lnTo>
                  <a:pt x="3218" y="635"/>
                </a:lnTo>
                <a:lnTo>
                  <a:pt x="3171" y="642"/>
                </a:lnTo>
                <a:lnTo>
                  <a:pt x="3122" y="645"/>
                </a:lnTo>
                <a:lnTo>
                  <a:pt x="2954" y="648"/>
                </a:lnTo>
                <a:lnTo>
                  <a:pt x="2425" y="640"/>
                </a:lnTo>
                <a:lnTo>
                  <a:pt x="2479" y="669"/>
                </a:lnTo>
                <a:lnTo>
                  <a:pt x="2530" y="698"/>
                </a:lnTo>
                <a:lnTo>
                  <a:pt x="2579" y="730"/>
                </a:lnTo>
                <a:lnTo>
                  <a:pt x="2624" y="761"/>
                </a:lnTo>
                <a:lnTo>
                  <a:pt x="2665" y="793"/>
                </a:lnTo>
                <a:lnTo>
                  <a:pt x="2703" y="826"/>
                </a:lnTo>
                <a:lnTo>
                  <a:pt x="2734" y="859"/>
                </a:lnTo>
                <a:lnTo>
                  <a:pt x="2759" y="893"/>
                </a:lnTo>
                <a:lnTo>
                  <a:pt x="2779" y="926"/>
                </a:lnTo>
                <a:lnTo>
                  <a:pt x="2779" y="930"/>
                </a:lnTo>
                <a:lnTo>
                  <a:pt x="2780" y="942"/>
                </a:lnTo>
                <a:lnTo>
                  <a:pt x="2782" y="961"/>
                </a:lnTo>
                <a:lnTo>
                  <a:pt x="2785" y="988"/>
                </a:lnTo>
                <a:lnTo>
                  <a:pt x="2788" y="1020"/>
                </a:lnTo>
                <a:lnTo>
                  <a:pt x="2793" y="1055"/>
                </a:lnTo>
                <a:lnTo>
                  <a:pt x="2798" y="1095"/>
                </a:lnTo>
                <a:lnTo>
                  <a:pt x="2804" y="1139"/>
                </a:lnTo>
                <a:lnTo>
                  <a:pt x="2812" y="1184"/>
                </a:lnTo>
                <a:lnTo>
                  <a:pt x="2819" y="1232"/>
                </a:lnTo>
                <a:lnTo>
                  <a:pt x="2827" y="1279"/>
                </a:lnTo>
                <a:lnTo>
                  <a:pt x="2837" y="1327"/>
                </a:lnTo>
                <a:lnTo>
                  <a:pt x="2847" y="1374"/>
                </a:lnTo>
                <a:lnTo>
                  <a:pt x="2857" y="1418"/>
                </a:lnTo>
                <a:lnTo>
                  <a:pt x="2868" y="1461"/>
                </a:lnTo>
                <a:lnTo>
                  <a:pt x="2880" y="1500"/>
                </a:lnTo>
                <a:lnTo>
                  <a:pt x="2886" y="1529"/>
                </a:lnTo>
                <a:lnTo>
                  <a:pt x="2887" y="1558"/>
                </a:lnTo>
                <a:lnTo>
                  <a:pt x="2881" y="1586"/>
                </a:lnTo>
                <a:lnTo>
                  <a:pt x="2871" y="1613"/>
                </a:lnTo>
                <a:lnTo>
                  <a:pt x="2855" y="1637"/>
                </a:lnTo>
                <a:lnTo>
                  <a:pt x="2835" y="1657"/>
                </a:lnTo>
                <a:lnTo>
                  <a:pt x="2809" y="1674"/>
                </a:lnTo>
                <a:lnTo>
                  <a:pt x="2790" y="1682"/>
                </a:lnTo>
                <a:lnTo>
                  <a:pt x="2769" y="1690"/>
                </a:lnTo>
                <a:lnTo>
                  <a:pt x="2746" y="1696"/>
                </a:lnTo>
                <a:lnTo>
                  <a:pt x="2723" y="1699"/>
                </a:lnTo>
                <a:lnTo>
                  <a:pt x="2698" y="1699"/>
                </a:lnTo>
                <a:lnTo>
                  <a:pt x="2674" y="1698"/>
                </a:lnTo>
                <a:lnTo>
                  <a:pt x="2648" y="1692"/>
                </a:lnTo>
                <a:lnTo>
                  <a:pt x="2622" y="1683"/>
                </a:lnTo>
                <a:lnTo>
                  <a:pt x="2596" y="1670"/>
                </a:lnTo>
                <a:lnTo>
                  <a:pt x="2568" y="1652"/>
                </a:lnTo>
                <a:lnTo>
                  <a:pt x="2541" y="1629"/>
                </a:lnTo>
                <a:lnTo>
                  <a:pt x="2513" y="1601"/>
                </a:lnTo>
                <a:lnTo>
                  <a:pt x="2486" y="1567"/>
                </a:lnTo>
                <a:lnTo>
                  <a:pt x="2458" y="1528"/>
                </a:lnTo>
                <a:lnTo>
                  <a:pt x="2430" y="1481"/>
                </a:lnTo>
                <a:lnTo>
                  <a:pt x="2403" y="1428"/>
                </a:lnTo>
                <a:lnTo>
                  <a:pt x="2377" y="1368"/>
                </a:lnTo>
                <a:lnTo>
                  <a:pt x="2350" y="1300"/>
                </a:lnTo>
                <a:lnTo>
                  <a:pt x="2324" y="1224"/>
                </a:lnTo>
                <a:lnTo>
                  <a:pt x="2323" y="1221"/>
                </a:lnTo>
                <a:lnTo>
                  <a:pt x="2318" y="1213"/>
                </a:lnTo>
                <a:lnTo>
                  <a:pt x="2310" y="1201"/>
                </a:lnTo>
                <a:lnTo>
                  <a:pt x="2299" y="1187"/>
                </a:lnTo>
                <a:lnTo>
                  <a:pt x="2285" y="1168"/>
                </a:lnTo>
                <a:lnTo>
                  <a:pt x="2268" y="1148"/>
                </a:lnTo>
                <a:lnTo>
                  <a:pt x="2250" y="1124"/>
                </a:lnTo>
                <a:lnTo>
                  <a:pt x="2228" y="1101"/>
                </a:lnTo>
                <a:lnTo>
                  <a:pt x="2205" y="1077"/>
                </a:lnTo>
                <a:lnTo>
                  <a:pt x="2181" y="1054"/>
                </a:lnTo>
                <a:lnTo>
                  <a:pt x="2154" y="1031"/>
                </a:lnTo>
                <a:lnTo>
                  <a:pt x="2126" y="1010"/>
                </a:lnTo>
                <a:lnTo>
                  <a:pt x="2095" y="990"/>
                </a:lnTo>
                <a:lnTo>
                  <a:pt x="451" y="2201"/>
                </a:lnTo>
                <a:lnTo>
                  <a:pt x="428" y="2221"/>
                </a:lnTo>
                <a:lnTo>
                  <a:pt x="411" y="2242"/>
                </a:lnTo>
                <a:lnTo>
                  <a:pt x="396" y="2267"/>
                </a:lnTo>
                <a:lnTo>
                  <a:pt x="387" y="2294"/>
                </a:lnTo>
                <a:lnTo>
                  <a:pt x="383" y="2320"/>
                </a:lnTo>
                <a:lnTo>
                  <a:pt x="384" y="2348"/>
                </a:lnTo>
                <a:lnTo>
                  <a:pt x="389" y="2375"/>
                </a:lnTo>
                <a:lnTo>
                  <a:pt x="398" y="2402"/>
                </a:lnTo>
                <a:lnTo>
                  <a:pt x="413" y="2426"/>
                </a:lnTo>
                <a:lnTo>
                  <a:pt x="432" y="2448"/>
                </a:lnTo>
                <a:lnTo>
                  <a:pt x="454" y="2467"/>
                </a:lnTo>
                <a:lnTo>
                  <a:pt x="479" y="2480"/>
                </a:lnTo>
                <a:lnTo>
                  <a:pt x="506" y="2488"/>
                </a:lnTo>
                <a:lnTo>
                  <a:pt x="532" y="2493"/>
                </a:lnTo>
                <a:lnTo>
                  <a:pt x="560" y="2492"/>
                </a:lnTo>
                <a:lnTo>
                  <a:pt x="587" y="2487"/>
                </a:lnTo>
                <a:lnTo>
                  <a:pt x="614" y="2477"/>
                </a:lnTo>
                <a:lnTo>
                  <a:pt x="637" y="2463"/>
                </a:lnTo>
                <a:lnTo>
                  <a:pt x="721" y="2402"/>
                </a:lnTo>
                <a:lnTo>
                  <a:pt x="728" y="2397"/>
                </a:lnTo>
                <a:lnTo>
                  <a:pt x="736" y="2391"/>
                </a:lnTo>
                <a:lnTo>
                  <a:pt x="743" y="2382"/>
                </a:lnTo>
                <a:lnTo>
                  <a:pt x="1615" y="1791"/>
                </a:lnTo>
                <a:lnTo>
                  <a:pt x="1638" y="1780"/>
                </a:lnTo>
                <a:lnTo>
                  <a:pt x="1660" y="1777"/>
                </a:lnTo>
                <a:lnTo>
                  <a:pt x="1682" y="1782"/>
                </a:lnTo>
                <a:lnTo>
                  <a:pt x="1704" y="1793"/>
                </a:lnTo>
                <a:lnTo>
                  <a:pt x="1719" y="1806"/>
                </a:lnTo>
                <a:lnTo>
                  <a:pt x="1730" y="1823"/>
                </a:lnTo>
                <a:lnTo>
                  <a:pt x="1736" y="1842"/>
                </a:lnTo>
                <a:lnTo>
                  <a:pt x="1737" y="1862"/>
                </a:lnTo>
                <a:lnTo>
                  <a:pt x="1735" y="1880"/>
                </a:lnTo>
                <a:lnTo>
                  <a:pt x="1729" y="1895"/>
                </a:lnTo>
                <a:lnTo>
                  <a:pt x="1718" y="1909"/>
                </a:lnTo>
                <a:lnTo>
                  <a:pt x="1704" y="1921"/>
                </a:lnTo>
                <a:lnTo>
                  <a:pt x="889" y="2476"/>
                </a:lnTo>
                <a:lnTo>
                  <a:pt x="816" y="2527"/>
                </a:lnTo>
                <a:lnTo>
                  <a:pt x="797" y="2551"/>
                </a:lnTo>
                <a:lnTo>
                  <a:pt x="782" y="2575"/>
                </a:lnTo>
                <a:lnTo>
                  <a:pt x="771" y="2603"/>
                </a:lnTo>
                <a:lnTo>
                  <a:pt x="766" y="2631"/>
                </a:lnTo>
                <a:lnTo>
                  <a:pt x="765" y="2659"/>
                </a:lnTo>
                <a:lnTo>
                  <a:pt x="770" y="2688"/>
                </a:lnTo>
                <a:lnTo>
                  <a:pt x="780" y="2716"/>
                </a:lnTo>
                <a:lnTo>
                  <a:pt x="795" y="2742"/>
                </a:lnTo>
                <a:lnTo>
                  <a:pt x="811" y="2760"/>
                </a:lnTo>
                <a:lnTo>
                  <a:pt x="832" y="2773"/>
                </a:lnTo>
                <a:lnTo>
                  <a:pt x="856" y="2784"/>
                </a:lnTo>
                <a:lnTo>
                  <a:pt x="883" y="2792"/>
                </a:lnTo>
                <a:lnTo>
                  <a:pt x="912" y="2797"/>
                </a:lnTo>
                <a:lnTo>
                  <a:pt x="943" y="2797"/>
                </a:lnTo>
                <a:lnTo>
                  <a:pt x="973" y="2794"/>
                </a:lnTo>
                <a:lnTo>
                  <a:pt x="1004" y="2787"/>
                </a:lnTo>
                <a:lnTo>
                  <a:pt x="1033" y="2776"/>
                </a:lnTo>
                <a:lnTo>
                  <a:pt x="1061" y="2761"/>
                </a:lnTo>
                <a:lnTo>
                  <a:pt x="1072" y="2750"/>
                </a:lnTo>
                <a:lnTo>
                  <a:pt x="1082" y="2741"/>
                </a:lnTo>
                <a:lnTo>
                  <a:pt x="1094" y="2731"/>
                </a:lnTo>
                <a:lnTo>
                  <a:pt x="1107" y="2723"/>
                </a:lnTo>
                <a:lnTo>
                  <a:pt x="1841" y="2194"/>
                </a:lnTo>
                <a:lnTo>
                  <a:pt x="1854" y="2180"/>
                </a:lnTo>
                <a:lnTo>
                  <a:pt x="1867" y="2172"/>
                </a:lnTo>
                <a:lnTo>
                  <a:pt x="1883" y="2167"/>
                </a:lnTo>
                <a:lnTo>
                  <a:pt x="1902" y="2166"/>
                </a:lnTo>
                <a:lnTo>
                  <a:pt x="1922" y="2169"/>
                </a:lnTo>
                <a:lnTo>
                  <a:pt x="1941" y="2178"/>
                </a:lnTo>
                <a:lnTo>
                  <a:pt x="1956" y="2191"/>
                </a:lnTo>
                <a:lnTo>
                  <a:pt x="1969" y="2207"/>
                </a:lnTo>
                <a:lnTo>
                  <a:pt x="1977" y="2227"/>
                </a:lnTo>
                <a:lnTo>
                  <a:pt x="1980" y="2247"/>
                </a:lnTo>
                <a:lnTo>
                  <a:pt x="1977" y="2266"/>
                </a:lnTo>
                <a:lnTo>
                  <a:pt x="1971" y="2283"/>
                </a:lnTo>
                <a:lnTo>
                  <a:pt x="1962" y="2297"/>
                </a:lnTo>
                <a:lnTo>
                  <a:pt x="1952" y="2309"/>
                </a:lnTo>
                <a:lnTo>
                  <a:pt x="1202" y="2844"/>
                </a:lnTo>
                <a:lnTo>
                  <a:pt x="1180" y="2862"/>
                </a:lnTo>
                <a:lnTo>
                  <a:pt x="1162" y="2884"/>
                </a:lnTo>
                <a:lnTo>
                  <a:pt x="1149" y="2910"/>
                </a:lnTo>
                <a:lnTo>
                  <a:pt x="1139" y="2935"/>
                </a:lnTo>
                <a:lnTo>
                  <a:pt x="1135" y="2963"/>
                </a:lnTo>
                <a:lnTo>
                  <a:pt x="1135" y="2990"/>
                </a:lnTo>
                <a:lnTo>
                  <a:pt x="1140" y="3018"/>
                </a:lnTo>
                <a:lnTo>
                  <a:pt x="1150" y="3044"/>
                </a:lnTo>
                <a:lnTo>
                  <a:pt x="1165" y="3068"/>
                </a:lnTo>
                <a:lnTo>
                  <a:pt x="1180" y="3088"/>
                </a:lnTo>
                <a:lnTo>
                  <a:pt x="1200" y="3105"/>
                </a:lnTo>
                <a:lnTo>
                  <a:pt x="1222" y="3118"/>
                </a:lnTo>
                <a:lnTo>
                  <a:pt x="1246" y="3128"/>
                </a:lnTo>
                <a:lnTo>
                  <a:pt x="1273" y="3134"/>
                </a:lnTo>
                <a:lnTo>
                  <a:pt x="1305" y="3136"/>
                </a:lnTo>
                <a:lnTo>
                  <a:pt x="1336" y="3131"/>
                </a:lnTo>
                <a:lnTo>
                  <a:pt x="1367" y="3121"/>
                </a:lnTo>
                <a:lnTo>
                  <a:pt x="1395" y="3105"/>
                </a:lnTo>
                <a:lnTo>
                  <a:pt x="2022" y="2650"/>
                </a:lnTo>
                <a:lnTo>
                  <a:pt x="2038" y="2643"/>
                </a:lnTo>
                <a:lnTo>
                  <a:pt x="2053" y="2639"/>
                </a:lnTo>
                <a:lnTo>
                  <a:pt x="2068" y="2638"/>
                </a:lnTo>
                <a:lnTo>
                  <a:pt x="2090" y="2641"/>
                </a:lnTo>
                <a:lnTo>
                  <a:pt x="2110" y="2649"/>
                </a:lnTo>
                <a:lnTo>
                  <a:pt x="2127" y="2663"/>
                </a:lnTo>
                <a:lnTo>
                  <a:pt x="2140" y="2680"/>
                </a:lnTo>
                <a:lnTo>
                  <a:pt x="2148" y="2699"/>
                </a:lnTo>
                <a:lnTo>
                  <a:pt x="2150" y="2722"/>
                </a:lnTo>
                <a:lnTo>
                  <a:pt x="2148" y="2739"/>
                </a:lnTo>
                <a:lnTo>
                  <a:pt x="2140" y="2755"/>
                </a:lnTo>
                <a:lnTo>
                  <a:pt x="2131" y="2769"/>
                </a:lnTo>
                <a:lnTo>
                  <a:pt x="2117" y="2781"/>
                </a:lnTo>
                <a:lnTo>
                  <a:pt x="1724" y="3077"/>
                </a:lnTo>
                <a:lnTo>
                  <a:pt x="1705" y="3093"/>
                </a:lnTo>
                <a:lnTo>
                  <a:pt x="1691" y="3111"/>
                </a:lnTo>
                <a:lnTo>
                  <a:pt x="1681" y="3133"/>
                </a:lnTo>
                <a:lnTo>
                  <a:pt x="1674" y="3155"/>
                </a:lnTo>
                <a:lnTo>
                  <a:pt x="1671" y="3178"/>
                </a:lnTo>
                <a:lnTo>
                  <a:pt x="1675" y="3201"/>
                </a:lnTo>
                <a:lnTo>
                  <a:pt x="1682" y="3223"/>
                </a:lnTo>
                <a:lnTo>
                  <a:pt x="1694" y="3241"/>
                </a:lnTo>
                <a:lnTo>
                  <a:pt x="1710" y="3259"/>
                </a:lnTo>
                <a:lnTo>
                  <a:pt x="1730" y="3273"/>
                </a:lnTo>
                <a:lnTo>
                  <a:pt x="1751" y="3284"/>
                </a:lnTo>
                <a:lnTo>
                  <a:pt x="1772" y="3291"/>
                </a:lnTo>
                <a:lnTo>
                  <a:pt x="1796" y="3292"/>
                </a:lnTo>
                <a:lnTo>
                  <a:pt x="1819" y="3290"/>
                </a:lnTo>
                <a:lnTo>
                  <a:pt x="1841" y="3283"/>
                </a:lnTo>
                <a:lnTo>
                  <a:pt x="1859" y="3270"/>
                </a:lnTo>
                <a:lnTo>
                  <a:pt x="1895" y="3247"/>
                </a:lnTo>
                <a:lnTo>
                  <a:pt x="1898" y="3214"/>
                </a:lnTo>
                <a:lnTo>
                  <a:pt x="1905" y="3181"/>
                </a:lnTo>
                <a:lnTo>
                  <a:pt x="1919" y="3150"/>
                </a:lnTo>
                <a:lnTo>
                  <a:pt x="1937" y="3121"/>
                </a:lnTo>
                <a:lnTo>
                  <a:pt x="1959" y="3094"/>
                </a:lnTo>
                <a:lnTo>
                  <a:pt x="1986" y="3071"/>
                </a:lnTo>
                <a:lnTo>
                  <a:pt x="2015" y="3054"/>
                </a:lnTo>
                <a:lnTo>
                  <a:pt x="2048" y="3041"/>
                </a:lnTo>
                <a:lnTo>
                  <a:pt x="2081" y="3035"/>
                </a:lnTo>
                <a:lnTo>
                  <a:pt x="2115" y="3034"/>
                </a:lnTo>
                <a:lnTo>
                  <a:pt x="2148" y="3039"/>
                </a:lnTo>
                <a:lnTo>
                  <a:pt x="2221" y="2993"/>
                </a:lnTo>
                <a:lnTo>
                  <a:pt x="2221" y="2960"/>
                </a:lnTo>
                <a:lnTo>
                  <a:pt x="2226" y="2927"/>
                </a:lnTo>
                <a:lnTo>
                  <a:pt x="2235" y="2895"/>
                </a:lnTo>
                <a:lnTo>
                  <a:pt x="2249" y="2864"/>
                </a:lnTo>
                <a:lnTo>
                  <a:pt x="2267" y="2836"/>
                </a:lnTo>
                <a:lnTo>
                  <a:pt x="2290" y="2809"/>
                </a:lnTo>
                <a:lnTo>
                  <a:pt x="2317" y="2787"/>
                </a:lnTo>
                <a:lnTo>
                  <a:pt x="2350" y="2769"/>
                </a:lnTo>
                <a:lnTo>
                  <a:pt x="2384" y="2755"/>
                </a:lnTo>
                <a:lnTo>
                  <a:pt x="2418" y="2748"/>
                </a:lnTo>
                <a:lnTo>
                  <a:pt x="2453" y="2747"/>
                </a:lnTo>
                <a:lnTo>
                  <a:pt x="2489" y="2752"/>
                </a:lnTo>
                <a:lnTo>
                  <a:pt x="2522" y="2760"/>
                </a:lnTo>
                <a:lnTo>
                  <a:pt x="2555" y="2775"/>
                </a:lnTo>
                <a:lnTo>
                  <a:pt x="2581" y="2755"/>
                </a:lnTo>
                <a:lnTo>
                  <a:pt x="2578" y="2719"/>
                </a:lnTo>
                <a:lnTo>
                  <a:pt x="2580" y="2682"/>
                </a:lnTo>
                <a:lnTo>
                  <a:pt x="2587" y="2646"/>
                </a:lnTo>
                <a:lnTo>
                  <a:pt x="2601" y="2613"/>
                </a:lnTo>
                <a:lnTo>
                  <a:pt x="2620" y="2581"/>
                </a:lnTo>
                <a:lnTo>
                  <a:pt x="2645" y="2553"/>
                </a:lnTo>
                <a:lnTo>
                  <a:pt x="2674" y="2529"/>
                </a:lnTo>
                <a:lnTo>
                  <a:pt x="2679" y="2524"/>
                </a:lnTo>
                <a:lnTo>
                  <a:pt x="2710" y="2505"/>
                </a:lnTo>
                <a:lnTo>
                  <a:pt x="2745" y="2493"/>
                </a:lnTo>
                <a:lnTo>
                  <a:pt x="2779" y="2486"/>
                </a:lnTo>
                <a:lnTo>
                  <a:pt x="2814" y="2485"/>
                </a:lnTo>
                <a:lnTo>
                  <a:pt x="2848" y="2488"/>
                </a:lnTo>
                <a:lnTo>
                  <a:pt x="2882" y="2497"/>
                </a:lnTo>
                <a:lnTo>
                  <a:pt x="2914" y="2510"/>
                </a:lnTo>
                <a:lnTo>
                  <a:pt x="2944" y="2527"/>
                </a:lnTo>
                <a:lnTo>
                  <a:pt x="2949" y="2527"/>
                </a:lnTo>
                <a:lnTo>
                  <a:pt x="2946" y="2518"/>
                </a:lnTo>
                <a:lnTo>
                  <a:pt x="2925" y="2482"/>
                </a:lnTo>
                <a:lnTo>
                  <a:pt x="2910" y="2447"/>
                </a:lnTo>
                <a:lnTo>
                  <a:pt x="2902" y="2409"/>
                </a:lnTo>
                <a:lnTo>
                  <a:pt x="2900" y="2372"/>
                </a:lnTo>
                <a:lnTo>
                  <a:pt x="2904" y="2334"/>
                </a:lnTo>
                <a:lnTo>
                  <a:pt x="2913" y="2297"/>
                </a:lnTo>
                <a:lnTo>
                  <a:pt x="2929" y="2262"/>
                </a:lnTo>
                <a:lnTo>
                  <a:pt x="2948" y="2229"/>
                </a:lnTo>
                <a:lnTo>
                  <a:pt x="2974" y="2199"/>
                </a:lnTo>
                <a:lnTo>
                  <a:pt x="3004" y="2173"/>
                </a:lnTo>
                <a:lnTo>
                  <a:pt x="3037" y="2154"/>
                </a:lnTo>
                <a:lnTo>
                  <a:pt x="3071" y="2140"/>
                </a:lnTo>
                <a:lnTo>
                  <a:pt x="3108" y="2133"/>
                </a:lnTo>
                <a:lnTo>
                  <a:pt x="3143" y="2130"/>
                </a:lnTo>
                <a:lnTo>
                  <a:pt x="3179" y="2133"/>
                </a:lnTo>
                <a:lnTo>
                  <a:pt x="3215" y="2140"/>
                </a:lnTo>
                <a:lnTo>
                  <a:pt x="3249" y="2154"/>
                </a:lnTo>
                <a:lnTo>
                  <a:pt x="3281" y="2172"/>
                </a:lnTo>
                <a:lnTo>
                  <a:pt x="3310" y="2194"/>
                </a:lnTo>
                <a:lnTo>
                  <a:pt x="3584" y="1877"/>
                </a:lnTo>
                <a:lnTo>
                  <a:pt x="3630" y="1826"/>
                </a:lnTo>
                <a:lnTo>
                  <a:pt x="3680" y="1780"/>
                </a:lnTo>
                <a:lnTo>
                  <a:pt x="3733" y="1737"/>
                </a:lnTo>
                <a:lnTo>
                  <a:pt x="3787" y="1697"/>
                </a:lnTo>
                <a:lnTo>
                  <a:pt x="3846" y="1661"/>
                </a:lnTo>
                <a:lnTo>
                  <a:pt x="4019" y="1563"/>
                </a:lnTo>
                <a:lnTo>
                  <a:pt x="4019" y="1760"/>
                </a:lnTo>
                <a:lnTo>
                  <a:pt x="3893" y="1832"/>
                </a:lnTo>
                <a:lnTo>
                  <a:pt x="3829" y="1873"/>
                </a:lnTo>
                <a:lnTo>
                  <a:pt x="3768" y="1921"/>
                </a:lnTo>
                <a:lnTo>
                  <a:pt x="3711" y="1972"/>
                </a:lnTo>
                <a:lnTo>
                  <a:pt x="3658" y="2028"/>
                </a:lnTo>
                <a:lnTo>
                  <a:pt x="3404" y="2325"/>
                </a:lnTo>
                <a:lnTo>
                  <a:pt x="3521" y="2492"/>
                </a:lnTo>
                <a:lnTo>
                  <a:pt x="3541" y="2527"/>
                </a:lnTo>
                <a:lnTo>
                  <a:pt x="3556" y="2563"/>
                </a:lnTo>
                <a:lnTo>
                  <a:pt x="3563" y="2600"/>
                </a:lnTo>
                <a:lnTo>
                  <a:pt x="3566" y="2638"/>
                </a:lnTo>
                <a:lnTo>
                  <a:pt x="3562" y="2676"/>
                </a:lnTo>
                <a:lnTo>
                  <a:pt x="3552" y="2713"/>
                </a:lnTo>
                <a:lnTo>
                  <a:pt x="3538" y="2748"/>
                </a:lnTo>
                <a:lnTo>
                  <a:pt x="3518" y="2781"/>
                </a:lnTo>
                <a:lnTo>
                  <a:pt x="3493" y="2811"/>
                </a:lnTo>
                <a:lnTo>
                  <a:pt x="3462" y="2837"/>
                </a:lnTo>
                <a:lnTo>
                  <a:pt x="3429" y="2856"/>
                </a:lnTo>
                <a:lnTo>
                  <a:pt x="3395" y="2870"/>
                </a:lnTo>
                <a:lnTo>
                  <a:pt x="3359" y="2877"/>
                </a:lnTo>
                <a:lnTo>
                  <a:pt x="3322" y="2879"/>
                </a:lnTo>
                <a:lnTo>
                  <a:pt x="3285" y="2877"/>
                </a:lnTo>
                <a:lnTo>
                  <a:pt x="3250" y="2870"/>
                </a:lnTo>
                <a:lnTo>
                  <a:pt x="3216" y="2856"/>
                </a:lnTo>
                <a:lnTo>
                  <a:pt x="3184" y="2838"/>
                </a:lnTo>
                <a:lnTo>
                  <a:pt x="3156" y="2816"/>
                </a:lnTo>
                <a:lnTo>
                  <a:pt x="3170" y="2849"/>
                </a:lnTo>
                <a:lnTo>
                  <a:pt x="3178" y="2884"/>
                </a:lnTo>
                <a:lnTo>
                  <a:pt x="3181" y="2920"/>
                </a:lnTo>
                <a:lnTo>
                  <a:pt x="3178" y="2955"/>
                </a:lnTo>
                <a:lnTo>
                  <a:pt x="3170" y="2990"/>
                </a:lnTo>
                <a:lnTo>
                  <a:pt x="3156" y="3022"/>
                </a:lnTo>
                <a:lnTo>
                  <a:pt x="3138" y="3054"/>
                </a:lnTo>
                <a:lnTo>
                  <a:pt x="3114" y="3080"/>
                </a:lnTo>
                <a:lnTo>
                  <a:pt x="3084" y="3105"/>
                </a:lnTo>
                <a:lnTo>
                  <a:pt x="3080" y="3110"/>
                </a:lnTo>
                <a:lnTo>
                  <a:pt x="3048" y="3128"/>
                </a:lnTo>
                <a:lnTo>
                  <a:pt x="3013" y="3141"/>
                </a:lnTo>
                <a:lnTo>
                  <a:pt x="2977" y="3147"/>
                </a:lnTo>
                <a:lnTo>
                  <a:pt x="2941" y="3149"/>
                </a:lnTo>
                <a:lnTo>
                  <a:pt x="2905" y="3145"/>
                </a:lnTo>
                <a:lnTo>
                  <a:pt x="2870" y="3135"/>
                </a:lnTo>
                <a:lnTo>
                  <a:pt x="2837" y="3119"/>
                </a:lnTo>
                <a:lnTo>
                  <a:pt x="2807" y="3099"/>
                </a:lnTo>
                <a:lnTo>
                  <a:pt x="2780" y="3073"/>
                </a:lnTo>
                <a:lnTo>
                  <a:pt x="2786" y="3105"/>
                </a:lnTo>
                <a:lnTo>
                  <a:pt x="2788" y="3138"/>
                </a:lnTo>
                <a:lnTo>
                  <a:pt x="2786" y="3169"/>
                </a:lnTo>
                <a:lnTo>
                  <a:pt x="2780" y="3201"/>
                </a:lnTo>
                <a:lnTo>
                  <a:pt x="2769" y="3231"/>
                </a:lnTo>
                <a:lnTo>
                  <a:pt x="2754" y="3259"/>
                </a:lnTo>
                <a:lnTo>
                  <a:pt x="2735" y="3286"/>
                </a:lnTo>
                <a:lnTo>
                  <a:pt x="2710" y="3309"/>
                </a:lnTo>
                <a:lnTo>
                  <a:pt x="2682" y="3330"/>
                </a:lnTo>
                <a:lnTo>
                  <a:pt x="2651" y="3346"/>
                </a:lnTo>
                <a:lnTo>
                  <a:pt x="2617" y="3357"/>
                </a:lnTo>
                <a:lnTo>
                  <a:pt x="2581" y="3362"/>
                </a:lnTo>
                <a:lnTo>
                  <a:pt x="2546" y="3362"/>
                </a:lnTo>
                <a:lnTo>
                  <a:pt x="2512" y="3356"/>
                </a:lnTo>
                <a:lnTo>
                  <a:pt x="2479" y="3346"/>
                </a:lnTo>
                <a:lnTo>
                  <a:pt x="2447" y="3330"/>
                </a:lnTo>
                <a:lnTo>
                  <a:pt x="2418" y="3309"/>
                </a:lnTo>
                <a:lnTo>
                  <a:pt x="2393" y="3285"/>
                </a:lnTo>
                <a:lnTo>
                  <a:pt x="2369" y="3257"/>
                </a:lnTo>
                <a:lnTo>
                  <a:pt x="2363" y="3247"/>
                </a:lnTo>
                <a:lnTo>
                  <a:pt x="2373" y="3280"/>
                </a:lnTo>
                <a:lnTo>
                  <a:pt x="2378" y="3315"/>
                </a:lnTo>
                <a:lnTo>
                  <a:pt x="2377" y="3351"/>
                </a:lnTo>
                <a:lnTo>
                  <a:pt x="2369" y="3385"/>
                </a:lnTo>
                <a:lnTo>
                  <a:pt x="2356" y="3419"/>
                </a:lnTo>
                <a:lnTo>
                  <a:pt x="2339" y="3449"/>
                </a:lnTo>
                <a:lnTo>
                  <a:pt x="2316" y="3476"/>
                </a:lnTo>
                <a:lnTo>
                  <a:pt x="2289" y="3501"/>
                </a:lnTo>
                <a:lnTo>
                  <a:pt x="2260" y="3516"/>
                </a:lnTo>
                <a:lnTo>
                  <a:pt x="2229" y="3529"/>
                </a:lnTo>
                <a:lnTo>
                  <a:pt x="2196" y="3536"/>
                </a:lnTo>
                <a:lnTo>
                  <a:pt x="2163" y="3537"/>
                </a:lnTo>
                <a:lnTo>
                  <a:pt x="2131" y="3535"/>
                </a:lnTo>
                <a:lnTo>
                  <a:pt x="2099" y="3526"/>
                </a:lnTo>
                <a:lnTo>
                  <a:pt x="2070" y="3514"/>
                </a:lnTo>
                <a:lnTo>
                  <a:pt x="2042" y="3497"/>
                </a:lnTo>
                <a:lnTo>
                  <a:pt x="2016" y="3475"/>
                </a:lnTo>
                <a:lnTo>
                  <a:pt x="1994" y="3449"/>
                </a:lnTo>
                <a:lnTo>
                  <a:pt x="1958" y="3397"/>
                </a:lnTo>
                <a:lnTo>
                  <a:pt x="1953" y="3397"/>
                </a:lnTo>
                <a:lnTo>
                  <a:pt x="1920" y="3416"/>
                </a:lnTo>
                <a:lnTo>
                  <a:pt x="1886" y="3432"/>
                </a:lnTo>
                <a:lnTo>
                  <a:pt x="1850" y="3442"/>
                </a:lnTo>
                <a:lnTo>
                  <a:pt x="1815" y="3448"/>
                </a:lnTo>
                <a:lnTo>
                  <a:pt x="1779" y="3448"/>
                </a:lnTo>
                <a:lnTo>
                  <a:pt x="1748" y="3447"/>
                </a:lnTo>
                <a:lnTo>
                  <a:pt x="1704" y="3435"/>
                </a:lnTo>
                <a:lnTo>
                  <a:pt x="1664" y="3418"/>
                </a:lnTo>
                <a:lnTo>
                  <a:pt x="1627" y="3396"/>
                </a:lnTo>
                <a:lnTo>
                  <a:pt x="1596" y="3368"/>
                </a:lnTo>
                <a:lnTo>
                  <a:pt x="1568" y="3336"/>
                </a:lnTo>
                <a:lnTo>
                  <a:pt x="1550" y="3307"/>
                </a:lnTo>
                <a:lnTo>
                  <a:pt x="1536" y="3278"/>
                </a:lnTo>
                <a:lnTo>
                  <a:pt x="1525" y="3246"/>
                </a:lnTo>
                <a:lnTo>
                  <a:pt x="1519" y="3212"/>
                </a:lnTo>
                <a:lnTo>
                  <a:pt x="1487" y="3236"/>
                </a:lnTo>
                <a:lnTo>
                  <a:pt x="1451" y="3259"/>
                </a:lnTo>
                <a:lnTo>
                  <a:pt x="1412" y="3276"/>
                </a:lnTo>
                <a:lnTo>
                  <a:pt x="1370" y="3289"/>
                </a:lnTo>
                <a:lnTo>
                  <a:pt x="1328" y="3295"/>
                </a:lnTo>
                <a:lnTo>
                  <a:pt x="1283" y="3296"/>
                </a:lnTo>
                <a:lnTo>
                  <a:pt x="1264" y="3295"/>
                </a:lnTo>
                <a:lnTo>
                  <a:pt x="1247" y="3293"/>
                </a:lnTo>
                <a:lnTo>
                  <a:pt x="1206" y="3284"/>
                </a:lnTo>
                <a:lnTo>
                  <a:pt x="1167" y="3269"/>
                </a:lnTo>
                <a:lnTo>
                  <a:pt x="1130" y="3251"/>
                </a:lnTo>
                <a:lnTo>
                  <a:pt x="1096" y="3226"/>
                </a:lnTo>
                <a:lnTo>
                  <a:pt x="1066" y="3198"/>
                </a:lnTo>
                <a:lnTo>
                  <a:pt x="1038" y="3167"/>
                </a:lnTo>
                <a:lnTo>
                  <a:pt x="1014" y="3128"/>
                </a:lnTo>
                <a:lnTo>
                  <a:pt x="994" y="3086"/>
                </a:lnTo>
                <a:lnTo>
                  <a:pt x="982" y="3043"/>
                </a:lnTo>
                <a:lnTo>
                  <a:pt x="977" y="2998"/>
                </a:lnTo>
                <a:lnTo>
                  <a:pt x="979" y="2952"/>
                </a:lnTo>
                <a:lnTo>
                  <a:pt x="957" y="2951"/>
                </a:lnTo>
                <a:lnTo>
                  <a:pt x="933" y="2950"/>
                </a:lnTo>
                <a:lnTo>
                  <a:pt x="909" y="2949"/>
                </a:lnTo>
                <a:lnTo>
                  <a:pt x="869" y="2944"/>
                </a:lnTo>
                <a:lnTo>
                  <a:pt x="828" y="2937"/>
                </a:lnTo>
                <a:lnTo>
                  <a:pt x="792" y="2924"/>
                </a:lnTo>
                <a:lnTo>
                  <a:pt x="756" y="2907"/>
                </a:lnTo>
                <a:lnTo>
                  <a:pt x="724" y="2887"/>
                </a:lnTo>
                <a:lnTo>
                  <a:pt x="694" y="2861"/>
                </a:lnTo>
                <a:lnTo>
                  <a:pt x="668" y="2829"/>
                </a:lnTo>
                <a:lnTo>
                  <a:pt x="646" y="2794"/>
                </a:lnTo>
                <a:lnTo>
                  <a:pt x="629" y="2759"/>
                </a:lnTo>
                <a:lnTo>
                  <a:pt x="618" y="2721"/>
                </a:lnTo>
                <a:lnTo>
                  <a:pt x="610" y="2682"/>
                </a:lnTo>
                <a:lnTo>
                  <a:pt x="608" y="2641"/>
                </a:lnTo>
                <a:lnTo>
                  <a:pt x="566" y="2646"/>
                </a:lnTo>
                <a:lnTo>
                  <a:pt x="523" y="2646"/>
                </a:lnTo>
                <a:lnTo>
                  <a:pt x="504" y="2646"/>
                </a:lnTo>
                <a:lnTo>
                  <a:pt x="486" y="2644"/>
                </a:lnTo>
                <a:lnTo>
                  <a:pt x="446" y="2635"/>
                </a:lnTo>
                <a:lnTo>
                  <a:pt x="407" y="2620"/>
                </a:lnTo>
                <a:lnTo>
                  <a:pt x="370" y="2600"/>
                </a:lnTo>
                <a:lnTo>
                  <a:pt x="336" y="2577"/>
                </a:lnTo>
                <a:lnTo>
                  <a:pt x="305" y="2549"/>
                </a:lnTo>
                <a:lnTo>
                  <a:pt x="277" y="2518"/>
                </a:lnTo>
                <a:lnTo>
                  <a:pt x="256" y="2481"/>
                </a:lnTo>
                <a:lnTo>
                  <a:pt x="241" y="2442"/>
                </a:lnTo>
                <a:lnTo>
                  <a:pt x="230" y="2403"/>
                </a:lnTo>
                <a:lnTo>
                  <a:pt x="224" y="2363"/>
                </a:lnTo>
                <a:lnTo>
                  <a:pt x="224" y="2322"/>
                </a:lnTo>
                <a:lnTo>
                  <a:pt x="229" y="2281"/>
                </a:lnTo>
                <a:lnTo>
                  <a:pt x="238" y="2241"/>
                </a:lnTo>
                <a:lnTo>
                  <a:pt x="252" y="2203"/>
                </a:lnTo>
                <a:lnTo>
                  <a:pt x="270" y="2167"/>
                </a:lnTo>
                <a:lnTo>
                  <a:pt x="295" y="2133"/>
                </a:lnTo>
                <a:lnTo>
                  <a:pt x="323" y="2101"/>
                </a:lnTo>
                <a:lnTo>
                  <a:pt x="356" y="2073"/>
                </a:lnTo>
                <a:lnTo>
                  <a:pt x="409" y="2031"/>
                </a:lnTo>
                <a:lnTo>
                  <a:pt x="378" y="1972"/>
                </a:lnTo>
                <a:lnTo>
                  <a:pt x="341" y="1916"/>
                </a:lnTo>
                <a:lnTo>
                  <a:pt x="300" y="1865"/>
                </a:lnTo>
                <a:lnTo>
                  <a:pt x="253" y="1816"/>
                </a:lnTo>
                <a:lnTo>
                  <a:pt x="203" y="1772"/>
                </a:lnTo>
                <a:lnTo>
                  <a:pt x="150" y="1733"/>
                </a:lnTo>
                <a:lnTo>
                  <a:pt x="93" y="1698"/>
                </a:lnTo>
                <a:lnTo>
                  <a:pt x="0" y="164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7938" y="1430171"/>
            <a:ext cx="588143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err="1">
                <a:solidFill>
                  <a:srgbClr val="595959"/>
                </a:solidFill>
              </a:rPr>
              <a:t>Геогельминтозы</a:t>
            </a:r>
            <a:r>
              <a:rPr lang="ru-RU" b="1" dirty="0">
                <a:solidFill>
                  <a:srgbClr val="595959"/>
                </a:solidFill>
              </a:rPr>
              <a:t> - заболевания, возбудители которых проходят часть своего развития в организме человека, а другую часть - на каком-либо неживом субстрате (чаще всего в почве) и полное развитие паразита происходит без участия промежуточных хозяев. К </a:t>
            </a:r>
            <a:r>
              <a:rPr lang="ru-RU" b="1" dirty="0" err="1">
                <a:solidFill>
                  <a:srgbClr val="595959"/>
                </a:solidFill>
              </a:rPr>
              <a:t>геогельминтозам</a:t>
            </a:r>
            <a:r>
              <a:rPr lang="ru-RU" b="1" dirty="0">
                <a:solidFill>
                  <a:srgbClr val="595959"/>
                </a:solidFill>
              </a:rPr>
              <a:t> относятся: аскаридоз, трихоцефалез, анкилостомидозы, </a:t>
            </a:r>
            <a:r>
              <a:rPr lang="ru-RU" b="1" dirty="0" err="1">
                <a:solidFill>
                  <a:srgbClr val="595959"/>
                </a:solidFill>
              </a:rPr>
              <a:t>стронгилоидоз</a:t>
            </a:r>
            <a:r>
              <a:rPr lang="ru-RU" b="1" dirty="0">
                <a:solidFill>
                  <a:srgbClr val="595959"/>
                </a:solidFill>
              </a:rPr>
              <a:t> и другие заболевания.</a:t>
            </a:r>
          </a:p>
          <a:p>
            <a:pPr algn="just"/>
            <a:endParaRPr lang="ru-RU" b="1" dirty="0">
              <a:solidFill>
                <a:srgbClr val="595959"/>
              </a:solidFill>
            </a:endParaRPr>
          </a:p>
          <a:p>
            <a:pPr algn="just"/>
            <a:r>
              <a:rPr lang="ru-RU" b="1" dirty="0" err="1">
                <a:solidFill>
                  <a:srgbClr val="595959"/>
                </a:solidFill>
              </a:rPr>
              <a:t>Биогельминтозы</a:t>
            </a:r>
            <a:r>
              <a:rPr lang="ru-RU" b="1" dirty="0">
                <a:solidFill>
                  <a:srgbClr val="595959"/>
                </a:solidFill>
              </a:rPr>
              <a:t> - заболевания, возбудители которых часть своего развития проходят в организме человека, а другую часть - в организме одного или нескольких промежуточных хозяев, прежде, чем приобретают способность </a:t>
            </a:r>
            <a:r>
              <a:rPr lang="ru-RU" b="1" dirty="0" err="1">
                <a:solidFill>
                  <a:srgbClr val="595959"/>
                </a:solidFill>
              </a:rPr>
              <a:t>инвазировать</a:t>
            </a:r>
            <a:r>
              <a:rPr lang="ru-RU" b="1" dirty="0">
                <a:solidFill>
                  <a:srgbClr val="595959"/>
                </a:solidFill>
              </a:rPr>
              <a:t> другого человека. К </a:t>
            </a:r>
            <a:r>
              <a:rPr lang="ru-RU" b="1" dirty="0" err="1">
                <a:solidFill>
                  <a:srgbClr val="595959"/>
                </a:solidFill>
              </a:rPr>
              <a:t>биогельминтозам</a:t>
            </a:r>
            <a:r>
              <a:rPr lang="ru-RU" b="1" dirty="0">
                <a:solidFill>
                  <a:srgbClr val="595959"/>
                </a:solidFill>
              </a:rPr>
              <a:t> относятся: </a:t>
            </a:r>
            <a:r>
              <a:rPr lang="ru-RU" b="1" dirty="0" err="1">
                <a:solidFill>
                  <a:srgbClr val="595959"/>
                </a:solidFill>
              </a:rPr>
              <a:t>тениаринхоз</a:t>
            </a:r>
            <a:r>
              <a:rPr lang="ru-RU" b="1" dirty="0">
                <a:solidFill>
                  <a:srgbClr val="595959"/>
                </a:solidFill>
              </a:rPr>
              <a:t>, </a:t>
            </a:r>
            <a:r>
              <a:rPr lang="ru-RU" b="1" dirty="0" err="1">
                <a:solidFill>
                  <a:srgbClr val="595959"/>
                </a:solidFill>
              </a:rPr>
              <a:t>тениоз</a:t>
            </a:r>
            <a:r>
              <a:rPr lang="ru-RU" b="1" dirty="0">
                <a:solidFill>
                  <a:srgbClr val="595959"/>
                </a:solidFill>
              </a:rPr>
              <a:t>, трихинеллез, описторхоз, дифиллоботриоз, эхинококкоз и другие.</a:t>
            </a:r>
          </a:p>
          <a:p>
            <a:pPr algn="just"/>
            <a:endParaRPr lang="ru-RU" b="1" dirty="0">
              <a:solidFill>
                <a:srgbClr val="595959"/>
              </a:solidFill>
            </a:endParaRPr>
          </a:p>
        </p:txBody>
      </p:sp>
      <p:sp>
        <p:nvSpPr>
          <p:cNvPr id="17" name="Полилиния 16"/>
          <p:cNvSpPr/>
          <p:nvPr/>
        </p:nvSpPr>
        <p:spPr>
          <a:xfrm rot="20968837">
            <a:off x="-1522673" y="5641413"/>
            <a:ext cx="3030715" cy="1858333"/>
          </a:xfrm>
          <a:custGeom>
            <a:avLst/>
            <a:gdLst>
              <a:gd name="connsiteX0" fmla="*/ 0 w 3080697"/>
              <a:gd name="connsiteY0" fmla="*/ 493864 h 1379236"/>
              <a:gd name="connsiteX1" fmla="*/ 1436915 w 3080697"/>
              <a:gd name="connsiteY1" fmla="*/ 378 h 1379236"/>
              <a:gd name="connsiteX2" fmla="*/ 2133600 w 3080697"/>
              <a:gd name="connsiteY2" fmla="*/ 421293 h 1379236"/>
              <a:gd name="connsiteX3" fmla="*/ 2191658 w 3080697"/>
              <a:gd name="connsiteY3" fmla="*/ 914778 h 1379236"/>
              <a:gd name="connsiteX4" fmla="*/ 2873829 w 3080697"/>
              <a:gd name="connsiteY4" fmla="*/ 1059921 h 1379236"/>
              <a:gd name="connsiteX5" fmla="*/ 3048000 w 3080697"/>
              <a:gd name="connsiteY5" fmla="*/ 1379236 h 1379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0697" h="1379236">
                <a:moveTo>
                  <a:pt x="0" y="493864"/>
                </a:moveTo>
                <a:cubicBezTo>
                  <a:pt x="540657" y="253168"/>
                  <a:pt x="1081315" y="12473"/>
                  <a:pt x="1436915" y="378"/>
                </a:cubicBezTo>
                <a:cubicBezTo>
                  <a:pt x="1792515" y="-11717"/>
                  <a:pt x="2007810" y="268893"/>
                  <a:pt x="2133600" y="421293"/>
                </a:cubicBezTo>
                <a:cubicBezTo>
                  <a:pt x="2259391" y="573693"/>
                  <a:pt x="2068286" y="808340"/>
                  <a:pt x="2191658" y="914778"/>
                </a:cubicBezTo>
                <a:cubicBezTo>
                  <a:pt x="2315030" y="1021216"/>
                  <a:pt x="2731105" y="982511"/>
                  <a:pt x="2873829" y="1059921"/>
                </a:cubicBezTo>
                <a:cubicBezTo>
                  <a:pt x="3016553" y="1137331"/>
                  <a:pt x="3142343" y="1255865"/>
                  <a:pt x="3048000" y="1379236"/>
                </a:cubicBezTo>
              </a:path>
            </a:pathLst>
          </a:custGeom>
          <a:solidFill>
            <a:srgbClr val="3E8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11572720" y="6106508"/>
            <a:ext cx="1145390" cy="1132114"/>
          </a:xfrm>
          <a:custGeom>
            <a:avLst/>
            <a:gdLst>
              <a:gd name="connsiteX0" fmla="*/ 448705 w 1145390"/>
              <a:gd name="connsiteY0" fmla="*/ 1132114 h 1132114"/>
              <a:gd name="connsiteX1" fmla="*/ 27790 w 1145390"/>
              <a:gd name="connsiteY1" fmla="*/ 406400 h 1132114"/>
              <a:gd name="connsiteX2" fmla="*/ 1145390 w 1145390"/>
              <a:gd name="connsiteY2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5390" h="1132114">
                <a:moveTo>
                  <a:pt x="448705" y="1132114"/>
                </a:moveTo>
                <a:cubicBezTo>
                  <a:pt x="180190" y="863600"/>
                  <a:pt x="-88324" y="595086"/>
                  <a:pt x="27790" y="406400"/>
                </a:cubicBezTo>
                <a:cubicBezTo>
                  <a:pt x="143904" y="217714"/>
                  <a:pt x="644647" y="108857"/>
                  <a:pt x="1145390" y="0"/>
                </a:cubicBezTo>
              </a:path>
            </a:pathLst>
          </a:custGeom>
          <a:solidFill>
            <a:srgbClr val="09B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 rot="1051947">
            <a:off x="8875850" y="-548396"/>
            <a:ext cx="4159163" cy="1512202"/>
          </a:xfrm>
          <a:custGeom>
            <a:avLst/>
            <a:gdLst>
              <a:gd name="connsiteX0" fmla="*/ 0 w 3628571"/>
              <a:gd name="connsiteY0" fmla="*/ 0 h 956646"/>
              <a:gd name="connsiteX1" fmla="*/ 682171 w 3628571"/>
              <a:gd name="connsiteY1" fmla="*/ 769257 h 956646"/>
              <a:gd name="connsiteX2" fmla="*/ 1436914 w 3628571"/>
              <a:gd name="connsiteY2" fmla="*/ 508000 h 956646"/>
              <a:gd name="connsiteX3" fmla="*/ 2307771 w 3628571"/>
              <a:gd name="connsiteY3" fmla="*/ 783772 h 956646"/>
              <a:gd name="connsiteX4" fmla="*/ 2946400 w 3628571"/>
              <a:gd name="connsiteY4" fmla="*/ 914400 h 956646"/>
              <a:gd name="connsiteX5" fmla="*/ 3628571 w 3628571"/>
              <a:gd name="connsiteY5" fmla="*/ 29029 h 95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8571" h="956646">
                <a:moveTo>
                  <a:pt x="0" y="0"/>
                </a:moveTo>
                <a:cubicBezTo>
                  <a:pt x="221342" y="342295"/>
                  <a:pt x="442685" y="684590"/>
                  <a:pt x="682171" y="769257"/>
                </a:cubicBezTo>
                <a:cubicBezTo>
                  <a:pt x="921657" y="853924"/>
                  <a:pt x="1165981" y="505581"/>
                  <a:pt x="1436914" y="508000"/>
                </a:cubicBezTo>
                <a:cubicBezTo>
                  <a:pt x="1707847" y="510419"/>
                  <a:pt x="2056190" y="716039"/>
                  <a:pt x="2307771" y="783772"/>
                </a:cubicBezTo>
                <a:cubicBezTo>
                  <a:pt x="2559352" y="851505"/>
                  <a:pt x="2726267" y="1040190"/>
                  <a:pt x="2946400" y="914400"/>
                </a:cubicBezTo>
                <a:cubicBezTo>
                  <a:pt x="3166533" y="788610"/>
                  <a:pt x="3397552" y="408819"/>
                  <a:pt x="3628571" y="29029"/>
                </a:cubicBezTo>
              </a:path>
            </a:pathLst>
          </a:custGeom>
          <a:solidFill>
            <a:srgbClr val="078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 rot="9380483">
            <a:off x="-486026" y="-254131"/>
            <a:ext cx="1145390" cy="1132114"/>
          </a:xfrm>
          <a:custGeom>
            <a:avLst/>
            <a:gdLst>
              <a:gd name="connsiteX0" fmla="*/ 448705 w 1145390"/>
              <a:gd name="connsiteY0" fmla="*/ 1132114 h 1132114"/>
              <a:gd name="connsiteX1" fmla="*/ 27790 w 1145390"/>
              <a:gd name="connsiteY1" fmla="*/ 406400 h 1132114"/>
              <a:gd name="connsiteX2" fmla="*/ 1145390 w 1145390"/>
              <a:gd name="connsiteY2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5390" h="1132114">
                <a:moveTo>
                  <a:pt x="448705" y="1132114"/>
                </a:moveTo>
                <a:cubicBezTo>
                  <a:pt x="180190" y="863600"/>
                  <a:pt x="-88324" y="595086"/>
                  <a:pt x="27790" y="406400"/>
                </a:cubicBezTo>
                <a:cubicBezTo>
                  <a:pt x="143904" y="217714"/>
                  <a:pt x="644647" y="108857"/>
                  <a:pt x="1145390" y="0"/>
                </a:cubicBezTo>
              </a:path>
            </a:pathLst>
          </a:custGeom>
          <a:solidFill>
            <a:srgbClr val="09B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28" t="980" r="8774" b="-980"/>
          <a:stretch/>
        </p:blipFill>
        <p:spPr>
          <a:xfrm>
            <a:off x="1024126" y="-2"/>
            <a:ext cx="4818279" cy="6949441"/>
          </a:xfrm>
        </p:spPr>
      </p:pic>
      <p:sp>
        <p:nvSpPr>
          <p:cNvPr id="24" name="Title 2"/>
          <p:cNvSpPr txBox="1"/>
          <p:nvPr/>
        </p:nvSpPr>
        <p:spPr>
          <a:xfrm>
            <a:off x="6789094" y="278177"/>
            <a:ext cx="3911173" cy="15640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rgbClr val="09B77D"/>
                </a:solidFill>
                <a:latin typeface="+mn-lt"/>
              </a:rPr>
              <a:t>Определения и понятия</a:t>
            </a:r>
            <a:endParaRPr lang="en-US" sz="3600" b="1" dirty="0">
              <a:solidFill>
                <a:srgbClr val="09B77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5917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олилиния 21"/>
          <p:cNvSpPr/>
          <p:nvPr/>
        </p:nvSpPr>
        <p:spPr>
          <a:xfrm rot="9994238">
            <a:off x="2820618" y="6293272"/>
            <a:ext cx="4159163" cy="1512202"/>
          </a:xfrm>
          <a:custGeom>
            <a:avLst/>
            <a:gdLst>
              <a:gd name="connsiteX0" fmla="*/ 0 w 3628571"/>
              <a:gd name="connsiteY0" fmla="*/ 0 h 956646"/>
              <a:gd name="connsiteX1" fmla="*/ 682171 w 3628571"/>
              <a:gd name="connsiteY1" fmla="*/ 769257 h 956646"/>
              <a:gd name="connsiteX2" fmla="*/ 1436914 w 3628571"/>
              <a:gd name="connsiteY2" fmla="*/ 508000 h 956646"/>
              <a:gd name="connsiteX3" fmla="*/ 2307771 w 3628571"/>
              <a:gd name="connsiteY3" fmla="*/ 783772 h 956646"/>
              <a:gd name="connsiteX4" fmla="*/ 2946400 w 3628571"/>
              <a:gd name="connsiteY4" fmla="*/ 914400 h 956646"/>
              <a:gd name="connsiteX5" fmla="*/ 3628571 w 3628571"/>
              <a:gd name="connsiteY5" fmla="*/ 29029 h 95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8571" h="956646">
                <a:moveTo>
                  <a:pt x="0" y="0"/>
                </a:moveTo>
                <a:cubicBezTo>
                  <a:pt x="221342" y="342295"/>
                  <a:pt x="442685" y="684590"/>
                  <a:pt x="682171" y="769257"/>
                </a:cubicBezTo>
                <a:cubicBezTo>
                  <a:pt x="921657" y="853924"/>
                  <a:pt x="1165981" y="505581"/>
                  <a:pt x="1436914" y="508000"/>
                </a:cubicBezTo>
                <a:cubicBezTo>
                  <a:pt x="1707847" y="510419"/>
                  <a:pt x="2056190" y="716039"/>
                  <a:pt x="2307771" y="783772"/>
                </a:cubicBezTo>
                <a:cubicBezTo>
                  <a:pt x="2559352" y="851505"/>
                  <a:pt x="2726267" y="1040190"/>
                  <a:pt x="2946400" y="914400"/>
                </a:cubicBezTo>
                <a:cubicBezTo>
                  <a:pt x="3166533" y="788610"/>
                  <a:pt x="3397552" y="408819"/>
                  <a:pt x="3628571" y="29029"/>
                </a:cubicBezTo>
              </a:path>
            </a:pathLst>
          </a:custGeom>
          <a:solidFill>
            <a:srgbClr val="078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 rot="21370047" flipH="1">
            <a:off x="4260821" y="-270618"/>
            <a:ext cx="3164767" cy="956646"/>
          </a:xfrm>
          <a:custGeom>
            <a:avLst/>
            <a:gdLst>
              <a:gd name="connsiteX0" fmla="*/ 0 w 3628571"/>
              <a:gd name="connsiteY0" fmla="*/ 0 h 956646"/>
              <a:gd name="connsiteX1" fmla="*/ 682171 w 3628571"/>
              <a:gd name="connsiteY1" fmla="*/ 769257 h 956646"/>
              <a:gd name="connsiteX2" fmla="*/ 1436914 w 3628571"/>
              <a:gd name="connsiteY2" fmla="*/ 508000 h 956646"/>
              <a:gd name="connsiteX3" fmla="*/ 2307771 w 3628571"/>
              <a:gd name="connsiteY3" fmla="*/ 783772 h 956646"/>
              <a:gd name="connsiteX4" fmla="*/ 2946400 w 3628571"/>
              <a:gd name="connsiteY4" fmla="*/ 914400 h 956646"/>
              <a:gd name="connsiteX5" fmla="*/ 3628571 w 3628571"/>
              <a:gd name="connsiteY5" fmla="*/ 29029 h 95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8571" h="956646">
                <a:moveTo>
                  <a:pt x="0" y="0"/>
                </a:moveTo>
                <a:cubicBezTo>
                  <a:pt x="221342" y="342295"/>
                  <a:pt x="442685" y="684590"/>
                  <a:pt x="682171" y="769257"/>
                </a:cubicBezTo>
                <a:cubicBezTo>
                  <a:pt x="921657" y="853924"/>
                  <a:pt x="1165981" y="505581"/>
                  <a:pt x="1436914" y="508000"/>
                </a:cubicBezTo>
                <a:cubicBezTo>
                  <a:pt x="1707847" y="510419"/>
                  <a:pt x="2056190" y="716039"/>
                  <a:pt x="2307771" y="783772"/>
                </a:cubicBezTo>
                <a:cubicBezTo>
                  <a:pt x="2559352" y="851505"/>
                  <a:pt x="2726267" y="1040190"/>
                  <a:pt x="2946400" y="914400"/>
                </a:cubicBezTo>
                <a:cubicBezTo>
                  <a:pt x="3166533" y="788610"/>
                  <a:pt x="3397552" y="408819"/>
                  <a:pt x="3628571" y="29029"/>
                </a:cubicBezTo>
              </a:path>
            </a:pathLst>
          </a:custGeom>
          <a:solidFill>
            <a:srgbClr val="0BD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Rounded Rectangle 21"/>
          <p:cNvSpPr/>
          <p:nvPr/>
        </p:nvSpPr>
        <p:spPr>
          <a:xfrm rot="16200000" flipV="1">
            <a:off x="9025652" y="3122267"/>
            <a:ext cx="4884384" cy="4952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788" name="TextBox 10"/>
          <p:cNvSpPr txBox="1"/>
          <p:nvPr/>
        </p:nvSpPr>
        <p:spPr>
          <a:xfrm>
            <a:off x="1353311" y="4804989"/>
            <a:ext cx="24140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bg1"/>
                </a:solidFill>
                <a:effectLst>
                  <a:outerShdw blurRad="330200" sx="102000" sy="102000" algn="ctr" rotWithShape="0">
                    <a:prstClr val="black">
                      <a:alpha val="98000"/>
                    </a:prstClr>
                  </a:outerShdw>
                </a:effectLst>
                <a:latin typeface="Freestyle Script" panose="030804020302050B0404" pitchFamily="66" charset="0"/>
              </a:rPr>
              <a:t>motion.</a:t>
            </a:r>
          </a:p>
        </p:txBody>
      </p:sp>
      <p:sp>
        <p:nvSpPr>
          <p:cNvPr id="1048789" name="Rectangle 11"/>
          <p:cNvSpPr/>
          <p:nvPr/>
        </p:nvSpPr>
        <p:spPr>
          <a:xfrm>
            <a:off x="1353311" y="5921390"/>
            <a:ext cx="31220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Lorem Ipsum is simply dummy text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1" name="Rounded Rectangle 21"/>
          <p:cNvSpPr/>
          <p:nvPr/>
        </p:nvSpPr>
        <p:spPr>
          <a:xfrm flipV="1">
            <a:off x="139822" y="6305071"/>
            <a:ext cx="2554470" cy="444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784" name="Hexagon 2"/>
          <p:cNvSpPr/>
          <p:nvPr/>
        </p:nvSpPr>
        <p:spPr>
          <a:xfrm rot="16200000">
            <a:off x="4152748" y="2810398"/>
            <a:ext cx="1654698" cy="1426464"/>
          </a:xfrm>
          <a:prstGeom prst="hexagon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0" dist="190500" dir="9360000" sx="102000" sy="102000" algn="ctr" rotWithShape="0">
              <a:prstClr val="black">
                <a:alpha val="8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116"/>
          <p:cNvSpPr/>
          <p:nvPr/>
        </p:nvSpPr>
        <p:spPr bwMode="auto">
          <a:xfrm>
            <a:off x="4521474" y="3174205"/>
            <a:ext cx="917246" cy="794027"/>
          </a:xfrm>
          <a:custGeom>
            <a:avLst/>
            <a:gdLst>
              <a:gd name="T0" fmla="*/ 1272 w 4019"/>
              <a:gd name="T1" fmla="*/ 446 h 3537"/>
              <a:gd name="T2" fmla="*/ 1751 w 4019"/>
              <a:gd name="T3" fmla="*/ 406 h 3537"/>
              <a:gd name="T4" fmla="*/ 2093 w 4019"/>
              <a:gd name="T5" fmla="*/ 479 h 3537"/>
              <a:gd name="T6" fmla="*/ 3354 w 4019"/>
              <a:gd name="T7" fmla="*/ 581 h 3537"/>
              <a:gd name="T8" fmla="*/ 2479 w 4019"/>
              <a:gd name="T9" fmla="*/ 669 h 3537"/>
              <a:gd name="T10" fmla="*/ 2779 w 4019"/>
              <a:gd name="T11" fmla="*/ 926 h 3537"/>
              <a:gd name="T12" fmla="*/ 2804 w 4019"/>
              <a:gd name="T13" fmla="*/ 1139 h 3537"/>
              <a:gd name="T14" fmla="*/ 2880 w 4019"/>
              <a:gd name="T15" fmla="*/ 1500 h 3537"/>
              <a:gd name="T16" fmla="*/ 2790 w 4019"/>
              <a:gd name="T17" fmla="*/ 1682 h 3537"/>
              <a:gd name="T18" fmla="*/ 2596 w 4019"/>
              <a:gd name="T19" fmla="*/ 1670 h 3537"/>
              <a:gd name="T20" fmla="*/ 2377 w 4019"/>
              <a:gd name="T21" fmla="*/ 1368 h 3537"/>
              <a:gd name="T22" fmla="*/ 2268 w 4019"/>
              <a:gd name="T23" fmla="*/ 1148 h 3537"/>
              <a:gd name="T24" fmla="*/ 451 w 4019"/>
              <a:gd name="T25" fmla="*/ 2201 h 3537"/>
              <a:gd name="T26" fmla="*/ 398 w 4019"/>
              <a:gd name="T27" fmla="*/ 2402 h 3537"/>
              <a:gd name="T28" fmla="*/ 587 w 4019"/>
              <a:gd name="T29" fmla="*/ 2487 h 3537"/>
              <a:gd name="T30" fmla="*/ 1638 w 4019"/>
              <a:gd name="T31" fmla="*/ 1780 h 3537"/>
              <a:gd name="T32" fmla="*/ 1735 w 4019"/>
              <a:gd name="T33" fmla="*/ 1880 h 3537"/>
              <a:gd name="T34" fmla="*/ 771 w 4019"/>
              <a:gd name="T35" fmla="*/ 2603 h 3537"/>
              <a:gd name="T36" fmla="*/ 856 w 4019"/>
              <a:gd name="T37" fmla="*/ 2784 h 3537"/>
              <a:gd name="T38" fmla="*/ 1072 w 4019"/>
              <a:gd name="T39" fmla="*/ 2750 h 3537"/>
              <a:gd name="T40" fmla="*/ 1902 w 4019"/>
              <a:gd name="T41" fmla="*/ 2166 h 3537"/>
              <a:gd name="T42" fmla="*/ 1971 w 4019"/>
              <a:gd name="T43" fmla="*/ 2283 h 3537"/>
              <a:gd name="T44" fmla="*/ 1135 w 4019"/>
              <a:gd name="T45" fmla="*/ 2963 h 3537"/>
              <a:gd name="T46" fmla="*/ 1246 w 4019"/>
              <a:gd name="T47" fmla="*/ 3128 h 3537"/>
              <a:gd name="T48" fmla="*/ 2053 w 4019"/>
              <a:gd name="T49" fmla="*/ 2639 h 3537"/>
              <a:gd name="T50" fmla="*/ 2148 w 4019"/>
              <a:gd name="T51" fmla="*/ 2739 h 3537"/>
              <a:gd name="T52" fmla="*/ 1674 w 4019"/>
              <a:gd name="T53" fmla="*/ 3155 h 3537"/>
              <a:gd name="T54" fmla="*/ 1772 w 4019"/>
              <a:gd name="T55" fmla="*/ 3291 h 3537"/>
              <a:gd name="T56" fmla="*/ 1919 w 4019"/>
              <a:gd name="T57" fmla="*/ 3150 h 3537"/>
              <a:gd name="T58" fmla="*/ 2148 w 4019"/>
              <a:gd name="T59" fmla="*/ 3039 h 3537"/>
              <a:gd name="T60" fmla="*/ 2317 w 4019"/>
              <a:gd name="T61" fmla="*/ 2787 h 3537"/>
              <a:gd name="T62" fmla="*/ 2581 w 4019"/>
              <a:gd name="T63" fmla="*/ 2755 h 3537"/>
              <a:gd name="T64" fmla="*/ 2679 w 4019"/>
              <a:gd name="T65" fmla="*/ 2524 h 3537"/>
              <a:gd name="T66" fmla="*/ 2944 w 4019"/>
              <a:gd name="T67" fmla="*/ 2527 h 3537"/>
              <a:gd name="T68" fmla="*/ 2913 w 4019"/>
              <a:gd name="T69" fmla="*/ 2297 h 3537"/>
              <a:gd name="T70" fmla="*/ 3143 w 4019"/>
              <a:gd name="T71" fmla="*/ 2130 h 3537"/>
              <a:gd name="T72" fmla="*/ 3680 w 4019"/>
              <a:gd name="T73" fmla="*/ 1780 h 3537"/>
              <a:gd name="T74" fmla="*/ 3768 w 4019"/>
              <a:gd name="T75" fmla="*/ 1921 h 3537"/>
              <a:gd name="T76" fmla="*/ 3566 w 4019"/>
              <a:gd name="T77" fmla="*/ 2638 h 3537"/>
              <a:gd name="T78" fmla="*/ 3395 w 4019"/>
              <a:gd name="T79" fmla="*/ 2870 h 3537"/>
              <a:gd name="T80" fmla="*/ 3170 w 4019"/>
              <a:gd name="T81" fmla="*/ 2849 h 3537"/>
              <a:gd name="T82" fmla="*/ 3084 w 4019"/>
              <a:gd name="T83" fmla="*/ 3105 h 3537"/>
              <a:gd name="T84" fmla="*/ 2837 w 4019"/>
              <a:gd name="T85" fmla="*/ 3119 h 3537"/>
              <a:gd name="T86" fmla="*/ 2754 w 4019"/>
              <a:gd name="T87" fmla="*/ 3259 h 3537"/>
              <a:gd name="T88" fmla="*/ 2512 w 4019"/>
              <a:gd name="T89" fmla="*/ 3356 h 3537"/>
              <a:gd name="T90" fmla="*/ 2378 w 4019"/>
              <a:gd name="T91" fmla="*/ 3315 h 3537"/>
              <a:gd name="T92" fmla="*/ 2229 w 4019"/>
              <a:gd name="T93" fmla="*/ 3529 h 3537"/>
              <a:gd name="T94" fmla="*/ 1994 w 4019"/>
              <a:gd name="T95" fmla="*/ 3449 h 3537"/>
              <a:gd name="T96" fmla="*/ 1748 w 4019"/>
              <a:gd name="T97" fmla="*/ 3447 h 3537"/>
              <a:gd name="T98" fmla="*/ 1525 w 4019"/>
              <a:gd name="T99" fmla="*/ 3246 h 3537"/>
              <a:gd name="T100" fmla="*/ 1264 w 4019"/>
              <a:gd name="T101" fmla="*/ 3295 h 3537"/>
              <a:gd name="T102" fmla="*/ 1014 w 4019"/>
              <a:gd name="T103" fmla="*/ 3128 h 3537"/>
              <a:gd name="T104" fmla="*/ 869 w 4019"/>
              <a:gd name="T105" fmla="*/ 2944 h 3537"/>
              <a:gd name="T106" fmla="*/ 629 w 4019"/>
              <a:gd name="T107" fmla="*/ 2759 h 3537"/>
              <a:gd name="T108" fmla="*/ 446 w 4019"/>
              <a:gd name="T109" fmla="*/ 2635 h 3537"/>
              <a:gd name="T110" fmla="*/ 230 w 4019"/>
              <a:gd name="T111" fmla="*/ 2403 h 3537"/>
              <a:gd name="T112" fmla="*/ 323 w 4019"/>
              <a:gd name="T113" fmla="*/ 2101 h 3537"/>
              <a:gd name="T114" fmla="*/ 150 w 4019"/>
              <a:gd name="T115" fmla="*/ 1733 h 3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019" h="3537">
                <a:moveTo>
                  <a:pt x="0" y="0"/>
                </a:moveTo>
                <a:lnTo>
                  <a:pt x="899" y="412"/>
                </a:lnTo>
                <a:lnTo>
                  <a:pt x="959" y="436"/>
                </a:lnTo>
                <a:lnTo>
                  <a:pt x="1020" y="452"/>
                </a:lnTo>
                <a:lnTo>
                  <a:pt x="1083" y="462"/>
                </a:lnTo>
                <a:lnTo>
                  <a:pt x="1146" y="463"/>
                </a:lnTo>
                <a:lnTo>
                  <a:pt x="1210" y="458"/>
                </a:lnTo>
                <a:lnTo>
                  <a:pt x="1272" y="446"/>
                </a:lnTo>
                <a:lnTo>
                  <a:pt x="1318" y="434"/>
                </a:lnTo>
                <a:lnTo>
                  <a:pt x="1369" y="423"/>
                </a:lnTo>
                <a:lnTo>
                  <a:pt x="1424" y="414"/>
                </a:lnTo>
                <a:lnTo>
                  <a:pt x="1481" y="407"/>
                </a:lnTo>
                <a:lnTo>
                  <a:pt x="1543" y="403"/>
                </a:lnTo>
                <a:lnTo>
                  <a:pt x="1609" y="401"/>
                </a:lnTo>
                <a:lnTo>
                  <a:pt x="1677" y="402"/>
                </a:lnTo>
                <a:lnTo>
                  <a:pt x="1751" y="406"/>
                </a:lnTo>
                <a:lnTo>
                  <a:pt x="1826" y="414"/>
                </a:lnTo>
                <a:lnTo>
                  <a:pt x="1906" y="427"/>
                </a:lnTo>
                <a:lnTo>
                  <a:pt x="1989" y="444"/>
                </a:lnTo>
                <a:lnTo>
                  <a:pt x="2000" y="447"/>
                </a:lnTo>
                <a:lnTo>
                  <a:pt x="2017" y="453"/>
                </a:lnTo>
                <a:lnTo>
                  <a:pt x="2039" y="459"/>
                </a:lnTo>
                <a:lnTo>
                  <a:pt x="2065" y="468"/>
                </a:lnTo>
                <a:lnTo>
                  <a:pt x="2093" y="479"/>
                </a:lnTo>
                <a:lnTo>
                  <a:pt x="3084" y="490"/>
                </a:lnTo>
                <a:lnTo>
                  <a:pt x="3133" y="487"/>
                </a:lnTo>
                <a:lnTo>
                  <a:pt x="3181" y="478"/>
                </a:lnTo>
                <a:lnTo>
                  <a:pt x="3227" y="462"/>
                </a:lnTo>
                <a:lnTo>
                  <a:pt x="3271" y="440"/>
                </a:lnTo>
                <a:lnTo>
                  <a:pt x="4019" y="4"/>
                </a:lnTo>
                <a:lnTo>
                  <a:pt x="4019" y="188"/>
                </a:lnTo>
                <a:lnTo>
                  <a:pt x="3354" y="581"/>
                </a:lnTo>
                <a:lnTo>
                  <a:pt x="3311" y="604"/>
                </a:lnTo>
                <a:lnTo>
                  <a:pt x="3266" y="623"/>
                </a:lnTo>
                <a:lnTo>
                  <a:pt x="3218" y="635"/>
                </a:lnTo>
                <a:lnTo>
                  <a:pt x="3171" y="642"/>
                </a:lnTo>
                <a:lnTo>
                  <a:pt x="3122" y="645"/>
                </a:lnTo>
                <a:lnTo>
                  <a:pt x="2954" y="648"/>
                </a:lnTo>
                <a:lnTo>
                  <a:pt x="2425" y="640"/>
                </a:lnTo>
                <a:lnTo>
                  <a:pt x="2479" y="669"/>
                </a:lnTo>
                <a:lnTo>
                  <a:pt x="2530" y="698"/>
                </a:lnTo>
                <a:lnTo>
                  <a:pt x="2579" y="730"/>
                </a:lnTo>
                <a:lnTo>
                  <a:pt x="2624" y="761"/>
                </a:lnTo>
                <a:lnTo>
                  <a:pt x="2665" y="793"/>
                </a:lnTo>
                <a:lnTo>
                  <a:pt x="2703" y="826"/>
                </a:lnTo>
                <a:lnTo>
                  <a:pt x="2734" y="859"/>
                </a:lnTo>
                <a:lnTo>
                  <a:pt x="2759" y="893"/>
                </a:lnTo>
                <a:lnTo>
                  <a:pt x="2779" y="926"/>
                </a:lnTo>
                <a:lnTo>
                  <a:pt x="2779" y="930"/>
                </a:lnTo>
                <a:lnTo>
                  <a:pt x="2780" y="942"/>
                </a:lnTo>
                <a:lnTo>
                  <a:pt x="2782" y="961"/>
                </a:lnTo>
                <a:lnTo>
                  <a:pt x="2785" y="988"/>
                </a:lnTo>
                <a:lnTo>
                  <a:pt x="2788" y="1020"/>
                </a:lnTo>
                <a:lnTo>
                  <a:pt x="2793" y="1055"/>
                </a:lnTo>
                <a:lnTo>
                  <a:pt x="2798" y="1095"/>
                </a:lnTo>
                <a:lnTo>
                  <a:pt x="2804" y="1139"/>
                </a:lnTo>
                <a:lnTo>
                  <a:pt x="2812" y="1184"/>
                </a:lnTo>
                <a:lnTo>
                  <a:pt x="2819" y="1232"/>
                </a:lnTo>
                <a:lnTo>
                  <a:pt x="2827" y="1279"/>
                </a:lnTo>
                <a:lnTo>
                  <a:pt x="2837" y="1327"/>
                </a:lnTo>
                <a:lnTo>
                  <a:pt x="2847" y="1374"/>
                </a:lnTo>
                <a:lnTo>
                  <a:pt x="2857" y="1418"/>
                </a:lnTo>
                <a:lnTo>
                  <a:pt x="2868" y="1461"/>
                </a:lnTo>
                <a:lnTo>
                  <a:pt x="2880" y="1500"/>
                </a:lnTo>
                <a:lnTo>
                  <a:pt x="2886" y="1529"/>
                </a:lnTo>
                <a:lnTo>
                  <a:pt x="2887" y="1558"/>
                </a:lnTo>
                <a:lnTo>
                  <a:pt x="2881" y="1586"/>
                </a:lnTo>
                <a:lnTo>
                  <a:pt x="2871" y="1613"/>
                </a:lnTo>
                <a:lnTo>
                  <a:pt x="2855" y="1637"/>
                </a:lnTo>
                <a:lnTo>
                  <a:pt x="2835" y="1657"/>
                </a:lnTo>
                <a:lnTo>
                  <a:pt x="2809" y="1674"/>
                </a:lnTo>
                <a:lnTo>
                  <a:pt x="2790" y="1682"/>
                </a:lnTo>
                <a:lnTo>
                  <a:pt x="2769" y="1690"/>
                </a:lnTo>
                <a:lnTo>
                  <a:pt x="2746" y="1696"/>
                </a:lnTo>
                <a:lnTo>
                  <a:pt x="2723" y="1699"/>
                </a:lnTo>
                <a:lnTo>
                  <a:pt x="2698" y="1699"/>
                </a:lnTo>
                <a:lnTo>
                  <a:pt x="2674" y="1698"/>
                </a:lnTo>
                <a:lnTo>
                  <a:pt x="2648" y="1692"/>
                </a:lnTo>
                <a:lnTo>
                  <a:pt x="2622" y="1683"/>
                </a:lnTo>
                <a:lnTo>
                  <a:pt x="2596" y="1670"/>
                </a:lnTo>
                <a:lnTo>
                  <a:pt x="2568" y="1652"/>
                </a:lnTo>
                <a:lnTo>
                  <a:pt x="2541" y="1629"/>
                </a:lnTo>
                <a:lnTo>
                  <a:pt x="2513" y="1601"/>
                </a:lnTo>
                <a:lnTo>
                  <a:pt x="2486" y="1567"/>
                </a:lnTo>
                <a:lnTo>
                  <a:pt x="2458" y="1528"/>
                </a:lnTo>
                <a:lnTo>
                  <a:pt x="2430" y="1481"/>
                </a:lnTo>
                <a:lnTo>
                  <a:pt x="2403" y="1428"/>
                </a:lnTo>
                <a:lnTo>
                  <a:pt x="2377" y="1368"/>
                </a:lnTo>
                <a:lnTo>
                  <a:pt x="2350" y="1300"/>
                </a:lnTo>
                <a:lnTo>
                  <a:pt x="2324" y="1224"/>
                </a:lnTo>
                <a:lnTo>
                  <a:pt x="2323" y="1221"/>
                </a:lnTo>
                <a:lnTo>
                  <a:pt x="2318" y="1213"/>
                </a:lnTo>
                <a:lnTo>
                  <a:pt x="2310" y="1201"/>
                </a:lnTo>
                <a:lnTo>
                  <a:pt x="2299" y="1187"/>
                </a:lnTo>
                <a:lnTo>
                  <a:pt x="2285" y="1168"/>
                </a:lnTo>
                <a:lnTo>
                  <a:pt x="2268" y="1148"/>
                </a:lnTo>
                <a:lnTo>
                  <a:pt x="2250" y="1124"/>
                </a:lnTo>
                <a:lnTo>
                  <a:pt x="2228" y="1101"/>
                </a:lnTo>
                <a:lnTo>
                  <a:pt x="2205" y="1077"/>
                </a:lnTo>
                <a:lnTo>
                  <a:pt x="2181" y="1054"/>
                </a:lnTo>
                <a:lnTo>
                  <a:pt x="2154" y="1031"/>
                </a:lnTo>
                <a:lnTo>
                  <a:pt x="2126" y="1010"/>
                </a:lnTo>
                <a:lnTo>
                  <a:pt x="2095" y="990"/>
                </a:lnTo>
                <a:lnTo>
                  <a:pt x="451" y="2201"/>
                </a:lnTo>
                <a:lnTo>
                  <a:pt x="428" y="2221"/>
                </a:lnTo>
                <a:lnTo>
                  <a:pt x="411" y="2242"/>
                </a:lnTo>
                <a:lnTo>
                  <a:pt x="396" y="2267"/>
                </a:lnTo>
                <a:lnTo>
                  <a:pt x="387" y="2294"/>
                </a:lnTo>
                <a:lnTo>
                  <a:pt x="383" y="2320"/>
                </a:lnTo>
                <a:lnTo>
                  <a:pt x="384" y="2348"/>
                </a:lnTo>
                <a:lnTo>
                  <a:pt x="389" y="2375"/>
                </a:lnTo>
                <a:lnTo>
                  <a:pt x="398" y="2402"/>
                </a:lnTo>
                <a:lnTo>
                  <a:pt x="413" y="2426"/>
                </a:lnTo>
                <a:lnTo>
                  <a:pt x="432" y="2448"/>
                </a:lnTo>
                <a:lnTo>
                  <a:pt x="454" y="2467"/>
                </a:lnTo>
                <a:lnTo>
                  <a:pt x="479" y="2480"/>
                </a:lnTo>
                <a:lnTo>
                  <a:pt x="506" y="2488"/>
                </a:lnTo>
                <a:lnTo>
                  <a:pt x="532" y="2493"/>
                </a:lnTo>
                <a:lnTo>
                  <a:pt x="560" y="2492"/>
                </a:lnTo>
                <a:lnTo>
                  <a:pt x="587" y="2487"/>
                </a:lnTo>
                <a:lnTo>
                  <a:pt x="614" y="2477"/>
                </a:lnTo>
                <a:lnTo>
                  <a:pt x="637" y="2463"/>
                </a:lnTo>
                <a:lnTo>
                  <a:pt x="721" y="2402"/>
                </a:lnTo>
                <a:lnTo>
                  <a:pt x="728" y="2397"/>
                </a:lnTo>
                <a:lnTo>
                  <a:pt x="736" y="2391"/>
                </a:lnTo>
                <a:lnTo>
                  <a:pt x="743" y="2382"/>
                </a:lnTo>
                <a:lnTo>
                  <a:pt x="1615" y="1791"/>
                </a:lnTo>
                <a:lnTo>
                  <a:pt x="1638" y="1780"/>
                </a:lnTo>
                <a:lnTo>
                  <a:pt x="1660" y="1777"/>
                </a:lnTo>
                <a:lnTo>
                  <a:pt x="1682" y="1782"/>
                </a:lnTo>
                <a:lnTo>
                  <a:pt x="1704" y="1793"/>
                </a:lnTo>
                <a:lnTo>
                  <a:pt x="1719" y="1806"/>
                </a:lnTo>
                <a:lnTo>
                  <a:pt x="1730" y="1823"/>
                </a:lnTo>
                <a:lnTo>
                  <a:pt x="1736" y="1842"/>
                </a:lnTo>
                <a:lnTo>
                  <a:pt x="1737" y="1862"/>
                </a:lnTo>
                <a:lnTo>
                  <a:pt x="1735" y="1880"/>
                </a:lnTo>
                <a:lnTo>
                  <a:pt x="1729" y="1895"/>
                </a:lnTo>
                <a:lnTo>
                  <a:pt x="1718" y="1909"/>
                </a:lnTo>
                <a:lnTo>
                  <a:pt x="1704" y="1921"/>
                </a:lnTo>
                <a:lnTo>
                  <a:pt x="889" y="2476"/>
                </a:lnTo>
                <a:lnTo>
                  <a:pt x="816" y="2527"/>
                </a:lnTo>
                <a:lnTo>
                  <a:pt x="797" y="2551"/>
                </a:lnTo>
                <a:lnTo>
                  <a:pt x="782" y="2575"/>
                </a:lnTo>
                <a:lnTo>
                  <a:pt x="771" y="2603"/>
                </a:lnTo>
                <a:lnTo>
                  <a:pt x="766" y="2631"/>
                </a:lnTo>
                <a:lnTo>
                  <a:pt x="765" y="2659"/>
                </a:lnTo>
                <a:lnTo>
                  <a:pt x="770" y="2688"/>
                </a:lnTo>
                <a:lnTo>
                  <a:pt x="780" y="2716"/>
                </a:lnTo>
                <a:lnTo>
                  <a:pt x="795" y="2742"/>
                </a:lnTo>
                <a:lnTo>
                  <a:pt x="811" y="2760"/>
                </a:lnTo>
                <a:lnTo>
                  <a:pt x="832" y="2773"/>
                </a:lnTo>
                <a:lnTo>
                  <a:pt x="856" y="2784"/>
                </a:lnTo>
                <a:lnTo>
                  <a:pt x="883" y="2792"/>
                </a:lnTo>
                <a:lnTo>
                  <a:pt x="912" y="2797"/>
                </a:lnTo>
                <a:lnTo>
                  <a:pt x="943" y="2797"/>
                </a:lnTo>
                <a:lnTo>
                  <a:pt x="973" y="2794"/>
                </a:lnTo>
                <a:lnTo>
                  <a:pt x="1004" y="2787"/>
                </a:lnTo>
                <a:lnTo>
                  <a:pt x="1033" y="2776"/>
                </a:lnTo>
                <a:lnTo>
                  <a:pt x="1061" y="2761"/>
                </a:lnTo>
                <a:lnTo>
                  <a:pt x="1072" y="2750"/>
                </a:lnTo>
                <a:lnTo>
                  <a:pt x="1082" y="2741"/>
                </a:lnTo>
                <a:lnTo>
                  <a:pt x="1094" y="2731"/>
                </a:lnTo>
                <a:lnTo>
                  <a:pt x="1107" y="2723"/>
                </a:lnTo>
                <a:lnTo>
                  <a:pt x="1841" y="2194"/>
                </a:lnTo>
                <a:lnTo>
                  <a:pt x="1854" y="2180"/>
                </a:lnTo>
                <a:lnTo>
                  <a:pt x="1867" y="2172"/>
                </a:lnTo>
                <a:lnTo>
                  <a:pt x="1883" y="2167"/>
                </a:lnTo>
                <a:lnTo>
                  <a:pt x="1902" y="2166"/>
                </a:lnTo>
                <a:lnTo>
                  <a:pt x="1922" y="2169"/>
                </a:lnTo>
                <a:lnTo>
                  <a:pt x="1941" y="2178"/>
                </a:lnTo>
                <a:lnTo>
                  <a:pt x="1956" y="2191"/>
                </a:lnTo>
                <a:lnTo>
                  <a:pt x="1969" y="2207"/>
                </a:lnTo>
                <a:lnTo>
                  <a:pt x="1977" y="2227"/>
                </a:lnTo>
                <a:lnTo>
                  <a:pt x="1980" y="2247"/>
                </a:lnTo>
                <a:lnTo>
                  <a:pt x="1977" y="2266"/>
                </a:lnTo>
                <a:lnTo>
                  <a:pt x="1971" y="2283"/>
                </a:lnTo>
                <a:lnTo>
                  <a:pt x="1962" y="2297"/>
                </a:lnTo>
                <a:lnTo>
                  <a:pt x="1952" y="2309"/>
                </a:lnTo>
                <a:lnTo>
                  <a:pt x="1202" y="2844"/>
                </a:lnTo>
                <a:lnTo>
                  <a:pt x="1180" y="2862"/>
                </a:lnTo>
                <a:lnTo>
                  <a:pt x="1162" y="2884"/>
                </a:lnTo>
                <a:lnTo>
                  <a:pt x="1149" y="2910"/>
                </a:lnTo>
                <a:lnTo>
                  <a:pt x="1139" y="2935"/>
                </a:lnTo>
                <a:lnTo>
                  <a:pt x="1135" y="2963"/>
                </a:lnTo>
                <a:lnTo>
                  <a:pt x="1135" y="2990"/>
                </a:lnTo>
                <a:lnTo>
                  <a:pt x="1140" y="3018"/>
                </a:lnTo>
                <a:lnTo>
                  <a:pt x="1150" y="3044"/>
                </a:lnTo>
                <a:lnTo>
                  <a:pt x="1165" y="3068"/>
                </a:lnTo>
                <a:lnTo>
                  <a:pt x="1180" y="3088"/>
                </a:lnTo>
                <a:lnTo>
                  <a:pt x="1200" y="3105"/>
                </a:lnTo>
                <a:lnTo>
                  <a:pt x="1222" y="3118"/>
                </a:lnTo>
                <a:lnTo>
                  <a:pt x="1246" y="3128"/>
                </a:lnTo>
                <a:lnTo>
                  <a:pt x="1273" y="3134"/>
                </a:lnTo>
                <a:lnTo>
                  <a:pt x="1305" y="3136"/>
                </a:lnTo>
                <a:lnTo>
                  <a:pt x="1336" y="3131"/>
                </a:lnTo>
                <a:lnTo>
                  <a:pt x="1367" y="3121"/>
                </a:lnTo>
                <a:lnTo>
                  <a:pt x="1395" y="3105"/>
                </a:lnTo>
                <a:lnTo>
                  <a:pt x="2022" y="2650"/>
                </a:lnTo>
                <a:lnTo>
                  <a:pt x="2038" y="2643"/>
                </a:lnTo>
                <a:lnTo>
                  <a:pt x="2053" y="2639"/>
                </a:lnTo>
                <a:lnTo>
                  <a:pt x="2068" y="2638"/>
                </a:lnTo>
                <a:lnTo>
                  <a:pt x="2090" y="2641"/>
                </a:lnTo>
                <a:lnTo>
                  <a:pt x="2110" y="2649"/>
                </a:lnTo>
                <a:lnTo>
                  <a:pt x="2127" y="2663"/>
                </a:lnTo>
                <a:lnTo>
                  <a:pt x="2140" y="2680"/>
                </a:lnTo>
                <a:lnTo>
                  <a:pt x="2148" y="2699"/>
                </a:lnTo>
                <a:lnTo>
                  <a:pt x="2150" y="2722"/>
                </a:lnTo>
                <a:lnTo>
                  <a:pt x="2148" y="2739"/>
                </a:lnTo>
                <a:lnTo>
                  <a:pt x="2140" y="2755"/>
                </a:lnTo>
                <a:lnTo>
                  <a:pt x="2131" y="2769"/>
                </a:lnTo>
                <a:lnTo>
                  <a:pt x="2117" y="2781"/>
                </a:lnTo>
                <a:lnTo>
                  <a:pt x="1724" y="3077"/>
                </a:lnTo>
                <a:lnTo>
                  <a:pt x="1705" y="3093"/>
                </a:lnTo>
                <a:lnTo>
                  <a:pt x="1691" y="3111"/>
                </a:lnTo>
                <a:lnTo>
                  <a:pt x="1681" y="3133"/>
                </a:lnTo>
                <a:lnTo>
                  <a:pt x="1674" y="3155"/>
                </a:lnTo>
                <a:lnTo>
                  <a:pt x="1671" y="3178"/>
                </a:lnTo>
                <a:lnTo>
                  <a:pt x="1675" y="3201"/>
                </a:lnTo>
                <a:lnTo>
                  <a:pt x="1682" y="3223"/>
                </a:lnTo>
                <a:lnTo>
                  <a:pt x="1694" y="3241"/>
                </a:lnTo>
                <a:lnTo>
                  <a:pt x="1710" y="3259"/>
                </a:lnTo>
                <a:lnTo>
                  <a:pt x="1730" y="3273"/>
                </a:lnTo>
                <a:lnTo>
                  <a:pt x="1751" y="3284"/>
                </a:lnTo>
                <a:lnTo>
                  <a:pt x="1772" y="3291"/>
                </a:lnTo>
                <a:lnTo>
                  <a:pt x="1796" y="3292"/>
                </a:lnTo>
                <a:lnTo>
                  <a:pt x="1819" y="3290"/>
                </a:lnTo>
                <a:lnTo>
                  <a:pt x="1841" y="3283"/>
                </a:lnTo>
                <a:lnTo>
                  <a:pt x="1859" y="3270"/>
                </a:lnTo>
                <a:lnTo>
                  <a:pt x="1895" y="3247"/>
                </a:lnTo>
                <a:lnTo>
                  <a:pt x="1898" y="3214"/>
                </a:lnTo>
                <a:lnTo>
                  <a:pt x="1905" y="3181"/>
                </a:lnTo>
                <a:lnTo>
                  <a:pt x="1919" y="3150"/>
                </a:lnTo>
                <a:lnTo>
                  <a:pt x="1937" y="3121"/>
                </a:lnTo>
                <a:lnTo>
                  <a:pt x="1959" y="3094"/>
                </a:lnTo>
                <a:lnTo>
                  <a:pt x="1986" y="3071"/>
                </a:lnTo>
                <a:lnTo>
                  <a:pt x="2015" y="3054"/>
                </a:lnTo>
                <a:lnTo>
                  <a:pt x="2048" y="3041"/>
                </a:lnTo>
                <a:lnTo>
                  <a:pt x="2081" y="3035"/>
                </a:lnTo>
                <a:lnTo>
                  <a:pt x="2115" y="3034"/>
                </a:lnTo>
                <a:lnTo>
                  <a:pt x="2148" y="3039"/>
                </a:lnTo>
                <a:lnTo>
                  <a:pt x="2221" y="2993"/>
                </a:lnTo>
                <a:lnTo>
                  <a:pt x="2221" y="2960"/>
                </a:lnTo>
                <a:lnTo>
                  <a:pt x="2226" y="2927"/>
                </a:lnTo>
                <a:lnTo>
                  <a:pt x="2235" y="2895"/>
                </a:lnTo>
                <a:lnTo>
                  <a:pt x="2249" y="2864"/>
                </a:lnTo>
                <a:lnTo>
                  <a:pt x="2267" y="2836"/>
                </a:lnTo>
                <a:lnTo>
                  <a:pt x="2290" y="2809"/>
                </a:lnTo>
                <a:lnTo>
                  <a:pt x="2317" y="2787"/>
                </a:lnTo>
                <a:lnTo>
                  <a:pt x="2350" y="2769"/>
                </a:lnTo>
                <a:lnTo>
                  <a:pt x="2384" y="2755"/>
                </a:lnTo>
                <a:lnTo>
                  <a:pt x="2418" y="2748"/>
                </a:lnTo>
                <a:lnTo>
                  <a:pt x="2453" y="2747"/>
                </a:lnTo>
                <a:lnTo>
                  <a:pt x="2489" y="2752"/>
                </a:lnTo>
                <a:lnTo>
                  <a:pt x="2522" y="2760"/>
                </a:lnTo>
                <a:lnTo>
                  <a:pt x="2555" y="2775"/>
                </a:lnTo>
                <a:lnTo>
                  <a:pt x="2581" y="2755"/>
                </a:lnTo>
                <a:lnTo>
                  <a:pt x="2578" y="2719"/>
                </a:lnTo>
                <a:lnTo>
                  <a:pt x="2580" y="2682"/>
                </a:lnTo>
                <a:lnTo>
                  <a:pt x="2587" y="2646"/>
                </a:lnTo>
                <a:lnTo>
                  <a:pt x="2601" y="2613"/>
                </a:lnTo>
                <a:lnTo>
                  <a:pt x="2620" y="2581"/>
                </a:lnTo>
                <a:lnTo>
                  <a:pt x="2645" y="2553"/>
                </a:lnTo>
                <a:lnTo>
                  <a:pt x="2674" y="2529"/>
                </a:lnTo>
                <a:lnTo>
                  <a:pt x="2679" y="2524"/>
                </a:lnTo>
                <a:lnTo>
                  <a:pt x="2710" y="2505"/>
                </a:lnTo>
                <a:lnTo>
                  <a:pt x="2745" y="2493"/>
                </a:lnTo>
                <a:lnTo>
                  <a:pt x="2779" y="2486"/>
                </a:lnTo>
                <a:lnTo>
                  <a:pt x="2814" y="2485"/>
                </a:lnTo>
                <a:lnTo>
                  <a:pt x="2848" y="2488"/>
                </a:lnTo>
                <a:lnTo>
                  <a:pt x="2882" y="2497"/>
                </a:lnTo>
                <a:lnTo>
                  <a:pt x="2914" y="2510"/>
                </a:lnTo>
                <a:lnTo>
                  <a:pt x="2944" y="2527"/>
                </a:lnTo>
                <a:lnTo>
                  <a:pt x="2949" y="2527"/>
                </a:lnTo>
                <a:lnTo>
                  <a:pt x="2946" y="2518"/>
                </a:lnTo>
                <a:lnTo>
                  <a:pt x="2925" y="2482"/>
                </a:lnTo>
                <a:lnTo>
                  <a:pt x="2910" y="2447"/>
                </a:lnTo>
                <a:lnTo>
                  <a:pt x="2902" y="2409"/>
                </a:lnTo>
                <a:lnTo>
                  <a:pt x="2900" y="2372"/>
                </a:lnTo>
                <a:lnTo>
                  <a:pt x="2904" y="2334"/>
                </a:lnTo>
                <a:lnTo>
                  <a:pt x="2913" y="2297"/>
                </a:lnTo>
                <a:lnTo>
                  <a:pt x="2929" y="2262"/>
                </a:lnTo>
                <a:lnTo>
                  <a:pt x="2948" y="2229"/>
                </a:lnTo>
                <a:lnTo>
                  <a:pt x="2974" y="2199"/>
                </a:lnTo>
                <a:lnTo>
                  <a:pt x="3004" y="2173"/>
                </a:lnTo>
                <a:lnTo>
                  <a:pt x="3037" y="2154"/>
                </a:lnTo>
                <a:lnTo>
                  <a:pt x="3071" y="2140"/>
                </a:lnTo>
                <a:lnTo>
                  <a:pt x="3108" y="2133"/>
                </a:lnTo>
                <a:lnTo>
                  <a:pt x="3143" y="2130"/>
                </a:lnTo>
                <a:lnTo>
                  <a:pt x="3179" y="2133"/>
                </a:lnTo>
                <a:lnTo>
                  <a:pt x="3215" y="2140"/>
                </a:lnTo>
                <a:lnTo>
                  <a:pt x="3249" y="2154"/>
                </a:lnTo>
                <a:lnTo>
                  <a:pt x="3281" y="2172"/>
                </a:lnTo>
                <a:lnTo>
                  <a:pt x="3310" y="2194"/>
                </a:lnTo>
                <a:lnTo>
                  <a:pt x="3584" y="1877"/>
                </a:lnTo>
                <a:lnTo>
                  <a:pt x="3630" y="1826"/>
                </a:lnTo>
                <a:lnTo>
                  <a:pt x="3680" y="1780"/>
                </a:lnTo>
                <a:lnTo>
                  <a:pt x="3733" y="1737"/>
                </a:lnTo>
                <a:lnTo>
                  <a:pt x="3787" y="1697"/>
                </a:lnTo>
                <a:lnTo>
                  <a:pt x="3846" y="1661"/>
                </a:lnTo>
                <a:lnTo>
                  <a:pt x="4019" y="1563"/>
                </a:lnTo>
                <a:lnTo>
                  <a:pt x="4019" y="1760"/>
                </a:lnTo>
                <a:lnTo>
                  <a:pt x="3893" y="1832"/>
                </a:lnTo>
                <a:lnTo>
                  <a:pt x="3829" y="1873"/>
                </a:lnTo>
                <a:lnTo>
                  <a:pt x="3768" y="1921"/>
                </a:lnTo>
                <a:lnTo>
                  <a:pt x="3711" y="1972"/>
                </a:lnTo>
                <a:lnTo>
                  <a:pt x="3658" y="2028"/>
                </a:lnTo>
                <a:lnTo>
                  <a:pt x="3404" y="2325"/>
                </a:lnTo>
                <a:lnTo>
                  <a:pt x="3521" y="2492"/>
                </a:lnTo>
                <a:lnTo>
                  <a:pt x="3541" y="2527"/>
                </a:lnTo>
                <a:lnTo>
                  <a:pt x="3556" y="2563"/>
                </a:lnTo>
                <a:lnTo>
                  <a:pt x="3563" y="2600"/>
                </a:lnTo>
                <a:lnTo>
                  <a:pt x="3566" y="2638"/>
                </a:lnTo>
                <a:lnTo>
                  <a:pt x="3562" y="2676"/>
                </a:lnTo>
                <a:lnTo>
                  <a:pt x="3552" y="2713"/>
                </a:lnTo>
                <a:lnTo>
                  <a:pt x="3538" y="2748"/>
                </a:lnTo>
                <a:lnTo>
                  <a:pt x="3518" y="2781"/>
                </a:lnTo>
                <a:lnTo>
                  <a:pt x="3493" y="2811"/>
                </a:lnTo>
                <a:lnTo>
                  <a:pt x="3462" y="2837"/>
                </a:lnTo>
                <a:lnTo>
                  <a:pt x="3429" y="2856"/>
                </a:lnTo>
                <a:lnTo>
                  <a:pt x="3395" y="2870"/>
                </a:lnTo>
                <a:lnTo>
                  <a:pt x="3359" y="2877"/>
                </a:lnTo>
                <a:lnTo>
                  <a:pt x="3322" y="2879"/>
                </a:lnTo>
                <a:lnTo>
                  <a:pt x="3285" y="2877"/>
                </a:lnTo>
                <a:lnTo>
                  <a:pt x="3250" y="2870"/>
                </a:lnTo>
                <a:lnTo>
                  <a:pt x="3216" y="2856"/>
                </a:lnTo>
                <a:lnTo>
                  <a:pt x="3184" y="2838"/>
                </a:lnTo>
                <a:lnTo>
                  <a:pt x="3156" y="2816"/>
                </a:lnTo>
                <a:lnTo>
                  <a:pt x="3170" y="2849"/>
                </a:lnTo>
                <a:lnTo>
                  <a:pt x="3178" y="2884"/>
                </a:lnTo>
                <a:lnTo>
                  <a:pt x="3181" y="2920"/>
                </a:lnTo>
                <a:lnTo>
                  <a:pt x="3178" y="2955"/>
                </a:lnTo>
                <a:lnTo>
                  <a:pt x="3170" y="2990"/>
                </a:lnTo>
                <a:lnTo>
                  <a:pt x="3156" y="3022"/>
                </a:lnTo>
                <a:lnTo>
                  <a:pt x="3138" y="3054"/>
                </a:lnTo>
                <a:lnTo>
                  <a:pt x="3114" y="3080"/>
                </a:lnTo>
                <a:lnTo>
                  <a:pt x="3084" y="3105"/>
                </a:lnTo>
                <a:lnTo>
                  <a:pt x="3080" y="3110"/>
                </a:lnTo>
                <a:lnTo>
                  <a:pt x="3048" y="3128"/>
                </a:lnTo>
                <a:lnTo>
                  <a:pt x="3013" y="3141"/>
                </a:lnTo>
                <a:lnTo>
                  <a:pt x="2977" y="3147"/>
                </a:lnTo>
                <a:lnTo>
                  <a:pt x="2941" y="3149"/>
                </a:lnTo>
                <a:lnTo>
                  <a:pt x="2905" y="3145"/>
                </a:lnTo>
                <a:lnTo>
                  <a:pt x="2870" y="3135"/>
                </a:lnTo>
                <a:lnTo>
                  <a:pt x="2837" y="3119"/>
                </a:lnTo>
                <a:lnTo>
                  <a:pt x="2807" y="3099"/>
                </a:lnTo>
                <a:lnTo>
                  <a:pt x="2780" y="3073"/>
                </a:lnTo>
                <a:lnTo>
                  <a:pt x="2786" y="3105"/>
                </a:lnTo>
                <a:lnTo>
                  <a:pt x="2788" y="3138"/>
                </a:lnTo>
                <a:lnTo>
                  <a:pt x="2786" y="3169"/>
                </a:lnTo>
                <a:lnTo>
                  <a:pt x="2780" y="3201"/>
                </a:lnTo>
                <a:lnTo>
                  <a:pt x="2769" y="3231"/>
                </a:lnTo>
                <a:lnTo>
                  <a:pt x="2754" y="3259"/>
                </a:lnTo>
                <a:lnTo>
                  <a:pt x="2735" y="3286"/>
                </a:lnTo>
                <a:lnTo>
                  <a:pt x="2710" y="3309"/>
                </a:lnTo>
                <a:lnTo>
                  <a:pt x="2682" y="3330"/>
                </a:lnTo>
                <a:lnTo>
                  <a:pt x="2651" y="3346"/>
                </a:lnTo>
                <a:lnTo>
                  <a:pt x="2617" y="3357"/>
                </a:lnTo>
                <a:lnTo>
                  <a:pt x="2581" y="3362"/>
                </a:lnTo>
                <a:lnTo>
                  <a:pt x="2546" y="3362"/>
                </a:lnTo>
                <a:lnTo>
                  <a:pt x="2512" y="3356"/>
                </a:lnTo>
                <a:lnTo>
                  <a:pt x="2479" y="3346"/>
                </a:lnTo>
                <a:lnTo>
                  <a:pt x="2447" y="3330"/>
                </a:lnTo>
                <a:lnTo>
                  <a:pt x="2418" y="3309"/>
                </a:lnTo>
                <a:lnTo>
                  <a:pt x="2393" y="3285"/>
                </a:lnTo>
                <a:lnTo>
                  <a:pt x="2369" y="3257"/>
                </a:lnTo>
                <a:lnTo>
                  <a:pt x="2363" y="3247"/>
                </a:lnTo>
                <a:lnTo>
                  <a:pt x="2373" y="3280"/>
                </a:lnTo>
                <a:lnTo>
                  <a:pt x="2378" y="3315"/>
                </a:lnTo>
                <a:lnTo>
                  <a:pt x="2377" y="3351"/>
                </a:lnTo>
                <a:lnTo>
                  <a:pt x="2369" y="3385"/>
                </a:lnTo>
                <a:lnTo>
                  <a:pt x="2356" y="3419"/>
                </a:lnTo>
                <a:lnTo>
                  <a:pt x="2339" y="3449"/>
                </a:lnTo>
                <a:lnTo>
                  <a:pt x="2316" y="3476"/>
                </a:lnTo>
                <a:lnTo>
                  <a:pt x="2289" y="3501"/>
                </a:lnTo>
                <a:lnTo>
                  <a:pt x="2260" y="3516"/>
                </a:lnTo>
                <a:lnTo>
                  <a:pt x="2229" y="3529"/>
                </a:lnTo>
                <a:lnTo>
                  <a:pt x="2196" y="3536"/>
                </a:lnTo>
                <a:lnTo>
                  <a:pt x="2163" y="3537"/>
                </a:lnTo>
                <a:lnTo>
                  <a:pt x="2131" y="3535"/>
                </a:lnTo>
                <a:lnTo>
                  <a:pt x="2099" y="3526"/>
                </a:lnTo>
                <a:lnTo>
                  <a:pt x="2070" y="3514"/>
                </a:lnTo>
                <a:lnTo>
                  <a:pt x="2042" y="3497"/>
                </a:lnTo>
                <a:lnTo>
                  <a:pt x="2016" y="3475"/>
                </a:lnTo>
                <a:lnTo>
                  <a:pt x="1994" y="3449"/>
                </a:lnTo>
                <a:lnTo>
                  <a:pt x="1958" y="3397"/>
                </a:lnTo>
                <a:lnTo>
                  <a:pt x="1953" y="3397"/>
                </a:lnTo>
                <a:lnTo>
                  <a:pt x="1920" y="3416"/>
                </a:lnTo>
                <a:lnTo>
                  <a:pt x="1886" y="3432"/>
                </a:lnTo>
                <a:lnTo>
                  <a:pt x="1850" y="3442"/>
                </a:lnTo>
                <a:lnTo>
                  <a:pt x="1815" y="3448"/>
                </a:lnTo>
                <a:lnTo>
                  <a:pt x="1779" y="3448"/>
                </a:lnTo>
                <a:lnTo>
                  <a:pt x="1748" y="3447"/>
                </a:lnTo>
                <a:lnTo>
                  <a:pt x="1704" y="3435"/>
                </a:lnTo>
                <a:lnTo>
                  <a:pt x="1664" y="3418"/>
                </a:lnTo>
                <a:lnTo>
                  <a:pt x="1627" y="3396"/>
                </a:lnTo>
                <a:lnTo>
                  <a:pt x="1596" y="3368"/>
                </a:lnTo>
                <a:lnTo>
                  <a:pt x="1568" y="3336"/>
                </a:lnTo>
                <a:lnTo>
                  <a:pt x="1550" y="3307"/>
                </a:lnTo>
                <a:lnTo>
                  <a:pt x="1536" y="3278"/>
                </a:lnTo>
                <a:lnTo>
                  <a:pt x="1525" y="3246"/>
                </a:lnTo>
                <a:lnTo>
                  <a:pt x="1519" y="3212"/>
                </a:lnTo>
                <a:lnTo>
                  <a:pt x="1487" y="3236"/>
                </a:lnTo>
                <a:lnTo>
                  <a:pt x="1451" y="3259"/>
                </a:lnTo>
                <a:lnTo>
                  <a:pt x="1412" y="3276"/>
                </a:lnTo>
                <a:lnTo>
                  <a:pt x="1370" y="3289"/>
                </a:lnTo>
                <a:lnTo>
                  <a:pt x="1328" y="3295"/>
                </a:lnTo>
                <a:lnTo>
                  <a:pt x="1283" y="3296"/>
                </a:lnTo>
                <a:lnTo>
                  <a:pt x="1264" y="3295"/>
                </a:lnTo>
                <a:lnTo>
                  <a:pt x="1247" y="3293"/>
                </a:lnTo>
                <a:lnTo>
                  <a:pt x="1206" y="3284"/>
                </a:lnTo>
                <a:lnTo>
                  <a:pt x="1167" y="3269"/>
                </a:lnTo>
                <a:lnTo>
                  <a:pt x="1130" y="3251"/>
                </a:lnTo>
                <a:lnTo>
                  <a:pt x="1096" y="3226"/>
                </a:lnTo>
                <a:lnTo>
                  <a:pt x="1066" y="3198"/>
                </a:lnTo>
                <a:lnTo>
                  <a:pt x="1038" y="3167"/>
                </a:lnTo>
                <a:lnTo>
                  <a:pt x="1014" y="3128"/>
                </a:lnTo>
                <a:lnTo>
                  <a:pt x="994" y="3086"/>
                </a:lnTo>
                <a:lnTo>
                  <a:pt x="982" y="3043"/>
                </a:lnTo>
                <a:lnTo>
                  <a:pt x="977" y="2998"/>
                </a:lnTo>
                <a:lnTo>
                  <a:pt x="979" y="2952"/>
                </a:lnTo>
                <a:lnTo>
                  <a:pt x="957" y="2951"/>
                </a:lnTo>
                <a:lnTo>
                  <a:pt x="933" y="2950"/>
                </a:lnTo>
                <a:lnTo>
                  <a:pt x="909" y="2949"/>
                </a:lnTo>
                <a:lnTo>
                  <a:pt x="869" y="2944"/>
                </a:lnTo>
                <a:lnTo>
                  <a:pt x="828" y="2937"/>
                </a:lnTo>
                <a:lnTo>
                  <a:pt x="792" y="2924"/>
                </a:lnTo>
                <a:lnTo>
                  <a:pt x="756" y="2907"/>
                </a:lnTo>
                <a:lnTo>
                  <a:pt x="724" y="2887"/>
                </a:lnTo>
                <a:lnTo>
                  <a:pt x="694" y="2861"/>
                </a:lnTo>
                <a:lnTo>
                  <a:pt x="668" y="2829"/>
                </a:lnTo>
                <a:lnTo>
                  <a:pt x="646" y="2794"/>
                </a:lnTo>
                <a:lnTo>
                  <a:pt x="629" y="2759"/>
                </a:lnTo>
                <a:lnTo>
                  <a:pt x="618" y="2721"/>
                </a:lnTo>
                <a:lnTo>
                  <a:pt x="610" y="2682"/>
                </a:lnTo>
                <a:lnTo>
                  <a:pt x="608" y="2641"/>
                </a:lnTo>
                <a:lnTo>
                  <a:pt x="566" y="2646"/>
                </a:lnTo>
                <a:lnTo>
                  <a:pt x="523" y="2646"/>
                </a:lnTo>
                <a:lnTo>
                  <a:pt x="504" y="2646"/>
                </a:lnTo>
                <a:lnTo>
                  <a:pt x="486" y="2644"/>
                </a:lnTo>
                <a:lnTo>
                  <a:pt x="446" y="2635"/>
                </a:lnTo>
                <a:lnTo>
                  <a:pt x="407" y="2620"/>
                </a:lnTo>
                <a:lnTo>
                  <a:pt x="370" y="2600"/>
                </a:lnTo>
                <a:lnTo>
                  <a:pt x="336" y="2577"/>
                </a:lnTo>
                <a:lnTo>
                  <a:pt x="305" y="2549"/>
                </a:lnTo>
                <a:lnTo>
                  <a:pt x="277" y="2518"/>
                </a:lnTo>
                <a:lnTo>
                  <a:pt x="256" y="2481"/>
                </a:lnTo>
                <a:lnTo>
                  <a:pt x="241" y="2442"/>
                </a:lnTo>
                <a:lnTo>
                  <a:pt x="230" y="2403"/>
                </a:lnTo>
                <a:lnTo>
                  <a:pt x="224" y="2363"/>
                </a:lnTo>
                <a:lnTo>
                  <a:pt x="224" y="2322"/>
                </a:lnTo>
                <a:lnTo>
                  <a:pt x="229" y="2281"/>
                </a:lnTo>
                <a:lnTo>
                  <a:pt x="238" y="2241"/>
                </a:lnTo>
                <a:lnTo>
                  <a:pt x="252" y="2203"/>
                </a:lnTo>
                <a:lnTo>
                  <a:pt x="270" y="2167"/>
                </a:lnTo>
                <a:lnTo>
                  <a:pt x="295" y="2133"/>
                </a:lnTo>
                <a:lnTo>
                  <a:pt x="323" y="2101"/>
                </a:lnTo>
                <a:lnTo>
                  <a:pt x="356" y="2073"/>
                </a:lnTo>
                <a:lnTo>
                  <a:pt x="409" y="2031"/>
                </a:lnTo>
                <a:lnTo>
                  <a:pt x="378" y="1972"/>
                </a:lnTo>
                <a:lnTo>
                  <a:pt x="341" y="1916"/>
                </a:lnTo>
                <a:lnTo>
                  <a:pt x="300" y="1865"/>
                </a:lnTo>
                <a:lnTo>
                  <a:pt x="253" y="1816"/>
                </a:lnTo>
                <a:lnTo>
                  <a:pt x="203" y="1772"/>
                </a:lnTo>
                <a:lnTo>
                  <a:pt x="150" y="1733"/>
                </a:lnTo>
                <a:lnTo>
                  <a:pt x="93" y="1698"/>
                </a:lnTo>
                <a:lnTo>
                  <a:pt x="0" y="164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64752" y="1582339"/>
            <a:ext cx="58814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595959"/>
                </a:solidFill>
              </a:rPr>
              <a:t>Описано более 500 тыс. видов представителей типа Круглые черви. Они обитают в разных средах: водоемах, почве, разлагающихся органических веществах. Многие виды ведут паразитический образ жизни.</a:t>
            </a:r>
            <a:endParaRPr lang="en-US" b="1" dirty="0">
              <a:solidFill>
                <a:srgbClr val="595959"/>
              </a:solidFill>
            </a:endParaRPr>
          </a:p>
          <a:p>
            <a:pPr algn="just"/>
            <a:endParaRPr lang="ru-RU" b="1" dirty="0">
              <a:solidFill>
                <a:srgbClr val="595959"/>
              </a:solidFill>
            </a:endParaRPr>
          </a:p>
          <a:p>
            <a:pPr algn="just"/>
            <a:r>
              <a:rPr lang="ru-RU" b="1" dirty="0">
                <a:solidFill>
                  <a:srgbClr val="595959"/>
                </a:solidFill>
              </a:rPr>
              <a:t>Тело у круглых червей удлиненно-веретенообразной формы ил нитевидное, имеющее на поперечном сечении более или менее округлую форму.</a:t>
            </a:r>
            <a:endParaRPr lang="en-US" b="1" dirty="0">
              <a:solidFill>
                <a:srgbClr val="595959"/>
              </a:solidFill>
            </a:endParaRPr>
          </a:p>
          <a:p>
            <a:pPr algn="just"/>
            <a:endParaRPr lang="ru-RU" b="1" dirty="0">
              <a:solidFill>
                <a:srgbClr val="595959"/>
              </a:solidFill>
            </a:endParaRPr>
          </a:p>
          <a:p>
            <a:pPr algn="just"/>
            <a:r>
              <a:rPr lang="ru-RU" b="1" dirty="0">
                <a:solidFill>
                  <a:srgbClr val="595959"/>
                </a:solidFill>
              </a:rPr>
              <a:t>В систематическом отношении тип Круглые черви делятся на несколько классов, из которых только один класс имеет медицинское значение, это собственно круглые черви (</a:t>
            </a:r>
            <a:r>
              <a:rPr lang="ru-RU" b="1" dirty="0" err="1">
                <a:solidFill>
                  <a:srgbClr val="595959"/>
                </a:solidFill>
              </a:rPr>
              <a:t>Nematoda</a:t>
            </a:r>
            <a:r>
              <a:rPr lang="ru-RU" b="1" dirty="0">
                <a:solidFill>
                  <a:srgbClr val="595959"/>
                </a:solidFill>
              </a:rPr>
              <a:t>).</a:t>
            </a:r>
          </a:p>
        </p:txBody>
      </p:sp>
      <p:sp>
        <p:nvSpPr>
          <p:cNvPr id="17" name="Полилиния 16"/>
          <p:cNvSpPr/>
          <p:nvPr/>
        </p:nvSpPr>
        <p:spPr>
          <a:xfrm rot="20968837">
            <a:off x="-1522673" y="5641413"/>
            <a:ext cx="3030715" cy="1858333"/>
          </a:xfrm>
          <a:custGeom>
            <a:avLst/>
            <a:gdLst>
              <a:gd name="connsiteX0" fmla="*/ 0 w 3080697"/>
              <a:gd name="connsiteY0" fmla="*/ 493864 h 1379236"/>
              <a:gd name="connsiteX1" fmla="*/ 1436915 w 3080697"/>
              <a:gd name="connsiteY1" fmla="*/ 378 h 1379236"/>
              <a:gd name="connsiteX2" fmla="*/ 2133600 w 3080697"/>
              <a:gd name="connsiteY2" fmla="*/ 421293 h 1379236"/>
              <a:gd name="connsiteX3" fmla="*/ 2191658 w 3080697"/>
              <a:gd name="connsiteY3" fmla="*/ 914778 h 1379236"/>
              <a:gd name="connsiteX4" fmla="*/ 2873829 w 3080697"/>
              <a:gd name="connsiteY4" fmla="*/ 1059921 h 1379236"/>
              <a:gd name="connsiteX5" fmla="*/ 3048000 w 3080697"/>
              <a:gd name="connsiteY5" fmla="*/ 1379236 h 1379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0697" h="1379236">
                <a:moveTo>
                  <a:pt x="0" y="493864"/>
                </a:moveTo>
                <a:cubicBezTo>
                  <a:pt x="540657" y="253168"/>
                  <a:pt x="1081315" y="12473"/>
                  <a:pt x="1436915" y="378"/>
                </a:cubicBezTo>
                <a:cubicBezTo>
                  <a:pt x="1792515" y="-11717"/>
                  <a:pt x="2007810" y="268893"/>
                  <a:pt x="2133600" y="421293"/>
                </a:cubicBezTo>
                <a:cubicBezTo>
                  <a:pt x="2259391" y="573693"/>
                  <a:pt x="2068286" y="808340"/>
                  <a:pt x="2191658" y="914778"/>
                </a:cubicBezTo>
                <a:cubicBezTo>
                  <a:pt x="2315030" y="1021216"/>
                  <a:pt x="2731105" y="982511"/>
                  <a:pt x="2873829" y="1059921"/>
                </a:cubicBezTo>
                <a:cubicBezTo>
                  <a:pt x="3016553" y="1137331"/>
                  <a:pt x="3142343" y="1255865"/>
                  <a:pt x="3048000" y="1379236"/>
                </a:cubicBezTo>
              </a:path>
            </a:pathLst>
          </a:custGeom>
          <a:solidFill>
            <a:srgbClr val="3E8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11572720" y="6106508"/>
            <a:ext cx="1145390" cy="1132114"/>
          </a:xfrm>
          <a:custGeom>
            <a:avLst/>
            <a:gdLst>
              <a:gd name="connsiteX0" fmla="*/ 448705 w 1145390"/>
              <a:gd name="connsiteY0" fmla="*/ 1132114 h 1132114"/>
              <a:gd name="connsiteX1" fmla="*/ 27790 w 1145390"/>
              <a:gd name="connsiteY1" fmla="*/ 406400 h 1132114"/>
              <a:gd name="connsiteX2" fmla="*/ 1145390 w 1145390"/>
              <a:gd name="connsiteY2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5390" h="1132114">
                <a:moveTo>
                  <a:pt x="448705" y="1132114"/>
                </a:moveTo>
                <a:cubicBezTo>
                  <a:pt x="180190" y="863600"/>
                  <a:pt x="-88324" y="595086"/>
                  <a:pt x="27790" y="406400"/>
                </a:cubicBezTo>
                <a:cubicBezTo>
                  <a:pt x="143904" y="217714"/>
                  <a:pt x="644647" y="108857"/>
                  <a:pt x="1145390" y="0"/>
                </a:cubicBezTo>
              </a:path>
            </a:pathLst>
          </a:custGeom>
          <a:solidFill>
            <a:srgbClr val="09B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 rot="1051947">
            <a:off x="8875850" y="-548396"/>
            <a:ext cx="4159163" cy="1512202"/>
          </a:xfrm>
          <a:custGeom>
            <a:avLst/>
            <a:gdLst>
              <a:gd name="connsiteX0" fmla="*/ 0 w 3628571"/>
              <a:gd name="connsiteY0" fmla="*/ 0 h 956646"/>
              <a:gd name="connsiteX1" fmla="*/ 682171 w 3628571"/>
              <a:gd name="connsiteY1" fmla="*/ 769257 h 956646"/>
              <a:gd name="connsiteX2" fmla="*/ 1436914 w 3628571"/>
              <a:gd name="connsiteY2" fmla="*/ 508000 h 956646"/>
              <a:gd name="connsiteX3" fmla="*/ 2307771 w 3628571"/>
              <a:gd name="connsiteY3" fmla="*/ 783772 h 956646"/>
              <a:gd name="connsiteX4" fmla="*/ 2946400 w 3628571"/>
              <a:gd name="connsiteY4" fmla="*/ 914400 h 956646"/>
              <a:gd name="connsiteX5" fmla="*/ 3628571 w 3628571"/>
              <a:gd name="connsiteY5" fmla="*/ 29029 h 95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8571" h="956646">
                <a:moveTo>
                  <a:pt x="0" y="0"/>
                </a:moveTo>
                <a:cubicBezTo>
                  <a:pt x="221342" y="342295"/>
                  <a:pt x="442685" y="684590"/>
                  <a:pt x="682171" y="769257"/>
                </a:cubicBezTo>
                <a:cubicBezTo>
                  <a:pt x="921657" y="853924"/>
                  <a:pt x="1165981" y="505581"/>
                  <a:pt x="1436914" y="508000"/>
                </a:cubicBezTo>
                <a:cubicBezTo>
                  <a:pt x="1707847" y="510419"/>
                  <a:pt x="2056190" y="716039"/>
                  <a:pt x="2307771" y="783772"/>
                </a:cubicBezTo>
                <a:cubicBezTo>
                  <a:pt x="2559352" y="851505"/>
                  <a:pt x="2726267" y="1040190"/>
                  <a:pt x="2946400" y="914400"/>
                </a:cubicBezTo>
                <a:cubicBezTo>
                  <a:pt x="3166533" y="788610"/>
                  <a:pt x="3397552" y="408819"/>
                  <a:pt x="3628571" y="29029"/>
                </a:cubicBezTo>
              </a:path>
            </a:pathLst>
          </a:custGeom>
          <a:solidFill>
            <a:srgbClr val="078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 rot="9380483">
            <a:off x="-486026" y="-254131"/>
            <a:ext cx="1145390" cy="1132114"/>
          </a:xfrm>
          <a:custGeom>
            <a:avLst/>
            <a:gdLst>
              <a:gd name="connsiteX0" fmla="*/ 448705 w 1145390"/>
              <a:gd name="connsiteY0" fmla="*/ 1132114 h 1132114"/>
              <a:gd name="connsiteX1" fmla="*/ 27790 w 1145390"/>
              <a:gd name="connsiteY1" fmla="*/ 406400 h 1132114"/>
              <a:gd name="connsiteX2" fmla="*/ 1145390 w 1145390"/>
              <a:gd name="connsiteY2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5390" h="1132114">
                <a:moveTo>
                  <a:pt x="448705" y="1132114"/>
                </a:moveTo>
                <a:cubicBezTo>
                  <a:pt x="180190" y="863600"/>
                  <a:pt x="-88324" y="595086"/>
                  <a:pt x="27790" y="406400"/>
                </a:cubicBezTo>
                <a:cubicBezTo>
                  <a:pt x="143904" y="217714"/>
                  <a:pt x="644647" y="108857"/>
                  <a:pt x="1145390" y="0"/>
                </a:cubicBezTo>
              </a:path>
            </a:pathLst>
          </a:custGeom>
          <a:solidFill>
            <a:srgbClr val="09B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itle 2"/>
          <p:cNvSpPr txBox="1"/>
          <p:nvPr/>
        </p:nvSpPr>
        <p:spPr>
          <a:xfrm>
            <a:off x="5819907" y="578753"/>
            <a:ext cx="5647937" cy="5060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accent3"/>
                </a:solidFill>
                <a:latin typeface="+mn-lt"/>
              </a:rPr>
              <a:t>Общая характеристика типа Круглые черви </a:t>
            </a:r>
            <a:r>
              <a:rPr lang="en-US" sz="2400" b="1" dirty="0">
                <a:solidFill>
                  <a:schemeClr val="accent3"/>
                </a:solidFill>
                <a:latin typeface="+mn-lt"/>
              </a:rPr>
              <a:t>(</a:t>
            </a:r>
            <a:r>
              <a:rPr lang="en-US" sz="2400" b="1" dirty="0" err="1">
                <a:solidFill>
                  <a:schemeClr val="accent3"/>
                </a:solidFill>
                <a:latin typeface="+mn-lt"/>
              </a:rPr>
              <a:t>Nemathelminthes</a:t>
            </a:r>
            <a:r>
              <a:rPr lang="ru-RU" sz="2400" b="1" dirty="0">
                <a:solidFill>
                  <a:schemeClr val="accent3"/>
                </a:solidFill>
                <a:latin typeface="+mn-lt"/>
              </a:rPr>
              <a:t>)</a:t>
            </a:r>
            <a:endParaRPr lang="en-US" sz="2400" b="1" dirty="0">
              <a:solidFill>
                <a:schemeClr val="accent3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5" r="177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74869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олилиния 21"/>
          <p:cNvSpPr/>
          <p:nvPr/>
        </p:nvSpPr>
        <p:spPr>
          <a:xfrm rot="9994238">
            <a:off x="2820618" y="6293272"/>
            <a:ext cx="4159163" cy="1512202"/>
          </a:xfrm>
          <a:custGeom>
            <a:avLst/>
            <a:gdLst>
              <a:gd name="connsiteX0" fmla="*/ 0 w 3628571"/>
              <a:gd name="connsiteY0" fmla="*/ 0 h 956646"/>
              <a:gd name="connsiteX1" fmla="*/ 682171 w 3628571"/>
              <a:gd name="connsiteY1" fmla="*/ 769257 h 956646"/>
              <a:gd name="connsiteX2" fmla="*/ 1436914 w 3628571"/>
              <a:gd name="connsiteY2" fmla="*/ 508000 h 956646"/>
              <a:gd name="connsiteX3" fmla="*/ 2307771 w 3628571"/>
              <a:gd name="connsiteY3" fmla="*/ 783772 h 956646"/>
              <a:gd name="connsiteX4" fmla="*/ 2946400 w 3628571"/>
              <a:gd name="connsiteY4" fmla="*/ 914400 h 956646"/>
              <a:gd name="connsiteX5" fmla="*/ 3628571 w 3628571"/>
              <a:gd name="connsiteY5" fmla="*/ 29029 h 95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8571" h="956646">
                <a:moveTo>
                  <a:pt x="0" y="0"/>
                </a:moveTo>
                <a:cubicBezTo>
                  <a:pt x="221342" y="342295"/>
                  <a:pt x="442685" y="684590"/>
                  <a:pt x="682171" y="769257"/>
                </a:cubicBezTo>
                <a:cubicBezTo>
                  <a:pt x="921657" y="853924"/>
                  <a:pt x="1165981" y="505581"/>
                  <a:pt x="1436914" y="508000"/>
                </a:cubicBezTo>
                <a:cubicBezTo>
                  <a:pt x="1707847" y="510419"/>
                  <a:pt x="2056190" y="716039"/>
                  <a:pt x="2307771" y="783772"/>
                </a:cubicBezTo>
                <a:cubicBezTo>
                  <a:pt x="2559352" y="851505"/>
                  <a:pt x="2726267" y="1040190"/>
                  <a:pt x="2946400" y="914400"/>
                </a:cubicBezTo>
                <a:cubicBezTo>
                  <a:pt x="3166533" y="788610"/>
                  <a:pt x="3397552" y="408819"/>
                  <a:pt x="3628571" y="29029"/>
                </a:cubicBezTo>
              </a:path>
            </a:pathLst>
          </a:custGeom>
          <a:solidFill>
            <a:srgbClr val="078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 rot="21370047" flipH="1">
            <a:off x="4260821" y="-270618"/>
            <a:ext cx="3164767" cy="956646"/>
          </a:xfrm>
          <a:custGeom>
            <a:avLst/>
            <a:gdLst>
              <a:gd name="connsiteX0" fmla="*/ 0 w 3628571"/>
              <a:gd name="connsiteY0" fmla="*/ 0 h 956646"/>
              <a:gd name="connsiteX1" fmla="*/ 682171 w 3628571"/>
              <a:gd name="connsiteY1" fmla="*/ 769257 h 956646"/>
              <a:gd name="connsiteX2" fmla="*/ 1436914 w 3628571"/>
              <a:gd name="connsiteY2" fmla="*/ 508000 h 956646"/>
              <a:gd name="connsiteX3" fmla="*/ 2307771 w 3628571"/>
              <a:gd name="connsiteY3" fmla="*/ 783772 h 956646"/>
              <a:gd name="connsiteX4" fmla="*/ 2946400 w 3628571"/>
              <a:gd name="connsiteY4" fmla="*/ 914400 h 956646"/>
              <a:gd name="connsiteX5" fmla="*/ 3628571 w 3628571"/>
              <a:gd name="connsiteY5" fmla="*/ 29029 h 95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8571" h="956646">
                <a:moveTo>
                  <a:pt x="0" y="0"/>
                </a:moveTo>
                <a:cubicBezTo>
                  <a:pt x="221342" y="342295"/>
                  <a:pt x="442685" y="684590"/>
                  <a:pt x="682171" y="769257"/>
                </a:cubicBezTo>
                <a:cubicBezTo>
                  <a:pt x="921657" y="853924"/>
                  <a:pt x="1165981" y="505581"/>
                  <a:pt x="1436914" y="508000"/>
                </a:cubicBezTo>
                <a:cubicBezTo>
                  <a:pt x="1707847" y="510419"/>
                  <a:pt x="2056190" y="716039"/>
                  <a:pt x="2307771" y="783772"/>
                </a:cubicBezTo>
                <a:cubicBezTo>
                  <a:pt x="2559352" y="851505"/>
                  <a:pt x="2726267" y="1040190"/>
                  <a:pt x="2946400" y="914400"/>
                </a:cubicBezTo>
                <a:cubicBezTo>
                  <a:pt x="3166533" y="788610"/>
                  <a:pt x="3397552" y="408819"/>
                  <a:pt x="3628571" y="29029"/>
                </a:cubicBezTo>
              </a:path>
            </a:pathLst>
          </a:custGeom>
          <a:solidFill>
            <a:srgbClr val="0BD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Rounded Rectangle 21"/>
          <p:cNvSpPr/>
          <p:nvPr/>
        </p:nvSpPr>
        <p:spPr>
          <a:xfrm rot="16200000" flipV="1">
            <a:off x="9025652" y="3122267"/>
            <a:ext cx="4884384" cy="4952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788" name="TextBox 10"/>
          <p:cNvSpPr txBox="1"/>
          <p:nvPr/>
        </p:nvSpPr>
        <p:spPr>
          <a:xfrm>
            <a:off x="1353311" y="4804989"/>
            <a:ext cx="24140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bg1"/>
                </a:solidFill>
                <a:effectLst>
                  <a:outerShdw blurRad="330200" sx="102000" sy="102000" algn="ctr" rotWithShape="0">
                    <a:prstClr val="black">
                      <a:alpha val="98000"/>
                    </a:prstClr>
                  </a:outerShdw>
                </a:effectLst>
                <a:latin typeface="Freestyle Script" panose="030804020302050B0404" pitchFamily="66" charset="0"/>
              </a:rPr>
              <a:t>motion.</a:t>
            </a:r>
          </a:p>
        </p:txBody>
      </p:sp>
      <p:sp>
        <p:nvSpPr>
          <p:cNvPr id="1048789" name="Rectangle 11"/>
          <p:cNvSpPr/>
          <p:nvPr/>
        </p:nvSpPr>
        <p:spPr>
          <a:xfrm>
            <a:off x="1353311" y="5921390"/>
            <a:ext cx="31220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Lorem Ipsum is simply dummy text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1" name="Rounded Rectangle 21"/>
          <p:cNvSpPr/>
          <p:nvPr/>
        </p:nvSpPr>
        <p:spPr>
          <a:xfrm flipV="1">
            <a:off x="139822" y="6305071"/>
            <a:ext cx="2554470" cy="444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784" name="Hexagon 2"/>
          <p:cNvSpPr/>
          <p:nvPr/>
        </p:nvSpPr>
        <p:spPr>
          <a:xfrm rot="16200000">
            <a:off x="4152748" y="2810398"/>
            <a:ext cx="1654698" cy="1426464"/>
          </a:xfrm>
          <a:prstGeom prst="hexagon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0" dist="190500" dir="9360000" sx="102000" sy="102000" algn="ctr" rotWithShape="0">
              <a:prstClr val="black">
                <a:alpha val="8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116"/>
          <p:cNvSpPr/>
          <p:nvPr/>
        </p:nvSpPr>
        <p:spPr bwMode="auto">
          <a:xfrm>
            <a:off x="4521474" y="3174205"/>
            <a:ext cx="917246" cy="794027"/>
          </a:xfrm>
          <a:custGeom>
            <a:avLst/>
            <a:gdLst>
              <a:gd name="T0" fmla="*/ 1272 w 4019"/>
              <a:gd name="T1" fmla="*/ 446 h 3537"/>
              <a:gd name="T2" fmla="*/ 1751 w 4019"/>
              <a:gd name="T3" fmla="*/ 406 h 3537"/>
              <a:gd name="T4" fmla="*/ 2093 w 4019"/>
              <a:gd name="T5" fmla="*/ 479 h 3537"/>
              <a:gd name="T6" fmla="*/ 3354 w 4019"/>
              <a:gd name="T7" fmla="*/ 581 h 3537"/>
              <a:gd name="T8" fmla="*/ 2479 w 4019"/>
              <a:gd name="T9" fmla="*/ 669 h 3537"/>
              <a:gd name="T10" fmla="*/ 2779 w 4019"/>
              <a:gd name="T11" fmla="*/ 926 h 3537"/>
              <a:gd name="T12" fmla="*/ 2804 w 4019"/>
              <a:gd name="T13" fmla="*/ 1139 h 3537"/>
              <a:gd name="T14" fmla="*/ 2880 w 4019"/>
              <a:gd name="T15" fmla="*/ 1500 h 3537"/>
              <a:gd name="T16" fmla="*/ 2790 w 4019"/>
              <a:gd name="T17" fmla="*/ 1682 h 3537"/>
              <a:gd name="T18" fmla="*/ 2596 w 4019"/>
              <a:gd name="T19" fmla="*/ 1670 h 3537"/>
              <a:gd name="T20" fmla="*/ 2377 w 4019"/>
              <a:gd name="T21" fmla="*/ 1368 h 3537"/>
              <a:gd name="T22" fmla="*/ 2268 w 4019"/>
              <a:gd name="T23" fmla="*/ 1148 h 3537"/>
              <a:gd name="T24" fmla="*/ 451 w 4019"/>
              <a:gd name="T25" fmla="*/ 2201 h 3537"/>
              <a:gd name="T26" fmla="*/ 398 w 4019"/>
              <a:gd name="T27" fmla="*/ 2402 h 3537"/>
              <a:gd name="T28" fmla="*/ 587 w 4019"/>
              <a:gd name="T29" fmla="*/ 2487 h 3537"/>
              <a:gd name="T30" fmla="*/ 1638 w 4019"/>
              <a:gd name="T31" fmla="*/ 1780 h 3537"/>
              <a:gd name="T32" fmla="*/ 1735 w 4019"/>
              <a:gd name="T33" fmla="*/ 1880 h 3537"/>
              <a:gd name="T34" fmla="*/ 771 w 4019"/>
              <a:gd name="T35" fmla="*/ 2603 h 3537"/>
              <a:gd name="T36" fmla="*/ 856 w 4019"/>
              <a:gd name="T37" fmla="*/ 2784 h 3537"/>
              <a:gd name="T38" fmla="*/ 1072 w 4019"/>
              <a:gd name="T39" fmla="*/ 2750 h 3537"/>
              <a:gd name="T40" fmla="*/ 1902 w 4019"/>
              <a:gd name="T41" fmla="*/ 2166 h 3537"/>
              <a:gd name="T42" fmla="*/ 1971 w 4019"/>
              <a:gd name="T43" fmla="*/ 2283 h 3537"/>
              <a:gd name="T44" fmla="*/ 1135 w 4019"/>
              <a:gd name="T45" fmla="*/ 2963 h 3537"/>
              <a:gd name="T46" fmla="*/ 1246 w 4019"/>
              <a:gd name="T47" fmla="*/ 3128 h 3537"/>
              <a:gd name="T48" fmla="*/ 2053 w 4019"/>
              <a:gd name="T49" fmla="*/ 2639 h 3537"/>
              <a:gd name="T50" fmla="*/ 2148 w 4019"/>
              <a:gd name="T51" fmla="*/ 2739 h 3537"/>
              <a:gd name="T52" fmla="*/ 1674 w 4019"/>
              <a:gd name="T53" fmla="*/ 3155 h 3537"/>
              <a:gd name="T54" fmla="*/ 1772 w 4019"/>
              <a:gd name="T55" fmla="*/ 3291 h 3537"/>
              <a:gd name="T56" fmla="*/ 1919 w 4019"/>
              <a:gd name="T57" fmla="*/ 3150 h 3537"/>
              <a:gd name="T58" fmla="*/ 2148 w 4019"/>
              <a:gd name="T59" fmla="*/ 3039 h 3537"/>
              <a:gd name="T60" fmla="*/ 2317 w 4019"/>
              <a:gd name="T61" fmla="*/ 2787 h 3537"/>
              <a:gd name="T62" fmla="*/ 2581 w 4019"/>
              <a:gd name="T63" fmla="*/ 2755 h 3537"/>
              <a:gd name="T64" fmla="*/ 2679 w 4019"/>
              <a:gd name="T65" fmla="*/ 2524 h 3537"/>
              <a:gd name="T66" fmla="*/ 2944 w 4019"/>
              <a:gd name="T67" fmla="*/ 2527 h 3537"/>
              <a:gd name="T68" fmla="*/ 2913 w 4019"/>
              <a:gd name="T69" fmla="*/ 2297 h 3537"/>
              <a:gd name="T70" fmla="*/ 3143 w 4019"/>
              <a:gd name="T71" fmla="*/ 2130 h 3537"/>
              <a:gd name="T72" fmla="*/ 3680 w 4019"/>
              <a:gd name="T73" fmla="*/ 1780 h 3537"/>
              <a:gd name="T74" fmla="*/ 3768 w 4019"/>
              <a:gd name="T75" fmla="*/ 1921 h 3537"/>
              <a:gd name="T76" fmla="*/ 3566 w 4019"/>
              <a:gd name="T77" fmla="*/ 2638 h 3537"/>
              <a:gd name="T78" fmla="*/ 3395 w 4019"/>
              <a:gd name="T79" fmla="*/ 2870 h 3537"/>
              <a:gd name="T80" fmla="*/ 3170 w 4019"/>
              <a:gd name="T81" fmla="*/ 2849 h 3537"/>
              <a:gd name="T82" fmla="*/ 3084 w 4019"/>
              <a:gd name="T83" fmla="*/ 3105 h 3537"/>
              <a:gd name="T84" fmla="*/ 2837 w 4019"/>
              <a:gd name="T85" fmla="*/ 3119 h 3537"/>
              <a:gd name="T86" fmla="*/ 2754 w 4019"/>
              <a:gd name="T87" fmla="*/ 3259 h 3537"/>
              <a:gd name="T88" fmla="*/ 2512 w 4019"/>
              <a:gd name="T89" fmla="*/ 3356 h 3537"/>
              <a:gd name="T90" fmla="*/ 2378 w 4019"/>
              <a:gd name="T91" fmla="*/ 3315 h 3537"/>
              <a:gd name="T92" fmla="*/ 2229 w 4019"/>
              <a:gd name="T93" fmla="*/ 3529 h 3537"/>
              <a:gd name="T94" fmla="*/ 1994 w 4019"/>
              <a:gd name="T95" fmla="*/ 3449 h 3537"/>
              <a:gd name="T96" fmla="*/ 1748 w 4019"/>
              <a:gd name="T97" fmla="*/ 3447 h 3537"/>
              <a:gd name="T98" fmla="*/ 1525 w 4019"/>
              <a:gd name="T99" fmla="*/ 3246 h 3537"/>
              <a:gd name="T100" fmla="*/ 1264 w 4019"/>
              <a:gd name="T101" fmla="*/ 3295 h 3537"/>
              <a:gd name="T102" fmla="*/ 1014 w 4019"/>
              <a:gd name="T103" fmla="*/ 3128 h 3537"/>
              <a:gd name="T104" fmla="*/ 869 w 4019"/>
              <a:gd name="T105" fmla="*/ 2944 h 3537"/>
              <a:gd name="T106" fmla="*/ 629 w 4019"/>
              <a:gd name="T107" fmla="*/ 2759 h 3537"/>
              <a:gd name="T108" fmla="*/ 446 w 4019"/>
              <a:gd name="T109" fmla="*/ 2635 h 3537"/>
              <a:gd name="T110" fmla="*/ 230 w 4019"/>
              <a:gd name="T111" fmla="*/ 2403 h 3537"/>
              <a:gd name="T112" fmla="*/ 323 w 4019"/>
              <a:gd name="T113" fmla="*/ 2101 h 3537"/>
              <a:gd name="T114" fmla="*/ 150 w 4019"/>
              <a:gd name="T115" fmla="*/ 1733 h 3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019" h="3537">
                <a:moveTo>
                  <a:pt x="0" y="0"/>
                </a:moveTo>
                <a:lnTo>
                  <a:pt x="899" y="412"/>
                </a:lnTo>
                <a:lnTo>
                  <a:pt x="959" y="436"/>
                </a:lnTo>
                <a:lnTo>
                  <a:pt x="1020" y="452"/>
                </a:lnTo>
                <a:lnTo>
                  <a:pt x="1083" y="462"/>
                </a:lnTo>
                <a:lnTo>
                  <a:pt x="1146" y="463"/>
                </a:lnTo>
                <a:lnTo>
                  <a:pt x="1210" y="458"/>
                </a:lnTo>
                <a:lnTo>
                  <a:pt x="1272" y="446"/>
                </a:lnTo>
                <a:lnTo>
                  <a:pt x="1318" y="434"/>
                </a:lnTo>
                <a:lnTo>
                  <a:pt x="1369" y="423"/>
                </a:lnTo>
                <a:lnTo>
                  <a:pt x="1424" y="414"/>
                </a:lnTo>
                <a:lnTo>
                  <a:pt x="1481" y="407"/>
                </a:lnTo>
                <a:lnTo>
                  <a:pt x="1543" y="403"/>
                </a:lnTo>
                <a:lnTo>
                  <a:pt x="1609" y="401"/>
                </a:lnTo>
                <a:lnTo>
                  <a:pt x="1677" y="402"/>
                </a:lnTo>
                <a:lnTo>
                  <a:pt x="1751" y="406"/>
                </a:lnTo>
                <a:lnTo>
                  <a:pt x="1826" y="414"/>
                </a:lnTo>
                <a:lnTo>
                  <a:pt x="1906" y="427"/>
                </a:lnTo>
                <a:lnTo>
                  <a:pt x="1989" y="444"/>
                </a:lnTo>
                <a:lnTo>
                  <a:pt x="2000" y="447"/>
                </a:lnTo>
                <a:lnTo>
                  <a:pt x="2017" y="453"/>
                </a:lnTo>
                <a:lnTo>
                  <a:pt x="2039" y="459"/>
                </a:lnTo>
                <a:lnTo>
                  <a:pt x="2065" y="468"/>
                </a:lnTo>
                <a:lnTo>
                  <a:pt x="2093" y="479"/>
                </a:lnTo>
                <a:lnTo>
                  <a:pt x="3084" y="490"/>
                </a:lnTo>
                <a:lnTo>
                  <a:pt x="3133" y="487"/>
                </a:lnTo>
                <a:lnTo>
                  <a:pt x="3181" y="478"/>
                </a:lnTo>
                <a:lnTo>
                  <a:pt x="3227" y="462"/>
                </a:lnTo>
                <a:lnTo>
                  <a:pt x="3271" y="440"/>
                </a:lnTo>
                <a:lnTo>
                  <a:pt x="4019" y="4"/>
                </a:lnTo>
                <a:lnTo>
                  <a:pt x="4019" y="188"/>
                </a:lnTo>
                <a:lnTo>
                  <a:pt x="3354" y="581"/>
                </a:lnTo>
                <a:lnTo>
                  <a:pt x="3311" y="604"/>
                </a:lnTo>
                <a:lnTo>
                  <a:pt x="3266" y="623"/>
                </a:lnTo>
                <a:lnTo>
                  <a:pt x="3218" y="635"/>
                </a:lnTo>
                <a:lnTo>
                  <a:pt x="3171" y="642"/>
                </a:lnTo>
                <a:lnTo>
                  <a:pt x="3122" y="645"/>
                </a:lnTo>
                <a:lnTo>
                  <a:pt x="2954" y="648"/>
                </a:lnTo>
                <a:lnTo>
                  <a:pt x="2425" y="640"/>
                </a:lnTo>
                <a:lnTo>
                  <a:pt x="2479" y="669"/>
                </a:lnTo>
                <a:lnTo>
                  <a:pt x="2530" y="698"/>
                </a:lnTo>
                <a:lnTo>
                  <a:pt x="2579" y="730"/>
                </a:lnTo>
                <a:lnTo>
                  <a:pt x="2624" y="761"/>
                </a:lnTo>
                <a:lnTo>
                  <a:pt x="2665" y="793"/>
                </a:lnTo>
                <a:lnTo>
                  <a:pt x="2703" y="826"/>
                </a:lnTo>
                <a:lnTo>
                  <a:pt x="2734" y="859"/>
                </a:lnTo>
                <a:lnTo>
                  <a:pt x="2759" y="893"/>
                </a:lnTo>
                <a:lnTo>
                  <a:pt x="2779" y="926"/>
                </a:lnTo>
                <a:lnTo>
                  <a:pt x="2779" y="930"/>
                </a:lnTo>
                <a:lnTo>
                  <a:pt x="2780" y="942"/>
                </a:lnTo>
                <a:lnTo>
                  <a:pt x="2782" y="961"/>
                </a:lnTo>
                <a:lnTo>
                  <a:pt x="2785" y="988"/>
                </a:lnTo>
                <a:lnTo>
                  <a:pt x="2788" y="1020"/>
                </a:lnTo>
                <a:lnTo>
                  <a:pt x="2793" y="1055"/>
                </a:lnTo>
                <a:lnTo>
                  <a:pt x="2798" y="1095"/>
                </a:lnTo>
                <a:lnTo>
                  <a:pt x="2804" y="1139"/>
                </a:lnTo>
                <a:lnTo>
                  <a:pt x="2812" y="1184"/>
                </a:lnTo>
                <a:lnTo>
                  <a:pt x="2819" y="1232"/>
                </a:lnTo>
                <a:lnTo>
                  <a:pt x="2827" y="1279"/>
                </a:lnTo>
                <a:lnTo>
                  <a:pt x="2837" y="1327"/>
                </a:lnTo>
                <a:lnTo>
                  <a:pt x="2847" y="1374"/>
                </a:lnTo>
                <a:lnTo>
                  <a:pt x="2857" y="1418"/>
                </a:lnTo>
                <a:lnTo>
                  <a:pt x="2868" y="1461"/>
                </a:lnTo>
                <a:lnTo>
                  <a:pt x="2880" y="1500"/>
                </a:lnTo>
                <a:lnTo>
                  <a:pt x="2886" y="1529"/>
                </a:lnTo>
                <a:lnTo>
                  <a:pt x="2887" y="1558"/>
                </a:lnTo>
                <a:lnTo>
                  <a:pt x="2881" y="1586"/>
                </a:lnTo>
                <a:lnTo>
                  <a:pt x="2871" y="1613"/>
                </a:lnTo>
                <a:lnTo>
                  <a:pt x="2855" y="1637"/>
                </a:lnTo>
                <a:lnTo>
                  <a:pt x="2835" y="1657"/>
                </a:lnTo>
                <a:lnTo>
                  <a:pt x="2809" y="1674"/>
                </a:lnTo>
                <a:lnTo>
                  <a:pt x="2790" y="1682"/>
                </a:lnTo>
                <a:lnTo>
                  <a:pt x="2769" y="1690"/>
                </a:lnTo>
                <a:lnTo>
                  <a:pt x="2746" y="1696"/>
                </a:lnTo>
                <a:lnTo>
                  <a:pt x="2723" y="1699"/>
                </a:lnTo>
                <a:lnTo>
                  <a:pt x="2698" y="1699"/>
                </a:lnTo>
                <a:lnTo>
                  <a:pt x="2674" y="1698"/>
                </a:lnTo>
                <a:lnTo>
                  <a:pt x="2648" y="1692"/>
                </a:lnTo>
                <a:lnTo>
                  <a:pt x="2622" y="1683"/>
                </a:lnTo>
                <a:lnTo>
                  <a:pt x="2596" y="1670"/>
                </a:lnTo>
                <a:lnTo>
                  <a:pt x="2568" y="1652"/>
                </a:lnTo>
                <a:lnTo>
                  <a:pt x="2541" y="1629"/>
                </a:lnTo>
                <a:lnTo>
                  <a:pt x="2513" y="1601"/>
                </a:lnTo>
                <a:lnTo>
                  <a:pt x="2486" y="1567"/>
                </a:lnTo>
                <a:lnTo>
                  <a:pt x="2458" y="1528"/>
                </a:lnTo>
                <a:lnTo>
                  <a:pt x="2430" y="1481"/>
                </a:lnTo>
                <a:lnTo>
                  <a:pt x="2403" y="1428"/>
                </a:lnTo>
                <a:lnTo>
                  <a:pt x="2377" y="1368"/>
                </a:lnTo>
                <a:lnTo>
                  <a:pt x="2350" y="1300"/>
                </a:lnTo>
                <a:lnTo>
                  <a:pt x="2324" y="1224"/>
                </a:lnTo>
                <a:lnTo>
                  <a:pt x="2323" y="1221"/>
                </a:lnTo>
                <a:lnTo>
                  <a:pt x="2318" y="1213"/>
                </a:lnTo>
                <a:lnTo>
                  <a:pt x="2310" y="1201"/>
                </a:lnTo>
                <a:lnTo>
                  <a:pt x="2299" y="1187"/>
                </a:lnTo>
                <a:lnTo>
                  <a:pt x="2285" y="1168"/>
                </a:lnTo>
                <a:lnTo>
                  <a:pt x="2268" y="1148"/>
                </a:lnTo>
                <a:lnTo>
                  <a:pt x="2250" y="1124"/>
                </a:lnTo>
                <a:lnTo>
                  <a:pt x="2228" y="1101"/>
                </a:lnTo>
                <a:lnTo>
                  <a:pt x="2205" y="1077"/>
                </a:lnTo>
                <a:lnTo>
                  <a:pt x="2181" y="1054"/>
                </a:lnTo>
                <a:lnTo>
                  <a:pt x="2154" y="1031"/>
                </a:lnTo>
                <a:lnTo>
                  <a:pt x="2126" y="1010"/>
                </a:lnTo>
                <a:lnTo>
                  <a:pt x="2095" y="990"/>
                </a:lnTo>
                <a:lnTo>
                  <a:pt x="451" y="2201"/>
                </a:lnTo>
                <a:lnTo>
                  <a:pt x="428" y="2221"/>
                </a:lnTo>
                <a:lnTo>
                  <a:pt x="411" y="2242"/>
                </a:lnTo>
                <a:lnTo>
                  <a:pt x="396" y="2267"/>
                </a:lnTo>
                <a:lnTo>
                  <a:pt x="387" y="2294"/>
                </a:lnTo>
                <a:lnTo>
                  <a:pt x="383" y="2320"/>
                </a:lnTo>
                <a:lnTo>
                  <a:pt x="384" y="2348"/>
                </a:lnTo>
                <a:lnTo>
                  <a:pt x="389" y="2375"/>
                </a:lnTo>
                <a:lnTo>
                  <a:pt x="398" y="2402"/>
                </a:lnTo>
                <a:lnTo>
                  <a:pt x="413" y="2426"/>
                </a:lnTo>
                <a:lnTo>
                  <a:pt x="432" y="2448"/>
                </a:lnTo>
                <a:lnTo>
                  <a:pt x="454" y="2467"/>
                </a:lnTo>
                <a:lnTo>
                  <a:pt x="479" y="2480"/>
                </a:lnTo>
                <a:lnTo>
                  <a:pt x="506" y="2488"/>
                </a:lnTo>
                <a:lnTo>
                  <a:pt x="532" y="2493"/>
                </a:lnTo>
                <a:lnTo>
                  <a:pt x="560" y="2492"/>
                </a:lnTo>
                <a:lnTo>
                  <a:pt x="587" y="2487"/>
                </a:lnTo>
                <a:lnTo>
                  <a:pt x="614" y="2477"/>
                </a:lnTo>
                <a:lnTo>
                  <a:pt x="637" y="2463"/>
                </a:lnTo>
                <a:lnTo>
                  <a:pt x="721" y="2402"/>
                </a:lnTo>
                <a:lnTo>
                  <a:pt x="728" y="2397"/>
                </a:lnTo>
                <a:lnTo>
                  <a:pt x="736" y="2391"/>
                </a:lnTo>
                <a:lnTo>
                  <a:pt x="743" y="2382"/>
                </a:lnTo>
                <a:lnTo>
                  <a:pt x="1615" y="1791"/>
                </a:lnTo>
                <a:lnTo>
                  <a:pt x="1638" y="1780"/>
                </a:lnTo>
                <a:lnTo>
                  <a:pt x="1660" y="1777"/>
                </a:lnTo>
                <a:lnTo>
                  <a:pt x="1682" y="1782"/>
                </a:lnTo>
                <a:lnTo>
                  <a:pt x="1704" y="1793"/>
                </a:lnTo>
                <a:lnTo>
                  <a:pt x="1719" y="1806"/>
                </a:lnTo>
                <a:lnTo>
                  <a:pt x="1730" y="1823"/>
                </a:lnTo>
                <a:lnTo>
                  <a:pt x="1736" y="1842"/>
                </a:lnTo>
                <a:lnTo>
                  <a:pt x="1737" y="1862"/>
                </a:lnTo>
                <a:lnTo>
                  <a:pt x="1735" y="1880"/>
                </a:lnTo>
                <a:lnTo>
                  <a:pt x="1729" y="1895"/>
                </a:lnTo>
                <a:lnTo>
                  <a:pt x="1718" y="1909"/>
                </a:lnTo>
                <a:lnTo>
                  <a:pt x="1704" y="1921"/>
                </a:lnTo>
                <a:lnTo>
                  <a:pt x="889" y="2476"/>
                </a:lnTo>
                <a:lnTo>
                  <a:pt x="816" y="2527"/>
                </a:lnTo>
                <a:lnTo>
                  <a:pt x="797" y="2551"/>
                </a:lnTo>
                <a:lnTo>
                  <a:pt x="782" y="2575"/>
                </a:lnTo>
                <a:lnTo>
                  <a:pt x="771" y="2603"/>
                </a:lnTo>
                <a:lnTo>
                  <a:pt x="766" y="2631"/>
                </a:lnTo>
                <a:lnTo>
                  <a:pt x="765" y="2659"/>
                </a:lnTo>
                <a:lnTo>
                  <a:pt x="770" y="2688"/>
                </a:lnTo>
                <a:lnTo>
                  <a:pt x="780" y="2716"/>
                </a:lnTo>
                <a:lnTo>
                  <a:pt x="795" y="2742"/>
                </a:lnTo>
                <a:lnTo>
                  <a:pt x="811" y="2760"/>
                </a:lnTo>
                <a:lnTo>
                  <a:pt x="832" y="2773"/>
                </a:lnTo>
                <a:lnTo>
                  <a:pt x="856" y="2784"/>
                </a:lnTo>
                <a:lnTo>
                  <a:pt x="883" y="2792"/>
                </a:lnTo>
                <a:lnTo>
                  <a:pt x="912" y="2797"/>
                </a:lnTo>
                <a:lnTo>
                  <a:pt x="943" y="2797"/>
                </a:lnTo>
                <a:lnTo>
                  <a:pt x="973" y="2794"/>
                </a:lnTo>
                <a:lnTo>
                  <a:pt x="1004" y="2787"/>
                </a:lnTo>
                <a:lnTo>
                  <a:pt x="1033" y="2776"/>
                </a:lnTo>
                <a:lnTo>
                  <a:pt x="1061" y="2761"/>
                </a:lnTo>
                <a:lnTo>
                  <a:pt x="1072" y="2750"/>
                </a:lnTo>
                <a:lnTo>
                  <a:pt x="1082" y="2741"/>
                </a:lnTo>
                <a:lnTo>
                  <a:pt x="1094" y="2731"/>
                </a:lnTo>
                <a:lnTo>
                  <a:pt x="1107" y="2723"/>
                </a:lnTo>
                <a:lnTo>
                  <a:pt x="1841" y="2194"/>
                </a:lnTo>
                <a:lnTo>
                  <a:pt x="1854" y="2180"/>
                </a:lnTo>
                <a:lnTo>
                  <a:pt x="1867" y="2172"/>
                </a:lnTo>
                <a:lnTo>
                  <a:pt x="1883" y="2167"/>
                </a:lnTo>
                <a:lnTo>
                  <a:pt x="1902" y="2166"/>
                </a:lnTo>
                <a:lnTo>
                  <a:pt x="1922" y="2169"/>
                </a:lnTo>
                <a:lnTo>
                  <a:pt x="1941" y="2178"/>
                </a:lnTo>
                <a:lnTo>
                  <a:pt x="1956" y="2191"/>
                </a:lnTo>
                <a:lnTo>
                  <a:pt x="1969" y="2207"/>
                </a:lnTo>
                <a:lnTo>
                  <a:pt x="1977" y="2227"/>
                </a:lnTo>
                <a:lnTo>
                  <a:pt x="1980" y="2247"/>
                </a:lnTo>
                <a:lnTo>
                  <a:pt x="1977" y="2266"/>
                </a:lnTo>
                <a:lnTo>
                  <a:pt x="1971" y="2283"/>
                </a:lnTo>
                <a:lnTo>
                  <a:pt x="1962" y="2297"/>
                </a:lnTo>
                <a:lnTo>
                  <a:pt x="1952" y="2309"/>
                </a:lnTo>
                <a:lnTo>
                  <a:pt x="1202" y="2844"/>
                </a:lnTo>
                <a:lnTo>
                  <a:pt x="1180" y="2862"/>
                </a:lnTo>
                <a:lnTo>
                  <a:pt x="1162" y="2884"/>
                </a:lnTo>
                <a:lnTo>
                  <a:pt x="1149" y="2910"/>
                </a:lnTo>
                <a:lnTo>
                  <a:pt x="1139" y="2935"/>
                </a:lnTo>
                <a:lnTo>
                  <a:pt x="1135" y="2963"/>
                </a:lnTo>
                <a:lnTo>
                  <a:pt x="1135" y="2990"/>
                </a:lnTo>
                <a:lnTo>
                  <a:pt x="1140" y="3018"/>
                </a:lnTo>
                <a:lnTo>
                  <a:pt x="1150" y="3044"/>
                </a:lnTo>
                <a:lnTo>
                  <a:pt x="1165" y="3068"/>
                </a:lnTo>
                <a:lnTo>
                  <a:pt x="1180" y="3088"/>
                </a:lnTo>
                <a:lnTo>
                  <a:pt x="1200" y="3105"/>
                </a:lnTo>
                <a:lnTo>
                  <a:pt x="1222" y="3118"/>
                </a:lnTo>
                <a:lnTo>
                  <a:pt x="1246" y="3128"/>
                </a:lnTo>
                <a:lnTo>
                  <a:pt x="1273" y="3134"/>
                </a:lnTo>
                <a:lnTo>
                  <a:pt x="1305" y="3136"/>
                </a:lnTo>
                <a:lnTo>
                  <a:pt x="1336" y="3131"/>
                </a:lnTo>
                <a:lnTo>
                  <a:pt x="1367" y="3121"/>
                </a:lnTo>
                <a:lnTo>
                  <a:pt x="1395" y="3105"/>
                </a:lnTo>
                <a:lnTo>
                  <a:pt x="2022" y="2650"/>
                </a:lnTo>
                <a:lnTo>
                  <a:pt x="2038" y="2643"/>
                </a:lnTo>
                <a:lnTo>
                  <a:pt x="2053" y="2639"/>
                </a:lnTo>
                <a:lnTo>
                  <a:pt x="2068" y="2638"/>
                </a:lnTo>
                <a:lnTo>
                  <a:pt x="2090" y="2641"/>
                </a:lnTo>
                <a:lnTo>
                  <a:pt x="2110" y="2649"/>
                </a:lnTo>
                <a:lnTo>
                  <a:pt x="2127" y="2663"/>
                </a:lnTo>
                <a:lnTo>
                  <a:pt x="2140" y="2680"/>
                </a:lnTo>
                <a:lnTo>
                  <a:pt x="2148" y="2699"/>
                </a:lnTo>
                <a:lnTo>
                  <a:pt x="2150" y="2722"/>
                </a:lnTo>
                <a:lnTo>
                  <a:pt x="2148" y="2739"/>
                </a:lnTo>
                <a:lnTo>
                  <a:pt x="2140" y="2755"/>
                </a:lnTo>
                <a:lnTo>
                  <a:pt x="2131" y="2769"/>
                </a:lnTo>
                <a:lnTo>
                  <a:pt x="2117" y="2781"/>
                </a:lnTo>
                <a:lnTo>
                  <a:pt x="1724" y="3077"/>
                </a:lnTo>
                <a:lnTo>
                  <a:pt x="1705" y="3093"/>
                </a:lnTo>
                <a:lnTo>
                  <a:pt x="1691" y="3111"/>
                </a:lnTo>
                <a:lnTo>
                  <a:pt x="1681" y="3133"/>
                </a:lnTo>
                <a:lnTo>
                  <a:pt x="1674" y="3155"/>
                </a:lnTo>
                <a:lnTo>
                  <a:pt x="1671" y="3178"/>
                </a:lnTo>
                <a:lnTo>
                  <a:pt x="1675" y="3201"/>
                </a:lnTo>
                <a:lnTo>
                  <a:pt x="1682" y="3223"/>
                </a:lnTo>
                <a:lnTo>
                  <a:pt x="1694" y="3241"/>
                </a:lnTo>
                <a:lnTo>
                  <a:pt x="1710" y="3259"/>
                </a:lnTo>
                <a:lnTo>
                  <a:pt x="1730" y="3273"/>
                </a:lnTo>
                <a:lnTo>
                  <a:pt x="1751" y="3284"/>
                </a:lnTo>
                <a:lnTo>
                  <a:pt x="1772" y="3291"/>
                </a:lnTo>
                <a:lnTo>
                  <a:pt x="1796" y="3292"/>
                </a:lnTo>
                <a:lnTo>
                  <a:pt x="1819" y="3290"/>
                </a:lnTo>
                <a:lnTo>
                  <a:pt x="1841" y="3283"/>
                </a:lnTo>
                <a:lnTo>
                  <a:pt x="1859" y="3270"/>
                </a:lnTo>
                <a:lnTo>
                  <a:pt x="1895" y="3247"/>
                </a:lnTo>
                <a:lnTo>
                  <a:pt x="1898" y="3214"/>
                </a:lnTo>
                <a:lnTo>
                  <a:pt x="1905" y="3181"/>
                </a:lnTo>
                <a:lnTo>
                  <a:pt x="1919" y="3150"/>
                </a:lnTo>
                <a:lnTo>
                  <a:pt x="1937" y="3121"/>
                </a:lnTo>
                <a:lnTo>
                  <a:pt x="1959" y="3094"/>
                </a:lnTo>
                <a:lnTo>
                  <a:pt x="1986" y="3071"/>
                </a:lnTo>
                <a:lnTo>
                  <a:pt x="2015" y="3054"/>
                </a:lnTo>
                <a:lnTo>
                  <a:pt x="2048" y="3041"/>
                </a:lnTo>
                <a:lnTo>
                  <a:pt x="2081" y="3035"/>
                </a:lnTo>
                <a:lnTo>
                  <a:pt x="2115" y="3034"/>
                </a:lnTo>
                <a:lnTo>
                  <a:pt x="2148" y="3039"/>
                </a:lnTo>
                <a:lnTo>
                  <a:pt x="2221" y="2993"/>
                </a:lnTo>
                <a:lnTo>
                  <a:pt x="2221" y="2960"/>
                </a:lnTo>
                <a:lnTo>
                  <a:pt x="2226" y="2927"/>
                </a:lnTo>
                <a:lnTo>
                  <a:pt x="2235" y="2895"/>
                </a:lnTo>
                <a:lnTo>
                  <a:pt x="2249" y="2864"/>
                </a:lnTo>
                <a:lnTo>
                  <a:pt x="2267" y="2836"/>
                </a:lnTo>
                <a:lnTo>
                  <a:pt x="2290" y="2809"/>
                </a:lnTo>
                <a:lnTo>
                  <a:pt x="2317" y="2787"/>
                </a:lnTo>
                <a:lnTo>
                  <a:pt x="2350" y="2769"/>
                </a:lnTo>
                <a:lnTo>
                  <a:pt x="2384" y="2755"/>
                </a:lnTo>
                <a:lnTo>
                  <a:pt x="2418" y="2748"/>
                </a:lnTo>
                <a:lnTo>
                  <a:pt x="2453" y="2747"/>
                </a:lnTo>
                <a:lnTo>
                  <a:pt x="2489" y="2752"/>
                </a:lnTo>
                <a:lnTo>
                  <a:pt x="2522" y="2760"/>
                </a:lnTo>
                <a:lnTo>
                  <a:pt x="2555" y="2775"/>
                </a:lnTo>
                <a:lnTo>
                  <a:pt x="2581" y="2755"/>
                </a:lnTo>
                <a:lnTo>
                  <a:pt x="2578" y="2719"/>
                </a:lnTo>
                <a:lnTo>
                  <a:pt x="2580" y="2682"/>
                </a:lnTo>
                <a:lnTo>
                  <a:pt x="2587" y="2646"/>
                </a:lnTo>
                <a:lnTo>
                  <a:pt x="2601" y="2613"/>
                </a:lnTo>
                <a:lnTo>
                  <a:pt x="2620" y="2581"/>
                </a:lnTo>
                <a:lnTo>
                  <a:pt x="2645" y="2553"/>
                </a:lnTo>
                <a:lnTo>
                  <a:pt x="2674" y="2529"/>
                </a:lnTo>
                <a:lnTo>
                  <a:pt x="2679" y="2524"/>
                </a:lnTo>
                <a:lnTo>
                  <a:pt x="2710" y="2505"/>
                </a:lnTo>
                <a:lnTo>
                  <a:pt x="2745" y="2493"/>
                </a:lnTo>
                <a:lnTo>
                  <a:pt x="2779" y="2486"/>
                </a:lnTo>
                <a:lnTo>
                  <a:pt x="2814" y="2485"/>
                </a:lnTo>
                <a:lnTo>
                  <a:pt x="2848" y="2488"/>
                </a:lnTo>
                <a:lnTo>
                  <a:pt x="2882" y="2497"/>
                </a:lnTo>
                <a:lnTo>
                  <a:pt x="2914" y="2510"/>
                </a:lnTo>
                <a:lnTo>
                  <a:pt x="2944" y="2527"/>
                </a:lnTo>
                <a:lnTo>
                  <a:pt x="2949" y="2527"/>
                </a:lnTo>
                <a:lnTo>
                  <a:pt x="2946" y="2518"/>
                </a:lnTo>
                <a:lnTo>
                  <a:pt x="2925" y="2482"/>
                </a:lnTo>
                <a:lnTo>
                  <a:pt x="2910" y="2447"/>
                </a:lnTo>
                <a:lnTo>
                  <a:pt x="2902" y="2409"/>
                </a:lnTo>
                <a:lnTo>
                  <a:pt x="2900" y="2372"/>
                </a:lnTo>
                <a:lnTo>
                  <a:pt x="2904" y="2334"/>
                </a:lnTo>
                <a:lnTo>
                  <a:pt x="2913" y="2297"/>
                </a:lnTo>
                <a:lnTo>
                  <a:pt x="2929" y="2262"/>
                </a:lnTo>
                <a:lnTo>
                  <a:pt x="2948" y="2229"/>
                </a:lnTo>
                <a:lnTo>
                  <a:pt x="2974" y="2199"/>
                </a:lnTo>
                <a:lnTo>
                  <a:pt x="3004" y="2173"/>
                </a:lnTo>
                <a:lnTo>
                  <a:pt x="3037" y="2154"/>
                </a:lnTo>
                <a:lnTo>
                  <a:pt x="3071" y="2140"/>
                </a:lnTo>
                <a:lnTo>
                  <a:pt x="3108" y="2133"/>
                </a:lnTo>
                <a:lnTo>
                  <a:pt x="3143" y="2130"/>
                </a:lnTo>
                <a:lnTo>
                  <a:pt x="3179" y="2133"/>
                </a:lnTo>
                <a:lnTo>
                  <a:pt x="3215" y="2140"/>
                </a:lnTo>
                <a:lnTo>
                  <a:pt x="3249" y="2154"/>
                </a:lnTo>
                <a:lnTo>
                  <a:pt x="3281" y="2172"/>
                </a:lnTo>
                <a:lnTo>
                  <a:pt x="3310" y="2194"/>
                </a:lnTo>
                <a:lnTo>
                  <a:pt x="3584" y="1877"/>
                </a:lnTo>
                <a:lnTo>
                  <a:pt x="3630" y="1826"/>
                </a:lnTo>
                <a:lnTo>
                  <a:pt x="3680" y="1780"/>
                </a:lnTo>
                <a:lnTo>
                  <a:pt x="3733" y="1737"/>
                </a:lnTo>
                <a:lnTo>
                  <a:pt x="3787" y="1697"/>
                </a:lnTo>
                <a:lnTo>
                  <a:pt x="3846" y="1661"/>
                </a:lnTo>
                <a:lnTo>
                  <a:pt x="4019" y="1563"/>
                </a:lnTo>
                <a:lnTo>
                  <a:pt x="4019" y="1760"/>
                </a:lnTo>
                <a:lnTo>
                  <a:pt x="3893" y="1832"/>
                </a:lnTo>
                <a:lnTo>
                  <a:pt x="3829" y="1873"/>
                </a:lnTo>
                <a:lnTo>
                  <a:pt x="3768" y="1921"/>
                </a:lnTo>
                <a:lnTo>
                  <a:pt x="3711" y="1972"/>
                </a:lnTo>
                <a:lnTo>
                  <a:pt x="3658" y="2028"/>
                </a:lnTo>
                <a:lnTo>
                  <a:pt x="3404" y="2325"/>
                </a:lnTo>
                <a:lnTo>
                  <a:pt x="3521" y="2492"/>
                </a:lnTo>
                <a:lnTo>
                  <a:pt x="3541" y="2527"/>
                </a:lnTo>
                <a:lnTo>
                  <a:pt x="3556" y="2563"/>
                </a:lnTo>
                <a:lnTo>
                  <a:pt x="3563" y="2600"/>
                </a:lnTo>
                <a:lnTo>
                  <a:pt x="3566" y="2638"/>
                </a:lnTo>
                <a:lnTo>
                  <a:pt x="3562" y="2676"/>
                </a:lnTo>
                <a:lnTo>
                  <a:pt x="3552" y="2713"/>
                </a:lnTo>
                <a:lnTo>
                  <a:pt x="3538" y="2748"/>
                </a:lnTo>
                <a:lnTo>
                  <a:pt x="3518" y="2781"/>
                </a:lnTo>
                <a:lnTo>
                  <a:pt x="3493" y="2811"/>
                </a:lnTo>
                <a:lnTo>
                  <a:pt x="3462" y="2837"/>
                </a:lnTo>
                <a:lnTo>
                  <a:pt x="3429" y="2856"/>
                </a:lnTo>
                <a:lnTo>
                  <a:pt x="3395" y="2870"/>
                </a:lnTo>
                <a:lnTo>
                  <a:pt x="3359" y="2877"/>
                </a:lnTo>
                <a:lnTo>
                  <a:pt x="3322" y="2879"/>
                </a:lnTo>
                <a:lnTo>
                  <a:pt x="3285" y="2877"/>
                </a:lnTo>
                <a:lnTo>
                  <a:pt x="3250" y="2870"/>
                </a:lnTo>
                <a:lnTo>
                  <a:pt x="3216" y="2856"/>
                </a:lnTo>
                <a:lnTo>
                  <a:pt x="3184" y="2838"/>
                </a:lnTo>
                <a:lnTo>
                  <a:pt x="3156" y="2816"/>
                </a:lnTo>
                <a:lnTo>
                  <a:pt x="3170" y="2849"/>
                </a:lnTo>
                <a:lnTo>
                  <a:pt x="3178" y="2884"/>
                </a:lnTo>
                <a:lnTo>
                  <a:pt x="3181" y="2920"/>
                </a:lnTo>
                <a:lnTo>
                  <a:pt x="3178" y="2955"/>
                </a:lnTo>
                <a:lnTo>
                  <a:pt x="3170" y="2990"/>
                </a:lnTo>
                <a:lnTo>
                  <a:pt x="3156" y="3022"/>
                </a:lnTo>
                <a:lnTo>
                  <a:pt x="3138" y="3054"/>
                </a:lnTo>
                <a:lnTo>
                  <a:pt x="3114" y="3080"/>
                </a:lnTo>
                <a:lnTo>
                  <a:pt x="3084" y="3105"/>
                </a:lnTo>
                <a:lnTo>
                  <a:pt x="3080" y="3110"/>
                </a:lnTo>
                <a:lnTo>
                  <a:pt x="3048" y="3128"/>
                </a:lnTo>
                <a:lnTo>
                  <a:pt x="3013" y="3141"/>
                </a:lnTo>
                <a:lnTo>
                  <a:pt x="2977" y="3147"/>
                </a:lnTo>
                <a:lnTo>
                  <a:pt x="2941" y="3149"/>
                </a:lnTo>
                <a:lnTo>
                  <a:pt x="2905" y="3145"/>
                </a:lnTo>
                <a:lnTo>
                  <a:pt x="2870" y="3135"/>
                </a:lnTo>
                <a:lnTo>
                  <a:pt x="2837" y="3119"/>
                </a:lnTo>
                <a:lnTo>
                  <a:pt x="2807" y="3099"/>
                </a:lnTo>
                <a:lnTo>
                  <a:pt x="2780" y="3073"/>
                </a:lnTo>
                <a:lnTo>
                  <a:pt x="2786" y="3105"/>
                </a:lnTo>
                <a:lnTo>
                  <a:pt x="2788" y="3138"/>
                </a:lnTo>
                <a:lnTo>
                  <a:pt x="2786" y="3169"/>
                </a:lnTo>
                <a:lnTo>
                  <a:pt x="2780" y="3201"/>
                </a:lnTo>
                <a:lnTo>
                  <a:pt x="2769" y="3231"/>
                </a:lnTo>
                <a:lnTo>
                  <a:pt x="2754" y="3259"/>
                </a:lnTo>
                <a:lnTo>
                  <a:pt x="2735" y="3286"/>
                </a:lnTo>
                <a:lnTo>
                  <a:pt x="2710" y="3309"/>
                </a:lnTo>
                <a:lnTo>
                  <a:pt x="2682" y="3330"/>
                </a:lnTo>
                <a:lnTo>
                  <a:pt x="2651" y="3346"/>
                </a:lnTo>
                <a:lnTo>
                  <a:pt x="2617" y="3357"/>
                </a:lnTo>
                <a:lnTo>
                  <a:pt x="2581" y="3362"/>
                </a:lnTo>
                <a:lnTo>
                  <a:pt x="2546" y="3362"/>
                </a:lnTo>
                <a:lnTo>
                  <a:pt x="2512" y="3356"/>
                </a:lnTo>
                <a:lnTo>
                  <a:pt x="2479" y="3346"/>
                </a:lnTo>
                <a:lnTo>
                  <a:pt x="2447" y="3330"/>
                </a:lnTo>
                <a:lnTo>
                  <a:pt x="2418" y="3309"/>
                </a:lnTo>
                <a:lnTo>
                  <a:pt x="2393" y="3285"/>
                </a:lnTo>
                <a:lnTo>
                  <a:pt x="2369" y="3257"/>
                </a:lnTo>
                <a:lnTo>
                  <a:pt x="2363" y="3247"/>
                </a:lnTo>
                <a:lnTo>
                  <a:pt x="2373" y="3280"/>
                </a:lnTo>
                <a:lnTo>
                  <a:pt x="2378" y="3315"/>
                </a:lnTo>
                <a:lnTo>
                  <a:pt x="2377" y="3351"/>
                </a:lnTo>
                <a:lnTo>
                  <a:pt x="2369" y="3385"/>
                </a:lnTo>
                <a:lnTo>
                  <a:pt x="2356" y="3419"/>
                </a:lnTo>
                <a:lnTo>
                  <a:pt x="2339" y="3449"/>
                </a:lnTo>
                <a:lnTo>
                  <a:pt x="2316" y="3476"/>
                </a:lnTo>
                <a:lnTo>
                  <a:pt x="2289" y="3501"/>
                </a:lnTo>
                <a:lnTo>
                  <a:pt x="2260" y="3516"/>
                </a:lnTo>
                <a:lnTo>
                  <a:pt x="2229" y="3529"/>
                </a:lnTo>
                <a:lnTo>
                  <a:pt x="2196" y="3536"/>
                </a:lnTo>
                <a:lnTo>
                  <a:pt x="2163" y="3537"/>
                </a:lnTo>
                <a:lnTo>
                  <a:pt x="2131" y="3535"/>
                </a:lnTo>
                <a:lnTo>
                  <a:pt x="2099" y="3526"/>
                </a:lnTo>
                <a:lnTo>
                  <a:pt x="2070" y="3514"/>
                </a:lnTo>
                <a:lnTo>
                  <a:pt x="2042" y="3497"/>
                </a:lnTo>
                <a:lnTo>
                  <a:pt x="2016" y="3475"/>
                </a:lnTo>
                <a:lnTo>
                  <a:pt x="1994" y="3449"/>
                </a:lnTo>
                <a:lnTo>
                  <a:pt x="1958" y="3397"/>
                </a:lnTo>
                <a:lnTo>
                  <a:pt x="1953" y="3397"/>
                </a:lnTo>
                <a:lnTo>
                  <a:pt x="1920" y="3416"/>
                </a:lnTo>
                <a:lnTo>
                  <a:pt x="1886" y="3432"/>
                </a:lnTo>
                <a:lnTo>
                  <a:pt x="1850" y="3442"/>
                </a:lnTo>
                <a:lnTo>
                  <a:pt x="1815" y="3448"/>
                </a:lnTo>
                <a:lnTo>
                  <a:pt x="1779" y="3448"/>
                </a:lnTo>
                <a:lnTo>
                  <a:pt x="1748" y="3447"/>
                </a:lnTo>
                <a:lnTo>
                  <a:pt x="1704" y="3435"/>
                </a:lnTo>
                <a:lnTo>
                  <a:pt x="1664" y="3418"/>
                </a:lnTo>
                <a:lnTo>
                  <a:pt x="1627" y="3396"/>
                </a:lnTo>
                <a:lnTo>
                  <a:pt x="1596" y="3368"/>
                </a:lnTo>
                <a:lnTo>
                  <a:pt x="1568" y="3336"/>
                </a:lnTo>
                <a:lnTo>
                  <a:pt x="1550" y="3307"/>
                </a:lnTo>
                <a:lnTo>
                  <a:pt x="1536" y="3278"/>
                </a:lnTo>
                <a:lnTo>
                  <a:pt x="1525" y="3246"/>
                </a:lnTo>
                <a:lnTo>
                  <a:pt x="1519" y="3212"/>
                </a:lnTo>
                <a:lnTo>
                  <a:pt x="1487" y="3236"/>
                </a:lnTo>
                <a:lnTo>
                  <a:pt x="1451" y="3259"/>
                </a:lnTo>
                <a:lnTo>
                  <a:pt x="1412" y="3276"/>
                </a:lnTo>
                <a:lnTo>
                  <a:pt x="1370" y="3289"/>
                </a:lnTo>
                <a:lnTo>
                  <a:pt x="1328" y="3295"/>
                </a:lnTo>
                <a:lnTo>
                  <a:pt x="1283" y="3296"/>
                </a:lnTo>
                <a:lnTo>
                  <a:pt x="1264" y="3295"/>
                </a:lnTo>
                <a:lnTo>
                  <a:pt x="1247" y="3293"/>
                </a:lnTo>
                <a:lnTo>
                  <a:pt x="1206" y="3284"/>
                </a:lnTo>
                <a:lnTo>
                  <a:pt x="1167" y="3269"/>
                </a:lnTo>
                <a:lnTo>
                  <a:pt x="1130" y="3251"/>
                </a:lnTo>
                <a:lnTo>
                  <a:pt x="1096" y="3226"/>
                </a:lnTo>
                <a:lnTo>
                  <a:pt x="1066" y="3198"/>
                </a:lnTo>
                <a:lnTo>
                  <a:pt x="1038" y="3167"/>
                </a:lnTo>
                <a:lnTo>
                  <a:pt x="1014" y="3128"/>
                </a:lnTo>
                <a:lnTo>
                  <a:pt x="994" y="3086"/>
                </a:lnTo>
                <a:lnTo>
                  <a:pt x="982" y="3043"/>
                </a:lnTo>
                <a:lnTo>
                  <a:pt x="977" y="2998"/>
                </a:lnTo>
                <a:lnTo>
                  <a:pt x="979" y="2952"/>
                </a:lnTo>
                <a:lnTo>
                  <a:pt x="957" y="2951"/>
                </a:lnTo>
                <a:lnTo>
                  <a:pt x="933" y="2950"/>
                </a:lnTo>
                <a:lnTo>
                  <a:pt x="909" y="2949"/>
                </a:lnTo>
                <a:lnTo>
                  <a:pt x="869" y="2944"/>
                </a:lnTo>
                <a:lnTo>
                  <a:pt x="828" y="2937"/>
                </a:lnTo>
                <a:lnTo>
                  <a:pt x="792" y="2924"/>
                </a:lnTo>
                <a:lnTo>
                  <a:pt x="756" y="2907"/>
                </a:lnTo>
                <a:lnTo>
                  <a:pt x="724" y="2887"/>
                </a:lnTo>
                <a:lnTo>
                  <a:pt x="694" y="2861"/>
                </a:lnTo>
                <a:lnTo>
                  <a:pt x="668" y="2829"/>
                </a:lnTo>
                <a:lnTo>
                  <a:pt x="646" y="2794"/>
                </a:lnTo>
                <a:lnTo>
                  <a:pt x="629" y="2759"/>
                </a:lnTo>
                <a:lnTo>
                  <a:pt x="618" y="2721"/>
                </a:lnTo>
                <a:lnTo>
                  <a:pt x="610" y="2682"/>
                </a:lnTo>
                <a:lnTo>
                  <a:pt x="608" y="2641"/>
                </a:lnTo>
                <a:lnTo>
                  <a:pt x="566" y="2646"/>
                </a:lnTo>
                <a:lnTo>
                  <a:pt x="523" y="2646"/>
                </a:lnTo>
                <a:lnTo>
                  <a:pt x="504" y="2646"/>
                </a:lnTo>
                <a:lnTo>
                  <a:pt x="486" y="2644"/>
                </a:lnTo>
                <a:lnTo>
                  <a:pt x="446" y="2635"/>
                </a:lnTo>
                <a:lnTo>
                  <a:pt x="407" y="2620"/>
                </a:lnTo>
                <a:lnTo>
                  <a:pt x="370" y="2600"/>
                </a:lnTo>
                <a:lnTo>
                  <a:pt x="336" y="2577"/>
                </a:lnTo>
                <a:lnTo>
                  <a:pt x="305" y="2549"/>
                </a:lnTo>
                <a:lnTo>
                  <a:pt x="277" y="2518"/>
                </a:lnTo>
                <a:lnTo>
                  <a:pt x="256" y="2481"/>
                </a:lnTo>
                <a:lnTo>
                  <a:pt x="241" y="2442"/>
                </a:lnTo>
                <a:lnTo>
                  <a:pt x="230" y="2403"/>
                </a:lnTo>
                <a:lnTo>
                  <a:pt x="224" y="2363"/>
                </a:lnTo>
                <a:lnTo>
                  <a:pt x="224" y="2322"/>
                </a:lnTo>
                <a:lnTo>
                  <a:pt x="229" y="2281"/>
                </a:lnTo>
                <a:lnTo>
                  <a:pt x="238" y="2241"/>
                </a:lnTo>
                <a:lnTo>
                  <a:pt x="252" y="2203"/>
                </a:lnTo>
                <a:lnTo>
                  <a:pt x="270" y="2167"/>
                </a:lnTo>
                <a:lnTo>
                  <a:pt x="295" y="2133"/>
                </a:lnTo>
                <a:lnTo>
                  <a:pt x="323" y="2101"/>
                </a:lnTo>
                <a:lnTo>
                  <a:pt x="356" y="2073"/>
                </a:lnTo>
                <a:lnTo>
                  <a:pt x="409" y="2031"/>
                </a:lnTo>
                <a:lnTo>
                  <a:pt x="378" y="1972"/>
                </a:lnTo>
                <a:lnTo>
                  <a:pt x="341" y="1916"/>
                </a:lnTo>
                <a:lnTo>
                  <a:pt x="300" y="1865"/>
                </a:lnTo>
                <a:lnTo>
                  <a:pt x="253" y="1816"/>
                </a:lnTo>
                <a:lnTo>
                  <a:pt x="203" y="1772"/>
                </a:lnTo>
                <a:lnTo>
                  <a:pt x="150" y="1733"/>
                </a:lnTo>
                <a:lnTo>
                  <a:pt x="93" y="1698"/>
                </a:lnTo>
                <a:lnTo>
                  <a:pt x="0" y="164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64752" y="1582529"/>
            <a:ext cx="58814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595959"/>
                </a:solidFill>
              </a:rPr>
              <a:t>Строение представителей этого класса в основном соответствует типу в целом. Размножение только половое. Оплодотворенное яйцо начинает развиваться в матке, но формирование личинки у геогельминтов происходит во внешней среде при доступе кислорода воздуха. У биогельминтов же наблюдается живорождение. Личинка в процессе роста и развития несколько раз линяет, освобождаясь от старой кутикулы, которая заменяется новой. В жизненном цикле большинства видов паразитических нематод отсутствует смена хозяев.</a:t>
            </a:r>
          </a:p>
        </p:txBody>
      </p:sp>
      <p:sp>
        <p:nvSpPr>
          <p:cNvPr id="17" name="Полилиния 16"/>
          <p:cNvSpPr/>
          <p:nvPr/>
        </p:nvSpPr>
        <p:spPr>
          <a:xfrm rot="20968837">
            <a:off x="-1522673" y="5641413"/>
            <a:ext cx="3030715" cy="1858333"/>
          </a:xfrm>
          <a:custGeom>
            <a:avLst/>
            <a:gdLst>
              <a:gd name="connsiteX0" fmla="*/ 0 w 3080697"/>
              <a:gd name="connsiteY0" fmla="*/ 493864 h 1379236"/>
              <a:gd name="connsiteX1" fmla="*/ 1436915 w 3080697"/>
              <a:gd name="connsiteY1" fmla="*/ 378 h 1379236"/>
              <a:gd name="connsiteX2" fmla="*/ 2133600 w 3080697"/>
              <a:gd name="connsiteY2" fmla="*/ 421293 h 1379236"/>
              <a:gd name="connsiteX3" fmla="*/ 2191658 w 3080697"/>
              <a:gd name="connsiteY3" fmla="*/ 914778 h 1379236"/>
              <a:gd name="connsiteX4" fmla="*/ 2873829 w 3080697"/>
              <a:gd name="connsiteY4" fmla="*/ 1059921 h 1379236"/>
              <a:gd name="connsiteX5" fmla="*/ 3048000 w 3080697"/>
              <a:gd name="connsiteY5" fmla="*/ 1379236 h 1379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0697" h="1379236">
                <a:moveTo>
                  <a:pt x="0" y="493864"/>
                </a:moveTo>
                <a:cubicBezTo>
                  <a:pt x="540657" y="253168"/>
                  <a:pt x="1081315" y="12473"/>
                  <a:pt x="1436915" y="378"/>
                </a:cubicBezTo>
                <a:cubicBezTo>
                  <a:pt x="1792515" y="-11717"/>
                  <a:pt x="2007810" y="268893"/>
                  <a:pt x="2133600" y="421293"/>
                </a:cubicBezTo>
                <a:cubicBezTo>
                  <a:pt x="2259391" y="573693"/>
                  <a:pt x="2068286" y="808340"/>
                  <a:pt x="2191658" y="914778"/>
                </a:cubicBezTo>
                <a:cubicBezTo>
                  <a:pt x="2315030" y="1021216"/>
                  <a:pt x="2731105" y="982511"/>
                  <a:pt x="2873829" y="1059921"/>
                </a:cubicBezTo>
                <a:cubicBezTo>
                  <a:pt x="3016553" y="1137331"/>
                  <a:pt x="3142343" y="1255865"/>
                  <a:pt x="3048000" y="1379236"/>
                </a:cubicBezTo>
              </a:path>
            </a:pathLst>
          </a:custGeom>
          <a:solidFill>
            <a:srgbClr val="3E8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11572720" y="6106508"/>
            <a:ext cx="1145390" cy="1132114"/>
          </a:xfrm>
          <a:custGeom>
            <a:avLst/>
            <a:gdLst>
              <a:gd name="connsiteX0" fmla="*/ 448705 w 1145390"/>
              <a:gd name="connsiteY0" fmla="*/ 1132114 h 1132114"/>
              <a:gd name="connsiteX1" fmla="*/ 27790 w 1145390"/>
              <a:gd name="connsiteY1" fmla="*/ 406400 h 1132114"/>
              <a:gd name="connsiteX2" fmla="*/ 1145390 w 1145390"/>
              <a:gd name="connsiteY2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5390" h="1132114">
                <a:moveTo>
                  <a:pt x="448705" y="1132114"/>
                </a:moveTo>
                <a:cubicBezTo>
                  <a:pt x="180190" y="863600"/>
                  <a:pt x="-88324" y="595086"/>
                  <a:pt x="27790" y="406400"/>
                </a:cubicBezTo>
                <a:cubicBezTo>
                  <a:pt x="143904" y="217714"/>
                  <a:pt x="644647" y="108857"/>
                  <a:pt x="1145390" y="0"/>
                </a:cubicBezTo>
              </a:path>
            </a:pathLst>
          </a:custGeom>
          <a:solidFill>
            <a:srgbClr val="09B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 rot="1051947">
            <a:off x="8875850" y="-548396"/>
            <a:ext cx="4159163" cy="1512202"/>
          </a:xfrm>
          <a:custGeom>
            <a:avLst/>
            <a:gdLst>
              <a:gd name="connsiteX0" fmla="*/ 0 w 3628571"/>
              <a:gd name="connsiteY0" fmla="*/ 0 h 956646"/>
              <a:gd name="connsiteX1" fmla="*/ 682171 w 3628571"/>
              <a:gd name="connsiteY1" fmla="*/ 769257 h 956646"/>
              <a:gd name="connsiteX2" fmla="*/ 1436914 w 3628571"/>
              <a:gd name="connsiteY2" fmla="*/ 508000 h 956646"/>
              <a:gd name="connsiteX3" fmla="*/ 2307771 w 3628571"/>
              <a:gd name="connsiteY3" fmla="*/ 783772 h 956646"/>
              <a:gd name="connsiteX4" fmla="*/ 2946400 w 3628571"/>
              <a:gd name="connsiteY4" fmla="*/ 914400 h 956646"/>
              <a:gd name="connsiteX5" fmla="*/ 3628571 w 3628571"/>
              <a:gd name="connsiteY5" fmla="*/ 29029 h 95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8571" h="956646">
                <a:moveTo>
                  <a:pt x="0" y="0"/>
                </a:moveTo>
                <a:cubicBezTo>
                  <a:pt x="221342" y="342295"/>
                  <a:pt x="442685" y="684590"/>
                  <a:pt x="682171" y="769257"/>
                </a:cubicBezTo>
                <a:cubicBezTo>
                  <a:pt x="921657" y="853924"/>
                  <a:pt x="1165981" y="505581"/>
                  <a:pt x="1436914" y="508000"/>
                </a:cubicBezTo>
                <a:cubicBezTo>
                  <a:pt x="1707847" y="510419"/>
                  <a:pt x="2056190" y="716039"/>
                  <a:pt x="2307771" y="783772"/>
                </a:cubicBezTo>
                <a:cubicBezTo>
                  <a:pt x="2559352" y="851505"/>
                  <a:pt x="2726267" y="1040190"/>
                  <a:pt x="2946400" y="914400"/>
                </a:cubicBezTo>
                <a:cubicBezTo>
                  <a:pt x="3166533" y="788610"/>
                  <a:pt x="3397552" y="408819"/>
                  <a:pt x="3628571" y="29029"/>
                </a:cubicBezTo>
              </a:path>
            </a:pathLst>
          </a:custGeom>
          <a:solidFill>
            <a:srgbClr val="078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 rot="9380483">
            <a:off x="-486026" y="-254131"/>
            <a:ext cx="1145390" cy="1132114"/>
          </a:xfrm>
          <a:custGeom>
            <a:avLst/>
            <a:gdLst>
              <a:gd name="connsiteX0" fmla="*/ 448705 w 1145390"/>
              <a:gd name="connsiteY0" fmla="*/ 1132114 h 1132114"/>
              <a:gd name="connsiteX1" fmla="*/ 27790 w 1145390"/>
              <a:gd name="connsiteY1" fmla="*/ 406400 h 1132114"/>
              <a:gd name="connsiteX2" fmla="*/ 1145390 w 1145390"/>
              <a:gd name="connsiteY2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5390" h="1132114">
                <a:moveTo>
                  <a:pt x="448705" y="1132114"/>
                </a:moveTo>
                <a:cubicBezTo>
                  <a:pt x="180190" y="863600"/>
                  <a:pt x="-88324" y="595086"/>
                  <a:pt x="27790" y="406400"/>
                </a:cubicBezTo>
                <a:cubicBezTo>
                  <a:pt x="143904" y="217714"/>
                  <a:pt x="644647" y="108857"/>
                  <a:pt x="1145390" y="0"/>
                </a:cubicBezTo>
              </a:path>
            </a:pathLst>
          </a:custGeom>
          <a:solidFill>
            <a:srgbClr val="09B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itle 2"/>
          <p:cNvSpPr txBox="1"/>
          <p:nvPr/>
        </p:nvSpPr>
        <p:spPr>
          <a:xfrm>
            <a:off x="5819907" y="578753"/>
            <a:ext cx="5647937" cy="5060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accent3"/>
                </a:solidFill>
                <a:latin typeface="+mn-lt"/>
              </a:rPr>
              <a:t>Общая характеристика типа Круглые черви </a:t>
            </a:r>
            <a:r>
              <a:rPr lang="en-US" sz="2400" b="1" dirty="0">
                <a:solidFill>
                  <a:schemeClr val="accent3"/>
                </a:solidFill>
                <a:latin typeface="+mn-lt"/>
              </a:rPr>
              <a:t>(</a:t>
            </a:r>
            <a:r>
              <a:rPr lang="en-US" sz="2400" b="1" dirty="0" err="1">
                <a:solidFill>
                  <a:schemeClr val="accent3"/>
                </a:solidFill>
                <a:latin typeface="+mn-lt"/>
              </a:rPr>
              <a:t>Nemathelminthes</a:t>
            </a:r>
            <a:r>
              <a:rPr lang="ru-RU" sz="2400" b="1" dirty="0">
                <a:solidFill>
                  <a:schemeClr val="accent3"/>
                </a:solidFill>
                <a:latin typeface="+mn-lt"/>
              </a:rPr>
              <a:t>)</a:t>
            </a:r>
            <a:endParaRPr lang="en-US" sz="2400" b="1" dirty="0">
              <a:solidFill>
                <a:schemeClr val="accent3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5" t="196" r="11105" b="-196"/>
          <a:stretch/>
        </p:blipFill>
        <p:spPr/>
      </p:pic>
    </p:spTree>
    <p:extLst>
      <p:ext uri="{BB962C8B-B14F-4D97-AF65-F5344CB8AC3E}">
        <p14:creationId xmlns:p14="http://schemas.microsoft.com/office/powerpoint/2010/main" val="3129959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олилиния 21"/>
          <p:cNvSpPr/>
          <p:nvPr/>
        </p:nvSpPr>
        <p:spPr>
          <a:xfrm rot="9994238">
            <a:off x="2820618" y="6293272"/>
            <a:ext cx="4159163" cy="1512202"/>
          </a:xfrm>
          <a:custGeom>
            <a:avLst/>
            <a:gdLst>
              <a:gd name="connsiteX0" fmla="*/ 0 w 3628571"/>
              <a:gd name="connsiteY0" fmla="*/ 0 h 956646"/>
              <a:gd name="connsiteX1" fmla="*/ 682171 w 3628571"/>
              <a:gd name="connsiteY1" fmla="*/ 769257 h 956646"/>
              <a:gd name="connsiteX2" fmla="*/ 1436914 w 3628571"/>
              <a:gd name="connsiteY2" fmla="*/ 508000 h 956646"/>
              <a:gd name="connsiteX3" fmla="*/ 2307771 w 3628571"/>
              <a:gd name="connsiteY3" fmla="*/ 783772 h 956646"/>
              <a:gd name="connsiteX4" fmla="*/ 2946400 w 3628571"/>
              <a:gd name="connsiteY4" fmla="*/ 914400 h 956646"/>
              <a:gd name="connsiteX5" fmla="*/ 3628571 w 3628571"/>
              <a:gd name="connsiteY5" fmla="*/ 29029 h 95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8571" h="956646">
                <a:moveTo>
                  <a:pt x="0" y="0"/>
                </a:moveTo>
                <a:cubicBezTo>
                  <a:pt x="221342" y="342295"/>
                  <a:pt x="442685" y="684590"/>
                  <a:pt x="682171" y="769257"/>
                </a:cubicBezTo>
                <a:cubicBezTo>
                  <a:pt x="921657" y="853924"/>
                  <a:pt x="1165981" y="505581"/>
                  <a:pt x="1436914" y="508000"/>
                </a:cubicBezTo>
                <a:cubicBezTo>
                  <a:pt x="1707847" y="510419"/>
                  <a:pt x="2056190" y="716039"/>
                  <a:pt x="2307771" y="783772"/>
                </a:cubicBezTo>
                <a:cubicBezTo>
                  <a:pt x="2559352" y="851505"/>
                  <a:pt x="2726267" y="1040190"/>
                  <a:pt x="2946400" y="914400"/>
                </a:cubicBezTo>
                <a:cubicBezTo>
                  <a:pt x="3166533" y="788610"/>
                  <a:pt x="3397552" y="408819"/>
                  <a:pt x="3628571" y="29029"/>
                </a:cubicBezTo>
              </a:path>
            </a:pathLst>
          </a:custGeom>
          <a:solidFill>
            <a:srgbClr val="078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 rot="21370047" flipH="1">
            <a:off x="4260821" y="-270618"/>
            <a:ext cx="3164767" cy="956646"/>
          </a:xfrm>
          <a:custGeom>
            <a:avLst/>
            <a:gdLst>
              <a:gd name="connsiteX0" fmla="*/ 0 w 3628571"/>
              <a:gd name="connsiteY0" fmla="*/ 0 h 956646"/>
              <a:gd name="connsiteX1" fmla="*/ 682171 w 3628571"/>
              <a:gd name="connsiteY1" fmla="*/ 769257 h 956646"/>
              <a:gd name="connsiteX2" fmla="*/ 1436914 w 3628571"/>
              <a:gd name="connsiteY2" fmla="*/ 508000 h 956646"/>
              <a:gd name="connsiteX3" fmla="*/ 2307771 w 3628571"/>
              <a:gd name="connsiteY3" fmla="*/ 783772 h 956646"/>
              <a:gd name="connsiteX4" fmla="*/ 2946400 w 3628571"/>
              <a:gd name="connsiteY4" fmla="*/ 914400 h 956646"/>
              <a:gd name="connsiteX5" fmla="*/ 3628571 w 3628571"/>
              <a:gd name="connsiteY5" fmla="*/ 29029 h 95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8571" h="956646">
                <a:moveTo>
                  <a:pt x="0" y="0"/>
                </a:moveTo>
                <a:cubicBezTo>
                  <a:pt x="221342" y="342295"/>
                  <a:pt x="442685" y="684590"/>
                  <a:pt x="682171" y="769257"/>
                </a:cubicBezTo>
                <a:cubicBezTo>
                  <a:pt x="921657" y="853924"/>
                  <a:pt x="1165981" y="505581"/>
                  <a:pt x="1436914" y="508000"/>
                </a:cubicBezTo>
                <a:cubicBezTo>
                  <a:pt x="1707847" y="510419"/>
                  <a:pt x="2056190" y="716039"/>
                  <a:pt x="2307771" y="783772"/>
                </a:cubicBezTo>
                <a:cubicBezTo>
                  <a:pt x="2559352" y="851505"/>
                  <a:pt x="2726267" y="1040190"/>
                  <a:pt x="2946400" y="914400"/>
                </a:cubicBezTo>
                <a:cubicBezTo>
                  <a:pt x="3166533" y="788610"/>
                  <a:pt x="3397552" y="408819"/>
                  <a:pt x="3628571" y="29029"/>
                </a:cubicBezTo>
              </a:path>
            </a:pathLst>
          </a:custGeom>
          <a:solidFill>
            <a:srgbClr val="0BD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Rounded Rectangle 21"/>
          <p:cNvSpPr/>
          <p:nvPr/>
        </p:nvSpPr>
        <p:spPr>
          <a:xfrm rot="16200000" flipV="1">
            <a:off x="9025652" y="3122267"/>
            <a:ext cx="4884384" cy="4952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788" name="TextBox 10"/>
          <p:cNvSpPr txBox="1"/>
          <p:nvPr/>
        </p:nvSpPr>
        <p:spPr>
          <a:xfrm>
            <a:off x="1353311" y="4804989"/>
            <a:ext cx="24140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bg1"/>
                </a:solidFill>
                <a:effectLst>
                  <a:outerShdw blurRad="330200" sx="102000" sy="102000" algn="ctr" rotWithShape="0">
                    <a:prstClr val="black">
                      <a:alpha val="98000"/>
                    </a:prstClr>
                  </a:outerShdw>
                </a:effectLst>
                <a:latin typeface="Freestyle Script" panose="030804020302050B0404" pitchFamily="66" charset="0"/>
              </a:rPr>
              <a:t>motion.</a:t>
            </a:r>
          </a:p>
        </p:txBody>
      </p:sp>
      <p:sp>
        <p:nvSpPr>
          <p:cNvPr id="1048789" name="Rectangle 11"/>
          <p:cNvSpPr/>
          <p:nvPr/>
        </p:nvSpPr>
        <p:spPr>
          <a:xfrm>
            <a:off x="1353311" y="5921390"/>
            <a:ext cx="31220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Lorem Ipsum is simply dummy text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1" name="Rounded Rectangle 21"/>
          <p:cNvSpPr/>
          <p:nvPr/>
        </p:nvSpPr>
        <p:spPr>
          <a:xfrm flipV="1">
            <a:off x="139822" y="6305071"/>
            <a:ext cx="2554470" cy="444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784" name="Hexagon 2"/>
          <p:cNvSpPr/>
          <p:nvPr/>
        </p:nvSpPr>
        <p:spPr>
          <a:xfrm rot="16200000">
            <a:off x="4152748" y="2810398"/>
            <a:ext cx="1654698" cy="1426464"/>
          </a:xfrm>
          <a:prstGeom prst="hexagon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0" dist="190500" dir="9360000" sx="102000" sy="102000" algn="ctr" rotWithShape="0">
              <a:prstClr val="black">
                <a:alpha val="8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116"/>
          <p:cNvSpPr/>
          <p:nvPr/>
        </p:nvSpPr>
        <p:spPr bwMode="auto">
          <a:xfrm>
            <a:off x="4521474" y="3174205"/>
            <a:ext cx="917246" cy="794027"/>
          </a:xfrm>
          <a:custGeom>
            <a:avLst/>
            <a:gdLst>
              <a:gd name="T0" fmla="*/ 1272 w 4019"/>
              <a:gd name="T1" fmla="*/ 446 h 3537"/>
              <a:gd name="T2" fmla="*/ 1751 w 4019"/>
              <a:gd name="T3" fmla="*/ 406 h 3537"/>
              <a:gd name="T4" fmla="*/ 2093 w 4019"/>
              <a:gd name="T5" fmla="*/ 479 h 3537"/>
              <a:gd name="T6" fmla="*/ 3354 w 4019"/>
              <a:gd name="T7" fmla="*/ 581 h 3537"/>
              <a:gd name="T8" fmla="*/ 2479 w 4019"/>
              <a:gd name="T9" fmla="*/ 669 h 3537"/>
              <a:gd name="T10" fmla="*/ 2779 w 4019"/>
              <a:gd name="T11" fmla="*/ 926 h 3537"/>
              <a:gd name="T12" fmla="*/ 2804 w 4019"/>
              <a:gd name="T13" fmla="*/ 1139 h 3537"/>
              <a:gd name="T14" fmla="*/ 2880 w 4019"/>
              <a:gd name="T15" fmla="*/ 1500 h 3537"/>
              <a:gd name="T16" fmla="*/ 2790 w 4019"/>
              <a:gd name="T17" fmla="*/ 1682 h 3537"/>
              <a:gd name="T18" fmla="*/ 2596 w 4019"/>
              <a:gd name="T19" fmla="*/ 1670 h 3537"/>
              <a:gd name="T20" fmla="*/ 2377 w 4019"/>
              <a:gd name="T21" fmla="*/ 1368 h 3537"/>
              <a:gd name="T22" fmla="*/ 2268 w 4019"/>
              <a:gd name="T23" fmla="*/ 1148 h 3537"/>
              <a:gd name="T24" fmla="*/ 451 w 4019"/>
              <a:gd name="T25" fmla="*/ 2201 h 3537"/>
              <a:gd name="T26" fmla="*/ 398 w 4019"/>
              <a:gd name="T27" fmla="*/ 2402 h 3537"/>
              <a:gd name="T28" fmla="*/ 587 w 4019"/>
              <a:gd name="T29" fmla="*/ 2487 h 3537"/>
              <a:gd name="T30" fmla="*/ 1638 w 4019"/>
              <a:gd name="T31" fmla="*/ 1780 h 3537"/>
              <a:gd name="T32" fmla="*/ 1735 w 4019"/>
              <a:gd name="T33" fmla="*/ 1880 h 3537"/>
              <a:gd name="T34" fmla="*/ 771 w 4019"/>
              <a:gd name="T35" fmla="*/ 2603 h 3537"/>
              <a:gd name="T36" fmla="*/ 856 w 4019"/>
              <a:gd name="T37" fmla="*/ 2784 h 3537"/>
              <a:gd name="T38" fmla="*/ 1072 w 4019"/>
              <a:gd name="T39" fmla="*/ 2750 h 3537"/>
              <a:gd name="T40" fmla="*/ 1902 w 4019"/>
              <a:gd name="T41" fmla="*/ 2166 h 3537"/>
              <a:gd name="T42" fmla="*/ 1971 w 4019"/>
              <a:gd name="T43" fmla="*/ 2283 h 3537"/>
              <a:gd name="T44" fmla="*/ 1135 w 4019"/>
              <a:gd name="T45" fmla="*/ 2963 h 3537"/>
              <a:gd name="T46" fmla="*/ 1246 w 4019"/>
              <a:gd name="T47" fmla="*/ 3128 h 3537"/>
              <a:gd name="T48" fmla="*/ 2053 w 4019"/>
              <a:gd name="T49" fmla="*/ 2639 h 3537"/>
              <a:gd name="T50" fmla="*/ 2148 w 4019"/>
              <a:gd name="T51" fmla="*/ 2739 h 3537"/>
              <a:gd name="T52" fmla="*/ 1674 w 4019"/>
              <a:gd name="T53" fmla="*/ 3155 h 3537"/>
              <a:gd name="T54" fmla="*/ 1772 w 4019"/>
              <a:gd name="T55" fmla="*/ 3291 h 3537"/>
              <a:gd name="T56" fmla="*/ 1919 w 4019"/>
              <a:gd name="T57" fmla="*/ 3150 h 3537"/>
              <a:gd name="T58" fmla="*/ 2148 w 4019"/>
              <a:gd name="T59" fmla="*/ 3039 h 3537"/>
              <a:gd name="T60" fmla="*/ 2317 w 4019"/>
              <a:gd name="T61" fmla="*/ 2787 h 3537"/>
              <a:gd name="T62" fmla="*/ 2581 w 4019"/>
              <a:gd name="T63" fmla="*/ 2755 h 3537"/>
              <a:gd name="T64" fmla="*/ 2679 w 4019"/>
              <a:gd name="T65" fmla="*/ 2524 h 3537"/>
              <a:gd name="T66" fmla="*/ 2944 w 4019"/>
              <a:gd name="T67" fmla="*/ 2527 h 3537"/>
              <a:gd name="T68" fmla="*/ 2913 w 4019"/>
              <a:gd name="T69" fmla="*/ 2297 h 3537"/>
              <a:gd name="T70" fmla="*/ 3143 w 4019"/>
              <a:gd name="T71" fmla="*/ 2130 h 3537"/>
              <a:gd name="T72" fmla="*/ 3680 w 4019"/>
              <a:gd name="T73" fmla="*/ 1780 h 3537"/>
              <a:gd name="T74" fmla="*/ 3768 w 4019"/>
              <a:gd name="T75" fmla="*/ 1921 h 3537"/>
              <a:gd name="T76" fmla="*/ 3566 w 4019"/>
              <a:gd name="T77" fmla="*/ 2638 h 3537"/>
              <a:gd name="T78" fmla="*/ 3395 w 4019"/>
              <a:gd name="T79" fmla="*/ 2870 h 3537"/>
              <a:gd name="T80" fmla="*/ 3170 w 4019"/>
              <a:gd name="T81" fmla="*/ 2849 h 3537"/>
              <a:gd name="T82" fmla="*/ 3084 w 4019"/>
              <a:gd name="T83" fmla="*/ 3105 h 3537"/>
              <a:gd name="T84" fmla="*/ 2837 w 4019"/>
              <a:gd name="T85" fmla="*/ 3119 h 3537"/>
              <a:gd name="T86" fmla="*/ 2754 w 4019"/>
              <a:gd name="T87" fmla="*/ 3259 h 3537"/>
              <a:gd name="T88" fmla="*/ 2512 w 4019"/>
              <a:gd name="T89" fmla="*/ 3356 h 3537"/>
              <a:gd name="T90" fmla="*/ 2378 w 4019"/>
              <a:gd name="T91" fmla="*/ 3315 h 3537"/>
              <a:gd name="T92" fmla="*/ 2229 w 4019"/>
              <a:gd name="T93" fmla="*/ 3529 h 3537"/>
              <a:gd name="T94" fmla="*/ 1994 w 4019"/>
              <a:gd name="T95" fmla="*/ 3449 h 3537"/>
              <a:gd name="T96" fmla="*/ 1748 w 4019"/>
              <a:gd name="T97" fmla="*/ 3447 h 3537"/>
              <a:gd name="T98" fmla="*/ 1525 w 4019"/>
              <a:gd name="T99" fmla="*/ 3246 h 3537"/>
              <a:gd name="T100" fmla="*/ 1264 w 4019"/>
              <a:gd name="T101" fmla="*/ 3295 h 3537"/>
              <a:gd name="T102" fmla="*/ 1014 w 4019"/>
              <a:gd name="T103" fmla="*/ 3128 h 3537"/>
              <a:gd name="T104" fmla="*/ 869 w 4019"/>
              <a:gd name="T105" fmla="*/ 2944 h 3537"/>
              <a:gd name="T106" fmla="*/ 629 w 4019"/>
              <a:gd name="T107" fmla="*/ 2759 h 3537"/>
              <a:gd name="T108" fmla="*/ 446 w 4019"/>
              <a:gd name="T109" fmla="*/ 2635 h 3537"/>
              <a:gd name="T110" fmla="*/ 230 w 4019"/>
              <a:gd name="T111" fmla="*/ 2403 h 3537"/>
              <a:gd name="T112" fmla="*/ 323 w 4019"/>
              <a:gd name="T113" fmla="*/ 2101 h 3537"/>
              <a:gd name="T114" fmla="*/ 150 w 4019"/>
              <a:gd name="T115" fmla="*/ 1733 h 3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019" h="3537">
                <a:moveTo>
                  <a:pt x="0" y="0"/>
                </a:moveTo>
                <a:lnTo>
                  <a:pt x="899" y="412"/>
                </a:lnTo>
                <a:lnTo>
                  <a:pt x="959" y="436"/>
                </a:lnTo>
                <a:lnTo>
                  <a:pt x="1020" y="452"/>
                </a:lnTo>
                <a:lnTo>
                  <a:pt x="1083" y="462"/>
                </a:lnTo>
                <a:lnTo>
                  <a:pt x="1146" y="463"/>
                </a:lnTo>
                <a:lnTo>
                  <a:pt x="1210" y="458"/>
                </a:lnTo>
                <a:lnTo>
                  <a:pt x="1272" y="446"/>
                </a:lnTo>
                <a:lnTo>
                  <a:pt x="1318" y="434"/>
                </a:lnTo>
                <a:lnTo>
                  <a:pt x="1369" y="423"/>
                </a:lnTo>
                <a:lnTo>
                  <a:pt x="1424" y="414"/>
                </a:lnTo>
                <a:lnTo>
                  <a:pt x="1481" y="407"/>
                </a:lnTo>
                <a:lnTo>
                  <a:pt x="1543" y="403"/>
                </a:lnTo>
                <a:lnTo>
                  <a:pt x="1609" y="401"/>
                </a:lnTo>
                <a:lnTo>
                  <a:pt x="1677" y="402"/>
                </a:lnTo>
                <a:lnTo>
                  <a:pt x="1751" y="406"/>
                </a:lnTo>
                <a:lnTo>
                  <a:pt x="1826" y="414"/>
                </a:lnTo>
                <a:lnTo>
                  <a:pt x="1906" y="427"/>
                </a:lnTo>
                <a:lnTo>
                  <a:pt x="1989" y="444"/>
                </a:lnTo>
                <a:lnTo>
                  <a:pt x="2000" y="447"/>
                </a:lnTo>
                <a:lnTo>
                  <a:pt x="2017" y="453"/>
                </a:lnTo>
                <a:lnTo>
                  <a:pt x="2039" y="459"/>
                </a:lnTo>
                <a:lnTo>
                  <a:pt x="2065" y="468"/>
                </a:lnTo>
                <a:lnTo>
                  <a:pt x="2093" y="479"/>
                </a:lnTo>
                <a:lnTo>
                  <a:pt x="3084" y="490"/>
                </a:lnTo>
                <a:lnTo>
                  <a:pt x="3133" y="487"/>
                </a:lnTo>
                <a:lnTo>
                  <a:pt x="3181" y="478"/>
                </a:lnTo>
                <a:lnTo>
                  <a:pt x="3227" y="462"/>
                </a:lnTo>
                <a:lnTo>
                  <a:pt x="3271" y="440"/>
                </a:lnTo>
                <a:lnTo>
                  <a:pt x="4019" y="4"/>
                </a:lnTo>
                <a:lnTo>
                  <a:pt x="4019" y="188"/>
                </a:lnTo>
                <a:lnTo>
                  <a:pt x="3354" y="581"/>
                </a:lnTo>
                <a:lnTo>
                  <a:pt x="3311" y="604"/>
                </a:lnTo>
                <a:lnTo>
                  <a:pt x="3266" y="623"/>
                </a:lnTo>
                <a:lnTo>
                  <a:pt x="3218" y="635"/>
                </a:lnTo>
                <a:lnTo>
                  <a:pt x="3171" y="642"/>
                </a:lnTo>
                <a:lnTo>
                  <a:pt x="3122" y="645"/>
                </a:lnTo>
                <a:lnTo>
                  <a:pt x="2954" y="648"/>
                </a:lnTo>
                <a:lnTo>
                  <a:pt x="2425" y="640"/>
                </a:lnTo>
                <a:lnTo>
                  <a:pt x="2479" y="669"/>
                </a:lnTo>
                <a:lnTo>
                  <a:pt x="2530" y="698"/>
                </a:lnTo>
                <a:lnTo>
                  <a:pt x="2579" y="730"/>
                </a:lnTo>
                <a:lnTo>
                  <a:pt x="2624" y="761"/>
                </a:lnTo>
                <a:lnTo>
                  <a:pt x="2665" y="793"/>
                </a:lnTo>
                <a:lnTo>
                  <a:pt x="2703" y="826"/>
                </a:lnTo>
                <a:lnTo>
                  <a:pt x="2734" y="859"/>
                </a:lnTo>
                <a:lnTo>
                  <a:pt x="2759" y="893"/>
                </a:lnTo>
                <a:lnTo>
                  <a:pt x="2779" y="926"/>
                </a:lnTo>
                <a:lnTo>
                  <a:pt x="2779" y="930"/>
                </a:lnTo>
                <a:lnTo>
                  <a:pt x="2780" y="942"/>
                </a:lnTo>
                <a:lnTo>
                  <a:pt x="2782" y="961"/>
                </a:lnTo>
                <a:lnTo>
                  <a:pt x="2785" y="988"/>
                </a:lnTo>
                <a:lnTo>
                  <a:pt x="2788" y="1020"/>
                </a:lnTo>
                <a:lnTo>
                  <a:pt x="2793" y="1055"/>
                </a:lnTo>
                <a:lnTo>
                  <a:pt x="2798" y="1095"/>
                </a:lnTo>
                <a:lnTo>
                  <a:pt x="2804" y="1139"/>
                </a:lnTo>
                <a:lnTo>
                  <a:pt x="2812" y="1184"/>
                </a:lnTo>
                <a:lnTo>
                  <a:pt x="2819" y="1232"/>
                </a:lnTo>
                <a:lnTo>
                  <a:pt x="2827" y="1279"/>
                </a:lnTo>
                <a:lnTo>
                  <a:pt x="2837" y="1327"/>
                </a:lnTo>
                <a:lnTo>
                  <a:pt x="2847" y="1374"/>
                </a:lnTo>
                <a:lnTo>
                  <a:pt x="2857" y="1418"/>
                </a:lnTo>
                <a:lnTo>
                  <a:pt x="2868" y="1461"/>
                </a:lnTo>
                <a:lnTo>
                  <a:pt x="2880" y="1500"/>
                </a:lnTo>
                <a:lnTo>
                  <a:pt x="2886" y="1529"/>
                </a:lnTo>
                <a:lnTo>
                  <a:pt x="2887" y="1558"/>
                </a:lnTo>
                <a:lnTo>
                  <a:pt x="2881" y="1586"/>
                </a:lnTo>
                <a:lnTo>
                  <a:pt x="2871" y="1613"/>
                </a:lnTo>
                <a:lnTo>
                  <a:pt x="2855" y="1637"/>
                </a:lnTo>
                <a:lnTo>
                  <a:pt x="2835" y="1657"/>
                </a:lnTo>
                <a:lnTo>
                  <a:pt x="2809" y="1674"/>
                </a:lnTo>
                <a:lnTo>
                  <a:pt x="2790" y="1682"/>
                </a:lnTo>
                <a:lnTo>
                  <a:pt x="2769" y="1690"/>
                </a:lnTo>
                <a:lnTo>
                  <a:pt x="2746" y="1696"/>
                </a:lnTo>
                <a:lnTo>
                  <a:pt x="2723" y="1699"/>
                </a:lnTo>
                <a:lnTo>
                  <a:pt x="2698" y="1699"/>
                </a:lnTo>
                <a:lnTo>
                  <a:pt x="2674" y="1698"/>
                </a:lnTo>
                <a:lnTo>
                  <a:pt x="2648" y="1692"/>
                </a:lnTo>
                <a:lnTo>
                  <a:pt x="2622" y="1683"/>
                </a:lnTo>
                <a:lnTo>
                  <a:pt x="2596" y="1670"/>
                </a:lnTo>
                <a:lnTo>
                  <a:pt x="2568" y="1652"/>
                </a:lnTo>
                <a:lnTo>
                  <a:pt x="2541" y="1629"/>
                </a:lnTo>
                <a:lnTo>
                  <a:pt x="2513" y="1601"/>
                </a:lnTo>
                <a:lnTo>
                  <a:pt x="2486" y="1567"/>
                </a:lnTo>
                <a:lnTo>
                  <a:pt x="2458" y="1528"/>
                </a:lnTo>
                <a:lnTo>
                  <a:pt x="2430" y="1481"/>
                </a:lnTo>
                <a:lnTo>
                  <a:pt x="2403" y="1428"/>
                </a:lnTo>
                <a:lnTo>
                  <a:pt x="2377" y="1368"/>
                </a:lnTo>
                <a:lnTo>
                  <a:pt x="2350" y="1300"/>
                </a:lnTo>
                <a:lnTo>
                  <a:pt x="2324" y="1224"/>
                </a:lnTo>
                <a:lnTo>
                  <a:pt x="2323" y="1221"/>
                </a:lnTo>
                <a:lnTo>
                  <a:pt x="2318" y="1213"/>
                </a:lnTo>
                <a:lnTo>
                  <a:pt x="2310" y="1201"/>
                </a:lnTo>
                <a:lnTo>
                  <a:pt x="2299" y="1187"/>
                </a:lnTo>
                <a:lnTo>
                  <a:pt x="2285" y="1168"/>
                </a:lnTo>
                <a:lnTo>
                  <a:pt x="2268" y="1148"/>
                </a:lnTo>
                <a:lnTo>
                  <a:pt x="2250" y="1124"/>
                </a:lnTo>
                <a:lnTo>
                  <a:pt x="2228" y="1101"/>
                </a:lnTo>
                <a:lnTo>
                  <a:pt x="2205" y="1077"/>
                </a:lnTo>
                <a:lnTo>
                  <a:pt x="2181" y="1054"/>
                </a:lnTo>
                <a:lnTo>
                  <a:pt x="2154" y="1031"/>
                </a:lnTo>
                <a:lnTo>
                  <a:pt x="2126" y="1010"/>
                </a:lnTo>
                <a:lnTo>
                  <a:pt x="2095" y="990"/>
                </a:lnTo>
                <a:lnTo>
                  <a:pt x="451" y="2201"/>
                </a:lnTo>
                <a:lnTo>
                  <a:pt x="428" y="2221"/>
                </a:lnTo>
                <a:lnTo>
                  <a:pt x="411" y="2242"/>
                </a:lnTo>
                <a:lnTo>
                  <a:pt x="396" y="2267"/>
                </a:lnTo>
                <a:lnTo>
                  <a:pt x="387" y="2294"/>
                </a:lnTo>
                <a:lnTo>
                  <a:pt x="383" y="2320"/>
                </a:lnTo>
                <a:lnTo>
                  <a:pt x="384" y="2348"/>
                </a:lnTo>
                <a:lnTo>
                  <a:pt x="389" y="2375"/>
                </a:lnTo>
                <a:lnTo>
                  <a:pt x="398" y="2402"/>
                </a:lnTo>
                <a:lnTo>
                  <a:pt x="413" y="2426"/>
                </a:lnTo>
                <a:lnTo>
                  <a:pt x="432" y="2448"/>
                </a:lnTo>
                <a:lnTo>
                  <a:pt x="454" y="2467"/>
                </a:lnTo>
                <a:lnTo>
                  <a:pt x="479" y="2480"/>
                </a:lnTo>
                <a:lnTo>
                  <a:pt x="506" y="2488"/>
                </a:lnTo>
                <a:lnTo>
                  <a:pt x="532" y="2493"/>
                </a:lnTo>
                <a:lnTo>
                  <a:pt x="560" y="2492"/>
                </a:lnTo>
                <a:lnTo>
                  <a:pt x="587" y="2487"/>
                </a:lnTo>
                <a:lnTo>
                  <a:pt x="614" y="2477"/>
                </a:lnTo>
                <a:lnTo>
                  <a:pt x="637" y="2463"/>
                </a:lnTo>
                <a:lnTo>
                  <a:pt x="721" y="2402"/>
                </a:lnTo>
                <a:lnTo>
                  <a:pt x="728" y="2397"/>
                </a:lnTo>
                <a:lnTo>
                  <a:pt x="736" y="2391"/>
                </a:lnTo>
                <a:lnTo>
                  <a:pt x="743" y="2382"/>
                </a:lnTo>
                <a:lnTo>
                  <a:pt x="1615" y="1791"/>
                </a:lnTo>
                <a:lnTo>
                  <a:pt x="1638" y="1780"/>
                </a:lnTo>
                <a:lnTo>
                  <a:pt x="1660" y="1777"/>
                </a:lnTo>
                <a:lnTo>
                  <a:pt x="1682" y="1782"/>
                </a:lnTo>
                <a:lnTo>
                  <a:pt x="1704" y="1793"/>
                </a:lnTo>
                <a:lnTo>
                  <a:pt x="1719" y="1806"/>
                </a:lnTo>
                <a:lnTo>
                  <a:pt x="1730" y="1823"/>
                </a:lnTo>
                <a:lnTo>
                  <a:pt x="1736" y="1842"/>
                </a:lnTo>
                <a:lnTo>
                  <a:pt x="1737" y="1862"/>
                </a:lnTo>
                <a:lnTo>
                  <a:pt x="1735" y="1880"/>
                </a:lnTo>
                <a:lnTo>
                  <a:pt x="1729" y="1895"/>
                </a:lnTo>
                <a:lnTo>
                  <a:pt x="1718" y="1909"/>
                </a:lnTo>
                <a:lnTo>
                  <a:pt x="1704" y="1921"/>
                </a:lnTo>
                <a:lnTo>
                  <a:pt x="889" y="2476"/>
                </a:lnTo>
                <a:lnTo>
                  <a:pt x="816" y="2527"/>
                </a:lnTo>
                <a:lnTo>
                  <a:pt x="797" y="2551"/>
                </a:lnTo>
                <a:lnTo>
                  <a:pt x="782" y="2575"/>
                </a:lnTo>
                <a:lnTo>
                  <a:pt x="771" y="2603"/>
                </a:lnTo>
                <a:lnTo>
                  <a:pt x="766" y="2631"/>
                </a:lnTo>
                <a:lnTo>
                  <a:pt x="765" y="2659"/>
                </a:lnTo>
                <a:lnTo>
                  <a:pt x="770" y="2688"/>
                </a:lnTo>
                <a:lnTo>
                  <a:pt x="780" y="2716"/>
                </a:lnTo>
                <a:lnTo>
                  <a:pt x="795" y="2742"/>
                </a:lnTo>
                <a:lnTo>
                  <a:pt x="811" y="2760"/>
                </a:lnTo>
                <a:lnTo>
                  <a:pt x="832" y="2773"/>
                </a:lnTo>
                <a:lnTo>
                  <a:pt x="856" y="2784"/>
                </a:lnTo>
                <a:lnTo>
                  <a:pt x="883" y="2792"/>
                </a:lnTo>
                <a:lnTo>
                  <a:pt x="912" y="2797"/>
                </a:lnTo>
                <a:lnTo>
                  <a:pt x="943" y="2797"/>
                </a:lnTo>
                <a:lnTo>
                  <a:pt x="973" y="2794"/>
                </a:lnTo>
                <a:lnTo>
                  <a:pt x="1004" y="2787"/>
                </a:lnTo>
                <a:lnTo>
                  <a:pt x="1033" y="2776"/>
                </a:lnTo>
                <a:lnTo>
                  <a:pt x="1061" y="2761"/>
                </a:lnTo>
                <a:lnTo>
                  <a:pt x="1072" y="2750"/>
                </a:lnTo>
                <a:lnTo>
                  <a:pt x="1082" y="2741"/>
                </a:lnTo>
                <a:lnTo>
                  <a:pt x="1094" y="2731"/>
                </a:lnTo>
                <a:lnTo>
                  <a:pt x="1107" y="2723"/>
                </a:lnTo>
                <a:lnTo>
                  <a:pt x="1841" y="2194"/>
                </a:lnTo>
                <a:lnTo>
                  <a:pt x="1854" y="2180"/>
                </a:lnTo>
                <a:lnTo>
                  <a:pt x="1867" y="2172"/>
                </a:lnTo>
                <a:lnTo>
                  <a:pt x="1883" y="2167"/>
                </a:lnTo>
                <a:lnTo>
                  <a:pt x="1902" y="2166"/>
                </a:lnTo>
                <a:lnTo>
                  <a:pt x="1922" y="2169"/>
                </a:lnTo>
                <a:lnTo>
                  <a:pt x="1941" y="2178"/>
                </a:lnTo>
                <a:lnTo>
                  <a:pt x="1956" y="2191"/>
                </a:lnTo>
                <a:lnTo>
                  <a:pt x="1969" y="2207"/>
                </a:lnTo>
                <a:lnTo>
                  <a:pt x="1977" y="2227"/>
                </a:lnTo>
                <a:lnTo>
                  <a:pt x="1980" y="2247"/>
                </a:lnTo>
                <a:lnTo>
                  <a:pt x="1977" y="2266"/>
                </a:lnTo>
                <a:lnTo>
                  <a:pt x="1971" y="2283"/>
                </a:lnTo>
                <a:lnTo>
                  <a:pt x="1962" y="2297"/>
                </a:lnTo>
                <a:lnTo>
                  <a:pt x="1952" y="2309"/>
                </a:lnTo>
                <a:lnTo>
                  <a:pt x="1202" y="2844"/>
                </a:lnTo>
                <a:lnTo>
                  <a:pt x="1180" y="2862"/>
                </a:lnTo>
                <a:lnTo>
                  <a:pt x="1162" y="2884"/>
                </a:lnTo>
                <a:lnTo>
                  <a:pt x="1149" y="2910"/>
                </a:lnTo>
                <a:lnTo>
                  <a:pt x="1139" y="2935"/>
                </a:lnTo>
                <a:lnTo>
                  <a:pt x="1135" y="2963"/>
                </a:lnTo>
                <a:lnTo>
                  <a:pt x="1135" y="2990"/>
                </a:lnTo>
                <a:lnTo>
                  <a:pt x="1140" y="3018"/>
                </a:lnTo>
                <a:lnTo>
                  <a:pt x="1150" y="3044"/>
                </a:lnTo>
                <a:lnTo>
                  <a:pt x="1165" y="3068"/>
                </a:lnTo>
                <a:lnTo>
                  <a:pt x="1180" y="3088"/>
                </a:lnTo>
                <a:lnTo>
                  <a:pt x="1200" y="3105"/>
                </a:lnTo>
                <a:lnTo>
                  <a:pt x="1222" y="3118"/>
                </a:lnTo>
                <a:lnTo>
                  <a:pt x="1246" y="3128"/>
                </a:lnTo>
                <a:lnTo>
                  <a:pt x="1273" y="3134"/>
                </a:lnTo>
                <a:lnTo>
                  <a:pt x="1305" y="3136"/>
                </a:lnTo>
                <a:lnTo>
                  <a:pt x="1336" y="3131"/>
                </a:lnTo>
                <a:lnTo>
                  <a:pt x="1367" y="3121"/>
                </a:lnTo>
                <a:lnTo>
                  <a:pt x="1395" y="3105"/>
                </a:lnTo>
                <a:lnTo>
                  <a:pt x="2022" y="2650"/>
                </a:lnTo>
                <a:lnTo>
                  <a:pt x="2038" y="2643"/>
                </a:lnTo>
                <a:lnTo>
                  <a:pt x="2053" y="2639"/>
                </a:lnTo>
                <a:lnTo>
                  <a:pt x="2068" y="2638"/>
                </a:lnTo>
                <a:lnTo>
                  <a:pt x="2090" y="2641"/>
                </a:lnTo>
                <a:lnTo>
                  <a:pt x="2110" y="2649"/>
                </a:lnTo>
                <a:lnTo>
                  <a:pt x="2127" y="2663"/>
                </a:lnTo>
                <a:lnTo>
                  <a:pt x="2140" y="2680"/>
                </a:lnTo>
                <a:lnTo>
                  <a:pt x="2148" y="2699"/>
                </a:lnTo>
                <a:lnTo>
                  <a:pt x="2150" y="2722"/>
                </a:lnTo>
                <a:lnTo>
                  <a:pt x="2148" y="2739"/>
                </a:lnTo>
                <a:lnTo>
                  <a:pt x="2140" y="2755"/>
                </a:lnTo>
                <a:lnTo>
                  <a:pt x="2131" y="2769"/>
                </a:lnTo>
                <a:lnTo>
                  <a:pt x="2117" y="2781"/>
                </a:lnTo>
                <a:lnTo>
                  <a:pt x="1724" y="3077"/>
                </a:lnTo>
                <a:lnTo>
                  <a:pt x="1705" y="3093"/>
                </a:lnTo>
                <a:lnTo>
                  <a:pt x="1691" y="3111"/>
                </a:lnTo>
                <a:lnTo>
                  <a:pt x="1681" y="3133"/>
                </a:lnTo>
                <a:lnTo>
                  <a:pt x="1674" y="3155"/>
                </a:lnTo>
                <a:lnTo>
                  <a:pt x="1671" y="3178"/>
                </a:lnTo>
                <a:lnTo>
                  <a:pt x="1675" y="3201"/>
                </a:lnTo>
                <a:lnTo>
                  <a:pt x="1682" y="3223"/>
                </a:lnTo>
                <a:lnTo>
                  <a:pt x="1694" y="3241"/>
                </a:lnTo>
                <a:lnTo>
                  <a:pt x="1710" y="3259"/>
                </a:lnTo>
                <a:lnTo>
                  <a:pt x="1730" y="3273"/>
                </a:lnTo>
                <a:lnTo>
                  <a:pt x="1751" y="3284"/>
                </a:lnTo>
                <a:lnTo>
                  <a:pt x="1772" y="3291"/>
                </a:lnTo>
                <a:lnTo>
                  <a:pt x="1796" y="3292"/>
                </a:lnTo>
                <a:lnTo>
                  <a:pt x="1819" y="3290"/>
                </a:lnTo>
                <a:lnTo>
                  <a:pt x="1841" y="3283"/>
                </a:lnTo>
                <a:lnTo>
                  <a:pt x="1859" y="3270"/>
                </a:lnTo>
                <a:lnTo>
                  <a:pt x="1895" y="3247"/>
                </a:lnTo>
                <a:lnTo>
                  <a:pt x="1898" y="3214"/>
                </a:lnTo>
                <a:lnTo>
                  <a:pt x="1905" y="3181"/>
                </a:lnTo>
                <a:lnTo>
                  <a:pt x="1919" y="3150"/>
                </a:lnTo>
                <a:lnTo>
                  <a:pt x="1937" y="3121"/>
                </a:lnTo>
                <a:lnTo>
                  <a:pt x="1959" y="3094"/>
                </a:lnTo>
                <a:lnTo>
                  <a:pt x="1986" y="3071"/>
                </a:lnTo>
                <a:lnTo>
                  <a:pt x="2015" y="3054"/>
                </a:lnTo>
                <a:lnTo>
                  <a:pt x="2048" y="3041"/>
                </a:lnTo>
                <a:lnTo>
                  <a:pt x="2081" y="3035"/>
                </a:lnTo>
                <a:lnTo>
                  <a:pt x="2115" y="3034"/>
                </a:lnTo>
                <a:lnTo>
                  <a:pt x="2148" y="3039"/>
                </a:lnTo>
                <a:lnTo>
                  <a:pt x="2221" y="2993"/>
                </a:lnTo>
                <a:lnTo>
                  <a:pt x="2221" y="2960"/>
                </a:lnTo>
                <a:lnTo>
                  <a:pt x="2226" y="2927"/>
                </a:lnTo>
                <a:lnTo>
                  <a:pt x="2235" y="2895"/>
                </a:lnTo>
                <a:lnTo>
                  <a:pt x="2249" y="2864"/>
                </a:lnTo>
                <a:lnTo>
                  <a:pt x="2267" y="2836"/>
                </a:lnTo>
                <a:lnTo>
                  <a:pt x="2290" y="2809"/>
                </a:lnTo>
                <a:lnTo>
                  <a:pt x="2317" y="2787"/>
                </a:lnTo>
                <a:lnTo>
                  <a:pt x="2350" y="2769"/>
                </a:lnTo>
                <a:lnTo>
                  <a:pt x="2384" y="2755"/>
                </a:lnTo>
                <a:lnTo>
                  <a:pt x="2418" y="2748"/>
                </a:lnTo>
                <a:lnTo>
                  <a:pt x="2453" y="2747"/>
                </a:lnTo>
                <a:lnTo>
                  <a:pt x="2489" y="2752"/>
                </a:lnTo>
                <a:lnTo>
                  <a:pt x="2522" y="2760"/>
                </a:lnTo>
                <a:lnTo>
                  <a:pt x="2555" y="2775"/>
                </a:lnTo>
                <a:lnTo>
                  <a:pt x="2581" y="2755"/>
                </a:lnTo>
                <a:lnTo>
                  <a:pt x="2578" y="2719"/>
                </a:lnTo>
                <a:lnTo>
                  <a:pt x="2580" y="2682"/>
                </a:lnTo>
                <a:lnTo>
                  <a:pt x="2587" y="2646"/>
                </a:lnTo>
                <a:lnTo>
                  <a:pt x="2601" y="2613"/>
                </a:lnTo>
                <a:lnTo>
                  <a:pt x="2620" y="2581"/>
                </a:lnTo>
                <a:lnTo>
                  <a:pt x="2645" y="2553"/>
                </a:lnTo>
                <a:lnTo>
                  <a:pt x="2674" y="2529"/>
                </a:lnTo>
                <a:lnTo>
                  <a:pt x="2679" y="2524"/>
                </a:lnTo>
                <a:lnTo>
                  <a:pt x="2710" y="2505"/>
                </a:lnTo>
                <a:lnTo>
                  <a:pt x="2745" y="2493"/>
                </a:lnTo>
                <a:lnTo>
                  <a:pt x="2779" y="2486"/>
                </a:lnTo>
                <a:lnTo>
                  <a:pt x="2814" y="2485"/>
                </a:lnTo>
                <a:lnTo>
                  <a:pt x="2848" y="2488"/>
                </a:lnTo>
                <a:lnTo>
                  <a:pt x="2882" y="2497"/>
                </a:lnTo>
                <a:lnTo>
                  <a:pt x="2914" y="2510"/>
                </a:lnTo>
                <a:lnTo>
                  <a:pt x="2944" y="2527"/>
                </a:lnTo>
                <a:lnTo>
                  <a:pt x="2949" y="2527"/>
                </a:lnTo>
                <a:lnTo>
                  <a:pt x="2946" y="2518"/>
                </a:lnTo>
                <a:lnTo>
                  <a:pt x="2925" y="2482"/>
                </a:lnTo>
                <a:lnTo>
                  <a:pt x="2910" y="2447"/>
                </a:lnTo>
                <a:lnTo>
                  <a:pt x="2902" y="2409"/>
                </a:lnTo>
                <a:lnTo>
                  <a:pt x="2900" y="2372"/>
                </a:lnTo>
                <a:lnTo>
                  <a:pt x="2904" y="2334"/>
                </a:lnTo>
                <a:lnTo>
                  <a:pt x="2913" y="2297"/>
                </a:lnTo>
                <a:lnTo>
                  <a:pt x="2929" y="2262"/>
                </a:lnTo>
                <a:lnTo>
                  <a:pt x="2948" y="2229"/>
                </a:lnTo>
                <a:lnTo>
                  <a:pt x="2974" y="2199"/>
                </a:lnTo>
                <a:lnTo>
                  <a:pt x="3004" y="2173"/>
                </a:lnTo>
                <a:lnTo>
                  <a:pt x="3037" y="2154"/>
                </a:lnTo>
                <a:lnTo>
                  <a:pt x="3071" y="2140"/>
                </a:lnTo>
                <a:lnTo>
                  <a:pt x="3108" y="2133"/>
                </a:lnTo>
                <a:lnTo>
                  <a:pt x="3143" y="2130"/>
                </a:lnTo>
                <a:lnTo>
                  <a:pt x="3179" y="2133"/>
                </a:lnTo>
                <a:lnTo>
                  <a:pt x="3215" y="2140"/>
                </a:lnTo>
                <a:lnTo>
                  <a:pt x="3249" y="2154"/>
                </a:lnTo>
                <a:lnTo>
                  <a:pt x="3281" y="2172"/>
                </a:lnTo>
                <a:lnTo>
                  <a:pt x="3310" y="2194"/>
                </a:lnTo>
                <a:lnTo>
                  <a:pt x="3584" y="1877"/>
                </a:lnTo>
                <a:lnTo>
                  <a:pt x="3630" y="1826"/>
                </a:lnTo>
                <a:lnTo>
                  <a:pt x="3680" y="1780"/>
                </a:lnTo>
                <a:lnTo>
                  <a:pt x="3733" y="1737"/>
                </a:lnTo>
                <a:lnTo>
                  <a:pt x="3787" y="1697"/>
                </a:lnTo>
                <a:lnTo>
                  <a:pt x="3846" y="1661"/>
                </a:lnTo>
                <a:lnTo>
                  <a:pt x="4019" y="1563"/>
                </a:lnTo>
                <a:lnTo>
                  <a:pt x="4019" y="1760"/>
                </a:lnTo>
                <a:lnTo>
                  <a:pt x="3893" y="1832"/>
                </a:lnTo>
                <a:lnTo>
                  <a:pt x="3829" y="1873"/>
                </a:lnTo>
                <a:lnTo>
                  <a:pt x="3768" y="1921"/>
                </a:lnTo>
                <a:lnTo>
                  <a:pt x="3711" y="1972"/>
                </a:lnTo>
                <a:lnTo>
                  <a:pt x="3658" y="2028"/>
                </a:lnTo>
                <a:lnTo>
                  <a:pt x="3404" y="2325"/>
                </a:lnTo>
                <a:lnTo>
                  <a:pt x="3521" y="2492"/>
                </a:lnTo>
                <a:lnTo>
                  <a:pt x="3541" y="2527"/>
                </a:lnTo>
                <a:lnTo>
                  <a:pt x="3556" y="2563"/>
                </a:lnTo>
                <a:lnTo>
                  <a:pt x="3563" y="2600"/>
                </a:lnTo>
                <a:lnTo>
                  <a:pt x="3566" y="2638"/>
                </a:lnTo>
                <a:lnTo>
                  <a:pt x="3562" y="2676"/>
                </a:lnTo>
                <a:lnTo>
                  <a:pt x="3552" y="2713"/>
                </a:lnTo>
                <a:lnTo>
                  <a:pt x="3538" y="2748"/>
                </a:lnTo>
                <a:lnTo>
                  <a:pt x="3518" y="2781"/>
                </a:lnTo>
                <a:lnTo>
                  <a:pt x="3493" y="2811"/>
                </a:lnTo>
                <a:lnTo>
                  <a:pt x="3462" y="2837"/>
                </a:lnTo>
                <a:lnTo>
                  <a:pt x="3429" y="2856"/>
                </a:lnTo>
                <a:lnTo>
                  <a:pt x="3395" y="2870"/>
                </a:lnTo>
                <a:lnTo>
                  <a:pt x="3359" y="2877"/>
                </a:lnTo>
                <a:lnTo>
                  <a:pt x="3322" y="2879"/>
                </a:lnTo>
                <a:lnTo>
                  <a:pt x="3285" y="2877"/>
                </a:lnTo>
                <a:lnTo>
                  <a:pt x="3250" y="2870"/>
                </a:lnTo>
                <a:lnTo>
                  <a:pt x="3216" y="2856"/>
                </a:lnTo>
                <a:lnTo>
                  <a:pt x="3184" y="2838"/>
                </a:lnTo>
                <a:lnTo>
                  <a:pt x="3156" y="2816"/>
                </a:lnTo>
                <a:lnTo>
                  <a:pt x="3170" y="2849"/>
                </a:lnTo>
                <a:lnTo>
                  <a:pt x="3178" y="2884"/>
                </a:lnTo>
                <a:lnTo>
                  <a:pt x="3181" y="2920"/>
                </a:lnTo>
                <a:lnTo>
                  <a:pt x="3178" y="2955"/>
                </a:lnTo>
                <a:lnTo>
                  <a:pt x="3170" y="2990"/>
                </a:lnTo>
                <a:lnTo>
                  <a:pt x="3156" y="3022"/>
                </a:lnTo>
                <a:lnTo>
                  <a:pt x="3138" y="3054"/>
                </a:lnTo>
                <a:lnTo>
                  <a:pt x="3114" y="3080"/>
                </a:lnTo>
                <a:lnTo>
                  <a:pt x="3084" y="3105"/>
                </a:lnTo>
                <a:lnTo>
                  <a:pt x="3080" y="3110"/>
                </a:lnTo>
                <a:lnTo>
                  <a:pt x="3048" y="3128"/>
                </a:lnTo>
                <a:lnTo>
                  <a:pt x="3013" y="3141"/>
                </a:lnTo>
                <a:lnTo>
                  <a:pt x="2977" y="3147"/>
                </a:lnTo>
                <a:lnTo>
                  <a:pt x="2941" y="3149"/>
                </a:lnTo>
                <a:lnTo>
                  <a:pt x="2905" y="3145"/>
                </a:lnTo>
                <a:lnTo>
                  <a:pt x="2870" y="3135"/>
                </a:lnTo>
                <a:lnTo>
                  <a:pt x="2837" y="3119"/>
                </a:lnTo>
                <a:lnTo>
                  <a:pt x="2807" y="3099"/>
                </a:lnTo>
                <a:lnTo>
                  <a:pt x="2780" y="3073"/>
                </a:lnTo>
                <a:lnTo>
                  <a:pt x="2786" y="3105"/>
                </a:lnTo>
                <a:lnTo>
                  <a:pt x="2788" y="3138"/>
                </a:lnTo>
                <a:lnTo>
                  <a:pt x="2786" y="3169"/>
                </a:lnTo>
                <a:lnTo>
                  <a:pt x="2780" y="3201"/>
                </a:lnTo>
                <a:lnTo>
                  <a:pt x="2769" y="3231"/>
                </a:lnTo>
                <a:lnTo>
                  <a:pt x="2754" y="3259"/>
                </a:lnTo>
                <a:lnTo>
                  <a:pt x="2735" y="3286"/>
                </a:lnTo>
                <a:lnTo>
                  <a:pt x="2710" y="3309"/>
                </a:lnTo>
                <a:lnTo>
                  <a:pt x="2682" y="3330"/>
                </a:lnTo>
                <a:lnTo>
                  <a:pt x="2651" y="3346"/>
                </a:lnTo>
                <a:lnTo>
                  <a:pt x="2617" y="3357"/>
                </a:lnTo>
                <a:lnTo>
                  <a:pt x="2581" y="3362"/>
                </a:lnTo>
                <a:lnTo>
                  <a:pt x="2546" y="3362"/>
                </a:lnTo>
                <a:lnTo>
                  <a:pt x="2512" y="3356"/>
                </a:lnTo>
                <a:lnTo>
                  <a:pt x="2479" y="3346"/>
                </a:lnTo>
                <a:lnTo>
                  <a:pt x="2447" y="3330"/>
                </a:lnTo>
                <a:lnTo>
                  <a:pt x="2418" y="3309"/>
                </a:lnTo>
                <a:lnTo>
                  <a:pt x="2393" y="3285"/>
                </a:lnTo>
                <a:lnTo>
                  <a:pt x="2369" y="3257"/>
                </a:lnTo>
                <a:lnTo>
                  <a:pt x="2363" y="3247"/>
                </a:lnTo>
                <a:lnTo>
                  <a:pt x="2373" y="3280"/>
                </a:lnTo>
                <a:lnTo>
                  <a:pt x="2378" y="3315"/>
                </a:lnTo>
                <a:lnTo>
                  <a:pt x="2377" y="3351"/>
                </a:lnTo>
                <a:lnTo>
                  <a:pt x="2369" y="3385"/>
                </a:lnTo>
                <a:lnTo>
                  <a:pt x="2356" y="3419"/>
                </a:lnTo>
                <a:lnTo>
                  <a:pt x="2339" y="3449"/>
                </a:lnTo>
                <a:lnTo>
                  <a:pt x="2316" y="3476"/>
                </a:lnTo>
                <a:lnTo>
                  <a:pt x="2289" y="3501"/>
                </a:lnTo>
                <a:lnTo>
                  <a:pt x="2260" y="3516"/>
                </a:lnTo>
                <a:lnTo>
                  <a:pt x="2229" y="3529"/>
                </a:lnTo>
                <a:lnTo>
                  <a:pt x="2196" y="3536"/>
                </a:lnTo>
                <a:lnTo>
                  <a:pt x="2163" y="3537"/>
                </a:lnTo>
                <a:lnTo>
                  <a:pt x="2131" y="3535"/>
                </a:lnTo>
                <a:lnTo>
                  <a:pt x="2099" y="3526"/>
                </a:lnTo>
                <a:lnTo>
                  <a:pt x="2070" y="3514"/>
                </a:lnTo>
                <a:lnTo>
                  <a:pt x="2042" y="3497"/>
                </a:lnTo>
                <a:lnTo>
                  <a:pt x="2016" y="3475"/>
                </a:lnTo>
                <a:lnTo>
                  <a:pt x="1994" y="3449"/>
                </a:lnTo>
                <a:lnTo>
                  <a:pt x="1958" y="3397"/>
                </a:lnTo>
                <a:lnTo>
                  <a:pt x="1953" y="3397"/>
                </a:lnTo>
                <a:lnTo>
                  <a:pt x="1920" y="3416"/>
                </a:lnTo>
                <a:lnTo>
                  <a:pt x="1886" y="3432"/>
                </a:lnTo>
                <a:lnTo>
                  <a:pt x="1850" y="3442"/>
                </a:lnTo>
                <a:lnTo>
                  <a:pt x="1815" y="3448"/>
                </a:lnTo>
                <a:lnTo>
                  <a:pt x="1779" y="3448"/>
                </a:lnTo>
                <a:lnTo>
                  <a:pt x="1748" y="3447"/>
                </a:lnTo>
                <a:lnTo>
                  <a:pt x="1704" y="3435"/>
                </a:lnTo>
                <a:lnTo>
                  <a:pt x="1664" y="3418"/>
                </a:lnTo>
                <a:lnTo>
                  <a:pt x="1627" y="3396"/>
                </a:lnTo>
                <a:lnTo>
                  <a:pt x="1596" y="3368"/>
                </a:lnTo>
                <a:lnTo>
                  <a:pt x="1568" y="3336"/>
                </a:lnTo>
                <a:lnTo>
                  <a:pt x="1550" y="3307"/>
                </a:lnTo>
                <a:lnTo>
                  <a:pt x="1536" y="3278"/>
                </a:lnTo>
                <a:lnTo>
                  <a:pt x="1525" y="3246"/>
                </a:lnTo>
                <a:lnTo>
                  <a:pt x="1519" y="3212"/>
                </a:lnTo>
                <a:lnTo>
                  <a:pt x="1487" y="3236"/>
                </a:lnTo>
                <a:lnTo>
                  <a:pt x="1451" y="3259"/>
                </a:lnTo>
                <a:lnTo>
                  <a:pt x="1412" y="3276"/>
                </a:lnTo>
                <a:lnTo>
                  <a:pt x="1370" y="3289"/>
                </a:lnTo>
                <a:lnTo>
                  <a:pt x="1328" y="3295"/>
                </a:lnTo>
                <a:lnTo>
                  <a:pt x="1283" y="3296"/>
                </a:lnTo>
                <a:lnTo>
                  <a:pt x="1264" y="3295"/>
                </a:lnTo>
                <a:lnTo>
                  <a:pt x="1247" y="3293"/>
                </a:lnTo>
                <a:lnTo>
                  <a:pt x="1206" y="3284"/>
                </a:lnTo>
                <a:lnTo>
                  <a:pt x="1167" y="3269"/>
                </a:lnTo>
                <a:lnTo>
                  <a:pt x="1130" y="3251"/>
                </a:lnTo>
                <a:lnTo>
                  <a:pt x="1096" y="3226"/>
                </a:lnTo>
                <a:lnTo>
                  <a:pt x="1066" y="3198"/>
                </a:lnTo>
                <a:lnTo>
                  <a:pt x="1038" y="3167"/>
                </a:lnTo>
                <a:lnTo>
                  <a:pt x="1014" y="3128"/>
                </a:lnTo>
                <a:lnTo>
                  <a:pt x="994" y="3086"/>
                </a:lnTo>
                <a:lnTo>
                  <a:pt x="982" y="3043"/>
                </a:lnTo>
                <a:lnTo>
                  <a:pt x="977" y="2998"/>
                </a:lnTo>
                <a:lnTo>
                  <a:pt x="979" y="2952"/>
                </a:lnTo>
                <a:lnTo>
                  <a:pt x="957" y="2951"/>
                </a:lnTo>
                <a:lnTo>
                  <a:pt x="933" y="2950"/>
                </a:lnTo>
                <a:lnTo>
                  <a:pt x="909" y="2949"/>
                </a:lnTo>
                <a:lnTo>
                  <a:pt x="869" y="2944"/>
                </a:lnTo>
                <a:lnTo>
                  <a:pt x="828" y="2937"/>
                </a:lnTo>
                <a:lnTo>
                  <a:pt x="792" y="2924"/>
                </a:lnTo>
                <a:lnTo>
                  <a:pt x="756" y="2907"/>
                </a:lnTo>
                <a:lnTo>
                  <a:pt x="724" y="2887"/>
                </a:lnTo>
                <a:lnTo>
                  <a:pt x="694" y="2861"/>
                </a:lnTo>
                <a:lnTo>
                  <a:pt x="668" y="2829"/>
                </a:lnTo>
                <a:lnTo>
                  <a:pt x="646" y="2794"/>
                </a:lnTo>
                <a:lnTo>
                  <a:pt x="629" y="2759"/>
                </a:lnTo>
                <a:lnTo>
                  <a:pt x="618" y="2721"/>
                </a:lnTo>
                <a:lnTo>
                  <a:pt x="610" y="2682"/>
                </a:lnTo>
                <a:lnTo>
                  <a:pt x="608" y="2641"/>
                </a:lnTo>
                <a:lnTo>
                  <a:pt x="566" y="2646"/>
                </a:lnTo>
                <a:lnTo>
                  <a:pt x="523" y="2646"/>
                </a:lnTo>
                <a:lnTo>
                  <a:pt x="504" y="2646"/>
                </a:lnTo>
                <a:lnTo>
                  <a:pt x="486" y="2644"/>
                </a:lnTo>
                <a:lnTo>
                  <a:pt x="446" y="2635"/>
                </a:lnTo>
                <a:lnTo>
                  <a:pt x="407" y="2620"/>
                </a:lnTo>
                <a:lnTo>
                  <a:pt x="370" y="2600"/>
                </a:lnTo>
                <a:lnTo>
                  <a:pt x="336" y="2577"/>
                </a:lnTo>
                <a:lnTo>
                  <a:pt x="305" y="2549"/>
                </a:lnTo>
                <a:lnTo>
                  <a:pt x="277" y="2518"/>
                </a:lnTo>
                <a:lnTo>
                  <a:pt x="256" y="2481"/>
                </a:lnTo>
                <a:lnTo>
                  <a:pt x="241" y="2442"/>
                </a:lnTo>
                <a:lnTo>
                  <a:pt x="230" y="2403"/>
                </a:lnTo>
                <a:lnTo>
                  <a:pt x="224" y="2363"/>
                </a:lnTo>
                <a:lnTo>
                  <a:pt x="224" y="2322"/>
                </a:lnTo>
                <a:lnTo>
                  <a:pt x="229" y="2281"/>
                </a:lnTo>
                <a:lnTo>
                  <a:pt x="238" y="2241"/>
                </a:lnTo>
                <a:lnTo>
                  <a:pt x="252" y="2203"/>
                </a:lnTo>
                <a:lnTo>
                  <a:pt x="270" y="2167"/>
                </a:lnTo>
                <a:lnTo>
                  <a:pt x="295" y="2133"/>
                </a:lnTo>
                <a:lnTo>
                  <a:pt x="323" y="2101"/>
                </a:lnTo>
                <a:lnTo>
                  <a:pt x="356" y="2073"/>
                </a:lnTo>
                <a:lnTo>
                  <a:pt x="409" y="2031"/>
                </a:lnTo>
                <a:lnTo>
                  <a:pt x="378" y="1972"/>
                </a:lnTo>
                <a:lnTo>
                  <a:pt x="341" y="1916"/>
                </a:lnTo>
                <a:lnTo>
                  <a:pt x="300" y="1865"/>
                </a:lnTo>
                <a:lnTo>
                  <a:pt x="253" y="1816"/>
                </a:lnTo>
                <a:lnTo>
                  <a:pt x="203" y="1772"/>
                </a:lnTo>
                <a:lnTo>
                  <a:pt x="150" y="1733"/>
                </a:lnTo>
                <a:lnTo>
                  <a:pt x="93" y="1698"/>
                </a:lnTo>
                <a:lnTo>
                  <a:pt x="0" y="164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08191" y="2344767"/>
            <a:ext cx="58814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595959"/>
                </a:solidFill>
              </a:rPr>
              <a:t>Аскарида человеческая (</a:t>
            </a:r>
            <a:r>
              <a:rPr lang="ru-RU" b="1" dirty="0" err="1">
                <a:solidFill>
                  <a:srgbClr val="595959"/>
                </a:solidFill>
              </a:rPr>
              <a:t>Ascaris</a:t>
            </a:r>
            <a:r>
              <a:rPr lang="ru-RU" b="1" dirty="0">
                <a:solidFill>
                  <a:srgbClr val="595959"/>
                </a:solidFill>
              </a:rPr>
              <a:t> </a:t>
            </a:r>
            <a:r>
              <a:rPr lang="ru-RU" b="1" dirty="0" err="1">
                <a:solidFill>
                  <a:srgbClr val="595959"/>
                </a:solidFill>
              </a:rPr>
              <a:t>lumbricoides</a:t>
            </a:r>
            <a:r>
              <a:rPr lang="ru-RU" b="1" dirty="0">
                <a:solidFill>
                  <a:srgbClr val="595959"/>
                </a:solidFill>
              </a:rPr>
              <a:t>) – возбудитель аскаридоза, </a:t>
            </a:r>
            <a:r>
              <a:rPr lang="ru-RU" b="1" dirty="0" err="1">
                <a:solidFill>
                  <a:srgbClr val="595959"/>
                </a:solidFill>
              </a:rPr>
              <a:t>антропонозного</a:t>
            </a:r>
            <a:r>
              <a:rPr lang="ru-RU" b="1" dirty="0">
                <a:solidFill>
                  <a:srgbClr val="595959"/>
                </a:solidFill>
              </a:rPr>
              <a:t> </a:t>
            </a:r>
            <a:r>
              <a:rPr lang="ru-RU" b="1" dirty="0" err="1">
                <a:solidFill>
                  <a:srgbClr val="595959"/>
                </a:solidFill>
              </a:rPr>
              <a:t>геогельминтоза</a:t>
            </a:r>
            <a:r>
              <a:rPr lang="ru-RU" b="1" dirty="0">
                <a:solidFill>
                  <a:srgbClr val="595959"/>
                </a:solidFill>
              </a:rPr>
              <a:t>. Половозрелый гельминт локализуется в тонком кишечнике. Встречается практически повсеместно. </a:t>
            </a:r>
          </a:p>
          <a:p>
            <a:pPr algn="just"/>
            <a:endParaRPr lang="ru-RU" b="1" dirty="0">
              <a:solidFill>
                <a:srgbClr val="595959"/>
              </a:solidFill>
            </a:endParaRPr>
          </a:p>
          <a:p>
            <a:pPr algn="just"/>
            <a:r>
              <a:rPr lang="ru-RU" b="1" dirty="0">
                <a:solidFill>
                  <a:srgbClr val="595959"/>
                </a:solidFill>
              </a:rPr>
              <a:t>Тип: </a:t>
            </a:r>
            <a:r>
              <a:rPr lang="ru-RU" b="1" dirty="0" err="1">
                <a:solidFill>
                  <a:srgbClr val="595959"/>
                </a:solidFill>
              </a:rPr>
              <a:t>Nemat</a:t>
            </a:r>
            <a:r>
              <a:rPr lang="en-US" b="1" dirty="0" err="1">
                <a:solidFill>
                  <a:srgbClr val="595959"/>
                </a:solidFill>
              </a:rPr>
              <a:t>helminthes</a:t>
            </a:r>
            <a:endParaRPr lang="ru-RU" b="1" dirty="0">
              <a:solidFill>
                <a:srgbClr val="595959"/>
              </a:solidFill>
            </a:endParaRPr>
          </a:p>
          <a:p>
            <a:pPr algn="just"/>
            <a:r>
              <a:rPr lang="ru-RU" b="1" dirty="0">
                <a:solidFill>
                  <a:srgbClr val="595959"/>
                </a:solidFill>
              </a:rPr>
              <a:t>класс:</a:t>
            </a:r>
            <a:r>
              <a:rPr lang="en-US" b="1" dirty="0">
                <a:solidFill>
                  <a:srgbClr val="595959"/>
                </a:solidFill>
              </a:rPr>
              <a:t> Nematoda</a:t>
            </a:r>
          </a:p>
          <a:p>
            <a:pPr algn="just"/>
            <a:r>
              <a:rPr lang="ru-RU" b="1" dirty="0">
                <a:solidFill>
                  <a:srgbClr val="595959"/>
                </a:solidFill>
              </a:rPr>
              <a:t>вид: </a:t>
            </a:r>
            <a:r>
              <a:rPr lang="ru-RU" b="1" dirty="0" err="1">
                <a:solidFill>
                  <a:srgbClr val="595959"/>
                </a:solidFill>
              </a:rPr>
              <a:t>Ascaris</a:t>
            </a:r>
            <a:r>
              <a:rPr lang="ru-RU" b="1" dirty="0">
                <a:solidFill>
                  <a:srgbClr val="595959"/>
                </a:solidFill>
              </a:rPr>
              <a:t> </a:t>
            </a:r>
            <a:r>
              <a:rPr lang="ru-RU" b="1" dirty="0" err="1">
                <a:solidFill>
                  <a:srgbClr val="595959"/>
                </a:solidFill>
              </a:rPr>
              <a:t>lumbricoides</a:t>
            </a:r>
            <a:endParaRPr lang="ru-RU" b="1" dirty="0">
              <a:solidFill>
                <a:srgbClr val="595959"/>
              </a:solidFill>
            </a:endParaRPr>
          </a:p>
          <a:p>
            <a:pPr algn="just"/>
            <a:endParaRPr lang="ru-RU" b="1" dirty="0">
              <a:solidFill>
                <a:srgbClr val="595959"/>
              </a:solidFill>
            </a:endParaRPr>
          </a:p>
          <a:p>
            <a:pPr algn="just"/>
            <a:r>
              <a:rPr lang="ru-RU" b="1" dirty="0">
                <a:solidFill>
                  <a:srgbClr val="595959"/>
                </a:solidFill>
              </a:rPr>
              <a:t>Аскарида – истинный, облигатный постоянный эндопаразит, тканевой и полостной, </a:t>
            </a:r>
            <a:r>
              <a:rPr lang="ru-RU" b="1" dirty="0" err="1">
                <a:solidFill>
                  <a:srgbClr val="595959"/>
                </a:solidFill>
              </a:rPr>
              <a:t>моноксенный</a:t>
            </a:r>
            <a:r>
              <a:rPr lang="ru-RU" b="1" dirty="0">
                <a:solidFill>
                  <a:srgbClr val="595959"/>
                </a:solidFill>
              </a:rPr>
              <a:t>.</a:t>
            </a:r>
          </a:p>
        </p:txBody>
      </p:sp>
      <p:sp>
        <p:nvSpPr>
          <p:cNvPr id="17" name="Полилиния 16"/>
          <p:cNvSpPr/>
          <p:nvPr/>
        </p:nvSpPr>
        <p:spPr>
          <a:xfrm rot="20968837">
            <a:off x="-1522673" y="5641413"/>
            <a:ext cx="3030715" cy="1858333"/>
          </a:xfrm>
          <a:custGeom>
            <a:avLst/>
            <a:gdLst>
              <a:gd name="connsiteX0" fmla="*/ 0 w 3080697"/>
              <a:gd name="connsiteY0" fmla="*/ 493864 h 1379236"/>
              <a:gd name="connsiteX1" fmla="*/ 1436915 w 3080697"/>
              <a:gd name="connsiteY1" fmla="*/ 378 h 1379236"/>
              <a:gd name="connsiteX2" fmla="*/ 2133600 w 3080697"/>
              <a:gd name="connsiteY2" fmla="*/ 421293 h 1379236"/>
              <a:gd name="connsiteX3" fmla="*/ 2191658 w 3080697"/>
              <a:gd name="connsiteY3" fmla="*/ 914778 h 1379236"/>
              <a:gd name="connsiteX4" fmla="*/ 2873829 w 3080697"/>
              <a:gd name="connsiteY4" fmla="*/ 1059921 h 1379236"/>
              <a:gd name="connsiteX5" fmla="*/ 3048000 w 3080697"/>
              <a:gd name="connsiteY5" fmla="*/ 1379236 h 1379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0697" h="1379236">
                <a:moveTo>
                  <a:pt x="0" y="493864"/>
                </a:moveTo>
                <a:cubicBezTo>
                  <a:pt x="540657" y="253168"/>
                  <a:pt x="1081315" y="12473"/>
                  <a:pt x="1436915" y="378"/>
                </a:cubicBezTo>
                <a:cubicBezTo>
                  <a:pt x="1792515" y="-11717"/>
                  <a:pt x="2007810" y="268893"/>
                  <a:pt x="2133600" y="421293"/>
                </a:cubicBezTo>
                <a:cubicBezTo>
                  <a:pt x="2259391" y="573693"/>
                  <a:pt x="2068286" y="808340"/>
                  <a:pt x="2191658" y="914778"/>
                </a:cubicBezTo>
                <a:cubicBezTo>
                  <a:pt x="2315030" y="1021216"/>
                  <a:pt x="2731105" y="982511"/>
                  <a:pt x="2873829" y="1059921"/>
                </a:cubicBezTo>
                <a:cubicBezTo>
                  <a:pt x="3016553" y="1137331"/>
                  <a:pt x="3142343" y="1255865"/>
                  <a:pt x="3048000" y="1379236"/>
                </a:cubicBezTo>
              </a:path>
            </a:pathLst>
          </a:custGeom>
          <a:solidFill>
            <a:srgbClr val="3E8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11572720" y="6106508"/>
            <a:ext cx="1145390" cy="1132114"/>
          </a:xfrm>
          <a:custGeom>
            <a:avLst/>
            <a:gdLst>
              <a:gd name="connsiteX0" fmla="*/ 448705 w 1145390"/>
              <a:gd name="connsiteY0" fmla="*/ 1132114 h 1132114"/>
              <a:gd name="connsiteX1" fmla="*/ 27790 w 1145390"/>
              <a:gd name="connsiteY1" fmla="*/ 406400 h 1132114"/>
              <a:gd name="connsiteX2" fmla="*/ 1145390 w 1145390"/>
              <a:gd name="connsiteY2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5390" h="1132114">
                <a:moveTo>
                  <a:pt x="448705" y="1132114"/>
                </a:moveTo>
                <a:cubicBezTo>
                  <a:pt x="180190" y="863600"/>
                  <a:pt x="-88324" y="595086"/>
                  <a:pt x="27790" y="406400"/>
                </a:cubicBezTo>
                <a:cubicBezTo>
                  <a:pt x="143904" y="217714"/>
                  <a:pt x="644647" y="108857"/>
                  <a:pt x="1145390" y="0"/>
                </a:cubicBezTo>
              </a:path>
            </a:pathLst>
          </a:custGeom>
          <a:solidFill>
            <a:srgbClr val="09B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 rot="1051947">
            <a:off x="8875850" y="-548396"/>
            <a:ext cx="4159163" cy="1512202"/>
          </a:xfrm>
          <a:custGeom>
            <a:avLst/>
            <a:gdLst>
              <a:gd name="connsiteX0" fmla="*/ 0 w 3628571"/>
              <a:gd name="connsiteY0" fmla="*/ 0 h 956646"/>
              <a:gd name="connsiteX1" fmla="*/ 682171 w 3628571"/>
              <a:gd name="connsiteY1" fmla="*/ 769257 h 956646"/>
              <a:gd name="connsiteX2" fmla="*/ 1436914 w 3628571"/>
              <a:gd name="connsiteY2" fmla="*/ 508000 h 956646"/>
              <a:gd name="connsiteX3" fmla="*/ 2307771 w 3628571"/>
              <a:gd name="connsiteY3" fmla="*/ 783772 h 956646"/>
              <a:gd name="connsiteX4" fmla="*/ 2946400 w 3628571"/>
              <a:gd name="connsiteY4" fmla="*/ 914400 h 956646"/>
              <a:gd name="connsiteX5" fmla="*/ 3628571 w 3628571"/>
              <a:gd name="connsiteY5" fmla="*/ 29029 h 95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8571" h="956646">
                <a:moveTo>
                  <a:pt x="0" y="0"/>
                </a:moveTo>
                <a:cubicBezTo>
                  <a:pt x="221342" y="342295"/>
                  <a:pt x="442685" y="684590"/>
                  <a:pt x="682171" y="769257"/>
                </a:cubicBezTo>
                <a:cubicBezTo>
                  <a:pt x="921657" y="853924"/>
                  <a:pt x="1165981" y="505581"/>
                  <a:pt x="1436914" y="508000"/>
                </a:cubicBezTo>
                <a:cubicBezTo>
                  <a:pt x="1707847" y="510419"/>
                  <a:pt x="2056190" y="716039"/>
                  <a:pt x="2307771" y="783772"/>
                </a:cubicBezTo>
                <a:cubicBezTo>
                  <a:pt x="2559352" y="851505"/>
                  <a:pt x="2726267" y="1040190"/>
                  <a:pt x="2946400" y="914400"/>
                </a:cubicBezTo>
                <a:cubicBezTo>
                  <a:pt x="3166533" y="788610"/>
                  <a:pt x="3397552" y="408819"/>
                  <a:pt x="3628571" y="29029"/>
                </a:cubicBezTo>
              </a:path>
            </a:pathLst>
          </a:custGeom>
          <a:solidFill>
            <a:srgbClr val="078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 rot="9380483">
            <a:off x="-486026" y="-254131"/>
            <a:ext cx="1145390" cy="1132114"/>
          </a:xfrm>
          <a:custGeom>
            <a:avLst/>
            <a:gdLst>
              <a:gd name="connsiteX0" fmla="*/ 448705 w 1145390"/>
              <a:gd name="connsiteY0" fmla="*/ 1132114 h 1132114"/>
              <a:gd name="connsiteX1" fmla="*/ 27790 w 1145390"/>
              <a:gd name="connsiteY1" fmla="*/ 406400 h 1132114"/>
              <a:gd name="connsiteX2" fmla="*/ 1145390 w 1145390"/>
              <a:gd name="connsiteY2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5390" h="1132114">
                <a:moveTo>
                  <a:pt x="448705" y="1132114"/>
                </a:moveTo>
                <a:cubicBezTo>
                  <a:pt x="180190" y="863600"/>
                  <a:pt x="-88324" y="595086"/>
                  <a:pt x="27790" y="406400"/>
                </a:cubicBezTo>
                <a:cubicBezTo>
                  <a:pt x="143904" y="217714"/>
                  <a:pt x="644647" y="108857"/>
                  <a:pt x="1145390" y="0"/>
                </a:cubicBezTo>
              </a:path>
            </a:pathLst>
          </a:custGeom>
          <a:solidFill>
            <a:srgbClr val="09B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itle 2"/>
          <p:cNvSpPr txBox="1"/>
          <p:nvPr/>
        </p:nvSpPr>
        <p:spPr>
          <a:xfrm>
            <a:off x="5658905" y="380259"/>
            <a:ext cx="5699789" cy="5060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400" b="1" dirty="0">
                <a:solidFill>
                  <a:schemeClr val="accent3"/>
                </a:solidFill>
                <a:latin typeface="+mn-lt"/>
              </a:rPr>
              <a:t>Аскарида человеческая </a:t>
            </a:r>
            <a:r>
              <a:rPr lang="be-BY" sz="2400" b="1" dirty="0">
                <a:solidFill>
                  <a:schemeClr val="accent3"/>
                </a:solidFill>
                <a:latin typeface="+mn-lt"/>
              </a:rPr>
              <a:t>как представитель геогельминтов</a:t>
            </a:r>
            <a:endParaRPr lang="en-US" sz="2400" b="1" dirty="0">
              <a:solidFill>
                <a:schemeClr val="accent3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" t="-196" r="58183" b="196"/>
          <a:stretch/>
        </p:blipFill>
        <p:spPr/>
      </p:pic>
      <p:sp>
        <p:nvSpPr>
          <p:cNvPr id="25" name="Title 2"/>
          <p:cNvSpPr txBox="1"/>
          <p:nvPr/>
        </p:nvSpPr>
        <p:spPr>
          <a:xfrm>
            <a:off x="5048675" y="1838761"/>
            <a:ext cx="6171551" cy="5060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chemeClr val="accent3"/>
                </a:solidFill>
                <a:latin typeface="+mn-lt"/>
              </a:rPr>
              <a:t>Систематика и общая характеристика</a:t>
            </a:r>
            <a:endParaRPr lang="en-US" sz="2000" b="1" dirty="0">
              <a:solidFill>
                <a:schemeClr val="accent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2858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олилиния 21"/>
          <p:cNvSpPr/>
          <p:nvPr/>
        </p:nvSpPr>
        <p:spPr>
          <a:xfrm rot="9994238">
            <a:off x="2820618" y="6293272"/>
            <a:ext cx="4159163" cy="1512202"/>
          </a:xfrm>
          <a:custGeom>
            <a:avLst/>
            <a:gdLst>
              <a:gd name="connsiteX0" fmla="*/ 0 w 3628571"/>
              <a:gd name="connsiteY0" fmla="*/ 0 h 956646"/>
              <a:gd name="connsiteX1" fmla="*/ 682171 w 3628571"/>
              <a:gd name="connsiteY1" fmla="*/ 769257 h 956646"/>
              <a:gd name="connsiteX2" fmla="*/ 1436914 w 3628571"/>
              <a:gd name="connsiteY2" fmla="*/ 508000 h 956646"/>
              <a:gd name="connsiteX3" fmla="*/ 2307771 w 3628571"/>
              <a:gd name="connsiteY3" fmla="*/ 783772 h 956646"/>
              <a:gd name="connsiteX4" fmla="*/ 2946400 w 3628571"/>
              <a:gd name="connsiteY4" fmla="*/ 914400 h 956646"/>
              <a:gd name="connsiteX5" fmla="*/ 3628571 w 3628571"/>
              <a:gd name="connsiteY5" fmla="*/ 29029 h 95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8571" h="956646">
                <a:moveTo>
                  <a:pt x="0" y="0"/>
                </a:moveTo>
                <a:cubicBezTo>
                  <a:pt x="221342" y="342295"/>
                  <a:pt x="442685" y="684590"/>
                  <a:pt x="682171" y="769257"/>
                </a:cubicBezTo>
                <a:cubicBezTo>
                  <a:pt x="921657" y="853924"/>
                  <a:pt x="1165981" y="505581"/>
                  <a:pt x="1436914" y="508000"/>
                </a:cubicBezTo>
                <a:cubicBezTo>
                  <a:pt x="1707847" y="510419"/>
                  <a:pt x="2056190" y="716039"/>
                  <a:pt x="2307771" y="783772"/>
                </a:cubicBezTo>
                <a:cubicBezTo>
                  <a:pt x="2559352" y="851505"/>
                  <a:pt x="2726267" y="1040190"/>
                  <a:pt x="2946400" y="914400"/>
                </a:cubicBezTo>
                <a:cubicBezTo>
                  <a:pt x="3166533" y="788610"/>
                  <a:pt x="3397552" y="408819"/>
                  <a:pt x="3628571" y="29029"/>
                </a:cubicBezTo>
              </a:path>
            </a:pathLst>
          </a:custGeom>
          <a:solidFill>
            <a:srgbClr val="078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 rot="21370047" flipH="1">
            <a:off x="4260821" y="-270618"/>
            <a:ext cx="3164767" cy="956646"/>
          </a:xfrm>
          <a:custGeom>
            <a:avLst/>
            <a:gdLst>
              <a:gd name="connsiteX0" fmla="*/ 0 w 3628571"/>
              <a:gd name="connsiteY0" fmla="*/ 0 h 956646"/>
              <a:gd name="connsiteX1" fmla="*/ 682171 w 3628571"/>
              <a:gd name="connsiteY1" fmla="*/ 769257 h 956646"/>
              <a:gd name="connsiteX2" fmla="*/ 1436914 w 3628571"/>
              <a:gd name="connsiteY2" fmla="*/ 508000 h 956646"/>
              <a:gd name="connsiteX3" fmla="*/ 2307771 w 3628571"/>
              <a:gd name="connsiteY3" fmla="*/ 783772 h 956646"/>
              <a:gd name="connsiteX4" fmla="*/ 2946400 w 3628571"/>
              <a:gd name="connsiteY4" fmla="*/ 914400 h 956646"/>
              <a:gd name="connsiteX5" fmla="*/ 3628571 w 3628571"/>
              <a:gd name="connsiteY5" fmla="*/ 29029 h 95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8571" h="956646">
                <a:moveTo>
                  <a:pt x="0" y="0"/>
                </a:moveTo>
                <a:cubicBezTo>
                  <a:pt x="221342" y="342295"/>
                  <a:pt x="442685" y="684590"/>
                  <a:pt x="682171" y="769257"/>
                </a:cubicBezTo>
                <a:cubicBezTo>
                  <a:pt x="921657" y="853924"/>
                  <a:pt x="1165981" y="505581"/>
                  <a:pt x="1436914" y="508000"/>
                </a:cubicBezTo>
                <a:cubicBezTo>
                  <a:pt x="1707847" y="510419"/>
                  <a:pt x="2056190" y="716039"/>
                  <a:pt x="2307771" y="783772"/>
                </a:cubicBezTo>
                <a:cubicBezTo>
                  <a:pt x="2559352" y="851505"/>
                  <a:pt x="2726267" y="1040190"/>
                  <a:pt x="2946400" y="914400"/>
                </a:cubicBezTo>
                <a:cubicBezTo>
                  <a:pt x="3166533" y="788610"/>
                  <a:pt x="3397552" y="408819"/>
                  <a:pt x="3628571" y="29029"/>
                </a:cubicBezTo>
              </a:path>
            </a:pathLst>
          </a:custGeom>
          <a:solidFill>
            <a:srgbClr val="0BD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Rounded Rectangle 21"/>
          <p:cNvSpPr/>
          <p:nvPr/>
        </p:nvSpPr>
        <p:spPr>
          <a:xfrm rot="16200000" flipV="1">
            <a:off x="9025652" y="3122267"/>
            <a:ext cx="4884384" cy="4952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788" name="TextBox 10"/>
          <p:cNvSpPr txBox="1"/>
          <p:nvPr/>
        </p:nvSpPr>
        <p:spPr>
          <a:xfrm>
            <a:off x="1353311" y="4804989"/>
            <a:ext cx="24140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bg1"/>
                </a:solidFill>
                <a:effectLst>
                  <a:outerShdw blurRad="330200" sx="102000" sy="102000" algn="ctr" rotWithShape="0">
                    <a:prstClr val="black">
                      <a:alpha val="98000"/>
                    </a:prstClr>
                  </a:outerShdw>
                </a:effectLst>
                <a:latin typeface="Freestyle Script" panose="030804020302050B0404" pitchFamily="66" charset="0"/>
              </a:rPr>
              <a:t>motion.</a:t>
            </a:r>
          </a:p>
        </p:txBody>
      </p:sp>
      <p:sp>
        <p:nvSpPr>
          <p:cNvPr id="1048789" name="Rectangle 11"/>
          <p:cNvSpPr/>
          <p:nvPr/>
        </p:nvSpPr>
        <p:spPr>
          <a:xfrm>
            <a:off x="1353311" y="5921390"/>
            <a:ext cx="31220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Lorem Ipsum is simply dummy text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1" name="Rounded Rectangle 21"/>
          <p:cNvSpPr/>
          <p:nvPr/>
        </p:nvSpPr>
        <p:spPr>
          <a:xfrm flipV="1">
            <a:off x="139822" y="6305071"/>
            <a:ext cx="2554470" cy="444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784" name="Hexagon 2"/>
          <p:cNvSpPr/>
          <p:nvPr/>
        </p:nvSpPr>
        <p:spPr>
          <a:xfrm rot="16200000">
            <a:off x="4152748" y="2810398"/>
            <a:ext cx="1654698" cy="1426464"/>
          </a:xfrm>
          <a:prstGeom prst="hexagon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0" dist="190500" dir="9360000" sx="102000" sy="102000" algn="ctr" rotWithShape="0">
              <a:prstClr val="black">
                <a:alpha val="8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116"/>
          <p:cNvSpPr/>
          <p:nvPr/>
        </p:nvSpPr>
        <p:spPr bwMode="auto">
          <a:xfrm>
            <a:off x="4521474" y="3174205"/>
            <a:ext cx="917246" cy="794027"/>
          </a:xfrm>
          <a:custGeom>
            <a:avLst/>
            <a:gdLst>
              <a:gd name="T0" fmla="*/ 1272 w 4019"/>
              <a:gd name="T1" fmla="*/ 446 h 3537"/>
              <a:gd name="T2" fmla="*/ 1751 w 4019"/>
              <a:gd name="T3" fmla="*/ 406 h 3537"/>
              <a:gd name="T4" fmla="*/ 2093 w 4019"/>
              <a:gd name="T5" fmla="*/ 479 h 3537"/>
              <a:gd name="T6" fmla="*/ 3354 w 4019"/>
              <a:gd name="T7" fmla="*/ 581 h 3537"/>
              <a:gd name="T8" fmla="*/ 2479 w 4019"/>
              <a:gd name="T9" fmla="*/ 669 h 3537"/>
              <a:gd name="T10" fmla="*/ 2779 w 4019"/>
              <a:gd name="T11" fmla="*/ 926 h 3537"/>
              <a:gd name="T12" fmla="*/ 2804 w 4019"/>
              <a:gd name="T13" fmla="*/ 1139 h 3537"/>
              <a:gd name="T14" fmla="*/ 2880 w 4019"/>
              <a:gd name="T15" fmla="*/ 1500 h 3537"/>
              <a:gd name="T16" fmla="*/ 2790 w 4019"/>
              <a:gd name="T17" fmla="*/ 1682 h 3537"/>
              <a:gd name="T18" fmla="*/ 2596 w 4019"/>
              <a:gd name="T19" fmla="*/ 1670 h 3537"/>
              <a:gd name="T20" fmla="*/ 2377 w 4019"/>
              <a:gd name="T21" fmla="*/ 1368 h 3537"/>
              <a:gd name="T22" fmla="*/ 2268 w 4019"/>
              <a:gd name="T23" fmla="*/ 1148 h 3537"/>
              <a:gd name="T24" fmla="*/ 451 w 4019"/>
              <a:gd name="T25" fmla="*/ 2201 h 3537"/>
              <a:gd name="T26" fmla="*/ 398 w 4019"/>
              <a:gd name="T27" fmla="*/ 2402 h 3537"/>
              <a:gd name="T28" fmla="*/ 587 w 4019"/>
              <a:gd name="T29" fmla="*/ 2487 h 3537"/>
              <a:gd name="T30" fmla="*/ 1638 w 4019"/>
              <a:gd name="T31" fmla="*/ 1780 h 3537"/>
              <a:gd name="T32" fmla="*/ 1735 w 4019"/>
              <a:gd name="T33" fmla="*/ 1880 h 3537"/>
              <a:gd name="T34" fmla="*/ 771 w 4019"/>
              <a:gd name="T35" fmla="*/ 2603 h 3537"/>
              <a:gd name="T36" fmla="*/ 856 w 4019"/>
              <a:gd name="T37" fmla="*/ 2784 h 3537"/>
              <a:gd name="T38" fmla="*/ 1072 w 4019"/>
              <a:gd name="T39" fmla="*/ 2750 h 3537"/>
              <a:gd name="T40" fmla="*/ 1902 w 4019"/>
              <a:gd name="T41" fmla="*/ 2166 h 3537"/>
              <a:gd name="T42" fmla="*/ 1971 w 4019"/>
              <a:gd name="T43" fmla="*/ 2283 h 3537"/>
              <a:gd name="T44" fmla="*/ 1135 w 4019"/>
              <a:gd name="T45" fmla="*/ 2963 h 3537"/>
              <a:gd name="T46" fmla="*/ 1246 w 4019"/>
              <a:gd name="T47" fmla="*/ 3128 h 3537"/>
              <a:gd name="T48" fmla="*/ 2053 w 4019"/>
              <a:gd name="T49" fmla="*/ 2639 h 3537"/>
              <a:gd name="T50" fmla="*/ 2148 w 4019"/>
              <a:gd name="T51" fmla="*/ 2739 h 3537"/>
              <a:gd name="T52" fmla="*/ 1674 w 4019"/>
              <a:gd name="T53" fmla="*/ 3155 h 3537"/>
              <a:gd name="T54" fmla="*/ 1772 w 4019"/>
              <a:gd name="T55" fmla="*/ 3291 h 3537"/>
              <a:gd name="T56" fmla="*/ 1919 w 4019"/>
              <a:gd name="T57" fmla="*/ 3150 h 3537"/>
              <a:gd name="T58" fmla="*/ 2148 w 4019"/>
              <a:gd name="T59" fmla="*/ 3039 h 3537"/>
              <a:gd name="T60" fmla="*/ 2317 w 4019"/>
              <a:gd name="T61" fmla="*/ 2787 h 3537"/>
              <a:gd name="T62" fmla="*/ 2581 w 4019"/>
              <a:gd name="T63" fmla="*/ 2755 h 3537"/>
              <a:gd name="T64" fmla="*/ 2679 w 4019"/>
              <a:gd name="T65" fmla="*/ 2524 h 3537"/>
              <a:gd name="T66" fmla="*/ 2944 w 4019"/>
              <a:gd name="T67" fmla="*/ 2527 h 3537"/>
              <a:gd name="T68" fmla="*/ 2913 w 4019"/>
              <a:gd name="T69" fmla="*/ 2297 h 3537"/>
              <a:gd name="T70" fmla="*/ 3143 w 4019"/>
              <a:gd name="T71" fmla="*/ 2130 h 3537"/>
              <a:gd name="T72" fmla="*/ 3680 w 4019"/>
              <a:gd name="T73" fmla="*/ 1780 h 3537"/>
              <a:gd name="T74" fmla="*/ 3768 w 4019"/>
              <a:gd name="T75" fmla="*/ 1921 h 3537"/>
              <a:gd name="T76" fmla="*/ 3566 w 4019"/>
              <a:gd name="T77" fmla="*/ 2638 h 3537"/>
              <a:gd name="T78" fmla="*/ 3395 w 4019"/>
              <a:gd name="T79" fmla="*/ 2870 h 3537"/>
              <a:gd name="T80" fmla="*/ 3170 w 4019"/>
              <a:gd name="T81" fmla="*/ 2849 h 3537"/>
              <a:gd name="T82" fmla="*/ 3084 w 4019"/>
              <a:gd name="T83" fmla="*/ 3105 h 3537"/>
              <a:gd name="T84" fmla="*/ 2837 w 4019"/>
              <a:gd name="T85" fmla="*/ 3119 h 3537"/>
              <a:gd name="T86" fmla="*/ 2754 w 4019"/>
              <a:gd name="T87" fmla="*/ 3259 h 3537"/>
              <a:gd name="T88" fmla="*/ 2512 w 4019"/>
              <a:gd name="T89" fmla="*/ 3356 h 3537"/>
              <a:gd name="T90" fmla="*/ 2378 w 4019"/>
              <a:gd name="T91" fmla="*/ 3315 h 3537"/>
              <a:gd name="T92" fmla="*/ 2229 w 4019"/>
              <a:gd name="T93" fmla="*/ 3529 h 3537"/>
              <a:gd name="T94" fmla="*/ 1994 w 4019"/>
              <a:gd name="T95" fmla="*/ 3449 h 3537"/>
              <a:gd name="T96" fmla="*/ 1748 w 4019"/>
              <a:gd name="T97" fmla="*/ 3447 h 3537"/>
              <a:gd name="T98" fmla="*/ 1525 w 4019"/>
              <a:gd name="T99" fmla="*/ 3246 h 3537"/>
              <a:gd name="T100" fmla="*/ 1264 w 4019"/>
              <a:gd name="T101" fmla="*/ 3295 h 3537"/>
              <a:gd name="T102" fmla="*/ 1014 w 4019"/>
              <a:gd name="T103" fmla="*/ 3128 h 3537"/>
              <a:gd name="T104" fmla="*/ 869 w 4019"/>
              <a:gd name="T105" fmla="*/ 2944 h 3537"/>
              <a:gd name="T106" fmla="*/ 629 w 4019"/>
              <a:gd name="T107" fmla="*/ 2759 h 3537"/>
              <a:gd name="T108" fmla="*/ 446 w 4019"/>
              <a:gd name="T109" fmla="*/ 2635 h 3537"/>
              <a:gd name="T110" fmla="*/ 230 w 4019"/>
              <a:gd name="T111" fmla="*/ 2403 h 3537"/>
              <a:gd name="T112" fmla="*/ 323 w 4019"/>
              <a:gd name="T113" fmla="*/ 2101 h 3537"/>
              <a:gd name="T114" fmla="*/ 150 w 4019"/>
              <a:gd name="T115" fmla="*/ 1733 h 3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019" h="3537">
                <a:moveTo>
                  <a:pt x="0" y="0"/>
                </a:moveTo>
                <a:lnTo>
                  <a:pt x="899" y="412"/>
                </a:lnTo>
                <a:lnTo>
                  <a:pt x="959" y="436"/>
                </a:lnTo>
                <a:lnTo>
                  <a:pt x="1020" y="452"/>
                </a:lnTo>
                <a:lnTo>
                  <a:pt x="1083" y="462"/>
                </a:lnTo>
                <a:lnTo>
                  <a:pt x="1146" y="463"/>
                </a:lnTo>
                <a:lnTo>
                  <a:pt x="1210" y="458"/>
                </a:lnTo>
                <a:lnTo>
                  <a:pt x="1272" y="446"/>
                </a:lnTo>
                <a:lnTo>
                  <a:pt x="1318" y="434"/>
                </a:lnTo>
                <a:lnTo>
                  <a:pt x="1369" y="423"/>
                </a:lnTo>
                <a:lnTo>
                  <a:pt x="1424" y="414"/>
                </a:lnTo>
                <a:lnTo>
                  <a:pt x="1481" y="407"/>
                </a:lnTo>
                <a:lnTo>
                  <a:pt x="1543" y="403"/>
                </a:lnTo>
                <a:lnTo>
                  <a:pt x="1609" y="401"/>
                </a:lnTo>
                <a:lnTo>
                  <a:pt x="1677" y="402"/>
                </a:lnTo>
                <a:lnTo>
                  <a:pt x="1751" y="406"/>
                </a:lnTo>
                <a:lnTo>
                  <a:pt x="1826" y="414"/>
                </a:lnTo>
                <a:lnTo>
                  <a:pt x="1906" y="427"/>
                </a:lnTo>
                <a:lnTo>
                  <a:pt x="1989" y="444"/>
                </a:lnTo>
                <a:lnTo>
                  <a:pt x="2000" y="447"/>
                </a:lnTo>
                <a:lnTo>
                  <a:pt x="2017" y="453"/>
                </a:lnTo>
                <a:lnTo>
                  <a:pt x="2039" y="459"/>
                </a:lnTo>
                <a:lnTo>
                  <a:pt x="2065" y="468"/>
                </a:lnTo>
                <a:lnTo>
                  <a:pt x="2093" y="479"/>
                </a:lnTo>
                <a:lnTo>
                  <a:pt x="3084" y="490"/>
                </a:lnTo>
                <a:lnTo>
                  <a:pt x="3133" y="487"/>
                </a:lnTo>
                <a:lnTo>
                  <a:pt x="3181" y="478"/>
                </a:lnTo>
                <a:lnTo>
                  <a:pt x="3227" y="462"/>
                </a:lnTo>
                <a:lnTo>
                  <a:pt x="3271" y="440"/>
                </a:lnTo>
                <a:lnTo>
                  <a:pt x="4019" y="4"/>
                </a:lnTo>
                <a:lnTo>
                  <a:pt x="4019" y="188"/>
                </a:lnTo>
                <a:lnTo>
                  <a:pt x="3354" y="581"/>
                </a:lnTo>
                <a:lnTo>
                  <a:pt x="3311" y="604"/>
                </a:lnTo>
                <a:lnTo>
                  <a:pt x="3266" y="623"/>
                </a:lnTo>
                <a:lnTo>
                  <a:pt x="3218" y="635"/>
                </a:lnTo>
                <a:lnTo>
                  <a:pt x="3171" y="642"/>
                </a:lnTo>
                <a:lnTo>
                  <a:pt x="3122" y="645"/>
                </a:lnTo>
                <a:lnTo>
                  <a:pt x="2954" y="648"/>
                </a:lnTo>
                <a:lnTo>
                  <a:pt x="2425" y="640"/>
                </a:lnTo>
                <a:lnTo>
                  <a:pt x="2479" y="669"/>
                </a:lnTo>
                <a:lnTo>
                  <a:pt x="2530" y="698"/>
                </a:lnTo>
                <a:lnTo>
                  <a:pt x="2579" y="730"/>
                </a:lnTo>
                <a:lnTo>
                  <a:pt x="2624" y="761"/>
                </a:lnTo>
                <a:lnTo>
                  <a:pt x="2665" y="793"/>
                </a:lnTo>
                <a:lnTo>
                  <a:pt x="2703" y="826"/>
                </a:lnTo>
                <a:lnTo>
                  <a:pt x="2734" y="859"/>
                </a:lnTo>
                <a:lnTo>
                  <a:pt x="2759" y="893"/>
                </a:lnTo>
                <a:lnTo>
                  <a:pt x="2779" y="926"/>
                </a:lnTo>
                <a:lnTo>
                  <a:pt x="2779" y="930"/>
                </a:lnTo>
                <a:lnTo>
                  <a:pt x="2780" y="942"/>
                </a:lnTo>
                <a:lnTo>
                  <a:pt x="2782" y="961"/>
                </a:lnTo>
                <a:lnTo>
                  <a:pt x="2785" y="988"/>
                </a:lnTo>
                <a:lnTo>
                  <a:pt x="2788" y="1020"/>
                </a:lnTo>
                <a:lnTo>
                  <a:pt x="2793" y="1055"/>
                </a:lnTo>
                <a:lnTo>
                  <a:pt x="2798" y="1095"/>
                </a:lnTo>
                <a:lnTo>
                  <a:pt x="2804" y="1139"/>
                </a:lnTo>
                <a:lnTo>
                  <a:pt x="2812" y="1184"/>
                </a:lnTo>
                <a:lnTo>
                  <a:pt x="2819" y="1232"/>
                </a:lnTo>
                <a:lnTo>
                  <a:pt x="2827" y="1279"/>
                </a:lnTo>
                <a:lnTo>
                  <a:pt x="2837" y="1327"/>
                </a:lnTo>
                <a:lnTo>
                  <a:pt x="2847" y="1374"/>
                </a:lnTo>
                <a:lnTo>
                  <a:pt x="2857" y="1418"/>
                </a:lnTo>
                <a:lnTo>
                  <a:pt x="2868" y="1461"/>
                </a:lnTo>
                <a:lnTo>
                  <a:pt x="2880" y="1500"/>
                </a:lnTo>
                <a:lnTo>
                  <a:pt x="2886" y="1529"/>
                </a:lnTo>
                <a:lnTo>
                  <a:pt x="2887" y="1558"/>
                </a:lnTo>
                <a:lnTo>
                  <a:pt x="2881" y="1586"/>
                </a:lnTo>
                <a:lnTo>
                  <a:pt x="2871" y="1613"/>
                </a:lnTo>
                <a:lnTo>
                  <a:pt x="2855" y="1637"/>
                </a:lnTo>
                <a:lnTo>
                  <a:pt x="2835" y="1657"/>
                </a:lnTo>
                <a:lnTo>
                  <a:pt x="2809" y="1674"/>
                </a:lnTo>
                <a:lnTo>
                  <a:pt x="2790" y="1682"/>
                </a:lnTo>
                <a:lnTo>
                  <a:pt x="2769" y="1690"/>
                </a:lnTo>
                <a:lnTo>
                  <a:pt x="2746" y="1696"/>
                </a:lnTo>
                <a:lnTo>
                  <a:pt x="2723" y="1699"/>
                </a:lnTo>
                <a:lnTo>
                  <a:pt x="2698" y="1699"/>
                </a:lnTo>
                <a:lnTo>
                  <a:pt x="2674" y="1698"/>
                </a:lnTo>
                <a:lnTo>
                  <a:pt x="2648" y="1692"/>
                </a:lnTo>
                <a:lnTo>
                  <a:pt x="2622" y="1683"/>
                </a:lnTo>
                <a:lnTo>
                  <a:pt x="2596" y="1670"/>
                </a:lnTo>
                <a:lnTo>
                  <a:pt x="2568" y="1652"/>
                </a:lnTo>
                <a:lnTo>
                  <a:pt x="2541" y="1629"/>
                </a:lnTo>
                <a:lnTo>
                  <a:pt x="2513" y="1601"/>
                </a:lnTo>
                <a:lnTo>
                  <a:pt x="2486" y="1567"/>
                </a:lnTo>
                <a:lnTo>
                  <a:pt x="2458" y="1528"/>
                </a:lnTo>
                <a:lnTo>
                  <a:pt x="2430" y="1481"/>
                </a:lnTo>
                <a:lnTo>
                  <a:pt x="2403" y="1428"/>
                </a:lnTo>
                <a:lnTo>
                  <a:pt x="2377" y="1368"/>
                </a:lnTo>
                <a:lnTo>
                  <a:pt x="2350" y="1300"/>
                </a:lnTo>
                <a:lnTo>
                  <a:pt x="2324" y="1224"/>
                </a:lnTo>
                <a:lnTo>
                  <a:pt x="2323" y="1221"/>
                </a:lnTo>
                <a:lnTo>
                  <a:pt x="2318" y="1213"/>
                </a:lnTo>
                <a:lnTo>
                  <a:pt x="2310" y="1201"/>
                </a:lnTo>
                <a:lnTo>
                  <a:pt x="2299" y="1187"/>
                </a:lnTo>
                <a:lnTo>
                  <a:pt x="2285" y="1168"/>
                </a:lnTo>
                <a:lnTo>
                  <a:pt x="2268" y="1148"/>
                </a:lnTo>
                <a:lnTo>
                  <a:pt x="2250" y="1124"/>
                </a:lnTo>
                <a:lnTo>
                  <a:pt x="2228" y="1101"/>
                </a:lnTo>
                <a:lnTo>
                  <a:pt x="2205" y="1077"/>
                </a:lnTo>
                <a:lnTo>
                  <a:pt x="2181" y="1054"/>
                </a:lnTo>
                <a:lnTo>
                  <a:pt x="2154" y="1031"/>
                </a:lnTo>
                <a:lnTo>
                  <a:pt x="2126" y="1010"/>
                </a:lnTo>
                <a:lnTo>
                  <a:pt x="2095" y="990"/>
                </a:lnTo>
                <a:lnTo>
                  <a:pt x="451" y="2201"/>
                </a:lnTo>
                <a:lnTo>
                  <a:pt x="428" y="2221"/>
                </a:lnTo>
                <a:lnTo>
                  <a:pt x="411" y="2242"/>
                </a:lnTo>
                <a:lnTo>
                  <a:pt x="396" y="2267"/>
                </a:lnTo>
                <a:lnTo>
                  <a:pt x="387" y="2294"/>
                </a:lnTo>
                <a:lnTo>
                  <a:pt x="383" y="2320"/>
                </a:lnTo>
                <a:lnTo>
                  <a:pt x="384" y="2348"/>
                </a:lnTo>
                <a:lnTo>
                  <a:pt x="389" y="2375"/>
                </a:lnTo>
                <a:lnTo>
                  <a:pt x="398" y="2402"/>
                </a:lnTo>
                <a:lnTo>
                  <a:pt x="413" y="2426"/>
                </a:lnTo>
                <a:lnTo>
                  <a:pt x="432" y="2448"/>
                </a:lnTo>
                <a:lnTo>
                  <a:pt x="454" y="2467"/>
                </a:lnTo>
                <a:lnTo>
                  <a:pt x="479" y="2480"/>
                </a:lnTo>
                <a:lnTo>
                  <a:pt x="506" y="2488"/>
                </a:lnTo>
                <a:lnTo>
                  <a:pt x="532" y="2493"/>
                </a:lnTo>
                <a:lnTo>
                  <a:pt x="560" y="2492"/>
                </a:lnTo>
                <a:lnTo>
                  <a:pt x="587" y="2487"/>
                </a:lnTo>
                <a:lnTo>
                  <a:pt x="614" y="2477"/>
                </a:lnTo>
                <a:lnTo>
                  <a:pt x="637" y="2463"/>
                </a:lnTo>
                <a:lnTo>
                  <a:pt x="721" y="2402"/>
                </a:lnTo>
                <a:lnTo>
                  <a:pt x="728" y="2397"/>
                </a:lnTo>
                <a:lnTo>
                  <a:pt x="736" y="2391"/>
                </a:lnTo>
                <a:lnTo>
                  <a:pt x="743" y="2382"/>
                </a:lnTo>
                <a:lnTo>
                  <a:pt x="1615" y="1791"/>
                </a:lnTo>
                <a:lnTo>
                  <a:pt x="1638" y="1780"/>
                </a:lnTo>
                <a:lnTo>
                  <a:pt x="1660" y="1777"/>
                </a:lnTo>
                <a:lnTo>
                  <a:pt x="1682" y="1782"/>
                </a:lnTo>
                <a:lnTo>
                  <a:pt x="1704" y="1793"/>
                </a:lnTo>
                <a:lnTo>
                  <a:pt x="1719" y="1806"/>
                </a:lnTo>
                <a:lnTo>
                  <a:pt x="1730" y="1823"/>
                </a:lnTo>
                <a:lnTo>
                  <a:pt x="1736" y="1842"/>
                </a:lnTo>
                <a:lnTo>
                  <a:pt x="1737" y="1862"/>
                </a:lnTo>
                <a:lnTo>
                  <a:pt x="1735" y="1880"/>
                </a:lnTo>
                <a:lnTo>
                  <a:pt x="1729" y="1895"/>
                </a:lnTo>
                <a:lnTo>
                  <a:pt x="1718" y="1909"/>
                </a:lnTo>
                <a:lnTo>
                  <a:pt x="1704" y="1921"/>
                </a:lnTo>
                <a:lnTo>
                  <a:pt x="889" y="2476"/>
                </a:lnTo>
                <a:lnTo>
                  <a:pt x="816" y="2527"/>
                </a:lnTo>
                <a:lnTo>
                  <a:pt x="797" y="2551"/>
                </a:lnTo>
                <a:lnTo>
                  <a:pt x="782" y="2575"/>
                </a:lnTo>
                <a:lnTo>
                  <a:pt x="771" y="2603"/>
                </a:lnTo>
                <a:lnTo>
                  <a:pt x="766" y="2631"/>
                </a:lnTo>
                <a:lnTo>
                  <a:pt x="765" y="2659"/>
                </a:lnTo>
                <a:lnTo>
                  <a:pt x="770" y="2688"/>
                </a:lnTo>
                <a:lnTo>
                  <a:pt x="780" y="2716"/>
                </a:lnTo>
                <a:lnTo>
                  <a:pt x="795" y="2742"/>
                </a:lnTo>
                <a:lnTo>
                  <a:pt x="811" y="2760"/>
                </a:lnTo>
                <a:lnTo>
                  <a:pt x="832" y="2773"/>
                </a:lnTo>
                <a:lnTo>
                  <a:pt x="856" y="2784"/>
                </a:lnTo>
                <a:lnTo>
                  <a:pt x="883" y="2792"/>
                </a:lnTo>
                <a:lnTo>
                  <a:pt x="912" y="2797"/>
                </a:lnTo>
                <a:lnTo>
                  <a:pt x="943" y="2797"/>
                </a:lnTo>
                <a:lnTo>
                  <a:pt x="973" y="2794"/>
                </a:lnTo>
                <a:lnTo>
                  <a:pt x="1004" y="2787"/>
                </a:lnTo>
                <a:lnTo>
                  <a:pt x="1033" y="2776"/>
                </a:lnTo>
                <a:lnTo>
                  <a:pt x="1061" y="2761"/>
                </a:lnTo>
                <a:lnTo>
                  <a:pt x="1072" y="2750"/>
                </a:lnTo>
                <a:lnTo>
                  <a:pt x="1082" y="2741"/>
                </a:lnTo>
                <a:lnTo>
                  <a:pt x="1094" y="2731"/>
                </a:lnTo>
                <a:lnTo>
                  <a:pt x="1107" y="2723"/>
                </a:lnTo>
                <a:lnTo>
                  <a:pt x="1841" y="2194"/>
                </a:lnTo>
                <a:lnTo>
                  <a:pt x="1854" y="2180"/>
                </a:lnTo>
                <a:lnTo>
                  <a:pt x="1867" y="2172"/>
                </a:lnTo>
                <a:lnTo>
                  <a:pt x="1883" y="2167"/>
                </a:lnTo>
                <a:lnTo>
                  <a:pt x="1902" y="2166"/>
                </a:lnTo>
                <a:lnTo>
                  <a:pt x="1922" y="2169"/>
                </a:lnTo>
                <a:lnTo>
                  <a:pt x="1941" y="2178"/>
                </a:lnTo>
                <a:lnTo>
                  <a:pt x="1956" y="2191"/>
                </a:lnTo>
                <a:lnTo>
                  <a:pt x="1969" y="2207"/>
                </a:lnTo>
                <a:lnTo>
                  <a:pt x="1977" y="2227"/>
                </a:lnTo>
                <a:lnTo>
                  <a:pt x="1980" y="2247"/>
                </a:lnTo>
                <a:lnTo>
                  <a:pt x="1977" y="2266"/>
                </a:lnTo>
                <a:lnTo>
                  <a:pt x="1971" y="2283"/>
                </a:lnTo>
                <a:lnTo>
                  <a:pt x="1962" y="2297"/>
                </a:lnTo>
                <a:lnTo>
                  <a:pt x="1952" y="2309"/>
                </a:lnTo>
                <a:lnTo>
                  <a:pt x="1202" y="2844"/>
                </a:lnTo>
                <a:lnTo>
                  <a:pt x="1180" y="2862"/>
                </a:lnTo>
                <a:lnTo>
                  <a:pt x="1162" y="2884"/>
                </a:lnTo>
                <a:lnTo>
                  <a:pt x="1149" y="2910"/>
                </a:lnTo>
                <a:lnTo>
                  <a:pt x="1139" y="2935"/>
                </a:lnTo>
                <a:lnTo>
                  <a:pt x="1135" y="2963"/>
                </a:lnTo>
                <a:lnTo>
                  <a:pt x="1135" y="2990"/>
                </a:lnTo>
                <a:lnTo>
                  <a:pt x="1140" y="3018"/>
                </a:lnTo>
                <a:lnTo>
                  <a:pt x="1150" y="3044"/>
                </a:lnTo>
                <a:lnTo>
                  <a:pt x="1165" y="3068"/>
                </a:lnTo>
                <a:lnTo>
                  <a:pt x="1180" y="3088"/>
                </a:lnTo>
                <a:lnTo>
                  <a:pt x="1200" y="3105"/>
                </a:lnTo>
                <a:lnTo>
                  <a:pt x="1222" y="3118"/>
                </a:lnTo>
                <a:lnTo>
                  <a:pt x="1246" y="3128"/>
                </a:lnTo>
                <a:lnTo>
                  <a:pt x="1273" y="3134"/>
                </a:lnTo>
                <a:lnTo>
                  <a:pt x="1305" y="3136"/>
                </a:lnTo>
                <a:lnTo>
                  <a:pt x="1336" y="3131"/>
                </a:lnTo>
                <a:lnTo>
                  <a:pt x="1367" y="3121"/>
                </a:lnTo>
                <a:lnTo>
                  <a:pt x="1395" y="3105"/>
                </a:lnTo>
                <a:lnTo>
                  <a:pt x="2022" y="2650"/>
                </a:lnTo>
                <a:lnTo>
                  <a:pt x="2038" y="2643"/>
                </a:lnTo>
                <a:lnTo>
                  <a:pt x="2053" y="2639"/>
                </a:lnTo>
                <a:lnTo>
                  <a:pt x="2068" y="2638"/>
                </a:lnTo>
                <a:lnTo>
                  <a:pt x="2090" y="2641"/>
                </a:lnTo>
                <a:lnTo>
                  <a:pt x="2110" y="2649"/>
                </a:lnTo>
                <a:lnTo>
                  <a:pt x="2127" y="2663"/>
                </a:lnTo>
                <a:lnTo>
                  <a:pt x="2140" y="2680"/>
                </a:lnTo>
                <a:lnTo>
                  <a:pt x="2148" y="2699"/>
                </a:lnTo>
                <a:lnTo>
                  <a:pt x="2150" y="2722"/>
                </a:lnTo>
                <a:lnTo>
                  <a:pt x="2148" y="2739"/>
                </a:lnTo>
                <a:lnTo>
                  <a:pt x="2140" y="2755"/>
                </a:lnTo>
                <a:lnTo>
                  <a:pt x="2131" y="2769"/>
                </a:lnTo>
                <a:lnTo>
                  <a:pt x="2117" y="2781"/>
                </a:lnTo>
                <a:lnTo>
                  <a:pt x="1724" y="3077"/>
                </a:lnTo>
                <a:lnTo>
                  <a:pt x="1705" y="3093"/>
                </a:lnTo>
                <a:lnTo>
                  <a:pt x="1691" y="3111"/>
                </a:lnTo>
                <a:lnTo>
                  <a:pt x="1681" y="3133"/>
                </a:lnTo>
                <a:lnTo>
                  <a:pt x="1674" y="3155"/>
                </a:lnTo>
                <a:lnTo>
                  <a:pt x="1671" y="3178"/>
                </a:lnTo>
                <a:lnTo>
                  <a:pt x="1675" y="3201"/>
                </a:lnTo>
                <a:lnTo>
                  <a:pt x="1682" y="3223"/>
                </a:lnTo>
                <a:lnTo>
                  <a:pt x="1694" y="3241"/>
                </a:lnTo>
                <a:lnTo>
                  <a:pt x="1710" y="3259"/>
                </a:lnTo>
                <a:lnTo>
                  <a:pt x="1730" y="3273"/>
                </a:lnTo>
                <a:lnTo>
                  <a:pt x="1751" y="3284"/>
                </a:lnTo>
                <a:lnTo>
                  <a:pt x="1772" y="3291"/>
                </a:lnTo>
                <a:lnTo>
                  <a:pt x="1796" y="3292"/>
                </a:lnTo>
                <a:lnTo>
                  <a:pt x="1819" y="3290"/>
                </a:lnTo>
                <a:lnTo>
                  <a:pt x="1841" y="3283"/>
                </a:lnTo>
                <a:lnTo>
                  <a:pt x="1859" y="3270"/>
                </a:lnTo>
                <a:lnTo>
                  <a:pt x="1895" y="3247"/>
                </a:lnTo>
                <a:lnTo>
                  <a:pt x="1898" y="3214"/>
                </a:lnTo>
                <a:lnTo>
                  <a:pt x="1905" y="3181"/>
                </a:lnTo>
                <a:lnTo>
                  <a:pt x="1919" y="3150"/>
                </a:lnTo>
                <a:lnTo>
                  <a:pt x="1937" y="3121"/>
                </a:lnTo>
                <a:lnTo>
                  <a:pt x="1959" y="3094"/>
                </a:lnTo>
                <a:lnTo>
                  <a:pt x="1986" y="3071"/>
                </a:lnTo>
                <a:lnTo>
                  <a:pt x="2015" y="3054"/>
                </a:lnTo>
                <a:lnTo>
                  <a:pt x="2048" y="3041"/>
                </a:lnTo>
                <a:lnTo>
                  <a:pt x="2081" y="3035"/>
                </a:lnTo>
                <a:lnTo>
                  <a:pt x="2115" y="3034"/>
                </a:lnTo>
                <a:lnTo>
                  <a:pt x="2148" y="3039"/>
                </a:lnTo>
                <a:lnTo>
                  <a:pt x="2221" y="2993"/>
                </a:lnTo>
                <a:lnTo>
                  <a:pt x="2221" y="2960"/>
                </a:lnTo>
                <a:lnTo>
                  <a:pt x="2226" y="2927"/>
                </a:lnTo>
                <a:lnTo>
                  <a:pt x="2235" y="2895"/>
                </a:lnTo>
                <a:lnTo>
                  <a:pt x="2249" y="2864"/>
                </a:lnTo>
                <a:lnTo>
                  <a:pt x="2267" y="2836"/>
                </a:lnTo>
                <a:lnTo>
                  <a:pt x="2290" y="2809"/>
                </a:lnTo>
                <a:lnTo>
                  <a:pt x="2317" y="2787"/>
                </a:lnTo>
                <a:lnTo>
                  <a:pt x="2350" y="2769"/>
                </a:lnTo>
                <a:lnTo>
                  <a:pt x="2384" y="2755"/>
                </a:lnTo>
                <a:lnTo>
                  <a:pt x="2418" y="2748"/>
                </a:lnTo>
                <a:lnTo>
                  <a:pt x="2453" y="2747"/>
                </a:lnTo>
                <a:lnTo>
                  <a:pt x="2489" y="2752"/>
                </a:lnTo>
                <a:lnTo>
                  <a:pt x="2522" y="2760"/>
                </a:lnTo>
                <a:lnTo>
                  <a:pt x="2555" y="2775"/>
                </a:lnTo>
                <a:lnTo>
                  <a:pt x="2581" y="2755"/>
                </a:lnTo>
                <a:lnTo>
                  <a:pt x="2578" y="2719"/>
                </a:lnTo>
                <a:lnTo>
                  <a:pt x="2580" y="2682"/>
                </a:lnTo>
                <a:lnTo>
                  <a:pt x="2587" y="2646"/>
                </a:lnTo>
                <a:lnTo>
                  <a:pt x="2601" y="2613"/>
                </a:lnTo>
                <a:lnTo>
                  <a:pt x="2620" y="2581"/>
                </a:lnTo>
                <a:lnTo>
                  <a:pt x="2645" y="2553"/>
                </a:lnTo>
                <a:lnTo>
                  <a:pt x="2674" y="2529"/>
                </a:lnTo>
                <a:lnTo>
                  <a:pt x="2679" y="2524"/>
                </a:lnTo>
                <a:lnTo>
                  <a:pt x="2710" y="2505"/>
                </a:lnTo>
                <a:lnTo>
                  <a:pt x="2745" y="2493"/>
                </a:lnTo>
                <a:lnTo>
                  <a:pt x="2779" y="2486"/>
                </a:lnTo>
                <a:lnTo>
                  <a:pt x="2814" y="2485"/>
                </a:lnTo>
                <a:lnTo>
                  <a:pt x="2848" y="2488"/>
                </a:lnTo>
                <a:lnTo>
                  <a:pt x="2882" y="2497"/>
                </a:lnTo>
                <a:lnTo>
                  <a:pt x="2914" y="2510"/>
                </a:lnTo>
                <a:lnTo>
                  <a:pt x="2944" y="2527"/>
                </a:lnTo>
                <a:lnTo>
                  <a:pt x="2949" y="2527"/>
                </a:lnTo>
                <a:lnTo>
                  <a:pt x="2946" y="2518"/>
                </a:lnTo>
                <a:lnTo>
                  <a:pt x="2925" y="2482"/>
                </a:lnTo>
                <a:lnTo>
                  <a:pt x="2910" y="2447"/>
                </a:lnTo>
                <a:lnTo>
                  <a:pt x="2902" y="2409"/>
                </a:lnTo>
                <a:lnTo>
                  <a:pt x="2900" y="2372"/>
                </a:lnTo>
                <a:lnTo>
                  <a:pt x="2904" y="2334"/>
                </a:lnTo>
                <a:lnTo>
                  <a:pt x="2913" y="2297"/>
                </a:lnTo>
                <a:lnTo>
                  <a:pt x="2929" y="2262"/>
                </a:lnTo>
                <a:lnTo>
                  <a:pt x="2948" y="2229"/>
                </a:lnTo>
                <a:lnTo>
                  <a:pt x="2974" y="2199"/>
                </a:lnTo>
                <a:lnTo>
                  <a:pt x="3004" y="2173"/>
                </a:lnTo>
                <a:lnTo>
                  <a:pt x="3037" y="2154"/>
                </a:lnTo>
                <a:lnTo>
                  <a:pt x="3071" y="2140"/>
                </a:lnTo>
                <a:lnTo>
                  <a:pt x="3108" y="2133"/>
                </a:lnTo>
                <a:lnTo>
                  <a:pt x="3143" y="2130"/>
                </a:lnTo>
                <a:lnTo>
                  <a:pt x="3179" y="2133"/>
                </a:lnTo>
                <a:lnTo>
                  <a:pt x="3215" y="2140"/>
                </a:lnTo>
                <a:lnTo>
                  <a:pt x="3249" y="2154"/>
                </a:lnTo>
                <a:lnTo>
                  <a:pt x="3281" y="2172"/>
                </a:lnTo>
                <a:lnTo>
                  <a:pt x="3310" y="2194"/>
                </a:lnTo>
                <a:lnTo>
                  <a:pt x="3584" y="1877"/>
                </a:lnTo>
                <a:lnTo>
                  <a:pt x="3630" y="1826"/>
                </a:lnTo>
                <a:lnTo>
                  <a:pt x="3680" y="1780"/>
                </a:lnTo>
                <a:lnTo>
                  <a:pt x="3733" y="1737"/>
                </a:lnTo>
                <a:lnTo>
                  <a:pt x="3787" y="1697"/>
                </a:lnTo>
                <a:lnTo>
                  <a:pt x="3846" y="1661"/>
                </a:lnTo>
                <a:lnTo>
                  <a:pt x="4019" y="1563"/>
                </a:lnTo>
                <a:lnTo>
                  <a:pt x="4019" y="1760"/>
                </a:lnTo>
                <a:lnTo>
                  <a:pt x="3893" y="1832"/>
                </a:lnTo>
                <a:lnTo>
                  <a:pt x="3829" y="1873"/>
                </a:lnTo>
                <a:lnTo>
                  <a:pt x="3768" y="1921"/>
                </a:lnTo>
                <a:lnTo>
                  <a:pt x="3711" y="1972"/>
                </a:lnTo>
                <a:lnTo>
                  <a:pt x="3658" y="2028"/>
                </a:lnTo>
                <a:lnTo>
                  <a:pt x="3404" y="2325"/>
                </a:lnTo>
                <a:lnTo>
                  <a:pt x="3521" y="2492"/>
                </a:lnTo>
                <a:lnTo>
                  <a:pt x="3541" y="2527"/>
                </a:lnTo>
                <a:lnTo>
                  <a:pt x="3556" y="2563"/>
                </a:lnTo>
                <a:lnTo>
                  <a:pt x="3563" y="2600"/>
                </a:lnTo>
                <a:lnTo>
                  <a:pt x="3566" y="2638"/>
                </a:lnTo>
                <a:lnTo>
                  <a:pt x="3562" y="2676"/>
                </a:lnTo>
                <a:lnTo>
                  <a:pt x="3552" y="2713"/>
                </a:lnTo>
                <a:lnTo>
                  <a:pt x="3538" y="2748"/>
                </a:lnTo>
                <a:lnTo>
                  <a:pt x="3518" y="2781"/>
                </a:lnTo>
                <a:lnTo>
                  <a:pt x="3493" y="2811"/>
                </a:lnTo>
                <a:lnTo>
                  <a:pt x="3462" y="2837"/>
                </a:lnTo>
                <a:lnTo>
                  <a:pt x="3429" y="2856"/>
                </a:lnTo>
                <a:lnTo>
                  <a:pt x="3395" y="2870"/>
                </a:lnTo>
                <a:lnTo>
                  <a:pt x="3359" y="2877"/>
                </a:lnTo>
                <a:lnTo>
                  <a:pt x="3322" y="2879"/>
                </a:lnTo>
                <a:lnTo>
                  <a:pt x="3285" y="2877"/>
                </a:lnTo>
                <a:lnTo>
                  <a:pt x="3250" y="2870"/>
                </a:lnTo>
                <a:lnTo>
                  <a:pt x="3216" y="2856"/>
                </a:lnTo>
                <a:lnTo>
                  <a:pt x="3184" y="2838"/>
                </a:lnTo>
                <a:lnTo>
                  <a:pt x="3156" y="2816"/>
                </a:lnTo>
                <a:lnTo>
                  <a:pt x="3170" y="2849"/>
                </a:lnTo>
                <a:lnTo>
                  <a:pt x="3178" y="2884"/>
                </a:lnTo>
                <a:lnTo>
                  <a:pt x="3181" y="2920"/>
                </a:lnTo>
                <a:lnTo>
                  <a:pt x="3178" y="2955"/>
                </a:lnTo>
                <a:lnTo>
                  <a:pt x="3170" y="2990"/>
                </a:lnTo>
                <a:lnTo>
                  <a:pt x="3156" y="3022"/>
                </a:lnTo>
                <a:lnTo>
                  <a:pt x="3138" y="3054"/>
                </a:lnTo>
                <a:lnTo>
                  <a:pt x="3114" y="3080"/>
                </a:lnTo>
                <a:lnTo>
                  <a:pt x="3084" y="3105"/>
                </a:lnTo>
                <a:lnTo>
                  <a:pt x="3080" y="3110"/>
                </a:lnTo>
                <a:lnTo>
                  <a:pt x="3048" y="3128"/>
                </a:lnTo>
                <a:lnTo>
                  <a:pt x="3013" y="3141"/>
                </a:lnTo>
                <a:lnTo>
                  <a:pt x="2977" y="3147"/>
                </a:lnTo>
                <a:lnTo>
                  <a:pt x="2941" y="3149"/>
                </a:lnTo>
                <a:lnTo>
                  <a:pt x="2905" y="3145"/>
                </a:lnTo>
                <a:lnTo>
                  <a:pt x="2870" y="3135"/>
                </a:lnTo>
                <a:lnTo>
                  <a:pt x="2837" y="3119"/>
                </a:lnTo>
                <a:lnTo>
                  <a:pt x="2807" y="3099"/>
                </a:lnTo>
                <a:lnTo>
                  <a:pt x="2780" y="3073"/>
                </a:lnTo>
                <a:lnTo>
                  <a:pt x="2786" y="3105"/>
                </a:lnTo>
                <a:lnTo>
                  <a:pt x="2788" y="3138"/>
                </a:lnTo>
                <a:lnTo>
                  <a:pt x="2786" y="3169"/>
                </a:lnTo>
                <a:lnTo>
                  <a:pt x="2780" y="3201"/>
                </a:lnTo>
                <a:lnTo>
                  <a:pt x="2769" y="3231"/>
                </a:lnTo>
                <a:lnTo>
                  <a:pt x="2754" y="3259"/>
                </a:lnTo>
                <a:lnTo>
                  <a:pt x="2735" y="3286"/>
                </a:lnTo>
                <a:lnTo>
                  <a:pt x="2710" y="3309"/>
                </a:lnTo>
                <a:lnTo>
                  <a:pt x="2682" y="3330"/>
                </a:lnTo>
                <a:lnTo>
                  <a:pt x="2651" y="3346"/>
                </a:lnTo>
                <a:lnTo>
                  <a:pt x="2617" y="3357"/>
                </a:lnTo>
                <a:lnTo>
                  <a:pt x="2581" y="3362"/>
                </a:lnTo>
                <a:lnTo>
                  <a:pt x="2546" y="3362"/>
                </a:lnTo>
                <a:lnTo>
                  <a:pt x="2512" y="3356"/>
                </a:lnTo>
                <a:lnTo>
                  <a:pt x="2479" y="3346"/>
                </a:lnTo>
                <a:lnTo>
                  <a:pt x="2447" y="3330"/>
                </a:lnTo>
                <a:lnTo>
                  <a:pt x="2418" y="3309"/>
                </a:lnTo>
                <a:lnTo>
                  <a:pt x="2393" y="3285"/>
                </a:lnTo>
                <a:lnTo>
                  <a:pt x="2369" y="3257"/>
                </a:lnTo>
                <a:lnTo>
                  <a:pt x="2363" y="3247"/>
                </a:lnTo>
                <a:lnTo>
                  <a:pt x="2373" y="3280"/>
                </a:lnTo>
                <a:lnTo>
                  <a:pt x="2378" y="3315"/>
                </a:lnTo>
                <a:lnTo>
                  <a:pt x="2377" y="3351"/>
                </a:lnTo>
                <a:lnTo>
                  <a:pt x="2369" y="3385"/>
                </a:lnTo>
                <a:lnTo>
                  <a:pt x="2356" y="3419"/>
                </a:lnTo>
                <a:lnTo>
                  <a:pt x="2339" y="3449"/>
                </a:lnTo>
                <a:lnTo>
                  <a:pt x="2316" y="3476"/>
                </a:lnTo>
                <a:lnTo>
                  <a:pt x="2289" y="3501"/>
                </a:lnTo>
                <a:lnTo>
                  <a:pt x="2260" y="3516"/>
                </a:lnTo>
                <a:lnTo>
                  <a:pt x="2229" y="3529"/>
                </a:lnTo>
                <a:lnTo>
                  <a:pt x="2196" y="3536"/>
                </a:lnTo>
                <a:lnTo>
                  <a:pt x="2163" y="3537"/>
                </a:lnTo>
                <a:lnTo>
                  <a:pt x="2131" y="3535"/>
                </a:lnTo>
                <a:lnTo>
                  <a:pt x="2099" y="3526"/>
                </a:lnTo>
                <a:lnTo>
                  <a:pt x="2070" y="3514"/>
                </a:lnTo>
                <a:lnTo>
                  <a:pt x="2042" y="3497"/>
                </a:lnTo>
                <a:lnTo>
                  <a:pt x="2016" y="3475"/>
                </a:lnTo>
                <a:lnTo>
                  <a:pt x="1994" y="3449"/>
                </a:lnTo>
                <a:lnTo>
                  <a:pt x="1958" y="3397"/>
                </a:lnTo>
                <a:lnTo>
                  <a:pt x="1953" y="3397"/>
                </a:lnTo>
                <a:lnTo>
                  <a:pt x="1920" y="3416"/>
                </a:lnTo>
                <a:lnTo>
                  <a:pt x="1886" y="3432"/>
                </a:lnTo>
                <a:lnTo>
                  <a:pt x="1850" y="3442"/>
                </a:lnTo>
                <a:lnTo>
                  <a:pt x="1815" y="3448"/>
                </a:lnTo>
                <a:lnTo>
                  <a:pt x="1779" y="3448"/>
                </a:lnTo>
                <a:lnTo>
                  <a:pt x="1748" y="3447"/>
                </a:lnTo>
                <a:lnTo>
                  <a:pt x="1704" y="3435"/>
                </a:lnTo>
                <a:lnTo>
                  <a:pt x="1664" y="3418"/>
                </a:lnTo>
                <a:lnTo>
                  <a:pt x="1627" y="3396"/>
                </a:lnTo>
                <a:lnTo>
                  <a:pt x="1596" y="3368"/>
                </a:lnTo>
                <a:lnTo>
                  <a:pt x="1568" y="3336"/>
                </a:lnTo>
                <a:lnTo>
                  <a:pt x="1550" y="3307"/>
                </a:lnTo>
                <a:lnTo>
                  <a:pt x="1536" y="3278"/>
                </a:lnTo>
                <a:lnTo>
                  <a:pt x="1525" y="3246"/>
                </a:lnTo>
                <a:lnTo>
                  <a:pt x="1519" y="3212"/>
                </a:lnTo>
                <a:lnTo>
                  <a:pt x="1487" y="3236"/>
                </a:lnTo>
                <a:lnTo>
                  <a:pt x="1451" y="3259"/>
                </a:lnTo>
                <a:lnTo>
                  <a:pt x="1412" y="3276"/>
                </a:lnTo>
                <a:lnTo>
                  <a:pt x="1370" y="3289"/>
                </a:lnTo>
                <a:lnTo>
                  <a:pt x="1328" y="3295"/>
                </a:lnTo>
                <a:lnTo>
                  <a:pt x="1283" y="3296"/>
                </a:lnTo>
                <a:lnTo>
                  <a:pt x="1264" y="3295"/>
                </a:lnTo>
                <a:lnTo>
                  <a:pt x="1247" y="3293"/>
                </a:lnTo>
                <a:lnTo>
                  <a:pt x="1206" y="3284"/>
                </a:lnTo>
                <a:lnTo>
                  <a:pt x="1167" y="3269"/>
                </a:lnTo>
                <a:lnTo>
                  <a:pt x="1130" y="3251"/>
                </a:lnTo>
                <a:lnTo>
                  <a:pt x="1096" y="3226"/>
                </a:lnTo>
                <a:lnTo>
                  <a:pt x="1066" y="3198"/>
                </a:lnTo>
                <a:lnTo>
                  <a:pt x="1038" y="3167"/>
                </a:lnTo>
                <a:lnTo>
                  <a:pt x="1014" y="3128"/>
                </a:lnTo>
                <a:lnTo>
                  <a:pt x="994" y="3086"/>
                </a:lnTo>
                <a:lnTo>
                  <a:pt x="982" y="3043"/>
                </a:lnTo>
                <a:lnTo>
                  <a:pt x="977" y="2998"/>
                </a:lnTo>
                <a:lnTo>
                  <a:pt x="979" y="2952"/>
                </a:lnTo>
                <a:lnTo>
                  <a:pt x="957" y="2951"/>
                </a:lnTo>
                <a:lnTo>
                  <a:pt x="933" y="2950"/>
                </a:lnTo>
                <a:lnTo>
                  <a:pt x="909" y="2949"/>
                </a:lnTo>
                <a:lnTo>
                  <a:pt x="869" y="2944"/>
                </a:lnTo>
                <a:lnTo>
                  <a:pt x="828" y="2937"/>
                </a:lnTo>
                <a:lnTo>
                  <a:pt x="792" y="2924"/>
                </a:lnTo>
                <a:lnTo>
                  <a:pt x="756" y="2907"/>
                </a:lnTo>
                <a:lnTo>
                  <a:pt x="724" y="2887"/>
                </a:lnTo>
                <a:lnTo>
                  <a:pt x="694" y="2861"/>
                </a:lnTo>
                <a:lnTo>
                  <a:pt x="668" y="2829"/>
                </a:lnTo>
                <a:lnTo>
                  <a:pt x="646" y="2794"/>
                </a:lnTo>
                <a:lnTo>
                  <a:pt x="629" y="2759"/>
                </a:lnTo>
                <a:lnTo>
                  <a:pt x="618" y="2721"/>
                </a:lnTo>
                <a:lnTo>
                  <a:pt x="610" y="2682"/>
                </a:lnTo>
                <a:lnTo>
                  <a:pt x="608" y="2641"/>
                </a:lnTo>
                <a:lnTo>
                  <a:pt x="566" y="2646"/>
                </a:lnTo>
                <a:lnTo>
                  <a:pt x="523" y="2646"/>
                </a:lnTo>
                <a:lnTo>
                  <a:pt x="504" y="2646"/>
                </a:lnTo>
                <a:lnTo>
                  <a:pt x="486" y="2644"/>
                </a:lnTo>
                <a:lnTo>
                  <a:pt x="446" y="2635"/>
                </a:lnTo>
                <a:lnTo>
                  <a:pt x="407" y="2620"/>
                </a:lnTo>
                <a:lnTo>
                  <a:pt x="370" y="2600"/>
                </a:lnTo>
                <a:lnTo>
                  <a:pt x="336" y="2577"/>
                </a:lnTo>
                <a:lnTo>
                  <a:pt x="305" y="2549"/>
                </a:lnTo>
                <a:lnTo>
                  <a:pt x="277" y="2518"/>
                </a:lnTo>
                <a:lnTo>
                  <a:pt x="256" y="2481"/>
                </a:lnTo>
                <a:lnTo>
                  <a:pt x="241" y="2442"/>
                </a:lnTo>
                <a:lnTo>
                  <a:pt x="230" y="2403"/>
                </a:lnTo>
                <a:lnTo>
                  <a:pt x="224" y="2363"/>
                </a:lnTo>
                <a:lnTo>
                  <a:pt x="224" y="2322"/>
                </a:lnTo>
                <a:lnTo>
                  <a:pt x="229" y="2281"/>
                </a:lnTo>
                <a:lnTo>
                  <a:pt x="238" y="2241"/>
                </a:lnTo>
                <a:lnTo>
                  <a:pt x="252" y="2203"/>
                </a:lnTo>
                <a:lnTo>
                  <a:pt x="270" y="2167"/>
                </a:lnTo>
                <a:lnTo>
                  <a:pt x="295" y="2133"/>
                </a:lnTo>
                <a:lnTo>
                  <a:pt x="323" y="2101"/>
                </a:lnTo>
                <a:lnTo>
                  <a:pt x="356" y="2073"/>
                </a:lnTo>
                <a:lnTo>
                  <a:pt x="409" y="2031"/>
                </a:lnTo>
                <a:lnTo>
                  <a:pt x="378" y="1972"/>
                </a:lnTo>
                <a:lnTo>
                  <a:pt x="341" y="1916"/>
                </a:lnTo>
                <a:lnTo>
                  <a:pt x="300" y="1865"/>
                </a:lnTo>
                <a:lnTo>
                  <a:pt x="253" y="1816"/>
                </a:lnTo>
                <a:lnTo>
                  <a:pt x="203" y="1772"/>
                </a:lnTo>
                <a:lnTo>
                  <a:pt x="150" y="1733"/>
                </a:lnTo>
                <a:lnTo>
                  <a:pt x="93" y="1698"/>
                </a:lnTo>
                <a:lnTo>
                  <a:pt x="0" y="164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7938" y="2416597"/>
            <a:ext cx="5881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595959"/>
                </a:solidFill>
              </a:rPr>
              <a:t>Пищеварительная система начинается ротовым отверстием, окруженным 3 губами (валиками). Полупереваренная хозяином пища сначала попадает в короткую глотку, затем в среднюю кишку, где окончательно переваривается и усваивается. Средняя кишка переходит в заднюю, заканчивающуюся анальным отверстием.</a:t>
            </a:r>
          </a:p>
          <a:p>
            <a:pPr algn="just"/>
            <a:endParaRPr lang="ru-RU" b="1" dirty="0">
              <a:solidFill>
                <a:srgbClr val="595959"/>
              </a:solidFill>
            </a:endParaRPr>
          </a:p>
        </p:txBody>
      </p:sp>
      <p:sp>
        <p:nvSpPr>
          <p:cNvPr id="17" name="Полилиния 16"/>
          <p:cNvSpPr/>
          <p:nvPr/>
        </p:nvSpPr>
        <p:spPr>
          <a:xfrm rot="20968837">
            <a:off x="-1522673" y="5641413"/>
            <a:ext cx="3030715" cy="1858333"/>
          </a:xfrm>
          <a:custGeom>
            <a:avLst/>
            <a:gdLst>
              <a:gd name="connsiteX0" fmla="*/ 0 w 3080697"/>
              <a:gd name="connsiteY0" fmla="*/ 493864 h 1379236"/>
              <a:gd name="connsiteX1" fmla="*/ 1436915 w 3080697"/>
              <a:gd name="connsiteY1" fmla="*/ 378 h 1379236"/>
              <a:gd name="connsiteX2" fmla="*/ 2133600 w 3080697"/>
              <a:gd name="connsiteY2" fmla="*/ 421293 h 1379236"/>
              <a:gd name="connsiteX3" fmla="*/ 2191658 w 3080697"/>
              <a:gd name="connsiteY3" fmla="*/ 914778 h 1379236"/>
              <a:gd name="connsiteX4" fmla="*/ 2873829 w 3080697"/>
              <a:gd name="connsiteY4" fmla="*/ 1059921 h 1379236"/>
              <a:gd name="connsiteX5" fmla="*/ 3048000 w 3080697"/>
              <a:gd name="connsiteY5" fmla="*/ 1379236 h 1379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0697" h="1379236">
                <a:moveTo>
                  <a:pt x="0" y="493864"/>
                </a:moveTo>
                <a:cubicBezTo>
                  <a:pt x="540657" y="253168"/>
                  <a:pt x="1081315" y="12473"/>
                  <a:pt x="1436915" y="378"/>
                </a:cubicBezTo>
                <a:cubicBezTo>
                  <a:pt x="1792515" y="-11717"/>
                  <a:pt x="2007810" y="268893"/>
                  <a:pt x="2133600" y="421293"/>
                </a:cubicBezTo>
                <a:cubicBezTo>
                  <a:pt x="2259391" y="573693"/>
                  <a:pt x="2068286" y="808340"/>
                  <a:pt x="2191658" y="914778"/>
                </a:cubicBezTo>
                <a:cubicBezTo>
                  <a:pt x="2315030" y="1021216"/>
                  <a:pt x="2731105" y="982511"/>
                  <a:pt x="2873829" y="1059921"/>
                </a:cubicBezTo>
                <a:cubicBezTo>
                  <a:pt x="3016553" y="1137331"/>
                  <a:pt x="3142343" y="1255865"/>
                  <a:pt x="3048000" y="1379236"/>
                </a:cubicBezTo>
              </a:path>
            </a:pathLst>
          </a:custGeom>
          <a:solidFill>
            <a:srgbClr val="3E8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11572720" y="6106508"/>
            <a:ext cx="1145390" cy="1132114"/>
          </a:xfrm>
          <a:custGeom>
            <a:avLst/>
            <a:gdLst>
              <a:gd name="connsiteX0" fmla="*/ 448705 w 1145390"/>
              <a:gd name="connsiteY0" fmla="*/ 1132114 h 1132114"/>
              <a:gd name="connsiteX1" fmla="*/ 27790 w 1145390"/>
              <a:gd name="connsiteY1" fmla="*/ 406400 h 1132114"/>
              <a:gd name="connsiteX2" fmla="*/ 1145390 w 1145390"/>
              <a:gd name="connsiteY2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5390" h="1132114">
                <a:moveTo>
                  <a:pt x="448705" y="1132114"/>
                </a:moveTo>
                <a:cubicBezTo>
                  <a:pt x="180190" y="863600"/>
                  <a:pt x="-88324" y="595086"/>
                  <a:pt x="27790" y="406400"/>
                </a:cubicBezTo>
                <a:cubicBezTo>
                  <a:pt x="143904" y="217714"/>
                  <a:pt x="644647" y="108857"/>
                  <a:pt x="1145390" y="0"/>
                </a:cubicBezTo>
              </a:path>
            </a:pathLst>
          </a:custGeom>
          <a:solidFill>
            <a:srgbClr val="09B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 rot="1051947">
            <a:off x="8875850" y="-548396"/>
            <a:ext cx="4159163" cy="1512202"/>
          </a:xfrm>
          <a:custGeom>
            <a:avLst/>
            <a:gdLst>
              <a:gd name="connsiteX0" fmla="*/ 0 w 3628571"/>
              <a:gd name="connsiteY0" fmla="*/ 0 h 956646"/>
              <a:gd name="connsiteX1" fmla="*/ 682171 w 3628571"/>
              <a:gd name="connsiteY1" fmla="*/ 769257 h 956646"/>
              <a:gd name="connsiteX2" fmla="*/ 1436914 w 3628571"/>
              <a:gd name="connsiteY2" fmla="*/ 508000 h 956646"/>
              <a:gd name="connsiteX3" fmla="*/ 2307771 w 3628571"/>
              <a:gd name="connsiteY3" fmla="*/ 783772 h 956646"/>
              <a:gd name="connsiteX4" fmla="*/ 2946400 w 3628571"/>
              <a:gd name="connsiteY4" fmla="*/ 914400 h 956646"/>
              <a:gd name="connsiteX5" fmla="*/ 3628571 w 3628571"/>
              <a:gd name="connsiteY5" fmla="*/ 29029 h 95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8571" h="956646">
                <a:moveTo>
                  <a:pt x="0" y="0"/>
                </a:moveTo>
                <a:cubicBezTo>
                  <a:pt x="221342" y="342295"/>
                  <a:pt x="442685" y="684590"/>
                  <a:pt x="682171" y="769257"/>
                </a:cubicBezTo>
                <a:cubicBezTo>
                  <a:pt x="921657" y="853924"/>
                  <a:pt x="1165981" y="505581"/>
                  <a:pt x="1436914" y="508000"/>
                </a:cubicBezTo>
                <a:cubicBezTo>
                  <a:pt x="1707847" y="510419"/>
                  <a:pt x="2056190" y="716039"/>
                  <a:pt x="2307771" y="783772"/>
                </a:cubicBezTo>
                <a:cubicBezTo>
                  <a:pt x="2559352" y="851505"/>
                  <a:pt x="2726267" y="1040190"/>
                  <a:pt x="2946400" y="914400"/>
                </a:cubicBezTo>
                <a:cubicBezTo>
                  <a:pt x="3166533" y="788610"/>
                  <a:pt x="3397552" y="408819"/>
                  <a:pt x="3628571" y="29029"/>
                </a:cubicBezTo>
              </a:path>
            </a:pathLst>
          </a:custGeom>
          <a:solidFill>
            <a:srgbClr val="078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 rot="9380483">
            <a:off x="-486026" y="-254131"/>
            <a:ext cx="1145390" cy="1132114"/>
          </a:xfrm>
          <a:custGeom>
            <a:avLst/>
            <a:gdLst>
              <a:gd name="connsiteX0" fmla="*/ 448705 w 1145390"/>
              <a:gd name="connsiteY0" fmla="*/ 1132114 h 1132114"/>
              <a:gd name="connsiteX1" fmla="*/ 27790 w 1145390"/>
              <a:gd name="connsiteY1" fmla="*/ 406400 h 1132114"/>
              <a:gd name="connsiteX2" fmla="*/ 1145390 w 1145390"/>
              <a:gd name="connsiteY2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5390" h="1132114">
                <a:moveTo>
                  <a:pt x="448705" y="1132114"/>
                </a:moveTo>
                <a:cubicBezTo>
                  <a:pt x="180190" y="863600"/>
                  <a:pt x="-88324" y="595086"/>
                  <a:pt x="27790" y="406400"/>
                </a:cubicBezTo>
                <a:cubicBezTo>
                  <a:pt x="143904" y="217714"/>
                  <a:pt x="644647" y="108857"/>
                  <a:pt x="1145390" y="0"/>
                </a:cubicBezTo>
              </a:path>
            </a:pathLst>
          </a:custGeom>
          <a:solidFill>
            <a:srgbClr val="09B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3" t="3442" r="10288" b="-956"/>
          <a:stretch/>
        </p:blipFill>
        <p:spPr/>
      </p:pic>
      <p:sp>
        <p:nvSpPr>
          <p:cNvPr id="25" name="Title 2"/>
          <p:cNvSpPr txBox="1"/>
          <p:nvPr/>
        </p:nvSpPr>
        <p:spPr>
          <a:xfrm>
            <a:off x="4237778" y="1951312"/>
            <a:ext cx="6171551" cy="5060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chemeClr val="accent3"/>
                </a:solidFill>
                <a:latin typeface="+mn-lt"/>
              </a:rPr>
              <a:t>Особенности биологии</a:t>
            </a:r>
            <a:endParaRPr lang="en-US" sz="2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27" name="Title 2"/>
          <p:cNvSpPr txBox="1"/>
          <p:nvPr/>
        </p:nvSpPr>
        <p:spPr>
          <a:xfrm>
            <a:off x="5658905" y="380259"/>
            <a:ext cx="5699789" cy="5060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400" b="1" dirty="0">
                <a:solidFill>
                  <a:schemeClr val="accent3"/>
                </a:solidFill>
                <a:latin typeface="+mn-lt"/>
              </a:rPr>
              <a:t>Аскарида человеческая </a:t>
            </a:r>
            <a:r>
              <a:rPr lang="be-BY" sz="2400" b="1" dirty="0">
                <a:solidFill>
                  <a:schemeClr val="accent3"/>
                </a:solidFill>
                <a:latin typeface="+mn-lt"/>
              </a:rPr>
              <a:t>как представитель геогельминтов</a:t>
            </a:r>
            <a:endParaRPr lang="en-US" sz="2400" b="1" dirty="0">
              <a:solidFill>
                <a:schemeClr val="accent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5319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олилиния 21"/>
          <p:cNvSpPr/>
          <p:nvPr/>
        </p:nvSpPr>
        <p:spPr>
          <a:xfrm rot="9994238">
            <a:off x="2820618" y="6293272"/>
            <a:ext cx="4159163" cy="1512202"/>
          </a:xfrm>
          <a:custGeom>
            <a:avLst/>
            <a:gdLst>
              <a:gd name="connsiteX0" fmla="*/ 0 w 3628571"/>
              <a:gd name="connsiteY0" fmla="*/ 0 h 956646"/>
              <a:gd name="connsiteX1" fmla="*/ 682171 w 3628571"/>
              <a:gd name="connsiteY1" fmla="*/ 769257 h 956646"/>
              <a:gd name="connsiteX2" fmla="*/ 1436914 w 3628571"/>
              <a:gd name="connsiteY2" fmla="*/ 508000 h 956646"/>
              <a:gd name="connsiteX3" fmla="*/ 2307771 w 3628571"/>
              <a:gd name="connsiteY3" fmla="*/ 783772 h 956646"/>
              <a:gd name="connsiteX4" fmla="*/ 2946400 w 3628571"/>
              <a:gd name="connsiteY4" fmla="*/ 914400 h 956646"/>
              <a:gd name="connsiteX5" fmla="*/ 3628571 w 3628571"/>
              <a:gd name="connsiteY5" fmla="*/ 29029 h 95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8571" h="956646">
                <a:moveTo>
                  <a:pt x="0" y="0"/>
                </a:moveTo>
                <a:cubicBezTo>
                  <a:pt x="221342" y="342295"/>
                  <a:pt x="442685" y="684590"/>
                  <a:pt x="682171" y="769257"/>
                </a:cubicBezTo>
                <a:cubicBezTo>
                  <a:pt x="921657" y="853924"/>
                  <a:pt x="1165981" y="505581"/>
                  <a:pt x="1436914" y="508000"/>
                </a:cubicBezTo>
                <a:cubicBezTo>
                  <a:pt x="1707847" y="510419"/>
                  <a:pt x="2056190" y="716039"/>
                  <a:pt x="2307771" y="783772"/>
                </a:cubicBezTo>
                <a:cubicBezTo>
                  <a:pt x="2559352" y="851505"/>
                  <a:pt x="2726267" y="1040190"/>
                  <a:pt x="2946400" y="914400"/>
                </a:cubicBezTo>
                <a:cubicBezTo>
                  <a:pt x="3166533" y="788610"/>
                  <a:pt x="3397552" y="408819"/>
                  <a:pt x="3628571" y="29029"/>
                </a:cubicBezTo>
              </a:path>
            </a:pathLst>
          </a:custGeom>
          <a:solidFill>
            <a:srgbClr val="078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 rot="21370047" flipH="1">
            <a:off x="4260821" y="-270618"/>
            <a:ext cx="3164767" cy="956646"/>
          </a:xfrm>
          <a:custGeom>
            <a:avLst/>
            <a:gdLst>
              <a:gd name="connsiteX0" fmla="*/ 0 w 3628571"/>
              <a:gd name="connsiteY0" fmla="*/ 0 h 956646"/>
              <a:gd name="connsiteX1" fmla="*/ 682171 w 3628571"/>
              <a:gd name="connsiteY1" fmla="*/ 769257 h 956646"/>
              <a:gd name="connsiteX2" fmla="*/ 1436914 w 3628571"/>
              <a:gd name="connsiteY2" fmla="*/ 508000 h 956646"/>
              <a:gd name="connsiteX3" fmla="*/ 2307771 w 3628571"/>
              <a:gd name="connsiteY3" fmla="*/ 783772 h 956646"/>
              <a:gd name="connsiteX4" fmla="*/ 2946400 w 3628571"/>
              <a:gd name="connsiteY4" fmla="*/ 914400 h 956646"/>
              <a:gd name="connsiteX5" fmla="*/ 3628571 w 3628571"/>
              <a:gd name="connsiteY5" fmla="*/ 29029 h 95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8571" h="956646">
                <a:moveTo>
                  <a:pt x="0" y="0"/>
                </a:moveTo>
                <a:cubicBezTo>
                  <a:pt x="221342" y="342295"/>
                  <a:pt x="442685" y="684590"/>
                  <a:pt x="682171" y="769257"/>
                </a:cubicBezTo>
                <a:cubicBezTo>
                  <a:pt x="921657" y="853924"/>
                  <a:pt x="1165981" y="505581"/>
                  <a:pt x="1436914" y="508000"/>
                </a:cubicBezTo>
                <a:cubicBezTo>
                  <a:pt x="1707847" y="510419"/>
                  <a:pt x="2056190" y="716039"/>
                  <a:pt x="2307771" y="783772"/>
                </a:cubicBezTo>
                <a:cubicBezTo>
                  <a:pt x="2559352" y="851505"/>
                  <a:pt x="2726267" y="1040190"/>
                  <a:pt x="2946400" y="914400"/>
                </a:cubicBezTo>
                <a:cubicBezTo>
                  <a:pt x="3166533" y="788610"/>
                  <a:pt x="3397552" y="408819"/>
                  <a:pt x="3628571" y="29029"/>
                </a:cubicBezTo>
              </a:path>
            </a:pathLst>
          </a:custGeom>
          <a:solidFill>
            <a:srgbClr val="0BD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Rounded Rectangle 21"/>
          <p:cNvSpPr/>
          <p:nvPr/>
        </p:nvSpPr>
        <p:spPr>
          <a:xfrm rot="16200000" flipV="1">
            <a:off x="9025652" y="3122267"/>
            <a:ext cx="4884384" cy="4952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788" name="TextBox 10"/>
          <p:cNvSpPr txBox="1"/>
          <p:nvPr/>
        </p:nvSpPr>
        <p:spPr>
          <a:xfrm>
            <a:off x="1353311" y="4804989"/>
            <a:ext cx="24140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bg1"/>
                </a:solidFill>
                <a:effectLst>
                  <a:outerShdw blurRad="330200" sx="102000" sy="102000" algn="ctr" rotWithShape="0">
                    <a:prstClr val="black">
                      <a:alpha val="98000"/>
                    </a:prstClr>
                  </a:outerShdw>
                </a:effectLst>
                <a:latin typeface="Freestyle Script" panose="030804020302050B0404" pitchFamily="66" charset="0"/>
              </a:rPr>
              <a:t>motion.</a:t>
            </a:r>
          </a:p>
        </p:txBody>
      </p:sp>
      <p:sp>
        <p:nvSpPr>
          <p:cNvPr id="1048789" name="Rectangle 11"/>
          <p:cNvSpPr/>
          <p:nvPr/>
        </p:nvSpPr>
        <p:spPr>
          <a:xfrm>
            <a:off x="1353311" y="5921390"/>
            <a:ext cx="31220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Lorem Ipsum is simply dummy text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1" name="Rounded Rectangle 21"/>
          <p:cNvSpPr/>
          <p:nvPr/>
        </p:nvSpPr>
        <p:spPr>
          <a:xfrm flipV="1">
            <a:off x="139822" y="6305071"/>
            <a:ext cx="2554470" cy="444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784" name="Hexagon 2"/>
          <p:cNvSpPr/>
          <p:nvPr/>
        </p:nvSpPr>
        <p:spPr>
          <a:xfrm rot="16200000">
            <a:off x="4152748" y="2810398"/>
            <a:ext cx="1654698" cy="1426464"/>
          </a:xfrm>
          <a:prstGeom prst="hexagon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0" dist="190500" dir="9360000" sx="102000" sy="102000" algn="ctr" rotWithShape="0">
              <a:prstClr val="black">
                <a:alpha val="8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116"/>
          <p:cNvSpPr/>
          <p:nvPr/>
        </p:nvSpPr>
        <p:spPr bwMode="auto">
          <a:xfrm>
            <a:off x="4521474" y="3174205"/>
            <a:ext cx="917246" cy="794027"/>
          </a:xfrm>
          <a:custGeom>
            <a:avLst/>
            <a:gdLst>
              <a:gd name="T0" fmla="*/ 1272 w 4019"/>
              <a:gd name="T1" fmla="*/ 446 h 3537"/>
              <a:gd name="T2" fmla="*/ 1751 w 4019"/>
              <a:gd name="T3" fmla="*/ 406 h 3537"/>
              <a:gd name="T4" fmla="*/ 2093 w 4019"/>
              <a:gd name="T5" fmla="*/ 479 h 3537"/>
              <a:gd name="T6" fmla="*/ 3354 w 4019"/>
              <a:gd name="T7" fmla="*/ 581 h 3537"/>
              <a:gd name="T8" fmla="*/ 2479 w 4019"/>
              <a:gd name="T9" fmla="*/ 669 h 3537"/>
              <a:gd name="T10" fmla="*/ 2779 w 4019"/>
              <a:gd name="T11" fmla="*/ 926 h 3537"/>
              <a:gd name="T12" fmla="*/ 2804 w 4019"/>
              <a:gd name="T13" fmla="*/ 1139 h 3537"/>
              <a:gd name="T14" fmla="*/ 2880 w 4019"/>
              <a:gd name="T15" fmla="*/ 1500 h 3537"/>
              <a:gd name="T16" fmla="*/ 2790 w 4019"/>
              <a:gd name="T17" fmla="*/ 1682 h 3537"/>
              <a:gd name="T18" fmla="*/ 2596 w 4019"/>
              <a:gd name="T19" fmla="*/ 1670 h 3537"/>
              <a:gd name="T20" fmla="*/ 2377 w 4019"/>
              <a:gd name="T21" fmla="*/ 1368 h 3537"/>
              <a:gd name="T22" fmla="*/ 2268 w 4019"/>
              <a:gd name="T23" fmla="*/ 1148 h 3537"/>
              <a:gd name="T24" fmla="*/ 451 w 4019"/>
              <a:gd name="T25" fmla="*/ 2201 h 3537"/>
              <a:gd name="T26" fmla="*/ 398 w 4019"/>
              <a:gd name="T27" fmla="*/ 2402 h 3537"/>
              <a:gd name="T28" fmla="*/ 587 w 4019"/>
              <a:gd name="T29" fmla="*/ 2487 h 3537"/>
              <a:gd name="T30" fmla="*/ 1638 w 4019"/>
              <a:gd name="T31" fmla="*/ 1780 h 3537"/>
              <a:gd name="T32" fmla="*/ 1735 w 4019"/>
              <a:gd name="T33" fmla="*/ 1880 h 3537"/>
              <a:gd name="T34" fmla="*/ 771 w 4019"/>
              <a:gd name="T35" fmla="*/ 2603 h 3537"/>
              <a:gd name="T36" fmla="*/ 856 w 4019"/>
              <a:gd name="T37" fmla="*/ 2784 h 3537"/>
              <a:gd name="T38" fmla="*/ 1072 w 4019"/>
              <a:gd name="T39" fmla="*/ 2750 h 3537"/>
              <a:gd name="T40" fmla="*/ 1902 w 4019"/>
              <a:gd name="T41" fmla="*/ 2166 h 3537"/>
              <a:gd name="T42" fmla="*/ 1971 w 4019"/>
              <a:gd name="T43" fmla="*/ 2283 h 3537"/>
              <a:gd name="T44" fmla="*/ 1135 w 4019"/>
              <a:gd name="T45" fmla="*/ 2963 h 3537"/>
              <a:gd name="T46" fmla="*/ 1246 w 4019"/>
              <a:gd name="T47" fmla="*/ 3128 h 3537"/>
              <a:gd name="T48" fmla="*/ 2053 w 4019"/>
              <a:gd name="T49" fmla="*/ 2639 h 3537"/>
              <a:gd name="T50" fmla="*/ 2148 w 4019"/>
              <a:gd name="T51" fmla="*/ 2739 h 3537"/>
              <a:gd name="T52" fmla="*/ 1674 w 4019"/>
              <a:gd name="T53" fmla="*/ 3155 h 3537"/>
              <a:gd name="T54" fmla="*/ 1772 w 4019"/>
              <a:gd name="T55" fmla="*/ 3291 h 3537"/>
              <a:gd name="T56" fmla="*/ 1919 w 4019"/>
              <a:gd name="T57" fmla="*/ 3150 h 3537"/>
              <a:gd name="T58" fmla="*/ 2148 w 4019"/>
              <a:gd name="T59" fmla="*/ 3039 h 3537"/>
              <a:gd name="T60" fmla="*/ 2317 w 4019"/>
              <a:gd name="T61" fmla="*/ 2787 h 3537"/>
              <a:gd name="T62" fmla="*/ 2581 w 4019"/>
              <a:gd name="T63" fmla="*/ 2755 h 3537"/>
              <a:gd name="T64" fmla="*/ 2679 w 4019"/>
              <a:gd name="T65" fmla="*/ 2524 h 3537"/>
              <a:gd name="T66" fmla="*/ 2944 w 4019"/>
              <a:gd name="T67" fmla="*/ 2527 h 3537"/>
              <a:gd name="T68" fmla="*/ 2913 w 4019"/>
              <a:gd name="T69" fmla="*/ 2297 h 3537"/>
              <a:gd name="T70" fmla="*/ 3143 w 4019"/>
              <a:gd name="T71" fmla="*/ 2130 h 3537"/>
              <a:gd name="T72" fmla="*/ 3680 w 4019"/>
              <a:gd name="T73" fmla="*/ 1780 h 3537"/>
              <a:gd name="T74" fmla="*/ 3768 w 4019"/>
              <a:gd name="T75" fmla="*/ 1921 h 3537"/>
              <a:gd name="T76" fmla="*/ 3566 w 4019"/>
              <a:gd name="T77" fmla="*/ 2638 h 3537"/>
              <a:gd name="T78" fmla="*/ 3395 w 4019"/>
              <a:gd name="T79" fmla="*/ 2870 h 3537"/>
              <a:gd name="T80" fmla="*/ 3170 w 4019"/>
              <a:gd name="T81" fmla="*/ 2849 h 3537"/>
              <a:gd name="T82" fmla="*/ 3084 w 4019"/>
              <a:gd name="T83" fmla="*/ 3105 h 3537"/>
              <a:gd name="T84" fmla="*/ 2837 w 4019"/>
              <a:gd name="T85" fmla="*/ 3119 h 3537"/>
              <a:gd name="T86" fmla="*/ 2754 w 4019"/>
              <a:gd name="T87" fmla="*/ 3259 h 3537"/>
              <a:gd name="T88" fmla="*/ 2512 w 4019"/>
              <a:gd name="T89" fmla="*/ 3356 h 3537"/>
              <a:gd name="T90" fmla="*/ 2378 w 4019"/>
              <a:gd name="T91" fmla="*/ 3315 h 3537"/>
              <a:gd name="T92" fmla="*/ 2229 w 4019"/>
              <a:gd name="T93" fmla="*/ 3529 h 3537"/>
              <a:gd name="T94" fmla="*/ 1994 w 4019"/>
              <a:gd name="T95" fmla="*/ 3449 h 3537"/>
              <a:gd name="T96" fmla="*/ 1748 w 4019"/>
              <a:gd name="T97" fmla="*/ 3447 h 3537"/>
              <a:gd name="T98" fmla="*/ 1525 w 4019"/>
              <a:gd name="T99" fmla="*/ 3246 h 3537"/>
              <a:gd name="T100" fmla="*/ 1264 w 4019"/>
              <a:gd name="T101" fmla="*/ 3295 h 3537"/>
              <a:gd name="T102" fmla="*/ 1014 w 4019"/>
              <a:gd name="T103" fmla="*/ 3128 h 3537"/>
              <a:gd name="T104" fmla="*/ 869 w 4019"/>
              <a:gd name="T105" fmla="*/ 2944 h 3537"/>
              <a:gd name="T106" fmla="*/ 629 w 4019"/>
              <a:gd name="T107" fmla="*/ 2759 h 3537"/>
              <a:gd name="T108" fmla="*/ 446 w 4019"/>
              <a:gd name="T109" fmla="*/ 2635 h 3537"/>
              <a:gd name="T110" fmla="*/ 230 w 4019"/>
              <a:gd name="T111" fmla="*/ 2403 h 3537"/>
              <a:gd name="T112" fmla="*/ 323 w 4019"/>
              <a:gd name="T113" fmla="*/ 2101 h 3537"/>
              <a:gd name="T114" fmla="*/ 150 w 4019"/>
              <a:gd name="T115" fmla="*/ 1733 h 3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019" h="3537">
                <a:moveTo>
                  <a:pt x="0" y="0"/>
                </a:moveTo>
                <a:lnTo>
                  <a:pt x="899" y="412"/>
                </a:lnTo>
                <a:lnTo>
                  <a:pt x="959" y="436"/>
                </a:lnTo>
                <a:lnTo>
                  <a:pt x="1020" y="452"/>
                </a:lnTo>
                <a:lnTo>
                  <a:pt x="1083" y="462"/>
                </a:lnTo>
                <a:lnTo>
                  <a:pt x="1146" y="463"/>
                </a:lnTo>
                <a:lnTo>
                  <a:pt x="1210" y="458"/>
                </a:lnTo>
                <a:lnTo>
                  <a:pt x="1272" y="446"/>
                </a:lnTo>
                <a:lnTo>
                  <a:pt x="1318" y="434"/>
                </a:lnTo>
                <a:lnTo>
                  <a:pt x="1369" y="423"/>
                </a:lnTo>
                <a:lnTo>
                  <a:pt x="1424" y="414"/>
                </a:lnTo>
                <a:lnTo>
                  <a:pt x="1481" y="407"/>
                </a:lnTo>
                <a:lnTo>
                  <a:pt x="1543" y="403"/>
                </a:lnTo>
                <a:lnTo>
                  <a:pt x="1609" y="401"/>
                </a:lnTo>
                <a:lnTo>
                  <a:pt x="1677" y="402"/>
                </a:lnTo>
                <a:lnTo>
                  <a:pt x="1751" y="406"/>
                </a:lnTo>
                <a:lnTo>
                  <a:pt x="1826" y="414"/>
                </a:lnTo>
                <a:lnTo>
                  <a:pt x="1906" y="427"/>
                </a:lnTo>
                <a:lnTo>
                  <a:pt x="1989" y="444"/>
                </a:lnTo>
                <a:lnTo>
                  <a:pt x="2000" y="447"/>
                </a:lnTo>
                <a:lnTo>
                  <a:pt x="2017" y="453"/>
                </a:lnTo>
                <a:lnTo>
                  <a:pt x="2039" y="459"/>
                </a:lnTo>
                <a:lnTo>
                  <a:pt x="2065" y="468"/>
                </a:lnTo>
                <a:lnTo>
                  <a:pt x="2093" y="479"/>
                </a:lnTo>
                <a:lnTo>
                  <a:pt x="3084" y="490"/>
                </a:lnTo>
                <a:lnTo>
                  <a:pt x="3133" y="487"/>
                </a:lnTo>
                <a:lnTo>
                  <a:pt x="3181" y="478"/>
                </a:lnTo>
                <a:lnTo>
                  <a:pt x="3227" y="462"/>
                </a:lnTo>
                <a:lnTo>
                  <a:pt x="3271" y="440"/>
                </a:lnTo>
                <a:lnTo>
                  <a:pt x="4019" y="4"/>
                </a:lnTo>
                <a:lnTo>
                  <a:pt x="4019" y="188"/>
                </a:lnTo>
                <a:lnTo>
                  <a:pt x="3354" y="581"/>
                </a:lnTo>
                <a:lnTo>
                  <a:pt x="3311" y="604"/>
                </a:lnTo>
                <a:lnTo>
                  <a:pt x="3266" y="623"/>
                </a:lnTo>
                <a:lnTo>
                  <a:pt x="3218" y="635"/>
                </a:lnTo>
                <a:lnTo>
                  <a:pt x="3171" y="642"/>
                </a:lnTo>
                <a:lnTo>
                  <a:pt x="3122" y="645"/>
                </a:lnTo>
                <a:lnTo>
                  <a:pt x="2954" y="648"/>
                </a:lnTo>
                <a:lnTo>
                  <a:pt x="2425" y="640"/>
                </a:lnTo>
                <a:lnTo>
                  <a:pt x="2479" y="669"/>
                </a:lnTo>
                <a:lnTo>
                  <a:pt x="2530" y="698"/>
                </a:lnTo>
                <a:lnTo>
                  <a:pt x="2579" y="730"/>
                </a:lnTo>
                <a:lnTo>
                  <a:pt x="2624" y="761"/>
                </a:lnTo>
                <a:lnTo>
                  <a:pt x="2665" y="793"/>
                </a:lnTo>
                <a:lnTo>
                  <a:pt x="2703" y="826"/>
                </a:lnTo>
                <a:lnTo>
                  <a:pt x="2734" y="859"/>
                </a:lnTo>
                <a:lnTo>
                  <a:pt x="2759" y="893"/>
                </a:lnTo>
                <a:lnTo>
                  <a:pt x="2779" y="926"/>
                </a:lnTo>
                <a:lnTo>
                  <a:pt x="2779" y="930"/>
                </a:lnTo>
                <a:lnTo>
                  <a:pt x="2780" y="942"/>
                </a:lnTo>
                <a:lnTo>
                  <a:pt x="2782" y="961"/>
                </a:lnTo>
                <a:lnTo>
                  <a:pt x="2785" y="988"/>
                </a:lnTo>
                <a:lnTo>
                  <a:pt x="2788" y="1020"/>
                </a:lnTo>
                <a:lnTo>
                  <a:pt x="2793" y="1055"/>
                </a:lnTo>
                <a:lnTo>
                  <a:pt x="2798" y="1095"/>
                </a:lnTo>
                <a:lnTo>
                  <a:pt x="2804" y="1139"/>
                </a:lnTo>
                <a:lnTo>
                  <a:pt x="2812" y="1184"/>
                </a:lnTo>
                <a:lnTo>
                  <a:pt x="2819" y="1232"/>
                </a:lnTo>
                <a:lnTo>
                  <a:pt x="2827" y="1279"/>
                </a:lnTo>
                <a:lnTo>
                  <a:pt x="2837" y="1327"/>
                </a:lnTo>
                <a:lnTo>
                  <a:pt x="2847" y="1374"/>
                </a:lnTo>
                <a:lnTo>
                  <a:pt x="2857" y="1418"/>
                </a:lnTo>
                <a:lnTo>
                  <a:pt x="2868" y="1461"/>
                </a:lnTo>
                <a:lnTo>
                  <a:pt x="2880" y="1500"/>
                </a:lnTo>
                <a:lnTo>
                  <a:pt x="2886" y="1529"/>
                </a:lnTo>
                <a:lnTo>
                  <a:pt x="2887" y="1558"/>
                </a:lnTo>
                <a:lnTo>
                  <a:pt x="2881" y="1586"/>
                </a:lnTo>
                <a:lnTo>
                  <a:pt x="2871" y="1613"/>
                </a:lnTo>
                <a:lnTo>
                  <a:pt x="2855" y="1637"/>
                </a:lnTo>
                <a:lnTo>
                  <a:pt x="2835" y="1657"/>
                </a:lnTo>
                <a:lnTo>
                  <a:pt x="2809" y="1674"/>
                </a:lnTo>
                <a:lnTo>
                  <a:pt x="2790" y="1682"/>
                </a:lnTo>
                <a:lnTo>
                  <a:pt x="2769" y="1690"/>
                </a:lnTo>
                <a:lnTo>
                  <a:pt x="2746" y="1696"/>
                </a:lnTo>
                <a:lnTo>
                  <a:pt x="2723" y="1699"/>
                </a:lnTo>
                <a:lnTo>
                  <a:pt x="2698" y="1699"/>
                </a:lnTo>
                <a:lnTo>
                  <a:pt x="2674" y="1698"/>
                </a:lnTo>
                <a:lnTo>
                  <a:pt x="2648" y="1692"/>
                </a:lnTo>
                <a:lnTo>
                  <a:pt x="2622" y="1683"/>
                </a:lnTo>
                <a:lnTo>
                  <a:pt x="2596" y="1670"/>
                </a:lnTo>
                <a:lnTo>
                  <a:pt x="2568" y="1652"/>
                </a:lnTo>
                <a:lnTo>
                  <a:pt x="2541" y="1629"/>
                </a:lnTo>
                <a:lnTo>
                  <a:pt x="2513" y="1601"/>
                </a:lnTo>
                <a:lnTo>
                  <a:pt x="2486" y="1567"/>
                </a:lnTo>
                <a:lnTo>
                  <a:pt x="2458" y="1528"/>
                </a:lnTo>
                <a:lnTo>
                  <a:pt x="2430" y="1481"/>
                </a:lnTo>
                <a:lnTo>
                  <a:pt x="2403" y="1428"/>
                </a:lnTo>
                <a:lnTo>
                  <a:pt x="2377" y="1368"/>
                </a:lnTo>
                <a:lnTo>
                  <a:pt x="2350" y="1300"/>
                </a:lnTo>
                <a:lnTo>
                  <a:pt x="2324" y="1224"/>
                </a:lnTo>
                <a:lnTo>
                  <a:pt x="2323" y="1221"/>
                </a:lnTo>
                <a:lnTo>
                  <a:pt x="2318" y="1213"/>
                </a:lnTo>
                <a:lnTo>
                  <a:pt x="2310" y="1201"/>
                </a:lnTo>
                <a:lnTo>
                  <a:pt x="2299" y="1187"/>
                </a:lnTo>
                <a:lnTo>
                  <a:pt x="2285" y="1168"/>
                </a:lnTo>
                <a:lnTo>
                  <a:pt x="2268" y="1148"/>
                </a:lnTo>
                <a:lnTo>
                  <a:pt x="2250" y="1124"/>
                </a:lnTo>
                <a:lnTo>
                  <a:pt x="2228" y="1101"/>
                </a:lnTo>
                <a:lnTo>
                  <a:pt x="2205" y="1077"/>
                </a:lnTo>
                <a:lnTo>
                  <a:pt x="2181" y="1054"/>
                </a:lnTo>
                <a:lnTo>
                  <a:pt x="2154" y="1031"/>
                </a:lnTo>
                <a:lnTo>
                  <a:pt x="2126" y="1010"/>
                </a:lnTo>
                <a:lnTo>
                  <a:pt x="2095" y="990"/>
                </a:lnTo>
                <a:lnTo>
                  <a:pt x="451" y="2201"/>
                </a:lnTo>
                <a:lnTo>
                  <a:pt x="428" y="2221"/>
                </a:lnTo>
                <a:lnTo>
                  <a:pt x="411" y="2242"/>
                </a:lnTo>
                <a:lnTo>
                  <a:pt x="396" y="2267"/>
                </a:lnTo>
                <a:lnTo>
                  <a:pt x="387" y="2294"/>
                </a:lnTo>
                <a:lnTo>
                  <a:pt x="383" y="2320"/>
                </a:lnTo>
                <a:lnTo>
                  <a:pt x="384" y="2348"/>
                </a:lnTo>
                <a:lnTo>
                  <a:pt x="389" y="2375"/>
                </a:lnTo>
                <a:lnTo>
                  <a:pt x="398" y="2402"/>
                </a:lnTo>
                <a:lnTo>
                  <a:pt x="413" y="2426"/>
                </a:lnTo>
                <a:lnTo>
                  <a:pt x="432" y="2448"/>
                </a:lnTo>
                <a:lnTo>
                  <a:pt x="454" y="2467"/>
                </a:lnTo>
                <a:lnTo>
                  <a:pt x="479" y="2480"/>
                </a:lnTo>
                <a:lnTo>
                  <a:pt x="506" y="2488"/>
                </a:lnTo>
                <a:lnTo>
                  <a:pt x="532" y="2493"/>
                </a:lnTo>
                <a:lnTo>
                  <a:pt x="560" y="2492"/>
                </a:lnTo>
                <a:lnTo>
                  <a:pt x="587" y="2487"/>
                </a:lnTo>
                <a:lnTo>
                  <a:pt x="614" y="2477"/>
                </a:lnTo>
                <a:lnTo>
                  <a:pt x="637" y="2463"/>
                </a:lnTo>
                <a:lnTo>
                  <a:pt x="721" y="2402"/>
                </a:lnTo>
                <a:lnTo>
                  <a:pt x="728" y="2397"/>
                </a:lnTo>
                <a:lnTo>
                  <a:pt x="736" y="2391"/>
                </a:lnTo>
                <a:lnTo>
                  <a:pt x="743" y="2382"/>
                </a:lnTo>
                <a:lnTo>
                  <a:pt x="1615" y="1791"/>
                </a:lnTo>
                <a:lnTo>
                  <a:pt x="1638" y="1780"/>
                </a:lnTo>
                <a:lnTo>
                  <a:pt x="1660" y="1777"/>
                </a:lnTo>
                <a:lnTo>
                  <a:pt x="1682" y="1782"/>
                </a:lnTo>
                <a:lnTo>
                  <a:pt x="1704" y="1793"/>
                </a:lnTo>
                <a:lnTo>
                  <a:pt x="1719" y="1806"/>
                </a:lnTo>
                <a:lnTo>
                  <a:pt x="1730" y="1823"/>
                </a:lnTo>
                <a:lnTo>
                  <a:pt x="1736" y="1842"/>
                </a:lnTo>
                <a:lnTo>
                  <a:pt x="1737" y="1862"/>
                </a:lnTo>
                <a:lnTo>
                  <a:pt x="1735" y="1880"/>
                </a:lnTo>
                <a:lnTo>
                  <a:pt x="1729" y="1895"/>
                </a:lnTo>
                <a:lnTo>
                  <a:pt x="1718" y="1909"/>
                </a:lnTo>
                <a:lnTo>
                  <a:pt x="1704" y="1921"/>
                </a:lnTo>
                <a:lnTo>
                  <a:pt x="889" y="2476"/>
                </a:lnTo>
                <a:lnTo>
                  <a:pt x="816" y="2527"/>
                </a:lnTo>
                <a:lnTo>
                  <a:pt x="797" y="2551"/>
                </a:lnTo>
                <a:lnTo>
                  <a:pt x="782" y="2575"/>
                </a:lnTo>
                <a:lnTo>
                  <a:pt x="771" y="2603"/>
                </a:lnTo>
                <a:lnTo>
                  <a:pt x="766" y="2631"/>
                </a:lnTo>
                <a:lnTo>
                  <a:pt x="765" y="2659"/>
                </a:lnTo>
                <a:lnTo>
                  <a:pt x="770" y="2688"/>
                </a:lnTo>
                <a:lnTo>
                  <a:pt x="780" y="2716"/>
                </a:lnTo>
                <a:lnTo>
                  <a:pt x="795" y="2742"/>
                </a:lnTo>
                <a:lnTo>
                  <a:pt x="811" y="2760"/>
                </a:lnTo>
                <a:lnTo>
                  <a:pt x="832" y="2773"/>
                </a:lnTo>
                <a:lnTo>
                  <a:pt x="856" y="2784"/>
                </a:lnTo>
                <a:lnTo>
                  <a:pt x="883" y="2792"/>
                </a:lnTo>
                <a:lnTo>
                  <a:pt x="912" y="2797"/>
                </a:lnTo>
                <a:lnTo>
                  <a:pt x="943" y="2797"/>
                </a:lnTo>
                <a:lnTo>
                  <a:pt x="973" y="2794"/>
                </a:lnTo>
                <a:lnTo>
                  <a:pt x="1004" y="2787"/>
                </a:lnTo>
                <a:lnTo>
                  <a:pt x="1033" y="2776"/>
                </a:lnTo>
                <a:lnTo>
                  <a:pt x="1061" y="2761"/>
                </a:lnTo>
                <a:lnTo>
                  <a:pt x="1072" y="2750"/>
                </a:lnTo>
                <a:lnTo>
                  <a:pt x="1082" y="2741"/>
                </a:lnTo>
                <a:lnTo>
                  <a:pt x="1094" y="2731"/>
                </a:lnTo>
                <a:lnTo>
                  <a:pt x="1107" y="2723"/>
                </a:lnTo>
                <a:lnTo>
                  <a:pt x="1841" y="2194"/>
                </a:lnTo>
                <a:lnTo>
                  <a:pt x="1854" y="2180"/>
                </a:lnTo>
                <a:lnTo>
                  <a:pt x="1867" y="2172"/>
                </a:lnTo>
                <a:lnTo>
                  <a:pt x="1883" y="2167"/>
                </a:lnTo>
                <a:lnTo>
                  <a:pt x="1902" y="2166"/>
                </a:lnTo>
                <a:lnTo>
                  <a:pt x="1922" y="2169"/>
                </a:lnTo>
                <a:lnTo>
                  <a:pt x="1941" y="2178"/>
                </a:lnTo>
                <a:lnTo>
                  <a:pt x="1956" y="2191"/>
                </a:lnTo>
                <a:lnTo>
                  <a:pt x="1969" y="2207"/>
                </a:lnTo>
                <a:lnTo>
                  <a:pt x="1977" y="2227"/>
                </a:lnTo>
                <a:lnTo>
                  <a:pt x="1980" y="2247"/>
                </a:lnTo>
                <a:lnTo>
                  <a:pt x="1977" y="2266"/>
                </a:lnTo>
                <a:lnTo>
                  <a:pt x="1971" y="2283"/>
                </a:lnTo>
                <a:lnTo>
                  <a:pt x="1962" y="2297"/>
                </a:lnTo>
                <a:lnTo>
                  <a:pt x="1952" y="2309"/>
                </a:lnTo>
                <a:lnTo>
                  <a:pt x="1202" y="2844"/>
                </a:lnTo>
                <a:lnTo>
                  <a:pt x="1180" y="2862"/>
                </a:lnTo>
                <a:lnTo>
                  <a:pt x="1162" y="2884"/>
                </a:lnTo>
                <a:lnTo>
                  <a:pt x="1149" y="2910"/>
                </a:lnTo>
                <a:lnTo>
                  <a:pt x="1139" y="2935"/>
                </a:lnTo>
                <a:lnTo>
                  <a:pt x="1135" y="2963"/>
                </a:lnTo>
                <a:lnTo>
                  <a:pt x="1135" y="2990"/>
                </a:lnTo>
                <a:lnTo>
                  <a:pt x="1140" y="3018"/>
                </a:lnTo>
                <a:lnTo>
                  <a:pt x="1150" y="3044"/>
                </a:lnTo>
                <a:lnTo>
                  <a:pt x="1165" y="3068"/>
                </a:lnTo>
                <a:lnTo>
                  <a:pt x="1180" y="3088"/>
                </a:lnTo>
                <a:lnTo>
                  <a:pt x="1200" y="3105"/>
                </a:lnTo>
                <a:lnTo>
                  <a:pt x="1222" y="3118"/>
                </a:lnTo>
                <a:lnTo>
                  <a:pt x="1246" y="3128"/>
                </a:lnTo>
                <a:lnTo>
                  <a:pt x="1273" y="3134"/>
                </a:lnTo>
                <a:lnTo>
                  <a:pt x="1305" y="3136"/>
                </a:lnTo>
                <a:lnTo>
                  <a:pt x="1336" y="3131"/>
                </a:lnTo>
                <a:lnTo>
                  <a:pt x="1367" y="3121"/>
                </a:lnTo>
                <a:lnTo>
                  <a:pt x="1395" y="3105"/>
                </a:lnTo>
                <a:lnTo>
                  <a:pt x="2022" y="2650"/>
                </a:lnTo>
                <a:lnTo>
                  <a:pt x="2038" y="2643"/>
                </a:lnTo>
                <a:lnTo>
                  <a:pt x="2053" y="2639"/>
                </a:lnTo>
                <a:lnTo>
                  <a:pt x="2068" y="2638"/>
                </a:lnTo>
                <a:lnTo>
                  <a:pt x="2090" y="2641"/>
                </a:lnTo>
                <a:lnTo>
                  <a:pt x="2110" y="2649"/>
                </a:lnTo>
                <a:lnTo>
                  <a:pt x="2127" y="2663"/>
                </a:lnTo>
                <a:lnTo>
                  <a:pt x="2140" y="2680"/>
                </a:lnTo>
                <a:lnTo>
                  <a:pt x="2148" y="2699"/>
                </a:lnTo>
                <a:lnTo>
                  <a:pt x="2150" y="2722"/>
                </a:lnTo>
                <a:lnTo>
                  <a:pt x="2148" y="2739"/>
                </a:lnTo>
                <a:lnTo>
                  <a:pt x="2140" y="2755"/>
                </a:lnTo>
                <a:lnTo>
                  <a:pt x="2131" y="2769"/>
                </a:lnTo>
                <a:lnTo>
                  <a:pt x="2117" y="2781"/>
                </a:lnTo>
                <a:lnTo>
                  <a:pt x="1724" y="3077"/>
                </a:lnTo>
                <a:lnTo>
                  <a:pt x="1705" y="3093"/>
                </a:lnTo>
                <a:lnTo>
                  <a:pt x="1691" y="3111"/>
                </a:lnTo>
                <a:lnTo>
                  <a:pt x="1681" y="3133"/>
                </a:lnTo>
                <a:lnTo>
                  <a:pt x="1674" y="3155"/>
                </a:lnTo>
                <a:lnTo>
                  <a:pt x="1671" y="3178"/>
                </a:lnTo>
                <a:lnTo>
                  <a:pt x="1675" y="3201"/>
                </a:lnTo>
                <a:lnTo>
                  <a:pt x="1682" y="3223"/>
                </a:lnTo>
                <a:lnTo>
                  <a:pt x="1694" y="3241"/>
                </a:lnTo>
                <a:lnTo>
                  <a:pt x="1710" y="3259"/>
                </a:lnTo>
                <a:lnTo>
                  <a:pt x="1730" y="3273"/>
                </a:lnTo>
                <a:lnTo>
                  <a:pt x="1751" y="3284"/>
                </a:lnTo>
                <a:lnTo>
                  <a:pt x="1772" y="3291"/>
                </a:lnTo>
                <a:lnTo>
                  <a:pt x="1796" y="3292"/>
                </a:lnTo>
                <a:lnTo>
                  <a:pt x="1819" y="3290"/>
                </a:lnTo>
                <a:lnTo>
                  <a:pt x="1841" y="3283"/>
                </a:lnTo>
                <a:lnTo>
                  <a:pt x="1859" y="3270"/>
                </a:lnTo>
                <a:lnTo>
                  <a:pt x="1895" y="3247"/>
                </a:lnTo>
                <a:lnTo>
                  <a:pt x="1898" y="3214"/>
                </a:lnTo>
                <a:lnTo>
                  <a:pt x="1905" y="3181"/>
                </a:lnTo>
                <a:lnTo>
                  <a:pt x="1919" y="3150"/>
                </a:lnTo>
                <a:lnTo>
                  <a:pt x="1937" y="3121"/>
                </a:lnTo>
                <a:lnTo>
                  <a:pt x="1959" y="3094"/>
                </a:lnTo>
                <a:lnTo>
                  <a:pt x="1986" y="3071"/>
                </a:lnTo>
                <a:lnTo>
                  <a:pt x="2015" y="3054"/>
                </a:lnTo>
                <a:lnTo>
                  <a:pt x="2048" y="3041"/>
                </a:lnTo>
                <a:lnTo>
                  <a:pt x="2081" y="3035"/>
                </a:lnTo>
                <a:lnTo>
                  <a:pt x="2115" y="3034"/>
                </a:lnTo>
                <a:lnTo>
                  <a:pt x="2148" y="3039"/>
                </a:lnTo>
                <a:lnTo>
                  <a:pt x="2221" y="2993"/>
                </a:lnTo>
                <a:lnTo>
                  <a:pt x="2221" y="2960"/>
                </a:lnTo>
                <a:lnTo>
                  <a:pt x="2226" y="2927"/>
                </a:lnTo>
                <a:lnTo>
                  <a:pt x="2235" y="2895"/>
                </a:lnTo>
                <a:lnTo>
                  <a:pt x="2249" y="2864"/>
                </a:lnTo>
                <a:lnTo>
                  <a:pt x="2267" y="2836"/>
                </a:lnTo>
                <a:lnTo>
                  <a:pt x="2290" y="2809"/>
                </a:lnTo>
                <a:lnTo>
                  <a:pt x="2317" y="2787"/>
                </a:lnTo>
                <a:lnTo>
                  <a:pt x="2350" y="2769"/>
                </a:lnTo>
                <a:lnTo>
                  <a:pt x="2384" y="2755"/>
                </a:lnTo>
                <a:lnTo>
                  <a:pt x="2418" y="2748"/>
                </a:lnTo>
                <a:lnTo>
                  <a:pt x="2453" y="2747"/>
                </a:lnTo>
                <a:lnTo>
                  <a:pt x="2489" y="2752"/>
                </a:lnTo>
                <a:lnTo>
                  <a:pt x="2522" y="2760"/>
                </a:lnTo>
                <a:lnTo>
                  <a:pt x="2555" y="2775"/>
                </a:lnTo>
                <a:lnTo>
                  <a:pt x="2581" y="2755"/>
                </a:lnTo>
                <a:lnTo>
                  <a:pt x="2578" y="2719"/>
                </a:lnTo>
                <a:lnTo>
                  <a:pt x="2580" y="2682"/>
                </a:lnTo>
                <a:lnTo>
                  <a:pt x="2587" y="2646"/>
                </a:lnTo>
                <a:lnTo>
                  <a:pt x="2601" y="2613"/>
                </a:lnTo>
                <a:lnTo>
                  <a:pt x="2620" y="2581"/>
                </a:lnTo>
                <a:lnTo>
                  <a:pt x="2645" y="2553"/>
                </a:lnTo>
                <a:lnTo>
                  <a:pt x="2674" y="2529"/>
                </a:lnTo>
                <a:lnTo>
                  <a:pt x="2679" y="2524"/>
                </a:lnTo>
                <a:lnTo>
                  <a:pt x="2710" y="2505"/>
                </a:lnTo>
                <a:lnTo>
                  <a:pt x="2745" y="2493"/>
                </a:lnTo>
                <a:lnTo>
                  <a:pt x="2779" y="2486"/>
                </a:lnTo>
                <a:lnTo>
                  <a:pt x="2814" y="2485"/>
                </a:lnTo>
                <a:lnTo>
                  <a:pt x="2848" y="2488"/>
                </a:lnTo>
                <a:lnTo>
                  <a:pt x="2882" y="2497"/>
                </a:lnTo>
                <a:lnTo>
                  <a:pt x="2914" y="2510"/>
                </a:lnTo>
                <a:lnTo>
                  <a:pt x="2944" y="2527"/>
                </a:lnTo>
                <a:lnTo>
                  <a:pt x="2949" y="2527"/>
                </a:lnTo>
                <a:lnTo>
                  <a:pt x="2946" y="2518"/>
                </a:lnTo>
                <a:lnTo>
                  <a:pt x="2925" y="2482"/>
                </a:lnTo>
                <a:lnTo>
                  <a:pt x="2910" y="2447"/>
                </a:lnTo>
                <a:lnTo>
                  <a:pt x="2902" y="2409"/>
                </a:lnTo>
                <a:lnTo>
                  <a:pt x="2900" y="2372"/>
                </a:lnTo>
                <a:lnTo>
                  <a:pt x="2904" y="2334"/>
                </a:lnTo>
                <a:lnTo>
                  <a:pt x="2913" y="2297"/>
                </a:lnTo>
                <a:lnTo>
                  <a:pt x="2929" y="2262"/>
                </a:lnTo>
                <a:lnTo>
                  <a:pt x="2948" y="2229"/>
                </a:lnTo>
                <a:lnTo>
                  <a:pt x="2974" y="2199"/>
                </a:lnTo>
                <a:lnTo>
                  <a:pt x="3004" y="2173"/>
                </a:lnTo>
                <a:lnTo>
                  <a:pt x="3037" y="2154"/>
                </a:lnTo>
                <a:lnTo>
                  <a:pt x="3071" y="2140"/>
                </a:lnTo>
                <a:lnTo>
                  <a:pt x="3108" y="2133"/>
                </a:lnTo>
                <a:lnTo>
                  <a:pt x="3143" y="2130"/>
                </a:lnTo>
                <a:lnTo>
                  <a:pt x="3179" y="2133"/>
                </a:lnTo>
                <a:lnTo>
                  <a:pt x="3215" y="2140"/>
                </a:lnTo>
                <a:lnTo>
                  <a:pt x="3249" y="2154"/>
                </a:lnTo>
                <a:lnTo>
                  <a:pt x="3281" y="2172"/>
                </a:lnTo>
                <a:lnTo>
                  <a:pt x="3310" y="2194"/>
                </a:lnTo>
                <a:lnTo>
                  <a:pt x="3584" y="1877"/>
                </a:lnTo>
                <a:lnTo>
                  <a:pt x="3630" y="1826"/>
                </a:lnTo>
                <a:lnTo>
                  <a:pt x="3680" y="1780"/>
                </a:lnTo>
                <a:lnTo>
                  <a:pt x="3733" y="1737"/>
                </a:lnTo>
                <a:lnTo>
                  <a:pt x="3787" y="1697"/>
                </a:lnTo>
                <a:lnTo>
                  <a:pt x="3846" y="1661"/>
                </a:lnTo>
                <a:lnTo>
                  <a:pt x="4019" y="1563"/>
                </a:lnTo>
                <a:lnTo>
                  <a:pt x="4019" y="1760"/>
                </a:lnTo>
                <a:lnTo>
                  <a:pt x="3893" y="1832"/>
                </a:lnTo>
                <a:lnTo>
                  <a:pt x="3829" y="1873"/>
                </a:lnTo>
                <a:lnTo>
                  <a:pt x="3768" y="1921"/>
                </a:lnTo>
                <a:lnTo>
                  <a:pt x="3711" y="1972"/>
                </a:lnTo>
                <a:lnTo>
                  <a:pt x="3658" y="2028"/>
                </a:lnTo>
                <a:lnTo>
                  <a:pt x="3404" y="2325"/>
                </a:lnTo>
                <a:lnTo>
                  <a:pt x="3521" y="2492"/>
                </a:lnTo>
                <a:lnTo>
                  <a:pt x="3541" y="2527"/>
                </a:lnTo>
                <a:lnTo>
                  <a:pt x="3556" y="2563"/>
                </a:lnTo>
                <a:lnTo>
                  <a:pt x="3563" y="2600"/>
                </a:lnTo>
                <a:lnTo>
                  <a:pt x="3566" y="2638"/>
                </a:lnTo>
                <a:lnTo>
                  <a:pt x="3562" y="2676"/>
                </a:lnTo>
                <a:lnTo>
                  <a:pt x="3552" y="2713"/>
                </a:lnTo>
                <a:lnTo>
                  <a:pt x="3538" y="2748"/>
                </a:lnTo>
                <a:lnTo>
                  <a:pt x="3518" y="2781"/>
                </a:lnTo>
                <a:lnTo>
                  <a:pt x="3493" y="2811"/>
                </a:lnTo>
                <a:lnTo>
                  <a:pt x="3462" y="2837"/>
                </a:lnTo>
                <a:lnTo>
                  <a:pt x="3429" y="2856"/>
                </a:lnTo>
                <a:lnTo>
                  <a:pt x="3395" y="2870"/>
                </a:lnTo>
                <a:lnTo>
                  <a:pt x="3359" y="2877"/>
                </a:lnTo>
                <a:lnTo>
                  <a:pt x="3322" y="2879"/>
                </a:lnTo>
                <a:lnTo>
                  <a:pt x="3285" y="2877"/>
                </a:lnTo>
                <a:lnTo>
                  <a:pt x="3250" y="2870"/>
                </a:lnTo>
                <a:lnTo>
                  <a:pt x="3216" y="2856"/>
                </a:lnTo>
                <a:lnTo>
                  <a:pt x="3184" y="2838"/>
                </a:lnTo>
                <a:lnTo>
                  <a:pt x="3156" y="2816"/>
                </a:lnTo>
                <a:lnTo>
                  <a:pt x="3170" y="2849"/>
                </a:lnTo>
                <a:lnTo>
                  <a:pt x="3178" y="2884"/>
                </a:lnTo>
                <a:lnTo>
                  <a:pt x="3181" y="2920"/>
                </a:lnTo>
                <a:lnTo>
                  <a:pt x="3178" y="2955"/>
                </a:lnTo>
                <a:lnTo>
                  <a:pt x="3170" y="2990"/>
                </a:lnTo>
                <a:lnTo>
                  <a:pt x="3156" y="3022"/>
                </a:lnTo>
                <a:lnTo>
                  <a:pt x="3138" y="3054"/>
                </a:lnTo>
                <a:lnTo>
                  <a:pt x="3114" y="3080"/>
                </a:lnTo>
                <a:lnTo>
                  <a:pt x="3084" y="3105"/>
                </a:lnTo>
                <a:lnTo>
                  <a:pt x="3080" y="3110"/>
                </a:lnTo>
                <a:lnTo>
                  <a:pt x="3048" y="3128"/>
                </a:lnTo>
                <a:lnTo>
                  <a:pt x="3013" y="3141"/>
                </a:lnTo>
                <a:lnTo>
                  <a:pt x="2977" y="3147"/>
                </a:lnTo>
                <a:lnTo>
                  <a:pt x="2941" y="3149"/>
                </a:lnTo>
                <a:lnTo>
                  <a:pt x="2905" y="3145"/>
                </a:lnTo>
                <a:lnTo>
                  <a:pt x="2870" y="3135"/>
                </a:lnTo>
                <a:lnTo>
                  <a:pt x="2837" y="3119"/>
                </a:lnTo>
                <a:lnTo>
                  <a:pt x="2807" y="3099"/>
                </a:lnTo>
                <a:lnTo>
                  <a:pt x="2780" y="3073"/>
                </a:lnTo>
                <a:lnTo>
                  <a:pt x="2786" y="3105"/>
                </a:lnTo>
                <a:lnTo>
                  <a:pt x="2788" y="3138"/>
                </a:lnTo>
                <a:lnTo>
                  <a:pt x="2786" y="3169"/>
                </a:lnTo>
                <a:lnTo>
                  <a:pt x="2780" y="3201"/>
                </a:lnTo>
                <a:lnTo>
                  <a:pt x="2769" y="3231"/>
                </a:lnTo>
                <a:lnTo>
                  <a:pt x="2754" y="3259"/>
                </a:lnTo>
                <a:lnTo>
                  <a:pt x="2735" y="3286"/>
                </a:lnTo>
                <a:lnTo>
                  <a:pt x="2710" y="3309"/>
                </a:lnTo>
                <a:lnTo>
                  <a:pt x="2682" y="3330"/>
                </a:lnTo>
                <a:lnTo>
                  <a:pt x="2651" y="3346"/>
                </a:lnTo>
                <a:lnTo>
                  <a:pt x="2617" y="3357"/>
                </a:lnTo>
                <a:lnTo>
                  <a:pt x="2581" y="3362"/>
                </a:lnTo>
                <a:lnTo>
                  <a:pt x="2546" y="3362"/>
                </a:lnTo>
                <a:lnTo>
                  <a:pt x="2512" y="3356"/>
                </a:lnTo>
                <a:lnTo>
                  <a:pt x="2479" y="3346"/>
                </a:lnTo>
                <a:lnTo>
                  <a:pt x="2447" y="3330"/>
                </a:lnTo>
                <a:lnTo>
                  <a:pt x="2418" y="3309"/>
                </a:lnTo>
                <a:lnTo>
                  <a:pt x="2393" y="3285"/>
                </a:lnTo>
                <a:lnTo>
                  <a:pt x="2369" y="3257"/>
                </a:lnTo>
                <a:lnTo>
                  <a:pt x="2363" y="3247"/>
                </a:lnTo>
                <a:lnTo>
                  <a:pt x="2373" y="3280"/>
                </a:lnTo>
                <a:lnTo>
                  <a:pt x="2378" y="3315"/>
                </a:lnTo>
                <a:lnTo>
                  <a:pt x="2377" y="3351"/>
                </a:lnTo>
                <a:lnTo>
                  <a:pt x="2369" y="3385"/>
                </a:lnTo>
                <a:lnTo>
                  <a:pt x="2356" y="3419"/>
                </a:lnTo>
                <a:lnTo>
                  <a:pt x="2339" y="3449"/>
                </a:lnTo>
                <a:lnTo>
                  <a:pt x="2316" y="3476"/>
                </a:lnTo>
                <a:lnTo>
                  <a:pt x="2289" y="3501"/>
                </a:lnTo>
                <a:lnTo>
                  <a:pt x="2260" y="3516"/>
                </a:lnTo>
                <a:lnTo>
                  <a:pt x="2229" y="3529"/>
                </a:lnTo>
                <a:lnTo>
                  <a:pt x="2196" y="3536"/>
                </a:lnTo>
                <a:lnTo>
                  <a:pt x="2163" y="3537"/>
                </a:lnTo>
                <a:lnTo>
                  <a:pt x="2131" y="3535"/>
                </a:lnTo>
                <a:lnTo>
                  <a:pt x="2099" y="3526"/>
                </a:lnTo>
                <a:lnTo>
                  <a:pt x="2070" y="3514"/>
                </a:lnTo>
                <a:lnTo>
                  <a:pt x="2042" y="3497"/>
                </a:lnTo>
                <a:lnTo>
                  <a:pt x="2016" y="3475"/>
                </a:lnTo>
                <a:lnTo>
                  <a:pt x="1994" y="3449"/>
                </a:lnTo>
                <a:lnTo>
                  <a:pt x="1958" y="3397"/>
                </a:lnTo>
                <a:lnTo>
                  <a:pt x="1953" y="3397"/>
                </a:lnTo>
                <a:lnTo>
                  <a:pt x="1920" y="3416"/>
                </a:lnTo>
                <a:lnTo>
                  <a:pt x="1886" y="3432"/>
                </a:lnTo>
                <a:lnTo>
                  <a:pt x="1850" y="3442"/>
                </a:lnTo>
                <a:lnTo>
                  <a:pt x="1815" y="3448"/>
                </a:lnTo>
                <a:lnTo>
                  <a:pt x="1779" y="3448"/>
                </a:lnTo>
                <a:lnTo>
                  <a:pt x="1748" y="3447"/>
                </a:lnTo>
                <a:lnTo>
                  <a:pt x="1704" y="3435"/>
                </a:lnTo>
                <a:lnTo>
                  <a:pt x="1664" y="3418"/>
                </a:lnTo>
                <a:lnTo>
                  <a:pt x="1627" y="3396"/>
                </a:lnTo>
                <a:lnTo>
                  <a:pt x="1596" y="3368"/>
                </a:lnTo>
                <a:lnTo>
                  <a:pt x="1568" y="3336"/>
                </a:lnTo>
                <a:lnTo>
                  <a:pt x="1550" y="3307"/>
                </a:lnTo>
                <a:lnTo>
                  <a:pt x="1536" y="3278"/>
                </a:lnTo>
                <a:lnTo>
                  <a:pt x="1525" y="3246"/>
                </a:lnTo>
                <a:lnTo>
                  <a:pt x="1519" y="3212"/>
                </a:lnTo>
                <a:lnTo>
                  <a:pt x="1487" y="3236"/>
                </a:lnTo>
                <a:lnTo>
                  <a:pt x="1451" y="3259"/>
                </a:lnTo>
                <a:lnTo>
                  <a:pt x="1412" y="3276"/>
                </a:lnTo>
                <a:lnTo>
                  <a:pt x="1370" y="3289"/>
                </a:lnTo>
                <a:lnTo>
                  <a:pt x="1328" y="3295"/>
                </a:lnTo>
                <a:lnTo>
                  <a:pt x="1283" y="3296"/>
                </a:lnTo>
                <a:lnTo>
                  <a:pt x="1264" y="3295"/>
                </a:lnTo>
                <a:lnTo>
                  <a:pt x="1247" y="3293"/>
                </a:lnTo>
                <a:lnTo>
                  <a:pt x="1206" y="3284"/>
                </a:lnTo>
                <a:lnTo>
                  <a:pt x="1167" y="3269"/>
                </a:lnTo>
                <a:lnTo>
                  <a:pt x="1130" y="3251"/>
                </a:lnTo>
                <a:lnTo>
                  <a:pt x="1096" y="3226"/>
                </a:lnTo>
                <a:lnTo>
                  <a:pt x="1066" y="3198"/>
                </a:lnTo>
                <a:lnTo>
                  <a:pt x="1038" y="3167"/>
                </a:lnTo>
                <a:lnTo>
                  <a:pt x="1014" y="3128"/>
                </a:lnTo>
                <a:lnTo>
                  <a:pt x="994" y="3086"/>
                </a:lnTo>
                <a:lnTo>
                  <a:pt x="982" y="3043"/>
                </a:lnTo>
                <a:lnTo>
                  <a:pt x="977" y="2998"/>
                </a:lnTo>
                <a:lnTo>
                  <a:pt x="979" y="2952"/>
                </a:lnTo>
                <a:lnTo>
                  <a:pt x="957" y="2951"/>
                </a:lnTo>
                <a:lnTo>
                  <a:pt x="933" y="2950"/>
                </a:lnTo>
                <a:lnTo>
                  <a:pt x="909" y="2949"/>
                </a:lnTo>
                <a:lnTo>
                  <a:pt x="869" y="2944"/>
                </a:lnTo>
                <a:lnTo>
                  <a:pt x="828" y="2937"/>
                </a:lnTo>
                <a:lnTo>
                  <a:pt x="792" y="2924"/>
                </a:lnTo>
                <a:lnTo>
                  <a:pt x="756" y="2907"/>
                </a:lnTo>
                <a:lnTo>
                  <a:pt x="724" y="2887"/>
                </a:lnTo>
                <a:lnTo>
                  <a:pt x="694" y="2861"/>
                </a:lnTo>
                <a:lnTo>
                  <a:pt x="668" y="2829"/>
                </a:lnTo>
                <a:lnTo>
                  <a:pt x="646" y="2794"/>
                </a:lnTo>
                <a:lnTo>
                  <a:pt x="629" y="2759"/>
                </a:lnTo>
                <a:lnTo>
                  <a:pt x="618" y="2721"/>
                </a:lnTo>
                <a:lnTo>
                  <a:pt x="610" y="2682"/>
                </a:lnTo>
                <a:lnTo>
                  <a:pt x="608" y="2641"/>
                </a:lnTo>
                <a:lnTo>
                  <a:pt x="566" y="2646"/>
                </a:lnTo>
                <a:lnTo>
                  <a:pt x="523" y="2646"/>
                </a:lnTo>
                <a:lnTo>
                  <a:pt x="504" y="2646"/>
                </a:lnTo>
                <a:lnTo>
                  <a:pt x="486" y="2644"/>
                </a:lnTo>
                <a:lnTo>
                  <a:pt x="446" y="2635"/>
                </a:lnTo>
                <a:lnTo>
                  <a:pt x="407" y="2620"/>
                </a:lnTo>
                <a:lnTo>
                  <a:pt x="370" y="2600"/>
                </a:lnTo>
                <a:lnTo>
                  <a:pt x="336" y="2577"/>
                </a:lnTo>
                <a:lnTo>
                  <a:pt x="305" y="2549"/>
                </a:lnTo>
                <a:lnTo>
                  <a:pt x="277" y="2518"/>
                </a:lnTo>
                <a:lnTo>
                  <a:pt x="256" y="2481"/>
                </a:lnTo>
                <a:lnTo>
                  <a:pt x="241" y="2442"/>
                </a:lnTo>
                <a:lnTo>
                  <a:pt x="230" y="2403"/>
                </a:lnTo>
                <a:lnTo>
                  <a:pt x="224" y="2363"/>
                </a:lnTo>
                <a:lnTo>
                  <a:pt x="224" y="2322"/>
                </a:lnTo>
                <a:lnTo>
                  <a:pt x="229" y="2281"/>
                </a:lnTo>
                <a:lnTo>
                  <a:pt x="238" y="2241"/>
                </a:lnTo>
                <a:lnTo>
                  <a:pt x="252" y="2203"/>
                </a:lnTo>
                <a:lnTo>
                  <a:pt x="270" y="2167"/>
                </a:lnTo>
                <a:lnTo>
                  <a:pt x="295" y="2133"/>
                </a:lnTo>
                <a:lnTo>
                  <a:pt x="323" y="2101"/>
                </a:lnTo>
                <a:lnTo>
                  <a:pt x="356" y="2073"/>
                </a:lnTo>
                <a:lnTo>
                  <a:pt x="409" y="2031"/>
                </a:lnTo>
                <a:lnTo>
                  <a:pt x="378" y="1972"/>
                </a:lnTo>
                <a:lnTo>
                  <a:pt x="341" y="1916"/>
                </a:lnTo>
                <a:lnTo>
                  <a:pt x="300" y="1865"/>
                </a:lnTo>
                <a:lnTo>
                  <a:pt x="253" y="1816"/>
                </a:lnTo>
                <a:lnTo>
                  <a:pt x="203" y="1772"/>
                </a:lnTo>
                <a:lnTo>
                  <a:pt x="150" y="1733"/>
                </a:lnTo>
                <a:lnTo>
                  <a:pt x="93" y="1698"/>
                </a:lnTo>
                <a:lnTo>
                  <a:pt x="0" y="164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7938" y="2416597"/>
            <a:ext cx="58814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595959"/>
                </a:solidFill>
              </a:rPr>
              <a:t>Половая система самца представлена одним семенником, переходящим в семяпровод, впадающий в заднюю кишку. У самок имеется 2 яичника. От них отходят яйцеводы, переходящие в матки, которые сливаются в непарное влагалище, открывающиеся отверстием в брюшной стороне тела. Оплодотворение внутреннее. Размножаются аскариды только половым путем. Это раздельнополые организмы. Органы размножения имеют вид извитых трубочек. У оплодотворенной самки на границе передней и средней трети тела имеется кольцевое углубление – перетяжка.</a:t>
            </a:r>
          </a:p>
          <a:p>
            <a:pPr algn="just"/>
            <a:endParaRPr lang="ru-RU" b="1" dirty="0">
              <a:solidFill>
                <a:srgbClr val="595959"/>
              </a:solidFill>
            </a:endParaRPr>
          </a:p>
        </p:txBody>
      </p:sp>
      <p:sp>
        <p:nvSpPr>
          <p:cNvPr id="17" name="Полилиния 16"/>
          <p:cNvSpPr/>
          <p:nvPr/>
        </p:nvSpPr>
        <p:spPr>
          <a:xfrm rot="20968837">
            <a:off x="-1522673" y="5641413"/>
            <a:ext cx="3030715" cy="1858333"/>
          </a:xfrm>
          <a:custGeom>
            <a:avLst/>
            <a:gdLst>
              <a:gd name="connsiteX0" fmla="*/ 0 w 3080697"/>
              <a:gd name="connsiteY0" fmla="*/ 493864 h 1379236"/>
              <a:gd name="connsiteX1" fmla="*/ 1436915 w 3080697"/>
              <a:gd name="connsiteY1" fmla="*/ 378 h 1379236"/>
              <a:gd name="connsiteX2" fmla="*/ 2133600 w 3080697"/>
              <a:gd name="connsiteY2" fmla="*/ 421293 h 1379236"/>
              <a:gd name="connsiteX3" fmla="*/ 2191658 w 3080697"/>
              <a:gd name="connsiteY3" fmla="*/ 914778 h 1379236"/>
              <a:gd name="connsiteX4" fmla="*/ 2873829 w 3080697"/>
              <a:gd name="connsiteY4" fmla="*/ 1059921 h 1379236"/>
              <a:gd name="connsiteX5" fmla="*/ 3048000 w 3080697"/>
              <a:gd name="connsiteY5" fmla="*/ 1379236 h 1379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0697" h="1379236">
                <a:moveTo>
                  <a:pt x="0" y="493864"/>
                </a:moveTo>
                <a:cubicBezTo>
                  <a:pt x="540657" y="253168"/>
                  <a:pt x="1081315" y="12473"/>
                  <a:pt x="1436915" y="378"/>
                </a:cubicBezTo>
                <a:cubicBezTo>
                  <a:pt x="1792515" y="-11717"/>
                  <a:pt x="2007810" y="268893"/>
                  <a:pt x="2133600" y="421293"/>
                </a:cubicBezTo>
                <a:cubicBezTo>
                  <a:pt x="2259391" y="573693"/>
                  <a:pt x="2068286" y="808340"/>
                  <a:pt x="2191658" y="914778"/>
                </a:cubicBezTo>
                <a:cubicBezTo>
                  <a:pt x="2315030" y="1021216"/>
                  <a:pt x="2731105" y="982511"/>
                  <a:pt x="2873829" y="1059921"/>
                </a:cubicBezTo>
                <a:cubicBezTo>
                  <a:pt x="3016553" y="1137331"/>
                  <a:pt x="3142343" y="1255865"/>
                  <a:pt x="3048000" y="1379236"/>
                </a:cubicBezTo>
              </a:path>
            </a:pathLst>
          </a:custGeom>
          <a:solidFill>
            <a:srgbClr val="3E8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11572720" y="6106508"/>
            <a:ext cx="1145390" cy="1132114"/>
          </a:xfrm>
          <a:custGeom>
            <a:avLst/>
            <a:gdLst>
              <a:gd name="connsiteX0" fmla="*/ 448705 w 1145390"/>
              <a:gd name="connsiteY0" fmla="*/ 1132114 h 1132114"/>
              <a:gd name="connsiteX1" fmla="*/ 27790 w 1145390"/>
              <a:gd name="connsiteY1" fmla="*/ 406400 h 1132114"/>
              <a:gd name="connsiteX2" fmla="*/ 1145390 w 1145390"/>
              <a:gd name="connsiteY2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5390" h="1132114">
                <a:moveTo>
                  <a:pt x="448705" y="1132114"/>
                </a:moveTo>
                <a:cubicBezTo>
                  <a:pt x="180190" y="863600"/>
                  <a:pt x="-88324" y="595086"/>
                  <a:pt x="27790" y="406400"/>
                </a:cubicBezTo>
                <a:cubicBezTo>
                  <a:pt x="143904" y="217714"/>
                  <a:pt x="644647" y="108857"/>
                  <a:pt x="1145390" y="0"/>
                </a:cubicBezTo>
              </a:path>
            </a:pathLst>
          </a:custGeom>
          <a:solidFill>
            <a:srgbClr val="09B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 rot="1051947">
            <a:off x="8875850" y="-548396"/>
            <a:ext cx="4159163" cy="1512202"/>
          </a:xfrm>
          <a:custGeom>
            <a:avLst/>
            <a:gdLst>
              <a:gd name="connsiteX0" fmla="*/ 0 w 3628571"/>
              <a:gd name="connsiteY0" fmla="*/ 0 h 956646"/>
              <a:gd name="connsiteX1" fmla="*/ 682171 w 3628571"/>
              <a:gd name="connsiteY1" fmla="*/ 769257 h 956646"/>
              <a:gd name="connsiteX2" fmla="*/ 1436914 w 3628571"/>
              <a:gd name="connsiteY2" fmla="*/ 508000 h 956646"/>
              <a:gd name="connsiteX3" fmla="*/ 2307771 w 3628571"/>
              <a:gd name="connsiteY3" fmla="*/ 783772 h 956646"/>
              <a:gd name="connsiteX4" fmla="*/ 2946400 w 3628571"/>
              <a:gd name="connsiteY4" fmla="*/ 914400 h 956646"/>
              <a:gd name="connsiteX5" fmla="*/ 3628571 w 3628571"/>
              <a:gd name="connsiteY5" fmla="*/ 29029 h 95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8571" h="956646">
                <a:moveTo>
                  <a:pt x="0" y="0"/>
                </a:moveTo>
                <a:cubicBezTo>
                  <a:pt x="221342" y="342295"/>
                  <a:pt x="442685" y="684590"/>
                  <a:pt x="682171" y="769257"/>
                </a:cubicBezTo>
                <a:cubicBezTo>
                  <a:pt x="921657" y="853924"/>
                  <a:pt x="1165981" y="505581"/>
                  <a:pt x="1436914" y="508000"/>
                </a:cubicBezTo>
                <a:cubicBezTo>
                  <a:pt x="1707847" y="510419"/>
                  <a:pt x="2056190" y="716039"/>
                  <a:pt x="2307771" y="783772"/>
                </a:cubicBezTo>
                <a:cubicBezTo>
                  <a:pt x="2559352" y="851505"/>
                  <a:pt x="2726267" y="1040190"/>
                  <a:pt x="2946400" y="914400"/>
                </a:cubicBezTo>
                <a:cubicBezTo>
                  <a:pt x="3166533" y="788610"/>
                  <a:pt x="3397552" y="408819"/>
                  <a:pt x="3628571" y="29029"/>
                </a:cubicBezTo>
              </a:path>
            </a:pathLst>
          </a:custGeom>
          <a:solidFill>
            <a:srgbClr val="078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 rot="9380483">
            <a:off x="-486026" y="-254131"/>
            <a:ext cx="1145390" cy="1132114"/>
          </a:xfrm>
          <a:custGeom>
            <a:avLst/>
            <a:gdLst>
              <a:gd name="connsiteX0" fmla="*/ 448705 w 1145390"/>
              <a:gd name="connsiteY0" fmla="*/ 1132114 h 1132114"/>
              <a:gd name="connsiteX1" fmla="*/ 27790 w 1145390"/>
              <a:gd name="connsiteY1" fmla="*/ 406400 h 1132114"/>
              <a:gd name="connsiteX2" fmla="*/ 1145390 w 1145390"/>
              <a:gd name="connsiteY2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5390" h="1132114">
                <a:moveTo>
                  <a:pt x="448705" y="1132114"/>
                </a:moveTo>
                <a:cubicBezTo>
                  <a:pt x="180190" y="863600"/>
                  <a:pt x="-88324" y="595086"/>
                  <a:pt x="27790" y="406400"/>
                </a:cubicBezTo>
                <a:cubicBezTo>
                  <a:pt x="143904" y="217714"/>
                  <a:pt x="644647" y="108857"/>
                  <a:pt x="1145390" y="0"/>
                </a:cubicBezTo>
              </a:path>
            </a:pathLst>
          </a:custGeom>
          <a:solidFill>
            <a:srgbClr val="09B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0" r="26890"/>
          <a:stretch>
            <a:fillRect/>
          </a:stretch>
        </p:blipFill>
        <p:spPr/>
      </p:pic>
      <p:sp>
        <p:nvSpPr>
          <p:cNvPr id="25" name="Title 2"/>
          <p:cNvSpPr txBox="1"/>
          <p:nvPr/>
        </p:nvSpPr>
        <p:spPr>
          <a:xfrm>
            <a:off x="4198589" y="1984472"/>
            <a:ext cx="6171551" cy="5060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chemeClr val="accent3"/>
                </a:solidFill>
                <a:latin typeface="+mn-lt"/>
              </a:rPr>
              <a:t>Особенности биологии</a:t>
            </a:r>
            <a:endParaRPr lang="en-US" sz="2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26" name="Title 2"/>
          <p:cNvSpPr txBox="1"/>
          <p:nvPr/>
        </p:nvSpPr>
        <p:spPr>
          <a:xfrm>
            <a:off x="5658905" y="380259"/>
            <a:ext cx="5699789" cy="5060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400" b="1" dirty="0">
                <a:solidFill>
                  <a:schemeClr val="accent3"/>
                </a:solidFill>
                <a:latin typeface="+mn-lt"/>
              </a:rPr>
              <a:t>Аскарида человеческая </a:t>
            </a:r>
            <a:r>
              <a:rPr lang="be-BY" sz="2400" b="1" dirty="0">
                <a:solidFill>
                  <a:schemeClr val="accent3"/>
                </a:solidFill>
                <a:latin typeface="+mn-lt"/>
              </a:rPr>
              <a:t>как представитель геогельминтов</a:t>
            </a:r>
            <a:endParaRPr lang="en-US" sz="2400" b="1" dirty="0">
              <a:solidFill>
                <a:schemeClr val="accent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2778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олилиния 21"/>
          <p:cNvSpPr/>
          <p:nvPr/>
        </p:nvSpPr>
        <p:spPr>
          <a:xfrm rot="9994238">
            <a:off x="2820618" y="6293272"/>
            <a:ext cx="4159163" cy="1512202"/>
          </a:xfrm>
          <a:custGeom>
            <a:avLst/>
            <a:gdLst>
              <a:gd name="connsiteX0" fmla="*/ 0 w 3628571"/>
              <a:gd name="connsiteY0" fmla="*/ 0 h 956646"/>
              <a:gd name="connsiteX1" fmla="*/ 682171 w 3628571"/>
              <a:gd name="connsiteY1" fmla="*/ 769257 h 956646"/>
              <a:gd name="connsiteX2" fmla="*/ 1436914 w 3628571"/>
              <a:gd name="connsiteY2" fmla="*/ 508000 h 956646"/>
              <a:gd name="connsiteX3" fmla="*/ 2307771 w 3628571"/>
              <a:gd name="connsiteY3" fmla="*/ 783772 h 956646"/>
              <a:gd name="connsiteX4" fmla="*/ 2946400 w 3628571"/>
              <a:gd name="connsiteY4" fmla="*/ 914400 h 956646"/>
              <a:gd name="connsiteX5" fmla="*/ 3628571 w 3628571"/>
              <a:gd name="connsiteY5" fmla="*/ 29029 h 95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8571" h="956646">
                <a:moveTo>
                  <a:pt x="0" y="0"/>
                </a:moveTo>
                <a:cubicBezTo>
                  <a:pt x="221342" y="342295"/>
                  <a:pt x="442685" y="684590"/>
                  <a:pt x="682171" y="769257"/>
                </a:cubicBezTo>
                <a:cubicBezTo>
                  <a:pt x="921657" y="853924"/>
                  <a:pt x="1165981" y="505581"/>
                  <a:pt x="1436914" y="508000"/>
                </a:cubicBezTo>
                <a:cubicBezTo>
                  <a:pt x="1707847" y="510419"/>
                  <a:pt x="2056190" y="716039"/>
                  <a:pt x="2307771" y="783772"/>
                </a:cubicBezTo>
                <a:cubicBezTo>
                  <a:pt x="2559352" y="851505"/>
                  <a:pt x="2726267" y="1040190"/>
                  <a:pt x="2946400" y="914400"/>
                </a:cubicBezTo>
                <a:cubicBezTo>
                  <a:pt x="3166533" y="788610"/>
                  <a:pt x="3397552" y="408819"/>
                  <a:pt x="3628571" y="29029"/>
                </a:cubicBezTo>
              </a:path>
            </a:pathLst>
          </a:custGeom>
          <a:solidFill>
            <a:srgbClr val="078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 rot="21370047" flipH="1">
            <a:off x="4260821" y="-270618"/>
            <a:ext cx="3164767" cy="956646"/>
          </a:xfrm>
          <a:custGeom>
            <a:avLst/>
            <a:gdLst>
              <a:gd name="connsiteX0" fmla="*/ 0 w 3628571"/>
              <a:gd name="connsiteY0" fmla="*/ 0 h 956646"/>
              <a:gd name="connsiteX1" fmla="*/ 682171 w 3628571"/>
              <a:gd name="connsiteY1" fmla="*/ 769257 h 956646"/>
              <a:gd name="connsiteX2" fmla="*/ 1436914 w 3628571"/>
              <a:gd name="connsiteY2" fmla="*/ 508000 h 956646"/>
              <a:gd name="connsiteX3" fmla="*/ 2307771 w 3628571"/>
              <a:gd name="connsiteY3" fmla="*/ 783772 h 956646"/>
              <a:gd name="connsiteX4" fmla="*/ 2946400 w 3628571"/>
              <a:gd name="connsiteY4" fmla="*/ 914400 h 956646"/>
              <a:gd name="connsiteX5" fmla="*/ 3628571 w 3628571"/>
              <a:gd name="connsiteY5" fmla="*/ 29029 h 95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8571" h="956646">
                <a:moveTo>
                  <a:pt x="0" y="0"/>
                </a:moveTo>
                <a:cubicBezTo>
                  <a:pt x="221342" y="342295"/>
                  <a:pt x="442685" y="684590"/>
                  <a:pt x="682171" y="769257"/>
                </a:cubicBezTo>
                <a:cubicBezTo>
                  <a:pt x="921657" y="853924"/>
                  <a:pt x="1165981" y="505581"/>
                  <a:pt x="1436914" y="508000"/>
                </a:cubicBezTo>
                <a:cubicBezTo>
                  <a:pt x="1707847" y="510419"/>
                  <a:pt x="2056190" y="716039"/>
                  <a:pt x="2307771" y="783772"/>
                </a:cubicBezTo>
                <a:cubicBezTo>
                  <a:pt x="2559352" y="851505"/>
                  <a:pt x="2726267" y="1040190"/>
                  <a:pt x="2946400" y="914400"/>
                </a:cubicBezTo>
                <a:cubicBezTo>
                  <a:pt x="3166533" y="788610"/>
                  <a:pt x="3397552" y="408819"/>
                  <a:pt x="3628571" y="29029"/>
                </a:cubicBezTo>
              </a:path>
            </a:pathLst>
          </a:custGeom>
          <a:solidFill>
            <a:srgbClr val="0BD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Rounded Rectangle 21"/>
          <p:cNvSpPr/>
          <p:nvPr/>
        </p:nvSpPr>
        <p:spPr>
          <a:xfrm rot="16200000" flipV="1">
            <a:off x="9025652" y="3122267"/>
            <a:ext cx="4884384" cy="4952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788" name="TextBox 10"/>
          <p:cNvSpPr txBox="1"/>
          <p:nvPr/>
        </p:nvSpPr>
        <p:spPr>
          <a:xfrm>
            <a:off x="1353311" y="4804989"/>
            <a:ext cx="24140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bg1"/>
                </a:solidFill>
                <a:effectLst>
                  <a:outerShdw blurRad="330200" sx="102000" sy="102000" algn="ctr" rotWithShape="0">
                    <a:prstClr val="black">
                      <a:alpha val="98000"/>
                    </a:prstClr>
                  </a:outerShdw>
                </a:effectLst>
                <a:latin typeface="Freestyle Script" panose="030804020302050B0404" pitchFamily="66" charset="0"/>
              </a:rPr>
              <a:t>motion.</a:t>
            </a:r>
          </a:p>
        </p:txBody>
      </p:sp>
      <p:sp>
        <p:nvSpPr>
          <p:cNvPr id="1048789" name="Rectangle 11"/>
          <p:cNvSpPr/>
          <p:nvPr/>
        </p:nvSpPr>
        <p:spPr>
          <a:xfrm>
            <a:off x="1353311" y="5921390"/>
            <a:ext cx="31220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cs typeface="Arial" panose="020B0604020202020204" pitchFamily="34" charset="0"/>
              </a:rPr>
              <a:t>Lorem Ipsum is simply dummy text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1" name="Rounded Rectangle 21"/>
          <p:cNvSpPr/>
          <p:nvPr/>
        </p:nvSpPr>
        <p:spPr>
          <a:xfrm flipV="1">
            <a:off x="139822" y="6305071"/>
            <a:ext cx="2554470" cy="4440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784" name="Hexagon 2"/>
          <p:cNvSpPr/>
          <p:nvPr/>
        </p:nvSpPr>
        <p:spPr>
          <a:xfrm rot="16200000">
            <a:off x="4152748" y="2810398"/>
            <a:ext cx="1654698" cy="1426464"/>
          </a:xfrm>
          <a:prstGeom prst="hexagon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0" dist="190500" dir="9360000" sx="102000" sy="102000" algn="ctr" rotWithShape="0">
              <a:prstClr val="black">
                <a:alpha val="8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116"/>
          <p:cNvSpPr/>
          <p:nvPr/>
        </p:nvSpPr>
        <p:spPr bwMode="auto">
          <a:xfrm>
            <a:off x="4521474" y="3174205"/>
            <a:ext cx="917246" cy="794027"/>
          </a:xfrm>
          <a:custGeom>
            <a:avLst/>
            <a:gdLst>
              <a:gd name="T0" fmla="*/ 1272 w 4019"/>
              <a:gd name="T1" fmla="*/ 446 h 3537"/>
              <a:gd name="T2" fmla="*/ 1751 w 4019"/>
              <a:gd name="T3" fmla="*/ 406 h 3537"/>
              <a:gd name="T4" fmla="*/ 2093 w 4019"/>
              <a:gd name="T5" fmla="*/ 479 h 3537"/>
              <a:gd name="T6" fmla="*/ 3354 w 4019"/>
              <a:gd name="T7" fmla="*/ 581 h 3537"/>
              <a:gd name="T8" fmla="*/ 2479 w 4019"/>
              <a:gd name="T9" fmla="*/ 669 h 3537"/>
              <a:gd name="T10" fmla="*/ 2779 w 4019"/>
              <a:gd name="T11" fmla="*/ 926 h 3537"/>
              <a:gd name="T12" fmla="*/ 2804 w 4019"/>
              <a:gd name="T13" fmla="*/ 1139 h 3537"/>
              <a:gd name="T14" fmla="*/ 2880 w 4019"/>
              <a:gd name="T15" fmla="*/ 1500 h 3537"/>
              <a:gd name="T16" fmla="*/ 2790 w 4019"/>
              <a:gd name="T17" fmla="*/ 1682 h 3537"/>
              <a:gd name="T18" fmla="*/ 2596 w 4019"/>
              <a:gd name="T19" fmla="*/ 1670 h 3537"/>
              <a:gd name="T20" fmla="*/ 2377 w 4019"/>
              <a:gd name="T21" fmla="*/ 1368 h 3537"/>
              <a:gd name="T22" fmla="*/ 2268 w 4019"/>
              <a:gd name="T23" fmla="*/ 1148 h 3537"/>
              <a:gd name="T24" fmla="*/ 451 w 4019"/>
              <a:gd name="T25" fmla="*/ 2201 h 3537"/>
              <a:gd name="T26" fmla="*/ 398 w 4019"/>
              <a:gd name="T27" fmla="*/ 2402 h 3537"/>
              <a:gd name="T28" fmla="*/ 587 w 4019"/>
              <a:gd name="T29" fmla="*/ 2487 h 3537"/>
              <a:gd name="T30" fmla="*/ 1638 w 4019"/>
              <a:gd name="T31" fmla="*/ 1780 h 3537"/>
              <a:gd name="T32" fmla="*/ 1735 w 4019"/>
              <a:gd name="T33" fmla="*/ 1880 h 3537"/>
              <a:gd name="T34" fmla="*/ 771 w 4019"/>
              <a:gd name="T35" fmla="*/ 2603 h 3537"/>
              <a:gd name="T36" fmla="*/ 856 w 4019"/>
              <a:gd name="T37" fmla="*/ 2784 h 3537"/>
              <a:gd name="T38" fmla="*/ 1072 w 4019"/>
              <a:gd name="T39" fmla="*/ 2750 h 3537"/>
              <a:gd name="T40" fmla="*/ 1902 w 4019"/>
              <a:gd name="T41" fmla="*/ 2166 h 3537"/>
              <a:gd name="T42" fmla="*/ 1971 w 4019"/>
              <a:gd name="T43" fmla="*/ 2283 h 3537"/>
              <a:gd name="T44" fmla="*/ 1135 w 4019"/>
              <a:gd name="T45" fmla="*/ 2963 h 3537"/>
              <a:gd name="T46" fmla="*/ 1246 w 4019"/>
              <a:gd name="T47" fmla="*/ 3128 h 3537"/>
              <a:gd name="T48" fmla="*/ 2053 w 4019"/>
              <a:gd name="T49" fmla="*/ 2639 h 3537"/>
              <a:gd name="T50" fmla="*/ 2148 w 4019"/>
              <a:gd name="T51" fmla="*/ 2739 h 3537"/>
              <a:gd name="T52" fmla="*/ 1674 w 4019"/>
              <a:gd name="T53" fmla="*/ 3155 h 3537"/>
              <a:gd name="T54" fmla="*/ 1772 w 4019"/>
              <a:gd name="T55" fmla="*/ 3291 h 3537"/>
              <a:gd name="T56" fmla="*/ 1919 w 4019"/>
              <a:gd name="T57" fmla="*/ 3150 h 3537"/>
              <a:gd name="T58" fmla="*/ 2148 w 4019"/>
              <a:gd name="T59" fmla="*/ 3039 h 3537"/>
              <a:gd name="T60" fmla="*/ 2317 w 4019"/>
              <a:gd name="T61" fmla="*/ 2787 h 3537"/>
              <a:gd name="T62" fmla="*/ 2581 w 4019"/>
              <a:gd name="T63" fmla="*/ 2755 h 3537"/>
              <a:gd name="T64" fmla="*/ 2679 w 4019"/>
              <a:gd name="T65" fmla="*/ 2524 h 3537"/>
              <a:gd name="T66" fmla="*/ 2944 w 4019"/>
              <a:gd name="T67" fmla="*/ 2527 h 3537"/>
              <a:gd name="T68" fmla="*/ 2913 w 4019"/>
              <a:gd name="T69" fmla="*/ 2297 h 3537"/>
              <a:gd name="T70" fmla="*/ 3143 w 4019"/>
              <a:gd name="T71" fmla="*/ 2130 h 3537"/>
              <a:gd name="T72" fmla="*/ 3680 w 4019"/>
              <a:gd name="T73" fmla="*/ 1780 h 3537"/>
              <a:gd name="T74" fmla="*/ 3768 w 4019"/>
              <a:gd name="T75" fmla="*/ 1921 h 3537"/>
              <a:gd name="T76" fmla="*/ 3566 w 4019"/>
              <a:gd name="T77" fmla="*/ 2638 h 3537"/>
              <a:gd name="T78" fmla="*/ 3395 w 4019"/>
              <a:gd name="T79" fmla="*/ 2870 h 3537"/>
              <a:gd name="T80" fmla="*/ 3170 w 4019"/>
              <a:gd name="T81" fmla="*/ 2849 h 3537"/>
              <a:gd name="T82" fmla="*/ 3084 w 4019"/>
              <a:gd name="T83" fmla="*/ 3105 h 3537"/>
              <a:gd name="T84" fmla="*/ 2837 w 4019"/>
              <a:gd name="T85" fmla="*/ 3119 h 3537"/>
              <a:gd name="T86" fmla="*/ 2754 w 4019"/>
              <a:gd name="T87" fmla="*/ 3259 h 3537"/>
              <a:gd name="T88" fmla="*/ 2512 w 4019"/>
              <a:gd name="T89" fmla="*/ 3356 h 3537"/>
              <a:gd name="T90" fmla="*/ 2378 w 4019"/>
              <a:gd name="T91" fmla="*/ 3315 h 3537"/>
              <a:gd name="T92" fmla="*/ 2229 w 4019"/>
              <a:gd name="T93" fmla="*/ 3529 h 3537"/>
              <a:gd name="T94" fmla="*/ 1994 w 4019"/>
              <a:gd name="T95" fmla="*/ 3449 h 3537"/>
              <a:gd name="T96" fmla="*/ 1748 w 4019"/>
              <a:gd name="T97" fmla="*/ 3447 h 3537"/>
              <a:gd name="T98" fmla="*/ 1525 w 4019"/>
              <a:gd name="T99" fmla="*/ 3246 h 3537"/>
              <a:gd name="T100" fmla="*/ 1264 w 4019"/>
              <a:gd name="T101" fmla="*/ 3295 h 3537"/>
              <a:gd name="T102" fmla="*/ 1014 w 4019"/>
              <a:gd name="T103" fmla="*/ 3128 h 3537"/>
              <a:gd name="T104" fmla="*/ 869 w 4019"/>
              <a:gd name="T105" fmla="*/ 2944 h 3537"/>
              <a:gd name="T106" fmla="*/ 629 w 4019"/>
              <a:gd name="T107" fmla="*/ 2759 h 3537"/>
              <a:gd name="T108" fmla="*/ 446 w 4019"/>
              <a:gd name="T109" fmla="*/ 2635 h 3537"/>
              <a:gd name="T110" fmla="*/ 230 w 4019"/>
              <a:gd name="T111" fmla="*/ 2403 h 3537"/>
              <a:gd name="T112" fmla="*/ 323 w 4019"/>
              <a:gd name="T113" fmla="*/ 2101 h 3537"/>
              <a:gd name="T114" fmla="*/ 150 w 4019"/>
              <a:gd name="T115" fmla="*/ 1733 h 3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019" h="3537">
                <a:moveTo>
                  <a:pt x="0" y="0"/>
                </a:moveTo>
                <a:lnTo>
                  <a:pt x="899" y="412"/>
                </a:lnTo>
                <a:lnTo>
                  <a:pt x="959" y="436"/>
                </a:lnTo>
                <a:lnTo>
                  <a:pt x="1020" y="452"/>
                </a:lnTo>
                <a:lnTo>
                  <a:pt x="1083" y="462"/>
                </a:lnTo>
                <a:lnTo>
                  <a:pt x="1146" y="463"/>
                </a:lnTo>
                <a:lnTo>
                  <a:pt x="1210" y="458"/>
                </a:lnTo>
                <a:lnTo>
                  <a:pt x="1272" y="446"/>
                </a:lnTo>
                <a:lnTo>
                  <a:pt x="1318" y="434"/>
                </a:lnTo>
                <a:lnTo>
                  <a:pt x="1369" y="423"/>
                </a:lnTo>
                <a:lnTo>
                  <a:pt x="1424" y="414"/>
                </a:lnTo>
                <a:lnTo>
                  <a:pt x="1481" y="407"/>
                </a:lnTo>
                <a:lnTo>
                  <a:pt x="1543" y="403"/>
                </a:lnTo>
                <a:lnTo>
                  <a:pt x="1609" y="401"/>
                </a:lnTo>
                <a:lnTo>
                  <a:pt x="1677" y="402"/>
                </a:lnTo>
                <a:lnTo>
                  <a:pt x="1751" y="406"/>
                </a:lnTo>
                <a:lnTo>
                  <a:pt x="1826" y="414"/>
                </a:lnTo>
                <a:lnTo>
                  <a:pt x="1906" y="427"/>
                </a:lnTo>
                <a:lnTo>
                  <a:pt x="1989" y="444"/>
                </a:lnTo>
                <a:lnTo>
                  <a:pt x="2000" y="447"/>
                </a:lnTo>
                <a:lnTo>
                  <a:pt x="2017" y="453"/>
                </a:lnTo>
                <a:lnTo>
                  <a:pt x="2039" y="459"/>
                </a:lnTo>
                <a:lnTo>
                  <a:pt x="2065" y="468"/>
                </a:lnTo>
                <a:lnTo>
                  <a:pt x="2093" y="479"/>
                </a:lnTo>
                <a:lnTo>
                  <a:pt x="3084" y="490"/>
                </a:lnTo>
                <a:lnTo>
                  <a:pt x="3133" y="487"/>
                </a:lnTo>
                <a:lnTo>
                  <a:pt x="3181" y="478"/>
                </a:lnTo>
                <a:lnTo>
                  <a:pt x="3227" y="462"/>
                </a:lnTo>
                <a:lnTo>
                  <a:pt x="3271" y="440"/>
                </a:lnTo>
                <a:lnTo>
                  <a:pt x="4019" y="4"/>
                </a:lnTo>
                <a:lnTo>
                  <a:pt x="4019" y="188"/>
                </a:lnTo>
                <a:lnTo>
                  <a:pt x="3354" y="581"/>
                </a:lnTo>
                <a:lnTo>
                  <a:pt x="3311" y="604"/>
                </a:lnTo>
                <a:lnTo>
                  <a:pt x="3266" y="623"/>
                </a:lnTo>
                <a:lnTo>
                  <a:pt x="3218" y="635"/>
                </a:lnTo>
                <a:lnTo>
                  <a:pt x="3171" y="642"/>
                </a:lnTo>
                <a:lnTo>
                  <a:pt x="3122" y="645"/>
                </a:lnTo>
                <a:lnTo>
                  <a:pt x="2954" y="648"/>
                </a:lnTo>
                <a:lnTo>
                  <a:pt x="2425" y="640"/>
                </a:lnTo>
                <a:lnTo>
                  <a:pt x="2479" y="669"/>
                </a:lnTo>
                <a:lnTo>
                  <a:pt x="2530" y="698"/>
                </a:lnTo>
                <a:lnTo>
                  <a:pt x="2579" y="730"/>
                </a:lnTo>
                <a:lnTo>
                  <a:pt x="2624" y="761"/>
                </a:lnTo>
                <a:lnTo>
                  <a:pt x="2665" y="793"/>
                </a:lnTo>
                <a:lnTo>
                  <a:pt x="2703" y="826"/>
                </a:lnTo>
                <a:lnTo>
                  <a:pt x="2734" y="859"/>
                </a:lnTo>
                <a:lnTo>
                  <a:pt x="2759" y="893"/>
                </a:lnTo>
                <a:lnTo>
                  <a:pt x="2779" y="926"/>
                </a:lnTo>
                <a:lnTo>
                  <a:pt x="2779" y="930"/>
                </a:lnTo>
                <a:lnTo>
                  <a:pt x="2780" y="942"/>
                </a:lnTo>
                <a:lnTo>
                  <a:pt x="2782" y="961"/>
                </a:lnTo>
                <a:lnTo>
                  <a:pt x="2785" y="988"/>
                </a:lnTo>
                <a:lnTo>
                  <a:pt x="2788" y="1020"/>
                </a:lnTo>
                <a:lnTo>
                  <a:pt x="2793" y="1055"/>
                </a:lnTo>
                <a:lnTo>
                  <a:pt x="2798" y="1095"/>
                </a:lnTo>
                <a:lnTo>
                  <a:pt x="2804" y="1139"/>
                </a:lnTo>
                <a:lnTo>
                  <a:pt x="2812" y="1184"/>
                </a:lnTo>
                <a:lnTo>
                  <a:pt x="2819" y="1232"/>
                </a:lnTo>
                <a:lnTo>
                  <a:pt x="2827" y="1279"/>
                </a:lnTo>
                <a:lnTo>
                  <a:pt x="2837" y="1327"/>
                </a:lnTo>
                <a:lnTo>
                  <a:pt x="2847" y="1374"/>
                </a:lnTo>
                <a:lnTo>
                  <a:pt x="2857" y="1418"/>
                </a:lnTo>
                <a:lnTo>
                  <a:pt x="2868" y="1461"/>
                </a:lnTo>
                <a:lnTo>
                  <a:pt x="2880" y="1500"/>
                </a:lnTo>
                <a:lnTo>
                  <a:pt x="2886" y="1529"/>
                </a:lnTo>
                <a:lnTo>
                  <a:pt x="2887" y="1558"/>
                </a:lnTo>
                <a:lnTo>
                  <a:pt x="2881" y="1586"/>
                </a:lnTo>
                <a:lnTo>
                  <a:pt x="2871" y="1613"/>
                </a:lnTo>
                <a:lnTo>
                  <a:pt x="2855" y="1637"/>
                </a:lnTo>
                <a:lnTo>
                  <a:pt x="2835" y="1657"/>
                </a:lnTo>
                <a:lnTo>
                  <a:pt x="2809" y="1674"/>
                </a:lnTo>
                <a:lnTo>
                  <a:pt x="2790" y="1682"/>
                </a:lnTo>
                <a:lnTo>
                  <a:pt x="2769" y="1690"/>
                </a:lnTo>
                <a:lnTo>
                  <a:pt x="2746" y="1696"/>
                </a:lnTo>
                <a:lnTo>
                  <a:pt x="2723" y="1699"/>
                </a:lnTo>
                <a:lnTo>
                  <a:pt x="2698" y="1699"/>
                </a:lnTo>
                <a:lnTo>
                  <a:pt x="2674" y="1698"/>
                </a:lnTo>
                <a:lnTo>
                  <a:pt x="2648" y="1692"/>
                </a:lnTo>
                <a:lnTo>
                  <a:pt x="2622" y="1683"/>
                </a:lnTo>
                <a:lnTo>
                  <a:pt x="2596" y="1670"/>
                </a:lnTo>
                <a:lnTo>
                  <a:pt x="2568" y="1652"/>
                </a:lnTo>
                <a:lnTo>
                  <a:pt x="2541" y="1629"/>
                </a:lnTo>
                <a:lnTo>
                  <a:pt x="2513" y="1601"/>
                </a:lnTo>
                <a:lnTo>
                  <a:pt x="2486" y="1567"/>
                </a:lnTo>
                <a:lnTo>
                  <a:pt x="2458" y="1528"/>
                </a:lnTo>
                <a:lnTo>
                  <a:pt x="2430" y="1481"/>
                </a:lnTo>
                <a:lnTo>
                  <a:pt x="2403" y="1428"/>
                </a:lnTo>
                <a:lnTo>
                  <a:pt x="2377" y="1368"/>
                </a:lnTo>
                <a:lnTo>
                  <a:pt x="2350" y="1300"/>
                </a:lnTo>
                <a:lnTo>
                  <a:pt x="2324" y="1224"/>
                </a:lnTo>
                <a:lnTo>
                  <a:pt x="2323" y="1221"/>
                </a:lnTo>
                <a:lnTo>
                  <a:pt x="2318" y="1213"/>
                </a:lnTo>
                <a:lnTo>
                  <a:pt x="2310" y="1201"/>
                </a:lnTo>
                <a:lnTo>
                  <a:pt x="2299" y="1187"/>
                </a:lnTo>
                <a:lnTo>
                  <a:pt x="2285" y="1168"/>
                </a:lnTo>
                <a:lnTo>
                  <a:pt x="2268" y="1148"/>
                </a:lnTo>
                <a:lnTo>
                  <a:pt x="2250" y="1124"/>
                </a:lnTo>
                <a:lnTo>
                  <a:pt x="2228" y="1101"/>
                </a:lnTo>
                <a:lnTo>
                  <a:pt x="2205" y="1077"/>
                </a:lnTo>
                <a:lnTo>
                  <a:pt x="2181" y="1054"/>
                </a:lnTo>
                <a:lnTo>
                  <a:pt x="2154" y="1031"/>
                </a:lnTo>
                <a:lnTo>
                  <a:pt x="2126" y="1010"/>
                </a:lnTo>
                <a:lnTo>
                  <a:pt x="2095" y="990"/>
                </a:lnTo>
                <a:lnTo>
                  <a:pt x="451" y="2201"/>
                </a:lnTo>
                <a:lnTo>
                  <a:pt x="428" y="2221"/>
                </a:lnTo>
                <a:lnTo>
                  <a:pt x="411" y="2242"/>
                </a:lnTo>
                <a:lnTo>
                  <a:pt x="396" y="2267"/>
                </a:lnTo>
                <a:lnTo>
                  <a:pt x="387" y="2294"/>
                </a:lnTo>
                <a:lnTo>
                  <a:pt x="383" y="2320"/>
                </a:lnTo>
                <a:lnTo>
                  <a:pt x="384" y="2348"/>
                </a:lnTo>
                <a:lnTo>
                  <a:pt x="389" y="2375"/>
                </a:lnTo>
                <a:lnTo>
                  <a:pt x="398" y="2402"/>
                </a:lnTo>
                <a:lnTo>
                  <a:pt x="413" y="2426"/>
                </a:lnTo>
                <a:lnTo>
                  <a:pt x="432" y="2448"/>
                </a:lnTo>
                <a:lnTo>
                  <a:pt x="454" y="2467"/>
                </a:lnTo>
                <a:lnTo>
                  <a:pt x="479" y="2480"/>
                </a:lnTo>
                <a:lnTo>
                  <a:pt x="506" y="2488"/>
                </a:lnTo>
                <a:lnTo>
                  <a:pt x="532" y="2493"/>
                </a:lnTo>
                <a:lnTo>
                  <a:pt x="560" y="2492"/>
                </a:lnTo>
                <a:lnTo>
                  <a:pt x="587" y="2487"/>
                </a:lnTo>
                <a:lnTo>
                  <a:pt x="614" y="2477"/>
                </a:lnTo>
                <a:lnTo>
                  <a:pt x="637" y="2463"/>
                </a:lnTo>
                <a:lnTo>
                  <a:pt x="721" y="2402"/>
                </a:lnTo>
                <a:lnTo>
                  <a:pt x="728" y="2397"/>
                </a:lnTo>
                <a:lnTo>
                  <a:pt x="736" y="2391"/>
                </a:lnTo>
                <a:lnTo>
                  <a:pt x="743" y="2382"/>
                </a:lnTo>
                <a:lnTo>
                  <a:pt x="1615" y="1791"/>
                </a:lnTo>
                <a:lnTo>
                  <a:pt x="1638" y="1780"/>
                </a:lnTo>
                <a:lnTo>
                  <a:pt x="1660" y="1777"/>
                </a:lnTo>
                <a:lnTo>
                  <a:pt x="1682" y="1782"/>
                </a:lnTo>
                <a:lnTo>
                  <a:pt x="1704" y="1793"/>
                </a:lnTo>
                <a:lnTo>
                  <a:pt x="1719" y="1806"/>
                </a:lnTo>
                <a:lnTo>
                  <a:pt x="1730" y="1823"/>
                </a:lnTo>
                <a:lnTo>
                  <a:pt x="1736" y="1842"/>
                </a:lnTo>
                <a:lnTo>
                  <a:pt x="1737" y="1862"/>
                </a:lnTo>
                <a:lnTo>
                  <a:pt x="1735" y="1880"/>
                </a:lnTo>
                <a:lnTo>
                  <a:pt x="1729" y="1895"/>
                </a:lnTo>
                <a:lnTo>
                  <a:pt x="1718" y="1909"/>
                </a:lnTo>
                <a:lnTo>
                  <a:pt x="1704" y="1921"/>
                </a:lnTo>
                <a:lnTo>
                  <a:pt x="889" y="2476"/>
                </a:lnTo>
                <a:lnTo>
                  <a:pt x="816" y="2527"/>
                </a:lnTo>
                <a:lnTo>
                  <a:pt x="797" y="2551"/>
                </a:lnTo>
                <a:lnTo>
                  <a:pt x="782" y="2575"/>
                </a:lnTo>
                <a:lnTo>
                  <a:pt x="771" y="2603"/>
                </a:lnTo>
                <a:lnTo>
                  <a:pt x="766" y="2631"/>
                </a:lnTo>
                <a:lnTo>
                  <a:pt x="765" y="2659"/>
                </a:lnTo>
                <a:lnTo>
                  <a:pt x="770" y="2688"/>
                </a:lnTo>
                <a:lnTo>
                  <a:pt x="780" y="2716"/>
                </a:lnTo>
                <a:lnTo>
                  <a:pt x="795" y="2742"/>
                </a:lnTo>
                <a:lnTo>
                  <a:pt x="811" y="2760"/>
                </a:lnTo>
                <a:lnTo>
                  <a:pt x="832" y="2773"/>
                </a:lnTo>
                <a:lnTo>
                  <a:pt x="856" y="2784"/>
                </a:lnTo>
                <a:lnTo>
                  <a:pt x="883" y="2792"/>
                </a:lnTo>
                <a:lnTo>
                  <a:pt x="912" y="2797"/>
                </a:lnTo>
                <a:lnTo>
                  <a:pt x="943" y="2797"/>
                </a:lnTo>
                <a:lnTo>
                  <a:pt x="973" y="2794"/>
                </a:lnTo>
                <a:lnTo>
                  <a:pt x="1004" y="2787"/>
                </a:lnTo>
                <a:lnTo>
                  <a:pt x="1033" y="2776"/>
                </a:lnTo>
                <a:lnTo>
                  <a:pt x="1061" y="2761"/>
                </a:lnTo>
                <a:lnTo>
                  <a:pt x="1072" y="2750"/>
                </a:lnTo>
                <a:lnTo>
                  <a:pt x="1082" y="2741"/>
                </a:lnTo>
                <a:lnTo>
                  <a:pt x="1094" y="2731"/>
                </a:lnTo>
                <a:lnTo>
                  <a:pt x="1107" y="2723"/>
                </a:lnTo>
                <a:lnTo>
                  <a:pt x="1841" y="2194"/>
                </a:lnTo>
                <a:lnTo>
                  <a:pt x="1854" y="2180"/>
                </a:lnTo>
                <a:lnTo>
                  <a:pt x="1867" y="2172"/>
                </a:lnTo>
                <a:lnTo>
                  <a:pt x="1883" y="2167"/>
                </a:lnTo>
                <a:lnTo>
                  <a:pt x="1902" y="2166"/>
                </a:lnTo>
                <a:lnTo>
                  <a:pt x="1922" y="2169"/>
                </a:lnTo>
                <a:lnTo>
                  <a:pt x="1941" y="2178"/>
                </a:lnTo>
                <a:lnTo>
                  <a:pt x="1956" y="2191"/>
                </a:lnTo>
                <a:lnTo>
                  <a:pt x="1969" y="2207"/>
                </a:lnTo>
                <a:lnTo>
                  <a:pt x="1977" y="2227"/>
                </a:lnTo>
                <a:lnTo>
                  <a:pt x="1980" y="2247"/>
                </a:lnTo>
                <a:lnTo>
                  <a:pt x="1977" y="2266"/>
                </a:lnTo>
                <a:lnTo>
                  <a:pt x="1971" y="2283"/>
                </a:lnTo>
                <a:lnTo>
                  <a:pt x="1962" y="2297"/>
                </a:lnTo>
                <a:lnTo>
                  <a:pt x="1952" y="2309"/>
                </a:lnTo>
                <a:lnTo>
                  <a:pt x="1202" y="2844"/>
                </a:lnTo>
                <a:lnTo>
                  <a:pt x="1180" y="2862"/>
                </a:lnTo>
                <a:lnTo>
                  <a:pt x="1162" y="2884"/>
                </a:lnTo>
                <a:lnTo>
                  <a:pt x="1149" y="2910"/>
                </a:lnTo>
                <a:lnTo>
                  <a:pt x="1139" y="2935"/>
                </a:lnTo>
                <a:lnTo>
                  <a:pt x="1135" y="2963"/>
                </a:lnTo>
                <a:lnTo>
                  <a:pt x="1135" y="2990"/>
                </a:lnTo>
                <a:lnTo>
                  <a:pt x="1140" y="3018"/>
                </a:lnTo>
                <a:lnTo>
                  <a:pt x="1150" y="3044"/>
                </a:lnTo>
                <a:lnTo>
                  <a:pt x="1165" y="3068"/>
                </a:lnTo>
                <a:lnTo>
                  <a:pt x="1180" y="3088"/>
                </a:lnTo>
                <a:lnTo>
                  <a:pt x="1200" y="3105"/>
                </a:lnTo>
                <a:lnTo>
                  <a:pt x="1222" y="3118"/>
                </a:lnTo>
                <a:lnTo>
                  <a:pt x="1246" y="3128"/>
                </a:lnTo>
                <a:lnTo>
                  <a:pt x="1273" y="3134"/>
                </a:lnTo>
                <a:lnTo>
                  <a:pt x="1305" y="3136"/>
                </a:lnTo>
                <a:lnTo>
                  <a:pt x="1336" y="3131"/>
                </a:lnTo>
                <a:lnTo>
                  <a:pt x="1367" y="3121"/>
                </a:lnTo>
                <a:lnTo>
                  <a:pt x="1395" y="3105"/>
                </a:lnTo>
                <a:lnTo>
                  <a:pt x="2022" y="2650"/>
                </a:lnTo>
                <a:lnTo>
                  <a:pt x="2038" y="2643"/>
                </a:lnTo>
                <a:lnTo>
                  <a:pt x="2053" y="2639"/>
                </a:lnTo>
                <a:lnTo>
                  <a:pt x="2068" y="2638"/>
                </a:lnTo>
                <a:lnTo>
                  <a:pt x="2090" y="2641"/>
                </a:lnTo>
                <a:lnTo>
                  <a:pt x="2110" y="2649"/>
                </a:lnTo>
                <a:lnTo>
                  <a:pt x="2127" y="2663"/>
                </a:lnTo>
                <a:lnTo>
                  <a:pt x="2140" y="2680"/>
                </a:lnTo>
                <a:lnTo>
                  <a:pt x="2148" y="2699"/>
                </a:lnTo>
                <a:lnTo>
                  <a:pt x="2150" y="2722"/>
                </a:lnTo>
                <a:lnTo>
                  <a:pt x="2148" y="2739"/>
                </a:lnTo>
                <a:lnTo>
                  <a:pt x="2140" y="2755"/>
                </a:lnTo>
                <a:lnTo>
                  <a:pt x="2131" y="2769"/>
                </a:lnTo>
                <a:lnTo>
                  <a:pt x="2117" y="2781"/>
                </a:lnTo>
                <a:lnTo>
                  <a:pt x="1724" y="3077"/>
                </a:lnTo>
                <a:lnTo>
                  <a:pt x="1705" y="3093"/>
                </a:lnTo>
                <a:lnTo>
                  <a:pt x="1691" y="3111"/>
                </a:lnTo>
                <a:lnTo>
                  <a:pt x="1681" y="3133"/>
                </a:lnTo>
                <a:lnTo>
                  <a:pt x="1674" y="3155"/>
                </a:lnTo>
                <a:lnTo>
                  <a:pt x="1671" y="3178"/>
                </a:lnTo>
                <a:lnTo>
                  <a:pt x="1675" y="3201"/>
                </a:lnTo>
                <a:lnTo>
                  <a:pt x="1682" y="3223"/>
                </a:lnTo>
                <a:lnTo>
                  <a:pt x="1694" y="3241"/>
                </a:lnTo>
                <a:lnTo>
                  <a:pt x="1710" y="3259"/>
                </a:lnTo>
                <a:lnTo>
                  <a:pt x="1730" y="3273"/>
                </a:lnTo>
                <a:lnTo>
                  <a:pt x="1751" y="3284"/>
                </a:lnTo>
                <a:lnTo>
                  <a:pt x="1772" y="3291"/>
                </a:lnTo>
                <a:lnTo>
                  <a:pt x="1796" y="3292"/>
                </a:lnTo>
                <a:lnTo>
                  <a:pt x="1819" y="3290"/>
                </a:lnTo>
                <a:lnTo>
                  <a:pt x="1841" y="3283"/>
                </a:lnTo>
                <a:lnTo>
                  <a:pt x="1859" y="3270"/>
                </a:lnTo>
                <a:lnTo>
                  <a:pt x="1895" y="3247"/>
                </a:lnTo>
                <a:lnTo>
                  <a:pt x="1898" y="3214"/>
                </a:lnTo>
                <a:lnTo>
                  <a:pt x="1905" y="3181"/>
                </a:lnTo>
                <a:lnTo>
                  <a:pt x="1919" y="3150"/>
                </a:lnTo>
                <a:lnTo>
                  <a:pt x="1937" y="3121"/>
                </a:lnTo>
                <a:lnTo>
                  <a:pt x="1959" y="3094"/>
                </a:lnTo>
                <a:lnTo>
                  <a:pt x="1986" y="3071"/>
                </a:lnTo>
                <a:lnTo>
                  <a:pt x="2015" y="3054"/>
                </a:lnTo>
                <a:lnTo>
                  <a:pt x="2048" y="3041"/>
                </a:lnTo>
                <a:lnTo>
                  <a:pt x="2081" y="3035"/>
                </a:lnTo>
                <a:lnTo>
                  <a:pt x="2115" y="3034"/>
                </a:lnTo>
                <a:lnTo>
                  <a:pt x="2148" y="3039"/>
                </a:lnTo>
                <a:lnTo>
                  <a:pt x="2221" y="2993"/>
                </a:lnTo>
                <a:lnTo>
                  <a:pt x="2221" y="2960"/>
                </a:lnTo>
                <a:lnTo>
                  <a:pt x="2226" y="2927"/>
                </a:lnTo>
                <a:lnTo>
                  <a:pt x="2235" y="2895"/>
                </a:lnTo>
                <a:lnTo>
                  <a:pt x="2249" y="2864"/>
                </a:lnTo>
                <a:lnTo>
                  <a:pt x="2267" y="2836"/>
                </a:lnTo>
                <a:lnTo>
                  <a:pt x="2290" y="2809"/>
                </a:lnTo>
                <a:lnTo>
                  <a:pt x="2317" y="2787"/>
                </a:lnTo>
                <a:lnTo>
                  <a:pt x="2350" y="2769"/>
                </a:lnTo>
                <a:lnTo>
                  <a:pt x="2384" y="2755"/>
                </a:lnTo>
                <a:lnTo>
                  <a:pt x="2418" y="2748"/>
                </a:lnTo>
                <a:lnTo>
                  <a:pt x="2453" y="2747"/>
                </a:lnTo>
                <a:lnTo>
                  <a:pt x="2489" y="2752"/>
                </a:lnTo>
                <a:lnTo>
                  <a:pt x="2522" y="2760"/>
                </a:lnTo>
                <a:lnTo>
                  <a:pt x="2555" y="2775"/>
                </a:lnTo>
                <a:lnTo>
                  <a:pt x="2581" y="2755"/>
                </a:lnTo>
                <a:lnTo>
                  <a:pt x="2578" y="2719"/>
                </a:lnTo>
                <a:lnTo>
                  <a:pt x="2580" y="2682"/>
                </a:lnTo>
                <a:lnTo>
                  <a:pt x="2587" y="2646"/>
                </a:lnTo>
                <a:lnTo>
                  <a:pt x="2601" y="2613"/>
                </a:lnTo>
                <a:lnTo>
                  <a:pt x="2620" y="2581"/>
                </a:lnTo>
                <a:lnTo>
                  <a:pt x="2645" y="2553"/>
                </a:lnTo>
                <a:lnTo>
                  <a:pt x="2674" y="2529"/>
                </a:lnTo>
                <a:lnTo>
                  <a:pt x="2679" y="2524"/>
                </a:lnTo>
                <a:lnTo>
                  <a:pt x="2710" y="2505"/>
                </a:lnTo>
                <a:lnTo>
                  <a:pt x="2745" y="2493"/>
                </a:lnTo>
                <a:lnTo>
                  <a:pt x="2779" y="2486"/>
                </a:lnTo>
                <a:lnTo>
                  <a:pt x="2814" y="2485"/>
                </a:lnTo>
                <a:lnTo>
                  <a:pt x="2848" y="2488"/>
                </a:lnTo>
                <a:lnTo>
                  <a:pt x="2882" y="2497"/>
                </a:lnTo>
                <a:lnTo>
                  <a:pt x="2914" y="2510"/>
                </a:lnTo>
                <a:lnTo>
                  <a:pt x="2944" y="2527"/>
                </a:lnTo>
                <a:lnTo>
                  <a:pt x="2949" y="2527"/>
                </a:lnTo>
                <a:lnTo>
                  <a:pt x="2946" y="2518"/>
                </a:lnTo>
                <a:lnTo>
                  <a:pt x="2925" y="2482"/>
                </a:lnTo>
                <a:lnTo>
                  <a:pt x="2910" y="2447"/>
                </a:lnTo>
                <a:lnTo>
                  <a:pt x="2902" y="2409"/>
                </a:lnTo>
                <a:lnTo>
                  <a:pt x="2900" y="2372"/>
                </a:lnTo>
                <a:lnTo>
                  <a:pt x="2904" y="2334"/>
                </a:lnTo>
                <a:lnTo>
                  <a:pt x="2913" y="2297"/>
                </a:lnTo>
                <a:lnTo>
                  <a:pt x="2929" y="2262"/>
                </a:lnTo>
                <a:lnTo>
                  <a:pt x="2948" y="2229"/>
                </a:lnTo>
                <a:lnTo>
                  <a:pt x="2974" y="2199"/>
                </a:lnTo>
                <a:lnTo>
                  <a:pt x="3004" y="2173"/>
                </a:lnTo>
                <a:lnTo>
                  <a:pt x="3037" y="2154"/>
                </a:lnTo>
                <a:lnTo>
                  <a:pt x="3071" y="2140"/>
                </a:lnTo>
                <a:lnTo>
                  <a:pt x="3108" y="2133"/>
                </a:lnTo>
                <a:lnTo>
                  <a:pt x="3143" y="2130"/>
                </a:lnTo>
                <a:lnTo>
                  <a:pt x="3179" y="2133"/>
                </a:lnTo>
                <a:lnTo>
                  <a:pt x="3215" y="2140"/>
                </a:lnTo>
                <a:lnTo>
                  <a:pt x="3249" y="2154"/>
                </a:lnTo>
                <a:lnTo>
                  <a:pt x="3281" y="2172"/>
                </a:lnTo>
                <a:lnTo>
                  <a:pt x="3310" y="2194"/>
                </a:lnTo>
                <a:lnTo>
                  <a:pt x="3584" y="1877"/>
                </a:lnTo>
                <a:lnTo>
                  <a:pt x="3630" y="1826"/>
                </a:lnTo>
                <a:lnTo>
                  <a:pt x="3680" y="1780"/>
                </a:lnTo>
                <a:lnTo>
                  <a:pt x="3733" y="1737"/>
                </a:lnTo>
                <a:lnTo>
                  <a:pt x="3787" y="1697"/>
                </a:lnTo>
                <a:lnTo>
                  <a:pt x="3846" y="1661"/>
                </a:lnTo>
                <a:lnTo>
                  <a:pt x="4019" y="1563"/>
                </a:lnTo>
                <a:lnTo>
                  <a:pt x="4019" y="1760"/>
                </a:lnTo>
                <a:lnTo>
                  <a:pt x="3893" y="1832"/>
                </a:lnTo>
                <a:lnTo>
                  <a:pt x="3829" y="1873"/>
                </a:lnTo>
                <a:lnTo>
                  <a:pt x="3768" y="1921"/>
                </a:lnTo>
                <a:lnTo>
                  <a:pt x="3711" y="1972"/>
                </a:lnTo>
                <a:lnTo>
                  <a:pt x="3658" y="2028"/>
                </a:lnTo>
                <a:lnTo>
                  <a:pt x="3404" y="2325"/>
                </a:lnTo>
                <a:lnTo>
                  <a:pt x="3521" y="2492"/>
                </a:lnTo>
                <a:lnTo>
                  <a:pt x="3541" y="2527"/>
                </a:lnTo>
                <a:lnTo>
                  <a:pt x="3556" y="2563"/>
                </a:lnTo>
                <a:lnTo>
                  <a:pt x="3563" y="2600"/>
                </a:lnTo>
                <a:lnTo>
                  <a:pt x="3566" y="2638"/>
                </a:lnTo>
                <a:lnTo>
                  <a:pt x="3562" y="2676"/>
                </a:lnTo>
                <a:lnTo>
                  <a:pt x="3552" y="2713"/>
                </a:lnTo>
                <a:lnTo>
                  <a:pt x="3538" y="2748"/>
                </a:lnTo>
                <a:lnTo>
                  <a:pt x="3518" y="2781"/>
                </a:lnTo>
                <a:lnTo>
                  <a:pt x="3493" y="2811"/>
                </a:lnTo>
                <a:lnTo>
                  <a:pt x="3462" y="2837"/>
                </a:lnTo>
                <a:lnTo>
                  <a:pt x="3429" y="2856"/>
                </a:lnTo>
                <a:lnTo>
                  <a:pt x="3395" y="2870"/>
                </a:lnTo>
                <a:lnTo>
                  <a:pt x="3359" y="2877"/>
                </a:lnTo>
                <a:lnTo>
                  <a:pt x="3322" y="2879"/>
                </a:lnTo>
                <a:lnTo>
                  <a:pt x="3285" y="2877"/>
                </a:lnTo>
                <a:lnTo>
                  <a:pt x="3250" y="2870"/>
                </a:lnTo>
                <a:lnTo>
                  <a:pt x="3216" y="2856"/>
                </a:lnTo>
                <a:lnTo>
                  <a:pt x="3184" y="2838"/>
                </a:lnTo>
                <a:lnTo>
                  <a:pt x="3156" y="2816"/>
                </a:lnTo>
                <a:lnTo>
                  <a:pt x="3170" y="2849"/>
                </a:lnTo>
                <a:lnTo>
                  <a:pt x="3178" y="2884"/>
                </a:lnTo>
                <a:lnTo>
                  <a:pt x="3181" y="2920"/>
                </a:lnTo>
                <a:lnTo>
                  <a:pt x="3178" y="2955"/>
                </a:lnTo>
                <a:lnTo>
                  <a:pt x="3170" y="2990"/>
                </a:lnTo>
                <a:lnTo>
                  <a:pt x="3156" y="3022"/>
                </a:lnTo>
                <a:lnTo>
                  <a:pt x="3138" y="3054"/>
                </a:lnTo>
                <a:lnTo>
                  <a:pt x="3114" y="3080"/>
                </a:lnTo>
                <a:lnTo>
                  <a:pt x="3084" y="3105"/>
                </a:lnTo>
                <a:lnTo>
                  <a:pt x="3080" y="3110"/>
                </a:lnTo>
                <a:lnTo>
                  <a:pt x="3048" y="3128"/>
                </a:lnTo>
                <a:lnTo>
                  <a:pt x="3013" y="3141"/>
                </a:lnTo>
                <a:lnTo>
                  <a:pt x="2977" y="3147"/>
                </a:lnTo>
                <a:lnTo>
                  <a:pt x="2941" y="3149"/>
                </a:lnTo>
                <a:lnTo>
                  <a:pt x="2905" y="3145"/>
                </a:lnTo>
                <a:lnTo>
                  <a:pt x="2870" y="3135"/>
                </a:lnTo>
                <a:lnTo>
                  <a:pt x="2837" y="3119"/>
                </a:lnTo>
                <a:lnTo>
                  <a:pt x="2807" y="3099"/>
                </a:lnTo>
                <a:lnTo>
                  <a:pt x="2780" y="3073"/>
                </a:lnTo>
                <a:lnTo>
                  <a:pt x="2786" y="3105"/>
                </a:lnTo>
                <a:lnTo>
                  <a:pt x="2788" y="3138"/>
                </a:lnTo>
                <a:lnTo>
                  <a:pt x="2786" y="3169"/>
                </a:lnTo>
                <a:lnTo>
                  <a:pt x="2780" y="3201"/>
                </a:lnTo>
                <a:lnTo>
                  <a:pt x="2769" y="3231"/>
                </a:lnTo>
                <a:lnTo>
                  <a:pt x="2754" y="3259"/>
                </a:lnTo>
                <a:lnTo>
                  <a:pt x="2735" y="3286"/>
                </a:lnTo>
                <a:lnTo>
                  <a:pt x="2710" y="3309"/>
                </a:lnTo>
                <a:lnTo>
                  <a:pt x="2682" y="3330"/>
                </a:lnTo>
                <a:lnTo>
                  <a:pt x="2651" y="3346"/>
                </a:lnTo>
                <a:lnTo>
                  <a:pt x="2617" y="3357"/>
                </a:lnTo>
                <a:lnTo>
                  <a:pt x="2581" y="3362"/>
                </a:lnTo>
                <a:lnTo>
                  <a:pt x="2546" y="3362"/>
                </a:lnTo>
                <a:lnTo>
                  <a:pt x="2512" y="3356"/>
                </a:lnTo>
                <a:lnTo>
                  <a:pt x="2479" y="3346"/>
                </a:lnTo>
                <a:lnTo>
                  <a:pt x="2447" y="3330"/>
                </a:lnTo>
                <a:lnTo>
                  <a:pt x="2418" y="3309"/>
                </a:lnTo>
                <a:lnTo>
                  <a:pt x="2393" y="3285"/>
                </a:lnTo>
                <a:lnTo>
                  <a:pt x="2369" y="3257"/>
                </a:lnTo>
                <a:lnTo>
                  <a:pt x="2363" y="3247"/>
                </a:lnTo>
                <a:lnTo>
                  <a:pt x="2373" y="3280"/>
                </a:lnTo>
                <a:lnTo>
                  <a:pt x="2378" y="3315"/>
                </a:lnTo>
                <a:lnTo>
                  <a:pt x="2377" y="3351"/>
                </a:lnTo>
                <a:lnTo>
                  <a:pt x="2369" y="3385"/>
                </a:lnTo>
                <a:lnTo>
                  <a:pt x="2356" y="3419"/>
                </a:lnTo>
                <a:lnTo>
                  <a:pt x="2339" y="3449"/>
                </a:lnTo>
                <a:lnTo>
                  <a:pt x="2316" y="3476"/>
                </a:lnTo>
                <a:lnTo>
                  <a:pt x="2289" y="3501"/>
                </a:lnTo>
                <a:lnTo>
                  <a:pt x="2260" y="3516"/>
                </a:lnTo>
                <a:lnTo>
                  <a:pt x="2229" y="3529"/>
                </a:lnTo>
                <a:lnTo>
                  <a:pt x="2196" y="3536"/>
                </a:lnTo>
                <a:lnTo>
                  <a:pt x="2163" y="3537"/>
                </a:lnTo>
                <a:lnTo>
                  <a:pt x="2131" y="3535"/>
                </a:lnTo>
                <a:lnTo>
                  <a:pt x="2099" y="3526"/>
                </a:lnTo>
                <a:lnTo>
                  <a:pt x="2070" y="3514"/>
                </a:lnTo>
                <a:lnTo>
                  <a:pt x="2042" y="3497"/>
                </a:lnTo>
                <a:lnTo>
                  <a:pt x="2016" y="3475"/>
                </a:lnTo>
                <a:lnTo>
                  <a:pt x="1994" y="3449"/>
                </a:lnTo>
                <a:lnTo>
                  <a:pt x="1958" y="3397"/>
                </a:lnTo>
                <a:lnTo>
                  <a:pt x="1953" y="3397"/>
                </a:lnTo>
                <a:lnTo>
                  <a:pt x="1920" y="3416"/>
                </a:lnTo>
                <a:lnTo>
                  <a:pt x="1886" y="3432"/>
                </a:lnTo>
                <a:lnTo>
                  <a:pt x="1850" y="3442"/>
                </a:lnTo>
                <a:lnTo>
                  <a:pt x="1815" y="3448"/>
                </a:lnTo>
                <a:lnTo>
                  <a:pt x="1779" y="3448"/>
                </a:lnTo>
                <a:lnTo>
                  <a:pt x="1748" y="3447"/>
                </a:lnTo>
                <a:lnTo>
                  <a:pt x="1704" y="3435"/>
                </a:lnTo>
                <a:lnTo>
                  <a:pt x="1664" y="3418"/>
                </a:lnTo>
                <a:lnTo>
                  <a:pt x="1627" y="3396"/>
                </a:lnTo>
                <a:lnTo>
                  <a:pt x="1596" y="3368"/>
                </a:lnTo>
                <a:lnTo>
                  <a:pt x="1568" y="3336"/>
                </a:lnTo>
                <a:lnTo>
                  <a:pt x="1550" y="3307"/>
                </a:lnTo>
                <a:lnTo>
                  <a:pt x="1536" y="3278"/>
                </a:lnTo>
                <a:lnTo>
                  <a:pt x="1525" y="3246"/>
                </a:lnTo>
                <a:lnTo>
                  <a:pt x="1519" y="3212"/>
                </a:lnTo>
                <a:lnTo>
                  <a:pt x="1487" y="3236"/>
                </a:lnTo>
                <a:lnTo>
                  <a:pt x="1451" y="3259"/>
                </a:lnTo>
                <a:lnTo>
                  <a:pt x="1412" y="3276"/>
                </a:lnTo>
                <a:lnTo>
                  <a:pt x="1370" y="3289"/>
                </a:lnTo>
                <a:lnTo>
                  <a:pt x="1328" y="3295"/>
                </a:lnTo>
                <a:lnTo>
                  <a:pt x="1283" y="3296"/>
                </a:lnTo>
                <a:lnTo>
                  <a:pt x="1264" y="3295"/>
                </a:lnTo>
                <a:lnTo>
                  <a:pt x="1247" y="3293"/>
                </a:lnTo>
                <a:lnTo>
                  <a:pt x="1206" y="3284"/>
                </a:lnTo>
                <a:lnTo>
                  <a:pt x="1167" y="3269"/>
                </a:lnTo>
                <a:lnTo>
                  <a:pt x="1130" y="3251"/>
                </a:lnTo>
                <a:lnTo>
                  <a:pt x="1096" y="3226"/>
                </a:lnTo>
                <a:lnTo>
                  <a:pt x="1066" y="3198"/>
                </a:lnTo>
                <a:lnTo>
                  <a:pt x="1038" y="3167"/>
                </a:lnTo>
                <a:lnTo>
                  <a:pt x="1014" y="3128"/>
                </a:lnTo>
                <a:lnTo>
                  <a:pt x="994" y="3086"/>
                </a:lnTo>
                <a:lnTo>
                  <a:pt x="982" y="3043"/>
                </a:lnTo>
                <a:lnTo>
                  <a:pt x="977" y="2998"/>
                </a:lnTo>
                <a:lnTo>
                  <a:pt x="979" y="2952"/>
                </a:lnTo>
                <a:lnTo>
                  <a:pt x="957" y="2951"/>
                </a:lnTo>
                <a:lnTo>
                  <a:pt x="933" y="2950"/>
                </a:lnTo>
                <a:lnTo>
                  <a:pt x="909" y="2949"/>
                </a:lnTo>
                <a:lnTo>
                  <a:pt x="869" y="2944"/>
                </a:lnTo>
                <a:lnTo>
                  <a:pt x="828" y="2937"/>
                </a:lnTo>
                <a:lnTo>
                  <a:pt x="792" y="2924"/>
                </a:lnTo>
                <a:lnTo>
                  <a:pt x="756" y="2907"/>
                </a:lnTo>
                <a:lnTo>
                  <a:pt x="724" y="2887"/>
                </a:lnTo>
                <a:lnTo>
                  <a:pt x="694" y="2861"/>
                </a:lnTo>
                <a:lnTo>
                  <a:pt x="668" y="2829"/>
                </a:lnTo>
                <a:lnTo>
                  <a:pt x="646" y="2794"/>
                </a:lnTo>
                <a:lnTo>
                  <a:pt x="629" y="2759"/>
                </a:lnTo>
                <a:lnTo>
                  <a:pt x="618" y="2721"/>
                </a:lnTo>
                <a:lnTo>
                  <a:pt x="610" y="2682"/>
                </a:lnTo>
                <a:lnTo>
                  <a:pt x="608" y="2641"/>
                </a:lnTo>
                <a:lnTo>
                  <a:pt x="566" y="2646"/>
                </a:lnTo>
                <a:lnTo>
                  <a:pt x="523" y="2646"/>
                </a:lnTo>
                <a:lnTo>
                  <a:pt x="504" y="2646"/>
                </a:lnTo>
                <a:lnTo>
                  <a:pt x="486" y="2644"/>
                </a:lnTo>
                <a:lnTo>
                  <a:pt x="446" y="2635"/>
                </a:lnTo>
                <a:lnTo>
                  <a:pt x="407" y="2620"/>
                </a:lnTo>
                <a:lnTo>
                  <a:pt x="370" y="2600"/>
                </a:lnTo>
                <a:lnTo>
                  <a:pt x="336" y="2577"/>
                </a:lnTo>
                <a:lnTo>
                  <a:pt x="305" y="2549"/>
                </a:lnTo>
                <a:lnTo>
                  <a:pt x="277" y="2518"/>
                </a:lnTo>
                <a:lnTo>
                  <a:pt x="256" y="2481"/>
                </a:lnTo>
                <a:lnTo>
                  <a:pt x="241" y="2442"/>
                </a:lnTo>
                <a:lnTo>
                  <a:pt x="230" y="2403"/>
                </a:lnTo>
                <a:lnTo>
                  <a:pt x="224" y="2363"/>
                </a:lnTo>
                <a:lnTo>
                  <a:pt x="224" y="2322"/>
                </a:lnTo>
                <a:lnTo>
                  <a:pt x="229" y="2281"/>
                </a:lnTo>
                <a:lnTo>
                  <a:pt x="238" y="2241"/>
                </a:lnTo>
                <a:lnTo>
                  <a:pt x="252" y="2203"/>
                </a:lnTo>
                <a:lnTo>
                  <a:pt x="270" y="2167"/>
                </a:lnTo>
                <a:lnTo>
                  <a:pt x="295" y="2133"/>
                </a:lnTo>
                <a:lnTo>
                  <a:pt x="323" y="2101"/>
                </a:lnTo>
                <a:lnTo>
                  <a:pt x="356" y="2073"/>
                </a:lnTo>
                <a:lnTo>
                  <a:pt x="409" y="2031"/>
                </a:lnTo>
                <a:lnTo>
                  <a:pt x="378" y="1972"/>
                </a:lnTo>
                <a:lnTo>
                  <a:pt x="341" y="1916"/>
                </a:lnTo>
                <a:lnTo>
                  <a:pt x="300" y="1865"/>
                </a:lnTo>
                <a:lnTo>
                  <a:pt x="253" y="1816"/>
                </a:lnTo>
                <a:lnTo>
                  <a:pt x="203" y="1772"/>
                </a:lnTo>
                <a:lnTo>
                  <a:pt x="150" y="1733"/>
                </a:lnTo>
                <a:lnTo>
                  <a:pt x="93" y="1698"/>
                </a:lnTo>
                <a:lnTo>
                  <a:pt x="0" y="164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7938" y="2416597"/>
            <a:ext cx="58814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595959"/>
                </a:solidFill>
              </a:rPr>
              <a:t>Самка ежесуточно откладывает в кишечнике человека до 240000 яиц, которые с каловыми массами выводятся во внешнюю среду. Яйца покрыты 5-тью оболочками, поэтому они очень устойчивы к неблагоприятным условиям, их могут убить только вещества, растворяющие жир: спирт, эфир, бензин или горячая вода, прямые солнечные лучи. Развитие аскариды проходит без хозяина, яйца достигают зрелости в почве после выхода из кишечника человека. Влажная почва, прямой доступ кислорода и температура 25-27° С способствуют формированию в яйце личинки на 16-17-е сутки. При более низкой или более высокой температуре сроки созревания меняются.</a:t>
            </a:r>
          </a:p>
          <a:p>
            <a:pPr algn="just"/>
            <a:endParaRPr lang="ru-RU" b="1" dirty="0">
              <a:solidFill>
                <a:srgbClr val="595959"/>
              </a:solidFill>
            </a:endParaRPr>
          </a:p>
        </p:txBody>
      </p:sp>
      <p:sp>
        <p:nvSpPr>
          <p:cNvPr id="17" name="Полилиния 16"/>
          <p:cNvSpPr/>
          <p:nvPr/>
        </p:nvSpPr>
        <p:spPr>
          <a:xfrm rot="20968837">
            <a:off x="-1522673" y="5641413"/>
            <a:ext cx="3030715" cy="1858333"/>
          </a:xfrm>
          <a:custGeom>
            <a:avLst/>
            <a:gdLst>
              <a:gd name="connsiteX0" fmla="*/ 0 w 3080697"/>
              <a:gd name="connsiteY0" fmla="*/ 493864 h 1379236"/>
              <a:gd name="connsiteX1" fmla="*/ 1436915 w 3080697"/>
              <a:gd name="connsiteY1" fmla="*/ 378 h 1379236"/>
              <a:gd name="connsiteX2" fmla="*/ 2133600 w 3080697"/>
              <a:gd name="connsiteY2" fmla="*/ 421293 h 1379236"/>
              <a:gd name="connsiteX3" fmla="*/ 2191658 w 3080697"/>
              <a:gd name="connsiteY3" fmla="*/ 914778 h 1379236"/>
              <a:gd name="connsiteX4" fmla="*/ 2873829 w 3080697"/>
              <a:gd name="connsiteY4" fmla="*/ 1059921 h 1379236"/>
              <a:gd name="connsiteX5" fmla="*/ 3048000 w 3080697"/>
              <a:gd name="connsiteY5" fmla="*/ 1379236 h 1379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80697" h="1379236">
                <a:moveTo>
                  <a:pt x="0" y="493864"/>
                </a:moveTo>
                <a:cubicBezTo>
                  <a:pt x="540657" y="253168"/>
                  <a:pt x="1081315" y="12473"/>
                  <a:pt x="1436915" y="378"/>
                </a:cubicBezTo>
                <a:cubicBezTo>
                  <a:pt x="1792515" y="-11717"/>
                  <a:pt x="2007810" y="268893"/>
                  <a:pt x="2133600" y="421293"/>
                </a:cubicBezTo>
                <a:cubicBezTo>
                  <a:pt x="2259391" y="573693"/>
                  <a:pt x="2068286" y="808340"/>
                  <a:pt x="2191658" y="914778"/>
                </a:cubicBezTo>
                <a:cubicBezTo>
                  <a:pt x="2315030" y="1021216"/>
                  <a:pt x="2731105" y="982511"/>
                  <a:pt x="2873829" y="1059921"/>
                </a:cubicBezTo>
                <a:cubicBezTo>
                  <a:pt x="3016553" y="1137331"/>
                  <a:pt x="3142343" y="1255865"/>
                  <a:pt x="3048000" y="1379236"/>
                </a:cubicBezTo>
              </a:path>
            </a:pathLst>
          </a:custGeom>
          <a:solidFill>
            <a:srgbClr val="3E8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11572720" y="6106508"/>
            <a:ext cx="1145390" cy="1132114"/>
          </a:xfrm>
          <a:custGeom>
            <a:avLst/>
            <a:gdLst>
              <a:gd name="connsiteX0" fmla="*/ 448705 w 1145390"/>
              <a:gd name="connsiteY0" fmla="*/ 1132114 h 1132114"/>
              <a:gd name="connsiteX1" fmla="*/ 27790 w 1145390"/>
              <a:gd name="connsiteY1" fmla="*/ 406400 h 1132114"/>
              <a:gd name="connsiteX2" fmla="*/ 1145390 w 1145390"/>
              <a:gd name="connsiteY2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5390" h="1132114">
                <a:moveTo>
                  <a:pt x="448705" y="1132114"/>
                </a:moveTo>
                <a:cubicBezTo>
                  <a:pt x="180190" y="863600"/>
                  <a:pt x="-88324" y="595086"/>
                  <a:pt x="27790" y="406400"/>
                </a:cubicBezTo>
                <a:cubicBezTo>
                  <a:pt x="143904" y="217714"/>
                  <a:pt x="644647" y="108857"/>
                  <a:pt x="1145390" y="0"/>
                </a:cubicBezTo>
              </a:path>
            </a:pathLst>
          </a:custGeom>
          <a:solidFill>
            <a:srgbClr val="09B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 rot="1051947">
            <a:off x="8875850" y="-548396"/>
            <a:ext cx="4159163" cy="1512202"/>
          </a:xfrm>
          <a:custGeom>
            <a:avLst/>
            <a:gdLst>
              <a:gd name="connsiteX0" fmla="*/ 0 w 3628571"/>
              <a:gd name="connsiteY0" fmla="*/ 0 h 956646"/>
              <a:gd name="connsiteX1" fmla="*/ 682171 w 3628571"/>
              <a:gd name="connsiteY1" fmla="*/ 769257 h 956646"/>
              <a:gd name="connsiteX2" fmla="*/ 1436914 w 3628571"/>
              <a:gd name="connsiteY2" fmla="*/ 508000 h 956646"/>
              <a:gd name="connsiteX3" fmla="*/ 2307771 w 3628571"/>
              <a:gd name="connsiteY3" fmla="*/ 783772 h 956646"/>
              <a:gd name="connsiteX4" fmla="*/ 2946400 w 3628571"/>
              <a:gd name="connsiteY4" fmla="*/ 914400 h 956646"/>
              <a:gd name="connsiteX5" fmla="*/ 3628571 w 3628571"/>
              <a:gd name="connsiteY5" fmla="*/ 29029 h 95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28571" h="956646">
                <a:moveTo>
                  <a:pt x="0" y="0"/>
                </a:moveTo>
                <a:cubicBezTo>
                  <a:pt x="221342" y="342295"/>
                  <a:pt x="442685" y="684590"/>
                  <a:pt x="682171" y="769257"/>
                </a:cubicBezTo>
                <a:cubicBezTo>
                  <a:pt x="921657" y="853924"/>
                  <a:pt x="1165981" y="505581"/>
                  <a:pt x="1436914" y="508000"/>
                </a:cubicBezTo>
                <a:cubicBezTo>
                  <a:pt x="1707847" y="510419"/>
                  <a:pt x="2056190" y="716039"/>
                  <a:pt x="2307771" y="783772"/>
                </a:cubicBezTo>
                <a:cubicBezTo>
                  <a:pt x="2559352" y="851505"/>
                  <a:pt x="2726267" y="1040190"/>
                  <a:pt x="2946400" y="914400"/>
                </a:cubicBezTo>
                <a:cubicBezTo>
                  <a:pt x="3166533" y="788610"/>
                  <a:pt x="3397552" y="408819"/>
                  <a:pt x="3628571" y="29029"/>
                </a:cubicBezTo>
              </a:path>
            </a:pathLst>
          </a:custGeom>
          <a:solidFill>
            <a:srgbClr val="078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 rot="9380483">
            <a:off x="-486026" y="-254131"/>
            <a:ext cx="1145390" cy="1132114"/>
          </a:xfrm>
          <a:custGeom>
            <a:avLst/>
            <a:gdLst>
              <a:gd name="connsiteX0" fmla="*/ 448705 w 1145390"/>
              <a:gd name="connsiteY0" fmla="*/ 1132114 h 1132114"/>
              <a:gd name="connsiteX1" fmla="*/ 27790 w 1145390"/>
              <a:gd name="connsiteY1" fmla="*/ 406400 h 1132114"/>
              <a:gd name="connsiteX2" fmla="*/ 1145390 w 1145390"/>
              <a:gd name="connsiteY2" fmla="*/ 0 h 113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5390" h="1132114">
                <a:moveTo>
                  <a:pt x="448705" y="1132114"/>
                </a:moveTo>
                <a:cubicBezTo>
                  <a:pt x="180190" y="863600"/>
                  <a:pt x="-88324" y="595086"/>
                  <a:pt x="27790" y="406400"/>
                </a:cubicBezTo>
                <a:cubicBezTo>
                  <a:pt x="143904" y="217714"/>
                  <a:pt x="644647" y="108857"/>
                  <a:pt x="1145390" y="0"/>
                </a:cubicBezTo>
              </a:path>
            </a:pathLst>
          </a:custGeom>
          <a:solidFill>
            <a:srgbClr val="09B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3" r="26623"/>
          <a:stretch>
            <a:fillRect/>
          </a:stretch>
        </p:blipFill>
        <p:spPr/>
      </p:pic>
      <p:sp>
        <p:nvSpPr>
          <p:cNvPr id="25" name="Title 2"/>
          <p:cNvSpPr txBox="1"/>
          <p:nvPr/>
        </p:nvSpPr>
        <p:spPr>
          <a:xfrm>
            <a:off x="4198589" y="1984472"/>
            <a:ext cx="6171551" cy="5060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chemeClr val="accent3"/>
                </a:solidFill>
                <a:latin typeface="+mn-lt"/>
              </a:rPr>
              <a:t>Особенности биологии</a:t>
            </a:r>
            <a:endParaRPr lang="en-US" sz="20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26" name="Title 2"/>
          <p:cNvSpPr txBox="1"/>
          <p:nvPr/>
        </p:nvSpPr>
        <p:spPr>
          <a:xfrm>
            <a:off x="5658905" y="380259"/>
            <a:ext cx="5699789" cy="5060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400" b="1" dirty="0">
                <a:solidFill>
                  <a:schemeClr val="accent3"/>
                </a:solidFill>
                <a:latin typeface="+mn-lt"/>
              </a:rPr>
              <a:t>Аскарида человеческая </a:t>
            </a:r>
            <a:r>
              <a:rPr lang="be-BY" sz="2400" b="1" dirty="0">
                <a:solidFill>
                  <a:schemeClr val="accent3"/>
                </a:solidFill>
                <a:latin typeface="+mn-lt"/>
              </a:rPr>
              <a:t>как представитель геогельминтов</a:t>
            </a:r>
            <a:endParaRPr lang="en-US" sz="2400" b="1" dirty="0">
              <a:solidFill>
                <a:schemeClr val="accent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8084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8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0BD390"/>
      </a:accent1>
      <a:accent2>
        <a:srgbClr val="07875C"/>
      </a:accent2>
      <a:accent3>
        <a:srgbClr val="09B77D"/>
      </a:accent3>
      <a:accent4>
        <a:srgbClr val="3E8853"/>
      </a:accent4>
      <a:accent5>
        <a:srgbClr val="6EAC1C"/>
      </a:accent5>
      <a:accent6>
        <a:srgbClr val="92D050"/>
      </a:accent6>
      <a:hlink>
        <a:srgbClr val="6EAC1C"/>
      </a:hlink>
      <a:folHlink>
        <a:srgbClr val="B26B0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2703</Words>
  <Application>Microsoft Office PowerPoint</Application>
  <PresentationFormat>Широкоэкранный</PresentationFormat>
  <Paragraphs>153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Freestyle Script</vt:lpstr>
      <vt:lpstr>Gill Sans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Riyan</dc:creator>
  <cp:lastModifiedBy>Tesla</cp:lastModifiedBy>
  <cp:revision>50</cp:revision>
  <dcterms:created xsi:type="dcterms:W3CDTF">2018-07-25T02:00:55Z</dcterms:created>
  <dcterms:modified xsi:type="dcterms:W3CDTF">2025-05-20T13:57:07Z</dcterms:modified>
</cp:coreProperties>
</file>