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8"/>
  </p:notesMasterIdLst>
  <p:sldIdLst>
    <p:sldId id="256" r:id="rId2"/>
    <p:sldId id="32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23" r:id="rId18"/>
    <p:sldId id="332" r:id="rId19"/>
    <p:sldId id="274" r:id="rId20"/>
    <p:sldId id="275" r:id="rId21"/>
    <p:sldId id="276" r:id="rId22"/>
    <p:sldId id="277" r:id="rId23"/>
    <p:sldId id="325" r:id="rId24"/>
    <p:sldId id="326" r:id="rId25"/>
    <p:sldId id="327" r:id="rId26"/>
    <p:sldId id="328" r:id="rId27"/>
    <p:sldId id="330" r:id="rId28"/>
    <p:sldId id="324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31" r:id="rId37"/>
  </p:sldIdLst>
  <p:sldSz cx="9144000" cy="6858000" type="screen4x3"/>
  <p:notesSz cx="6735763" cy="98694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FF6600"/>
    <a:srgbClr val="0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36704-3FAB-49B7-AD45-23D02118A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259164-1265-4761-8B32-29EEACEF47E5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7EA56C-DF5B-4F02-996E-F2FC11C1BD37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3FBB14-7740-456F-8D2A-8868A539697A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5F5A3-5531-4EF9-80B6-F4B19024D518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B0ACC-5CB2-4EE4-A81C-6F168EBD91DF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D1C4EC-40BA-4A23-8900-A55B9F15A05F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F886D-B736-44D5-900F-44D70C8DB831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803B08-1911-4BB6-94B1-29AEDC994D0F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7B6F15-6B7D-4FA6-9D6E-863046241C5B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20897F-AAF7-4F8F-A747-A42D5747710E}" type="slidenum">
              <a:rPr lang="ru-RU" smtClean="0"/>
              <a:pPr eaLnBrk="1" hangingPunct="1"/>
              <a:t>20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176E3-8E27-478F-9312-BF99A311870A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863C1-E576-4063-A3D5-5F99D5E4906D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0B0DC-4D02-4BBA-87FF-517DB9E87842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07C591-BF74-44B9-9905-11B133D25330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98583E-AE4F-4CB8-81C7-13FD4D69F20A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029E38-DFDB-4BB6-893D-53AE0697034A}" type="slidenum">
              <a:rPr lang="ru-RU" smtClean="0"/>
              <a:pPr eaLnBrk="1" hangingPunct="1"/>
              <a:t>30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1C0BA-2235-4C57-81DD-EDA9C37247FE}" type="slidenum">
              <a:rPr lang="ru-RU" smtClean="0"/>
              <a:pPr eaLnBrk="1" hangingPunct="1"/>
              <a:t>31</a:t>
            </a:fld>
            <a:endParaRPr lang="ru-RU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8A7742-B982-49EB-918F-AA66FEF1F926}" type="slidenum">
              <a:rPr lang="ru-RU" smtClean="0"/>
              <a:pPr eaLnBrk="1" hangingPunct="1"/>
              <a:t>32</a:t>
            </a:fld>
            <a:endParaRPr lang="ru-RU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CB7E3-5EF1-4C08-ABDC-451BBE1E6B3D}" type="slidenum">
              <a:rPr lang="ru-RU" smtClean="0"/>
              <a:pPr eaLnBrk="1" hangingPunct="1"/>
              <a:t>33</a:t>
            </a:fld>
            <a:endParaRPr lang="ru-R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80319A-02F9-4D4C-954F-441932066CAB}" type="slidenum">
              <a:rPr lang="ru-RU" smtClean="0"/>
              <a:pPr eaLnBrk="1" hangingPunct="1"/>
              <a:t>34</a:t>
            </a:fld>
            <a:endParaRPr lang="ru-RU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18DBE8-82D6-489B-A99B-B28899832928}" type="slidenum">
              <a:rPr lang="ru-RU" smtClean="0"/>
              <a:pPr eaLnBrk="1" hangingPunct="1"/>
              <a:t>35</a:t>
            </a:fld>
            <a:endParaRPr lang="ru-R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AE0990-3A60-4E79-9FE9-A2E82BC8C31C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0A705C-DA99-4784-9429-6EA1D45F6928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787D0-BE43-48E9-B17E-85ABEA4242F4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14AD30-9CA3-4373-A477-5A531169917A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9CD56A-1EF2-4AFA-9633-32FF9ED44DB8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526C81-9D82-42FD-BC79-2C4FFFA33E6F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72E226-241F-49B9-AFC0-40E2C2C79867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23DA-4810-471E-8937-31FB675BB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1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2BF6-4282-4EA6-923F-261195047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D656-F878-4A66-A1B4-38EC2B990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9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C56-261C-4740-8478-F7F3DBC3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4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A379-C9BB-4738-BB3C-EBF274D96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4F9-9A86-4A94-8194-F32E10A70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2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609F-6730-4CCF-BBCF-49A73FAC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5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0D6F-5D53-4D05-B256-B007E9C1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A26B-6018-45A4-94A9-1EA4C82F2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91AD-50F6-4CC7-871C-68A555B73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3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42CD-E97A-4D4A-A318-DED8F6A8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3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5580-B720-49BE-B1F9-8EF73707C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1A0C-C211-46A3-ACAA-93BC863F9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ACE3FC-0A28-46E4-A456-3C65ED04A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КАРИЕС ЗУБОВ. ЭТИОПАТОГЕНЕЗ, КЛАССИФИКАЦИЯ. ДИАГНОСТИКА И КЛИНИКА КАРИЕСА.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2600" y="127000"/>
            <a:ext cx="533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endParaRPr lang="ru-RU" b="1" u="sng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ВИТЕБСКИЙ ГОСУДАРСТВЕННЫЙ ОРДЕНА ДРУЖБЫ НАРОДОВ МЕДИЦИНСКИЙ УНИВЕРСИТЕТ</a:t>
            </a: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250825" y="4724400"/>
            <a:ext cx="8686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3000" b="1">
                <a:solidFill>
                  <a:srgbClr val="FFC000"/>
                </a:solidFill>
                <a:latin typeface="Bahnschrift SemiBold Condensed" pitchFamily="34" charset="0"/>
                <a:cs typeface="Arial" charset="0"/>
              </a:rPr>
              <a:t>Заведующий кафедрой терапевтической  стоматологии </a:t>
            </a:r>
          </a:p>
          <a:p>
            <a:pPr eaLnBrk="1" hangingPunct="1">
              <a:buFont typeface="Arial" charset="0"/>
              <a:buNone/>
            </a:pPr>
            <a:r>
              <a:rPr lang="ru-RU" sz="3000" b="1">
                <a:solidFill>
                  <a:srgbClr val="FFC000"/>
                </a:solidFill>
                <a:latin typeface="Bahnschrift SemiBold Condensed" pitchFamily="34" charset="0"/>
                <a:cs typeface="Arial" charset="0"/>
              </a:rPr>
              <a:t>с курсом ФПК и ПК, кандидат медицинских наук, доцент</a:t>
            </a:r>
          </a:p>
          <a:p>
            <a:pPr eaLnBrk="1" hangingPunct="1">
              <a:buFont typeface="Arial" charset="0"/>
              <a:buNone/>
            </a:pPr>
            <a:r>
              <a:rPr lang="ru-RU" sz="3000" b="1">
                <a:solidFill>
                  <a:srgbClr val="FFC000"/>
                </a:solidFill>
                <a:latin typeface="Bahnschrift SemiBold Condensed" pitchFamily="34" charset="0"/>
                <a:cs typeface="Arial" charset="0"/>
              </a:rPr>
              <a:t>Чернявский Юрий 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u="sng" smtClean="0">
                <a:latin typeface="Arial Narrow" pitchFamily="34" charset="0"/>
              </a:rPr>
              <a:t>Теория А.Э.Шарпенака</a:t>
            </a:r>
            <a:r>
              <a:rPr lang="ru-RU" sz="2800" smtClean="0">
                <a:latin typeface="Arial Narrow" pitchFamily="34" charset="0"/>
              </a:rPr>
              <a:t> (1949)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2000" smtClean="0"/>
              <a:t>Обеднение эмали белками в результате их ускоренного распада, а также замедление ресинтеза и как следствие – кариес в стадии белого пятна.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	Причина замедления ресинтеза – уменьшение содержания аминокислот (лизин, аргенин).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	Причина ускоренного протеолиза – высокая температура воздуха, гипертиреоз, нервное возбуждение, беременность, скопление в тканях пировиноградной кислоты при недостатке витамина В</a:t>
            </a:r>
            <a:r>
              <a:rPr lang="ru-RU" sz="2000" baseline="-25000" smtClean="0"/>
              <a:t>1</a:t>
            </a:r>
            <a:r>
              <a:rPr lang="ru-RU" sz="2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latin typeface="Arial Narrow" pitchFamily="34" charset="0"/>
              </a:rPr>
              <a:t>Недостатки теории А.Э.Шарпенака 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algn="ctr" eaLnBrk="1" hangingPunct="1">
              <a:defRPr/>
            </a:pPr>
            <a:r>
              <a:rPr lang="ru-RU" smtClean="0"/>
              <a:t>Недооценивал влияние микроорганизмов.</a:t>
            </a:r>
          </a:p>
          <a:p>
            <a:pPr marL="609600" indent="-609600" algn="ctr" eaLnBrk="1" hangingPunct="1">
              <a:defRPr/>
            </a:pPr>
            <a:r>
              <a:rPr lang="ru-RU" smtClean="0"/>
              <a:t>Переоценивал общие факторы.</a:t>
            </a:r>
          </a:p>
          <a:p>
            <a:pPr marL="609600" indent="-609600" algn="ctr" eaLnBrk="1" hangingPunct="1">
              <a:defRPr/>
            </a:pPr>
            <a:r>
              <a:rPr lang="ru-RU" smtClean="0"/>
              <a:t>Недооценивал местные факторы.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u="sng" smtClean="0">
                <a:latin typeface="Arial Narrow" pitchFamily="34" charset="0"/>
              </a:rPr>
              <a:t>Протеолизно-хелационная теория</a:t>
            </a:r>
            <a:r>
              <a:rPr lang="ru-RU" sz="2800" smtClean="0">
                <a:latin typeface="Arial Narrow" pitchFamily="34" charset="0"/>
              </a:rPr>
              <a:t/>
            </a:r>
            <a:br>
              <a:rPr lang="ru-RU" sz="2800" smtClean="0">
                <a:latin typeface="Arial Narrow" pitchFamily="34" charset="0"/>
              </a:rPr>
            </a:br>
            <a:r>
              <a:rPr lang="ru-RU" sz="2800" smtClean="0">
                <a:latin typeface="Arial Narrow" pitchFamily="34" charset="0"/>
              </a:rPr>
              <a:t>(Шатц, Мартин, 1956)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Восприимчивость эмали к поражению кариесом.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Степень стабильности кальций-белковых комплексов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u="sng" smtClean="0">
                <a:latin typeface="Arial Narrow" pitchFamily="34" charset="0"/>
              </a:rPr>
              <a:t>Трофоневрическая теория</a:t>
            </a:r>
            <a:r>
              <a:rPr lang="ru-RU" sz="2800" smtClean="0">
                <a:latin typeface="Arial Narrow" pitchFamily="34" charset="0"/>
              </a:rPr>
              <a:t>  Е.Е.Платонова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3600" smtClean="0"/>
              <a:t>Кариес зубов – трофоневротический процесс (нарушение питания твердых тканей зубов)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4000" b="1" smtClean="0">
                <a:latin typeface="Arial Narrow" pitchFamily="34" charset="0"/>
              </a:rPr>
              <a:t>РАБОЧАЯ КОНЦЕПЦИЯ ПАТОГЕНЕЗА КАРИЕСА ЗУБОВ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Arial Narrow" pitchFamily="34" charset="0"/>
              </a:rPr>
              <a:t>	А.И.РЫБАКОВА 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u="sng" smtClean="0">
                <a:latin typeface="Arial Narrow" pitchFamily="34" charset="0"/>
              </a:rPr>
              <a:t>Современная концепция этиологии кариеса</a:t>
            </a:r>
            <a:r>
              <a:rPr lang="ru-RU" sz="2800" smtClean="0">
                <a:latin typeface="Arial Narrow" pitchFamily="34" charset="0"/>
              </a:rPr>
              <a:t>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Механизмом возникновения кариеса  является </a:t>
            </a:r>
            <a:r>
              <a:rPr lang="ru-RU" dirty="0" smtClean="0">
                <a:solidFill>
                  <a:srgbClr val="FF0000"/>
                </a:solidFill>
              </a:rPr>
              <a:t>прогрессирующая деминерализация твердых тканей </a:t>
            </a:r>
            <a:r>
              <a:rPr lang="ru-RU" dirty="0" smtClean="0"/>
              <a:t>зубов под воздействием органических кислот, образование которых связано с деятельностью микроорганизмов.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КАРИЕС – полиэтиологическое заболевание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Основные этиологические факторы: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Микрофлора полости рта;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Характер и режим питания;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Содержание фтора в воде;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Количество и качество слюновыделения;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Общее состояние организма;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Наследственность;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Экстремальные воздействия на организм;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mtClean="0"/>
              <a:t>Снижение кариесрезистентности (устойчивости к воздействию кариесогенных факторов: на молекулярном уровне, на уровне ткани, на уровне зуба, на системном уровне на организменном и групповом уровнях).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588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Алгоритм кариеса зубов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46125" y="1255713"/>
            <a:ext cx="7788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67113" y="838200"/>
            <a:ext cx="107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3300"/>
                </a:solidFill>
              </a:rPr>
              <a:t>САХАР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259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1400"/>
              <a:t>Частое употребление </a:t>
            </a:r>
          </a:p>
          <a:p>
            <a:pPr algn="l" eaLnBrk="1" hangingPunct="1"/>
            <a:r>
              <a:rPr lang="ru-RU" sz="1400"/>
              <a:t>в пищу углеводов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066800"/>
            <a:ext cx="2667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Изменение диеты в связи с общим состоянием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352800" y="13716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Микробный зубной налёт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1676400"/>
            <a:ext cx="2133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Кариесогенные кислотообразущие бактерии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715000" y="1676400"/>
            <a:ext cx="3124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Отсутствие или неадекватная гигиена  полости рта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81400" y="2133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Кислота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Гипосаливация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715000" y="2286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Дефицит фторидов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590800" y="2667000"/>
            <a:ext cx="3276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600" b="1">
                <a:solidFill>
                  <a:srgbClr val="FF3300"/>
                </a:solidFill>
              </a:rPr>
              <a:t>Подповерхностная частичная деминерализация эмали с преобладанием: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деминерализации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248400" y="3352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минерализации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28600" y="3810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Дезинтеграция эмали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28600" y="4191000"/>
            <a:ext cx="259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/>
              <a:t>Дезинтеграция дентина микробная инвазия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172200" y="38862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Восстановленная эмаль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28600" y="4724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Кариозная полость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200400" y="4648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Пломбирование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172200" y="45720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b="1" u="sng">
                <a:solidFill>
                  <a:srgbClr val="FF3300"/>
                </a:solidFill>
              </a:rPr>
              <a:t>Восстановленный зуб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200400" y="5791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b="1" u="sng">
                <a:solidFill>
                  <a:srgbClr val="FF3300"/>
                </a:solidFill>
              </a:rPr>
              <a:t>Утерянный зуб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 rot="1360229">
            <a:off x="706438" y="5719763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>
                <a:solidFill>
                  <a:srgbClr val="800000"/>
                </a:solidFill>
              </a:rPr>
              <a:t>Осложнённый кариес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 rot="-2193801">
            <a:off x="5151438" y="5507038"/>
            <a:ext cx="1490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>
                <a:solidFill>
                  <a:srgbClr val="800000"/>
                </a:solidFill>
              </a:rPr>
              <a:t>Осложнения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2286000" y="10668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4648200" y="10668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3962400" y="1219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5" name="AutoShape 29"/>
          <p:cNvSpPr>
            <a:spLocks noChangeArrowheads="1"/>
          </p:cNvSpPr>
          <p:nvPr/>
        </p:nvSpPr>
        <p:spPr bwMode="auto">
          <a:xfrm>
            <a:off x="3962400" y="1981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1981200" y="16764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 flipV="1">
            <a:off x="4876800" y="1676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3886200" y="2438400"/>
            <a:ext cx="4095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V="1">
            <a:off x="1828800" y="22860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H="1" flipV="1">
            <a:off x="4724400" y="2286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 rot="2087761">
            <a:off x="5638800" y="3048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 rot="-1746029">
            <a:off x="1770063" y="311785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2514600" y="4724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rot="-2156232">
            <a:off x="4876800" y="5410200"/>
            <a:ext cx="1371600" cy="2286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 rot="1194264">
            <a:off x="1076325" y="5491163"/>
            <a:ext cx="2133600" cy="227012"/>
          </a:xfrm>
          <a:prstGeom prst="rightArrow">
            <a:avLst>
              <a:gd name="adj1" fmla="val 50000"/>
              <a:gd name="adj2" fmla="val 2349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5181600" y="46482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1219200" y="36576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>
            <a:off x="1219200" y="40386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9" name="AutoShape 43"/>
          <p:cNvSpPr>
            <a:spLocks noChangeArrowheads="1"/>
          </p:cNvSpPr>
          <p:nvPr/>
        </p:nvSpPr>
        <p:spPr bwMode="auto">
          <a:xfrm>
            <a:off x="1219200" y="4648200"/>
            <a:ext cx="1524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>
            <a:off x="6934200" y="3657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6934200" y="4267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34950"/>
            <a:ext cx="7086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СХЕМА  ПАТОГЕНЕЗА КАРИЕСА ЗУБОВ</a:t>
            </a:r>
            <a:endParaRPr lang="ru-RU" sz="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33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6651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latin typeface="Century" pitchFamily="18" charset="0"/>
              </a:rPr>
              <a:t>КЛАССИФИКАЦИЯ  КАРИЕСА</a:t>
            </a:r>
            <a:br>
              <a:rPr lang="ru-RU" sz="3200" smtClean="0">
                <a:latin typeface="Century" pitchFamily="18" charset="0"/>
              </a:rPr>
            </a:br>
            <a:r>
              <a:rPr lang="ru-RU" sz="3200" smtClean="0">
                <a:latin typeface="Century" pitchFamily="18" charset="0"/>
              </a:rPr>
              <a:t>(клинико-топографическая)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smtClean="0"/>
              <a:t>Начальный кариес (</a:t>
            </a:r>
            <a:r>
              <a:rPr lang="en-US" sz="2800" smtClean="0"/>
              <a:t>Macula cariosa, Caries insipiens</a:t>
            </a:r>
            <a:r>
              <a:rPr lang="ru-RU" sz="2800" smtClean="0"/>
              <a:t>)</a:t>
            </a:r>
            <a:endParaRPr lang="en-US" sz="28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smtClean="0"/>
              <a:t>Поверхностный кариес </a:t>
            </a:r>
            <a:r>
              <a:rPr lang="en-US" sz="2800" smtClean="0"/>
              <a:t>(Caries superficialis)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smtClean="0"/>
              <a:t>Средний кариес </a:t>
            </a:r>
            <a:r>
              <a:rPr lang="en-US" sz="2800" smtClean="0"/>
              <a:t>(Caries media)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smtClean="0"/>
              <a:t>Глубокий кариес </a:t>
            </a:r>
            <a:r>
              <a:rPr lang="en-US" sz="2800" smtClean="0"/>
              <a:t>(Caries profunda)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40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9" name="Picture 2" descr="C:\Documents and Settings\Admin\Рабочий стол\картинки\Dental_Car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5257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4000" dirty="0" smtClean="0"/>
              <a:t>К 02 Кариес зубов (МКБ-10</a:t>
            </a:r>
            <a:r>
              <a:rPr lang="ru-RU" sz="20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02.0 Кариес эмали – стадия «белого (мелового) пятна» (начальный кариес);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02.1 Кариес дентина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02.2 Кариес цемента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02.3 Приостановившейся кариес зубов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02.4 </a:t>
            </a:r>
            <a:r>
              <a:rPr lang="ru-RU" sz="2000" dirty="0" err="1" smtClean="0"/>
              <a:t>Одонтоклазия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	Детская </a:t>
            </a:r>
            <a:r>
              <a:rPr lang="ru-RU" sz="2000" dirty="0" err="1" smtClean="0"/>
              <a:t>меланодентия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	</a:t>
            </a:r>
            <a:r>
              <a:rPr lang="ru-RU" sz="2000" dirty="0" err="1" smtClean="0"/>
              <a:t>Меланодонтоклазия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02.8 Другой кариес зубов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К 02.9 Кариес зубов неуточненный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latin typeface="Arial Narrow" pitchFamily="34" charset="0"/>
              </a:rPr>
              <a:t>МОДИФИКАЦИОННАЯ КЛАССИФИКАЦИЯ КАРИОЗНЫХ ПОРАЖЕНИЙ ПО ЛОКАЛИЗАЦИИ</a:t>
            </a:r>
            <a:br>
              <a:rPr lang="ru-RU" sz="2800" smtClean="0">
                <a:latin typeface="Arial Narrow" pitchFamily="34" charset="0"/>
              </a:rPr>
            </a:br>
            <a:r>
              <a:rPr lang="ru-RU" sz="2800" smtClean="0">
                <a:latin typeface="Arial Narrow" pitchFamily="34" charset="0"/>
              </a:rPr>
              <a:t>(ПО БЛЭКУ)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/>
              <a:t>Класс I — полости, локализующиеся в области фиссур и естественных   углублений резцов, клыков, моляров и премоляров;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/>
              <a:t>Класс II — полости, расположенные на контактной поверхности моляров и премоляров;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/>
              <a:t>Класс III — полости, расположенные на контактной поверхности резцов и клыков без нарушения режущего края;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smtClean="0"/>
              <a:t>Класс IV — полости, расположенные на контактной поверхности резцов и клыков с нарушением угла коронковой части зуба и его режущего края;</a:t>
            </a:r>
          </a:p>
          <a:p>
            <a:pPr algn="just" eaLnBrk="1" hangingPunct="1">
              <a:defRPr/>
            </a:pPr>
            <a:r>
              <a:rPr lang="ru-RU" sz="2800" smtClean="0"/>
              <a:t>Класс V — полости, расположенные в пришеечной области всех групп зубов;</a:t>
            </a:r>
          </a:p>
          <a:p>
            <a:pPr algn="just" eaLnBrk="1" hangingPunct="1">
              <a:defRPr/>
            </a:pPr>
            <a:r>
              <a:rPr lang="ru-RU" sz="2800" smtClean="0"/>
              <a:t>Класс VI — полости, расположенные на буграх моляров и премоляров и режущих краях резцов и клыков.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140290" name="Object 5"/>
          <p:cNvGraphicFramePr>
            <a:graphicFrameLocks noChangeAspect="1"/>
          </p:cNvGraphicFramePr>
          <p:nvPr>
            <p:ph idx="1"/>
          </p:nvPr>
        </p:nvGraphicFramePr>
        <p:xfrm>
          <a:off x="685800" y="1885950"/>
          <a:ext cx="2819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Clip" r:id="rId3" imgW="2504762" imgH="2380952" progId="MS_ClipArt_Gallery.2">
                  <p:embed/>
                </p:oleObj>
              </mc:Choice>
              <mc:Fallback>
                <p:oleObj name="Clip" r:id="rId3" imgW="2504762" imgH="2380952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85950"/>
                        <a:ext cx="2819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81320" dir="2319588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4762500" y="2286000"/>
            <a:ext cx="3695700" cy="36576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09600" y="4114800"/>
            <a:ext cx="3695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spcBef>
                <a:spcPct val="60000"/>
              </a:spcBef>
              <a:buClr>
                <a:srgbClr val="FFFFFF"/>
              </a:buClr>
              <a:buFontTx/>
              <a:buChar char="•"/>
              <a:defRPr/>
            </a:pPr>
            <a:endParaRPr kumimoji="1" lang="en-U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5067300" y="2590800"/>
            <a:ext cx="3695700" cy="36576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5219700" y="2743200"/>
            <a:ext cx="3695700" cy="36576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5372100" y="2895600"/>
            <a:ext cx="3695700" cy="36576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" name="Picture 7" descr="ant rest-dec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752600"/>
            <a:ext cx="3276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Содержимое 8"/>
          <p:cNvSpPr txBox="1">
            <a:spLocks/>
          </p:cNvSpPr>
          <p:nvPr/>
        </p:nvSpPr>
        <p:spPr>
          <a:xfrm>
            <a:off x="1981200" y="4343400"/>
            <a:ext cx="2362200" cy="2176463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5" name="Содержимое 8"/>
          <p:cNvSpPr txBox="1">
            <a:spLocks/>
          </p:cNvSpPr>
          <p:nvPr/>
        </p:nvSpPr>
        <p:spPr>
          <a:xfrm>
            <a:off x="4762500" y="2852738"/>
            <a:ext cx="3122613" cy="3090862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6" name="Picture 5" descr="yu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0" y="4191000"/>
            <a:ext cx="298026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13" name="Овал 26"/>
          <p:cNvSpPr>
            <a:spLocks noChangeArrowheads="1"/>
          </p:cNvSpPr>
          <p:nvPr/>
        </p:nvSpPr>
        <p:spPr bwMode="auto">
          <a:xfrm>
            <a:off x="2286000" y="4343400"/>
            <a:ext cx="9144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Овал 27"/>
          <p:cNvSpPr>
            <a:spLocks noChangeArrowheads="1"/>
          </p:cNvSpPr>
          <p:nvPr/>
        </p:nvSpPr>
        <p:spPr bwMode="auto">
          <a:xfrm>
            <a:off x="1371600" y="2286000"/>
            <a:ext cx="1143000" cy="1219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Овал 28"/>
          <p:cNvSpPr>
            <a:spLocks noChangeArrowheads="1"/>
          </p:cNvSpPr>
          <p:nvPr/>
        </p:nvSpPr>
        <p:spPr bwMode="auto">
          <a:xfrm>
            <a:off x="5791200" y="2057400"/>
            <a:ext cx="17526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Овал 29"/>
          <p:cNvSpPr>
            <a:spLocks noChangeArrowheads="1"/>
          </p:cNvSpPr>
          <p:nvPr/>
        </p:nvSpPr>
        <p:spPr bwMode="auto">
          <a:xfrm>
            <a:off x="7239000" y="2971800"/>
            <a:ext cx="9144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85800" y="1828800"/>
          <a:ext cx="2819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Clip" r:id="rId7" imgW="2504762" imgH="2380952" progId="MS_ClipArt_Gallery.2">
                  <p:embed/>
                </p:oleObj>
              </mc:Choice>
              <mc:Fallback>
                <p:oleObj name="Clip" r:id="rId7" imgW="2504762" imgH="2380952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2819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81320" dir="2319588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6" grpId="0" build="p" autoUpdateAnimBg="0"/>
      <p:bldP spid="17" grpId="0" build="p" autoUpdateAnimBg="0"/>
      <p:bldP spid="18" grpId="0" build="p" autoUpdateAnimBg="0"/>
      <p:bldP spid="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Кариес дентина</a:t>
            </a:r>
            <a:endParaRPr lang="ru-RU" dirty="0"/>
          </a:p>
        </p:txBody>
      </p:sp>
      <p:pic>
        <p:nvPicPr>
          <p:cNvPr id="4" name="Picture 9" descr="Sealant Fail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Овал 4"/>
          <p:cNvSpPr>
            <a:spLocks noChangeArrowheads="1"/>
          </p:cNvSpPr>
          <p:nvPr/>
        </p:nvSpPr>
        <p:spPr bwMode="auto">
          <a:xfrm>
            <a:off x="2895600" y="2286000"/>
            <a:ext cx="13716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Овал 5"/>
          <p:cNvSpPr>
            <a:spLocks noChangeArrowheads="1"/>
          </p:cNvSpPr>
          <p:nvPr/>
        </p:nvSpPr>
        <p:spPr bwMode="auto">
          <a:xfrm>
            <a:off x="3200400" y="4114800"/>
            <a:ext cx="14478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Окрашенный зубной налет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4" descr="Karies_04"/>
          <p:cNvPicPr>
            <a:picLocks noChangeAspect="1" noChangeArrowheads="1"/>
          </p:cNvPicPr>
          <p:nvPr/>
        </p:nvPicPr>
        <p:blipFill>
          <a:blip r:embed="rId2" cstate="print">
            <a:lum bright="-20000" contrast="14000"/>
          </a:blip>
          <a:srcRect/>
          <a:stretch>
            <a:fillRect/>
          </a:stretch>
        </p:blipFill>
        <p:spPr bwMode="auto">
          <a:xfrm>
            <a:off x="2514600" y="2362200"/>
            <a:ext cx="4343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3" name="Овал 6"/>
          <p:cNvSpPr>
            <a:spLocks noChangeArrowheads="1"/>
          </p:cNvSpPr>
          <p:nvPr/>
        </p:nvSpPr>
        <p:spPr bwMode="auto">
          <a:xfrm>
            <a:off x="2514600" y="3124200"/>
            <a:ext cx="39624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Кариес эмали в стадии пятна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6" descr="Karies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36576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7" name="Овал 4"/>
          <p:cNvSpPr>
            <a:spLocks noChangeArrowheads="1"/>
          </p:cNvSpPr>
          <p:nvPr/>
        </p:nvSpPr>
        <p:spPr bwMode="auto">
          <a:xfrm>
            <a:off x="3048000" y="3429000"/>
            <a:ext cx="30480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Picture 2" descr="C:\Documents and Settings\Admin\Рабочий стол\картинки\Dental_Car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09800"/>
            <a:ext cx="44958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УРОВНИ ИНТЕНСИВНОСТИ КАРИЕСА (ВОЗ, 1980 г.)</a:t>
            </a:r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72400" cy="4776788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  <a:gridCol w="1981200"/>
              </a:tblGrid>
              <a:tr h="10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Уровни интенсивности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лет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35-44 года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Очень низкий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0-1,1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0,2-1,5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Низкий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1,2-2,6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1,6-6,2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Средний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2,7-4,4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6,3-12,7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Высокий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4,5-6,5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12,8-16,2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Очень высокий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6,6 и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16,3 и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smtClean="0"/>
              <a:t>	</a:t>
            </a:r>
            <a:r>
              <a:rPr lang="ru-RU" sz="4800" smtClean="0"/>
              <a:t>к</a:t>
            </a:r>
            <a:r>
              <a:rPr lang="ru-RU" sz="4400" smtClean="0"/>
              <a:t>ариес эмали</a:t>
            </a:r>
            <a:r>
              <a:rPr lang="ru-RU" sz="2800" smtClean="0"/>
              <a:t> ,</a:t>
            </a:r>
            <a:r>
              <a:rPr lang="ru-RU" sz="3600" u="sng" smtClean="0"/>
              <a:t>Кариес в стадии пятна</a:t>
            </a:r>
            <a:r>
              <a:rPr lang="ru-RU" sz="2800" smtClean="0"/>
              <a:t> характеризуется возникшими вследствие деминерализации изменениями цвета (матовая поверхность), а затем и текстуры (шероховатость) эмали при отсутствии кариозной полости, не распространившимися за пределы эмалево-дентинной границы.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mtClean="0"/>
              <a:t>	Кариес зубов является наиболее распространенным заболеванием зубочелюстной системы. Его распространенность в возрасте 35 лет и старше достигает 98% при интенсивности в этом возрасте (показатель КПУ-13), из которых количество удаленных составляет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4000" u="sng" smtClean="0"/>
              <a:t>Стадия кариес дентина</a:t>
            </a:r>
            <a:r>
              <a:rPr lang="ru-RU" smtClean="0"/>
              <a:t> характеризуется деструктивными изменениями эмали и дентина с переходом эмалево-дентинной границы, однако пульпа закрыта большим или меньшим слоем сохраненного дентина и </a:t>
            </a:r>
            <a:r>
              <a:rPr lang="ru-RU" sz="4000" smtClean="0"/>
              <a:t>без признаков гиперемии.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3600" u="sng" smtClean="0"/>
              <a:t>Стадия кариес цемента</a:t>
            </a:r>
            <a:r>
              <a:rPr lang="ru-RU" sz="2600" smtClean="0"/>
              <a:t> характеризуется поражением обнаженной поверхности зуба в пришеечной области.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smtClean="0"/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u="sng" smtClean="0"/>
              <a:t>Стадия приостановившийся кариес</a:t>
            </a:r>
            <a:r>
              <a:rPr lang="ru-RU" sz="2600" smtClean="0"/>
              <a:t> характеризуется наличием темного пигментированного пятна в пределах эмали (очаговой деминерализации эмали).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4000" smtClean="0"/>
              <a:t>Диагностика</a:t>
            </a:r>
            <a:r>
              <a:rPr lang="ru-RU" sz="2800" smtClean="0"/>
              <a:t> кариеса зубов производится путем сбора анамнеза, клинического осмотра и дополнительных методов обследования.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u="sng" smtClean="0"/>
              <a:t>Главная задача</a:t>
            </a:r>
            <a:r>
              <a:rPr lang="ru-RU" sz="2800" smtClean="0"/>
              <a:t> при диагностике заключается в определении стадии развития кариозного процесса и выбора соответствующего метода лечения.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500" smtClean="0">
                <a:latin typeface="Arial Narrow" pitchFamily="34" charset="0"/>
              </a:rPr>
              <a:t>Диагностика проводится для каждого зуба и направлена на выявление факторов, которые препятствуют немедленному началу лечения. Такими факторами могут быть:</a:t>
            </a:r>
            <a:br>
              <a:rPr lang="ru-RU" sz="2500" smtClean="0">
                <a:latin typeface="Arial Narrow" pitchFamily="34" charset="0"/>
              </a:rPr>
            </a:br>
            <a:endParaRPr lang="ru-RU" sz="2500" smtClean="0">
              <a:latin typeface="Arial Narrow" pitchFamily="34" charset="0"/>
            </a:endParaRP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Наличие непереносимости лекарственных препаратов и материалов, используемых на данном этапе лечения;</a:t>
            </a:r>
          </a:p>
          <a:p>
            <a:pPr algn="ctr" eaLnBrk="1" hangingPunct="1">
              <a:defRPr/>
            </a:pPr>
            <a:r>
              <a:rPr lang="ru-RU" smtClean="0"/>
              <a:t>Сопутствующие заболевания, отягощающие лечение;</a:t>
            </a:r>
          </a:p>
          <a:p>
            <a:pPr algn="ctr" eaLnBrk="1" hangingPunct="1">
              <a:defRPr/>
            </a:pPr>
            <a:r>
              <a:rPr lang="ru-RU" smtClean="0"/>
              <a:t>Неадекватное психоэмоциональное состояние пациента перед лечением;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smtClean="0"/>
              <a:t>Острые поражения слизистой оболочки рта и красной каймы губ;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smtClean="0"/>
              <a:t>Острые воспалительные заболевания органов и тканей полости рта;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smtClean="0"/>
              <a:t>Угрожающее жизни острое состояние/заболевание или обострение хронического заболевания (в том числе инфаркт миокарда, острое нарушение мозгового кровообращения), развившиеся менее чем за 6 мес. до момента обращения за данной стоматологической помощью;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Заболевания </a:t>
            </a:r>
            <a:r>
              <a:rPr lang="ru-RU" smtClean="0"/>
              <a:t>тканей периодонта </a:t>
            </a:r>
            <a:r>
              <a:rPr lang="ru-RU" dirty="0" smtClean="0"/>
              <a:t>в стадии обострения;</a:t>
            </a:r>
          </a:p>
          <a:p>
            <a:pPr algn="just" eaLnBrk="1" hangingPunct="1">
              <a:defRPr/>
            </a:pPr>
            <a:r>
              <a:rPr lang="ru-RU" dirty="0" smtClean="0"/>
              <a:t>Неудовлетворительное гигиеническое состояние полости рта;</a:t>
            </a:r>
          </a:p>
          <a:p>
            <a:pPr algn="just" eaLnBrk="1" hangingPunct="1">
              <a:defRPr/>
            </a:pPr>
            <a:r>
              <a:rPr lang="ru-RU" dirty="0" smtClean="0"/>
              <a:t>Отказ от лечения.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800000"/>
                </a:solidFill>
                <a:latin typeface="Comic Sans MS" pitchFamily="66" charset="0"/>
              </a:rPr>
              <a:t>Благодарю за внимание!</a:t>
            </a:r>
            <a:endParaRPr lang="ru-RU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mtClean="0"/>
              <a:t>	Кариес зубов (К02 по МКБ-10) – это патологический процесс, проявляющийся после прорезывания зубов, при котором происходит деминерализация и размягчение твердых тканей зуба с последующим образованием дефекта.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Кариес зуба -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Многостадийный процесс, при котором заболевание развивается от изменений на микроскопическом и субмикроскопическом уровне до явных клинических проявлений и симптомов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Pitts, 1991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latin typeface="Arial Narrow" pitchFamily="34" charset="0"/>
              </a:rPr>
              <a:t>Для объяснения этиологии и патогенеза кариеса зубов предложено около 400 теорий.</a:t>
            </a:r>
            <a:br>
              <a:rPr lang="ru-RU" sz="2400" smtClean="0">
                <a:latin typeface="Arial Narrow" pitchFamily="34" charset="0"/>
              </a:rPr>
            </a:br>
            <a:r>
              <a:rPr lang="ru-RU" sz="2800" u="sng" smtClean="0">
                <a:latin typeface="Arial Narrow" pitchFamily="34" charset="0"/>
              </a:rPr>
              <a:t>Химико-паразитарная теория (Миллер, 1887 г.)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/>
              <a:t>Кариозное разрушение проходит в две стадии.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u="sng" smtClean="0"/>
              <a:t>1 стадия</a:t>
            </a:r>
            <a:r>
              <a:rPr lang="ru-RU" sz="2500" smtClean="0"/>
              <a:t>: деминерализация твердых тканей зубов.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smtClean="0"/>
              <a:t>	Молочно-кислое брожение углеводистых остатков пищи</a:t>
            </a:r>
            <a:r>
              <a:rPr lang="ru-RU" sz="2500" smtClean="0">
                <a:cs typeface="Arial" charset="0"/>
              </a:rPr>
              <a:t>→молочная кислота растворяет→неорганические вещества эмали, дентина.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u="sng" smtClean="0"/>
              <a:t>2 стадия</a:t>
            </a:r>
            <a:r>
              <a:rPr lang="ru-RU" sz="2500" smtClean="0"/>
              <a:t>: протеолитические ферменты микроорганизмов разрушают </a:t>
            </a:r>
            <a:r>
              <a:rPr lang="ru-RU" sz="2500" smtClean="0">
                <a:cs typeface="Arial" charset="0"/>
              </a:rPr>
              <a:t>→ органическое вещество дентина.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300" smtClean="0">
                <a:latin typeface="Arial Narrow" pitchFamily="34" charset="0"/>
              </a:rPr>
              <a:t>МИЛЛЕР ПРИЗНАВАЛ СУЩЕСТВОВАНИЕ ПРЕДРАСПОЛОГАЮЩИХ ФАКТОРОВ: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cs typeface="Arial" charset="0"/>
              </a:rPr>
              <a:t>Количество и качество слюны;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cs typeface="Arial" charset="0"/>
              </a:rPr>
              <a:t>Фактор питания и питьевой воды;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cs typeface="Arial" charset="0"/>
              </a:rPr>
              <a:t>Наследственный фактор;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cs typeface="Arial" charset="0"/>
              </a:rPr>
              <a:t>Условия формирования эмали.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smtClean="0">
                <a:cs typeface="Arial" charset="0"/>
              </a:rPr>
              <a:t>	</a:t>
            </a:r>
            <a:r>
              <a:rPr lang="ru-RU" sz="2800" u="sng" smtClean="0">
                <a:cs typeface="Arial" charset="0"/>
              </a:rPr>
              <a:t>ТЕОРИЯ МИЛЛЕРА</a:t>
            </a:r>
            <a:r>
              <a:rPr lang="ru-RU" sz="2800" smtClean="0">
                <a:cs typeface="Arial" charset="0"/>
              </a:rPr>
              <a:t> положена в основу современной концепции патогенеза кариеса.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u="sng" smtClean="0">
                <a:latin typeface="Arial Narrow" pitchFamily="34" charset="0"/>
              </a:rPr>
              <a:t>Физико-химическая теория кариеса</a:t>
            </a:r>
            <a:r>
              <a:rPr lang="ru-RU" sz="2800" smtClean="0">
                <a:latin typeface="Arial Narrow" pitchFamily="34" charset="0"/>
              </a:rPr>
              <a:t> </a:t>
            </a:r>
            <a:br>
              <a:rPr lang="ru-RU" sz="2800" smtClean="0">
                <a:latin typeface="Arial Narrow" pitchFamily="34" charset="0"/>
              </a:rPr>
            </a:br>
            <a:r>
              <a:rPr lang="ru-RU" sz="2800" smtClean="0">
                <a:latin typeface="Arial Narrow" pitchFamily="34" charset="0"/>
              </a:rPr>
              <a:t>(Л.А.Энтин, 1928)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Основана на исследовании физико-химических свойств слюны и зуба.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Ткань зуба – полупроницаемая мембрана – осмотические токи.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При благоприятных условиях осмотические токи принимают центробежное направление.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При неблагоприятных условиях – центростремительное направление (от поверхности зуба к пульпе)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u="sng" smtClean="0">
                <a:latin typeface="Arial Narrow" pitchFamily="34" charset="0"/>
              </a:rPr>
              <a:t>Биологическая теория кариеса</a:t>
            </a:r>
            <a:r>
              <a:rPr lang="ru-RU" sz="2800" smtClean="0">
                <a:latin typeface="Arial Narrow" pitchFamily="34" charset="0"/>
              </a:rPr>
              <a:t/>
            </a:r>
            <a:br>
              <a:rPr lang="ru-RU" sz="2800" smtClean="0">
                <a:latin typeface="Arial Narrow" pitchFamily="34" charset="0"/>
              </a:rPr>
            </a:br>
            <a:r>
              <a:rPr lang="ru-RU" sz="2800" smtClean="0">
                <a:latin typeface="Arial Narrow" pitchFamily="34" charset="0"/>
              </a:rPr>
              <a:t>(И.Г.Лукомский, 1948)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200" u="sng" smtClean="0"/>
              <a:t>Эндогенные факторы: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Недостаток витаминов В,Д;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Неправильное соотношение солей кальция, фосфора, фтора в пище;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Отсутствие/недостаток ультрафиолетовых лучей;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Нарушение минерального и белкового обменов;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Заболевания одонтобластов («астеничные», «дебельные»), уменьшение их количества;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200" smtClean="0"/>
              <a:t>Нарушение обмена веществ в эмали и дентине (дискальцинация, изменение состава органического вещества).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200" smtClean="0"/>
              <a:t>Теория не имеет экспериментального подтверждения.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666</TotalTime>
  <Words>658</Words>
  <Application>Microsoft Office PowerPoint</Application>
  <PresentationFormat>Экран (4:3)</PresentationFormat>
  <Paragraphs>190</Paragraphs>
  <Slides>36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Wingdings</vt:lpstr>
      <vt:lpstr>Times New Roman</vt:lpstr>
      <vt:lpstr>Bahnschrift SemiBold Condensed</vt:lpstr>
      <vt:lpstr>Arial Narrow</vt:lpstr>
      <vt:lpstr>Calibri</vt:lpstr>
      <vt:lpstr>Century</vt:lpstr>
      <vt:lpstr>Tahoma</vt:lpstr>
      <vt:lpstr>Comic Sans MS</vt:lpstr>
      <vt:lpstr>Трава</vt:lpstr>
      <vt:lpstr>Microsoft Clip Gallery</vt:lpstr>
      <vt:lpstr>КАРИЕС ЗУБОВ. ЭТИОПАТОГЕНЕЗ, КЛАССИФИКАЦИЯ. ДИАГНОСТИКА И КЛИНИКА КАРИЕСА.</vt:lpstr>
      <vt:lpstr>Презентация PowerPoint</vt:lpstr>
      <vt:lpstr>Презентация PowerPoint</vt:lpstr>
      <vt:lpstr>Презентация PowerPoint</vt:lpstr>
      <vt:lpstr>Кариес зуба -</vt:lpstr>
      <vt:lpstr>Для объяснения этиологии и патогенеза кариеса зубов предложено около 400 теорий. Химико-паразитарная теория (Миллер, 1887 г.)</vt:lpstr>
      <vt:lpstr>МИЛЛЕР ПРИЗНАВАЛ СУЩЕСТВОВАНИЕ ПРЕДРАСПОЛОГАЮЩИХ ФАКТОРОВ:</vt:lpstr>
      <vt:lpstr>Физико-химическая теория кариеса  (Л.А.Энтин, 1928)</vt:lpstr>
      <vt:lpstr>Биологическая теория кариеса (И.Г.Лукомский, 1948)</vt:lpstr>
      <vt:lpstr>Теория А.Э.Шарпенака (1949)</vt:lpstr>
      <vt:lpstr>Недостатки теории А.Э.Шарпенака </vt:lpstr>
      <vt:lpstr>Протеолизно-хелационная теория (Шатц, Мартин, 1956)</vt:lpstr>
      <vt:lpstr>Трофоневрическая теория  Е.Е.Платонова</vt:lpstr>
      <vt:lpstr>Презентация PowerPoint</vt:lpstr>
      <vt:lpstr>Современная концепция этиологии кариеса </vt:lpstr>
      <vt:lpstr>КАРИЕС – полиэтиологическое заболевание</vt:lpstr>
      <vt:lpstr>Алгоритм кариеса зубов</vt:lpstr>
      <vt:lpstr>Презентация PowerPoint</vt:lpstr>
      <vt:lpstr>КЛАССИФИКАЦИЯ  КАРИЕСА (клинико-топографическая)</vt:lpstr>
      <vt:lpstr>Презентация PowerPoint</vt:lpstr>
      <vt:lpstr>МОДИФИКАЦИОННАЯ КЛАССИФИКАЦИЯ КАРИОЗНЫХ ПОРАЖЕНИЙ ПО ЛОКАЛИЗАЦИИ (ПО БЛЭКУ)</vt:lpstr>
      <vt:lpstr>Презентация PowerPoint</vt:lpstr>
      <vt:lpstr>Презентация PowerPoint</vt:lpstr>
      <vt:lpstr>Кариес дентина</vt:lpstr>
      <vt:lpstr>Окрашенный зубной налет</vt:lpstr>
      <vt:lpstr>Кариес эмали в стадии пятна</vt:lpstr>
      <vt:lpstr>Презентация PowerPoint</vt:lpstr>
      <vt:lpstr>УРОВНИ ИНТЕНСИВНОСТИ КАРИЕСА (ВОЗ, 1980 г.)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проводится для каждого зуба и направлена на выявление факторов, которые препятствуют немедленному началу лечения. Такими факторами могут быть: 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Светлана</cp:lastModifiedBy>
  <cp:revision>108</cp:revision>
  <cp:lastPrinted>1601-01-01T00:00:00Z</cp:lastPrinted>
  <dcterms:created xsi:type="dcterms:W3CDTF">1601-01-01T00:00:00Z</dcterms:created>
  <dcterms:modified xsi:type="dcterms:W3CDTF">2024-11-06T10:24:50Z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