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Lst>
  <p:notesMasterIdLst>
    <p:notesMasterId r:id="rId36"/>
  </p:notesMasterIdLst>
  <p:sldIdLst>
    <p:sldId id="297" r:id="rId2"/>
    <p:sldId id="303" r:id="rId3"/>
    <p:sldId id="299" r:id="rId4"/>
    <p:sldId id="300" r:id="rId5"/>
    <p:sldId id="301" r:id="rId6"/>
    <p:sldId id="304" r:id="rId7"/>
    <p:sldId id="305" r:id="rId8"/>
    <p:sldId id="264" r:id="rId9"/>
    <p:sldId id="302" r:id="rId10"/>
    <p:sldId id="265" r:id="rId11"/>
    <p:sldId id="306" r:id="rId12"/>
    <p:sldId id="267" r:id="rId13"/>
    <p:sldId id="268" r:id="rId14"/>
    <p:sldId id="269" r:id="rId15"/>
    <p:sldId id="270" r:id="rId16"/>
    <p:sldId id="271" r:id="rId17"/>
    <p:sldId id="272" r:id="rId18"/>
    <p:sldId id="273" r:id="rId19"/>
    <p:sldId id="274" r:id="rId20"/>
    <p:sldId id="276" r:id="rId21"/>
    <p:sldId id="277" r:id="rId22"/>
    <p:sldId id="279" r:id="rId23"/>
    <p:sldId id="280" r:id="rId24"/>
    <p:sldId id="281" r:id="rId25"/>
    <p:sldId id="282" r:id="rId26"/>
    <p:sldId id="283" r:id="rId27"/>
    <p:sldId id="284" r:id="rId28"/>
    <p:sldId id="285" r:id="rId29"/>
    <p:sldId id="286" r:id="rId30"/>
    <p:sldId id="287" r:id="rId31"/>
    <p:sldId id="288" r:id="rId32"/>
    <p:sldId id="307" r:id="rId33"/>
    <p:sldId id="290" r:id="rId34"/>
    <p:sldId id="29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041BF91-0482-4278-98D2-61E1C7E6E889}">
          <p14:sldIdLst>
            <p14:sldId id="297"/>
            <p14:sldId id="303"/>
            <p14:sldId id="299"/>
            <p14:sldId id="300"/>
            <p14:sldId id="301"/>
            <p14:sldId id="304"/>
            <p14:sldId id="305"/>
            <p14:sldId id="264"/>
            <p14:sldId id="302"/>
            <p14:sldId id="265"/>
            <p14:sldId id="306"/>
            <p14:sldId id="267"/>
            <p14:sldId id="268"/>
            <p14:sldId id="269"/>
            <p14:sldId id="270"/>
            <p14:sldId id="271"/>
            <p14:sldId id="272"/>
            <p14:sldId id="273"/>
            <p14:sldId id="274"/>
            <p14:sldId id="276"/>
            <p14:sldId id="277"/>
            <p14:sldId id="279"/>
            <p14:sldId id="280"/>
            <p14:sldId id="281"/>
            <p14:sldId id="282"/>
            <p14:sldId id="283"/>
            <p14:sldId id="284"/>
            <p14:sldId id="285"/>
            <p14:sldId id="286"/>
            <p14:sldId id="287"/>
            <p14:sldId id="288"/>
            <p14:sldId id="307"/>
            <p14:sldId id="290"/>
            <p14:sldId id="291"/>
          </p14:sldIdLst>
        </p14:section>
        <p14:section name="Раздел без заголовка" id="{ABEECEFB-EA6C-43F1-9FD6-3569A9B81FC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4DD494-CC72-4307-BC6A-94CA789BCE83}">
  <a:tblStyle styleId="{844DD494-CC72-4307-BC6A-94CA789BCE8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84"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1001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1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0131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19</a:t>
            </a:fld>
            <a:endParaRPr/>
          </a:p>
        </p:txBody>
      </p:sp>
      <p:sp>
        <p:nvSpPr>
          <p:cNvPr id="357" name="Google Shape;357;p19:notes"/>
          <p:cNvSpPr txBox="1"/>
          <p:nvPr/>
        </p:nvSpPr>
        <p:spPr>
          <a:xfrm>
            <a:off x="3849688" y="9429750"/>
            <a:ext cx="2944812" cy="4953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None/>
            </a:pPr>
            <a:fld id="{00000000-1234-1234-1234-123412341234}" type="slidenum">
              <a:rPr lang="ru-RU" sz="1200">
                <a:solidFill>
                  <a:srgbClr val="000000"/>
                </a:solidFill>
                <a:latin typeface="Times New Roman"/>
                <a:ea typeface="Times New Roman"/>
                <a:cs typeface="Times New Roman"/>
                <a:sym typeface="Times New Roman"/>
              </a:rPr>
              <a:t>19</a:t>
            </a:fld>
            <a:endParaRPr sz="1200">
              <a:solidFill>
                <a:srgbClr val="000000"/>
              </a:solidFill>
              <a:latin typeface="Times New Roman"/>
              <a:ea typeface="Times New Roman"/>
              <a:cs typeface="Times New Roman"/>
              <a:sym typeface="Times New Roman"/>
            </a:endParaRPr>
          </a:p>
        </p:txBody>
      </p:sp>
      <p:sp>
        <p:nvSpPr>
          <p:cNvPr id="358" name="Google Shape;358;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359" name="Google Shape;359;p19:notes"/>
          <p:cNvSpPr txBox="1">
            <a:spLocks noGrp="1"/>
          </p:cNvSpPr>
          <p:nvPr>
            <p:ph type="body" idx="1"/>
          </p:nvPr>
        </p:nvSpPr>
        <p:spPr>
          <a:xfrm>
            <a:off x="679450" y="4716463"/>
            <a:ext cx="5438775" cy="4568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292065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20</a:t>
            </a:fld>
            <a:endParaRPr/>
          </a:p>
        </p:txBody>
      </p:sp>
      <p:sp>
        <p:nvSpPr>
          <p:cNvPr id="373" name="Google Shape;373;p21:notes"/>
          <p:cNvSpPr txBox="1"/>
          <p:nvPr/>
        </p:nvSpPr>
        <p:spPr>
          <a:xfrm>
            <a:off x="3849688" y="9429750"/>
            <a:ext cx="2944812" cy="4953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None/>
            </a:pPr>
            <a:fld id="{00000000-1234-1234-1234-123412341234}" type="slidenum">
              <a:rPr lang="ru-RU" sz="1200">
                <a:solidFill>
                  <a:srgbClr val="000000"/>
                </a:solidFill>
                <a:latin typeface="Times New Roman"/>
                <a:ea typeface="Times New Roman"/>
                <a:cs typeface="Times New Roman"/>
                <a:sym typeface="Times New Roman"/>
              </a:rPr>
              <a:t>20</a:t>
            </a:fld>
            <a:endParaRPr sz="1200">
              <a:solidFill>
                <a:srgbClr val="000000"/>
              </a:solidFill>
              <a:latin typeface="Times New Roman"/>
              <a:ea typeface="Times New Roman"/>
              <a:cs typeface="Times New Roman"/>
              <a:sym typeface="Times New Roman"/>
            </a:endParaRPr>
          </a:p>
        </p:txBody>
      </p:sp>
      <p:sp>
        <p:nvSpPr>
          <p:cNvPr id="374" name="Google Shape;374;p21:notes"/>
          <p:cNvSpPr txBox="1"/>
          <p:nvPr/>
        </p:nvSpPr>
        <p:spPr>
          <a:xfrm>
            <a:off x="1163638" y="755650"/>
            <a:ext cx="4471987" cy="3722688"/>
          </a:xfrm>
          <a:prstGeom prst="rect">
            <a:avLst/>
          </a:prstGeom>
          <a:solidFill>
            <a:srgbClr val="FFFFFF"/>
          </a:solid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75" name="Google Shape;375;p21:notes"/>
          <p:cNvSpPr txBox="1">
            <a:spLocks noGrp="1"/>
          </p:cNvSpPr>
          <p:nvPr>
            <p:ph type="body" idx="1"/>
          </p:nvPr>
        </p:nvSpPr>
        <p:spPr>
          <a:xfrm>
            <a:off x="679450" y="4716463"/>
            <a:ext cx="5432425" cy="44608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4243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21</a:t>
            </a:fld>
            <a:endParaRPr/>
          </a:p>
        </p:txBody>
      </p:sp>
      <p:sp>
        <p:nvSpPr>
          <p:cNvPr id="404" name="Google Shape;404;p22: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05" name="Google Shape;405;p22: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2743756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22</a:t>
            </a:fld>
            <a:endParaRPr/>
          </a:p>
        </p:txBody>
      </p:sp>
      <p:sp>
        <p:nvSpPr>
          <p:cNvPr id="418" name="Google Shape;418;p24: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19" name="Google Shape;419;p24: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860884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23</a:t>
            </a:fld>
            <a:endParaRPr/>
          </a:p>
        </p:txBody>
      </p:sp>
      <p:sp>
        <p:nvSpPr>
          <p:cNvPr id="425" name="Google Shape;425;p25: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26" name="Google Shape;426;p25: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473822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24</a:t>
            </a:fld>
            <a:endParaRPr/>
          </a:p>
        </p:txBody>
      </p:sp>
      <p:sp>
        <p:nvSpPr>
          <p:cNvPr id="431" name="Google Shape;431;p26:notes"/>
          <p:cNvSpPr txBox="1"/>
          <p:nvPr/>
        </p:nvSpPr>
        <p:spPr>
          <a:xfrm>
            <a:off x="3849688" y="9429750"/>
            <a:ext cx="2944812" cy="4953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None/>
            </a:pPr>
            <a:fld id="{00000000-1234-1234-1234-123412341234}" type="slidenum">
              <a:rPr lang="ru-RU" sz="1200">
                <a:solidFill>
                  <a:srgbClr val="000000"/>
                </a:solidFill>
                <a:latin typeface="Times New Roman"/>
                <a:ea typeface="Times New Roman"/>
                <a:cs typeface="Times New Roman"/>
                <a:sym typeface="Times New Roman"/>
              </a:rPr>
              <a:t>24</a:t>
            </a:fld>
            <a:endParaRPr sz="1200">
              <a:solidFill>
                <a:srgbClr val="000000"/>
              </a:solidFill>
              <a:latin typeface="Times New Roman"/>
              <a:ea typeface="Times New Roman"/>
              <a:cs typeface="Times New Roman"/>
              <a:sym typeface="Times New Roman"/>
            </a:endParaRPr>
          </a:p>
        </p:txBody>
      </p:sp>
      <p:sp>
        <p:nvSpPr>
          <p:cNvPr id="432" name="Google Shape;432;p26:notes"/>
          <p:cNvSpPr txBox="1"/>
          <p:nvPr/>
        </p:nvSpPr>
        <p:spPr>
          <a:xfrm>
            <a:off x="1588" y="0"/>
            <a:ext cx="1587" cy="1588"/>
          </a:xfrm>
          <a:prstGeom prst="rect">
            <a:avLst/>
          </a:prstGeom>
          <a:solidFill>
            <a:srgbClr val="FFFFFF"/>
          </a:solid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433" name="Google Shape;433;p26:notes"/>
          <p:cNvSpPr txBox="1">
            <a:spLocks noGrp="1"/>
          </p:cNvSpPr>
          <p:nvPr>
            <p:ph type="body" idx="1"/>
          </p:nvPr>
        </p:nvSpPr>
        <p:spPr>
          <a:xfrm>
            <a:off x="679450" y="4716463"/>
            <a:ext cx="5432425" cy="44608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434" name="Google Shape;43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143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25</a:t>
            </a:fld>
            <a:endParaRPr/>
          </a:p>
        </p:txBody>
      </p:sp>
      <p:sp>
        <p:nvSpPr>
          <p:cNvPr id="439" name="Google Shape;439;p27: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40" name="Google Shape;440;p27: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194396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26</a:t>
            </a:fld>
            <a:endParaRPr/>
          </a:p>
        </p:txBody>
      </p:sp>
      <p:sp>
        <p:nvSpPr>
          <p:cNvPr id="446" name="Google Shape;446;p28: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47" name="Google Shape;447;p28: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2635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27</a:t>
            </a:fld>
            <a:endParaRPr/>
          </a:p>
        </p:txBody>
      </p:sp>
      <p:sp>
        <p:nvSpPr>
          <p:cNvPr id="453" name="Google Shape;453;p29: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54" name="Google Shape;454;p29: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2768403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p:nvPr/>
        </p:nvSpPr>
        <p:spPr>
          <a:xfrm>
            <a:off x="3851275" y="9429750"/>
            <a:ext cx="2941638" cy="493713"/>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ru-RU" sz="1200">
                <a:solidFill>
                  <a:srgbClr val="000000"/>
                </a:solidFill>
                <a:latin typeface="Times New Roman"/>
                <a:ea typeface="Times New Roman"/>
                <a:cs typeface="Times New Roman"/>
                <a:sym typeface="Times New Roman"/>
              </a:rPr>
              <a:t>8</a:t>
            </a:fld>
            <a:endParaRPr sz="1200">
              <a:solidFill>
                <a:srgbClr val="000000"/>
              </a:solidFill>
              <a:latin typeface="Times New Roman"/>
              <a:ea typeface="Times New Roman"/>
              <a:cs typeface="Times New Roman"/>
              <a:sym typeface="Times New Roman"/>
            </a:endParaRPr>
          </a:p>
        </p:txBody>
      </p:sp>
      <p:sp>
        <p:nvSpPr>
          <p:cNvPr id="184" name="Google Shape;184;p9:notes"/>
          <p:cNvSpPr txBox="1"/>
          <p:nvPr/>
        </p:nvSpPr>
        <p:spPr>
          <a:xfrm>
            <a:off x="1173163" y="695325"/>
            <a:ext cx="4535487" cy="3724275"/>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5" name="Google Shape;185;p9:notes"/>
          <p:cNvSpPr txBox="1">
            <a:spLocks noGrp="1"/>
          </p:cNvSpPr>
          <p:nvPr>
            <p:ph type="body" idx="1"/>
          </p:nvPr>
        </p:nvSpPr>
        <p:spPr>
          <a:xfrm>
            <a:off x="679450" y="4716463"/>
            <a:ext cx="5438775" cy="4467225"/>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86" name="Google Shape;1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7824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28</a:t>
            </a:fld>
            <a:endParaRPr/>
          </a:p>
        </p:txBody>
      </p:sp>
      <p:sp>
        <p:nvSpPr>
          <p:cNvPr id="460" name="Google Shape;460;p30: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61" name="Google Shape;461;p30: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2114166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29</a:t>
            </a:fld>
            <a:endParaRPr/>
          </a:p>
        </p:txBody>
      </p:sp>
      <p:sp>
        <p:nvSpPr>
          <p:cNvPr id="467" name="Google Shape;467;p31: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68" name="Google Shape;468;p31: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60553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30</a:t>
            </a:fld>
            <a:endParaRPr/>
          </a:p>
        </p:txBody>
      </p:sp>
      <p:sp>
        <p:nvSpPr>
          <p:cNvPr id="474" name="Google Shape;474;p32:notes"/>
          <p:cNvSpPr>
            <a:spLocks noGrp="1" noRot="1" noChangeAspect="1"/>
          </p:cNvSpPr>
          <p:nvPr>
            <p:ph type="sldImg" idx="2"/>
          </p:nvPr>
        </p:nvSpPr>
        <p:spPr>
          <a:xfrm>
            <a:off x="74613" y="735013"/>
            <a:ext cx="6646862" cy="3740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75" name="Google Shape;475;p32:notes"/>
          <p:cNvSpPr txBox="1">
            <a:spLocks noGrp="1"/>
          </p:cNvSpPr>
          <p:nvPr>
            <p:ph type="body" idx="1"/>
          </p:nvPr>
        </p:nvSpPr>
        <p:spPr>
          <a:xfrm>
            <a:off x="679450" y="4716463"/>
            <a:ext cx="5437188" cy="4467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738614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31</a:t>
            </a:fld>
            <a:endParaRPr/>
          </a:p>
        </p:txBody>
      </p:sp>
      <p:sp>
        <p:nvSpPr>
          <p:cNvPr id="481" name="Google Shape;481;p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482" name="Google Shape;482;p33:notes"/>
          <p:cNvSpPr txBox="1">
            <a:spLocks noGrp="1"/>
          </p:cNvSpPr>
          <p:nvPr>
            <p:ph type="body" idx="1"/>
          </p:nvPr>
        </p:nvSpPr>
        <p:spPr>
          <a:xfrm>
            <a:off x="679450" y="4716463"/>
            <a:ext cx="5438775" cy="4568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1353248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32</a:t>
            </a:fld>
            <a:endParaRPr/>
          </a:p>
        </p:txBody>
      </p:sp>
      <p:sp>
        <p:nvSpPr>
          <p:cNvPr id="294" name="Google Shape;294;p15:notes"/>
          <p:cNvSpPr txBox="1"/>
          <p:nvPr/>
        </p:nvSpPr>
        <p:spPr>
          <a:xfrm>
            <a:off x="1133475" y="744538"/>
            <a:ext cx="4530725" cy="3722687"/>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295" name="Google Shape;295;p15:notes"/>
          <p:cNvSpPr txBox="1">
            <a:spLocks noGrp="1"/>
          </p:cNvSpPr>
          <p:nvPr>
            <p:ph type="body" idx="1"/>
          </p:nvPr>
        </p:nvSpPr>
        <p:spPr>
          <a:xfrm>
            <a:off x="679450" y="4716463"/>
            <a:ext cx="5438775" cy="4568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296" name="Google Shape;2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39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9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73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a:solidFill>
                  <a:schemeClr val="dk1"/>
                </a:solidFill>
                <a:latin typeface="Times New Roman"/>
                <a:ea typeface="Times New Roman"/>
                <a:cs typeface="Times New Roman"/>
                <a:sym typeface="Times New Roman"/>
              </a:rPr>
              <a:t>10</a:t>
            </a:fld>
            <a:endParaRPr sz="1200">
              <a:solidFill>
                <a:schemeClr val="dk1"/>
              </a:solidFill>
              <a:latin typeface="Times New Roman"/>
              <a:ea typeface="Times New Roman"/>
              <a:cs typeface="Times New Roman"/>
              <a:sym typeface="Times New Roman"/>
            </a:endParaRPr>
          </a:p>
        </p:txBody>
      </p:sp>
      <p:sp>
        <p:nvSpPr>
          <p:cNvPr id="223" name="Google Shape;223;p10:notes"/>
          <p:cNvSpPr>
            <a:spLocks noGrp="1" noRot="1" noChangeAspect="1"/>
          </p:cNvSpPr>
          <p:nvPr>
            <p:ph type="sldImg" idx="2"/>
          </p:nvPr>
        </p:nvSpPr>
        <p:spPr>
          <a:xfrm>
            <a:off x="98425" y="773113"/>
            <a:ext cx="6602413" cy="3714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0:notes"/>
          <p:cNvSpPr txBox="1">
            <a:spLocks noGrp="1"/>
          </p:cNvSpPr>
          <p:nvPr>
            <p:ph type="body" idx="1"/>
          </p:nvPr>
        </p:nvSpPr>
        <p:spPr>
          <a:xfrm>
            <a:off x="906463" y="4719638"/>
            <a:ext cx="4984750" cy="44910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1567354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70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753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903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15</a:t>
            </a:fld>
            <a:endParaRPr/>
          </a:p>
        </p:txBody>
      </p:sp>
      <p:sp>
        <p:nvSpPr>
          <p:cNvPr id="294" name="Google Shape;294;p15:notes"/>
          <p:cNvSpPr txBox="1"/>
          <p:nvPr/>
        </p:nvSpPr>
        <p:spPr>
          <a:xfrm>
            <a:off x="1133475" y="744538"/>
            <a:ext cx="4530725" cy="3722687"/>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295" name="Google Shape;295;p15:notes"/>
          <p:cNvSpPr txBox="1">
            <a:spLocks noGrp="1"/>
          </p:cNvSpPr>
          <p:nvPr>
            <p:ph type="body" idx="1"/>
          </p:nvPr>
        </p:nvSpPr>
        <p:spPr>
          <a:xfrm>
            <a:off x="679450" y="4716463"/>
            <a:ext cx="5438775" cy="4568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296" name="Google Shape;2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764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16</a:t>
            </a:fld>
            <a:endParaRPr/>
          </a:p>
        </p:txBody>
      </p:sp>
      <p:sp>
        <p:nvSpPr>
          <p:cNvPr id="307" name="Google Shape;307;p16:notes"/>
          <p:cNvSpPr txBox="1"/>
          <p:nvPr/>
        </p:nvSpPr>
        <p:spPr>
          <a:xfrm>
            <a:off x="3849688" y="9429750"/>
            <a:ext cx="2944812" cy="4953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None/>
            </a:pPr>
            <a:fld id="{00000000-1234-1234-1234-123412341234}" type="slidenum">
              <a:rPr lang="ru-RU" sz="1200">
                <a:solidFill>
                  <a:srgbClr val="000000"/>
                </a:solidFill>
                <a:latin typeface="Times New Roman"/>
                <a:ea typeface="Times New Roman"/>
                <a:cs typeface="Times New Roman"/>
                <a:sym typeface="Times New Roman"/>
              </a:rPr>
              <a:t>16</a:t>
            </a:fld>
            <a:endParaRPr sz="1200">
              <a:solidFill>
                <a:srgbClr val="000000"/>
              </a:solidFill>
              <a:latin typeface="Times New Roman"/>
              <a:ea typeface="Times New Roman"/>
              <a:cs typeface="Times New Roman"/>
              <a:sym typeface="Times New Roman"/>
            </a:endParaRPr>
          </a:p>
        </p:txBody>
      </p:sp>
      <p:sp>
        <p:nvSpPr>
          <p:cNvPr id="308" name="Google Shape;308;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79450" y="4716463"/>
            <a:ext cx="5438775" cy="4568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339298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007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3408228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28514709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210391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398808318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7999303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99673977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303552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78346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Заголовок и диаграмма" type="chart">
  <p:cSld name="Заголовок и диаграмма">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09600" y="128588"/>
            <a:ext cx="10915651" cy="143351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a:spLocks noGrp="1"/>
          </p:cNvSpPr>
          <p:nvPr>
            <p:ph type="chart" idx="2"/>
          </p:nvPr>
        </p:nvSpPr>
        <p:spPr>
          <a:xfrm>
            <a:off x="609600" y="1600200"/>
            <a:ext cx="10915651" cy="4483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extLst>
      <p:ext uri="{BB962C8B-B14F-4D97-AF65-F5344CB8AC3E}">
        <p14:creationId xmlns:p14="http://schemas.microsoft.com/office/powerpoint/2010/main" val="2200239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00000"/>
              </a:buClr>
              <a:buSzPts val="1200"/>
              <a:buFont typeface="Times New Roma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extLst>
      <p:ext uri="{BB962C8B-B14F-4D97-AF65-F5344CB8AC3E}">
        <p14:creationId xmlns:p14="http://schemas.microsoft.com/office/powerpoint/2010/main" val="136370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2150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endParaRPr lang="x-none"/>
          </a:p>
        </p:txBody>
      </p:sp>
      <p:sp>
        <p:nvSpPr>
          <p:cNvPr id="5" name="Footer Placeholder 4"/>
          <p:cNvSpPr>
            <a:spLocks noGrp="1"/>
          </p:cNvSpPr>
          <p:nvPr>
            <p:ph type="ftr" sz="quarter" idx="11"/>
          </p:nvPr>
        </p:nvSpPr>
        <p:spPr/>
        <p:txBody>
          <a:bodyPr/>
          <a:lstStyle/>
          <a:p>
            <a:endParaRPr lang="x-non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09100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62902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endParaRPr lang="x-none"/>
          </a:p>
        </p:txBody>
      </p:sp>
      <p:sp>
        <p:nvSpPr>
          <p:cNvPr id="8" name="Footer Placeholder 7"/>
          <p:cNvSpPr>
            <a:spLocks noGrp="1"/>
          </p:cNvSpPr>
          <p:nvPr>
            <p:ph type="ftr" sz="quarter" idx="11"/>
          </p:nvPr>
        </p:nvSpPr>
        <p:spPr/>
        <p:txBody>
          <a:bodyPr/>
          <a:lstStyle/>
          <a:p>
            <a:endParaRPr lang="x-none"/>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79081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endParaRPr lang="x-none"/>
          </a:p>
        </p:txBody>
      </p:sp>
      <p:sp>
        <p:nvSpPr>
          <p:cNvPr id="4" name="Footer Placeholder 3"/>
          <p:cNvSpPr>
            <a:spLocks noGrp="1"/>
          </p:cNvSpPr>
          <p:nvPr>
            <p:ph type="ftr" sz="quarter" idx="11"/>
          </p:nvPr>
        </p:nvSpPr>
        <p:spPr/>
        <p:txBody>
          <a:bodyPr/>
          <a:lstStyle/>
          <a:p>
            <a:endParaRPr lang="x-none"/>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405721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x-none"/>
          </a:p>
        </p:txBody>
      </p:sp>
      <p:sp>
        <p:nvSpPr>
          <p:cNvPr id="3" name="Footer Placeholder 2"/>
          <p:cNvSpPr>
            <a:spLocks noGrp="1"/>
          </p:cNvSpPr>
          <p:nvPr>
            <p:ph type="ftr" sz="quarter" idx="11"/>
          </p:nvPr>
        </p:nvSpPr>
        <p:spPr/>
        <p:txBody>
          <a:bodyPr/>
          <a:lstStyle/>
          <a:p>
            <a:endParaRPr lang="x-none"/>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16345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313351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endParaRPr lang="x-none"/>
          </a:p>
        </p:txBody>
      </p:sp>
      <p:sp>
        <p:nvSpPr>
          <p:cNvPr id="6" name="Footer Placeholder 5"/>
          <p:cNvSpPr>
            <a:spLocks noGrp="1"/>
          </p:cNvSpPr>
          <p:nvPr>
            <p:ph type="ftr" sz="quarter" idx="11"/>
          </p:nvPr>
        </p:nvSpPr>
        <p:spPr/>
        <p:txBody>
          <a:bodyPr/>
          <a:lstStyle/>
          <a:p>
            <a:endParaRPr lang="x-non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297224441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x-none"/>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3707965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6" r:id="rId17"/>
    <p:sldLayoutId id="2147483697" r:id="rId18"/>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6.tiff"/><Relationship Id="rId13" Type="http://schemas.microsoft.com/office/2007/relationships/hdphoto" Target="../media/hdphoto2.wdp"/><Relationship Id="rId3" Type="http://schemas.openxmlformats.org/officeDocument/2006/relationships/hyperlink" Target="https://www.ncbi.nlm.nih.gov/pubmed/26701975" TargetMode="External"/><Relationship Id="rId7" Type="http://schemas.openxmlformats.org/officeDocument/2006/relationships/hyperlink" Target="https://www.ncbi.nlm.nih.gov/pubmed/28860319" TargetMode="External"/><Relationship Id="rId12" Type="http://schemas.openxmlformats.org/officeDocument/2006/relationships/image" Target="../media/image12.png"/><Relationship Id="rId2" Type="http://schemas.openxmlformats.org/officeDocument/2006/relationships/hyperlink" Target="https://www.ncbi.nlm.nih.gov/pubmed/?term=Br%C3%BCck%20K%5bAuthor%5d&amp;cauthor=true&amp;cauthor_uid=26701975" TargetMode="External"/><Relationship Id="rId1" Type="http://schemas.openxmlformats.org/officeDocument/2006/relationships/slideLayout" Target="../slideLayouts/slideLayout2.xml"/><Relationship Id="rId6" Type="http://schemas.openxmlformats.org/officeDocument/2006/relationships/hyperlink" Target="https://www.ncbi.nlm.nih.gov/pubmed/?term=Leong%20DP%5bAuthor%5d&amp;cauthor=true&amp;cauthor_uid=28860319" TargetMode="External"/><Relationship Id="rId11" Type="http://schemas.openxmlformats.org/officeDocument/2006/relationships/image" Target="../media/image17.tiff"/><Relationship Id="rId5" Type="http://schemas.openxmlformats.org/officeDocument/2006/relationships/hyperlink" Target="https://www.ncbi.nlm.nih.gov/pubmed/28402770" TargetMode="External"/><Relationship Id="rId15" Type="http://schemas.openxmlformats.org/officeDocument/2006/relationships/hyperlink" Target="https://ru.wikipedia.org/wiki/%D0%93%D0%B5%D0%BC%D0%BE%D0%B3%D0%BB%D0%BE%D0%B1%D0%B8%D0%BD" TargetMode="External"/><Relationship Id="rId10" Type="http://schemas.openxmlformats.org/officeDocument/2006/relationships/hyperlink" Target="https://www.ncbi.nlm.nih.gov/pmc/articles/PMC2890379/" TargetMode="External"/><Relationship Id="rId4" Type="http://schemas.openxmlformats.org/officeDocument/2006/relationships/hyperlink" Target="https://www.ncbi.nlm.nih.gov/pubmed/?term=Rawshani%20A%5bAuthor%5d&amp;cauthor=true&amp;cauthor_uid=28402770" TargetMode="External"/><Relationship Id="rId9" Type="http://schemas.openxmlformats.org/officeDocument/2006/relationships/hyperlink" Target="https://www.ncbi.nlm.nih.gov/pubmed/?term=Zhang%20X%5bAuthor%5d&amp;cauthor=true&amp;cauthor_uid=20587727" TargetMode="External"/><Relationship Id="rId14" Type="http://schemas.openxmlformats.org/officeDocument/2006/relationships/hyperlink" Target="https://ru.wikipedia.org/wiki/%D0%93%D0%BB%D0%B8%D0%BA%D0%B8%D1%80%D0%BE%D0%B2%D0%B0%D0%BD%D0%B8%D0%B5"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49685" y="2104197"/>
            <a:ext cx="9012771" cy="1426180"/>
          </a:xfrm>
        </p:spPr>
        <p:txBody>
          <a:bodyPr>
            <a:noAutofit/>
          </a:bodyPr>
          <a:lstStyle/>
          <a:p>
            <a:r>
              <a:rPr lang="ru-RU" sz="3200" dirty="0" smtClean="0"/>
              <a:t>Ожирение, метаболический синдром, профилактика сахарного диабета</a:t>
            </a:r>
            <a:endParaRPr lang="ru-RU" sz="3200" dirty="0"/>
          </a:p>
        </p:txBody>
      </p:sp>
      <p:sp>
        <p:nvSpPr>
          <p:cNvPr id="4" name="Подзаголовок 2"/>
          <p:cNvSpPr txBox="1">
            <a:spLocks/>
          </p:cNvSpPr>
          <p:nvPr/>
        </p:nvSpPr>
        <p:spPr>
          <a:xfrm>
            <a:off x="665664" y="186651"/>
            <a:ext cx="10664687" cy="79041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ru-RU" sz="2300" dirty="0" smtClean="0">
                <a:solidFill>
                  <a:schemeClr val="tx1"/>
                </a:solidFill>
              </a:rPr>
              <a:t>УО «Витебский государственный Ордена Дружбы народов медицинский университет»</a:t>
            </a:r>
          </a:p>
          <a:p>
            <a:pPr algn="ctr"/>
            <a:r>
              <a:rPr lang="ru-RU" sz="2300" dirty="0" smtClean="0">
                <a:solidFill>
                  <a:schemeClr val="tx1"/>
                </a:solidFill>
              </a:rPr>
              <a:t>Кафедра общей врачебной практики</a:t>
            </a:r>
          </a:p>
          <a:p>
            <a:endParaRPr lang="ru-RU" dirty="0"/>
          </a:p>
        </p:txBody>
      </p:sp>
      <p:sp>
        <p:nvSpPr>
          <p:cNvPr id="12" name="Заголовок 1"/>
          <p:cNvSpPr txBox="1">
            <a:spLocks/>
          </p:cNvSpPr>
          <p:nvPr/>
        </p:nvSpPr>
        <p:spPr>
          <a:xfrm>
            <a:off x="1971252" y="624803"/>
            <a:ext cx="8615974" cy="14793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r>
              <a:rPr lang="ru-RU" sz="2800" dirty="0" smtClean="0"/>
              <a:t/>
            </a:r>
            <a:br>
              <a:rPr lang="ru-RU" sz="2800" dirty="0" smtClean="0"/>
            </a:br>
            <a:r>
              <a:rPr lang="ru-RU" sz="2400" dirty="0" smtClean="0">
                <a:solidFill>
                  <a:schemeClr val="tx1"/>
                </a:solidFill>
              </a:rPr>
              <a:t>Поликлиническая терапия. Курс 4. Т</a:t>
            </a:r>
            <a:r>
              <a:rPr lang="ru-RU" sz="2000" dirty="0" smtClean="0">
                <a:solidFill>
                  <a:schemeClr val="tx1"/>
                </a:solidFill>
              </a:rPr>
              <a:t>ема 8.</a:t>
            </a:r>
            <a:br>
              <a:rPr lang="ru-RU" sz="2000" dirty="0" smtClean="0">
                <a:solidFill>
                  <a:schemeClr val="tx1"/>
                </a:solidFill>
              </a:rPr>
            </a:br>
            <a:endParaRPr lang="ru-RU" sz="2000" dirty="0">
              <a:solidFill>
                <a:schemeClr val="tx1"/>
              </a:solidFill>
            </a:endParaRPr>
          </a:p>
        </p:txBody>
      </p:sp>
      <p:sp>
        <p:nvSpPr>
          <p:cNvPr id="13" name="Подзаголовок 2"/>
          <p:cNvSpPr>
            <a:spLocks noGrp="1"/>
          </p:cNvSpPr>
          <p:nvPr>
            <p:ph type="subTitle" idx="1"/>
          </p:nvPr>
        </p:nvSpPr>
        <p:spPr>
          <a:xfrm>
            <a:off x="4919869" y="5052716"/>
            <a:ext cx="4303643" cy="1536927"/>
          </a:xfrm>
        </p:spPr>
        <p:txBody>
          <a:bodyPr>
            <a:noAutofit/>
          </a:bodyPr>
          <a:lstStyle/>
          <a:p>
            <a:pPr>
              <a:lnSpc>
                <a:spcPct val="70000"/>
              </a:lnSpc>
              <a:spcBef>
                <a:spcPts val="300"/>
              </a:spcBef>
            </a:pPr>
            <a:r>
              <a:rPr lang="ru-RU" sz="1400" dirty="0" smtClean="0"/>
              <a:t>Старший преподаватель кафедры общей врачебной практики</a:t>
            </a:r>
          </a:p>
          <a:p>
            <a:pPr>
              <a:lnSpc>
                <a:spcPct val="70000"/>
              </a:lnSpc>
              <a:spcBef>
                <a:spcPts val="300"/>
              </a:spcBef>
            </a:pPr>
            <a:r>
              <a:rPr lang="ru-RU" sz="1400" dirty="0"/>
              <a:t>в</a:t>
            </a:r>
            <a:r>
              <a:rPr lang="ru-RU" sz="1400" dirty="0" smtClean="0"/>
              <a:t>рач общей практики высшей квалификационной категории</a:t>
            </a:r>
          </a:p>
          <a:p>
            <a:pPr>
              <a:lnSpc>
                <a:spcPct val="70000"/>
              </a:lnSpc>
              <a:spcBef>
                <a:spcPts val="300"/>
              </a:spcBef>
            </a:pPr>
            <a:r>
              <a:rPr lang="ru-RU" sz="1600" dirty="0" smtClean="0"/>
              <a:t>СЕРЁГИН</a:t>
            </a:r>
          </a:p>
          <a:p>
            <a:pPr>
              <a:lnSpc>
                <a:spcPct val="70000"/>
              </a:lnSpc>
              <a:spcBef>
                <a:spcPts val="300"/>
              </a:spcBef>
            </a:pPr>
            <a:r>
              <a:rPr lang="ru-RU" sz="1600" dirty="0" smtClean="0"/>
              <a:t>Андрей Геннадьевич</a:t>
            </a:r>
          </a:p>
          <a:p>
            <a:pPr>
              <a:lnSpc>
                <a:spcPct val="70000"/>
              </a:lnSpc>
              <a:spcBef>
                <a:spcPts val="300"/>
              </a:spcBef>
            </a:pPr>
            <a:endParaRPr lang="ru-RU" sz="1200" dirty="0"/>
          </a:p>
        </p:txBody>
      </p:sp>
      <p:sp>
        <p:nvSpPr>
          <p:cNvPr id="15" name="Подзаголовок 2"/>
          <p:cNvSpPr txBox="1">
            <a:spLocks/>
          </p:cNvSpPr>
          <p:nvPr/>
        </p:nvSpPr>
        <p:spPr>
          <a:xfrm>
            <a:off x="549685" y="5052716"/>
            <a:ext cx="4183388" cy="10292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spcBef>
                <a:spcPts val="300"/>
              </a:spcBef>
            </a:pPr>
            <a:r>
              <a:rPr lang="ru-RU" sz="1400" dirty="0" smtClean="0">
                <a:solidFill>
                  <a:schemeClr val="tx1"/>
                </a:solidFill>
              </a:rPr>
              <a:t>Доцент кафедры общей врачебной практики, к.м.н</a:t>
            </a:r>
            <a:r>
              <a:rPr lang="ru-RU" sz="1400" dirty="0" smtClean="0">
                <a:solidFill>
                  <a:schemeClr val="tx1"/>
                </a:solidFill>
              </a:rPr>
              <a:t>., врач-терапевт </a:t>
            </a:r>
            <a:r>
              <a:rPr lang="ru-RU" sz="1400" dirty="0" smtClean="0">
                <a:solidFill>
                  <a:schemeClr val="tx1"/>
                </a:solidFill>
              </a:rPr>
              <a:t>высшей квалификационной категории</a:t>
            </a:r>
          </a:p>
          <a:p>
            <a:pPr>
              <a:spcBef>
                <a:spcPts val="300"/>
              </a:spcBef>
            </a:pPr>
            <a:r>
              <a:rPr lang="ru-RU" sz="1600" dirty="0" smtClean="0">
                <a:solidFill>
                  <a:schemeClr val="tx1"/>
                </a:solidFill>
              </a:rPr>
              <a:t>ЕГОРОВ </a:t>
            </a:r>
          </a:p>
          <a:p>
            <a:pPr>
              <a:spcBef>
                <a:spcPts val="300"/>
              </a:spcBef>
            </a:pPr>
            <a:r>
              <a:rPr lang="ru-RU" sz="1600" dirty="0" smtClean="0">
                <a:solidFill>
                  <a:schemeClr val="tx1"/>
                </a:solidFill>
              </a:rPr>
              <a:t>Константин Николаевич</a:t>
            </a:r>
            <a:endParaRPr lang="ru-RU" sz="1600" dirty="0">
              <a:solidFill>
                <a:schemeClr val="tx1"/>
              </a:solidFill>
            </a:endParaRPr>
          </a:p>
        </p:txBody>
      </p:sp>
    </p:spTree>
    <p:extLst>
      <p:ext uri="{BB962C8B-B14F-4D97-AF65-F5344CB8AC3E}">
        <p14:creationId xmlns:p14="http://schemas.microsoft.com/office/powerpoint/2010/main" val="3450326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25"/>
        <p:cNvGrpSpPr/>
        <p:nvPr/>
      </p:nvGrpSpPr>
      <p:grpSpPr>
        <a:xfrm>
          <a:off x="0" y="0"/>
          <a:ext cx="0" cy="0"/>
          <a:chOff x="0" y="0"/>
          <a:chExt cx="0" cy="0"/>
        </a:xfrm>
      </p:grpSpPr>
      <p:sp>
        <p:nvSpPr>
          <p:cNvPr id="226" name="Google Shape;226;p25"/>
          <p:cNvSpPr/>
          <p:nvPr/>
        </p:nvSpPr>
        <p:spPr>
          <a:xfrm>
            <a:off x="1949450" y="1525588"/>
            <a:ext cx="8185150" cy="5016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omic Sans MS"/>
              <a:ea typeface="Comic Sans MS"/>
              <a:cs typeface="Comic Sans MS"/>
              <a:sym typeface="Comic Sans MS"/>
            </a:endParaRPr>
          </a:p>
        </p:txBody>
      </p:sp>
      <p:sp>
        <p:nvSpPr>
          <p:cNvPr id="227" name="Google Shape;227;p25"/>
          <p:cNvSpPr txBox="1">
            <a:spLocks noGrp="1"/>
          </p:cNvSpPr>
          <p:nvPr>
            <p:ph type="title"/>
          </p:nvPr>
        </p:nvSpPr>
        <p:spPr>
          <a:xfrm>
            <a:off x="2184401" y="171450"/>
            <a:ext cx="8164513" cy="1041400"/>
          </a:xfrm>
          <a:prstGeom prst="rect">
            <a:avLst/>
          </a:prstGeom>
          <a:noFill/>
          <a:ln>
            <a:noFill/>
          </a:ln>
        </p:spPr>
        <p:txBody>
          <a:bodyPr spcFirstLastPara="1" wrap="square" lIns="90475" tIns="44450" rIns="90475" bIns="44450" anchor="ctr" anchorCtr="0">
            <a:noAutofit/>
          </a:bodyPr>
          <a:lstStyle/>
          <a:p>
            <a:pPr marL="0" lvl="0" indent="0" algn="ctr" rtl="0">
              <a:lnSpc>
                <a:spcPct val="90000"/>
              </a:lnSpc>
              <a:spcBef>
                <a:spcPts val="0"/>
              </a:spcBef>
              <a:spcAft>
                <a:spcPts val="0"/>
              </a:spcAft>
              <a:buClr>
                <a:schemeClr val="dk1"/>
              </a:buClr>
              <a:buSzPts val="3600"/>
              <a:buFont typeface="Arial"/>
              <a:buNone/>
            </a:pPr>
            <a:r>
              <a:rPr lang="ru-RU" sz="3600">
                <a:latin typeface="Arial"/>
                <a:ea typeface="Arial"/>
                <a:cs typeface="Arial"/>
                <a:sym typeface="Arial"/>
              </a:rPr>
              <a:t>Риск ССЗ при различных уровнях гликемии</a:t>
            </a:r>
            <a:endParaRPr sz="3600">
              <a:latin typeface="Arial"/>
              <a:ea typeface="Arial"/>
              <a:cs typeface="Arial"/>
              <a:sym typeface="Arial"/>
            </a:endParaRPr>
          </a:p>
        </p:txBody>
      </p:sp>
      <p:sp>
        <p:nvSpPr>
          <p:cNvPr id="228" name="Google Shape;228;p25"/>
          <p:cNvSpPr/>
          <p:nvPr/>
        </p:nvSpPr>
        <p:spPr>
          <a:xfrm>
            <a:off x="2482850" y="2790826"/>
            <a:ext cx="7672388" cy="1990725"/>
          </a:xfrm>
          <a:custGeom>
            <a:avLst/>
            <a:gdLst/>
            <a:ahLst/>
            <a:cxnLst/>
            <a:rect l="l" t="t" r="r" b="b"/>
            <a:pathLst>
              <a:path w="5437" h="1254" extrusionOk="0">
                <a:moveTo>
                  <a:pt x="0" y="1253"/>
                </a:moveTo>
                <a:lnTo>
                  <a:pt x="1813" y="1189"/>
                </a:lnTo>
                <a:lnTo>
                  <a:pt x="3623" y="627"/>
                </a:lnTo>
                <a:lnTo>
                  <a:pt x="5436" y="0"/>
                </a:lnTo>
                <a:lnTo>
                  <a:pt x="3623" y="627"/>
                </a:lnTo>
                <a:lnTo>
                  <a:pt x="1813" y="1189"/>
                </a:lnTo>
                <a:lnTo>
                  <a:pt x="0" y="1253"/>
                </a:lnTo>
              </a:path>
            </a:pathLst>
          </a:custGeom>
          <a:solidFill>
            <a:srgbClr val="004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29" name="Google Shape;229;p25"/>
          <p:cNvCxnSpPr/>
          <p:nvPr/>
        </p:nvCxnSpPr>
        <p:spPr>
          <a:xfrm rot="10800000">
            <a:off x="2482850" y="4783138"/>
            <a:ext cx="0" cy="1009650"/>
          </a:xfrm>
          <a:prstGeom prst="straightConnector1">
            <a:avLst/>
          </a:prstGeom>
          <a:noFill/>
          <a:ln w="12700" cap="flat" cmpd="sng">
            <a:solidFill>
              <a:srgbClr val="000000"/>
            </a:solidFill>
            <a:prstDash val="solid"/>
            <a:round/>
            <a:headEnd type="none" w="med" len="med"/>
            <a:tailEnd type="none" w="med" len="med"/>
          </a:ln>
        </p:spPr>
      </p:cxnSp>
      <p:sp>
        <p:nvSpPr>
          <p:cNvPr id="230" name="Google Shape;230;p25"/>
          <p:cNvSpPr/>
          <p:nvPr/>
        </p:nvSpPr>
        <p:spPr>
          <a:xfrm>
            <a:off x="2416176" y="2790825"/>
            <a:ext cx="7680325" cy="2997200"/>
          </a:xfrm>
          <a:custGeom>
            <a:avLst/>
            <a:gdLst/>
            <a:ahLst/>
            <a:cxnLst/>
            <a:rect l="l" t="t" r="r" b="b"/>
            <a:pathLst>
              <a:path w="5443" h="1888" extrusionOk="0">
                <a:moveTo>
                  <a:pt x="0" y="1259"/>
                </a:moveTo>
                <a:lnTo>
                  <a:pt x="1815" y="1195"/>
                </a:lnTo>
                <a:lnTo>
                  <a:pt x="3627" y="630"/>
                </a:lnTo>
                <a:lnTo>
                  <a:pt x="5442" y="0"/>
                </a:lnTo>
                <a:lnTo>
                  <a:pt x="5442" y="1887"/>
                </a:lnTo>
              </a:path>
            </a:pathLst>
          </a:custGeom>
          <a:noFill/>
          <a:ln w="12700" cap="rnd"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31" name="Google Shape;231;p25"/>
          <p:cNvCxnSpPr/>
          <p:nvPr/>
        </p:nvCxnSpPr>
        <p:spPr>
          <a:xfrm>
            <a:off x="2482850" y="4789488"/>
            <a:ext cx="0" cy="0"/>
          </a:xfrm>
          <a:prstGeom prst="straightConnector1">
            <a:avLst/>
          </a:prstGeom>
          <a:noFill/>
          <a:ln w="12700" cap="flat" cmpd="sng">
            <a:solidFill>
              <a:srgbClr val="000000"/>
            </a:solidFill>
            <a:prstDash val="solid"/>
            <a:round/>
            <a:headEnd type="none" w="med" len="med"/>
            <a:tailEnd type="none" w="med" len="med"/>
          </a:ln>
        </p:spPr>
      </p:cxnSp>
      <p:sp>
        <p:nvSpPr>
          <p:cNvPr id="232" name="Google Shape;232;p25"/>
          <p:cNvSpPr/>
          <p:nvPr/>
        </p:nvSpPr>
        <p:spPr>
          <a:xfrm>
            <a:off x="2482851" y="2790825"/>
            <a:ext cx="7681913" cy="2000250"/>
          </a:xfrm>
          <a:custGeom>
            <a:avLst/>
            <a:gdLst/>
            <a:ahLst/>
            <a:cxnLst/>
            <a:rect l="l" t="t" r="r" b="b"/>
            <a:pathLst>
              <a:path w="5443" h="1260" extrusionOk="0">
                <a:moveTo>
                  <a:pt x="0" y="1259"/>
                </a:moveTo>
                <a:lnTo>
                  <a:pt x="1815" y="1195"/>
                </a:lnTo>
                <a:lnTo>
                  <a:pt x="3627" y="630"/>
                </a:lnTo>
                <a:lnTo>
                  <a:pt x="5442" y="0"/>
                </a:lnTo>
              </a:path>
            </a:pathLst>
          </a:custGeom>
          <a:noFill/>
          <a:ln w="12700" cap="rnd"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25"/>
          <p:cNvSpPr/>
          <p:nvPr/>
        </p:nvSpPr>
        <p:spPr>
          <a:xfrm>
            <a:off x="3097213" y="5946775"/>
            <a:ext cx="1008290" cy="42832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200"/>
              <a:buFont typeface="Times New Roman"/>
              <a:buNone/>
            </a:pPr>
            <a:r>
              <a:rPr lang="ru-RU" sz="2200">
                <a:solidFill>
                  <a:schemeClr val="dk1"/>
                </a:solidFill>
                <a:latin typeface="Comic Sans MS"/>
                <a:ea typeface="Comic Sans MS"/>
                <a:cs typeface="Comic Sans MS"/>
                <a:sym typeface="Comic Sans MS"/>
              </a:rPr>
              <a:t>норма</a:t>
            </a:r>
            <a:endParaRPr sz="2200">
              <a:solidFill>
                <a:schemeClr val="dk1"/>
              </a:solidFill>
              <a:latin typeface="Comic Sans MS"/>
              <a:ea typeface="Comic Sans MS"/>
              <a:cs typeface="Comic Sans MS"/>
              <a:sym typeface="Comic Sans MS"/>
            </a:endParaRPr>
          </a:p>
        </p:txBody>
      </p:sp>
      <p:sp>
        <p:nvSpPr>
          <p:cNvPr id="234" name="Google Shape;234;p25"/>
          <p:cNvSpPr/>
          <p:nvPr/>
        </p:nvSpPr>
        <p:spPr>
          <a:xfrm>
            <a:off x="5807075" y="5946775"/>
            <a:ext cx="1763304" cy="42832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200"/>
              <a:buFont typeface="Times New Roman"/>
              <a:buNone/>
            </a:pPr>
            <a:r>
              <a:rPr lang="ru-RU" sz="2200">
                <a:solidFill>
                  <a:schemeClr val="dk1"/>
                </a:solidFill>
                <a:latin typeface="Comic Sans MS"/>
                <a:ea typeface="Comic Sans MS"/>
                <a:cs typeface="Comic Sans MS"/>
                <a:sym typeface="Comic Sans MS"/>
              </a:rPr>
              <a:t>преддиабет</a:t>
            </a:r>
            <a:endParaRPr sz="2200">
              <a:solidFill>
                <a:schemeClr val="dk1"/>
              </a:solidFill>
              <a:latin typeface="Comic Sans MS"/>
              <a:ea typeface="Comic Sans MS"/>
              <a:cs typeface="Comic Sans MS"/>
              <a:sym typeface="Comic Sans MS"/>
            </a:endParaRPr>
          </a:p>
        </p:txBody>
      </p:sp>
      <p:sp>
        <p:nvSpPr>
          <p:cNvPr id="235" name="Google Shape;235;p25"/>
          <p:cNvSpPr/>
          <p:nvPr/>
        </p:nvSpPr>
        <p:spPr>
          <a:xfrm>
            <a:off x="7958139" y="5946775"/>
            <a:ext cx="1550105" cy="42832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200"/>
              <a:buFont typeface="Times New Roman"/>
              <a:buNone/>
            </a:pPr>
            <a:r>
              <a:rPr lang="ru-RU" sz="2200">
                <a:solidFill>
                  <a:schemeClr val="dk1"/>
                </a:solidFill>
                <a:latin typeface="Comic Sans MS"/>
                <a:ea typeface="Comic Sans MS"/>
                <a:cs typeface="Comic Sans MS"/>
                <a:sym typeface="Comic Sans MS"/>
              </a:rPr>
              <a:t>СД типа 2</a:t>
            </a:r>
            <a:endParaRPr sz="2200">
              <a:solidFill>
                <a:schemeClr val="dk1"/>
              </a:solidFill>
              <a:latin typeface="Comic Sans MS"/>
              <a:ea typeface="Comic Sans MS"/>
              <a:cs typeface="Comic Sans MS"/>
              <a:sym typeface="Comic Sans MS"/>
            </a:endParaRPr>
          </a:p>
        </p:txBody>
      </p:sp>
      <p:sp>
        <p:nvSpPr>
          <p:cNvPr id="236" name="Google Shape;236;p25"/>
          <p:cNvSpPr/>
          <p:nvPr/>
        </p:nvSpPr>
        <p:spPr>
          <a:xfrm rot="-5400000">
            <a:off x="1532752" y="3563296"/>
            <a:ext cx="1473161" cy="42832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200"/>
              <a:buFont typeface="Times New Roman"/>
              <a:buNone/>
            </a:pPr>
            <a:r>
              <a:rPr lang="ru-RU" sz="2200">
                <a:solidFill>
                  <a:schemeClr val="dk1"/>
                </a:solidFill>
                <a:latin typeface="Comic Sans MS"/>
                <a:ea typeface="Comic Sans MS"/>
                <a:cs typeface="Comic Sans MS"/>
                <a:sym typeface="Comic Sans MS"/>
              </a:rPr>
              <a:t>Риск ССЗ </a:t>
            </a:r>
            <a:endParaRPr/>
          </a:p>
        </p:txBody>
      </p:sp>
      <p:cxnSp>
        <p:nvCxnSpPr>
          <p:cNvPr id="237" name="Google Shape;237;p25"/>
          <p:cNvCxnSpPr/>
          <p:nvPr/>
        </p:nvCxnSpPr>
        <p:spPr>
          <a:xfrm>
            <a:off x="2760664" y="5938838"/>
            <a:ext cx="117475" cy="0"/>
          </a:xfrm>
          <a:prstGeom prst="straightConnector1">
            <a:avLst/>
          </a:prstGeom>
          <a:noFill/>
          <a:ln w="12700" cap="flat" cmpd="sng">
            <a:solidFill>
              <a:srgbClr val="FFFFFF"/>
            </a:solidFill>
            <a:prstDash val="solid"/>
            <a:round/>
            <a:headEnd type="none" w="med" len="med"/>
            <a:tailEnd type="none" w="med" len="med"/>
          </a:ln>
        </p:spPr>
      </p:cxnSp>
      <p:sp>
        <p:nvSpPr>
          <p:cNvPr id="238" name="Google Shape;238;p25"/>
          <p:cNvSpPr/>
          <p:nvPr/>
        </p:nvSpPr>
        <p:spPr>
          <a:xfrm>
            <a:off x="2843214" y="3441701"/>
            <a:ext cx="7242175" cy="2498725"/>
          </a:xfrm>
          <a:custGeom>
            <a:avLst/>
            <a:gdLst/>
            <a:ahLst/>
            <a:cxnLst/>
            <a:rect l="l" t="t" r="r" b="b"/>
            <a:pathLst>
              <a:path w="5132" h="1574" extrusionOk="0">
                <a:moveTo>
                  <a:pt x="0" y="1050"/>
                </a:moveTo>
                <a:lnTo>
                  <a:pt x="1711" y="996"/>
                </a:lnTo>
                <a:lnTo>
                  <a:pt x="3420" y="525"/>
                </a:lnTo>
                <a:lnTo>
                  <a:pt x="5131" y="0"/>
                </a:lnTo>
                <a:lnTo>
                  <a:pt x="5131" y="1573"/>
                </a:lnTo>
                <a:lnTo>
                  <a:pt x="3420" y="1573"/>
                </a:lnTo>
                <a:lnTo>
                  <a:pt x="1711" y="1573"/>
                </a:lnTo>
                <a:lnTo>
                  <a:pt x="0" y="1573"/>
                </a:lnTo>
                <a:lnTo>
                  <a:pt x="0" y="1050"/>
                </a:lnTo>
              </a:path>
            </a:pathLst>
          </a:custGeom>
          <a:gradFill>
            <a:gsLst>
              <a:gs pos="0">
                <a:srgbClr val="CF0E30"/>
              </a:gs>
              <a:gs pos="100000">
                <a:srgbClr val="8A0920"/>
              </a:gs>
            </a:gsLst>
            <a:path path="circle">
              <a:fillToRect t="100000" r="100000"/>
            </a:path>
            <a:tileRect l="-100000" b="-10000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39" name="Google Shape;239;p25"/>
          <p:cNvGrpSpPr/>
          <p:nvPr/>
        </p:nvGrpSpPr>
        <p:grpSpPr>
          <a:xfrm>
            <a:off x="2498725" y="2427288"/>
            <a:ext cx="7588250" cy="3738562"/>
            <a:chOff x="691" y="1529"/>
            <a:chExt cx="5377" cy="2355"/>
          </a:xfrm>
        </p:grpSpPr>
        <p:grpSp>
          <p:nvGrpSpPr>
            <p:cNvPr id="240" name="Google Shape;240;p25"/>
            <p:cNvGrpSpPr/>
            <p:nvPr/>
          </p:nvGrpSpPr>
          <p:grpSpPr>
            <a:xfrm>
              <a:off x="895" y="1641"/>
              <a:ext cx="5173" cy="2106"/>
              <a:chOff x="895" y="1641"/>
              <a:chExt cx="5173" cy="2106"/>
            </a:xfrm>
          </p:grpSpPr>
          <p:cxnSp>
            <p:nvCxnSpPr>
              <p:cNvPr id="241" name="Google Shape;241;p25"/>
              <p:cNvCxnSpPr/>
              <p:nvPr/>
            </p:nvCxnSpPr>
            <p:spPr>
              <a:xfrm>
                <a:off x="935" y="1645"/>
                <a:ext cx="0" cy="2098"/>
              </a:xfrm>
              <a:prstGeom prst="straightConnector1">
                <a:avLst/>
              </a:prstGeom>
              <a:noFill/>
              <a:ln w="12700" cap="flat" cmpd="sng">
                <a:solidFill>
                  <a:srgbClr val="FFFFFF"/>
                </a:solidFill>
                <a:prstDash val="solid"/>
                <a:round/>
                <a:headEnd type="none" w="med" len="med"/>
                <a:tailEnd type="none" w="med" len="med"/>
              </a:ln>
            </p:spPr>
          </p:cxnSp>
          <p:cxnSp>
            <p:nvCxnSpPr>
              <p:cNvPr id="242" name="Google Shape;242;p25"/>
              <p:cNvCxnSpPr/>
              <p:nvPr/>
            </p:nvCxnSpPr>
            <p:spPr>
              <a:xfrm>
                <a:off x="895" y="3221"/>
                <a:ext cx="79" cy="0"/>
              </a:xfrm>
              <a:prstGeom prst="straightConnector1">
                <a:avLst/>
              </a:prstGeom>
              <a:noFill/>
              <a:ln w="12700" cap="flat" cmpd="sng">
                <a:solidFill>
                  <a:srgbClr val="FFFFFF"/>
                </a:solidFill>
                <a:prstDash val="solid"/>
                <a:round/>
                <a:headEnd type="none" w="med" len="med"/>
                <a:tailEnd type="none" w="med" len="med"/>
              </a:ln>
            </p:spPr>
          </p:cxnSp>
          <p:cxnSp>
            <p:nvCxnSpPr>
              <p:cNvPr id="243" name="Google Shape;243;p25"/>
              <p:cNvCxnSpPr/>
              <p:nvPr/>
            </p:nvCxnSpPr>
            <p:spPr>
              <a:xfrm>
                <a:off x="895" y="2695"/>
                <a:ext cx="79" cy="0"/>
              </a:xfrm>
              <a:prstGeom prst="straightConnector1">
                <a:avLst/>
              </a:prstGeom>
              <a:noFill/>
              <a:ln w="12700" cap="flat" cmpd="sng">
                <a:solidFill>
                  <a:srgbClr val="FFFFFF"/>
                </a:solidFill>
                <a:prstDash val="solid"/>
                <a:round/>
                <a:headEnd type="none" w="med" len="med"/>
                <a:tailEnd type="none" w="med" len="med"/>
              </a:ln>
            </p:spPr>
          </p:cxnSp>
          <p:cxnSp>
            <p:nvCxnSpPr>
              <p:cNvPr id="244" name="Google Shape;244;p25"/>
              <p:cNvCxnSpPr/>
              <p:nvPr/>
            </p:nvCxnSpPr>
            <p:spPr>
              <a:xfrm>
                <a:off x="895" y="2168"/>
                <a:ext cx="79" cy="0"/>
              </a:xfrm>
              <a:prstGeom prst="straightConnector1">
                <a:avLst/>
              </a:prstGeom>
              <a:noFill/>
              <a:ln w="12700" cap="flat" cmpd="sng">
                <a:solidFill>
                  <a:srgbClr val="FFFFFF"/>
                </a:solidFill>
                <a:prstDash val="solid"/>
                <a:round/>
                <a:headEnd type="none" w="med" len="med"/>
                <a:tailEnd type="none" w="med" len="med"/>
              </a:ln>
            </p:spPr>
          </p:cxnSp>
          <p:cxnSp>
            <p:nvCxnSpPr>
              <p:cNvPr id="245" name="Google Shape;245;p25"/>
              <p:cNvCxnSpPr/>
              <p:nvPr/>
            </p:nvCxnSpPr>
            <p:spPr>
              <a:xfrm>
                <a:off x="895" y="1641"/>
                <a:ext cx="79" cy="0"/>
              </a:xfrm>
              <a:prstGeom prst="straightConnector1">
                <a:avLst/>
              </a:prstGeom>
              <a:noFill/>
              <a:ln w="12700" cap="flat" cmpd="sng">
                <a:solidFill>
                  <a:srgbClr val="FFFFFF"/>
                </a:solidFill>
                <a:prstDash val="solid"/>
                <a:round/>
                <a:headEnd type="none" w="med" len="med"/>
                <a:tailEnd type="none" w="med" len="med"/>
              </a:ln>
            </p:spPr>
          </p:cxnSp>
          <p:cxnSp>
            <p:nvCxnSpPr>
              <p:cNvPr id="246" name="Google Shape;246;p25"/>
              <p:cNvCxnSpPr/>
              <p:nvPr/>
            </p:nvCxnSpPr>
            <p:spPr>
              <a:xfrm>
                <a:off x="939" y="3747"/>
                <a:ext cx="5129" cy="0"/>
              </a:xfrm>
              <a:prstGeom prst="straightConnector1">
                <a:avLst/>
              </a:prstGeom>
              <a:noFill/>
              <a:ln w="12700" cap="flat" cmpd="sng">
                <a:solidFill>
                  <a:srgbClr val="FFFFFF"/>
                </a:solidFill>
                <a:prstDash val="solid"/>
                <a:round/>
                <a:headEnd type="none" w="med" len="med"/>
                <a:tailEnd type="none" w="med" len="med"/>
              </a:ln>
            </p:spPr>
          </p:cxnSp>
        </p:grpSp>
        <p:sp>
          <p:nvSpPr>
            <p:cNvPr id="247" name="Google Shape;247;p25"/>
            <p:cNvSpPr/>
            <p:nvPr/>
          </p:nvSpPr>
          <p:spPr>
            <a:xfrm>
              <a:off x="691" y="3634"/>
              <a:ext cx="221" cy="25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000"/>
                <a:buFont typeface="Times New Roman"/>
                <a:buNone/>
              </a:pPr>
              <a:r>
                <a:rPr lang="ru-RU" sz="2000">
                  <a:solidFill>
                    <a:schemeClr val="dk1"/>
                  </a:solidFill>
                  <a:latin typeface="Calibri"/>
                  <a:ea typeface="Calibri"/>
                  <a:cs typeface="Calibri"/>
                  <a:sym typeface="Calibri"/>
                </a:rPr>
                <a:t>0</a:t>
              </a:r>
              <a:endParaRPr/>
            </a:p>
          </p:txBody>
        </p:sp>
        <p:sp>
          <p:nvSpPr>
            <p:cNvPr id="248" name="Google Shape;248;p25"/>
            <p:cNvSpPr/>
            <p:nvPr/>
          </p:nvSpPr>
          <p:spPr>
            <a:xfrm>
              <a:off x="691" y="3108"/>
              <a:ext cx="221" cy="25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000"/>
                <a:buFont typeface="Times New Roman"/>
                <a:buNone/>
              </a:pPr>
              <a:r>
                <a:rPr lang="ru-RU" sz="2000">
                  <a:solidFill>
                    <a:schemeClr val="dk1"/>
                  </a:solidFill>
                  <a:latin typeface="Calibri"/>
                  <a:ea typeface="Calibri"/>
                  <a:cs typeface="Calibri"/>
                  <a:sym typeface="Calibri"/>
                </a:rPr>
                <a:t>1</a:t>
              </a:r>
              <a:endParaRPr/>
            </a:p>
          </p:txBody>
        </p:sp>
        <p:sp>
          <p:nvSpPr>
            <p:cNvPr id="249" name="Google Shape;249;p25"/>
            <p:cNvSpPr/>
            <p:nvPr/>
          </p:nvSpPr>
          <p:spPr>
            <a:xfrm>
              <a:off x="691" y="2583"/>
              <a:ext cx="221" cy="25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000"/>
                <a:buFont typeface="Times New Roman"/>
                <a:buNone/>
              </a:pPr>
              <a:r>
                <a:rPr lang="ru-RU" sz="2000">
                  <a:solidFill>
                    <a:schemeClr val="dk1"/>
                  </a:solidFill>
                  <a:latin typeface="Calibri"/>
                  <a:ea typeface="Calibri"/>
                  <a:cs typeface="Calibri"/>
                  <a:sym typeface="Calibri"/>
                </a:rPr>
                <a:t>2</a:t>
              </a:r>
              <a:endParaRPr/>
            </a:p>
          </p:txBody>
        </p:sp>
        <p:sp>
          <p:nvSpPr>
            <p:cNvPr id="250" name="Google Shape;250;p25"/>
            <p:cNvSpPr/>
            <p:nvPr/>
          </p:nvSpPr>
          <p:spPr>
            <a:xfrm>
              <a:off x="691" y="2054"/>
              <a:ext cx="221" cy="25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000"/>
                <a:buFont typeface="Times New Roman"/>
                <a:buNone/>
              </a:pPr>
              <a:r>
                <a:rPr lang="ru-RU" sz="2000">
                  <a:solidFill>
                    <a:schemeClr val="dk1"/>
                  </a:solidFill>
                  <a:latin typeface="Calibri"/>
                  <a:ea typeface="Calibri"/>
                  <a:cs typeface="Calibri"/>
                  <a:sym typeface="Calibri"/>
                </a:rPr>
                <a:t>3</a:t>
              </a:r>
              <a:endParaRPr/>
            </a:p>
          </p:txBody>
        </p:sp>
        <p:sp>
          <p:nvSpPr>
            <p:cNvPr id="251" name="Google Shape;251;p25"/>
            <p:cNvSpPr/>
            <p:nvPr/>
          </p:nvSpPr>
          <p:spPr>
            <a:xfrm>
              <a:off x="691" y="1529"/>
              <a:ext cx="221" cy="25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rgbClr val="000000"/>
                </a:buClr>
                <a:buSzPts val="2000"/>
                <a:buFont typeface="Times New Roman"/>
                <a:buNone/>
              </a:pPr>
              <a:r>
                <a:rPr lang="ru-RU" sz="2000">
                  <a:solidFill>
                    <a:schemeClr val="dk1"/>
                  </a:solidFill>
                  <a:latin typeface="Calibri"/>
                  <a:ea typeface="Calibri"/>
                  <a:cs typeface="Calibri"/>
                  <a:sym typeface="Calibri"/>
                </a:rPr>
                <a:t>4</a:t>
              </a:r>
              <a:endParaRPr/>
            </a:p>
          </p:txBody>
        </p:sp>
      </p:grpSp>
      <p:cxnSp>
        <p:nvCxnSpPr>
          <p:cNvPr id="252" name="Google Shape;252;p25"/>
          <p:cNvCxnSpPr/>
          <p:nvPr/>
        </p:nvCxnSpPr>
        <p:spPr>
          <a:xfrm>
            <a:off x="7924800" y="4191000"/>
            <a:ext cx="0" cy="1739900"/>
          </a:xfrm>
          <a:prstGeom prst="straightConnector1">
            <a:avLst/>
          </a:prstGeom>
          <a:noFill/>
          <a:ln w="12700" cap="flat" cmpd="sng">
            <a:solidFill>
              <a:schemeClr val="lt1"/>
            </a:solidFill>
            <a:prstDash val="dash"/>
            <a:round/>
            <a:headEnd type="none" w="med" len="med"/>
            <a:tailEnd type="none" w="med" len="med"/>
          </a:ln>
        </p:spPr>
      </p:cxnSp>
      <p:cxnSp>
        <p:nvCxnSpPr>
          <p:cNvPr id="253" name="Google Shape;253;p25"/>
          <p:cNvCxnSpPr/>
          <p:nvPr/>
        </p:nvCxnSpPr>
        <p:spPr>
          <a:xfrm>
            <a:off x="5029200" y="5029200"/>
            <a:ext cx="0" cy="825500"/>
          </a:xfrm>
          <a:prstGeom prst="straightConnector1">
            <a:avLst/>
          </a:prstGeom>
          <a:noFill/>
          <a:ln w="12700" cap="flat" cmpd="sng">
            <a:solidFill>
              <a:schemeClr val="lt1"/>
            </a:solidFill>
            <a:prstDash val="dash"/>
            <a:round/>
            <a:headEnd type="none" w="med" len="med"/>
            <a:tailEnd type="none" w="med" len="med"/>
          </a:ln>
        </p:spPr>
      </p:cxnSp>
      <p:grpSp>
        <p:nvGrpSpPr>
          <p:cNvPr id="254" name="Google Shape;254;p25"/>
          <p:cNvGrpSpPr/>
          <p:nvPr/>
        </p:nvGrpSpPr>
        <p:grpSpPr>
          <a:xfrm>
            <a:off x="3382281" y="1790701"/>
            <a:ext cx="1507903" cy="2022475"/>
            <a:chOff x="1316" y="1128"/>
            <a:chExt cx="1072" cy="1274"/>
          </a:xfrm>
        </p:grpSpPr>
        <p:pic>
          <p:nvPicPr>
            <p:cNvPr id="255" name="Google Shape;255;p25"/>
            <p:cNvPicPr preferRelativeResize="0"/>
            <p:nvPr/>
          </p:nvPicPr>
          <p:blipFill rotWithShape="1">
            <a:blip r:embed="rId3">
              <a:alphaModFix/>
            </a:blip>
            <a:srcRect/>
            <a:stretch/>
          </p:blipFill>
          <p:spPr>
            <a:xfrm>
              <a:off x="1499" y="1128"/>
              <a:ext cx="575" cy="727"/>
            </a:xfrm>
            <a:prstGeom prst="rect">
              <a:avLst/>
            </a:prstGeom>
            <a:noFill/>
            <a:ln>
              <a:noFill/>
            </a:ln>
          </p:spPr>
        </p:pic>
        <p:sp>
          <p:nvSpPr>
            <p:cNvPr id="256" name="Google Shape;256;p25"/>
            <p:cNvSpPr txBox="1"/>
            <p:nvPr/>
          </p:nvSpPr>
          <p:spPr>
            <a:xfrm>
              <a:off x="1590" y="1962"/>
              <a:ext cx="414" cy="198"/>
            </a:xfrm>
            <a:prstGeom prst="rect">
              <a:avLst/>
            </a:prstGeom>
            <a:solidFill>
              <a:srgbClr val="990000"/>
            </a:solidFill>
            <a:ln w="952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0" tIns="0" rIns="0" bIns="0" anchor="t" anchorCtr="0">
              <a:noAutofit/>
            </a:bodyPr>
            <a:lstStyle/>
            <a:p>
              <a:pPr marL="0" marR="0" lvl="0" indent="0" algn="ctr" rtl="0">
                <a:spcBef>
                  <a:spcPts val="0"/>
                </a:spcBef>
                <a:spcAft>
                  <a:spcPts val="0"/>
                </a:spcAft>
                <a:buClr>
                  <a:srgbClr val="000000"/>
                </a:buClr>
                <a:buSzPts val="2000"/>
                <a:buFont typeface="Times New Roman"/>
                <a:buNone/>
              </a:pPr>
              <a:r>
                <a:rPr lang="ru-RU" sz="2000">
                  <a:solidFill>
                    <a:schemeClr val="lt1"/>
                  </a:solidFill>
                  <a:latin typeface="Comic Sans MS"/>
                  <a:ea typeface="Comic Sans MS"/>
                  <a:cs typeface="Comic Sans MS"/>
                  <a:sym typeface="Comic Sans MS"/>
                </a:rPr>
                <a:t> ИБС</a:t>
              </a:r>
              <a:endParaRPr sz="2000">
                <a:solidFill>
                  <a:schemeClr val="lt1"/>
                </a:solidFill>
                <a:latin typeface="Comic Sans MS"/>
                <a:ea typeface="Comic Sans MS"/>
                <a:cs typeface="Comic Sans MS"/>
                <a:sym typeface="Comic Sans MS"/>
              </a:endParaRPr>
            </a:p>
          </p:txBody>
        </p:sp>
        <p:sp>
          <p:nvSpPr>
            <p:cNvPr id="257" name="Google Shape;257;p25"/>
            <p:cNvSpPr txBox="1"/>
            <p:nvPr/>
          </p:nvSpPr>
          <p:spPr>
            <a:xfrm>
              <a:off x="1316" y="2208"/>
              <a:ext cx="1072" cy="19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ru-RU" sz="2000">
                  <a:solidFill>
                    <a:schemeClr val="dk1"/>
                  </a:solidFill>
                  <a:latin typeface="Comic Sans MS"/>
                  <a:ea typeface="Comic Sans MS"/>
                  <a:cs typeface="Comic Sans MS"/>
                  <a:sym typeface="Comic Sans MS"/>
                </a:rPr>
                <a:t>2-3 -выше ↑</a:t>
              </a:r>
              <a:endParaRPr sz="2000">
                <a:solidFill>
                  <a:schemeClr val="dk1"/>
                </a:solidFill>
                <a:latin typeface="Comic Sans MS"/>
                <a:ea typeface="Comic Sans MS"/>
                <a:cs typeface="Comic Sans MS"/>
                <a:sym typeface="Comic Sans MS"/>
              </a:endParaRPr>
            </a:p>
          </p:txBody>
        </p:sp>
      </p:grpSp>
      <p:grpSp>
        <p:nvGrpSpPr>
          <p:cNvPr id="258" name="Google Shape;258;p25"/>
          <p:cNvGrpSpPr/>
          <p:nvPr/>
        </p:nvGrpSpPr>
        <p:grpSpPr>
          <a:xfrm>
            <a:off x="5211080" y="1955801"/>
            <a:ext cx="1507903" cy="1857375"/>
            <a:chOff x="2612" y="1232"/>
            <a:chExt cx="1072" cy="1170"/>
          </a:xfrm>
        </p:grpSpPr>
        <p:pic>
          <p:nvPicPr>
            <p:cNvPr id="259" name="Google Shape;259;p25"/>
            <p:cNvPicPr preferRelativeResize="0"/>
            <p:nvPr/>
          </p:nvPicPr>
          <p:blipFill rotWithShape="1">
            <a:blip r:embed="rId4">
              <a:alphaModFix/>
            </a:blip>
            <a:srcRect/>
            <a:stretch/>
          </p:blipFill>
          <p:spPr>
            <a:xfrm>
              <a:off x="2784" y="1232"/>
              <a:ext cx="760" cy="640"/>
            </a:xfrm>
            <a:prstGeom prst="rect">
              <a:avLst/>
            </a:prstGeom>
            <a:noFill/>
            <a:ln>
              <a:noFill/>
            </a:ln>
          </p:spPr>
        </p:pic>
        <p:sp>
          <p:nvSpPr>
            <p:cNvPr id="260" name="Google Shape;260;p25"/>
            <p:cNvSpPr txBox="1"/>
            <p:nvPr/>
          </p:nvSpPr>
          <p:spPr>
            <a:xfrm>
              <a:off x="2703" y="1962"/>
              <a:ext cx="808" cy="198"/>
            </a:xfrm>
            <a:prstGeom prst="rect">
              <a:avLst/>
            </a:prstGeom>
            <a:solidFill>
              <a:srgbClr val="990000"/>
            </a:solidFill>
            <a:ln w="952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0" tIns="0" rIns="0" bIns="0" anchor="t" anchorCtr="0">
              <a:noAutofit/>
            </a:bodyPr>
            <a:lstStyle/>
            <a:p>
              <a:pPr marL="0" marR="0" lvl="0" indent="0" algn="ctr" rtl="0">
                <a:spcBef>
                  <a:spcPts val="0"/>
                </a:spcBef>
                <a:spcAft>
                  <a:spcPts val="0"/>
                </a:spcAft>
                <a:buClr>
                  <a:srgbClr val="000000"/>
                </a:buClr>
                <a:buSzPts val="2000"/>
                <a:buFont typeface="Times New Roman"/>
                <a:buNone/>
              </a:pPr>
              <a:r>
                <a:rPr lang="ru-RU" sz="2000">
                  <a:solidFill>
                    <a:schemeClr val="lt1"/>
                  </a:solidFill>
                  <a:latin typeface="Comic Sans MS"/>
                  <a:ea typeface="Comic Sans MS"/>
                  <a:cs typeface="Comic Sans MS"/>
                  <a:sym typeface="Comic Sans MS"/>
                </a:rPr>
                <a:t> инсульт </a:t>
              </a:r>
              <a:endParaRPr/>
            </a:p>
          </p:txBody>
        </p:sp>
        <p:sp>
          <p:nvSpPr>
            <p:cNvPr id="261" name="Google Shape;261;p25"/>
            <p:cNvSpPr txBox="1"/>
            <p:nvPr/>
          </p:nvSpPr>
          <p:spPr>
            <a:xfrm>
              <a:off x="2612" y="2208"/>
              <a:ext cx="1072" cy="19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ru-RU" sz="2000">
                  <a:solidFill>
                    <a:schemeClr val="dk1"/>
                  </a:solidFill>
                  <a:latin typeface="Comic Sans MS"/>
                  <a:ea typeface="Comic Sans MS"/>
                  <a:cs typeface="Comic Sans MS"/>
                  <a:sym typeface="Comic Sans MS"/>
                </a:rPr>
                <a:t>2-3 -выше ↑</a:t>
              </a:r>
              <a:endParaRPr sz="2000">
                <a:solidFill>
                  <a:schemeClr val="dk1"/>
                </a:solidFill>
                <a:latin typeface="Comic Sans MS"/>
                <a:ea typeface="Comic Sans MS"/>
                <a:cs typeface="Comic Sans MS"/>
                <a:sym typeface="Comic Sans MS"/>
              </a:endParaRPr>
            </a:p>
          </p:txBody>
        </p:sp>
      </p:grpSp>
      <p:grpSp>
        <p:nvGrpSpPr>
          <p:cNvPr id="262" name="Google Shape;262;p25"/>
          <p:cNvGrpSpPr/>
          <p:nvPr/>
        </p:nvGrpSpPr>
        <p:grpSpPr>
          <a:xfrm>
            <a:off x="7166883" y="1905001"/>
            <a:ext cx="1431701" cy="1908175"/>
            <a:chOff x="3998" y="1200"/>
            <a:chExt cx="1018" cy="1202"/>
          </a:xfrm>
        </p:grpSpPr>
        <p:pic>
          <p:nvPicPr>
            <p:cNvPr id="263" name="Google Shape;263;p25"/>
            <p:cNvPicPr preferRelativeResize="0"/>
            <p:nvPr/>
          </p:nvPicPr>
          <p:blipFill rotWithShape="1">
            <a:blip r:embed="rId5">
              <a:alphaModFix/>
            </a:blip>
            <a:srcRect/>
            <a:stretch/>
          </p:blipFill>
          <p:spPr>
            <a:xfrm>
              <a:off x="4376" y="1200"/>
              <a:ext cx="158" cy="684"/>
            </a:xfrm>
            <a:prstGeom prst="rect">
              <a:avLst/>
            </a:prstGeom>
            <a:noFill/>
            <a:ln>
              <a:noFill/>
            </a:ln>
          </p:spPr>
        </p:pic>
        <p:sp>
          <p:nvSpPr>
            <p:cNvPr id="264" name="Google Shape;264;p25"/>
            <p:cNvSpPr txBox="1"/>
            <p:nvPr/>
          </p:nvSpPr>
          <p:spPr>
            <a:xfrm>
              <a:off x="4112" y="1962"/>
              <a:ext cx="751" cy="198"/>
            </a:xfrm>
            <a:prstGeom prst="rect">
              <a:avLst/>
            </a:prstGeom>
            <a:solidFill>
              <a:srgbClr val="990000"/>
            </a:solidFill>
            <a:ln w="952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0" tIns="0" rIns="0" bIns="0" anchor="t" anchorCtr="0">
              <a:noAutofit/>
            </a:bodyPr>
            <a:lstStyle/>
            <a:p>
              <a:pPr marL="0" marR="0" lvl="0" indent="0" algn="ctr" rtl="0">
                <a:spcBef>
                  <a:spcPts val="0"/>
                </a:spcBef>
                <a:spcAft>
                  <a:spcPts val="0"/>
                </a:spcAft>
                <a:buClr>
                  <a:srgbClr val="000000"/>
                </a:buClr>
                <a:buSzPts val="2000"/>
                <a:buFont typeface="Times New Roman"/>
                <a:buNone/>
              </a:pPr>
              <a:r>
                <a:rPr lang="ru-RU" sz="2000">
                  <a:solidFill>
                    <a:schemeClr val="lt1"/>
                  </a:solidFill>
                  <a:latin typeface="Comic Sans MS"/>
                  <a:ea typeface="Comic Sans MS"/>
                  <a:cs typeface="Comic Sans MS"/>
                  <a:sym typeface="Comic Sans MS"/>
                </a:rPr>
                <a:t> сосуды </a:t>
              </a:r>
              <a:endParaRPr/>
            </a:p>
          </p:txBody>
        </p:sp>
        <p:sp>
          <p:nvSpPr>
            <p:cNvPr id="265" name="Google Shape;265;p25"/>
            <p:cNvSpPr txBox="1"/>
            <p:nvPr/>
          </p:nvSpPr>
          <p:spPr>
            <a:xfrm>
              <a:off x="3998" y="2208"/>
              <a:ext cx="1018" cy="19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ru-RU" sz="2000">
                  <a:solidFill>
                    <a:schemeClr val="dk1"/>
                  </a:solidFill>
                  <a:latin typeface="Comic Sans MS"/>
                  <a:ea typeface="Comic Sans MS"/>
                  <a:cs typeface="Comic Sans MS"/>
                  <a:sym typeface="Comic Sans MS"/>
                </a:rPr>
                <a:t>3-5 -выше↑</a:t>
              </a:r>
              <a:endParaRPr sz="2000">
                <a:solidFill>
                  <a:schemeClr val="dk1"/>
                </a:solidFill>
                <a:latin typeface="Comic Sans MS"/>
                <a:ea typeface="Comic Sans MS"/>
                <a:cs typeface="Comic Sans MS"/>
                <a:sym typeface="Comic Sans MS"/>
              </a:endParaRPr>
            </a:p>
          </p:txBody>
        </p:sp>
      </p:grpSp>
      <p:sp>
        <p:nvSpPr>
          <p:cNvPr id="266" name="Google Shape;266;p25"/>
          <p:cNvSpPr txBox="1"/>
          <p:nvPr/>
        </p:nvSpPr>
        <p:spPr>
          <a:xfrm>
            <a:off x="4978401" y="4572001"/>
            <a:ext cx="3522663" cy="1192213"/>
          </a:xfrm>
          <a:prstGeom prst="rect">
            <a:avLst/>
          </a:prstGeom>
          <a:noFill/>
          <a:ln>
            <a:noFill/>
          </a:ln>
          <a:effectLst>
            <a:outerShdw algn="ctr" rotWithShape="0">
              <a:srgbClr val="808080"/>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Times New Roman"/>
              <a:buNone/>
            </a:pPr>
            <a:endParaRPr sz="1800">
              <a:solidFill>
                <a:schemeClr val="lt1"/>
              </a:solidFill>
              <a:latin typeface="Comic Sans MS"/>
              <a:ea typeface="Comic Sans MS"/>
              <a:cs typeface="Comic Sans MS"/>
              <a:sym typeface="Comic Sans MS"/>
            </a:endParaRPr>
          </a:p>
          <a:p>
            <a:pPr marL="0" marR="0" lvl="0" indent="0" algn="ctr" rtl="0">
              <a:spcBef>
                <a:spcPts val="900"/>
              </a:spcBef>
              <a:spcAft>
                <a:spcPts val="0"/>
              </a:spcAft>
              <a:buClr>
                <a:srgbClr val="000000"/>
              </a:buClr>
              <a:buSzPts val="1800"/>
              <a:buFont typeface="Times New Roman"/>
              <a:buNone/>
            </a:pPr>
            <a:r>
              <a:rPr lang="ru-RU" sz="1800">
                <a:solidFill>
                  <a:schemeClr val="lt1"/>
                </a:solidFill>
                <a:latin typeface="Comic Sans MS"/>
                <a:ea typeface="Comic Sans MS"/>
                <a:cs typeface="Comic Sans MS"/>
                <a:sym typeface="Comic Sans MS"/>
              </a:rPr>
              <a:t>ТГГ, НТГ</a:t>
            </a:r>
            <a:endParaRPr/>
          </a:p>
          <a:p>
            <a:pPr marL="0" marR="0" lvl="0" indent="0" algn="ctr" rtl="0">
              <a:spcBef>
                <a:spcPts val="900"/>
              </a:spcBef>
              <a:spcAft>
                <a:spcPts val="0"/>
              </a:spcAft>
              <a:buClr>
                <a:srgbClr val="000000"/>
              </a:buClr>
              <a:buSzPts val="1800"/>
              <a:buFont typeface="Times New Roman"/>
              <a:buNone/>
            </a:pPr>
            <a:r>
              <a:rPr lang="ru-RU" sz="1800">
                <a:solidFill>
                  <a:schemeClr val="lt1"/>
                </a:solidFill>
                <a:latin typeface="Comic Sans MS"/>
                <a:ea typeface="Comic Sans MS"/>
                <a:cs typeface="Comic Sans MS"/>
                <a:sym typeface="Comic Sans MS"/>
              </a:rPr>
              <a:t>Метаболический синдром</a:t>
            </a:r>
            <a:endParaRPr sz="1800">
              <a:solidFill>
                <a:schemeClr val="lt1"/>
              </a:solidFill>
              <a:latin typeface="Comic Sans MS"/>
              <a:ea typeface="Comic Sans MS"/>
              <a:cs typeface="Comic Sans MS"/>
              <a:sym typeface="Comic Sans MS"/>
            </a:endParaRPr>
          </a:p>
        </p:txBody>
      </p:sp>
      <p:sp>
        <p:nvSpPr>
          <p:cNvPr id="267" name="Google Shape;267;p25"/>
          <p:cNvSpPr txBox="1"/>
          <p:nvPr/>
        </p:nvSpPr>
        <p:spPr>
          <a:xfrm>
            <a:off x="7848600" y="4416073"/>
            <a:ext cx="2286000" cy="630942"/>
          </a:xfrm>
          <a:prstGeom prst="rect">
            <a:avLst/>
          </a:prstGeom>
          <a:noFill/>
          <a:ln>
            <a:noFill/>
          </a:ln>
          <a:effectLst>
            <a:outerShdw algn="ctr" rotWithShape="0">
              <a:srgbClr val="808080"/>
            </a:outerShdw>
          </a:effectLst>
        </p:spPr>
        <p:txBody>
          <a:bodyPr spcFirstLastPara="1" wrap="square" lIns="91425" tIns="45700" rIns="91425" bIns="45700" anchor="ctr" anchorCtr="0">
            <a:noAutofit/>
          </a:bodyPr>
          <a:lstStyle/>
          <a:p>
            <a:pPr marL="0" marR="0" lvl="0" indent="0" algn="ctr" rtl="0">
              <a:lnSpc>
                <a:spcPct val="50000"/>
              </a:lnSpc>
              <a:spcBef>
                <a:spcPts val="0"/>
              </a:spcBef>
              <a:spcAft>
                <a:spcPts val="0"/>
              </a:spcAft>
              <a:buClr>
                <a:srgbClr val="000000"/>
              </a:buClr>
              <a:buSzPts val="1400"/>
              <a:buFont typeface="Times New Roman"/>
              <a:buNone/>
            </a:pPr>
            <a:r>
              <a:rPr lang="ru-RU" sz="1400">
                <a:solidFill>
                  <a:schemeClr val="lt1"/>
                </a:solidFill>
                <a:latin typeface="Comic Sans MS"/>
                <a:ea typeface="Comic Sans MS"/>
                <a:cs typeface="Comic Sans MS"/>
                <a:sym typeface="Comic Sans MS"/>
              </a:rPr>
              <a:t>Распространенность20%</a:t>
            </a:r>
            <a:endParaRPr sz="1400">
              <a:solidFill>
                <a:schemeClr val="lt1"/>
              </a:solidFill>
              <a:latin typeface="Comic Sans MS"/>
              <a:ea typeface="Comic Sans MS"/>
              <a:cs typeface="Comic Sans MS"/>
              <a:sym typeface="Comic Sans MS"/>
            </a:endParaRPr>
          </a:p>
          <a:p>
            <a:pPr marL="0" marR="0" lvl="0" indent="0" algn="ctr" rtl="0">
              <a:lnSpc>
                <a:spcPct val="50000"/>
              </a:lnSpc>
              <a:spcBef>
                <a:spcPts val="700"/>
              </a:spcBef>
              <a:spcAft>
                <a:spcPts val="0"/>
              </a:spcAft>
              <a:buClr>
                <a:srgbClr val="000000"/>
              </a:buClr>
              <a:buSzPts val="1400"/>
              <a:buFont typeface="Times New Roman"/>
              <a:buNone/>
            </a:pPr>
            <a:r>
              <a:rPr lang="ru-RU" sz="1400">
                <a:solidFill>
                  <a:schemeClr val="lt1"/>
                </a:solidFill>
                <a:latin typeface="Comic Sans MS"/>
                <a:ea typeface="Comic Sans MS"/>
                <a:cs typeface="Comic Sans MS"/>
                <a:sym typeface="Comic Sans MS"/>
              </a:rPr>
              <a:t> среди больных ИБС</a:t>
            </a:r>
            <a:endParaRPr sz="1400">
              <a:solidFill>
                <a:schemeClr val="lt1"/>
              </a:solidFill>
              <a:latin typeface="Comic Sans MS"/>
              <a:ea typeface="Comic Sans MS"/>
              <a:cs typeface="Comic Sans MS"/>
              <a:sym typeface="Comic Sans MS"/>
            </a:endParaRPr>
          </a:p>
          <a:p>
            <a:pPr marL="0" marR="0" lvl="0" indent="0" algn="ctr" rtl="0">
              <a:lnSpc>
                <a:spcPct val="50000"/>
              </a:lnSpc>
              <a:spcBef>
                <a:spcPts val="700"/>
              </a:spcBef>
              <a:spcAft>
                <a:spcPts val="0"/>
              </a:spcAft>
              <a:buClr>
                <a:srgbClr val="000000"/>
              </a:buClr>
              <a:buSzPts val="1400"/>
              <a:buFont typeface="Times New Roman"/>
              <a:buNone/>
            </a:pPr>
            <a:r>
              <a:rPr lang="ru-RU" sz="1400">
                <a:solidFill>
                  <a:schemeClr val="lt1"/>
                </a:solidFill>
                <a:latin typeface="Comic Sans MS"/>
                <a:ea typeface="Comic Sans MS"/>
                <a:cs typeface="Comic Sans MS"/>
                <a:sym typeface="Comic Sans MS"/>
              </a:rPr>
              <a:t>(EUROASPIRE)</a:t>
            </a:r>
            <a:endParaRPr sz="2000">
              <a:solidFill>
                <a:schemeClr val="dk1"/>
              </a:solidFill>
              <a:latin typeface="Comic Sans MS"/>
              <a:ea typeface="Comic Sans MS"/>
              <a:cs typeface="Comic Sans MS"/>
              <a:sym typeface="Comic Sans M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 calcmode="lin" valueType="num">
                                      <p:cBhvr additive="base">
                                        <p:cTn id="7" dur="500"/>
                                        <p:tgtEl>
                                          <p:spTgt spid="254"/>
                                        </p:tgtEl>
                                        <p:attrNameLst>
                                          <p:attrName>ppt_w</p:attrName>
                                        </p:attrNameLst>
                                      </p:cBhvr>
                                      <p:tavLst>
                                        <p:tav tm="0">
                                          <p:val>
                                            <p:strVal val="0"/>
                                          </p:val>
                                        </p:tav>
                                        <p:tav tm="100000">
                                          <p:val>
                                            <p:strVal val="#ppt_w"/>
                                          </p:val>
                                        </p:tav>
                                      </p:tavLst>
                                    </p:anim>
                                    <p:anim calcmode="lin" valueType="num">
                                      <p:cBhvr additive="base">
                                        <p:cTn id="8" dur="500"/>
                                        <p:tgtEl>
                                          <p:spTgt spid="25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8"/>
                                        </p:tgtEl>
                                        <p:attrNameLst>
                                          <p:attrName>style.visibility</p:attrName>
                                        </p:attrNameLst>
                                      </p:cBhvr>
                                      <p:to>
                                        <p:strVal val="visible"/>
                                      </p:to>
                                    </p:set>
                                    <p:anim calcmode="lin" valueType="num">
                                      <p:cBhvr additive="base">
                                        <p:cTn id="13" dur="500"/>
                                        <p:tgtEl>
                                          <p:spTgt spid="258"/>
                                        </p:tgtEl>
                                        <p:attrNameLst>
                                          <p:attrName>ppt_w</p:attrName>
                                        </p:attrNameLst>
                                      </p:cBhvr>
                                      <p:tavLst>
                                        <p:tav tm="0">
                                          <p:val>
                                            <p:strVal val="0"/>
                                          </p:val>
                                        </p:tav>
                                        <p:tav tm="100000">
                                          <p:val>
                                            <p:strVal val="#ppt_w"/>
                                          </p:val>
                                        </p:tav>
                                      </p:tavLst>
                                    </p:anim>
                                    <p:anim calcmode="lin" valueType="num">
                                      <p:cBhvr additive="base">
                                        <p:cTn id="14" dur="500"/>
                                        <p:tgtEl>
                                          <p:spTgt spid="258"/>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62"/>
                                        </p:tgtEl>
                                        <p:attrNameLst>
                                          <p:attrName>style.visibility</p:attrName>
                                        </p:attrNameLst>
                                      </p:cBhvr>
                                      <p:to>
                                        <p:strVal val="visible"/>
                                      </p:to>
                                    </p:set>
                                    <p:anim calcmode="lin" valueType="num">
                                      <p:cBhvr additive="base">
                                        <p:cTn id="19" dur="500"/>
                                        <p:tgtEl>
                                          <p:spTgt spid="262"/>
                                        </p:tgtEl>
                                        <p:attrNameLst>
                                          <p:attrName>ppt_w</p:attrName>
                                        </p:attrNameLst>
                                      </p:cBhvr>
                                      <p:tavLst>
                                        <p:tav tm="0">
                                          <p:val>
                                            <p:strVal val="0"/>
                                          </p:val>
                                        </p:tav>
                                        <p:tav tm="100000">
                                          <p:val>
                                            <p:strVal val="#ppt_w"/>
                                          </p:val>
                                        </p:tav>
                                      </p:tavLst>
                                    </p:anim>
                                    <p:anim calcmode="lin" valueType="num">
                                      <p:cBhvr additive="base">
                                        <p:cTn id="20" dur="500"/>
                                        <p:tgtEl>
                                          <p:spTgt spid="2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2197D31A-7B64-C649-86CD-A4B9D4C122E2}"/>
              </a:ext>
            </a:extLst>
          </p:cNvPr>
          <p:cNvSpPr txBox="1"/>
          <p:nvPr/>
        </p:nvSpPr>
        <p:spPr>
          <a:xfrm>
            <a:off x="5821477" y="3382067"/>
            <a:ext cx="2370136" cy="369332"/>
          </a:xfrm>
          <a:prstGeom prst="rect">
            <a:avLst/>
          </a:prstGeom>
          <a:noFill/>
          <a:ln w="31750">
            <a:solidFill>
              <a:srgbClr val="C00000"/>
            </a:solidFill>
          </a:ln>
        </p:spPr>
        <p:txBody>
          <a:bodyPr wrap="square" rtlCol="0">
            <a:spAutoFit/>
          </a:bodyPr>
          <a:lstStyle/>
          <a:p>
            <a:pPr>
              <a:defRPr/>
            </a:pPr>
            <a:r>
              <a:rPr lang="ru-RU" dirty="0">
                <a:solidFill>
                  <a:prstClr val="black"/>
                </a:solidFill>
                <a:latin typeface="Calibri" panose="020F0502020204030204"/>
              </a:rPr>
              <a:t>ИБС, АГ, ФП, ХСН, ОКС </a:t>
            </a:r>
          </a:p>
        </p:txBody>
      </p:sp>
      <p:sp>
        <p:nvSpPr>
          <p:cNvPr id="19" name="TextBox 18">
            <a:extLst>
              <a:ext uri="{FF2B5EF4-FFF2-40B4-BE49-F238E27FC236}">
                <a16:creationId xmlns="" xmlns:a16="http://schemas.microsoft.com/office/drawing/2014/main" id="{F019230B-F0CB-084A-886E-B1D22B874A36}"/>
              </a:ext>
            </a:extLst>
          </p:cNvPr>
          <p:cNvSpPr txBox="1"/>
          <p:nvPr/>
        </p:nvSpPr>
        <p:spPr>
          <a:xfrm>
            <a:off x="6370005" y="1995673"/>
            <a:ext cx="1303562" cy="369332"/>
          </a:xfrm>
          <a:prstGeom prst="rect">
            <a:avLst/>
          </a:prstGeom>
          <a:noFill/>
          <a:ln w="31750">
            <a:solidFill>
              <a:srgbClr val="C00000"/>
            </a:solidFill>
          </a:ln>
        </p:spPr>
        <p:txBody>
          <a:bodyPr wrap="square" rtlCol="0">
            <a:spAutoFit/>
          </a:bodyPr>
          <a:lstStyle/>
          <a:p>
            <a:pPr>
              <a:defRPr/>
            </a:pPr>
            <a:r>
              <a:rPr lang="ru-RU" dirty="0" smtClean="0">
                <a:solidFill>
                  <a:prstClr val="black"/>
                </a:solidFill>
                <a:latin typeface="Calibri" panose="020F0502020204030204"/>
              </a:rPr>
              <a:t>СД2 </a:t>
            </a:r>
            <a:r>
              <a:rPr lang="ru-RU" dirty="0">
                <a:solidFill>
                  <a:prstClr val="black"/>
                </a:solidFill>
                <a:latin typeface="Calibri" panose="020F0502020204030204"/>
              </a:rPr>
              <a:t>типа</a:t>
            </a:r>
          </a:p>
        </p:txBody>
      </p:sp>
      <p:sp>
        <p:nvSpPr>
          <p:cNvPr id="20" name="TextBox 19">
            <a:extLst>
              <a:ext uri="{FF2B5EF4-FFF2-40B4-BE49-F238E27FC236}">
                <a16:creationId xmlns="" xmlns:a16="http://schemas.microsoft.com/office/drawing/2014/main" id="{1BD805E0-B82B-8D4E-96E0-52E6945536D6}"/>
              </a:ext>
            </a:extLst>
          </p:cNvPr>
          <p:cNvSpPr txBox="1"/>
          <p:nvPr/>
        </p:nvSpPr>
        <p:spPr>
          <a:xfrm>
            <a:off x="6429415" y="5082685"/>
            <a:ext cx="1297150" cy="369332"/>
          </a:xfrm>
          <a:prstGeom prst="rect">
            <a:avLst/>
          </a:prstGeom>
          <a:noFill/>
          <a:ln w="31750">
            <a:solidFill>
              <a:srgbClr val="C00000"/>
            </a:solidFill>
          </a:ln>
        </p:spPr>
        <p:txBody>
          <a:bodyPr wrap="square" rtlCol="0">
            <a:spAutoFit/>
          </a:bodyPr>
          <a:lstStyle/>
          <a:p>
            <a:pPr>
              <a:defRPr/>
            </a:pPr>
            <a:r>
              <a:rPr lang="ru-RU" dirty="0">
                <a:solidFill>
                  <a:prstClr val="black"/>
                </a:solidFill>
                <a:latin typeface="Calibri" panose="020F0502020204030204"/>
              </a:rPr>
              <a:t>ХБП, ИМВП</a:t>
            </a:r>
          </a:p>
        </p:txBody>
      </p:sp>
      <p:sp>
        <p:nvSpPr>
          <p:cNvPr id="2" name="TextBox 1">
            <a:extLst>
              <a:ext uri="{FF2B5EF4-FFF2-40B4-BE49-F238E27FC236}">
                <a16:creationId xmlns="" xmlns:a16="http://schemas.microsoft.com/office/drawing/2014/main" id="{AF180F0E-0771-5E41-AFED-9FE367C96BCB}"/>
              </a:ext>
            </a:extLst>
          </p:cNvPr>
          <p:cNvSpPr txBox="1"/>
          <p:nvPr/>
        </p:nvSpPr>
        <p:spPr>
          <a:xfrm>
            <a:off x="5529108" y="5551867"/>
            <a:ext cx="2673405" cy="738664"/>
          </a:xfrm>
          <a:prstGeom prst="rect">
            <a:avLst/>
          </a:prstGeom>
          <a:noFill/>
        </p:spPr>
        <p:txBody>
          <a:bodyPr wrap="square" rtlCol="0">
            <a:spAutoFit/>
          </a:bodyPr>
          <a:lstStyle/>
          <a:p>
            <a:pPr algn="r"/>
            <a:r>
              <a:rPr lang="en-US" sz="1050" b="1" dirty="0"/>
              <a:t>CKD Prevalence Varies across </a:t>
            </a:r>
            <a:br>
              <a:rPr lang="en-US" sz="1050" b="1" dirty="0"/>
            </a:br>
            <a:r>
              <a:rPr lang="en-US" sz="1050" b="1" dirty="0"/>
              <a:t>he European General Population</a:t>
            </a:r>
          </a:p>
          <a:p>
            <a:pPr algn="r"/>
            <a:r>
              <a:rPr lang="en-US" sz="1050" u="sng" dirty="0">
                <a:hlinkClick r:id="rId2"/>
              </a:rPr>
              <a:t>Brück K</a:t>
            </a:r>
            <a:r>
              <a:rPr lang="en-US" sz="1050" u="sng" dirty="0"/>
              <a:t> et al </a:t>
            </a:r>
            <a:r>
              <a:rPr lang="en-US" sz="1050" u="sng" dirty="0">
                <a:hlinkClick r:id="rId3" tooltip="Journal of the American Society of Nephrology : JASN."/>
              </a:rPr>
              <a:t>J Am Soc Nephrol.</a:t>
            </a:r>
            <a:r>
              <a:rPr lang="en-US" sz="1050" dirty="0"/>
              <a:t> </a:t>
            </a:r>
            <a:br>
              <a:rPr lang="en-US" sz="1050" dirty="0"/>
            </a:br>
            <a:r>
              <a:rPr lang="en-US" sz="1050" dirty="0"/>
              <a:t>2016 Jul;27(7):2135-47</a:t>
            </a:r>
            <a:endParaRPr lang="ru-RU" sz="1050" dirty="0"/>
          </a:p>
        </p:txBody>
      </p:sp>
      <p:sp>
        <p:nvSpPr>
          <p:cNvPr id="3" name="TextBox 2">
            <a:extLst>
              <a:ext uri="{FF2B5EF4-FFF2-40B4-BE49-F238E27FC236}">
                <a16:creationId xmlns="" xmlns:a16="http://schemas.microsoft.com/office/drawing/2014/main" id="{6690D14F-9035-E34F-9362-02F9F0AC0BB0}"/>
              </a:ext>
            </a:extLst>
          </p:cNvPr>
          <p:cNvSpPr txBox="1"/>
          <p:nvPr/>
        </p:nvSpPr>
        <p:spPr>
          <a:xfrm>
            <a:off x="5227983" y="2486594"/>
            <a:ext cx="2749710" cy="738664"/>
          </a:xfrm>
          <a:prstGeom prst="rect">
            <a:avLst/>
          </a:prstGeom>
          <a:noFill/>
        </p:spPr>
        <p:txBody>
          <a:bodyPr wrap="square" rtlCol="0">
            <a:spAutoFit/>
          </a:bodyPr>
          <a:lstStyle/>
          <a:p>
            <a:pPr algn="r"/>
            <a:r>
              <a:rPr lang="en-US" sz="1050" b="1" dirty="0"/>
              <a:t>Mortality and Cardiovascular Disease</a:t>
            </a:r>
            <a:br>
              <a:rPr lang="en-US" sz="1050" b="1" dirty="0"/>
            </a:br>
            <a:r>
              <a:rPr lang="en-US" sz="1050" b="1" dirty="0"/>
              <a:t>in Type 1 and Type 2 Diabetes</a:t>
            </a:r>
          </a:p>
          <a:p>
            <a:pPr algn="r"/>
            <a:r>
              <a:rPr lang="en-US" sz="1050" u="sng" dirty="0">
                <a:hlinkClick r:id="rId4"/>
              </a:rPr>
              <a:t>Rawshani A</a:t>
            </a:r>
            <a:r>
              <a:rPr lang="en-US" sz="1050" u="sng" dirty="0"/>
              <a:t> </a:t>
            </a:r>
            <a:r>
              <a:rPr lang="en-US" sz="1050" u="sng" dirty="0">
                <a:hlinkClick r:id="rId5" tooltip="The New England journal of medicine."/>
              </a:rPr>
              <a:t>N Engl J Med.</a:t>
            </a:r>
            <a:r>
              <a:rPr lang="en-US" sz="1050" u="sng" dirty="0"/>
              <a:t/>
            </a:r>
            <a:br>
              <a:rPr lang="en-US" sz="1050" u="sng" dirty="0"/>
            </a:br>
            <a:r>
              <a:rPr lang="en-US" sz="1050" dirty="0"/>
              <a:t>2017 Apr 13;376(15):1407-1418</a:t>
            </a:r>
            <a:endParaRPr lang="en-US" sz="1050" b="1" dirty="0"/>
          </a:p>
        </p:txBody>
      </p:sp>
      <p:sp>
        <p:nvSpPr>
          <p:cNvPr id="6" name="TextBox 5">
            <a:extLst>
              <a:ext uri="{FF2B5EF4-FFF2-40B4-BE49-F238E27FC236}">
                <a16:creationId xmlns="" xmlns:a16="http://schemas.microsoft.com/office/drawing/2014/main" id="{B6233996-D677-8F4F-92AA-F34268029182}"/>
              </a:ext>
            </a:extLst>
          </p:cNvPr>
          <p:cNvSpPr txBox="1"/>
          <p:nvPr/>
        </p:nvSpPr>
        <p:spPr>
          <a:xfrm>
            <a:off x="4462671" y="3806831"/>
            <a:ext cx="4033252" cy="577081"/>
          </a:xfrm>
          <a:prstGeom prst="rect">
            <a:avLst/>
          </a:prstGeom>
          <a:noFill/>
        </p:spPr>
        <p:txBody>
          <a:bodyPr wrap="square" rtlCol="0">
            <a:spAutoFit/>
          </a:bodyPr>
          <a:lstStyle/>
          <a:p>
            <a:pPr algn="r"/>
            <a:r>
              <a:rPr lang="en-US" sz="1050" b="1" dirty="0"/>
              <a:t>Reducing the Global Burden of Cardiovascular Disease,</a:t>
            </a:r>
            <a:br>
              <a:rPr lang="en-US" sz="1050" b="1" dirty="0"/>
            </a:br>
            <a:r>
              <a:rPr lang="en-US" sz="1050" b="1" dirty="0"/>
              <a:t>Part 2: Prevention and Treatment of Cardiovascular Disease</a:t>
            </a:r>
          </a:p>
          <a:p>
            <a:pPr algn="r"/>
            <a:r>
              <a:rPr lang="en-US" sz="1050" u="sng" dirty="0">
                <a:hlinkClick r:id="rId6"/>
              </a:rPr>
              <a:t>Leong DP</a:t>
            </a:r>
            <a:r>
              <a:rPr lang="en-US" sz="1050" u="sng" dirty="0"/>
              <a:t> et al </a:t>
            </a:r>
            <a:r>
              <a:rPr lang="en-US" sz="1050" u="sng" dirty="0">
                <a:hlinkClick r:id="rId7" tooltip="Circulation research."/>
              </a:rPr>
              <a:t>Circ Res.</a:t>
            </a:r>
            <a:r>
              <a:rPr lang="en-US" sz="1050" dirty="0"/>
              <a:t> 2017 Sep 1;121(6):695-710</a:t>
            </a:r>
            <a:endParaRPr lang="ru-RU" sz="1050" dirty="0"/>
          </a:p>
        </p:txBody>
      </p:sp>
      <p:pic>
        <p:nvPicPr>
          <p:cNvPr id="21" name="Рисунок 20">
            <a:extLst>
              <a:ext uri="{FF2B5EF4-FFF2-40B4-BE49-F238E27FC236}">
                <a16:creationId xmlns="" xmlns:a16="http://schemas.microsoft.com/office/drawing/2014/main" id="{C710DBEB-0515-5E40-84AA-08BC88D79D5E}"/>
              </a:ext>
            </a:extLst>
          </p:cNvPr>
          <p:cNvPicPr>
            <a:picLocks noChangeAspect="1"/>
          </p:cNvPicPr>
          <p:nvPr/>
        </p:nvPicPr>
        <p:blipFill rotWithShape="1">
          <a:blip r:embed="rId8"/>
          <a:srcRect t="50539" b="17544"/>
          <a:stretch/>
        </p:blipFill>
        <p:spPr>
          <a:xfrm>
            <a:off x="2250431" y="85318"/>
            <a:ext cx="9114502" cy="804944"/>
          </a:xfrm>
          <a:prstGeom prst="rect">
            <a:avLst/>
          </a:prstGeom>
        </p:spPr>
      </p:pic>
      <p:sp>
        <p:nvSpPr>
          <p:cNvPr id="8" name="TextBox 7">
            <a:extLst>
              <a:ext uri="{FF2B5EF4-FFF2-40B4-BE49-F238E27FC236}">
                <a16:creationId xmlns="" xmlns:a16="http://schemas.microsoft.com/office/drawing/2014/main" id="{940F9BEF-B57D-8B4C-B807-C6A0E1F03530}"/>
              </a:ext>
            </a:extLst>
          </p:cNvPr>
          <p:cNvSpPr txBox="1"/>
          <p:nvPr/>
        </p:nvSpPr>
        <p:spPr>
          <a:xfrm>
            <a:off x="2931398" y="943538"/>
            <a:ext cx="1412823" cy="369332"/>
          </a:xfrm>
          <a:prstGeom prst="rect">
            <a:avLst/>
          </a:prstGeom>
          <a:noFill/>
        </p:spPr>
        <p:txBody>
          <a:bodyPr wrap="square" rtlCol="0">
            <a:spAutoFit/>
          </a:bodyPr>
          <a:lstStyle/>
          <a:p>
            <a:r>
              <a:rPr lang="ru-RU" b="1" dirty="0" smtClean="0"/>
              <a:t>Здоровые</a:t>
            </a:r>
            <a:endParaRPr lang="ru-RU" b="1" dirty="0"/>
          </a:p>
        </p:txBody>
      </p:sp>
      <p:sp>
        <p:nvSpPr>
          <p:cNvPr id="22" name="TextBox 21">
            <a:extLst>
              <a:ext uri="{FF2B5EF4-FFF2-40B4-BE49-F238E27FC236}">
                <a16:creationId xmlns="" xmlns:a16="http://schemas.microsoft.com/office/drawing/2014/main" id="{1B4453FE-088E-0B46-B0E2-D69726FE373A}"/>
              </a:ext>
            </a:extLst>
          </p:cNvPr>
          <p:cNvSpPr txBox="1"/>
          <p:nvPr/>
        </p:nvSpPr>
        <p:spPr>
          <a:xfrm>
            <a:off x="4753492" y="856974"/>
            <a:ext cx="1546524" cy="615553"/>
          </a:xfrm>
          <a:prstGeom prst="rect">
            <a:avLst/>
          </a:prstGeom>
          <a:noFill/>
        </p:spPr>
        <p:txBody>
          <a:bodyPr wrap="square" rtlCol="0">
            <a:spAutoFit/>
          </a:bodyPr>
          <a:lstStyle/>
          <a:p>
            <a:pPr algn="ctr"/>
            <a:r>
              <a:rPr lang="ru-RU" sz="1200" b="1" dirty="0"/>
              <a:t>Потенциальный</a:t>
            </a:r>
            <a:br>
              <a:rPr lang="ru-RU" sz="1200" b="1" dirty="0"/>
            </a:br>
            <a:r>
              <a:rPr lang="ru-RU" sz="1200" b="1" dirty="0"/>
              <a:t>риск</a:t>
            </a:r>
            <a:r>
              <a:rPr lang="en-US" sz="1200" b="1" baseline="30000" dirty="0" smtClean="0"/>
              <a:t>1</a:t>
            </a:r>
            <a:r>
              <a:rPr lang="ru-RU" sz="1400" b="1" dirty="0">
                <a:solidFill>
                  <a:prstClr val="black"/>
                </a:solidFill>
                <a:latin typeface="Calibri" panose="020F0502020204030204"/>
              </a:rPr>
              <a:t>СД2 типа</a:t>
            </a:r>
          </a:p>
          <a:p>
            <a:pPr algn="ctr"/>
            <a:r>
              <a:rPr lang="ru-RU" sz="1200" b="1" baseline="30000" dirty="0" smtClean="0"/>
              <a:t> </a:t>
            </a:r>
            <a:endParaRPr lang="ru-RU" sz="1200" b="1" baseline="30000" dirty="0"/>
          </a:p>
        </p:txBody>
      </p:sp>
      <p:sp>
        <p:nvSpPr>
          <p:cNvPr id="23" name="TextBox 22">
            <a:extLst>
              <a:ext uri="{FF2B5EF4-FFF2-40B4-BE49-F238E27FC236}">
                <a16:creationId xmlns="" xmlns:a16="http://schemas.microsoft.com/office/drawing/2014/main" id="{8B219335-E13E-0140-BE58-D980CC1A2549}"/>
              </a:ext>
            </a:extLst>
          </p:cNvPr>
          <p:cNvSpPr txBox="1"/>
          <p:nvPr/>
        </p:nvSpPr>
        <p:spPr>
          <a:xfrm>
            <a:off x="7293008" y="832106"/>
            <a:ext cx="1503938" cy="369332"/>
          </a:xfrm>
          <a:prstGeom prst="rect">
            <a:avLst/>
          </a:prstGeom>
          <a:noFill/>
        </p:spPr>
        <p:txBody>
          <a:bodyPr wrap="none" rtlCol="0">
            <a:spAutoFit/>
          </a:bodyPr>
          <a:lstStyle/>
          <a:p>
            <a:r>
              <a:rPr lang="ru-RU" b="1" dirty="0" err="1">
                <a:solidFill>
                  <a:srgbClr val="FF0000"/>
                </a:solidFill>
              </a:rPr>
              <a:t>Предиабет</a:t>
            </a:r>
            <a:endParaRPr lang="ru-RU" b="1" dirty="0">
              <a:solidFill>
                <a:srgbClr val="FF0000"/>
              </a:solidFill>
            </a:endParaRPr>
          </a:p>
        </p:txBody>
      </p:sp>
      <p:sp>
        <p:nvSpPr>
          <p:cNvPr id="24" name="TextBox 23">
            <a:extLst>
              <a:ext uri="{FF2B5EF4-FFF2-40B4-BE49-F238E27FC236}">
                <a16:creationId xmlns="" xmlns:a16="http://schemas.microsoft.com/office/drawing/2014/main" id="{83266AF1-6AEF-7046-AA82-08B9E33C7FAC}"/>
              </a:ext>
            </a:extLst>
          </p:cNvPr>
          <p:cNvSpPr txBox="1"/>
          <p:nvPr/>
        </p:nvSpPr>
        <p:spPr>
          <a:xfrm>
            <a:off x="9912628" y="816720"/>
            <a:ext cx="2331087" cy="369332"/>
          </a:xfrm>
          <a:prstGeom prst="rect">
            <a:avLst/>
          </a:prstGeom>
          <a:noFill/>
        </p:spPr>
        <p:txBody>
          <a:bodyPr wrap="none" rtlCol="0">
            <a:spAutoFit/>
          </a:bodyPr>
          <a:lstStyle/>
          <a:p>
            <a:r>
              <a:rPr lang="ru-RU" b="1" dirty="0"/>
              <a:t>Сахарный диабет</a:t>
            </a:r>
          </a:p>
        </p:txBody>
      </p:sp>
      <p:sp>
        <p:nvSpPr>
          <p:cNvPr id="15" name="TextBox 14">
            <a:extLst>
              <a:ext uri="{FF2B5EF4-FFF2-40B4-BE49-F238E27FC236}">
                <a16:creationId xmlns="" xmlns:a16="http://schemas.microsoft.com/office/drawing/2014/main" id="{A0C279EC-E694-E64C-BBBB-9B042FA17728}"/>
              </a:ext>
            </a:extLst>
          </p:cNvPr>
          <p:cNvSpPr txBox="1"/>
          <p:nvPr/>
        </p:nvSpPr>
        <p:spPr>
          <a:xfrm>
            <a:off x="5594556" y="6636774"/>
            <a:ext cx="184731" cy="369332"/>
          </a:xfrm>
          <a:prstGeom prst="rect">
            <a:avLst/>
          </a:prstGeom>
          <a:noFill/>
        </p:spPr>
        <p:txBody>
          <a:bodyPr wrap="none" rtlCol="0">
            <a:spAutoFit/>
          </a:bodyPr>
          <a:lstStyle/>
          <a:p>
            <a:endParaRPr lang="ru-RU" dirty="0"/>
          </a:p>
        </p:txBody>
      </p:sp>
      <p:sp>
        <p:nvSpPr>
          <p:cNvPr id="16" name="TextBox 15">
            <a:extLst>
              <a:ext uri="{FF2B5EF4-FFF2-40B4-BE49-F238E27FC236}">
                <a16:creationId xmlns="" xmlns:a16="http://schemas.microsoft.com/office/drawing/2014/main" id="{CB7309EC-4068-3347-9CFF-EE26B5D268DE}"/>
              </a:ext>
            </a:extLst>
          </p:cNvPr>
          <p:cNvSpPr txBox="1"/>
          <p:nvPr/>
        </p:nvSpPr>
        <p:spPr>
          <a:xfrm>
            <a:off x="810061" y="6220928"/>
            <a:ext cx="4572277" cy="523220"/>
          </a:xfrm>
          <a:prstGeom prst="rect">
            <a:avLst/>
          </a:prstGeom>
          <a:noFill/>
        </p:spPr>
        <p:txBody>
          <a:bodyPr wrap="none" rtlCol="0">
            <a:spAutoFit/>
          </a:bodyPr>
          <a:lstStyle/>
          <a:p>
            <a:pPr algn="r"/>
            <a:r>
              <a:rPr lang="en-US" sz="1400" baseline="30000" dirty="0"/>
              <a:t>1</a:t>
            </a:r>
            <a:r>
              <a:rPr lang="en-US" sz="1400" dirty="0"/>
              <a:t>A1C Level and Future Risk of Diabetes: A Systematic Review</a:t>
            </a:r>
          </a:p>
          <a:p>
            <a:pPr algn="r"/>
            <a:r>
              <a:rPr lang="en-US" sz="1400" dirty="0">
                <a:hlinkClick r:id="rId9"/>
              </a:rPr>
              <a:t>Xuanping Zhang</a:t>
            </a:r>
            <a:r>
              <a:rPr lang="en-US" sz="1400" dirty="0"/>
              <a:t> </a:t>
            </a:r>
            <a:r>
              <a:rPr lang="en-US" sz="1400" dirty="0">
                <a:hlinkClick r:id="rId10"/>
              </a:rPr>
              <a:t>Diabetes Care</a:t>
            </a:r>
            <a:r>
              <a:rPr lang="en-US" sz="1400" dirty="0"/>
              <a:t>. 2010 Jul; 33(7): 1665–1673</a:t>
            </a:r>
          </a:p>
        </p:txBody>
      </p:sp>
      <p:pic>
        <p:nvPicPr>
          <p:cNvPr id="4" name="Изображение 3">
            <a:extLst>
              <a:ext uri="{FF2B5EF4-FFF2-40B4-BE49-F238E27FC236}">
                <a16:creationId xmlns="" xmlns:a16="http://schemas.microsoft.com/office/drawing/2014/main" id="{D99B6127-630A-D7B9-DCEB-925A5F36291B}"/>
              </a:ext>
            </a:extLst>
          </p:cNvPr>
          <p:cNvPicPr>
            <a:picLocks noChangeAspect="1"/>
          </p:cNvPicPr>
          <p:nvPr/>
        </p:nvPicPr>
        <p:blipFill>
          <a:blip r:embed="rId11"/>
          <a:srcRect l="50000"/>
          <a:stretch/>
        </p:blipFill>
        <p:spPr>
          <a:xfrm>
            <a:off x="8495922" y="2034794"/>
            <a:ext cx="3645653" cy="3983988"/>
          </a:xfrm>
          <a:prstGeom prst="rect">
            <a:avLst/>
          </a:prstGeom>
        </p:spPr>
      </p:pic>
      <p:sp>
        <p:nvSpPr>
          <p:cNvPr id="5" name="Прямоугольник 4"/>
          <p:cNvSpPr/>
          <p:nvPr/>
        </p:nvSpPr>
        <p:spPr>
          <a:xfrm>
            <a:off x="6096001" y="4663428"/>
            <a:ext cx="2322442" cy="369332"/>
          </a:xfrm>
          <a:prstGeom prst="rect">
            <a:avLst/>
          </a:prstGeom>
          <a:ln w="28575">
            <a:solidFill>
              <a:srgbClr val="C00000"/>
            </a:solidFill>
          </a:ln>
        </p:spPr>
        <p:txBody>
          <a:bodyPr wrap="square">
            <a:spAutoFit/>
          </a:bodyPr>
          <a:lstStyle/>
          <a:p>
            <a:r>
              <a:rPr lang="ru-RU" dirty="0"/>
              <a:t>Жировой </a:t>
            </a:r>
            <a:r>
              <a:rPr lang="ru-RU" dirty="0" err="1"/>
              <a:t>гепатоз</a:t>
            </a:r>
            <a:r>
              <a:rPr lang="ru-RU" dirty="0"/>
              <a:t> </a:t>
            </a:r>
          </a:p>
        </p:txBody>
      </p:sp>
      <p:cxnSp>
        <p:nvCxnSpPr>
          <p:cNvPr id="25" name="Прямая соединительная линия 24">
            <a:extLst>
              <a:ext uri="{FF2B5EF4-FFF2-40B4-BE49-F238E27FC236}">
                <a16:creationId xmlns="" xmlns:a16="http://schemas.microsoft.com/office/drawing/2014/main" id="{D486D784-854C-E843-BBF2-CF11BFA84B7F}"/>
              </a:ext>
            </a:extLst>
          </p:cNvPr>
          <p:cNvCxnSpPr>
            <a:cxnSpLocks/>
            <a:endCxn id="5" idx="3"/>
          </p:cNvCxnSpPr>
          <p:nvPr/>
        </p:nvCxnSpPr>
        <p:spPr>
          <a:xfrm flipH="1" flipV="1">
            <a:off x="8418443" y="4848094"/>
            <a:ext cx="757007" cy="549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 xmlns:a16="http://schemas.microsoft.com/office/drawing/2014/main" id="{5EB38FB2-765D-C547-ACA6-BEBF7EE8018E}"/>
              </a:ext>
            </a:extLst>
          </p:cNvPr>
          <p:cNvCxnSpPr>
            <a:cxnSpLocks/>
          </p:cNvCxnSpPr>
          <p:nvPr/>
        </p:nvCxnSpPr>
        <p:spPr>
          <a:xfrm flipH="1">
            <a:off x="10662539" y="1251363"/>
            <a:ext cx="33673" cy="2352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 xmlns:a16="http://schemas.microsoft.com/office/drawing/2014/main" id="{C2776DD6-CCB6-4A41-A762-0D6062737FEF}"/>
              </a:ext>
            </a:extLst>
          </p:cNvPr>
          <p:cNvCxnSpPr>
            <a:cxnSpLocks/>
          </p:cNvCxnSpPr>
          <p:nvPr/>
        </p:nvCxnSpPr>
        <p:spPr>
          <a:xfrm flipH="1" flipV="1">
            <a:off x="8202513" y="3667427"/>
            <a:ext cx="2493699" cy="875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 xmlns:a16="http://schemas.microsoft.com/office/drawing/2014/main" id="{D486D784-854C-E843-BBF2-CF11BFA84B7F}"/>
              </a:ext>
            </a:extLst>
          </p:cNvPr>
          <p:cNvCxnSpPr>
            <a:cxnSpLocks/>
          </p:cNvCxnSpPr>
          <p:nvPr/>
        </p:nvCxnSpPr>
        <p:spPr>
          <a:xfrm flipH="1">
            <a:off x="7950335" y="4875530"/>
            <a:ext cx="2903593" cy="4143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Effect>
                      <a14:brightnessContrast contrast="-20000"/>
                    </a14:imgEffect>
                  </a14:imgLayer>
                </a14:imgProps>
              </a:ext>
            </a:extLst>
          </a:blip>
          <a:srcRect l="21694" t="13333" r="13485" b="10537"/>
          <a:stretch/>
        </p:blipFill>
        <p:spPr>
          <a:xfrm>
            <a:off x="38079" y="3156543"/>
            <a:ext cx="4562061" cy="3013769"/>
          </a:xfrm>
          <a:prstGeom prst="rect">
            <a:avLst/>
          </a:prstGeom>
        </p:spPr>
      </p:pic>
      <p:cxnSp>
        <p:nvCxnSpPr>
          <p:cNvPr id="27" name="Прямая соединительная линия 26">
            <a:extLst>
              <a:ext uri="{FF2B5EF4-FFF2-40B4-BE49-F238E27FC236}">
                <a16:creationId xmlns="" xmlns:a16="http://schemas.microsoft.com/office/drawing/2014/main" id="{5EB38FB2-765D-C547-ACA6-BEBF7EE8018E}"/>
              </a:ext>
            </a:extLst>
          </p:cNvPr>
          <p:cNvCxnSpPr>
            <a:cxnSpLocks/>
          </p:cNvCxnSpPr>
          <p:nvPr/>
        </p:nvCxnSpPr>
        <p:spPr>
          <a:xfrm>
            <a:off x="8417154" y="1278385"/>
            <a:ext cx="1825955" cy="23879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71828" y="0"/>
            <a:ext cx="2199641" cy="584775"/>
          </a:xfrm>
          <a:prstGeom prst="rect">
            <a:avLst/>
          </a:prstGeom>
          <a:noFill/>
        </p:spPr>
        <p:txBody>
          <a:bodyPr wrap="none" rtlCol="0">
            <a:spAutoFit/>
          </a:bodyPr>
          <a:lstStyle/>
          <a:p>
            <a:r>
              <a:rPr lang="ru-RU" sz="1600" b="1" dirty="0" err="1">
                <a:hlinkClick r:id="rId14" tooltip="Гликирование"/>
              </a:rPr>
              <a:t>Глики́рованный</a:t>
            </a:r>
            <a:r>
              <a:rPr lang="ru-RU" sz="1600" b="1" dirty="0"/>
              <a:t> </a:t>
            </a:r>
            <a:endParaRPr lang="ru-RU" sz="1600" b="1" dirty="0" smtClean="0"/>
          </a:p>
          <a:p>
            <a:r>
              <a:rPr lang="ru-RU" sz="1600" b="1" dirty="0" smtClean="0">
                <a:hlinkClick r:id="rId15" tooltip="Гемоглобин"/>
              </a:rPr>
              <a:t>гемоглобин</a:t>
            </a:r>
            <a:r>
              <a:rPr lang="ru-RU" sz="1600" dirty="0" smtClean="0"/>
              <a:t> (</a:t>
            </a:r>
            <a:r>
              <a:rPr lang="ru-RU" sz="1600" b="1" dirty="0" smtClean="0"/>
              <a:t>Hb</a:t>
            </a:r>
            <a:r>
              <a:rPr lang="ru-RU" sz="1600" b="1" baseline="-25000" dirty="0" smtClean="0"/>
              <a:t>A1c</a:t>
            </a:r>
            <a:r>
              <a:rPr lang="ru-RU" sz="1600" dirty="0" smtClean="0"/>
              <a:t>):</a:t>
            </a:r>
            <a:endParaRPr lang="ru-RU" sz="1600" dirty="0"/>
          </a:p>
        </p:txBody>
      </p:sp>
    </p:spTree>
    <p:extLst>
      <p:ext uri="{BB962C8B-B14F-4D97-AF65-F5344CB8AC3E}">
        <p14:creationId xmlns:p14="http://schemas.microsoft.com/office/powerpoint/2010/main" val="14387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 grpId="0"/>
      <p:bldP spid="3" grpId="0"/>
      <p:bldP spid="6" grpId="0"/>
      <p:bldP spid="8"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77"/>
        <p:cNvGrpSpPr/>
        <p:nvPr/>
      </p:nvGrpSpPr>
      <p:grpSpPr>
        <a:xfrm>
          <a:off x="0" y="0"/>
          <a:ext cx="0" cy="0"/>
          <a:chOff x="0" y="0"/>
          <a:chExt cx="0" cy="0"/>
        </a:xfrm>
      </p:grpSpPr>
      <p:sp>
        <p:nvSpPr>
          <p:cNvPr id="278" name="Google Shape;278;p27"/>
          <p:cNvSpPr/>
          <p:nvPr/>
        </p:nvSpPr>
        <p:spPr>
          <a:xfrm>
            <a:off x="2782887" y="188913"/>
            <a:ext cx="7195999"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200"/>
              <a:buFont typeface="Times New Roman"/>
              <a:buNone/>
            </a:pPr>
            <a:r>
              <a:rPr lang="ru-RU" sz="3200" b="1">
                <a:solidFill>
                  <a:schemeClr val="dk1"/>
                </a:solidFill>
                <a:latin typeface="Calibri"/>
                <a:ea typeface="Calibri"/>
                <a:cs typeface="Calibri"/>
                <a:sym typeface="Calibri"/>
              </a:rPr>
              <a:t>Факторы риска развития СД 2 типа</a:t>
            </a:r>
            <a:endParaRPr sz="3200">
              <a:solidFill>
                <a:schemeClr val="dk1"/>
              </a:solidFill>
              <a:latin typeface="Calibri"/>
              <a:ea typeface="Calibri"/>
              <a:cs typeface="Calibri"/>
              <a:sym typeface="Calibri"/>
            </a:endParaRPr>
          </a:p>
        </p:txBody>
      </p:sp>
      <p:graphicFrame>
        <p:nvGraphicFramePr>
          <p:cNvPr id="279" name="Google Shape;279;p27"/>
          <p:cNvGraphicFramePr/>
          <p:nvPr/>
        </p:nvGraphicFramePr>
        <p:xfrm>
          <a:off x="596348" y="1093304"/>
          <a:ext cx="10972800" cy="5774225"/>
        </p:xfrm>
        <a:graphic>
          <a:graphicData uri="http://schemas.openxmlformats.org/drawingml/2006/table">
            <a:tbl>
              <a:tblPr>
                <a:noFill/>
                <a:tableStyleId>{844DD494-CC72-4307-BC6A-94CA789BCE83}</a:tableStyleId>
              </a:tblPr>
              <a:tblGrid>
                <a:gridCol w="10972800">
                  <a:extLst>
                    <a:ext uri="{9D8B030D-6E8A-4147-A177-3AD203B41FA5}">
                      <a16:colId xmlns="" xmlns:a16="http://schemas.microsoft.com/office/drawing/2014/main" val="20000"/>
                    </a:ext>
                  </a:extLst>
                </a:gridCol>
              </a:tblGrid>
              <a:tr h="5774225">
                <a:tc>
                  <a:txBody>
                    <a:bodyPr/>
                    <a:lstStyle/>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Возраст &gt; 45 лет.</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Избыточная масса тела и ожирение (ИМТ&gt;25 кг/м</a:t>
                      </a:r>
                      <a:r>
                        <a:rPr lang="ru-RU" sz="2400" b="0" i="0" u="none" strike="noStrike" cap="none" baseline="30000">
                          <a:solidFill>
                            <a:schemeClr val="dk1"/>
                          </a:solidFill>
                          <a:latin typeface="Calibri"/>
                          <a:ea typeface="Calibri"/>
                          <a:cs typeface="Calibri"/>
                          <a:sym typeface="Calibri"/>
                        </a:rPr>
                        <a:t>2</a:t>
                      </a:r>
                      <a:r>
                        <a:rPr lang="ru-RU" sz="2400" b="0" i="0" u="none" strike="noStrike" cap="none">
                          <a:solidFill>
                            <a:schemeClr val="dk1"/>
                          </a:solidFill>
                          <a:latin typeface="Calibri"/>
                          <a:ea typeface="Calibri"/>
                          <a:cs typeface="Calibri"/>
                          <a:sym typeface="Calibri"/>
                        </a:rPr>
                        <a:t> *).</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Семейный анамнез СД (родители или сибсы с СД 2 типа).</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Привычно низкая физическая активность.</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Нарушенная гликемия натощак или нарушенная толерантность к глюкозе в анамнезе.</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Гестационный сахарный диабет или рождение крупного плода в анамнезе.</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Артериальная гипертензия (&gt;140/90 мм. рт. ст. или медикаментозная антигипертензивная терапия).</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Холестерин ЛПВП &lt; 0,9 ммоль/л и/или уровень триглицеридов &gt; 2,82 ммоль/л.</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Синдром поликистозных яичников.</a:t>
                      </a:r>
                      <a:endParaRPr/>
                    </a:p>
                    <a:p>
                      <a:pPr marL="342900" marR="0" lvl="0" indent="-342900" algn="just" rtl="0">
                        <a:lnSpc>
                          <a:spcPct val="10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Наличие сердечно-сосудистых заболеваний.</a:t>
                      </a:r>
                      <a:endParaRPr/>
                    </a:p>
                    <a:p>
                      <a:pPr marL="342900" marR="0" lvl="0" indent="-342900" algn="just" rtl="0">
                        <a:lnSpc>
                          <a:spcPct val="150000"/>
                        </a:lnSpc>
                        <a:spcBef>
                          <a:spcPts val="0"/>
                        </a:spcBef>
                        <a:spcAft>
                          <a:spcPts val="0"/>
                        </a:spcAft>
                        <a:buClr>
                          <a:srgbClr val="FF0000"/>
                        </a:buClr>
                        <a:buSzPts val="2400"/>
                        <a:buFont typeface="Noto Sans Symbols"/>
                        <a:buChar char="⮚"/>
                      </a:pPr>
                      <a:r>
                        <a:rPr lang="ru-RU" sz="2400" b="0" i="0" u="none" strike="noStrike" cap="none">
                          <a:solidFill>
                            <a:schemeClr val="dk1"/>
                          </a:solidFill>
                          <a:latin typeface="Calibri"/>
                          <a:ea typeface="Calibri"/>
                          <a:cs typeface="Calibri"/>
                          <a:sym typeface="Calibri"/>
                        </a:rPr>
                        <a:t>Низкий вес при рождении (менее 3000г)</a:t>
                      </a:r>
                      <a:endParaRPr/>
                    </a:p>
                    <a:p>
                      <a:pPr marL="0" marR="0" lvl="0" indent="0" algn="l" rtl="0">
                        <a:lnSpc>
                          <a:spcPct val="100000"/>
                        </a:lnSpc>
                        <a:spcBef>
                          <a:spcPts val="0"/>
                        </a:spcBef>
                        <a:spcAft>
                          <a:spcPts val="0"/>
                        </a:spcAft>
                        <a:buClr>
                          <a:schemeClr val="dk1"/>
                        </a:buClr>
                        <a:buSzPts val="1600"/>
                        <a:buFont typeface="Calibri"/>
                        <a:buNone/>
                      </a:pPr>
                      <a:r>
                        <a:rPr lang="ru-RU" sz="1600" b="0" i="0" u="none" strike="noStrike" cap="none">
                          <a:solidFill>
                            <a:schemeClr val="dk1"/>
                          </a:solidFill>
                          <a:latin typeface="Calibri"/>
                          <a:ea typeface="Calibri"/>
                          <a:cs typeface="Calibri"/>
                          <a:sym typeface="Calibri"/>
                        </a:rPr>
                        <a:t>*Применимо к лицам европеоидной расы.</a:t>
                      </a:r>
                      <a:endParaRPr sz="1600" b="0"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600"/>
                        <a:buFont typeface="Calibri"/>
                        <a:buNone/>
                      </a:pPr>
                      <a:r>
                        <a:rPr lang="ru-RU"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Quattrocento Sans"/>
                        <a:ea typeface="Quattrocento Sans"/>
                        <a:cs typeface="Quattrocento Sans"/>
                        <a:sym typeface="Quattrocento Sans"/>
                      </a:endParaRPr>
                    </a:p>
                  </a:txBody>
                  <a:tcPr marL="25400" marR="254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83"/>
        <p:cNvGrpSpPr/>
        <p:nvPr/>
      </p:nvGrpSpPr>
      <p:grpSpPr>
        <a:xfrm>
          <a:off x="0" y="0"/>
          <a:ext cx="0" cy="0"/>
          <a:chOff x="0" y="0"/>
          <a:chExt cx="0" cy="0"/>
        </a:xfrm>
      </p:grpSpPr>
      <p:sp>
        <p:nvSpPr>
          <p:cNvPr id="284" name="Google Shape;284;p2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Arial"/>
              <a:buNone/>
            </a:pPr>
            <a:r>
              <a:rPr lang="ru-RU" b="1">
                <a:latin typeface="Arial"/>
                <a:ea typeface="Arial"/>
                <a:cs typeface="Arial"/>
                <a:sym typeface="Arial"/>
              </a:rPr>
              <a:t>Факторы риска, связанные </a:t>
            </a:r>
            <a:br>
              <a:rPr lang="ru-RU" b="1">
                <a:latin typeface="Arial"/>
                <a:ea typeface="Arial"/>
                <a:cs typeface="Arial"/>
                <a:sym typeface="Arial"/>
              </a:rPr>
            </a:br>
            <a:r>
              <a:rPr lang="ru-RU" b="1">
                <a:latin typeface="Arial"/>
                <a:ea typeface="Arial"/>
                <a:cs typeface="Arial"/>
                <a:sym typeface="Arial"/>
              </a:rPr>
              <a:t>с окружающей средой.</a:t>
            </a:r>
            <a:endParaRPr/>
          </a:p>
        </p:txBody>
      </p:sp>
      <p:sp>
        <p:nvSpPr>
          <p:cNvPr id="285" name="Google Shape;285;p2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342900" algn="just" rtl="0">
              <a:lnSpc>
                <a:spcPct val="80000"/>
              </a:lnSpc>
              <a:spcBef>
                <a:spcPts val="0"/>
              </a:spcBef>
              <a:spcAft>
                <a:spcPts val="0"/>
              </a:spcAft>
              <a:buClr>
                <a:schemeClr val="dk1"/>
              </a:buClr>
              <a:buSzPts val="2590"/>
              <a:buNone/>
            </a:pPr>
            <a:endParaRPr sz="2590"/>
          </a:p>
          <a:p>
            <a:pPr marL="457200" lvl="0" indent="-457200" algn="just" rtl="0">
              <a:lnSpc>
                <a:spcPct val="190000"/>
              </a:lnSpc>
              <a:spcBef>
                <a:spcPts val="0"/>
              </a:spcBef>
              <a:spcAft>
                <a:spcPts val="0"/>
              </a:spcAft>
              <a:buClr>
                <a:srgbClr val="FF0000"/>
              </a:buClr>
              <a:buSzPts val="2590"/>
              <a:buFont typeface="Noto Sans Symbols"/>
              <a:buChar char="⮚"/>
            </a:pPr>
            <a:r>
              <a:rPr lang="ru-RU" sz="2590"/>
              <a:t> Среда обитания, способствующая гиподинамии.</a:t>
            </a:r>
            <a:endParaRPr/>
          </a:p>
          <a:p>
            <a:pPr marL="457200" lvl="0" indent="-457200" algn="just" rtl="0">
              <a:lnSpc>
                <a:spcPct val="190000"/>
              </a:lnSpc>
              <a:spcBef>
                <a:spcPts val="0"/>
              </a:spcBef>
              <a:spcAft>
                <a:spcPts val="0"/>
              </a:spcAft>
              <a:buClr>
                <a:srgbClr val="FF0000"/>
              </a:buClr>
              <a:buSzPts val="2590"/>
              <a:buFont typeface="Noto Sans Symbols"/>
              <a:buChar char="⮚"/>
            </a:pPr>
            <a:r>
              <a:rPr lang="ru-RU" sz="2590"/>
              <a:t>Среда обитания, способствующая неправильному питанию.</a:t>
            </a:r>
            <a:endParaRPr/>
          </a:p>
          <a:p>
            <a:pPr marL="457200" lvl="0" indent="-457200" algn="just" rtl="0">
              <a:lnSpc>
                <a:spcPct val="190000"/>
              </a:lnSpc>
              <a:spcBef>
                <a:spcPts val="0"/>
              </a:spcBef>
              <a:spcAft>
                <a:spcPts val="0"/>
              </a:spcAft>
              <a:buClr>
                <a:srgbClr val="FF0000"/>
              </a:buClr>
              <a:buSzPts val="2590"/>
              <a:buFont typeface="Noto Sans Symbols"/>
              <a:buChar char="⮚"/>
            </a:pPr>
            <a:r>
              <a:rPr lang="ru-RU" sz="2590"/>
              <a:t>Социально-экономический статус</a:t>
            </a:r>
            <a:endParaRPr/>
          </a:p>
          <a:p>
            <a:pPr marL="457200" lvl="0" indent="-457200" algn="just" rtl="0">
              <a:lnSpc>
                <a:spcPct val="190000"/>
              </a:lnSpc>
              <a:spcBef>
                <a:spcPts val="0"/>
              </a:spcBef>
              <a:spcAft>
                <a:spcPts val="0"/>
              </a:spcAft>
              <a:buClr>
                <a:srgbClr val="FF0000"/>
              </a:buClr>
              <a:buSzPts val="2590"/>
              <a:buFont typeface="Noto Sans Symbols"/>
              <a:buChar char="⮚"/>
            </a:pPr>
            <a:r>
              <a:rPr lang="ru-RU" sz="2590"/>
              <a:t>Культурные и религиозные ограничения</a:t>
            </a:r>
            <a:endParaRPr/>
          </a:p>
          <a:p>
            <a:pPr marL="457200" lvl="0" indent="-457200" algn="just" rtl="0">
              <a:lnSpc>
                <a:spcPct val="190000"/>
              </a:lnSpc>
              <a:spcBef>
                <a:spcPts val="0"/>
              </a:spcBef>
              <a:spcAft>
                <a:spcPts val="0"/>
              </a:spcAft>
              <a:buClr>
                <a:srgbClr val="FF0000"/>
              </a:buClr>
              <a:buSzPts val="2590"/>
              <a:buFont typeface="Noto Sans Symbols"/>
              <a:buChar char="⮚"/>
            </a:pPr>
            <a:r>
              <a:rPr lang="ru-RU" sz="2590"/>
              <a:t>Стрессы и страдания</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89"/>
        <p:cNvGrpSpPr/>
        <p:nvPr/>
      </p:nvGrpSpPr>
      <p:grpSpPr>
        <a:xfrm>
          <a:off x="0" y="0"/>
          <a:ext cx="0" cy="0"/>
          <a:chOff x="0" y="0"/>
          <a:chExt cx="0" cy="0"/>
        </a:xfrm>
      </p:grpSpPr>
      <p:sp>
        <p:nvSpPr>
          <p:cNvPr id="290" name="Google Shape;290;p29"/>
          <p:cNvSpPr/>
          <p:nvPr/>
        </p:nvSpPr>
        <p:spPr>
          <a:xfrm>
            <a:off x="3935414" y="765176"/>
            <a:ext cx="4681537"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000"/>
              <a:buFont typeface="Times New Roman"/>
              <a:buNone/>
            </a:pPr>
            <a:r>
              <a:rPr lang="ru-RU" sz="4000" b="1">
                <a:solidFill>
                  <a:schemeClr val="dk1"/>
                </a:solidFill>
                <a:latin typeface="Calibri"/>
                <a:ea typeface="Calibri"/>
                <a:cs typeface="Calibri"/>
                <a:sym typeface="Calibri"/>
              </a:rPr>
              <a:t>Предиабет</a:t>
            </a:r>
            <a:endParaRPr sz="4000">
              <a:solidFill>
                <a:schemeClr val="dk1"/>
              </a:solidFill>
              <a:latin typeface="Calibri"/>
              <a:ea typeface="Calibri"/>
              <a:cs typeface="Calibri"/>
              <a:sym typeface="Calibri"/>
            </a:endParaRPr>
          </a:p>
        </p:txBody>
      </p:sp>
      <p:graphicFrame>
        <p:nvGraphicFramePr>
          <p:cNvPr id="291" name="Google Shape;291;p29"/>
          <p:cNvGraphicFramePr/>
          <p:nvPr/>
        </p:nvGraphicFramePr>
        <p:xfrm>
          <a:off x="1774824" y="1484314"/>
          <a:ext cx="9038950" cy="4968875"/>
        </p:xfrm>
        <a:graphic>
          <a:graphicData uri="http://schemas.openxmlformats.org/drawingml/2006/table">
            <a:tbl>
              <a:tblPr>
                <a:noFill/>
                <a:tableStyleId>{844DD494-CC72-4307-BC6A-94CA789BCE83}</a:tableStyleId>
              </a:tblPr>
              <a:tblGrid>
                <a:gridCol w="9038950">
                  <a:extLst>
                    <a:ext uri="{9D8B030D-6E8A-4147-A177-3AD203B41FA5}">
                      <a16:colId xmlns="" xmlns:a16="http://schemas.microsoft.com/office/drawing/2014/main" val="20000"/>
                    </a:ext>
                  </a:extLst>
                </a:gridCol>
              </a:tblGrid>
              <a:tr h="4968875">
                <a:tc>
                  <a:txBody>
                    <a:bodyPr/>
                    <a:lstStyle/>
                    <a:p>
                      <a:pPr marL="0" marR="0" lvl="0" indent="0" algn="just" rtl="0">
                        <a:lnSpc>
                          <a:spcPct val="100000"/>
                        </a:lnSpc>
                        <a:spcBef>
                          <a:spcPts val="0"/>
                        </a:spcBef>
                        <a:spcAft>
                          <a:spcPts val="0"/>
                        </a:spcAft>
                        <a:buClr>
                          <a:schemeClr val="dk1"/>
                        </a:buClr>
                        <a:buSzPts val="2800"/>
                        <a:buFont typeface="Calibri"/>
                        <a:buNone/>
                      </a:pPr>
                      <a:r>
                        <a:rPr lang="ru-RU" sz="2800" b="0" i="0" u="none" strike="noStrike" cap="none">
                          <a:solidFill>
                            <a:schemeClr val="dk1"/>
                          </a:solidFill>
                          <a:latin typeface="Calibri"/>
                          <a:ea typeface="Calibri"/>
                          <a:cs typeface="Calibri"/>
                          <a:sym typeface="Calibri"/>
                        </a:rPr>
                        <a:t> </a:t>
                      </a:r>
                      <a:endParaRPr/>
                    </a:p>
                    <a:p>
                      <a:pPr marL="0" marR="0" lvl="0" indent="0" algn="just" rtl="0">
                        <a:lnSpc>
                          <a:spcPct val="100000"/>
                        </a:lnSpc>
                        <a:spcBef>
                          <a:spcPts val="0"/>
                        </a:spcBef>
                        <a:spcAft>
                          <a:spcPts val="0"/>
                        </a:spcAft>
                        <a:buClr>
                          <a:schemeClr val="dk1"/>
                        </a:buClr>
                        <a:buSzPts val="2800"/>
                        <a:buFont typeface="Calibri"/>
                        <a:buNone/>
                      </a:pPr>
                      <a:endParaRPr sz="2800" b="0" i="0" u="none" strike="noStrike" cap="none">
                        <a:solidFill>
                          <a:schemeClr val="dk1"/>
                        </a:solidFill>
                        <a:latin typeface="Quattrocento Sans"/>
                        <a:ea typeface="Quattrocento Sans"/>
                        <a:cs typeface="Quattrocento Sans"/>
                        <a:sym typeface="Quattrocento Sans"/>
                      </a:endParaRPr>
                    </a:p>
                    <a:p>
                      <a:pPr marL="457200" marR="0" lvl="0" indent="-457200" algn="just" rtl="0">
                        <a:lnSpc>
                          <a:spcPct val="100000"/>
                        </a:lnSpc>
                        <a:spcBef>
                          <a:spcPts val="0"/>
                        </a:spcBef>
                        <a:spcAft>
                          <a:spcPts val="0"/>
                        </a:spcAft>
                        <a:buClr>
                          <a:srgbClr val="FF0000"/>
                        </a:buClr>
                        <a:buSzPts val="3000"/>
                        <a:buFont typeface="Noto Sans Symbols"/>
                        <a:buChar char="⮚"/>
                      </a:pPr>
                      <a:r>
                        <a:rPr lang="ru-RU" sz="3000" b="0" i="0" u="none" strike="noStrike" cap="none">
                          <a:solidFill>
                            <a:schemeClr val="dk1"/>
                          </a:solidFill>
                          <a:latin typeface="Calibri"/>
                          <a:ea typeface="Calibri"/>
                          <a:cs typeface="Calibri"/>
                          <a:sym typeface="Calibri"/>
                        </a:rPr>
                        <a:t>Нарушенная гликемия натощак (НГН).</a:t>
                      </a:r>
                      <a:endParaRPr/>
                    </a:p>
                    <a:p>
                      <a:pPr marL="457200" marR="0" lvl="0" indent="-266700" algn="just" rtl="0">
                        <a:lnSpc>
                          <a:spcPct val="100000"/>
                        </a:lnSpc>
                        <a:spcBef>
                          <a:spcPts val="0"/>
                        </a:spcBef>
                        <a:spcAft>
                          <a:spcPts val="0"/>
                        </a:spcAft>
                        <a:buClr>
                          <a:srgbClr val="FF0000"/>
                        </a:buClr>
                        <a:buSzPts val="3000"/>
                        <a:buFont typeface="Noto Sans Symbols"/>
                        <a:buNone/>
                      </a:pPr>
                      <a:endParaRPr sz="3000" b="0" i="0" u="none" strike="noStrike" cap="none">
                        <a:solidFill>
                          <a:schemeClr val="dk1"/>
                        </a:solidFill>
                        <a:latin typeface="Calibri"/>
                        <a:ea typeface="Calibri"/>
                        <a:cs typeface="Calibri"/>
                        <a:sym typeface="Calibri"/>
                      </a:endParaRPr>
                    </a:p>
                    <a:p>
                      <a:pPr marL="457200" marR="0" lvl="0" indent="-457200" algn="just" rtl="0">
                        <a:lnSpc>
                          <a:spcPct val="100000"/>
                        </a:lnSpc>
                        <a:spcBef>
                          <a:spcPts val="0"/>
                        </a:spcBef>
                        <a:spcAft>
                          <a:spcPts val="0"/>
                        </a:spcAft>
                        <a:buClr>
                          <a:srgbClr val="FF0000"/>
                        </a:buClr>
                        <a:buSzPts val="3000"/>
                        <a:buFont typeface="Noto Sans Symbols"/>
                        <a:buChar char="⮚"/>
                      </a:pPr>
                      <a:r>
                        <a:rPr lang="ru-RU" sz="3000" b="0" i="0" u="none" strike="noStrike" cap="none">
                          <a:solidFill>
                            <a:schemeClr val="dk1"/>
                          </a:solidFill>
                          <a:latin typeface="Calibri"/>
                          <a:ea typeface="Calibri"/>
                          <a:cs typeface="Calibri"/>
                          <a:sym typeface="Calibri"/>
                        </a:rPr>
                        <a:t>Нарушенная толерантность к глюкозе (НТГ)*.</a:t>
                      </a:r>
                      <a:endParaRPr/>
                    </a:p>
                    <a:p>
                      <a:pPr marL="457200" marR="0" lvl="0" indent="-266700" algn="just" rtl="0">
                        <a:lnSpc>
                          <a:spcPct val="100000"/>
                        </a:lnSpc>
                        <a:spcBef>
                          <a:spcPts val="0"/>
                        </a:spcBef>
                        <a:spcAft>
                          <a:spcPts val="0"/>
                        </a:spcAft>
                        <a:buClr>
                          <a:srgbClr val="FF0000"/>
                        </a:buClr>
                        <a:buSzPts val="3000"/>
                        <a:buFont typeface="Noto Sans Symbols"/>
                        <a:buNone/>
                      </a:pPr>
                      <a:endParaRPr sz="3000" b="0" i="0" u="none" strike="noStrike" cap="none">
                        <a:solidFill>
                          <a:schemeClr val="dk1"/>
                        </a:solidFill>
                        <a:latin typeface="Calibri"/>
                        <a:ea typeface="Calibri"/>
                        <a:cs typeface="Calibri"/>
                        <a:sym typeface="Calibri"/>
                      </a:endParaRPr>
                    </a:p>
                    <a:p>
                      <a:pPr marL="457200" marR="0" lvl="0" indent="-457200" algn="just" rtl="0">
                        <a:lnSpc>
                          <a:spcPct val="100000"/>
                        </a:lnSpc>
                        <a:spcBef>
                          <a:spcPts val="0"/>
                        </a:spcBef>
                        <a:spcAft>
                          <a:spcPts val="0"/>
                        </a:spcAft>
                        <a:buClr>
                          <a:srgbClr val="FF0000"/>
                        </a:buClr>
                        <a:buSzPts val="3000"/>
                        <a:buFont typeface="Noto Sans Symbols"/>
                        <a:buChar char="⮚"/>
                      </a:pPr>
                      <a:r>
                        <a:rPr lang="ru-RU" sz="3000" b="0" i="0" u="none" strike="noStrike" cap="none">
                          <a:solidFill>
                            <a:schemeClr val="dk1"/>
                          </a:solidFill>
                          <a:latin typeface="Calibri"/>
                          <a:ea typeface="Calibri"/>
                          <a:cs typeface="Calibri"/>
                          <a:sym typeface="Calibri"/>
                        </a:rPr>
                        <a:t>Сочетание НГН и НТГ.</a:t>
                      </a:r>
                      <a:endParaRPr/>
                    </a:p>
                  </a:txBody>
                  <a:tcPr marL="25400" marR="254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7"/>
        <p:cNvGrpSpPr/>
        <p:nvPr/>
      </p:nvGrpSpPr>
      <p:grpSpPr>
        <a:xfrm>
          <a:off x="0" y="0"/>
          <a:ext cx="0" cy="0"/>
          <a:chOff x="0" y="0"/>
          <a:chExt cx="0" cy="0"/>
        </a:xfrm>
      </p:grpSpPr>
      <p:sp>
        <p:nvSpPr>
          <p:cNvPr id="298" name="Google Shape;298;p30"/>
          <p:cNvSpPr/>
          <p:nvPr/>
        </p:nvSpPr>
        <p:spPr>
          <a:xfrm>
            <a:off x="1892300" y="130175"/>
            <a:ext cx="8534400" cy="1143000"/>
          </a:xfrm>
          <a:prstGeom prst="rect">
            <a:avLst/>
          </a:prstGeom>
          <a:noFill/>
          <a:ln>
            <a:noFill/>
          </a:ln>
        </p:spPr>
        <p:txBody>
          <a:bodyPr spcFirstLastPara="1" wrap="square" lIns="92150" tIns="46075" rIns="92150" bIns="46075" anchor="ctr" anchorCtr="0">
            <a:noAutofit/>
          </a:bodyPr>
          <a:lstStyle/>
          <a:p>
            <a:pPr marL="0" marR="0" lvl="0" indent="0" algn="ctr" rtl="0">
              <a:spcBef>
                <a:spcPts val="0"/>
              </a:spcBef>
              <a:spcAft>
                <a:spcPts val="0"/>
              </a:spcAft>
              <a:buNone/>
            </a:pPr>
            <a:r>
              <a:rPr lang="ru-RU" sz="3200" b="1">
                <a:solidFill>
                  <a:schemeClr val="dk1"/>
                </a:solidFill>
                <a:latin typeface="Calibri"/>
                <a:ea typeface="Calibri"/>
                <a:cs typeface="Calibri"/>
                <a:sym typeface="Calibri"/>
              </a:rPr>
              <a:t>Эффективность </a:t>
            </a:r>
            <a:br>
              <a:rPr lang="ru-RU" sz="3200" b="1">
                <a:solidFill>
                  <a:schemeClr val="dk1"/>
                </a:solidFill>
                <a:latin typeface="Calibri"/>
                <a:ea typeface="Calibri"/>
                <a:cs typeface="Calibri"/>
                <a:sym typeface="Calibri"/>
              </a:rPr>
            </a:br>
            <a:r>
              <a:rPr lang="ru-RU" sz="3200" b="1">
                <a:solidFill>
                  <a:schemeClr val="dk1"/>
                </a:solidFill>
                <a:latin typeface="Calibri"/>
                <a:ea typeface="Calibri"/>
                <a:cs typeface="Calibri"/>
                <a:sym typeface="Calibri"/>
              </a:rPr>
              <a:t>профилактики СД 2 типа</a:t>
            </a:r>
            <a:endParaRPr/>
          </a:p>
        </p:txBody>
      </p:sp>
      <p:sp>
        <p:nvSpPr>
          <p:cNvPr id="299" name="Google Shape;299;p30"/>
          <p:cNvSpPr txBox="1"/>
          <p:nvPr/>
        </p:nvSpPr>
        <p:spPr>
          <a:xfrm>
            <a:off x="1987550" y="2043113"/>
            <a:ext cx="3145518" cy="4563430"/>
          </a:xfrm>
          <a:prstGeom prst="rect">
            <a:avLst/>
          </a:prstGeom>
          <a:noFill/>
          <a:ln>
            <a:noFill/>
          </a:ln>
        </p:spPr>
        <p:txBody>
          <a:bodyPr spcFirstLastPara="1" wrap="square" lIns="90000" tIns="46800" rIns="90000" bIns="46800" anchor="t" anchorCtr="0">
            <a:noAutofit/>
          </a:bodyPr>
          <a:lstStyle/>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Метод</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профилактики</a:t>
            </a:r>
            <a:endParaRPr/>
          </a:p>
          <a:p>
            <a:pPr marL="0" marR="0" lvl="0" indent="0" algn="l" rtl="0">
              <a:lnSpc>
                <a:spcPct val="110000"/>
              </a:lnSpc>
              <a:spcBef>
                <a:spcPts val="0"/>
              </a:spcBef>
              <a:spcAft>
                <a:spcPts val="0"/>
              </a:spcAft>
              <a:buNone/>
            </a:pPr>
            <a:endParaRPr sz="2400" b="1">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Образ жизни</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Метформин</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Акарбоза</a:t>
            </a:r>
            <a:endParaRPr sz="2400" b="1">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Правастатин</a:t>
            </a:r>
            <a:endParaRPr sz="2400" b="1">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Рамиприл</a:t>
            </a:r>
            <a:endParaRPr sz="2400" b="1">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Эстроген/прогестерон</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Образ жизни </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 орлистат</a:t>
            </a:r>
            <a:endParaRPr sz="2400" b="1">
              <a:solidFill>
                <a:schemeClr val="dk1"/>
              </a:solidFill>
              <a:latin typeface="Calibri"/>
              <a:ea typeface="Calibri"/>
              <a:cs typeface="Calibri"/>
              <a:sym typeface="Calibri"/>
            </a:endParaRPr>
          </a:p>
        </p:txBody>
      </p:sp>
      <p:sp>
        <p:nvSpPr>
          <p:cNvPr id="300" name="Google Shape;300;p30"/>
          <p:cNvSpPr txBox="1"/>
          <p:nvPr/>
        </p:nvSpPr>
        <p:spPr>
          <a:xfrm>
            <a:off x="5870576" y="2043114"/>
            <a:ext cx="2091383" cy="4157165"/>
          </a:xfrm>
          <a:prstGeom prst="rect">
            <a:avLst/>
          </a:prstGeom>
          <a:noFill/>
          <a:ln>
            <a:noFill/>
          </a:ln>
        </p:spPr>
        <p:txBody>
          <a:bodyPr spcFirstLastPara="1" wrap="square" lIns="90000" tIns="46800" rIns="90000" bIns="46800" anchor="t" anchorCtr="0">
            <a:noAutofit/>
          </a:bodyPr>
          <a:lstStyle/>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Исследование</a:t>
            </a:r>
            <a:endParaRPr/>
          </a:p>
          <a:p>
            <a:pPr marL="0" marR="0" lvl="0" indent="0" algn="l" rtl="0">
              <a:lnSpc>
                <a:spcPct val="110000"/>
              </a:lnSpc>
              <a:spcBef>
                <a:spcPts val="0"/>
              </a:spcBef>
              <a:spcAft>
                <a:spcPts val="0"/>
              </a:spcAft>
              <a:buNone/>
            </a:pPr>
            <a:endParaRPr sz="2400" b="1">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endParaRPr sz="2400" b="1">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DPP, FDP</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DPP</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STOP-NIDDM</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WOSCOPS</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HOPE</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HERS</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XENDOS</a:t>
            </a:r>
            <a:endParaRPr/>
          </a:p>
        </p:txBody>
      </p:sp>
      <p:sp>
        <p:nvSpPr>
          <p:cNvPr id="301" name="Google Shape;301;p30"/>
          <p:cNvSpPr txBox="1"/>
          <p:nvPr/>
        </p:nvSpPr>
        <p:spPr>
          <a:xfrm>
            <a:off x="8758519" y="2043114"/>
            <a:ext cx="1191650" cy="4157165"/>
          </a:xfrm>
          <a:prstGeom prst="rect">
            <a:avLst/>
          </a:prstGeom>
          <a:noFill/>
          <a:ln>
            <a:noFill/>
          </a:ln>
        </p:spPr>
        <p:txBody>
          <a:bodyPr spcFirstLastPara="1" wrap="square" lIns="90000" tIns="46800" rIns="90000" bIns="46800" anchor="t" anchorCtr="0">
            <a:noAutofit/>
          </a:bodyPr>
          <a:lstStyle/>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Эффект</a:t>
            </a:r>
            <a:endParaRPr/>
          </a:p>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     )</a:t>
            </a:r>
            <a:endParaRPr/>
          </a:p>
          <a:p>
            <a:pPr marL="0" marR="0" lvl="0" indent="0" algn="ctr" rtl="0">
              <a:lnSpc>
                <a:spcPct val="110000"/>
              </a:lnSpc>
              <a:spcBef>
                <a:spcPts val="0"/>
              </a:spcBef>
              <a:spcAft>
                <a:spcPts val="0"/>
              </a:spcAft>
              <a:buNone/>
            </a:pPr>
            <a:endParaRPr sz="2400" b="1">
              <a:solidFill>
                <a:schemeClr val="dk1"/>
              </a:solidFill>
              <a:latin typeface="Calibri"/>
              <a:ea typeface="Calibri"/>
              <a:cs typeface="Calibri"/>
              <a:sym typeface="Calibri"/>
            </a:endParaRPr>
          </a:p>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58% </a:t>
            </a:r>
            <a:endParaRPr/>
          </a:p>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31% </a:t>
            </a:r>
            <a:endParaRPr/>
          </a:p>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25% </a:t>
            </a:r>
            <a:endParaRPr/>
          </a:p>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30% </a:t>
            </a:r>
            <a:endParaRPr/>
          </a:p>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34% </a:t>
            </a:r>
            <a:endParaRPr/>
          </a:p>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35% </a:t>
            </a:r>
            <a:endParaRPr/>
          </a:p>
          <a:p>
            <a:pPr marL="0" marR="0" lvl="0" indent="0" algn="ctr" rtl="0">
              <a:lnSpc>
                <a:spcPct val="110000"/>
              </a:lnSpc>
              <a:spcBef>
                <a:spcPts val="0"/>
              </a:spcBef>
              <a:spcAft>
                <a:spcPts val="0"/>
              </a:spcAft>
              <a:buNone/>
            </a:pPr>
            <a:r>
              <a:rPr lang="ru-RU" sz="2400" b="1">
                <a:solidFill>
                  <a:schemeClr val="dk1"/>
                </a:solidFill>
                <a:latin typeface="Calibri"/>
                <a:ea typeface="Calibri"/>
                <a:cs typeface="Calibri"/>
                <a:sym typeface="Calibri"/>
              </a:rPr>
              <a:t>37%* </a:t>
            </a:r>
            <a:endParaRPr/>
          </a:p>
        </p:txBody>
      </p:sp>
      <p:cxnSp>
        <p:nvCxnSpPr>
          <p:cNvPr id="302" name="Google Shape;302;p30"/>
          <p:cNvCxnSpPr/>
          <p:nvPr/>
        </p:nvCxnSpPr>
        <p:spPr>
          <a:xfrm>
            <a:off x="2057400" y="3186114"/>
            <a:ext cx="7924800" cy="1587"/>
          </a:xfrm>
          <a:prstGeom prst="straightConnector1">
            <a:avLst/>
          </a:prstGeom>
          <a:noFill/>
          <a:ln w="9525" cap="flat" cmpd="sng">
            <a:solidFill>
              <a:srgbClr val="33CCCC"/>
            </a:solidFill>
            <a:prstDash val="solid"/>
            <a:miter lim="800000"/>
            <a:headEnd type="none" w="med" len="med"/>
            <a:tailEnd type="none" w="med" len="med"/>
          </a:ln>
        </p:spPr>
      </p:cxnSp>
      <p:cxnSp>
        <p:nvCxnSpPr>
          <p:cNvPr id="303" name="Google Shape;303;p30"/>
          <p:cNvCxnSpPr/>
          <p:nvPr/>
        </p:nvCxnSpPr>
        <p:spPr>
          <a:xfrm>
            <a:off x="2057400" y="6538914"/>
            <a:ext cx="7924800" cy="1587"/>
          </a:xfrm>
          <a:prstGeom prst="straightConnector1">
            <a:avLst/>
          </a:prstGeom>
          <a:noFill/>
          <a:ln w="9525" cap="flat" cmpd="sng">
            <a:solidFill>
              <a:srgbClr val="33CCCC"/>
            </a:solidFill>
            <a:prstDash val="solid"/>
            <a:miter lim="800000"/>
            <a:headEnd type="none" w="med" len="med"/>
            <a:tailEnd type="none" w="med" len="med"/>
          </a:ln>
        </p:spPr>
      </p:cxnSp>
      <p:cxnSp>
        <p:nvCxnSpPr>
          <p:cNvPr id="304" name="Google Shape;304;p30"/>
          <p:cNvCxnSpPr/>
          <p:nvPr/>
        </p:nvCxnSpPr>
        <p:spPr>
          <a:xfrm>
            <a:off x="9372600" y="2538413"/>
            <a:ext cx="1588" cy="457200"/>
          </a:xfrm>
          <a:prstGeom prst="straightConnector1">
            <a:avLst/>
          </a:prstGeom>
          <a:noFill/>
          <a:ln w="38150" cap="flat" cmpd="sng">
            <a:solidFill>
              <a:srgbClr val="00FFFF"/>
            </a:solidFill>
            <a:prstDash val="solid"/>
            <a:miter lim="800000"/>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10"/>
        <p:cNvGrpSpPr/>
        <p:nvPr/>
      </p:nvGrpSpPr>
      <p:grpSpPr>
        <a:xfrm>
          <a:off x="0" y="0"/>
          <a:ext cx="0" cy="0"/>
          <a:chOff x="0" y="0"/>
          <a:chExt cx="0" cy="0"/>
        </a:xfrm>
      </p:grpSpPr>
      <p:sp>
        <p:nvSpPr>
          <p:cNvPr id="311" name="Google Shape;311;p31"/>
          <p:cNvSpPr txBox="1"/>
          <p:nvPr/>
        </p:nvSpPr>
        <p:spPr>
          <a:xfrm>
            <a:off x="1981200" y="322263"/>
            <a:ext cx="8231188" cy="1098550"/>
          </a:xfrm>
          <a:prstGeom prst="rect">
            <a:avLst/>
          </a:prstGeom>
          <a:noFill/>
          <a:ln>
            <a:noFill/>
          </a:ln>
        </p:spPr>
        <p:txBody>
          <a:bodyPr spcFirstLastPara="1" wrap="square" lIns="90000" tIns="46800" rIns="90000" bIns="46800" anchor="b" anchorCtr="0">
            <a:noAutofit/>
          </a:bodyPr>
          <a:lstStyle/>
          <a:p>
            <a:pPr marL="0" marR="0" lvl="0" indent="0" algn="ctr" rtl="0">
              <a:spcBef>
                <a:spcPts val="0"/>
              </a:spcBef>
              <a:spcAft>
                <a:spcPts val="0"/>
              </a:spcAft>
              <a:buNone/>
            </a:pPr>
            <a:r>
              <a:rPr lang="ru-RU" sz="4400" b="1">
                <a:solidFill>
                  <a:schemeClr val="dk1"/>
                </a:solidFill>
                <a:latin typeface="Calibri"/>
                <a:ea typeface="Calibri"/>
                <a:cs typeface="Calibri"/>
                <a:sym typeface="Calibri"/>
              </a:rPr>
              <a:t>Терапия предиабета</a:t>
            </a:r>
            <a:endParaRPr/>
          </a:p>
        </p:txBody>
      </p:sp>
      <p:sp>
        <p:nvSpPr>
          <p:cNvPr id="312" name="Google Shape;312;p31"/>
          <p:cNvSpPr txBox="1"/>
          <p:nvPr/>
        </p:nvSpPr>
        <p:spPr>
          <a:xfrm>
            <a:off x="1847851" y="1638301"/>
            <a:ext cx="8143875" cy="4271963"/>
          </a:xfrm>
          <a:prstGeom prst="rect">
            <a:avLst/>
          </a:prstGeom>
          <a:noFill/>
          <a:ln>
            <a:noFill/>
          </a:ln>
        </p:spPr>
        <p:txBody>
          <a:bodyPr spcFirstLastPara="1" wrap="square" lIns="90000" tIns="46800" rIns="90000" bIns="46800" anchor="t" anchorCtr="0">
            <a:noAutofit/>
          </a:bodyPr>
          <a:lstStyle/>
          <a:p>
            <a:pPr marL="0" marR="0" lvl="0" indent="0" algn="just" rtl="0">
              <a:lnSpc>
                <a:spcPct val="150000"/>
              </a:lnSpc>
              <a:spcBef>
                <a:spcPts val="0"/>
              </a:spcBef>
              <a:spcAft>
                <a:spcPts val="0"/>
              </a:spcAft>
              <a:buNone/>
            </a:pPr>
            <a:r>
              <a:rPr lang="ru-RU" sz="3000" i="1">
                <a:solidFill>
                  <a:schemeClr val="dk1"/>
                </a:solidFill>
                <a:latin typeface="Calibri"/>
                <a:ea typeface="Calibri"/>
                <a:cs typeface="Calibri"/>
                <a:sym typeface="Calibri"/>
              </a:rPr>
              <a:t>1. Создание дефицита поступления энергии (сбалансированное, рациональное питание).</a:t>
            </a:r>
            <a:endParaRPr/>
          </a:p>
          <a:p>
            <a:pPr marL="0" marR="0" lvl="0" indent="0" algn="just" rtl="0">
              <a:lnSpc>
                <a:spcPct val="150000"/>
              </a:lnSpc>
              <a:spcBef>
                <a:spcPts val="0"/>
              </a:spcBef>
              <a:spcAft>
                <a:spcPts val="0"/>
              </a:spcAft>
              <a:buNone/>
            </a:pPr>
            <a:r>
              <a:rPr lang="ru-RU" sz="3000" i="1">
                <a:solidFill>
                  <a:schemeClr val="dk1"/>
                </a:solidFill>
                <a:latin typeface="Calibri"/>
                <a:ea typeface="Calibri"/>
                <a:cs typeface="Calibri"/>
                <a:sym typeface="Calibri"/>
              </a:rPr>
              <a:t>2. Физическая активность </a:t>
            </a:r>
            <a:endParaRPr/>
          </a:p>
          <a:p>
            <a:pPr marL="0" marR="0" lvl="0" indent="0" algn="just" rtl="0">
              <a:lnSpc>
                <a:spcPct val="150000"/>
              </a:lnSpc>
              <a:spcBef>
                <a:spcPts val="0"/>
              </a:spcBef>
              <a:spcAft>
                <a:spcPts val="0"/>
              </a:spcAft>
              <a:buNone/>
            </a:pPr>
            <a:r>
              <a:rPr lang="ru-RU" sz="3000" i="1">
                <a:solidFill>
                  <a:schemeClr val="dk1"/>
                </a:solidFill>
                <a:latin typeface="Calibri"/>
                <a:ea typeface="Calibri"/>
                <a:cs typeface="Calibri"/>
                <a:sym typeface="Calibri"/>
              </a:rPr>
              <a:t>3. Медикаментозное лечение</a:t>
            </a:r>
            <a:endParaRPr/>
          </a:p>
        </p:txBody>
      </p:sp>
      <p:pic>
        <p:nvPicPr>
          <p:cNvPr id="313" name="Google Shape;313;p31"/>
          <p:cNvPicPr preferRelativeResize="0"/>
          <p:nvPr/>
        </p:nvPicPr>
        <p:blipFill rotWithShape="1">
          <a:blip r:embed="rId3">
            <a:alphaModFix/>
          </a:blip>
          <a:srcRect/>
          <a:stretch/>
        </p:blipFill>
        <p:spPr>
          <a:xfrm>
            <a:off x="7439026" y="4076700"/>
            <a:ext cx="2962275" cy="21097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17"/>
        <p:cNvGrpSpPr/>
        <p:nvPr/>
      </p:nvGrpSpPr>
      <p:grpSpPr>
        <a:xfrm>
          <a:off x="0" y="0"/>
          <a:ext cx="0" cy="0"/>
          <a:chOff x="0" y="0"/>
          <a:chExt cx="0" cy="0"/>
        </a:xfrm>
      </p:grpSpPr>
      <p:sp>
        <p:nvSpPr>
          <p:cNvPr id="318" name="Google Shape;318;p32"/>
          <p:cNvSpPr txBox="1">
            <a:spLocks noGrp="1"/>
          </p:cNvSpPr>
          <p:nvPr>
            <p:ph type="title"/>
          </p:nvPr>
        </p:nvSpPr>
        <p:spPr>
          <a:xfrm>
            <a:off x="715617" y="152400"/>
            <a:ext cx="10873409"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Arial"/>
              <a:buNone/>
            </a:pPr>
            <a:r>
              <a:rPr lang="ru-RU" sz="3200" b="1">
                <a:latin typeface="Arial"/>
                <a:ea typeface="Arial"/>
                <a:cs typeface="Arial"/>
                <a:sym typeface="Arial"/>
              </a:rPr>
              <a:t>Периоды метаболизма глюкозы</a:t>
            </a:r>
            <a:br>
              <a:rPr lang="ru-RU" sz="3200" b="1">
                <a:latin typeface="Arial"/>
                <a:ea typeface="Arial"/>
                <a:cs typeface="Arial"/>
                <a:sym typeface="Arial"/>
              </a:rPr>
            </a:br>
            <a:r>
              <a:rPr lang="ru-RU" sz="3200" b="1">
                <a:latin typeface="Arial"/>
                <a:ea typeface="Arial"/>
                <a:cs typeface="Arial"/>
                <a:sym typeface="Arial"/>
              </a:rPr>
              <a:t>у здоровых  людей</a:t>
            </a:r>
            <a:endParaRPr sz="3200" b="1">
              <a:latin typeface="Arial"/>
              <a:ea typeface="Arial"/>
              <a:cs typeface="Arial"/>
              <a:sym typeface="Arial"/>
            </a:endParaRPr>
          </a:p>
        </p:txBody>
      </p:sp>
      <p:sp>
        <p:nvSpPr>
          <p:cNvPr id="319" name="Google Shape;319;p32"/>
          <p:cNvSpPr/>
          <p:nvPr/>
        </p:nvSpPr>
        <p:spPr>
          <a:xfrm>
            <a:off x="5989638" y="3630614"/>
            <a:ext cx="23812" cy="147637"/>
          </a:xfrm>
          <a:prstGeom prst="rect">
            <a:avLst/>
          </a:prstGeom>
          <a:gradFill>
            <a:gsLst>
              <a:gs pos="0">
                <a:srgbClr val="76002F"/>
              </a:gs>
              <a:gs pos="50000">
                <a:srgbClr val="FF0066"/>
              </a:gs>
              <a:gs pos="100000">
                <a:srgbClr val="76002F"/>
              </a:gs>
            </a:gsLst>
            <a:lin ang="5400000" scaled="0"/>
          </a:gra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20" name="Google Shape;320;p32"/>
          <p:cNvSpPr/>
          <p:nvPr/>
        </p:nvSpPr>
        <p:spPr>
          <a:xfrm>
            <a:off x="5921376" y="3768726"/>
            <a:ext cx="157163" cy="155575"/>
          </a:xfrm>
          <a:custGeom>
            <a:avLst/>
            <a:gdLst/>
            <a:ahLst/>
            <a:cxnLst/>
            <a:rect l="l" t="t" r="r" b="b"/>
            <a:pathLst>
              <a:path w="99" h="98" extrusionOk="0">
                <a:moveTo>
                  <a:pt x="50" y="98"/>
                </a:moveTo>
                <a:lnTo>
                  <a:pt x="99" y="0"/>
                </a:lnTo>
                <a:lnTo>
                  <a:pt x="0" y="0"/>
                </a:lnTo>
                <a:lnTo>
                  <a:pt x="50" y="98"/>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32"/>
          <p:cNvSpPr/>
          <p:nvPr/>
        </p:nvSpPr>
        <p:spPr>
          <a:xfrm>
            <a:off x="2365376" y="2112964"/>
            <a:ext cx="23813" cy="1665287"/>
          </a:xfrm>
          <a:prstGeom prst="rect">
            <a:avLst/>
          </a:prstGeom>
          <a:gradFill>
            <a:gsLst>
              <a:gs pos="0">
                <a:srgbClr val="76002F"/>
              </a:gs>
              <a:gs pos="50000">
                <a:srgbClr val="FF0066"/>
              </a:gs>
              <a:gs pos="100000">
                <a:srgbClr val="76002F"/>
              </a:gs>
            </a:gsLst>
            <a:lin ang="5400000" scaled="0"/>
          </a:gra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22" name="Google Shape;322;p32"/>
          <p:cNvSpPr/>
          <p:nvPr/>
        </p:nvSpPr>
        <p:spPr>
          <a:xfrm>
            <a:off x="2301876" y="3768726"/>
            <a:ext cx="155575" cy="155575"/>
          </a:xfrm>
          <a:custGeom>
            <a:avLst/>
            <a:gdLst/>
            <a:ahLst/>
            <a:cxnLst/>
            <a:rect l="l" t="t" r="r" b="b"/>
            <a:pathLst>
              <a:path w="98" h="98" extrusionOk="0">
                <a:moveTo>
                  <a:pt x="48" y="98"/>
                </a:moveTo>
                <a:lnTo>
                  <a:pt x="98" y="0"/>
                </a:lnTo>
                <a:lnTo>
                  <a:pt x="0" y="0"/>
                </a:lnTo>
                <a:lnTo>
                  <a:pt x="48" y="98"/>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32"/>
          <p:cNvSpPr/>
          <p:nvPr/>
        </p:nvSpPr>
        <p:spPr>
          <a:xfrm>
            <a:off x="3562351" y="2998788"/>
            <a:ext cx="23813" cy="779462"/>
          </a:xfrm>
          <a:prstGeom prst="rect">
            <a:avLst/>
          </a:prstGeom>
          <a:gradFill>
            <a:gsLst>
              <a:gs pos="0">
                <a:srgbClr val="76002F"/>
              </a:gs>
              <a:gs pos="50000">
                <a:srgbClr val="FF0066"/>
              </a:gs>
              <a:gs pos="100000">
                <a:srgbClr val="76002F"/>
              </a:gs>
            </a:gsLst>
            <a:lin ang="5400000" scaled="0"/>
          </a:gra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24" name="Google Shape;324;p32"/>
          <p:cNvSpPr/>
          <p:nvPr/>
        </p:nvSpPr>
        <p:spPr>
          <a:xfrm>
            <a:off x="3497263" y="3768726"/>
            <a:ext cx="157162" cy="155575"/>
          </a:xfrm>
          <a:custGeom>
            <a:avLst/>
            <a:gdLst/>
            <a:ahLst/>
            <a:cxnLst/>
            <a:rect l="l" t="t" r="r" b="b"/>
            <a:pathLst>
              <a:path w="99" h="98" extrusionOk="0">
                <a:moveTo>
                  <a:pt x="49" y="98"/>
                </a:moveTo>
                <a:lnTo>
                  <a:pt x="99" y="0"/>
                </a:lnTo>
                <a:lnTo>
                  <a:pt x="0" y="0"/>
                </a:lnTo>
                <a:lnTo>
                  <a:pt x="49" y="98"/>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32"/>
          <p:cNvSpPr/>
          <p:nvPr/>
        </p:nvSpPr>
        <p:spPr>
          <a:xfrm>
            <a:off x="9244014" y="3143250"/>
            <a:ext cx="803275" cy="419100"/>
          </a:xfrm>
          <a:prstGeom prst="rect">
            <a:avLst/>
          </a:prstGeom>
          <a:gradFill>
            <a:gsLst>
              <a:gs pos="0">
                <a:srgbClr val="767600"/>
              </a:gs>
              <a:gs pos="50000">
                <a:srgbClr val="FFFF00"/>
              </a:gs>
              <a:gs pos="100000">
                <a:srgbClr val="767600"/>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26" name="Google Shape;326;p32"/>
          <p:cNvSpPr/>
          <p:nvPr/>
        </p:nvSpPr>
        <p:spPr>
          <a:xfrm>
            <a:off x="2384425" y="1536701"/>
            <a:ext cx="1062038" cy="415925"/>
          </a:xfrm>
          <a:prstGeom prst="rect">
            <a:avLst/>
          </a:prstGeom>
          <a:gradFill>
            <a:gsLst>
              <a:gs pos="0">
                <a:srgbClr val="76002F"/>
              </a:gs>
              <a:gs pos="50000">
                <a:srgbClr val="FF0066"/>
              </a:gs>
              <a:gs pos="100000">
                <a:srgbClr val="76002F"/>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27" name="Google Shape;327;p32"/>
          <p:cNvSpPr/>
          <p:nvPr/>
        </p:nvSpPr>
        <p:spPr>
          <a:xfrm>
            <a:off x="3443288" y="1536701"/>
            <a:ext cx="2417762" cy="415925"/>
          </a:xfrm>
          <a:prstGeom prst="rect">
            <a:avLst/>
          </a:prstGeom>
          <a:gradFill>
            <a:gsLst>
              <a:gs pos="0">
                <a:srgbClr val="007676"/>
              </a:gs>
              <a:gs pos="50000">
                <a:srgbClr val="00FFFF"/>
              </a:gs>
              <a:gs pos="100000">
                <a:srgbClr val="007676"/>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28" name="Google Shape;328;p32"/>
          <p:cNvSpPr/>
          <p:nvPr/>
        </p:nvSpPr>
        <p:spPr>
          <a:xfrm>
            <a:off x="3568701" y="2366963"/>
            <a:ext cx="1101725" cy="417512"/>
          </a:xfrm>
          <a:prstGeom prst="rect">
            <a:avLst/>
          </a:prstGeom>
          <a:gradFill>
            <a:gsLst>
              <a:gs pos="0">
                <a:srgbClr val="76002F"/>
              </a:gs>
              <a:gs pos="50000">
                <a:srgbClr val="FF0066"/>
              </a:gs>
              <a:gs pos="100000">
                <a:srgbClr val="76002F"/>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29" name="Google Shape;329;p32"/>
          <p:cNvSpPr/>
          <p:nvPr/>
        </p:nvSpPr>
        <p:spPr>
          <a:xfrm>
            <a:off x="4667250" y="2366963"/>
            <a:ext cx="2374900" cy="417512"/>
          </a:xfrm>
          <a:prstGeom prst="rect">
            <a:avLst/>
          </a:prstGeom>
          <a:gradFill>
            <a:gsLst>
              <a:gs pos="0">
                <a:srgbClr val="007676"/>
              </a:gs>
              <a:gs pos="50000">
                <a:srgbClr val="00FFFF"/>
              </a:gs>
              <a:gs pos="100000">
                <a:srgbClr val="007676"/>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0" name="Google Shape;330;p32"/>
          <p:cNvSpPr/>
          <p:nvPr/>
        </p:nvSpPr>
        <p:spPr>
          <a:xfrm>
            <a:off x="6000750" y="3143250"/>
            <a:ext cx="1041400" cy="419100"/>
          </a:xfrm>
          <a:prstGeom prst="rect">
            <a:avLst/>
          </a:prstGeom>
          <a:gradFill>
            <a:gsLst>
              <a:gs pos="0">
                <a:srgbClr val="76002F"/>
              </a:gs>
              <a:gs pos="50000">
                <a:srgbClr val="FF0066"/>
              </a:gs>
              <a:gs pos="100000">
                <a:srgbClr val="76002F"/>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1" name="Google Shape;331;p32"/>
          <p:cNvSpPr/>
          <p:nvPr/>
        </p:nvSpPr>
        <p:spPr>
          <a:xfrm>
            <a:off x="7038976" y="3143250"/>
            <a:ext cx="2208213" cy="419100"/>
          </a:xfrm>
          <a:prstGeom prst="rect">
            <a:avLst/>
          </a:prstGeom>
          <a:gradFill>
            <a:gsLst>
              <a:gs pos="0">
                <a:srgbClr val="007676"/>
              </a:gs>
              <a:gs pos="50000">
                <a:srgbClr val="00FFFF"/>
              </a:gs>
              <a:gs pos="100000">
                <a:srgbClr val="007676"/>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2" name="Google Shape;332;p32"/>
          <p:cNvSpPr/>
          <p:nvPr/>
        </p:nvSpPr>
        <p:spPr>
          <a:xfrm>
            <a:off x="3559176" y="4130675"/>
            <a:ext cx="23813" cy="952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3" name="Google Shape;333;p32"/>
          <p:cNvSpPr/>
          <p:nvPr/>
        </p:nvSpPr>
        <p:spPr>
          <a:xfrm>
            <a:off x="4175126" y="4130675"/>
            <a:ext cx="28575" cy="952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4" name="Google Shape;334;p32"/>
          <p:cNvSpPr/>
          <p:nvPr/>
        </p:nvSpPr>
        <p:spPr>
          <a:xfrm>
            <a:off x="5394325" y="4130675"/>
            <a:ext cx="26988" cy="952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5" name="Google Shape;335;p32"/>
          <p:cNvSpPr/>
          <p:nvPr/>
        </p:nvSpPr>
        <p:spPr>
          <a:xfrm>
            <a:off x="5986464" y="4130675"/>
            <a:ext cx="26987" cy="952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6" name="Google Shape;336;p32"/>
          <p:cNvSpPr/>
          <p:nvPr/>
        </p:nvSpPr>
        <p:spPr>
          <a:xfrm>
            <a:off x="7680325" y="4130675"/>
            <a:ext cx="25400" cy="952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7" name="Google Shape;337;p32"/>
          <p:cNvSpPr/>
          <p:nvPr/>
        </p:nvSpPr>
        <p:spPr>
          <a:xfrm>
            <a:off x="8907463" y="4130675"/>
            <a:ext cx="25400" cy="952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8" name="Google Shape;338;p32"/>
          <p:cNvSpPr/>
          <p:nvPr/>
        </p:nvSpPr>
        <p:spPr>
          <a:xfrm>
            <a:off x="2560638" y="4130675"/>
            <a:ext cx="23812" cy="952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39" name="Google Shape;339;p32"/>
          <p:cNvSpPr/>
          <p:nvPr/>
        </p:nvSpPr>
        <p:spPr>
          <a:xfrm>
            <a:off x="2365376" y="4130675"/>
            <a:ext cx="23813" cy="109538"/>
          </a:xfrm>
          <a:custGeom>
            <a:avLst/>
            <a:gdLst/>
            <a:ahLst/>
            <a:cxnLst/>
            <a:rect l="l" t="t" r="r" b="b"/>
            <a:pathLst>
              <a:path w="15" h="69" extrusionOk="0">
                <a:moveTo>
                  <a:pt x="8" y="69"/>
                </a:moveTo>
                <a:lnTo>
                  <a:pt x="15" y="60"/>
                </a:lnTo>
                <a:lnTo>
                  <a:pt x="15" y="0"/>
                </a:lnTo>
                <a:lnTo>
                  <a:pt x="0" y="0"/>
                </a:lnTo>
                <a:lnTo>
                  <a:pt x="0" y="60"/>
                </a:lnTo>
                <a:lnTo>
                  <a:pt x="8" y="69"/>
                </a:lnTo>
                <a:lnTo>
                  <a:pt x="0" y="60"/>
                </a:lnTo>
                <a:lnTo>
                  <a:pt x="0" y="69"/>
                </a:lnTo>
                <a:lnTo>
                  <a:pt x="8" y="69"/>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32"/>
          <p:cNvSpPr/>
          <p:nvPr/>
        </p:nvSpPr>
        <p:spPr>
          <a:xfrm>
            <a:off x="2378075" y="4213225"/>
            <a:ext cx="7677150" cy="26988"/>
          </a:xfrm>
          <a:custGeom>
            <a:avLst/>
            <a:gdLst/>
            <a:ahLst/>
            <a:cxnLst/>
            <a:rect l="l" t="t" r="r" b="b"/>
            <a:pathLst>
              <a:path w="4836" h="17" extrusionOk="0">
                <a:moveTo>
                  <a:pt x="4836" y="8"/>
                </a:moveTo>
                <a:lnTo>
                  <a:pt x="4829" y="0"/>
                </a:lnTo>
                <a:lnTo>
                  <a:pt x="0" y="0"/>
                </a:lnTo>
                <a:lnTo>
                  <a:pt x="0" y="17"/>
                </a:lnTo>
                <a:lnTo>
                  <a:pt x="4829" y="17"/>
                </a:lnTo>
                <a:lnTo>
                  <a:pt x="4836" y="8"/>
                </a:lnTo>
                <a:lnTo>
                  <a:pt x="4829" y="17"/>
                </a:lnTo>
                <a:lnTo>
                  <a:pt x="4836" y="17"/>
                </a:lnTo>
                <a:lnTo>
                  <a:pt x="4836" y="8"/>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32"/>
          <p:cNvSpPr/>
          <p:nvPr/>
        </p:nvSpPr>
        <p:spPr>
          <a:xfrm>
            <a:off x="10031413" y="4130675"/>
            <a:ext cx="23812" cy="952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42" name="Google Shape;342;p32"/>
          <p:cNvSpPr txBox="1"/>
          <p:nvPr/>
        </p:nvSpPr>
        <p:spPr>
          <a:xfrm>
            <a:off x="2209800" y="4395788"/>
            <a:ext cx="735393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800" b="1">
                <a:solidFill>
                  <a:schemeClr val="dk1"/>
                </a:solidFill>
                <a:latin typeface="Calibri"/>
                <a:ea typeface="Calibri"/>
                <a:cs typeface="Calibri"/>
                <a:sym typeface="Calibri"/>
              </a:rPr>
              <a:t>Завтрак	Обед						Ужин				0:00			4:00		Завтрак</a:t>
            </a:r>
            <a:endParaRPr/>
          </a:p>
        </p:txBody>
      </p:sp>
      <p:sp>
        <p:nvSpPr>
          <p:cNvPr id="343" name="Google Shape;343;p32"/>
          <p:cNvSpPr/>
          <p:nvPr/>
        </p:nvSpPr>
        <p:spPr>
          <a:xfrm>
            <a:off x="6172200" y="5029201"/>
            <a:ext cx="4191000" cy="1192213"/>
          </a:xfrm>
          <a:prstGeom prst="rect">
            <a:avLst/>
          </a:prstGeom>
          <a:noFill/>
          <a:ln>
            <a:noFill/>
          </a:ln>
        </p:spPr>
        <p:txBody>
          <a:bodyPr spcFirstLastPara="1" wrap="square" lIns="92075" tIns="46025" rIns="92075" bIns="46025" anchor="t" anchorCtr="0">
            <a:noAutofit/>
          </a:bodyPr>
          <a:lstStyle/>
          <a:p>
            <a:pPr marL="0" marR="0" lvl="0" indent="0" algn="l" rtl="0">
              <a:spcBef>
                <a:spcPts val="0"/>
              </a:spcBef>
              <a:spcAft>
                <a:spcPts val="0"/>
              </a:spcAft>
              <a:buClr>
                <a:srgbClr val="000000"/>
              </a:buClr>
              <a:buSzPts val="1800"/>
              <a:buFont typeface="Times New Roman"/>
              <a:buNone/>
            </a:pPr>
            <a:r>
              <a:rPr lang="ru-RU" sz="1800" b="1">
                <a:solidFill>
                  <a:schemeClr val="dk1"/>
                </a:solidFill>
                <a:latin typeface="Calibri"/>
                <a:ea typeface="Calibri"/>
                <a:cs typeface="Calibri"/>
                <a:sym typeface="Calibri"/>
              </a:rPr>
              <a:t>Постпрандиальный период</a:t>
            </a:r>
            <a:endParaRPr sz="1800" b="1">
              <a:solidFill>
                <a:schemeClr val="dk1"/>
              </a:solidFill>
              <a:latin typeface="Calibri"/>
              <a:ea typeface="Calibri"/>
              <a:cs typeface="Calibri"/>
              <a:sym typeface="Calibri"/>
            </a:endParaRPr>
          </a:p>
          <a:p>
            <a:pPr marL="0" marR="0" lvl="0" indent="0" algn="l" rtl="0">
              <a:spcBef>
                <a:spcPts val="900"/>
              </a:spcBef>
              <a:spcAft>
                <a:spcPts val="0"/>
              </a:spcAft>
              <a:buClr>
                <a:srgbClr val="000000"/>
              </a:buClr>
              <a:buSzPts val="1800"/>
              <a:buFont typeface="Times New Roman"/>
              <a:buNone/>
            </a:pPr>
            <a:r>
              <a:rPr lang="ru-RU" sz="1800" b="1">
                <a:solidFill>
                  <a:schemeClr val="dk1"/>
                </a:solidFill>
                <a:latin typeface="Calibri"/>
                <a:ea typeface="Calibri"/>
                <a:cs typeface="Calibri"/>
                <a:sym typeface="Calibri"/>
              </a:rPr>
              <a:t>Постабсорбционный период</a:t>
            </a:r>
            <a:endParaRPr sz="1800" b="1">
              <a:solidFill>
                <a:schemeClr val="dk1"/>
              </a:solidFill>
              <a:latin typeface="Calibri"/>
              <a:ea typeface="Calibri"/>
              <a:cs typeface="Calibri"/>
              <a:sym typeface="Calibri"/>
            </a:endParaRPr>
          </a:p>
          <a:p>
            <a:pPr marL="0" marR="0" lvl="0" indent="0" algn="l" rtl="0">
              <a:spcBef>
                <a:spcPts val="900"/>
              </a:spcBef>
              <a:spcAft>
                <a:spcPts val="0"/>
              </a:spcAft>
              <a:buClr>
                <a:srgbClr val="000000"/>
              </a:buClr>
              <a:buSzPts val="1800"/>
              <a:buFont typeface="Times New Roman"/>
              <a:buNone/>
            </a:pPr>
            <a:r>
              <a:rPr lang="ru-RU" sz="1800" b="1">
                <a:solidFill>
                  <a:schemeClr val="dk1"/>
                </a:solidFill>
                <a:latin typeface="Calibri"/>
                <a:ea typeface="Calibri"/>
                <a:cs typeface="Calibri"/>
                <a:sym typeface="Calibri"/>
              </a:rPr>
              <a:t>Натощак</a:t>
            </a:r>
            <a:endParaRPr sz="1800" b="1">
              <a:solidFill>
                <a:schemeClr val="dk1"/>
              </a:solidFill>
              <a:latin typeface="Calibri"/>
              <a:ea typeface="Calibri"/>
              <a:cs typeface="Calibri"/>
              <a:sym typeface="Calibri"/>
            </a:endParaRPr>
          </a:p>
        </p:txBody>
      </p:sp>
      <p:sp>
        <p:nvSpPr>
          <p:cNvPr id="344" name="Google Shape;344;p32"/>
          <p:cNvSpPr/>
          <p:nvPr/>
        </p:nvSpPr>
        <p:spPr>
          <a:xfrm>
            <a:off x="5791200" y="5105400"/>
            <a:ext cx="304800" cy="304800"/>
          </a:xfrm>
          <a:prstGeom prst="rect">
            <a:avLst/>
          </a:prstGeom>
          <a:gradFill>
            <a:gsLst>
              <a:gs pos="0">
                <a:srgbClr val="76002F"/>
              </a:gs>
              <a:gs pos="50000">
                <a:srgbClr val="FF0066"/>
              </a:gs>
              <a:gs pos="100000">
                <a:srgbClr val="76002F"/>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45" name="Google Shape;345;p32"/>
          <p:cNvSpPr/>
          <p:nvPr/>
        </p:nvSpPr>
        <p:spPr>
          <a:xfrm>
            <a:off x="5791200" y="5486400"/>
            <a:ext cx="304800" cy="304800"/>
          </a:xfrm>
          <a:prstGeom prst="rect">
            <a:avLst/>
          </a:prstGeom>
          <a:gradFill>
            <a:gsLst>
              <a:gs pos="0">
                <a:srgbClr val="007676"/>
              </a:gs>
              <a:gs pos="50000">
                <a:srgbClr val="00FFFF"/>
              </a:gs>
              <a:gs pos="100000">
                <a:srgbClr val="007676"/>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
        <p:nvSpPr>
          <p:cNvPr id="346" name="Google Shape;346;p32"/>
          <p:cNvSpPr/>
          <p:nvPr/>
        </p:nvSpPr>
        <p:spPr>
          <a:xfrm>
            <a:off x="5791200" y="5867400"/>
            <a:ext cx="304800" cy="304800"/>
          </a:xfrm>
          <a:prstGeom prst="rect">
            <a:avLst/>
          </a:prstGeom>
          <a:gradFill>
            <a:gsLst>
              <a:gs pos="0">
                <a:srgbClr val="767600"/>
              </a:gs>
              <a:gs pos="50000">
                <a:srgbClr val="FFFF00"/>
              </a:gs>
              <a:gs pos="100000">
                <a:srgbClr val="767600"/>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000000"/>
              </a:solidFill>
              <a:latin typeface="Calibri"/>
              <a:ea typeface="Calibri"/>
              <a:cs typeface="Calibri"/>
              <a:sym typeface="Calibri"/>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351" name="Google Shape;351;p33"/>
          <p:cNvSpPr txBox="1"/>
          <p:nvPr/>
        </p:nvSpPr>
        <p:spPr>
          <a:xfrm>
            <a:off x="1631950" y="3735388"/>
            <a:ext cx="8662988" cy="3231654"/>
          </a:xfrm>
          <a:prstGeom prst="rect">
            <a:avLst/>
          </a:prstGeom>
          <a:noFill/>
          <a:ln>
            <a:noFill/>
          </a:ln>
        </p:spPr>
        <p:txBody>
          <a:bodyPr spcFirstLastPara="1" wrap="square" lIns="91425" tIns="45700" rIns="91425" bIns="45700" anchor="t" anchorCtr="0">
            <a:noAutofit/>
          </a:bodyPr>
          <a:lstStyle/>
          <a:p>
            <a:pPr marL="11113" marR="0" lvl="0" indent="-11113" algn="ctr" rtl="0">
              <a:lnSpc>
                <a:spcPct val="150000"/>
              </a:lnSpc>
              <a:spcBef>
                <a:spcPts val="0"/>
              </a:spcBef>
              <a:spcAft>
                <a:spcPts val="0"/>
              </a:spcAft>
              <a:buNone/>
            </a:pPr>
            <a:r>
              <a:rPr lang="ru-RU" sz="3600" b="1">
                <a:solidFill>
                  <a:schemeClr val="dk1"/>
                </a:solidFill>
                <a:latin typeface="Verdana"/>
                <a:ea typeface="Verdana"/>
                <a:cs typeface="Verdana"/>
                <a:sym typeface="Verdana"/>
              </a:rPr>
              <a:t>    Необходимо ликвидировать </a:t>
            </a:r>
            <a:endParaRPr/>
          </a:p>
          <a:p>
            <a:pPr marL="11113" marR="0" lvl="0" indent="-11113" algn="ctr" rtl="0">
              <a:lnSpc>
                <a:spcPct val="150000"/>
              </a:lnSpc>
              <a:spcBef>
                <a:spcPts val="0"/>
              </a:spcBef>
              <a:spcAft>
                <a:spcPts val="0"/>
              </a:spcAft>
              <a:buNone/>
            </a:pPr>
            <a:r>
              <a:rPr lang="ru-RU" sz="3600" b="1">
                <a:solidFill>
                  <a:schemeClr val="dk1"/>
                </a:solidFill>
                <a:latin typeface="Verdana"/>
                <a:ea typeface="Verdana"/>
                <a:cs typeface="Verdana"/>
                <a:sym typeface="Verdana"/>
              </a:rPr>
              <a:t>    постпрандиальные  «пики»  </a:t>
            </a:r>
            <a:endParaRPr/>
          </a:p>
          <a:p>
            <a:pPr marL="11113" marR="0" lvl="0" indent="-11113" algn="ctr" rtl="0">
              <a:lnSpc>
                <a:spcPct val="150000"/>
              </a:lnSpc>
              <a:spcBef>
                <a:spcPts val="0"/>
              </a:spcBef>
              <a:spcAft>
                <a:spcPts val="0"/>
              </a:spcAft>
              <a:buNone/>
            </a:pPr>
            <a:r>
              <a:rPr lang="ru-RU" sz="3600" b="1">
                <a:solidFill>
                  <a:schemeClr val="dk1"/>
                </a:solidFill>
                <a:latin typeface="Verdana"/>
                <a:ea typeface="Verdana"/>
                <a:cs typeface="Verdana"/>
                <a:sym typeface="Verdana"/>
              </a:rPr>
              <a:t>    гипергликемии</a:t>
            </a:r>
            <a:endParaRPr/>
          </a:p>
          <a:p>
            <a:pPr marL="457200" marR="0" lvl="0" indent="-457200" algn="l" rtl="0">
              <a:lnSpc>
                <a:spcPct val="150000"/>
              </a:lnSpc>
              <a:spcBef>
                <a:spcPts val="0"/>
              </a:spcBef>
              <a:spcAft>
                <a:spcPts val="0"/>
              </a:spcAft>
              <a:buClr>
                <a:srgbClr val="000000"/>
              </a:buClr>
              <a:buSzPts val="2800"/>
              <a:buFont typeface="Times New Roman"/>
              <a:buNone/>
            </a:pPr>
            <a:endParaRPr sz="2800" b="1">
              <a:solidFill>
                <a:schemeClr val="dk1"/>
              </a:solidFill>
              <a:latin typeface="Verdana"/>
              <a:ea typeface="Verdana"/>
              <a:cs typeface="Verdana"/>
              <a:sym typeface="Verdana"/>
            </a:endParaRPr>
          </a:p>
        </p:txBody>
      </p:sp>
      <p:sp>
        <p:nvSpPr>
          <p:cNvPr id="352" name="Google Shape;352;p33"/>
          <p:cNvSpPr txBox="1"/>
          <p:nvPr/>
        </p:nvSpPr>
        <p:spPr>
          <a:xfrm>
            <a:off x="4452731" y="436563"/>
            <a:ext cx="3595896" cy="6461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600"/>
              <a:buFont typeface="Times New Roman"/>
              <a:buNone/>
            </a:pPr>
            <a:r>
              <a:rPr lang="ru-RU" sz="3600" b="1">
                <a:solidFill>
                  <a:schemeClr val="dk1"/>
                </a:solidFill>
                <a:latin typeface="Verdana"/>
                <a:ea typeface="Verdana"/>
                <a:cs typeface="Verdana"/>
                <a:sym typeface="Verdana"/>
              </a:rPr>
              <a:t>ИТАК!</a:t>
            </a:r>
            <a:endParaRPr/>
          </a:p>
        </p:txBody>
      </p:sp>
      <p:sp>
        <p:nvSpPr>
          <p:cNvPr id="353" name="Google Shape;353;p33"/>
          <p:cNvSpPr txBox="1"/>
          <p:nvPr/>
        </p:nvSpPr>
        <p:spPr>
          <a:xfrm>
            <a:off x="2071689" y="1196975"/>
            <a:ext cx="8345487" cy="1384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800"/>
              <a:buFont typeface="Times New Roman"/>
              <a:buNone/>
            </a:pPr>
            <a:r>
              <a:rPr lang="ru-RU" sz="2800">
                <a:solidFill>
                  <a:schemeClr val="dk1"/>
                </a:solidFill>
                <a:latin typeface="Calibri"/>
                <a:ea typeface="Calibri"/>
                <a:cs typeface="Calibri"/>
                <a:sym typeface="Calibri"/>
              </a:rPr>
              <a:t>Большую часть суток человек находится</a:t>
            </a:r>
            <a:endParaRPr/>
          </a:p>
          <a:p>
            <a:pPr marL="0" marR="0" lvl="0" indent="0" algn="ctr" rtl="0">
              <a:spcBef>
                <a:spcPts val="0"/>
              </a:spcBef>
              <a:spcAft>
                <a:spcPts val="0"/>
              </a:spcAft>
              <a:buClr>
                <a:srgbClr val="000000"/>
              </a:buClr>
              <a:buSzPts val="2800"/>
              <a:buFont typeface="Times New Roman"/>
              <a:buNone/>
            </a:pPr>
            <a:r>
              <a:rPr lang="ru-RU" sz="2800">
                <a:solidFill>
                  <a:schemeClr val="dk1"/>
                </a:solidFill>
                <a:latin typeface="Calibri"/>
                <a:ea typeface="Calibri"/>
                <a:cs typeface="Calibri"/>
                <a:sym typeface="Calibri"/>
              </a:rPr>
              <a:t>в постпрандиальном и постабсорбционном</a:t>
            </a:r>
            <a:endParaRPr sz="2800">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2800"/>
              <a:buFont typeface="Times New Roman"/>
              <a:buNone/>
            </a:pPr>
            <a:r>
              <a:rPr lang="ru-RU" sz="2800">
                <a:solidFill>
                  <a:schemeClr val="dk1"/>
                </a:solidFill>
                <a:latin typeface="Calibri"/>
                <a:ea typeface="Calibri"/>
                <a:cs typeface="Calibri"/>
                <a:sym typeface="Calibri"/>
              </a:rPr>
              <a:t>состоянии</a:t>
            </a:r>
            <a:endParaRPr/>
          </a:p>
        </p:txBody>
      </p:sp>
      <p:sp>
        <p:nvSpPr>
          <p:cNvPr id="354" name="Google Shape;354;p33"/>
          <p:cNvSpPr txBox="1"/>
          <p:nvPr/>
        </p:nvSpPr>
        <p:spPr>
          <a:xfrm>
            <a:off x="3792538" y="2852739"/>
            <a:ext cx="4900612" cy="7080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0"/>
              <a:buFont typeface="Times New Roman"/>
              <a:buNone/>
            </a:pPr>
            <a:r>
              <a:rPr lang="ru-RU" sz="4000" b="1">
                <a:solidFill>
                  <a:schemeClr val="dk1"/>
                </a:solidFill>
                <a:latin typeface="Verdana"/>
                <a:ea typeface="Verdana"/>
                <a:cs typeface="Verdana"/>
                <a:sym typeface="Verdana"/>
              </a:rPr>
              <a:t>Следовательно:</a:t>
            </a:r>
            <a:endParaRP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60"/>
        <p:cNvGrpSpPr/>
        <p:nvPr/>
      </p:nvGrpSpPr>
      <p:grpSpPr>
        <a:xfrm>
          <a:off x="0" y="0"/>
          <a:ext cx="0" cy="0"/>
          <a:chOff x="0" y="0"/>
          <a:chExt cx="0" cy="0"/>
        </a:xfrm>
      </p:grpSpPr>
      <p:sp>
        <p:nvSpPr>
          <p:cNvPr id="361" name="Google Shape;361;p34"/>
          <p:cNvSpPr txBox="1"/>
          <p:nvPr/>
        </p:nvSpPr>
        <p:spPr>
          <a:xfrm>
            <a:off x="1987550" y="476251"/>
            <a:ext cx="8231188" cy="1312863"/>
          </a:xfrm>
          <a:prstGeom prst="rect">
            <a:avLst/>
          </a:prstGeom>
          <a:noFill/>
          <a:ln>
            <a:noFill/>
          </a:ln>
        </p:spPr>
        <p:txBody>
          <a:bodyPr spcFirstLastPara="1" wrap="square" lIns="90000" tIns="46800" rIns="90000" bIns="46800" anchor="b" anchorCtr="0">
            <a:noAutofit/>
          </a:bodyPr>
          <a:lstStyle/>
          <a:p>
            <a:pPr marL="0" marR="0" lvl="0" indent="0" algn="ctr" rtl="0">
              <a:spcBef>
                <a:spcPts val="0"/>
              </a:spcBef>
              <a:spcAft>
                <a:spcPts val="0"/>
              </a:spcAft>
              <a:buNone/>
            </a:pPr>
            <a:r>
              <a:rPr lang="ru-RU" sz="4000">
                <a:solidFill>
                  <a:schemeClr val="dk1"/>
                </a:solidFill>
                <a:latin typeface="Calibri"/>
                <a:ea typeface="Calibri"/>
                <a:cs typeface="Calibri"/>
                <a:sym typeface="Calibri"/>
              </a:rPr>
              <a:t>Уменьшения поступления энергии можно достичь за счет:</a:t>
            </a:r>
            <a:endParaRPr/>
          </a:p>
        </p:txBody>
      </p:sp>
      <p:sp>
        <p:nvSpPr>
          <p:cNvPr id="362" name="Google Shape;362;p34"/>
          <p:cNvSpPr txBox="1"/>
          <p:nvPr/>
        </p:nvSpPr>
        <p:spPr>
          <a:xfrm>
            <a:off x="1987550" y="2133600"/>
            <a:ext cx="8231188" cy="4527550"/>
          </a:xfrm>
          <a:prstGeom prst="rect">
            <a:avLst/>
          </a:prstGeom>
          <a:noFill/>
          <a:ln>
            <a:noFill/>
          </a:ln>
        </p:spPr>
        <p:txBody>
          <a:bodyPr spcFirstLastPara="1" wrap="square" lIns="90000" tIns="46800" rIns="90000" bIns="46800" anchor="t" anchorCtr="0">
            <a:noAutofit/>
          </a:bodyPr>
          <a:lstStyle/>
          <a:p>
            <a:pPr marL="339725" marR="0" lvl="0" indent="-339725" algn="l" rtl="0">
              <a:lnSpc>
                <a:spcPct val="150000"/>
              </a:lnSpc>
              <a:spcBef>
                <a:spcPts val="0"/>
              </a:spcBef>
              <a:spcAft>
                <a:spcPts val="0"/>
              </a:spcAft>
              <a:buClr>
                <a:srgbClr val="FF0000"/>
              </a:buClr>
              <a:buSzPts val="2240"/>
              <a:buFont typeface="Noto Sans Symbols"/>
              <a:buChar char="⮚"/>
            </a:pPr>
            <a:r>
              <a:rPr lang="ru-RU" sz="3200">
                <a:solidFill>
                  <a:schemeClr val="dk1"/>
                </a:solidFill>
                <a:latin typeface="Calibri"/>
                <a:ea typeface="Calibri"/>
                <a:cs typeface="Calibri"/>
                <a:sym typeface="Calibri"/>
              </a:rPr>
              <a:t> </a:t>
            </a:r>
            <a:r>
              <a:rPr lang="ru-RU" sz="3200" i="1">
                <a:solidFill>
                  <a:schemeClr val="dk1"/>
                </a:solidFill>
                <a:latin typeface="Calibri"/>
                <a:ea typeface="Calibri"/>
                <a:cs typeface="Calibri"/>
                <a:sym typeface="Calibri"/>
              </a:rPr>
              <a:t>Снижения калорийности суточного рациона</a:t>
            </a:r>
            <a:endParaRPr/>
          </a:p>
          <a:p>
            <a:pPr marL="339725" marR="0" lvl="0" indent="-339725" algn="l" rtl="0">
              <a:lnSpc>
                <a:spcPct val="150000"/>
              </a:lnSpc>
              <a:spcBef>
                <a:spcPts val="1000"/>
              </a:spcBef>
              <a:spcAft>
                <a:spcPts val="0"/>
              </a:spcAft>
              <a:buClr>
                <a:srgbClr val="FF0000"/>
              </a:buClr>
              <a:buSzPts val="2240"/>
              <a:buFont typeface="Noto Sans Symbols"/>
              <a:buChar char="⮚"/>
            </a:pPr>
            <a:r>
              <a:rPr lang="ru-RU" sz="3200" i="1">
                <a:solidFill>
                  <a:schemeClr val="dk1"/>
                </a:solidFill>
                <a:latin typeface="Calibri"/>
                <a:ea typeface="Calibri"/>
                <a:cs typeface="Calibri"/>
                <a:sym typeface="Calibri"/>
              </a:rPr>
              <a:t> Уменьшения потребления жиров</a:t>
            </a:r>
            <a:endParaRPr/>
          </a:p>
          <a:p>
            <a:pPr marL="339725" marR="0" lvl="0" indent="-339725" algn="l" rtl="0">
              <a:lnSpc>
                <a:spcPct val="150000"/>
              </a:lnSpc>
              <a:spcBef>
                <a:spcPts val="1000"/>
              </a:spcBef>
              <a:spcAft>
                <a:spcPts val="0"/>
              </a:spcAft>
              <a:buClr>
                <a:srgbClr val="FF0000"/>
              </a:buClr>
              <a:buSzPts val="2240"/>
              <a:buFont typeface="Noto Sans Symbols"/>
              <a:buChar char="⮚"/>
            </a:pPr>
            <a:r>
              <a:rPr lang="ru-RU" sz="3200" i="1">
                <a:solidFill>
                  <a:schemeClr val="dk1"/>
                </a:solidFill>
                <a:latin typeface="Calibri"/>
                <a:ea typeface="Calibri"/>
                <a:cs typeface="Calibri"/>
                <a:sym typeface="Calibri"/>
              </a:rPr>
              <a:t> Снижения потребления алкоголя</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8"/>
        <p:cNvGrpSpPr/>
        <p:nvPr/>
      </p:nvGrpSpPr>
      <p:grpSpPr>
        <a:xfrm>
          <a:off x="0" y="0"/>
          <a:ext cx="0" cy="0"/>
          <a:chOff x="0" y="0"/>
          <a:chExt cx="0" cy="0"/>
        </a:xfrm>
      </p:grpSpPr>
      <p:pic>
        <p:nvPicPr>
          <p:cNvPr id="109" name="Google Shape;109;p17"/>
          <p:cNvPicPr preferRelativeResize="0"/>
          <p:nvPr/>
        </p:nvPicPr>
        <p:blipFill rotWithShape="1">
          <a:blip r:embed="rId3">
            <a:alphaModFix/>
          </a:blip>
          <a:srcRect/>
          <a:stretch/>
        </p:blipFill>
        <p:spPr>
          <a:xfrm>
            <a:off x="2080404" y="1201688"/>
            <a:ext cx="7269859" cy="5411337"/>
          </a:xfrm>
          <a:prstGeom prst="rect">
            <a:avLst/>
          </a:prstGeom>
          <a:noFill/>
          <a:ln>
            <a:noFill/>
          </a:ln>
        </p:spPr>
      </p:pic>
      <p:sp>
        <p:nvSpPr>
          <p:cNvPr id="110" name="Google Shape;110;p17"/>
          <p:cNvSpPr/>
          <p:nvPr/>
        </p:nvSpPr>
        <p:spPr>
          <a:xfrm>
            <a:off x="2423593" y="1085394"/>
            <a:ext cx="6478773" cy="471399"/>
          </a:xfrm>
          <a:prstGeom prst="rect">
            <a:avLst/>
          </a:prstGeom>
          <a:solidFill>
            <a:schemeClr val="lt1"/>
          </a:solidFill>
          <a:ln>
            <a:noFill/>
          </a:ln>
        </p:spPr>
        <p:txBody>
          <a:bodyPr spcFirstLastPara="1" wrap="square" lIns="72000" tIns="72000" rIns="72000" bIns="72000" anchor="ctr" anchorCtr="0">
            <a:noAutofit/>
          </a:bodyPr>
          <a:lstStyle/>
          <a:p>
            <a:pPr marL="0" marR="0" lvl="0" indent="0" algn="l" rtl="0">
              <a:lnSpc>
                <a:spcPct val="100000"/>
              </a:lnSpc>
              <a:spcBef>
                <a:spcPts val="0"/>
              </a:spcBef>
              <a:spcAft>
                <a:spcPts val="0"/>
              </a:spcAft>
              <a:buClr>
                <a:srgbClr val="006A68"/>
              </a:buClr>
              <a:buSzPts val="1200"/>
              <a:buFont typeface="Noto Sans Symbols"/>
              <a:buNone/>
            </a:pPr>
            <a:r>
              <a:rPr lang="ru-RU" sz="1200" b="1" i="0" u="none" strike="noStrike" cap="none">
                <a:solidFill>
                  <a:srgbClr val="006A68"/>
                </a:solidFill>
                <a:latin typeface="Arial"/>
                <a:ea typeface="Arial"/>
                <a:cs typeface="Arial"/>
                <a:sym typeface="Arial"/>
              </a:rPr>
              <a:t>Рассчитанное число людей с СД в мире и по регионам на 2015 и </a:t>
            </a:r>
            <a:endParaRPr/>
          </a:p>
          <a:p>
            <a:pPr marL="0" marR="0" lvl="0" indent="0" algn="l" rtl="0">
              <a:lnSpc>
                <a:spcPct val="100000"/>
              </a:lnSpc>
              <a:spcBef>
                <a:spcPts val="0"/>
              </a:spcBef>
              <a:spcAft>
                <a:spcPts val="0"/>
              </a:spcAft>
              <a:buClr>
                <a:srgbClr val="006A68"/>
              </a:buClr>
              <a:buSzPts val="1200"/>
              <a:buFont typeface="Noto Sans Symbols"/>
              <a:buNone/>
            </a:pPr>
            <a:r>
              <a:rPr lang="ru-RU" sz="1200" b="1" i="0" u="none" strike="noStrike" cap="none">
                <a:solidFill>
                  <a:srgbClr val="006A68"/>
                </a:solidFill>
                <a:latin typeface="Arial"/>
                <a:ea typeface="Arial"/>
                <a:cs typeface="Arial"/>
                <a:sym typeface="Arial"/>
              </a:rPr>
              <a:t>2140 годы (возраст от 20 до 79 лет)</a:t>
            </a:r>
            <a:endParaRPr sz="1200" b="1" i="0" u="none" strike="noStrike" cap="none">
              <a:solidFill>
                <a:srgbClr val="006A68"/>
              </a:solidFill>
              <a:latin typeface="Arial"/>
              <a:ea typeface="Arial"/>
              <a:cs typeface="Arial"/>
              <a:sym typeface="Arial"/>
            </a:endParaRPr>
          </a:p>
        </p:txBody>
      </p:sp>
      <p:sp>
        <p:nvSpPr>
          <p:cNvPr id="111" name="Google Shape;111;p17"/>
          <p:cNvSpPr/>
          <p:nvPr/>
        </p:nvSpPr>
        <p:spPr>
          <a:xfrm>
            <a:off x="2568126" y="4513702"/>
            <a:ext cx="6271074" cy="338138"/>
          </a:xfrm>
          <a:prstGeom prst="rect">
            <a:avLst/>
          </a:prstGeom>
          <a:solidFill>
            <a:schemeClr val="lt1"/>
          </a:solidFill>
          <a:ln>
            <a:noFill/>
          </a:ln>
        </p:spPr>
        <p:txBody>
          <a:bodyPr spcFirstLastPara="1" wrap="square" lIns="72000" tIns="72000" rIns="72000" bIns="72000" anchor="ctr" anchorCtr="0">
            <a:noAutofit/>
          </a:bodyPr>
          <a:lstStyle/>
          <a:p>
            <a:pPr marL="0" marR="0" lvl="0" indent="0" algn="l" rtl="0">
              <a:lnSpc>
                <a:spcPct val="100000"/>
              </a:lnSpc>
              <a:spcBef>
                <a:spcPts val="0"/>
              </a:spcBef>
              <a:spcAft>
                <a:spcPts val="0"/>
              </a:spcAft>
              <a:buClr>
                <a:srgbClr val="009692"/>
              </a:buClr>
              <a:buSzPts val="1200"/>
              <a:buFont typeface="Noto Sans Symbols"/>
              <a:buNone/>
            </a:pPr>
            <a:r>
              <a:rPr lang="ru-RU" sz="1200" b="1" i="0" u="none" strike="noStrike" cap="none">
                <a:solidFill>
                  <a:srgbClr val="009692"/>
                </a:solidFill>
                <a:latin typeface="Arial"/>
                <a:ea typeface="Arial"/>
                <a:cs typeface="Arial"/>
                <a:sym typeface="Arial"/>
              </a:rPr>
              <a:t>Случаи смертей от СД, СПИДА, туберкулеза и малярии</a:t>
            </a:r>
            <a:endParaRPr sz="1200" b="1" i="0" u="none" strike="noStrike" cap="none">
              <a:solidFill>
                <a:srgbClr val="009692"/>
              </a:solidFill>
              <a:latin typeface="Arial"/>
              <a:ea typeface="Arial"/>
              <a:cs typeface="Arial"/>
              <a:sym typeface="Arial"/>
            </a:endParaRPr>
          </a:p>
        </p:txBody>
      </p:sp>
      <p:pic>
        <p:nvPicPr>
          <p:cNvPr id="112" name="Google Shape;112;p17"/>
          <p:cNvPicPr preferRelativeResize="0"/>
          <p:nvPr/>
        </p:nvPicPr>
        <p:blipFill rotWithShape="1">
          <a:blip r:embed="rId4">
            <a:alphaModFix/>
          </a:blip>
          <a:srcRect/>
          <a:stretch/>
        </p:blipFill>
        <p:spPr>
          <a:xfrm>
            <a:off x="2474648" y="4281926"/>
            <a:ext cx="6768234" cy="2366056"/>
          </a:xfrm>
          <a:prstGeom prst="rect">
            <a:avLst/>
          </a:prstGeom>
          <a:noFill/>
          <a:ln>
            <a:noFill/>
          </a:ln>
        </p:spPr>
      </p:pic>
      <p:sp>
        <p:nvSpPr>
          <p:cNvPr id="113" name="Google Shape;113;p17"/>
          <p:cNvSpPr/>
          <p:nvPr/>
        </p:nvSpPr>
        <p:spPr>
          <a:xfrm>
            <a:off x="9148483" y="3267636"/>
            <a:ext cx="400953" cy="77572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4" name="Google Shape;114;p17"/>
          <p:cNvSpPr/>
          <p:nvPr/>
        </p:nvSpPr>
        <p:spPr>
          <a:xfrm>
            <a:off x="4867654" y="4513702"/>
            <a:ext cx="4020670" cy="175232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800" b="1" i="1" u="none" strike="noStrike" cap="none">
                <a:solidFill>
                  <a:srgbClr val="338D99"/>
                </a:solidFill>
                <a:latin typeface="Calibri"/>
                <a:ea typeface="Calibri"/>
                <a:cs typeface="Calibri"/>
                <a:sym typeface="Calibri"/>
              </a:rPr>
              <a:t>Каждые 6 секунд </a:t>
            </a:r>
            <a:endParaRPr/>
          </a:p>
          <a:p>
            <a:pPr marL="0" marR="0" lvl="0" indent="0" algn="ctr" rtl="0">
              <a:spcBef>
                <a:spcPts val="0"/>
              </a:spcBef>
              <a:spcAft>
                <a:spcPts val="0"/>
              </a:spcAft>
              <a:buNone/>
            </a:pPr>
            <a:r>
              <a:rPr lang="ru-RU" sz="1800" b="1" i="1" u="none" strike="noStrike" cap="none">
                <a:solidFill>
                  <a:srgbClr val="338D99"/>
                </a:solidFill>
                <a:latin typeface="Calibri"/>
                <a:ea typeface="Calibri"/>
                <a:cs typeface="Calibri"/>
                <a:sym typeface="Calibri"/>
              </a:rPr>
              <a:t>1 человек умирает от диабета </a:t>
            </a:r>
            <a:endParaRPr/>
          </a:p>
          <a:p>
            <a:pPr marL="0" marR="0" lvl="0" indent="0" algn="ctr" rtl="0">
              <a:spcBef>
                <a:spcPts val="0"/>
              </a:spcBef>
              <a:spcAft>
                <a:spcPts val="0"/>
              </a:spcAft>
              <a:buNone/>
            </a:pPr>
            <a:r>
              <a:rPr lang="ru-RU" sz="1800" b="1" i="1" u="none" strike="noStrike" cap="none">
                <a:solidFill>
                  <a:srgbClr val="C00000"/>
                </a:solidFill>
                <a:latin typeface="Calibri"/>
                <a:ea typeface="Calibri"/>
                <a:cs typeface="Calibri"/>
                <a:sym typeface="Calibri"/>
              </a:rPr>
              <a:t>(5 млн смертей в год)</a:t>
            </a:r>
            <a:endParaRPr sz="1800" b="1" i="1" u="none" strike="noStrike" cap="none">
              <a:solidFill>
                <a:srgbClr val="C00000"/>
              </a:solidFill>
              <a:latin typeface="Calibri"/>
              <a:ea typeface="Calibri"/>
              <a:cs typeface="Calibri"/>
              <a:sym typeface="Calibri"/>
            </a:endParaRPr>
          </a:p>
        </p:txBody>
      </p:sp>
      <p:sp>
        <p:nvSpPr>
          <p:cNvPr id="115" name="Google Shape;115;p17"/>
          <p:cNvSpPr txBox="1"/>
          <p:nvPr/>
        </p:nvSpPr>
        <p:spPr>
          <a:xfrm>
            <a:off x="1775521" y="319740"/>
            <a:ext cx="8568951" cy="475363"/>
          </a:xfrm>
          <a:prstGeom prst="rect">
            <a:avLst/>
          </a:prstGeom>
          <a:noFill/>
          <a:ln>
            <a:noFill/>
          </a:ln>
        </p:spPr>
        <p:txBody>
          <a:bodyPr spcFirstLastPara="1" wrap="square" lIns="31825" tIns="15925" rIns="31825" bIns="15925" anchor="ctr" anchorCtr="0">
            <a:noAutofit/>
          </a:bodyPr>
          <a:lstStyle/>
          <a:p>
            <a:pPr marL="0" marR="0" lvl="0" indent="0" algn="ctr" rtl="0">
              <a:lnSpc>
                <a:spcPct val="90000"/>
              </a:lnSpc>
              <a:spcBef>
                <a:spcPts val="0"/>
              </a:spcBef>
              <a:spcAft>
                <a:spcPts val="0"/>
              </a:spcAft>
              <a:buClr>
                <a:srgbClr val="000000"/>
              </a:buClr>
              <a:buSzPts val="3200"/>
              <a:buFont typeface="Arial Black"/>
              <a:buNone/>
            </a:pPr>
            <a:r>
              <a:rPr lang="ru-RU" sz="3200" b="1" i="0" u="none" strike="noStrike" cap="none">
                <a:solidFill>
                  <a:srgbClr val="000000"/>
                </a:solidFill>
                <a:latin typeface="Arial Black"/>
                <a:ea typeface="Arial Black"/>
                <a:cs typeface="Arial Black"/>
                <a:sym typeface="Arial Black"/>
              </a:rPr>
              <a:t>Современное состояние проблемы  </a:t>
            </a:r>
            <a:endParaRPr sz="3200" b="1" i="0" u="none" strike="noStrike" cap="none">
              <a:solidFill>
                <a:srgbClr val="000000"/>
              </a:solidFill>
              <a:latin typeface="Arial Black"/>
              <a:ea typeface="Arial Black"/>
              <a:cs typeface="Arial Black"/>
              <a:sym typeface="Arial Black"/>
            </a:endParaRPr>
          </a:p>
        </p:txBody>
      </p:sp>
      <p:sp>
        <p:nvSpPr>
          <p:cNvPr id="116" name="Google Shape;116;p17"/>
          <p:cNvSpPr/>
          <p:nvPr/>
        </p:nvSpPr>
        <p:spPr>
          <a:xfrm>
            <a:off x="4751145" y="3573015"/>
            <a:ext cx="3600400" cy="940687"/>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1600" b="1" i="1" u="none" strike="noStrike" cap="none">
                <a:solidFill>
                  <a:srgbClr val="8D1F1B"/>
                </a:solidFill>
                <a:latin typeface="Calibri"/>
                <a:ea typeface="Calibri"/>
                <a:cs typeface="Calibri"/>
                <a:sym typeface="Calibri"/>
              </a:rPr>
              <a:t>Мир:</a:t>
            </a:r>
            <a:endParaRPr/>
          </a:p>
          <a:p>
            <a:pPr marL="0" marR="0" lvl="0" indent="0" algn="ctr" rtl="0">
              <a:spcBef>
                <a:spcPts val="0"/>
              </a:spcBef>
              <a:spcAft>
                <a:spcPts val="0"/>
              </a:spcAft>
              <a:buNone/>
            </a:pPr>
            <a:r>
              <a:rPr lang="ru-RU" sz="2000" b="1" i="0" u="none" strike="noStrike" cap="none">
                <a:solidFill>
                  <a:srgbClr val="8D1F1B"/>
                </a:solidFill>
                <a:latin typeface="Calibri"/>
                <a:ea typeface="Calibri"/>
                <a:cs typeface="Calibri"/>
                <a:sym typeface="Calibri"/>
              </a:rPr>
              <a:t>2015 год 415 млн</a:t>
            </a:r>
            <a:endParaRPr/>
          </a:p>
          <a:p>
            <a:pPr marL="0" marR="0" lvl="0" indent="0" algn="ctr" rtl="0">
              <a:spcBef>
                <a:spcPts val="0"/>
              </a:spcBef>
              <a:spcAft>
                <a:spcPts val="0"/>
              </a:spcAft>
              <a:buNone/>
            </a:pPr>
            <a:r>
              <a:rPr lang="ru-RU" sz="2000" b="1" i="0" u="none" strike="noStrike" cap="none">
                <a:solidFill>
                  <a:srgbClr val="8D1F1B"/>
                </a:solidFill>
                <a:latin typeface="Calibri"/>
                <a:ea typeface="Calibri"/>
                <a:cs typeface="Calibri"/>
                <a:sym typeface="Calibri"/>
              </a:rPr>
              <a:t>2040 год 642 млн</a:t>
            </a:r>
            <a:endParaRPr sz="2000" b="1" i="0" u="none" strike="noStrike" cap="none">
              <a:solidFill>
                <a:srgbClr val="8D1F1B"/>
              </a:solidFill>
              <a:latin typeface="Calibri"/>
              <a:ea typeface="Calibri"/>
              <a:cs typeface="Calibri"/>
              <a:sym typeface="Calibri"/>
            </a:endParaRPr>
          </a:p>
        </p:txBody>
      </p:sp>
      <p:sp>
        <p:nvSpPr>
          <p:cNvPr id="117" name="Google Shape;117;p17"/>
          <p:cNvSpPr txBox="1"/>
          <p:nvPr/>
        </p:nvSpPr>
        <p:spPr>
          <a:xfrm>
            <a:off x="2080404" y="6554209"/>
            <a:ext cx="2233613" cy="231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Noto Sans Symbols"/>
              <a:buNone/>
            </a:pPr>
            <a:r>
              <a:rPr lang="ru-RU" sz="900" b="0" i="0" u="none" strike="noStrike" cap="none">
                <a:solidFill>
                  <a:srgbClr val="000000"/>
                </a:solidFill>
                <a:latin typeface="Arial"/>
                <a:ea typeface="Arial"/>
                <a:cs typeface="Arial"/>
                <a:sym typeface="Arial"/>
              </a:rPr>
              <a:t>Atlas IDF, 7</a:t>
            </a:r>
            <a:r>
              <a:rPr lang="ru-RU" sz="900" b="0" i="0" u="none" strike="noStrike" cap="none" baseline="30000">
                <a:solidFill>
                  <a:srgbClr val="000000"/>
                </a:solidFill>
                <a:latin typeface="Arial"/>
                <a:ea typeface="Arial"/>
                <a:cs typeface="Arial"/>
                <a:sym typeface="Arial"/>
              </a:rPr>
              <a:t>th</a:t>
            </a:r>
            <a:r>
              <a:rPr lang="ru-RU" sz="900" b="0" i="0" u="none" strike="noStrike" cap="none">
                <a:solidFill>
                  <a:srgbClr val="000000"/>
                </a:solidFill>
                <a:latin typeface="Arial"/>
                <a:ea typeface="Arial"/>
                <a:cs typeface="Arial"/>
                <a:sym typeface="Arial"/>
              </a:rPr>
              <a:t> ed., 2015</a:t>
            </a:r>
            <a:endParaRPr sz="9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50551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77"/>
        <p:cNvGrpSpPr/>
        <p:nvPr/>
      </p:nvGrpSpPr>
      <p:grpSpPr>
        <a:xfrm>
          <a:off x="0" y="0"/>
          <a:ext cx="0" cy="0"/>
          <a:chOff x="0" y="0"/>
          <a:chExt cx="0" cy="0"/>
        </a:xfrm>
      </p:grpSpPr>
      <p:sp>
        <p:nvSpPr>
          <p:cNvPr id="378" name="Google Shape;378;p36"/>
          <p:cNvSpPr/>
          <p:nvPr/>
        </p:nvSpPr>
        <p:spPr>
          <a:xfrm>
            <a:off x="3122613" y="4244976"/>
            <a:ext cx="1801812" cy="468313"/>
          </a:xfrm>
          <a:prstGeom prst="roundRect">
            <a:avLst>
              <a:gd name="adj" fmla="val 16667"/>
            </a:avLst>
          </a:prstGeom>
          <a:solidFill>
            <a:srgbClr val="800000"/>
          </a:solidFill>
          <a:ln w="25550" cap="sq" cmpd="sng">
            <a:solidFill>
              <a:srgbClr val="FFFFFF"/>
            </a:solidFill>
            <a:prstDash val="solid"/>
            <a:miter lim="800000"/>
            <a:headEnd type="none" w="sm" len="sm"/>
            <a:tailEnd type="none" w="sm" len="sm"/>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79" name="Google Shape;379;p36"/>
          <p:cNvSpPr/>
          <p:nvPr/>
        </p:nvSpPr>
        <p:spPr>
          <a:xfrm>
            <a:off x="3122613" y="5153026"/>
            <a:ext cx="1801812" cy="468313"/>
          </a:xfrm>
          <a:prstGeom prst="roundRect">
            <a:avLst>
              <a:gd name="adj" fmla="val 16667"/>
            </a:avLst>
          </a:prstGeom>
          <a:solidFill>
            <a:srgbClr val="800000"/>
          </a:solidFill>
          <a:ln w="25550" cap="sq" cmpd="sng">
            <a:solidFill>
              <a:srgbClr val="FFFFFF"/>
            </a:solidFill>
            <a:prstDash val="solid"/>
            <a:miter lim="800000"/>
            <a:headEnd type="none" w="sm" len="sm"/>
            <a:tailEnd type="none" w="sm" len="sm"/>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80" name="Google Shape;380;p36"/>
          <p:cNvSpPr/>
          <p:nvPr/>
        </p:nvSpPr>
        <p:spPr>
          <a:xfrm>
            <a:off x="3122613" y="3382963"/>
            <a:ext cx="1801812" cy="468312"/>
          </a:xfrm>
          <a:prstGeom prst="roundRect">
            <a:avLst>
              <a:gd name="adj" fmla="val 16667"/>
            </a:avLst>
          </a:prstGeom>
          <a:solidFill>
            <a:srgbClr val="800000"/>
          </a:solidFill>
          <a:ln w="25550" cap="sq" cmpd="sng">
            <a:solidFill>
              <a:srgbClr val="FFFFFF"/>
            </a:solidFill>
            <a:prstDash val="solid"/>
            <a:miter lim="800000"/>
            <a:headEnd type="none" w="sm" len="sm"/>
            <a:tailEnd type="none" w="sm" len="sm"/>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81" name="Google Shape;381;p36"/>
          <p:cNvSpPr/>
          <p:nvPr/>
        </p:nvSpPr>
        <p:spPr>
          <a:xfrm>
            <a:off x="3122613" y="1612901"/>
            <a:ext cx="1801812" cy="468313"/>
          </a:xfrm>
          <a:prstGeom prst="roundRect">
            <a:avLst>
              <a:gd name="adj" fmla="val 16667"/>
            </a:avLst>
          </a:prstGeom>
          <a:solidFill>
            <a:srgbClr val="800000"/>
          </a:solidFill>
          <a:ln w="25550" cap="sq" cmpd="sng">
            <a:solidFill>
              <a:srgbClr val="FFFFFF"/>
            </a:solidFill>
            <a:prstDash val="solid"/>
            <a:miter lim="800000"/>
            <a:headEnd type="none" w="sm" len="sm"/>
            <a:tailEnd type="none" w="sm" len="sm"/>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82" name="Google Shape;382;p36"/>
          <p:cNvSpPr/>
          <p:nvPr/>
        </p:nvSpPr>
        <p:spPr>
          <a:xfrm>
            <a:off x="1524000" y="6384926"/>
            <a:ext cx="9144000" cy="360363"/>
          </a:xfrm>
          <a:prstGeom prst="rect">
            <a:avLst/>
          </a:prstGeom>
          <a:noFill/>
          <a:ln>
            <a:noFill/>
          </a:ln>
        </p:spPr>
        <p:txBody>
          <a:bodyPr spcFirstLastPara="1" wrap="square" lIns="81700" tIns="42475" rIns="81700" bIns="42475" anchor="t" anchorCtr="0">
            <a:noAutofit/>
          </a:bodyPr>
          <a:lstStyle/>
          <a:p>
            <a:pPr marL="0" marR="0" lvl="0" indent="0" algn="ctr" rtl="0">
              <a:spcBef>
                <a:spcPts val="0"/>
              </a:spcBef>
              <a:spcAft>
                <a:spcPts val="0"/>
              </a:spcAft>
              <a:buNone/>
            </a:pPr>
            <a:r>
              <a:rPr lang="ru-RU" sz="1800" b="1">
                <a:solidFill>
                  <a:srgbClr val="CC0066"/>
                </a:solidFill>
                <a:latin typeface="Calibri"/>
                <a:ea typeface="Calibri"/>
                <a:cs typeface="Calibri"/>
                <a:sym typeface="Calibri"/>
              </a:rPr>
              <a:t>Рекомендуется дробный режим питания: небольшие порции 5-6 раз в день</a:t>
            </a:r>
            <a:endParaRPr/>
          </a:p>
        </p:txBody>
      </p:sp>
      <p:sp>
        <p:nvSpPr>
          <p:cNvPr id="383" name="Google Shape;383;p36"/>
          <p:cNvSpPr/>
          <p:nvPr/>
        </p:nvSpPr>
        <p:spPr>
          <a:xfrm>
            <a:off x="3051176" y="1600200"/>
            <a:ext cx="1660525" cy="450850"/>
          </a:xfrm>
          <a:prstGeom prst="rect">
            <a:avLst/>
          </a:prstGeom>
          <a:noFill/>
          <a:ln>
            <a:noFill/>
          </a:ln>
        </p:spPr>
        <p:txBody>
          <a:bodyPr spcFirstLastPara="1" wrap="square" lIns="81700" tIns="42475" rIns="81700" bIns="42475" anchor="t" anchorCtr="0">
            <a:noAutofit/>
          </a:bodyPr>
          <a:lstStyle/>
          <a:p>
            <a:pPr marL="0" marR="0" lvl="0" indent="0" algn="r" rtl="0">
              <a:spcBef>
                <a:spcPts val="0"/>
              </a:spcBef>
              <a:spcAft>
                <a:spcPts val="0"/>
              </a:spcAft>
              <a:buNone/>
            </a:pPr>
            <a:r>
              <a:rPr lang="ru-RU" sz="1300" b="1">
                <a:solidFill>
                  <a:srgbClr val="FFFFFF"/>
                </a:solidFill>
                <a:latin typeface="Calibri"/>
                <a:ea typeface="Calibri"/>
                <a:cs typeface="Calibri"/>
                <a:sym typeface="Calibri"/>
              </a:rPr>
              <a:t>жиры</a:t>
            </a:r>
            <a:endParaRPr/>
          </a:p>
          <a:p>
            <a:pPr marL="0" marR="0" lvl="0" indent="0" algn="r" rtl="0">
              <a:spcBef>
                <a:spcPts val="0"/>
              </a:spcBef>
              <a:spcAft>
                <a:spcPts val="0"/>
              </a:spcAft>
              <a:buNone/>
            </a:pPr>
            <a:r>
              <a:rPr lang="ru-RU" sz="1100" b="1">
                <a:solidFill>
                  <a:srgbClr val="FFFFFF"/>
                </a:solidFill>
                <a:latin typeface="Calibri"/>
                <a:ea typeface="Calibri"/>
                <a:cs typeface="Calibri"/>
                <a:sym typeface="Calibri"/>
              </a:rPr>
              <a:t>9 ккал в 1 грамме</a:t>
            </a:r>
            <a:endParaRPr/>
          </a:p>
        </p:txBody>
      </p:sp>
      <p:sp>
        <p:nvSpPr>
          <p:cNvPr id="384" name="Google Shape;384;p36"/>
          <p:cNvSpPr/>
          <p:nvPr/>
        </p:nvSpPr>
        <p:spPr>
          <a:xfrm>
            <a:off x="3040063" y="3355975"/>
            <a:ext cx="1708150" cy="450850"/>
          </a:xfrm>
          <a:prstGeom prst="rect">
            <a:avLst/>
          </a:prstGeom>
          <a:noFill/>
          <a:ln>
            <a:noFill/>
          </a:ln>
        </p:spPr>
        <p:txBody>
          <a:bodyPr spcFirstLastPara="1" wrap="square" lIns="81700" tIns="42475" rIns="81700" bIns="42475" anchor="t" anchorCtr="0">
            <a:noAutofit/>
          </a:bodyPr>
          <a:lstStyle/>
          <a:p>
            <a:pPr marL="0" marR="0" lvl="0" indent="0" algn="r" rtl="0">
              <a:spcBef>
                <a:spcPts val="0"/>
              </a:spcBef>
              <a:spcAft>
                <a:spcPts val="0"/>
              </a:spcAft>
              <a:buNone/>
            </a:pPr>
            <a:r>
              <a:rPr lang="ru-RU" sz="1300" b="1">
                <a:solidFill>
                  <a:srgbClr val="FFFFFF"/>
                </a:solidFill>
                <a:latin typeface="Calibri"/>
                <a:ea typeface="Calibri"/>
                <a:cs typeface="Calibri"/>
                <a:sym typeface="Calibri"/>
              </a:rPr>
              <a:t>углеводы</a:t>
            </a:r>
            <a:endParaRPr/>
          </a:p>
          <a:p>
            <a:pPr marL="0" marR="0" lvl="0" indent="0" algn="r" rtl="0">
              <a:spcBef>
                <a:spcPts val="0"/>
              </a:spcBef>
              <a:spcAft>
                <a:spcPts val="0"/>
              </a:spcAft>
              <a:buNone/>
            </a:pPr>
            <a:r>
              <a:rPr lang="ru-RU" sz="1100" b="1">
                <a:solidFill>
                  <a:srgbClr val="FFFFFF"/>
                </a:solidFill>
                <a:latin typeface="Calibri"/>
                <a:ea typeface="Calibri"/>
                <a:cs typeface="Calibri"/>
                <a:sym typeface="Calibri"/>
              </a:rPr>
              <a:t>4 ккал в 1 грамме</a:t>
            </a:r>
            <a:endParaRPr/>
          </a:p>
        </p:txBody>
      </p:sp>
      <p:sp>
        <p:nvSpPr>
          <p:cNvPr id="385" name="Google Shape;385;p36"/>
          <p:cNvSpPr/>
          <p:nvPr/>
        </p:nvSpPr>
        <p:spPr>
          <a:xfrm>
            <a:off x="2695575" y="4233863"/>
            <a:ext cx="2032000" cy="450850"/>
          </a:xfrm>
          <a:prstGeom prst="rect">
            <a:avLst/>
          </a:prstGeom>
          <a:noFill/>
          <a:ln>
            <a:noFill/>
          </a:ln>
        </p:spPr>
        <p:txBody>
          <a:bodyPr spcFirstLastPara="1" wrap="square" lIns="81700" tIns="42475" rIns="81700" bIns="42475" anchor="t" anchorCtr="0">
            <a:noAutofit/>
          </a:bodyPr>
          <a:lstStyle/>
          <a:p>
            <a:pPr marL="0" marR="0" lvl="0" indent="0" algn="r" rtl="0">
              <a:spcBef>
                <a:spcPts val="0"/>
              </a:spcBef>
              <a:spcAft>
                <a:spcPts val="0"/>
              </a:spcAft>
              <a:buNone/>
            </a:pPr>
            <a:r>
              <a:rPr lang="ru-RU" sz="1300" b="1">
                <a:solidFill>
                  <a:srgbClr val="FFFFFF"/>
                </a:solidFill>
                <a:latin typeface="Calibri"/>
                <a:ea typeface="Calibri"/>
                <a:cs typeface="Calibri"/>
                <a:sym typeface="Calibri"/>
              </a:rPr>
              <a:t>белки</a:t>
            </a:r>
            <a:endParaRPr/>
          </a:p>
          <a:p>
            <a:pPr marL="0" marR="0" lvl="0" indent="0" algn="r" rtl="0">
              <a:spcBef>
                <a:spcPts val="0"/>
              </a:spcBef>
              <a:spcAft>
                <a:spcPts val="0"/>
              </a:spcAft>
              <a:buNone/>
            </a:pPr>
            <a:r>
              <a:rPr lang="ru-RU" sz="1100" b="1">
                <a:solidFill>
                  <a:srgbClr val="FFFFFF"/>
                </a:solidFill>
                <a:latin typeface="Calibri"/>
                <a:ea typeface="Calibri"/>
                <a:cs typeface="Calibri"/>
                <a:sym typeface="Calibri"/>
              </a:rPr>
              <a:t>4 ккал в 1 грамме</a:t>
            </a:r>
            <a:endParaRPr/>
          </a:p>
        </p:txBody>
      </p:sp>
      <p:sp>
        <p:nvSpPr>
          <p:cNvPr id="386" name="Google Shape;386;p36"/>
          <p:cNvSpPr/>
          <p:nvPr/>
        </p:nvSpPr>
        <p:spPr>
          <a:xfrm>
            <a:off x="3700463" y="5111750"/>
            <a:ext cx="1028700" cy="450850"/>
          </a:xfrm>
          <a:prstGeom prst="rect">
            <a:avLst/>
          </a:prstGeom>
          <a:noFill/>
          <a:ln>
            <a:noFill/>
          </a:ln>
        </p:spPr>
        <p:txBody>
          <a:bodyPr spcFirstLastPara="1" wrap="square" lIns="81700" tIns="42475" rIns="81700" bIns="42475" anchor="t" anchorCtr="0">
            <a:noAutofit/>
          </a:bodyPr>
          <a:lstStyle/>
          <a:p>
            <a:pPr marL="0" marR="0" lvl="0" indent="0" algn="r" rtl="0">
              <a:spcBef>
                <a:spcPts val="0"/>
              </a:spcBef>
              <a:spcAft>
                <a:spcPts val="0"/>
              </a:spcAft>
              <a:buNone/>
            </a:pPr>
            <a:r>
              <a:rPr lang="ru-RU" sz="1300" b="1">
                <a:solidFill>
                  <a:srgbClr val="FFFFFF"/>
                </a:solidFill>
                <a:latin typeface="Calibri"/>
                <a:ea typeface="Calibri"/>
                <a:cs typeface="Calibri"/>
                <a:sym typeface="Calibri"/>
              </a:rPr>
              <a:t>вода</a:t>
            </a:r>
            <a:endParaRPr/>
          </a:p>
          <a:p>
            <a:pPr marL="0" marR="0" lvl="0" indent="0" algn="r" rtl="0">
              <a:spcBef>
                <a:spcPts val="0"/>
              </a:spcBef>
              <a:spcAft>
                <a:spcPts val="0"/>
              </a:spcAft>
              <a:buNone/>
            </a:pPr>
            <a:r>
              <a:rPr lang="ru-RU" sz="1100" b="1">
                <a:solidFill>
                  <a:srgbClr val="FFFFFF"/>
                </a:solidFill>
                <a:latin typeface="Calibri"/>
                <a:ea typeface="Calibri"/>
                <a:cs typeface="Calibri"/>
                <a:sym typeface="Calibri"/>
              </a:rPr>
              <a:t>0 ккал</a:t>
            </a:r>
            <a:endParaRPr/>
          </a:p>
        </p:txBody>
      </p:sp>
      <p:sp>
        <p:nvSpPr>
          <p:cNvPr id="387" name="Google Shape;387;p36"/>
          <p:cNvSpPr/>
          <p:nvPr/>
        </p:nvSpPr>
        <p:spPr>
          <a:xfrm>
            <a:off x="5145088" y="1585913"/>
            <a:ext cx="1738312" cy="531812"/>
          </a:xfrm>
          <a:custGeom>
            <a:avLst/>
            <a:gdLst/>
            <a:ahLst/>
            <a:cxnLst/>
            <a:rect l="l" t="t" r="r" b="b"/>
            <a:pathLst>
              <a:path w="1711325" h="531813" extrusionOk="0">
                <a:moveTo>
                  <a:pt x="0" y="132953"/>
                </a:moveTo>
                <a:lnTo>
                  <a:pt x="16619" y="132953"/>
                </a:lnTo>
                <a:lnTo>
                  <a:pt x="16619" y="398860"/>
                </a:lnTo>
                <a:lnTo>
                  <a:pt x="0" y="398860"/>
                </a:lnTo>
                <a:lnTo>
                  <a:pt x="0" y="132953"/>
                </a:lnTo>
                <a:close/>
                <a:moveTo>
                  <a:pt x="33238" y="132953"/>
                </a:moveTo>
                <a:lnTo>
                  <a:pt x="66477" y="132953"/>
                </a:lnTo>
                <a:lnTo>
                  <a:pt x="66477" y="398860"/>
                </a:lnTo>
                <a:lnTo>
                  <a:pt x="33238" y="398860"/>
                </a:lnTo>
                <a:lnTo>
                  <a:pt x="33238" y="132953"/>
                </a:lnTo>
                <a:close/>
                <a:moveTo>
                  <a:pt x="83096" y="132953"/>
                </a:moveTo>
                <a:lnTo>
                  <a:pt x="1445419" y="132953"/>
                </a:lnTo>
                <a:lnTo>
                  <a:pt x="1445419" y="0"/>
                </a:lnTo>
                <a:lnTo>
                  <a:pt x="1711325" y="265907"/>
                </a:lnTo>
                <a:lnTo>
                  <a:pt x="1445419" y="531813"/>
                </a:lnTo>
                <a:lnTo>
                  <a:pt x="1445419" y="398860"/>
                </a:lnTo>
                <a:lnTo>
                  <a:pt x="83096" y="398860"/>
                </a:lnTo>
                <a:lnTo>
                  <a:pt x="83096" y="132953"/>
                </a:lnTo>
                <a:close/>
              </a:path>
            </a:pathLst>
          </a:custGeom>
          <a:solidFill>
            <a:srgbClr val="800000"/>
          </a:solidFill>
          <a:ln>
            <a:noFill/>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88" name="Google Shape;388;p36"/>
          <p:cNvSpPr/>
          <p:nvPr/>
        </p:nvSpPr>
        <p:spPr>
          <a:xfrm>
            <a:off x="5145088" y="3384551"/>
            <a:ext cx="1738312" cy="531813"/>
          </a:xfrm>
          <a:custGeom>
            <a:avLst/>
            <a:gdLst/>
            <a:ahLst/>
            <a:cxnLst/>
            <a:rect l="l" t="t" r="r" b="b"/>
            <a:pathLst>
              <a:path w="1711325" h="530225" extrusionOk="0">
                <a:moveTo>
                  <a:pt x="0" y="132556"/>
                </a:moveTo>
                <a:lnTo>
                  <a:pt x="16570" y="132556"/>
                </a:lnTo>
                <a:lnTo>
                  <a:pt x="16570" y="397669"/>
                </a:lnTo>
                <a:lnTo>
                  <a:pt x="0" y="397669"/>
                </a:lnTo>
                <a:lnTo>
                  <a:pt x="0" y="132556"/>
                </a:lnTo>
                <a:close/>
                <a:moveTo>
                  <a:pt x="33139" y="132556"/>
                </a:moveTo>
                <a:lnTo>
                  <a:pt x="66278" y="132556"/>
                </a:lnTo>
                <a:lnTo>
                  <a:pt x="66278" y="397669"/>
                </a:lnTo>
                <a:lnTo>
                  <a:pt x="33139" y="397669"/>
                </a:lnTo>
                <a:lnTo>
                  <a:pt x="33139" y="132556"/>
                </a:lnTo>
                <a:close/>
                <a:moveTo>
                  <a:pt x="82848" y="132556"/>
                </a:moveTo>
                <a:lnTo>
                  <a:pt x="1446213" y="132556"/>
                </a:lnTo>
                <a:lnTo>
                  <a:pt x="1446213" y="0"/>
                </a:lnTo>
                <a:lnTo>
                  <a:pt x="1711325" y="265113"/>
                </a:lnTo>
                <a:lnTo>
                  <a:pt x="1446213" y="530225"/>
                </a:lnTo>
                <a:lnTo>
                  <a:pt x="1446213" y="397669"/>
                </a:lnTo>
                <a:lnTo>
                  <a:pt x="82848" y="397669"/>
                </a:lnTo>
                <a:lnTo>
                  <a:pt x="82848" y="132556"/>
                </a:lnTo>
                <a:close/>
              </a:path>
            </a:pathLst>
          </a:custGeom>
          <a:solidFill>
            <a:srgbClr val="800000"/>
          </a:solidFill>
          <a:ln>
            <a:noFill/>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89" name="Google Shape;389;p36"/>
          <p:cNvSpPr/>
          <p:nvPr/>
        </p:nvSpPr>
        <p:spPr>
          <a:xfrm>
            <a:off x="5145088" y="5160963"/>
            <a:ext cx="1738312" cy="531812"/>
          </a:xfrm>
          <a:custGeom>
            <a:avLst/>
            <a:gdLst/>
            <a:ahLst/>
            <a:cxnLst/>
            <a:rect l="l" t="t" r="r" b="b"/>
            <a:pathLst>
              <a:path w="1711325" h="530225" extrusionOk="0">
                <a:moveTo>
                  <a:pt x="0" y="132556"/>
                </a:moveTo>
                <a:lnTo>
                  <a:pt x="16570" y="132556"/>
                </a:lnTo>
                <a:lnTo>
                  <a:pt x="16570" y="397669"/>
                </a:lnTo>
                <a:lnTo>
                  <a:pt x="0" y="397669"/>
                </a:lnTo>
                <a:lnTo>
                  <a:pt x="0" y="132556"/>
                </a:lnTo>
                <a:close/>
                <a:moveTo>
                  <a:pt x="33139" y="132556"/>
                </a:moveTo>
                <a:lnTo>
                  <a:pt x="66278" y="132556"/>
                </a:lnTo>
                <a:lnTo>
                  <a:pt x="66278" y="397669"/>
                </a:lnTo>
                <a:lnTo>
                  <a:pt x="33139" y="397669"/>
                </a:lnTo>
                <a:lnTo>
                  <a:pt x="33139" y="132556"/>
                </a:lnTo>
                <a:close/>
                <a:moveTo>
                  <a:pt x="82848" y="132556"/>
                </a:moveTo>
                <a:lnTo>
                  <a:pt x="1446213" y="132556"/>
                </a:lnTo>
                <a:lnTo>
                  <a:pt x="1446213" y="0"/>
                </a:lnTo>
                <a:lnTo>
                  <a:pt x="1711325" y="265113"/>
                </a:lnTo>
                <a:lnTo>
                  <a:pt x="1446213" y="530225"/>
                </a:lnTo>
                <a:lnTo>
                  <a:pt x="1446213" y="397669"/>
                </a:lnTo>
                <a:lnTo>
                  <a:pt x="82848" y="397669"/>
                </a:lnTo>
                <a:lnTo>
                  <a:pt x="82848" y="132556"/>
                </a:lnTo>
                <a:close/>
              </a:path>
            </a:pathLst>
          </a:custGeom>
          <a:solidFill>
            <a:srgbClr val="800000"/>
          </a:solidFill>
          <a:ln>
            <a:noFill/>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90" name="Google Shape;390;p36"/>
          <p:cNvSpPr/>
          <p:nvPr/>
        </p:nvSpPr>
        <p:spPr>
          <a:xfrm>
            <a:off x="3122613" y="2474914"/>
            <a:ext cx="1801812" cy="466725"/>
          </a:xfrm>
          <a:prstGeom prst="roundRect">
            <a:avLst>
              <a:gd name="adj" fmla="val 16667"/>
            </a:avLst>
          </a:prstGeom>
          <a:noFill/>
          <a:ln w="255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91" name="Google Shape;391;p36"/>
          <p:cNvSpPr/>
          <p:nvPr/>
        </p:nvSpPr>
        <p:spPr>
          <a:xfrm>
            <a:off x="3122613" y="2511426"/>
            <a:ext cx="1801812" cy="468313"/>
          </a:xfrm>
          <a:prstGeom prst="roundRect">
            <a:avLst>
              <a:gd name="adj" fmla="val 16667"/>
            </a:avLst>
          </a:prstGeom>
          <a:solidFill>
            <a:srgbClr val="800000"/>
          </a:solidFill>
          <a:ln w="25550" cap="sq" cmpd="sng">
            <a:solidFill>
              <a:srgbClr val="FFFFFF"/>
            </a:solidFill>
            <a:prstDash val="solid"/>
            <a:miter lim="800000"/>
            <a:headEnd type="none" w="sm" len="sm"/>
            <a:tailEnd type="none" w="sm" len="sm"/>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92" name="Google Shape;392;p36"/>
          <p:cNvSpPr/>
          <p:nvPr/>
        </p:nvSpPr>
        <p:spPr>
          <a:xfrm>
            <a:off x="3067051" y="2478088"/>
            <a:ext cx="1662113" cy="450850"/>
          </a:xfrm>
          <a:prstGeom prst="rect">
            <a:avLst/>
          </a:prstGeom>
          <a:noFill/>
          <a:ln>
            <a:noFill/>
          </a:ln>
        </p:spPr>
        <p:txBody>
          <a:bodyPr spcFirstLastPara="1" wrap="square" lIns="81700" tIns="42475" rIns="81700" bIns="42475" anchor="t" anchorCtr="0">
            <a:noAutofit/>
          </a:bodyPr>
          <a:lstStyle/>
          <a:p>
            <a:pPr marL="0" marR="0" lvl="0" indent="0" algn="r" rtl="0">
              <a:spcBef>
                <a:spcPts val="0"/>
              </a:spcBef>
              <a:spcAft>
                <a:spcPts val="0"/>
              </a:spcAft>
              <a:buNone/>
            </a:pPr>
            <a:r>
              <a:rPr lang="ru-RU" sz="1300" b="1">
                <a:solidFill>
                  <a:srgbClr val="FFFFFF"/>
                </a:solidFill>
                <a:latin typeface="Calibri"/>
                <a:ea typeface="Calibri"/>
                <a:cs typeface="Calibri"/>
                <a:sym typeface="Calibri"/>
              </a:rPr>
              <a:t>алкоголь</a:t>
            </a:r>
            <a:endParaRPr/>
          </a:p>
          <a:p>
            <a:pPr marL="0" marR="0" lvl="0" indent="0" algn="r" rtl="0">
              <a:spcBef>
                <a:spcPts val="0"/>
              </a:spcBef>
              <a:spcAft>
                <a:spcPts val="0"/>
              </a:spcAft>
              <a:buNone/>
            </a:pPr>
            <a:r>
              <a:rPr lang="ru-RU" sz="1100" b="1">
                <a:solidFill>
                  <a:srgbClr val="FFFFFF"/>
                </a:solidFill>
                <a:latin typeface="Calibri"/>
                <a:ea typeface="Calibri"/>
                <a:cs typeface="Calibri"/>
                <a:sym typeface="Calibri"/>
              </a:rPr>
              <a:t>7 ккал в 1 грамме</a:t>
            </a:r>
            <a:endParaRPr/>
          </a:p>
        </p:txBody>
      </p:sp>
      <p:sp>
        <p:nvSpPr>
          <p:cNvPr id="393" name="Google Shape;393;p36"/>
          <p:cNvSpPr/>
          <p:nvPr/>
        </p:nvSpPr>
        <p:spPr>
          <a:xfrm rot="5400000">
            <a:off x="757238" y="3365501"/>
            <a:ext cx="3997325" cy="438150"/>
          </a:xfrm>
          <a:prstGeom prst="leftRightArrow">
            <a:avLst>
              <a:gd name="adj1" fmla="val 50000"/>
              <a:gd name="adj2" fmla="val 49206"/>
            </a:avLst>
          </a:prstGeom>
          <a:solidFill>
            <a:srgbClr val="FF0000"/>
          </a:solidFill>
          <a:ln>
            <a:noFill/>
          </a:ln>
          <a:effectLst>
            <a:outerShdw dist="38184" dir="2700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394" name="Google Shape;394;p36"/>
          <p:cNvSpPr/>
          <p:nvPr/>
        </p:nvSpPr>
        <p:spPr>
          <a:xfrm rot="-5400000">
            <a:off x="2391696" y="2155292"/>
            <a:ext cx="637922" cy="255067"/>
          </a:xfrm>
          <a:prstGeom prst="rect">
            <a:avLst/>
          </a:prstGeom>
          <a:noFill/>
          <a:ln>
            <a:noFill/>
          </a:ln>
        </p:spPr>
        <p:txBody>
          <a:bodyPr spcFirstLastPara="1" wrap="square" lIns="81700" tIns="42475" rIns="81700" bIns="42475" anchor="t" anchorCtr="0">
            <a:noAutofit/>
          </a:bodyPr>
          <a:lstStyle/>
          <a:p>
            <a:pPr marL="0" marR="0" lvl="0" indent="0" algn="l" rtl="0">
              <a:spcBef>
                <a:spcPts val="0"/>
              </a:spcBef>
              <a:spcAft>
                <a:spcPts val="0"/>
              </a:spcAft>
              <a:buNone/>
            </a:pPr>
            <a:r>
              <a:rPr lang="ru-RU" sz="1100" b="1">
                <a:solidFill>
                  <a:srgbClr val="FFFFFF"/>
                </a:solidFill>
                <a:latin typeface="Calibri"/>
                <a:ea typeface="Calibri"/>
                <a:cs typeface="Calibri"/>
                <a:sym typeface="Calibri"/>
              </a:rPr>
              <a:t>больше</a:t>
            </a:r>
            <a:endParaRPr/>
          </a:p>
        </p:txBody>
      </p:sp>
      <p:sp>
        <p:nvSpPr>
          <p:cNvPr id="395" name="Google Shape;395;p36"/>
          <p:cNvSpPr/>
          <p:nvPr/>
        </p:nvSpPr>
        <p:spPr>
          <a:xfrm rot="-5400000">
            <a:off x="2379674" y="4895317"/>
            <a:ext cx="661967" cy="255067"/>
          </a:xfrm>
          <a:prstGeom prst="rect">
            <a:avLst/>
          </a:prstGeom>
          <a:noFill/>
          <a:ln>
            <a:noFill/>
          </a:ln>
        </p:spPr>
        <p:txBody>
          <a:bodyPr spcFirstLastPara="1" wrap="square" lIns="81700" tIns="42475" rIns="81700" bIns="42475" anchor="t" anchorCtr="0">
            <a:noAutofit/>
          </a:bodyPr>
          <a:lstStyle/>
          <a:p>
            <a:pPr marL="0" marR="0" lvl="0" indent="0" algn="l" rtl="0">
              <a:spcBef>
                <a:spcPts val="0"/>
              </a:spcBef>
              <a:spcAft>
                <a:spcPts val="0"/>
              </a:spcAft>
              <a:buNone/>
            </a:pPr>
            <a:r>
              <a:rPr lang="ru-RU" sz="1100" b="1">
                <a:solidFill>
                  <a:srgbClr val="FFFFFF"/>
                </a:solidFill>
                <a:latin typeface="Calibri"/>
                <a:ea typeface="Calibri"/>
                <a:cs typeface="Calibri"/>
                <a:sym typeface="Calibri"/>
              </a:rPr>
              <a:t>меньше</a:t>
            </a:r>
            <a:endParaRPr/>
          </a:p>
        </p:txBody>
      </p:sp>
      <p:pic>
        <p:nvPicPr>
          <p:cNvPr id="396" name="Google Shape;396;p36"/>
          <p:cNvPicPr preferRelativeResize="0"/>
          <p:nvPr/>
        </p:nvPicPr>
        <p:blipFill rotWithShape="1">
          <a:blip r:embed="rId3">
            <a:alphaModFix/>
          </a:blip>
          <a:srcRect/>
          <a:stretch/>
        </p:blipFill>
        <p:spPr>
          <a:xfrm>
            <a:off x="7021514" y="1165226"/>
            <a:ext cx="1944687" cy="1355725"/>
          </a:xfrm>
          <a:prstGeom prst="rect">
            <a:avLst/>
          </a:prstGeom>
          <a:noFill/>
          <a:ln>
            <a:noFill/>
          </a:ln>
        </p:spPr>
      </p:pic>
      <p:pic>
        <p:nvPicPr>
          <p:cNvPr id="397" name="Google Shape;397;p36"/>
          <p:cNvPicPr preferRelativeResize="0"/>
          <p:nvPr/>
        </p:nvPicPr>
        <p:blipFill rotWithShape="1">
          <a:blip r:embed="rId4">
            <a:alphaModFix/>
          </a:blip>
          <a:srcRect/>
          <a:stretch/>
        </p:blipFill>
        <p:spPr>
          <a:xfrm>
            <a:off x="5073651" y="2268539"/>
            <a:ext cx="2087563" cy="904875"/>
          </a:xfrm>
          <a:prstGeom prst="rect">
            <a:avLst/>
          </a:prstGeom>
          <a:noFill/>
          <a:ln>
            <a:noFill/>
          </a:ln>
        </p:spPr>
      </p:pic>
      <p:pic>
        <p:nvPicPr>
          <p:cNvPr id="398" name="Google Shape;398;p36"/>
          <p:cNvPicPr preferRelativeResize="0"/>
          <p:nvPr/>
        </p:nvPicPr>
        <p:blipFill rotWithShape="1">
          <a:blip r:embed="rId5">
            <a:alphaModFix/>
          </a:blip>
          <a:srcRect/>
          <a:stretch/>
        </p:blipFill>
        <p:spPr>
          <a:xfrm>
            <a:off x="6937376" y="3227389"/>
            <a:ext cx="3459163" cy="782637"/>
          </a:xfrm>
          <a:prstGeom prst="rect">
            <a:avLst/>
          </a:prstGeom>
          <a:noFill/>
          <a:ln>
            <a:noFill/>
          </a:ln>
        </p:spPr>
      </p:pic>
      <p:pic>
        <p:nvPicPr>
          <p:cNvPr id="399" name="Google Shape;399;p36"/>
          <p:cNvPicPr preferRelativeResize="0"/>
          <p:nvPr/>
        </p:nvPicPr>
        <p:blipFill rotWithShape="1">
          <a:blip r:embed="rId6">
            <a:alphaModFix/>
          </a:blip>
          <a:srcRect/>
          <a:stretch/>
        </p:blipFill>
        <p:spPr>
          <a:xfrm>
            <a:off x="5094289" y="4062413"/>
            <a:ext cx="3068637" cy="889000"/>
          </a:xfrm>
          <a:prstGeom prst="rect">
            <a:avLst/>
          </a:prstGeom>
          <a:noFill/>
          <a:ln>
            <a:noFill/>
          </a:ln>
        </p:spPr>
      </p:pic>
      <p:sp>
        <p:nvSpPr>
          <p:cNvPr id="400" name="Google Shape;400;p36"/>
          <p:cNvSpPr/>
          <p:nvPr/>
        </p:nvSpPr>
        <p:spPr>
          <a:xfrm>
            <a:off x="4057650" y="541339"/>
            <a:ext cx="3875088" cy="688975"/>
          </a:xfrm>
          <a:prstGeom prst="roundRect">
            <a:avLst>
              <a:gd name="adj" fmla="val 44968"/>
            </a:avLst>
          </a:prstGeom>
          <a:solidFill>
            <a:srgbClr val="800000"/>
          </a:solidFill>
          <a:ln w="12600" cap="sq" cmpd="sng">
            <a:solidFill>
              <a:srgbClr val="FFFFFF"/>
            </a:solidFill>
            <a:prstDash val="solid"/>
            <a:miter lim="800000"/>
            <a:headEnd type="none" w="sm" len="sm"/>
            <a:tailEnd type="none" w="sm" len="sm"/>
          </a:ln>
        </p:spPr>
        <p:txBody>
          <a:bodyPr spcFirstLastPara="1" wrap="square" lIns="81700" tIns="42475" rIns="81700" bIns="42475" anchor="ctr" anchorCtr="0">
            <a:noAutofit/>
          </a:bodyPr>
          <a:lstStyle/>
          <a:p>
            <a:pPr marL="0" marR="0" lvl="0" indent="0" algn="ctr" rtl="0">
              <a:spcBef>
                <a:spcPts val="0"/>
              </a:spcBef>
              <a:spcAft>
                <a:spcPts val="0"/>
              </a:spcAft>
              <a:buNone/>
            </a:pPr>
            <a:r>
              <a:rPr lang="ru-RU" sz="1500" b="1">
                <a:solidFill>
                  <a:srgbClr val="FFFFFF"/>
                </a:solidFill>
                <a:latin typeface="Calibri"/>
                <a:ea typeface="Calibri"/>
                <a:cs typeface="Calibri"/>
                <a:sym typeface="Calibri"/>
              </a:rPr>
              <a:t>Калорийность компонентов пищи</a:t>
            </a:r>
            <a:endParaRPr/>
          </a:p>
        </p:txBody>
      </p:sp>
      <p:pic>
        <p:nvPicPr>
          <p:cNvPr id="401" name="Google Shape;401;p36"/>
          <p:cNvPicPr preferRelativeResize="0"/>
          <p:nvPr/>
        </p:nvPicPr>
        <p:blipFill rotWithShape="1">
          <a:blip r:embed="rId7">
            <a:alphaModFix/>
          </a:blip>
          <a:srcRect/>
          <a:stretch/>
        </p:blipFill>
        <p:spPr>
          <a:xfrm>
            <a:off x="6908800" y="4360864"/>
            <a:ext cx="3092450" cy="1317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406"/>
        <p:cNvGrpSpPr/>
        <p:nvPr/>
      </p:nvGrpSpPr>
      <p:grpSpPr>
        <a:xfrm>
          <a:off x="0" y="0"/>
          <a:ext cx="0" cy="0"/>
          <a:chOff x="0" y="0"/>
          <a:chExt cx="0" cy="0"/>
        </a:xfrm>
      </p:grpSpPr>
      <p:sp>
        <p:nvSpPr>
          <p:cNvPr id="407" name="Google Shape;407;p37"/>
          <p:cNvSpPr txBox="1"/>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4400">
                <a:solidFill>
                  <a:schemeClr val="dk1"/>
                </a:solidFill>
                <a:latin typeface="Calibri"/>
                <a:ea typeface="Calibri"/>
                <a:cs typeface="Calibri"/>
                <a:sym typeface="Calibri"/>
              </a:rPr>
              <a:t>При НЖО рекомендуется:</a:t>
            </a:r>
            <a:endParaRPr/>
          </a:p>
        </p:txBody>
      </p:sp>
      <p:sp>
        <p:nvSpPr>
          <p:cNvPr id="408" name="Google Shape;408;p37"/>
          <p:cNvSpPr txBox="1"/>
          <p:nvPr/>
        </p:nvSpPr>
        <p:spPr>
          <a:xfrm>
            <a:off x="1703388" y="1600201"/>
            <a:ext cx="8507412" cy="4525963"/>
          </a:xfrm>
          <a:prstGeom prst="rect">
            <a:avLst/>
          </a:prstGeom>
          <a:noFill/>
          <a:ln>
            <a:noFill/>
          </a:ln>
        </p:spPr>
        <p:txBody>
          <a:bodyPr spcFirstLastPara="1" wrap="square" lIns="91425" tIns="45700" rIns="91425" bIns="45700" anchor="t" anchorCtr="0">
            <a:noAutofit/>
          </a:bodyPr>
          <a:lstStyle/>
          <a:p>
            <a:pPr marL="812800" marR="0" lvl="0" indent="-457200" algn="just" rtl="0">
              <a:lnSpc>
                <a:spcPct val="90000"/>
              </a:lnSpc>
              <a:spcBef>
                <a:spcPts val="0"/>
              </a:spcBef>
              <a:spcAft>
                <a:spcPts val="0"/>
              </a:spcAft>
              <a:buClr>
                <a:srgbClr val="FF0000"/>
              </a:buClr>
              <a:buSzPts val="2800"/>
              <a:buFont typeface="Noto Sans Symbols"/>
              <a:buChar char="⮚"/>
            </a:pPr>
            <a:r>
              <a:rPr lang="ru-RU" sz="2800">
                <a:solidFill>
                  <a:schemeClr val="dk1"/>
                </a:solidFill>
                <a:latin typeface="Calibri"/>
                <a:ea typeface="Calibri"/>
                <a:cs typeface="Calibri"/>
                <a:sym typeface="Calibri"/>
              </a:rPr>
              <a:t>	Уменьшение калорийности суточного рациона на 20% (в среднем на 500-1000 ккал), но не менее чем до 1200 ккал в сутки для женщин и 1500-1600для мужчин.</a:t>
            </a:r>
            <a:endParaRPr/>
          </a:p>
          <a:p>
            <a:pPr marL="812800" marR="0" lvl="0" indent="-457200" algn="just" rtl="0">
              <a:lnSpc>
                <a:spcPct val="90000"/>
              </a:lnSpc>
              <a:spcBef>
                <a:spcPts val="700"/>
              </a:spcBef>
              <a:spcAft>
                <a:spcPts val="0"/>
              </a:spcAft>
              <a:buClr>
                <a:srgbClr val="FF0000"/>
              </a:buClr>
              <a:buSzPts val="2800"/>
              <a:buFont typeface="Noto Sans Symbols"/>
              <a:buChar char="⮚"/>
            </a:pPr>
            <a:r>
              <a:rPr lang="ru-RU" sz="2800">
                <a:solidFill>
                  <a:schemeClr val="dk1"/>
                </a:solidFill>
                <a:latin typeface="Calibri"/>
                <a:ea typeface="Calibri"/>
                <a:cs typeface="Calibri"/>
                <a:sym typeface="Calibri"/>
              </a:rPr>
              <a:t>	Ограничение потребления жира до 30% от калорийности суточного рациона.</a:t>
            </a:r>
            <a:endParaRPr/>
          </a:p>
          <a:p>
            <a:pPr marL="812800" marR="0" lvl="0" indent="-457200" algn="just" rtl="0">
              <a:lnSpc>
                <a:spcPct val="90000"/>
              </a:lnSpc>
              <a:spcBef>
                <a:spcPts val="700"/>
              </a:spcBef>
              <a:spcAft>
                <a:spcPts val="0"/>
              </a:spcAft>
              <a:buClr>
                <a:srgbClr val="FF0000"/>
              </a:buClr>
              <a:buSzPts val="2800"/>
              <a:buFont typeface="Noto Sans Symbols"/>
              <a:buChar char="⮚"/>
            </a:pPr>
            <a:r>
              <a:rPr lang="ru-RU" sz="2800">
                <a:solidFill>
                  <a:schemeClr val="dk1"/>
                </a:solidFill>
                <a:latin typeface="Calibri"/>
                <a:ea typeface="Calibri"/>
                <a:cs typeface="Calibri"/>
                <a:sym typeface="Calibri"/>
              </a:rPr>
              <a:t>	Сбалансированное питание по основным компонентам пищи: белки – 15%, жиры – менее 30%, углеводы 55-60% от суточной калорийности.</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Shape 420"/>
        <p:cNvGrpSpPr/>
        <p:nvPr/>
      </p:nvGrpSpPr>
      <p:grpSpPr>
        <a:xfrm>
          <a:off x="0" y="0"/>
          <a:ext cx="0" cy="0"/>
          <a:chOff x="0" y="0"/>
          <a:chExt cx="0" cy="0"/>
        </a:xfrm>
      </p:grpSpPr>
      <p:sp>
        <p:nvSpPr>
          <p:cNvPr id="421" name="Google Shape;421;p39"/>
          <p:cNvSpPr txBox="1"/>
          <p:nvPr/>
        </p:nvSpPr>
        <p:spPr>
          <a:xfrm>
            <a:off x="1981200" y="274638"/>
            <a:ext cx="8229600" cy="8493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4000">
                <a:solidFill>
                  <a:schemeClr val="dk1"/>
                </a:solidFill>
                <a:latin typeface="Calibri"/>
                <a:ea typeface="Calibri"/>
                <a:cs typeface="Calibri"/>
                <a:sym typeface="Calibri"/>
              </a:rPr>
              <a:t>Режим питания :</a:t>
            </a:r>
            <a:endParaRPr/>
          </a:p>
        </p:txBody>
      </p:sp>
      <p:sp>
        <p:nvSpPr>
          <p:cNvPr id="422" name="Google Shape;422;p39"/>
          <p:cNvSpPr txBox="1"/>
          <p:nvPr/>
        </p:nvSpPr>
        <p:spPr>
          <a:xfrm>
            <a:off x="775252" y="1411357"/>
            <a:ext cx="10833652" cy="5348218"/>
          </a:xfrm>
          <a:prstGeom prst="rect">
            <a:avLst/>
          </a:prstGeom>
          <a:noFill/>
          <a:ln>
            <a:noFill/>
          </a:ln>
        </p:spPr>
        <p:txBody>
          <a:bodyPr spcFirstLastPara="1" wrap="square" lIns="91425" tIns="45700" rIns="91425" bIns="45700" anchor="t" anchorCtr="0">
            <a:noAutofit/>
          </a:bodyPr>
          <a:lstStyle/>
          <a:p>
            <a:pPr marL="442913" marR="0" lvl="0" indent="-442913" algn="just" rtl="0">
              <a:spcBef>
                <a:spcPts val="1200"/>
              </a:spcBef>
              <a:spcAft>
                <a:spcPts val="0"/>
              </a:spcAft>
              <a:buClr>
                <a:srgbClr val="FF0066"/>
              </a:buClr>
              <a:buSzPts val="3200"/>
              <a:buFont typeface="Noto Sans Symbols"/>
              <a:buChar char="⮚"/>
            </a:pPr>
            <a:r>
              <a:rPr lang="ru-RU" sz="2400" dirty="0" smtClean="0">
                <a:latin typeface="Arial"/>
                <a:ea typeface="Arial"/>
                <a:cs typeface="Arial"/>
                <a:sym typeface="Arial"/>
              </a:rPr>
              <a:t>Трехразовое питание с интервалами 5,5-6 часов, обязательно завтракать</a:t>
            </a:r>
            <a:endParaRPr sz="1400" dirty="0"/>
          </a:p>
          <a:p>
            <a:pPr marL="442913" marR="0" lvl="0" indent="-442913" algn="just" rtl="0">
              <a:spcBef>
                <a:spcPts val="1200"/>
              </a:spcBef>
              <a:spcAft>
                <a:spcPts val="0"/>
              </a:spcAft>
              <a:buClr>
                <a:srgbClr val="FF0066"/>
              </a:buClr>
              <a:buSzPts val="2400"/>
              <a:buFont typeface="Noto Sans Symbols"/>
              <a:buChar char="⮚"/>
            </a:pPr>
            <a:r>
              <a:rPr lang="ru-RU" sz="2400" dirty="0">
                <a:solidFill>
                  <a:schemeClr val="dk1"/>
                </a:solidFill>
                <a:latin typeface="Arial"/>
                <a:ea typeface="Arial"/>
                <a:cs typeface="Arial"/>
                <a:sym typeface="Arial"/>
              </a:rPr>
              <a:t> Ужинать </a:t>
            </a:r>
            <a:r>
              <a:rPr lang="ru-RU" sz="2400" dirty="0" smtClean="0">
                <a:solidFill>
                  <a:schemeClr val="dk1"/>
                </a:solidFill>
                <a:latin typeface="Arial"/>
                <a:ea typeface="Arial"/>
                <a:cs typeface="Arial"/>
                <a:sym typeface="Arial"/>
              </a:rPr>
              <a:t>- </a:t>
            </a:r>
            <a:r>
              <a:rPr lang="ru-RU" sz="2400" dirty="0">
                <a:solidFill>
                  <a:schemeClr val="dk1"/>
                </a:solidFill>
                <a:latin typeface="Arial"/>
                <a:ea typeface="Arial"/>
                <a:cs typeface="Arial"/>
                <a:sym typeface="Arial"/>
              </a:rPr>
              <a:t>не позднее 19 часов (за 3-4 часа до отхода ко сну</a:t>
            </a:r>
            <a:r>
              <a:rPr lang="ru-RU" sz="2400" dirty="0" smtClean="0">
                <a:solidFill>
                  <a:schemeClr val="dk1"/>
                </a:solidFill>
                <a:latin typeface="Arial"/>
                <a:ea typeface="Arial"/>
                <a:cs typeface="Arial"/>
                <a:sym typeface="Arial"/>
              </a:rPr>
              <a:t>).</a:t>
            </a:r>
          </a:p>
          <a:p>
            <a:pPr marL="442913" marR="0" lvl="0" indent="-442913" algn="just" rtl="0">
              <a:spcBef>
                <a:spcPts val="1200"/>
              </a:spcBef>
              <a:spcAft>
                <a:spcPts val="0"/>
              </a:spcAft>
              <a:buClr>
                <a:srgbClr val="FF0066"/>
              </a:buClr>
              <a:buSzPts val="2400"/>
              <a:buFont typeface="Noto Sans Symbols"/>
              <a:buChar char="⮚"/>
            </a:pPr>
            <a:r>
              <a:rPr lang="ru-RU" sz="2400" dirty="0" smtClean="0">
                <a:solidFill>
                  <a:schemeClr val="dk1"/>
                </a:solidFill>
                <a:latin typeface="Arial"/>
                <a:ea typeface="Arial"/>
                <a:cs typeface="Arial"/>
                <a:sym typeface="Arial"/>
              </a:rPr>
              <a:t>Потребность </a:t>
            </a:r>
            <a:r>
              <a:rPr lang="ru-RU" sz="2400" dirty="0">
                <a:solidFill>
                  <a:schemeClr val="dk1"/>
                </a:solidFill>
                <a:latin typeface="Arial"/>
                <a:ea typeface="Arial"/>
                <a:cs typeface="Arial"/>
                <a:sym typeface="Arial"/>
              </a:rPr>
              <a:t>жидкости – в зависимости от характера сопутствующих заболеваний.</a:t>
            </a:r>
            <a:endParaRPr dirty="0"/>
          </a:p>
          <a:p>
            <a:pPr marL="0" marR="0" lvl="0" indent="0" algn="just" rtl="0">
              <a:lnSpc>
                <a:spcPct val="90000"/>
              </a:lnSpc>
              <a:spcBef>
                <a:spcPts val="600"/>
              </a:spcBef>
              <a:spcAft>
                <a:spcPts val="0"/>
              </a:spcAft>
              <a:buNone/>
            </a:pPr>
            <a:endParaRPr sz="24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27"/>
        <p:cNvGrpSpPr/>
        <p:nvPr/>
      </p:nvGrpSpPr>
      <p:grpSpPr>
        <a:xfrm>
          <a:off x="0" y="0"/>
          <a:ext cx="0" cy="0"/>
          <a:chOff x="0" y="0"/>
          <a:chExt cx="0" cy="0"/>
        </a:xfrm>
      </p:grpSpPr>
      <p:sp>
        <p:nvSpPr>
          <p:cNvPr id="428" name="Google Shape;428;p40"/>
          <p:cNvSpPr txBox="1"/>
          <p:nvPr/>
        </p:nvSpPr>
        <p:spPr>
          <a:xfrm>
            <a:off x="1631951" y="981075"/>
            <a:ext cx="8856663" cy="5145088"/>
          </a:xfrm>
          <a:prstGeom prst="rect">
            <a:avLst/>
          </a:prstGeom>
          <a:noFill/>
          <a:ln>
            <a:noFill/>
          </a:ln>
        </p:spPr>
        <p:txBody>
          <a:bodyPr spcFirstLastPara="1" wrap="square" lIns="91425" tIns="45700" rIns="91425" bIns="45700" anchor="t" anchorCtr="0">
            <a:noAutofit/>
          </a:bodyPr>
          <a:lstStyle/>
          <a:p>
            <a:pPr marL="342900" marR="0" lvl="0" indent="-341313" algn="ctr" rtl="0">
              <a:spcBef>
                <a:spcPts val="0"/>
              </a:spcBef>
              <a:spcAft>
                <a:spcPts val="0"/>
              </a:spcAft>
              <a:buNone/>
            </a:pPr>
            <a:r>
              <a:rPr lang="ru-RU" sz="4400">
                <a:solidFill>
                  <a:schemeClr val="dk1"/>
                </a:solidFill>
                <a:latin typeface="Calibri"/>
                <a:ea typeface="Calibri"/>
                <a:cs typeface="Calibri"/>
                <a:sym typeface="Calibri"/>
              </a:rPr>
              <a:t>Пирамида включает </a:t>
            </a:r>
            <a:endParaRPr/>
          </a:p>
          <a:p>
            <a:pPr marL="342900" marR="0" lvl="0" indent="-341313" algn="ctr" rtl="0">
              <a:spcBef>
                <a:spcPts val="1100"/>
              </a:spcBef>
              <a:spcAft>
                <a:spcPts val="0"/>
              </a:spcAft>
              <a:buNone/>
            </a:pPr>
            <a:r>
              <a:rPr lang="ru-RU" sz="4400" u="sng">
                <a:solidFill>
                  <a:schemeClr val="dk1"/>
                </a:solidFill>
                <a:latin typeface="Calibri"/>
                <a:ea typeface="Calibri"/>
                <a:cs typeface="Calibri"/>
                <a:sym typeface="Calibri"/>
              </a:rPr>
              <a:t>шесть основных групп </a:t>
            </a:r>
            <a:r>
              <a:rPr lang="ru-RU" sz="4400">
                <a:solidFill>
                  <a:schemeClr val="dk1"/>
                </a:solidFill>
                <a:latin typeface="Calibri"/>
                <a:ea typeface="Calibri"/>
                <a:cs typeface="Calibri"/>
                <a:sym typeface="Calibri"/>
              </a:rPr>
              <a:t>продуктов, которые и составляют базу для планирования сбалансированного рациона питания.</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35"/>
        <p:cNvGrpSpPr/>
        <p:nvPr/>
      </p:nvGrpSpPr>
      <p:grpSpPr>
        <a:xfrm>
          <a:off x="0" y="0"/>
          <a:ext cx="0" cy="0"/>
          <a:chOff x="0" y="0"/>
          <a:chExt cx="0" cy="0"/>
        </a:xfrm>
      </p:grpSpPr>
      <p:pic>
        <p:nvPicPr>
          <p:cNvPr id="436" name="Google Shape;436;p41"/>
          <p:cNvPicPr preferRelativeResize="0"/>
          <p:nvPr/>
        </p:nvPicPr>
        <p:blipFill rotWithShape="1">
          <a:blip r:embed="rId3">
            <a:alphaModFix/>
          </a:blip>
          <a:srcRect/>
          <a:stretch/>
        </p:blipFill>
        <p:spPr>
          <a:xfrm>
            <a:off x="1524000" y="22226"/>
            <a:ext cx="9144000" cy="6835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41"/>
        <p:cNvGrpSpPr/>
        <p:nvPr/>
      </p:nvGrpSpPr>
      <p:grpSpPr>
        <a:xfrm>
          <a:off x="0" y="0"/>
          <a:ext cx="0" cy="0"/>
          <a:chOff x="0" y="0"/>
          <a:chExt cx="0" cy="0"/>
        </a:xfrm>
      </p:grpSpPr>
      <p:sp>
        <p:nvSpPr>
          <p:cNvPr id="442" name="Google Shape;442;p42"/>
          <p:cNvSpPr txBox="1"/>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4400" b="1">
                <a:solidFill>
                  <a:schemeClr val="dk1"/>
                </a:solidFill>
                <a:latin typeface="Calibri"/>
                <a:ea typeface="Calibri"/>
                <a:cs typeface="Calibri"/>
                <a:sym typeface="Calibri"/>
              </a:rPr>
              <a:t>Зерновые</a:t>
            </a:r>
            <a:endParaRPr/>
          </a:p>
        </p:txBody>
      </p:sp>
      <p:sp>
        <p:nvSpPr>
          <p:cNvPr id="443" name="Google Shape;443;p42"/>
          <p:cNvSpPr txBo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0" marR="0" lvl="0" indent="457200" algn="just" rtl="0">
              <a:spcBef>
                <a:spcPts val="0"/>
              </a:spcBef>
              <a:spcAft>
                <a:spcPts val="0"/>
              </a:spcAft>
              <a:buNone/>
            </a:pPr>
            <a:r>
              <a:rPr lang="ru-RU" sz="2600">
                <a:solidFill>
                  <a:schemeClr val="dk1"/>
                </a:solidFill>
                <a:latin typeface="Calibri"/>
                <a:ea typeface="Calibri"/>
                <a:cs typeface="Calibri"/>
                <a:sym typeface="Calibri"/>
              </a:rPr>
              <a:t>Диетологи уже давно рекомендуют употреблять зерновые, и, по крайней мере, половина из них должна состоять из цельного зерна. Термин «цельное зерно» означает необработанные пищевые продукты, которые содержат ядра зерен, например, коричневый рис, овсянка или цельнозерновая пшеничная мука.</a:t>
            </a:r>
            <a:endParaRPr/>
          </a:p>
          <a:p>
            <a:pPr marL="0" marR="0" lvl="0" indent="457200" algn="just" rtl="0">
              <a:spcBef>
                <a:spcPts val="0"/>
              </a:spcBef>
              <a:spcAft>
                <a:spcPts val="0"/>
              </a:spcAft>
              <a:buNone/>
            </a:pPr>
            <a:r>
              <a:rPr lang="ru-RU" sz="2600">
                <a:solidFill>
                  <a:schemeClr val="dk1"/>
                </a:solidFill>
                <a:latin typeface="Calibri"/>
                <a:ea typeface="Calibri"/>
                <a:cs typeface="Calibri"/>
                <a:sym typeface="Calibri"/>
              </a:rPr>
              <a:t>Для того чтобы получать больше здоровых зерновых в свой рацион, рекомендуется добавлять цельные зерна в супы (ячмень в овощной суп) или использовать для выпечки муку грубого помола.</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48"/>
        <p:cNvGrpSpPr/>
        <p:nvPr/>
      </p:nvGrpSpPr>
      <p:grpSpPr>
        <a:xfrm>
          <a:off x="0" y="0"/>
          <a:ext cx="0" cy="0"/>
          <a:chOff x="0" y="0"/>
          <a:chExt cx="0" cy="0"/>
        </a:xfrm>
      </p:grpSpPr>
      <p:sp>
        <p:nvSpPr>
          <p:cNvPr id="449" name="Google Shape;449;p43"/>
          <p:cNvSpPr txBox="1"/>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4400" b="1">
                <a:solidFill>
                  <a:schemeClr val="dk1"/>
                </a:solidFill>
                <a:latin typeface="Calibri"/>
                <a:ea typeface="Calibri"/>
                <a:cs typeface="Calibri"/>
                <a:sym typeface="Calibri"/>
              </a:rPr>
              <a:t>Овощи</a:t>
            </a:r>
            <a:endParaRPr/>
          </a:p>
        </p:txBody>
      </p:sp>
      <p:sp>
        <p:nvSpPr>
          <p:cNvPr id="450" name="Google Shape;450;p43"/>
          <p:cNvSpPr txBo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0" marR="0" lvl="0" indent="457200" algn="just" rtl="0">
              <a:spcBef>
                <a:spcPts val="0"/>
              </a:spcBef>
              <a:spcAft>
                <a:spcPts val="0"/>
              </a:spcAft>
              <a:buNone/>
            </a:pPr>
            <a:r>
              <a:rPr lang="ru-RU" sz="2800">
                <a:solidFill>
                  <a:schemeClr val="dk1"/>
                </a:solidFill>
                <a:latin typeface="Calibri"/>
                <a:ea typeface="Calibri"/>
                <a:cs typeface="Calibri"/>
                <a:sym typeface="Calibri"/>
              </a:rPr>
              <a:t>Овощи составляют важную часть пищевой пирамиды, являясь питательными                             и низкокалорийными видами продуктов.</a:t>
            </a:r>
            <a:endParaRPr/>
          </a:p>
          <a:p>
            <a:pPr marL="0" marR="0" lvl="0" indent="457200" algn="just" rtl="0">
              <a:spcBef>
                <a:spcPts val="0"/>
              </a:spcBef>
              <a:spcAft>
                <a:spcPts val="0"/>
              </a:spcAft>
              <a:buNone/>
            </a:pPr>
            <a:r>
              <a:rPr lang="ru-RU" sz="2800">
                <a:solidFill>
                  <a:schemeClr val="dk1"/>
                </a:solidFill>
                <a:latin typeface="Calibri"/>
                <a:ea typeface="Calibri"/>
                <a:cs typeface="Calibri"/>
                <a:sym typeface="Calibri"/>
              </a:rPr>
              <a:t>Овощи разделены на несколько основных категорий: темно-зеленые, оранжевые, бобовые, крахмалистые, некрахмалистые                      и другие. Каждая из них имеет свои особенности и определенный набор питательных элементов, поэтому старайтесь употреблять в течение недели овощи                        из каждой категории равномерно.</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55"/>
        <p:cNvGrpSpPr/>
        <p:nvPr/>
      </p:nvGrpSpPr>
      <p:grpSpPr>
        <a:xfrm>
          <a:off x="0" y="0"/>
          <a:ext cx="0" cy="0"/>
          <a:chOff x="0" y="0"/>
          <a:chExt cx="0" cy="0"/>
        </a:xfrm>
      </p:grpSpPr>
      <p:sp>
        <p:nvSpPr>
          <p:cNvPr id="456" name="Google Shape;456;p44"/>
          <p:cNvSpPr txBox="1"/>
          <p:nvPr/>
        </p:nvSpPr>
        <p:spPr>
          <a:xfrm>
            <a:off x="1981200" y="19367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4400" b="1">
                <a:solidFill>
                  <a:schemeClr val="dk1"/>
                </a:solidFill>
                <a:latin typeface="Calibri"/>
                <a:ea typeface="Calibri"/>
                <a:cs typeface="Calibri"/>
                <a:sym typeface="Calibri"/>
              </a:rPr>
              <a:t>Фрукты</a:t>
            </a:r>
            <a:endParaRPr/>
          </a:p>
        </p:txBody>
      </p:sp>
      <p:sp>
        <p:nvSpPr>
          <p:cNvPr id="457" name="Google Shape;457;p44"/>
          <p:cNvSpPr txBox="1"/>
          <p:nvPr/>
        </p:nvSpPr>
        <p:spPr>
          <a:xfrm>
            <a:off x="2006600" y="1773238"/>
            <a:ext cx="8229600" cy="4525962"/>
          </a:xfrm>
          <a:prstGeom prst="rect">
            <a:avLst/>
          </a:prstGeom>
          <a:noFill/>
          <a:ln>
            <a:noFill/>
          </a:ln>
        </p:spPr>
        <p:txBody>
          <a:bodyPr spcFirstLastPara="1" wrap="square" lIns="91425" tIns="45700" rIns="91425" bIns="45700" anchor="t" anchorCtr="0">
            <a:noAutofit/>
          </a:bodyPr>
          <a:lstStyle/>
          <a:p>
            <a:pPr marL="0" marR="0" lvl="0" indent="341313" algn="just" rtl="0">
              <a:spcBef>
                <a:spcPts val="0"/>
              </a:spcBef>
              <a:spcAft>
                <a:spcPts val="0"/>
              </a:spcAft>
              <a:buNone/>
            </a:pPr>
            <a:r>
              <a:rPr lang="ru-RU" sz="2800">
                <a:solidFill>
                  <a:schemeClr val="dk1"/>
                </a:solidFill>
                <a:latin typeface="Calibri"/>
                <a:ea typeface="Calibri"/>
                <a:cs typeface="Calibri"/>
                <a:sym typeface="Calibri"/>
              </a:rPr>
              <a:t>   Употребляйте фрукты каждый день в свежем, консервированном, мороженном или сушенном виде. </a:t>
            </a:r>
            <a:endParaRPr/>
          </a:p>
          <a:p>
            <a:pPr marL="0" marR="0" lvl="0" indent="341313" algn="just" rtl="0">
              <a:spcBef>
                <a:spcPts val="0"/>
              </a:spcBef>
              <a:spcAft>
                <a:spcPts val="0"/>
              </a:spcAft>
              <a:buNone/>
            </a:pPr>
            <a:r>
              <a:rPr lang="ru-RU" sz="2800">
                <a:solidFill>
                  <a:schemeClr val="dk1"/>
                </a:solidFill>
                <a:latin typeface="Calibri"/>
                <a:ea typeface="Calibri"/>
                <a:cs typeface="Calibri"/>
                <a:sym typeface="Calibri"/>
              </a:rPr>
              <a:t>Также весьма полезно использование фруктовых соков, лучше свежевыжатый, </a:t>
            </a:r>
            <a:endParaRPr/>
          </a:p>
          <a:p>
            <a:pPr marL="0" marR="0" lvl="0" indent="341313" algn="just" rtl="0">
              <a:spcBef>
                <a:spcPts val="0"/>
              </a:spcBef>
              <a:spcAft>
                <a:spcPts val="0"/>
              </a:spcAft>
              <a:buNone/>
            </a:pPr>
            <a:r>
              <a:rPr lang="ru-RU" sz="2800">
                <a:solidFill>
                  <a:schemeClr val="dk1"/>
                </a:solidFill>
                <a:latin typeface="Calibri"/>
                <a:ea typeface="Calibri"/>
                <a:cs typeface="Calibri"/>
                <a:sym typeface="Calibri"/>
              </a:rPr>
              <a:t>Соки в промышленной упаковке, только те,                в составе которых небольшое количество сахара и различных консервантов.</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62"/>
        <p:cNvGrpSpPr/>
        <p:nvPr/>
      </p:nvGrpSpPr>
      <p:grpSpPr>
        <a:xfrm>
          <a:off x="0" y="0"/>
          <a:ext cx="0" cy="0"/>
          <a:chOff x="0" y="0"/>
          <a:chExt cx="0" cy="0"/>
        </a:xfrm>
      </p:grpSpPr>
      <p:sp>
        <p:nvSpPr>
          <p:cNvPr id="463" name="Google Shape;463;p45"/>
          <p:cNvSpPr txBox="1"/>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4400" b="1">
                <a:solidFill>
                  <a:schemeClr val="dk1"/>
                </a:solidFill>
                <a:latin typeface="Calibri"/>
                <a:ea typeface="Calibri"/>
                <a:cs typeface="Calibri"/>
                <a:sym typeface="Calibri"/>
              </a:rPr>
              <a:t>Молочные продукты</a:t>
            </a:r>
            <a:endParaRPr/>
          </a:p>
        </p:txBody>
      </p:sp>
      <p:sp>
        <p:nvSpPr>
          <p:cNvPr id="464" name="Google Shape;464;p45"/>
          <p:cNvSpPr txBo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0" marR="0" lvl="0" indent="341313" algn="just" rtl="0">
              <a:spcBef>
                <a:spcPts val="0"/>
              </a:spcBef>
              <a:spcAft>
                <a:spcPts val="0"/>
              </a:spcAft>
              <a:buNone/>
            </a:pPr>
            <a:r>
              <a:rPr lang="ru-RU" sz="3200">
                <a:solidFill>
                  <a:schemeClr val="dk1"/>
                </a:solidFill>
                <a:latin typeface="Calibri"/>
                <a:ea typeface="Calibri"/>
                <a:cs typeface="Calibri"/>
                <a:sym typeface="Calibri"/>
              </a:rPr>
              <a:t>Все продукты, содержащие молоко, попадают в эту категорию. </a:t>
            </a:r>
            <a:endParaRPr/>
          </a:p>
          <a:p>
            <a:pPr marL="0" marR="0" lvl="0" indent="341313" algn="just" rtl="0">
              <a:spcBef>
                <a:spcPts val="0"/>
              </a:spcBef>
              <a:spcAft>
                <a:spcPts val="0"/>
              </a:spcAft>
              <a:buNone/>
            </a:pPr>
            <a:r>
              <a:rPr lang="ru-RU" sz="3200">
                <a:solidFill>
                  <a:schemeClr val="dk1"/>
                </a:solidFill>
                <a:latin typeface="Calibri"/>
                <a:ea typeface="Calibri"/>
                <a:cs typeface="Calibri"/>
                <a:sym typeface="Calibri"/>
              </a:rPr>
              <a:t>Молочные продукты, включая молоко, йогурт, кефир, творог и сыры, способны обеспечить вас кальцием. </a:t>
            </a:r>
            <a:endParaRPr/>
          </a:p>
          <a:p>
            <a:pPr marL="0" marR="0" lvl="0" indent="341313" algn="just" rtl="0">
              <a:spcBef>
                <a:spcPts val="0"/>
              </a:spcBef>
              <a:spcAft>
                <a:spcPts val="0"/>
              </a:spcAft>
              <a:buNone/>
            </a:pPr>
            <a:r>
              <a:rPr lang="ru-RU" sz="3200">
                <a:solidFill>
                  <a:schemeClr val="dk1"/>
                </a:solidFill>
                <a:latin typeface="Calibri"/>
                <a:ea typeface="Calibri"/>
                <a:cs typeface="Calibri"/>
                <a:sym typeface="Calibri"/>
              </a:rPr>
              <a:t>Самое лучшее решение – использование  в рационе обезжиренных молочных продуктов или с низким                                его содержанием.</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69"/>
        <p:cNvGrpSpPr/>
        <p:nvPr/>
      </p:nvGrpSpPr>
      <p:grpSpPr>
        <a:xfrm>
          <a:off x="0" y="0"/>
          <a:ext cx="0" cy="0"/>
          <a:chOff x="0" y="0"/>
          <a:chExt cx="0" cy="0"/>
        </a:xfrm>
      </p:grpSpPr>
      <p:sp>
        <p:nvSpPr>
          <p:cNvPr id="470" name="Google Shape;470;p46"/>
          <p:cNvSpPr txBox="1"/>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4400" b="1">
                <a:solidFill>
                  <a:schemeClr val="dk1"/>
                </a:solidFill>
                <a:latin typeface="Calibri"/>
                <a:ea typeface="Calibri"/>
                <a:cs typeface="Calibri"/>
                <a:sym typeface="Calibri"/>
              </a:rPr>
              <a:t>Мясо и бобовые</a:t>
            </a:r>
            <a:endParaRPr/>
          </a:p>
        </p:txBody>
      </p:sp>
      <p:sp>
        <p:nvSpPr>
          <p:cNvPr id="471" name="Google Shape;471;p46"/>
          <p:cNvSpPr txBo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0" marR="0" lvl="0" indent="341313" algn="just" rtl="0">
              <a:spcBef>
                <a:spcPts val="0"/>
              </a:spcBef>
              <a:spcAft>
                <a:spcPts val="0"/>
              </a:spcAft>
              <a:buNone/>
            </a:pPr>
            <a:r>
              <a:rPr lang="ru-RU" sz="3200">
                <a:solidFill>
                  <a:schemeClr val="dk1"/>
                </a:solidFill>
                <a:latin typeface="Calibri"/>
                <a:ea typeface="Calibri"/>
                <a:cs typeface="Calibri"/>
                <a:sym typeface="Calibri"/>
              </a:rPr>
              <a:t>Организм требует белок для восстановления, формирования и создания различных тканей и мышц. </a:t>
            </a:r>
            <a:endParaRPr/>
          </a:p>
          <a:p>
            <a:pPr marL="0" marR="0" lvl="0" indent="341313" algn="just" rtl="0">
              <a:spcBef>
                <a:spcPts val="0"/>
              </a:spcBef>
              <a:spcAft>
                <a:spcPts val="0"/>
              </a:spcAft>
              <a:buNone/>
            </a:pPr>
            <a:r>
              <a:rPr lang="ru-RU" sz="3200">
                <a:solidFill>
                  <a:schemeClr val="dk1"/>
                </a:solidFill>
                <a:latin typeface="Calibri"/>
                <a:ea typeface="Calibri"/>
                <a:cs typeface="Calibri"/>
                <a:sym typeface="Calibri"/>
              </a:rPr>
              <a:t>Хорошие источники белка включают постное мясо птицы, говядину и свинину, а также такую рыбу, как лосось и тунец. </a:t>
            </a:r>
            <a:endParaRPr/>
          </a:p>
          <a:p>
            <a:pPr marL="0" marR="0" lvl="0" indent="341313" algn="just" rtl="0">
              <a:spcBef>
                <a:spcPts val="0"/>
              </a:spcBef>
              <a:spcAft>
                <a:spcPts val="0"/>
              </a:spcAft>
              <a:buNone/>
            </a:pPr>
            <a:r>
              <a:rPr lang="ru-RU" sz="3200">
                <a:solidFill>
                  <a:schemeClr val="dk1"/>
                </a:solidFill>
                <a:latin typeface="Calibri"/>
                <a:ea typeface="Calibri"/>
                <a:cs typeface="Calibri"/>
                <a:sym typeface="Calibri"/>
              </a:rPr>
              <a:t>Для вегетарианцев альтернативными источниками здоровых белков могут выступить черные бобы, фасоль и тофу.</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2400"/>
            <a:ext cx="12097512" cy="853440"/>
          </a:xfrm>
          <a:noFill/>
          <a:ln>
            <a:solidFill>
              <a:schemeClr val="accent5">
                <a:lumMod val="10000"/>
              </a:schemeClr>
            </a:solidFill>
          </a:ln>
        </p:spPr>
        <p:style>
          <a:lnRef idx="1">
            <a:schemeClr val="accent6"/>
          </a:lnRef>
          <a:fillRef idx="2">
            <a:schemeClr val="accent6"/>
          </a:fillRef>
          <a:effectRef idx="1">
            <a:schemeClr val="accent6"/>
          </a:effectRef>
          <a:fontRef idx="minor">
            <a:schemeClr val="dk1"/>
          </a:fontRef>
        </p:style>
        <p:txBody>
          <a:bodyPr>
            <a:normAutofit/>
          </a:bodyPr>
          <a:lstStyle/>
          <a:p>
            <a:pPr algn="ctr"/>
            <a:r>
              <a:rPr lang="ru-RU" sz="3200" dirty="0">
                <a:solidFill>
                  <a:schemeClr val="tx1"/>
                </a:solidFill>
                <a:latin typeface="Times New Roman" panose="02020603050405020304" pitchFamily="18" charset="0"/>
                <a:cs typeface="Times New Roman" panose="02020603050405020304" pitchFamily="18" charset="0"/>
              </a:rPr>
              <a:t>Диагностические критерии метаболического синдрома</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2884" y="1115063"/>
            <a:ext cx="2581894" cy="4321866"/>
          </a:xfrm>
          <a:prstGeom prst="rect">
            <a:avLst/>
          </a:prstGeom>
        </p:spPr>
      </p:pic>
      <p:sp>
        <p:nvSpPr>
          <p:cNvPr id="7" name="TextBox 6"/>
          <p:cNvSpPr txBox="1"/>
          <p:nvPr/>
        </p:nvSpPr>
        <p:spPr>
          <a:xfrm>
            <a:off x="249027" y="1230855"/>
            <a:ext cx="3634328" cy="532453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ru-RU" sz="3200" b="1" kern="10" dirty="0">
                <a:ln w="9525">
                  <a:noFill/>
                  <a:round/>
                  <a:headEnd/>
                  <a:tailEnd/>
                </a:ln>
                <a:solidFill>
                  <a:srgbClr val="800000"/>
                </a:solidFill>
                <a:effectLst>
                  <a:outerShdw dist="35921" dir="2700000" algn="ctr" rotWithShape="0">
                    <a:schemeClr val="tx1"/>
                  </a:outerShdw>
                </a:effectLst>
                <a:latin typeface="Arial Narrow" panose="020B0606020202030204" pitchFamily="34" charset="0"/>
                <a:cs typeface="Arial"/>
              </a:rPr>
              <a:t>Основной признак</a:t>
            </a:r>
          </a:p>
          <a:p>
            <a:pPr eaLnBrk="1" hangingPunct="1"/>
            <a:r>
              <a:rPr lang="ru-RU" altLang="ru-RU" sz="2000" b="1" dirty="0">
                <a:solidFill>
                  <a:srgbClr val="000000"/>
                </a:solidFill>
                <a:latin typeface="Arial Narrow" pitchFamily="34" charset="0"/>
              </a:rPr>
              <a:t>Центральный (абдоминальный) </a:t>
            </a:r>
          </a:p>
          <a:p>
            <a:pPr eaLnBrk="1" hangingPunct="1"/>
            <a:r>
              <a:rPr lang="ru-RU" altLang="ru-RU" sz="2000" b="1" dirty="0">
                <a:solidFill>
                  <a:srgbClr val="000000"/>
                </a:solidFill>
                <a:latin typeface="Arial Narrow" pitchFamily="34" charset="0"/>
              </a:rPr>
              <a:t>тип ожирения:</a:t>
            </a:r>
            <a:r>
              <a:rPr lang="en-US" altLang="ru-RU" sz="2000" b="1" dirty="0">
                <a:solidFill>
                  <a:srgbClr val="000000"/>
                </a:solidFill>
                <a:latin typeface="Arial Narrow" pitchFamily="34" charset="0"/>
              </a:rPr>
              <a:t> </a:t>
            </a:r>
            <a:r>
              <a:rPr lang="ru-RU" altLang="ru-RU" sz="2000" b="1" dirty="0">
                <a:solidFill>
                  <a:srgbClr val="000000"/>
                </a:solidFill>
                <a:latin typeface="Arial Narrow" pitchFamily="34" charset="0"/>
              </a:rPr>
              <a:t>окружность</a:t>
            </a:r>
          </a:p>
          <a:p>
            <a:pPr eaLnBrk="1" hangingPunct="1"/>
            <a:r>
              <a:rPr lang="ru-RU" altLang="ru-RU" sz="2000" b="1" dirty="0">
                <a:solidFill>
                  <a:srgbClr val="000000"/>
                </a:solidFill>
                <a:latin typeface="Arial Narrow" pitchFamily="34" charset="0"/>
              </a:rPr>
              <a:t>талии</a:t>
            </a:r>
            <a:endParaRPr lang="en-US" altLang="ru-RU" sz="2000" b="1" dirty="0">
              <a:solidFill>
                <a:srgbClr val="000000"/>
              </a:solidFill>
              <a:latin typeface="Arial Narrow" pitchFamily="34" charset="0"/>
            </a:endParaRPr>
          </a:p>
          <a:p>
            <a:pPr algn="l" eaLnBrk="1" hangingPunct="1"/>
            <a:endParaRPr lang="ru-RU" altLang="ru-RU" sz="2800" b="1" dirty="0">
              <a:solidFill>
                <a:srgbClr val="000000"/>
              </a:solidFill>
              <a:latin typeface="Arial Narrow" pitchFamily="34" charset="0"/>
            </a:endParaRPr>
          </a:p>
          <a:p>
            <a:pPr algn="l" eaLnBrk="1" hangingPunct="1"/>
            <a:r>
              <a:rPr lang="en-US" altLang="ru-RU" sz="2800" b="1" dirty="0">
                <a:solidFill>
                  <a:srgbClr val="000000"/>
                </a:solidFill>
                <a:latin typeface="Arial Narrow" pitchFamily="34" charset="0"/>
              </a:rPr>
              <a:t>&gt; </a:t>
            </a:r>
            <a:r>
              <a:rPr lang="en-US" altLang="ru-RU" sz="2400" b="1" dirty="0">
                <a:solidFill>
                  <a:srgbClr val="000000"/>
                </a:solidFill>
                <a:latin typeface="Arial Narrow" pitchFamily="34" charset="0"/>
              </a:rPr>
              <a:t>80 </a:t>
            </a:r>
            <a:r>
              <a:rPr lang="ru-RU" altLang="ru-RU" sz="2400" b="1" dirty="0">
                <a:solidFill>
                  <a:srgbClr val="000000"/>
                </a:solidFill>
                <a:latin typeface="Arial Narrow" pitchFamily="34" charset="0"/>
              </a:rPr>
              <a:t>см у женщин </a:t>
            </a:r>
          </a:p>
          <a:p>
            <a:pPr algn="l" eaLnBrk="1" hangingPunct="1"/>
            <a:endParaRPr lang="ru-RU" altLang="ru-RU" sz="2400" b="1" dirty="0">
              <a:solidFill>
                <a:srgbClr val="000000"/>
              </a:solidFill>
              <a:latin typeface="Arial Narrow" pitchFamily="34" charset="0"/>
            </a:endParaRPr>
          </a:p>
          <a:p>
            <a:pPr marL="342900" indent="-342900" algn="l" eaLnBrk="1" hangingPunct="1">
              <a:buFont typeface="Wingdings" panose="05000000000000000000" pitchFamily="2" charset="2"/>
              <a:buChar char="Ø"/>
            </a:pPr>
            <a:r>
              <a:rPr lang="ru-RU" altLang="ru-RU" sz="2400" b="1" dirty="0">
                <a:solidFill>
                  <a:srgbClr val="000000"/>
                </a:solidFill>
                <a:latin typeface="Arial Narrow" pitchFamily="34" charset="0"/>
              </a:rPr>
              <a:t>94 см у мужчин</a:t>
            </a:r>
          </a:p>
          <a:p>
            <a:endParaRPr lang="ru-RU" b="1" dirty="0">
              <a:solidFill>
                <a:srgbClr val="800000"/>
              </a:solidFill>
              <a:latin typeface="Arial Narrow" pitchFamily="34" charset="0"/>
            </a:endParaRPr>
          </a:p>
          <a:p>
            <a:r>
              <a:rPr lang="ru-RU" b="1" dirty="0">
                <a:solidFill>
                  <a:srgbClr val="800000"/>
                </a:solidFill>
                <a:latin typeface="Arial Narrow" pitchFamily="34" charset="0"/>
              </a:rPr>
              <a:t>(допустимые размеры окружности</a:t>
            </a:r>
          </a:p>
          <a:p>
            <a:r>
              <a:rPr lang="ru-RU" b="1" dirty="0">
                <a:solidFill>
                  <a:srgbClr val="800000"/>
                </a:solidFill>
                <a:latin typeface="Arial Narrow" pitchFamily="34" charset="0"/>
              </a:rPr>
              <a:t>талии могут отличаться </a:t>
            </a:r>
          </a:p>
          <a:p>
            <a:r>
              <a:rPr lang="ru-RU" b="1" dirty="0">
                <a:solidFill>
                  <a:srgbClr val="800000"/>
                </a:solidFill>
                <a:latin typeface="Arial Narrow" pitchFamily="34" charset="0"/>
              </a:rPr>
              <a:t>в зависимости от этнических </a:t>
            </a:r>
          </a:p>
          <a:p>
            <a:r>
              <a:rPr lang="ru-RU" b="1" dirty="0">
                <a:solidFill>
                  <a:srgbClr val="800000"/>
                </a:solidFill>
                <a:latin typeface="Arial Narrow" pitchFamily="34" charset="0"/>
              </a:rPr>
              <a:t>особенностей популяции</a:t>
            </a:r>
            <a:r>
              <a:rPr lang="ru-RU" sz="2000" b="1" dirty="0">
                <a:solidFill>
                  <a:srgbClr val="800000"/>
                </a:solidFill>
                <a:latin typeface="Arial Narrow" pitchFamily="34" charset="0"/>
              </a:rPr>
              <a:t>)</a:t>
            </a:r>
          </a:p>
          <a:p>
            <a:pPr marL="342900" indent="-342900" algn="l" eaLnBrk="1" hangingPunct="1">
              <a:buFont typeface="Wingdings" panose="05000000000000000000" pitchFamily="2" charset="2"/>
              <a:buChar char="Ø"/>
            </a:pPr>
            <a:endParaRPr lang="ru-RU" altLang="ru-RU" sz="2400" b="1" dirty="0">
              <a:solidFill>
                <a:srgbClr val="000000"/>
              </a:solidFill>
              <a:latin typeface="Arial Narrow" pitchFamily="34" charset="0"/>
            </a:endParaRPr>
          </a:p>
          <a:p>
            <a:endParaRPr lang="ru-RU" sz="1400" b="1" kern="10" dirty="0">
              <a:ln w="9525">
                <a:solidFill>
                  <a:srgbClr val="993300"/>
                </a:solidFill>
                <a:round/>
                <a:headEnd/>
                <a:tailEnd/>
              </a:ln>
              <a:solidFill>
                <a:srgbClr val="FF0000"/>
              </a:solidFill>
              <a:effectLst>
                <a:outerShdw dist="35921" dir="2700000" algn="ctr" rotWithShape="0">
                  <a:schemeClr val="tx1"/>
                </a:outerShdw>
              </a:effectLst>
              <a:latin typeface="Arial Narrow" panose="020B0606020202030204" pitchFamily="34" charset="0"/>
              <a:cs typeface="Arial"/>
            </a:endParaRPr>
          </a:p>
          <a:p>
            <a:endParaRPr lang="ru-RU" sz="1400" dirty="0">
              <a:latin typeface="Arial Narrow" panose="020B0606020202030204" pitchFamily="34" charset="0"/>
            </a:endParaRPr>
          </a:p>
        </p:txBody>
      </p:sp>
      <p:sp>
        <p:nvSpPr>
          <p:cNvPr id="10" name="TextBox 9"/>
          <p:cNvSpPr txBox="1"/>
          <p:nvPr/>
        </p:nvSpPr>
        <p:spPr>
          <a:xfrm>
            <a:off x="6464808" y="1324739"/>
            <a:ext cx="5632704" cy="3888244"/>
          </a:xfrm>
          <a:prstGeom prst="rect">
            <a:avLst/>
          </a:prstGeom>
          <a:noFill/>
          <a:ln>
            <a:solidFill>
              <a:srgbClr val="FF000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ts val="2000"/>
              </a:lnSpc>
              <a:defRPr/>
            </a:pPr>
            <a:r>
              <a:rPr lang="ru-RU" sz="2800" b="1" dirty="0">
                <a:solidFill>
                  <a:srgbClr val="800000"/>
                </a:solidFill>
                <a:effectLst>
                  <a:outerShdw blurRad="38100" dist="38100" dir="2700000" algn="tl">
                    <a:srgbClr val="000000">
                      <a:alpha val="43137"/>
                    </a:srgbClr>
                  </a:outerShdw>
                </a:effectLst>
                <a:latin typeface="Arial Narrow" pitchFamily="34" charset="0"/>
              </a:rPr>
              <a:t>Дополнительные признаки:</a:t>
            </a:r>
          </a:p>
          <a:p>
            <a:pPr>
              <a:lnSpc>
                <a:spcPts val="2000"/>
              </a:lnSpc>
              <a:defRPr/>
            </a:pPr>
            <a:endParaRPr lang="ru-RU" sz="2800" b="1" dirty="0">
              <a:solidFill>
                <a:srgbClr val="800000"/>
              </a:solidFill>
              <a:effectLst>
                <a:outerShdw blurRad="38100" dist="38100" dir="2700000" algn="tl">
                  <a:srgbClr val="000000">
                    <a:alpha val="43137"/>
                  </a:srgbClr>
                </a:outerShdw>
              </a:effectLst>
              <a:latin typeface="Arial Narrow" pitchFamily="34" charset="0"/>
            </a:endParaRPr>
          </a:p>
          <a:p>
            <a:pPr>
              <a:lnSpc>
                <a:spcPts val="2000"/>
              </a:lnSpc>
              <a:defRPr/>
            </a:pPr>
            <a:r>
              <a:rPr lang="ru-RU" b="1" dirty="0">
                <a:solidFill>
                  <a:srgbClr val="000000"/>
                </a:solidFill>
                <a:latin typeface="Arial Narrow" pitchFamily="34" charset="0"/>
              </a:rPr>
              <a:t>1. </a:t>
            </a:r>
            <a:r>
              <a:rPr lang="ru-RU" sz="2000" b="1" dirty="0">
                <a:solidFill>
                  <a:srgbClr val="000000"/>
                </a:solidFill>
                <a:latin typeface="Arial Narrow" pitchFamily="34" charset="0"/>
              </a:rPr>
              <a:t>Артериальная гипертония:</a:t>
            </a:r>
          </a:p>
          <a:p>
            <a:pPr>
              <a:lnSpc>
                <a:spcPts val="2000"/>
              </a:lnSpc>
              <a:defRPr/>
            </a:pPr>
            <a:r>
              <a:rPr lang="ru-RU" sz="2000" b="1" dirty="0">
                <a:solidFill>
                  <a:srgbClr val="C00000"/>
                </a:solidFill>
                <a:latin typeface="Arial Narrow" pitchFamily="34" charset="0"/>
              </a:rPr>
              <a:t>АД </a:t>
            </a:r>
            <a:r>
              <a:rPr lang="en-US" sz="2000" b="1" dirty="0">
                <a:solidFill>
                  <a:srgbClr val="C00000"/>
                </a:solidFill>
                <a:latin typeface="Arial Narrow" pitchFamily="34" charset="0"/>
              </a:rPr>
              <a:t>&gt; 130</a:t>
            </a:r>
            <a:r>
              <a:rPr lang="ru-RU" sz="2000" b="1" dirty="0">
                <a:solidFill>
                  <a:srgbClr val="C00000"/>
                </a:solidFill>
                <a:latin typeface="Arial Narrow" pitchFamily="34" charset="0"/>
              </a:rPr>
              <a:t>/85 мм рт. ст.</a:t>
            </a:r>
          </a:p>
          <a:p>
            <a:pPr>
              <a:lnSpc>
                <a:spcPts val="1800"/>
              </a:lnSpc>
              <a:defRPr/>
            </a:pPr>
            <a:r>
              <a:rPr lang="ru-RU" sz="2000" b="1" dirty="0">
                <a:solidFill>
                  <a:srgbClr val="000000"/>
                </a:solidFill>
                <a:latin typeface="Arial Narrow" pitchFamily="34" charset="0"/>
              </a:rPr>
              <a:t>(терапия по поводу артериальной гипертонии)</a:t>
            </a:r>
          </a:p>
          <a:p>
            <a:pPr>
              <a:lnSpc>
                <a:spcPts val="1800"/>
              </a:lnSpc>
              <a:defRPr/>
            </a:pPr>
            <a:r>
              <a:rPr lang="ru-RU" sz="2000" b="1" dirty="0">
                <a:solidFill>
                  <a:srgbClr val="000000"/>
                </a:solidFill>
                <a:latin typeface="Arial Narrow" pitchFamily="34" charset="0"/>
              </a:rPr>
              <a:t>2. </a:t>
            </a:r>
            <a:r>
              <a:rPr lang="ru-RU" sz="2000" b="1" dirty="0">
                <a:solidFill>
                  <a:srgbClr val="C00000"/>
                </a:solidFill>
                <a:latin typeface="Arial Narrow" pitchFamily="34" charset="0"/>
              </a:rPr>
              <a:t>Повышение уровня глюкозы натощак:</a:t>
            </a:r>
          </a:p>
          <a:p>
            <a:pPr>
              <a:lnSpc>
                <a:spcPts val="1800"/>
              </a:lnSpc>
              <a:defRPr/>
            </a:pPr>
            <a:r>
              <a:rPr lang="ru-RU" sz="2000" b="1" dirty="0">
                <a:solidFill>
                  <a:srgbClr val="C00000"/>
                </a:solidFill>
                <a:latin typeface="Arial Narrow" pitchFamily="34" charset="0"/>
              </a:rPr>
              <a:t>глюкоза &gt; 6,1 </a:t>
            </a:r>
            <a:r>
              <a:rPr lang="ru-RU" sz="2000" b="1" dirty="0" err="1">
                <a:solidFill>
                  <a:srgbClr val="C00000"/>
                </a:solidFill>
                <a:latin typeface="Arial Narrow" pitchFamily="34" charset="0"/>
              </a:rPr>
              <a:t>ммоль</a:t>
            </a:r>
            <a:r>
              <a:rPr lang="ru-RU" sz="2000" b="1" dirty="0">
                <a:solidFill>
                  <a:srgbClr val="C00000"/>
                </a:solidFill>
                <a:latin typeface="Arial Narrow" pitchFamily="34" charset="0"/>
              </a:rPr>
              <a:t>/л</a:t>
            </a:r>
          </a:p>
          <a:p>
            <a:pPr>
              <a:lnSpc>
                <a:spcPts val="1800"/>
              </a:lnSpc>
              <a:defRPr/>
            </a:pPr>
            <a:r>
              <a:rPr lang="ru-RU" sz="2000" b="1" dirty="0">
                <a:solidFill>
                  <a:srgbClr val="000000"/>
                </a:solidFill>
                <a:latin typeface="Arial Narrow" pitchFamily="34" charset="0"/>
              </a:rPr>
              <a:t>(лекарственная терапия по поводу гипергликемии)</a:t>
            </a:r>
          </a:p>
          <a:p>
            <a:pPr>
              <a:lnSpc>
                <a:spcPts val="1800"/>
              </a:lnSpc>
              <a:defRPr/>
            </a:pPr>
            <a:r>
              <a:rPr lang="ru-RU" sz="2000" b="1" dirty="0">
                <a:solidFill>
                  <a:srgbClr val="000000"/>
                </a:solidFill>
                <a:latin typeface="Arial Narrow" pitchFamily="34" charset="0"/>
              </a:rPr>
              <a:t>3. Повышение уровня триглицеридов:</a:t>
            </a:r>
          </a:p>
          <a:p>
            <a:pPr>
              <a:lnSpc>
                <a:spcPts val="1800"/>
              </a:lnSpc>
              <a:defRPr/>
            </a:pPr>
            <a:r>
              <a:rPr lang="ru-RU" sz="2000" b="1" dirty="0">
                <a:solidFill>
                  <a:srgbClr val="000000"/>
                </a:solidFill>
                <a:latin typeface="Arial Narrow" pitchFamily="34" charset="0"/>
              </a:rPr>
              <a:t>триглицериды &gt; 1,9 </a:t>
            </a:r>
            <a:r>
              <a:rPr lang="ru-RU" sz="2000" b="1" dirty="0" err="1">
                <a:solidFill>
                  <a:srgbClr val="000000"/>
                </a:solidFill>
                <a:latin typeface="Arial Narrow" pitchFamily="34" charset="0"/>
              </a:rPr>
              <a:t>ммоль</a:t>
            </a:r>
            <a:r>
              <a:rPr lang="ru-RU" sz="2000" b="1" dirty="0">
                <a:solidFill>
                  <a:srgbClr val="000000"/>
                </a:solidFill>
                <a:latin typeface="Arial Narrow" pitchFamily="34" charset="0"/>
              </a:rPr>
              <a:t>/л</a:t>
            </a:r>
          </a:p>
          <a:p>
            <a:pPr>
              <a:lnSpc>
                <a:spcPts val="1800"/>
              </a:lnSpc>
              <a:defRPr/>
            </a:pPr>
            <a:r>
              <a:rPr lang="ru-RU" sz="2000" b="1" dirty="0">
                <a:solidFill>
                  <a:srgbClr val="000000"/>
                </a:solidFill>
                <a:latin typeface="Arial Narrow" pitchFamily="34" charset="0"/>
              </a:rPr>
              <a:t>(терапия по поводу </a:t>
            </a:r>
            <a:r>
              <a:rPr lang="ru-RU" sz="2000" b="1" dirty="0" err="1">
                <a:solidFill>
                  <a:srgbClr val="000000"/>
                </a:solidFill>
                <a:latin typeface="Arial Narrow" pitchFamily="34" charset="0"/>
              </a:rPr>
              <a:t>триглицеридемии</a:t>
            </a:r>
            <a:r>
              <a:rPr lang="ru-RU" sz="2000" b="1" dirty="0">
                <a:solidFill>
                  <a:srgbClr val="000000"/>
                </a:solidFill>
                <a:latin typeface="Arial Narrow" pitchFamily="34" charset="0"/>
              </a:rPr>
              <a:t>)</a:t>
            </a:r>
          </a:p>
          <a:p>
            <a:pPr>
              <a:lnSpc>
                <a:spcPts val="1800"/>
              </a:lnSpc>
              <a:defRPr/>
            </a:pPr>
            <a:r>
              <a:rPr lang="ru-RU" sz="2000" b="1" dirty="0">
                <a:solidFill>
                  <a:srgbClr val="000000"/>
                </a:solidFill>
                <a:latin typeface="Arial Narrow" pitchFamily="34" charset="0"/>
              </a:rPr>
              <a:t>4. Снижение уровня холестерина ЛПВП:</a:t>
            </a:r>
          </a:p>
          <a:p>
            <a:pPr>
              <a:lnSpc>
                <a:spcPts val="1800"/>
              </a:lnSpc>
              <a:defRPr/>
            </a:pPr>
            <a:r>
              <a:rPr lang="ru-RU" sz="2000" b="1" dirty="0">
                <a:solidFill>
                  <a:srgbClr val="000000"/>
                </a:solidFill>
                <a:latin typeface="Arial Narrow" pitchFamily="34" charset="0"/>
              </a:rPr>
              <a:t>ЛПВП&lt; 1, 3 / 1,0 </a:t>
            </a:r>
            <a:r>
              <a:rPr lang="ru-RU" sz="2000" b="1" dirty="0" err="1">
                <a:solidFill>
                  <a:srgbClr val="000000"/>
                </a:solidFill>
                <a:latin typeface="Arial Narrow" pitchFamily="34" charset="0"/>
              </a:rPr>
              <a:t>ммоль</a:t>
            </a:r>
            <a:r>
              <a:rPr lang="ru-RU" sz="2000" b="1" dirty="0">
                <a:solidFill>
                  <a:srgbClr val="000000"/>
                </a:solidFill>
                <a:latin typeface="Arial Narrow" pitchFamily="34" charset="0"/>
              </a:rPr>
              <a:t>/л для мужчин/ женщин соответственно</a:t>
            </a:r>
          </a:p>
          <a:p>
            <a:pPr>
              <a:lnSpc>
                <a:spcPts val="1800"/>
              </a:lnSpc>
              <a:defRPr/>
            </a:pPr>
            <a:r>
              <a:rPr lang="ru-RU" sz="2000" b="1" dirty="0">
                <a:solidFill>
                  <a:srgbClr val="000000"/>
                </a:solidFill>
                <a:latin typeface="Arial Narrow" pitchFamily="34" charset="0"/>
              </a:rPr>
              <a:t>Холестерин общий </a:t>
            </a:r>
            <a:r>
              <a:rPr lang="en-US" sz="2000" b="1" dirty="0">
                <a:solidFill>
                  <a:srgbClr val="000000"/>
                </a:solidFill>
                <a:latin typeface="Arial Narrow" pitchFamily="34" charset="0"/>
              </a:rPr>
              <a:t>&gt;</a:t>
            </a:r>
            <a:r>
              <a:rPr lang="ru-RU" sz="2000" b="1" dirty="0">
                <a:solidFill>
                  <a:srgbClr val="000000"/>
                </a:solidFill>
                <a:latin typeface="Arial Narrow" pitchFamily="34" charset="0"/>
              </a:rPr>
              <a:t>5,2 </a:t>
            </a:r>
            <a:r>
              <a:rPr lang="ru-RU" sz="2000" b="1" dirty="0" err="1">
                <a:solidFill>
                  <a:srgbClr val="000000"/>
                </a:solidFill>
                <a:latin typeface="Arial Narrow" pitchFamily="34" charset="0"/>
              </a:rPr>
              <a:t>ммоль</a:t>
            </a:r>
            <a:r>
              <a:rPr lang="ru-RU" sz="2000" b="1" dirty="0">
                <a:solidFill>
                  <a:srgbClr val="000000"/>
                </a:solidFill>
                <a:latin typeface="Arial Narrow" pitchFamily="34" charset="0"/>
              </a:rPr>
              <a:t>/л или</a:t>
            </a:r>
          </a:p>
          <a:p>
            <a:pPr>
              <a:lnSpc>
                <a:spcPts val="1800"/>
              </a:lnSpc>
              <a:defRPr/>
            </a:pPr>
            <a:r>
              <a:rPr lang="ru-RU" sz="2000" b="1" dirty="0">
                <a:solidFill>
                  <a:srgbClr val="000000"/>
                </a:solidFill>
                <a:latin typeface="Arial Narrow" pitchFamily="34" charset="0"/>
              </a:rPr>
              <a:t>(лекарственная терапия по поводу снижения ЛПВП)</a:t>
            </a:r>
          </a:p>
        </p:txBody>
      </p:sp>
      <p:sp>
        <p:nvSpPr>
          <p:cNvPr id="4" name="Прямоугольник 3"/>
          <p:cNvSpPr/>
          <p:nvPr/>
        </p:nvSpPr>
        <p:spPr>
          <a:xfrm>
            <a:off x="-73152" y="5744240"/>
            <a:ext cx="12265152" cy="472437"/>
          </a:xfrm>
          <a:prstGeom prst="rect">
            <a:avLst/>
          </a:prstGeom>
        </p:spPr>
        <p:txBody>
          <a:bodyPr wrap="square">
            <a:spAutoFit/>
          </a:bodyPr>
          <a:lstStyle/>
          <a:p>
            <a:pPr algn="ctr">
              <a:lnSpc>
                <a:spcPct val="95000"/>
              </a:lnSpc>
              <a:defRPr/>
            </a:pPr>
            <a:r>
              <a:rPr lang="ru-RU" sz="2600" b="1" dirty="0">
                <a:latin typeface="Arial Narrow" pitchFamily="34" charset="0"/>
              </a:rPr>
              <a:t>Метаболический синдром = центральное ожирение + 2 дополнительных симптома</a:t>
            </a:r>
            <a:endParaRPr lang="ru-RU" sz="2600" dirty="0">
              <a:solidFill>
                <a:srgbClr val="800000"/>
              </a:solidFill>
              <a:latin typeface="Arial" charset="0"/>
            </a:endParaRPr>
          </a:p>
        </p:txBody>
      </p:sp>
    </p:spTree>
    <p:extLst>
      <p:ext uri="{BB962C8B-B14F-4D97-AF65-F5344CB8AC3E}">
        <p14:creationId xmlns:p14="http://schemas.microsoft.com/office/powerpoint/2010/main" val="3805843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76"/>
        <p:cNvGrpSpPr/>
        <p:nvPr/>
      </p:nvGrpSpPr>
      <p:grpSpPr>
        <a:xfrm>
          <a:off x="0" y="0"/>
          <a:ext cx="0" cy="0"/>
          <a:chOff x="0" y="0"/>
          <a:chExt cx="0" cy="0"/>
        </a:xfrm>
      </p:grpSpPr>
      <p:sp>
        <p:nvSpPr>
          <p:cNvPr id="477" name="Google Shape;477;p47"/>
          <p:cNvSpPr txBox="1"/>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4400" b="1">
                <a:solidFill>
                  <a:schemeClr val="dk1"/>
                </a:solidFill>
                <a:latin typeface="Calibri"/>
                <a:ea typeface="Calibri"/>
                <a:cs typeface="Calibri"/>
                <a:sym typeface="Calibri"/>
              </a:rPr>
              <a:t>Жиры</a:t>
            </a:r>
            <a:endParaRPr/>
          </a:p>
        </p:txBody>
      </p:sp>
      <p:sp>
        <p:nvSpPr>
          <p:cNvPr id="478" name="Google Shape;478;p47"/>
          <p:cNvSpPr txBox="1"/>
          <p:nvPr/>
        </p:nvSpPr>
        <p:spPr>
          <a:xfrm>
            <a:off x="1981200" y="1196975"/>
            <a:ext cx="8229600" cy="4929188"/>
          </a:xfrm>
          <a:prstGeom prst="rect">
            <a:avLst/>
          </a:prstGeom>
          <a:noFill/>
          <a:ln>
            <a:noFill/>
          </a:ln>
        </p:spPr>
        <p:txBody>
          <a:bodyPr spcFirstLastPara="1" wrap="square" lIns="91425" tIns="45700" rIns="91425" bIns="45700" anchor="t" anchorCtr="0">
            <a:noAutofit/>
          </a:bodyPr>
          <a:lstStyle/>
          <a:p>
            <a:pPr marL="0" marR="0" lvl="0" indent="341313" algn="just" rtl="0">
              <a:spcBef>
                <a:spcPts val="0"/>
              </a:spcBef>
              <a:spcAft>
                <a:spcPts val="0"/>
              </a:spcAft>
              <a:buNone/>
            </a:pPr>
            <a:r>
              <a:rPr lang="ru-RU" sz="3200">
                <a:solidFill>
                  <a:schemeClr val="dk1"/>
                </a:solidFill>
                <a:latin typeface="Calibri"/>
                <a:ea typeface="Calibri"/>
                <a:cs typeface="Calibri"/>
                <a:sym typeface="Calibri"/>
              </a:rPr>
              <a:t>Наименьшее сечение пирамиды состоит из жиров. Некоторые из них обладают большей пользы для здоровья, чем другие. </a:t>
            </a:r>
            <a:endParaRPr/>
          </a:p>
          <a:p>
            <a:pPr marL="0" marR="0" lvl="0" indent="341313" algn="just" rtl="0">
              <a:spcBef>
                <a:spcPts val="0"/>
              </a:spcBef>
              <a:spcAft>
                <a:spcPts val="0"/>
              </a:spcAft>
              <a:buNone/>
            </a:pPr>
            <a:r>
              <a:rPr lang="ru-RU" sz="3200">
                <a:solidFill>
                  <a:schemeClr val="dk1"/>
                </a:solidFill>
                <a:latin typeface="Calibri"/>
                <a:ea typeface="Calibri"/>
                <a:cs typeface="Calibri"/>
                <a:sym typeface="Calibri"/>
              </a:rPr>
              <a:t>Оливковое масло, например, имеет огромный потенциал для улучшения общего состояния здоровья. </a:t>
            </a:r>
            <a:endParaRPr/>
          </a:p>
          <a:p>
            <a:pPr marL="0" marR="0" lvl="0" indent="341313" algn="just" rtl="0">
              <a:spcBef>
                <a:spcPts val="0"/>
              </a:spcBef>
              <a:spcAft>
                <a:spcPts val="0"/>
              </a:spcAft>
              <a:buNone/>
            </a:pPr>
            <a:r>
              <a:rPr lang="ru-RU" sz="3200">
                <a:solidFill>
                  <a:schemeClr val="dk1"/>
                </a:solidFill>
                <a:latin typeface="Calibri"/>
                <a:ea typeface="Calibri"/>
                <a:cs typeface="Calibri"/>
                <a:sym typeface="Calibri"/>
              </a:rPr>
              <a:t>Такие продукты, как авокадо, оливки, орехи и некоторые виды рыб содержат 3-омега ненасыщенные жирные кислоты.</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83"/>
        <p:cNvGrpSpPr/>
        <p:nvPr/>
      </p:nvGrpSpPr>
      <p:grpSpPr>
        <a:xfrm>
          <a:off x="0" y="0"/>
          <a:ext cx="0" cy="0"/>
          <a:chOff x="0" y="0"/>
          <a:chExt cx="0" cy="0"/>
        </a:xfrm>
      </p:grpSpPr>
      <p:sp>
        <p:nvSpPr>
          <p:cNvPr id="484" name="Google Shape;484;p48"/>
          <p:cNvSpPr txBox="1">
            <a:spLocks noGrp="1"/>
          </p:cNvSpPr>
          <p:nvPr>
            <p:ph type="title"/>
          </p:nvPr>
        </p:nvSpPr>
        <p:spPr>
          <a:xfrm>
            <a:off x="0" y="551290"/>
            <a:ext cx="890134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Arial"/>
              <a:buNone/>
            </a:pPr>
            <a:r>
              <a:rPr lang="ru-RU" b="1" dirty="0">
                <a:latin typeface="Arial"/>
                <a:ea typeface="Arial"/>
                <a:cs typeface="Arial"/>
                <a:sym typeface="Arial"/>
              </a:rPr>
              <a:t>Физическая активность</a:t>
            </a:r>
            <a:endParaRPr dirty="0"/>
          </a:p>
        </p:txBody>
      </p:sp>
      <p:sp>
        <p:nvSpPr>
          <p:cNvPr id="485" name="Google Shape;485;p48"/>
          <p:cNvSpPr txBox="1">
            <a:spLocks noGrp="1"/>
          </p:cNvSpPr>
          <p:nvPr>
            <p:ph idx="1"/>
          </p:nvPr>
        </p:nvSpPr>
        <p:spPr>
          <a:xfrm>
            <a:off x="305709" y="1893486"/>
            <a:ext cx="5236884" cy="3767274"/>
          </a:xfrm>
          <a:prstGeom prst="rect">
            <a:avLst/>
          </a:prstGeom>
          <a:noFill/>
          <a:ln>
            <a:noFill/>
          </a:ln>
        </p:spPr>
        <p:txBody>
          <a:bodyPr spcFirstLastPara="1" wrap="square" lIns="91425" tIns="45700" rIns="91425" bIns="45700" anchor="t" anchorCtr="0">
            <a:noAutofit/>
          </a:bodyPr>
          <a:lstStyle/>
          <a:p>
            <a:pPr marL="0" lvl="0" indent="-228600" algn="ctr" rtl="0">
              <a:lnSpc>
                <a:spcPct val="140000"/>
              </a:lnSpc>
              <a:spcBef>
                <a:spcPts val="0"/>
              </a:spcBef>
              <a:spcAft>
                <a:spcPts val="0"/>
              </a:spcAft>
              <a:buClr>
                <a:schemeClr val="dk1"/>
              </a:buClr>
              <a:buSzPts val="3600"/>
              <a:buChar char="•"/>
            </a:pPr>
            <a:r>
              <a:rPr lang="ru-RU" sz="2400" dirty="0"/>
              <a:t>   Наиболее доступный вид физической активности – ходьба</a:t>
            </a:r>
            <a:r>
              <a:rPr lang="ru-RU" sz="2400" dirty="0" smtClean="0"/>
              <a:t>.</a:t>
            </a:r>
          </a:p>
          <a:p>
            <a:pPr marL="0" lvl="0" indent="-228600" algn="ctr" rtl="0">
              <a:lnSpc>
                <a:spcPct val="140000"/>
              </a:lnSpc>
              <a:spcBef>
                <a:spcPts val="0"/>
              </a:spcBef>
              <a:spcAft>
                <a:spcPts val="0"/>
              </a:spcAft>
              <a:buClr>
                <a:schemeClr val="dk1"/>
              </a:buClr>
              <a:buSzPts val="3600"/>
              <a:buChar char="•"/>
            </a:pPr>
            <a:endParaRPr sz="1200" dirty="0"/>
          </a:p>
          <a:p>
            <a:pPr marL="0" lvl="0" indent="-228600" algn="ctr" rtl="0">
              <a:lnSpc>
                <a:spcPct val="140000"/>
              </a:lnSpc>
              <a:spcBef>
                <a:spcPts val="0"/>
              </a:spcBef>
              <a:spcAft>
                <a:spcPts val="0"/>
              </a:spcAft>
              <a:buClr>
                <a:schemeClr val="dk1"/>
              </a:buClr>
              <a:buSzPts val="3600"/>
              <a:buChar char="•"/>
            </a:pPr>
            <a:r>
              <a:rPr lang="ru-RU" sz="2400" dirty="0"/>
              <a:t>   Наиболее эффективные виды физической активности: бег, плавание, езда на велосипеде, аэробика, лыжи</a:t>
            </a:r>
            <a:r>
              <a:rPr lang="ru-RU" sz="2400" dirty="0" smtClean="0"/>
              <a:t>.</a:t>
            </a:r>
            <a:endParaRPr sz="1200" dirty="0"/>
          </a:p>
        </p:txBody>
      </p:sp>
      <p:sp>
        <p:nvSpPr>
          <p:cNvPr id="2" name="Прямоугольник 1"/>
          <p:cNvSpPr/>
          <p:nvPr/>
        </p:nvSpPr>
        <p:spPr>
          <a:xfrm>
            <a:off x="6944562" y="5937370"/>
            <a:ext cx="4568879" cy="700128"/>
          </a:xfrm>
          <a:prstGeom prst="rect">
            <a:avLst/>
          </a:prstGeom>
        </p:spPr>
        <p:txBody>
          <a:bodyPr wrap="none">
            <a:spAutoFit/>
          </a:bodyPr>
          <a:lstStyle/>
          <a:p>
            <a:pPr lvl="0" algn="ctr">
              <a:lnSpc>
                <a:spcPct val="140000"/>
              </a:lnSpc>
              <a:buClr>
                <a:schemeClr val="dk1"/>
              </a:buClr>
              <a:buSzPts val="4400"/>
            </a:pPr>
            <a:r>
              <a:rPr lang="ru-RU" sz="3200" b="1" u="sng" dirty="0"/>
              <a:t>Главное – регулярно!</a:t>
            </a:r>
            <a:endParaRPr lang="ru-RU" sz="3200" dirty="0"/>
          </a:p>
        </p:txBody>
      </p:sp>
      <p:pic>
        <p:nvPicPr>
          <p:cNvPr id="1026" name="Picture 2" descr="Пожилые люди на велосипедах в парк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815" y="4103429"/>
            <a:ext cx="2444929" cy="1628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Фотография женщина занимается спортом на открытом воздух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8821" y="2682172"/>
            <a:ext cx="3314467" cy="22078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Ходьба пешком: виды, польза, расход калори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018" y="1916363"/>
            <a:ext cx="2451726" cy="1693223"/>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8348">
            <a:off x="8610419" y="189120"/>
            <a:ext cx="3331269" cy="16363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sp>
        <p:nvSpPr>
          <p:cNvPr id="298" name="Google Shape;298;p30"/>
          <p:cNvSpPr/>
          <p:nvPr/>
        </p:nvSpPr>
        <p:spPr>
          <a:xfrm>
            <a:off x="1892300" y="130175"/>
            <a:ext cx="8534400" cy="1143000"/>
          </a:xfrm>
          <a:prstGeom prst="rect">
            <a:avLst/>
          </a:prstGeom>
          <a:noFill/>
          <a:ln>
            <a:noFill/>
          </a:ln>
        </p:spPr>
        <p:txBody>
          <a:bodyPr spcFirstLastPara="1" wrap="square" lIns="92150" tIns="46075" rIns="92150" bIns="46075" anchor="ctr" anchorCtr="0">
            <a:noAutofit/>
          </a:bodyPr>
          <a:lstStyle/>
          <a:p>
            <a:pPr marL="0" marR="0" lvl="0" indent="0" algn="ctr" rtl="0">
              <a:spcBef>
                <a:spcPts val="0"/>
              </a:spcBef>
              <a:spcAft>
                <a:spcPts val="0"/>
              </a:spcAft>
              <a:buNone/>
            </a:pPr>
            <a:r>
              <a:rPr lang="ru-RU" sz="3200" b="1" dirty="0">
                <a:solidFill>
                  <a:schemeClr val="dk1"/>
                </a:solidFill>
                <a:latin typeface="Calibri"/>
                <a:ea typeface="Calibri"/>
                <a:cs typeface="Calibri"/>
                <a:sym typeface="Calibri"/>
              </a:rPr>
              <a:t>Эффективность </a:t>
            </a:r>
            <a:br>
              <a:rPr lang="ru-RU" sz="3200" b="1" dirty="0">
                <a:solidFill>
                  <a:schemeClr val="dk1"/>
                </a:solidFill>
                <a:latin typeface="Calibri"/>
                <a:ea typeface="Calibri"/>
                <a:cs typeface="Calibri"/>
                <a:sym typeface="Calibri"/>
              </a:rPr>
            </a:br>
            <a:r>
              <a:rPr lang="ru-RU" sz="3200" b="1" dirty="0">
                <a:solidFill>
                  <a:schemeClr val="dk1"/>
                </a:solidFill>
                <a:latin typeface="Calibri"/>
                <a:ea typeface="Calibri"/>
                <a:cs typeface="Calibri"/>
                <a:sym typeface="Calibri"/>
              </a:rPr>
              <a:t>профилактики СД 2 типа</a:t>
            </a:r>
            <a:endParaRPr dirty="0"/>
          </a:p>
        </p:txBody>
      </p:sp>
      <p:sp>
        <p:nvSpPr>
          <p:cNvPr id="299" name="Google Shape;299;p30"/>
          <p:cNvSpPr txBox="1"/>
          <p:nvPr/>
        </p:nvSpPr>
        <p:spPr>
          <a:xfrm>
            <a:off x="1987549" y="2043113"/>
            <a:ext cx="3627923" cy="4563430"/>
          </a:xfrm>
          <a:prstGeom prst="rect">
            <a:avLst/>
          </a:prstGeom>
          <a:noFill/>
          <a:ln>
            <a:noFill/>
          </a:ln>
        </p:spPr>
        <p:txBody>
          <a:bodyPr spcFirstLastPara="1" wrap="square" lIns="90000" tIns="46800" rIns="90000" bIns="46800" anchor="t" anchorCtr="0">
            <a:noAutofit/>
          </a:bodyPr>
          <a:lstStyle/>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Метод</a:t>
            </a:r>
            <a:endParaRPr dirty="0"/>
          </a:p>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профилактики</a:t>
            </a:r>
            <a:endParaRPr dirty="0"/>
          </a:p>
          <a:p>
            <a:pPr marL="0" marR="0" lvl="0" indent="0" algn="l" rtl="0">
              <a:lnSpc>
                <a:spcPct val="110000"/>
              </a:lnSpc>
              <a:spcBef>
                <a:spcPts val="0"/>
              </a:spcBef>
              <a:spcAft>
                <a:spcPts val="0"/>
              </a:spcAft>
              <a:buNone/>
            </a:pPr>
            <a:endParaRPr sz="2400" b="1"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dirty="0" smtClean="0">
                <a:solidFill>
                  <a:schemeClr val="dk1"/>
                </a:solidFill>
                <a:latin typeface="Calibri"/>
                <a:ea typeface="Calibri"/>
                <a:cs typeface="Calibri"/>
                <a:sym typeface="Calibri"/>
              </a:rPr>
              <a:t>Изменение образа </a:t>
            </a:r>
            <a:r>
              <a:rPr lang="ru-RU" sz="2400" b="1" dirty="0">
                <a:solidFill>
                  <a:schemeClr val="dk1"/>
                </a:solidFill>
                <a:latin typeface="Calibri"/>
                <a:ea typeface="Calibri"/>
                <a:cs typeface="Calibri"/>
                <a:sym typeface="Calibri"/>
              </a:rPr>
              <a:t>жизни</a:t>
            </a:r>
            <a:endParaRPr dirty="0"/>
          </a:p>
          <a:p>
            <a:pPr marL="0" marR="0" lvl="0" indent="0" algn="l" rtl="0">
              <a:lnSpc>
                <a:spcPct val="110000"/>
              </a:lnSpc>
              <a:spcBef>
                <a:spcPts val="0"/>
              </a:spcBef>
              <a:spcAft>
                <a:spcPts val="0"/>
              </a:spcAft>
              <a:buNone/>
            </a:pPr>
            <a:r>
              <a:rPr lang="ru-RU" sz="2400" b="1" dirty="0" err="1">
                <a:solidFill>
                  <a:schemeClr val="dk1"/>
                </a:solidFill>
                <a:latin typeface="Calibri"/>
                <a:ea typeface="Calibri"/>
                <a:cs typeface="Calibri"/>
                <a:sym typeface="Calibri"/>
              </a:rPr>
              <a:t>Метформин</a:t>
            </a:r>
            <a:endParaRPr dirty="0"/>
          </a:p>
          <a:p>
            <a:pPr marL="0" marR="0" lvl="0" indent="0" algn="l" rtl="0">
              <a:lnSpc>
                <a:spcPct val="110000"/>
              </a:lnSpc>
              <a:spcBef>
                <a:spcPts val="0"/>
              </a:spcBef>
              <a:spcAft>
                <a:spcPts val="0"/>
              </a:spcAft>
              <a:buNone/>
            </a:pPr>
            <a:r>
              <a:rPr lang="ru-RU" sz="2400" b="1" dirty="0" err="1">
                <a:solidFill>
                  <a:schemeClr val="dk1"/>
                </a:solidFill>
                <a:latin typeface="Calibri"/>
                <a:ea typeface="Calibri"/>
                <a:cs typeface="Calibri"/>
                <a:sym typeface="Calibri"/>
              </a:rPr>
              <a:t>Акарбоза</a:t>
            </a:r>
            <a:endParaRPr sz="2400" b="1"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dirty="0" err="1">
                <a:solidFill>
                  <a:schemeClr val="dk1"/>
                </a:solidFill>
                <a:latin typeface="Calibri"/>
                <a:ea typeface="Calibri"/>
                <a:cs typeface="Calibri"/>
                <a:sym typeface="Calibri"/>
              </a:rPr>
              <a:t>Правастатин</a:t>
            </a:r>
            <a:endParaRPr sz="2400" b="1"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dirty="0" err="1">
                <a:solidFill>
                  <a:schemeClr val="dk1"/>
                </a:solidFill>
                <a:latin typeface="Calibri"/>
                <a:ea typeface="Calibri"/>
                <a:cs typeface="Calibri"/>
                <a:sym typeface="Calibri"/>
              </a:rPr>
              <a:t>Рамиприл</a:t>
            </a:r>
            <a:endParaRPr sz="2400" b="1"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dirty="0">
                <a:solidFill>
                  <a:schemeClr val="dk1"/>
                </a:solidFill>
                <a:latin typeface="Calibri"/>
                <a:ea typeface="Calibri"/>
                <a:cs typeface="Calibri"/>
                <a:sym typeface="Calibri"/>
              </a:rPr>
              <a:t>Эстроген/прогестерон</a:t>
            </a:r>
            <a:endParaRPr dirty="0"/>
          </a:p>
          <a:p>
            <a:pPr marL="0" marR="0" lvl="0" indent="0" algn="l" rtl="0">
              <a:lnSpc>
                <a:spcPct val="110000"/>
              </a:lnSpc>
              <a:spcBef>
                <a:spcPts val="0"/>
              </a:spcBef>
              <a:spcAft>
                <a:spcPts val="0"/>
              </a:spcAft>
              <a:buNone/>
            </a:pPr>
            <a:r>
              <a:rPr lang="ru-RU" sz="2400" b="1" dirty="0">
                <a:solidFill>
                  <a:schemeClr val="dk1"/>
                </a:solidFill>
                <a:latin typeface="Calibri"/>
                <a:ea typeface="Calibri"/>
                <a:cs typeface="Calibri"/>
                <a:sym typeface="Calibri"/>
              </a:rPr>
              <a:t>Образ </a:t>
            </a:r>
            <a:r>
              <a:rPr lang="ru-RU" sz="2400" b="1" dirty="0" smtClean="0">
                <a:solidFill>
                  <a:schemeClr val="dk1"/>
                </a:solidFill>
                <a:latin typeface="Calibri"/>
                <a:ea typeface="Calibri"/>
                <a:cs typeface="Calibri"/>
                <a:sym typeface="Calibri"/>
              </a:rPr>
              <a:t>жизни + </a:t>
            </a:r>
            <a:r>
              <a:rPr lang="ru-RU" sz="2400" b="1" dirty="0" err="1">
                <a:solidFill>
                  <a:schemeClr val="dk1"/>
                </a:solidFill>
                <a:latin typeface="Calibri"/>
                <a:ea typeface="Calibri"/>
                <a:cs typeface="Calibri"/>
                <a:sym typeface="Calibri"/>
              </a:rPr>
              <a:t>орлистат</a:t>
            </a:r>
            <a:endParaRPr sz="2400" b="1" dirty="0">
              <a:solidFill>
                <a:schemeClr val="dk1"/>
              </a:solidFill>
              <a:latin typeface="Calibri"/>
              <a:ea typeface="Calibri"/>
              <a:cs typeface="Calibri"/>
              <a:sym typeface="Calibri"/>
            </a:endParaRPr>
          </a:p>
        </p:txBody>
      </p:sp>
      <p:sp>
        <p:nvSpPr>
          <p:cNvPr id="300" name="Google Shape;300;p30"/>
          <p:cNvSpPr txBox="1"/>
          <p:nvPr/>
        </p:nvSpPr>
        <p:spPr>
          <a:xfrm>
            <a:off x="5870576" y="2043114"/>
            <a:ext cx="2091383" cy="4157165"/>
          </a:xfrm>
          <a:prstGeom prst="rect">
            <a:avLst/>
          </a:prstGeom>
          <a:noFill/>
          <a:ln>
            <a:noFill/>
          </a:ln>
        </p:spPr>
        <p:txBody>
          <a:bodyPr spcFirstLastPara="1" wrap="square" lIns="90000" tIns="46800" rIns="90000" bIns="46800" anchor="t" anchorCtr="0">
            <a:noAutofit/>
          </a:bodyPr>
          <a:lstStyle/>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Исследование</a:t>
            </a:r>
            <a:endParaRPr/>
          </a:p>
          <a:p>
            <a:pPr marL="0" marR="0" lvl="0" indent="0" algn="l" rtl="0">
              <a:lnSpc>
                <a:spcPct val="110000"/>
              </a:lnSpc>
              <a:spcBef>
                <a:spcPts val="0"/>
              </a:spcBef>
              <a:spcAft>
                <a:spcPts val="0"/>
              </a:spcAft>
              <a:buNone/>
            </a:pPr>
            <a:endParaRPr sz="2400" b="1">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endParaRPr sz="2400" b="1">
              <a:solidFill>
                <a:schemeClr val="dk1"/>
              </a:solidFill>
              <a:latin typeface="Calibri"/>
              <a:ea typeface="Calibri"/>
              <a:cs typeface="Calibri"/>
              <a:sym typeface="Calibri"/>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DPP, FDP</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DPP</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STOP-NIDDM</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WOSCOPS</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HOPE</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HERS</a:t>
            </a:r>
            <a:endParaRPr/>
          </a:p>
          <a:p>
            <a:pPr marL="0" marR="0" lvl="0" indent="0" algn="l" rtl="0">
              <a:lnSpc>
                <a:spcPct val="110000"/>
              </a:lnSpc>
              <a:spcBef>
                <a:spcPts val="0"/>
              </a:spcBef>
              <a:spcAft>
                <a:spcPts val="0"/>
              </a:spcAft>
              <a:buNone/>
            </a:pPr>
            <a:r>
              <a:rPr lang="ru-RU" sz="2400" b="1">
                <a:solidFill>
                  <a:schemeClr val="dk1"/>
                </a:solidFill>
                <a:latin typeface="Calibri"/>
                <a:ea typeface="Calibri"/>
                <a:cs typeface="Calibri"/>
                <a:sym typeface="Calibri"/>
              </a:rPr>
              <a:t>XENDOS</a:t>
            </a:r>
            <a:endParaRPr/>
          </a:p>
        </p:txBody>
      </p:sp>
      <p:sp>
        <p:nvSpPr>
          <p:cNvPr id="301" name="Google Shape;301;p30"/>
          <p:cNvSpPr txBox="1"/>
          <p:nvPr/>
        </p:nvSpPr>
        <p:spPr>
          <a:xfrm>
            <a:off x="8758518" y="2043114"/>
            <a:ext cx="1478785" cy="4157165"/>
          </a:xfrm>
          <a:prstGeom prst="rect">
            <a:avLst/>
          </a:prstGeom>
          <a:noFill/>
          <a:ln>
            <a:noFill/>
          </a:ln>
        </p:spPr>
        <p:txBody>
          <a:bodyPr spcFirstLastPara="1" wrap="square" lIns="90000" tIns="46800" rIns="90000" bIns="46800" anchor="t" anchorCtr="0">
            <a:noAutofit/>
          </a:bodyPr>
          <a:lstStyle/>
          <a:p>
            <a:pPr marL="0" marR="0" lvl="0" indent="0" algn="ctr" rtl="0">
              <a:lnSpc>
                <a:spcPct val="110000"/>
              </a:lnSpc>
              <a:spcBef>
                <a:spcPts val="0"/>
              </a:spcBef>
              <a:spcAft>
                <a:spcPts val="0"/>
              </a:spcAft>
              <a:buNone/>
            </a:pPr>
            <a:r>
              <a:rPr lang="ru-RU" sz="2400" b="1" dirty="0" smtClean="0">
                <a:solidFill>
                  <a:schemeClr val="dk1"/>
                </a:solidFill>
                <a:latin typeface="Calibri"/>
                <a:ea typeface="Calibri"/>
                <a:cs typeface="Calibri"/>
                <a:sym typeface="Calibri"/>
              </a:rPr>
              <a:t>Риск СД 2 типа</a:t>
            </a:r>
            <a:endParaRPr dirty="0"/>
          </a:p>
          <a:p>
            <a:pPr marL="0" marR="0" lvl="0" indent="0" algn="ctr" rtl="0">
              <a:lnSpc>
                <a:spcPct val="110000"/>
              </a:lnSpc>
              <a:spcBef>
                <a:spcPts val="0"/>
              </a:spcBef>
              <a:spcAft>
                <a:spcPts val="0"/>
              </a:spcAft>
              <a:buNone/>
            </a:pPr>
            <a:endParaRPr sz="2400" b="1" dirty="0">
              <a:solidFill>
                <a:schemeClr val="dk1"/>
              </a:solidFill>
              <a:latin typeface="Calibri"/>
              <a:ea typeface="Calibri"/>
              <a:cs typeface="Calibri"/>
              <a:sym typeface="Calibri"/>
            </a:endParaRPr>
          </a:p>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58% </a:t>
            </a:r>
            <a:endParaRPr dirty="0"/>
          </a:p>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31% </a:t>
            </a:r>
            <a:endParaRPr dirty="0"/>
          </a:p>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25% </a:t>
            </a:r>
            <a:endParaRPr dirty="0"/>
          </a:p>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30% </a:t>
            </a:r>
            <a:endParaRPr dirty="0"/>
          </a:p>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34% </a:t>
            </a:r>
            <a:endParaRPr dirty="0"/>
          </a:p>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35% </a:t>
            </a:r>
            <a:endParaRPr dirty="0"/>
          </a:p>
          <a:p>
            <a:pPr marL="0" marR="0" lvl="0" indent="0" algn="ctr" rtl="0">
              <a:lnSpc>
                <a:spcPct val="110000"/>
              </a:lnSpc>
              <a:spcBef>
                <a:spcPts val="0"/>
              </a:spcBef>
              <a:spcAft>
                <a:spcPts val="0"/>
              </a:spcAft>
              <a:buNone/>
            </a:pPr>
            <a:r>
              <a:rPr lang="ru-RU" sz="2400" b="1" dirty="0">
                <a:solidFill>
                  <a:schemeClr val="dk1"/>
                </a:solidFill>
                <a:latin typeface="Calibri"/>
                <a:ea typeface="Calibri"/>
                <a:cs typeface="Calibri"/>
                <a:sym typeface="Calibri"/>
              </a:rPr>
              <a:t>37%* </a:t>
            </a:r>
            <a:endParaRPr dirty="0"/>
          </a:p>
        </p:txBody>
      </p:sp>
      <p:cxnSp>
        <p:nvCxnSpPr>
          <p:cNvPr id="302" name="Google Shape;302;p30"/>
          <p:cNvCxnSpPr/>
          <p:nvPr/>
        </p:nvCxnSpPr>
        <p:spPr>
          <a:xfrm>
            <a:off x="2057400" y="3186114"/>
            <a:ext cx="7924800" cy="1587"/>
          </a:xfrm>
          <a:prstGeom prst="straightConnector1">
            <a:avLst/>
          </a:prstGeom>
          <a:noFill/>
          <a:ln w="9525" cap="flat" cmpd="sng">
            <a:solidFill>
              <a:srgbClr val="33CCCC"/>
            </a:solidFill>
            <a:prstDash val="solid"/>
            <a:miter lim="800000"/>
            <a:headEnd type="none" w="med" len="med"/>
            <a:tailEnd type="none" w="med" len="med"/>
          </a:ln>
        </p:spPr>
      </p:cxnSp>
      <p:cxnSp>
        <p:nvCxnSpPr>
          <p:cNvPr id="303" name="Google Shape;303;p30"/>
          <p:cNvCxnSpPr/>
          <p:nvPr/>
        </p:nvCxnSpPr>
        <p:spPr>
          <a:xfrm>
            <a:off x="2057400" y="6538914"/>
            <a:ext cx="7924800" cy="1587"/>
          </a:xfrm>
          <a:prstGeom prst="straightConnector1">
            <a:avLst/>
          </a:prstGeom>
          <a:noFill/>
          <a:ln w="9525" cap="flat" cmpd="sng">
            <a:solidFill>
              <a:srgbClr val="33CCCC"/>
            </a:solidFill>
            <a:prstDash val="solid"/>
            <a:miter lim="800000"/>
            <a:headEnd type="none" w="med" len="med"/>
            <a:tailEnd type="none" w="med" len="med"/>
          </a:ln>
        </p:spPr>
      </p:cxnSp>
      <p:cxnSp>
        <p:nvCxnSpPr>
          <p:cNvPr id="304" name="Google Shape;304;p30"/>
          <p:cNvCxnSpPr/>
          <p:nvPr/>
        </p:nvCxnSpPr>
        <p:spPr>
          <a:xfrm>
            <a:off x="8758519" y="2093664"/>
            <a:ext cx="1588" cy="457200"/>
          </a:xfrm>
          <a:prstGeom prst="straightConnector1">
            <a:avLst/>
          </a:prstGeom>
          <a:noFill/>
          <a:ln w="38150" cap="flat" cmpd="sng">
            <a:solidFill>
              <a:schemeClr val="tx1"/>
            </a:solidFill>
            <a:prstDash val="solid"/>
            <a:miter lim="800000"/>
            <a:headEnd type="none" w="med" len="med"/>
            <a:tailEnd type="triangle" w="med" len="med"/>
          </a:ln>
        </p:spPr>
      </p:cxnSp>
    </p:spTree>
    <p:extLst>
      <p:ext uri="{BB962C8B-B14F-4D97-AF65-F5344CB8AC3E}">
        <p14:creationId xmlns:p14="http://schemas.microsoft.com/office/powerpoint/2010/main" val="2425386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497"/>
        <p:cNvGrpSpPr/>
        <p:nvPr/>
      </p:nvGrpSpPr>
      <p:grpSpPr>
        <a:xfrm>
          <a:off x="0" y="0"/>
          <a:ext cx="0" cy="0"/>
          <a:chOff x="0" y="0"/>
          <a:chExt cx="0" cy="0"/>
        </a:xfrm>
      </p:grpSpPr>
      <p:sp>
        <p:nvSpPr>
          <p:cNvPr id="498" name="Google Shape;498;p50"/>
          <p:cNvSpPr/>
          <p:nvPr/>
        </p:nvSpPr>
        <p:spPr>
          <a:xfrm>
            <a:off x="3945835" y="131142"/>
            <a:ext cx="498944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r>
              <a:rPr lang="ru-RU" sz="2400" b="1" dirty="0">
                <a:solidFill>
                  <a:schemeClr val="dk1"/>
                </a:solidFill>
                <a:latin typeface="Calibri"/>
                <a:ea typeface="Calibri"/>
                <a:cs typeface="Calibri"/>
                <a:sym typeface="Calibri"/>
              </a:rPr>
              <a:t>Стратегия </a:t>
            </a:r>
            <a:r>
              <a:rPr lang="ru-RU" sz="2400" b="1" dirty="0" smtClean="0">
                <a:solidFill>
                  <a:schemeClr val="dk1"/>
                </a:solidFill>
                <a:latin typeface="Calibri"/>
                <a:ea typeface="Calibri"/>
                <a:cs typeface="Calibri"/>
                <a:sym typeface="Calibri"/>
              </a:rPr>
              <a:t>профилактики СД 2 типа</a:t>
            </a:r>
            <a:endParaRPr sz="2400" dirty="0">
              <a:solidFill>
                <a:schemeClr val="dk1"/>
              </a:solidFill>
              <a:latin typeface="Calibri"/>
              <a:ea typeface="Calibri"/>
              <a:cs typeface="Calibri"/>
              <a:sym typeface="Calibri"/>
            </a:endParaRPr>
          </a:p>
        </p:txBody>
      </p:sp>
      <p:graphicFrame>
        <p:nvGraphicFramePr>
          <p:cNvPr id="499" name="Google Shape;499;p50"/>
          <p:cNvGraphicFramePr/>
          <p:nvPr>
            <p:extLst>
              <p:ext uri="{D42A27DB-BD31-4B8C-83A1-F6EECF244321}">
                <p14:modId xmlns:p14="http://schemas.microsoft.com/office/powerpoint/2010/main" val="3500801679"/>
              </p:ext>
            </p:extLst>
          </p:nvPr>
        </p:nvGraphicFramePr>
        <p:xfrm>
          <a:off x="300447" y="630239"/>
          <a:ext cx="11706023" cy="6811721"/>
        </p:xfrm>
        <a:graphic>
          <a:graphicData uri="http://schemas.openxmlformats.org/drawingml/2006/table">
            <a:tbl>
              <a:tblPr>
                <a:noFill/>
                <a:tableStyleId>{844DD494-CC72-4307-BC6A-94CA789BCE83}</a:tableStyleId>
              </a:tblPr>
              <a:tblGrid>
                <a:gridCol w="1906040">
                  <a:extLst>
                    <a:ext uri="{9D8B030D-6E8A-4147-A177-3AD203B41FA5}">
                      <a16:colId xmlns="" xmlns:a16="http://schemas.microsoft.com/office/drawing/2014/main" val="20000"/>
                    </a:ext>
                  </a:extLst>
                </a:gridCol>
                <a:gridCol w="9799983">
                  <a:extLst>
                    <a:ext uri="{9D8B030D-6E8A-4147-A177-3AD203B41FA5}">
                      <a16:colId xmlns="" xmlns:a16="http://schemas.microsoft.com/office/drawing/2014/main" val="20001"/>
                    </a:ext>
                  </a:extLst>
                </a:gridCol>
              </a:tblGrid>
              <a:tr h="2567551">
                <a:tc>
                  <a:txBody>
                    <a:bodyPr/>
                    <a:lstStyle/>
                    <a:p>
                      <a:pPr marL="266700" marR="0" lvl="0" indent="0" algn="ctr" rtl="0">
                        <a:lnSpc>
                          <a:spcPct val="100000"/>
                        </a:lnSpc>
                        <a:spcBef>
                          <a:spcPts val="0"/>
                        </a:spcBef>
                        <a:spcAft>
                          <a:spcPts val="0"/>
                        </a:spcAft>
                        <a:buClr>
                          <a:schemeClr val="dk1"/>
                        </a:buClr>
                        <a:buSzPts val="1800"/>
                        <a:buFont typeface="Calibri"/>
                        <a:buNone/>
                      </a:pPr>
                      <a:r>
                        <a:rPr lang="ru-RU" sz="2400" b="0" i="0" u="none" strike="noStrike" cap="none" dirty="0">
                          <a:solidFill>
                            <a:schemeClr val="dk1"/>
                          </a:solidFill>
                          <a:latin typeface="Calibri"/>
                          <a:ea typeface="Calibri"/>
                          <a:cs typeface="Calibri"/>
                          <a:sym typeface="Calibri"/>
                        </a:rPr>
                        <a:t>Выявление групп риска</a:t>
                      </a:r>
                      <a:endParaRPr sz="2400" b="0" i="0" u="none" strike="noStrike" cap="none" dirty="0">
                        <a:solidFill>
                          <a:schemeClr val="dk1"/>
                        </a:solidFill>
                        <a:latin typeface="Quattrocento Sans"/>
                        <a:ea typeface="Quattrocento Sans"/>
                        <a:cs typeface="Quattrocento Sans"/>
                        <a:sym typeface="Quattrocento Sans"/>
                      </a:endParaRPr>
                    </a:p>
                  </a:txBody>
                  <a:tcPr marL="18875" marR="188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9388" marR="0" lvl="0" indent="-179388" algn="l" rtl="0">
                        <a:lnSpc>
                          <a:spcPct val="100000"/>
                        </a:lnSpc>
                        <a:spcBef>
                          <a:spcPts val="0"/>
                        </a:spcBef>
                        <a:spcAft>
                          <a:spcPts val="0"/>
                        </a:spcAft>
                        <a:buClr>
                          <a:schemeClr val="dk1"/>
                        </a:buClr>
                        <a:buSzPts val="1800"/>
                        <a:buFont typeface="Calibri"/>
                        <a:buNone/>
                      </a:pPr>
                      <a:r>
                        <a:rPr lang="ru-RU" sz="2400" b="0" i="0" u="none" strike="noStrike" cap="none" dirty="0">
                          <a:solidFill>
                            <a:schemeClr val="dk1"/>
                          </a:solidFill>
                          <a:latin typeface="Calibri"/>
                          <a:ea typeface="Calibri"/>
                          <a:cs typeface="Calibri"/>
                          <a:sym typeface="Calibri"/>
                        </a:rPr>
                        <a:t>•	Обязательно должны учитываться следующие факторы: абдоминальное ожирение (окружность талии&gt;94см у мужчин и &gt;80 см у женщин), семейный анамнез СД, возраст &gt;45 лет, артериальная гипертензия и другие сердечно-сосудистые заболевания, </a:t>
                      </a:r>
                      <a:r>
                        <a:rPr lang="ru-RU" sz="2400" b="0" i="0" u="none" strike="noStrike" cap="none" dirty="0" err="1">
                          <a:solidFill>
                            <a:schemeClr val="dk1"/>
                          </a:solidFill>
                          <a:latin typeface="Calibri"/>
                          <a:ea typeface="Calibri"/>
                          <a:cs typeface="Calibri"/>
                          <a:sym typeface="Calibri"/>
                        </a:rPr>
                        <a:t>гестационный</a:t>
                      </a:r>
                      <a:r>
                        <a:rPr lang="ru-RU" sz="2400" b="0" i="0" u="none" strike="noStrike" cap="none" dirty="0">
                          <a:solidFill>
                            <a:schemeClr val="dk1"/>
                          </a:solidFill>
                          <a:latin typeface="Calibri"/>
                          <a:ea typeface="Calibri"/>
                          <a:cs typeface="Calibri"/>
                          <a:sym typeface="Calibri"/>
                        </a:rPr>
                        <a:t> СД, использование препаратов, способствующих гипергликемии или прибавке массы тела.</a:t>
                      </a:r>
                      <a:endParaRPr sz="2400" dirty="0"/>
                    </a:p>
                    <a:p>
                      <a:pPr marL="179388" indent="-179388"/>
                      <a:r>
                        <a:rPr lang="ru-RU" sz="2400" b="0" i="0" u="none" strike="noStrike" cap="none" dirty="0">
                          <a:solidFill>
                            <a:schemeClr val="dk1"/>
                          </a:solidFill>
                          <a:latin typeface="Calibri"/>
                          <a:ea typeface="Calibri"/>
                          <a:cs typeface="Calibri"/>
                          <a:sym typeface="Calibri"/>
                        </a:rPr>
                        <a:t>•	</a:t>
                      </a:r>
                      <a:r>
                        <a:rPr lang="ru-RU" sz="2400" b="0" i="0" u="none" strike="noStrike" cap="none" dirty="0" smtClean="0">
                          <a:solidFill>
                            <a:schemeClr val="dk1"/>
                          </a:solidFill>
                          <a:latin typeface="Calibri"/>
                          <a:ea typeface="Calibri"/>
                          <a:cs typeface="Calibri"/>
                          <a:sym typeface="Calibri"/>
                        </a:rPr>
                        <a:t>Применение </a:t>
                      </a:r>
                      <a:r>
                        <a:rPr lang="ru-RU" sz="2000" b="0" i="0" u="none" strike="noStrike" kern="1200" cap="none" dirty="0" smtClean="0">
                          <a:solidFill>
                            <a:srgbClr val="000000"/>
                          </a:solidFill>
                          <a:effectLst/>
                          <a:latin typeface="Arial"/>
                          <a:ea typeface="Calibri"/>
                          <a:cs typeface="Arial"/>
                          <a:sym typeface="Calibri"/>
                        </a:rPr>
                        <a:t>ш</a:t>
                      </a:r>
                      <a:r>
                        <a:rPr lang="ru-RU" sz="2000" b="0" i="0" kern="1200" dirty="0" smtClean="0">
                          <a:solidFill>
                            <a:srgbClr val="000000"/>
                          </a:solidFill>
                          <a:effectLst/>
                          <a:latin typeface="Arial"/>
                          <a:ea typeface="Arial"/>
                          <a:cs typeface="Arial"/>
                        </a:rPr>
                        <a:t>калы FINDRISK для расчёта риска развития сахарного диабета</a:t>
                      </a:r>
                    </a:p>
                    <a:p>
                      <a:pPr marL="179388" indent="-179388">
                        <a:buFont typeface="Arial" panose="020B0604020202020204" pitchFamily="34" charset="0"/>
                        <a:buNone/>
                      </a:pPr>
                      <a:r>
                        <a:rPr lang="ru-RU" sz="2400" b="0" i="0" u="none" strike="noStrike" cap="none" dirty="0" smtClean="0">
                          <a:solidFill>
                            <a:schemeClr val="dk1"/>
                          </a:solidFill>
                          <a:latin typeface="Calibri"/>
                          <a:ea typeface="Calibri"/>
                          <a:cs typeface="Calibri"/>
                          <a:sym typeface="Calibri"/>
                        </a:rPr>
                        <a:t>• Оценка сердечно-сосудистых факторов риска по таблицам </a:t>
                      </a:r>
                      <a:r>
                        <a:rPr lang="en-US" sz="2400" b="0" i="0" u="none" strike="noStrike" cap="none" dirty="0" smtClean="0">
                          <a:solidFill>
                            <a:schemeClr val="dk1"/>
                          </a:solidFill>
                          <a:latin typeface="Calibri"/>
                          <a:ea typeface="Calibri"/>
                          <a:cs typeface="Calibri"/>
                          <a:sym typeface="Calibri"/>
                        </a:rPr>
                        <a:t>SCORE</a:t>
                      </a:r>
                      <a:r>
                        <a:rPr lang="ru-RU" sz="2400" b="0" i="0" u="none" strike="noStrike" cap="none" dirty="0" smtClean="0">
                          <a:solidFill>
                            <a:schemeClr val="dk1"/>
                          </a:solidFill>
                          <a:latin typeface="Calibri"/>
                          <a:ea typeface="Calibri"/>
                          <a:cs typeface="Calibri"/>
                          <a:sym typeface="Calibri"/>
                        </a:rPr>
                        <a:t>, </a:t>
                      </a:r>
                      <a:r>
                        <a:rPr lang="en-US" sz="2400" b="0" i="0" u="none" strike="noStrike" cap="none" dirty="0" smtClean="0">
                          <a:solidFill>
                            <a:schemeClr val="dk1"/>
                          </a:solidFill>
                          <a:latin typeface="Calibri"/>
                          <a:ea typeface="Calibri"/>
                          <a:cs typeface="Calibri"/>
                          <a:sym typeface="Calibri"/>
                        </a:rPr>
                        <a:t>SCORE-2</a:t>
                      </a:r>
                      <a:r>
                        <a:rPr lang="ru-RU" sz="2400" b="0" i="0" u="none" strike="noStrike" cap="none" dirty="0" smtClean="0">
                          <a:solidFill>
                            <a:schemeClr val="dk1"/>
                          </a:solidFill>
                          <a:latin typeface="Calibri"/>
                          <a:ea typeface="Calibri"/>
                          <a:cs typeface="Calibri"/>
                          <a:sym typeface="Calibri"/>
                        </a:rPr>
                        <a:t>,</a:t>
                      </a:r>
                      <a:r>
                        <a:rPr lang="en-US" sz="2400" b="0" i="0" u="none" strike="noStrike" cap="none" dirty="0" smtClean="0">
                          <a:solidFill>
                            <a:schemeClr val="dk1"/>
                          </a:solidFill>
                          <a:latin typeface="Calibri"/>
                          <a:ea typeface="Calibri"/>
                          <a:cs typeface="Calibri"/>
                          <a:sym typeface="Calibri"/>
                        </a:rPr>
                        <a:t> SCORE</a:t>
                      </a:r>
                      <a:r>
                        <a:rPr lang="ru-RU" sz="2400" b="0" i="0" u="none" strike="noStrike" cap="none" dirty="0" smtClean="0">
                          <a:solidFill>
                            <a:schemeClr val="dk1"/>
                          </a:solidFill>
                          <a:latin typeface="Calibri"/>
                          <a:ea typeface="Calibri"/>
                          <a:cs typeface="Calibri"/>
                          <a:sym typeface="Calibri"/>
                        </a:rPr>
                        <a:t>-</a:t>
                      </a:r>
                      <a:r>
                        <a:rPr lang="en-US" sz="2400" b="0" i="0" u="none" strike="noStrike" cap="none" dirty="0" smtClean="0">
                          <a:solidFill>
                            <a:schemeClr val="dk1"/>
                          </a:solidFill>
                          <a:latin typeface="Calibri"/>
                          <a:ea typeface="Calibri"/>
                          <a:cs typeface="Calibri"/>
                          <a:sym typeface="Calibri"/>
                        </a:rPr>
                        <a:t>OP</a:t>
                      </a:r>
                      <a:endParaRPr lang="ru-RU" sz="2000" b="0" i="0" kern="1200" dirty="0">
                        <a:solidFill>
                          <a:srgbClr val="000000"/>
                        </a:solidFill>
                        <a:effectLst/>
                        <a:latin typeface="Arial"/>
                        <a:ea typeface="Arial"/>
                        <a:cs typeface="Arial"/>
                      </a:endParaRPr>
                    </a:p>
                  </a:txBody>
                  <a:tcPr marL="18875" marR="188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0"/>
                  </a:ext>
                </a:extLst>
              </a:tr>
              <a:tr h="3519881">
                <a:tc>
                  <a:txBody>
                    <a:bodyPr/>
                    <a:lstStyle/>
                    <a:p>
                      <a:pPr marL="219075" marR="0" lvl="0" indent="0" algn="ctr" rtl="0">
                        <a:lnSpc>
                          <a:spcPct val="100000"/>
                        </a:lnSpc>
                        <a:spcBef>
                          <a:spcPts val="0"/>
                        </a:spcBef>
                        <a:spcAft>
                          <a:spcPts val="0"/>
                        </a:spcAft>
                        <a:buClr>
                          <a:schemeClr val="dk1"/>
                        </a:buClr>
                        <a:buSzPts val="1800"/>
                        <a:buFont typeface="Calibri"/>
                        <a:buNone/>
                      </a:pPr>
                      <a:r>
                        <a:rPr lang="ru-RU" sz="2400" b="0" i="0" u="none" strike="noStrike" cap="none" dirty="0">
                          <a:solidFill>
                            <a:schemeClr val="dk1"/>
                          </a:solidFill>
                          <a:latin typeface="Calibri"/>
                          <a:ea typeface="Calibri"/>
                          <a:cs typeface="Calibri"/>
                          <a:sym typeface="Calibri"/>
                        </a:rPr>
                        <a:t>Оценка </a:t>
                      </a:r>
                      <a:endParaRPr lang="ru-RU" sz="2400" b="0" i="0" u="none" strike="noStrike" cap="none" dirty="0" smtClean="0">
                        <a:solidFill>
                          <a:schemeClr val="dk1"/>
                        </a:solidFill>
                        <a:latin typeface="Calibri"/>
                        <a:ea typeface="Calibri"/>
                        <a:cs typeface="Calibri"/>
                        <a:sym typeface="Calibri"/>
                      </a:endParaRPr>
                    </a:p>
                    <a:p>
                      <a:pPr marL="219075" marR="0" lvl="0" indent="0" algn="ctr" rtl="0">
                        <a:lnSpc>
                          <a:spcPct val="100000"/>
                        </a:lnSpc>
                        <a:spcBef>
                          <a:spcPts val="0"/>
                        </a:spcBef>
                        <a:spcAft>
                          <a:spcPts val="0"/>
                        </a:spcAft>
                        <a:buClr>
                          <a:schemeClr val="dk1"/>
                        </a:buClr>
                        <a:buSzPts val="1800"/>
                        <a:buFont typeface="Calibri"/>
                        <a:buNone/>
                      </a:pPr>
                      <a:r>
                        <a:rPr lang="ru-RU" sz="2400" b="0" i="0" u="none" strike="noStrike" cap="none" dirty="0" smtClean="0">
                          <a:solidFill>
                            <a:schemeClr val="dk1"/>
                          </a:solidFill>
                          <a:latin typeface="Calibri"/>
                          <a:ea typeface="Calibri"/>
                          <a:cs typeface="Calibri"/>
                          <a:sym typeface="Calibri"/>
                        </a:rPr>
                        <a:t>степени </a:t>
                      </a:r>
                      <a:r>
                        <a:rPr lang="ru-RU" sz="2400" b="0" i="0" u="none" strike="noStrike" cap="none" dirty="0">
                          <a:solidFill>
                            <a:schemeClr val="dk1"/>
                          </a:solidFill>
                          <a:latin typeface="Calibri"/>
                          <a:ea typeface="Calibri"/>
                          <a:cs typeface="Calibri"/>
                          <a:sym typeface="Calibri"/>
                        </a:rPr>
                        <a:t>риска</a:t>
                      </a:r>
                      <a:endParaRPr sz="2400" dirty="0"/>
                    </a:p>
                    <a:p>
                      <a:pPr marL="219075" marR="0" lvl="0" indent="0" algn="ctr" rtl="0">
                        <a:lnSpc>
                          <a:spcPct val="100000"/>
                        </a:lnSpc>
                        <a:spcBef>
                          <a:spcPts val="0"/>
                        </a:spcBef>
                        <a:spcAft>
                          <a:spcPts val="0"/>
                        </a:spcAft>
                        <a:buClr>
                          <a:schemeClr val="dk1"/>
                        </a:buClr>
                        <a:buSzPts val="1800"/>
                        <a:buFont typeface="Calibri"/>
                        <a:buNone/>
                      </a:pPr>
                      <a:r>
                        <a:rPr lang="ru-RU"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Quattrocento Sans"/>
                        <a:ea typeface="Quattrocento Sans"/>
                        <a:cs typeface="Quattrocento Sans"/>
                        <a:sym typeface="Quattrocento Sans"/>
                      </a:endParaRPr>
                    </a:p>
                  </a:txBody>
                  <a:tcPr marL="18875" marR="188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9388" marR="0" lvl="0" indent="-179388" algn="l" rtl="0">
                        <a:lnSpc>
                          <a:spcPct val="100000"/>
                        </a:lnSpc>
                        <a:spcBef>
                          <a:spcPts val="0"/>
                        </a:spcBef>
                        <a:spcAft>
                          <a:spcPts val="0"/>
                        </a:spcAft>
                        <a:buClr>
                          <a:schemeClr val="dk1"/>
                        </a:buClr>
                        <a:buSzPts val="1800"/>
                        <a:buFont typeface="Calibri"/>
                        <a:buNone/>
                      </a:pPr>
                      <a:r>
                        <a:rPr lang="ru-RU" sz="2400" b="0" i="0" u="none" strike="noStrike" cap="none" dirty="0">
                          <a:solidFill>
                            <a:schemeClr val="dk1"/>
                          </a:solidFill>
                          <a:latin typeface="Calibri"/>
                          <a:ea typeface="Calibri"/>
                          <a:cs typeface="Calibri"/>
                          <a:sym typeface="Calibri"/>
                        </a:rPr>
                        <a:t>•	</a:t>
                      </a:r>
                      <a:r>
                        <a:rPr lang="ru-RU" sz="2400" b="0" i="0" u="none" strike="noStrike" cap="none" dirty="0" smtClean="0">
                          <a:solidFill>
                            <a:schemeClr val="dk1"/>
                          </a:solidFill>
                          <a:latin typeface="Calibri"/>
                          <a:ea typeface="Calibri"/>
                          <a:cs typeface="Calibri"/>
                          <a:sym typeface="Calibri"/>
                        </a:rPr>
                        <a:t>Выявление нарушений уровня глюкозы в крови:</a:t>
                      </a:r>
                      <a:endParaRPr sz="2400" dirty="0"/>
                    </a:p>
                    <a:p>
                      <a:pPr marL="357188" marR="0" lvl="0" indent="-177800" algn="l" rtl="0">
                        <a:lnSpc>
                          <a:spcPct val="100000"/>
                        </a:lnSpc>
                        <a:spcBef>
                          <a:spcPts val="0"/>
                        </a:spcBef>
                        <a:spcAft>
                          <a:spcPts val="0"/>
                        </a:spcAft>
                        <a:buClr>
                          <a:schemeClr val="dk1"/>
                        </a:buClr>
                        <a:buSzPts val="1800"/>
                        <a:buFontTx/>
                        <a:buChar char="-"/>
                      </a:pPr>
                      <a:r>
                        <a:rPr lang="ru-RU" sz="2400" b="0" i="0" u="none" strike="noStrike" cap="none" dirty="0" smtClean="0">
                          <a:solidFill>
                            <a:schemeClr val="dk1"/>
                          </a:solidFill>
                          <a:latin typeface="Calibri"/>
                          <a:ea typeface="Calibri"/>
                          <a:cs typeface="Calibri"/>
                          <a:sym typeface="Calibri"/>
                        </a:rPr>
                        <a:t>определение </a:t>
                      </a:r>
                      <a:r>
                        <a:rPr lang="ru-RU" sz="2400" b="0" i="0" u="none" strike="noStrike" cap="none" dirty="0">
                          <a:solidFill>
                            <a:schemeClr val="dk1"/>
                          </a:solidFill>
                          <a:latin typeface="Calibri"/>
                          <a:ea typeface="Calibri"/>
                          <a:cs typeface="Calibri"/>
                          <a:sym typeface="Calibri"/>
                        </a:rPr>
                        <a:t>гликемии натощак</a:t>
                      </a:r>
                      <a:r>
                        <a:rPr lang="ru-RU" sz="2400" b="0" i="0" u="none" strike="noStrike" cap="none" dirty="0" smtClean="0">
                          <a:solidFill>
                            <a:schemeClr val="dk1"/>
                          </a:solidFill>
                          <a:latin typeface="Calibri"/>
                          <a:ea typeface="Calibri"/>
                          <a:cs typeface="Calibri"/>
                          <a:sym typeface="Calibri"/>
                        </a:rPr>
                        <a:t>;</a:t>
                      </a:r>
                    </a:p>
                    <a:p>
                      <a:pPr marL="357188" marR="0" lvl="0" indent="-177800" algn="l" rtl="0">
                        <a:lnSpc>
                          <a:spcPct val="100000"/>
                        </a:lnSpc>
                        <a:spcBef>
                          <a:spcPts val="0"/>
                        </a:spcBef>
                        <a:spcAft>
                          <a:spcPts val="0"/>
                        </a:spcAft>
                        <a:buClr>
                          <a:schemeClr val="dk1"/>
                        </a:buClr>
                        <a:buSzPts val="1800"/>
                        <a:buFontTx/>
                        <a:buChar char="-"/>
                      </a:pPr>
                      <a:r>
                        <a:rPr lang="ru-RU" sz="2400" b="0" i="0" u="none" strike="noStrike" cap="none" dirty="0" smtClean="0">
                          <a:solidFill>
                            <a:schemeClr val="dk1"/>
                          </a:solidFill>
                          <a:latin typeface="Calibri"/>
                          <a:ea typeface="Calibri"/>
                          <a:cs typeface="Calibri"/>
                          <a:sym typeface="Calibri"/>
                        </a:rPr>
                        <a:t>определение </a:t>
                      </a:r>
                      <a:r>
                        <a:rPr lang="ru-RU" sz="2400" b="0" i="0" u="none" strike="noStrike" cap="none" dirty="0" err="1" smtClean="0">
                          <a:solidFill>
                            <a:schemeClr val="dk1"/>
                          </a:solidFill>
                          <a:latin typeface="Calibri"/>
                          <a:ea typeface="Calibri"/>
                          <a:cs typeface="Calibri"/>
                          <a:sym typeface="Calibri"/>
                        </a:rPr>
                        <a:t>гликированного</a:t>
                      </a:r>
                      <a:r>
                        <a:rPr lang="ru-RU" sz="2400" b="0" i="0" u="none" strike="noStrike" cap="none" dirty="0" smtClean="0">
                          <a:solidFill>
                            <a:schemeClr val="dk1"/>
                          </a:solidFill>
                          <a:latin typeface="Calibri"/>
                          <a:ea typeface="Calibri"/>
                          <a:cs typeface="Calibri"/>
                          <a:sym typeface="Calibri"/>
                        </a:rPr>
                        <a:t> гемоглобина</a:t>
                      </a:r>
                    </a:p>
                    <a:p>
                      <a:pPr marL="357188" marR="0" lvl="0" indent="-177800" algn="l" rtl="0">
                        <a:lnSpc>
                          <a:spcPct val="100000"/>
                        </a:lnSpc>
                        <a:spcBef>
                          <a:spcPts val="0"/>
                        </a:spcBef>
                        <a:spcAft>
                          <a:spcPts val="0"/>
                        </a:spcAft>
                        <a:buClr>
                          <a:schemeClr val="dk1"/>
                        </a:buClr>
                        <a:buSzPts val="1800"/>
                        <a:buFont typeface="Calibri"/>
                        <a:buNone/>
                      </a:pPr>
                      <a:r>
                        <a:rPr lang="ru-RU" sz="2400" b="0" i="0" u="none" strike="noStrike" cap="none" dirty="0" smtClean="0">
                          <a:solidFill>
                            <a:schemeClr val="dk1"/>
                          </a:solidFill>
                          <a:latin typeface="Calibri"/>
                          <a:ea typeface="Calibri"/>
                          <a:cs typeface="Calibri"/>
                          <a:sym typeface="Calibri"/>
                        </a:rPr>
                        <a:t>-</a:t>
                      </a:r>
                      <a:r>
                        <a:rPr lang="ru-RU" sz="2400" b="0" i="0" u="none" strike="noStrike" cap="none" dirty="0">
                          <a:solidFill>
                            <a:schemeClr val="dk1"/>
                          </a:solidFill>
                          <a:latin typeface="Calibri"/>
                          <a:ea typeface="Calibri"/>
                          <a:cs typeface="Calibri"/>
                          <a:sym typeface="Calibri"/>
                        </a:rPr>
                        <a:t>	ПГТТ с 75г глюкозы при необходимости (особенно при глюкозе плазмы натощак 6,1-6,9 </a:t>
                      </a:r>
                      <a:r>
                        <a:rPr lang="ru-RU" sz="2400" b="0" i="0" u="none" strike="noStrike" cap="none" dirty="0" err="1">
                          <a:solidFill>
                            <a:schemeClr val="dk1"/>
                          </a:solidFill>
                          <a:latin typeface="Calibri"/>
                          <a:ea typeface="Calibri"/>
                          <a:cs typeface="Calibri"/>
                          <a:sym typeface="Calibri"/>
                        </a:rPr>
                        <a:t>ммоль</a:t>
                      </a:r>
                      <a:r>
                        <a:rPr lang="ru-RU" sz="2400" b="0" i="0" u="none" strike="noStrike" cap="none" dirty="0">
                          <a:solidFill>
                            <a:schemeClr val="dk1"/>
                          </a:solidFill>
                          <a:latin typeface="Calibri"/>
                          <a:ea typeface="Calibri"/>
                          <a:cs typeface="Calibri"/>
                          <a:sym typeface="Calibri"/>
                        </a:rPr>
                        <a:t>/л</a:t>
                      </a:r>
                      <a:r>
                        <a:rPr lang="ru-RU" sz="2400" b="0" i="0" u="none" strike="noStrike" cap="none" dirty="0" smtClean="0">
                          <a:solidFill>
                            <a:schemeClr val="dk1"/>
                          </a:solidFill>
                          <a:latin typeface="Calibri"/>
                          <a:ea typeface="Calibri"/>
                          <a:cs typeface="Calibri"/>
                          <a:sym typeface="Calibri"/>
                        </a:rPr>
                        <a:t>).</a:t>
                      </a:r>
                      <a:r>
                        <a:rPr lang="ru-RU"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Quattrocento Sans"/>
                        <a:ea typeface="Quattrocento Sans"/>
                        <a:cs typeface="Quattrocento Sans"/>
                        <a:sym typeface="Quattrocento Sans"/>
                      </a:endParaRPr>
                    </a:p>
                    <a:p>
                      <a:pPr marL="179388" marR="0" lvl="0" indent="-176213" algn="l" rtl="0">
                        <a:lnSpc>
                          <a:spcPct val="100000"/>
                        </a:lnSpc>
                        <a:spcBef>
                          <a:spcPts val="0"/>
                        </a:spcBef>
                        <a:spcAft>
                          <a:spcPts val="0"/>
                        </a:spcAft>
                        <a:buClr>
                          <a:schemeClr val="dk1"/>
                        </a:buClr>
                        <a:buSzPts val="1800"/>
                        <a:buFont typeface="Calibri"/>
                        <a:buNone/>
                      </a:pPr>
                      <a:endParaRPr sz="2400" b="0" i="0" u="none" strike="noStrike" cap="none" dirty="0">
                        <a:solidFill>
                          <a:schemeClr val="dk1"/>
                        </a:solidFill>
                        <a:latin typeface="Quattrocento Sans"/>
                        <a:ea typeface="Quattrocento Sans"/>
                        <a:cs typeface="Quattrocento Sans"/>
                        <a:sym typeface="Quattrocento Sans"/>
                      </a:endParaRPr>
                    </a:p>
                  </a:txBody>
                  <a:tcPr marL="18875" marR="18875"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03"/>
        <p:cNvGrpSpPr/>
        <p:nvPr/>
      </p:nvGrpSpPr>
      <p:grpSpPr>
        <a:xfrm>
          <a:off x="0" y="0"/>
          <a:ext cx="0" cy="0"/>
          <a:chOff x="0" y="0"/>
          <a:chExt cx="0" cy="0"/>
        </a:xfrm>
      </p:grpSpPr>
      <p:graphicFrame>
        <p:nvGraphicFramePr>
          <p:cNvPr id="504" name="Google Shape;504;p51"/>
          <p:cNvGraphicFramePr/>
          <p:nvPr>
            <p:extLst>
              <p:ext uri="{D42A27DB-BD31-4B8C-83A1-F6EECF244321}">
                <p14:modId xmlns:p14="http://schemas.microsoft.com/office/powerpoint/2010/main" val="1937742717"/>
              </p:ext>
            </p:extLst>
          </p:nvPr>
        </p:nvGraphicFramePr>
        <p:xfrm>
          <a:off x="526523" y="104022"/>
          <a:ext cx="11299375" cy="6525318"/>
        </p:xfrm>
        <a:graphic>
          <a:graphicData uri="http://schemas.openxmlformats.org/drawingml/2006/table">
            <a:tbl>
              <a:tblPr>
                <a:noFill/>
                <a:tableStyleId>{844DD494-CC72-4307-BC6A-94CA789BCE83}</a:tableStyleId>
              </a:tblPr>
              <a:tblGrid>
                <a:gridCol w="2014175">
                  <a:extLst>
                    <a:ext uri="{9D8B030D-6E8A-4147-A177-3AD203B41FA5}">
                      <a16:colId xmlns="" xmlns:a16="http://schemas.microsoft.com/office/drawing/2014/main" val="20000"/>
                    </a:ext>
                  </a:extLst>
                </a:gridCol>
                <a:gridCol w="9285200">
                  <a:extLst>
                    <a:ext uri="{9D8B030D-6E8A-4147-A177-3AD203B41FA5}">
                      <a16:colId xmlns="" xmlns:a16="http://schemas.microsoft.com/office/drawing/2014/main" val="20001"/>
                    </a:ext>
                  </a:extLst>
                </a:gridCol>
              </a:tblGrid>
              <a:tr h="2801564">
                <a:tc rowSpan="2">
                  <a:txBody>
                    <a:bodyPr/>
                    <a:lstStyle/>
                    <a:p>
                      <a:pPr marL="0" marR="0" lvl="0" indent="0" algn="ctr" rtl="0">
                        <a:lnSpc>
                          <a:spcPct val="100000"/>
                        </a:lnSpc>
                        <a:spcBef>
                          <a:spcPts val="0"/>
                        </a:spcBef>
                        <a:spcAft>
                          <a:spcPts val="0"/>
                        </a:spcAft>
                        <a:buClr>
                          <a:schemeClr val="dk1"/>
                        </a:buClr>
                        <a:buSzPts val="1600"/>
                        <a:buFont typeface="Calibri"/>
                        <a:buNone/>
                      </a:pPr>
                      <a:r>
                        <a:rPr lang="ru-RU" sz="2400" b="0" i="0" u="none" strike="noStrike" cap="none" dirty="0">
                          <a:solidFill>
                            <a:schemeClr val="dk1"/>
                          </a:solidFill>
                          <a:latin typeface="Calibri"/>
                          <a:ea typeface="Calibri"/>
                          <a:cs typeface="Calibri"/>
                          <a:sym typeface="Calibri"/>
                        </a:rPr>
                        <a:t>Уменьшение</a:t>
                      </a:r>
                      <a:endParaRPr sz="2400" b="0" i="0" u="none" strike="noStrike" cap="none" dirty="0">
                        <a:solidFill>
                          <a:schemeClr val="dk1"/>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chemeClr val="dk1"/>
                        </a:buClr>
                        <a:buSzPts val="1600"/>
                        <a:buFont typeface="Calibri"/>
                        <a:buNone/>
                      </a:pPr>
                      <a:r>
                        <a:rPr lang="ru-RU" sz="2400" b="0" i="0" u="none" strike="noStrike" cap="none" dirty="0">
                          <a:solidFill>
                            <a:schemeClr val="dk1"/>
                          </a:solidFill>
                          <a:latin typeface="Calibri"/>
                          <a:ea typeface="Calibri"/>
                          <a:cs typeface="Calibri"/>
                          <a:sym typeface="Calibri"/>
                        </a:rPr>
                        <a:t>степени риска</a:t>
                      </a:r>
                      <a:endParaRPr sz="2400" b="0" i="0" u="none" strike="noStrike" cap="none" dirty="0">
                        <a:solidFill>
                          <a:schemeClr val="dk1"/>
                        </a:solidFill>
                        <a:latin typeface="Quattrocento Sans"/>
                        <a:ea typeface="Quattrocento Sans"/>
                        <a:cs typeface="Quattrocento Sans"/>
                        <a:sym typeface="Quattrocento Sans"/>
                      </a:endParaRPr>
                    </a:p>
                  </a:txBody>
                  <a:tcPr marL="25400" marR="25400" marT="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Calibri"/>
                        <a:buNone/>
                      </a:pPr>
                      <a:r>
                        <a:rPr lang="ru-RU" sz="2000" b="0" i="0" u="none" strike="noStrike" cap="none" dirty="0" smtClean="0">
                          <a:solidFill>
                            <a:schemeClr val="dk1"/>
                          </a:solidFill>
                          <a:latin typeface="Calibri"/>
                          <a:ea typeface="Calibri"/>
                          <a:cs typeface="Calibri"/>
                          <a:sym typeface="Calibri"/>
                        </a:rPr>
                        <a:t>Изменение </a:t>
                      </a:r>
                      <a:r>
                        <a:rPr lang="ru-RU" sz="2000" b="0" i="0" u="none" strike="noStrike" cap="none" dirty="0">
                          <a:solidFill>
                            <a:schemeClr val="dk1"/>
                          </a:solidFill>
                          <a:latin typeface="Calibri"/>
                          <a:ea typeface="Calibri"/>
                          <a:cs typeface="Calibri"/>
                          <a:sym typeface="Calibri"/>
                        </a:rPr>
                        <a:t>образа жизни:</a:t>
                      </a:r>
                      <a:endParaRPr sz="2400" dirty="0"/>
                    </a:p>
                    <a:p>
                      <a:pPr marL="0" marR="0" lvl="0" indent="0" algn="l" rtl="0">
                        <a:lnSpc>
                          <a:spcPct val="100000"/>
                        </a:lnSpc>
                        <a:spcBef>
                          <a:spcPts val="0"/>
                        </a:spcBef>
                        <a:spcAft>
                          <a:spcPts val="0"/>
                        </a:spcAft>
                        <a:buClr>
                          <a:schemeClr val="dk1"/>
                        </a:buClr>
                        <a:buSzPts val="1600"/>
                        <a:buFont typeface="Calibri"/>
                        <a:buNone/>
                      </a:pPr>
                      <a:r>
                        <a:rPr lang="ru-RU" sz="2000" b="0" i="0" u="none" strike="noStrike" cap="none" dirty="0">
                          <a:solidFill>
                            <a:schemeClr val="dk1"/>
                          </a:solidFill>
                          <a:latin typeface="Calibri"/>
                          <a:ea typeface="Calibri"/>
                          <a:cs typeface="Calibri"/>
                          <a:sym typeface="Calibri"/>
                        </a:rPr>
                        <a:t>•	Снижение массы тела: умеренно </a:t>
                      </a:r>
                      <a:r>
                        <a:rPr lang="ru-RU" sz="2000" b="0" i="0" u="none" strike="noStrike" cap="none" dirty="0" err="1">
                          <a:solidFill>
                            <a:schemeClr val="dk1"/>
                          </a:solidFill>
                          <a:latin typeface="Calibri"/>
                          <a:ea typeface="Calibri"/>
                          <a:cs typeface="Calibri"/>
                          <a:sym typeface="Calibri"/>
                        </a:rPr>
                        <a:t>гипокалорийное</a:t>
                      </a:r>
                      <a:r>
                        <a:rPr lang="ru-RU" sz="2000" b="0" i="0" u="none" strike="noStrike" cap="none" dirty="0">
                          <a:solidFill>
                            <a:schemeClr val="dk1"/>
                          </a:solidFill>
                          <a:latin typeface="Calibri"/>
                          <a:ea typeface="Calibri"/>
                          <a:cs typeface="Calibri"/>
                          <a:sym typeface="Calibri"/>
                        </a:rPr>
                        <a:t> питание с преимущественным ограничением жиров и простых углеводов. Очень низкокалорийные диеты дают кратковременные результаты и не рекомендуются. Голодание противопоказано. У лиц с </a:t>
                      </a:r>
                      <a:r>
                        <a:rPr lang="ru-RU" sz="2000" b="0" i="0" u="none" strike="noStrike" cap="none" dirty="0" err="1">
                          <a:solidFill>
                            <a:schemeClr val="dk1"/>
                          </a:solidFill>
                          <a:latin typeface="Calibri"/>
                          <a:ea typeface="Calibri"/>
                          <a:cs typeface="Calibri"/>
                          <a:sym typeface="Calibri"/>
                        </a:rPr>
                        <a:t>предиабетом</a:t>
                      </a:r>
                      <a:r>
                        <a:rPr lang="ru-RU" sz="2000" b="0" i="0" u="none" strike="noStrike" cap="none" dirty="0">
                          <a:solidFill>
                            <a:schemeClr val="dk1"/>
                          </a:solidFill>
                          <a:latin typeface="Calibri"/>
                          <a:ea typeface="Calibri"/>
                          <a:cs typeface="Calibri"/>
                          <a:sym typeface="Calibri"/>
                        </a:rPr>
                        <a:t> целевым является снижение массы тела на 5-7 % от исходной;</a:t>
                      </a:r>
                      <a:endParaRPr sz="2400" dirty="0"/>
                    </a:p>
                    <a:p>
                      <a:pPr marL="0" marR="0" lvl="0" indent="0" algn="l" rtl="0">
                        <a:lnSpc>
                          <a:spcPct val="100000"/>
                        </a:lnSpc>
                        <a:spcBef>
                          <a:spcPts val="0"/>
                        </a:spcBef>
                        <a:spcAft>
                          <a:spcPts val="0"/>
                        </a:spcAft>
                        <a:buClr>
                          <a:schemeClr val="dk1"/>
                        </a:buClr>
                        <a:buSzPts val="1600"/>
                        <a:buFont typeface="Calibri"/>
                        <a:buNone/>
                      </a:pPr>
                      <a:r>
                        <a:rPr lang="ru-RU" sz="2000" b="0" i="0" u="none" strike="noStrike" cap="none" dirty="0">
                          <a:solidFill>
                            <a:schemeClr val="dk1"/>
                          </a:solidFill>
                          <a:latin typeface="Calibri"/>
                          <a:ea typeface="Calibri"/>
                          <a:cs typeface="Calibri"/>
                          <a:sym typeface="Calibri"/>
                        </a:rPr>
                        <a:t>•	Регулярная физическая активность умеренной интенсивности (быстрая ходьба, плавание, велосипед, танцы) длительностью не менее 30 мин в большинство дней недели (не менее 150 мин в неделю).</a:t>
                      </a:r>
                      <a:endParaRPr sz="2000" b="0" i="0" u="none" strike="noStrike" cap="none" dirty="0">
                        <a:solidFill>
                          <a:schemeClr val="dk1"/>
                        </a:solidFill>
                        <a:latin typeface="Quattrocento Sans"/>
                        <a:ea typeface="Quattrocento Sans"/>
                        <a:cs typeface="Quattrocento Sans"/>
                        <a:sym typeface="Quattrocento Sans"/>
                      </a:endParaRPr>
                    </a:p>
                  </a:txBody>
                  <a:tcPr marL="25400" marR="2540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0"/>
                  </a:ext>
                </a:extLst>
              </a:tr>
              <a:tr h="3284807">
                <a:tc vMerge="1">
                  <a:txBody>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chemeClr val="dk1"/>
                        </a:solidFill>
                        <a:latin typeface="Quattrocento Sans"/>
                        <a:ea typeface="Quattrocento Sans"/>
                        <a:cs typeface="Quattrocento Sans"/>
                        <a:sym typeface="Quattrocento Sans"/>
                      </a:endParaRPr>
                    </a:p>
                  </a:txBody>
                  <a:tcPr marL="25400" marR="254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3175" algn="l" rtl="0">
                        <a:lnSpc>
                          <a:spcPct val="100000"/>
                        </a:lnSpc>
                        <a:spcBef>
                          <a:spcPts val="0"/>
                        </a:spcBef>
                        <a:spcAft>
                          <a:spcPts val="0"/>
                        </a:spcAft>
                        <a:buClr>
                          <a:schemeClr val="dk1"/>
                        </a:buClr>
                        <a:buSzPts val="1600"/>
                        <a:buFont typeface="Calibri"/>
                        <a:buNone/>
                      </a:pPr>
                      <a:r>
                        <a:rPr lang="ru-RU" sz="2000" b="0" i="0" u="none" strike="noStrike" cap="none" dirty="0">
                          <a:solidFill>
                            <a:schemeClr val="dk1"/>
                          </a:solidFill>
                          <a:latin typeface="Calibri"/>
                          <a:ea typeface="Calibri"/>
                          <a:cs typeface="Calibri"/>
                          <a:sym typeface="Calibri"/>
                        </a:rPr>
                        <a:t>•	Медикаментозная терапия возможна, если не удается достичь желаемого снижения массы тела и/или нормализации показателей углеводного обмена одним изменением образа жизни.</a:t>
                      </a:r>
                      <a:endParaRPr sz="2400" dirty="0"/>
                    </a:p>
                    <a:p>
                      <a:pPr marL="0" marR="0" lvl="0" indent="3175" algn="l" rtl="0">
                        <a:lnSpc>
                          <a:spcPct val="100000"/>
                        </a:lnSpc>
                        <a:spcBef>
                          <a:spcPts val="0"/>
                        </a:spcBef>
                        <a:spcAft>
                          <a:spcPts val="0"/>
                        </a:spcAft>
                        <a:buClr>
                          <a:schemeClr val="dk1"/>
                        </a:buClr>
                        <a:buSzPts val="1600"/>
                        <a:buFont typeface="Calibri"/>
                        <a:buNone/>
                      </a:pPr>
                      <a:r>
                        <a:rPr lang="ru-RU" sz="2000" b="0" i="0" u="none" strike="noStrike" cap="none" dirty="0">
                          <a:solidFill>
                            <a:schemeClr val="dk1"/>
                          </a:solidFill>
                          <a:latin typeface="Calibri"/>
                          <a:ea typeface="Calibri"/>
                          <a:cs typeface="Calibri"/>
                          <a:sym typeface="Calibri"/>
                        </a:rPr>
                        <a:t>•	При отсутствии противопоказаний </a:t>
                      </a:r>
                      <a:r>
                        <a:rPr lang="ru-RU" sz="2000" b="0" i="0" u="none" strike="noStrike" cap="none" dirty="0" smtClean="0">
                          <a:solidFill>
                            <a:schemeClr val="dk1"/>
                          </a:solidFill>
                          <a:latin typeface="Calibri"/>
                          <a:ea typeface="Calibri"/>
                          <a:cs typeface="Calibri"/>
                          <a:sym typeface="Calibri"/>
                        </a:rPr>
                        <a:t>- применение </a:t>
                      </a:r>
                      <a:r>
                        <a:rPr lang="ru-RU" sz="2000" b="0" i="0" u="none" strike="noStrike" cap="none" dirty="0" err="1">
                          <a:solidFill>
                            <a:schemeClr val="dk1"/>
                          </a:solidFill>
                          <a:latin typeface="Calibri"/>
                          <a:ea typeface="Calibri"/>
                          <a:cs typeface="Calibri"/>
                          <a:sym typeface="Calibri"/>
                        </a:rPr>
                        <a:t>метформина</a:t>
                      </a:r>
                      <a:r>
                        <a:rPr lang="ru-RU" sz="2000" b="0" i="0" u="none" strike="noStrike" cap="none" dirty="0">
                          <a:solidFill>
                            <a:schemeClr val="dk1"/>
                          </a:solidFill>
                          <a:latin typeface="Calibri"/>
                          <a:ea typeface="Calibri"/>
                          <a:cs typeface="Calibri"/>
                          <a:sym typeface="Calibri"/>
                        </a:rPr>
                        <a:t> </a:t>
                      </a:r>
                      <a:r>
                        <a:rPr lang="ru-RU" sz="2000" b="0" i="0" u="none" strike="noStrike" cap="none" dirty="0" smtClean="0">
                          <a:solidFill>
                            <a:schemeClr val="dk1"/>
                          </a:solidFill>
                          <a:latin typeface="Calibri"/>
                          <a:ea typeface="Calibri"/>
                          <a:cs typeface="Calibri"/>
                          <a:sym typeface="Calibri"/>
                        </a:rPr>
                        <a:t>500-850 </a:t>
                      </a:r>
                      <a:r>
                        <a:rPr lang="ru-RU" sz="2000" b="0" i="0" u="none" strike="noStrike" cap="none" dirty="0">
                          <a:solidFill>
                            <a:schemeClr val="dk1"/>
                          </a:solidFill>
                          <a:latin typeface="Calibri"/>
                          <a:ea typeface="Calibri"/>
                          <a:cs typeface="Calibri"/>
                          <a:sym typeface="Calibri"/>
                        </a:rPr>
                        <a:t>мг </a:t>
                      </a:r>
                      <a:r>
                        <a:rPr lang="ru-RU" sz="2000" b="0" i="0" u="none" strike="noStrike" cap="none" dirty="0" smtClean="0">
                          <a:solidFill>
                            <a:schemeClr val="dk1"/>
                          </a:solidFill>
                          <a:latin typeface="Calibri"/>
                          <a:ea typeface="Calibri"/>
                          <a:cs typeface="Calibri"/>
                          <a:sym typeface="Calibri"/>
                        </a:rPr>
                        <a:t>1-2 </a:t>
                      </a:r>
                      <a:r>
                        <a:rPr lang="ru-RU" sz="2000" b="0" i="0" u="none" strike="noStrike" cap="none" dirty="0">
                          <a:solidFill>
                            <a:schemeClr val="dk1"/>
                          </a:solidFill>
                          <a:latin typeface="Calibri"/>
                          <a:ea typeface="Calibri"/>
                          <a:cs typeface="Calibri"/>
                          <a:sym typeface="Calibri"/>
                        </a:rPr>
                        <a:t>раза в день </a:t>
                      </a:r>
                      <a:r>
                        <a:rPr lang="ru-RU" sz="2000" b="0" i="0" u="none" strike="noStrike" cap="none" dirty="0" smtClean="0">
                          <a:solidFill>
                            <a:schemeClr val="dk1"/>
                          </a:solidFill>
                          <a:latin typeface="Calibri"/>
                          <a:ea typeface="Calibri"/>
                          <a:cs typeface="Calibri"/>
                          <a:sym typeface="Calibri"/>
                        </a:rPr>
                        <a:t>(особенно </a:t>
                      </a:r>
                      <a:r>
                        <a:rPr lang="ru-RU" sz="2000" b="0" i="0" u="none" strike="noStrike" cap="none" dirty="0">
                          <a:solidFill>
                            <a:schemeClr val="dk1"/>
                          </a:solidFill>
                          <a:latin typeface="Calibri"/>
                          <a:ea typeface="Calibri"/>
                          <a:cs typeface="Calibri"/>
                          <a:sym typeface="Calibri"/>
                        </a:rPr>
                        <a:t>у лиц моложе 60 лет с ИМТ &gt;30 кг/м</a:t>
                      </a:r>
                      <a:r>
                        <a:rPr lang="ru-RU" sz="2000" b="0" i="0" u="none" strike="noStrike" cap="none" baseline="30000" dirty="0">
                          <a:solidFill>
                            <a:schemeClr val="dk1"/>
                          </a:solidFill>
                          <a:latin typeface="Calibri"/>
                          <a:ea typeface="Calibri"/>
                          <a:cs typeface="Calibri"/>
                          <a:sym typeface="Calibri"/>
                        </a:rPr>
                        <a:t>2</a:t>
                      </a:r>
                      <a:r>
                        <a:rPr lang="ru-RU" sz="2000" b="0" i="0" u="none" strike="noStrike" cap="none" dirty="0">
                          <a:solidFill>
                            <a:schemeClr val="dk1"/>
                          </a:solidFill>
                          <a:latin typeface="Calibri"/>
                          <a:ea typeface="Calibri"/>
                          <a:cs typeface="Calibri"/>
                          <a:sym typeface="Calibri"/>
                        </a:rPr>
                        <a:t> и глюкозой плазмы натощак &gt; 6,1 </a:t>
                      </a:r>
                      <a:r>
                        <a:rPr lang="ru-RU" sz="2000" b="0" i="0" u="none" strike="noStrike" cap="none" dirty="0" err="1" smtClean="0">
                          <a:solidFill>
                            <a:schemeClr val="dk1"/>
                          </a:solidFill>
                          <a:latin typeface="Calibri"/>
                          <a:ea typeface="Calibri"/>
                          <a:cs typeface="Calibri"/>
                          <a:sym typeface="Calibri"/>
                        </a:rPr>
                        <a:t>ммоль</a:t>
                      </a:r>
                      <a:r>
                        <a:rPr lang="ru-RU" sz="2000" b="0" i="0" u="none" strike="noStrike" cap="none" dirty="0" smtClean="0">
                          <a:solidFill>
                            <a:schemeClr val="dk1"/>
                          </a:solidFill>
                          <a:latin typeface="Calibri"/>
                          <a:ea typeface="Calibri"/>
                          <a:cs typeface="Calibri"/>
                          <a:sym typeface="Calibri"/>
                        </a:rPr>
                        <a:t>/л).</a:t>
                      </a:r>
                    </a:p>
                    <a:p>
                      <a:pPr marL="0" marR="0" lvl="0" indent="0" algn="l" rtl="0">
                        <a:lnSpc>
                          <a:spcPct val="100000"/>
                        </a:lnSpc>
                        <a:spcBef>
                          <a:spcPts val="0"/>
                        </a:spcBef>
                        <a:spcAft>
                          <a:spcPts val="0"/>
                        </a:spcAft>
                        <a:buClr>
                          <a:schemeClr val="dk1"/>
                        </a:buClr>
                        <a:buSzPts val="1600"/>
                        <a:buFont typeface="Calibri"/>
                        <a:buNone/>
                      </a:pPr>
                      <a:r>
                        <a:rPr lang="ru-RU" sz="2000" b="0" i="0" u="none" strike="noStrike" cap="none" dirty="0" smtClean="0">
                          <a:solidFill>
                            <a:schemeClr val="dk1"/>
                          </a:solidFill>
                          <a:latin typeface="Calibri"/>
                          <a:ea typeface="Calibri"/>
                          <a:cs typeface="Calibri"/>
                          <a:sym typeface="Calibri"/>
                        </a:rPr>
                        <a:t>•       Риск развития СД 2 типа уменьшается при своевременном назначении </a:t>
                      </a:r>
                      <a:r>
                        <a:rPr lang="ru-RU" sz="2000" b="0" i="0" u="none" strike="noStrike" cap="none" dirty="0" err="1" smtClean="0">
                          <a:solidFill>
                            <a:schemeClr val="dk1"/>
                          </a:solidFill>
                          <a:latin typeface="Calibri"/>
                          <a:ea typeface="Calibri"/>
                          <a:cs typeface="Calibri"/>
                          <a:sym typeface="Calibri"/>
                        </a:rPr>
                        <a:t>статинов</a:t>
                      </a:r>
                      <a:r>
                        <a:rPr lang="ru-RU" sz="2000" b="0" i="0" u="none" strike="noStrike" cap="none" dirty="0" smtClean="0">
                          <a:solidFill>
                            <a:schemeClr val="dk1"/>
                          </a:solidFill>
                          <a:latin typeface="Calibri"/>
                          <a:ea typeface="Calibri"/>
                          <a:cs typeface="Calibri"/>
                          <a:sym typeface="Calibri"/>
                        </a:rPr>
                        <a:t> для постоянного приема</a:t>
                      </a:r>
                      <a:r>
                        <a:rPr lang="ru-RU" sz="2000" b="0" i="0" u="none" strike="noStrike" cap="none" baseline="0" dirty="0" smtClean="0">
                          <a:solidFill>
                            <a:schemeClr val="dk1"/>
                          </a:solidFill>
                          <a:latin typeface="Calibri"/>
                          <a:ea typeface="Calibri"/>
                          <a:cs typeface="Calibri"/>
                          <a:sym typeface="Calibri"/>
                        </a:rPr>
                        <a:t> (</a:t>
                      </a:r>
                      <a:r>
                        <a:rPr lang="ru-RU" sz="2000" b="0" i="0" u="none" strike="noStrike" cap="none" baseline="0" dirty="0" err="1" smtClean="0">
                          <a:solidFill>
                            <a:schemeClr val="dk1"/>
                          </a:solidFill>
                          <a:latin typeface="Calibri"/>
                          <a:ea typeface="Calibri"/>
                          <a:cs typeface="Calibri"/>
                          <a:sym typeface="Calibri"/>
                        </a:rPr>
                        <a:t>розувастатина</a:t>
                      </a:r>
                      <a:r>
                        <a:rPr lang="ru-RU" sz="2000" b="0" i="0" u="none" strike="noStrike" cap="none" baseline="0" dirty="0" smtClean="0">
                          <a:solidFill>
                            <a:schemeClr val="dk1"/>
                          </a:solidFill>
                          <a:latin typeface="Calibri"/>
                          <a:ea typeface="Calibri"/>
                          <a:cs typeface="Calibri"/>
                          <a:sym typeface="Calibri"/>
                        </a:rPr>
                        <a:t> или </a:t>
                      </a:r>
                      <a:r>
                        <a:rPr lang="ru-RU" sz="2000" b="0" i="0" u="none" strike="noStrike" cap="none" baseline="0" dirty="0" err="1" smtClean="0">
                          <a:solidFill>
                            <a:schemeClr val="dk1"/>
                          </a:solidFill>
                          <a:latin typeface="Calibri"/>
                          <a:ea typeface="Calibri"/>
                          <a:cs typeface="Calibri"/>
                          <a:sym typeface="Calibri"/>
                        </a:rPr>
                        <a:t>аторвастатина</a:t>
                      </a:r>
                      <a:r>
                        <a:rPr lang="ru-RU" sz="2000" b="0" i="0" u="none" strike="noStrike" cap="none" baseline="0" dirty="0" smtClean="0">
                          <a:solidFill>
                            <a:schemeClr val="dk1"/>
                          </a:solidFill>
                          <a:latin typeface="Calibri"/>
                          <a:ea typeface="Calibri"/>
                          <a:cs typeface="Calibri"/>
                          <a:sym typeface="Calibri"/>
                        </a:rPr>
                        <a:t>)</a:t>
                      </a:r>
                      <a:endParaRPr lang="ru-RU" sz="2000" b="0" i="0" u="none" strike="noStrike" cap="none" dirty="0" smtClean="0">
                        <a:solidFill>
                          <a:schemeClr val="dk1"/>
                        </a:solidFill>
                        <a:latin typeface="Calibri"/>
                        <a:ea typeface="Calibri"/>
                        <a:cs typeface="Calibri"/>
                        <a:sym typeface="Calibri"/>
                      </a:endParaRPr>
                    </a:p>
                    <a:p>
                      <a:pPr marL="0" marR="0" lvl="0" indent="3175" algn="l" rtl="0">
                        <a:lnSpc>
                          <a:spcPct val="100000"/>
                        </a:lnSpc>
                        <a:spcBef>
                          <a:spcPts val="0"/>
                        </a:spcBef>
                        <a:spcAft>
                          <a:spcPts val="0"/>
                        </a:spcAft>
                        <a:buClr>
                          <a:schemeClr val="dk1"/>
                        </a:buClr>
                        <a:buSzPts val="1600"/>
                        <a:buFont typeface="Calibri"/>
                        <a:buNone/>
                      </a:pPr>
                      <a:r>
                        <a:rPr lang="ru-RU" sz="2000" b="0" i="0" u="none" strike="noStrike" cap="none" dirty="0" smtClean="0">
                          <a:solidFill>
                            <a:schemeClr val="dk1"/>
                          </a:solidFill>
                          <a:latin typeface="Calibri"/>
                          <a:ea typeface="Calibri"/>
                          <a:cs typeface="Calibri"/>
                          <a:sym typeface="Calibri"/>
                        </a:rPr>
                        <a:t>•</a:t>
                      </a:r>
                      <a:r>
                        <a:rPr lang="ru-RU" sz="2000" b="0" i="0" u="none" strike="noStrike" cap="none" dirty="0">
                          <a:solidFill>
                            <a:schemeClr val="dk1"/>
                          </a:solidFill>
                          <a:latin typeface="Calibri"/>
                          <a:ea typeface="Calibri"/>
                          <a:cs typeface="Calibri"/>
                          <a:sym typeface="Calibri"/>
                        </a:rPr>
                        <a:t>	В случае хорошей переносимости также может быть рассмотрено применение </a:t>
                      </a:r>
                      <a:r>
                        <a:rPr lang="ru-RU" sz="2000" b="0" i="0" u="none" strike="noStrike" cap="none" dirty="0" err="1">
                          <a:solidFill>
                            <a:schemeClr val="dk1"/>
                          </a:solidFill>
                          <a:latin typeface="Calibri"/>
                          <a:ea typeface="Calibri"/>
                          <a:cs typeface="Calibri"/>
                          <a:sym typeface="Calibri"/>
                        </a:rPr>
                        <a:t>акарбозы</a:t>
                      </a:r>
                      <a:r>
                        <a:rPr lang="ru-RU" sz="2000" b="0" i="0" u="none" strike="noStrike" cap="none" dirty="0" smtClean="0">
                          <a:solidFill>
                            <a:schemeClr val="dk1"/>
                          </a:solidFill>
                          <a:latin typeface="Calibri"/>
                          <a:ea typeface="Calibri"/>
                          <a:cs typeface="Calibri"/>
                          <a:sym typeface="Calibri"/>
                        </a:rPr>
                        <a:t>*, при наличии показаний – </a:t>
                      </a:r>
                      <a:r>
                        <a:rPr lang="ru-RU" sz="2000" b="0" i="0" u="none" strike="noStrike" cap="none" dirty="0" err="1" smtClean="0">
                          <a:solidFill>
                            <a:schemeClr val="dk1"/>
                          </a:solidFill>
                          <a:latin typeface="Calibri"/>
                          <a:ea typeface="Calibri"/>
                          <a:cs typeface="Calibri"/>
                          <a:sym typeface="Calibri"/>
                        </a:rPr>
                        <a:t>рамиприла</a:t>
                      </a:r>
                      <a:r>
                        <a:rPr lang="ru-RU" sz="2000" b="0" i="0" u="none" strike="noStrike" cap="none" dirty="0" smtClean="0">
                          <a:solidFill>
                            <a:schemeClr val="dk1"/>
                          </a:solidFill>
                          <a:latin typeface="Calibri"/>
                          <a:ea typeface="Calibri"/>
                          <a:cs typeface="Calibri"/>
                          <a:sym typeface="Calibri"/>
                        </a:rPr>
                        <a:t> (при АГ), </a:t>
                      </a:r>
                      <a:r>
                        <a:rPr lang="ru-RU" sz="2000" b="0" i="0" u="none" strike="noStrike" cap="none" dirty="0" err="1" smtClean="0">
                          <a:solidFill>
                            <a:schemeClr val="dk1"/>
                          </a:solidFill>
                          <a:latin typeface="Calibri"/>
                          <a:ea typeface="Calibri"/>
                          <a:cs typeface="Calibri"/>
                          <a:sym typeface="Calibri"/>
                        </a:rPr>
                        <a:t>орлистата</a:t>
                      </a:r>
                      <a:r>
                        <a:rPr lang="ru-RU" sz="2000" b="0" i="0" u="none" strike="noStrike" cap="none" dirty="0" smtClean="0">
                          <a:solidFill>
                            <a:schemeClr val="dk1"/>
                          </a:solidFill>
                          <a:latin typeface="Calibri"/>
                          <a:ea typeface="Calibri"/>
                          <a:cs typeface="Calibri"/>
                          <a:sym typeface="Calibri"/>
                        </a:rPr>
                        <a:t> (при ожирении)</a:t>
                      </a:r>
                      <a:endParaRPr sz="2000" b="0" i="0" u="none" strike="noStrike" cap="none" dirty="0">
                        <a:solidFill>
                          <a:schemeClr val="dk1"/>
                        </a:solidFill>
                        <a:latin typeface="Quattrocento Sans"/>
                        <a:ea typeface="Quattrocento Sans"/>
                        <a:cs typeface="Quattrocento Sans"/>
                        <a:sym typeface="Quattrocento Sans"/>
                      </a:endParaRPr>
                    </a:p>
                  </a:txBody>
                  <a:tcPr marL="25400" marR="254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438947">
                <a:tc gridSpan="2">
                  <a:txBody>
                    <a:bodyPr/>
                    <a:lstStyle/>
                    <a:p>
                      <a:pPr marL="0" marR="0" lvl="0" indent="0" algn="l" rtl="0">
                        <a:lnSpc>
                          <a:spcPct val="100000"/>
                        </a:lnSpc>
                        <a:spcBef>
                          <a:spcPts val="0"/>
                        </a:spcBef>
                        <a:spcAft>
                          <a:spcPts val="0"/>
                        </a:spcAft>
                        <a:buClr>
                          <a:schemeClr val="dk1"/>
                        </a:buClr>
                        <a:buSzPts val="1600"/>
                        <a:buFont typeface="Calibri"/>
                        <a:buNone/>
                      </a:pPr>
                      <a:r>
                        <a:rPr lang="ru-RU" sz="1600" b="0" i="0" u="none" strike="noStrike" cap="none" dirty="0">
                          <a:solidFill>
                            <a:schemeClr val="dk1"/>
                          </a:solidFill>
                          <a:latin typeface="Calibri"/>
                          <a:ea typeface="Calibri"/>
                          <a:cs typeface="Calibri"/>
                          <a:sym typeface="Calibri"/>
                        </a:rPr>
                        <a:t>* Препарат утвержден в РФ для </a:t>
                      </a:r>
                      <a:r>
                        <a:rPr lang="ru-RU" sz="1600" b="0" i="0" u="none" strike="noStrike" cap="none" dirty="0" smtClean="0">
                          <a:solidFill>
                            <a:schemeClr val="dk1"/>
                          </a:solidFill>
                          <a:latin typeface="Calibri"/>
                          <a:ea typeface="Calibri"/>
                          <a:cs typeface="Calibri"/>
                          <a:sym typeface="Calibri"/>
                        </a:rPr>
                        <a:t>профилактики </a:t>
                      </a:r>
                      <a:r>
                        <a:rPr lang="ru-RU" sz="1600" b="0" i="0" u="none" strike="noStrike" cap="none" dirty="0">
                          <a:solidFill>
                            <a:schemeClr val="dk1"/>
                          </a:solidFill>
                          <a:latin typeface="Calibri"/>
                          <a:ea typeface="Calibri"/>
                          <a:cs typeface="Calibri"/>
                          <a:sym typeface="Calibri"/>
                        </a:rPr>
                        <a:t>СД 2 </a:t>
                      </a:r>
                      <a:r>
                        <a:rPr lang="ru-RU" sz="1600" b="0" i="0" u="none" strike="noStrike" cap="none" dirty="0" smtClean="0">
                          <a:solidFill>
                            <a:schemeClr val="dk1"/>
                          </a:solidFill>
                          <a:latin typeface="Calibri"/>
                          <a:ea typeface="Calibri"/>
                          <a:cs typeface="Calibri"/>
                          <a:sym typeface="Calibri"/>
                        </a:rPr>
                        <a:t>типа, но отсутствует в аптеках РБ</a:t>
                      </a:r>
                      <a:endParaRPr sz="1600" b="0" i="0" u="none" strike="noStrike" cap="none" dirty="0">
                        <a:solidFill>
                          <a:schemeClr val="dk1"/>
                        </a:solidFill>
                        <a:latin typeface="Quattrocento Sans"/>
                        <a:ea typeface="Quattrocento Sans"/>
                        <a:cs typeface="Quattrocento Sans"/>
                        <a:sym typeface="Quattrocento Sans"/>
                      </a:endParaRPr>
                    </a:p>
                  </a:txBody>
                  <a:tcPr marL="25400" marR="254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x-none"/>
                    </a:p>
                  </a:txBody>
                  <a:tcPr/>
                </a:tc>
                <a:extLst>
                  <a:ext uri="{0D108BD9-81ED-4DB2-BD59-A6C34878D82A}">
                    <a16:rowId xmlns=""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27869D0-03C6-8CE4-FC56-33206B221D45}"/>
              </a:ext>
            </a:extLst>
          </p:cNvPr>
          <p:cNvSpPr>
            <a:spLocks noGrp="1"/>
          </p:cNvSpPr>
          <p:nvPr>
            <p:ph type="title"/>
          </p:nvPr>
        </p:nvSpPr>
        <p:spPr/>
        <p:txBody>
          <a:bodyPr/>
          <a:lstStyle/>
          <a:p>
            <a:endParaRPr lang="ru-RU"/>
          </a:p>
        </p:txBody>
      </p:sp>
      <p:pic>
        <p:nvPicPr>
          <p:cNvPr id="4" name="Рисунок 3">
            <a:extLst>
              <a:ext uri="{FF2B5EF4-FFF2-40B4-BE49-F238E27FC236}">
                <a16:creationId xmlns="" xmlns:a16="http://schemas.microsoft.com/office/drawing/2014/main" id="{9074BABD-AA08-CC74-27C2-2B5A6DF7B0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2029" t="13046" r="2177" b="10915"/>
          <a:stretch/>
        </p:blipFill>
        <p:spPr>
          <a:xfrm>
            <a:off x="223520" y="253103"/>
            <a:ext cx="11704320" cy="6604897"/>
          </a:xfrm>
          <a:prstGeom prst="rect">
            <a:avLst/>
          </a:prstGeom>
        </p:spPr>
      </p:pic>
    </p:spTree>
    <p:extLst>
      <p:ext uri="{BB962C8B-B14F-4D97-AF65-F5344CB8AC3E}">
        <p14:creationId xmlns:p14="http://schemas.microsoft.com/office/powerpoint/2010/main" val="226301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5108" y="228521"/>
            <a:ext cx="3051092" cy="715962"/>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ru-RU" sz="3600" b="1" dirty="0">
                <a:latin typeface="Arial" panose="020B0604020202020204" pitchFamily="34" charset="0"/>
                <a:cs typeface="Arial" panose="020B0604020202020204" pitchFamily="34" charset="0"/>
              </a:rPr>
              <a:t>Патогенез МС </a:t>
            </a:r>
          </a:p>
        </p:txBody>
      </p:sp>
      <p:sp>
        <p:nvSpPr>
          <p:cNvPr id="4" name="TextBox 3"/>
          <p:cNvSpPr txBox="1"/>
          <p:nvPr/>
        </p:nvSpPr>
        <p:spPr>
          <a:xfrm>
            <a:off x="4096512" y="264745"/>
            <a:ext cx="8095487"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l"/>
            <a:r>
              <a:rPr lang="ru-RU" sz="2000" b="1" dirty="0">
                <a:solidFill>
                  <a:schemeClr val="tx1"/>
                </a:solidFill>
                <a:latin typeface="Arial Narrow" panose="020B0606020202030204" pitchFamily="34" charset="0"/>
              </a:rPr>
              <a:t>Ключевое звено патогенеза МС – первичная </a:t>
            </a:r>
            <a:r>
              <a:rPr lang="ru-RU" sz="2000" b="1" dirty="0" err="1">
                <a:solidFill>
                  <a:schemeClr val="tx1"/>
                </a:solidFill>
                <a:latin typeface="Arial Narrow" panose="020B0606020202030204" pitchFamily="34" charset="0"/>
              </a:rPr>
              <a:t>инсулинорезистентность</a:t>
            </a:r>
            <a:r>
              <a:rPr lang="ru-RU" sz="2000" b="1" dirty="0">
                <a:solidFill>
                  <a:schemeClr val="tx1"/>
                </a:solidFill>
                <a:latin typeface="Arial Narrow" panose="020B0606020202030204" pitchFamily="34" charset="0"/>
              </a:rPr>
              <a:t> (ИР) </a:t>
            </a:r>
          </a:p>
          <a:p>
            <a:pPr algn="l"/>
            <a:r>
              <a:rPr lang="ru-RU" sz="2000" b="1" dirty="0">
                <a:solidFill>
                  <a:schemeClr val="tx1"/>
                </a:solidFill>
                <a:latin typeface="Arial Narrow" panose="020B0606020202030204" pitchFamily="34" charset="0"/>
              </a:rPr>
              <a:t>и компенсаторная </a:t>
            </a:r>
            <a:r>
              <a:rPr lang="ru-RU" sz="2000" b="1" dirty="0" err="1">
                <a:solidFill>
                  <a:schemeClr val="tx1"/>
                </a:solidFill>
                <a:latin typeface="Arial Narrow" panose="020B0606020202030204" pitchFamily="34" charset="0"/>
              </a:rPr>
              <a:t>гиперинсулинемия</a:t>
            </a:r>
            <a:r>
              <a:rPr lang="ru-RU" sz="2000" b="1" dirty="0">
                <a:solidFill>
                  <a:schemeClr val="tx1"/>
                </a:solidFill>
                <a:latin typeface="Arial Narrow" panose="020B0606020202030204" pitchFamily="34" charset="0"/>
              </a:rPr>
              <a:t>. </a:t>
            </a:r>
          </a:p>
        </p:txBody>
      </p:sp>
      <p:sp>
        <p:nvSpPr>
          <p:cNvPr id="5" name="TextBox 4"/>
          <p:cNvSpPr txBox="1"/>
          <p:nvPr/>
        </p:nvSpPr>
        <p:spPr>
          <a:xfrm>
            <a:off x="292608" y="1524000"/>
            <a:ext cx="9955174" cy="4524315"/>
          </a:xfrm>
          <a:prstGeom prst="rect">
            <a:avLst/>
          </a:prstGeom>
          <a:noFill/>
          <a:ln>
            <a:solidFill>
              <a:schemeClr val="accent5">
                <a:lumMod val="1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109728" algn="just"/>
            <a:r>
              <a:rPr lang="ru-RU" sz="2400" b="1" dirty="0" err="1">
                <a:solidFill>
                  <a:srgbClr val="800000"/>
                </a:solidFill>
                <a:latin typeface="Arial Narrow" panose="020B0606020202030204" pitchFamily="34" charset="0"/>
              </a:rPr>
              <a:t>Инсулинорезистентность</a:t>
            </a:r>
            <a:r>
              <a:rPr lang="ru-RU" sz="2400" b="1" dirty="0">
                <a:solidFill>
                  <a:srgbClr val="800000"/>
                </a:solidFill>
                <a:latin typeface="Arial Narrow" panose="020B0606020202030204" pitchFamily="34" charset="0"/>
              </a:rPr>
              <a:t> (ИР) </a:t>
            </a:r>
            <a:r>
              <a:rPr lang="ru-RU" sz="2400" dirty="0">
                <a:latin typeface="Arial Narrow" panose="020B0606020202030204" pitchFamily="34" charset="0"/>
              </a:rPr>
              <a:t>– снижение чувствительности тканей-мишеней к инсулину, приводящее к уменьшению инсулинозависимой утилизации глюкозы органами (печенью, мышцами).</a:t>
            </a:r>
          </a:p>
          <a:p>
            <a:pPr marL="109728" algn="just"/>
            <a:r>
              <a:rPr lang="ru-RU" sz="2400" dirty="0">
                <a:latin typeface="Arial Narrow" panose="020B0606020202030204" pitchFamily="34" charset="0"/>
              </a:rPr>
              <a:t>Они оказывают как прямое, так и опосредованное атерогенное воздействие на стенки сосудов, способствуют развитию </a:t>
            </a:r>
            <a:r>
              <a:rPr lang="ru-RU" sz="2400" dirty="0" err="1">
                <a:latin typeface="Arial Narrow" panose="020B0606020202030204" pitchFamily="34" charset="0"/>
              </a:rPr>
              <a:t>дислипидемии</a:t>
            </a:r>
            <a:r>
              <a:rPr lang="ru-RU" sz="2400" dirty="0">
                <a:latin typeface="Arial Narrow" panose="020B0606020202030204" pitchFamily="34" charset="0"/>
              </a:rPr>
              <a:t>, ряда гормональных, метаболических, </a:t>
            </a:r>
            <a:r>
              <a:rPr lang="ru-RU" sz="2400" dirty="0" err="1">
                <a:latin typeface="Arial Narrow" panose="020B0606020202030204" pitchFamily="34" charset="0"/>
              </a:rPr>
              <a:t>прокоагулянтных</a:t>
            </a:r>
            <a:r>
              <a:rPr lang="ru-RU" sz="2400" dirty="0">
                <a:latin typeface="Arial Narrow" panose="020B0606020202030204" pitchFamily="34" charset="0"/>
              </a:rPr>
              <a:t> и </a:t>
            </a:r>
            <a:r>
              <a:rPr lang="ru-RU" sz="2400" dirty="0" err="1">
                <a:latin typeface="Arial Narrow" panose="020B0606020202030204" pitchFamily="34" charset="0"/>
              </a:rPr>
              <a:t>провоспалительных</a:t>
            </a:r>
            <a:r>
              <a:rPr lang="ru-RU" sz="2400" dirty="0">
                <a:latin typeface="Arial Narrow" panose="020B0606020202030204" pitchFamily="34" charset="0"/>
              </a:rPr>
              <a:t> нарушений, активируют симпатоадреналовую систему. </a:t>
            </a:r>
          </a:p>
          <a:p>
            <a:pPr marL="109728" algn="just"/>
            <a:r>
              <a:rPr lang="ru-RU" sz="2800" b="1" dirty="0">
                <a:solidFill>
                  <a:srgbClr val="800000"/>
                </a:solidFill>
                <a:latin typeface="Arial Narrow" panose="020B0606020202030204" pitchFamily="34" charset="0"/>
              </a:rPr>
              <a:t>Причины ИР </a:t>
            </a:r>
            <a:r>
              <a:rPr lang="ru-RU" sz="2400" dirty="0">
                <a:latin typeface="Arial Narrow" panose="020B0606020202030204" pitchFamily="34" charset="0"/>
              </a:rPr>
              <a:t>гетерогенны, и реализация ИР определяется взаимодействием генетических, гормональных, возрастных и ряда внешних факторов - гиподинамии, высококалорийного питания с избыточным содержанием жиров, курения, злоупотребления алкоголем.</a:t>
            </a:r>
          </a:p>
          <a:p>
            <a:endParaRPr lang="ru-RU" sz="2000" dirty="0">
              <a:latin typeface="Arial Narrow" panose="020B0606020202030204" pitchFamily="34" charset="0"/>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6912" y="4754880"/>
            <a:ext cx="18573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4305" y="1524000"/>
            <a:ext cx="928687" cy="257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029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5888CEF3-A7F6-A0F6-9469-B67450246699}"/>
              </a:ext>
            </a:extLst>
          </p:cNvPr>
          <p:cNvSpPr>
            <a:spLocks noGrp="1"/>
          </p:cNvSpPr>
          <p:nvPr>
            <p:ph idx="1"/>
          </p:nvPr>
        </p:nvSpPr>
        <p:spPr>
          <a:xfrm>
            <a:off x="317500" y="530225"/>
            <a:ext cx="5778500" cy="6127120"/>
          </a:xfrm>
        </p:spPr>
        <p:txBody>
          <a:bodyPr>
            <a:normAutofit fontScale="92500" lnSpcReduction="10000"/>
          </a:bodyPr>
          <a:lstStyle/>
          <a:p>
            <a:pPr marL="0" indent="0">
              <a:buNone/>
              <a:defRPr/>
            </a:pPr>
            <a:r>
              <a:rPr lang="ru-RU" sz="2400" b="1" dirty="0" err="1">
                <a:solidFill>
                  <a:srgbClr val="FF0000"/>
                </a:solidFill>
              </a:rPr>
              <a:t>Дислипидемия</a:t>
            </a:r>
            <a:r>
              <a:rPr lang="ru-RU" sz="2400" b="1" dirty="0"/>
              <a:t> при абдоминально-висцеральном ожирении характеризуется:</a:t>
            </a:r>
          </a:p>
          <a:p>
            <a:pPr>
              <a:defRPr/>
            </a:pPr>
            <a:r>
              <a:rPr lang="ru-RU" sz="2400" b="1" dirty="0"/>
              <a:t>повышением уровня СЖК</a:t>
            </a:r>
          </a:p>
          <a:p>
            <a:pPr>
              <a:defRPr/>
            </a:pPr>
            <a:r>
              <a:rPr lang="ru-RU" sz="2400" b="1" dirty="0" err="1"/>
              <a:t>гипертриглицеридемией</a:t>
            </a:r>
            <a:endParaRPr lang="ru-RU" sz="2400" b="1" dirty="0"/>
          </a:p>
          <a:p>
            <a:pPr>
              <a:defRPr/>
            </a:pPr>
            <a:r>
              <a:rPr lang="ru-RU" sz="2400" b="1" dirty="0"/>
              <a:t>снижением ХЛ ЛВП</a:t>
            </a:r>
          </a:p>
          <a:p>
            <a:pPr>
              <a:defRPr/>
            </a:pPr>
            <a:r>
              <a:rPr lang="ru-RU" sz="2400" b="1" dirty="0"/>
              <a:t>повышением ХЛ ЛНП</a:t>
            </a:r>
          </a:p>
          <a:p>
            <a:pPr>
              <a:defRPr/>
            </a:pPr>
            <a:r>
              <a:rPr lang="ru-RU" sz="2400" b="1" dirty="0"/>
              <a:t>увеличением содержания мелких плотных частиц ЛНП</a:t>
            </a:r>
          </a:p>
          <a:p>
            <a:pPr>
              <a:defRPr/>
            </a:pPr>
            <a:r>
              <a:rPr lang="ru-RU" sz="2400" b="1" dirty="0"/>
              <a:t>повышением уровня </a:t>
            </a:r>
            <a:r>
              <a:rPr lang="ru-RU" sz="2400" b="1" dirty="0" err="1"/>
              <a:t>аполипротеина</a:t>
            </a:r>
            <a:r>
              <a:rPr lang="ru-RU" sz="2400" b="1" dirty="0"/>
              <a:t> В</a:t>
            </a:r>
          </a:p>
          <a:p>
            <a:pPr>
              <a:defRPr/>
            </a:pPr>
            <a:r>
              <a:rPr lang="ru-RU" sz="2400" b="1" dirty="0"/>
              <a:t>увеличением соотношения ХЛ ЛНП/ХЛ ЛВП</a:t>
            </a:r>
          </a:p>
          <a:p>
            <a:pPr>
              <a:defRPr/>
            </a:pPr>
            <a:r>
              <a:rPr lang="ru-RU" sz="2400" b="1" dirty="0"/>
              <a:t>выраженным </a:t>
            </a:r>
            <a:r>
              <a:rPr lang="ru-RU" sz="2400" b="1" dirty="0" err="1"/>
              <a:t>постпрандиальным</a:t>
            </a:r>
            <a:r>
              <a:rPr lang="ru-RU" sz="2400" b="1" dirty="0"/>
              <a:t> подъемом уровня липопротеинов, богатых триглицеридами.</a:t>
            </a:r>
          </a:p>
        </p:txBody>
      </p:sp>
      <p:pic>
        <p:nvPicPr>
          <p:cNvPr id="161796" name="Рисунок 3">
            <a:extLst>
              <a:ext uri="{FF2B5EF4-FFF2-40B4-BE49-F238E27FC236}">
                <a16:creationId xmlns="" xmlns:a16="http://schemas.microsoft.com/office/drawing/2014/main" id="{C6A2C0A6-9465-A4B0-0F8B-5058233DF9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7601" y="365439"/>
            <a:ext cx="5676899" cy="612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530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Заголовок 1">
            <a:extLst>
              <a:ext uri="{FF2B5EF4-FFF2-40B4-BE49-F238E27FC236}">
                <a16:creationId xmlns="" xmlns:a16="http://schemas.microsoft.com/office/drawing/2014/main" id="{E6900AE0-4F67-D0DE-8E48-AB679368B0F9}"/>
              </a:ext>
            </a:extLst>
          </p:cNvPr>
          <p:cNvSpPr>
            <a:spLocks noGrp="1" noChangeArrowheads="1"/>
          </p:cNvSpPr>
          <p:nvPr>
            <p:ph type="title"/>
          </p:nvPr>
        </p:nvSpPr>
        <p:spPr>
          <a:xfrm>
            <a:off x="1931988" y="-161924"/>
            <a:ext cx="8208962" cy="955675"/>
          </a:xfrm>
        </p:spPr>
        <p:txBody>
          <a:bodyPr/>
          <a:lstStyle/>
          <a:p>
            <a:pPr algn="ctr"/>
            <a:r>
              <a:rPr lang="ru-RU" altLang="ru-RU" sz="3600" b="1" dirty="0"/>
              <a:t>Дислипидемия</a:t>
            </a:r>
          </a:p>
        </p:txBody>
      </p:sp>
      <p:sp>
        <p:nvSpPr>
          <p:cNvPr id="4" name="TextBox 3">
            <a:extLst>
              <a:ext uri="{FF2B5EF4-FFF2-40B4-BE49-F238E27FC236}">
                <a16:creationId xmlns="" xmlns:a16="http://schemas.microsoft.com/office/drawing/2014/main" id="{EB998CA9-1E65-A53D-8472-4BE316CE630A}"/>
              </a:ext>
            </a:extLst>
          </p:cNvPr>
          <p:cNvSpPr txBox="1"/>
          <p:nvPr/>
        </p:nvSpPr>
        <p:spPr>
          <a:xfrm>
            <a:off x="1155700" y="2795589"/>
            <a:ext cx="10121900" cy="4524315"/>
          </a:xfrm>
          <a:prstGeom prst="rect">
            <a:avLst/>
          </a:prstGeom>
          <a:noFill/>
        </p:spPr>
        <p:txBody>
          <a:bodyPr wrap="square">
            <a:spAutoFit/>
          </a:bodyPr>
          <a:lstStyle/>
          <a:p>
            <a:pPr indent="622300">
              <a:defRPr/>
            </a:pPr>
            <a:r>
              <a:rPr lang="ru-RU" sz="2400" dirty="0">
                <a:latin typeface="DINPro-Light"/>
              </a:rPr>
              <a:t>Исследование показало, что </a:t>
            </a:r>
            <a:r>
              <a:rPr lang="ru-RU" sz="2400" b="1" dirty="0">
                <a:latin typeface="DINPro-Light"/>
              </a:rPr>
              <a:t>у чуть более четверти населения РБ (25,6%) никогда не измерялся уровень общего холестерина в крови</a:t>
            </a:r>
            <a:r>
              <a:rPr lang="ru-RU" sz="2400" dirty="0">
                <a:latin typeface="DINPro-Light"/>
              </a:rPr>
              <a:t> (у 29,8% мужчин и 21,3% женщин). </a:t>
            </a:r>
          </a:p>
          <a:p>
            <a:pPr eaLnBrk="1" hangingPunct="1">
              <a:defRPr/>
            </a:pPr>
            <a:r>
              <a:rPr lang="ru-RU" sz="2400" dirty="0">
                <a:latin typeface="DINPro-Light"/>
              </a:rPr>
              <a:t>У 38% жителей РБ отмечено повышение уровня холестерина.</a:t>
            </a:r>
          </a:p>
          <a:p>
            <a:pPr indent="622300">
              <a:defRPr/>
            </a:pPr>
            <a:r>
              <a:rPr lang="ru-RU" sz="2400" dirty="0">
                <a:latin typeface="DINPro-Light"/>
              </a:rPr>
              <a:t>Из тех, у кого ранее был диагностирован повышенный уровень общего холестерина в крови, более трети (36,0%) сообщили, что принимали лекарства, назначенные врачом</a:t>
            </a:r>
            <a:r>
              <a:rPr lang="ru-RU" sz="3200" dirty="0"/>
              <a:t> </a:t>
            </a:r>
            <a:br>
              <a:rPr lang="ru-RU" sz="3200" dirty="0"/>
            </a:br>
            <a:r>
              <a:rPr lang="ru-RU" sz="3200" dirty="0"/>
              <a:t>	</a:t>
            </a:r>
            <a:r>
              <a:rPr lang="ru-RU" sz="2400" dirty="0">
                <a:latin typeface="DINPro-Light"/>
              </a:rPr>
              <a:t>2,2% сообщили, что консультировались с народным целителем, а 7,1% сообщили, что принимали травы или другие </a:t>
            </a:r>
            <a:r>
              <a:rPr lang="ru-RU" dirty="0">
                <a:solidFill>
                  <a:srgbClr val="000000"/>
                </a:solidFill>
                <a:latin typeface="DINPro-Light"/>
              </a:rPr>
              <a:t>народные средства для снижения общего холестерина. </a:t>
            </a:r>
            <a:r>
              <a:rPr lang="ru-RU" sz="3200" dirty="0"/>
              <a:t/>
            </a:r>
            <a:br>
              <a:rPr lang="ru-RU" sz="3200" dirty="0"/>
            </a:br>
            <a:endParaRPr lang="ru-RU" sz="3200" dirty="0"/>
          </a:p>
        </p:txBody>
      </p:sp>
      <p:sp>
        <p:nvSpPr>
          <p:cNvPr id="108548" name="TextBox 7">
            <a:extLst>
              <a:ext uri="{FF2B5EF4-FFF2-40B4-BE49-F238E27FC236}">
                <a16:creationId xmlns="" xmlns:a16="http://schemas.microsoft.com/office/drawing/2014/main" id="{1F6E86DA-8607-AC59-D3B4-7E8B9487F2E7}"/>
              </a:ext>
            </a:extLst>
          </p:cNvPr>
          <p:cNvSpPr txBox="1">
            <a:spLocks noChangeArrowheads="1"/>
          </p:cNvSpPr>
          <p:nvPr/>
        </p:nvSpPr>
        <p:spPr bwMode="auto">
          <a:xfrm>
            <a:off x="1155700" y="531071"/>
            <a:ext cx="106934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panose="05000000000000000000" pitchFamily="2" charset="2"/>
              <a:buChar char="o"/>
              <a:defRPr sz="2800">
                <a:solidFill>
                  <a:schemeClr val="tx2"/>
                </a:solidFill>
                <a:latin typeface="Arial" panose="020B0604020202020204" pitchFamily="34"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Arial" panose="020B0604020202020204" pitchFamily="34"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Arial" panose="020B0604020202020204" pitchFamily="34"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9pPr>
          </a:lstStyle>
          <a:p>
            <a:pPr eaLnBrk="1" hangingPunct="1">
              <a:spcBef>
                <a:spcPct val="0"/>
              </a:spcBef>
              <a:buClrTx/>
              <a:buSzTx/>
              <a:buFontTx/>
              <a:buNone/>
            </a:pPr>
            <a:r>
              <a:rPr lang="ru-RU" altLang="ru-RU" sz="2400" b="1" dirty="0">
                <a:solidFill>
                  <a:schemeClr val="tx1"/>
                </a:solidFill>
                <a:latin typeface="ArialNarrow"/>
              </a:rPr>
              <a:t>Дислипидемия </a:t>
            </a:r>
            <a:r>
              <a:rPr lang="ru-RU" altLang="ru-RU" sz="2400" dirty="0">
                <a:solidFill>
                  <a:schemeClr val="tx1"/>
                </a:solidFill>
                <a:latin typeface="ArialNarrow"/>
              </a:rPr>
              <a:t>– отклонение от нормы 1 или более показателей липидного обмена: </a:t>
            </a:r>
          </a:p>
          <a:p>
            <a:pPr eaLnBrk="1" hangingPunct="1">
              <a:spcBef>
                <a:spcPct val="0"/>
              </a:spcBef>
              <a:buClrTx/>
              <a:buSzTx/>
              <a:buFontTx/>
              <a:buNone/>
            </a:pPr>
            <a:r>
              <a:rPr lang="ru-RU" altLang="ru-RU" sz="2400" b="1" dirty="0" smtClean="0">
                <a:solidFill>
                  <a:schemeClr val="tx1"/>
                </a:solidFill>
                <a:latin typeface="ArialNarrow"/>
              </a:rPr>
              <a:t>1) ОХС </a:t>
            </a:r>
            <a:r>
              <a:rPr lang="ru-RU" altLang="ru-RU" sz="2400" b="1" dirty="0">
                <a:solidFill>
                  <a:schemeClr val="tx1"/>
                </a:solidFill>
                <a:latin typeface="ArialNarrow"/>
              </a:rPr>
              <a:t>≥ 5 ммоль/л;</a:t>
            </a:r>
            <a:br>
              <a:rPr lang="ru-RU" altLang="ru-RU" sz="2400" b="1" dirty="0">
                <a:solidFill>
                  <a:schemeClr val="tx1"/>
                </a:solidFill>
                <a:latin typeface="ArialNarrow"/>
              </a:rPr>
            </a:br>
            <a:r>
              <a:rPr lang="ru-RU" altLang="ru-RU" sz="2400" b="1" dirty="0" smtClean="0">
                <a:solidFill>
                  <a:schemeClr val="tx1"/>
                </a:solidFill>
                <a:latin typeface="ArialNarrow"/>
              </a:rPr>
              <a:t>2) ХС </a:t>
            </a:r>
            <a:r>
              <a:rPr lang="ru-RU" altLang="ru-RU" sz="2400" b="1" dirty="0">
                <a:solidFill>
                  <a:schemeClr val="tx1"/>
                </a:solidFill>
                <a:latin typeface="ArialNarrow"/>
              </a:rPr>
              <a:t>ЛПВП у мужчин &lt; 1,0 ммоль/л, у женщин &lt; 1,2 ммоль/л;</a:t>
            </a:r>
            <a:br>
              <a:rPr lang="ru-RU" altLang="ru-RU" sz="2400" b="1" dirty="0">
                <a:solidFill>
                  <a:schemeClr val="tx1"/>
                </a:solidFill>
                <a:latin typeface="ArialNarrow"/>
              </a:rPr>
            </a:br>
            <a:r>
              <a:rPr lang="ru-RU" altLang="ru-RU" sz="2400" b="1" dirty="0" smtClean="0">
                <a:solidFill>
                  <a:schemeClr val="tx1"/>
                </a:solidFill>
                <a:latin typeface="ArialNarrow"/>
              </a:rPr>
              <a:t>3) ХС </a:t>
            </a:r>
            <a:r>
              <a:rPr lang="ru-RU" altLang="ru-RU" sz="2400" b="1" dirty="0">
                <a:solidFill>
                  <a:schemeClr val="tx1"/>
                </a:solidFill>
                <a:latin typeface="ArialNarrow"/>
              </a:rPr>
              <a:t>ЛПНП более 3 ммоль/л; </a:t>
            </a:r>
            <a:endParaRPr lang="ru-RU" altLang="ru-RU" sz="2400" b="1" dirty="0" smtClean="0">
              <a:solidFill>
                <a:schemeClr val="tx1"/>
              </a:solidFill>
              <a:latin typeface="ArialNarrow"/>
            </a:endParaRPr>
          </a:p>
          <a:p>
            <a:pPr eaLnBrk="1" hangingPunct="1">
              <a:spcBef>
                <a:spcPct val="0"/>
              </a:spcBef>
              <a:buClrTx/>
              <a:buSzTx/>
              <a:buFontTx/>
              <a:buNone/>
            </a:pPr>
            <a:r>
              <a:rPr lang="ru-RU" altLang="ru-RU" sz="2400" b="1" dirty="0" smtClean="0">
                <a:solidFill>
                  <a:schemeClr val="tx1"/>
                </a:solidFill>
                <a:latin typeface="ArialNarrow"/>
              </a:rPr>
              <a:t>4) триглицериды </a:t>
            </a:r>
            <a:r>
              <a:rPr lang="ru-RU" altLang="ru-RU" sz="2400" b="1" dirty="0">
                <a:solidFill>
                  <a:schemeClr val="tx1"/>
                </a:solidFill>
                <a:latin typeface="ArialNarrow"/>
              </a:rPr>
              <a:t>&gt; </a:t>
            </a:r>
            <a:r>
              <a:rPr lang="ru-RU" altLang="ru-RU" sz="2400" b="1" dirty="0" smtClean="0">
                <a:solidFill>
                  <a:schemeClr val="tx1"/>
                </a:solidFill>
                <a:latin typeface="ArialNarrow"/>
              </a:rPr>
              <a:t>1,9 </a:t>
            </a:r>
            <a:r>
              <a:rPr lang="ru-RU" altLang="ru-RU" sz="2400" b="1" dirty="0">
                <a:solidFill>
                  <a:schemeClr val="tx1"/>
                </a:solidFill>
                <a:latin typeface="ArialNarrow"/>
              </a:rPr>
              <a:t>ммоль/л).</a:t>
            </a:r>
            <a:r>
              <a:rPr lang="ru-RU" altLang="ru-RU" sz="2000" b="1" dirty="0">
                <a:solidFill>
                  <a:schemeClr val="tx1"/>
                </a:solidFill>
                <a:latin typeface="ArialNarrow"/>
              </a:rPr>
              <a:t/>
            </a:r>
            <a:br>
              <a:rPr lang="ru-RU" altLang="ru-RU" sz="2000" b="1" dirty="0">
                <a:solidFill>
                  <a:schemeClr val="tx1"/>
                </a:solidFill>
                <a:latin typeface="ArialNarrow"/>
              </a:rPr>
            </a:br>
            <a:endParaRPr lang="ru-RU" altLang="ru-RU" sz="2000" b="1" dirty="0">
              <a:solidFill>
                <a:schemeClr val="tx1"/>
              </a:solidFill>
            </a:endParaRPr>
          </a:p>
        </p:txBody>
      </p:sp>
    </p:spTree>
    <p:extLst>
      <p:ext uri="{BB962C8B-B14F-4D97-AF65-F5344CB8AC3E}">
        <p14:creationId xmlns:p14="http://schemas.microsoft.com/office/powerpoint/2010/main" val="1230092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87"/>
        <p:cNvGrpSpPr/>
        <p:nvPr/>
      </p:nvGrpSpPr>
      <p:grpSpPr>
        <a:xfrm>
          <a:off x="0" y="0"/>
          <a:ext cx="0" cy="0"/>
          <a:chOff x="0" y="0"/>
          <a:chExt cx="0" cy="0"/>
        </a:xfrm>
      </p:grpSpPr>
      <p:sp>
        <p:nvSpPr>
          <p:cNvPr id="188" name="Google Shape;188;p24"/>
          <p:cNvSpPr txBox="1"/>
          <p:nvPr/>
        </p:nvSpPr>
        <p:spPr>
          <a:xfrm>
            <a:off x="2976563" y="1452563"/>
            <a:ext cx="1173162" cy="341312"/>
          </a:xfrm>
          <a:prstGeom prst="rect">
            <a:avLst/>
          </a:prstGeom>
          <a:noFill/>
          <a:ln>
            <a:noFill/>
          </a:ln>
        </p:spPr>
        <p:txBody>
          <a:bodyPr spcFirstLastPara="1" wrap="square" lIns="90000" tIns="46800" rIns="90000" bIns="46800" anchor="t" anchorCtr="0">
            <a:noAutofit/>
          </a:bodyPr>
          <a:lstStyle/>
          <a:p>
            <a:pPr marL="0" marR="0" lvl="0" indent="0" algn="ctr" rtl="0">
              <a:lnSpc>
                <a:spcPct val="90000"/>
              </a:lnSpc>
              <a:spcBef>
                <a:spcPts val="0"/>
              </a:spcBef>
              <a:spcAft>
                <a:spcPts val="0"/>
              </a:spcAft>
              <a:buNone/>
            </a:pPr>
            <a:r>
              <a:rPr lang="ru-RU" sz="1800" b="1">
                <a:solidFill>
                  <a:srgbClr val="FFFFFF"/>
                </a:solidFill>
                <a:latin typeface="Calibri"/>
                <a:ea typeface="Calibri"/>
                <a:cs typeface="Calibri"/>
                <a:sym typeface="Calibri"/>
              </a:rPr>
              <a:t>Normal</a:t>
            </a:r>
            <a:endParaRPr/>
          </a:p>
        </p:txBody>
      </p:sp>
      <p:sp>
        <p:nvSpPr>
          <p:cNvPr id="189" name="Google Shape;189;p24"/>
          <p:cNvSpPr txBox="1">
            <a:spLocks noGrp="1"/>
          </p:cNvSpPr>
          <p:nvPr>
            <p:ph type="title" idx="4294967295"/>
          </p:nvPr>
        </p:nvSpPr>
        <p:spPr>
          <a:xfrm>
            <a:off x="1846263" y="165893"/>
            <a:ext cx="8497887" cy="96361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Calibri"/>
              <a:buNone/>
            </a:pPr>
            <a:r>
              <a:rPr lang="ru-RU" sz="2800" b="1" dirty="0"/>
              <a:t>Прогрессирующее течение СД 2 типа</a:t>
            </a:r>
            <a:endParaRPr sz="2800" b="1" dirty="0"/>
          </a:p>
        </p:txBody>
      </p:sp>
      <p:sp>
        <p:nvSpPr>
          <p:cNvPr id="190" name="Google Shape;190;p24"/>
          <p:cNvSpPr txBox="1"/>
          <p:nvPr/>
        </p:nvSpPr>
        <p:spPr>
          <a:xfrm>
            <a:off x="3275013" y="5903914"/>
            <a:ext cx="2965450" cy="740845"/>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None/>
            </a:pPr>
            <a:r>
              <a:rPr lang="ru-RU" sz="1400" b="1">
                <a:solidFill>
                  <a:schemeClr val="dk1"/>
                </a:solidFill>
                <a:latin typeface="Calibri"/>
                <a:ea typeface="Calibri"/>
                <a:cs typeface="Calibri"/>
                <a:sym typeface="Calibri"/>
              </a:rPr>
              <a:t>Глюкоза натощак</a:t>
            </a:r>
            <a:br>
              <a:rPr lang="ru-RU" sz="1400" b="1">
                <a:solidFill>
                  <a:schemeClr val="dk1"/>
                </a:solidFill>
                <a:latin typeface="Calibri"/>
                <a:ea typeface="Calibri"/>
                <a:cs typeface="Calibri"/>
                <a:sym typeface="Calibri"/>
              </a:rPr>
            </a:br>
            <a:r>
              <a:rPr lang="ru-RU" sz="1400" b="1">
                <a:solidFill>
                  <a:schemeClr val="dk1"/>
                </a:solidFill>
                <a:latin typeface="Calibri"/>
                <a:ea typeface="Calibri"/>
                <a:cs typeface="Calibri"/>
                <a:sym typeface="Calibri"/>
              </a:rPr>
              <a:t>Чувствительность к инсулину Секреция инсулина</a:t>
            </a:r>
            <a:endParaRPr sz="1400" b="1">
              <a:solidFill>
                <a:schemeClr val="dk1"/>
              </a:solidFill>
              <a:latin typeface="Calibri"/>
              <a:ea typeface="Calibri"/>
              <a:cs typeface="Calibri"/>
              <a:sym typeface="Calibri"/>
            </a:endParaRPr>
          </a:p>
        </p:txBody>
      </p:sp>
      <p:cxnSp>
        <p:nvCxnSpPr>
          <p:cNvPr id="191" name="Google Shape;191;p24"/>
          <p:cNvCxnSpPr/>
          <p:nvPr/>
        </p:nvCxnSpPr>
        <p:spPr>
          <a:xfrm>
            <a:off x="2974975" y="6064250"/>
            <a:ext cx="292100" cy="1588"/>
          </a:xfrm>
          <a:prstGeom prst="straightConnector1">
            <a:avLst/>
          </a:prstGeom>
          <a:noFill/>
          <a:ln w="57225" cap="flat" cmpd="sng">
            <a:solidFill>
              <a:srgbClr val="C9C3C4"/>
            </a:solidFill>
            <a:prstDash val="solid"/>
            <a:miter lim="800000"/>
            <a:headEnd type="none" w="med" len="med"/>
            <a:tailEnd type="none" w="med" len="med"/>
          </a:ln>
        </p:spPr>
      </p:cxnSp>
      <p:cxnSp>
        <p:nvCxnSpPr>
          <p:cNvPr id="192" name="Google Shape;192;p24"/>
          <p:cNvCxnSpPr/>
          <p:nvPr/>
        </p:nvCxnSpPr>
        <p:spPr>
          <a:xfrm>
            <a:off x="2978150" y="6483350"/>
            <a:ext cx="292100" cy="1588"/>
          </a:xfrm>
          <a:prstGeom prst="straightConnector1">
            <a:avLst/>
          </a:prstGeom>
          <a:noFill/>
          <a:ln w="57225" cap="flat" cmpd="sng">
            <a:solidFill>
              <a:srgbClr val="EAEAEA"/>
            </a:solidFill>
            <a:prstDash val="solid"/>
            <a:miter lim="800000"/>
            <a:headEnd type="none" w="med" len="med"/>
            <a:tailEnd type="none" w="med" len="med"/>
          </a:ln>
        </p:spPr>
      </p:cxnSp>
      <p:cxnSp>
        <p:nvCxnSpPr>
          <p:cNvPr id="193" name="Google Shape;193;p24"/>
          <p:cNvCxnSpPr/>
          <p:nvPr/>
        </p:nvCxnSpPr>
        <p:spPr>
          <a:xfrm>
            <a:off x="2978150" y="6280150"/>
            <a:ext cx="292100" cy="1588"/>
          </a:xfrm>
          <a:prstGeom prst="straightConnector1">
            <a:avLst/>
          </a:prstGeom>
          <a:noFill/>
          <a:ln w="57225" cap="flat" cmpd="sng">
            <a:solidFill>
              <a:srgbClr val="CC66FF"/>
            </a:solidFill>
            <a:prstDash val="solid"/>
            <a:miter lim="800000"/>
            <a:headEnd type="none" w="med" len="med"/>
            <a:tailEnd type="none" w="med" len="med"/>
          </a:ln>
        </p:spPr>
      </p:cxnSp>
      <p:grpSp>
        <p:nvGrpSpPr>
          <p:cNvPr id="194" name="Google Shape;194;p24"/>
          <p:cNvGrpSpPr/>
          <p:nvPr/>
        </p:nvGrpSpPr>
        <p:grpSpPr>
          <a:xfrm>
            <a:off x="2836864" y="1584325"/>
            <a:ext cx="6473824" cy="3781426"/>
            <a:chOff x="827" y="998"/>
            <a:chExt cx="4078" cy="2382"/>
          </a:xfrm>
        </p:grpSpPr>
        <p:pic>
          <p:nvPicPr>
            <p:cNvPr id="195" name="Google Shape;195;p24"/>
            <p:cNvPicPr preferRelativeResize="0"/>
            <p:nvPr/>
          </p:nvPicPr>
          <p:blipFill rotWithShape="1">
            <a:blip r:embed="rId3">
              <a:alphaModFix/>
            </a:blip>
            <a:srcRect/>
            <a:stretch/>
          </p:blipFill>
          <p:spPr>
            <a:xfrm>
              <a:off x="2518" y="1516"/>
              <a:ext cx="2387" cy="1802"/>
            </a:xfrm>
            <a:prstGeom prst="rect">
              <a:avLst/>
            </a:prstGeom>
            <a:noFill/>
            <a:ln>
              <a:noFill/>
            </a:ln>
          </p:spPr>
        </p:pic>
        <p:pic>
          <p:nvPicPr>
            <p:cNvPr id="196" name="Google Shape;196;p24"/>
            <p:cNvPicPr preferRelativeResize="0"/>
            <p:nvPr/>
          </p:nvPicPr>
          <p:blipFill rotWithShape="1">
            <a:blip r:embed="rId4">
              <a:alphaModFix/>
            </a:blip>
            <a:srcRect/>
            <a:stretch/>
          </p:blipFill>
          <p:spPr>
            <a:xfrm>
              <a:off x="1677" y="1516"/>
              <a:ext cx="841" cy="1813"/>
            </a:xfrm>
            <a:prstGeom prst="rect">
              <a:avLst/>
            </a:prstGeom>
            <a:noFill/>
            <a:ln>
              <a:noFill/>
            </a:ln>
          </p:spPr>
        </p:pic>
        <p:pic>
          <p:nvPicPr>
            <p:cNvPr id="197" name="Google Shape;197;p24"/>
            <p:cNvPicPr preferRelativeResize="0"/>
            <p:nvPr/>
          </p:nvPicPr>
          <p:blipFill rotWithShape="1">
            <a:blip r:embed="rId5">
              <a:alphaModFix/>
            </a:blip>
            <a:srcRect/>
            <a:stretch/>
          </p:blipFill>
          <p:spPr>
            <a:xfrm>
              <a:off x="893" y="1516"/>
              <a:ext cx="783" cy="1813"/>
            </a:xfrm>
            <a:prstGeom prst="rect">
              <a:avLst/>
            </a:prstGeom>
            <a:noFill/>
            <a:ln>
              <a:noFill/>
            </a:ln>
          </p:spPr>
        </p:pic>
        <p:pic>
          <p:nvPicPr>
            <p:cNvPr id="198" name="Google Shape;198;p24"/>
            <p:cNvPicPr preferRelativeResize="0"/>
            <p:nvPr/>
          </p:nvPicPr>
          <p:blipFill rotWithShape="1">
            <a:blip r:embed="rId6">
              <a:alphaModFix/>
            </a:blip>
            <a:srcRect b="23871"/>
            <a:stretch/>
          </p:blipFill>
          <p:spPr>
            <a:xfrm>
              <a:off x="857" y="1382"/>
              <a:ext cx="4048" cy="1948"/>
            </a:xfrm>
            <a:prstGeom prst="rect">
              <a:avLst/>
            </a:prstGeom>
            <a:noFill/>
            <a:ln>
              <a:noFill/>
            </a:ln>
          </p:spPr>
        </p:pic>
        <p:cxnSp>
          <p:nvCxnSpPr>
            <p:cNvPr id="199" name="Google Shape;199;p24"/>
            <p:cNvCxnSpPr/>
            <p:nvPr/>
          </p:nvCxnSpPr>
          <p:spPr>
            <a:xfrm>
              <a:off x="2518" y="1238"/>
              <a:ext cx="1" cy="2092"/>
            </a:xfrm>
            <a:prstGeom prst="straightConnector1">
              <a:avLst/>
            </a:prstGeom>
            <a:noFill/>
            <a:ln w="28425" cap="flat" cmpd="sng">
              <a:solidFill>
                <a:srgbClr val="FFFFFF"/>
              </a:solidFill>
              <a:prstDash val="dash"/>
              <a:miter lim="800000"/>
              <a:headEnd type="none" w="med" len="med"/>
              <a:tailEnd type="none" w="med" len="med"/>
            </a:ln>
          </p:spPr>
        </p:cxnSp>
        <p:sp>
          <p:nvSpPr>
            <p:cNvPr id="200" name="Google Shape;200;p24"/>
            <p:cNvSpPr/>
            <p:nvPr/>
          </p:nvSpPr>
          <p:spPr>
            <a:xfrm>
              <a:off x="827" y="998"/>
              <a:ext cx="3933" cy="238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201" name="Google Shape;201;p24"/>
            <p:cNvCxnSpPr/>
            <p:nvPr/>
          </p:nvCxnSpPr>
          <p:spPr>
            <a:xfrm>
              <a:off x="1677" y="1252"/>
              <a:ext cx="1" cy="2078"/>
            </a:xfrm>
            <a:prstGeom prst="straightConnector1">
              <a:avLst/>
            </a:prstGeom>
            <a:noFill/>
            <a:ln w="28425" cap="flat" cmpd="sng">
              <a:solidFill>
                <a:srgbClr val="FFFFFF"/>
              </a:solidFill>
              <a:prstDash val="dash"/>
              <a:miter lim="800000"/>
              <a:headEnd type="none" w="med" len="med"/>
              <a:tailEnd type="none" w="med" len="med"/>
            </a:ln>
          </p:spPr>
        </p:cxnSp>
        <p:cxnSp>
          <p:nvCxnSpPr>
            <p:cNvPr id="202" name="Google Shape;202;p24"/>
            <p:cNvCxnSpPr/>
            <p:nvPr/>
          </p:nvCxnSpPr>
          <p:spPr>
            <a:xfrm>
              <a:off x="4898" y="1252"/>
              <a:ext cx="2" cy="2078"/>
            </a:xfrm>
            <a:prstGeom prst="straightConnector1">
              <a:avLst/>
            </a:prstGeom>
            <a:noFill/>
            <a:ln w="28425" cap="flat" cmpd="sng">
              <a:solidFill>
                <a:srgbClr val="FFFFFF"/>
              </a:solidFill>
              <a:prstDash val="dash"/>
              <a:miter lim="800000"/>
              <a:headEnd type="none" w="med" len="med"/>
              <a:tailEnd type="none" w="med" len="med"/>
            </a:ln>
          </p:spPr>
        </p:cxnSp>
        <p:cxnSp>
          <p:nvCxnSpPr>
            <p:cNvPr id="203" name="Google Shape;203;p24"/>
            <p:cNvCxnSpPr/>
            <p:nvPr/>
          </p:nvCxnSpPr>
          <p:spPr>
            <a:xfrm>
              <a:off x="881" y="3330"/>
              <a:ext cx="4018" cy="1"/>
            </a:xfrm>
            <a:prstGeom prst="straightConnector1">
              <a:avLst/>
            </a:prstGeom>
            <a:noFill/>
            <a:ln w="28425" cap="flat" cmpd="sng">
              <a:solidFill>
                <a:srgbClr val="FFFFFF"/>
              </a:solidFill>
              <a:prstDash val="solid"/>
              <a:miter lim="800000"/>
              <a:headEnd type="none" w="med" len="med"/>
              <a:tailEnd type="none" w="med" len="med"/>
            </a:ln>
          </p:spPr>
        </p:cxnSp>
        <p:cxnSp>
          <p:nvCxnSpPr>
            <p:cNvPr id="204" name="Google Shape;204;p24"/>
            <p:cNvCxnSpPr/>
            <p:nvPr/>
          </p:nvCxnSpPr>
          <p:spPr>
            <a:xfrm rot="10800000" flipH="1">
              <a:off x="884" y="1261"/>
              <a:ext cx="1" cy="2069"/>
            </a:xfrm>
            <a:prstGeom prst="straightConnector1">
              <a:avLst/>
            </a:prstGeom>
            <a:noFill/>
            <a:ln w="22300" cap="flat" cmpd="sng">
              <a:solidFill>
                <a:srgbClr val="FFFFFF"/>
              </a:solidFill>
              <a:prstDash val="solid"/>
              <a:miter lim="800000"/>
              <a:headEnd type="none" w="med" len="med"/>
              <a:tailEnd type="none" w="med" len="med"/>
            </a:ln>
          </p:spPr>
        </p:cxnSp>
        <p:cxnSp>
          <p:nvCxnSpPr>
            <p:cNvPr id="205" name="Google Shape;205;p24"/>
            <p:cNvCxnSpPr/>
            <p:nvPr/>
          </p:nvCxnSpPr>
          <p:spPr>
            <a:xfrm>
              <a:off x="3739" y="1238"/>
              <a:ext cx="1" cy="2092"/>
            </a:xfrm>
            <a:prstGeom prst="straightConnector1">
              <a:avLst/>
            </a:prstGeom>
            <a:noFill/>
            <a:ln w="28425" cap="flat" cmpd="sng">
              <a:solidFill>
                <a:srgbClr val="FFFFFF"/>
              </a:solidFill>
              <a:prstDash val="dash"/>
              <a:miter lim="800000"/>
              <a:headEnd type="none" w="med" len="med"/>
              <a:tailEnd type="none" w="med" len="med"/>
            </a:ln>
          </p:spPr>
        </p:cxnSp>
      </p:grpSp>
      <p:sp>
        <p:nvSpPr>
          <p:cNvPr id="206" name="Google Shape;206;p24"/>
          <p:cNvSpPr txBox="1"/>
          <p:nvPr/>
        </p:nvSpPr>
        <p:spPr>
          <a:xfrm>
            <a:off x="7486650" y="1450975"/>
            <a:ext cx="1771650" cy="593112"/>
          </a:xfrm>
          <a:prstGeom prst="rect">
            <a:avLst/>
          </a:prstGeom>
          <a:solidFill>
            <a:srgbClr val="CC0000"/>
          </a:solidFill>
          <a:ln w="9525" cap="flat" cmpd="sng">
            <a:solidFill>
              <a:srgbClr val="FFFFFF"/>
            </a:solidFill>
            <a:prstDash val="solid"/>
            <a:miter lim="800000"/>
            <a:headEnd type="none" w="sm" len="sm"/>
            <a:tailEnd type="none" w="sm" len="sm"/>
          </a:ln>
        </p:spPr>
        <p:txBody>
          <a:bodyPr spcFirstLastPara="1" wrap="square" lIns="90000" tIns="46800" rIns="90000" bIns="46800" anchor="t" anchorCtr="0">
            <a:noAutofit/>
          </a:bodyPr>
          <a:lstStyle/>
          <a:p>
            <a:pPr marL="0" marR="0" lvl="0" indent="0" algn="ctr" rtl="0">
              <a:lnSpc>
                <a:spcPct val="90000"/>
              </a:lnSpc>
              <a:spcBef>
                <a:spcPts val="0"/>
              </a:spcBef>
              <a:spcAft>
                <a:spcPts val="0"/>
              </a:spcAft>
              <a:buClr>
                <a:srgbClr val="FFFFFF"/>
              </a:buClr>
              <a:buSzPts val="1800"/>
              <a:buFont typeface="Arial"/>
              <a:buNone/>
            </a:pPr>
            <a:r>
              <a:rPr lang="ru-RU" sz="1800" b="1">
                <a:solidFill>
                  <a:srgbClr val="FFFFFF"/>
                </a:solidFill>
                <a:latin typeface="Arial"/>
                <a:ea typeface="Arial"/>
                <a:cs typeface="Arial"/>
                <a:sym typeface="Arial"/>
              </a:rPr>
              <a:t>СД 2 типа,</a:t>
            </a:r>
            <a:endParaRPr/>
          </a:p>
          <a:p>
            <a:pPr marL="0" marR="0" lvl="0" indent="0" algn="ctr" rtl="0">
              <a:lnSpc>
                <a:spcPct val="90000"/>
              </a:lnSpc>
              <a:spcBef>
                <a:spcPts val="0"/>
              </a:spcBef>
              <a:spcAft>
                <a:spcPts val="0"/>
              </a:spcAft>
              <a:buClr>
                <a:srgbClr val="FFFFFF"/>
              </a:buClr>
              <a:buSzPts val="1800"/>
              <a:buFont typeface="Arial"/>
              <a:buNone/>
            </a:pPr>
            <a:r>
              <a:rPr lang="ru-RU" sz="1800" b="1">
                <a:solidFill>
                  <a:srgbClr val="FFFFFF"/>
                </a:solidFill>
                <a:latin typeface="Arial"/>
                <a:ea typeface="Arial"/>
                <a:cs typeface="Arial"/>
                <a:sym typeface="Arial"/>
              </a:rPr>
              <a:t>осложнения</a:t>
            </a:r>
            <a:endParaRPr/>
          </a:p>
        </p:txBody>
      </p:sp>
      <p:sp>
        <p:nvSpPr>
          <p:cNvPr id="207" name="Google Shape;207;p24"/>
          <p:cNvSpPr/>
          <p:nvPr/>
        </p:nvSpPr>
        <p:spPr>
          <a:xfrm>
            <a:off x="1719264" y="6401356"/>
            <a:ext cx="8751887" cy="369332"/>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r>
              <a:rPr lang="ru-RU" sz="1200" b="1">
                <a:solidFill>
                  <a:schemeClr val="dk1"/>
                </a:solidFill>
                <a:latin typeface="Calibri"/>
                <a:ea typeface="Calibri"/>
                <a:cs typeface="Calibri"/>
                <a:sym typeface="Calibri"/>
              </a:rPr>
              <a:t>Adapted from Bailey CJ </a:t>
            </a:r>
            <a:r>
              <a:rPr lang="ru-RU" sz="1200" b="1" i="1">
                <a:solidFill>
                  <a:schemeClr val="dk1"/>
                </a:solidFill>
                <a:latin typeface="Calibri"/>
                <a:ea typeface="Calibri"/>
                <a:cs typeface="Calibri"/>
                <a:sym typeface="Calibri"/>
              </a:rPr>
              <a:t>et al. Int J Clin Pract</a:t>
            </a:r>
            <a:r>
              <a:rPr lang="ru-RU" sz="1200" b="1">
                <a:solidFill>
                  <a:schemeClr val="dk1"/>
                </a:solidFill>
                <a:latin typeface="Calibri"/>
                <a:ea typeface="Calibri"/>
                <a:cs typeface="Calibri"/>
                <a:sym typeface="Calibri"/>
              </a:rPr>
              <a:t> 2004; 58:867–876. </a:t>
            </a:r>
            <a:br>
              <a:rPr lang="ru-RU" sz="1200" b="1">
                <a:solidFill>
                  <a:schemeClr val="dk1"/>
                </a:solidFill>
                <a:latin typeface="Calibri"/>
                <a:ea typeface="Calibri"/>
                <a:cs typeface="Calibri"/>
                <a:sym typeface="Calibri"/>
              </a:rPr>
            </a:br>
            <a:r>
              <a:rPr lang="ru-RU" sz="1200" b="1">
                <a:solidFill>
                  <a:schemeClr val="dk1"/>
                </a:solidFill>
                <a:latin typeface="Calibri"/>
                <a:ea typeface="Calibri"/>
                <a:cs typeface="Calibri"/>
                <a:sym typeface="Calibri"/>
              </a:rPr>
              <a:t>Groop LC. </a:t>
            </a:r>
            <a:r>
              <a:rPr lang="ru-RU" sz="1200" b="1" i="1">
                <a:solidFill>
                  <a:schemeClr val="dk1"/>
                </a:solidFill>
                <a:latin typeface="Calibri"/>
                <a:ea typeface="Calibri"/>
                <a:cs typeface="Calibri"/>
                <a:sym typeface="Calibri"/>
              </a:rPr>
              <a:t>Diabetes Obes Metab </a:t>
            </a:r>
            <a:r>
              <a:rPr lang="ru-RU" sz="1200" b="1">
                <a:solidFill>
                  <a:schemeClr val="dk1"/>
                </a:solidFill>
                <a:latin typeface="Calibri"/>
                <a:ea typeface="Calibri"/>
                <a:cs typeface="Calibri"/>
                <a:sym typeface="Calibri"/>
              </a:rPr>
              <a:t>1999; 1 (Suppl. 1):S1–S7. </a:t>
            </a:r>
            <a:endParaRPr/>
          </a:p>
        </p:txBody>
      </p:sp>
      <p:grpSp>
        <p:nvGrpSpPr>
          <p:cNvPr id="208" name="Google Shape;208;p24"/>
          <p:cNvGrpSpPr/>
          <p:nvPr/>
        </p:nvGrpSpPr>
        <p:grpSpPr>
          <a:xfrm>
            <a:off x="2933700" y="5406238"/>
            <a:ext cx="7004844" cy="493713"/>
            <a:chOff x="888" y="3406"/>
            <a:chExt cx="4413" cy="311"/>
          </a:xfrm>
        </p:grpSpPr>
        <p:sp>
          <p:nvSpPr>
            <p:cNvPr id="209" name="Google Shape;209;p24"/>
            <p:cNvSpPr/>
            <p:nvPr/>
          </p:nvSpPr>
          <p:spPr>
            <a:xfrm rot="5400000">
              <a:off x="4945" y="3361"/>
              <a:ext cx="311" cy="400"/>
            </a:xfrm>
            <a:prstGeom prst="triangle">
              <a:avLst>
                <a:gd name="adj" fmla="val 50000"/>
              </a:avLst>
            </a:prstGeom>
            <a:solidFill>
              <a:srgbClr val="44004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0" name="Google Shape;210;p24"/>
            <p:cNvSpPr txBox="1"/>
            <p:nvPr/>
          </p:nvSpPr>
          <p:spPr>
            <a:xfrm>
              <a:off x="888" y="3464"/>
              <a:ext cx="4024" cy="215"/>
            </a:xfrm>
            <a:prstGeom prst="rect">
              <a:avLst/>
            </a:prstGeom>
            <a:gradFill>
              <a:gsLst>
                <a:gs pos="0">
                  <a:srgbClr val="460046"/>
                </a:gs>
                <a:gs pos="100000">
                  <a:srgbClr val="990099"/>
                </a:gs>
              </a:gsLst>
              <a:lin ang="10800000" scaled="0"/>
            </a:gradFill>
            <a:ln>
              <a:noFill/>
            </a:ln>
          </p:spPr>
          <p:txBody>
            <a:bodyPr spcFirstLastPara="1" wrap="square" lIns="90000" tIns="46800" rIns="90000" bIns="46800" anchor="t" anchorCtr="0">
              <a:noAutofit/>
            </a:bodyPr>
            <a:lstStyle/>
            <a:p>
              <a:pPr marL="0" marR="0" lvl="0" indent="0" algn="l" rtl="0">
                <a:spcBef>
                  <a:spcPts val="0"/>
                </a:spcBef>
                <a:spcAft>
                  <a:spcPts val="0"/>
                </a:spcAft>
                <a:buNone/>
              </a:pPr>
              <a:r>
                <a:rPr lang="ru-RU" sz="1200" b="1">
                  <a:solidFill>
                    <a:srgbClr val="FFFFFF"/>
                  </a:solidFill>
                  <a:latin typeface="Calibri"/>
                  <a:ea typeface="Calibri"/>
                  <a:cs typeface="Calibri"/>
                  <a:sym typeface="Calibri"/>
                </a:rPr>
                <a:t>	</a:t>
              </a:r>
              <a:r>
                <a:rPr lang="ru-RU" sz="1600" b="1">
                  <a:solidFill>
                    <a:srgbClr val="FFFFFF"/>
                  </a:solidFill>
                  <a:latin typeface="Calibri"/>
                  <a:ea typeface="Calibri"/>
                  <a:cs typeface="Calibri"/>
                  <a:sym typeface="Calibri"/>
                </a:rPr>
                <a:t>Инсулинорезистентность</a:t>
              </a:r>
              <a:endParaRPr/>
            </a:p>
          </p:txBody>
        </p:sp>
      </p:grpSp>
      <p:sp>
        <p:nvSpPr>
          <p:cNvPr id="211" name="Google Shape;211;p24"/>
          <p:cNvSpPr/>
          <p:nvPr/>
        </p:nvSpPr>
        <p:spPr>
          <a:xfrm>
            <a:off x="3000376" y="1484313"/>
            <a:ext cx="1057275" cy="360362"/>
          </a:xfrm>
          <a:prstGeom prst="rect">
            <a:avLst/>
          </a:prstGeom>
          <a:solidFill>
            <a:srgbClr val="66CCFF"/>
          </a:solidFill>
          <a:ln w="9525" cap="flat" cmpd="sng">
            <a:solidFill>
              <a:srgbClr val="FFFFFF"/>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2000">
                <a:solidFill>
                  <a:srgbClr val="000000"/>
                </a:solidFill>
                <a:latin typeface="Tahoma"/>
                <a:ea typeface="Tahoma"/>
                <a:cs typeface="Tahoma"/>
                <a:sym typeface="Tahoma"/>
              </a:rPr>
              <a:t>Норма</a:t>
            </a:r>
            <a:endParaRPr/>
          </a:p>
        </p:txBody>
      </p:sp>
      <p:sp>
        <p:nvSpPr>
          <p:cNvPr id="212" name="Google Shape;212;p24"/>
          <p:cNvSpPr/>
          <p:nvPr/>
        </p:nvSpPr>
        <p:spPr>
          <a:xfrm>
            <a:off x="4224339" y="1484313"/>
            <a:ext cx="1150937" cy="360362"/>
          </a:xfrm>
          <a:prstGeom prst="rect">
            <a:avLst/>
          </a:prstGeom>
          <a:solidFill>
            <a:srgbClr val="FFFF99"/>
          </a:solidFill>
          <a:ln w="9525" cap="flat" cmpd="sng">
            <a:solidFill>
              <a:srgbClr val="FFFFFF"/>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2000">
                <a:solidFill>
                  <a:srgbClr val="000000"/>
                </a:solidFill>
                <a:latin typeface="Tahoma"/>
                <a:ea typeface="Tahoma"/>
                <a:cs typeface="Tahoma"/>
                <a:sym typeface="Tahoma"/>
              </a:rPr>
              <a:t>НТГ, НГН</a:t>
            </a:r>
            <a:endParaRPr/>
          </a:p>
        </p:txBody>
      </p:sp>
      <p:sp>
        <p:nvSpPr>
          <p:cNvPr id="213" name="Google Shape;213;p24"/>
          <p:cNvSpPr/>
          <p:nvPr/>
        </p:nvSpPr>
        <p:spPr>
          <a:xfrm>
            <a:off x="5664201" y="1484313"/>
            <a:ext cx="1655763" cy="360362"/>
          </a:xfrm>
          <a:prstGeom prst="rect">
            <a:avLst/>
          </a:prstGeom>
          <a:solidFill>
            <a:srgbClr val="FF0000"/>
          </a:solidFill>
          <a:ln w="9525" cap="flat" cmpd="sng">
            <a:solidFill>
              <a:srgbClr val="FFFFFF"/>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spcBef>
                <a:spcPts val="0"/>
              </a:spcBef>
              <a:spcAft>
                <a:spcPts val="0"/>
              </a:spcAft>
              <a:buClr>
                <a:srgbClr val="FFFFFF"/>
              </a:buClr>
              <a:buSzPts val="2000"/>
              <a:buFont typeface="Tahoma"/>
              <a:buNone/>
            </a:pPr>
            <a:r>
              <a:rPr lang="ru-RU" sz="2000">
                <a:solidFill>
                  <a:srgbClr val="FFFFFF"/>
                </a:solidFill>
                <a:latin typeface="Tahoma"/>
                <a:ea typeface="Tahoma"/>
                <a:cs typeface="Tahoma"/>
                <a:sym typeface="Tahoma"/>
              </a:rPr>
              <a:t>СД 2 типа</a:t>
            </a:r>
            <a:endParaRPr/>
          </a:p>
        </p:txBody>
      </p:sp>
      <p:sp>
        <p:nvSpPr>
          <p:cNvPr id="214" name="Google Shape;214;p24"/>
          <p:cNvSpPr/>
          <p:nvPr/>
        </p:nvSpPr>
        <p:spPr>
          <a:xfrm>
            <a:off x="1703389" y="2060576"/>
            <a:ext cx="1152525" cy="720725"/>
          </a:xfrm>
          <a:prstGeom prst="rect">
            <a:avLst/>
          </a:prstGeom>
          <a:noFill/>
          <a:ln>
            <a:noFill/>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Норм. </a:t>
            </a:r>
            <a:endParaRPr/>
          </a:p>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чувствит. к </a:t>
            </a:r>
            <a:endParaRPr/>
          </a:p>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инсулину</a:t>
            </a:r>
            <a:endParaRPr sz="1600" b="1">
              <a:solidFill>
                <a:schemeClr val="dk1"/>
              </a:solidFill>
              <a:latin typeface="Times New Roman"/>
              <a:ea typeface="Times New Roman"/>
              <a:cs typeface="Times New Roman"/>
              <a:sym typeface="Times New Roman"/>
            </a:endParaRPr>
          </a:p>
        </p:txBody>
      </p:sp>
      <p:sp>
        <p:nvSpPr>
          <p:cNvPr id="215" name="Google Shape;215;p24"/>
          <p:cNvSpPr/>
          <p:nvPr/>
        </p:nvSpPr>
        <p:spPr>
          <a:xfrm>
            <a:off x="1703389" y="3789364"/>
            <a:ext cx="1152525" cy="720725"/>
          </a:xfrm>
          <a:prstGeom prst="rect">
            <a:avLst/>
          </a:prstGeom>
          <a:noFill/>
          <a:ln>
            <a:noFill/>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Норм. </a:t>
            </a:r>
            <a:endParaRPr/>
          </a:p>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секреция </a:t>
            </a:r>
            <a:endParaRPr/>
          </a:p>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инсулина</a:t>
            </a:r>
            <a:endParaRPr/>
          </a:p>
        </p:txBody>
      </p:sp>
      <p:sp>
        <p:nvSpPr>
          <p:cNvPr id="216" name="Google Shape;216;p24"/>
          <p:cNvSpPr/>
          <p:nvPr/>
        </p:nvSpPr>
        <p:spPr>
          <a:xfrm>
            <a:off x="1524001" y="4652963"/>
            <a:ext cx="1547813" cy="360362"/>
          </a:xfrm>
          <a:prstGeom prst="rect">
            <a:avLst/>
          </a:prstGeom>
          <a:noFill/>
          <a:ln>
            <a:noFill/>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Нормогликемия</a:t>
            </a:r>
            <a:endParaRPr sz="1600" b="1">
              <a:solidFill>
                <a:schemeClr val="dk1"/>
              </a:solidFill>
              <a:latin typeface="Times New Roman"/>
              <a:ea typeface="Times New Roman"/>
              <a:cs typeface="Times New Roman"/>
              <a:sym typeface="Times New Roman"/>
            </a:endParaRPr>
          </a:p>
        </p:txBody>
      </p:sp>
      <p:sp>
        <p:nvSpPr>
          <p:cNvPr id="217" name="Google Shape;217;p24"/>
          <p:cNvSpPr/>
          <p:nvPr/>
        </p:nvSpPr>
        <p:spPr>
          <a:xfrm>
            <a:off x="9398000" y="2781301"/>
            <a:ext cx="1755775" cy="360363"/>
          </a:xfrm>
          <a:prstGeom prst="rect">
            <a:avLst/>
          </a:prstGeom>
          <a:noFill/>
          <a:ln>
            <a:noFill/>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1600" b="1" dirty="0">
                <a:solidFill>
                  <a:schemeClr val="dk1"/>
                </a:solidFill>
                <a:latin typeface="Times New Roman"/>
                <a:ea typeface="Times New Roman"/>
                <a:cs typeface="Times New Roman"/>
                <a:sym typeface="Times New Roman"/>
              </a:rPr>
              <a:t>Гипергликемия</a:t>
            </a:r>
            <a:endParaRPr sz="1600" b="1" dirty="0">
              <a:solidFill>
                <a:schemeClr val="dk1"/>
              </a:solidFill>
              <a:latin typeface="Times New Roman"/>
              <a:ea typeface="Times New Roman"/>
              <a:cs typeface="Times New Roman"/>
              <a:sym typeface="Times New Roman"/>
            </a:endParaRPr>
          </a:p>
        </p:txBody>
      </p:sp>
      <p:sp>
        <p:nvSpPr>
          <p:cNvPr id="218" name="Google Shape;218;p24"/>
          <p:cNvSpPr/>
          <p:nvPr/>
        </p:nvSpPr>
        <p:spPr>
          <a:xfrm>
            <a:off x="1703389" y="3789364"/>
            <a:ext cx="1152525" cy="720725"/>
          </a:xfrm>
          <a:prstGeom prst="rect">
            <a:avLst/>
          </a:prstGeom>
          <a:noFill/>
          <a:ln>
            <a:noFill/>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Норм. </a:t>
            </a:r>
            <a:endParaRPr/>
          </a:p>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секреция </a:t>
            </a:r>
            <a:endParaRPr/>
          </a:p>
          <a:p>
            <a:pPr marL="0" marR="0" lvl="0" indent="0" algn="ctr" rtl="0">
              <a:spcBef>
                <a:spcPts val="0"/>
              </a:spcBef>
              <a:spcAft>
                <a:spcPts val="0"/>
              </a:spcAft>
              <a:buNone/>
            </a:pPr>
            <a:r>
              <a:rPr lang="ru-RU" sz="1600" b="1">
                <a:solidFill>
                  <a:schemeClr val="dk1"/>
                </a:solidFill>
                <a:latin typeface="Times New Roman"/>
                <a:ea typeface="Times New Roman"/>
                <a:cs typeface="Times New Roman"/>
                <a:sym typeface="Times New Roman"/>
              </a:rPr>
              <a:t>инсулина</a:t>
            </a:r>
            <a:endParaRPr sz="1600" b="1">
              <a:solidFill>
                <a:schemeClr val="dk1"/>
              </a:solidFill>
              <a:latin typeface="Times New Roman"/>
              <a:ea typeface="Times New Roman"/>
              <a:cs typeface="Times New Roman"/>
              <a:sym typeface="Times New Roman"/>
            </a:endParaRPr>
          </a:p>
        </p:txBody>
      </p:sp>
      <p:sp>
        <p:nvSpPr>
          <p:cNvPr id="219" name="Google Shape;219;p24"/>
          <p:cNvSpPr/>
          <p:nvPr/>
        </p:nvSpPr>
        <p:spPr>
          <a:xfrm>
            <a:off x="9336089" y="3860801"/>
            <a:ext cx="2203241" cy="720725"/>
          </a:xfrm>
          <a:prstGeom prst="rect">
            <a:avLst/>
          </a:prstGeom>
          <a:noFill/>
          <a:ln>
            <a:noFill/>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1600" b="1" dirty="0" err="1">
                <a:solidFill>
                  <a:schemeClr val="dk1"/>
                </a:solidFill>
                <a:latin typeface="Times New Roman"/>
                <a:ea typeface="Times New Roman"/>
                <a:cs typeface="Times New Roman"/>
                <a:sym typeface="Times New Roman"/>
              </a:rPr>
              <a:t>Инсулино</a:t>
            </a:r>
            <a:r>
              <a:rPr lang="ru-RU" sz="1600" b="1" dirty="0">
                <a:solidFill>
                  <a:schemeClr val="dk1"/>
                </a:solidFill>
                <a:latin typeface="Times New Roman"/>
                <a:ea typeface="Times New Roman"/>
                <a:cs typeface="Times New Roman"/>
                <a:sym typeface="Times New Roman"/>
              </a:rPr>
              <a:t>-</a:t>
            </a:r>
            <a:endParaRPr dirty="0"/>
          </a:p>
          <a:p>
            <a:pPr marL="0" marR="0" lvl="0" indent="0" algn="ctr" rtl="0">
              <a:spcBef>
                <a:spcPts val="0"/>
              </a:spcBef>
              <a:spcAft>
                <a:spcPts val="0"/>
              </a:spcAft>
              <a:buNone/>
            </a:pPr>
            <a:r>
              <a:rPr lang="ru-RU" sz="1600" b="1" dirty="0">
                <a:solidFill>
                  <a:schemeClr val="dk1"/>
                </a:solidFill>
                <a:latin typeface="Times New Roman"/>
                <a:ea typeface="Times New Roman"/>
                <a:cs typeface="Times New Roman"/>
                <a:sym typeface="Times New Roman"/>
              </a:rPr>
              <a:t>резистентность</a:t>
            </a:r>
            <a:endParaRPr sz="1600" b="1" dirty="0">
              <a:solidFill>
                <a:schemeClr val="dk1"/>
              </a:solidFill>
              <a:latin typeface="Times New Roman"/>
              <a:ea typeface="Times New Roman"/>
              <a:cs typeface="Times New Roman"/>
              <a:sym typeface="Times New Roman"/>
            </a:endParaRPr>
          </a:p>
        </p:txBody>
      </p:sp>
      <p:sp>
        <p:nvSpPr>
          <p:cNvPr id="220" name="Google Shape;220;p24"/>
          <p:cNvSpPr/>
          <p:nvPr/>
        </p:nvSpPr>
        <p:spPr>
          <a:xfrm>
            <a:off x="8833609" y="4696622"/>
            <a:ext cx="2554359" cy="720725"/>
          </a:xfrm>
          <a:prstGeom prst="rect">
            <a:avLst/>
          </a:prstGeom>
          <a:noFill/>
          <a:ln>
            <a:noFill/>
          </a:ln>
        </p:spPr>
        <p:txBody>
          <a:bodyPr spcFirstLastPara="1" wrap="square" lIns="90000" tIns="46800" rIns="90000" bIns="46800" anchor="ctr" anchorCtr="0">
            <a:noAutofit/>
          </a:bodyPr>
          <a:lstStyle/>
          <a:p>
            <a:pPr marL="0" marR="0" lvl="0" indent="0" algn="ctr" rtl="0">
              <a:spcBef>
                <a:spcPts val="0"/>
              </a:spcBef>
              <a:spcAft>
                <a:spcPts val="0"/>
              </a:spcAft>
              <a:buNone/>
            </a:pPr>
            <a:r>
              <a:rPr lang="ru-RU" sz="1600" b="1" dirty="0">
                <a:solidFill>
                  <a:schemeClr val="dk1"/>
                </a:solidFill>
                <a:latin typeface="Times New Roman"/>
                <a:ea typeface="Times New Roman"/>
                <a:cs typeface="Times New Roman"/>
                <a:sym typeface="Times New Roman"/>
              </a:rPr>
              <a:t>Снижение </a:t>
            </a:r>
            <a:endParaRPr dirty="0"/>
          </a:p>
          <a:p>
            <a:pPr marL="0" marR="0" lvl="0" indent="0" algn="ctr" rtl="0">
              <a:spcBef>
                <a:spcPts val="0"/>
              </a:spcBef>
              <a:spcAft>
                <a:spcPts val="0"/>
              </a:spcAft>
              <a:buNone/>
            </a:pPr>
            <a:r>
              <a:rPr lang="ru-RU" sz="1600" b="1" dirty="0">
                <a:solidFill>
                  <a:schemeClr val="dk1"/>
                </a:solidFill>
                <a:latin typeface="Times New Roman"/>
                <a:ea typeface="Times New Roman"/>
                <a:cs typeface="Times New Roman"/>
                <a:sym typeface="Times New Roman"/>
              </a:rPr>
              <a:t>секреции </a:t>
            </a:r>
            <a:endParaRPr dirty="0"/>
          </a:p>
          <a:p>
            <a:pPr marL="0" marR="0" lvl="0" indent="0" algn="ctr" rtl="0">
              <a:spcBef>
                <a:spcPts val="0"/>
              </a:spcBef>
              <a:spcAft>
                <a:spcPts val="0"/>
              </a:spcAft>
              <a:buNone/>
            </a:pPr>
            <a:r>
              <a:rPr lang="ru-RU" sz="1600" b="1" dirty="0">
                <a:solidFill>
                  <a:schemeClr val="dk1"/>
                </a:solidFill>
                <a:latin typeface="Times New Roman"/>
                <a:ea typeface="Times New Roman"/>
                <a:cs typeface="Times New Roman"/>
                <a:sym typeface="Times New Roman"/>
              </a:rPr>
              <a:t>инсулина</a:t>
            </a:r>
            <a:endParaRPr sz="1600" b="1" dirty="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1694" t="13333" r="1613" b="10537"/>
          <a:stretch/>
        </p:blipFill>
        <p:spPr>
          <a:xfrm>
            <a:off x="0" y="88911"/>
            <a:ext cx="12123174" cy="6769090"/>
          </a:xfrm>
          <a:prstGeom prst="rect">
            <a:avLst/>
          </a:prstGeom>
        </p:spPr>
      </p:pic>
    </p:spTree>
    <p:extLst>
      <p:ext uri="{BB962C8B-B14F-4D97-AF65-F5344CB8AC3E}">
        <p14:creationId xmlns:p14="http://schemas.microsoft.com/office/powerpoint/2010/main" val="520963939"/>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131</TotalTime>
  <Words>1446</Words>
  <Application>Microsoft Office PowerPoint</Application>
  <PresentationFormat>Широкоэкранный</PresentationFormat>
  <Paragraphs>349</Paragraphs>
  <Slides>34</Slides>
  <Notes>26</Notes>
  <HiddenSlides>1</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34</vt:i4>
      </vt:variant>
    </vt:vector>
  </HeadingPairs>
  <TitlesOfParts>
    <vt:vector size="51" baseType="lpstr">
      <vt:lpstr>Arial</vt:lpstr>
      <vt:lpstr>Arial Black</vt:lpstr>
      <vt:lpstr>Arial Narrow</vt:lpstr>
      <vt:lpstr>ArialNarrow</vt:lpstr>
      <vt:lpstr>Calibri</vt:lpstr>
      <vt:lpstr>Century Gothic</vt:lpstr>
      <vt:lpstr>Comic Sans MS</vt:lpstr>
      <vt:lpstr>DINPro-Light</vt:lpstr>
      <vt:lpstr>Noto Sans Symbols</vt:lpstr>
      <vt:lpstr>Quattrocento Sans</vt:lpstr>
      <vt:lpstr>Tahoma</vt:lpstr>
      <vt:lpstr>Times New Roman</vt:lpstr>
      <vt:lpstr>Verdana</vt:lpstr>
      <vt:lpstr>Wingdings</vt:lpstr>
      <vt:lpstr>Wingdings 2</vt:lpstr>
      <vt:lpstr>Wingdings 3</vt:lpstr>
      <vt:lpstr>Легкий дым</vt:lpstr>
      <vt:lpstr>Ожирение, метаболический синдром, профилактика сахарного диабета</vt:lpstr>
      <vt:lpstr>Презентация PowerPoint</vt:lpstr>
      <vt:lpstr>Диагностические критерии метаболического синдрома</vt:lpstr>
      <vt:lpstr>Презентация PowerPoint</vt:lpstr>
      <vt:lpstr>Патогенез МС </vt:lpstr>
      <vt:lpstr>Презентация PowerPoint</vt:lpstr>
      <vt:lpstr>Дислипидемия</vt:lpstr>
      <vt:lpstr>Прогрессирующее течение СД 2 типа</vt:lpstr>
      <vt:lpstr>Презентация PowerPoint</vt:lpstr>
      <vt:lpstr>Риск ССЗ при различных уровнях гликемии</vt:lpstr>
      <vt:lpstr>Презентация PowerPoint</vt:lpstr>
      <vt:lpstr>Презентация PowerPoint</vt:lpstr>
      <vt:lpstr>Факторы риска, связанные  с окружающей средой.</vt:lpstr>
      <vt:lpstr>Презентация PowerPoint</vt:lpstr>
      <vt:lpstr>Презентация PowerPoint</vt:lpstr>
      <vt:lpstr>Презентация PowerPoint</vt:lpstr>
      <vt:lpstr>Периоды метаболизма глюкозы у здоровых  людей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Физическая активность</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ПРОФИЛАКТИКА САХАРНОГО  ДИАБЕТА</dc:title>
  <dc:creator>admin</dc:creator>
  <cp:lastModifiedBy>Master</cp:lastModifiedBy>
  <cp:revision>18</cp:revision>
  <dcterms:modified xsi:type="dcterms:W3CDTF">2024-11-18T07:37:23Z</dcterms:modified>
</cp:coreProperties>
</file>