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8"/>
  </p:notesMasterIdLst>
  <p:sldIdLst>
    <p:sldId id="375" r:id="rId2"/>
    <p:sldId id="270" r:id="rId3"/>
    <p:sldId id="277" r:id="rId4"/>
    <p:sldId id="278" r:id="rId5"/>
    <p:sldId id="425" r:id="rId6"/>
    <p:sldId id="289" r:id="rId7"/>
    <p:sldId id="286" r:id="rId8"/>
    <p:sldId id="392" r:id="rId9"/>
    <p:sldId id="393" r:id="rId10"/>
    <p:sldId id="287" r:id="rId11"/>
    <p:sldId id="290" r:id="rId12"/>
    <p:sldId id="295" r:id="rId13"/>
    <p:sldId id="308" r:id="rId14"/>
    <p:sldId id="309" r:id="rId15"/>
    <p:sldId id="310" r:id="rId16"/>
    <p:sldId id="311" r:id="rId17"/>
    <p:sldId id="312" r:id="rId18"/>
    <p:sldId id="288" r:id="rId19"/>
    <p:sldId id="391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279" r:id="rId29"/>
    <p:sldId id="280" r:id="rId30"/>
    <p:sldId id="281" r:id="rId31"/>
    <p:sldId id="283" r:id="rId32"/>
    <p:sldId id="285" r:id="rId33"/>
    <p:sldId id="366" r:id="rId34"/>
    <p:sldId id="406" r:id="rId35"/>
    <p:sldId id="408" r:id="rId36"/>
    <p:sldId id="394" r:id="rId37"/>
    <p:sldId id="395" r:id="rId38"/>
    <p:sldId id="396" r:id="rId39"/>
    <p:sldId id="409" r:id="rId40"/>
    <p:sldId id="428" r:id="rId41"/>
    <p:sldId id="429" r:id="rId42"/>
    <p:sldId id="431" r:id="rId43"/>
    <p:sldId id="432" r:id="rId44"/>
    <p:sldId id="433" r:id="rId45"/>
    <p:sldId id="434" r:id="rId46"/>
    <p:sldId id="435" r:id="rId47"/>
    <p:sldId id="436" r:id="rId48"/>
    <p:sldId id="438" r:id="rId49"/>
    <p:sldId id="439" r:id="rId50"/>
    <p:sldId id="440" r:id="rId51"/>
    <p:sldId id="407" r:id="rId52"/>
    <p:sldId id="348" r:id="rId53"/>
    <p:sldId id="269" r:id="rId54"/>
    <p:sldId id="416" r:id="rId55"/>
    <p:sldId id="422" r:id="rId56"/>
    <p:sldId id="342" r:id="rId57"/>
    <p:sldId id="368" r:id="rId58"/>
    <p:sldId id="296" r:id="rId59"/>
    <p:sldId id="410" r:id="rId60"/>
    <p:sldId id="411" r:id="rId61"/>
    <p:sldId id="412" r:id="rId62"/>
    <p:sldId id="413" r:id="rId63"/>
    <p:sldId id="414" r:id="rId64"/>
    <p:sldId id="415" r:id="rId65"/>
    <p:sldId id="417" r:id="rId66"/>
    <p:sldId id="299" r:id="rId67"/>
    <p:sldId id="339" r:id="rId68"/>
    <p:sldId id="300" r:id="rId69"/>
    <p:sldId id="301" r:id="rId70"/>
    <p:sldId id="418" r:id="rId71"/>
    <p:sldId id="419" r:id="rId72"/>
    <p:sldId id="303" r:id="rId73"/>
    <p:sldId id="378" r:id="rId74"/>
    <p:sldId id="304" r:id="rId75"/>
    <p:sldId id="341" r:id="rId76"/>
    <p:sldId id="346" r:id="rId77"/>
    <p:sldId id="379" r:id="rId78"/>
    <p:sldId id="349" r:id="rId79"/>
    <p:sldId id="350" r:id="rId80"/>
    <p:sldId id="351" r:id="rId81"/>
    <p:sldId id="380" r:id="rId82"/>
    <p:sldId id="306" r:id="rId83"/>
    <p:sldId id="384" r:id="rId84"/>
    <p:sldId id="352" r:id="rId85"/>
    <p:sldId id="381" r:id="rId86"/>
    <p:sldId id="354" r:id="rId87"/>
    <p:sldId id="362" r:id="rId88"/>
    <p:sldId id="382" r:id="rId89"/>
    <p:sldId id="363" r:id="rId90"/>
    <p:sldId id="355" r:id="rId91"/>
    <p:sldId id="383" r:id="rId92"/>
    <p:sldId id="358" r:id="rId93"/>
    <p:sldId id="385" r:id="rId94"/>
    <p:sldId id="357" r:id="rId95"/>
    <p:sldId id="386" r:id="rId96"/>
    <p:sldId id="356" r:id="rId97"/>
    <p:sldId id="353" r:id="rId98"/>
    <p:sldId id="387" r:id="rId99"/>
    <p:sldId id="360" r:id="rId100"/>
    <p:sldId id="367" r:id="rId101"/>
    <p:sldId id="365" r:id="rId102"/>
    <p:sldId id="364" r:id="rId103"/>
    <p:sldId id="421" r:id="rId104"/>
    <p:sldId id="420" r:id="rId105"/>
    <p:sldId id="307" r:id="rId106"/>
    <p:sldId id="313" r:id="rId107"/>
    <p:sldId id="315" r:id="rId108"/>
    <p:sldId id="359" r:id="rId109"/>
    <p:sldId id="316" r:id="rId110"/>
    <p:sldId id="317" r:id="rId111"/>
    <p:sldId id="371" r:id="rId112"/>
    <p:sldId id="338" r:id="rId113"/>
    <p:sldId id="369" r:id="rId114"/>
    <p:sldId id="257" r:id="rId115"/>
    <p:sldId id="423" r:id="rId116"/>
    <p:sldId id="258" r:id="rId117"/>
    <p:sldId id="259" r:id="rId118"/>
    <p:sldId id="262" r:id="rId119"/>
    <p:sldId id="426" r:id="rId120"/>
    <p:sldId id="261" r:id="rId121"/>
    <p:sldId id="265" r:id="rId122"/>
    <p:sldId id="266" r:id="rId123"/>
    <p:sldId id="267" r:id="rId124"/>
    <p:sldId id="389" r:id="rId125"/>
    <p:sldId id="424" r:id="rId126"/>
    <p:sldId id="294" r:id="rId1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7" autoAdjust="0"/>
    <p:restoredTop sz="94434" autoAdjust="0"/>
  </p:normalViewPr>
  <p:slideViewPr>
    <p:cSldViewPr snapToGrid="0">
      <p:cViewPr varScale="1">
        <p:scale>
          <a:sx n="113" d="100"/>
          <a:sy n="113" d="100"/>
        </p:scale>
        <p:origin x="114" y="108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42FCB-CEFB-4435-8340-C7405D6EF4C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AF83BA-3164-4976-A018-27EDD75EF6B3}">
      <dgm:prSet phldrT="[Текст]"/>
      <dgm:spPr>
        <a:gradFill flip="none" rotWithShape="0">
          <a:gsLst>
            <a:gs pos="0">
              <a:schemeClr val="accent6">
                <a:lumMod val="7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8100000" scaled="1"/>
          <a:tileRect/>
        </a:gradFill>
      </dgm:spPr>
      <dgm:t>
        <a:bodyPr/>
        <a:lstStyle/>
        <a:p>
          <a:r>
            <a:rPr lang="ru-RU" dirty="0" smtClean="0"/>
            <a:t>Геном</a:t>
          </a:r>
          <a:endParaRPr lang="ru-RU" dirty="0"/>
        </a:p>
      </dgm:t>
    </dgm:pt>
    <dgm:pt modelId="{4F795269-BB35-4C31-9FE7-9F3B394F88A3}" type="parTrans" cxnId="{7DEC9E59-5776-4F7F-B3E3-28235A5C4812}">
      <dgm:prSet/>
      <dgm:spPr/>
      <dgm:t>
        <a:bodyPr/>
        <a:lstStyle/>
        <a:p>
          <a:endParaRPr lang="ru-RU"/>
        </a:p>
      </dgm:t>
    </dgm:pt>
    <dgm:pt modelId="{85CED9B3-C1A2-44EF-9312-4C350A0D012C}" type="sibTrans" cxnId="{7DEC9E59-5776-4F7F-B3E3-28235A5C4812}">
      <dgm:prSet/>
      <dgm:spPr/>
      <dgm:t>
        <a:bodyPr/>
        <a:lstStyle/>
        <a:p>
          <a:endParaRPr lang="ru-RU"/>
        </a:p>
      </dgm:t>
    </dgm:pt>
    <dgm:pt modelId="{1DDD414F-5C53-47D4-B128-4E02052FF605}">
      <dgm:prSet phldrT="[Текст]" custT="1"/>
      <dgm:spPr>
        <a:gradFill flip="none" rotWithShape="0">
          <a:gsLst>
            <a:gs pos="0">
              <a:schemeClr val="accent6">
                <a:lumMod val="7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ru-RU" sz="1400" dirty="0" err="1" smtClean="0"/>
            <a:t>Протеом</a:t>
          </a:r>
          <a:endParaRPr lang="ru-RU" sz="1400" dirty="0"/>
        </a:p>
      </dgm:t>
    </dgm:pt>
    <dgm:pt modelId="{3CB60A02-511F-4C3B-ACE4-144020BDA81A}" type="parTrans" cxnId="{5BC0E88B-59D5-4FC5-8FD5-47F840890D67}">
      <dgm:prSet/>
      <dgm:spPr/>
      <dgm:t>
        <a:bodyPr/>
        <a:lstStyle/>
        <a:p>
          <a:endParaRPr lang="ru-RU"/>
        </a:p>
      </dgm:t>
    </dgm:pt>
    <dgm:pt modelId="{AB2AB924-1845-46BB-8A18-68F57C854AA6}" type="sibTrans" cxnId="{5BC0E88B-59D5-4FC5-8FD5-47F840890D67}">
      <dgm:prSet/>
      <dgm:spPr/>
      <dgm:t>
        <a:bodyPr/>
        <a:lstStyle/>
        <a:p>
          <a:endParaRPr lang="ru-RU"/>
        </a:p>
      </dgm:t>
    </dgm:pt>
    <dgm:pt modelId="{89D47D39-893E-4B8C-95A6-D32D55CDD7A1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400" dirty="0" smtClean="0"/>
            <a:t>Мета-болом</a:t>
          </a:r>
          <a:endParaRPr lang="ru-RU" sz="1400" dirty="0"/>
        </a:p>
      </dgm:t>
    </dgm:pt>
    <dgm:pt modelId="{CD37839E-05EA-45DF-B971-739B40238C30}" type="parTrans" cxnId="{ABEA1400-E0F7-480D-BEE4-E1079454E3D7}">
      <dgm:prSet/>
      <dgm:spPr/>
      <dgm:t>
        <a:bodyPr/>
        <a:lstStyle/>
        <a:p>
          <a:endParaRPr lang="ru-RU"/>
        </a:p>
      </dgm:t>
    </dgm:pt>
    <dgm:pt modelId="{FE64C6AA-B99D-4E3D-9F78-3C9358E5A21A}" type="sibTrans" cxnId="{ABEA1400-E0F7-480D-BEE4-E1079454E3D7}">
      <dgm:prSet/>
      <dgm:spPr/>
      <dgm:t>
        <a:bodyPr/>
        <a:lstStyle/>
        <a:p>
          <a:endParaRPr lang="ru-RU"/>
        </a:p>
      </dgm:t>
    </dgm:pt>
    <dgm:pt modelId="{023CE6BC-38CA-47A0-8565-C4AB298F4F27}">
      <dgm:prSet phldrT="[Текст]" custT="1"/>
      <dgm:spPr/>
      <dgm:t>
        <a:bodyPr/>
        <a:lstStyle/>
        <a:p>
          <a:r>
            <a:rPr lang="ru-RU" sz="1400" dirty="0" err="1" smtClean="0"/>
            <a:t>Микробиом</a:t>
          </a:r>
          <a:endParaRPr lang="ru-RU" sz="1400" dirty="0"/>
        </a:p>
      </dgm:t>
    </dgm:pt>
    <dgm:pt modelId="{F95F2AD0-1990-43F5-B013-4CBAE1078033}" type="parTrans" cxnId="{812B26C9-2D2D-4023-AAD3-70A9221A7433}">
      <dgm:prSet/>
      <dgm:spPr/>
      <dgm:t>
        <a:bodyPr/>
        <a:lstStyle/>
        <a:p>
          <a:endParaRPr lang="ru-RU"/>
        </a:p>
      </dgm:t>
    </dgm:pt>
    <dgm:pt modelId="{33AA48CF-0DA2-4E37-9F7D-913A6DB46EAA}" type="sibTrans" cxnId="{812B26C9-2D2D-4023-AAD3-70A9221A7433}">
      <dgm:prSet/>
      <dgm:spPr/>
      <dgm:t>
        <a:bodyPr/>
        <a:lstStyle/>
        <a:p>
          <a:endParaRPr lang="ru-RU"/>
        </a:p>
      </dgm:t>
    </dgm:pt>
    <dgm:pt modelId="{6307FD79-BDBC-48F3-86B1-2DAF303A9C65}">
      <dgm:prSet phldrT="[Текст]" custT="1"/>
      <dgm:spPr>
        <a:gradFill flip="none" rotWithShape="0">
          <a:gsLst>
            <a:gs pos="0">
              <a:schemeClr val="accent6">
                <a:lumMod val="7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ru-RU" sz="1400" dirty="0" err="1" smtClean="0"/>
            <a:t>Иммуно</a:t>
          </a:r>
          <a:r>
            <a:rPr lang="ru-RU" sz="1400" dirty="0" smtClean="0"/>
            <a:t>-болом</a:t>
          </a:r>
          <a:endParaRPr lang="ru-RU" sz="1400" dirty="0"/>
        </a:p>
      </dgm:t>
    </dgm:pt>
    <dgm:pt modelId="{287E329D-F761-4AC1-9261-E789A4CECC51}" type="parTrans" cxnId="{56524C3F-3B68-487C-87E3-D754160F6AEA}">
      <dgm:prSet/>
      <dgm:spPr/>
      <dgm:t>
        <a:bodyPr/>
        <a:lstStyle/>
        <a:p>
          <a:endParaRPr lang="ru-RU"/>
        </a:p>
      </dgm:t>
    </dgm:pt>
    <dgm:pt modelId="{D567ED07-630B-403D-A3D7-45205A550D34}" type="sibTrans" cxnId="{56524C3F-3B68-487C-87E3-D754160F6AEA}">
      <dgm:prSet/>
      <dgm:spPr/>
      <dgm:t>
        <a:bodyPr/>
        <a:lstStyle/>
        <a:p>
          <a:endParaRPr lang="ru-RU"/>
        </a:p>
      </dgm:t>
    </dgm:pt>
    <dgm:pt modelId="{E221706C-7733-48BE-ADC4-67B1097429EF}" type="pres">
      <dgm:prSet presAssocID="{0C642FCB-CEFB-4435-8340-C7405D6EF4C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5BC8BD-9B2A-49C3-B9C1-A4FA3AD9381A}" type="pres">
      <dgm:prSet presAssocID="{D8AF83BA-3164-4976-A018-27EDD75EF6B3}" presName="centerShape" presStyleLbl="node0" presStyleIdx="0" presStyleCnt="1"/>
      <dgm:spPr/>
      <dgm:t>
        <a:bodyPr/>
        <a:lstStyle/>
        <a:p>
          <a:endParaRPr lang="ru-RU"/>
        </a:p>
      </dgm:t>
    </dgm:pt>
    <dgm:pt modelId="{6159CA3D-A3F5-4AF2-A61A-5295CCDF0BB8}" type="pres">
      <dgm:prSet presAssocID="{1DDD414F-5C53-47D4-B128-4E02052FF60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FB2FE-C16A-4382-BF25-AA31988040AA}" type="pres">
      <dgm:prSet presAssocID="{1DDD414F-5C53-47D4-B128-4E02052FF605}" presName="dummy" presStyleCnt="0"/>
      <dgm:spPr/>
    </dgm:pt>
    <dgm:pt modelId="{4E634E1D-E790-4683-AD0A-A58073FD2BFC}" type="pres">
      <dgm:prSet presAssocID="{AB2AB924-1845-46BB-8A18-68F57C854AA6}" presName="sibTrans" presStyleLbl="sibTrans2D1" presStyleIdx="0" presStyleCnt="4"/>
      <dgm:spPr/>
      <dgm:t>
        <a:bodyPr/>
        <a:lstStyle/>
        <a:p>
          <a:endParaRPr lang="ru-RU"/>
        </a:p>
      </dgm:t>
    </dgm:pt>
    <dgm:pt modelId="{F78F4A25-2187-43EB-A856-334995A86A09}" type="pres">
      <dgm:prSet presAssocID="{89D47D39-893E-4B8C-95A6-D32D55CDD7A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53C0D-4C89-45DB-B151-0FB3E3379F70}" type="pres">
      <dgm:prSet presAssocID="{89D47D39-893E-4B8C-95A6-D32D55CDD7A1}" presName="dummy" presStyleCnt="0"/>
      <dgm:spPr/>
    </dgm:pt>
    <dgm:pt modelId="{015EA2DB-25E9-4443-9CF0-C2FD0398A41F}" type="pres">
      <dgm:prSet presAssocID="{FE64C6AA-B99D-4E3D-9F78-3C9358E5A21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6B03DDA-B5B0-4979-B7EB-FE939E5BBF65}" type="pres">
      <dgm:prSet presAssocID="{023CE6BC-38CA-47A0-8565-C4AB298F4F27}" presName="node" presStyleLbl="node1" presStyleIdx="2" presStyleCnt="4" custScaleX="153931" custScaleY="1366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A130DF-636E-441A-B989-3B2917861149}" type="pres">
      <dgm:prSet presAssocID="{023CE6BC-38CA-47A0-8565-C4AB298F4F27}" presName="dummy" presStyleCnt="0"/>
      <dgm:spPr/>
    </dgm:pt>
    <dgm:pt modelId="{5D804A1C-54B8-4E07-8612-34A843A33C31}" type="pres">
      <dgm:prSet presAssocID="{33AA48CF-0DA2-4E37-9F7D-913A6DB46EAA}" presName="sibTrans" presStyleLbl="sibTrans2D1" presStyleIdx="2" presStyleCnt="4"/>
      <dgm:spPr/>
      <dgm:t>
        <a:bodyPr/>
        <a:lstStyle/>
        <a:p>
          <a:endParaRPr lang="ru-RU"/>
        </a:p>
      </dgm:t>
    </dgm:pt>
    <dgm:pt modelId="{7C27F3D6-8D87-4FB3-A398-B2CF96AFFDE1}" type="pres">
      <dgm:prSet presAssocID="{6307FD79-BDBC-48F3-86B1-2DAF303A9C6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07A2E-34EB-4682-A531-5DC05D5AAD7F}" type="pres">
      <dgm:prSet presAssocID="{6307FD79-BDBC-48F3-86B1-2DAF303A9C65}" presName="dummy" presStyleCnt="0"/>
      <dgm:spPr/>
    </dgm:pt>
    <dgm:pt modelId="{A14F35DA-6BCD-49CE-A85D-6611605328D1}" type="pres">
      <dgm:prSet presAssocID="{D567ED07-630B-403D-A3D7-45205A550D34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67C30B6D-29FD-4474-9B74-C552142FEFF2}" type="presOf" srcId="{D8AF83BA-3164-4976-A018-27EDD75EF6B3}" destId="{CF5BC8BD-9B2A-49C3-B9C1-A4FA3AD9381A}" srcOrd="0" destOrd="0" presId="urn:microsoft.com/office/officeart/2005/8/layout/radial6"/>
    <dgm:cxn modelId="{ABEA1400-E0F7-480D-BEE4-E1079454E3D7}" srcId="{D8AF83BA-3164-4976-A018-27EDD75EF6B3}" destId="{89D47D39-893E-4B8C-95A6-D32D55CDD7A1}" srcOrd="1" destOrd="0" parTransId="{CD37839E-05EA-45DF-B971-739B40238C30}" sibTransId="{FE64C6AA-B99D-4E3D-9F78-3C9358E5A21A}"/>
    <dgm:cxn modelId="{E1ACB9F3-73AB-4D3D-81D7-9EF1FBB5AA4E}" type="presOf" srcId="{89D47D39-893E-4B8C-95A6-D32D55CDD7A1}" destId="{F78F4A25-2187-43EB-A856-334995A86A09}" srcOrd="0" destOrd="0" presId="urn:microsoft.com/office/officeart/2005/8/layout/radial6"/>
    <dgm:cxn modelId="{B03BE051-9B9D-4115-922A-83A480A2703A}" type="presOf" srcId="{023CE6BC-38CA-47A0-8565-C4AB298F4F27}" destId="{56B03DDA-B5B0-4979-B7EB-FE939E5BBF65}" srcOrd="0" destOrd="0" presId="urn:microsoft.com/office/officeart/2005/8/layout/radial6"/>
    <dgm:cxn modelId="{5C55E381-03B1-4379-8FF9-D2A94708637D}" type="presOf" srcId="{FE64C6AA-B99D-4E3D-9F78-3C9358E5A21A}" destId="{015EA2DB-25E9-4443-9CF0-C2FD0398A41F}" srcOrd="0" destOrd="0" presId="urn:microsoft.com/office/officeart/2005/8/layout/radial6"/>
    <dgm:cxn modelId="{1D46B542-123F-45F5-A10F-8A5393DC6CF3}" type="presOf" srcId="{D567ED07-630B-403D-A3D7-45205A550D34}" destId="{A14F35DA-6BCD-49CE-A85D-6611605328D1}" srcOrd="0" destOrd="0" presId="urn:microsoft.com/office/officeart/2005/8/layout/radial6"/>
    <dgm:cxn modelId="{5BC0E88B-59D5-4FC5-8FD5-47F840890D67}" srcId="{D8AF83BA-3164-4976-A018-27EDD75EF6B3}" destId="{1DDD414F-5C53-47D4-B128-4E02052FF605}" srcOrd="0" destOrd="0" parTransId="{3CB60A02-511F-4C3B-ACE4-144020BDA81A}" sibTransId="{AB2AB924-1845-46BB-8A18-68F57C854AA6}"/>
    <dgm:cxn modelId="{7DEC9E59-5776-4F7F-B3E3-28235A5C4812}" srcId="{0C642FCB-CEFB-4435-8340-C7405D6EF4CE}" destId="{D8AF83BA-3164-4976-A018-27EDD75EF6B3}" srcOrd="0" destOrd="0" parTransId="{4F795269-BB35-4C31-9FE7-9F3B394F88A3}" sibTransId="{85CED9B3-C1A2-44EF-9312-4C350A0D012C}"/>
    <dgm:cxn modelId="{56524C3F-3B68-487C-87E3-D754160F6AEA}" srcId="{D8AF83BA-3164-4976-A018-27EDD75EF6B3}" destId="{6307FD79-BDBC-48F3-86B1-2DAF303A9C65}" srcOrd="3" destOrd="0" parTransId="{287E329D-F761-4AC1-9261-E789A4CECC51}" sibTransId="{D567ED07-630B-403D-A3D7-45205A550D34}"/>
    <dgm:cxn modelId="{9546974E-BF36-4D10-94AB-49640BC2C788}" type="presOf" srcId="{33AA48CF-0DA2-4E37-9F7D-913A6DB46EAA}" destId="{5D804A1C-54B8-4E07-8612-34A843A33C31}" srcOrd="0" destOrd="0" presId="urn:microsoft.com/office/officeart/2005/8/layout/radial6"/>
    <dgm:cxn modelId="{E992F92D-2BBB-4FFF-AE51-C6F9F033C2CD}" type="presOf" srcId="{1DDD414F-5C53-47D4-B128-4E02052FF605}" destId="{6159CA3D-A3F5-4AF2-A61A-5295CCDF0BB8}" srcOrd="0" destOrd="0" presId="urn:microsoft.com/office/officeart/2005/8/layout/radial6"/>
    <dgm:cxn modelId="{B6C0B9E5-9F70-4625-BD4A-410218AD6BAA}" type="presOf" srcId="{6307FD79-BDBC-48F3-86B1-2DAF303A9C65}" destId="{7C27F3D6-8D87-4FB3-A398-B2CF96AFFDE1}" srcOrd="0" destOrd="0" presId="urn:microsoft.com/office/officeart/2005/8/layout/radial6"/>
    <dgm:cxn modelId="{8E01EFE3-C304-4E09-9EC5-E95D34A0AB88}" type="presOf" srcId="{AB2AB924-1845-46BB-8A18-68F57C854AA6}" destId="{4E634E1D-E790-4683-AD0A-A58073FD2BFC}" srcOrd="0" destOrd="0" presId="urn:microsoft.com/office/officeart/2005/8/layout/radial6"/>
    <dgm:cxn modelId="{812B26C9-2D2D-4023-AAD3-70A9221A7433}" srcId="{D8AF83BA-3164-4976-A018-27EDD75EF6B3}" destId="{023CE6BC-38CA-47A0-8565-C4AB298F4F27}" srcOrd="2" destOrd="0" parTransId="{F95F2AD0-1990-43F5-B013-4CBAE1078033}" sibTransId="{33AA48CF-0DA2-4E37-9F7D-913A6DB46EAA}"/>
    <dgm:cxn modelId="{529126C0-3DA2-474E-8630-6E5645D64332}" type="presOf" srcId="{0C642FCB-CEFB-4435-8340-C7405D6EF4CE}" destId="{E221706C-7733-48BE-ADC4-67B1097429EF}" srcOrd="0" destOrd="0" presId="urn:microsoft.com/office/officeart/2005/8/layout/radial6"/>
    <dgm:cxn modelId="{8D90C2A8-68CA-4EA7-A7D0-A0E399AF9922}" type="presParOf" srcId="{E221706C-7733-48BE-ADC4-67B1097429EF}" destId="{CF5BC8BD-9B2A-49C3-B9C1-A4FA3AD9381A}" srcOrd="0" destOrd="0" presId="urn:microsoft.com/office/officeart/2005/8/layout/radial6"/>
    <dgm:cxn modelId="{F985FBD8-8AD6-413B-B73A-8AFA7146AF7F}" type="presParOf" srcId="{E221706C-7733-48BE-ADC4-67B1097429EF}" destId="{6159CA3D-A3F5-4AF2-A61A-5295CCDF0BB8}" srcOrd="1" destOrd="0" presId="urn:microsoft.com/office/officeart/2005/8/layout/radial6"/>
    <dgm:cxn modelId="{709A3044-D4B4-4E06-8986-AFC456DDACA4}" type="presParOf" srcId="{E221706C-7733-48BE-ADC4-67B1097429EF}" destId="{D0EFB2FE-C16A-4382-BF25-AA31988040AA}" srcOrd="2" destOrd="0" presId="urn:microsoft.com/office/officeart/2005/8/layout/radial6"/>
    <dgm:cxn modelId="{C2BFE9B0-422D-41FC-8C0A-0909E8066D10}" type="presParOf" srcId="{E221706C-7733-48BE-ADC4-67B1097429EF}" destId="{4E634E1D-E790-4683-AD0A-A58073FD2BFC}" srcOrd="3" destOrd="0" presId="urn:microsoft.com/office/officeart/2005/8/layout/radial6"/>
    <dgm:cxn modelId="{C3EC82D3-262A-46B7-BB6A-36ECD6BC8604}" type="presParOf" srcId="{E221706C-7733-48BE-ADC4-67B1097429EF}" destId="{F78F4A25-2187-43EB-A856-334995A86A09}" srcOrd="4" destOrd="0" presId="urn:microsoft.com/office/officeart/2005/8/layout/radial6"/>
    <dgm:cxn modelId="{949E515E-488D-4AAE-BB36-827B500B1BDC}" type="presParOf" srcId="{E221706C-7733-48BE-ADC4-67B1097429EF}" destId="{91053C0D-4C89-45DB-B151-0FB3E3379F70}" srcOrd="5" destOrd="0" presId="urn:microsoft.com/office/officeart/2005/8/layout/radial6"/>
    <dgm:cxn modelId="{26BD4239-55CA-4710-A2B4-31E500C3E7BD}" type="presParOf" srcId="{E221706C-7733-48BE-ADC4-67B1097429EF}" destId="{015EA2DB-25E9-4443-9CF0-C2FD0398A41F}" srcOrd="6" destOrd="0" presId="urn:microsoft.com/office/officeart/2005/8/layout/radial6"/>
    <dgm:cxn modelId="{7F58624F-56F5-4797-88B5-C0D61ECFFF5C}" type="presParOf" srcId="{E221706C-7733-48BE-ADC4-67B1097429EF}" destId="{56B03DDA-B5B0-4979-B7EB-FE939E5BBF65}" srcOrd="7" destOrd="0" presId="urn:microsoft.com/office/officeart/2005/8/layout/radial6"/>
    <dgm:cxn modelId="{F986806E-5E07-447F-943F-0BEE97B3D9F4}" type="presParOf" srcId="{E221706C-7733-48BE-ADC4-67B1097429EF}" destId="{23A130DF-636E-441A-B989-3B2917861149}" srcOrd="8" destOrd="0" presId="urn:microsoft.com/office/officeart/2005/8/layout/radial6"/>
    <dgm:cxn modelId="{8DC1245A-D1E8-46C1-BFDE-9CC5DBA2BD07}" type="presParOf" srcId="{E221706C-7733-48BE-ADC4-67B1097429EF}" destId="{5D804A1C-54B8-4E07-8612-34A843A33C31}" srcOrd="9" destOrd="0" presId="urn:microsoft.com/office/officeart/2005/8/layout/radial6"/>
    <dgm:cxn modelId="{160500B7-B661-46C4-A586-5B7E312DC6F3}" type="presParOf" srcId="{E221706C-7733-48BE-ADC4-67B1097429EF}" destId="{7C27F3D6-8D87-4FB3-A398-B2CF96AFFDE1}" srcOrd="10" destOrd="0" presId="urn:microsoft.com/office/officeart/2005/8/layout/radial6"/>
    <dgm:cxn modelId="{CEDBE0D5-6A6C-4690-889B-285449CDDCB2}" type="presParOf" srcId="{E221706C-7733-48BE-ADC4-67B1097429EF}" destId="{8F507A2E-34EB-4682-A531-5DC05D5AAD7F}" srcOrd="11" destOrd="0" presId="urn:microsoft.com/office/officeart/2005/8/layout/radial6"/>
    <dgm:cxn modelId="{F731749E-5D11-49F3-A5F7-6CB4F5CC9FD3}" type="presParOf" srcId="{E221706C-7733-48BE-ADC4-67B1097429EF}" destId="{A14F35DA-6BCD-49CE-A85D-6611605328D1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43632E2-FB49-43F0-AB7B-93F1556B443C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FE7FE23-D87A-4624-B8A5-34E06EF92EFA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Метформин</a:t>
          </a:r>
          <a:endParaRPr lang="ru-RU" sz="1600" dirty="0" smtClean="0">
            <a:solidFill>
              <a:schemeClr val="tx1"/>
            </a:solidFill>
          </a:endParaRPr>
        </a:p>
        <a:p>
          <a:r>
            <a:rPr lang="ru-RU" sz="1600" dirty="0" smtClean="0">
              <a:solidFill>
                <a:schemeClr val="tx1"/>
              </a:solidFill>
            </a:rPr>
            <a:t>500-3000 мг/сутки</a:t>
          </a:r>
          <a:endParaRPr lang="ru-RU" sz="1600" dirty="0">
            <a:solidFill>
              <a:schemeClr val="tx1"/>
            </a:solidFill>
          </a:endParaRPr>
        </a:p>
      </dgm:t>
    </dgm:pt>
    <dgm:pt modelId="{9E9AF9AC-C594-4221-B11E-9F9EF34D5738}" type="parTrans" cxnId="{A612CF1C-CCD0-4E65-A63C-878B32531067}">
      <dgm:prSet/>
      <dgm:spPr/>
      <dgm:t>
        <a:bodyPr/>
        <a:lstStyle/>
        <a:p>
          <a:endParaRPr lang="ru-RU"/>
        </a:p>
      </dgm:t>
    </dgm:pt>
    <dgm:pt modelId="{E490B675-EF75-4B53-A982-E8BB4BB40B07}" type="sibTrans" cxnId="{A612CF1C-CCD0-4E65-A63C-878B32531067}">
      <dgm:prSet/>
      <dgm:spPr/>
      <dgm:t>
        <a:bodyPr/>
        <a:lstStyle/>
        <a:p>
          <a:endParaRPr lang="ru-RU"/>
        </a:p>
      </dgm:t>
    </dgm:pt>
    <dgm:pt modelId="{D0DA535F-E9B5-4301-AD71-94BB12B07B80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Метформин</a:t>
          </a:r>
          <a:r>
            <a:rPr lang="ru-RU" sz="1600" dirty="0" smtClean="0">
              <a:solidFill>
                <a:schemeClr val="tx1"/>
              </a:solidFill>
            </a:rPr>
            <a:t> / </a:t>
          </a:r>
          <a:r>
            <a:rPr lang="ru-RU" sz="1600" dirty="0" err="1" smtClean="0">
              <a:solidFill>
                <a:schemeClr val="tx1"/>
              </a:solidFill>
            </a:rPr>
            <a:t>глибенкламид</a:t>
          </a:r>
          <a:endParaRPr lang="ru-RU" sz="1600" dirty="0">
            <a:solidFill>
              <a:schemeClr val="tx1"/>
            </a:solidFill>
          </a:endParaRPr>
        </a:p>
      </dgm:t>
    </dgm:pt>
    <dgm:pt modelId="{951D614D-A3A2-4FFE-B7B8-3F9183F3901A}" type="parTrans" cxnId="{DD715165-379F-4AB7-9938-16F1CDBDBC3F}">
      <dgm:prSet/>
      <dgm:spPr/>
      <dgm:t>
        <a:bodyPr/>
        <a:lstStyle/>
        <a:p>
          <a:endParaRPr lang="ru-RU"/>
        </a:p>
      </dgm:t>
    </dgm:pt>
    <dgm:pt modelId="{056BD371-5329-4FDE-BB5B-D545B62048DF}" type="sibTrans" cxnId="{DD715165-379F-4AB7-9938-16F1CDBDBC3F}">
      <dgm:prSet/>
      <dgm:spPr/>
      <dgm:t>
        <a:bodyPr/>
        <a:lstStyle/>
        <a:p>
          <a:endParaRPr lang="ru-RU"/>
        </a:p>
      </dgm:t>
    </dgm:pt>
    <dgm:pt modelId="{D31FBE68-1DF3-47B6-8E22-5EAE43437C81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Метформин</a:t>
          </a:r>
          <a:r>
            <a:rPr lang="ru-RU" sz="1600" dirty="0" smtClean="0">
              <a:solidFill>
                <a:schemeClr val="tx1"/>
              </a:solidFill>
            </a:rPr>
            <a:t> / </a:t>
          </a:r>
          <a:r>
            <a:rPr lang="ru-RU" sz="1600" dirty="0" err="1" smtClean="0">
              <a:solidFill>
                <a:schemeClr val="tx1"/>
              </a:solidFill>
            </a:rPr>
            <a:t>вилдаглиптин</a:t>
          </a:r>
          <a:endParaRPr lang="ru-RU" sz="1600" dirty="0">
            <a:solidFill>
              <a:schemeClr val="tx1"/>
            </a:solidFill>
          </a:endParaRPr>
        </a:p>
      </dgm:t>
    </dgm:pt>
    <dgm:pt modelId="{80C6E826-5CE9-472B-811C-F4BFCA1B6945}" type="parTrans" cxnId="{CE0485A1-75A6-456B-AE89-B5429D44E490}">
      <dgm:prSet/>
      <dgm:spPr/>
      <dgm:t>
        <a:bodyPr/>
        <a:lstStyle/>
        <a:p>
          <a:endParaRPr lang="ru-RU"/>
        </a:p>
      </dgm:t>
    </dgm:pt>
    <dgm:pt modelId="{501DC91F-ADFA-4705-A486-AF42D44EB1BA}" type="sibTrans" cxnId="{CE0485A1-75A6-456B-AE89-B5429D44E490}">
      <dgm:prSet/>
      <dgm:spPr/>
      <dgm:t>
        <a:bodyPr/>
        <a:lstStyle/>
        <a:p>
          <a:endParaRPr lang="ru-RU"/>
        </a:p>
      </dgm:t>
    </dgm:pt>
    <dgm:pt modelId="{F213B8AD-F5AA-4AD6-838F-CA76675C530C}">
      <dgm:prSet phldrT="[Текст]" custT="1"/>
      <dgm:spPr/>
      <dgm:t>
        <a:bodyPr/>
        <a:lstStyle/>
        <a:p>
          <a:r>
            <a:rPr lang="ru-RU" sz="1600" dirty="0" err="1" smtClean="0">
              <a:solidFill>
                <a:schemeClr val="tx1"/>
              </a:solidFill>
            </a:rPr>
            <a:t>Метформин</a:t>
          </a:r>
          <a:r>
            <a:rPr lang="ru-RU" sz="1600" dirty="0" smtClean="0">
              <a:solidFill>
                <a:schemeClr val="tx1"/>
              </a:solidFill>
            </a:rPr>
            <a:t> / </a:t>
          </a:r>
          <a:r>
            <a:rPr lang="ru-RU" sz="1600" dirty="0" err="1" smtClean="0">
              <a:solidFill>
                <a:schemeClr val="tx1"/>
              </a:solidFill>
            </a:rPr>
            <a:t>ситаглиптин</a:t>
          </a:r>
          <a:endParaRPr lang="ru-RU" sz="1600" dirty="0">
            <a:solidFill>
              <a:schemeClr val="tx1"/>
            </a:solidFill>
          </a:endParaRPr>
        </a:p>
      </dgm:t>
    </dgm:pt>
    <dgm:pt modelId="{B1B1B218-46E8-446B-91AA-7245A8AD2ABD}" type="parTrans" cxnId="{05BDCBA4-F61D-42A2-9B4E-AA692A09C85C}">
      <dgm:prSet/>
      <dgm:spPr/>
      <dgm:t>
        <a:bodyPr/>
        <a:lstStyle/>
        <a:p>
          <a:endParaRPr lang="ru-RU"/>
        </a:p>
      </dgm:t>
    </dgm:pt>
    <dgm:pt modelId="{DF6914C6-EAD2-413A-805F-1B0352C8A9B1}" type="sibTrans" cxnId="{05BDCBA4-F61D-42A2-9B4E-AA692A09C85C}">
      <dgm:prSet/>
      <dgm:spPr/>
      <dgm:t>
        <a:bodyPr/>
        <a:lstStyle/>
        <a:p>
          <a:endParaRPr lang="ru-RU"/>
        </a:p>
      </dgm:t>
    </dgm:pt>
    <dgm:pt modelId="{8CCC6ED7-43C3-4EA5-8335-CFB04FE12F3C}" type="pres">
      <dgm:prSet presAssocID="{D43632E2-FB49-43F0-AB7B-93F1556B443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46C4D842-78BF-4551-A67F-51E0741B9961}" type="pres">
      <dgm:prSet presAssocID="{0FE7FE23-D87A-4624-B8A5-34E06EF92EFA}" presName="Parent" presStyleLbl="node0" presStyleIdx="0" presStyleCnt="1" custScaleX="82645" custScaleY="82645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D3C67265-5B10-41CE-AFB4-6B0C547FBCC0}" type="pres">
      <dgm:prSet presAssocID="{0FE7FE23-D87A-4624-B8A5-34E06EF92EFA}" presName="Accent1" presStyleLbl="node1" presStyleIdx="0" presStyleCnt="15"/>
      <dgm:spPr/>
    </dgm:pt>
    <dgm:pt modelId="{CEC6AD02-0EC5-4B1D-AA7C-904FD314C3E7}" type="pres">
      <dgm:prSet presAssocID="{0FE7FE23-D87A-4624-B8A5-34E06EF92EFA}" presName="Accent2" presStyleLbl="node1" presStyleIdx="1" presStyleCnt="15"/>
      <dgm:spPr/>
    </dgm:pt>
    <dgm:pt modelId="{C47D8BEA-89C3-4D4B-88A5-85104BB0AE3E}" type="pres">
      <dgm:prSet presAssocID="{0FE7FE23-D87A-4624-B8A5-34E06EF92EFA}" presName="Accent3" presStyleLbl="node1" presStyleIdx="2" presStyleCnt="15"/>
      <dgm:spPr/>
    </dgm:pt>
    <dgm:pt modelId="{B81BD707-8B24-44C4-A47A-3F06CCC06B2D}" type="pres">
      <dgm:prSet presAssocID="{0FE7FE23-D87A-4624-B8A5-34E06EF92EFA}" presName="Accent4" presStyleLbl="node1" presStyleIdx="3" presStyleCnt="15"/>
      <dgm:spPr/>
    </dgm:pt>
    <dgm:pt modelId="{DED44E8B-D85E-454D-AFD4-0FFDA0722912}" type="pres">
      <dgm:prSet presAssocID="{0FE7FE23-D87A-4624-B8A5-34E06EF92EFA}" presName="Accent5" presStyleLbl="node1" presStyleIdx="4" presStyleCnt="15"/>
      <dgm:spPr/>
    </dgm:pt>
    <dgm:pt modelId="{2F3EF22A-B532-4CC6-80A1-8B3CF033F574}" type="pres">
      <dgm:prSet presAssocID="{0FE7FE23-D87A-4624-B8A5-34E06EF92EFA}" presName="Accent6" presStyleLbl="node1" presStyleIdx="5" presStyleCnt="15"/>
      <dgm:spPr/>
    </dgm:pt>
    <dgm:pt modelId="{820B766A-73AE-4D5D-A41B-E6D5F4652669}" type="pres">
      <dgm:prSet presAssocID="{D0DA535F-E9B5-4301-AD71-94BB12B07B80}" presName="Child1" presStyleLbl="node1" presStyleIdx="6" presStyleCnt="15" custScaleX="146410" custScaleY="14641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59937EA-F39E-44A5-9DF4-43EAE898FE03}" type="pres">
      <dgm:prSet presAssocID="{D0DA535F-E9B5-4301-AD71-94BB12B07B80}" presName="Accent7" presStyleCnt="0"/>
      <dgm:spPr/>
    </dgm:pt>
    <dgm:pt modelId="{BA2443D8-36A7-476C-9BD4-F6338F2AB552}" type="pres">
      <dgm:prSet presAssocID="{D0DA535F-E9B5-4301-AD71-94BB12B07B80}" presName="AccentHold1" presStyleLbl="node1" presStyleIdx="7" presStyleCnt="15"/>
      <dgm:spPr/>
    </dgm:pt>
    <dgm:pt modelId="{E8A92BA0-A71D-492D-A8EA-497D2120BD52}" type="pres">
      <dgm:prSet presAssocID="{D0DA535F-E9B5-4301-AD71-94BB12B07B80}" presName="Accent8" presStyleCnt="0"/>
      <dgm:spPr/>
    </dgm:pt>
    <dgm:pt modelId="{8F4324F4-78F3-4DCE-A175-A72240CB604D}" type="pres">
      <dgm:prSet presAssocID="{D0DA535F-E9B5-4301-AD71-94BB12B07B80}" presName="AccentHold2" presStyleLbl="node1" presStyleIdx="8" presStyleCnt="15"/>
      <dgm:spPr/>
    </dgm:pt>
    <dgm:pt modelId="{97705DFA-9474-4DD3-8428-D33CB00258B7}" type="pres">
      <dgm:prSet presAssocID="{D31FBE68-1DF3-47B6-8E22-5EAE43437C81}" presName="Child2" presStyleLbl="node1" presStyleIdx="9" presStyleCnt="15" custScaleX="146410" custScaleY="146410" custLinFactNeighborX="-35770" custLinFactNeighborY="-1318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F135CA7-C1C0-4D30-BF0A-471AF94A90ED}" type="pres">
      <dgm:prSet presAssocID="{D31FBE68-1DF3-47B6-8E22-5EAE43437C81}" presName="Accent9" presStyleCnt="0"/>
      <dgm:spPr/>
    </dgm:pt>
    <dgm:pt modelId="{6A49D7BF-267F-4C57-8108-9CA73D101AD0}" type="pres">
      <dgm:prSet presAssocID="{D31FBE68-1DF3-47B6-8E22-5EAE43437C81}" presName="AccentHold1" presStyleLbl="node1" presStyleIdx="10" presStyleCnt="15"/>
      <dgm:spPr/>
    </dgm:pt>
    <dgm:pt modelId="{57665280-F078-459E-8668-96C3D9961F14}" type="pres">
      <dgm:prSet presAssocID="{D31FBE68-1DF3-47B6-8E22-5EAE43437C81}" presName="Accent10" presStyleCnt="0"/>
      <dgm:spPr/>
    </dgm:pt>
    <dgm:pt modelId="{444E43A0-2249-4A82-A2C5-1BB255978471}" type="pres">
      <dgm:prSet presAssocID="{D31FBE68-1DF3-47B6-8E22-5EAE43437C81}" presName="AccentHold2" presStyleLbl="node1" presStyleIdx="11" presStyleCnt="15"/>
      <dgm:spPr/>
    </dgm:pt>
    <dgm:pt modelId="{E6388AF9-6367-4AE3-95F4-D12B739DC3C0}" type="pres">
      <dgm:prSet presAssocID="{D31FBE68-1DF3-47B6-8E22-5EAE43437C81}" presName="Accent11" presStyleCnt="0"/>
      <dgm:spPr/>
    </dgm:pt>
    <dgm:pt modelId="{C23C4029-F68A-4242-8258-1CFC13C356CB}" type="pres">
      <dgm:prSet presAssocID="{D31FBE68-1DF3-47B6-8E22-5EAE43437C81}" presName="AccentHold3" presStyleLbl="node1" presStyleIdx="12" presStyleCnt="15"/>
      <dgm:spPr/>
    </dgm:pt>
    <dgm:pt modelId="{13E92DD4-5E3F-428E-A3C0-101B14CEBF3E}" type="pres">
      <dgm:prSet presAssocID="{F213B8AD-F5AA-4AD6-838F-CA76675C530C}" presName="Child3" presStyleLbl="node1" presStyleIdx="13" presStyleCnt="15" custScaleX="146410" custScaleY="146410" custLinFactNeighborX="-61185" custLinFactNeighborY="-4707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514280E-DBF5-4E48-B17C-D339377377E5}" type="pres">
      <dgm:prSet presAssocID="{F213B8AD-F5AA-4AD6-838F-CA76675C530C}" presName="Accent12" presStyleCnt="0"/>
      <dgm:spPr/>
    </dgm:pt>
    <dgm:pt modelId="{5A4FDF55-93B2-4171-AAA4-A63EC4AF5D98}" type="pres">
      <dgm:prSet presAssocID="{F213B8AD-F5AA-4AD6-838F-CA76675C530C}" presName="AccentHold1" presStyleLbl="node1" presStyleIdx="14" presStyleCnt="15" custLinFactX="100000" custLinFactY="200000" custLinFactNeighborX="123121" custLinFactNeighborY="284213"/>
      <dgm:spPr/>
    </dgm:pt>
  </dgm:ptLst>
  <dgm:cxnLst>
    <dgm:cxn modelId="{8DD8C3EB-A745-4036-A11B-FA9D1EADADBB}" type="presOf" srcId="{D31FBE68-1DF3-47B6-8E22-5EAE43437C81}" destId="{97705DFA-9474-4DD3-8428-D33CB00258B7}" srcOrd="0" destOrd="0" presId="urn:microsoft.com/office/officeart/2009/3/layout/CircleRelationship"/>
    <dgm:cxn modelId="{DD715165-379F-4AB7-9938-16F1CDBDBC3F}" srcId="{0FE7FE23-D87A-4624-B8A5-34E06EF92EFA}" destId="{D0DA535F-E9B5-4301-AD71-94BB12B07B80}" srcOrd="0" destOrd="0" parTransId="{951D614D-A3A2-4FFE-B7B8-3F9183F3901A}" sibTransId="{056BD371-5329-4FDE-BB5B-D545B62048DF}"/>
    <dgm:cxn modelId="{CE0485A1-75A6-456B-AE89-B5429D44E490}" srcId="{0FE7FE23-D87A-4624-B8A5-34E06EF92EFA}" destId="{D31FBE68-1DF3-47B6-8E22-5EAE43437C81}" srcOrd="1" destOrd="0" parTransId="{80C6E826-5CE9-472B-811C-F4BFCA1B6945}" sibTransId="{501DC91F-ADFA-4705-A486-AF42D44EB1BA}"/>
    <dgm:cxn modelId="{26F78756-9EB5-464D-9974-C681435D0E12}" type="presOf" srcId="{F213B8AD-F5AA-4AD6-838F-CA76675C530C}" destId="{13E92DD4-5E3F-428E-A3C0-101B14CEBF3E}" srcOrd="0" destOrd="0" presId="urn:microsoft.com/office/officeart/2009/3/layout/CircleRelationship"/>
    <dgm:cxn modelId="{A612CF1C-CCD0-4E65-A63C-878B32531067}" srcId="{D43632E2-FB49-43F0-AB7B-93F1556B443C}" destId="{0FE7FE23-D87A-4624-B8A5-34E06EF92EFA}" srcOrd="0" destOrd="0" parTransId="{9E9AF9AC-C594-4221-B11E-9F9EF34D5738}" sibTransId="{E490B675-EF75-4B53-A982-E8BB4BB40B07}"/>
    <dgm:cxn modelId="{20FC8FCF-C76D-431B-8784-592F276DDC57}" type="presOf" srcId="{0FE7FE23-D87A-4624-B8A5-34E06EF92EFA}" destId="{46C4D842-78BF-4551-A67F-51E0741B9961}" srcOrd="0" destOrd="0" presId="urn:microsoft.com/office/officeart/2009/3/layout/CircleRelationship"/>
    <dgm:cxn modelId="{F68FD2B4-85C5-4714-BE2A-F731AEA200B9}" type="presOf" srcId="{D0DA535F-E9B5-4301-AD71-94BB12B07B80}" destId="{820B766A-73AE-4D5D-A41B-E6D5F4652669}" srcOrd="0" destOrd="0" presId="urn:microsoft.com/office/officeart/2009/3/layout/CircleRelationship"/>
    <dgm:cxn modelId="{05BDCBA4-F61D-42A2-9B4E-AA692A09C85C}" srcId="{0FE7FE23-D87A-4624-B8A5-34E06EF92EFA}" destId="{F213B8AD-F5AA-4AD6-838F-CA76675C530C}" srcOrd="2" destOrd="0" parTransId="{B1B1B218-46E8-446B-91AA-7245A8AD2ABD}" sibTransId="{DF6914C6-EAD2-413A-805F-1B0352C8A9B1}"/>
    <dgm:cxn modelId="{ECBDD543-F5FF-4418-B077-09D40FA2D74B}" type="presOf" srcId="{D43632E2-FB49-43F0-AB7B-93F1556B443C}" destId="{8CCC6ED7-43C3-4EA5-8335-CFB04FE12F3C}" srcOrd="0" destOrd="0" presId="urn:microsoft.com/office/officeart/2009/3/layout/CircleRelationship"/>
    <dgm:cxn modelId="{D63BD82B-D386-4958-AE90-750DBDCF22AC}" type="presParOf" srcId="{8CCC6ED7-43C3-4EA5-8335-CFB04FE12F3C}" destId="{46C4D842-78BF-4551-A67F-51E0741B9961}" srcOrd="0" destOrd="0" presId="urn:microsoft.com/office/officeart/2009/3/layout/CircleRelationship"/>
    <dgm:cxn modelId="{58EB8048-58A2-424F-997E-52DBB6E60517}" type="presParOf" srcId="{8CCC6ED7-43C3-4EA5-8335-CFB04FE12F3C}" destId="{D3C67265-5B10-41CE-AFB4-6B0C547FBCC0}" srcOrd="1" destOrd="0" presId="urn:microsoft.com/office/officeart/2009/3/layout/CircleRelationship"/>
    <dgm:cxn modelId="{34033167-6388-40D8-BA4C-8772AE8B9C3B}" type="presParOf" srcId="{8CCC6ED7-43C3-4EA5-8335-CFB04FE12F3C}" destId="{CEC6AD02-0EC5-4B1D-AA7C-904FD314C3E7}" srcOrd="2" destOrd="0" presId="urn:microsoft.com/office/officeart/2009/3/layout/CircleRelationship"/>
    <dgm:cxn modelId="{8AC81783-E026-43E5-B17E-18EBDB493272}" type="presParOf" srcId="{8CCC6ED7-43C3-4EA5-8335-CFB04FE12F3C}" destId="{C47D8BEA-89C3-4D4B-88A5-85104BB0AE3E}" srcOrd="3" destOrd="0" presId="urn:microsoft.com/office/officeart/2009/3/layout/CircleRelationship"/>
    <dgm:cxn modelId="{58F9B513-041E-4E38-B23A-A84A579AC015}" type="presParOf" srcId="{8CCC6ED7-43C3-4EA5-8335-CFB04FE12F3C}" destId="{B81BD707-8B24-44C4-A47A-3F06CCC06B2D}" srcOrd="4" destOrd="0" presId="urn:microsoft.com/office/officeart/2009/3/layout/CircleRelationship"/>
    <dgm:cxn modelId="{9DAB7E1F-AFB1-4FD9-BF88-0EEF9549869F}" type="presParOf" srcId="{8CCC6ED7-43C3-4EA5-8335-CFB04FE12F3C}" destId="{DED44E8B-D85E-454D-AFD4-0FFDA0722912}" srcOrd="5" destOrd="0" presId="urn:microsoft.com/office/officeart/2009/3/layout/CircleRelationship"/>
    <dgm:cxn modelId="{64392E17-328E-4A9B-8DCE-6A7BD57C3DDA}" type="presParOf" srcId="{8CCC6ED7-43C3-4EA5-8335-CFB04FE12F3C}" destId="{2F3EF22A-B532-4CC6-80A1-8B3CF033F574}" srcOrd="6" destOrd="0" presId="urn:microsoft.com/office/officeart/2009/3/layout/CircleRelationship"/>
    <dgm:cxn modelId="{9D202684-DE08-4D50-9075-9215B98CDC74}" type="presParOf" srcId="{8CCC6ED7-43C3-4EA5-8335-CFB04FE12F3C}" destId="{820B766A-73AE-4D5D-A41B-E6D5F4652669}" srcOrd="7" destOrd="0" presId="urn:microsoft.com/office/officeart/2009/3/layout/CircleRelationship"/>
    <dgm:cxn modelId="{53FC3559-8AAF-4D99-BBBF-2AE4094E7CC6}" type="presParOf" srcId="{8CCC6ED7-43C3-4EA5-8335-CFB04FE12F3C}" destId="{859937EA-F39E-44A5-9DF4-43EAE898FE03}" srcOrd="8" destOrd="0" presId="urn:microsoft.com/office/officeart/2009/3/layout/CircleRelationship"/>
    <dgm:cxn modelId="{2FA4DEB6-3A36-4181-8C40-7C5D16B7BFA7}" type="presParOf" srcId="{859937EA-F39E-44A5-9DF4-43EAE898FE03}" destId="{BA2443D8-36A7-476C-9BD4-F6338F2AB552}" srcOrd="0" destOrd="0" presId="urn:microsoft.com/office/officeart/2009/3/layout/CircleRelationship"/>
    <dgm:cxn modelId="{90A4A736-4685-4AB0-B68E-B8D529A0A184}" type="presParOf" srcId="{8CCC6ED7-43C3-4EA5-8335-CFB04FE12F3C}" destId="{E8A92BA0-A71D-492D-A8EA-497D2120BD52}" srcOrd="9" destOrd="0" presId="urn:microsoft.com/office/officeart/2009/3/layout/CircleRelationship"/>
    <dgm:cxn modelId="{4AF87CA5-43FA-4010-A607-C9F31CC1FBDD}" type="presParOf" srcId="{E8A92BA0-A71D-492D-A8EA-497D2120BD52}" destId="{8F4324F4-78F3-4DCE-A175-A72240CB604D}" srcOrd="0" destOrd="0" presId="urn:microsoft.com/office/officeart/2009/3/layout/CircleRelationship"/>
    <dgm:cxn modelId="{48204B52-4131-4050-90B4-D4FC04EE596A}" type="presParOf" srcId="{8CCC6ED7-43C3-4EA5-8335-CFB04FE12F3C}" destId="{97705DFA-9474-4DD3-8428-D33CB00258B7}" srcOrd="10" destOrd="0" presId="urn:microsoft.com/office/officeart/2009/3/layout/CircleRelationship"/>
    <dgm:cxn modelId="{DB66512C-AA06-4FD4-98AA-C00781725AED}" type="presParOf" srcId="{8CCC6ED7-43C3-4EA5-8335-CFB04FE12F3C}" destId="{CF135CA7-C1C0-4D30-BF0A-471AF94A90ED}" srcOrd="11" destOrd="0" presId="urn:microsoft.com/office/officeart/2009/3/layout/CircleRelationship"/>
    <dgm:cxn modelId="{61C9C3CF-751D-4F74-8448-36EE7D2C5715}" type="presParOf" srcId="{CF135CA7-C1C0-4D30-BF0A-471AF94A90ED}" destId="{6A49D7BF-267F-4C57-8108-9CA73D101AD0}" srcOrd="0" destOrd="0" presId="urn:microsoft.com/office/officeart/2009/3/layout/CircleRelationship"/>
    <dgm:cxn modelId="{9FAEFBE4-D1B8-48D3-840A-BBD6FA4F3703}" type="presParOf" srcId="{8CCC6ED7-43C3-4EA5-8335-CFB04FE12F3C}" destId="{57665280-F078-459E-8668-96C3D9961F14}" srcOrd="12" destOrd="0" presId="urn:microsoft.com/office/officeart/2009/3/layout/CircleRelationship"/>
    <dgm:cxn modelId="{713EF089-0103-4786-8928-15E377AA1BEB}" type="presParOf" srcId="{57665280-F078-459E-8668-96C3D9961F14}" destId="{444E43A0-2249-4A82-A2C5-1BB255978471}" srcOrd="0" destOrd="0" presId="urn:microsoft.com/office/officeart/2009/3/layout/CircleRelationship"/>
    <dgm:cxn modelId="{406D7AC3-141E-4F66-A2A4-EB1128400F1D}" type="presParOf" srcId="{8CCC6ED7-43C3-4EA5-8335-CFB04FE12F3C}" destId="{E6388AF9-6367-4AE3-95F4-D12B739DC3C0}" srcOrd="13" destOrd="0" presId="urn:microsoft.com/office/officeart/2009/3/layout/CircleRelationship"/>
    <dgm:cxn modelId="{88D42C9D-3AC9-4B52-A8D4-39AA032A2BA2}" type="presParOf" srcId="{E6388AF9-6367-4AE3-95F4-D12B739DC3C0}" destId="{C23C4029-F68A-4242-8258-1CFC13C356CB}" srcOrd="0" destOrd="0" presId="urn:microsoft.com/office/officeart/2009/3/layout/CircleRelationship"/>
    <dgm:cxn modelId="{A3A01819-2C67-412E-8B80-0AA038892278}" type="presParOf" srcId="{8CCC6ED7-43C3-4EA5-8335-CFB04FE12F3C}" destId="{13E92DD4-5E3F-428E-A3C0-101B14CEBF3E}" srcOrd="14" destOrd="0" presId="urn:microsoft.com/office/officeart/2009/3/layout/CircleRelationship"/>
    <dgm:cxn modelId="{A0A233B1-736F-4DA5-BBC6-9E7107C6DD7E}" type="presParOf" srcId="{8CCC6ED7-43C3-4EA5-8335-CFB04FE12F3C}" destId="{D514280E-DBF5-4E48-B17C-D339377377E5}" srcOrd="15" destOrd="0" presId="urn:microsoft.com/office/officeart/2009/3/layout/CircleRelationship"/>
    <dgm:cxn modelId="{96E31E26-05F5-4A15-87C1-90251C0E91C9}" type="presParOf" srcId="{D514280E-DBF5-4E48-B17C-D339377377E5}" destId="{5A4FDF55-93B2-4171-AAA4-A63EC4AF5D9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5DBD9A9-22EB-4C09-BF23-31B6B9FC40EC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90E41C6-2C1C-408E-ACAB-39BC252D1110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Гликлазид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30-120-320 мг/сутки</a:t>
          </a:r>
          <a:endParaRPr lang="ru-RU" sz="1800" dirty="0">
            <a:solidFill>
              <a:schemeClr val="tx1"/>
            </a:solidFill>
          </a:endParaRPr>
        </a:p>
      </dgm:t>
    </dgm:pt>
    <dgm:pt modelId="{C1748255-ED32-4542-AC65-A491FF180ACA}" type="parTrans" cxnId="{4E2211F3-89CA-48FC-B7FE-A74711B2DE60}">
      <dgm:prSet/>
      <dgm:spPr/>
      <dgm:t>
        <a:bodyPr/>
        <a:lstStyle/>
        <a:p>
          <a:endParaRPr lang="ru-RU"/>
        </a:p>
      </dgm:t>
    </dgm:pt>
    <dgm:pt modelId="{DF35E0D1-9123-48FD-AA5D-629ED804A42A}" type="sibTrans" cxnId="{4E2211F3-89CA-48FC-B7FE-A74711B2DE60}">
      <dgm:prSet/>
      <dgm:spPr/>
      <dgm:t>
        <a:bodyPr/>
        <a:lstStyle/>
        <a:p>
          <a:endParaRPr lang="ru-RU"/>
        </a:p>
      </dgm:t>
    </dgm:pt>
    <dgm:pt modelId="{AD173F8E-520D-4F6F-A3C1-3FB568C496A3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Гликвидон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30-120 мг/сутки</a:t>
          </a:r>
          <a:endParaRPr lang="ru-RU" sz="1800" dirty="0">
            <a:solidFill>
              <a:schemeClr val="tx1"/>
            </a:solidFill>
          </a:endParaRPr>
        </a:p>
      </dgm:t>
    </dgm:pt>
    <dgm:pt modelId="{6F68B4AF-954B-44C5-B699-36445AA4C137}" type="parTrans" cxnId="{8602768C-2DFE-4C5C-BC68-54E70319688C}">
      <dgm:prSet/>
      <dgm:spPr/>
      <dgm:t>
        <a:bodyPr/>
        <a:lstStyle/>
        <a:p>
          <a:endParaRPr lang="ru-RU"/>
        </a:p>
      </dgm:t>
    </dgm:pt>
    <dgm:pt modelId="{005021F6-392C-4D00-BB56-11B0C3BE70F0}" type="sibTrans" cxnId="{8602768C-2DFE-4C5C-BC68-54E70319688C}">
      <dgm:prSet/>
      <dgm:spPr/>
      <dgm:t>
        <a:bodyPr/>
        <a:lstStyle/>
        <a:p>
          <a:endParaRPr lang="ru-RU"/>
        </a:p>
      </dgm:t>
    </dgm:pt>
    <dgm:pt modelId="{83F12D3F-2CE5-419C-8026-F615F280BE2A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Глибенкламид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2,5-20 мг/сутки</a:t>
          </a:r>
        </a:p>
      </dgm:t>
    </dgm:pt>
    <dgm:pt modelId="{6066909B-4267-464E-9127-CF6721C168DF}" type="parTrans" cxnId="{6F11EFCA-520E-4353-B946-5431E9634F25}">
      <dgm:prSet/>
      <dgm:spPr/>
      <dgm:t>
        <a:bodyPr/>
        <a:lstStyle/>
        <a:p>
          <a:endParaRPr lang="ru-RU"/>
        </a:p>
      </dgm:t>
    </dgm:pt>
    <dgm:pt modelId="{B4F81E49-1380-42EA-914D-519BBF5646B5}" type="sibTrans" cxnId="{6F11EFCA-520E-4353-B946-5431E9634F25}">
      <dgm:prSet/>
      <dgm:spPr/>
      <dgm:t>
        <a:bodyPr/>
        <a:lstStyle/>
        <a:p>
          <a:endParaRPr lang="ru-RU"/>
        </a:p>
      </dgm:t>
    </dgm:pt>
    <dgm:pt modelId="{AD16913D-54BE-4E49-8AAD-50B3A6D27DF9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Глимепирид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smtClean="0">
              <a:solidFill>
                <a:schemeClr val="tx1"/>
              </a:solidFill>
            </a:rPr>
            <a:t>1-6 мг/сутки</a:t>
          </a:r>
          <a:endParaRPr lang="ru-RU" sz="1800" dirty="0" smtClean="0">
            <a:solidFill>
              <a:schemeClr val="tx1"/>
            </a:solidFill>
          </a:endParaRPr>
        </a:p>
      </dgm:t>
    </dgm:pt>
    <dgm:pt modelId="{885CC086-4682-46C8-8C8F-7C2FA1A50E8E}" type="parTrans" cxnId="{623FA189-4232-427A-B78B-91AC12610F47}">
      <dgm:prSet/>
      <dgm:spPr/>
      <dgm:t>
        <a:bodyPr/>
        <a:lstStyle/>
        <a:p>
          <a:endParaRPr lang="ru-RU"/>
        </a:p>
      </dgm:t>
    </dgm:pt>
    <dgm:pt modelId="{E8C398DE-D36F-43EB-8762-D296383A03D8}" type="sibTrans" cxnId="{623FA189-4232-427A-B78B-91AC12610F47}">
      <dgm:prSet/>
      <dgm:spPr/>
      <dgm:t>
        <a:bodyPr/>
        <a:lstStyle/>
        <a:p>
          <a:endParaRPr lang="ru-RU"/>
        </a:p>
      </dgm:t>
    </dgm:pt>
    <dgm:pt modelId="{0CA6BCAC-2159-4272-9D82-BAE7C20078B4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Карбутамид</a:t>
          </a:r>
          <a:endParaRPr lang="ru-RU" sz="1800" dirty="0" smtClean="0">
            <a:solidFill>
              <a:schemeClr val="tx1"/>
            </a:solidFill>
          </a:endParaRPr>
        </a:p>
      </dgm:t>
    </dgm:pt>
    <dgm:pt modelId="{17BA6D93-A794-43ED-B42B-2C4183856FD1}" type="parTrans" cxnId="{9D441203-073C-424C-A5E5-7F9F0EB3DABD}">
      <dgm:prSet/>
      <dgm:spPr/>
      <dgm:t>
        <a:bodyPr/>
        <a:lstStyle/>
        <a:p>
          <a:endParaRPr lang="ru-RU"/>
        </a:p>
      </dgm:t>
    </dgm:pt>
    <dgm:pt modelId="{AEEA6EE9-3895-4833-93B6-0A8C4B643246}" type="sibTrans" cxnId="{9D441203-073C-424C-A5E5-7F9F0EB3DABD}">
      <dgm:prSet/>
      <dgm:spPr/>
      <dgm:t>
        <a:bodyPr/>
        <a:lstStyle/>
        <a:p>
          <a:endParaRPr lang="ru-RU"/>
        </a:p>
      </dgm:t>
    </dgm:pt>
    <dgm:pt modelId="{5B6B95BD-8348-412B-8682-3B966D6192C0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Глипизид</a:t>
          </a:r>
          <a:endParaRPr lang="ru-RU" sz="1800" dirty="0" smtClean="0">
            <a:solidFill>
              <a:schemeClr val="tx1"/>
            </a:solidFill>
          </a:endParaRPr>
        </a:p>
      </dgm:t>
    </dgm:pt>
    <dgm:pt modelId="{C04BB197-564C-464C-B117-2F7E437DA5C8}" type="parTrans" cxnId="{BBEC68DC-DFF9-452B-83BD-AC12BEC8728C}">
      <dgm:prSet/>
      <dgm:spPr/>
      <dgm:t>
        <a:bodyPr/>
        <a:lstStyle/>
        <a:p>
          <a:endParaRPr lang="ru-RU"/>
        </a:p>
      </dgm:t>
    </dgm:pt>
    <dgm:pt modelId="{41E7F66A-5C85-46AF-8B18-C452261B6A40}" type="sibTrans" cxnId="{BBEC68DC-DFF9-452B-83BD-AC12BEC8728C}">
      <dgm:prSet/>
      <dgm:spPr/>
      <dgm:t>
        <a:bodyPr/>
        <a:lstStyle/>
        <a:p>
          <a:endParaRPr lang="ru-RU"/>
        </a:p>
      </dgm:t>
    </dgm:pt>
    <dgm:pt modelId="{720CABAE-325F-4026-BD8C-6350F4D30FC0}" type="pres">
      <dgm:prSet presAssocID="{55DBD9A9-22EB-4C09-BF23-31B6B9FC40EC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7889731A-BEA3-44BF-A6CC-303748EF0A12}" type="pres">
      <dgm:prSet presAssocID="{090E41C6-2C1C-408E-ACAB-39BC252D1110}" presName="Parent" presStyleLbl="node0" presStyleIdx="0" presStyleCnt="1" custScaleX="68302" custScaleY="68302" custLinFactNeighborX="62577" custLinFactNeighborY="7703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23D67FBE-4465-405E-8FE6-1E2C3F0B9DDD}" type="pres">
      <dgm:prSet presAssocID="{090E41C6-2C1C-408E-ACAB-39BC252D1110}" presName="Accent2" presStyleLbl="node1" presStyleIdx="0" presStyleCnt="19"/>
      <dgm:spPr/>
    </dgm:pt>
    <dgm:pt modelId="{B1766EB0-82F5-499D-8288-E284700A2389}" type="pres">
      <dgm:prSet presAssocID="{090E41C6-2C1C-408E-ACAB-39BC252D1110}" presName="Accent3" presStyleLbl="node1" presStyleIdx="1" presStyleCnt="19"/>
      <dgm:spPr/>
    </dgm:pt>
    <dgm:pt modelId="{8E754494-037F-442D-8E73-8DFFF4F246D5}" type="pres">
      <dgm:prSet presAssocID="{090E41C6-2C1C-408E-ACAB-39BC252D1110}" presName="Accent4" presStyleLbl="node1" presStyleIdx="2" presStyleCnt="19" custLinFactX="-200000" custLinFactY="83934" custLinFactNeighborX="-284099" custLinFactNeighborY="100000"/>
      <dgm:spPr/>
    </dgm:pt>
    <dgm:pt modelId="{3E3F4DFF-35E7-414F-9DE5-33FE7BADBA32}" type="pres">
      <dgm:prSet presAssocID="{090E41C6-2C1C-408E-ACAB-39BC252D1110}" presName="Accent5" presStyleLbl="node1" presStyleIdx="3" presStyleCnt="19"/>
      <dgm:spPr/>
    </dgm:pt>
    <dgm:pt modelId="{5BDECBDB-4635-41EC-83CF-08DC2545A817}" type="pres">
      <dgm:prSet presAssocID="{090E41C6-2C1C-408E-ACAB-39BC252D1110}" presName="Accent6" presStyleLbl="node1" presStyleIdx="4" presStyleCnt="19"/>
      <dgm:spPr/>
    </dgm:pt>
    <dgm:pt modelId="{6ED24648-7548-4166-AC5D-4E05D21946E5}" type="pres">
      <dgm:prSet presAssocID="{AD173F8E-520D-4F6F-A3C1-3FB568C496A3}" presName="Child1" presStyleLbl="node1" presStyleIdx="5" presStyleCnt="19" custScaleX="121000" custScaleY="121000" custLinFactX="100000" custLinFactNeighborX="105810" custLinFactNeighborY="2517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8256746-5020-4724-8A6D-3BEB78F24EE6}" type="pres">
      <dgm:prSet presAssocID="{AD173F8E-520D-4F6F-A3C1-3FB568C496A3}" presName="Accent7" presStyleCnt="0"/>
      <dgm:spPr/>
    </dgm:pt>
    <dgm:pt modelId="{3F3271E3-1EA9-4E76-90B7-D02B485361AB}" type="pres">
      <dgm:prSet presAssocID="{AD173F8E-520D-4F6F-A3C1-3FB568C496A3}" presName="AccentHold1" presStyleLbl="node1" presStyleIdx="6" presStyleCnt="19"/>
      <dgm:spPr/>
    </dgm:pt>
    <dgm:pt modelId="{0F28444F-11DF-4D7D-802F-EBA6AAD85DE7}" type="pres">
      <dgm:prSet presAssocID="{AD173F8E-520D-4F6F-A3C1-3FB568C496A3}" presName="Accent8" presStyleCnt="0"/>
      <dgm:spPr/>
    </dgm:pt>
    <dgm:pt modelId="{106AD63F-DABF-4B42-B32F-A1E69766EAC1}" type="pres">
      <dgm:prSet presAssocID="{AD173F8E-520D-4F6F-A3C1-3FB568C496A3}" presName="AccentHold2" presStyleLbl="node1" presStyleIdx="7" presStyleCnt="19"/>
      <dgm:spPr/>
    </dgm:pt>
    <dgm:pt modelId="{6C93E1CC-71DE-4CBA-8DBE-40B2A7439C36}" type="pres">
      <dgm:prSet presAssocID="{83F12D3F-2CE5-419C-8026-F615F280BE2A}" presName="Child2" presStyleLbl="node1" presStyleIdx="8" presStyleCnt="19" custScaleX="161051" custScaleY="161051" custLinFactX="-100000" custLinFactNeighborX="-160733" custLinFactNeighborY="7332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EAC2A86-863A-4648-8BBC-F674DA0EC49B}" type="pres">
      <dgm:prSet presAssocID="{83F12D3F-2CE5-419C-8026-F615F280BE2A}" presName="Accent9" presStyleCnt="0"/>
      <dgm:spPr/>
    </dgm:pt>
    <dgm:pt modelId="{15D53890-0F10-4B7D-B21B-0DBA42457341}" type="pres">
      <dgm:prSet presAssocID="{83F12D3F-2CE5-419C-8026-F615F280BE2A}" presName="AccentHold1" presStyleLbl="node1" presStyleIdx="9" presStyleCnt="19"/>
      <dgm:spPr/>
    </dgm:pt>
    <dgm:pt modelId="{72F3AC01-3435-4A5D-9EB8-843C3355C466}" type="pres">
      <dgm:prSet presAssocID="{83F12D3F-2CE5-419C-8026-F615F280BE2A}" presName="Accent10" presStyleCnt="0"/>
      <dgm:spPr/>
    </dgm:pt>
    <dgm:pt modelId="{33826AA4-D627-41AC-B587-D570A7A67930}" type="pres">
      <dgm:prSet presAssocID="{83F12D3F-2CE5-419C-8026-F615F280BE2A}" presName="AccentHold2" presStyleLbl="node1" presStyleIdx="10" presStyleCnt="19" custLinFactY="100000" custLinFactNeighborX="46093" custLinFactNeighborY="153537"/>
      <dgm:spPr/>
    </dgm:pt>
    <dgm:pt modelId="{DED485AA-8218-40A1-A068-6CBA19A33B22}" type="pres">
      <dgm:prSet presAssocID="{83F12D3F-2CE5-419C-8026-F615F280BE2A}" presName="Accent11" presStyleCnt="0"/>
      <dgm:spPr/>
    </dgm:pt>
    <dgm:pt modelId="{6C632957-BD3B-4840-807B-CC4079FB5501}" type="pres">
      <dgm:prSet presAssocID="{83F12D3F-2CE5-419C-8026-F615F280BE2A}" presName="AccentHold3" presStyleLbl="node1" presStyleIdx="11" presStyleCnt="19"/>
      <dgm:spPr/>
    </dgm:pt>
    <dgm:pt modelId="{5AFA4CE9-FD02-4289-A8BC-16727BA859C4}" type="pres">
      <dgm:prSet presAssocID="{5B6B95BD-8348-412B-8682-3B966D6192C0}" presName="Child3" presStyleLbl="node1" presStyleIdx="12" presStyleCnt="19" custScaleX="133100" custScaleY="133100" custLinFactNeighborX="35474" custLinFactNeighborY="-6224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E4441C3-C037-4934-9000-9D3DBB641404}" type="pres">
      <dgm:prSet presAssocID="{5B6B95BD-8348-412B-8682-3B966D6192C0}" presName="Accent12" presStyleCnt="0"/>
      <dgm:spPr/>
    </dgm:pt>
    <dgm:pt modelId="{4E944DF7-D00B-4781-AFBD-48B316C00308}" type="pres">
      <dgm:prSet presAssocID="{5B6B95BD-8348-412B-8682-3B966D6192C0}" presName="AccentHold1" presStyleLbl="node1" presStyleIdx="13" presStyleCnt="19"/>
      <dgm:spPr/>
    </dgm:pt>
    <dgm:pt modelId="{BDE46DA9-AB95-4533-AC34-B13D676AACEF}" type="pres">
      <dgm:prSet presAssocID="{AD16913D-54BE-4E49-8AAD-50B3A6D27DF9}" presName="Child4" presStyleLbl="node1" presStyleIdx="14" presStyleCnt="19" custScaleX="146410" custScaleY="146410" custLinFactNeighborX="54258" custLinFactNeighborY="-1764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B770332-5959-467C-9F6E-FE4F8BF1CD6A}" type="pres">
      <dgm:prSet presAssocID="{AD16913D-54BE-4E49-8AAD-50B3A6D27DF9}" presName="Accent13" presStyleCnt="0"/>
      <dgm:spPr/>
    </dgm:pt>
    <dgm:pt modelId="{5C5DC3A2-4C21-45A9-A54B-91A34444AAD3}" type="pres">
      <dgm:prSet presAssocID="{AD16913D-54BE-4E49-8AAD-50B3A6D27DF9}" presName="AccentHold1" presStyleLbl="node1" presStyleIdx="15" presStyleCnt="19" custLinFactX="-200000" custLinFactY="-172261" custLinFactNeighborX="-225397" custLinFactNeighborY="-200000"/>
      <dgm:spPr/>
    </dgm:pt>
    <dgm:pt modelId="{8271A6A6-6C53-4632-B2C6-4BD57D6D372A}" type="pres">
      <dgm:prSet presAssocID="{0CA6BCAC-2159-4272-9D82-BAE7C20078B4}" presName="Child5" presStyleLbl="node1" presStyleIdx="16" presStyleCnt="19" custScaleX="177156" custScaleY="177156" custLinFactNeighborX="20000" custLinFactNeighborY="-4333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AFA3B65-C625-4E10-AC71-170214BA9FA0}" type="pres">
      <dgm:prSet presAssocID="{0CA6BCAC-2159-4272-9D82-BAE7C20078B4}" presName="Accent15" presStyleCnt="0"/>
      <dgm:spPr/>
    </dgm:pt>
    <dgm:pt modelId="{936EFD75-2737-48AD-BAFF-1B4E65A9D164}" type="pres">
      <dgm:prSet presAssocID="{0CA6BCAC-2159-4272-9D82-BAE7C20078B4}" presName="AccentHold2" presStyleLbl="node1" presStyleIdx="17" presStyleCnt="19"/>
      <dgm:spPr/>
    </dgm:pt>
    <dgm:pt modelId="{94ED96FB-923C-4F38-9D94-455940499155}" type="pres">
      <dgm:prSet presAssocID="{0CA6BCAC-2159-4272-9D82-BAE7C20078B4}" presName="Accent16" presStyleCnt="0"/>
      <dgm:spPr/>
    </dgm:pt>
    <dgm:pt modelId="{A4714445-5EB1-4880-889A-33307AC5D9C8}" type="pres">
      <dgm:prSet presAssocID="{0CA6BCAC-2159-4272-9D82-BAE7C20078B4}" presName="AccentHold3" presStyleLbl="node1" presStyleIdx="18" presStyleCnt="19" custLinFactX="100000" custLinFactNeighborX="171782" custLinFactNeighborY="29545"/>
      <dgm:spPr/>
    </dgm:pt>
  </dgm:ptLst>
  <dgm:cxnLst>
    <dgm:cxn modelId="{9D441203-073C-424C-A5E5-7F9F0EB3DABD}" srcId="{090E41C6-2C1C-408E-ACAB-39BC252D1110}" destId="{0CA6BCAC-2159-4272-9D82-BAE7C20078B4}" srcOrd="4" destOrd="0" parTransId="{17BA6D93-A794-43ED-B42B-2C4183856FD1}" sibTransId="{AEEA6EE9-3895-4833-93B6-0A8C4B643246}"/>
    <dgm:cxn modelId="{AC9DB29D-4E34-4649-A108-E4219AF5C1E7}" type="presOf" srcId="{AD16913D-54BE-4E49-8AAD-50B3A6D27DF9}" destId="{BDE46DA9-AB95-4533-AC34-B13D676AACEF}" srcOrd="0" destOrd="0" presId="urn:microsoft.com/office/officeart/2009/3/layout/CircleRelationship"/>
    <dgm:cxn modelId="{41EA984F-2B11-4AA5-9789-4BA9F2579971}" type="presOf" srcId="{090E41C6-2C1C-408E-ACAB-39BC252D1110}" destId="{7889731A-BEA3-44BF-A6CC-303748EF0A12}" srcOrd="0" destOrd="0" presId="urn:microsoft.com/office/officeart/2009/3/layout/CircleRelationship"/>
    <dgm:cxn modelId="{623FA189-4232-427A-B78B-91AC12610F47}" srcId="{090E41C6-2C1C-408E-ACAB-39BC252D1110}" destId="{AD16913D-54BE-4E49-8AAD-50B3A6D27DF9}" srcOrd="3" destOrd="0" parTransId="{885CC086-4682-46C8-8C8F-7C2FA1A50E8E}" sibTransId="{E8C398DE-D36F-43EB-8762-D296383A03D8}"/>
    <dgm:cxn modelId="{1FFAFF3C-7244-4E4F-9FED-4DACEBED566A}" type="presOf" srcId="{AD173F8E-520D-4F6F-A3C1-3FB568C496A3}" destId="{6ED24648-7548-4166-AC5D-4E05D21946E5}" srcOrd="0" destOrd="0" presId="urn:microsoft.com/office/officeart/2009/3/layout/CircleRelationship"/>
    <dgm:cxn modelId="{36ABF876-A760-4F2B-8E96-EBE5CE4309BD}" type="presOf" srcId="{5B6B95BD-8348-412B-8682-3B966D6192C0}" destId="{5AFA4CE9-FD02-4289-A8BC-16727BA859C4}" srcOrd="0" destOrd="0" presId="urn:microsoft.com/office/officeart/2009/3/layout/CircleRelationship"/>
    <dgm:cxn modelId="{B159FAAE-25B1-4F82-87EA-0F73AA4EAC47}" type="presOf" srcId="{0CA6BCAC-2159-4272-9D82-BAE7C20078B4}" destId="{8271A6A6-6C53-4632-B2C6-4BD57D6D372A}" srcOrd="0" destOrd="0" presId="urn:microsoft.com/office/officeart/2009/3/layout/CircleRelationship"/>
    <dgm:cxn modelId="{CE44BE5D-4BA6-4709-80D7-F0DB3FC7C913}" type="presOf" srcId="{55DBD9A9-22EB-4C09-BF23-31B6B9FC40EC}" destId="{720CABAE-325F-4026-BD8C-6350F4D30FC0}" srcOrd="0" destOrd="0" presId="urn:microsoft.com/office/officeart/2009/3/layout/CircleRelationship"/>
    <dgm:cxn modelId="{0E8C977E-00C7-4E61-8A8D-D1CCD2D66090}" type="presOf" srcId="{83F12D3F-2CE5-419C-8026-F615F280BE2A}" destId="{6C93E1CC-71DE-4CBA-8DBE-40B2A7439C36}" srcOrd="0" destOrd="0" presId="urn:microsoft.com/office/officeart/2009/3/layout/CircleRelationship"/>
    <dgm:cxn modelId="{BBEC68DC-DFF9-452B-83BD-AC12BEC8728C}" srcId="{090E41C6-2C1C-408E-ACAB-39BC252D1110}" destId="{5B6B95BD-8348-412B-8682-3B966D6192C0}" srcOrd="2" destOrd="0" parTransId="{C04BB197-564C-464C-B117-2F7E437DA5C8}" sibTransId="{41E7F66A-5C85-46AF-8B18-C452261B6A40}"/>
    <dgm:cxn modelId="{4E2211F3-89CA-48FC-B7FE-A74711B2DE60}" srcId="{55DBD9A9-22EB-4C09-BF23-31B6B9FC40EC}" destId="{090E41C6-2C1C-408E-ACAB-39BC252D1110}" srcOrd="0" destOrd="0" parTransId="{C1748255-ED32-4542-AC65-A491FF180ACA}" sibTransId="{DF35E0D1-9123-48FD-AA5D-629ED804A42A}"/>
    <dgm:cxn modelId="{8602768C-2DFE-4C5C-BC68-54E70319688C}" srcId="{090E41C6-2C1C-408E-ACAB-39BC252D1110}" destId="{AD173F8E-520D-4F6F-A3C1-3FB568C496A3}" srcOrd="0" destOrd="0" parTransId="{6F68B4AF-954B-44C5-B699-36445AA4C137}" sibTransId="{005021F6-392C-4D00-BB56-11B0C3BE70F0}"/>
    <dgm:cxn modelId="{6F11EFCA-520E-4353-B946-5431E9634F25}" srcId="{090E41C6-2C1C-408E-ACAB-39BC252D1110}" destId="{83F12D3F-2CE5-419C-8026-F615F280BE2A}" srcOrd="1" destOrd="0" parTransId="{6066909B-4267-464E-9127-CF6721C168DF}" sibTransId="{B4F81E49-1380-42EA-914D-519BBF5646B5}"/>
    <dgm:cxn modelId="{64B3BEE0-3255-4F4F-8B3E-0C6E01528BCC}" type="presParOf" srcId="{720CABAE-325F-4026-BD8C-6350F4D30FC0}" destId="{7889731A-BEA3-44BF-A6CC-303748EF0A12}" srcOrd="0" destOrd="0" presId="urn:microsoft.com/office/officeart/2009/3/layout/CircleRelationship"/>
    <dgm:cxn modelId="{7DA8F979-11F4-40CB-9332-A25D5A0225DD}" type="presParOf" srcId="{720CABAE-325F-4026-BD8C-6350F4D30FC0}" destId="{23D67FBE-4465-405E-8FE6-1E2C3F0B9DDD}" srcOrd="1" destOrd="0" presId="urn:microsoft.com/office/officeart/2009/3/layout/CircleRelationship"/>
    <dgm:cxn modelId="{561A884A-BA43-4239-93C2-4932E9ACF9FE}" type="presParOf" srcId="{720CABAE-325F-4026-BD8C-6350F4D30FC0}" destId="{B1766EB0-82F5-499D-8288-E284700A2389}" srcOrd="2" destOrd="0" presId="urn:microsoft.com/office/officeart/2009/3/layout/CircleRelationship"/>
    <dgm:cxn modelId="{04BBB2C7-BF00-40E2-B66C-6390B9C57AD5}" type="presParOf" srcId="{720CABAE-325F-4026-BD8C-6350F4D30FC0}" destId="{8E754494-037F-442D-8E73-8DFFF4F246D5}" srcOrd="3" destOrd="0" presId="urn:microsoft.com/office/officeart/2009/3/layout/CircleRelationship"/>
    <dgm:cxn modelId="{40EEC0FB-AAC7-45B2-8A41-ABF266F37A68}" type="presParOf" srcId="{720CABAE-325F-4026-BD8C-6350F4D30FC0}" destId="{3E3F4DFF-35E7-414F-9DE5-33FE7BADBA32}" srcOrd="4" destOrd="0" presId="urn:microsoft.com/office/officeart/2009/3/layout/CircleRelationship"/>
    <dgm:cxn modelId="{5B5C720E-186F-4B49-A61E-920425F435DA}" type="presParOf" srcId="{720CABAE-325F-4026-BD8C-6350F4D30FC0}" destId="{5BDECBDB-4635-41EC-83CF-08DC2545A817}" srcOrd="5" destOrd="0" presId="urn:microsoft.com/office/officeart/2009/3/layout/CircleRelationship"/>
    <dgm:cxn modelId="{8D49B200-467B-4C86-A23F-5AEF6056502E}" type="presParOf" srcId="{720CABAE-325F-4026-BD8C-6350F4D30FC0}" destId="{6ED24648-7548-4166-AC5D-4E05D21946E5}" srcOrd="6" destOrd="0" presId="urn:microsoft.com/office/officeart/2009/3/layout/CircleRelationship"/>
    <dgm:cxn modelId="{B5888173-899A-4D2A-9FD0-A124052B87F5}" type="presParOf" srcId="{720CABAE-325F-4026-BD8C-6350F4D30FC0}" destId="{58256746-5020-4724-8A6D-3BEB78F24EE6}" srcOrd="7" destOrd="0" presId="urn:microsoft.com/office/officeart/2009/3/layout/CircleRelationship"/>
    <dgm:cxn modelId="{44CEA517-269B-4B4F-A5F2-EDC467840CDC}" type="presParOf" srcId="{58256746-5020-4724-8A6D-3BEB78F24EE6}" destId="{3F3271E3-1EA9-4E76-90B7-D02B485361AB}" srcOrd="0" destOrd="0" presId="urn:microsoft.com/office/officeart/2009/3/layout/CircleRelationship"/>
    <dgm:cxn modelId="{87D0173C-DB8C-46D8-A38C-FEE66073FEB4}" type="presParOf" srcId="{720CABAE-325F-4026-BD8C-6350F4D30FC0}" destId="{0F28444F-11DF-4D7D-802F-EBA6AAD85DE7}" srcOrd="8" destOrd="0" presId="urn:microsoft.com/office/officeart/2009/3/layout/CircleRelationship"/>
    <dgm:cxn modelId="{383E97A1-9830-400B-804E-E4D24C9E1DE2}" type="presParOf" srcId="{0F28444F-11DF-4D7D-802F-EBA6AAD85DE7}" destId="{106AD63F-DABF-4B42-B32F-A1E69766EAC1}" srcOrd="0" destOrd="0" presId="urn:microsoft.com/office/officeart/2009/3/layout/CircleRelationship"/>
    <dgm:cxn modelId="{3D1984F6-1ECA-4974-B28C-918471EC9D13}" type="presParOf" srcId="{720CABAE-325F-4026-BD8C-6350F4D30FC0}" destId="{6C93E1CC-71DE-4CBA-8DBE-40B2A7439C36}" srcOrd="9" destOrd="0" presId="urn:microsoft.com/office/officeart/2009/3/layout/CircleRelationship"/>
    <dgm:cxn modelId="{D917900D-25FD-4142-BF32-3859B30C28AB}" type="presParOf" srcId="{720CABAE-325F-4026-BD8C-6350F4D30FC0}" destId="{EEAC2A86-863A-4648-8BBC-F674DA0EC49B}" srcOrd="10" destOrd="0" presId="urn:microsoft.com/office/officeart/2009/3/layout/CircleRelationship"/>
    <dgm:cxn modelId="{3149D4E3-E849-45C8-9C40-49F64728520C}" type="presParOf" srcId="{EEAC2A86-863A-4648-8BBC-F674DA0EC49B}" destId="{15D53890-0F10-4B7D-B21B-0DBA42457341}" srcOrd="0" destOrd="0" presId="urn:microsoft.com/office/officeart/2009/3/layout/CircleRelationship"/>
    <dgm:cxn modelId="{1BB38FA5-DBE2-4874-BE63-8A4B3D89E94D}" type="presParOf" srcId="{720CABAE-325F-4026-BD8C-6350F4D30FC0}" destId="{72F3AC01-3435-4A5D-9EB8-843C3355C466}" srcOrd="11" destOrd="0" presId="urn:microsoft.com/office/officeart/2009/3/layout/CircleRelationship"/>
    <dgm:cxn modelId="{91481F95-4E8C-4A95-87C4-7319B40A0717}" type="presParOf" srcId="{72F3AC01-3435-4A5D-9EB8-843C3355C466}" destId="{33826AA4-D627-41AC-B587-D570A7A67930}" srcOrd="0" destOrd="0" presId="urn:microsoft.com/office/officeart/2009/3/layout/CircleRelationship"/>
    <dgm:cxn modelId="{97A74986-75BC-4673-AAAD-01B471A4EDE4}" type="presParOf" srcId="{720CABAE-325F-4026-BD8C-6350F4D30FC0}" destId="{DED485AA-8218-40A1-A068-6CBA19A33B22}" srcOrd="12" destOrd="0" presId="urn:microsoft.com/office/officeart/2009/3/layout/CircleRelationship"/>
    <dgm:cxn modelId="{35DA912D-78BC-4F53-BFF6-3EFA6BE4918C}" type="presParOf" srcId="{DED485AA-8218-40A1-A068-6CBA19A33B22}" destId="{6C632957-BD3B-4840-807B-CC4079FB5501}" srcOrd="0" destOrd="0" presId="urn:microsoft.com/office/officeart/2009/3/layout/CircleRelationship"/>
    <dgm:cxn modelId="{6FFCD049-6B57-4AE8-AB17-35CED608E1CC}" type="presParOf" srcId="{720CABAE-325F-4026-BD8C-6350F4D30FC0}" destId="{5AFA4CE9-FD02-4289-A8BC-16727BA859C4}" srcOrd="13" destOrd="0" presId="urn:microsoft.com/office/officeart/2009/3/layout/CircleRelationship"/>
    <dgm:cxn modelId="{7C4F8DDB-D97A-4881-A85D-9A46BD78BFCD}" type="presParOf" srcId="{720CABAE-325F-4026-BD8C-6350F4D30FC0}" destId="{1E4441C3-C037-4934-9000-9D3DBB641404}" srcOrd="14" destOrd="0" presId="urn:microsoft.com/office/officeart/2009/3/layout/CircleRelationship"/>
    <dgm:cxn modelId="{EC468BF3-25CF-4CFC-8B28-1201D0E0FA93}" type="presParOf" srcId="{1E4441C3-C037-4934-9000-9D3DBB641404}" destId="{4E944DF7-D00B-4781-AFBD-48B316C00308}" srcOrd="0" destOrd="0" presId="urn:microsoft.com/office/officeart/2009/3/layout/CircleRelationship"/>
    <dgm:cxn modelId="{635DC5AE-E52B-481C-AC9C-D9F458F08F5B}" type="presParOf" srcId="{720CABAE-325F-4026-BD8C-6350F4D30FC0}" destId="{BDE46DA9-AB95-4533-AC34-B13D676AACEF}" srcOrd="15" destOrd="0" presId="urn:microsoft.com/office/officeart/2009/3/layout/CircleRelationship"/>
    <dgm:cxn modelId="{D1C3B089-FFAF-41A7-A29B-25CE15FA4D15}" type="presParOf" srcId="{720CABAE-325F-4026-BD8C-6350F4D30FC0}" destId="{BB770332-5959-467C-9F6E-FE4F8BF1CD6A}" srcOrd="16" destOrd="0" presId="urn:microsoft.com/office/officeart/2009/3/layout/CircleRelationship"/>
    <dgm:cxn modelId="{76660365-FD8A-4190-9FCB-60CB416F4D22}" type="presParOf" srcId="{BB770332-5959-467C-9F6E-FE4F8BF1CD6A}" destId="{5C5DC3A2-4C21-45A9-A54B-91A34444AAD3}" srcOrd="0" destOrd="0" presId="urn:microsoft.com/office/officeart/2009/3/layout/CircleRelationship"/>
    <dgm:cxn modelId="{229157D7-252F-4B5E-AB13-DB33EF3B62A4}" type="presParOf" srcId="{720CABAE-325F-4026-BD8C-6350F4D30FC0}" destId="{8271A6A6-6C53-4632-B2C6-4BD57D6D372A}" srcOrd="17" destOrd="0" presId="urn:microsoft.com/office/officeart/2009/3/layout/CircleRelationship"/>
    <dgm:cxn modelId="{1972576B-8C1D-47FB-BDDD-93F64ACF8B36}" type="presParOf" srcId="{720CABAE-325F-4026-BD8C-6350F4D30FC0}" destId="{1AFA3B65-C625-4E10-AC71-170214BA9FA0}" srcOrd="18" destOrd="0" presId="urn:microsoft.com/office/officeart/2009/3/layout/CircleRelationship"/>
    <dgm:cxn modelId="{EB8A886C-48C9-4B2A-8DC4-D29D3D2ECFC8}" type="presParOf" srcId="{1AFA3B65-C625-4E10-AC71-170214BA9FA0}" destId="{936EFD75-2737-48AD-BAFF-1B4E65A9D164}" srcOrd="0" destOrd="0" presId="urn:microsoft.com/office/officeart/2009/3/layout/CircleRelationship"/>
    <dgm:cxn modelId="{51398F1D-EC68-4285-BD80-098B716B737C}" type="presParOf" srcId="{720CABAE-325F-4026-BD8C-6350F4D30FC0}" destId="{94ED96FB-923C-4F38-9D94-455940499155}" srcOrd="19" destOrd="0" presId="urn:microsoft.com/office/officeart/2009/3/layout/CircleRelationship"/>
    <dgm:cxn modelId="{5D209FDB-6D7F-432F-919E-ECD9C73A13D2}" type="presParOf" srcId="{94ED96FB-923C-4F38-9D94-455940499155}" destId="{A4714445-5EB1-4880-889A-33307AC5D9C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8243FC2-E1FD-42D2-B113-9DCE6F4C0ABB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DC7453C-F4A0-497D-95F0-C16C480CC244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Натеглинид</a:t>
          </a:r>
          <a:endParaRPr lang="ru-RU" dirty="0">
            <a:solidFill>
              <a:schemeClr val="tx1"/>
            </a:solidFill>
          </a:endParaRPr>
        </a:p>
      </dgm:t>
    </dgm:pt>
    <dgm:pt modelId="{D6741FE7-F080-4399-8A05-124C267CBB6A}" type="parTrans" cxnId="{91FF5F66-9513-4C11-B5E0-4B0C0BF93DA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C791D1D-8043-42A4-B0F3-A428FA0AD571}" type="sibTrans" cxnId="{91FF5F66-9513-4C11-B5E0-4B0C0BF93DA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6314362-69D2-4CD7-8F9A-39959BA5D575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Репаглинид</a:t>
          </a:r>
          <a:endParaRPr lang="ru-RU" dirty="0">
            <a:solidFill>
              <a:schemeClr val="tx1"/>
            </a:solidFill>
          </a:endParaRPr>
        </a:p>
      </dgm:t>
    </dgm:pt>
    <dgm:pt modelId="{8864FC9E-C2DA-4483-AB05-E858A5875327}" type="parTrans" cxnId="{817C48BE-3AAE-4EA4-97F1-A8E61916EF0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7F1BDB6-CFB1-4C22-A672-A14BA4822A9C}" type="sibTrans" cxnId="{817C48BE-3AAE-4EA4-97F1-A8E61916EF0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3EFDF4-BC1F-4466-854A-7A04F42D4A0C}">
      <dgm:prSet phldrT="[Текст]"/>
      <dgm:spPr/>
      <dgm:t>
        <a:bodyPr/>
        <a:lstStyle/>
        <a:p>
          <a:endParaRPr lang="ru-RU" dirty="0">
            <a:solidFill>
              <a:schemeClr val="tx1"/>
            </a:solidFill>
          </a:endParaRPr>
        </a:p>
      </dgm:t>
    </dgm:pt>
    <dgm:pt modelId="{B76EE942-8FCC-4572-AB8E-6A386E879B0C}" type="sibTrans" cxnId="{46A90827-C77E-435D-A16E-8E85A4876C9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5C86993-9309-40EF-BC46-1AE5C900143F}" type="parTrans" cxnId="{46A90827-C77E-435D-A16E-8E85A4876C9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3C5300-AE7B-4BC2-8C3C-173E94A6B7FB}" type="pres">
      <dgm:prSet presAssocID="{C8243FC2-E1FD-42D2-B113-9DCE6F4C0ABB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ABB332A9-FF28-49C8-9A3B-D271C6BF6DCE}" type="pres">
      <dgm:prSet presAssocID="{403EFDF4-BC1F-4466-854A-7A04F42D4A0C}" presName="Parent" presStyleLbl="node0" presStyleIdx="0" presStyleCnt="1" custScaleX="9230" custScaleY="9230" custLinFactNeighborX="3901" custLinFactNeighborY="32124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0C446C7E-1ED9-43F7-BD12-DD31D386E78C}" type="pres">
      <dgm:prSet presAssocID="{403EFDF4-BC1F-4466-854A-7A04F42D4A0C}" presName="Accent1" presStyleLbl="node1" presStyleIdx="0" presStyleCnt="13"/>
      <dgm:spPr/>
    </dgm:pt>
    <dgm:pt modelId="{DFDF6D8D-8330-4C3C-949C-87F812618560}" type="pres">
      <dgm:prSet presAssocID="{403EFDF4-BC1F-4466-854A-7A04F42D4A0C}" presName="Accent2" presStyleLbl="node1" presStyleIdx="1" presStyleCnt="13" custLinFactX="-6032" custLinFactNeighborX="-100000" custLinFactNeighborY="18916"/>
      <dgm:spPr/>
    </dgm:pt>
    <dgm:pt modelId="{F74B6C29-D4FD-4A1F-B701-1BED3D4CCAC0}" type="pres">
      <dgm:prSet presAssocID="{403EFDF4-BC1F-4466-854A-7A04F42D4A0C}" presName="Accent3" presStyleLbl="node1" presStyleIdx="2" presStyleCnt="13"/>
      <dgm:spPr/>
    </dgm:pt>
    <dgm:pt modelId="{9AF498AF-9978-4C0D-9B48-48A7CEED359D}" type="pres">
      <dgm:prSet presAssocID="{403EFDF4-BC1F-4466-854A-7A04F42D4A0C}" presName="Accent4" presStyleLbl="node1" presStyleIdx="3" presStyleCnt="13"/>
      <dgm:spPr/>
    </dgm:pt>
    <dgm:pt modelId="{6124B598-6D30-4FAE-A342-6373D5AC52E3}" type="pres">
      <dgm:prSet presAssocID="{403EFDF4-BC1F-4466-854A-7A04F42D4A0C}" presName="Accent5" presStyleLbl="node1" presStyleIdx="4" presStyleCnt="13"/>
      <dgm:spPr/>
    </dgm:pt>
    <dgm:pt modelId="{9D58D7BC-8DAA-43A4-9BC7-FA123192A5BF}" type="pres">
      <dgm:prSet presAssocID="{403EFDF4-BC1F-4466-854A-7A04F42D4A0C}" presName="Accent6" presStyleLbl="node1" presStyleIdx="5" presStyleCnt="13"/>
      <dgm:spPr/>
    </dgm:pt>
    <dgm:pt modelId="{B699982D-339F-4B62-9F86-D9CB0603E500}" type="pres">
      <dgm:prSet presAssocID="{FDC7453C-F4A0-497D-95F0-C16C480CC244}" presName="Child1" presStyleLbl="node1" presStyleIdx="6" presStyleCnt="13" custScaleX="161051" custScaleY="161051" custLinFactNeighborX="35046" custLinFactNeighborY="-487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DEADADF-9CE5-4FD4-88D6-4E6269BA4E2B}" type="pres">
      <dgm:prSet presAssocID="{FDC7453C-F4A0-497D-95F0-C16C480CC244}" presName="Accent7" presStyleCnt="0"/>
      <dgm:spPr/>
    </dgm:pt>
    <dgm:pt modelId="{6DA31AD6-624C-4E09-BE94-C7D5167CB4DF}" type="pres">
      <dgm:prSet presAssocID="{FDC7453C-F4A0-497D-95F0-C16C480CC244}" presName="AccentHold1" presStyleLbl="node1" presStyleIdx="7" presStyleCnt="13"/>
      <dgm:spPr/>
    </dgm:pt>
    <dgm:pt modelId="{F49C12F5-DC5B-4FBC-88BF-EDDB64C202F7}" type="pres">
      <dgm:prSet presAssocID="{FDC7453C-F4A0-497D-95F0-C16C480CC244}" presName="Accent8" presStyleCnt="0"/>
      <dgm:spPr/>
    </dgm:pt>
    <dgm:pt modelId="{4B7A1DED-6CA7-46E0-BDC7-EDB0F0D27192}" type="pres">
      <dgm:prSet presAssocID="{FDC7453C-F4A0-497D-95F0-C16C480CC244}" presName="AccentHold2" presStyleLbl="node1" presStyleIdx="8" presStyleCnt="13" custLinFactX="104887" custLinFactY="-100000" custLinFactNeighborX="200000" custLinFactNeighborY="-174542"/>
      <dgm:spPr/>
    </dgm:pt>
    <dgm:pt modelId="{563F3405-AC46-47CB-9A87-4C19B2F54E41}" type="pres">
      <dgm:prSet presAssocID="{56314362-69D2-4CD7-8F9A-39959BA5D575}" presName="Child2" presStyleLbl="node1" presStyleIdx="9" presStyleCnt="13" custScaleX="133100" custScaleY="133100" custLinFactX="-709" custLinFactNeighborX="-100000" custLinFactNeighborY="-1707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B573B9C-C258-40C4-A8F4-53B13F88A067}" type="pres">
      <dgm:prSet presAssocID="{56314362-69D2-4CD7-8F9A-39959BA5D575}" presName="Accent9" presStyleCnt="0"/>
      <dgm:spPr/>
    </dgm:pt>
    <dgm:pt modelId="{E2FA5EBE-DE98-4CC3-88A6-60BA9F88410E}" type="pres">
      <dgm:prSet presAssocID="{56314362-69D2-4CD7-8F9A-39959BA5D575}" presName="AccentHold1" presStyleLbl="node1" presStyleIdx="10" presStyleCnt="13" custLinFactX="-200000" custLinFactY="-100000" custLinFactNeighborX="-205815" custLinFactNeighborY="-135815"/>
      <dgm:spPr/>
    </dgm:pt>
    <dgm:pt modelId="{D1064019-056A-4A9B-A494-6F864F47CBB3}" type="pres">
      <dgm:prSet presAssocID="{56314362-69D2-4CD7-8F9A-39959BA5D575}" presName="Accent10" presStyleCnt="0"/>
      <dgm:spPr/>
    </dgm:pt>
    <dgm:pt modelId="{D18E1488-543A-4AA2-8627-5A65AC108E0C}" type="pres">
      <dgm:prSet presAssocID="{56314362-69D2-4CD7-8F9A-39959BA5D575}" presName="AccentHold2" presStyleLbl="node1" presStyleIdx="11" presStyleCnt="13" custLinFactX="134779" custLinFactY="-70945" custLinFactNeighborX="200000" custLinFactNeighborY="-100000"/>
      <dgm:spPr/>
    </dgm:pt>
    <dgm:pt modelId="{03DEF3ED-062C-44DD-B5C1-81FED878CCC4}" type="pres">
      <dgm:prSet presAssocID="{56314362-69D2-4CD7-8F9A-39959BA5D575}" presName="Accent11" presStyleCnt="0"/>
      <dgm:spPr/>
    </dgm:pt>
    <dgm:pt modelId="{7764CBAC-1991-4312-A30A-CDCD3119020C}" type="pres">
      <dgm:prSet presAssocID="{56314362-69D2-4CD7-8F9A-39959BA5D575}" presName="AccentHold3" presStyleLbl="node1" presStyleIdx="12" presStyleCnt="13" custLinFactX="400000" custLinFactY="-66462" custLinFactNeighborX="474766" custLinFactNeighborY="-100000"/>
      <dgm:spPr/>
    </dgm:pt>
  </dgm:ptLst>
  <dgm:cxnLst>
    <dgm:cxn modelId="{FC322E91-6518-4AB9-A4A4-82940C2BFD6E}" type="presOf" srcId="{56314362-69D2-4CD7-8F9A-39959BA5D575}" destId="{563F3405-AC46-47CB-9A87-4C19B2F54E41}" srcOrd="0" destOrd="0" presId="urn:microsoft.com/office/officeart/2009/3/layout/CircleRelationship"/>
    <dgm:cxn modelId="{46A90827-C77E-435D-A16E-8E85A4876C9E}" srcId="{C8243FC2-E1FD-42D2-B113-9DCE6F4C0ABB}" destId="{403EFDF4-BC1F-4466-854A-7A04F42D4A0C}" srcOrd="0" destOrd="0" parTransId="{C5C86993-9309-40EF-BC46-1AE5C900143F}" sibTransId="{B76EE942-8FCC-4572-AB8E-6A386E879B0C}"/>
    <dgm:cxn modelId="{D7F925AC-9F60-417A-883B-8EDCB28D13CE}" type="presOf" srcId="{FDC7453C-F4A0-497D-95F0-C16C480CC244}" destId="{B699982D-339F-4B62-9F86-D9CB0603E500}" srcOrd="0" destOrd="0" presId="urn:microsoft.com/office/officeart/2009/3/layout/CircleRelationship"/>
    <dgm:cxn modelId="{817C48BE-3AAE-4EA4-97F1-A8E61916EF0A}" srcId="{403EFDF4-BC1F-4466-854A-7A04F42D4A0C}" destId="{56314362-69D2-4CD7-8F9A-39959BA5D575}" srcOrd="1" destOrd="0" parTransId="{8864FC9E-C2DA-4483-AB05-E858A5875327}" sibTransId="{27F1BDB6-CFB1-4C22-A672-A14BA4822A9C}"/>
    <dgm:cxn modelId="{670793D5-0098-4127-8F80-2D71844E94A3}" type="presOf" srcId="{C8243FC2-E1FD-42D2-B113-9DCE6F4C0ABB}" destId="{083C5300-AE7B-4BC2-8C3C-173E94A6B7FB}" srcOrd="0" destOrd="0" presId="urn:microsoft.com/office/officeart/2009/3/layout/CircleRelationship"/>
    <dgm:cxn modelId="{91FF5F66-9513-4C11-B5E0-4B0C0BF93DA3}" srcId="{403EFDF4-BC1F-4466-854A-7A04F42D4A0C}" destId="{FDC7453C-F4A0-497D-95F0-C16C480CC244}" srcOrd="0" destOrd="0" parTransId="{D6741FE7-F080-4399-8A05-124C267CBB6A}" sibTransId="{8C791D1D-8043-42A4-B0F3-A428FA0AD571}"/>
    <dgm:cxn modelId="{8A5D659D-1284-4846-B127-0483C821ECCD}" type="presOf" srcId="{403EFDF4-BC1F-4466-854A-7A04F42D4A0C}" destId="{ABB332A9-FF28-49C8-9A3B-D271C6BF6DCE}" srcOrd="0" destOrd="0" presId="urn:microsoft.com/office/officeart/2009/3/layout/CircleRelationship"/>
    <dgm:cxn modelId="{3E0D9073-55C1-478E-A6EA-C8CB112DC3E8}" type="presParOf" srcId="{083C5300-AE7B-4BC2-8C3C-173E94A6B7FB}" destId="{ABB332A9-FF28-49C8-9A3B-D271C6BF6DCE}" srcOrd="0" destOrd="0" presId="urn:microsoft.com/office/officeart/2009/3/layout/CircleRelationship"/>
    <dgm:cxn modelId="{BDC3E5B6-7C42-4BC8-9570-BCB9FC467D6A}" type="presParOf" srcId="{083C5300-AE7B-4BC2-8C3C-173E94A6B7FB}" destId="{0C446C7E-1ED9-43F7-BD12-DD31D386E78C}" srcOrd="1" destOrd="0" presId="urn:microsoft.com/office/officeart/2009/3/layout/CircleRelationship"/>
    <dgm:cxn modelId="{8ADA9328-20EC-4791-B293-9202E88B5493}" type="presParOf" srcId="{083C5300-AE7B-4BC2-8C3C-173E94A6B7FB}" destId="{DFDF6D8D-8330-4C3C-949C-87F812618560}" srcOrd="2" destOrd="0" presId="urn:microsoft.com/office/officeart/2009/3/layout/CircleRelationship"/>
    <dgm:cxn modelId="{194782B7-7498-4B7C-8C8E-EF16168A84E9}" type="presParOf" srcId="{083C5300-AE7B-4BC2-8C3C-173E94A6B7FB}" destId="{F74B6C29-D4FD-4A1F-B701-1BED3D4CCAC0}" srcOrd="3" destOrd="0" presId="urn:microsoft.com/office/officeart/2009/3/layout/CircleRelationship"/>
    <dgm:cxn modelId="{C6884E78-6554-4693-A4B4-A29C33CA2D9F}" type="presParOf" srcId="{083C5300-AE7B-4BC2-8C3C-173E94A6B7FB}" destId="{9AF498AF-9978-4C0D-9B48-48A7CEED359D}" srcOrd="4" destOrd="0" presId="urn:microsoft.com/office/officeart/2009/3/layout/CircleRelationship"/>
    <dgm:cxn modelId="{9C4B56F9-B8DA-452D-AC5D-0BDFB15420BF}" type="presParOf" srcId="{083C5300-AE7B-4BC2-8C3C-173E94A6B7FB}" destId="{6124B598-6D30-4FAE-A342-6373D5AC52E3}" srcOrd="5" destOrd="0" presId="urn:microsoft.com/office/officeart/2009/3/layout/CircleRelationship"/>
    <dgm:cxn modelId="{6EB1B12B-632B-4F3E-B734-C57B749CAC6C}" type="presParOf" srcId="{083C5300-AE7B-4BC2-8C3C-173E94A6B7FB}" destId="{9D58D7BC-8DAA-43A4-9BC7-FA123192A5BF}" srcOrd="6" destOrd="0" presId="urn:microsoft.com/office/officeart/2009/3/layout/CircleRelationship"/>
    <dgm:cxn modelId="{8022737F-3707-4504-8CA2-14B77AB3F8BA}" type="presParOf" srcId="{083C5300-AE7B-4BC2-8C3C-173E94A6B7FB}" destId="{B699982D-339F-4B62-9F86-D9CB0603E500}" srcOrd="7" destOrd="0" presId="urn:microsoft.com/office/officeart/2009/3/layout/CircleRelationship"/>
    <dgm:cxn modelId="{09E0C28F-4F0C-4AFE-8F94-5665B1C823F1}" type="presParOf" srcId="{083C5300-AE7B-4BC2-8C3C-173E94A6B7FB}" destId="{8DEADADF-9CE5-4FD4-88D6-4E6269BA4E2B}" srcOrd="8" destOrd="0" presId="urn:microsoft.com/office/officeart/2009/3/layout/CircleRelationship"/>
    <dgm:cxn modelId="{06684057-3C72-4428-A703-3CCA6265E22B}" type="presParOf" srcId="{8DEADADF-9CE5-4FD4-88D6-4E6269BA4E2B}" destId="{6DA31AD6-624C-4E09-BE94-C7D5167CB4DF}" srcOrd="0" destOrd="0" presId="urn:microsoft.com/office/officeart/2009/3/layout/CircleRelationship"/>
    <dgm:cxn modelId="{268235DD-29A2-4B7F-A003-5C5AE26CB657}" type="presParOf" srcId="{083C5300-AE7B-4BC2-8C3C-173E94A6B7FB}" destId="{F49C12F5-DC5B-4FBC-88BF-EDDB64C202F7}" srcOrd="9" destOrd="0" presId="urn:microsoft.com/office/officeart/2009/3/layout/CircleRelationship"/>
    <dgm:cxn modelId="{F7A0D655-B124-4740-81CE-E9205EA7202D}" type="presParOf" srcId="{F49C12F5-DC5B-4FBC-88BF-EDDB64C202F7}" destId="{4B7A1DED-6CA7-46E0-BDC7-EDB0F0D27192}" srcOrd="0" destOrd="0" presId="urn:microsoft.com/office/officeart/2009/3/layout/CircleRelationship"/>
    <dgm:cxn modelId="{D937489B-F1CA-4944-934B-5DC2930912AD}" type="presParOf" srcId="{083C5300-AE7B-4BC2-8C3C-173E94A6B7FB}" destId="{563F3405-AC46-47CB-9A87-4C19B2F54E41}" srcOrd="10" destOrd="0" presId="urn:microsoft.com/office/officeart/2009/3/layout/CircleRelationship"/>
    <dgm:cxn modelId="{C374870E-AB5B-46E2-8798-798A0C5B82DE}" type="presParOf" srcId="{083C5300-AE7B-4BC2-8C3C-173E94A6B7FB}" destId="{BB573B9C-C258-40C4-A8F4-53B13F88A067}" srcOrd="11" destOrd="0" presId="urn:microsoft.com/office/officeart/2009/3/layout/CircleRelationship"/>
    <dgm:cxn modelId="{4D4BA119-31AE-4807-A9D3-17B194CF0BEB}" type="presParOf" srcId="{BB573B9C-C258-40C4-A8F4-53B13F88A067}" destId="{E2FA5EBE-DE98-4CC3-88A6-60BA9F88410E}" srcOrd="0" destOrd="0" presId="urn:microsoft.com/office/officeart/2009/3/layout/CircleRelationship"/>
    <dgm:cxn modelId="{E5F3C8C5-FF01-4919-9358-F61830FF0F6F}" type="presParOf" srcId="{083C5300-AE7B-4BC2-8C3C-173E94A6B7FB}" destId="{D1064019-056A-4A9B-A494-6F864F47CBB3}" srcOrd="12" destOrd="0" presId="urn:microsoft.com/office/officeart/2009/3/layout/CircleRelationship"/>
    <dgm:cxn modelId="{B6D4AF36-267D-4C88-B776-A5401BC46C33}" type="presParOf" srcId="{D1064019-056A-4A9B-A494-6F864F47CBB3}" destId="{D18E1488-543A-4AA2-8627-5A65AC108E0C}" srcOrd="0" destOrd="0" presId="urn:microsoft.com/office/officeart/2009/3/layout/CircleRelationship"/>
    <dgm:cxn modelId="{519A0F18-93D4-4B7F-91FE-57C56DA88AE5}" type="presParOf" srcId="{083C5300-AE7B-4BC2-8C3C-173E94A6B7FB}" destId="{03DEF3ED-062C-44DD-B5C1-81FED878CCC4}" srcOrd="13" destOrd="0" presId="urn:microsoft.com/office/officeart/2009/3/layout/CircleRelationship"/>
    <dgm:cxn modelId="{6C4AB14D-DB6B-44C4-9629-7DE74ED5F9DB}" type="presParOf" srcId="{03DEF3ED-062C-44DD-B5C1-81FED878CCC4}" destId="{7764CBAC-1991-4312-A30A-CDCD3119020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8243FC2-E1FD-42D2-B113-9DCE6F4C0ABB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03EFDF4-BC1F-4466-854A-7A04F42D4A0C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Пиоглитазон</a:t>
          </a:r>
          <a:endParaRPr lang="ru-RU" dirty="0">
            <a:solidFill>
              <a:schemeClr val="tx1"/>
            </a:solidFill>
          </a:endParaRPr>
        </a:p>
      </dgm:t>
    </dgm:pt>
    <dgm:pt modelId="{C5C86993-9309-40EF-BC46-1AE5C900143F}" type="parTrans" cxnId="{46A90827-C77E-435D-A16E-8E85A4876C9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76EE942-8FCC-4572-AB8E-6A386E879B0C}" type="sibTrans" cxnId="{46A90827-C77E-435D-A16E-8E85A4876C9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3C5300-AE7B-4BC2-8C3C-173E94A6B7FB}" type="pres">
      <dgm:prSet presAssocID="{C8243FC2-E1FD-42D2-B113-9DCE6F4C0ABB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ABB332A9-FF28-49C8-9A3B-D271C6BF6DCE}" type="pres">
      <dgm:prSet presAssocID="{403EFDF4-BC1F-4466-854A-7A04F42D4A0C}" presName="Parent" presStyleLbl="node0" presStyleIdx="0" presStyleCnt="1" custScaleX="62093" custScaleY="62093" custLinFactNeighborX="9169" custLinFactNeighborY="7389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0C446C7E-1ED9-43F7-BD12-DD31D386E78C}" type="pres">
      <dgm:prSet presAssocID="{403EFDF4-BC1F-4466-854A-7A04F42D4A0C}" presName="Accent1" presStyleLbl="node1" presStyleIdx="0" presStyleCnt="6"/>
      <dgm:spPr/>
    </dgm:pt>
    <dgm:pt modelId="{DFDF6D8D-8330-4C3C-949C-87F812618560}" type="pres">
      <dgm:prSet presAssocID="{403EFDF4-BC1F-4466-854A-7A04F42D4A0C}" presName="Accent2" presStyleLbl="node1" presStyleIdx="1" presStyleCnt="6" custLinFactX="-6032" custLinFactNeighborX="-100000" custLinFactNeighborY="18916"/>
      <dgm:spPr/>
    </dgm:pt>
    <dgm:pt modelId="{F74B6C29-D4FD-4A1F-B701-1BED3D4CCAC0}" type="pres">
      <dgm:prSet presAssocID="{403EFDF4-BC1F-4466-854A-7A04F42D4A0C}" presName="Accent3" presStyleLbl="node1" presStyleIdx="2" presStyleCnt="6"/>
      <dgm:spPr/>
    </dgm:pt>
    <dgm:pt modelId="{9AF498AF-9978-4C0D-9B48-48A7CEED359D}" type="pres">
      <dgm:prSet presAssocID="{403EFDF4-BC1F-4466-854A-7A04F42D4A0C}" presName="Accent4" presStyleLbl="node1" presStyleIdx="3" presStyleCnt="6"/>
      <dgm:spPr/>
    </dgm:pt>
    <dgm:pt modelId="{6124B598-6D30-4FAE-A342-6373D5AC52E3}" type="pres">
      <dgm:prSet presAssocID="{403EFDF4-BC1F-4466-854A-7A04F42D4A0C}" presName="Accent5" presStyleLbl="node1" presStyleIdx="4" presStyleCnt="6"/>
      <dgm:spPr/>
    </dgm:pt>
    <dgm:pt modelId="{9D58D7BC-8DAA-43A4-9BC7-FA123192A5BF}" type="pres">
      <dgm:prSet presAssocID="{403EFDF4-BC1F-4466-854A-7A04F42D4A0C}" presName="Accent6" presStyleLbl="node1" presStyleIdx="5" presStyleCnt="6"/>
      <dgm:spPr/>
    </dgm:pt>
  </dgm:ptLst>
  <dgm:cxnLst>
    <dgm:cxn modelId="{9B9E7DA4-820A-465B-9A65-0022B897978A}" type="presOf" srcId="{C8243FC2-E1FD-42D2-B113-9DCE6F4C0ABB}" destId="{083C5300-AE7B-4BC2-8C3C-173E94A6B7FB}" srcOrd="0" destOrd="0" presId="urn:microsoft.com/office/officeart/2009/3/layout/CircleRelationship"/>
    <dgm:cxn modelId="{46A90827-C77E-435D-A16E-8E85A4876C9E}" srcId="{C8243FC2-E1FD-42D2-B113-9DCE6F4C0ABB}" destId="{403EFDF4-BC1F-4466-854A-7A04F42D4A0C}" srcOrd="0" destOrd="0" parTransId="{C5C86993-9309-40EF-BC46-1AE5C900143F}" sibTransId="{B76EE942-8FCC-4572-AB8E-6A386E879B0C}"/>
    <dgm:cxn modelId="{543B0695-C8D4-464C-B4CD-110A05815982}" type="presOf" srcId="{403EFDF4-BC1F-4466-854A-7A04F42D4A0C}" destId="{ABB332A9-FF28-49C8-9A3B-D271C6BF6DCE}" srcOrd="0" destOrd="0" presId="urn:microsoft.com/office/officeart/2009/3/layout/CircleRelationship"/>
    <dgm:cxn modelId="{A83CAAD1-4FD6-4C80-9BD8-7F2B3290456C}" type="presParOf" srcId="{083C5300-AE7B-4BC2-8C3C-173E94A6B7FB}" destId="{ABB332A9-FF28-49C8-9A3B-D271C6BF6DCE}" srcOrd="0" destOrd="0" presId="urn:microsoft.com/office/officeart/2009/3/layout/CircleRelationship"/>
    <dgm:cxn modelId="{052B0C06-6315-4E06-B7C6-4C632A16370B}" type="presParOf" srcId="{083C5300-AE7B-4BC2-8C3C-173E94A6B7FB}" destId="{0C446C7E-1ED9-43F7-BD12-DD31D386E78C}" srcOrd="1" destOrd="0" presId="urn:microsoft.com/office/officeart/2009/3/layout/CircleRelationship"/>
    <dgm:cxn modelId="{41959DF7-10DA-44E4-B78B-63188533EC5D}" type="presParOf" srcId="{083C5300-AE7B-4BC2-8C3C-173E94A6B7FB}" destId="{DFDF6D8D-8330-4C3C-949C-87F812618560}" srcOrd="2" destOrd="0" presId="urn:microsoft.com/office/officeart/2009/3/layout/CircleRelationship"/>
    <dgm:cxn modelId="{B1A8EF26-2040-4C8A-85C0-4C80C09915E6}" type="presParOf" srcId="{083C5300-AE7B-4BC2-8C3C-173E94A6B7FB}" destId="{F74B6C29-D4FD-4A1F-B701-1BED3D4CCAC0}" srcOrd="3" destOrd="0" presId="urn:microsoft.com/office/officeart/2009/3/layout/CircleRelationship"/>
    <dgm:cxn modelId="{92A75214-11A8-4307-9163-937E8EADC05B}" type="presParOf" srcId="{083C5300-AE7B-4BC2-8C3C-173E94A6B7FB}" destId="{9AF498AF-9978-4C0D-9B48-48A7CEED359D}" srcOrd="4" destOrd="0" presId="urn:microsoft.com/office/officeart/2009/3/layout/CircleRelationship"/>
    <dgm:cxn modelId="{BEB57F7C-21F0-48D2-8177-7DC3AD27980B}" type="presParOf" srcId="{083C5300-AE7B-4BC2-8C3C-173E94A6B7FB}" destId="{6124B598-6D30-4FAE-A342-6373D5AC52E3}" srcOrd="5" destOrd="0" presId="urn:microsoft.com/office/officeart/2009/3/layout/CircleRelationship"/>
    <dgm:cxn modelId="{C1AA7519-8DE1-46AC-8987-4133E48B4571}" type="presParOf" srcId="{083C5300-AE7B-4BC2-8C3C-173E94A6B7FB}" destId="{9D58D7BC-8DAA-43A4-9BC7-FA123192A5BF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66F8772-6DDC-49D3-9831-9C277EA49CF9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4F47EF1-B41D-41F1-B350-14F5BA7A4D6A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Эксенатид</a:t>
          </a:r>
          <a:endParaRPr lang="ru-RU" dirty="0">
            <a:solidFill>
              <a:schemeClr val="tx1"/>
            </a:solidFill>
          </a:endParaRPr>
        </a:p>
      </dgm:t>
    </dgm:pt>
    <dgm:pt modelId="{B1BBC048-2447-452B-800A-93167847D78B}" type="parTrans" cxnId="{F089554B-97FD-475B-A88A-46673547B38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1A54094-331A-4623-B40B-54D3A0E45FB5}" type="sibTrans" cxnId="{F089554B-97FD-475B-A88A-46673547B38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818AD82-4373-4B51-BC38-2497D6703F16}">
      <dgm:prSet phldrT="[Текст]"/>
      <dgm:spPr/>
      <dgm:t>
        <a:bodyPr/>
        <a:lstStyle/>
        <a:p>
          <a:r>
            <a:rPr lang="ru-RU" dirty="0" err="1" smtClean="0">
              <a:solidFill>
                <a:schemeClr val="tx1"/>
              </a:solidFill>
            </a:rPr>
            <a:t>Лираглутид</a:t>
          </a:r>
          <a:endParaRPr lang="ru-RU" dirty="0" smtClean="0">
            <a:solidFill>
              <a:schemeClr val="tx1"/>
            </a:solidFill>
          </a:endParaRPr>
        </a:p>
        <a:p>
          <a:r>
            <a:rPr lang="ru-RU" dirty="0" smtClean="0">
              <a:solidFill>
                <a:schemeClr val="tx1"/>
              </a:solidFill>
            </a:rPr>
            <a:t>0,6-1,2-1,8 мг/сутки</a:t>
          </a:r>
          <a:endParaRPr lang="ru-RU" dirty="0">
            <a:solidFill>
              <a:schemeClr val="tx1"/>
            </a:solidFill>
          </a:endParaRPr>
        </a:p>
      </dgm:t>
    </dgm:pt>
    <dgm:pt modelId="{9263B2A6-37A6-46E8-A067-E03932D95995}" type="parTrans" cxnId="{D158B86B-EBAF-4865-A815-B5D73911718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8E4FC2B-D1D4-4EBF-912C-36EC4EAA2FA1}" type="sibTrans" cxnId="{D158B86B-EBAF-4865-A815-B5D73911718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A747AE6-163D-4154-A27C-098AE5D8D139}" type="pres">
      <dgm:prSet presAssocID="{E66F8772-6DDC-49D3-9831-9C277EA49CF9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90E94876-DB47-46D9-8FAA-83DA58403D4C}" type="pres">
      <dgm:prSet presAssocID="{C4F47EF1-B41D-41F1-B350-14F5BA7A4D6A}" presName="Parent" presStyleLbl="node0" presStyleIdx="0" presStyleCnt="1" custScaleX="68302" custScaleY="68302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0292467B-B0CC-45A5-8EF8-00DE96AFB839}" type="pres">
      <dgm:prSet presAssocID="{C4F47EF1-B41D-41F1-B350-14F5BA7A4D6A}" presName="Accent1" presStyleLbl="node1" presStyleIdx="0" presStyleCnt="9"/>
      <dgm:spPr/>
    </dgm:pt>
    <dgm:pt modelId="{B95BE995-4DEC-4243-B385-69B4130E7FAE}" type="pres">
      <dgm:prSet presAssocID="{C4F47EF1-B41D-41F1-B350-14F5BA7A4D6A}" presName="Accent2" presStyleLbl="node1" presStyleIdx="1" presStyleCnt="9"/>
      <dgm:spPr/>
    </dgm:pt>
    <dgm:pt modelId="{B45A5C09-037B-4871-BBAD-931AB5358105}" type="pres">
      <dgm:prSet presAssocID="{C4F47EF1-B41D-41F1-B350-14F5BA7A4D6A}" presName="Accent3" presStyleLbl="node1" presStyleIdx="2" presStyleCnt="9"/>
      <dgm:spPr/>
    </dgm:pt>
    <dgm:pt modelId="{A58CF7EF-F87E-45CD-B0A5-06446699236C}" type="pres">
      <dgm:prSet presAssocID="{C4F47EF1-B41D-41F1-B350-14F5BA7A4D6A}" presName="Accent4" presStyleLbl="node1" presStyleIdx="3" presStyleCnt="9"/>
      <dgm:spPr/>
    </dgm:pt>
    <dgm:pt modelId="{F2E7022C-437C-471A-A477-BF3222B41107}" type="pres">
      <dgm:prSet presAssocID="{C4F47EF1-B41D-41F1-B350-14F5BA7A4D6A}" presName="Accent5" presStyleLbl="node1" presStyleIdx="4" presStyleCnt="9"/>
      <dgm:spPr/>
    </dgm:pt>
    <dgm:pt modelId="{C7EEB254-69E9-40BB-A512-BBDB6D739CBC}" type="pres">
      <dgm:prSet presAssocID="{C4F47EF1-B41D-41F1-B350-14F5BA7A4D6A}" presName="Accent6" presStyleLbl="node1" presStyleIdx="5" presStyleCnt="9"/>
      <dgm:spPr/>
    </dgm:pt>
    <dgm:pt modelId="{5339E215-D102-4208-8D75-E88443EBE4BA}" type="pres">
      <dgm:prSet presAssocID="{0818AD82-4373-4B51-BC38-2497D6703F16}" presName="Child1" presStyleLbl="node1" presStyleIdx="6" presStyleCnt="9" custScaleX="146410" custScaleY="14641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7384835-78E3-4CD2-B882-44E8848F4CC9}" type="pres">
      <dgm:prSet presAssocID="{0818AD82-4373-4B51-BC38-2497D6703F16}" presName="Accent7" presStyleCnt="0"/>
      <dgm:spPr/>
    </dgm:pt>
    <dgm:pt modelId="{43E46145-405F-448E-8FB2-92BDFCA01650}" type="pres">
      <dgm:prSet presAssocID="{0818AD82-4373-4B51-BC38-2497D6703F16}" presName="AccentHold1" presStyleLbl="node1" presStyleIdx="7" presStyleCnt="9"/>
      <dgm:spPr/>
    </dgm:pt>
    <dgm:pt modelId="{E081D8B7-43DE-474C-B85B-2DF0283349A4}" type="pres">
      <dgm:prSet presAssocID="{0818AD82-4373-4B51-BC38-2497D6703F16}" presName="Accent8" presStyleCnt="0"/>
      <dgm:spPr/>
    </dgm:pt>
    <dgm:pt modelId="{5214BC62-85E2-40F7-A538-A28FF62ECBC5}" type="pres">
      <dgm:prSet presAssocID="{0818AD82-4373-4B51-BC38-2497D6703F16}" presName="AccentHold2" presStyleLbl="node1" presStyleIdx="8" presStyleCnt="9"/>
      <dgm:spPr/>
    </dgm:pt>
  </dgm:ptLst>
  <dgm:cxnLst>
    <dgm:cxn modelId="{D158B86B-EBAF-4865-A815-B5D739117182}" srcId="{C4F47EF1-B41D-41F1-B350-14F5BA7A4D6A}" destId="{0818AD82-4373-4B51-BC38-2497D6703F16}" srcOrd="0" destOrd="0" parTransId="{9263B2A6-37A6-46E8-A067-E03932D95995}" sibTransId="{F8E4FC2B-D1D4-4EBF-912C-36EC4EAA2FA1}"/>
    <dgm:cxn modelId="{DA471CA5-3E3A-4EF3-BABB-F7B41B418E9E}" type="presOf" srcId="{E66F8772-6DDC-49D3-9831-9C277EA49CF9}" destId="{1A747AE6-163D-4154-A27C-098AE5D8D139}" srcOrd="0" destOrd="0" presId="urn:microsoft.com/office/officeart/2009/3/layout/CircleRelationship"/>
    <dgm:cxn modelId="{994C16B1-AC3E-446B-8BDD-96211F174C79}" type="presOf" srcId="{C4F47EF1-B41D-41F1-B350-14F5BA7A4D6A}" destId="{90E94876-DB47-46D9-8FAA-83DA58403D4C}" srcOrd="0" destOrd="0" presId="urn:microsoft.com/office/officeart/2009/3/layout/CircleRelationship"/>
    <dgm:cxn modelId="{F089554B-97FD-475B-A88A-46673547B383}" srcId="{E66F8772-6DDC-49D3-9831-9C277EA49CF9}" destId="{C4F47EF1-B41D-41F1-B350-14F5BA7A4D6A}" srcOrd="0" destOrd="0" parTransId="{B1BBC048-2447-452B-800A-93167847D78B}" sibTransId="{E1A54094-331A-4623-B40B-54D3A0E45FB5}"/>
    <dgm:cxn modelId="{2D889AA3-B61B-4410-B821-8C3DECD0261A}" type="presOf" srcId="{0818AD82-4373-4B51-BC38-2497D6703F16}" destId="{5339E215-D102-4208-8D75-E88443EBE4BA}" srcOrd="0" destOrd="0" presId="urn:microsoft.com/office/officeart/2009/3/layout/CircleRelationship"/>
    <dgm:cxn modelId="{D190F464-5F59-41A3-B994-8CD8BA80C710}" type="presParOf" srcId="{1A747AE6-163D-4154-A27C-098AE5D8D139}" destId="{90E94876-DB47-46D9-8FAA-83DA58403D4C}" srcOrd="0" destOrd="0" presId="urn:microsoft.com/office/officeart/2009/3/layout/CircleRelationship"/>
    <dgm:cxn modelId="{E829B6E9-FD58-4904-AA77-97800368533D}" type="presParOf" srcId="{1A747AE6-163D-4154-A27C-098AE5D8D139}" destId="{0292467B-B0CC-45A5-8EF8-00DE96AFB839}" srcOrd="1" destOrd="0" presId="urn:microsoft.com/office/officeart/2009/3/layout/CircleRelationship"/>
    <dgm:cxn modelId="{2335829D-7178-4988-AFE5-B30DB29907E3}" type="presParOf" srcId="{1A747AE6-163D-4154-A27C-098AE5D8D139}" destId="{B95BE995-4DEC-4243-B385-69B4130E7FAE}" srcOrd="2" destOrd="0" presId="urn:microsoft.com/office/officeart/2009/3/layout/CircleRelationship"/>
    <dgm:cxn modelId="{86EC2C67-EF7A-4D3B-B569-2DF0AA511FA4}" type="presParOf" srcId="{1A747AE6-163D-4154-A27C-098AE5D8D139}" destId="{B45A5C09-037B-4871-BBAD-931AB5358105}" srcOrd="3" destOrd="0" presId="urn:microsoft.com/office/officeart/2009/3/layout/CircleRelationship"/>
    <dgm:cxn modelId="{E16AC7EC-765C-47F1-86D4-417AC2FCC6D4}" type="presParOf" srcId="{1A747AE6-163D-4154-A27C-098AE5D8D139}" destId="{A58CF7EF-F87E-45CD-B0A5-06446699236C}" srcOrd="4" destOrd="0" presId="urn:microsoft.com/office/officeart/2009/3/layout/CircleRelationship"/>
    <dgm:cxn modelId="{0C821ABF-A7DC-4252-973D-FC075889ECAC}" type="presParOf" srcId="{1A747AE6-163D-4154-A27C-098AE5D8D139}" destId="{F2E7022C-437C-471A-A477-BF3222B41107}" srcOrd="5" destOrd="0" presId="urn:microsoft.com/office/officeart/2009/3/layout/CircleRelationship"/>
    <dgm:cxn modelId="{784A13DF-579A-47EB-B40E-BB229B333525}" type="presParOf" srcId="{1A747AE6-163D-4154-A27C-098AE5D8D139}" destId="{C7EEB254-69E9-40BB-A512-BBDB6D739CBC}" srcOrd="6" destOrd="0" presId="urn:microsoft.com/office/officeart/2009/3/layout/CircleRelationship"/>
    <dgm:cxn modelId="{C684B7A6-51F0-4ED6-B160-DA947ADABABD}" type="presParOf" srcId="{1A747AE6-163D-4154-A27C-098AE5D8D139}" destId="{5339E215-D102-4208-8D75-E88443EBE4BA}" srcOrd="7" destOrd="0" presId="urn:microsoft.com/office/officeart/2009/3/layout/CircleRelationship"/>
    <dgm:cxn modelId="{871B4B63-2E54-4ED0-BFFC-720D5D3ECD3F}" type="presParOf" srcId="{1A747AE6-163D-4154-A27C-098AE5D8D139}" destId="{47384835-78E3-4CD2-B882-44E8848F4CC9}" srcOrd="8" destOrd="0" presId="urn:microsoft.com/office/officeart/2009/3/layout/CircleRelationship"/>
    <dgm:cxn modelId="{EDA9F5A7-7057-4BDA-A77D-DA4711B42228}" type="presParOf" srcId="{47384835-78E3-4CD2-B882-44E8848F4CC9}" destId="{43E46145-405F-448E-8FB2-92BDFCA01650}" srcOrd="0" destOrd="0" presId="urn:microsoft.com/office/officeart/2009/3/layout/CircleRelationship"/>
    <dgm:cxn modelId="{F0BF2F9C-93F1-4D4C-B0BC-D24096B306AC}" type="presParOf" srcId="{1A747AE6-163D-4154-A27C-098AE5D8D139}" destId="{E081D8B7-43DE-474C-B85B-2DF0283349A4}" srcOrd="9" destOrd="0" presId="urn:microsoft.com/office/officeart/2009/3/layout/CircleRelationship"/>
    <dgm:cxn modelId="{22AA60FB-E938-4A93-911B-43FD3950BA3D}" type="presParOf" srcId="{E081D8B7-43DE-474C-B85B-2DF0283349A4}" destId="{5214BC62-85E2-40F7-A538-A28FF62ECBC5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62735DA-ADC9-4E90-A919-3BB0EBA33280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2304CED-8BFA-443F-A536-311C301C8428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Вилдаглиптин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50-100 мг/сутки</a:t>
          </a:r>
          <a:endParaRPr lang="ru-RU" sz="1800" dirty="0">
            <a:solidFill>
              <a:schemeClr val="tx1"/>
            </a:solidFill>
          </a:endParaRPr>
        </a:p>
      </dgm:t>
    </dgm:pt>
    <dgm:pt modelId="{922CD5AE-B82A-4A9B-AA5B-2413B72C17B3}" type="parTrans" cxnId="{8EC9A18D-2E1E-40A4-A46C-EE5C3CF50A7B}">
      <dgm:prSet/>
      <dgm:spPr/>
      <dgm:t>
        <a:bodyPr/>
        <a:lstStyle/>
        <a:p>
          <a:endParaRPr lang="ru-RU"/>
        </a:p>
      </dgm:t>
    </dgm:pt>
    <dgm:pt modelId="{F986A83D-E705-4391-9BFC-0FA90FE9853F}" type="sibTrans" cxnId="{8EC9A18D-2E1E-40A4-A46C-EE5C3CF50A7B}">
      <dgm:prSet/>
      <dgm:spPr/>
      <dgm:t>
        <a:bodyPr/>
        <a:lstStyle/>
        <a:p>
          <a:endParaRPr lang="ru-RU"/>
        </a:p>
      </dgm:t>
    </dgm:pt>
    <dgm:pt modelId="{E1F91597-58E6-4987-85E6-91944A67E785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Ситаглиптин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25-100 мг/сутки</a:t>
          </a:r>
          <a:endParaRPr lang="ru-RU" sz="1800" dirty="0">
            <a:solidFill>
              <a:schemeClr val="tx1"/>
            </a:solidFill>
          </a:endParaRPr>
        </a:p>
      </dgm:t>
    </dgm:pt>
    <dgm:pt modelId="{E51BCAE9-094B-4B37-8C30-557337A24A66}" type="parTrans" cxnId="{8ED532DC-1DD0-4C35-AD29-CCB504DAA202}">
      <dgm:prSet/>
      <dgm:spPr/>
      <dgm:t>
        <a:bodyPr/>
        <a:lstStyle/>
        <a:p>
          <a:endParaRPr lang="ru-RU"/>
        </a:p>
      </dgm:t>
    </dgm:pt>
    <dgm:pt modelId="{7B576558-059B-4694-816C-33BF8534151A}" type="sibTrans" cxnId="{8ED532DC-1DD0-4C35-AD29-CCB504DAA202}">
      <dgm:prSet/>
      <dgm:spPr/>
      <dgm:t>
        <a:bodyPr/>
        <a:lstStyle/>
        <a:p>
          <a:endParaRPr lang="ru-RU"/>
        </a:p>
      </dgm:t>
    </dgm:pt>
    <dgm:pt modelId="{5D5AABAD-9C08-41D1-AE88-C21C484A5307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Саксаглиптин</a:t>
          </a:r>
          <a:endParaRPr lang="ru-RU" sz="1800" dirty="0">
            <a:solidFill>
              <a:schemeClr val="tx1"/>
            </a:solidFill>
          </a:endParaRPr>
        </a:p>
      </dgm:t>
    </dgm:pt>
    <dgm:pt modelId="{335D8B91-E7E5-4DA1-B850-DAAC607A36D4}" type="parTrans" cxnId="{B1F2E8DD-69D3-460E-B651-511281C72B38}">
      <dgm:prSet/>
      <dgm:spPr/>
      <dgm:t>
        <a:bodyPr/>
        <a:lstStyle/>
        <a:p>
          <a:endParaRPr lang="ru-RU"/>
        </a:p>
      </dgm:t>
    </dgm:pt>
    <dgm:pt modelId="{A91B7F37-EEAC-4B97-B61F-6AAAAC5D230E}" type="sibTrans" cxnId="{B1F2E8DD-69D3-460E-B651-511281C72B38}">
      <dgm:prSet/>
      <dgm:spPr/>
      <dgm:t>
        <a:bodyPr/>
        <a:lstStyle/>
        <a:p>
          <a:endParaRPr lang="ru-RU"/>
        </a:p>
      </dgm:t>
    </dgm:pt>
    <dgm:pt modelId="{5F067CF6-A0E2-4543-8E56-244DBE9D6CF5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Линаглиптин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5 мг/сутки</a:t>
          </a:r>
          <a:endParaRPr lang="ru-RU" sz="1800" dirty="0">
            <a:solidFill>
              <a:schemeClr val="tx1"/>
            </a:solidFill>
          </a:endParaRPr>
        </a:p>
      </dgm:t>
    </dgm:pt>
    <dgm:pt modelId="{72BD27A1-9C77-4B13-AB16-B1392332E0B8}" type="parTrans" cxnId="{C5DEA667-CC57-4C68-B2D3-13FD95A70E8B}">
      <dgm:prSet/>
      <dgm:spPr/>
      <dgm:t>
        <a:bodyPr/>
        <a:lstStyle/>
        <a:p>
          <a:endParaRPr lang="ru-RU"/>
        </a:p>
      </dgm:t>
    </dgm:pt>
    <dgm:pt modelId="{F7B74C37-4CAD-4E3C-944B-D45F1BA7F9CF}" type="sibTrans" cxnId="{C5DEA667-CC57-4C68-B2D3-13FD95A70E8B}">
      <dgm:prSet/>
      <dgm:spPr/>
      <dgm:t>
        <a:bodyPr/>
        <a:lstStyle/>
        <a:p>
          <a:endParaRPr lang="ru-RU"/>
        </a:p>
      </dgm:t>
    </dgm:pt>
    <dgm:pt modelId="{99A1320D-DAC0-4506-97F6-024689D69951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Алоглиптин</a:t>
          </a:r>
          <a:endParaRPr lang="ru-RU" sz="1800" dirty="0">
            <a:solidFill>
              <a:schemeClr val="tx1"/>
            </a:solidFill>
          </a:endParaRPr>
        </a:p>
      </dgm:t>
    </dgm:pt>
    <dgm:pt modelId="{23DD3FC6-88CD-4C24-AF3D-021FC7878919}" type="parTrans" cxnId="{2708C16E-2D59-4FCF-AD4A-692A2C38CFAE}">
      <dgm:prSet/>
      <dgm:spPr/>
      <dgm:t>
        <a:bodyPr/>
        <a:lstStyle/>
        <a:p>
          <a:endParaRPr lang="ru-RU"/>
        </a:p>
      </dgm:t>
    </dgm:pt>
    <dgm:pt modelId="{B164641D-0BA0-4E79-B943-87EAF0C28C35}" type="sibTrans" cxnId="{2708C16E-2D59-4FCF-AD4A-692A2C38CFAE}">
      <dgm:prSet/>
      <dgm:spPr/>
      <dgm:t>
        <a:bodyPr/>
        <a:lstStyle/>
        <a:p>
          <a:endParaRPr lang="ru-RU"/>
        </a:p>
      </dgm:t>
    </dgm:pt>
    <dgm:pt modelId="{6EC4DD67-3DB3-4ADD-9B92-2B72A9774246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Омариглиптин</a:t>
          </a:r>
          <a:endParaRPr lang="ru-RU" sz="1800" dirty="0">
            <a:solidFill>
              <a:schemeClr val="tx1"/>
            </a:solidFill>
          </a:endParaRPr>
        </a:p>
      </dgm:t>
    </dgm:pt>
    <dgm:pt modelId="{30F015BC-6B71-4758-9938-4FBE48D46527}" type="parTrans" cxnId="{CB59C492-4F75-4A58-B2C2-7E36AC544134}">
      <dgm:prSet/>
      <dgm:spPr/>
      <dgm:t>
        <a:bodyPr/>
        <a:lstStyle/>
        <a:p>
          <a:endParaRPr lang="ru-RU"/>
        </a:p>
      </dgm:t>
    </dgm:pt>
    <dgm:pt modelId="{8FBAB879-4E5D-41CE-B06C-1E6D18EF10E8}" type="sibTrans" cxnId="{CB59C492-4F75-4A58-B2C2-7E36AC544134}">
      <dgm:prSet/>
      <dgm:spPr/>
      <dgm:t>
        <a:bodyPr/>
        <a:lstStyle/>
        <a:p>
          <a:endParaRPr lang="ru-RU"/>
        </a:p>
      </dgm:t>
    </dgm:pt>
    <dgm:pt modelId="{5815912E-5E05-4CFB-BA2A-A8E1D8296B71}" type="pres">
      <dgm:prSet presAssocID="{D62735DA-ADC9-4E90-A919-3BB0EBA33280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DCB36208-C9A5-4B92-9549-7671977B826E}" type="pres">
      <dgm:prSet presAssocID="{B2304CED-8BFA-443F-A536-311C301C8428}" presName="Parent" presStyleLbl="node0" presStyleIdx="0" presStyleCnt="1" custScaleX="75132" custScaleY="75132" custLinFactNeighborX="5550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64C08311-0704-47E3-8D8A-420C9C0BA3AA}" type="pres">
      <dgm:prSet presAssocID="{B2304CED-8BFA-443F-A536-311C301C8428}" presName="Accent2" presStyleLbl="node1" presStyleIdx="0" presStyleCnt="19"/>
      <dgm:spPr/>
    </dgm:pt>
    <dgm:pt modelId="{9D37AF48-4B06-4B50-9E6C-08DE8CAD08FC}" type="pres">
      <dgm:prSet presAssocID="{B2304CED-8BFA-443F-A536-311C301C8428}" presName="Accent3" presStyleLbl="node1" presStyleIdx="1" presStyleCnt="19"/>
      <dgm:spPr/>
    </dgm:pt>
    <dgm:pt modelId="{D831E7CD-5482-4A1B-8F53-289401E986CF}" type="pres">
      <dgm:prSet presAssocID="{B2304CED-8BFA-443F-A536-311C301C8428}" presName="Accent4" presStyleLbl="node1" presStyleIdx="2" presStyleCnt="19"/>
      <dgm:spPr/>
    </dgm:pt>
    <dgm:pt modelId="{3E5998BB-7566-438A-BBF6-61425D872D76}" type="pres">
      <dgm:prSet presAssocID="{B2304CED-8BFA-443F-A536-311C301C8428}" presName="Accent5" presStyleLbl="node1" presStyleIdx="3" presStyleCnt="19"/>
      <dgm:spPr/>
    </dgm:pt>
    <dgm:pt modelId="{90170337-22EE-4719-957E-B535D3298016}" type="pres">
      <dgm:prSet presAssocID="{B2304CED-8BFA-443F-A536-311C301C8428}" presName="Accent6" presStyleLbl="node1" presStyleIdx="4" presStyleCnt="19"/>
      <dgm:spPr/>
    </dgm:pt>
    <dgm:pt modelId="{B6755BBB-C1BA-4C08-932E-26C8D8FBD4BE}" type="pres">
      <dgm:prSet presAssocID="{E1F91597-58E6-4987-85E6-91944A67E785}" presName="Child1" presStyleLbl="node1" presStyleIdx="5" presStyleCnt="19" custScaleX="177156" custScaleY="177156" custLinFactNeighborX="1363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77A7169-A143-4EF5-AAD6-C74F24B8B319}" type="pres">
      <dgm:prSet presAssocID="{E1F91597-58E6-4987-85E6-91944A67E785}" presName="Accent7" presStyleCnt="0"/>
      <dgm:spPr/>
    </dgm:pt>
    <dgm:pt modelId="{1A47E675-0FED-44EF-8E6B-19EA2D841120}" type="pres">
      <dgm:prSet presAssocID="{E1F91597-58E6-4987-85E6-91944A67E785}" presName="AccentHold1" presStyleLbl="node1" presStyleIdx="6" presStyleCnt="19"/>
      <dgm:spPr/>
    </dgm:pt>
    <dgm:pt modelId="{B322282F-AA9F-476B-85CE-2CD2E64F63C5}" type="pres">
      <dgm:prSet presAssocID="{E1F91597-58E6-4987-85E6-91944A67E785}" presName="Accent8" presStyleCnt="0"/>
      <dgm:spPr/>
    </dgm:pt>
    <dgm:pt modelId="{DEF507B8-6DE2-4281-AAC1-5D7398286E14}" type="pres">
      <dgm:prSet presAssocID="{E1F91597-58E6-4987-85E6-91944A67E785}" presName="AccentHold2" presStyleLbl="node1" presStyleIdx="7" presStyleCnt="19"/>
      <dgm:spPr/>
    </dgm:pt>
    <dgm:pt modelId="{4CBEC8D6-5ACE-42EB-B57A-9F46ABC718F4}" type="pres">
      <dgm:prSet presAssocID="{5D5AABAD-9C08-41D1-AE88-C21C484A5307}" presName="Child2" presStyleLbl="node1" presStyleIdx="8" presStyleCnt="19" custScaleX="161051" custScaleY="16105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4BE0025-15B0-4FBC-AD1D-39E3620091F0}" type="pres">
      <dgm:prSet presAssocID="{5D5AABAD-9C08-41D1-AE88-C21C484A5307}" presName="Accent9" presStyleCnt="0"/>
      <dgm:spPr/>
    </dgm:pt>
    <dgm:pt modelId="{DA0637F8-A96B-483E-BEE1-19D03B75F672}" type="pres">
      <dgm:prSet presAssocID="{5D5AABAD-9C08-41D1-AE88-C21C484A5307}" presName="AccentHold1" presStyleLbl="node1" presStyleIdx="9" presStyleCnt="19"/>
      <dgm:spPr/>
    </dgm:pt>
    <dgm:pt modelId="{653B73DF-12EC-4BA6-9926-769B30804E5B}" type="pres">
      <dgm:prSet presAssocID="{5D5AABAD-9C08-41D1-AE88-C21C484A5307}" presName="Accent10" presStyleCnt="0"/>
      <dgm:spPr/>
    </dgm:pt>
    <dgm:pt modelId="{62D4CF2B-C6DE-4171-AE82-7C199D271501}" type="pres">
      <dgm:prSet presAssocID="{5D5AABAD-9C08-41D1-AE88-C21C484A5307}" presName="AccentHold2" presStyleLbl="node1" presStyleIdx="10" presStyleCnt="19"/>
      <dgm:spPr/>
    </dgm:pt>
    <dgm:pt modelId="{EFD499E6-5EE1-4A80-BC1A-0E5686ED2FEB}" type="pres">
      <dgm:prSet presAssocID="{5D5AABAD-9C08-41D1-AE88-C21C484A5307}" presName="Accent11" presStyleCnt="0"/>
      <dgm:spPr/>
    </dgm:pt>
    <dgm:pt modelId="{FC1105B7-D290-4BA1-8FFA-D27D2B9CA8C8}" type="pres">
      <dgm:prSet presAssocID="{5D5AABAD-9C08-41D1-AE88-C21C484A5307}" presName="AccentHold3" presStyleLbl="node1" presStyleIdx="11" presStyleCnt="19"/>
      <dgm:spPr/>
    </dgm:pt>
    <dgm:pt modelId="{B4EB069C-024D-4CB1-B29D-6E4EB4D3D99B}" type="pres">
      <dgm:prSet presAssocID="{5F067CF6-A0E2-4543-8E56-244DBE9D6CF5}" presName="Child3" presStyleLbl="node1" presStyleIdx="12" presStyleCnt="19" custScaleX="161051" custScaleY="161051" custLinFactNeighborX="-454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BDA3B17-9201-4BC6-9573-1DD6FFCD1CA5}" type="pres">
      <dgm:prSet presAssocID="{5F067CF6-A0E2-4543-8E56-244DBE9D6CF5}" presName="Accent12" presStyleCnt="0"/>
      <dgm:spPr/>
    </dgm:pt>
    <dgm:pt modelId="{61B62645-41DE-41BD-B2AC-3C63C140404A}" type="pres">
      <dgm:prSet presAssocID="{5F067CF6-A0E2-4543-8E56-244DBE9D6CF5}" presName="AccentHold1" presStyleLbl="node1" presStyleIdx="13" presStyleCnt="19"/>
      <dgm:spPr/>
    </dgm:pt>
    <dgm:pt modelId="{18B96398-5B50-4CEE-ACE0-F261373506C2}" type="pres">
      <dgm:prSet presAssocID="{99A1320D-DAC0-4506-97F6-024689D69951}" presName="Child4" presStyleLbl="node1" presStyleIdx="14" presStyleCnt="19" custScaleX="161051" custScaleY="161051" custLinFactNeighborX="9999" custLinFactNeighborY="-1272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3809F00-66B5-47EA-BA12-84C1E3F722E8}" type="pres">
      <dgm:prSet presAssocID="{99A1320D-DAC0-4506-97F6-024689D69951}" presName="Accent13" presStyleCnt="0"/>
      <dgm:spPr/>
    </dgm:pt>
    <dgm:pt modelId="{A734D67E-D6BA-435B-9F13-693B1AACE8EA}" type="pres">
      <dgm:prSet presAssocID="{99A1320D-DAC0-4506-97F6-024689D69951}" presName="AccentHold1" presStyleLbl="node1" presStyleIdx="15" presStyleCnt="19"/>
      <dgm:spPr/>
    </dgm:pt>
    <dgm:pt modelId="{1570802B-D9C2-4C11-9137-2C49E5DCDF60}" type="pres">
      <dgm:prSet presAssocID="{6EC4DD67-3DB3-4ADD-9B92-2B72A9774246}" presName="Child5" presStyleLbl="node1" presStyleIdx="16" presStyleCnt="19" custScaleX="161051" custScaleY="16105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1943F78-E265-431B-8CCD-956DEE82DC37}" type="pres">
      <dgm:prSet presAssocID="{6EC4DD67-3DB3-4ADD-9B92-2B72A9774246}" presName="Accent15" presStyleCnt="0"/>
      <dgm:spPr/>
    </dgm:pt>
    <dgm:pt modelId="{FBF8D734-6A1E-4573-82E4-8F5E6F164AF9}" type="pres">
      <dgm:prSet presAssocID="{6EC4DD67-3DB3-4ADD-9B92-2B72A9774246}" presName="AccentHold2" presStyleLbl="node1" presStyleIdx="17" presStyleCnt="19"/>
      <dgm:spPr/>
    </dgm:pt>
    <dgm:pt modelId="{75455B73-9F91-4B9B-A53B-FCA9EBA81D3A}" type="pres">
      <dgm:prSet presAssocID="{6EC4DD67-3DB3-4ADD-9B92-2B72A9774246}" presName="Accent16" presStyleCnt="0"/>
      <dgm:spPr/>
    </dgm:pt>
    <dgm:pt modelId="{7B09254A-051C-4BF5-98AB-91539B5981AF}" type="pres">
      <dgm:prSet presAssocID="{6EC4DD67-3DB3-4ADD-9B92-2B72A9774246}" presName="AccentHold3" presStyleLbl="node1" presStyleIdx="18" presStyleCnt="19"/>
      <dgm:spPr/>
    </dgm:pt>
  </dgm:ptLst>
  <dgm:cxnLst>
    <dgm:cxn modelId="{B1F2E8DD-69D3-460E-B651-511281C72B38}" srcId="{B2304CED-8BFA-443F-A536-311C301C8428}" destId="{5D5AABAD-9C08-41D1-AE88-C21C484A5307}" srcOrd="1" destOrd="0" parTransId="{335D8B91-E7E5-4DA1-B850-DAAC607A36D4}" sibTransId="{A91B7F37-EEAC-4B97-B61F-6AAAAC5D230E}"/>
    <dgm:cxn modelId="{E6D35C2F-8412-4D89-AA2D-CE595FEE70DE}" type="presOf" srcId="{E1F91597-58E6-4987-85E6-91944A67E785}" destId="{B6755BBB-C1BA-4C08-932E-26C8D8FBD4BE}" srcOrd="0" destOrd="0" presId="urn:microsoft.com/office/officeart/2009/3/layout/CircleRelationship"/>
    <dgm:cxn modelId="{5337B1EF-33A7-4A5D-9A38-4117A2BEE930}" type="presOf" srcId="{6EC4DD67-3DB3-4ADD-9B92-2B72A9774246}" destId="{1570802B-D9C2-4C11-9137-2C49E5DCDF60}" srcOrd="0" destOrd="0" presId="urn:microsoft.com/office/officeart/2009/3/layout/CircleRelationship"/>
    <dgm:cxn modelId="{A812A331-0950-4751-88FD-34C5C4DE919E}" type="presOf" srcId="{99A1320D-DAC0-4506-97F6-024689D69951}" destId="{18B96398-5B50-4CEE-ACE0-F261373506C2}" srcOrd="0" destOrd="0" presId="urn:microsoft.com/office/officeart/2009/3/layout/CircleRelationship"/>
    <dgm:cxn modelId="{B550E8A8-FE93-43F6-9EEE-77E28A8E7C52}" type="presOf" srcId="{B2304CED-8BFA-443F-A536-311C301C8428}" destId="{DCB36208-C9A5-4B92-9549-7671977B826E}" srcOrd="0" destOrd="0" presId="urn:microsoft.com/office/officeart/2009/3/layout/CircleRelationship"/>
    <dgm:cxn modelId="{2708C16E-2D59-4FCF-AD4A-692A2C38CFAE}" srcId="{B2304CED-8BFA-443F-A536-311C301C8428}" destId="{99A1320D-DAC0-4506-97F6-024689D69951}" srcOrd="3" destOrd="0" parTransId="{23DD3FC6-88CD-4C24-AF3D-021FC7878919}" sibTransId="{B164641D-0BA0-4E79-B943-87EAF0C28C35}"/>
    <dgm:cxn modelId="{8B3CA434-4898-49D3-A7E7-F4979EA800E1}" type="presOf" srcId="{D62735DA-ADC9-4E90-A919-3BB0EBA33280}" destId="{5815912E-5E05-4CFB-BA2A-A8E1D8296B71}" srcOrd="0" destOrd="0" presId="urn:microsoft.com/office/officeart/2009/3/layout/CircleRelationship"/>
    <dgm:cxn modelId="{CB59C492-4F75-4A58-B2C2-7E36AC544134}" srcId="{B2304CED-8BFA-443F-A536-311C301C8428}" destId="{6EC4DD67-3DB3-4ADD-9B92-2B72A9774246}" srcOrd="4" destOrd="0" parTransId="{30F015BC-6B71-4758-9938-4FBE48D46527}" sibTransId="{8FBAB879-4E5D-41CE-B06C-1E6D18EF10E8}"/>
    <dgm:cxn modelId="{C5DEA667-CC57-4C68-B2D3-13FD95A70E8B}" srcId="{B2304CED-8BFA-443F-A536-311C301C8428}" destId="{5F067CF6-A0E2-4543-8E56-244DBE9D6CF5}" srcOrd="2" destOrd="0" parTransId="{72BD27A1-9C77-4B13-AB16-B1392332E0B8}" sibTransId="{F7B74C37-4CAD-4E3C-944B-D45F1BA7F9CF}"/>
    <dgm:cxn modelId="{8EC9A18D-2E1E-40A4-A46C-EE5C3CF50A7B}" srcId="{D62735DA-ADC9-4E90-A919-3BB0EBA33280}" destId="{B2304CED-8BFA-443F-A536-311C301C8428}" srcOrd="0" destOrd="0" parTransId="{922CD5AE-B82A-4A9B-AA5B-2413B72C17B3}" sibTransId="{F986A83D-E705-4391-9BFC-0FA90FE9853F}"/>
    <dgm:cxn modelId="{3F3E7BF7-E0E7-4EFE-8C16-8D026E3784CC}" type="presOf" srcId="{5F067CF6-A0E2-4543-8E56-244DBE9D6CF5}" destId="{B4EB069C-024D-4CB1-B29D-6E4EB4D3D99B}" srcOrd="0" destOrd="0" presId="urn:microsoft.com/office/officeart/2009/3/layout/CircleRelationship"/>
    <dgm:cxn modelId="{8303FF0B-90F8-4134-94C4-796A279414D5}" type="presOf" srcId="{5D5AABAD-9C08-41D1-AE88-C21C484A5307}" destId="{4CBEC8D6-5ACE-42EB-B57A-9F46ABC718F4}" srcOrd="0" destOrd="0" presId="urn:microsoft.com/office/officeart/2009/3/layout/CircleRelationship"/>
    <dgm:cxn modelId="{8ED532DC-1DD0-4C35-AD29-CCB504DAA202}" srcId="{B2304CED-8BFA-443F-A536-311C301C8428}" destId="{E1F91597-58E6-4987-85E6-91944A67E785}" srcOrd="0" destOrd="0" parTransId="{E51BCAE9-094B-4B37-8C30-557337A24A66}" sibTransId="{7B576558-059B-4694-816C-33BF8534151A}"/>
    <dgm:cxn modelId="{772E6CA2-DA8C-4FD8-B01E-D8C63C88A956}" type="presParOf" srcId="{5815912E-5E05-4CFB-BA2A-A8E1D8296B71}" destId="{DCB36208-C9A5-4B92-9549-7671977B826E}" srcOrd="0" destOrd="0" presId="urn:microsoft.com/office/officeart/2009/3/layout/CircleRelationship"/>
    <dgm:cxn modelId="{F66A2E31-341E-4689-B084-E4DFD258B349}" type="presParOf" srcId="{5815912E-5E05-4CFB-BA2A-A8E1D8296B71}" destId="{64C08311-0704-47E3-8D8A-420C9C0BA3AA}" srcOrd="1" destOrd="0" presId="urn:microsoft.com/office/officeart/2009/3/layout/CircleRelationship"/>
    <dgm:cxn modelId="{E7C41791-77EF-4D97-9143-11F198F5C6D8}" type="presParOf" srcId="{5815912E-5E05-4CFB-BA2A-A8E1D8296B71}" destId="{9D37AF48-4B06-4B50-9E6C-08DE8CAD08FC}" srcOrd="2" destOrd="0" presId="urn:microsoft.com/office/officeart/2009/3/layout/CircleRelationship"/>
    <dgm:cxn modelId="{D5090883-748D-4C02-A569-E6CB94EA8C2E}" type="presParOf" srcId="{5815912E-5E05-4CFB-BA2A-A8E1D8296B71}" destId="{D831E7CD-5482-4A1B-8F53-289401E986CF}" srcOrd="3" destOrd="0" presId="urn:microsoft.com/office/officeart/2009/3/layout/CircleRelationship"/>
    <dgm:cxn modelId="{2D5CE10E-B196-4309-B66B-8CA8B70CCB17}" type="presParOf" srcId="{5815912E-5E05-4CFB-BA2A-A8E1D8296B71}" destId="{3E5998BB-7566-438A-BBF6-61425D872D76}" srcOrd="4" destOrd="0" presId="urn:microsoft.com/office/officeart/2009/3/layout/CircleRelationship"/>
    <dgm:cxn modelId="{AD502021-E1F9-435B-A90B-FDC9ECB08BB9}" type="presParOf" srcId="{5815912E-5E05-4CFB-BA2A-A8E1D8296B71}" destId="{90170337-22EE-4719-957E-B535D3298016}" srcOrd="5" destOrd="0" presId="urn:microsoft.com/office/officeart/2009/3/layout/CircleRelationship"/>
    <dgm:cxn modelId="{8B098302-3E14-49A8-A68D-38CC2728A062}" type="presParOf" srcId="{5815912E-5E05-4CFB-BA2A-A8E1D8296B71}" destId="{B6755BBB-C1BA-4C08-932E-26C8D8FBD4BE}" srcOrd="6" destOrd="0" presId="urn:microsoft.com/office/officeart/2009/3/layout/CircleRelationship"/>
    <dgm:cxn modelId="{DAA0C8C5-B91D-4A01-8BED-238BC2A513FA}" type="presParOf" srcId="{5815912E-5E05-4CFB-BA2A-A8E1D8296B71}" destId="{577A7169-A143-4EF5-AAD6-C74F24B8B319}" srcOrd="7" destOrd="0" presId="urn:microsoft.com/office/officeart/2009/3/layout/CircleRelationship"/>
    <dgm:cxn modelId="{C9A3DA60-9D28-43F3-A0E8-FFD843F274A7}" type="presParOf" srcId="{577A7169-A143-4EF5-AAD6-C74F24B8B319}" destId="{1A47E675-0FED-44EF-8E6B-19EA2D841120}" srcOrd="0" destOrd="0" presId="urn:microsoft.com/office/officeart/2009/3/layout/CircleRelationship"/>
    <dgm:cxn modelId="{D5F4D239-FBC2-4F22-B8A6-4B301A2F8C02}" type="presParOf" srcId="{5815912E-5E05-4CFB-BA2A-A8E1D8296B71}" destId="{B322282F-AA9F-476B-85CE-2CD2E64F63C5}" srcOrd="8" destOrd="0" presId="urn:microsoft.com/office/officeart/2009/3/layout/CircleRelationship"/>
    <dgm:cxn modelId="{63B62CFE-175C-4943-AAAB-060F0B9BAC19}" type="presParOf" srcId="{B322282F-AA9F-476B-85CE-2CD2E64F63C5}" destId="{DEF507B8-6DE2-4281-AAC1-5D7398286E14}" srcOrd="0" destOrd="0" presId="urn:microsoft.com/office/officeart/2009/3/layout/CircleRelationship"/>
    <dgm:cxn modelId="{60872E07-BF2A-4D2F-9ED1-1B2DF07729C6}" type="presParOf" srcId="{5815912E-5E05-4CFB-BA2A-A8E1D8296B71}" destId="{4CBEC8D6-5ACE-42EB-B57A-9F46ABC718F4}" srcOrd="9" destOrd="0" presId="urn:microsoft.com/office/officeart/2009/3/layout/CircleRelationship"/>
    <dgm:cxn modelId="{09105A49-75D0-481A-9A39-9417F7D3ABEE}" type="presParOf" srcId="{5815912E-5E05-4CFB-BA2A-A8E1D8296B71}" destId="{C4BE0025-15B0-4FBC-AD1D-39E3620091F0}" srcOrd="10" destOrd="0" presId="urn:microsoft.com/office/officeart/2009/3/layout/CircleRelationship"/>
    <dgm:cxn modelId="{CA36C768-73E1-4ADC-AAFE-1DB331D45C80}" type="presParOf" srcId="{C4BE0025-15B0-4FBC-AD1D-39E3620091F0}" destId="{DA0637F8-A96B-483E-BEE1-19D03B75F672}" srcOrd="0" destOrd="0" presId="urn:microsoft.com/office/officeart/2009/3/layout/CircleRelationship"/>
    <dgm:cxn modelId="{A3982889-E102-445C-A0EA-CCBAD360E521}" type="presParOf" srcId="{5815912E-5E05-4CFB-BA2A-A8E1D8296B71}" destId="{653B73DF-12EC-4BA6-9926-769B30804E5B}" srcOrd="11" destOrd="0" presId="urn:microsoft.com/office/officeart/2009/3/layout/CircleRelationship"/>
    <dgm:cxn modelId="{A23E97E1-2243-405B-B41A-DB0C3907040B}" type="presParOf" srcId="{653B73DF-12EC-4BA6-9926-769B30804E5B}" destId="{62D4CF2B-C6DE-4171-AE82-7C199D271501}" srcOrd="0" destOrd="0" presId="urn:microsoft.com/office/officeart/2009/3/layout/CircleRelationship"/>
    <dgm:cxn modelId="{E801EEB2-54D6-4599-AF84-0AEF7613A5EF}" type="presParOf" srcId="{5815912E-5E05-4CFB-BA2A-A8E1D8296B71}" destId="{EFD499E6-5EE1-4A80-BC1A-0E5686ED2FEB}" srcOrd="12" destOrd="0" presId="urn:microsoft.com/office/officeart/2009/3/layout/CircleRelationship"/>
    <dgm:cxn modelId="{27EF0652-815B-4BD6-8658-89F64D75D59E}" type="presParOf" srcId="{EFD499E6-5EE1-4A80-BC1A-0E5686ED2FEB}" destId="{FC1105B7-D290-4BA1-8FFA-D27D2B9CA8C8}" srcOrd="0" destOrd="0" presId="urn:microsoft.com/office/officeart/2009/3/layout/CircleRelationship"/>
    <dgm:cxn modelId="{F88A2FEC-2986-42B6-A75E-3C74630C6A02}" type="presParOf" srcId="{5815912E-5E05-4CFB-BA2A-A8E1D8296B71}" destId="{B4EB069C-024D-4CB1-B29D-6E4EB4D3D99B}" srcOrd="13" destOrd="0" presId="urn:microsoft.com/office/officeart/2009/3/layout/CircleRelationship"/>
    <dgm:cxn modelId="{B2BF9C09-06F6-4F19-A2A1-F2D35436CE78}" type="presParOf" srcId="{5815912E-5E05-4CFB-BA2A-A8E1D8296B71}" destId="{9BDA3B17-9201-4BC6-9573-1DD6FFCD1CA5}" srcOrd="14" destOrd="0" presId="urn:microsoft.com/office/officeart/2009/3/layout/CircleRelationship"/>
    <dgm:cxn modelId="{0207B1AC-C442-4D0B-B588-BB3AE4B9DD49}" type="presParOf" srcId="{9BDA3B17-9201-4BC6-9573-1DD6FFCD1CA5}" destId="{61B62645-41DE-41BD-B2AC-3C63C140404A}" srcOrd="0" destOrd="0" presId="urn:microsoft.com/office/officeart/2009/3/layout/CircleRelationship"/>
    <dgm:cxn modelId="{88E89AAB-AF7F-4BEA-A9F0-C1D38508B9BC}" type="presParOf" srcId="{5815912E-5E05-4CFB-BA2A-A8E1D8296B71}" destId="{18B96398-5B50-4CEE-ACE0-F261373506C2}" srcOrd="15" destOrd="0" presId="urn:microsoft.com/office/officeart/2009/3/layout/CircleRelationship"/>
    <dgm:cxn modelId="{824A7DFE-21C1-4DE0-A5DF-E0698D6DBC16}" type="presParOf" srcId="{5815912E-5E05-4CFB-BA2A-A8E1D8296B71}" destId="{93809F00-66B5-47EA-BA12-84C1E3F722E8}" srcOrd="16" destOrd="0" presId="urn:microsoft.com/office/officeart/2009/3/layout/CircleRelationship"/>
    <dgm:cxn modelId="{30B73C6F-7406-42C3-8C11-46BEB7368069}" type="presParOf" srcId="{93809F00-66B5-47EA-BA12-84C1E3F722E8}" destId="{A734D67E-D6BA-435B-9F13-693B1AACE8EA}" srcOrd="0" destOrd="0" presId="urn:microsoft.com/office/officeart/2009/3/layout/CircleRelationship"/>
    <dgm:cxn modelId="{2663792B-8184-4F3D-A063-BBEA9726C9E4}" type="presParOf" srcId="{5815912E-5E05-4CFB-BA2A-A8E1D8296B71}" destId="{1570802B-D9C2-4C11-9137-2C49E5DCDF60}" srcOrd="17" destOrd="0" presId="urn:microsoft.com/office/officeart/2009/3/layout/CircleRelationship"/>
    <dgm:cxn modelId="{D982B68D-E71D-4709-8FEA-E7519983B8F7}" type="presParOf" srcId="{5815912E-5E05-4CFB-BA2A-A8E1D8296B71}" destId="{E1943F78-E265-431B-8CCD-956DEE82DC37}" srcOrd="18" destOrd="0" presId="urn:microsoft.com/office/officeart/2009/3/layout/CircleRelationship"/>
    <dgm:cxn modelId="{1FA52790-CB97-470D-8559-749F28BC585C}" type="presParOf" srcId="{E1943F78-E265-431B-8CCD-956DEE82DC37}" destId="{FBF8D734-6A1E-4573-82E4-8F5E6F164AF9}" srcOrd="0" destOrd="0" presId="urn:microsoft.com/office/officeart/2009/3/layout/CircleRelationship"/>
    <dgm:cxn modelId="{83CBF8DA-E791-4CE2-9A19-94DA59042BBE}" type="presParOf" srcId="{5815912E-5E05-4CFB-BA2A-A8E1D8296B71}" destId="{75455B73-9F91-4B9B-A53B-FCA9EBA81D3A}" srcOrd="19" destOrd="0" presId="urn:microsoft.com/office/officeart/2009/3/layout/CircleRelationship"/>
    <dgm:cxn modelId="{5B32CE07-0098-4AAC-91F2-E0F6F7180FF8}" type="presParOf" srcId="{75455B73-9F91-4B9B-A53B-FCA9EBA81D3A}" destId="{7B09254A-051C-4BF5-98AB-91539B5981A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146C44E-AF0F-4715-81A5-8ABAD89B49C2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100CE29-A8BE-4E65-9550-E074F6A70AC2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Акарбоза</a:t>
          </a:r>
          <a:endParaRPr lang="ru-RU" sz="1800" dirty="0">
            <a:solidFill>
              <a:schemeClr val="tx1"/>
            </a:solidFill>
          </a:endParaRPr>
        </a:p>
      </dgm:t>
    </dgm:pt>
    <dgm:pt modelId="{2E4F86BC-8890-4EE5-8F66-E1DCA10A489F}" type="parTrans" cxnId="{0025F81F-4709-4E90-8566-84C03A215F29}">
      <dgm:prSet/>
      <dgm:spPr/>
      <dgm:t>
        <a:bodyPr/>
        <a:lstStyle/>
        <a:p>
          <a:endParaRPr lang="ru-RU"/>
        </a:p>
      </dgm:t>
    </dgm:pt>
    <dgm:pt modelId="{14116EC1-5FEF-40F0-A410-74B0D8CA75B1}" type="sibTrans" cxnId="{0025F81F-4709-4E90-8566-84C03A215F29}">
      <dgm:prSet/>
      <dgm:spPr/>
      <dgm:t>
        <a:bodyPr/>
        <a:lstStyle/>
        <a:p>
          <a:endParaRPr lang="ru-RU"/>
        </a:p>
      </dgm:t>
    </dgm:pt>
    <dgm:pt modelId="{38CD7FB9-6E4F-4CAF-9223-B58A7A1F682A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Миглитол</a:t>
          </a:r>
          <a:endParaRPr lang="ru-RU" sz="1800" dirty="0">
            <a:solidFill>
              <a:schemeClr val="tx1"/>
            </a:solidFill>
          </a:endParaRPr>
        </a:p>
      </dgm:t>
    </dgm:pt>
    <dgm:pt modelId="{22140FA8-9A15-4394-93EF-74CA28787D40}" type="parTrans" cxnId="{76ED2841-FEB0-4522-B3B2-F60AB174C30E}">
      <dgm:prSet/>
      <dgm:spPr/>
      <dgm:t>
        <a:bodyPr/>
        <a:lstStyle/>
        <a:p>
          <a:endParaRPr lang="ru-RU"/>
        </a:p>
      </dgm:t>
    </dgm:pt>
    <dgm:pt modelId="{BFD61C62-7253-403E-AF6A-24C63D2AAB17}" type="sibTrans" cxnId="{76ED2841-FEB0-4522-B3B2-F60AB174C30E}">
      <dgm:prSet/>
      <dgm:spPr/>
      <dgm:t>
        <a:bodyPr/>
        <a:lstStyle/>
        <a:p>
          <a:endParaRPr lang="ru-RU"/>
        </a:p>
      </dgm:t>
    </dgm:pt>
    <dgm:pt modelId="{143B1EB7-AC40-4691-B4D4-484BCE5CA60A}" type="pres">
      <dgm:prSet presAssocID="{E146C44E-AF0F-4715-81A5-8ABAD89B49C2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3194C552-802A-4883-ABE8-309B1654E500}" type="pres">
      <dgm:prSet presAssocID="{C100CE29-A8BE-4E65-9550-E074F6A70AC2}" presName="Parent" presStyleLbl="node0" presStyleIdx="0" presStyleCnt="1" custScaleX="68302" custScaleY="68302" custLinFactNeighborX="-23855" custLinFactNeighborY="-9542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D86E2785-449F-4042-B680-CDE40DEE3696}" type="pres">
      <dgm:prSet presAssocID="{C100CE29-A8BE-4E65-9550-E074F6A70AC2}" presName="Accent1" presStyleLbl="node1" presStyleIdx="0" presStyleCnt="9"/>
      <dgm:spPr/>
    </dgm:pt>
    <dgm:pt modelId="{7160E49F-F4D2-461D-A27A-98624ABAB9E3}" type="pres">
      <dgm:prSet presAssocID="{C100CE29-A8BE-4E65-9550-E074F6A70AC2}" presName="Accent2" presStyleLbl="node1" presStyleIdx="1" presStyleCnt="9"/>
      <dgm:spPr/>
    </dgm:pt>
    <dgm:pt modelId="{A64A6A6E-70FF-4C2B-A1FA-5345BBC417A0}" type="pres">
      <dgm:prSet presAssocID="{C100CE29-A8BE-4E65-9550-E074F6A70AC2}" presName="Accent3" presStyleLbl="node1" presStyleIdx="2" presStyleCnt="9"/>
      <dgm:spPr/>
    </dgm:pt>
    <dgm:pt modelId="{5F6C5F4D-EE1F-4709-A4FE-A003C1D7A1BB}" type="pres">
      <dgm:prSet presAssocID="{C100CE29-A8BE-4E65-9550-E074F6A70AC2}" presName="Accent4" presStyleLbl="node1" presStyleIdx="3" presStyleCnt="9"/>
      <dgm:spPr/>
    </dgm:pt>
    <dgm:pt modelId="{0768FFB9-AB86-4FFD-A8AB-FC2E33083B5A}" type="pres">
      <dgm:prSet presAssocID="{C100CE29-A8BE-4E65-9550-E074F6A70AC2}" presName="Accent5" presStyleLbl="node1" presStyleIdx="4" presStyleCnt="9"/>
      <dgm:spPr/>
    </dgm:pt>
    <dgm:pt modelId="{80701A48-8ACA-41E8-BC18-04035C244955}" type="pres">
      <dgm:prSet presAssocID="{C100CE29-A8BE-4E65-9550-E074F6A70AC2}" presName="Accent6" presStyleLbl="node1" presStyleIdx="5" presStyleCnt="9"/>
      <dgm:spPr/>
    </dgm:pt>
    <dgm:pt modelId="{6252DF33-68F1-44F8-A572-C30AB61B59F3}" type="pres">
      <dgm:prSet presAssocID="{38CD7FB9-6E4F-4CAF-9223-B58A7A1F682A}" presName="Child1" presStyleLbl="node1" presStyleIdx="6" presStyleCnt="9" custScaleX="121000" custScaleY="121000" custLinFactY="82877" custLinFactNeighborX="6258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B4682E3-AA18-4331-902D-3B28DF392C67}" type="pres">
      <dgm:prSet presAssocID="{38CD7FB9-6E4F-4CAF-9223-B58A7A1F682A}" presName="Accent7" presStyleCnt="0"/>
      <dgm:spPr/>
    </dgm:pt>
    <dgm:pt modelId="{B585530C-B5D0-4A3F-8DD5-5017ECCEA4EF}" type="pres">
      <dgm:prSet presAssocID="{38CD7FB9-6E4F-4CAF-9223-B58A7A1F682A}" presName="AccentHold1" presStyleLbl="node1" presStyleIdx="7" presStyleCnt="9"/>
      <dgm:spPr/>
    </dgm:pt>
    <dgm:pt modelId="{119D5685-1669-4E54-80E9-C4394336DCA6}" type="pres">
      <dgm:prSet presAssocID="{38CD7FB9-6E4F-4CAF-9223-B58A7A1F682A}" presName="Accent8" presStyleCnt="0"/>
      <dgm:spPr/>
    </dgm:pt>
    <dgm:pt modelId="{69F3FCAA-09B9-4673-A62D-FAB6D765D413}" type="pres">
      <dgm:prSet presAssocID="{38CD7FB9-6E4F-4CAF-9223-B58A7A1F682A}" presName="AccentHold2" presStyleLbl="node1" presStyleIdx="8" presStyleCnt="9"/>
      <dgm:spPr/>
    </dgm:pt>
  </dgm:ptLst>
  <dgm:cxnLst>
    <dgm:cxn modelId="{76ED2841-FEB0-4522-B3B2-F60AB174C30E}" srcId="{C100CE29-A8BE-4E65-9550-E074F6A70AC2}" destId="{38CD7FB9-6E4F-4CAF-9223-B58A7A1F682A}" srcOrd="0" destOrd="0" parTransId="{22140FA8-9A15-4394-93EF-74CA28787D40}" sibTransId="{BFD61C62-7253-403E-AF6A-24C63D2AAB17}"/>
    <dgm:cxn modelId="{7F37898B-20BC-44EB-ACCB-D6E3AB33D2C2}" type="presOf" srcId="{38CD7FB9-6E4F-4CAF-9223-B58A7A1F682A}" destId="{6252DF33-68F1-44F8-A572-C30AB61B59F3}" srcOrd="0" destOrd="0" presId="urn:microsoft.com/office/officeart/2009/3/layout/CircleRelationship"/>
    <dgm:cxn modelId="{0025F81F-4709-4E90-8566-84C03A215F29}" srcId="{E146C44E-AF0F-4715-81A5-8ABAD89B49C2}" destId="{C100CE29-A8BE-4E65-9550-E074F6A70AC2}" srcOrd="0" destOrd="0" parTransId="{2E4F86BC-8890-4EE5-8F66-E1DCA10A489F}" sibTransId="{14116EC1-5FEF-40F0-A410-74B0D8CA75B1}"/>
    <dgm:cxn modelId="{5808824B-3713-4241-9901-79C5A902D9BF}" type="presOf" srcId="{E146C44E-AF0F-4715-81A5-8ABAD89B49C2}" destId="{143B1EB7-AC40-4691-B4D4-484BCE5CA60A}" srcOrd="0" destOrd="0" presId="urn:microsoft.com/office/officeart/2009/3/layout/CircleRelationship"/>
    <dgm:cxn modelId="{927704EE-EEAD-40CE-940F-FDC79C711825}" type="presOf" srcId="{C100CE29-A8BE-4E65-9550-E074F6A70AC2}" destId="{3194C552-802A-4883-ABE8-309B1654E500}" srcOrd="0" destOrd="0" presId="urn:microsoft.com/office/officeart/2009/3/layout/CircleRelationship"/>
    <dgm:cxn modelId="{A86739C7-DF8A-477D-A6F4-EFCC163E88FF}" type="presParOf" srcId="{143B1EB7-AC40-4691-B4D4-484BCE5CA60A}" destId="{3194C552-802A-4883-ABE8-309B1654E500}" srcOrd="0" destOrd="0" presId="urn:microsoft.com/office/officeart/2009/3/layout/CircleRelationship"/>
    <dgm:cxn modelId="{FE54D031-F903-42DA-861D-368BEE72B3C8}" type="presParOf" srcId="{143B1EB7-AC40-4691-B4D4-484BCE5CA60A}" destId="{D86E2785-449F-4042-B680-CDE40DEE3696}" srcOrd="1" destOrd="0" presId="urn:microsoft.com/office/officeart/2009/3/layout/CircleRelationship"/>
    <dgm:cxn modelId="{FB731E19-B74F-490B-B9C1-F38D63E977B1}" type="presParOf" srcId="{143B1EB7-AC40-4691-B4D4-484BCE5CA60A}" destId="{7160E49F-F4D2-461D-A27A-98624ABAB9E3}" srcOrd="2" destOrd="0" presId="urn:microsoft.com/office/officeart/2009/3/layout/CircleRelationship"/>
    <dgm:cxn modelId="{22414490-5A45-4F80-97F9-475994CE8A1E}" type="presParOf" srcId="{143B1EB7-AC40-4691-B4D4-484BCE5CA60A}" destId="{A64A6A6E-70FF-4C2B-A1FA-5345BBC417A0}" srcOrd="3" destOrd="0" presId="urn:microsoft.com/office/officeart/2009/3/layout/CircleRelationship"/>
    <dgm:cxn modelId="{A017798B-2315-4D48-B368-F08C57250916}" type="presParOf" srcId="{143B1EB7-AC40-4691-B4D4-484BCE5CA60A}" destId="{5F6C5F4D-EE1F-4709-A4FE-A003C1D7A1BB}" srcOrd="4" destOrd="0" presId="urn:microsoft.com/office/officeart/2009/3/layout/CircleRelationship"/>
    <dgm:cxn modelId="{421AA637-C940-4E82-A3E4-4AD18A1DAD04}" type="presParOf" srcId="{143B1EB7-AC40-4691-B4D4-484BCE5CA60A}" destId="{0768FFB9-AB86-4FFD-A8AB-FC2E33083B5A}" srcOrd="5" destOrd="0" presId="urn:microsoft.com/office/officeart/2009/3/layout/CircleRelationship"/>
    <dgm:cxn modelId="{B3BBC909-4E1C-43DF-9E9D-384034253507}" type="presParOf" srcId="{143B1EB7-AC40-4691-B4D4-484BCE5CA60A}" destId="{80701A48-8ACA-41E8-BC18-04035C244955}" srcOrd="6" destOrd="0" presId="urn:microsoft.com/office/officeart/2009/3/layout/CircleRelationship"/>
    <dgm:cxn modelId="{16277618-2628-4801-BDC8-D7AC94C5A1FD}" type="presParOf" srcId="{143B1EB7-AC40-4691-B4D4-484BCE5CA60A}" destId="{6252DF33-68F1-44F8-A572-C30AB61B59F3}" srcOrd="7" destOrd="0" presId="urn:microsoft.com/office/officeart/2009/3/layout/CircleRelationship"/>
    <dgm:cxn modelId="{BC2A6586-2D71-45EA-B1F9-1C1F6BD71930}" type="presParOf" srcId="{143B1EB7-AC40-4691-B4D4-484BCE5CA60A}" destId="{3B4682E3-AA18-4331-902D-3B28DF392C67}" srcOrd="8" destOrd="0" presId="urn:microsoft.com/office/officeart/2009/3/layout/CircleRelationship"/>
    <dgm:cxn modelId="{CE567B92-7512-40D4-A8B3-464E496EA2DD}" type="presParOf" srcId="{3B4682E3-AA18-4331-902D-3B28DF392C67}" destId="{B585530C-B5D0-4A3F-8DD5-5017ECCEA4EF}" srcOrd="0" destOrd="0" presId="urn:microsoft.com/office/officeart/2009/3/layout/CircleRelationship"/>
    <dgm:cxn modelId="{EE18F046-233B-4108-B33C-C82CB2EC5FB2}" type="presParOf" srcId="{143B1EB7-AC40-4691-B4D4-484BCE5CA60A}" destId="{119D5685-1669-4E54-80E9-C4394336DCA6}" srcOrd="9" destOrd="0" presId="urn:microsoft.com/office/officeart/2009/3/layout/CircleRelationship"/>
    <dgm:cxn modelId="{E3299B38-D681-46C6-AA9A-9DC0EA288930}" type="presParOf" srcId="{119D5685-1669-4E54-80E9-C4394336DCA6}" destId="{69F3FCAA-09B9-4673-A62D-FAB6D765D41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146C44E-AF0F-4715-81A5-8ABAD89B49C2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100CE29-A8BE-4E65-9550-E074F6A70AC2}">
      <dgm:prSet phldrT="[Текст]" custT="1"/>
      <dgm:spPr/>
      <dgm:t>
        <a:bodyPr/>
        <a:lstStyle/>
        <a:p>
          <a:endParaRPr lang="ru-RU" sz="1800" dirty="0"/>
        </a:p>
      </dgm:t>
    </dgm:pt>
    <dgm:pt modelId="{2E4F86BC-8890-4EE5-8F66-E1DCA10A489F}" type="parTrans" cxnId="{0025F81F-4709-4E90-8566-84C03A215F29}">
      <dgm:prSet/>
      <dgm:spPr/>
      <dgm:t>
        <a:bodyPr/>
        <a:lstStyle/>
        <a:p>
          <a:endParaRPr lang="ru-RU"/>
        </a:p>
      </dgm:t>
    </dgm:pt>
    <dgm:pt modelId="{14116EC1-5FEF-40F0-A410-74B0D8CA75B1}" type="sibTrans" cxnId="{0025F81F-4709-4E90-8566-84C03A215F29}">
      <dgm:prSet/>
      <dgm:spPr/>
      <dgm:t>
        <a:bodyPr/>
        <a:lstStyle/>
        <a:p>
          <a:endParaRPr lang="ru-RU"/>
        </a:p>
      </dgm:t>
    </dgm:pt>
    <dgm:pt modelId="{38CD7FB9-6E4F-4CAF-9223-B58A7A1F682A}">
      <dgm:prSet phldrT="[Текст]" custT="1"/>
      <dgm:spPr/>
      <dgm:t>
        <a:bodyPr/>
        <a:lstStyle/>
        <a:p>
          <a:endParaRPr lang="ru-RU" sz="1800" dirty="0"/>
        </a:p>
      </dgm:t>
    </dgm:pt>
    <dgm:pt modelId="{22140FA8-9A15-4394-93EF-74CA28787D40}" type="parTrans" cxnId="{76ED2841-FEB0-4522-B3B2-F60AB174C30E}">
      <dgm:prSet/>
      <dgm:spPr/>
      <dgm:t>
        <a:bodyPr/>
        <a:lstStyle/>
        <a:p>
          <a:endParaRPr lang="ru-RU"/>
        </a:p>
      </dgm:t>
    </dgm:pt>
    <dgm:pt modelId="{BFD61C62-7253-403E-AF6A-24C63D2AAB17}" type="sibTrans" cxnId="{76ED2841-FEB0-4522-B3B2-F60AB174C30E}">
      <dgm:prSet/>
      <dgm:spPr/>
      <dgm:t>
        <a:bodyPr/>
        <a:lstStyle/>
        <a:p>
          <a:endParaRPr lang="ru-RU"/>
        </a:p>
      </dgm:t>
    </dgm:pt>
    <dgm:pt modelId="{2F539384-C930-4B30-9917-067D1A381FA4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Эмпаглифлозин</a:t>
          </a:r>
          <a:endParaRPr lang="ru-RU" sz="1800" dirty="0" smtClean="0">
            <a:solidFill>
              <a:schemeClr val="tx1"/>
            </a:solidFill>
          </a:endParaRPr>
        </a:p>
        <a:p>
          <a:r>
            <a:rPr lang="ru-RU" sz="1800" dirty="0" smtClean="0">
              <a:solidFill>
                <a:schemeClr val="tx1"/>
              </a:solidFill>
            </a:rPr>
            <a:t>10-25 мг/сутки</a:t>
          </a:r>
          <a:endParaRPr lang="ru-RU" sz="1800" dirty="0">
            <a:solidFill>
              <a:schemeClr val="tx1"/>
            </a:solidFill>
          </a:endParaRPr>
        </a:p>
      </dgm:t>
    </dgm:pt>
    <dgm:pt modelId="{C6D44BEB-14C9-43BE-A045-967759759B4A}" type="parTrans" cxnId="{5316E253-46A3-485A-B0DB-D02FE681A648}">
      <dgm:prSet/>
      <dgm:spPr/>
      <dgm:t>
        <a:bodyPr/>
        <a:lstStyle/>
        <a:p>
          <a:endParaRPr lang="ru-RU"/>
        </a:p>
      </dgm:t>
    </dgm:pt>
    <dgm:pt modelId="{9D9F9B3E-6AD2-4A5E-B2DD-5DCF1833AF3E}" type="sibTrans" cxnId="{5316E253-46A3-485A-B0DB-D02FE681A648}">
      <dgm:prSet/>
      <dgm:spPr/>
      <dgm:t>
        <a:bodyPr/>
        <a:lstStyle/>
        <a:p>
          <a:endParaRPr lang="ru-RU"/>
        </a:p>
      </dgm:t>
    </dgm:pt>
    <dgm:pt modelId="{403196D0-563F-41DF-91CF-1FC3EA1853C6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Дапаглифлозин</a:t>
          </a:r>
          <a:endParaRPr lang="ru-RU" sz="1800" dirty="0">
            <a:solidFill>
              <a:schemeClr val="tx1"/>
            </a:solidFill>
          </a:endParaRPr>
        </a:p>
      </dgm:t>
    </dgm:pt>
    <dgm:pt modelId="{59055337-64F6-40B0-964B-A24E99BE5AAB}" type="parTrans" cxnId="{379B1216-74FC-4224-BC51-8F4E5E2C8229}">
      <dgm:prSet/>
      <dgm:spPr/>
      <dgm:t>
        <a:bodyPr/>
        <a:lstStyle/>
        <a:p>
          <a:endParaRPr lang="ru-RU"/>
        </a:p>
      </dgm:t>
    </dgm:pt>
    <dgm:pt modelId="{97A5A5B7-B708-40E4-B1DC-3F93FBC95715}" type="sibTrans" cxnId="{379B1216-74FC-4224-BC51-8F4E5E2C8229}">
      <dgm:prSet/>
      <dgm:spPr/>
      <dgm:t>
        <a:bodyPr/>
        <a:lstStyle/>
        <a:p>
          <a:endParaRPr lang="ru-RU"/>
        </a:p>
      </dgm:t>
    </dgm:pt>
    <dgm:pt modelId="{D8BD3D8E-738D-4DD9-98A9-EB2B3FCF8012}">
      <dgm:prSet phldrT="[Текст]" custT="1"/>
      <dgm:spPr/>
      <dgm:t>
        <a:bodyPr/>
        <a:lstStyle/>
        <a:p>
          <a:r>
            <a:rPr lang="ru-RU" sz="1800" dirty="0" err="1" smtClean="0">
              <a:solidFill>
                <a:schemeClr val="tx1"/>
              </a:solidFill>
            </a:rPr>
            <a:t>Канаглифлозин</a:t>
          </a:r>
          <a:endParaRPr lang="ru-RU" sz="1800" dirty="0">
            <a:solidFill>
              <a:schemeClr val="tx1"/>
            </a:solidFill>
          </a:endParaRPr>
        </a:p>
      </dgm:t>
    </dgm:pt>
    <dgm:pt modelId="{2FF618E2-B864-4BA8-98E5-11A4583276F3}" type="parTrans" cxnId="{BD506EF6-A521-4F23-8803-CDF11C785CBA}">
      <dgm:prSet/>
      <dgm:spPr/>
      <dgm:t>
        <a:bodyPr/>
        <a:lstStyle/>
        <a:p>
          <a:endParaRPr lang="ru-RU"/>
        </a:p>
      </dgm:t>
    </dgm:pt>
    <dgm:pt modelId="{262E71C9-DD56-4936-A1A6-D1BF1396C03F}" type="sibTrans" cxnId="{BD506EF6-A521-4F23-8803-CDF11C785CBA}">
      <dgm:prSet/>
      <dgm:spPr/>
      <dgm:t>
        <a:bodyPr/>
        <a:lstStyle/>
        <a:p>
          <a:endParaRPr lang="ru-RU"/>
        </a:p>
      </dgm:t>
    </dgm:pt>
    <dgm:pt modelId="{143B1EB7-AC40-4691-B4D4-484BCE5CA60A}" type="pres">
      <dgm:prSet presAssocID="{E146C44E-AF0F-4715-81A5-8ABAD89B49C2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3194C552-802A-4883-ABE8-309B1654E500}" type="pres">
      <dgm:prSet presAssocID="{C100CE29-A8BE-4E65-9550-E074F6A70AC2}" presName="Parent" presStyleLbl="node0" presStyleIdx="0" presStyleCnt="1" custScaleX="12285" custScaleY="12285" custLinFactNeighborX="-23855" custLinFactNeighborY="-9542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D86E2785-449F-4042-B680-CDE40DEE3696}" type="pres">
      <dgm:prSet presAssocID="{C100CE29-A8BE-4E65-9550-E074F6A70AC2}" presName="Accent1" presStyleLbl="node1" presStyleIdx="0" presStyleCnt="17"/>
      <dgm:spPr/>
    </dgm:pt>
    <dgm:pt modelId="{7160E49F-F4D2-461D-A27A-98624ABAB9E3}" type="pres">
      <dgm:prSet presAssocID="{C100CE29-A8BE-4E65-9550-E074F6A70AC2}" presName="Accent2" presStyleLbl="node1" presStyleIdx="1" presStyleCnt="17"/>
      <dgm:spPr/>
    </dgm:pt>
    <dgm:pt modelId="{A64A6A6E-70FF-4C2B-A1FA-5345BBC417A0}" type="pres">
      <dgm:prSet presAssocID="{C100CE29-A8BE-4E65-9550-E074F6A70AC2}" presName="Accent3" presStyleLbl="node1" presStyleIdx="2" presStyleCnt="17"/>
      <dgm:spPr/>
    </dgm:pt>
    <dgm:pt modelId="{5F6C5F4D-EE1F-4709-A4FE-A003C1D7A1BB}" type="pres">
      <dgm:prSet presAssocID="{C100CE29-A8BE-4E65-9550-E074F6A70AC2}" presName="Accent4" presStyleLbl="node1" presStyleIdx="3" presStyleCnt="17"/>
      <dgm:spPr/>
    </dgm:pt>
    <dgm:pt modelId="{0768FFB9-AB86-4FFD-A8AB-FC2E33083B5A}" type="pres">
      <dgm:prSet presAssocID="{C100CE29-A8BE-4E65-9550-E074F6A70AC2}" presName="Accent5" presStyleLbl="node1" presStyleIdx="4" presStyleCnt="17"/>
      <dgm:spPr/>
    </dgm:pt>
    <dgm:pt modelId="{80701A48-8ACA-41E8-BC18-04035C244955}" type="pres">
      <dgm:prSet presAssocID="{C100CE29-A8BE-4E65-9550-E074F6A70AC2}" presName="Accent6" presStyleLbl="node1" presStyleIdx="5" presStyleCnt="17"/>
      <dgm:spPr/>
    </dgm:pt>
    <dgm:pt modelId="{6252DF33-68F1-44F8-A572-C30AB61B59F3}" type="pres">
      <dgm:prSet presAssocID="{38CD7FB9-6E4F-4CAF-9223-B58A7A1F682A}" presName="Child1" presStyleLbl="node1" presStyleIdx="6" presStyleCnt="17" custScaleX="21764" custScaleY="21764" custLinFactY="52732" custLinFactNeighborX="40664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B4682E3-AA18-4331-902D-3B28DF392C67}" type="pres">
      <dgm:prSet presAssocID="{38CD7FB9-6E4F-4CAF-9223-B58A7A1F682A}" presName="Accent7" presStyleCnt="0"/>
      <dgm:spPr/>
    </dgm:pt>
    <dgm:pt modelId="{B585530C-B5D0-4A3F-8DD5-5017ECCEA4EF}" type="pres">
      <dgm:prSet presAssocID="{38CD7FB9-6E4F-4CAF-9223-B58A7A1F682A}" presName="AccentHold1" presStyleLbl="node1" presStyleIdx="7" presStyleCnt="17"/>
      <dgm:spPr/>
    </dgm:pt>
    <dgm:pt modelId="{119D5685-1669-4E54-80E9-C4394336DCA6}" type="pres">
      <dgm:prSet presAssocID="{38CD7FB9-6E4F-4CAF-9223-B58A7A1F682A}" presName="Accent8" presStyleCnt="0"/>
      <dgm:spPr/>
    </dgm:pt>
    <dgm:pt modelId="{69F3FCAA-09B9-4673-A62D-FAB6D765D413}" type="pres">
      <dgm:prSet presAssocID="{38CD7FB9-6E4F-4CAF-9223-B58A7A1F682A}" presName="AccentHold2" presStyleLbl="node1" presStyleIdx="8" presStyleCnt="17" custLinFactX="14543" custLinFactNeighborX="100000" custLinFactNeighborY="-14773"/>
      <dgm:spPr/>
    </dgm:pt>
    <dgm:pt modelId="{2D466DF1-2EA5-4D2B-AE90-4455DA222FF8}" type="pres">
      <dgm:prSet presAssocID="{2F539384-C930-4B30-9917-067D1A381FA4}" presName="Child2" presStyleLbl="node1" presStyleIdx="9" presStyleCnt="17" custScaleX="177156" custScaleY="177156" custLinFactNeighborX="-18270" custLinFactNeighborY="-4384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B588F35-7EFB-4042-897C-0A77C3EC6190}" type="pres">
      <dgm:prSet presAssocID="{2F539384-C930-4B30-9917-067D1A381FA4}" presName="Accent9" presStyleCnt="0"/>
      <dgm:spPr/>
    </dgm:pt>
    <dgm:pt modelId="{11B4C0B7-0008-41F3-AA5A-C728B661D903}" type="pres">
      <dgm:prSet presAssocID="{2F539384-C930-4B30-9917-067D1A381FA4}" presName="AccentHold1" presStyleLbl="node1" presStyleIdx="10" presStyleCnt="17"/>
      <dgm:spPr/>
    </dgm:pt>
    <dgm:pt modelId="{D0F84831-5863-4948-BE60-636F4A520122}" type="pres">
      <dgm:prSet presAssocID="{2F539384-C930-4B30-9917-067D1A381FA4}" presName="Accent10" presStyleCnt="0"/>
      <dgm:spPr/>
    </dgm:pt>
    <dgm:pt modelId="{A9999B09-D6C6-4DEE-A22C-4011EDB1BBC8}" type="pres">
      <dgm:prSet presAssocID="{2F539384-C930-4B30-9917-067D1A381FA4}" presName="AccentHold2" presStyleLbl="node1" presStyleIdx="11" presStyleCnt="17" custLinFactX="266651" custLinFactY="56733" custLinFactNeighborX="300000" custLinFactNeighborY="100000"/>
      <dgm:spPr/>
    </dgm:pt>
    <dgm:pt modelId="{3A82E08F-D02B-4343-A483-F10AE0804DB6}" type="pres">
      <dgm:prSet presAssocID="{2F539384-C930-4B30-9917-067D1A381FA4}" presName="Accent11" presStyleCnt="0"/>
      <dgm:spPr/>
    </dgm:pt>
    <dgm:pt modelId="{CC5631C1-FC65-4EA5-9863-9E9137AB12C5}" type="pres">
      <dgm:prSet presAssocID="{2F539384-C930-4B30-9917-067D1A381FA4}" presName="AccentHold3" presStyleLbl="node1" presStyleIdx="12" presStyleCnt="17"/>
      <dgm:spPr/>
    </dgm:pt>
    <dgm:pt modelId="{9708C871-86DF-4CE2-A164-CB7C221273BC}" type="pres">
      <dgm:prSet presAssocID="{403196D0-563F-41DF-91CF-1FC3EA1853C6}" presName="Child3" presStyleLbl="node1" presStyleIdx="13" presStyleCnt="17" custScaleX="177156" custScaleY="177156" custLinFactNeighborX="-15647" custLinFactNeighborY="-5574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6BEF767-86C3-408B-9E96-ABF9031FCD8C}" type="pres">
      <dgm:prSet presAssocID="{403196D0-563F-41DF-91CF-1FC3EA1853C6}" presName="Accent12" presStyleCnt="0"/>
      <dgm:spPr/>
    </dgm:pt>
    <dgm:pt modelId="{ACFFFA2B-4D5A-46C5-8E0A-C4A5402C7B09}" type="pres">
      <dgm:prSet presAssocID="{403196D0-563F-41DF-91CF-1FC3EA1853C6}" presName="AccentHold1" presStyleLbl="node1" presStyleIdx="14" presStyleCnt="17" custLinFactNeighborX="-88775" custLinFactNeighborY="24675"/>
      <dgm:spPr/>
    </dgm:pt>
    <dgm:pt modelId="{C967B4BB-04E3-404E-BFBE-5504EA94ECAB}" type="pres">
      <dgm:prSet presAssocID="{D8BD3D8E-738D-4DD9-98A9-EB2B3FCF8012}" presName="Child4" presStyleLbl="node1" presStyleIdx="15" presStyleCnt="17" custScaleX="177156" custScaleY="177156" custLinFactX="100000" custLinFactNeighborX="166191" custLinFactNeighborY="3629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ED1A58A-9973-4F61-9AB0-516493E12DAD}" type="pres">
      <dgm:prSet presAssocID="{D8BD3D8E-738D-4DD9-98A9-EB2B3FCF8012}" presName="Accent13" presStyleCnt="0"/>
      <dgm:spPr/>
    </dgm:pt>
    <dgm:pt modelId="{79748BD9-1912-4515-9E0E-E8ADE8B6CD5D}" type="pres">
      <dgm:prSet presAssocID="{D8BD3D8E-738D-4DD9-98A9-EB2B3FCF8012}" presName="AccentHold1" presStyleLbl="node1" presStyleIdx="16" presStyleCnt="17"/>
      <dgm:spPr/>
    </dgm:pt>
  </dgm:ptLst>
  <dgm:cxnLst>
    <dgm:cxn modelId="{5316E253-46A3-485A-B0DB-D02FE681A648}" srcId="{C100CE29-A8BE-4E65-9550-E074F6A70AC2}" destId="{2F539384-C930-4B30-9917-067D1A381FA4}" srcOrd="1" destOrd="0" parTransId="{C6D44BEB-14C9-43BE-A045-967759759B4A}" sibTransId="{9D9F9B3E-6AD2-4A5E-B2DD-5DCF1833AF3E}"/>
    <dgm:cxn modelId="{2D94B90D-0BCB-4A06-9DC6-94CFE495C7E9}" type="presOf" srcId="{E146C44E-AF0F-4715-81A5-8ABAD89B49C2}" destId="{143B1EB7-AC40-4691-B4D4-484BCE5CA60A}" srcOrd="0" destOrd="0" presId="urn:microsoft.com/office/officeart/2009/3/layout/CircleRelationship"/>
    <dgm:cxn modelId="{3F257EB9-DA65-4C99-A9E8-8E69B4936AF4}" type="presOf" srcId="{403196D0-563F-41DF-91CF-1FC3EA1853C6}" destId="{9708C871-86DF-4CE2-A164-CB7C221273BC}" srcOrd="0" destOrd="0" presId="urn:microsoft.com/office/officeart/2009/3/layout/CircleRelationship"/>
    <dgm:cxn modelId="{E4A00A5D-F459-4054-B459-26DC51A89B1E}" type="presOf" srcId="{2F539384-C930-4B30-9917-067D1A381FA4}" destId="{2D466DF1-2EA5-4D2B-AE90-4455DA222FF8}" srcOrd="0" destOrd="0" presId="urn:microsoft.com/office/officeart/2009/3/layout/CircleRelationship"/>
    <dgm:cxn modelId="{447B0F8C-128C-4BEC-B19F-990B72E882F2}" type="presOf" srcId="{C100CE29-A8BE-4E65-9550-E074F6A70AC2}" destId="{3194C552-802A-4883-ABE8-309B1654E500}" srcOrd="0" destOrd="0" presId="urn:microsoft.com/office/officeart/2009/3/layout/CircleRelationship"/>
    <dgm:cxn modelId="{5C89CA10-E66F-40C7-B923-07227B2B1990}" type="presOf" srcId="{D8BD3D8E-738D-4DD9-98A9-EB2B3FCF8012}" destId="{C967B4BB-04E3-404E-BFBE-5504EA94ECAB}" srcOrd="0" destOrd="0" presId="urn:microsoft.com/office/officeart/2009/3/layout/CircleRelationship"/>
    <dgm:cxn modelId="{0CA07B48-3F31-4A30-BB07-0BA739BE92CC}" type="presOf" srcId="{38CD7FB9-6E4F-4CAF-9223-B58A7A1F682A}" destId="{6252DF33-68F1-44F8-A572-C30AB61B59F3}" srcOrd="0" destOrd="0" presId="urn:microsoft.com/office/officeart/2009/3/layout/CircleRelationship"/>
    <dgm:cxn modelId="{0025F81F-4709-4E90-8566-84C03A215F29}" srcId="{E146C44E-AF0F-4715-81A5-8ABAD89B49C2}" destId="{C100CE29-A8BE-4E65-9550-E074F6A70AC2}" srcOrd="0" destOrd="0" parTransId="{2E4F86BC-8890-4EE5-8F66-E1DCA10A489F}" sibTransId="{14116EC1-5FEF-40F0-A410-74B0D8CA75B1}"/>
    <dgm:cxn modelId="{76ED2841-FEB0-4522-B3B2-F60AB174C30E}" srcId="{C100CE29-A8BE-4E65-9550-E074F6A70AC2}" destId="{38CD7FB9-6E4F-4CAF-9223-B58A7A1F682A}" srcOrd="0" destOrd="0" parTransId="{22140FA8-9A15-4394-93EF-74CA28787D40}" sibTransId="{BFD61C62-7253-403E-AF6A-24C63D2AAB17}"/>
    <dgm:cxn modelId="{379B1216-74FC-4224-BC51-8F4E5E2C8229}" srcId="{C100CE29-A8BE-4E65-9550-E074F6A70AC2}" destId="{403196D0-563F-41DF-91CF-1FC3EA1853C6}" srcOrd="2" destOrd="0" parTransId="{59055337-64F6-40B0-964B-A24E99BE5AAB}" sibTransId="{97A5A5B7-B708-40E4-B1DC-3F93FBC95715}"/>
    <dgm:cxn modelId="{BD506EF6-A521-4F23-8803-CDF11C785CBA}" srcId="{C100CE29-A8BE-4E65-9550-E074F6A70AC2}" destId="{D8BD3D8E-738D-4DD9-98A9-EB2B3FCF8012}" srcOrd="3" destOrd="0" parTransId="{2FF618E2-B864-4BA8-98E5-11A4583276F3}" sibTransId="{262E71C9-DD56-4936-A1A6-D1BF1396C03F}"/>
    <dgm:cxn modelId="{51B1FB1A-CF0D-4F90-9E33-1A4E0855846C}" type="presParOf" srcId="{143B1EB7-AC40-4691-B4D4-484BCE5CA60A}" destId="{3194C552-802A-4883-ABE8-309B1654E500}" srcOrd="0" destOrd="0" presId="urn:microsoft.com/office/officeart/2009/3/layout/CircleRelationship"/>
    <dgm:cxn modelId="{DE288373-9E90-4DA3-957C-6F1FE16FF8F1}" type="presParOf" srcId="{143B1EB7-AC40-4691-B4D4-484BCE5CA60A}" destId="{D86E2785-449F-4042-B680-CDE40DEE3696}" srcOrd="1" destOrd="0" presId="urn:microsoft.com/office/officeart/2009/3/layout/CircleRelationship"/>
    <dgm:cxn modelId="{3A5A855B-67C9-480A-B65D-5B1940F4ED77}" type="presParOf" srcId="{143B1EB7-AC40-4691-B4D4-484BCE5CA60A}" destId="{7160E49F-F4D2-461D-A27A-98624ABAB9E3}" srcOrd="2" destOrd="0" presId="urn:microsoft.com/office/officeart/2009/3/layout/CircleRelationship"/>
    <dgm:cxn modelId="{7B78E093-0A58-40B4-B499-114CD4D7D489}" type="presParOf" srcId="{143B1EB7-AC40-4691-B4D4-484BCE5CA60A}" destId="{A64A6A6E-70FF-4C2B-A1FA-5345BBC417A0}" srcOrd="3" destOrd="0" presId="urn:microsoft.com/office/officeart/2009/3/layout/CircleRelationship"/>
    <dgm:cxn modelId="{D8FEF601-6411-420E-8CA0-88995AFACAEA}" type="presParOf" srcId="{143B1EB7-AC40-4691-B4D4-484BCE5CA60A}" destId="{5F6C5F4D-EE1F-4709-A4FE-A003C1D7A1BB}" srcOrd="4" destOrd="0" presId="urn:microsoft.com/office/officeart/2009/3/layout/CircleRelationship"/>
    <dgm:cxn modelId="{B60A522C-56DD-4A9A-B8B8-BB32BBD62446}" type="presParOf" srcId="{143B1EB7-AC40-4691-B4D4-484BCE5CA60A}" destId="{0768FFB9-AB86-4FFD-A8AB-FC2E33083B5A}" srcOrd="5" destOrd="0" presId="urn:microsoft.com/office/officeart/2009/3/layout/CircleRelationship"/>
    <dgm:cxn modelId="{180B6425-3DBB-4710-A28D-17D4433140BB}" type="presParOf" srcId="{143B1EB7-AC40-4691-B4D4-484BCE5CA60A}" destId="{80701A48-8ACA-41E8-BC18-04035C244955}" srcOrd="6" destOrd="0" presId="urn:microsoft.com/office/officeart/2009/3/layout/CircleRelationship"/>
    <dgm:cxn modelId="{60C734E8-C22C-491F-8C04-B709FF751763}" type="presParOf" srcId="{143B1EB7-AC40-4691-B4D4-484BCE5CA60A}" destId="{6252DF33-68F1-44F8-A572-C30AB61B59F3}" srcOrd="7" destOrd="0" presId="urn:microsoft.com/office/officeart/2009/3/layout/CircleRelationship"/>
    <dgm:cxn modelId="{AD0D30AB-BC4F-46ED-94D0-1B2FF126E3F0}" type="presParOf" srcId="{143B1EB7-AC40-4691-B4D4-484BCE5CA60A}" destId="{3B4682E3-AA18-4331-902D-3B28DF392C67}" srcOrd="8" destOrd="0" presId="urn:microsoft.com/office/officeart/2009/3/layout/CircleRelationship"/>
    <dgm:cxn modelId="{73D789E2-BE4C-4CFF-B49B-B73D631612ED}" type="presParOf" srcId="{3B4682E3-AA18-4331-902D-3B28DF392C67}" destId="{B585530C-B5D0-4A3F-8DD5-5017ECCEA4EF}" srcOrd="0" destOrd="0" presId="urn:microsoft.com/office/officeart/2009/3/layout/CircleRelationship"/>
    <dgm:cxn modelId="{FD481875-143A-4670-BE02-E8B295A045E3}" type="presParOf" srcId="{143B1EB7-AC40-4691-B4D4-484BCE5CA60A}" destId="{119D5685-1669-4E54-80E9-C4394336DCA6}" srcOrd="9" destOrd="0" presId="urn:microsoft.com/office/officeart/2009/3/layout/CircleRelationship"/>
    <dgm:cxn modelId="{AF4E5666-58B8-4BEA-839E-09E5BB52EC7A}" type="presParOf" srcId="{119D5685-1669-4E54-80E9-C4394336DCA6}" destId="{69F3FCAA-09B9-4673-A62D-FAB6D765D413}" srcOrd="0" destOrd="0" presId="urn:microsoft.com/office/officeart/2009/3/layout/CircleRelationship"/>
    <dgm:cxn modelId="{CAAF023A-1051-4252-ACAD-5EE9A460A562}" type="presParOf" srcId="{143B1EB7-AC40-4691-B4D4-484BCE5CA60A}" destId="{2D466DF1-2EA5-4D2B-AE90-4455DA222FF8}" srcOrd="10" destOrd="0" presId="urn:microsoft.com/office/officeart/2009/3/layout/CircleRelationship"/>
    <dgm:cxn modelId="{874413BA-D3DA-4D40-BC9B-6ABAEB50B473}" type="presParOf" srcId="{143B1EB7-AC40-4691-B4D4-484BCE5CA60A}" destId="{DB588F35-7EFB-4042-897C-0A77C3EC6190}" srcOrd="11" destOrd="0" presId="urn:microsoft.com/office/officeart/2009/3/layout/CircleRelationship"/>
    <dgm:cxn modelId="{569769DA-6EB1-4119-9CA7-E39A0B7F2FCE}" type="presParOf" srcId="{DB588F35-7EFB-4042-897C-0A77C3EC6190}" destId="{11B4C0B7-0008-41F3-AA5A-C728B661D903}" srcOrd="0" destOrd="0" presId="urn:microsoft.com/office/officeart/2009/3/layout/CircleRelationship"/>
    <dgm:cxn modelId="{CB298C5E-0E95-47B1-97C4-E473EF73205E}" type="presParOf" srcId="{143B1EB7-AC40-4691-B4D4-484BCE5CA60A}" destId="{D0F84831-5863-4948-BE60-636F4A520122}" srcOrd="12" destOrd="0" presId="urn:microsoft.com/office/officeart/2009/3/layout/CircleRelationship"/>
    <dgm:cxn modelId="{D7103B69-CA21-4A8E-82D0-0ECCEFE17261}" type="presParOf" srcId="{D0F84831-5863-4948-BE60-636F4A520122}" destId="{A9999B09-D6C6-4DEE-A22C-4011EDB1BBC8}" srcOrd="0" destOrd="0" presId="urn:microsoft.com/office/officeart/2009/3/layout/CircleRelationship"/>
    <dgm:cxn modelId="{4FDCC743-BE1E-4D70-BFBB-C126CBAF43BC}" type="presParOf" srcId="{143B1EB7-AC40-4691-B4D4-484BCE5CA60A}" destId="{3A82E08F-D02B-4343-A483-F10AE0804DB6}" srcOrd="13" destOrd="0" presId="urn:microsoft.com/office/officeart/2009/3/layout/CircleRelationship"/>
    <dgm:cxn modelId="{AD2B52CF-F244-40A0-BF5B-B0533728CE9C}" type="presParOf" srcId="{3A82E08F-D02B-4343-A483-F10AE0804DB6}" destId="{CC5631C1-FC65-4EA5-9863-9E9137AB12C5}" srcOrd="0" destOrd="0" presId="urn:microsoft.com/office/officeart/2009/3/layout/CircleRelationship"/>
    <dgm:cxn modelId="{E95DB0C4-454E-4D43-A726-9E0E9C56991A}" type="presParOf" srcId="{143B1EB7-AC40-4691-B4D4-484BCE5CA60A}" destId="{9708C871-86DF-4CE2-A164-CB7C221273BC}" srcOrd="14" destOrd="0" presId="urn:microsoft.com/office/officeart/2009/3/layout/CircleRelationship"/>
    <dgm:cxn modelId="{AECCD6BB-8BC8-4890-A8F9-877918CFB782}" type="presParOf" srcId="{143B1EB7-AC40-4691-B4D4-484BCE5CA60A}" destId="{16BEF767-86C3-408B-9E96-ABF9031FCD8C}" srcOrd="15" destOrd="0" presId="urn:microsoft.com/office/officeart/2009/3/layout/CircleRelationship"/>
    <dgm:cxn modelId="{B9EDDA83-EF0E-4AE1-9630-668D87D32B22}" type="presParOf" srcId="{16BEF767-86C3-408B-9E96-ABF9031FCD8C}" destId="{ACFFFA2B-4D5A-46C5-8E0A-C4A5402C7B09}" srcOrd="0" destOrd="0" presId="urn:microsoft.com/office/officeart/2009/3/layout/CircleRelationship"/>
    <dgm:cxn modelId="{27C2455A-EF77-4243-A6D8-202B027112C9}" type="presParOf" srcId="{143B1EB7-AC40-4691-B4D4-484BCE5CA60A}" destId="{C967B4BB-04E3-404E-BFBE-5504EA94ECAB}" srcOrd="16" destOrd="0" presId="urn:microsoft.com/office/officeart/2009/3/layout/CircleRelationship"/>
    <dgm:cxn modelId="{38C3AAE0-9C7F-4381-AAAB-D4345D244821}" type="presParOf" srcId="{143B1EB7-AC40-4691-B4D4-484BCE5CA60A}" destId="{2ED1A58A-9973-4F61-9AB0-516493E12DAD}" srcOrd="17" destOrd="0" presId="urn:microsoft.com/office/officeart/2009/3/layout/CircleRelationship"/>
    <dgm:cxn modelId="{BEEFE409-EDF0-4F5C-9E1A-36168EDC8E57}" type="presParOf" srcId="{2ED1A58A-9973-4F61-9AB0-516493E12DAD}" destId="{79748BD9-1912-4515-9E0E-E8ADE8B6CD5D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387617-A929-4CAD-9110-4D82D3B22DAF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98E665B-388D-4EE4-9D25-F68CBE7FE846}">
      <dgm:prSet phldrT="[Текст]"/>
      <dgm:spPr/>
      <dgm:t>
        <a:bodyPr/>
        <a:lstStyle/>
        <a:p>
          <a:r>
            <a:rPr lang="ru-RU" dirty="0" err="1" smtClean="0"/>
            <a:t>Бромокриптин</a:t>
          </a:r>
          <a:endParaRPr lang="ru-RU" dirty="0"/>
        </a:p>
      </dgm:t>
    </dgm:pt>
    <dgm:pt modelId="{D5A9B985-27DE-481C-9B04-21A18BF919A7}" type="parTrans" cxnId="{7CCBA435-079B-4E40-BB30-34647BA65740}">
      <dgm:prSet/>
      <dgm:spPr/>
      <dgm:t>
        <a:bodyPr/>
        <a:lstStyle/>
        <a:p>
          <a:endParaRPr lang="ru-RU"/>
        </a:p>
      </dgm:t>
    </dgm:pt>
    <dgm:pt modelId="{9610D1C6-69AB-4699-9658-CA2C3FE24CA9}" type="sibTrans" cxnId="{7CCBA435-079B-4E40-BB30-34647BA65740}">
      <dgm:prSet/>
      <dgm:spPr/>
      <dgm:t>
        <a:bodyPr/>
        <a:lstStyle/>
        <a:p>
          <a:endParaRPr lang="ru-RU"/>
        </a:p>
      </dgm:t>
    </dgm:pt>
    <dgm:pt modelId="{9821E521-B7DE-4DE0-949C-0E6FD9CD82E8}">
      <dgm:prSet phldrT="[Текст]"/>
      <dgm:spPr/>
      <dgm:t>
        <a:bodyPr/>
        <a:lstStyle/>
        <a:p>
          <a:r>
            <a:rPr lang="ru-RU" dirty="0" err="1" smtClean="0"/>
            <a:t>Холесевелам</a:t>
          </a:r>
          <a:endParaRPr lang="ru-RU" dirty="0"/>
        </a:p>
      </dgm:t>
    </dgm:pt>
    <dgm:pt modelId="{23CB6846-23A0-4DF5-8FE5-0386F1417848}" type="parTrans" cxnId="{0D2C3D76-1121-4591-9B27-FE727FD88D78}">
      <dgm:prSet/>
      <dgm:spPr/>
      <dgm:t>
        <a:bodyPr/>
        <a:lstStyle/>
        <a:p>
          <a:endParaRPr lang="ru-RU"/>
        </a:p>
      </dgm:t>
    </dgm:pt>
    <dgm:pt modelId="{DCA380DA-9DEB-47BE-9D1F-7A3F356E5276}" type="sibTrans" cxnId="{0D2C3D76-1121-4591-9B27-FE727FD88D78}">
      <dgm:prSet/>
      <dgm:spPr/>
      <dgm:t>
        <a:bodyPr/>
        <a:lstStyle/>
        <a:p>
          <a:endParaRPr lang="ru-RU"/>
        </a:p>
      </dgm:t>
    </dgm:pt>
    <dgm:pt modelId="{E87CF323-710B-4907-963C-DC72E387A23E}">
      <dgm:prSet phldrT="[Текст]"/>
      <dgm:spPr/>
      <dgm:t>
        <a:bodyPr/>
        <a:lstStyle/>
        <a:p>
          <a:r>
            <a:rPr lang="ru-RU" dirty="0" err="1" smtClean="0"/>
            <a:t>Гуаровая</a:t>
          </a:r>
          <a:r>
            <a:rPr lang="ru-RU" dirty="0" smtClean="0"/>
            <a:t> камедь</a:t>
          </a:r>
          <a:endParaRPr lang="ru-RU" dirty="0"/>
        </a:p>
      </dgm:t>
    </dgm:pt>
    <dgm:pt modelId="{3FE17421-CD84-4D79-9B50-1BE96493E86E}" type="parTrans" cxnId="{BBBBAAA7-AB71-47A0-8693-C004903CE6A8}">
      <dgm:prSet/>
      <dgm:spPr/>
      <dgm:t>
        <a:bodyPr/>
        <a:lstStyle/>
        <a:p>
          <a:endParaRPr lang="ru-RU"/>
        </a:p>
      </dgm:t>
    </dgm:pt>
    <dgm:pt modelId="{935BF0BB-726A-4E69-A31E-47A538386D6D}" type="sibTrans" cxnId="{BBBBAAA7-AB71-47A0-8693-C004903CE6A8}">
      <dgm:prSet/>
      <dgm:spPr/>
      <dgm:t>
        <a:bodyPr/>
        <a:lstStyle/>
        <a:p>
          <a:endParaRPr lang="ru-RU"/>
        </a:p>
      </dgm:t>
    </dgm:pt>
    <dgm:pt modelId="{E23E5CA6-78F2-4E2B-AD61-E2C677E856D5}" type="pres">
      <dgm:prSet presAssocID="{66387617-A929-4CAD-9110-4D82D3B22DA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3515F34A-7DA8-4D69-B8F5-AFE381B62B61}" type="pres">
      <dgm:prSet presAssocID="{398E665B-388D-4EE4-9D25-F68CBE7FE846}" presName="Parent" presStyleLbl="node0" presStyleIdx="0" presStyleCnt="1" custScaleX="75132" custScaleY="75132" custLinFactNeighborX="87123" custLinFactNeighborY="33581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72CBF7A4-8DB8-4F6C-8DFB-20393735BE2F}" type="pres">
      <dgm:prSet presAssocID="{398E665B-388D-4EE4-9D25-F68CBE7FE846}" presName="Accent1" presStyleLbl="node1" presStyleIdx="0" presStyleCnt="13"/>
      <dgm:spPr/>
    </dgm:pt>
    <dgm:pt modelId="{F2CF2565-8F0F-4716-B68F-725442B9B6A5}" type="pres">
      <dgm:prSet presAssocID="{398E665B-388D-4EE4-9D25-F68CBE7FE846}" presName="Accent2" presStyleLbl="node1" presStyleIdx="1" presStyleCnt="13"/>
      <dgm:spPr/>
    </dgm:pt>
    <dgm:pt modelId="{2A543883-2E5F-471B-9A94-B3C62A85361E}" type="pres">
      <dgm:prSet presAssocID="{398E665B-388D-4EE4-9D25-F68CBE7FE846}" presName="Accent3" presStyleLbl="node1" presStyleIdx="2" presStyleCnt="13"/>
      <dgm:spPr/>
    </dgm:pt>
    <dgm:pt modelId="{BF4E8BC4-E994-4D66-8AB9-8CBDF15EADB0}" type="pres">
      <dgm:prSet presAssocID="{398E665B-388D-4EE4-9D25-F68CBE7FE846}" presName="Accent4" presStyleLbl="node1" presStyleIdx="3" presStyleCnt="13"/>
      <dgm:spPr/>
    </dgm:pt>
    <dgm:pt modelId="{3F9F4FAE-E3D0-4A5C-B3EE-E2C7E9D59FF8}" type="pres">
      <dgm:prSet presAssocID="{398E665B-388D-4EE4-9D25-F68CBE7FE846}" presName="Accent5" presStyleLbl="node1" presStyleIdx="4" presStyleCnt="13"/>
      <dgm:spPr/>
    </dgm:pt>
    <dgm:pt modelId="{A4EC723E-BBF3-4216-AEBA-723550D1CA4F}" type="pres">
      <dgm:prSet presAssocID="{398E665B-388D-4EE4-9D25-F68CBE7FE846}" presName="Accent6" presStyleLbl="node1" presStyleIdx="5" presStyleCnt="13"/>
      <dgm:spPr/>
    </dgm:pt>
    <dgm:pt modelId="{31A4E279-F08F-4249-A0F0-A79A7D7BC6FB}" type="pres">
      <dgm:prSet presAssocID="{9821E521-B7DE-4DE0-949C-0E6FD9CD82E8}" presName="Child1" presStyleLbl="node1" presStyleIdx="6" presStyleCnt="13" custScaleX="161051" custScaleY="161051" custLinFactNeighborX="43527" custLinFactNeighborY="-8366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56CA6641-DEB0-4E31-B9ED-AD0FF3488E2C}" type="pres">
      <dgm:prSet presAssocID="{9821E521-B7DE-4DE0-949C-0E6FD9CD82E8}" presName="Accent7" presStyleCnt="0"/>
      <dgm:spPr/>
    </dgm:pt>
    <dgm:pt modelId="{BC17802C-6AF0-47CE-B609-B61B7FB0E889}" type="pres">
      <dgm:prSet presAssocID="{9821E521-B7DE-4DE0-949C-0E6FD9CD82E8}" presName="AccentHold1" presStyleLbl="node1" presStyleIdx="7" presStyleCnt="13"/>
      <dgm:spPr/>
    </dgm:pt>
    <dgm:pt modelId="{A20AC443-9180-42F9-9C40-1F1D2292A989}" type="pres">
      <dgm:prSet presAssocID="{9821E521-B7DE-4DE0-949C-0E6FD9CD82E8}" presName="Accent8" presStyleCnt="0"/>
      <dgm:spPr/>
    </dgm:pt>
    <dgm:pt modelId="{C5E80791-4DEA-49FC-A91A-926012CEC3FD}" type="pres">
      <dgm:prSet presAssocID="{9821E521-B7DE-4DE0-949C-0E6FD9CD82E8}" presName="AccentHold2" presStyleLbl="node1" presStyleIdx="8" presStyleCnt="13"/>
      <dgm:spPr/>
    </dgm:pt>
    <dgm:pt modelId="{D993240B-C93C-4CEF-8432-785DECEFC2B8}" type="pres">
      <dgm:prSet presAssocID="{E87CF323-710B-4907-963C-DC72E387A23E}" presName="Child2" presStyleLbl="node1" presStyleIdx="9" presStyleCnt="13" custScaleX="161051" custScaleY="161051" custLinFactX="-62157" custLinFactNeighborX="-100000" custLinFactNeighborY="-718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3FB9C2A3-791F-46F4-B3C6-CBC014118B01}" type="pres">
      <dgm:prSet presAssocID="{E87CF323-710B-4907-963C-DC72E387A23E}" presName="Accent9" presStyleCnt="0"/>
      <dgm:spPr/>
    </dgm:pt>
    <dgm:pt modelId="{15A8975D-5650-41E4-86DA-FAFAE8D1CA61}" type="pres">
      <dgm:prSet presAssocID="{E87CF323-710B-4907-963C-DC72E387A23E}" presName="AccentHold1" presStyleLbl="node1" presStyleIdx="10" presStyleCnt="13"/>
      <dgm:spPr/>
    </dgm:pt>
    <dgm:pt modelId="{D1CC4E39-C326-4104-BDF8-321670A41E52}" type="pres">
      <dgm:prSet presAssocID="{E87CF323-710B-4907-963C-DC72E387A23E}" presName="Accent10" presStyleCnt="0"/>
      <dgm:spPr/>
    </dgm:pt>
    <dgm:pt modelId="{0A64A574-ED2C-4C05-8E25-C219E0B1AC3A}" type="pres">
      <dgm:prSet presAssocID="{E87CF323-710B-4907-963C-DC72E387A23E}" presName="AccentHold2" presStyleLbl="node1" presStyleIdx="11" presStyleCnt="13"/>
      <dgm:spPr/>
    </dgm:pt>
    <dgm:pt modelId="{79FCA7BE-DDA1-4856-8AC1-73A143068B0F}" type="pres">
      <dgm:prSet presAssocID="{E87CF323-710B-4907-963C-DC72E387A23E}" presName="Accent11" presStyleCnt="0"/>
      <dgm:spPr/>
    </dgm:pt>
    <dgm:pt modelId="{13149714-AD8F-4C35-9BDB-72B8A2076152}" type="pres">
      <dgm:prSet presAssocID="{E87CF323-710B-4907-963C-DC72E387A23E}" presName="AccentHold3" presStyleLbl="node1" presStyleIdx="12" presStyleCnt="13"/>
      <dgm:spPr/>
    </dgm:pt>
  </dgm:ptLst>
  <dgm:cxnLst>
    <dgm:cxn modelId="{DEC740F8-BB2E-4BD4-8E0E-23FD5BD30DC0}" type="presOf" srcId="{66387617-A929-4CAD-9110-4D82D3B22DAF}" destId="{E23E5CA6-78F2-4E2B-AD61-E2C677E856D5}" srcOrd="0" destOrd="0" presId="urn:microsoft.com/office/officeart/2009/3/layout/CircleRelationship"/>
    <dgm:cxn modelId="{00AD04E6-AF1C-4D4C-8A17-08A181B148B3}" type="presOf" srcId="{398E665B-388D-4EE4-9D25-F68CBE7FE846}" destId="{3515F34A-7DA8-4D69-B8F5-AFE381B62B61}" srcOrd="0" destOrd="0" presId="urn:microsoft.com/office/officeart/2009/3/layout/CircleRelationship"/>
    <dgm:cxn modelId="{E47F4B67-13A6-4079-AB9A-EF7E715BA63E}" type="presOf" srcId="{E87CF323-710B-4907-963C-DC72E387A23E}" destId="{D993240B-C93C-4CEF-8432-785DECEFC2B8}" srcOrd="0" destOrd="0" presId="urn:microsoft.com/office/officeart/2009/3/layout/CircleRelationship"/>
    <dgm:cxn modelId="{C88671E6-AB13-4FD4-A423-1AB6F811D174}" type="presOf" srcId="{9821E521-B7DE-4DE0-949C-0E6FD9CD82E8}" destId="{31A4E279-F08F-4249-A0F0-A79A7D7BC6FB}" srcOrd="0" destOrd="0" presId="urn:microsoft.com/office/officeart/2009/3/layout/CircleRelationship"/>
    <dgm:cxn modelId="{7CCBA435-079B-4E40-BB30-34647BA65740}" srcId="{66387617-A929-4CAD-9110-4D82D3B22DAF}" destId="{398E665B-388D-4EE4-9D25-F68CBE7FE846}" srcOrd="0" destOrd="0" parTransId="{D5A9B985-27DE-481C-9B04-21A18BF919A7}" sibTransId="{9610D1C6-69AB-4699-9658-CA2C3FE24CA9}"/>
    <dgm:cxn modelId="{0D2C3D76-1121-4591-9B27-FE727FD88D78}" srcId="{398E665B-388D-4EE4-9D25-F68CBE7FE846}" destId="{9821E521-B7DE-4DE0-949C-0E6FD9CD82E8}" srcOrd="0" destOrd="0" parTransId="{23CB6846-23A0-4DF5-8FE5-0386F1417848}" sibTransId="{DCA380DA-9DEB-47BE-9D1F-7A3F356E5276}"/>
    <dgm:cxn modelId="{BBBBAAA7-AB71-47A0-8693-C004903CE6A8}" srcId="{398E665B-388D-4EE4-9D25-F68CBE7FE846}" destId="{E87CF323-710B-4907-963C-DC72E387A23E}" srcOrd="1" destOrd="0" parTransId="{3FE17421-CD84-4D79-9B50-1BE96493E86E}" sibTransId="{935BF0BB-726A-4E69-A31E-47A538386D6D}"/>
    <dgm:cxn modelId="{E8C65D86-7A70-4968-997F-A072CEC07526}" type="presParOf" srcId="{E23E5CA6-78F2-4E2B-AD61-E2C677E856D5}" destId="{3515F34A-7DA8-4D69-B8F5-AFE381B62B61}" srcOrd="0" destOrd="0" presId="urn:microsoft.com/office/officeart/2009/3/layout/CircleRelationship"/>
    <dgm:cxn modelId="{402FB644-544D-4389-BDC5-C479BE63C696}" type="presParOf" srcId="{E23E5CA6-78F2-4E2B-AD61-E2C677E856D5}" destId="{72CBF7A4-8DB8-4F6C-8DFB-20393735BE2F}" srcOrd="1" destOrd="0" presId="urn:microsoft.com/office/officeart/2009/3/layout/CircleRelationship"/>
    <dgm:cxn modelId="{2DC4E1F9-4FC6-4DB6-9D75-7699060DE3E6}" type="presParOf" srcId="{E23E5CA6-78F2-4E2B-AD61-E2C677E856D5}" destId="{F2CF2565-8F0F-4716-B68F-725442B9B6A5}" srcOrd="2" destOrd="0" presId="urn:microsoft.com/office/officeart/2009/3/layout/CircleRelationship"/>
    <dgm:cxn modelId="{F0FFBBE0-C260-40F9-9D92-FCE33EB87A58}" type="presParOf" srcId="{E23E5CA6-78F2-4E2B-AD61-E2C677E856D5}" destId="{2A543883-2E5F-471B-9A94-B3C62A85361E}" srcOrd="3" destOrd="0" presId="urn:microsoft.com/office/officeart/2009/3/layout/CircleRelationship"/>
    <dgm:cxn modelId="{40938EB0-3C4A-4CB9-AE9E-1A69E65343E8}" type="presParOf" srcId="{E23E5CA6-78F2-4E2B-AD61-E2C677E856D5}" destId="{BF4E8BC4-E994-4D66-8AB9-8CBDF15EADB0}" srcOrd="4" destOrd="0" presId="urn:microsoft.com/office/officeart/2009/3/layout/CircleRelationship"/>
    <dgm:cxn modelId="{811BD0F7-0221-48E1-96FB-BEAF12DEB0DD}" type="presParOf" srcId="{E23E5CA6-78F2-4E2B-AD61-E2C677E856D5}" destId="{3F9F4FAE-E3D0-4A5C-B3EE-E2C7E9D59FF8}" srcOrd="5" destOrd="0" presId="urn:microsoft.com/office/officeart/2009/3/layout/CircleRelationship"/>
    <dgm:cxn modelId="{C9759F26-082A-4653-970C-4FA4EF862994}" type="presParOf" srcId="{E23E5CA6-78F2-4E2B-AD61-E2C677E856D5}" destId="{A4EC723E-BBF3-4216-AEBA-723550D1CA4F}" srcOrd="6" destOrd="0" presId="urn:microsoft.com/office/officeart/2009/3/layout/CircleRelationship"/>
    <dgm:cxn modelId="{1D019543-BF64-48CF-AF28-3BC93BDA5F62}" type="presParOf" srcId="{E23E5CA6-78F2-4E2B-AD61-E2C677E856D5}" destId="{31A4E279-F08F-4249-A0F0-A79A7D7BC6FB}" srcOrd="7" destOrd="0" presId="urn:microsoft.com/office/officeart/2009/3/layout/CircleRelationship"/>
    <dgm:cxn modelId="{580223BC-26F6-4770-82C6-9FD4058D7549}" type="presParOf" srcId="{E23E5CA6-78F2-4E2B-AD61-E2C677E856D5}" destId="{56CA6641-DEB0-4E31-B9ED-AD0FF3488E2C}" srcOrd="8" destOrd="0" presId="urn:microsoft.com/office/officeart/2009/3/layout/CircleRelationship"/>
    <dgm:cxn modelId="{7B51C1B7-EF08-4E58-A2EB-69F9188C0658}" type="presParOf" srcId="{56CA6641-DEB0-4E31-B9ED-AD0FF3488E2C}" destId="{BC17802C-6AF0-47CE-B609-B61B7FB0E889}" srcOrd="0" destOrd="0" presId="urn:microsoft.com/office/officeart/2009/3/layout/CircleRelationship"/>
    <dgm:cxn modelId="{21392AB4-DAE7-429B-8C6F-ABF2D006EF01}" type="presParOf" srcId="{E23E5CA6-78F2-4E2B-AD61-E2C677E856D5}" destId="{A20AC443-9180-42F9-9C40-1F1D2292A989}" srcOrd="9" destOrd="0" presId="urn:microsoft.com/office/officeart/2009/3/layout/CircleRelationship"/>
    <dgm:cxn modelId="{914234F2-13E6-4781-9E69-66B94C90F2EA}" type="presParOf" srcId="{A20AC443-9180-42F9-9C40-1F1D2292A989}" destId="{C5E80791-4DEA-49FC-A91A-926012CEC3FD}" srcOrd="0" destOrd="0" presId="urn:microsoft.com/office/officeart/2009/3/layout/CircleRelationship"/>
    <dgm:cxn modelId="{60E82F81-E2F1-4AAB-A09B-A56DA67D9B6E}" type="presParOf" srcId="{E23E5CA6-78F2-4E2B-AD61-E2C677E856D5}" destId="{D993240B-C93C-4CEF-8432-785DECEFC2B8}" srcOrd="10" destOrd="0" presId="urn:microsoft.com/office/officeart/2009/3/layout/CircleRelationship"/>
    <dgm:cxn modelId="{0A2EF93D-9F8A-4823-AFDC-00E545BB6653}" type="presParOf" srcId="{E23E5CA6-78F2-4E2B-AD61-E2C677E856D5}" destId="{3FB9C2A3-791F-46F4-B3C6-CBC014118B01}" srcOrd="11" destOrd="0" presId="urn:microsoft.com/office/officeart/2009/3/layout/CircleRelationship"/>
    <dgm:cxn modelId="{B4982A7D-5E1D-42B9-9FBD-3A29E8B50ACF}" type="presParOf" srcId="{3FB9C2A3-791F-46F4-B3C6-CBC014118B01}" destId="{15A8975D-5650-41E4-86DA-FAFAE8D1CA61}" srcOrd="0" destOrd="0" presId="urn:microsoft.com/office/officeart/2009/3/layout/CircleRelationship"/>
    <dgm:cxn modelId="{9A82B04F-57F9-4625-BDC0-B1EF321B970B}" type="presParOf" srcId="{E23E5CA6-78F2-4E2B-AD61-E2C677E856D5}" destId="{D1CC4E39-C326-4104-BDF8-321670A41E52}" srcOrd="12" destOrd="0" presId="urn:microsoft.com/office/officeart/2009/3/layout/CircleRelationship"/>
    <dgm:cxn modelId="{C9231FFF-EE18-4C35-A217-2277FE0033A8}" type="presParOf" srcId="{D1CC4E39-C326-4104-BDF8-321670A41E52}" destId="{0A64A574-ED2C-4C05-8E25-C219E0B1AC3A}" srcOrd="0" destOrd="0" presId="urn:microsoft.com/office/officeart/2009/3/layout/CircleRelationship"/>
    <dgm:cxn modelId="{B3F1DAC9-F376-4841-AE77-C868D3C5CC0D}" type="presParOf" srcId="{E23E5CA6-78F2-4E2B-AD61-E2C677E856D5}" destId="{79FCA7BE-DDA1-4856-8AC1-73A143068B0F}" srcOrd="13" destOrd="0" presId="urn:microsoft.com/office/officeart/2009/3/layout/CircleRelationship"/>
    <dgm:cxn modelId="{9FEBD236-1AE3-4078-ABC7-54A4D101BE23}" type="presParOf" srcId="{79FCA7BE-DDA1-4856-8AC1-73A143068B0F}" destId="{13149714-AD8F-4C35-9BDB-72B8A2076152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D5D1FC1-4BAF-460A-8546-4C3A1AB21FD8}" type="doc">
      <dgm:prSet loTypeId="urn:microsoft.com/office/officeart/2009/3/layout/CircleRelationship" loCatId="relationship" qsTypeId="urn:microsoft.com/office/officeart/2005/8/quickstyle/3d9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FD0240F-21F1-4F3A-8278-3036CD9BF897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Инсулин короткого действия</a:t>
          </a:r>
          <a:endParaRPr lang="ru-RU" sz="1800" dirty="0">
            <a:solidFill>
              <a:schemeClr val="tx1"/>
            </a:solidFill>
          </a:endParaRPr>
        </a:p>
      </dgm:t>
    </dgm:pt>
    <dgm:pt modelId="{3268603A-562C-486A-AEEF-DFBB404F1EE4}" type="parTrans" cxnId="{DF192A49-4DED-4E4B-BA94-76A4F9EFFBA7}">
      <dgm:prSet/>
      <dgm:spPr/>
      <dgm:t>
        <a:bodyPr/>
        <a:lstStyle/>
        <a:p>
          <a:endParaRPr lang="ru-RU"/>
        </a:p>
      </dgm:t>
    </dgm:pt>
    <dgm:pt modelId="{459FF248-28F7-4B6E-8603-6A1D842105D5}" type="sibTrans" cxnId="{DF192A49-4DED-4E4B-BA94-76A4F9EFFBA7}">
      <dgm:prSet/>
      <dgm:spPr/>
      <dgm:t>
        <a:bodyPr/>
        <a:lstStyle/>
        <a:p>
          <a:endParaRPr lang="ru-RU"/>
        </a:p>
      </dgm:t>
    </dgm:pt>
    <dgm:pt modelId="{69C4C4ED-9AC0-418F-BBE6-5752F697CD70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Инсулин средней продолжительности действия</a:t>
          </a:r>
          <a:endParaRPr lang="ru-RU" sz="1800" dirty="0">
            <a:solidFill>
              <a:schemeClr val="tx1"/>
            </a:solidFill>
          </a:endParaRPr>
        </a:p>
      </dgm:t>
    </dgm:pt>
    <dgm:pt modelId="{09FE08DA-C40B-456C-A466-FA00E02D6F92}" type="parTrans" cxnId="{72BC8C74-2FF6-42A7-ABA1-CE11850E4ECA}">
      <dgm:prSet/>
      <dgm:spPr/>
      <dgm:t>
        <a:bodyPr/>
        <a:lstStyle/>
        <a:p>
          <a:endParaRPr lang="ru-RU"/>
        </a:p>
      </dgm:t>
    </dgm:pt>
    <dgm:pt modelId="{67F5F994-4F75-49F1-8FF6-B98181CC4CB3}" type="sibTrans" cxnId="{72BC8C74-2FF6-42A7-ABA1-CE11850E4ECA}">
      <dgm:prSet/>
      <dgm:spPr/>
      <dgm:t>
        <a:bodyPr/>
        <a:lstStyle/>
        <a:p>
          <a:endParaRPr lang="ru-RU"/>
        </a:p>
      </dgm:t>
    </dgm:pt>
    <dgm:pt modelId="{62E624B8-1230-41BF-B414-01D4D2008EC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Инсулин длительного действия</a:t>
          </a:r>
          <a:endParaRPr lang="ru-RU" sz="1800" dirty="0">
            <a:solidFill>
              <a:schemeClr val="tx1"/>
            </a:solidFill>
          </a:endParaRPr>
        </a:p>
      </dgm:t>
    </dgm:pt>
    <dgm:pt modelId="{19A0ABA2-96D7-4B85-B67A-D281E0640BC5}" type="parTrans" cxnId="{2E1D7809-8D03-4D98-8B67-500E9E3E4B86}">
      <dgm:prSet/>
      <dgm:spPr/>
      <dgm:t>
        <a:bodyPr/>
        <a:lstStyle/>
        <a:p>
          <a:endParaRPr lang="ru-RU"/>
        </a:p>
      </dgm:t>
    </dgm:pt>
    <dgm:pt modelId="{E018A9F3-1B79-4DCB-BDA1-A69D3C972D17}" type="sibTrans" cxnId="{2E1D7809-8D03-4D98-8B67-500E9E3E4B86}">
      <dgm:prSet/>
      <dgm:spPr/>
      <dgm:t>
        <a:bodyPr/>
        <a:lstStyle/>
        <a:p>
          <a:endParaRPr lang="ru-RU"/>
        </a:p>
      </dgm:t>
    </dgm:pt>
    <dgm:pt modelId="{F2C88E9B-CFD7-4DCF-A271-78E748B346D4}" type="pres">
      <dgm:prSet presAssocID="{6D5D1FC1-4BAF-460A-8546-4C3A1AB21FD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76A89CB6-096A-49BF-A107-7811E482150D}" type="pres">
      <dgm:prSet presAssocID="{4FD0240F-21F1-4F3A-8278-3036CD9BF897}" presName="Parent" presStyleLbl="node0" presStyleIdx="0" presStyleCnt="1" custScaleX="68302" custScaleY="68302" custLinFactNeighborX="-56904" custLinFactNeighborY="-23942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938C13E7-7E6A-4EEA-BF50-AEB40B401FA3}" type="pres">
      <dgm:prSet presAssocID="{4FD0240F-21F1-4F3A-8278-3036CD9BF897}" presName="Accent1" presStyleLbl="node1" presStyleIdx="0" presStyleCnt="13"/>
      <dgm:spPr/>
    </dgm:pt>
    <dgm:pt modelId="{CF33E40B-6812-47BC-8112-86F7795785EE}" type="pres">
      <dgm:prSet presAssocID="{4FD0240F-21F1-4F3A-8278-3036CD9BF897}" presName="Accent2" presStyleLbl="node1" presStyleIdx="1" presStyleCnt="13"/>
      <dgm:spPr/>
    </dgm:pt>
    <dgm:pt modelId="{1A199DCE-11D7-4CE7-A60F-B3C867E7B2F2}" type="pres">
      <dgm:prSet presAssocID="{4FD0240F-21F1-4F3A-8278-3036CD9BF897}" presName="Accent3" presStyleLbl="node1" presStyleIdx="2" presStyleCnt="13"/>
      <dgm:spPr/>
    </dgm:pt>
    <dgm:pt modelId="{DA89F311-9DB7-4F9F-8D5B-7DC93ECC1ACA}" type="pres">
      <dgm:prSet presAssocID="{4FD0240F-21F1-4F3A-8278-3036CD9BF897}" presName="Accent4" presStyleLbl="node1" presStyleIdx="3" presStyleCnt="13"/>
      <dgm:spPr/>
    </dgm:pt>
    <dgm:pt modelId="{F0767917-A1C1-4862-AF3A-A64F3787E85A}" type="pres">
      <dgm:prSet presAssocID="{4FD0240F-21F1-4F3A-8278-3036CD9BF897}" presName="Accent5" presStyleLbl="node1" presStyleIdx="4" presStyleCnt="13"/>
      <dgm:spPr/>
    </dgm:pt>
    <dgm:pt modelId="{B39CBEE1-314E-4EA2-8669-88E09EEFB305}" type="pres">
      <dgm:prSet presAssocID="{4FD0240F-21F1-4F3A-8278-3036CD9BF897}" presName="Accent6" presStyleLbl="node1" presStyleIdx="5" presStyleCnt="13"/>
      <dgm:spPr/>
    </dgm:pt>
    <dgm:pt modelId="{4E689945-268A-4C29-9226-E50940DC4ADB}" type="pres">
      <dgm:prSet presAssocID="{69C4C4ED-9AC0-418F-BBE6-5752F697CD70}" presName="Child1" presStyleLbl="node1" presStyleIdx="6" presStyleCnt="13" custScaleX="194872" custScaleY="194872" custLinFactX="94590" custLinFactNeighborX="100000" custLinFactNeighborY="-3841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3A5294E-C6A9-4509-8624-F83F05CA9764}" type="pres">
      <dgm:prSet presAssocID="{69C4C4ED-9AC0-418F-BBE6-5752F697CD70}" presName="Accent7" presStyleCnt="0"/>
      <dgm:spPr/>
    </dgm:pt>
    <dgm:pt modelId="{4178FC1D-7043-418D-A70D-278A77161B89}" type="pres">
      <dgm:prSet presAssocID="{69C4C4ED-9AC0-418F-BBE6-5752F697CD70}" presName="AccentHold1" presStyleLbl="node1" presStyleIdx="7" presStyleCnt="13" custLinFactY="130710" custLinFactNeighborX="-28079" custLinFactNeighborY="200000"/>
      <dgm:spPr/>
    </dgm:pt>
    <dgm:pt modelId="{41BC6E70-A1BE-4A6B-B5F5-A6D5F3686EEA}" type="pres">
      <dgm:prSet presAssocID="{69C4C4ED-9AC0-418F-BBE6-5752F697CD70}" presName="Accent8" presStyleCnt="0"/>
      <dgm:spPr/>
    </dgm:pt>
    <dgm:pt modelId="{0FE9837A-768B-4A7E-84C9-E350759018AF}" type="pres">
      <dgm:prSet presAssocID="{69C4C4ED-9AC0-418F-BBE6-5752F697CD70}" presName="AccentHold2" presStyleLbl="node1" presStyleIdx="8" presStyleCnt="13" custLinFactX="300000" custLinFactNeighborX="338574" custLinFactNeighborY="-43146"/>
      <dgm:spPr/>
    </dgm:pt>
    <dgm:pt modelId="{FB209071-8889-47ED-A2E8-F753D4738947}" type="pres">
      <dgm:prSet presAssocID="{62E624B8-1230-41BF-B414-01D4D2008EC2}" presName="Child2" presStyleLbl="node1" presStyleIdx="9" presStyleCnt="13" custScaleX="177156" custScaleY="17715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0A037BED-32F3-419B-A833-9D9E4FA5FC19}" type="pres">
      <dgm:prSet presAssocID="{62E624B8-1230-41BF-B414-01D4D2008EC2}" presName="Accent9" presStyleCnt="0"/>
      <dgm:spPr/>
    </dgm:pt>
    <dgm:pt modelId="{4B51ACD2-2B68-4336-B499-C73B11E62C2B}" type="pres">
      <dgm:prSet presAssocID="{62E624B8-1230-41BF-B414-01D4D2008EC2}" presName="AccentHold1" presStyleLbl="node1" presStyleIdx="10" presStyleCnt="13"/>
      <dgm:spPr/>
    </dgm:pt>
    <dgm:pt modelId="{1FD4077E-ACAF-4D0D-AFBB-4C0FB8076D87}" type="pres">
      <dgm:prSet presAssocID="{62E624B8-1230-41BF-B414-01D4D2008EC2}" presName="Accent10" presStyleCnt="0"/>
      <dgm:spPr/>
    </dgm:pt>
    <dgm:pt modelId="{9615455C-CB0F-49E5-BDA5-64D9E168ACB1}" type="pres">
      <dgm:prSet presAssocID="{62E624B8-1230-41BF-B414-01D4D2008EC2}" presName="AccentHold2" presStyleLbl="node1" presStyleIdx="11" presStyleCnt="13"/>
      <dgm:spPr/>
    </dgm:pt>
    <dgm:pt modelId="{6241AD9C-0B2D-4D38-8550-4408EC73B1C3}" type="pres">
      <dgm:prSet presAssocID="{62E624B8-1230-41BF-B414-01D4D2008EC2}" presName="Accent11" presStyleCnt="0"/>
      <dgm:spPr/>
    </dgm:pt>
    <dgm:pt modelId="{E3C42EED-6259-4A27-BE0E-707932C72606}" type="pres">
      <dgm:prSet presAssocID="{62E624B8-1230-41BF-B414-01D4D2008EC2}" presName="AccentHold3" presStyleLbl="node1" presStyleIdx="12" presStyleCnt="13"/>
      <dgm:spPr/>
    </dgm:pt>
  </dgm:ptLst>
  <dgm:cxnLst>
    <dgm:cxn modelId="{B1298928-D5A5-451E-8B84-2E41E569F3EE}" type="presOf" srcId="{6D5D1FC1-4BAF-460A-8546-4C3A1AB21FD8}" destId="{F2C88E9B-CFD7-4DCF-A271-78E748B346D4}" srcOrd="0" destOrd="0" presId="urn:microsoft.com/office/officeart/2009/3/layout/CircleRelationship"/>
    <dgm:cxn modelId="{A0C0E1CF-B895-4539-9FD1-9A4F423871A0}" type="presOf" srcId="{4FD0240F-21F1-4F3A-8278-3036CD9BF897}" destId="{76A89CB6-096A-49BF-A107-7811E482150D}" srcOrd="0" destOrd="0" presId="urn:microsoft.com/office/officeart/2009/3/layout/CircleRelationship"/>
    <dgm:cxn modelId="{72BC8C74-2FF6-42A7-ABA1-CE11850E4ECA}" srcId="{4FD0240F-21F1-4F3A-8278-3036CD9BF897}" destId="{69C4C4ED-9AC0-418F-BBE6-5752F697CD70}" srcOrd="0" destOrd="0" parTransId="{09FE08DA-C40B-456C-A466-FA00E02D6F92}" sibTransId="{67F5F994-4F75-49F1-8FF6-B98181CC4CB3}"/>
    <dgm:cxn modelId="{DF192A49-4DED-4E4B-BA94-76A4F9EFFBA7}" srcId="{6D5D1FC1-4BAF-460A-8546-4C3A1AB21FD8}" destId="{4FD0240F-21F1-4F3A-8278-3036CD9BF897}" srcOrd="0" destOrd="0" parTransId="{3268603A-562C-486A-AEEF-DFBB404F1EE4}" sibTransId="{459FF248-28F7-4B6E-8603-6A1D842105D5}"/>
    <dgm:cxn modelId="{28C4B1B3-9B94-408E-816D-B696D23A4EE8}" type="presOf" srcId="{69C4C4ED-9AC0-418F-BBE6-5752F697CD70}" destId="{4E689945-268A-4C29-9226-E50940DC4ADB}" srcOrd="0" destOrd="0" presId="urn:microsoft.com/office/officeart/2009/3/layout/CircleRelationship"/>
    <dgm:cxn modelId="{2E1D7809-8D03-4D98-8B67-500E9E3E4B86}" srcId="{4FD0240F-21F1-4F3A-8278-3036CD9BF897}" destId="{62E624B8-1230-41BF-B414-01D4D2008EC2}" srcOrd="1" destOrd="0" parTransId="{19A0ABA2-96D7-4B85-B67A-D281E0640BC5}" sibTransId="{E018A9F3-1B79-4DCB-BDA1-A69D3C972D17}"/>
    <dgm:cxn modelId="{0F246451-0F49-4271-9C10-D0556DE65143}" type="presOf" srcId="{62E624B8-1230-41BF-B414-01D4D2008EC2}" destId="{FB209071-8889-47ED-A2E8-F753D4738947}" srcOrd="0" destOrd="0" presId="urn:microsoft.com/office/officeart/2009/3/layout/CircleRelationship"/>
    <dgm:cxn modelId="{D5A32063-A60B-4A77-A880-949F3F7A885F}" type="presParOf" srcId="{F2C88E9B-CFD7-4DCF-A271-78E748B346D4}" destId="{76A89CB6-096A-49BF-A107-7811E482150D}" srcOrd="0" destOrd="0" presId="urn:microsoft.com/office/officeart/2009/3/layout/CircleRelationship"/>
    <dgm:cxn modelId="{CDBF1E8F-0B56-444A-A602-3487987CBA97}" type="presParOf" srcId="{F2C88E9B-CFD7-4DCF-A271-78E748B346D4}" destId="{938C13E7-7E6A-4EEA-BF50-AEB40B401FA3}" srcOrd="1" destOrd="0" presId="urn:microsoft.com/office/officeart/2009/3/layout/CircleRelationship"/>
    <dgm:cxn modelId="{0BC085D7-8CB5-4A80-966E-2AECEF366900}" type="presParOf" srcId="{F2C88E9B-CFD7-4DCF-A271-78E748B346D4}" destId="{CF33E40B-6812-47BC-8112-86F7795785EE}" srcOrd="2" destOrd="0" presId="urn:microsoft.com/office/officeart/2009/3/layout/CircleRelationship"/>
    <dgm:cxn modelId="{F121F3A7-D68A-4210-9D4C-ED0D988ACEA2}" type="presParOf" srcId="{F2C88E9B-CFD7-4DCF-A271-78E748B346D4}" destId="{1A199DCE-11D7-4CE7-A60F-B3C867E7B2F2}" srcOrd="3" destOrd="0" presId="urn:microsoft.com/office/officeart/2009/3/layout/CircleRelationship"/>
    <dgm:cxn modelId="{91712A32-A6E8-4CAF-AF9A-8C4F5BC88305}" type="presParOf" srcId="{F2C88E9B-CFD7-4DCF-A271-78E748B346D4}" destId="{DA89F311-9DB7-4F9F-8D5B-7DC93ECC1ACA}" srcOrd="4" destOrd="0" presId="urn:microsoft.com/office/officeart/2009/3/layout/CircleRelationship"/>
    <dgm:cxn modelId="{C5D35F67-A598-43EA-8B49-85FB8828ADCB}" type="presParOf" srcId="{F2C88E9B-CFD7-4DCF-A271-78E748B346D4}" destId="{F0767917-A1C1-4862-AF3A-A64F3787E85A}" srcOrd="5" destOrd="0" presId="urn:microsoft.com/office/officeart/2009/3/layout/CircleRelationship"/>
    <dgm:cxn modelId="{EEA18793-3DA6-46DE-899A-73D7A602BD48}" type="presParOf" srcId="{F2C88E9B-CFD7-4DCF-A271-78E748B346D4}" destId="{B39CBEE1-314E-4EA2-8669-88E09EEFB305}" srcOrd="6" destOrd="0" presId="urn:microsoft.com/office/officeart/2009/3/layout/CircleRelationship"/>
    <dgm:cxn modelId="{A24222E7-9056-4872-9C08-65488635D63A}" type="presParOf" srcId="{F2C88E9B-CFD7-4DCF-A271-78E748B346D4}" destId="{4E689945-268A-4C29-9226-E50940DC4ADB}" srcOrd="7" destOrd="0" presId="urn:microsoft.com/office/officeart/2009/3/layout/CircleRelationship"/>
    <dgm:cxn modelId="{E63B9427-A128-4401-A7AD-CDAB8D3785D8}" type="presParOf" srcId="{F2C88E9B-CFD7-4DCF-A271-78E748B346D4}" destId="{23A5294E-C6A9-4509-8624-F83F05CA9764}" srcOrd="8" destOrd="0" presId="urn:microsoft.com/office/officeart/2009/3/layout/CircleRelationship"/>
    <dgm:cxn modelId="{FF8EC0DC-29C0-4BFD-9539-093B885A313E}" type="presParOf" srcId="{23A5294E-C6A9-4509-8624-F83F05CA9764}" destId="{4178FC1D-7043-418D-A70D-278A77161B89}" srcOrd="0" destOrd="0" presId="urn:microsoft.com/office/officeart/2009/3/layout/CircleRelationship"/>
    <dgm:cxn modelId="{D16B53A4-279A-4EF1-9BD7-BF73E06D238F}" type="presParOf" srcId="{F2C88E9B-CFD7-4DCF-A271-78E748B346D4}" destId="{41BC6E70-A1BE-4A6B-B5F5-A6D5F3686EEA}" srcOrd="9" destOrd="0" presId="urn:microsoft.com/office/officeart/2009/3/layout/CircleRelationship"/>
    <dgm:cxn modelId="{AEB161E9-16AE-4E49-8FB3-ED24EED6912C}" type="presParOf" srcId="{41BC6E70-A1BE-4A6B-B5F5-A6D5F3686EEA}" destId="{0FE9837A-768B-4A7E-84C9-E350759018AF}" srcOrd="0" destOrd="0" presId="urn:microsoft.com/office/officeart/2009/3/layout/CircleRelationship"/>
    <dgm:cxn modelId="{BE7ECB13-7845-47E7-B026-9DF095DA635F}" type="presParOf" srcId="{F2C88E9B-CFD7-4DCF-A271-78E748B346D4}" destId="{FB209071-8889-47ED-A2E8-F753D4738947}" srcOrd="10" destOrd="0" presId="urn:microsoft.com/office/officeart/2009/3/layout/CircleRelationship"/>
    <dgm:cxn modelId="{B78E5BDE-B520-41FC-A7B4-60B5AEB2FF9D}" type="presParOf" srcId="{F2C88E9B-CFD7-4DCF-A271-78E748B346D4}" destId="{0A037BED-32F3-419B-A833-9D9E4FA5FC19}" srcOrd="11" destOrd="0" presId="urn:microsoft.com/office/officeart/2009/3/layout/CircleRelationship"/>
    <dgm:cxn modelId="{A28EEA49-AC1F-4497-87F5-40E544B50F56}" type="presParOf" srcId="{0A037BED-32F3-419B-A833-9D9E4FA5FC19}" destId="{4B51ACD2-2B68-4336-B499-C73B11E62C2B}" srcOrd="0" destOrd="0" presId="urn:microsoft.com/office/officeart/2009/3/layout/CircleRelationship"/>
    <dgm:cxn modelId="{43B69573-9330-4E4E-9ED9-D303FE8DB114}" type="presParOf" srcId="{F2C88E9B-CFD7-4DCF-A271-78E748B346D4}" destId="{1FD4077E-ACAF-4D0D-AFBB-4C0FB8076D87}" srcOrd="12" destOrd="0" presId="urn:microsoft.com/office/officeart/2009/3/layout/CircleRelationship"/>
    <dgm:cxn modelId="{F7263785-25A8-4767-A46C-9F7B45DEB8B3}" type="presParOf" srcId="{1FD4077E-ACAF-4D0D-AFBB-4C0FB8076D87}" destId="{9615455C-CB0F-49E5-BDA5-64D9E168ACB1}" srcOrd="0" destOrd="0" presId="urn:microsoft.com/office/officeart/2009/3/layout/CircleRelationship"/>
    <dgm:cxn modelId="{382C52C7-4927-485E-A175-4D5A214170CE}" type="presParOf" srcId="{F2C88E9B-CFD7-4DCF-A271-78E748B346D4}" destId="{6241AD9C-0B2D-4D38-8550-4408EC73B1C3}" srcOrd="13" destOrd="0" presId="urn:microsoft.com/office/officeart/2009/3/layout/CircleRelationship"/>
    <dgm:cxn modelId="{9087D23A-53FC-437B-8C54-3E873250081A}" type="presParOf" srcId="{6241AD9C-0B2D-4D38-8550-4408EC73B1C3}" destId="{E3C42EED-6259-4A27-BE0E-707932C72606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D9463-39F3-474A-BBD1-517E63C17E5E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834D9A-F319-41E5-AD64-5983AE70D0A2}">
      <dgm:prSet phldrT="[Текст]"/>
      <dgm:spPr/>
      <dgm:t>
        <a:bodyPr/>
        <a:lstStyle/>
        <a:p>
          <a:r>
            <a:rPr lang="ru-RU" dirty="0" err="1" smtClean="0"/>
            <a:t>Инсулинорезистентность</a:t>
          </a:r>
          <a:r>
            <a:rPr lang="ru-RU" dirty="0" smtClean="0"/>
            <a:t> – это нарушение биологического ответа периферических тканей на воздействие эндогенного или экзогенного инсулина (т.е. снижение чувствительности тканей к инсулину), обусловленное </a:t>
          </a:r>
          <a:r>
            <a:rPr lang="ru-RU" dirty="0" err="1" smtClean="0"/>
            <a:t>афинности</a:t>
          </a:r>
          <a:r>
            <a:rPr lang="ru-RU" dirty="0" smtClean="0"/>
            <a:t> рецепторов к инсулину.</a:t>
          </a:r>
          <a:endParaRPr lang="ru-RU" dirty="0"/>
        </a:p>
      </dgm:t>
    </dgm:pt>
    <dgm:pt modelId="{ACA8F925-0F17-4BC8-8D85-ABB53D0BA5DE}" type="parTrans" cxnId="{D4F6E993-C104-47E4-B016-73933D18E071}">
      <dgm:prSet/>
      <dgm:spPr/>
      <dgm:t>
        <a:bodyPr/>
        <a:lstStyle/>
        <a:p>
          <a:endParaRPr lang="ru-RU"/>
        </a:p>
      </dgm:t>
    </dgm:pt>
    <dgm:pt modelId="{1B040531-64A4-4D97-BF94-91CA3592D67E}" type="sibTrans" cxnId="{D4F6E993-C104-47E4-B016-73933D18E071}">
      <dgm:prSet/>
      <dgm:spPr/>
      <dgm:t>
        <a:bodyPr/>
        <a:lstStyle/>
        <a:p>
          <a:endParaRPr lang="ru-RU"/>
        </a:p>
      </dgm:t>
    </dgm:pt>
    <dgm:pt modelId="{BE456740-0181-41C7-AA8E-A8E5F0B990E5}">
      <dgm:prSet phldrT="[Текст]"/>
      <dgm:spPr/>
      <dgm:t>
        <a:bodyPr/>
        <a:lstStyle/>
        <a:p>
          <a:r>
            <a:rPr lang="ru-RU" dirty="0" smtClean="0"/>
            <a:t>ЖИРОВАЯ ТКАНЬ: резистентность к </a:t>
          </a:r>
          <a:r>
            <a:rPr lang="ru-RU" dirty="0" err="1" smtClean="0"/>
            <a:t>антилиполитическому</a:t>
          </a:r>
          <a:r>
            <a:rPr lang="ru-RU" dirty="0" smtClean="0"/>
            <a:t> действию инсулина проводит к увеличению в крови свободных жирных кислот, которые поступают в печень и становятся основным субстратом для синтеза атерогенных ЛПОНП, способствуют развитию жирового </a:t>
          </a:r>
          <a:r>
            <a:rPr lang="ru-RU" dirty="0" err="1" smtClean="0"/>
            <a:t>гепатоза</a:t>
          </a:r>
          <a:r>
            <a:rPr lang="ru-RU" dirty="0" smtClean="0"/>
            <a:t> и оказывают </a:t>
          </a:r>
          <a:r>
            <a:rPr lang="ru-RU" dirty="0" err="1" smtClean="0"/>
            <a:t>контринсулярный</a:t>
          </a:r>
          <a:r>
            <a:rPr lang="ru-RU" dirty="0" smtClean="0"/>
            <a:t> эффект</a:t>
          </a:r>
          <a:endParaRPr lang="ru-RU" dirty="0"/>
        </a:p>
      </dgm:t>
    </dgm:pt>
    <dgm:pt modelId="{3D237AE0-24CF-40C7-8D7A-D037A3D2B274}" type="parTrans" cxnId="{17E28FF1-BB72-4837-BC9E-4590E09AB79C}">
      <dgm:prSet/>
      <dgm:spPr/>
      <dgm:t>
        <a:bodyPr/>
        <a:lstStyle/>
        <a:p>
          <a:endParaRPr lang="ru-RU"/>
        </a:p>
      </dgm:t>
    </dgm:pt>
    <dgm:pt modelId="{C545CF11-9746-4C08-A717-FE35E14090C5}" type="sibTrans" cxnId="{17E28FF1-BB72-4837-BC9E-4590E09AB79C}">
      <dgm:prSet/>
      <dgm:spPr/>
      <dgm:t>
        <a:bodyPr/>
        <a:lstStyle/>
        <a:p>
          <a:endParaRPr lang="ru-RU"/>
        </a:p>
      </dgm:t>
    </dgm:pt>
    <dgm:pt modelId="{12762EC3-8F8D-4706-82FB-2BDACC4A6837}">
      <dgm:prSet phldrT="[Текст]"/>
      <dgm:spPr/>
      <dgm:t>
        <a:bodyPr/>
        <a:lstStyle/>
        <a:p>
          <a:r>
            <a:rPr lang="ru-RU" dirty="0" smtClean="0"/>
            <a:t>ПЕЧЕНЬ: снижается образование гликогена и усиливается распад гликогена до глюкозы, активируется </a:t>
          </a:r>
          <a:r>
            <a:rPr lang="ru-RU" dirty="0" err="1" smtClean="0"/>
            <a:t>глюконеогенез</a:t>
          </a:r>
          <a:r>
            <a:rPr lang="ru-RU" dirty="0" smtClean="0"/>
            <a:t> (синтез глюкозы из аминокислот, </a:t>
          </a:r>
          <a:r>
            <a:rPr lang="ru-RU" dirty="0" err="1" smtClean="0"/>
            <a:t>лактата</a:t>
          </a:r>
          <a:r>
            <a:rPr lang="ru-RU" dirty="0" smtClean="0"/>
            <a:t>, </a:t>
          </a:r>
          <a:r>
            <a:rPr lang="ru-RU" dirty="0" err="1" smtClean="0"/>
            <a:t>пирувата</a:t>
          </a:r>
          <a:r>
            <a:rPr lang="ru-RU" dirty="0" smtClean="0"/>
            <a:t>, глицерина), что приводит к поступлению большого количества глюкозы в кровоток</a:t>
          </a:r>
          <a:endParaRPr lang="ru-RU" dirty="0"/>
        </a:p>
      </dgm:t>
    </dgm:pt>
    <dgm:pt modelId="{B0E53C20-7368-4C82-9243-38E48C5E26F3}" type="parTrans" cxnId="{ABCEF1DE-878C-440A-90F4-A8E3B9E6C6FD}">
      <dgm:prSet/>
      <dgm:spPr/>
      <dgm:t>
        <a:bodyPr/>
        <a:lstStyle/>
        <a:p>
          <a:endParaRPr lang="ru-RU"/>
        </a:p>
      </dgm:t>
    </dgm:pt>
    <dgm:pt modelId="{41C90141-C2F6-465A-8329-D868BDD95BA7}" type="sibTrans" cxnId="{ABCEF1DE-878C-440A-90F4-A8E3B9E6C6FD}">
      <dgm:prSet/>
      <dgm:spPr/>
      <dgm:t>
        <a:bodyPr/>
        <a:lstStyle/>
        <a:p>
          <a:endParaRPr lang="ru-RU"/>
        </a:p>
      </dgm:t>
    </dgm:pt>
    <dgm:pt modelId="{4F6EFE6D-6D8C-4490-913D-8A877AC71AA7}">
      <dgm:prSet phldrT="[Текст]" phldr="1"/>
      <dgm:spPr/>
      <dgm:t>
        <a:bodyPr/>
        <a:lstStyle/>
        <a:p>
          <a:endParaRPr lang="ru-RU" dirty="0"/>
        </a:p>
      </dgm:t>
    </dgm:pt>
    <dgm:pt modelId="{AA7AE63D-522E-40B3-BD28-66C37AAC0656}" type="parTrans" cxnId="{1631BEB8-DA91-41DB-9BAB-278947F957B5}">
      <dgm:prSet/>
      <dgm:spPr/>
      <dgm:t>
        <a:bodyPr/>
        <a:lstStyle/>
        <a:p>
          <a:endParaRPr lang="ru-RU"/>
        </a:p>
      </dgm:t>
    </dgm:pt>
    <dgm:pt modelId="{2BD09302-A6C5-4BBA-848B-08314F96131E}" type="sibTrans" cxnId="{1631BEB8-DA91-41DB-9BAB-278947F957B5}">
      <dgm:prSet/>
      <dgm:spPr/>
      <dgm:t>
        <a:bodyPr/>
        <a:lstStyle/>
        <a:p>
          <a:endParaRPr lang="ru-RU"/>
        </a:p>
      </dgm:t>
    </dgm:pt>
    <dgm:pt modelId="{C991850A-F3D3-419F-BB77-BF4C1BB380F4}">
      <dgm:prSet phldrT="[Текст]"/>
      <dgm:spPr/>
      <dgm:t>
        <a:bodyPr/>
        <a:lstStyle/>
        <a:p>
          <a:r>
            <a:rPr lang="ru-RU" dirty="0" smtClean="0"/>
            <a:t>МЫШЕЧНАЯ ТКАНЬ: снижается транспорт глюкозы из крови в </a:t>
          </a:r>
          <a:r>
            <a:rPr lang="ru-RU" dirty="0" err="1" smtClean="0"/>
            <a:t>миоциты</a:t>
          </a:r>
          <a:r>
            <a:rPr lang="ru-RU" dirty="0" smtClean="0"/>
            <a:t>, нарушается её утилизация в мышцах, снижается образование мышечного гликогена, что способствует развитию гипергликемии</a:t>
          </a:r>
          <a:endParaRPr lang="ru-RU" dirty="0"/>
        </a:p>
      </dgm:t>
    </dgm:pt>
    <dgm:pt modelId="{629FEC4E-4619-4E6E-989C-D27B5326DD43}" type="parTrans" cxnId="{81FD3C24-6484-4A13-AA4E-FCD0A37C0A99}">
      <dgm:prSet/>
      <dgm:spPr/>
      <dgm:t>
        <a:bodyPr/>
        <a:lstStyle/>
        <a:p>
          <a:endParaRPr lang="ru-RU"/>
        </a:p>
      </dgm:t>
    </dgm:pt>
    <dgm:pt modelId="{55675D58-4EF6-4C2C-A09E-DC3A5C0773AB}" type="sibTrans" cxnId="{81FD3C24-6484-4A13-AA4E-FCD0A37C0A99}">
      <dgm:prSet/>
      <dgm:spPr/>
      <dgm:t>
        <a:bodyPr/>
        <a:lstStyle/>
        <a:p>
          <a:endParaRPr lang="ru-RU"/>
        </a:p>
      </dgm:t>
    </dgm:pt>
    <dgm:pt modelId="{1EBBCAA5-DF89-4C73-BEB5-6DB2782B505C}" type="pres">
      <dgm:prSet presAssocID="{C3BD9463-39F3-474A-BBD1-517E63C17E5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9AB739-C0B7-4317-A65B-94831147E974}" type="pres">
      <dgm:prSet presAssocID="{04834D9A-F319-41E5-AD64-5983AE70D0A2}" presName="centerShape" presStyleLbl="node0" presStyleIdx="0" presStyleCnt="1" custScaleX="194872" custScaleY="194872" custLinFactNeighborY="-4968"/>
      <dgm:spPr/>
      <dgm:t>
        <a:bodyPr/>
        <a:lstStyle/>
        <a:p>
          <a:endParaRPr lang="ru-RU"/>
        </a:p>
      </dgm:t>
    </dgm:pt>
    <dgm:pt modelId="{3CB140FF-946D-4584-8CF0-5680D5BA28E0}" type="pres">
      <dgm:prSet presAssocID="{3D237AE0-24CF-40C7-8D7A-D037A3D2B274}" presName="parTrans" presStyleLbl="sibTrans2D1" presStyleIdx="0" presStyleCnt="3"/>
      <dgm:spPr/>
      <dgm:t>
        <a:bodyPr/>
        <a:lstStyle/>
        <a:p>
          <a:endParaRPr lang="ru-RU"/>
        </a:p>
      </dgm:t>
    </dgm:pt>
    <dgm:pt modelId="{1F22AA44-8766-4C57-A956-1EB2DC6F850E}" type="pres">
      <dgm:prSet presAssocID="{3D237AE0-24CF-40C7-8D7A-D037A3D2B27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D4F6269D-1185-41A9-8AAE-E72ADA6994D9}" type="pres">
      <dgm:prSet presAssocID="{BE456740-0181-41C7-AA8E-A8E5F0B990E5}" presName="node" presStyleLbl="node1" presStyleIdx="0" presStyleCnt="3" custScaleX="175861" custScaleY="1256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51498-2745-4AE1-9D34-60588A3AB6A7}" type="pres">
      <dgm:prSet presAssocID="{B0E53C20-7368-4C82-9243-38E48C5E26F3}" presName="parTrans" presStyleLbl="sibTrans2D1" presStyleIdx="1" presStyleCnt="3"/>
      <dgm:spPr/>
      <dgm:t>
        <a:bodyPr/>
        <a:lstStyle/>
        <a:p>
          <a:endParaRPr lang="ru-RU"/>
        </a:p>
      </dgm:t>
    </dgm:pt>
    <dgm:pt modelId="{A3A26712-30EE-4552-84E0-07EB566A0CD2}" type="pres">
      <dgm:prSet presAssocID="{B0E53C20-7368-4C82-9243-38E48C5E26F3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6A4BDE8-408A-4703-BE21-D4FA9200E268}" type="pres">
      <dgm:prSet presAssocID="{12762EC3-8F8D-4706-82FB-2BDACC4A6837}" presName="node" presStyleLbl="node1" presStyleIdx="1" presStyleCnt="3" custAng="1697202" custScaleX="175861" custScaleY="125615" custRadScaleRad="114785" custRadScaleInc="-6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848B56-56AF-4966-A3B9-46904DDEF261}" type="pres">
      <dgm:prSet presAssocID="{629FEC4E-4619-4E6E-989C-D27B5326DD43}" presName="parTrans" presStyleLbl="sibTrans2D1" presStyleIdx="2" presStyleCnt="3"/>
      <dgm:spPr/>
      <dgm:t>
        <a:bodyPr/>
        <a:lstStyle/>
        <a:p>
          <a:endParaRPr lang="ru-RU"/>
        </a:p>
      </dgm:t>
    </dgm:pt>
    <dgm:pt modelId="{264B6D88-C83E-49C6-BA70-928E070E9A04}" type="pres">
      <dgm:prSet presAssocID="{629FEC4E-4619-4E6E-989C-D27B5326DD4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6A16B869-E18A-4F1C-9DFB-CF33ADB8062C}" type="pres">
      <dgm:prSet presAssocID="{C991850A-F3D3-419F-BB77-BF4C1BB380F4}" presName="node" presStyleLbl="node1" presStyleIdx="2" presStyleCnt="3" custAng="20186945" custScaleX="175861" custScaleY="125615" custRadScaleRad="113722" custRadScaleInc="47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F6E993-C104-47E4-B016-73933D18E071}" srcId="{C3BD9463-39F3-474A-BBD1-517E63C17E5E}" destId="{04834D9A-F319-41E5-AD64-5983AE70D0A2}" srcOrd="0" destOrd="0" parTransId="{ACA8F925-0F17-4BC8-8D85-ABB53D0BA5DE}" sibTransId="{1B040531-64A4-4D97-BF94-91CA3592D67E}"/>
    <dgm:cxn modelId="{AE0B0399-1AE6-4E3D-AF32-8E69F3F80F26}" type="presOf" srcId="{12762EC3-8F8D-4706-82FB-2BDACC4A6837}" destId="{06A4BDE8-408A-4703-BE21-D4FA9200E268}" srcOrd="0" destOrd="0" presId="urn:microsoft.com/office/officeart/2005/8/layout/radial5"/>
    <dgm:cxn modelId="{DFCDC6CC-1A50-4067-A536-8AEEF9632324}" type="presOf" srcId="{04834D9A-F319-41E5-AD64-5983AE70D0A2}" destId="{179AB739-C0B7-4317-A65B-94831147E974}" srcOrd="0" destOrd="0" presId="urn:microsoft.com/office/officeart/2005/8/layout/radial5"/>
    <dgm:cxn modelId="{36D6DA12-E2A3-46E0-B7D6-3ECD64B82007}" type="presOf" srcId="{3D237AE0-24CF-40C7-8D7A-D037A3D2B274}" destId="{1F22AA44-8766-4C57-A956-1EB2DC6F850E}" srcOrd="1" destOrd="0" presId="urn:microsoft.com/office/officeart/2005/8/layout/radial5"/>
    <dgm:cxn modelId="{452D7611-9FD3-4B24-9934-0C63B5FE0CB1}" type="presOf" srcId="{C991850A-F3D3-419F-BB77-BF4C1BB380F4}" destId="{6A16B869-E18A-4F1C-9DFB-CF33ADB8062C}" srcOrd="0" destOrd="0" presId="urn:microsoft.com/office/officeart/2005/8/layout/radial5"/>
    <dgm:cxn modelId="{BDDD28CD-8ED6-445B-866A-D88758331115}" type="presOf" srcId="{3D237AE0-24CF-40C7-8D7A-D037A3D2B274}" destId="{3CB140FF-946D-4584-8CF0-5680D5BA28E0}" srcOrd="0" destOrd="0" presId="urn:microsoft.com/office/officeart/2005/8/layout/radial5"/>
    <dgm:cxn modelId="{ABCEF1DE-878C-440A-90F4-A8E3B9E6C6FD}" srcId="{04834D9A-F319-41E5-AD64-5983AE70D0A2}" destId="{12762EC3-8F8D-4706-82FB-2BDACC4A6837}" srcOrd="1" destOrd="0" parTransId="{B0E53C20-7368-4C82-9243-38E48C5E26F3}" sibTransId="{41C90141-C2F6-465A-8329-D868BDD95BA7}"/>
    <dgm:cxn modelId="{15B98ABF-10F9-4904-91FF-A710C238F26A}" type="presOf" srcId="{629FEC4E-4619-4E6E-989C-D27B5326DD43}" destId="{0F848B56-56AF-4966-A3B9-46904DDEF261}" srcOrd="0" destOrd="0" presId="urn:microsoft.com/office/officeart/2005/8/layout/radial5"/>
    <dgm:cxn modelId="{FB1D331F-47AE-4553-A269-5071E791C4E9}" type="presOf" srcId="{B0E53C20-7368-4C82-9243-38E48C5E26F3}" destId="{A3A26712-30EE-4552-84E0-07EB566A0CD2}" srcOrd="1" destOrd="0" presId="urn:microsoft.com/office/officeart/2005/8/layout/radial5"/>
    <dgm:cxn modelId="{06202A44-959E-4419-9A05-D58547297F8F}" type="presOf" srcId="{B0E53C20-7368-4C82-9243-38E48C5E26F3}" destId="{57E51498-2745-4AE1-9D34-60588A3AB6A7}" srcOrd="0" destOrd="0" presId="urn:microsoft.com/office/officeart/2005/8/layout/radial5"/>
    <dgm:cxn modelId="{986FD28D-CF81-4027-B5A1-6DB7B89EC758}" type="presOf" srcId="{629FEC4E-4619-4E6E-989C-D27B5326DD43}" destId="{264B6D88-C83E-49C6-BA70-928E070E9A04}" srcOrd="1" destOrd="0" presId="urn:microsoft.com/office/officeart/2005/8/layout/radial5"/>
    <dgm:cxn modelId="{81FD3C24-6484-4A13-AA4E-FCD0A37C0A99}" srcId="{04834D9A-F319-41E5-AD64-5983AE70D0A2}" destId="{C991850A-F3D3-419F-BB77-BF4C1BB380F4}" srcOrd="2" destOrd="0" parTransId="{629FEC4E-4619-4E6E-989C-D27B5326DD43}" sibTransId="{55675D58-4EF6-4C2C-A09E-DC3A5C0773AB}"/>
    <dgm:cxn modelId="{A9F8412B-B1A8-4E5F-AF80-817D8B60F78E}" type="presOf" srcId="{C3BD9463-39F3-474A-BBD1-517E63C17E5E}" destId="{1EBBCAA5-DF89-4C73-BEB5-6DB2782B505C}" srcOrd="0" destOrd="0" presId="urn:microsoft.com/office/officeart/2005/8/layout/radial5"/>
    <dgm:cxn modelId="{17E28FF1-BB72-4837-BC9E-4590E09AB79C}" srcId="{04834D9A-F319-41E5-AD64-5983AE70D0A2}" destId="{BE456740-0181-41C7-AA8E-A8E5F0B990E5}" srcOrd="0" destOrd="0" parTransId="{3D237AE0-24CF-40C7-8D7A-D037A3D2B274}" sibTransId="{C545CF11-9746-4C08-A717-FE35E14090C5}"/>
    <dgm:cxn modelId="{60BB85EA-3667-4F0F-A95F-29ADD67B02AB}" type="presOf" srcId="{BE456740-0181-41C7-AA8E-A8E5F0B990E5}" destId="{D4F6269D-1185-41A9-8AAE-E72ADA6994D9}" srcOrd="0" destOrd="0" presId="urn:microsoft.com/office/officeart/2005/8/layout/radial5"/>
    <dgm:cxn modelId="{1631BEB8-DA91-41DB-9BAB-278947F957B5}" srcId="{C3BD9463-39F3-474A-BBD1-517E63C17E5E}" destId="{4F6EFE6D-6D8C-4490-913D-8A877AC71AA7}" srcOrd="1" destOrd="0" parTransId="{AA7AE63D-522E-40B3-BD28-66C37AAC0656}" sibTransId="{2BD09302-A6C5-4BBA-848B-08314F96131E}"/>
    <dgm:cxn modelId="{F84955BA-E821-4599-BAD3-27AD51A20C5A}" type="presParOf" srcId="{1EBBCAA5-DF89-4C73-BEB5-6DB2782B505C}" destId="{179AB739-C0B7-4317-A65B-94831147E974}" srcOrd="0" destOrd="0" presId="urn:microsoft.com/office/officeart/2005/8/layout/radial5"/>
    <dgm:cxn modelId="{AED7D1C8-FDB3-490E-824C-BC797B97A155}" type="presParOf" srcId="{1EBBCAA5-DF89-4C73-BEB5-6DB2782B505C}" destId="{3CB140FF-946D-4584-8CF0-5680D5BA28E0}" srcOrd="1" destOrd="0" presId="urn:microsoft.com/office/officeart/2005/8/layout/radial5"/>
    <dgm:cxn modelId="{5880E28C-7CBB-43FA-9A5C-0A7887A33172}" type="presParOf" srcId="{3CB140FF-946D-4584-8CF0-5680D5BA28E0}" destId="{1F22AA44-8766-4C57-A956-1EB2DC6F850E}" srcOrd="0" destOrd="0" presId="urn:microsoft.com/office/officeart/2005/8/layout/radial5"/>
    <dgm:cxn modelId="{1330A071-9AE7-4850-BB04-6298E9A6FD9E}" type="presParOf" srcId="{1EBBCAA5-DF89-4C73-BEB5-6DB2782B505C}" destId="{D4F6269D-1185-41A9-8AAE-E72ADA6994D9}" srcOrd="2" destOrd="0" presId="urn:microsoft.com/office/officeart/2005/8/layout/radial5"/>
    <dgm:cxn modelId="{CB8D0892-9BD3-44E3-9769-B52C1B540F60}" type="presParOf" srcId="{1EBBCAA5-DF89-4C73-BEB5-6DB2782B505C}" destId="{57E51498-2745-4AE1-9D34-60588A3AB6A7}" srcOrd="3" destOrd="0" presId="urn:microsoft.com/office/officeart/2005/8/layout/radial5"/>
    <dgm:cxn modelId="{E728EC13-CD4D-4D3C-B055-C91940AD4F11}" type="presParOf" srcId="{57E51498-2745-4AE1-9D34-60588A3AB6A7}" destId="{A3A26712-30EE-4552-84E0-07EB566A0CD2}" srcOrd="0" destOrd="0" presId="urn:microsoft.com/office/officeart/2005/8/layout/radial5"/>
    <dgm:cxn modelId="{71A80879-589B-4876-A035-60E83E9E9203}" type="presParOf" srcId="{1EBBCAA5-DF89-4C73-BEB5-6DB2782B505C}" destId="{06A4BDE8-408A-4703-BE21-D4FA9200E268}" srcOrd="4" destOrd="0" presId="urn:microsoft.com/office/officeart/2005/8/layout/radial5"/>
    <dgm:cxn modelId="{E53411DF-6A11-46CB-A82F-28B7C524C60D}" type="presParOf" srcId="{1EBBCAA5-DF89-4C73-BEB5-6DB2782B505C}" destId="{0F848B56-56AF-4966-A3B9-46904DDEF261}" srcOrd="5" destOrd="0" presId="urn:microsoft.com/office/officeart/2005/8/layout/radial5"/>
    <dgm:cxn modelId="{81316616-9BB8-40B6-9AEE-FC6BC72989CE}" type="presParOf" srcId="{0F848B56-56AF-4966-A3B9-46904DDEF261}" destId="{264B6D88-C83E-49C6-BA70-928E070E9A04}" srcOrd="0" destOrd="0" presId="urn:microsoft.com/office/officeart/2005/8/layout/radial5"/>
    <dgm:cxn modelId="{88122EA4-E3B2-4A6C-8677-FA446036D7D1}" type="presParOf" srcId="{1EBBCAA5-DF89-4C73-BEB5-6DB2782B505C}" destId="{6A16B869-E18A-4F1C-9DFB-CF33ADB8062C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75BE688-D2F0-4D48-8B44-736626E115FB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BFB8EF0-18E7-4DCB-95DC-CAFC96896D9A}">
      <dgm:prSet phldrT="[Текст]" custT="1"/>
      <dgm:spPr/>
      <dgm:t>
        <a:bodyPr/>
        <a:lstStyle/>
        <a:p>
          <a:r>
            <a:rPr lang="en-US" sz="1000" dirty="0" smtClean="0"/>
            <a:t>I </a:t>
          </a:r>
          <a:r>
            <a:rPr lang="ru-RU" sz="1000" dirty="0" smtClean="0"/>
            <a:t>этап: Исходный </a:t>
          </a:r>
          <a:r>
            <a:rPr lang="en-US" sz="1000" dirty="0" err="1" smtClean="0"/>
            <a:t>HbA</a:t>
          </a:r>
          <a:r>
            <a:rPr lang="ru-RU" sz="1000" dirty="0" smtClean="0"/>
            <a:t>1с </a:t>
          </a:r>
          <a:r>
            <a:rPr lang="en-US" sz="1000" dirty="0" smtClean="0"/>
            <a:t>&lt;7,5%</a:t>
          </a:r>
          <a:endParaRPr lang="ru-RU" sz="1000" dirty="0"/>
        </a:p>
      </dgm:t>
    </dgm:pt>
    <dgm:pt modelId="{DD3291BF-3F54-43B7-81D0-6360B1557A7B}" type="parTrans" cxnId="{C764C467-24E2-442F-AAE6-052F0AC5E2C6}">
      <dgm:prSet/>
      <dgm:spPr/>
      <dgm:t>
        <a:bodyPr/>
        <a:lstStyle/>
        <a:p>
          <a:endParaRPr lang="ru-RU"/>
        </a:p>
      </dgm:t>
    </dgm:pt>
    <dgm:pt modelId="{FF326E05-D8EF-4DD0-B687-E08B474D7ED6}" type="sibTrans" cxnId="{C764C467-24E2-442F-AAE6-052F0AC5E2C6}">
      <dgm:prSet/>
      <dgm:spPr/>
      <dgm:t>
        <a:bodyPr/>
        <a:lstStyle/>
        <a:p>
          <a:endParaRPr lang="ru-RU"/>
        </a:p>
      </dgm:t>
    </dgm:pt>
    <dgm:pt modelId="{87D60BC5-811E-4243-BC5D-E3CD1944FAA7}">
      <dgm:prSet phldrT="[Текст]" custT="1"/>
      <dgm:spPr/>
      <dgm:t>
        <a:bodyPr/>
        <a:lstStyle/>
        <a:p>
          <a:r>
            <a:rPr lang="ru-RU" sz="1000" b="1" dirty="0" err="1" smtClean="0"/>
            <a:t>Монотерапия</a:t>
          </a:r>
          <a:r>
            <a:rPr lang="ru-RU" sz="1000" b="1" dirty="0" smtClean="0"/>
            <a:t>:</a:t>
          </a:r>
          <a:r>
            <a:rPr lang="ru-RU" sz="1000" dirty="0" smtClean="0"/>
            <a:t> </a:t>
          </a:r>
          <a:r>
            <a:rPr lang="ru-RU" sz="1000" dirty="0" err="1" smtClean="0"/>
            <a:t>метформин</a:t>
          </a:r>
          <a:r>
            <a:rPr lang="ru-RU" sz="1000" dirty="0" smtClean="0"/>
            <a:t> или агонист рецепторов ГПП-1 или ингибитор натрий-глюкозного транспортёра или ингибитор ДПП-4 или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;</a:t>
          </a:r>
          <a:endParaRPr lang="ru-RU" sz="1000" dirty="0"/>
        </a:p>
      </dgm:t>
    </dgm:pt>
    <dgm:pt modelId="{CE194794-54BE-48D4-BD91-3F73BF1F8F59}" type="parTrans" cxnId="{06A1D2D6-3AF7-4477-B445-00A52B8CC765}">
      <dgm:prSet/>
      <dgm:spPr/>
      <dgm:t>
        <a:bodyPr/>
        <a:lstStyle/>
        <a:p>
          <a:endParaRPr lang="ru-RU"/>
        </a:p>
      </dgm:t>
    </dgm:pt>
    <dgm:pt modelId="{058293A3-7EF7-4300-8C80-89B9A62042DA}" type="sibTrans" cxnId="{06A1D2D6-3AF7-4477-B445-00A52B8CC765}">
      <dgm:prSet/>
      <dgm:spPr/>
      <dgm:t>
        <a:bodyPr/>
        <a:lstStyle/>
        <a:p>
          <a:endParaRPr lang="ru-RU"/>
        </a:p>
      </dgm:t>
    </dgm:pt>
    <dgm:pt modelId="{007044EE-2379-48CD-8C3F-47708D0AC951}">
      <dgm:prSet phldrT="[Текст]" custT="1"/>
      <dgm:spPr/>
      <dgm:t>
        <a:bodyPr/>
        <a:lstStyle/>
        <a:p>
          <a:r>
            <a:rPr lang="en-US" sz="1000" dirty="0" smtClean="0"/>
            <a:t>II </a:t>
          </a:r>
          <a:r>
            <a:rPr lang="ru-RU" sz="1000" dirty="0" smtClean="0"/>
            <a:t>этап: Исходный </a:t>
          </a:r>
          <a:r>
            <a:rPr lang="en-US" sz="1000" dirty="0" err="1" smtClean="0"/>
            <a:t>HbA</a:t>
          </a:r>
          <a:r>
            <a:rPr lang="ru-RU" sz="1000" dirty="0" smtClean="0"/>
            <a:t>1с</a:t>
          </a:r>
          <a:r>
            <a:rPr lang="en-US" sz="1000" dirty="0" smtClean="0"/>
            <a:t> 7,5-9%</a:t>
          </a:r>
          <a:endParaRPr lang="ru-RU" sz="1000" dirty="0"/>
        </a:p>
      </dgm:t>
    </dgm:pt>
    <dgm:pt modelId="{345D2F27-5DBB-4F63-902A-AFE3995DA4B9}" type="parTrans" cxnId="{0E2EB98E-2B38-4000-A9AA-02BAE6CB8000}">
      <dgm:prSet/>
      <dgm:spPr/>
      <dgm:t>
        <a:bodyPr/>
        <a:lstStyle/>
        <a:p>
          <a:endParaRPr lang="ru-RU"/>
        </a:p>
      </dgm:t>
    </dgm:pt>
    <dgm:pt modelId="{BD7EF41A-87CC-41B7-B54A-3E1AE7C47644}" type="sibTrans" cxnId="{0E2EB98E-2B38-4000-A9AA-02BAE6CB8000}">
      <dgm:prSet/>
      <dgm:spPr/>
      <dgm:t>
        <a:bodyPr/>
        <a:lstStyle/>
        <a:p>
          <a:endParaRPr lang="ru-RU"/>
        </a:p>
      </dgm:t>
    </dgm:pt>
    <dgm:pt modelId="{72F24009-8544-4EAB-AD00-0C44DC84523F}">
      <dgm:prSet phldrT="[Текст]" custT="1"/>
      <dgm:spPr/>
      <dgm:t>
        <a:bodyPr/>
        <a:lstStyle/>
        <a:p>
          <a:r>
            <a:rPr lang="en-US" sz="1000" dirty="0" smtClean="0"/>
            <a:t>III</a:t>
          </a:r>
          <a:r>
            <a:rPr lang="ru-RU" sz="1000" dirty="0" smtClean="0"/>
            <a:t> этап: Исходный </a:t>
          </a:r>
          <a:r>
            <a:rPr lang="en-US" sz="1000" dirty="0" err="1" smtClean="0"/>
            <a:t>HbA</a:t>
          </a:r>
          <a:r>
            <a:rPr lang="ru-RU" sz="1000" dirty="0" smtClean="0"/>
            <a:t>1с</a:t>
          </a:r>
          <a:r>
            <a:rPr lang="en-US" sz="1000" dirty="0" smtClean="0"/>
            <a:t> 7,5-9%</a:t>
          </a:r>
          <a:endParaRPr lang="ru-RU" sz="1000" dirty="0"/>
        </a:p>
      </dgm:t>
    </dgm:pt>
    <dgm:pt modelId="{C527AF39-6044-4ED8-81AB-E1663B0F2586}" type="parTrans" cxnId="{EBF09D03-3390-4521-925B-6455AA80B1F5}">
      <dgm:prSet/>
      <dgm:spPr/>
      <dgm:t>
        <a:bodyPr/>
        <a:lstStyle/>
        <a:p>
          <a:endParaRPr lang="ru-RU"/>
        </a:p>
      </dgm:t>
    </dgm:pt>
    <dgm:pt modelId="{8EDE5DCD-95A1-45BE-B9A6-5EC6D68210EA}" type="sibTrans" cxnId="{EBF09D03-3390-4521-925B-6455AA80B1F5}">
      <dgm:prSet/>
      <dgm:spPr/>
      <dgm:t>
        <a:bodyPr/>
        <a:lstStyle/>
        <a:p>
          <a:endParaRPr lang="ru-RU"/>
        </a:p>
      </dgm:t>
    </dgm:pt>
    <dgm:pt modelId="{7BBE1EA6-8D7B-4C50-A8FB-369BEA72DF64}">
      <dgm:prSet phldrT="[Текст]" custT="1"/>
      <dgm:spPr/>
      <dgm:t>
        <a:bodyPr/>
        <a:lstStyle/>
        <a:p>
          <a:r>
            <a:rPr lang="ru-RU" sz="1000" b="1" dirty="0" smtClean="0"/>
            <a:t>Тройная лекарственная терапия</a:t>
          </a:r>
          <a:r>
            <a:rPr lang="ru-RU" sz="1000" dirty="0" smtClean="0"/>
            <a:t> (</a:t>
          </a:r>
          <a:r>
            <a:rPr lang="ru-RU" sz="1000" dirty="0" err="1" smtClean="0"/>
            <a:t>метформин</a:t>
          </a:r>
          <a:r>
            <a:rPr lang="ru-RU" sz="1000" dirty="0" smtClean="0"/>
            <a:t> или другой агент первой линии + агент второй линии + агент третьей линии):</a:t>
          </a:r>
          <a:endParaRPr lang="ru-RU" sz="1000" dirty="0"/>
        </a:p>
      </dgm:t>
    </dgm:pt>
    <dgm:pt modelId="{4C62570F-EC37-46C5-BC44-A9DCB8C46DF1}" type="parTrans" cxnId="{A9D1A4BF-B171-48E4-99EA-2F8B2EA5DC2A}">
      <dgm:prSet/>
      <dgm:spPr/>
      <dgm:t>
        <a:bodyPr/>
        <a:lstStyle/>
        <a:p>
          <a:endParaRPr lang="ru-RU"/>
        </a:p>
      </dgm:t>
    </dgm:pt>
    <dgm:pt modelId="{BDCB2B08-8610-433A-9C3D-F67B5A18A4BE}" type="sibTrans" cxnId="{A9D1A4BF-B171-48E4-99EA-2F8B2EA5DC2A}">
      <dgm:prSet/>
      <dgm:spPr/>
      <dgm:t>
        <a:bodyPr/>
        <a:lstStyle/>
        <a:p>
          <a:endParaRPr lang="ru-RU"/>
        </a:p>
      </dgm:t>
    </dgm:pt>
    <dgm:pt modelId="{8D7FE87F-8BED-45E4-8E37-63A9F63A4F9B}">
      <dgm:prSet phldrT="[Текст]" custT="1"/>
      <dgm:spPr/>
      <dgm:t>
        <a:bodyPr/>
        <a:lstStyle/>
        <a:p>
          <a:r>
            <a:rPr lang="en-US" sz="1000" dirty="0" smtClean="0"/>
            <a:t>IV</a:t>
          </a:r>
          <a:r>
            <a:rPr lang="ru-RU" sz="1000" dirty="0" smtClean="0"/>
            <a:t> этап: Уровень гликемии </a:t>
          </a:r>
          <a:r>
            <a:rPr lang="en-US" sz="1000" dirty="0" smtClean="0"/>
            <a:t>&gt;16,7 </a:t>
          </a:r>
          <a:r>
            <a:rPr lang="ru-RU" sz="1000" dirty="0" err="1" smtClean="0"/>
            <a:t>ммоль</a:t>
          </a:r>
          <a:r>
            <a:rPr lang="ru-RU" sz="1000" dirty="0" smtClean="0"/>
            <a:t>/л, выраженный </a:t>
          </a:r>
          <a:r>
            <a:rPr lang="ru-RU" sz="1000" dirty="0" err="1" smtClean="0"/>
            <a:t>кетоацидоз</a:t>
          </a:r>
          <a:endParaRPr lang="ru-RU" sz="1000" dirty="0"/>
        </a:p>
      </dgm:t>
    </dgm:pt>
    <dgm:pt modelId="{13EA9CF7-D824-4638-86CA-075E0F2B810B}" type="parTrans" cxnId="{59922BDF-315D-47E0-A684-9084566A40BB}">
      <dgm:prSet/>
      <dgm:spPr/>
      <dgm:t>
        <a:bodyPr/>
        <a:lstStyle/>
        <a:p>
          <a:endParaRPr lang="ru-RU"/>
        </a:p>
      </dgm:t>
    </dgm:pt>
    <dgm:pt modelId="{17BFC1D8-6A06-4790-A151-9CD67ECA2B42}" type="sibTrans" cxnId="{59922BDF-315D-47E0-A684-9084566A40BB}">
      <dgm:prSet/>
      <dgm:spPr/>
      <dgm:t>
        <a:bodyPr/>
        <a:lstStyle/>
        <a:p>
          <a:endParaRPr lang="ru-RU"/>
        </a:p>
      </dgm:t>
    </dgm:pt>
    <dgm:pt modelId="{CBE7B2BD-942B-42D1-858A-D7BB61E998D2}">
      <dgm:prSet phldrT="[Текст]" custT="1"/>
      <dgm:spPr/>
      <dgm:t>
        <a:bodyPr/>
        <a:lstStyle/>
        <a:p>
          <a:r>
            <a:rPr lang="ru-RU" sz="1000" dirty="0" smtClean="0"/>
            <a:t>Интенсивная инсулинотерапия</a:t>
          </a:r>
          <a:endParaRPr lang="ru-RU" sz="1000" dirty="0"/>
        </a:p>
      </dgm:t>
    </dgm:pt>
    <dgm:pt modelId="{C85B04E3-61F4-4D97-A9B6-EB82C762BC30}" type="parTrans" cxnId="{371C6AD3-023B-46FB-BE32-C114F1E4B810}">
      <dgm:prSet/>
      <dgm:spPr/>
      <dgm:t>
        <a:bodyPr/>
        <a:lstStyle/>
        <a:p>
          <a:endParaRPr lang="ru-RU"/>
        </a:p>
      </dgm:t>
    </dgm:pt>
    <dgm:pt modelId="{F10232CD-B9F8-41F3-A8F6-B50FA1A180E7}" type="sibTrans" cxnId="{371C6AD3-023B-46FB-BE32-C114F1E4B810}">
      <dgm:prSet/>
      <dgm:spPr/>
      <dgm:t>
        <a:bodyPr/>
        <a:lstStyle/>
        <a:p>
          <a:endParaRPr lang="ru-RU"/>
        </a:p>
      </dgm:t>
    </dgm:pt>
    <dgm:pt modelId="{A13AF49E-53D2-4A67-87B9-DBE6D6678691}">
      <dgm:prSet phldrT="[Текст]" custT="1"/>
      <dgm:spPr/>
      <dgm:t>
        <a:bodyPr/>
        <a:lstStyle/>
        <a:p>
          <a:r>
            <a:rPr lang="ru-RU" sz="1000" dirty="0" err="1" smtClean="0"/>
            <a:t>Метформин</a:t>
          </a:r>
          <a:r>
            <a:rPr lang="ru-RU" sz="1000" dirty="0" smtClean="0"/>
            <a:t> + </a:t>
          </a:r>
          <a:r>
            <a:rPr lang="ru-RU" sz="1000" dirty="0" err="1" smtClean="0"/>
            <a:t>тиазолидиндион</a:t>
          </a:r>
          <a:r>
            <a:rPr lang="ru-RU" sz="1000" dirty="0" smtClean="0"/>
            <a:t> + 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или ингибитор ДПП-4 или ингибитор натрий-глюкозного транспортёра или агонисты рецепторов ГПП-1 или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</a:t>
          </a:r>
          <a:endParaRPr lang="ru-RU" sz="1000" dirty="0"/>
        </a:p>
      </dgm:t>
    </dgm:pt>
    <dgm:pt modelId="{F33D7DB9-AE26-46E6-AD5B-B73AD199DD14}" type="parTrans" cxnId="{3DD41689-F219-48E8-A05D-1C65624F7E50}">
      <dgm:prSet/>
      <dgm:spPr/>
      <dgm:t>
        <a:bodyPr/>
        <a:lstStyle/>
        <a:p>
          <a:endParaRPr lang="ru-RU"/>
        </a:p>
      </dgm:t>
    </dgm:pt>
    <dgm:pt modelId="{9E901038-FFC3-45CD-9E7C-D9AE62BB3A69}" type="sibTrans" cxnId="{3DD41689-F219-48E8-A05D-1C65624F7E50}">
      <dgm:prSet/>
      <dgm:spPr/>
      <dgm:t>
        <a:bodyPr/>
        <a:lstStyle/>
        <a:p>
          <a:endParaRPr lang="ru-RU"/>
        </a:p>
      </dgm:t>
    </dgm:pt>
    <dgm:pt modelId="{3D33931F-B2EB-459F-86DB-2DC7BFA51630}">
      <dgm:prSet phldrT="[Текст]" custT="1"/>
      <dgm:spPr/>
      <dgm:t>
        <a:bodyPr/>
        <a:lstStyle/>
        <a:p>
          <a:r>
            <a:rPr lang="ru-RU" sz="1000" dirty="0" err="1" smtClean="0"/>
            <a:t>Метформин</a:t>
          </a:r>
          <a:r>
            <a:rPr lang="ru-RU" sz="1000" dirty="0" smtClean="0"/>
            <a:t> + ингибитор ДПП-4 или агонист рецепторов ГПП-1 + ингибитор натрий-глюкозного транспортёра или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</a:t>
          </a:r>
          <a:endParaRPr lang="ru-RU" sz="1000" dirty="0"/>
        </a:p>
      </dgm:t>
    </dgm:pt>
    <dgm:pt modelId="{A8368EDA-AE47-436C-8FF7-5399775272B5}" type="parTrans" cxnId="{E3285D38-9993-4C7F-9834-CEC1144F4854}">
      <dgm:prSet/>
      <dgm:spPr/>
      <dgm:t>
        <a:bodyPr/>
        <a:lstStyle/>
        <a:p>
          <a:endParaRPr lang="ru-RU"/>
        </a:p>
      </dgm:t>
    </dgm:pt>
    <dgm:pt modelId="{3D6A8FA4-0918-4389-A511-4E4F30BCCFCE}" type="sibTrans" cxnId="{E3285D38-9993-4C7F-9834-CEC1144F4854}">
      <dgm:prSet/>
      <dgm:spPr/>
      <dgm:t>
        <a:bodyPr/>
        <a:lstStyle/>
        <a:p>
          <a:endParaRPr lang="ru-RU"/>
        </a:p>
      </dgm:t>
    </dgm:pt>
    <dgm:pt modelId="{F5C94A36-F794-4FD0-A6E3-36A6E3B175B3}">
      <dgm:prSet phldrT="[Текст]" custT="1"/>
      <dgm:spPr/>
      <dgm:t>
        <a:bodyPr/>
        <a:lstStyle/>
        <a:p>
          <a:r>
            <a:rPr lang="ru-RU" sz="1000" b="1" dirty="0" smtClean="0"/>
            <a:t>Двойная лекарственная терапия:</a:t>
          </a:r>
          <a:endParaRPr lang="ru-RU" sz="1000" dirty="0"/>
        </a:p>
      </dgm:t>
    </dgm:pt>
    <dgm:pt modelId="{65C3E2AA-0155-4517-A4BD-5E3D459369A6}" type="parTrans" cxnId="{5BA34FA7-38B6-4ED9-9169-9DC77650884D}">
      <dgm:prSet/>
      <dgm:spPr/>
      <dgm:t>
        <a:bodyPr/>
        <a:lstStyle/>
        <a:p>
          <a:endParaRPr lang="ru-RU"/>
        </a:p>
      </dgm:t>
    </dgm:pt>
    <dgm:pt modelId="{1B08C6CD-55AC-4C05-B947-A3646E043795}" type="sibTrans" cxnId="{5BA34FA7-38B6-4ED9-9169-9DC77650884D}">
      <dgm:prSet/>
      <dgm:spPr/>
      <dgm:t>
        <a:bodyPr/>
        <a:lstStyle/>
        <a:p>
          <a:endParaRPr lang="ru-RU"/>
        </a:p>
      </dgm:t>
    </dgm:pt>
    <dgm:pt modelId="{AA7A7FD3-2C94-4332-B9D1-81F94F7E966E}">
      <dgm:prSet phldrT="[Текст]" custT="1"/>
      <dgm:spPr/>
      <dgm:t>
        <a:bodyPr/>
        <a:lstStyle/>
        <a:p>
          <a:r>
            <a:rPr lang="ru-RU" sz="1000" dirty="0" smtClean="0"/>
            <a:t>Возможно: </a:t>
          </a:r>
          <a:r>
            <a:rPr lang="ru-RU" sz="1000" dirty="0" err="1" smtClean="0"/>
            <a:t>тиазолидиндион</a:t>
          </a:r>
          <a:r>
            <a:rPr lang="ru-RU" sz="1000" dirty="0" smtClean="0"/>
            <a:t>, 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или </a:t>
          </a:r>
          <a:r>
            <a:rPr lang="ru-RU" sz="1000" dirty="0" err="1" smtClean="0"/>
            <a:t>глиниды</a:t>
          </a:r>
          <a:endParaRPr lang="ru-RU" sz="1000" dirty="0"/>
        </a:p>
      </dgm:t>
    </dgm:pt>
    <dgm:pt modelId="{35E1727E-2EB2-406B-96AF-42AC11A77576}" type="parTrans" cxnId="{A6569B4F-B3F7-4945-80F4-3F98CC15D680}">
      <dgm:prSet/>
      <dgm:spPr/>
      <dgm:t>
        <a:bodyPr/>
        <a:lstStyle/>
        <a:p>
          <a:endParaRPr lang="ru-RU"/>
        </a:p>
      </dgm:t>
    </dgm:pt>
    <dgm:pt modelId="{60896575-7F75-4190-912F-9198B273AD5A}" type="sibTrans" cxnId="{A6569B4F-B3F7-4945-80F4-3F98CC15D680}">
      <dgm:prSet/>
      <dgm:spPr/>
      <dgm:t>
        <a:bodyPr/>
        <a:lstStyle/>
        <a:p>
          <a:endParaRPr lang="ru-RU"/>
        </a:p>
      </dgm:t>
    </dgm:pt>
    <dgm:pt modelId="{BC3B7411-CD33-4323-929F-34DC8FB0D42F}">
      <dgm:prSet phldrT="[Текст]" custT="1"/>
      <dgm:spPr/>
      <dgm:t>
        <a:bodyPr/>
        <a:lstStyle/>
        <a:p>
          <a:r>
            <a:rPr lang="ru-RU" sz="1000" dirty="0" smtClean="0"/>
            <a:t>Другой агент первой линии (агонист рецепторов ГПП-1 или ингибитор ДПП-4) + ингибитор натрий-глюкозного транспортёра или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или </a:t>
          </a:r>
          <a:r>
            <a:rPr lang="ru-RU" sz="1000" dirty="0" err="1" smtClean="0"/>
            <a:t>тиазолидиндион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 или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базальный инсулин</a:t>
          </a:r>
          <a:endParaRPr lang="ru-RU" sz="1000" dirty="0"/>
        </a:p>
      </dgm:t>
    </dgm:pt>
    <dgm:pt modelId="{B91D1F19-A889-4E00-800D-132E3E62E7D5}" type="parTrans" cxnId="{FBD7E194-0C75-4B8A-86D1-E9D5382E8BB6}">
      <dgm:prSet/>
      <dgm:spPr/>
      <dgm:t>
        <a:bodyPr/>
        <a:lstStyle/>
        <a:p>
          <a:endParaRPr lang="ru-RU"/>
        </a:p>
      </dgm:t>
    </dgm:pt>
    <dgm:pt modelId="{C23E6C01-110F-45FC-81AE-2852E4F39C10}" type="sibTrans" cxnId="{FBD7E194-0C75-4B8A-86D1-E9D5382E8BB6}">
      <dgm:prSet/>
      <dgm:spPr/>
      <dgm:t>
        <a:bodyPr/>
        <a:lstStyle/>
        <a:p>
          <a:endParaRPr lang="ru-RU"/>
        </a:p>
      </dgm:t>
    </dgm:pt>
    <dgm:pt modelId="{0505060E-78F8-45EF-92DB-57B5F9833829}">
      <dgm:prSet phldrT="[Текст]" custT="1"/>
      <dgm:spPr/>
      <dgm:t>
        <a:bodyPr/>
        <a:lstStyle/>
        <a:p>
          <a:r>
            <a:rPr lang="ru-RU" sz="1000" dirty="0" err="1" smtClean="0"/>
            <a:t>Метформин</a:t>
          </a:r>
          <a:r>
            <a:rPr lang="ru-RU" sz="1000" dirty="0" smtClean="0"/>
            <a:t> + ингибитор ДПП-4 или ингибитор натрий-глюкозного транспортёра или агонисты рецепторов ГПП-1 или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или </a:t>
          </a:r>
          <a:r>
            <a:rPr lang="ru-RU" sz="1000" dirty="0" err="1" smtClean="0"/>
            <a:t>тиазолидиндион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 или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базальный инсулин</a:t>
          </a:r>
          <a:endParaRPr lang="ru-RU" sz="1000" dirty="0"/>
        </a:p>
      </dgm:t>
    </dgm:pt>
    <dgm:pt modelId="{113CD01B-EDA5-4000-9311-CD82C3348774}" type="parTrans" cxnId="{A1F6DD1D-4FF0-4723-88BB-DFE67ECCF80E}">
      <dgm:prSet/>
      <dgm:spPr/>
      <dgm:t>
        <a:bodyPr/>
        <a:lstStyle/>
        <a:p>
          <a:endParaRPr lang="ru-RU"/>
        </a:p>
      </dgm:t>
    </dgm:pt>
    <dgm:pt modelId="{3783DED3-65B5-419C-9347-53D1C7357EEA}" type="sibTrans" cxnId="{A1F6DD1D-4FF0-4723-88BB-DFE67ECCF80E}">
      <dgm:prSet/>
      <dgm:spPr/>
      <dgm:t>
        <a:bodyPr/>
        <a:lstStyle/>
        <a:p>
          <a:endParaRPr lang="ru-RU"/>
        </a:p>
      </dgm:t>
    </dgm:pt>
    <dgm:pt modelId="{30D16F82-13C4-4039-9742-E2B1D9B2BBD8}">
      <dgm:prSet phldrT="[Текст]" custT="1"/>
      <dgm:spPr/>
      <dgm:t>
        <a:bodyPr/>
        <a:lstStyle/>
        <a:p>
          <a:r>
            <a:rPr lang="ru-RU" sz="1000" dirty="0" smtClean="0"/>
            <a:t>Другой агент первой линии (ингибитор натрий-глюкозного транспортёра) +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 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или </a:t>
          </a:r>
          <a:r>
            <a:rPr lang="ru-RU" sz="1000" dirty="0" err="1" smtClean="0"/>
            <a:t>тиазолидиндион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 или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базальный инсулин</a:t>
          </a:r>
          <a:endParaRPr lang="ru-RU" sz="1000" dirty="0"/>
        </a:p>
      </dgm:t>
    </dgm:pt>
    <dgm:pt modelId="{EC7DB65B-5EDE-4F28-83C7-6C7DCF82A77E}" type="parTrans" cxnId="{0E8E5F9A-242C-4055-8835-D7765996FB11}">
      <dgm:prSet/>
      <dgm:spPr/>
      <dgm:t>
        <a:bodyPr/>
        <a:lstStyle/>
        <a:p>
          <a:endParaRPr lang="ru-RU"/>
        </a:p>
      </dgm:t>
    </dgm:pt>
    <dgm:pt modelId="{ADA81F23-370C-47E6-AF6F-931AC4716D81}" type="sibTrans" cxnId="{0E8E5F9A-242C-4055-8835-D7765996FB11}">
      <dgm:prSet/>
      <dgm:spPr/>
      <dgm:t>
        <a:bodyPr/>
        <a:lstStyle/>
        <a:p>
          <a:endParaRPr lang="ru-RU"/>
        </a:p>
      </dgm:t>
    </dgm:pt>
    <dgm:pt modelId="{C19D6B04-1E9B-4995-82BE-460AC7E13732}">
      <dgm:prSet phldrT="[Текст]" custT="1"/>
      <dgm:spPr/>
      <dgm:t>
        <a:bodyPr/>
        <a:lstStyle/>
        <a:p>
          <a:r>
            <a:rPr lang="ru-RU" sz="1000" dirty="0" smtClean="0"/>
            <a:t>Другой агент первой линии (препараты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или </a:t>
          </a:r>
          <a:r>
            <a:rPr lang="ru-RU" sz="1000" dirty="0" err="1" smtClean="0"/>
            <a:t>глиниды</a:t>
          </a:r>
          <a:r>
            <a:rPr lang="ru-RU" sz="1000" dirty="0" smtClean="0"/>
            <a:t>) +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 или </a:t>
          </a:r>
          <a:r>
            <a:rPr lang="ru-RU" sz="1000" dirty="0" err="1" smtClean="0"/>
            <a:t>бромокриптин</a:t>
          </a:r>
          <a:endParaRPr lang="ru-RU" sz="1000" dirty="0"/>
        </a:p>
      </dgm:t>
    </dgm:pt>
    <dgm:pt modelId="{87694DB4-4A2B-4F31-9B7C-D444A6D82FB6}" type="parTrans" cxnId="{55718995-8C79-4AAE-99CE-81DC29FE0099}">
      <dgm:prSet/>
      <dgm:spPr/>
      <dgm:t>
        <a:bodyPr/>
        <a:lstStyle/>
        <a:p>
          <a:endParaRPr lang="ru-RU"/>
        </a:p>
      </dgm:t>
    </dgm:pt>
    <dgm:pt modelId="{AB1CF5CF-2DE3-4DAE-AD76-026E80B45E53}" type="sibTrans" cxnId="{55718995-8C79-4AAE-99CE-81DC29FE0099}">
      <dgm:prSet/>
      <dgm:spPr/>
      <dgm:t>
        <a:bodyPr/>
        <a:lstStyle/>
        <a:p>
          <a:endParaRPr lang="ru-RU"/>
        </a:p>
      </dgm:t>
    </dgm:pt>
    <dgm:pt modelId="{AD43E06D-8CF7-4439-B65A-43AE227566A7}">
      <dgm:prSet phldrT="[Текст]" custT="1"/>
      <dgm:spPr/>
      <dgm:t>
        <a:bodyPr/>
        <a:lstStyle/>
        <a:p>
          <a:r>
            <a:rPr lang="ru-RU" sz="1000" dirty="0" err="1" smtClean="0"/>
            <a:t>Метформин</a:t>
          </a:r>
          <a:r>
            <a:rPr lang="ru-RU" sz="1000" dirty="0" smtClean="0"/>
            <a:t> + базальный инсулин или препараты </a:t>
          </a:r>
          <a:r>
            <a:rPr lang="ru-RU" sz="1000" dirty="0" err="1" smtClean="0"/>
            <a:t>сульфонилмочевины</a:t>
          </a:r>
          <a:r>
            <a:rPr lang="ru-RU" sz="1000" dirty="0" smtClean="0"/>
            <a:t> + ингибитор ДПП-4 или ингибитор натрий-глюкозного транспортёра или агонисты рецепторов ГПП-1 или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или </a:t>
          </a:r>
          <a:r>
            <a:rPr lang="ru-RU" sz="1000" dirty="0" err="1" smtClean="0"/>
            <a:t>или</a:t>
          </a:r>
          <a:r>
            <a:rPr lang="ru-RU" sz="1000" dirty="0" smtClean="0"/>
            <a:t>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</a:t>
          </a:r>
          <a:endParaRPr lang="ru-RU" sz="1000" dirty="0"/>
        </a:p>
      </dgm:t>
    </dgm:pt>
    <dgm:pt modelId="{6900992B-E504-4891-B221-37869C268A9B}" type="parTrans" cxnId="{8102026D-A627-4767-B6C7-DAA17F4175CF}">
      <dgm:prSet/>
      <dgm:spPr/>
      <dgm:t>
        <a:bodyPr/>
        <a:lstStyle/>
        <a:p>
          <a:endParaRPr lang="ru-RU"/>
        </a:p>
      </dgm:t>
    </dgm:pt>
    <dgm:pt modelId="{EE5066CA-1FCF-4A47-ACEF-CB63C0EC082F}" type="sibTrans" cxnId="{8102026D-A627-4767-B6C7-DAA17F4175CF}">
      <dgm:prSet/>
      <dgm:spPr/>
      <dgm:t>
        <a:bodyPr/>
        <a:lstStyle/>
        <a:p>
          <a:endParaRPr lang="ru-RU"/>
        </a:p>
      </dgm:t>
    </dgm:pt>
    <dgm:pt modelId="{EA10E60D-73F3-40D0-BB95-AAFC850FE4D3}">
      <dgm:prSet phldrT="[Текст]" custT="1"/>
      <dgm:spPr/>
      <dgm:t>
        <a:bodyPr/>
        <a:lstStyle/>
        <a:p>
          <a:r>
            <a:rPr lang="ru-RU" sz="1000" dirty="0" err="1" smtClean="0"/>
            <a:t>Метформин</a:t>
          </a:r>
          <a:r>
            <a:rPr lang="ru-RU" sz="1000" dirty="0" smtClean="0"/>
            <a:t> + ингибитор альфа-</a:t>
          </a:r>
          <a:r>
            <a:rPr lang="ru-RU" sz="1000" dirty="0" err="1" smtClean="0"/>
            <a:t>глюкозидаз</a:t>
          </a:r>
          <a:r>
            <a:rPr lang="ru-RU" sz="1000" dirty="0" smtClean="0"/>
            <a:t> + ингибитор натрий-глюкозного транспортёра или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</a:t>
          </a:r>
          <a:endParaRPr lang="ru-RU" sz="1000" dirty="0"/>
        </a:p>
      </dgm:t>
    </dgm:pt>
    <dgm:pt modelId="{0611DD9D-4F71-4C21-8850-9AFAF821FE1C}" type="parTrans" cxnId="{887D5E58-8604-47AC-9C5B-22D2B4A4188D}">
      <dgm:prSet/>
      <dgm:spPr/>
      <dgm:t>
        <a:bodyPr/>
        <a:lstStyle/>
        <a:p>
          <a:endParaRPr lang="ru-RU"/>
        </a:p>
      </dgm:t>
    </dgm:pt>
    <dgm:pt modelId="{D0524C0A-EAC3-4A86-8A39-78D90930C622}" type="sibTrans" cxnId="{887D5E58-8604-47AC-9C5B-22D2B4A4188D}">
      <dgm:prSet/>
      <dgm:spPr/>
      <dgm:t>
        <a:bodyPr/>
        <a:lstStyle/>
        <a:p>
          <a:endParaRPr lang="ru-RU"/>
        </a:p>
      </dgm:t>
    </dgm:pt>
    <dgm:pt modelId="{9DB4B626-89D0-47F8-8BF5-13943CD9C220}">
      <dgm:prSet phldrT="[Текст]" custT="1"/>
      <dgm:spPr/>
      <dgm:t>
        <a:bodyPr/>
        <a:lstStyle/>
        <a:p>
          <a:r>
            <a:rPr lang="ru-RU" sz="1000" dirty="0" err="1" smtClean="0"/>
            <a:t>Метформин</a:t>
          </a:r>
          <a:r>
            <a:rPr lang="ru-RU" sz="1000" dirty="0" smtClean="0"/>
            <a:t> + ингибитор натрий-глюкозного транспортёра + </a:t>
          </a:r>
          <a:r>
            <a:rPr lang="ru-RU" sz="1000" dirty="0" err="1" smtClean="0"/>
            <a:t>бромокриптин</a:t>
          </a:r>
          <a:r>
            <a:rPr lang="ru-RU" sz="1000" dirty="0" smtClean="0"/>
            <a:t> или </a:t>
          </a:r>
          <a:r>
            <a:rPr lang="ru-RU" sz="1000" dirty="0" err="1" smtClean="0"/>
            <a:t>секвестранты</a:t>
          </a:r>
          <a:r>
            <a:rPr lang="ru-RU" sz="1000" dirty="0" smtClean="0"/>
            <a:t> желчных кислот</a:t>
          </a:r>
          <a:endParaRPr lang="ru-RU" sz="1000" dirty="0"/>
        </a:p>
      </dgm:t>
    </dgm:pt>
    <dgm:pt modelId="{F8229021-2871-4999-8EDD-4479353E470A}" type="parTrans" cxnId="{8E3AE67B-CC2D-4648-917E-40DD93ED3436}">
      <dgm:prSet/>
      <dgm:spPr/>
      <dgm:t>
        <a:bodyPr/>
        <a:lstStyle/>
        <a:p>
          <a:endParaRPr lang="ru-RU"/>
        </a:p>
      </dgm:t>
    </dgm:pt>
    <dgm:pt modelId="{B7A53920-D764-4195-AB39-4F8267507955}" type="sibTrans" cxnId="{8E3AE67B-CC2D-4648-917E-40DD93ED3436}">
      <dgm:prSet/>
      <dgm:spPr/>
      <dgm:t>
        <a:bodyPr/>
        <a:lstStyle/>
        <a:p>
          <a:endParaRPr lang="ru-RU"/>
        </a:p>
      </dgm:t>
    </dgm:pt>
    <dgm:pt modelId="{9EE99A8B-21E4-49D6-B9DE-F7BEB7C2C2D5}">
      <dgm:prSet phldrT="[Текст]" custT="1"/>
      <dgm:spPr/>
      <dgm:t>
        <a:bodyPr/>
        <a:lstStyle/>
        <a:p>
          <a:r>
            <a:rPr lang="ru-RU" sz="1000" dirty="0" smtClean="0"/>
            <a:t>Инсулин и другие агенты</a:t>
          </a:r>
          <a:endParaRPr lang="ru-RU" sz="1000" dirty="0"/>
        </a:p>
      </dgm:t>
    </dgm:pt>
    <dgm:pt modelId="{A1C1DFA2-F179-41D2-84BE-A209D54B24DA}" type="parTrans" cxnId="{D5BA659A-95A6-4E46-9361-C4C227A2D570}">
      <dgm:prSet/>
      <dgm:spPr/>
      <dgm:t>
        <a:bodyPr/>
        <a:lstStyle/>
        <a:p>
          <a:endParaRPr lang="ru-RU"/>
        </a:p>
      </dgm:t>
    </dgm:pt>
    <dgm:pt modelId="{3789AB0C-072B-4491-BEC8-C282322FE170}" type="sibTrans" cxnId="{D5BA659A-95A6-4E46-9361-C4C227A2D570}">
      <dgm:prSet/>
      <dgm:spPr/>
      <dgm:t>
        <a:bodyPr/>
        <a:lstStyle/>
        <a:p>
          <a:endParaRPr lang="ru-RU"/>
        </a:p>
      </dgm:t>
    </dgm:pt>
    <dgm:pt modelId="{4428166C-1090-438F-A774-7FF7D0DC2712}" type="pres">
      <dgm:prSet presAssocID="{075BE688-D2F0-4D48-8B44-736626E115F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9CCDAB-087A-4D48-AD18-32923E5CD5A2}" type="pres">
      <dgm:prSet presAssocID="{3BFB8EF0-18E7-4DCB-95DC-CAFC96896D9A}" presName="composite" presStyleCnt="0"/>
      <dgm:spPr/>
      <dgm:t>
        <a:bodyPr/>
        <a:lstStyle/>
        <a:p>
          <a:endParaRPr lang="ru-RU"/>
        </a:p>
      </dgm:t>
    </dgm:pt>
    <dgm:pt modelId="{6101D5A9-2A19-4A1D-B7A6-D396C12BBA15}" type="pres">
      <dgm:prSet presAssocID="{3BFB8EF0-18E7-4DCB-95DC-CAFC96896D9A}" presName="parentText" presStyleLbl="alignNode1" presStyleIdx="0" presStyleCnt="4" custLinFactNeighborY="-182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6D6FB-4407-4AC2-82A3-31E46E2A3236}" type="pres">
      <dgm:prSet presAssocID="{3BFB8EF0-18E7-4DCB-95DC-CAFC96896D9A}" presName="descendantText" presStyleLbl="alignAcc1" presStyleIdx="0" presStyleCnt="4" custScaleX="98759" custScaleY="110000" custLinFactNeighborX="-618" custLinFactNeighborY="-38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DE32A2-817D-48B8-B5DE-8C415C560984}" type="pres">
      <dgm:prSet presAssocID="{FF326E05-D8EF-4DD0-B687-E08B474D7ED6}" presName="sp" presStyleCnt="0"/>
      <dgm:spPr/>
      <dgm:t>
        <a:bodyPr/>
        <a:lstStyle/>
        <a:p>
          <a:endParaRPr lang="ru-RU"/>
        </a:p>
      </dgm:t>
    </dgm:pt>
    <dgm:pt modelId="{085E92A0-67A5-4C6A-9D55-BDEAB7C7A31E}" type="pres">
      <dgm:prSet presAssocID="{007044EE-2379-48CD-8C3F-47708D0AC951}" presName="composite" presStyleCnt="0"/>
      <dgm:spPr/>
      <dgm:t>
        <a:bodyPr/>
        <a:lstStyle/>
        <a:p>
          <a:endParaRPr lang="ru-RU"/>
        </a:p>
      </dgm:t>
    </dgm:pt>
    <dgm:pt modelId="{D7C999B9-3E26-4BC6-8C9F-F6F268007DA5}" type="pres">
      <dgm:prSet presAssocID="{007044EE-2379-48CD-8C3F-47708D0AC951}" presName="parentText" presStyleLbl="alignNode1" presStyleIdx="1" presStyleCnt="4" custLinFactNeighborY="-456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39364-872B-499F-9A3D-A50CF6CF514B}" type="pres">
      <dgm:prSet presAssocID="{007044EE-2379-48CD-8C3F-47708D0AC951}" presName="descendantText" presStyleLbl="alignAcc1" presStyleIdx="1" presStyleCnt="4" custScaleY="207401" custLinFactNeighborY="-48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55CDF-40CD-49A1-81B4-5BE7DCABD01E}" type="pres">
      <dgm:prSet presAssocID="{BD7EF41A-87CC-41B7-B54A-3E1AE7C47644}" presName="sp" presStyleCnt="0"/>
      <dgm:spPr/>
      <dgm:t>
        <a:bodyPr/>
        <a:lstStyle/>
        <a:p>
          <a:endParaRPr lang="ru-RU"/>
        </a:p>
      </dgm:t>
    </dgm:pt>
    <dgm:pt modelId="{4FE4F798-F7FD-4113-A6F9-E70F741CCA92}" type="pres">
      <dgm:prSet presAssocID="{72F24009-8544-4EAB-AD00-0C44DC84523F}" presName="composite" presStyleCnt="0"/>
      <dgm:spPr/>
      <dgm:t>
        <a:bodyPr/>
        <a:lstStyle/>
        <a:p>
          <a:endParaRPr lang="ru-RU"/>
        </a:p>
      </dgm:t>
    </dgm:pt>
    <dgm:pt modelId="{34235DC4-C8EE-4B94-AABA-6071ABFC860D}" type="pres">
      <dgm:prSet presAssocID="{72F24009-8544-4EAB-AD00-0C44DC84523F}" presName="parentText" presStyleLbl="alignNode1" presStyleIdx="2" presStyleCnt="4" custLinFactNeighborY="-326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B0F94-3D08-4210-93EB-67F8A2A9529B}" type="pres">
      <dgm:prSet presAssocID="{72F24009-8544-4EAB-AD00-0C44DC84523F}" presName="descendantText" presStyleLbl="alignAcc1" presStyleIdx="2" presStyleCnt="4" custScaleY="244525" custLinFactNeighborY="14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2C49CA-E53A-49C1-8F3C-D55B567A50F7}" type="pres">
      <dgm:prSet presAssocID="{8EDE5DCD-95A1-45BE-B9A6-5EC6D68210EA}" presName="sp" presStyleCnt="0"/>
      <dgm:spPr/>
      <dgm:t>
        <a:bodyPr/>
        <a:lstStyle/>
        <a:p>
          <a:endParaRPr lang="ru-RU"/>
        </a:p>
      </dgm:t>
    </dgm:pt>
    <dgm:pt modelId="{842082D9-86D5-4BD2-B850-69E98D837083}" type="pres">
      <dgm:prSet presAssocID="{8D7FE87F-8BED-45E4-8E37-63A9F63A4F9B}" presName="composite" presStyleCnt="0"/>
      <dgm:spPr/>
      <dgm:t>
        <a:bodyPr/>
        <a:lstStyle/>
        <a:p>
          <a:endParaRPr lang="ru-RU"/>
        </a:p>
      </dgm:t>
    </dgm:pt>
    <dgm:pt modelId="{0E143267-4FD5-4E63-8314-7EB55520DCE8}" type="pres">
      <dgm:prSet presAssocID="{8D7FE87F-8BED-45E4-8E37-63A9F63A4F9B}" presName="parentText" presStyleLbl="alignNode1" presStyleIdx="3" presStyleCnt="4" custScaleY="150618" custLinFactNeighborY="782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63D80A-35B8-4F54-BC7E-3C4BA86F7BDF}" type="pres">
      <dgm:prSet presAssocID="{8D7FE87F-8BED-45E4-8E37-63A9F63A4F9B}" presName="descendantText" presStyleLbl="alignAcc1" presStyleIdx="3" presStyleCnt="4" custScaleY="100000" custLinFactNeighborY="29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D7937D-A668-48EB-BA6A-D0042E48F69A}" type="presOf" srcId="{9DB4B626-89D0-47F8-8BF5-13943CD9C220}" destId="{BBCB0F94-3D08-4210-93EB-67F8A2A9529B}" srcOrd="0" destOrd="5" presId="urn:microsoft.com/office/officeart/2005/8/layout/chevron2"/>
    <dgm:cxn modelId="{3DD41689-F219-48E8-A05D-1C65624F7E50}" srcId="{7BBE1EA6-8D7B-4C50-A8FB-369BEA72DF64}" destId="{A13AF49E-53D2-4A67-87B9-DBE6D6678691}" srcOrd="1" destOrd="0" parTransId="{F33D7DB9-AE26-46E6-AD5B-B73AD199DD14}" sibTransId="{9E901038-FFC3-45CD-9E7C-D9AE62BB3A69}"/>
    <dgm:cxn modelId="{B722CE1A-993B-4CCA-A49E-CE84AD4CB8EF}" type="presOf" srcId="{AD43E06D-8CF7-4439-B65A-43AE227566A7}" destId="{BBCB0F94-3D08-4210-93EB-67F8A2A9529B}" srcOrd="0" destOrd="1" presId="urn:microsoft.com/office/officeart/2005/8/layout/chevron2"/>
    <dgm:cxn modelId="{59922BDF-315D-47E0-A684-9084566A40BB}" srcId="{075BE688-D2F0-4D48-8B44-736626E115FB}" destId="{8D7FE87F-8BED-45E4-8E37-63A9F63A4F9B}" srcOrd="3" destOrd="0" parTransId="{13EA9CF7-D824-4638-86CA-075E0F2B810B}" sibTransId="{17BFC1D8-6A06-4790-A151-9CD67ECA2B42}"/>
    <dgm:cxn modelId="{A6540233-B3F9-4C71-AE6E-667E6F614E4B}" type="presOf" srcId="{72F24009-8544-4EAB-AD00-0C44DC84523F}" destId="{34235DC4-C8EE-4B94-AABA-6071ABFC860D}" srcOrd="0" destOrd="0" presId="urn:microsoft.com/office/officeart/2005/8/layout/chevron2"/>
    <dgm:cxn modelId="{DCF7FBCF-B954-4751-80B6-5DF000211041}" type="presOf" srcId="{EA10E60D-73F3-40D0-BB95-AAFC850FE4D3}" destId="{BBCB0F94-3D08-4210-93EB-67F8A2A9529B}" srcOrd="0" destOrd="4" presId="urn:microsoft.com/office/officeart/2005/8/layout/chevron2"/>
    <dgm:cxn modelId="{CA85589B-2BC1-4E57-88D2-DF96D1E353DE}" type="presOf" srcId="{F5C94A36-F794-4FD0-A6E3-36A6E3B175B3}" destId="{ABE39364-872B-499F-9A3D-A50CF6CF514B}" srcOrd="0" destOrd="0" presId="urn:microsoft.com/office/officeart/2005/8/layout/chevron2"/>
    <dgm:cxn modelId="{0E8E5F9A-242C-4055-8835-D7765996FB11}" srcId="{F5C94A36-F794-4FD0-A6E3-36A6E3B175B3}" destId="{30D16F82-13C4-4039-9742-E2B1D9B2BBD8}" srcOrd="2" destOrd="0" parTransId="{EC7DB65B-5EDE-4F28-83C7-6C7DCF82A77E}" sibTransId="{ADA81F23-370C-47E6-AF6F-931AC4716D81}"/>
    <dgm:cxn modelId="{BB284969-5848-49B8-B748-64A6797A39A6}" type="presOf" srcId="{3D33931F-B2EB-459F-86DB-2DC7BFA51630}" destId="{BBCB0F94-3D08-4210-93EB-67F8A2A9529B}" srcOrd="0" destOrd="3" presId="urn:microsoft.com/office/officeart/2005/8/layout/chevron2"/>
    <dgm:cxn modelId="{B1A2314A-3C01-46D5-A5A3-E789D8CCB8F7}" type="presOf" srcId="{8D7FE87F-8BED-45E4-8E37-63A9F63A4F9B}" destId="{0E143267-4FD5-4E63-8314-7EB55520DCE8}" srcOrd="0" destOrd="0" presId="urn:microsoft.com/office/officeart/2005/8/layout/chevron2"/>
    <dgm:cxn modelId="{21B65E71-6712-4FAB-8126-64F99F47F48F}" type="presOf" srcId="{CBE7B2BD-942B-42D1-858A-D7BB61E998D2}" destId="{3463D80A-35B8-4F54-BC7E-3C4BA86F7BDF}" srcOrd="0" destOrd="0" presId="urn:microsoft.com/office/officeart/2005/8/layout/chevron2"/>
    <dgm:cxn modelId="{A1F6DD1D-4FF0-4723-88BB-DFE67ECCF80E}" srcId="{F5C94A36-F794-4FD0-A6E3-36A6E3B175B3}" destId="{0505060E-78F8-45EF-92DB-57B5F9833829}" srcOrd="0" destOrd="0" parTransId="{113CD01B-EDA5-4000-9311-CD82C3348774}" sibTransId="{3783DED3-65B5-419C-9347-53D1C7357EEA}"/>
    <dgm:cxn modelId="{5A594D14-2D6B-4CA1-A520-32ED0A92F69D}" type="presOf" srcId="{9EE99A8B-21E4-49D6-B9DE-F7BEB7C2C2D5}" destId="{3463D80A-35B8-4F54-BC7E-3C4BA86F7BDF}" srcOrd="0" destOrd="1" presId="urn:microsoft.com/office/officeart/2005/8/layout/chevron2"/>
    <dgm:cxn modelId="{D5BA659A-95A6-4E46-9361-C4C227A2D570}" srcId="{8D7FE87F-8BED-45E4-8E37-63A9F63A4F9B}" destId="{9EE99A8B-21E4-49D6-B9DE-F7BEB7C2C2D5}" srcOrd="1" destOrd="0" parTransId="{A1C1DFA2-F179-41D2-84BE-A209D54B24DA}" sibTransId="{3789AB0C-072B-4491-BEC8-C282322FE170}"/>
    <dgm:cxn modelId="{8102026D-A627-4767-B6C7-DAA17F4175CF}" srcId="{7BBE1EA6-8D7B-4C50-A8FB-369BEA72DF64}" destId="{AD43E06D-8CF7-4439-B65A-43AE227566A7}" srcOrd="0" destOrd="0" parTransId="{6900992B-E504-4891-B221-37869C268A9B}" sibTransId="{EE5066CA-1FCF-4A47-ACEF-CB63C0EC082F}"/>
    <dgm:cxn modelId="{A6569B4F-B3F7-4945-80F4-3F98CC15D680}" srcId="{3BFB8EF0-18E7-4DCB-95DC-CAFC96896D9A}" destId="{AA7A7FD3-2C94-4332-B9D1-81F94F7E966E}" srcOrd="1" destOrd="0" parTransId="{35E1727E-2EB2-406B-96AF-42AC11A77576}" sibTransId="{60896575-7F75-4190-912F-9198B273AD5A}"/>
    <dgm:cxn modelId="{EBF09D03-3390-4521-925B-6455AA80B1F5}" srcId="{075BE688-D2F0-4D48-8B44-736626E115FB}" destId="{72F24009-8544-4EAB-AD00-0C44DC84523F}" srcOrd="2" destOrd="0" parTransId="{C527AF39-6044-4ED8-81AB-E1663B0F2586}" sibTransId="{8EDE5DCD-95A1-45BE-B9A6-5EC6D68210EA}"/>
    <dgm:cxn modelId="{E3285D38-9993-4C7F-9834-CEC1144F4854}" srcId="{7BBE1EA6-8D7B-4C50-A8FB-369BEA72DF64}" destId="{3D33931F-B2EB-459F-86DB-2DC7BFA51630}" srcOrd="2" destOrd="0" parTransId="{A8368EDA-AE47-436C-8FF7-5399775272B5}" sibTransId="{3D6A8FA4-0918-4389-A511-4E4F30BCCFCE}"/>
    <dgm:cxn modelId="{371C6AD3-023B-46FB-BE32-C114F1E4B810}" srcId="{8D7FE87F-8BED-45E4-8E37-63A9F63A4F9B}" destId="{CBE7B2BD-942B-42D1-858A-D7BB61E998D2}" srcOrd="0" destOrd="0" parTransId="{C85B04E3-61F4-4D97-A9B6-EB82C762BC30}" sibTransId="{F10232CD-B9F8-41F3-A8F6-B50FA1A180E7}"/>
    <dgm:cxn modelId="{55718995-8C79-4AAE-99CE-81DC29FE0099}" srcId="{F5C94A36-F794-4FD0-A6E3-36A6E3B175B3}" destId="{C19D6B04-1E9B-4995-82BE-460AC7E13732}" srcOrd="3" destOrd="0" parTransId="{87694DB4-4A2B-4F31-9B7C-D444A6D82FB6}" sibTransId="{AB1CF5CF-2DE3-4DAE-AD76-026E80B45E53}"/>
    <dgm:cxn modelId="{E2476B40-2371-4CF3-80FC-A9D59B58949C}" type="presOf" srcId="{AA7A7FD3-2C94-4332-B9D1-81F94F7E966E}" destId="{0E86D6FB-4407-4AC2-82A3-31E46E2A3236}" srcOrd="0" destOrd="1" presId="urn:microsoft.com/office/officeart/2005/8/layout/chevron2"/>
    <dgm:cxn modelId="{67B33CEA-B6B4-4B0C-A04E-793B19514FF8}" type="presOf" srcId="{A13AF49E-53D2-4A67-87B9-DBE6D6678691}" destId="{BBCB0F94-3D08-4210-93EB-67F8A2A9529B}" srcOrd="0" destOrd="2" presId="urn:microsoft.com/office/officeart/2005/8/layout/chevron2"/>
    <dgm:cxn modelId="{590419AA-D2E0-47E6-909A-B4CC8ECB5A7D}" type="presOf" srcId="{075BE688-D2F0-4D48-8B44-736626E115FB}" destId="{4428166C-1090-438F-A774-7FF7D0DC2712}" srcOrd="0" destOrd="0" presId="urn:microsoft.com/office/officeart/2005/8/layout/chevron2"/>
    <dgm:cxn modelId="{99EDB655-07F5-44DE-A4EE-71F718E1D8AC}" type="presOf" srcId="{BC3B7411-CD33-4323-929F-34DC8FB0D42F}" destId="{ABE39364-872B-499F-9A3D-A50CF6CF514B}" srcOrd="0" destOrd="2" presId="urn:microsoft.com/office/officeart/2005/8/layout/chevron2"/>
    <dgm:cxn modelId="{5BA34FA7-38B6-4ED9-9169-9DC77650884D}" srcId="{007044EE-2379-48CD-8C3F-47708D0AC951}" destId="{F5C94A36-F794-4FD0-A6E3-36A6E3B175B3}" srcOrd="0" destOrd="0" parTransId="{65C3E2AA-0155-4517-A4BD-5E3D459369A6}" sibTransId="{1B08C6CD-55AC-4C05-B947-A3646E043795}"/>
    <dgm:cxn modelId="{0E2EB98E-2B38-4000-A9AA-02BAE6CB8000}" srcId="{075BE688-D2F0-4D48-8B44-736626E115FB}" destId="{007044EE-2379-48CD-8C3F-47708D0AC951}" srcOrd="1" destOrd="0" parTransId="{345D2F27-5DBB-4F63-902A-AFE3995DA4B9}" sibTransId="{BD7EF41A-87CC-41B7-B54A-3E1AE7C47644}"/>
    <dgm:cxn modelId="{499165B3-D6C1-47F8-B286-0F3BD926F010}" type="presOf" srcId="{7BBE1EA6-8D7B-4C50-A8FB-369BEA72DF64}" destId="{BBCB0F94-3D08-4210-93EB-67F8A2A9529B}" srcOrd="0" destOrd="0" presId="urn:microsoft.com/office/officeart/2005/8/layout/chevron2"/>
    <dgm:cxn modelId="{783B82E3-E93F-4DD2-BEF5-55C69E57755A}" type="presOf" srcId="{C19D6B04-1E9B-4995-82BE-460AC7E13732}" destId="{ABE39364-872B-499F-9A3D-A50CF6CF514B}" srcOrd="0" destOrd="4" presId="urn:microsoft.com/office/officeart/2005/8/layout/chevron2"/>
    <dgm:cxn modelId="{8E3AE67B-CC2D-4648-917E-40DD93ED3436}" srcId="{7BBE1EA6-8D7B-4C50-A8FB-369BEA72DF64}" destId="{9DB4B626-89D0-47F8-8BF5-13943CD9C220}" srcOrd="4" destOrd="0" parTransId="{F8229021-2871-4999-8EDD-4479353E470A}" sibTransId="{B7A53920-D764-4195-AB39-4F8267507955}"/>
    <dgm:cxn modelId="{FBD7E194-0C75-4B8A-86D1-E9D5382E8BB6}" srcId="{F5C94A36-F794-4FD0-A6E3-36A6E3B175B3}" destId="{BC3B7411-CD33-4323-929F-34DC8FB0D42F}" srcOrd="1" destOrd="0" parTransId="{B91D1F19-A889-4E00-800D-132E3E62E7D5}" sibTransId="{C23E6C01-110F-45FC-81AE-2852E4F39C10}"/>
    <dgm:cxn modelId="{887D5E58-8604-47AC-9C5B-22D2B4A4188D}" srcId="{7BBE1EA6-8D7B-4C50-A8FB-369BEA72DF64}" destId="{EA10E60D-73F3-40D0-BB95-AAFC850FE4D3}" srcOrd="3" destOrd="0" parTransId="{0611DD9D-4F71-4C21-8850-9AFAF821FE1C}" sibTransId="{D0524C0A-EAC3-4A86-8A39-78D90930C622}"/>
    <dgm:cxn modelId="{97BC7F1E-2C2D-4D62-90D0-13B6AE8C19C5}" type="presOf" srcId="{87D60BC5-811E-4243-BC5D-E3CD1944FAA7}" destId="{0E86D6FB-4407-4AC2-82A3-31E46E2A3236}" srcOrd="0" destOrd="0" presId="urn:microsoft.com/office/officeart/2005/8/layout/chevron2"/>
    <dgm:cxn modelId="{F1C5C5A4-9C26-4CA7-81A9-174605E11C33}" type="presOf" srcId="{007044EE-2379-48CD-8C3F-47708D0AC951}" destId="{D7C999B9-3E26-4BC6-8C9F-F6F268007DA5}" srcOrd="0" destOrd="0" presId="urn:microsoft.com/office/officeart/2005/8/layout/chevron2"/>
    <dgm:cxn modelId="{342B6020-BA74-4BB9-9310-2147B23C03DE}" type="presOf" srcId="{3BFB8EF0-18E7-4DCB-95DC-CAFC96896D9A}" destId="{6101D5A9-2A19-4A1D-B7A6-D396C12BBA15}" srcOrd="0" destOrd="0" presId="urn:microsoft.com/office/officeart/2005/8/layout/chevron2"/>
    <dgm:cxn modelId="{06A1D2D6-3AF7-4477-B445-00A52B8CC765}" srcId="{3BFB8EF0-18E7-4DCB-95DC-CAFC96896D9A}" destId="{87D60BC5-811E-4243-BC5D-E3CD1944FAA7}" srcOrd="0" destOrd="0" parTransId="{CE194794-54BE-48D4-BD91-3F73BF1F8F59}" sibTransId="{058293A3-7EF7-4300-8C80-89B9A62042DA}"/>
    <dgm:cxn modelId="{A9D1A4BF-B171-48E4-99EA-2F8B2EA5DC2A}" srcId="{72F24009-8544-4EAB-AD00-0C44DC84523F}" destId="{7BBE1EA6-8D7B-4C50-A8FB-369BEA72DF64}" srcOrd="0" destOrd="0" parTransId="{4C62570F-EC37-46C5-BC44-A9DCB8C46DF1}" sibTransId="{BDCB2B08-8610-433A-9C3D-F67B5A18A4BE}"/>
    <dgm:cxn modelId="{3B66E418-C5D0-4A81-B36C-38D2244FDAC4}" type="presOf" srcId="{0505060E-78F8-45EF-92DB-57B5F9833829}" destId="{ABE39364-872B-499F-9A3D-A50CF6CF514B}" srcOrd="0" destOrd="1" presId="urn:microsoft.com/office/officeart/2005/8/layout/chevron2"/>
    <dgm:cxn modelId="{C764C467-24E2-442F-AAE6-052F0AC5E2C6}" srcId="{075BE688-D2F0-4D48-8B44-736626E115FB}" destId="{3BFB8EF0-18E7-4DCB-95DC-CAFC96896D9A}" srcOrd="0" destOrd="0" parTransId="{DD3291BF-3F54-43B7-81D0-6360B1557A7B}" sibTransId="{FF326E05-D8EF-4DD0-B687-E08B474D7ED6}"/>
    <dgm:cxn modelId="{ECE86BFF-ED32-4950-8A09-67E0C5E792A6}" type="presOf" srcId="{30D16F82-13C4-4039-9742-E2B1D9B2BBD8}" destId="{ABE39364-872B-499F-9A3D-A50CF6CF514B}" srcOrd="0" destOrd="3" presId="urn:microsoft.com/office/officeart/2005/8/layout/chevron2"/>
    <dgm:cxn modelId="{7DC0C63C-F114-4802-B19C-FB9C721219A1}" type="presParOf" srcId="{4428166C-1090-438F-A774-7FF7D0DC2712}" destId="{9B9CCDAB-087A-4D48-AD18-32923E5CD5A2}" srcOrd="0" destOrd="0" presId="urn:microsoft.com/office/officeart/2005/8/layout/chevron2"/>
    <dgm:cxn modelId="{DD805C94-E0BD-426B-AF00-136E071F6564}" type="presParOf" srcId="{9B9CCDAB-087A-4D48-AD18-32923E5CD5A2}" destId="{6101D5A9-2A19-4A1D-B7A6-D396C12BBA15}" srcOrd="0" destOrd="0" presId="urn:microsoft.com/office/officeart/2005/8/layout/chevron2"/>
    <dgm:cxn modelId="{B21C815C-7A5C-4EE0-9749-554CF484472B}" type="presParOf" srcId="{9B9CCDAB-087A-4D48-AD18-32923E5CD5A2}" destId="{0E86D6FB-4407-4AC2-82A3-31E46E2A3236}" srcOrd="1" destOrd="0" presId="urn:microsoft.com/office/officeart/2005/8/layout/chevron2"/>
    <dgm:cxn modelId="{9F55DFE4-F25C-4ACA-97CC-21F158D06E7C}" type="presParOf" srcId="{4428166C-1090-438F-A774-7FF7D0DC2712}" destId="{32DE32A2-817D-48B8-B5DE-8C415C560984}" srcOrd="1" destOrd="0" presId="urn:microsoft.com/office/officeart/2005/8/layout/chevron2"/>
    <dgm:cxn modelId="{ADF146CC-78B8-4E8C-9326-075BAD088580}" type="presParOf" srcId="{4428166C-1090-438F-A774-7FF7D0DC2712}" destId="{085E92A0-67A5-4C6A-9D55-BDEAB7C7A31E}" srcOrd="2" destOrd="0" presId="urn:microsoft.com/office/officeart/2005/8/layout/chevron2"/>
    <dgm:cxn modelId="{B8642718-9012-4421-AB85-2353B1EB7082}" type="presParOf" srcId="{085E92A0-67A5-4C6A-9D55-BDEAB7C7A31E}" destId="{D7C999B9-3E26-4BC6-8C9F-F6F268007DA5}" srcOrd="0" destOrd="0" presId="urn:microsoft.com/office/officeart/2005/8/layout/chevron2"/>
    <dgm:cxn modelId="{5CF8F2E8-DB6D-4628-AB96-89EA7BD3EDAB}" type="presParOf" srcId="{085E92A0-67A5-4C6A-9D55-BDEAB7C7A31E}" destId="{ABE39364-872B-499F-9A3D-A50CF6CF514B}" srcOrd="1" destOrd="0" presId="urn:microsoft.com/office/officeart/2005/8/layout/chevron2"/>
    <dgm:cxn modelId="{C2D08A6C-C716-4B69-B29A-7BE12EAB6164}" type="presParOf" srcId="{4428166C-1090-438F-A774-7FF7D0DC2712}" destId="{BEA55CDF-40CD-49A1-81B4-5BE7DCABD01E}" srcOrd="3" destOrd="0" presId="urn:microsoft.com/office/officeart/2005/8/layout/chevron2"/>
    <dgm:cxn modelId="{119C6971-B7F0-451E-829F-5F7E8AA62970}" type="presParOf" srcId="{4428166C-1090-438F-A774-7FF7D0DC2712}" destId="{4FE4F798-F7FD-4113-A6F9-E70F741CCA92}" srcOrd="4" destOrd="0" presId="urn:microsoft.com/office/officeart/2005/8/layout/chevron2"/>
    <dgm:cxn modelId="{A173A2A3-B277-4E98-9029-262F899C04A5}" type="presParOf" srcId="{4FE4F798-F7FD-4113-A6F9-E70F741CCA92}" destId="{34235DC4-C8EE-4B94-AABA-6071ABFC860D}" srcOrd="0" destOrd="0" presId="urn:microsoft.com/office/officeart/2005/8/layout/chevron2"/>
    <dgm:cxn modelId="{D75E0F32-A814-4338-82C2-738B31343B53}" type="presParOf" srcId="{4FE4F798-F7FD-4113-A6F9-E70F741CCA92}" destId="{BBCB0F94-3D08-4210-93EB-67F8A2A9529B}" srcOrd="1" destOrd="0" presId="urn:microsoft.com/office/officeart/2005/8/layout/chevron2"/>
    <dgm:cxn modelId="{72F40C19-2CDD-450F-AA29-CFD6C29C2370}" type="presParOf" srcId="{4428166C-1090-438F-A774-7FF7D0DC2712}" destId="{2A2C49CA-E53A-49C1-8F3C-D55B567A50F7}" srcOrd="5" destOrd="0" presId="urn:microsoft.com/office/officeart/2005/8/layout/chevron2"/>
    <dgm:cxn modelId="{2B4547B9-573F-4124-9D94-F08F9186E468}" type="presParOf" srcId="{4428166C-1090-438F-A774-7FF7D0DC2712}" destId="{842082D9-86D5-4BD2-B850-69E98D837083}" srcOrd="6" destOrd="0" presId="urn:microsoft.com/office/officeart/2005/8/layout/chevron2"/>
    <dgm:cxn modelId="{8D76947D-E6F9-4F5B-BD9A-C6853A087FA3}" type="presParOf" srcId="{842082D9-86D5-4BD2-B850-69E98D837083}" destId="{0E143267-4FD5-4E63-8314-7EB55520DCE8}" srcOrd="0" destOrd="0" presId="urn:microsoft.com/office/officeart/2005/8/layout/chevron2"/>
    <dgm:cxn modelId="{C18B0EED-1A82-4E0F-ABC8-8C8200911BF3}" type="presParOf" srcId="{842082D9-86D5-4BD2-B850-69E98D837083}" destId="{3463D80A-35B8-4F54-BC7E-3C4BA86F7BD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19B47F-2D25-47F7-A545-A039086ABF64}" type="doc">
      <dgm:prSet loTypeId="urn:microsoft.com/office/officeart/2005/8/layout/arrow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AC084F9-A79D-4AF3-B204-E08DA300A0E3}">
      <dgm:prSet phldrT="[Текст]"/>
      <dgm:spPr/>
      <dgm:t>
        <a:bodyPr/>
        <a:lstStyle/>
        <a:p>
          <a:r>
            <a:rPr lang="ru-RU" dirty="0" smtClean="0"/>
            <a:t>Острые</a:t>
          </a:r>
          <a:endParaRPr lang="ru-RU" dirty="0"/>
        </a:p>
      </dgm:t>
    </dgm:pt>
    <dgm:pt modelId="{9077C1D9-59FE-48B7-B13F-84EBDBD17A51}" type="parTrans" cxnId="{CD1901E7-79A9-4C1B-B24F-E519F3F37F55}">
      <dgm:prSet/>
      <dgm:spPr/>
      <dgm:t>
        <a:bodyPr/>
        <a:lstStyle/>
        <a:p>
          <a:endParaRPr lang="ru-RU"/>
        </a:p>
      </dgm:t>
    </dgm:pt>
    <dgm:pt modelId="{47FB45F4-0C36-44EA-BC80-7B42C8949DEA}" type="sibTrans" cxnId="{CD1901E7-79A9-4C1B-B24F-E519F3F37F55}">
      <dgm:prSet/>
      <dgm:spPr/>
      <dgm:t>
        <a:bodyPr/>
        <a:lstStyle/>
        <a:p>
          <a:endParaRPr lang="ru-RU"/>
        </a:p>
      </dgm:t>
    </dgm:pt>
    <dgm:pt modelId="{744EEEF7-7090-4236-B59F-725579D612AA}">
      <dgm:prSet phldrT="[Текст]"/>
      <dgm:spPr/>
      <dgm:t>
        <a:bodyPr/>
        <a:lstStyle/>
        <a:p>
          <a:r>
            <a:rPr lang="ru-RU" dirty="0" smtClean="0"/>
            <a:t>Хронические</a:t>
          </a:r>
          <a:endParaRPr lang="ru-RU" dirty="0"/>
        </a:p>
      </dgm:t>
    </dgm:pt>
    <dgm:pt modelId="{27723C36-CAF5-4FA5-8189-805D53CF2B8D}" type="parTrans" cxnId="{89E1CBF3-B11E-4759-8F72-4847EEA8DBB0}">
      <dgm:prSet/>
      <dgm:spPr/>
      <dgm:t>
        <a:bodyPr/>
        <a:lstStyle/>
        <a:p>
          <a:endParaRPr lang="ru-RU"/>
        </a:p>
      </dgm:t>
    </dgm:pt>
    <dgm:pt modelId="{6C4E9D22-BB82-4898-8A16-B7B971ABA568}" type="sibTrans" cxnId="{89E1CBF3-B11E-4759-8F72-4847EEA8DBB0}">
      <dgm:prSet/>
      <dgm:spPr/>
      <dgm:t>
        <a:bodyPr/>
        <a:lstStyle/>
        <a:p>
          <a:endParaRPr lang="ru-RU"/>
        </a:p>
      </dgm:t>
    </dgm:pt>
    <dgm:pt modelId="{C34504BB-5B69-4E08-BB65-A83E25DDEB75}" type="pres">
      <dgm:prSet presAssocID="{AB19B47F-2D25-47F7-A545-A039086ABF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8841A5-3D45-4963-A34C-BE19A1A699A2}" type="pres">
      <dgm:prSet presAssocID="{4AC084F9-A79D-4AF3-B204-E08DA300A0E3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D8619C-9503-4283-A075-9C32CA6D024A}" type="pres">
      <dgm:prSet presAssocID="{744EEEF7-7090-4236-B59F-725579D612A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1901E7-79A9-4C1B-B24F-E519F3F37F55}" srcId="{AB19B47F-2D25-47F7-A545-A039086ABF64}" destId="{4AC084F9-A79D-4AF3-B204-E08DA300A0E3}" srcOrd="0" destOrd="0" parTransId="{9077C1D9-59FE-48B7-B13F-84EBDBD17A51}" sibTransId="{47FB45F4-0C36-44EA-BC80-7B42C8949DEA}"/>
    <dgm:cxn modelId="{99EE914F-F918-4424-9AED-0534FEC7ECB5}" type="presOf" srcId="{AB19B47F-2D25-47F7-A545-A039086ABF64}" destId="{C34504BB-5B69-4E08-BB65-A83E25DDEB75}" srcOrd="0" destOrd="0" presId="urn:microsoft.com/office/officeart/2005/8/layout/arrow1"/>
    <dgm:cxn modelId="{78047372-A461-4C05-AC52-D6DDD3F3F7A3}" type="presOf" srcId="{744EEEF7-7090-4236-B59F-725579D612AA}" destId="{86D8619C-9503-4283-A075-9C32CA6D024A}" srcOrd="0" destOrd="0" presId="urn:microsoft.com/office/officeart/2005/8/layout/arrow1"/>
    <dgm:cxn modelId="{89E1CBF3-B11E-4759-8F72-4847EEA8DBB0}" srcId="{AB19B47F-2D25-47F7-A545-A039086ABF64}" destId="{744EEEF7-7090-4236-B59F-725579D612AA}" srcOrd="1" destOrd="0" parTransId="{27723C36-CAF5-4FA5-8189-805D53CF2B8D}" sibTransId="{6C4E9D22-BB82-4898-8A16-B7B971ABA568}"/>
    <dgm:cxn modelId="{515EFD91-A445-4951-B3FB-AFD6137132B8}" type="presOf" srcId="{4AC084F9-A79D-4AF3-B204-E08DA300A0E3}" destId="{7D8841A5-3D45-4963-A34C-BE19A1A699A2}" srcOrd="0" destOrd="0" presId="urn:microsoft.com/office/officeart/2005/8/layout/arrow1"/>
    <dgm:cxn modelId="{4A10FC13-B159-4B4C-88D2-FDD0CE0A685C}" type="presParOf" srcId="{C34504BB-5B69-4E08-BB65-A83E25DDEB75}" destId="{7D8841A5-3D45-4963-A34C-BE19A1A699A2}" srcOrd="0" destOrd="0" presId="urn:microsoft.com/office/officeart/2005/8/layout/arrow1"/>
    <dgm:cxn modelId="{30DC04B7-AA82-452D-B2CE-50909A8D0FC8}" type="presParOf" srcId="{C34504BB-5B69-4E08-BB65-A83E25DDEB75}" destId="{86D8619C-9503-4283-A075-9C32CA6D024A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DBBD1F-55B1-42C3-A504-1606F7EE33FD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156CF73-8EA6-4B29-B20A-9B6E0342B44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Для всех пациентов с установленным сахарным диабетом проводится:</a:t>
          </a:r>
          <a:endParaRPr lang="ru-RU" dirty="0">
            <a:solidFill>
              <a:schemeClr val="tx1"/>
            </a:solidFill>
          </a:endParaRPr>
        </a:p>
      </dgm:t>
    </dgm:pt>
    <dgm:pt modelId="{760ABAF4-1EE1-47EC-94B7-ACF3B6737072}" type="parTrans" cxnId="{54AA412C-5A85-447C-A105-832D92D1EC3F}">
      <dgm:prSet/>
      <dgm:spPr/>
      <dgm:t>
        <a:bodyPr/>
        <a:lstStyle/>
        <a:p>
          <a:endParaRPr lang="ru-RU"/>
        </a:p>
      </dgm:t>
    </dgm:pt>
    <dgm:pt modelId="{55E7B304-4E49-474A-85CF-F7EDFD8AFB6B}" type="sibTrans" cxnId="{54AA412C-5A85-447C-A105-832D92D1EC3F}">
      <dgm:prSet/>
      <dgm:spPr/>
      <dgm:t>
        <a:bodyPr/>
        <a:lstStyle/>
        <a:p>
          <a:endParaRPr lang="ru-RU"/>
        </a:p>
      </dgm:t>
    </dgm:pt>
    <dgm:pt modelId="{EDC498EA-70FC-44CD-B842-FB7AC11F0B0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Стратификация сердечно-сосудистого риска </a:t>
          </a:r>
          <a:endParaRPr lang="ru-RU" sz="1800" dirty="0">
            <a:solidFill>
              <a:schemeClr val="tx1"/>
            </a:solidFill>
          </a:endParaRPr>
        </a:p>
      </dgm:t>
    </dgm:pt>
    <dgm:pt modelId="{620E0CB9-F2E9-47C5-A947-94C19FA724A5}" type="parTrans" cxnId="{CE01E9C0-BDD8-481D-A7B9-2DC4C39912DF}">
      <dgm:prSet/>
      <dgm:spPr/>
      <dgm:t>
        <a:bodyPr/>
        <a:lstStyle/>
        <a:p>
          <a:endParaRPr lang="ru-RU"/>
        </a:p>
      </dgm:t>
    </dgm:pt>
    <dgm:pt modelId="{B40A2645-B62D-4B9F-B4E4-E1D2D90AA307}" type="sibTrans" cxnId="{CE01E9C0-BDD8-481D-A7B9-2DC4C39912DF}">
      <dgm:prSet/>
      <dgm:spPr/>
      <dgm:t>
        <a:bodyPr/>
        <a:lstStyle/>
        <a:p>
          <a:endParaRPr lang="ru-RU"/>
        </a:p>
      </dgm:t>
    </dgm:pt>
    <dgm:pt modelId="{5C30313F-6877-42C6-845C-9B7E8441CEE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Очень высокий</a:t>
          </a:r>
          <a:endParaRPr lang="ru-RU" sz="1600" dirty="0">
            <a:solidFill>
              <a:schemeClr val="tx1"/>
            </a:solidFill>
          </a:endParaRPr>
        </a:p>
      </dgm:t>
    </dgm:pt>
    <dgm:pt modelId="{F50C5579-993C-45A6-BEAE-1260E3EB33BF}" type="parTrans" cxnId="{A850F530-7CBD-4B78-ABF9-19D0C4C1DCAA}">
      <dgm:prSet/>
      <dgm:spPr/>
      <dgm:t>
        <a:bodyPr/>
        <a:lstStyle/>
        <a:p>
          <a:endParaRPr lang="ru-RU"/>
        </a:p>
      </dgm:t>
    </dgm:pt>
    <dgm:pt modelId="{9BC94125-FD44-4712-B28A-445263698285}" type="sibTrans" cxnId="{A850F530-7CBD-4B78-ABF9-19D0C4C1DCAA}">
      <dgm:prSet/>
      <dgm:spPr/>
      <dgm:t>
        <a:bodyPr/>
        <a:lstStyle/>
        <a:p>
          <a:endParaRPr lang="ru-RU"/>
        </a:p>
      </dgm:t>
    </dgm:pt>
    <dgm:pt modelId="{E22A7876-09F8-4304-BFF3-6B81A1E5CF0B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Высокий</a:t>
          </a:r>
          <a:endParaRPr lang="ru-RU" sz="1600" dirty="0">
            <a:solidFill>
              <a:schemeClr val="tx1"/>
            </a:solidFill>
          </a:endParaRPr>
        </a:p>
      </dgm:t>
    </dgm:pt>
    <dgm:pt modelId="{524725E9-04EF-4C15-8264-49420CC237A3}" type="parTrans" cxnId="{85767E9D-AD09-4893-AC6D-DD00525275C7}">
      <dgm:prSet/>
      <dgm:spPr/>
      <dgm:t>
        <a:bodyPr/>
        <a:lstStyle/>
        <a:p>
          <a:endParaRPr lang="ru-RU"/>
        </a:p>
      </dgm:t>
    </dgm:pt>
    <dgm:pt modelId="{AA328D47-625E-4A6D-9C72-B6FDF174183A}" type="sibTrans" cxnId="{85767E9D-AD09-4893-AC6D-DD00525275C7}">
      <dgm:prSet/>
      <dgm:spPr/>
      <dgm:t>
        <a:bodyPr/>
        <a:lstStyle/>
        <a:p>
          <a:endParaRPr lang="ru-RU"/>
        </a:p>
      </dgm:t>
    </dgm:pt>
    <dgm:pt modelId="{6A3D1926-546F-42AB-9384-47CFB0C2092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Скрининг  микрососудистых осложнений сахарного диабета и сердечно-сосудистых заболеваний</a:t>
          </a:r>
          <a:endParaRPr lang="ru-RU" dirty="0">
            <a:solidFill>
              <a:schemeClr val="tx1"/>
            </a:solidFill>
          </a:endParaRPr>
        </a:p>
      </dgm:t>
    </dgm:pt>
    <dgm:pt modelId="{BEA2B117-CFC9-46F8-9C42-4576E1538A9F}" type="parTrans" cxnId="{3D8A5C8A-4C0E-4158-87F2-1D8E302008F2}">
      <dgm:prSet/>
      <dgm:spPr/>
      <dgm:t>
        <a:bodyPr/>
        <a:lstStyle/>
        <a:p>
          <a:endParaRPr lang="ru-RU"/>
        </a:p>
      </dgm:t>
    </dgm:pt>
    <dgm:pt modelId="{94E3C076-BDE3-4B58-9E1D-048611E7906C}" type="sibTrans" cxnId="{3D8A5C8A-4C0E-4158-87F2-1D8E302008F2}">
      <dgm:prSet/>
      <dgm:spPr/>
      <dgm:t>
        <a:bodyPr/>
        <a:lstStyle/>
        <a:p>
          <a:endParaRPr lang="ru-RU"/>
        </a:p>
      </dgm:t>
    </dgm:pt>
    <dgm:pt modelId="{C76C8D6B-2D1B-4055-BE76-2E8CF61240C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ОАМ (+ альбуминурия); БИК (общий холестерин, ХС ЛПНП, триглицериды, </a:t>
          </a:r>
          <a:r>
            <a:rPr lang="ru-RU" dirty="0" err="1" smtClean="0">
              <a:solidFill>
                <a:schemeClr val="tx1"/>
              </a:solidFill>
            </a:rPr>
            <a:t>креатинин</a:t>
          </a:r>
          <a:r>
            <a:rPr lang="ru-RU" dirty="0" smtClean="0">
              <a:solidFill>
                <a:schemeClr val="tx1"/>
              </a:solidFill>
            </a:rPr>
            <a:t>, общий белок, общий билирубин, АЛТ, АСТ); ЭКГ; осмотр стоп; консультация врача-офтальмолога (глазное дно в условиях </a:t>
          </a:r>
          <a:r>
            <a:rPr lang="ru-RU" dirty="0" err="1" smtClean="0">
              <a:solidFill>
                <a:schemeClr val="tx1"/>
              </a:solidFill>
            </a:rPr>
            <a:t>мидриаза</a:t>
          </a:r>
          <a:r>
            <a:rPr lang="ru-RU" dirty="0" smtClean="0">
              <a:solidFill>
                <a:schemeClr val="tx1"/>
              </a:solidFill>
            </a:rPr>
            <a:t>), тонометрия</a:t>
          </a:r>
          <a:endParaRPr lang="ru-RU" dirty="0">
            <a:solidFill>
              <a:schemeClr val="tx1"/>
            </a:solidFill>
          </a:endParaRPr>
        </a:p>
      </dgm:t>
    </dgm:pt>
    <dgm:pt modelId="{E77C1B22-3B37-4B09-A4CE-C2B11E77E68E}" type="parTrans" cxnId="{276A7E03-AD9E-42DD-8F85-4F3B199DEF7F}">
      <dgm:prSet/>
      <dgm:spPr/>
      <dgm:t>
        <a:bodyPr/>
        <a:lstStyle/>
        <a:p>
          <a:endParaRPr lang="ru-RU"/>
        </a:p>
      </dgm:t>
    </dgm:pt>
    <dgm:pt modelId="{69FF6D34-FDE0-4A70-8BED-C8A963936B6B}" type="sibTrans" cxnId="{276A7E03-AD9E-42DD-8F85-4F3B199DEF7F}">
      <dgm:prSet/>
      <dgm:spPr/>
      <dgm:t>
        <a:bodyPr/>
        <a:lstStyle/>
        <a:p>
          <a:endParaRPr lang="ru-RU"/>
        </a:p>
      </dgm:t>
    </dgm:pt>
    <dgm:pt modelId="{0BD71116-F6DE-45C7-971A-C0707ABA7C16}">
      <dgm:prSet phldrT="[Текст]" custT="1"/>
      <dgm:spPr/>
      <dgm:t>
        <a:bodyPr/>
        <a:lstStyle/>
        <a:p>
          <a:pPr>
            <a:lnSpc>
              <a:spcPct val="80000"/>
            </a:lnSpc>
          </a:pPr>
          <a:r>
            <a:rPr lang="ru-RU" sz="1200" dirty="0" smtClean="0">
              <a:solidFill>
                <a:schemeClr val="tx1"/>
              </a:solidFill>
            </a:rPr>
            <a:t>При наличии одного из следующих критериев: </a:t>
          </a:r>
        </a:p>
        <a:p>
          <a:pPr>
            <a:lnSpc>
              <a:spcPct val="80000"/>
            </a:lnSpc>
          </a:pPr>
          <a:r>
            <a:rPr lang="ru-RU" sz="1200" dirty="0" smtClean="0">
              <a:solidFill>
                <a:schemeClr val="tx1"/>
              </a:solidFill>
            </a:rPr>
            <a:t>- пациенты с установленным сердечно-сосудистым заболеванием; </a:t>
          </a:r>
        </a:p>
        <a:p>
          <a:pPr>
            <a:lnSpc>
              <a:spcPct val="80000"/>
            </a:lnSpc>
          </a:pPr>
          <a:r>
            <a:rPr lang="ru-RU" sz="1200" dirty="0" smtClean="0">
              <a:solidFill>
                <a:schemeClr val="tx1"/>
              </a:solidFill>
            </a:rPr>
            <a:t>- пациенты с другими  повреждениями органов-мишеней: протеинурия, нарушение функции почек  (СКФ &lt;30  мл/мин), гипертрофия левого желудочка, </a:t>
          </a:r>
          <a:r>
            <a:rPr lang="ru-RU" sz="1200" dirty="0" err="1" smtClean="0">
              <a:solidFill>
                <a:schemeClr val="tx1"/>
              </a:solidFill>
            </a:rPr>
            <a:t>ретинопатия</a:t>
          </a:r>
          <a:r>
            <a:rPr lang="ru-RU" sz="1200" dirty="0" smtClean="0">
              <a:solidFill>
                <a:schemeClr val="tx1"/>
              </a:solidFill>
            </a:rPr>
            <a:t>; </a:t>
          </a:r>
        </a:p>
        <a:p>
          <a:pPr>
            <a:lnSpc>
              <a:spcPct val="80000"/>
            </a:lnSpc>
          </a:pPr>
          <a:r>
            <a:rPr lang="ru-RU" sz="1200" dirty="0" smtClean="0">
              <a:solidFill>
                <a:schemeClr val="tx1"/>
              </a:solidFill>
            </a:rPr>
            <a:t>- пациенты,  имеющие три и более основных фактора риска (возраст  старше 65 лет, АГ, </a:t>
          </a:r>
          <a:r>
            <a:rPr lang="ru-RU" sz="1200" dirty="0" err="1" smtClean="0">
              <a:solidFill>
                <a:schemeClr val="tx1"/>
              </a:solidFill>
            </a:rPr>
            <a:t>дислипидемия</a:t>
          </a:r>
          <a:r>
            <a:rPr lang="ru-RU" sz="1200" dirty="0" smtClean="0">
              <a:solidFill>
                <a:schemeClr val="tx1"/>
              </a:solidFill>
            </a:rPr>
            <a:t>, курение, ожирение); </a:t>
          </a:r>
        </a:p>
        <a:p>
          <a:pPr>
            <a:lnSpc>
              <a:spcPct val="80000"/>
            </a:lnSpc>
          </a:pPr>
          <a:r>
            <a:rPr lang="ru-RU" sz="1200" dirty="0" smtClean="0">
              <a:solidFill>
                <a:schemeClr val="tx1"/>
              </a:solidFill>
            </a:rPr>
            <a:t>- пациенты с ранним началом СД 1 типа (в возрасте до 10 лет) и длительностью заболевания &gt;20 лет </a:t>
          </a:r>
          <a:endParaRPr lang="ru-RU" sz="1200" dirty="0">
            <a:solidFill>
              <a:schemeClr val="tx1"/>
            </a:solidFill>
          </a:endParaRPr>
        </a:p>
      </dgm:t>
    </dgm:pt>
    <dgm:pt modelId="{8B00A937-149A-4DB5-A087-50FA4F98C909}" type="parTrans" cxnId="{23FC58E9-CB0B-43DF-8FD5-5647407E9AC3}">
      <dgm:prSet/>
      <dgm:spPr/>
      <dgm:t>
        <a:bodyPr/>
        <a:lstStyle/>
        <a:p>
          <a:endParaRPr lang="ru-RU"/>
        </a:p>
      </dgm:t>
    </dgm:pt>
    <dgm:pt modelId="{2BE21E2B-EEC2-4611-AC32-B23375A90862}" type="sibTrans" cxnId="{23FC58E9-CB0B-43DF-8FD5-5647407E9AC3}">
      <dgm:prSet/>
      <dgm:spPr/>
      <dgm:t>
        <a:bodyPr/>
        <a:lstStyle/>
        <a:p>
          <a:endParaRPr lang="ru-RU"/>
        </a:p>
      </dgm:t>
    </dgm:pt>
    <dgm:pt modelId="{78E0DE98-B044-4FA2-A0C8-84AEDB0E175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Пациенты с длительностью  СД &gt;10 лет  без поражения  органов-мишеней и наличием любого другого дополнительного фактора риска</a:t>
          </a:r>
          <a:endParaRPr lang="ru-RU" dirty="0">
            <a:solidFill>
              <a:schemeClr val="tx1"/>
            </a:solidFill>
          </a:endParaRPr>
        </a:p>
      </dgm:t>
    </dgm:pt>
    <dgm:pt modelId="{079FB5E0-D4D7-49C8-9843-2F63DCBFD865}" type="parTrans" cxnId="{4E692ABF-A0D5-41CF-860F-BC7C607F386D}">
      <dgm:prSet/>
      <dgm:spPr/>
      <dgm:t>
        <a:bodyPr/>
        <a:lstStyle/>
        <a:p>
          <a:endParaRPr lang="ru-RU"/>
        </a:p>
      </dgm:t>
    </dgm:pt>
    <dgm:pt modelId="{72008909-27FA-495F-8319-36D52F34ECD3}" type="sibTrans" cxnId="{4E692ABF-A0D5-41CF-860F-BC7C607F386D}">
      <dgm:prSet/>
      <dgm:spPr/>
      <dgm:t>
        <a:bodyPr/>
        <a:lstStyle/>
        <a:p>
          <a:endParaRPr lang="ru-RU"/>
        </a:p>
      </dgm:t>
    </dgm:pt>
    <dgm:pt modelId="{D6E0CB8A-789F-49D5-985D-31FF00C7112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Умеренный</a:t>
          </a:r>
          <a:endParaRPr lang="ru-RU" sz="1600" dirty="0">
            <a:solidFill>
              <a:schemeClr val="tx1"/>
            </a:solidFill>
          </a:endParaRPr>
        </a:p>
      </dgm:t>
    </dgm:pt>
    <dgm:pt modelId="{F00DDCD1-7C5D-4675-A1BB-34E4C5CBECD5}" type="parTrans" cxnId="{5CF5066F-FEF3-4795-A490-A70EECCA15EC}">
      <dgm:prSet/>
      <dgm:spPr/>
      <dgm:t>
        <a:bodyPr/>
        <a:lstStyle/>
        <a:p>
          <a:endParaRPr lang="ru-RU"/>
        </a:p>
      </dgm:t>
    </dgm:pt>
    <dgm:pt modelId="{818BD5D5-8305-4D32-A2AB-4F873E9BADEE}" type="sibTrans" cxnId="{5CF5066F-FEF3-4795-A490-A70EECCA15EC}">
      <dgm:prSet/>
      <dgm:spPr/>
      <dgm:t>
        <a:bodyPr/>
        <a:lstStyle/>
        <a:p>
          <a:endParaRPr lang="ru-RU"/>
        </a:p>
      </dgm:t>
    </dgm:pt>
    <dgm:pt modelId="{29432E02-77EA-4E3C-8646-FC5B411694A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Молодые пациенты: СД 1 типа в возрасте младше 35 лет или СД 2 типа  в возрасте  младше 50 лет с длительностью  СД менее 10 лет без других  факторов риска</a:t>
          </a:r>
          <a:endParaRPr lang="ru-RU" dirty="0">
            <a:solidFill>
              <a:schemeClr val="tx1"/>
            </a:solidFill>
          </a:endParaRPr>
        </a:p>
      </dgm:t>
    </dgm:pt>
    <dgm:pt modelId="{EB5F6668-DFDC-4BFE-B1E1-A0420B29FBB2}" type="parTrans" cxnId="{3B4888A1-35B1-4316-85DF-FA51CDAEE5F4}">
      <dgm:prSet/>
      <dgm:spPr/>
      <dgm:t>
        <a:bodyPr/>
        <a:lstStyle/>
        <a:p>
          <a:endParaRPr lang="ru-RU"/>
        </a:p>
      </dgm:t>
    </dgm:pt>
    <dgm:pt modelId="{D97E9B1C-EB75-4F6D-B0D2-D818E2A05873}" type="sibTrans" cxnId="{3B4888A1-35B1-4316-85DF-FA51CDAEE5F4}">
      <dgm:prSet/>
      <dgm:spPr/>
      <dgm:t>
        <a:bodyPr/>
        <a:lstStyle/>
        <a:p>
          <a:endParaRPr lang="ru-RU"/>
        </a:p>
      </dgm:t>
    </dgm:pt>
    <dgm:pt modelId="{37E6FDB9-6654-49E5-BCA7-F4131137FA72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</a:rPr>
            <a:t>По медицинским показаниям: </a:t>
          </a:r>
          <a:r>
            <a:rPr lang="ru-RU" sz="1300" dirty="0" err="1" smtClean="0">
              <a:solidFill>
                <a:schemeClr val="tx1"/>
              </a:solidFill>
            </a:rPr>
            <a:t>ЭхоКГ</a:t>
          </a:r>
          <a:r>
            <a:rPr lang="ru-RU" sz="1300" dirty="0" smtClean="0">
              <a:solidFill>
                <a:schemeClr val="tx1"/>
              </a:solidFill>
            </a:rPr>
            <a:t>, УЗИ БЦА или бедренных артерий, СМ ЭКГ, СМАД и другие исследования в соответствии с рекомендациями врача-специалиста</a:t>
          </a:r>
          <a:endParaRPr lang="ru-RU" sz="1300" dirty="0">
            <a:solidFill>
              <a:schemeClr val="tx1"/>
            </a:solidFill>
          </a:endParaRPr>
        </a:p>
      </dgm:t>
    </dgm:pt>
    <dgm:pt modelId="{EC6CB9D5-79CC-46FD-BA4D-351B4AB7A9CE}" type="parTrans" cxnId="{4C579870-303B-4D84-9AA1-5F865A234321}">
      <dgm:prSet/>
      <dgm:spPr/>
      <dgm:t>
        <a:bodyPr/>
        <a:lstStyle/>
        <a:p>
          <a:endParaRPr lang="ru-RU"/>
        </a:p>
      </dgm:t>
    </dgm:pt>
    <dgm:pt modelId="{B84CCA3F-D53D-4300-AF36-17DD7CD1559E}" type="sibTrans" cxnId="{4C579870-303B-4D84-9AA1-5F865A234321}">
      <dgm:prSet/>
      <dgm:spPr/>
      <dgm:t>
        <a:bodyPr/>
        <a:lstStyle/>
        <a:p>
          <a:endParaRPr lang="ru-RU"/>
        </a:p>
      </dgm:t>
    </dgm:pt>
    <dgm:pt modelId="{6F1A45DC-CA36-429D-88D0-40F2F7FA6385}" type="pres">
      <dgm:prSet presAssocID="{3ADBBD1F-55B1-42C3-A504-1606F7EE33F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FA1E7E8-A92E-4463-83E1-E53EF53AD69F}" type="pres">
      <dgm:prSet presAssocID="{3156CF73-8EA6-4B29-B20A-9B6E0342B44E}" presName="vertOne" presStyleCnt="0"/>
      <dgm:spPr/>
    </dgm:pt>
    <dgm:pt modelId="{2E41879F-E1BB-486B-8328-456203D538A9}" type="pres">
      <dgm:prSet presAssocID="{3156CF73-8EA6-4B29-B20A-9B6E0342B44E}" presName="txOne" presStyleLbl="node0" presStyleIdx="0" presStyleCnt="1" custScaleY="310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69C2B5-5150-438E-AFA4-95E60C91CC9E}" type="pres">
      <dgm:prSet presAssocID="{3156CF73-8EA6-4B29-B20A-9B6E0342B44E}" presName="parTransOne" presStyleCnt="0"/>
      <dgm:spPr/>
    </dgm:pt>
    <dgm:pt modelId="{910A79DA-6CCC-450A-BF96-AD45C6FF51B1}" type="pres">
      <dgm:prSet presAssocID="{3156CF73-8EA6-4B29-B20A-9B6E0342B44E}" presName="horzOne" presStyleCnt="0"/>
      <dgm:spPr/>
    </dgm:pt>
    <dgm:pt modelId="{A1F7A483-676E-4917-8FF1-FC92F8483160}" type="pres">
      <dgm:prSet presAssocID="{EDC498EA-70FC-44CD-B842-FB7AC11F0B09}" presName="vertTwo" presStyleCnt="0"/>
      <dgm:spPr/>
    </dgm:pt>
    <dgm:pt modelId="{3A469768-8F1F-4F37-A56C-92F220F4D332}" type="pres">
      <dgm:prSet presAssocID="{EDC498EA-70FC-44CD-B842-FB7AC11F0B09}" presName="txTwo" presStyleLbl="node2" presStyleIdx="0" presStyleCnt="2" custScaleY="657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DF37C6-AABC-4C91-8F44-2ECCC2BE2F5C}" type="pres">
      <dgm:prSet presAssocID="{EDC498EA-70FC-44CD-B842-FB7AC11F0B09}" presName="parTransTwo" presStyleCnt="0"/>
      <dgm:spPr/>
    </dgm:pt>
    <dgm:pt modelId="{4BB2B52C-1988-458E-BCBF-3FFB6F270AE4}" type="pres">
      <dgm:prSet presAssocID="{EDC498EA-70FC-44CD-B842-FB7AC11F0B09}" presName="horzTwo" presStyleCnt="0"/>
      <dgm:spPr/>
    </dgm:pt>
    <dgm:pt modelId="{7E745308-CB9A-4410-B207-5EE30F6F0883}" type="pres">
      <dgm:prSet presAssocID="{5C30313F-6877-42C6-845C-9B7E8441CEE5}" presName="vertThree" presStyleCnt="0"/>
      <dgm:spPr/>
    </dgm:pt>
    <dgm:pt modelId="{BF518602-FEBE-41D8-A0BF-56A31115149F}" type="pres">
      <dgm:prSet presAssocID="{5C30313F-6877-42C6-845C-9B7E8441CEE5}" presName="txThree" presStyleLbl="node3" presStyleIdx="0" presStyleCnt="4" custScaleY="212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B1C53F-CB0F-4135-AE19-A5DFDC1A8A0E}" type="pres">
      <dgm:prSet presAssocID="{5C30313F-6877-42C6-845C-9B7E8441CEE5}" presName="parTransThree" presStyleCnt="0"/>
      <dgm:spPr/>
    </dgm:pt>
    <dgm:pt modelId="{2F082D91-7AC8-4BE3-BED7-603F1D44704C}" type="pres">
      <dgm:prSet presAssocID="{5C30313F-6877-42C6-845C-9B7E8441CEE5}" presName="horzThree" presStyleCnt="0"/>
      <dgm:spPr/>
    </dgm:pt>
    <dgm:pt modelId="{015702CC-FC4B-4CD0-8719-5F5B0CFE8573}" type="pres">
      <dgm:prSet presAssocID="{0BD71116-F6DE-45C7-971A-C0707ABA7C16}" presName="vertFour" presStyleCnt="0">
        <dgm:presLayoutVars>
          <dgm:chPref val="3"/>
        </dgm:presLayoutVars>
      </dgm:prSet>
      <dgm:spPr/>
    </dgm:pt>
    <dgm:pt modelId="{AEF1D14E-AB10-47C9-BDD8-2666542AF303}" type="pres">
      <dgm:prSet presAssocID="{0BD71116-F6DE-45C7-971A-C0707ABA7C16}" presName="txFour" presStyleLbl="node4" presStyleIdx="0" presStyleCnt="4" custScaleY="176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CE11F2-69DC-4C14-B28B-14C5703EFD55}" type="pres">
      <dgm:prSet presAssocID="{0BD71116-F6DE-45C7-971A-C0707ABA7C16}" presName="horzFour" presStyleCnt="0"/>
      <dgm:spPr/>
    </dgm:pt>
    <dgm:pt modelId="{9DB4465F-6B08-422E-9E44-9FD78EBF52A3}" type="pres">
      <dgm:prSet presAssocID="{9BC94125-FD44-4712-B28A-445263698285}" presName="sibSpaceThree" presStyleCnt="0"/>
      <dgm:spPr/>
    </dgm:pt>
    <dgm:pt modelId="{D68E7F6F-8376-4BE1-BF7E-7F63DE7845D5}" type="pres">
      <dgm:prSet presAssocID="{E22A7876-09F8-4304-BFF3-6B81A1E5CF0B}" presName="vertThree" presStyleCnt="0"/>
      <dgm:spPr/>
    </dgm:pt>
    <dgm:pt modelId="{BDF455C4-7923-4424-8A28-0F4A57E72687}" type="pres">
      <dgm:prSet presAssocID="{E22A7876-09F8-4304-BFF3-6B81A1E5CF0B}" presName="txThree" presStyleLbl="node3" presStyleIdx="1" presStyleCnt="4" custScaleX="69917" custScaleY="212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A142CE-8C2A-4F99-AC5C-63DBCF9FDA2C}" type="pres">
      <dgm:prSet presAssocID="{E22A7876-09F8-4304-BFF3-6B81A1E5CF0B}" presName="parTransThree" presStyleCnt="0"/>
      <dgm:spPr/>
    </dgm:pt>
    <dgm:pt modelId="{802C8778-71AF-4928-A62B-C8F70E4C066B}" type="pres">
      <dgm:prSet presAssocID="{E22A7876-09F8-4304-BFF3-6B81A1E5CF0B}" presName="horzThree" presStyleCnt="0"/>
      <dgm:spPr/>
    </dgm:pt>
    <dgm:pt modelId="{B0D97BD8-971E-4861-A231-B7E7F2D5D741}" type="pres">
      <dgm:prSet presAssocID="{78E0DE98-B044-4FA2-A0C8-84AEDB0E1757}" presName="vertFour" presStyleCnt="0">
        <dgm:presLayoutVars>
          <dgm:chPref val="3"/>
        </dgm:presLayoutVars>
      </dgm:prSet>
      <dgm:spPr/>
    </dgm:pt>
    <dgm:pt modelId="{15AE9E98-CB2B-475C-8677-3A838B7B848F}" type="pres">
      <dgm:prSet presAssocID="{78E0DE98-B044-4FA2-A0C8-84AEDB0E1757}" presName="txFour" presStyleLbl="node4" presStyleIdx="1" presStyleCnt="4" custScaleX="70535" custScaleY="176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4C066B-92C4-472D-903D-D29964ABB34B}" type="pres">
      <dgm:prSet presAssocID="{78E0DE98-B044-4FA2-A0C8-84AEDB0E1757}" presName="horzFour" presStyleCnt="0"/>
      <dgm:spPr/>
    </dgm:pt>
    <dgm:pt modelId="{E3072CB5-2A2C-45A4-BC6E-F34DCF6C7D83}" type="pres">
      <dgm:prSet presAssocID="{AA328D47-625E-4A6D-9C72-B6FDF174183A}" presName="sibSpaceThree" presStyleCnt="0"/>
      <dgm:spPr/>
    </dgm:pt>
    <dgm:pt modelId="{3C61E24F-A2F3-40E1-AB64-13DADF091810}" type="pres">
      <dgm:prSet presAssocID="{D6E0CB8A-789F-49D5-985D-31FF00C71125}" presName="vertThree" presStyleCnt="0"/>
      <dgm:spPr/>
    </dgm:pt>
    <dgm:pt modelId="{3C999F85-F5D7-47ED-BD5D-6C34485CCCE7}" type="pres">
      <dgm:prSet presAssocID="{D6E0CB8A-789F-49D5-985D-31FF00C71125}" presName="txThree" presStyleLbl="node3" presStyleIdx="2" presStyleCnt="4" custScaleX="74332" custScaleY="212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A9EE97-32DD-41CF-A485-1CED11F1BBD0}" type="pres">
      <dgm:prSet presAssocID="{D6E0CB8A-789F-49D5-985D-31FF00C71125}" presName="parTransThree" presStyleCnt="0"/>
      <dgm:spPr/>
    </dgm:pt>
    <dgm:pt modelId="{2877EBBD-C6C5-490A-8F85-D0B611A6BF47}" type="pres">
      <dgm:prSet presAssocID="{D6E0CB8A-789F-49D5-985D-31FF00C71125}" presName="horzThree" presStyleCnt="0"/>
      <dgm:spPr/>
    </dgm:pt>
    <dgm:pt modelId="{2AFC5434-96D5-4C06-9331-883D7073BBBE}" type="pres">
      <dgm:prSet presAssocID="{29432E02-77EA-4E3C-8646-FC5B411694AD}" presName="vertFour" presStyleCnt="0">
        <dgm:presLayoutVars>
          <dgm:chPref val="3"/>
        </dgm:presLayoutVars>
      </dgm:prSet>
      <dgm:spPr/>
    </dgm:pt>
    <dgm:pt modelId="{983D90B5-3C8D-4C83-AE73-44A30578D19B}" type="pres">
      <dgm:prSet presAssocID="{29432E02-77EA-4E3C-8646-FC5B411694AD}" presName="txFour" presStyleLbl="node4" presStyleIdx="2" presStyleCnt="4" custScaleX="74915" custScaleY="176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2737B63-F0BE-4DE6-9ED5-F14350A1DF28}" type="pres">
      <dgm:prSet presAssocID="{29432E02-77EA-4E3C-8646-FC5B411694AD}" presName="horzFour" presStyleCnt="0"/>
      <dgm:spPr/>
    </dgm:pt>
    <dgm:pt modelId="{19D79734-AB8D-4FB2-92A5-6D6485EC7304}" type="pres">
      <dgm:prSet presAssocID="{B40A2645-B62D-4B9F-B4E4-E1D2D90AA307}" presName="sibSpaceTwo" presStyleCnt="0"/>
      <dgm:spPr/>
    </dgm:pt>
    <dgm:pt modelId="{ED68B9BE-EC90-4D9C-9054-E2F909D58E90}" type="pres">
      <dgm:prSet presAssocID="{6A3D1926-546F-42AB-9384-47CFB0C20928}" presName="vertTwo" presStyleCnt="0"/>
      <dgm:spPr/>
    </dgm:pt>
    <dgm:pt modelId="{EE3FE54B-2CFA-42E4-9E5B-B731D7B24C59}" type="pres">
      <dgm:prSet presAssocID="{6A3D1926-546F-42AB-9384-47CFB0C20928}" presName="txTwo" presStyleLbl="node2" presStyleIdx="1" presStyleCnt="2" custScaleY="657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BD789F-FF82-4537-B500-6AA9448C2885}" type="pres">
      <dgm:prSet presAssocID="{6A3D1926-546F-42AB-9384-47CFB0C20928}" presName="parTransTwo" presStyleCnt="0"/>
      <dgm:spPr/>
    </dgm:pt>
    <dgm:pt modelId="{BF5981D9-CDA8-417A-9EA3-4697AEAF7201}" type="pres">
      <dgm:prSet presAssocID="{6A3D1926-546F-42AB-9384-47CFB0C20928}" presName="horzTwo" presStyleCnt="0"/>
      <dgm:spPr/>
    </dgm:pt>
    <dgm:pt modelId="{D019111E-9991-410F-A05B-4948935EAD89}" type="pres">
      <dgm:prSet presAssocID="{C76C8D6B-2D1B-4055-BE76-2E8CF61240C8}" presName="vertThree" presStyleCnt="0"/>
      <dgm:spPr/>
    </dgm:pt>
    <dgm:pt modelId="{CD5A6FC2-DBE3-4FBF-AB86-D7C90137527E}" type="pres">
      <dgm:prSet presAssocID="{C76C8D6B-2D1B-4055-BE76-2E8CF61240C8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1A0438-B8F8-45CF-810E-B9C6F4CDCA87}" type="pres">
      <dgm:prSet presAssocID="{C76C8D6B-2D1B-4055-BE76-2E8CF61240C8}" presName="parTransThree" presStyleCnt="0"/>
      <dgm:spPr/>
    </dgm:pt>
    <dgm:pt modelId="{5248E9EA-7873-4BB1-B6EA-2EA3E730404D}" type="pres">
      <dgm:prSet presAssocID="{C76C8D6B-2D1B-4055-BE76-2E8CF61240C8}" presName="horzThree" presStyleCnt="0"/>
      <dgm:spPr/>
    </dgm:pt>
    <dgm:pt modelId="{611E32E3-7EB5-45E5-A5DB-EE5FE2F5664A}" type="pres">
      <dgm:prSet presAssocID="{37E6FDB9-6654-49E5-BCA7-F4131137FA72}" presName="vertFour" presStyleCnt="0">
        <dgm:presLayoutVars>
          <dgm:chPref val="3"/>
        </dgm:presLayoutVars>
      </dgm:prSet>
      <dgm:spPr/>
    </dgm:pt>
    <dgm:pt modelId="{4138CA28-D3C0-4EF3-8240-C4B32C6A01DC}" type="pres">
      <dgm:prSet presAssocID="{37E6FDB9-6654-49E5-BCA7-F4131137FA72}" presName="txFour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93F846-8CCD-4788-81D7-F0367E71BA38}" type="pres">
      <dgm:prSet presAssocID="{37E6FDB9-6654-49E5-BCA7-F4131137FA72}" presName="horzFour" presStyleCnt="0"/>
      <dgm:spPr/>
    </dgm:pt>
  </dgm:ptLst>
  <dgm:cxnLst>
    <dgm:cxn modelId="{A8E5724E-6960-4A60-8945-8A8432DADA34}" type="presOf" srcId="{C76C8D6B-2D1B-4055-BE76-2E8CF61240C8}" destId="{CD5A6FC2-DBE3-4FBF-AB86-D7C90137527E}" srcOrd="0" destOrd="0" presId="urn:microsoft.com/office/officeart/2005/8/layout/hierarchy4"/>
    <dgm:cxn modelId="{0C1FF7F0-0748-4747-AEC0-820690AE0178}" type="presOf" srcId="{29432E02-77EA-4E3C-8646-FC5B411694AD}" destId="{983D90B5-3C8D-4C83-AE73-44A30578D19B}" srcOrd="0" destOrd="0" presId="urn:microsoft.com/office/officeart/2005/8/layout/hierarchy4"/>
    <dgm:cxn modelId="{70DCBA30-0A6E-4F12-BEB6-E0417E504E71}" type="presOf" srcId="{6A3D1926-546F-42AB-9384-47CFB0C20928}" destId="{EE3FE54B-2CFA-42E4-9E5B-B731D7B24C59}" srcOrd="0" destOrd="0" presId="urn:microsoft.com/office/officeart/2005/8/layout/hierarchy4"/>
    <dgm:cxn modelId="{CE01E9C0-BDD8-481D-A7B9-2DC4C39912DF}" srcId="{3156CF73-8EA6-4B29-B20A-9B6E0342B44E}" destId="{EDC498EA-70FC-44CD-B842-FB7AC11F0B09}" srcOrd="0" destOrd="0" parTransId="{620E0CB9-F2E9-47C5-A947-94C19FA724A5}" sibTransId="{B40A2645-B62D-4B9F-B4E4-E1D2D90AA307}"/>
    <dgm:cxn modelId="{85767E9D-AD09-4893-AC6D-DD00525275C7}" srcId="{EDC498EA-70FC-44CD-B842-FB7AC11F0B09}" destId="{E22A7876-09F8-4304-BFF3-6B81A1E5CF0B}" srcOrd="1" destOrd="0" parTransId="{524725E9-04EF-4C15-8264-49420CC237A3}" sibTransId="{AA328D47-625E-4A6D-9C72-B6FDF174183A}"/>
    <dgm:cxn modelId="{F161FB10-DCC8-4111-910B-E35626579F05}" type="presOf" srcId="{0BD71116-F6DE-45C7-971A-C0707ABA7C16}" destId="{AEF1D14E-AB10-47C9-BDD8-2666542AF303}" srcOrd="0" destOrd="0" presId="urn:microsoft.com/office/officeart/2005/8/layout/hierarchy4"/>
    <dgm:cxn modelId="{995FC925-B37F-49F8-9839-97452492F181}" type="presOf" srcId="{3ADBBD1F-55B1-42C3-A504-1606F7EE33FD}" destId="{6F1A45DC-CA36-429D-88D0-40F2F7FA6385}" srcOrd="0" destOrd="0" presId="urn:microsoft.com/office/officeart/2005/8/layout/hierarchy4"/>
    <dgm:cxn modelId="{4E692ABF-A0D5-41CF-860F-BC7C607F386D}" srcId="{E22A7876-09F8-4304-BFF3-6B81A1E5CF0B}" destId="{78E0DE98-B044-4FA2-A0C8-84AEDB0E1757}" srcOrd="0" destOrd="0" parTransId="{079FB5E0-D4D7-49C8-9843-2F63DCBFD865}" sibTransId="{72008909-27FA-495F-8319-36D52F34ECD3}"/>
    <dgm:cxn modelId="{3D8A5C8A-4C0E-4158-87F2-1D8E302008F2}" srcId="{3156CF73-8EA6-4B29-B20A-9B6E0342B44E}" destId="{6A3D1926-546F-42AB-9384-47CFB0C20928}" srcOrd="1" destOrd="0" parTransId="{BEA2B117-CFC9-46F8-9C42-4576E1538A9F}" sibTransId="{94E3C076-BDE3-4B58-9E1D-048611E7906C}"/>
    <dgm:cxn modelId="{06CFF5A6-8EA0-41BA-B369-0D06D60DA68B}" type="presOf" srcId="{3156CF73-8EA6-4B29-B20A-9B6E0342B44E}" destId="{2E41879F-E1BB-486B-8328-456203D538A9}" srcOrd="0" destOrd="0" presId="urn:microsoft.com/office/officeart/2005/8/layout/hierarchy4"/>
    <dgm:cxn modelId="{4C579870-303B-4D84-9AA1-5F865A234321}" srcId="{C76C8D6B-2D1B-4055-BE76-2E8CF61240C8}" destId="{37E6FDB9-6654-49E5-BCA7-F4131137FA72}" srcOrd="0" destOrd="0" parTransId="{EC6CB9D5-79CC-46FD-BA4D-351B4AB7A9CE}" sibTransId="{B84CCA3F-D53D-4300-AF36-17DD7CD1559E}"/>
    <dgm:cxn modelId="{38DDC16B-F5B3-4B9A-B817-609686DBBCD4}" type="presOf" srcId="{78E0DE98-B044-4FA2-A0C8-84AEDB0E1757}" destId="{15AE9E98-CB2B-475C-8677-3A838B7B848F}" srcOrd="0" destOrd="0" presId="urn:microsoft.com/office/officeart/2005/8/layout/hierarchy4"/>
    <dgm:cxn modelId="{0EED3F86-8FE9-4DEB-A8EA-B05432D7FCB2}" type="presOf" srcId="{37E6FDB9-6654-49E5-BCA7-F4131137FA72}" destId="{4138CA28-D3C0-4EF3-8240-C4B32C6A01DC}" srcOrd="0" destOrd="0" presId="urn:microsoft.com/office/officeart/2005/8/layout/hierarchy4"/>
    <dgm:cxn modelId="{A850F530-7CBD-4B78-ABF9-19D0C4C1DCAA}" srcId="{EDC498EA-70FC-44CD-B842-FB7AC11F0B09}" destId="{5C30313F-6877-42C6-845C-9B7E8441CEE5}" srcOrd="0" destOrd="0" parTransId="{F50C5579-993C-45A6-BEAE-1260E3EB33BF}" sibTransId="{9BC94125-FD44-4712-B28A-445263698285}"/>
    <dgm:cxn modelId="{276A7E03-AD9E-42DD-8F85-4F3B199DEF7F}" srcId="{6A3D1926-546F-42AB-9384-47CFB0C20928}" destId="{C76C8D6B-2D1B-4055-BE76-2E8CF61240C8}" srcOrd="0" destOrd="0" parTransId="{E77C1B22-3B37-4B09-A4CE-C2B11E77E68E}" sibTransId="{69FF6D34-FDE0-4A70-8BED-C8A963936B6B}"/>
    <dgm:cxn modelId="{5CF5066F-FEF3-4795-A490-A70EECCA15EC}" srcId="{EDC498EA-70FC-44CD-B842-FB7AC11F0B09}" destId="{D6E0CB8A-789F-49D5-985D-31FF00C71125}" srcOrd="2" destOrd="0" parTransId="{F00DDCD1-7C5D-4675-A1BB-34E4C5CBECD5}" sibTransId="{818BD5D5-8305-4D32-A2AB-4F873E9BADEE}"/>
    <dgm:cxn modelId="{20B563D3-2A44-4D94-B48A-9C5BDABC223C}" type="presOf" srcId="{5C30313F-6877-42C6-845C-9B7E8441CEE5}" destId="{BF518602-FEBE-41D8-A0BF-56A31115149F}" srcOrd="0" destOrd="0" presId="urn:microsoft.com/office/officeart/2005/8/layout/hierarchy4"/>
    <dgm:cxn modelId="{52F6C1F6-FF1F-4FE3-9229-398CB5DAF6DC}" type="presOf" srcId="{E22A7876-09F8-4304-BFF3-6B81A1E5CF0B}" destId="{BDF455C4-7923-4424-8A28-0F4A57E72687}" srcOrd="0" destOrd="0" presId="urn:microsoft.com/office/officeart/2005/8/layout/hierarchy4"/>
    <dgm:cxn modelId="{15AA7642-8E22-445A-B54A-8BE42C636F24}" type="presOf" srcId="{EDC498EA-70FC-44CD-B842-FB7AC11F0B09}" destId="{3A469768-8F1F-4F37-A56C-92F220F4D332}" srcOrd="0" destOrd="0" presId="urn:microsoft.com/office/officeart/2005/8/layout/hierarchy4"/>
    <dgm:cxn modelId="{54AA412C-5A85-447C-A105-832D92D1EC3F}" srcId="{3ADBBD1F-55B1-42C3-A504-1606F7EE33FD}" destId="{3156CF73-8EA6-4B29-B20A-9B6E0342B44E}" srcOrd="0" destOrd="0" parTransId="{760ABAF4-1EE1-47EC-94B7-ACF3B6737072}" sibTransId="{55E7B304-4E49-474A-85CF-F7EDFD8AFB6B}"/>
    <dgm:cxn modelId="{23FC58E9-CB0B-43DF-8FD5-5647407E9AC3}" srcId="{5C30313F-6877-42C6-845C-9B7E8441CEE5}" destId="{0BD71116-F6DE-45C7-971A-C0707ABA7C16}" srcOrd="0" destOrd="0" parTransId="{8B00A937-149A-4DB5-A087-50FA4F98C909}" sibTransId="{2BE21E2B-EEC2-4611-AC32-B23375A90862}"/>
    <dgm:cxn modelId="{3B4888A1-35B1-4316-85DF-FA51CDAEE5F4}" srcId="{D6E0CB8A-789F-49D5-985D-31FF00C71125}" destId="{29432E02-77EA-4E3C-8646-FC5B411694AD}" srcOrd="0" destOrd="0" parTransId="{EB5F6668-DFDC-4BFE-B1E1-A0420B29FBB2}" sibTransId="{D97E9B1C-EB75-4F6D-B0D2-D818E2A05873}"/>
    <dgm:cxn modelId="{727EFD56-75D2-4EC8-BD94-216F2224AAAE}" type="presOf" srcId="{D6E0CB8A-789F-49D5-985D-31FF00C71125}" destId="{3C999F85-F5D7-47ED-BD5D-6C34485CCCE7}" srcOrd="0" destOrd="0" presId="urn:microsoft.com/office/officeart/2005/8/layout/hierarchy4"/>
    <dgm:cxn modelId="{E2FFDEF5-9F68-46F3-8BE2-9C129687DC61}" type="presParOf" srcId="{6F1A45DC-CA36-429D-88D0-40F2F7FA6385}" destId="{2FA1E7E8-A92E-4463-83E1-E53EF53AD69F}" srcOrd="0" destOrd="0" presId="urn:microsoft.com/office/officeart/2005/8/layout/hierarchy4"/>
    <dgm:cxn modelId="{B26D6C0B-C5DB-4036-90A2-6FC217F60E02}" type="presParOf" srcId="{2FA1E7E8-A92E-4463-83E1-E53EF53AD69F}" destId="{2E41879F-E1BB-486B-8328-456203D538A9}" srcOrd="0" destOrd="0" presId="urn:microsoft.com/office/officeart/2005/8/layout/hierarchy4"/>
    <dgm:cxn modelId="{0A8287B9-3ABE-4205-81CE-B8AC76A9A048}" type="presParOf" srcId="{2FA1E7E8-A92E-4463-83E1-E53EF53AD69F}" destId="{F669C2B5-5150-438E-AFA4-95E60C91CC9E}" srcOrd="1" destOrd="0" presId="urn:microsoft.com/office/officeart/2005/8/layout/hierarchy4"/>
    <dgm:cxn modelId="{3B9173FA-A6C8-4C9E-AE32-97D4A566553E}" type="presParOf" srcId="{2FA1E7E8-A92E-4463-83E1-E53EF53AD69F}" destId="{910A79DA-6CCC-450A-BF96-AD45C6FF51B1}" srcOrd="2" destOrd="0" presId="urn:microsoft.com/office/officeart/2005/8/layout/hierarchy4"/>
    <dgm:cxn modelId="{B2CA3467-0DDE-4E8D-B774-DE23BD6A4535}" type="presParOf" srcId="{910A79DA-6CCC-450A-BF96-AD45C6FF51B1}" destId="{A1F7A483-676E-4917-8FF1-FC92F8483160}" srcOrd="0" destOrd="0" presId="urn:microsoft.com/office/officeart/2005/8/layout/hierarchy4"/>
    <dgm:cxn modelId="{7975ECD9-764D-4674-8019-4353DD7B23CB}" type="presParOf" srcId="{A1F7A483-676E-4917-8FF1-FC92F8483160}" destId="{3A469768-8F1F-4F37-A56C-92F220F4D332}" srcOrd="0" destOrd="0" presId="urn:microsoft.com/office/officeart/2005/8/layout/hierarchy4"/>
    <dgm:cxn modelId="{D6243B00-E916-4E52-8FF5-A58B7E616C1D}" type="presParOf" srcId="{A1F7A483-676E-4917-8FF1-FC92F8483160}" destId="{54DF37C6-AABC-4C91-8F44-2ECCC2BE2F5C}" srcOrd="1" destOrd="0" presId="urn:microsoft.com/office/officeart/2005/8/layout/hierarchy4"/>
    <dgm:cxn modelId="{151C3F02-641C-445A-B85C-E879335110FB}" type="presParOf" srcId="{A1F7A483-676E-4917-8FF1-FC92F8483160}" destId="{4BB2B52C-1988-458E-BCBF-3FFB6F270AE4}" srcOrd="2" destOrd="0" presId="urn:microsoft.com/office/officeart/2005/8/layout/hierarchy4"/>
    <dgm:cxn modelId="{782BB5FF-80A1-4A40-89FF-DEBF78BB6462}" type="presParOf" srcId="{4BB2B52C-1988-458E-BCBF-3FFB6F270AE4}" destId="{7E745308-CB9A-4410-B207-5EE30F6F0883}" srcOrd="0" destOrd="0" presId="urn:microsoft.com/office/officeart/2005/8/layout/hierarchy4"/>
    <dgm:cxn modelId="{2D2808B6-C155-4482-988E-F4328BC58EB7}" type="presParOf" srcId="{7E745308-CB9A-4410-B207-5EE30F6F0883}" destId="{BF518602-FEBE-41D8-A0BF-56A31115149F}" srcOrd="0" destOrd="0" presId="urn:microsoft.com/office/officeart/2005/8/layout/hierarchy4"/>
    <dgm:cxn modelId="{47EBA75D-F0E3-4FF0-BA4A-92B2F8104128}" type="presParOf" srcId="{7E745308-CB9A-4410-B207-5EE30F6F0883}" destId="{41B1C53F-CB0F-4135-AE19-A5DFDC1A8A0E}" srcOrd="1" destOrd="0" presId="urn:microsoft.com/office/officeart/2005/8/layout/hierarchy4"/>
    <dgm:cxn modelId="{36301AE2-CBC8-412D-9F81-A85E42FF5805}" type="presParOf" srcId="{7E745308-CB9A-4410-B207-5EE30F6F0883}" destId="{2F082D91-7AC8-4BE3-BED7-603F1D44704C}" srcOrd="2" destOrd="0" presId="urn:microsoft.com/office/officeart/2005/8/layout/hierarchy4"/>
    <dgm:cxn modelId="{7CD48112-ECA0-4568-A510-A23FDE202255}" type="presParOf" srcId="{2F082D91-7AC8-4BE3-BED7-603F1D44704C}" destId="{015702CC-FC4B-4CD0-8719-5F5B0CFE8573}" srcOrd="0" destOrd="0" presId="urn:microsoft.com/office/officeart/2005/8/layout/hierarchy4"/>
    <dgm:cxn modelId="{EF06D77A-0B25-4A5A-ADB6-83226FD19ACD}" type="presParOf" srcId="{015702CC-FC4B-4CD0-8719-5F5B0CFE8573}" destId="{AEF1D14E-AB10-47C9-BDD8-2666542AF303}" srcOrd="0" destOrd="0" presId="urn:microsoft.com/office/officeart/2005/8/layout/hierarchy4"/>
    <dgm:cxn modelId="{FD13F7C5-D92D-4D91-81D0-1A10554878F5}" type="presParOf" srcId="{015702CC-FC4B-4CD0-8719-5F5B0CFE8573}" destId="{61CE11F2-69DC-4C14-B28B-14C5703EFD55}" srcOrd="1" destOrd="0" presId="urn:microsoft.com/office/officeart/2005/8/layout/hierarchy4"/>
    <dgm:cxn modelId="{6049FAD4-B9AA-42EA-88EF-0A07901A7FDB}" type="presParOf" srcId="{4BB2B52C-1988-458E-BCBF-3FFB6F270AE4}" destId="{9DB4465F-6B08-422E-9E44-9FD78EBF52A3}" srcOrd="1" destOrd="0" presId="urn:microsoft.com/office/officeart/2005/8/layout/hierarchy4"/>
    <dgm:cxn modelId="{E69D4422-E6EC-4C95-BC3D-D787523C7489}" type="presParOf" srcId="{4BB2B52C-1988-458E-BCBF-3FFB6F270AE4}" destId="{D68E7F6F-8376-4BE1-BF7E-7F63DE7845D5}" srcOrd="2" destOrd="0" presId="urn:microsoft.com/office/officeart/2005/8/layout/hierarchy4"/>
    <dgm:cxn modelId="{A8D9B528-2957-4980-B4A2-13D64AF1D039}" type="presParOf" srcId="{D68E7F6F-8376-4BE1-BF7E-7F63DE7845D5}" destId="{BDF455C4-7923-4424-8A28-0F4A57E72687}" srcOrd="0" destOrd="0" presId="urn:microsoft.com/office/officeart/2005/8/layout/hierarchy4"/>
    <dgm:cxn modelId="{6353B3F2-AC68-4BB3-8AAD-A242061FA908}" type="presParOf" srcId="{D68E7F6F-8376-4BE1-BF7E-7F63DE7845D5}" destId="{07A142CE-8C2A-4F99-AC5C-63DBCF9FDA2C}" srcOrd="1" destOrd="0" presId="urn:microsoft.com/office/officeart/2005/8/layout/hierarchy4"/>
    <dgm:cxn modelId="{E0C03F89-84B8-4531-8025-A8B709937BC1}" type="presParOf" srcId="{D68E7F6F-8376-4BE1-BF7E-7F63DE7845D5}" destId="{802C8778-71AF-4928-A62B-C8F70E4C066B}" srcOrd="2" destOrd="0" presId="urn:microsoft.com/office/officeart/2005/8/layout/hierarchy4"/>
    <dgm:cxn modelId="{043F80E8-46EC-4984-B57D-66624E71DB77}" type="presParOf" srcId="{802C8778-71AF-4928-A62B-C8F70E4C066B}" destId="{B0D97BD8-971E-4861-A231-B7E7F2D5D741}" srcOrd="0" destOrd="0" presId="urn:microsoft.com/office/officeart/2005/8/layout/hierarchy4"/>
    <dgm:cxn modelId="{025D9269-26D9-4B7F-A207-2DC677B62C6B}" type="presParOf" srcId="{B0D97BD8-971E-4861-A231-B7E7F2D5D741}" destId="{15AE9E98-CB2B-475C-8677-3A838B7B848F}" srcOrd="0" destOrd="0" presId="urn:microsoft.com/office/officeart/2005/8/layout/hierarchy4"/>
    <dgm:cxn modelId="{ABF57125-967B-4B84-B091-D9AEF3279CCA}" type="presParOf" srcId="{B0D97BD8-971E-4861-A231-B7E7F2D5D741}" destId="{064C066B-92C4-472D-903D-D29964ABB34B}" srcOrd="1" destOrd="0" presId="urn:microsoft.com/office/officeart/2005/8/layout/hierarchy4"/>
    <dgm:cxn modelId="{FE193CE2-A0F7-49DA-A85C-C7EDB0DF909B}" type="presParOf" srcId="{4BB2B52C-1988-458E-BCBF-3FFB6F270AE4}" destId="{E3072CB5-2A2C-45A4-BC6E-F34DCF6C7D83}" srcOrd="3" destOrd="0" presId="urn:microsoft.com/office/officeart/2005/8/layout/hierarchy4"/>
    <dgm:cxn modelId="{09660F17-1E40-4BA6-A93A-0EA02A429C55}" type="presParOf" srcId="{4BB2B52C-1988-458E-BCBF-3FFB6F270AE4}" destId="{3C61E24F-A2F3-40E1-AB64-13DADF091810}" srcOrd="4" destOrd="0" presId="urn:microsoft.com/office/officeart/2005/8/layout/hierarchy4"/>
    <dgm:cxn modelId="{30090942-4B9A-4649-B971-DC2AC14A4A6C}" type="presParOf" srcId="{3C61E24F-A2F3-40E1-AB64-13DADF091810}" destId="{3C999F85-F5D7-47ED-BD5D-6C34485CCCE7}" srcOrd="0" destOrd="0" presId="urn:microsoft.com/office/officeart/2005/8/layout/hierarchy4"/>
    <dgm:cxn modelId="{D460218B-9748-49A3-970B-D550BEC4B539}" type="presParOf" srcId="{3C61E24F-A2F3-40E1-AB64-13DADF091810}" destId="{9FA9EE97-32DD-41CF-A485-1CED11F1BBD0}" srcOrd="1" destOrd="0" presId="urn:microsoft.com/office/officeart/2005/8/layout/hierarchy4"/>
    <dgm:cxn modelId="{14D16F53-9582-4BD8-8AD5-C63F70D7FF32}" type="presParOf" srcId="{3C61E24F-A2F3-40E1-AB64-13DADF091810}" destId="{2877EBBD-C6C5-490A-8F85-D0B611A6BF47}" srcOrd="2" destOrd="0" presId="urn:microsoft.com/office/officeart/2005/8/layout/hierarchy4"/>
    <dgm:cxn modelId="{E2DC0A57-E742-453C-AAD1-6C5752E93FD7}" type="presParOf" srcId="{2877EBBD-C6C5-490A-8F85-D0B611A6BF47}" destId="{2AFC5434-96D5-4C06-9331-883D7073BBBE}" srcOrd="0" destOrd="0" presId="urn:microsoft.com/office/officeart/2005/8/layout/hierarchy4"/>
    <dgm:cxn modelId="{9FB62A85-BA0B-4306-A752-D5B7E115A22A}" type="presParOf" srcId="{2AFC5434-96D5-4C06-9331-883D7073BBBE}" destId="{983D90B5-3C8D-4C83-AE73-44A30578D19B}" srcOrd="0" destOrd="0" presId="urn:microsoft.com/office/officeart/2005/8/layout/hierarchy4"/>
    <dgm:cxn modelId="{36811049-8108-4F0A-8BCF-86F30485C09A}" type="presParOf" srcId="{2AFC5434-96D5-4C06-9331-883D7073BBBE}" destId="{62737B63-F0BE-4DE6-9ED5-F14350A1DF28}" srcOrd="1" destOrd="0" presId="urn:microsoft.com/office/officeart/2005/8/layout/hierarchy4"/>
    <dgm:cxn modelId="{13FC8DDA-0B0B-4228-93C7-347849800666}" type="presParOf" srcId="{910A79DA-6CCC-450A-BF96-AD45C6FF51B1}" destId="{19D79734-AB8D-4FB2-92A5-6D6485EC7304}" srcOrd="1" destOrd="0" presId="urn:microsoft.com/office/officeart/2005/8/layout/hierarchy4"/>
    <dgm:cxn modelId="{DD46B6FF-AC89-483B-B32D-92189ECE78A2}" type="presParOf" srcId="{910A79DA-6CCC-450A-BF96-AD45C6FF51B1}" destId="{ED68B9BE-EC90-4D9C-9054-E2F909D58E90}" srcOrd="2" destOrd="0" presId="urn:microsoft.com/office/officeart/2005/8/layout/hierarchy4"/>
    <dgm:cxn modelId="{5A28AACD-3081-447B-9FDA-B4341D333BC6}" type="presParOf" srcId="{ED68B9BE-EC90-4D9C-9054-E2F909D58E90}" destId="{EE3FE54B-2CFA-42E4-9E5B-B731D7B24C59}" srcOrd="0" destOrd="0" presId="urn:microsoft.com/office/officeart/2005/8/layout/hierarchy4"/>
    <dgm:cxn modelId="{C4ACA710-67B8-4AD4-B425-8AFA1AF6AB57}" type="presParOf" srcId="{ED68B9BE-EC90-4D9C-9054-E2F909D58E90}" destId="{19BD789F-FF82-4537-B500-6AA9448C2885}" srcOrd="1" destOrd="0" presId="urn:microsoft.com/office/officeart/2005/8/layout/hierarchy4"/>
    <dgm:cxn modelId="{86EEBAAE-4F2E-4945-9F35-7B3DC8819B87}" type="presParOf" srcId="{ED68B9BE-EC90-4D9C-9054-E2F909D58E90}" destId="{BF5981D9-CDA8-417A-9EA3-4697AEAF7201}" srcOrd="2" destOrd="0" presId="urn:microsoft.com/office/officeart/2005/8/layout/hierarchy4"/>
    <dgm:cxn modelId="{8F0E8BF9-18D4-41FC-9DD6-6B799F507E50}" type="presParOf" srcId="{BF5981D9-CDA8-417A-9EA3-4697AEAF7201}" destId="{D019111E-9991-410F-A05B-4948935EAD89}" srcOrd="0" destOrd="0" presId="urn:microsoft.com/office/officeart/2005/8/layout/hierarchy4"/>
    <dgm:cxn modelId="{55F85A03-1959-4645-8E9F-680527739D7C}" type="presParOf" srcId="{D019111E-9991-410F-A05B-4948935EAD89}" destId="{CD5A6FC2-DBE3-4FBF-AB86-D7C90137527E}" srcOrd="0" destOrd="0" presId="urn:microsoft.com/office/officeart/2005/8/layout/hierarchy4"/>
    <dgm:cxn modelId="{0D2A403E-AC35-4ECF-A46B-072778B98764}" type="presParOf" srcId="{D019111E-9991-410F-A05B-4948935EAD89}" destId="{131A0438-B8F8-45CF-810E-B9C6F4CDCA87}" srcOrd="1" destOrd="0" presId="urn:microsoft.com/office/officeart/2005/8/layout/hierarchy4"/>
    <dgm:cxn modelId="{AD31F34C-6BB0-448A-BFD8-4F0E2AA76053}" type="presParOf" srcId="{D019111E-9991-410F-A05B-4948935EAD89}" destId="{5248E9EA-7873-4BB1-B6EA-2EA3E730404D}" srcOrd="2" destOrd="0" presId="urn:microsoft.com/office/officeart/2005/8/layout/hierarchy4"/>
    <dgm:cxn modelId="{95DBFCF9-7252-4F01-ABF9-17BE875688F4}" type="presParOf" srcId="{5248E9EA-7873-4BB1-B6EA-2EA3E730404D}" destId="{611E32E3-7EB5-45E5-A5DB-EE5FE2F5664A}" srcOrd="0" destOrd="0" presId="urn:microsoft.com/office/officeart/2005/8/layout/hierarchy4"/>
    <dgm:cxn modelId="{34891A9A-048C-4F91-960E-2A78D39D69A1}" type="presParOf" srcId="{611E32E3-7EB5-45E5-A5DB-EE5FE2F5664A}" destId="{4138CA28-D3C0-4EF3-8240-C4B32C6A01DC}" srcOrd="0" destOrd="0" presId="urn:microsoft.com/office/officeart/2005/8/layout/hierarchy4"/>
    <dgm:cxn modelId="{6CA666F2-5C22-48E7-BE82-B5935F936416}" type="presParOf" srcId="{611E32E3-7EB5-45E5-A5DB-EE5FE2F5664A}" destId="{3C93F846-8CCD-4788-81D7-F0367E71BA3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59726C-55B2-4A8C-8AC6-36C0D3FEED91}" type="doc">
      <dgm:prSet loTypeId="urn:microsoft.com/office/officeart/2005/8/layout/lProcess2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A4B934-E8ED-469E-AF25-74652846869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Провоцирующие факторы</a:t>
          </a:r>
          <a:endParaRPr lang="ru-RU" dirty="0">
            <a:solidFill>
              <a:schemeClr val="tx1"/>
            </a:solidFill>
          </a:endParaRPr>
        </a:p>
      </dgm:t>
    </dgm:pt>
    <dgm:pt modelId="{79CC4024-3189-46FA-9375-2BFF5A10F55C}" type="parTrans" cxnId="{A638262F-3929-46D1-B953-E6AE2224E922}">
      <dgm:prSet/>
      <dgm:spPr/>
      <dgm:t>
        <a:bodyPr/>
        <a:lstStyle/>
        <a:p>
          <a:endParaRPr lang="ru-RU"/>
        </a:p>
      </dgm:t>
    </dgm:pt>
    <dgm:pt modelId="{E217E488-8A29-4A7A-B6D9-37C46390619C}" type="sibTrans" cxnId="{A638262F-3929-46D1-B953-E6AE2224E922}">
      <dgm:prSet/>
      <dgm:spPr/>
      <dgm:t>
        <a:bodyPr/>
        <a:lstStyle/>
        <a:p>
          <a:endParaRPr lang="ru-RU"/>
        </a:p>
      </dgm:t>
    </dgm:pt>
    <dgm:pt modelId="{3746E106-0E4B-491B-A272-4985AD3B7D64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Интеркуррентные заболевания</a:t>
          </a:r>
          <a:endParaRPr lang="ru-RU" sz="1400" dirty="0">
            <a:solidFill>
              <a:schemeClr val="tx1"/>
            </a:solidFill>
          </a:endParaRPr>
        </a:p>
      </dgm:t>
    </dgm:pt>
    <dgm:pt modelId="{1E83DA7F-B706-435B-808B-E620245E33B1}" type="parTrans" cxnId="{BC4C31FB-26DF-4EA5-A0D3-4BE56047FD25}">
      <dgm:prSet/>
      <dgm:spPr/>
      <dgm:t>
        <a:bodyPr/>
        <a:lstStyle/>
        <a:p>
          <a:endParaRPr lang="ru-RU"/>
        </a:p>
      </dgm:t>
    </dgm:pt>
    <dgm:pt modelId="{9063AF31-4ED2-4DBC-8718-808D15C20E42}" type="sibTrans" cxnId="{BC4C31FB-26DF-4EA5-A0D3-4BE56047FD25}">
      <dgm:prSet/>
      <dgm:spPr/>
      <dgm:t>
        <a:bodyPr/>
        <a:lstStyle/>
        <a:p>
          <a:endParaRPr lang="ru-RU"/>
        </a:p>
      </dgm:t>
    </dgm:pt>
    <dgm:pt modelId="{3CC4D4EF-075F-4F7A-97C2-2DF18AD67736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Оперативные вмешательства</a:t>
          </a:r>
          <a:endParaRPr lang="ru-RU" sz="1400" dirty="0">
            <a:solidFill>
              <a:schemeClr val="tx1"/>
            </a:solidFill>
          </a:endParaRPr>
        </a:p>
      </dgm:t>
    </dgm:pt>
    <dgm:pt modelId="{95BC39B6-DF71-4D1D-B3D6-3BFA71EFCECD}" type="parTrans" cxnId="{06DB6BFF-188A-4C42-8A34-787E52A724FB}">
      <dgm:prSet/>
      <dgm:spPr/>
      <dgm:t>
        <a:bodyPr/>
        <a:lstStyle/>
        <a:p>
          <a:endParaRPr lang="ru-RU"/>
        </a:p>
      </dgm:t>
    </dgm:pt>
    <dgm:pt modelId="{ABF82477-6D65-4184-9820-0F5CC051887E}" type="sibTrans" cxnId="{06DB6BFF-188A-4C42-8A34-787E52A724FB}">
      <dgm:prSet/>
      <dgm:spPr/>
      <dgm:t>
        <a:bodyPr/>
        <a:lstStyle/>
        <a:p>
          <a:endParaRPr lang="ru-RU"/>
        </a:p>
      </dgm:t>
    </dgm:pt>
    <dgm:pt modelId="{72DBEE5A-DB88-419E-9B77-30BDE7ABE38B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Травмы</a:t>
          </a:r>
          <a:endParaRPr lang="ru-RU" sz="1400" dirty="0">
            <a:solidFill>
              <a:schemeClr val="tx1"/>
            </a:solidFill>
          </a:endParaRPr>
        </a:p>
      </dgm:t>
    </dgm:pt>
    <dgm:pt modelId="{D3086D84-A36A-4225-AAF2-31CBE26A069D}" type="parTrans" cxnId="{B81BA3D0-9524-42C4-937A-54A8E1C361D8}">
      <dgm:prSet/>
      <dgm:spPr/>
      <dgm:t>
        <a:bodyPr/>
        <a:lstStyle/>
        <a:p>
          <a:endParaRPr lang="ru-RU"/>
        </a:p>
      </dgm:t>
    </dgm:pt>
    <dgm:pt modelId="{8BD6C0CB-36E4-4B02-9ED3-A1EFC6758156}" type="sibTrans" cxnId="{B81BA3D0-9524-42C4-937A-54A8E1C361D8}">
      <dgm:prSet/>
      <dgm:spPr/>
      <dgm:t>
        <a:bodyPr/>
        <a:lstStyle/>
        <a:p>
          <a:endParaRPr lang="ru-RU"/>
        </a:p>
      </dgm:t>
    </dgm:pt>
    <dgm:pt modelId="{5BE49810-5AE1-45F8-BA45-86C2EC6056A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Основная причина</a:t>
          </a:r>
          <a:endParaRPr lang="ru-RU" dirty="0">
            <a:solidFill>
              <a:schemeClr val="tx1"/>
            </a:solidFill>
          </a:endParaRPr>
        </a:p>
      </dgm:t>
    </dgm:pt>
    <dgm:pt modelId="{6007F67A-22AA-4D6C-AFF8-8C13682EA6AA}" type="parTrans" cxnId="{75623B3E-E12C-435A-9E25-AFB601C80FF5}">
      <dgm:prSet/>
      <dgm:spPr/>
      <dgm:t>
        <a:bodyPr/>
        <a:lstStyle/>
        <a:p>
          <a:endParaRPr lang="ru-RU"/>
        </a:p>
      </dgm:t>
    </dgm:pt>
    <dgm:pt modelId="{E8F0045A-16E0-4724-B43F-054B87C40283}" type="sibTrans" cxnId="{75623B3E-E12C-435A-9E25-AFB601C80FF5}">
      <dgm:prSet/>
      <dgm:spPr/>
      <dgm:t>
        <a:bodyPr/>
        <a:lstStyle/>
        <a:p>
          <a:endParaRPr lang="ru-RU"/>
        </a:p>
      </dgm:t>
    </dgm:pt>
    <dgm:pt modelId="{7F15AB9B-7EF2-459A-9570-5DDAE475408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Абсолютный дефицит инсулина</a:t>
          </a:r>
          <a:endParaRPr lang="ru-RU" dirty="0">
            <a:solidFill>
              <a:schemeClr val="tx1"/>
            </a:solidFill>
          </a:endParaRPr>
        </a:p>
      </dgm:t>
    </dgm:pt>
    <dgm:pt modelId="{5E1C73A1-EABC-41C3-AFE6-D022F58F6C27}" type="parTrans" cxnId="{E4B69334-85CD-44D9-81F8-6AA0EA167966}">
      <dgm:prSet/>
      <dgm:spPr/>
      <dgm:t>
        <a:bodyPr/>
        <a:lstStyle/>
        <a:p>
          <a:endParaRPr lang="ru-RU"/>
        </a:p>
      </dgm:t>
    </dgm:pt>
    <dgm:pt modelId="{3EE9335F-92F1-4D4A-8818-3FA18E28468F}" type="sibTrans" cxnId="{E4B69334-85CD-44D9-81F8-6AA0EA167966}">
      <dgm:prSet/>
      <dgm:spPr/>
      <dgm:t>
        <a:bodyPr/>
        <a:lstStyle/>
        <a:p>
          <a:endParaRPr lang="ru-RU"/>
        </a:p>
      </dgm:t>
    </dgm:pt>
    <dgm:pt modelId="{30259DEB-7BB4-4A11-A23A-D42E8FBCFD3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Определение</a:t>
          </a:r>
          <a:endParaRPr lang="ru-RU" dirty="0">
            <a:solidFill>
              <a:schemeClr val="tx1"/>
            </a:solidFill>
          </a:endParaRPr>
        </a:p>
      </dgm:t>
    </dgm:pt>
    <dgm:pt modelId="{FB070099-DBA0-4457-8B30-163F6D4A43FA}" type="parTrans" cxnId="{F1496CB8-B073-46B5-980E-18EEB42B7DE3}">
      <dgm:prSet/>
      <dgm:spPr/>
      <dgm:t>
        <a:bodyPr/>
        <a:lstStyle/>
        <a:p>
          <a:endParaRPr lang="ru-RU"/>
        </a:p>
      </dgm:t>
    </dgm:pt>
    <dgm:pt modelId="{B40356BE-4A40-4EB0-8433-26C7D3A2190F}" type="sibTrans" cxnId="{F1496CB8-B073-46B5-980E-18EEB42B7DE3}">
      <dgm:prSet/>
      <dgm:spPr/>
      <dgm:t>
        <a:bodyPr/>
        <a:lstStyle/>
        <a:p>
          <a:endParaRPr lang="ru-RU"/>
        </a:p>
      </dgm:t>
    </dgm:pt>
    <dgm:pt modelId="{BB9FFB5D-98DD-46B4-A064-D791592E1C05}">
      <dgm:prSet phldrT="[Текст]"/>
      <dgm:spPr/>
      <dgm:t>
        <a:bodyPr/>
        <a:lstStyle/>
        <a:p>
          <a:pPr>
            <a:lnSpc>
              <a:spcPct val="75000"/>
            </a:lnSpc>
          </a:pPr>
          <a:r>
            <a:rPr lang="ru-RU" dirty="0" smtClean="0">
              <a:solidFill>
                <a:schemeClr val="tx1"/>
              </a:solidFill>
            </a:rPr>
            <a:t>Диабетический </a:t>
          </a:r>
          <a:r>
            <a:rPr lang="ru-RU" dirty="0" err="1" smtClean="0">
              <a:solidFill>
                <a:schemeClr val="tx1"/>
              </a:solidFill>
            </a:rPr>
            <a:t>кетоацидоз</a:t>
          </a:r>
          <a:r>
            <a:rPr lang="ru-RU" dirty="0" smtClean="0">
              <a:solidFill>
                <a:schemeClr val="tx1"/>
              </a:solidFill>
            </a:rPr>
            <a:t> – это острое осложнение сахарного диабета, возникающее в результате абсолютного или относительного дефицита инсулина, с гипергликемией, </a:t>
          </a:r>
          <a:r>
            <a:rPr lang="ru-RU" dirty="0" err="1" smtClean="0">
              <a:solidFill>
                <a:schemeClr val="tx1"/>
              </a:solidFill>
            </a:rPr>
            <a:t>кетонурией</a:t>
          </a:r>
          <a:r>
            <a:rPr lang="ru-RU" dirty="0" smtClean="0">
              <a:solidFill>
                <a:schemeClr val="tx1"/>
              </a:solidFill>
            </a:rPr>
            <a:t>, метаболическим</a:t>
          </a:r>
          <a:br>
            <a:rPr lang="ru-RU" dirty="0" smtClean="0">
              <a:solidFill>
                <a:schemeClr val="tx1"/>
              </a:solidFill>
            </a:rPr>
          </a:br>
          <a:r>
            <a:rPr lang="ru-RU" dirty="0" smtClean="0">
              <a:solidFill>
                <a:schemeClr val="tx1"/>
              </a:solidFill>
            </a:rPr>
            <a:t>ацидозом и различной степенью нарушения сознания или без нее</a:t>
          </a:r>
          <a:endParaRPr lang="ru-RU" dirty="0">
            <a:solidFill>
              <a:schemeClr val="tx1"/>
            </a:solidFill>
          </a:endParaRPr>
        </a:p>
      </dgm:t>
    </dgm:pt>
    <dgm:pt modelId="{536AD420-4CBB-42FF-9DA9-D8421B104BA3}" type="parTrans" cxnId="{501F97E0-0E23-4052-9F70-5EB7F8908614}">
      <dgm:prSet/>
      <dgm:spPr/>
      <dgm:t>
        <a:bodyPr/>
        <a:lstStyle/>
        <a:p>
          <a:endParaRPr lang="ru-RU"/>
        </a:p>
      </dgm:t>
    </dgm:pt>
    <dgm:pt modelId="{293DDE4D-A455-442D-B9C7-8A9190000C06}" type="sibTrans" cxnId="{501F97E0-0E23-4052-9F70-5EB7F8908614}">
      <dgm:prSet/>
      <dgm:spPr/>
      <dgm:t>
        <a:bodyPr/>
        <a:lstStyle/>
        <a:p>
          <a:endParaRPr lang="ru-RU"/>
        </a:p>
      </dgm:t>
    </dgm:pt>
    <dgm:pt modelId="{2188970C-838F-4595-ADF7-2EE0444F822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Относительный дефицит инсулина</a:t>
          </a:r>
          <a:endParaRPr lang="ru-RU" dirty="0">
            <a:solidFill>
              <a:schemeClr val="tx1"/>
            </a:solidFill>
          </a:endParaRPr>
        </a:p>
      </dgm:t>
    </dgm:pt>
    <dgm:pt modelId="{38C46D4C-AC92-4B3A-936C-978D04FAEFFE}" type="parTrans" cxnId="{609B4859-927C-45F1-84B4-4C8361983C0C}">
      <dgm:prSet/>
      <dgm:spPr/>
      <dgm:t>
        <a:bodyPr/>
        <a:lstStyle/>
        <a:p>
          <a:endParaRPr lang="ru-RU"/>
        </a:p>
      </dgm:t>
    </dgm:pt>
    <dgm:pt modelId="{3FD9A833-2800-4023-8927-39FDD1817A6D}" type="sibTrans" cxnId="{609B4859-927C-45F1-84B4-4C8361983C0C}">
      <dgm:prSet/>
      <dgm:spPr/>
      <dgm:t>
        <a:bodyPr/>
        <a:lstStyle/>
        <a:p>
          <a:endParaRPr lang="ru-RU"/>
        </a:p>
      </dgm:t>
    </dgm:pt>
    <dgm:pt modelId="{ED6D3752-9B38-4702-8E0B-03B10DC9E022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Пропуск или отмена инсулина</a:t>
          </a:r>
          <a:endParaRPr lang="ru-RU" sz="1400" dirty="0">
            <a:solidFill>
              <a:schemeClr val="tx1"/>
            </a:solidFill>
          </a:endParaRPr>
        </a:p>
      </dgm:t>
    </dgm:pt>
    <dgm:pt modelId="{15B66AF9-AAA6-466B-B26A-A8EE5729B952}" type="parTrans" cxnId="{0FFCA541-EC3D-489E-9182-A1D0578127AA}">
      <dgm:prSet/>
      <dgm:spPr/>
      <dgm:t>
        <a:bodyPr/>
        <a:lstStyle/>
        <a:p>
          <a:endParaRPr lang="ru-RU"/>
        </a:p>
      </dgm:t>
    </dgm:pt>
    <dgm:pt modelId="{68585468-3A12-479B-9274-06C08BEC89AD}" type="sibTrans" cxnId="{0FFCA541-EC3D-489E-9182-A1D0578127AA}">
      <dgm:prSet/>
      <dgm:spPr/>
      <dgm:t>
        <a:bodyPr/>
        <a:lstStyle/>
        <a:p>
          <a:endParaRPr lang="ru-RU"/>
        </a:p>
      </dgm:t>
    </dgm:pt>
    <dgm:pt modelId="{1226286C-AE32-4948-8660-0896CE5D369A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Ошибки в технике инъекций, неисправность средств</a:t>
          </a:r>
          <a:br>
            <a:rPr lang="ru-RU" sz="1400" dirty="0" smtClean="0">
              <a:solidFill>
                <a:schemeClr val="tx1"/>
              </a:solidFill>
            </a:rPr>
          </a:br>
          <a:r>
            <a:rPr lang="ru-RU" sz="1400" dirty="0" smtClean="0">
              <a:solidFill>
                <a:schemeClr val="tx1"/>
              </a:solidFill>
            </a:rPr>
            <a:t>для введения инсулина</a:t>
          </a:r>
          <a:endParaRPr lang="ru-RU" sz="1400" dirty="0">
            <a:solidFill>
              <a:schemeClr val="tx1"/>
            </a:solidFill>
          </a:endParaRPr>
        </a:p>
      </dgm:t>
    </dgm:pt>
    <dgm:pt modelId="{C974734C-A678-47AC-B2D0-0BE18D55EA87}" type="parTrans" cxnId="{55F27D5B-68CC-4D2A-84E5-59134909A4C9}">
      <dgm:prSet/>
      <dgm:spPr/>
      <dgm:t>
        <a:bodyPr/>
        <a:lstStyle/>
        <a:p>
          <a:endParaRPr lang="ru-RU"/>
        </a:p>
      </dgm:t>
    </dgm:pt>
    <dgm:pt modelId="{101D9BEB-EA1A-4375-8017-46C862E8D497}" type="sibTrans" cxnId="{55F27D5B-68CC-4D2A-84E5-59134909A4C9}">
      <dgm:prSet/>
      <dgm:spPr/>
      <dgm:t>
        <a:bodyPr/>
        <a:lstStyle/>
        <a:p>
          <a:endParaRPr lang="ru-RU"/>
        </a:p>
      </dgm:t>
    </dgm:pt>
    <dgm:pt modelId="{BC0B1DA0-6E5C-4A7E-86B9-EFBA0AC038FE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Недостаточный самоконтроль гликемии, невыполнение правил самостоятельного повышения дозы инсулина</a:t>
          </a:r>
          <a:endParaRPr lang="ru-RU" sz="1400" dirty="0">
            <a:solidFill>
              <a:schemeClr val="tx1"/>
            </a:solidFill>
          </a:endParaRPr>
        </a:p>
      </dgm:t>
    </dgm:pt>
    <dgm:pt modelId="{56C10E46-C58C-4A9F-B8A8-2B840E1AD457}" type="parTrans" cxnId="{892582C9-7256-44FB-A136-6BF75F494CE7}">
      <dgm:prSet/>
      <dgm:spPr/>
      <dgm:t>
        <a:bodyPr/>
        <a:lstStyle/>
        <a:p>
          <a:endParaRPr lang="ru-RU"/>
        </a:p>
      </dgm:t>
    </dgm:pt>
    <dgm:pt modelId="{A4085DA4-7D5C-4ECB-BFD8-856387EC2C6C}" type="sibTrans" cxnId="{892582C9-7256-44FB-A136-6BF75F494CE7}">
      <dgm:prSet/>
      <dgm:spPr/>
      <dgm:t>
        <a:bodyPr/>
        <a:lstStyle/>
        <a:p>
          <a:endParaRPr lang="ru-RU"/>
        </a:p>
      </dgm:t>
    </dgm:pt>
    <dgm:pt modelId="{208CD522-8DE2-4B28-948C-7B18A07F2070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Манифестация сахарного диабета, особенно 1 типа</a:t>
          </a:r>
          <a:endParaRPr lang="ru-RU" sz="1400" dirty="0">
            <a:solidFill>
              <a:schemeClr val="tx1"/>
            </a:solidFill>
          </a:endParaRPr>
        </a:p>
      </dgm:t>
    </dgm:pt>
    <dgm:pt modelId="{274C2022-EDD5-4ADC-BA8F-9A1E463B83ED}" type="parTrans" cxnId="{B24ED1DE-56F7-441F-85C6-50F3FB5A7613}">
      <dgm:prSet/>
      <dgm:spPr/>
      <dgm:t>
        <a:bodyPr/>
        <a:lstStyle/>
        <a:p>
          <a:endParaRPr lang="ru-RU"/>
        </a:p>
      </dgm:t>
    </dgm:pt>
    <dgm:pt modelId="{4C9058D7-D3B7-4540-AD68-ED7069B57355}" type="sibTrans" cxnId="{B24ED1DE-56F7-441F-85C6-50F3FB5A7613}">
      <dgm:prSet/>
      <dgm:spPr/>
      <dgm:t>
        <a:bodyPr/>
        <a:lstStyle/>
        <a:p>
          <a:endParaRPr lang="ru-RU"/>
        </a:p>
      </dgm:t>
    </dgm:pt>
    <dgm:pt modelId="{BF7D50E6-5CE1-4DAB-BA5F-B4D5148375BB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Длительное применение лекарственных средств, ассоциированных с повышением гликемии (</a:t>
          </a:r>
          <a:r>
            <a:rPr lang="ru-RU" sz="1400" dirty="0" err="1" smtClean="0">
              <a:solidFill>
                <a:schemeClr val="tx1"/>
              </a:solidFill>
            </a:rPr>
            <a:t>глюкокортикостероиды</a:t>
          </a:r>
          <a:r>
            <a:rPr lang="ru-RU" sz="1400" dirty="0" smtClean="0">
              <a:solidFill>
                <a:schemeClr val="tx1"/>
              </a:solidFill>
            </a:rPr>
            <a:t>, атипичные антипсихотики, диуретики)</a:t>
          </a:r>
          <a:endParaRPr lang="ru-RU" sz="1400" dirty="0">
            <a:solidFill>
              <a:schemeClr val="tx1"/>
            </a:solidFill>
          </a:endParaRPr>
        </a:p>
      </dgm:t>
    </dgm:pt>
    <dgm:pt modelId="{7266F800-4345-449F-8628-B3880B1B8C5B}" type="parTrans" cxnId="{66A482A1-8BC7-4191-9730-F35BE1005E04}">
      <dgm:prSet/>
      <dgm:spPr/>
      <dgm:t>
        <a:bodyPr/>
        <a:lstStyle/>
        <a:p>
          <a:endParaRPr lang="ru-RU"/>
        </a:p>
      </dgm:t>
    </dgm:pt>
    <dgm:pt modelId="{44956715-7F4E-40B4-9597-CCA406630D53}" type="sibTrans" cxnId="{66A482A1-8BC7-4191-9730-F35BE1005E04}">
      <dgm:prSet/>
      <dgm:spPr/>
      <dgm:t>
        <a:bodyPr/>
        <a:lstStyle/>
        <a:p>
          <a:endParaRPr lang="ru-RU"/>
        </a:p>
      </dgm:t>
    </dgm:pt>
    <dgm:pt modelId="{2BE21835-2B4E-4022-A275-A40C275ADE5D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Развитие </a:t>
          </a:r>
          <a:r>
            <a:rPr lang="ru-RU" sz="1400" dirty="0" err="1" smtClean="0">
              <a:solidFill>
                <a:schemeClr val="tx1"/>
              </a:solidFill>
            </a:rPr>
            <a:t>эугликемического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err="1" smtClean="0">
              <a:solidFill>
                <a:schemeClr val="tx1"/>
              </a:solidFill>
            </a:rPr>
            <a:t>кетоацидоза</a:t>
          </a:r>
          <a:r>
            <a:rPr lang="ru-RU" sz="1400" dirty="0" smtClean="0">
              <a:solidFill>
                <a:schemeClr val="tx1"/>
              </a:solidFill>
            </a:rPr>
            <a:t> при использовании иНЗГТ-2</a:t>
          </a:r>
          <a:endParaRPr lang="ru-RU" sz="1200" dirty="0">
            <a:solidFill>
              <a:schemeClr val="tx1"/>
            </a:solidFill>
          </a:endParaRPr>
        </a:p>
      </dgm:t>
    </dgm:pt>
    <dgm:pt modelId="{C893CD12-F065-48E8-BC5F-91CF0CBD14C5}" type="parTrans" cxnId="{43C81744-B87C-477A-9AAE-BB1F422C88B6}">
      <dgm:prSet/>
      <dgm:spPr/>
      <dgm:t>
        <a:bodyPr/>
        <a:lstStyle/>
        <a:p>
          <a:endParaRPr lang="ru-RU"/>
        </a:p>
      </dgm:t>
    </dgm:pt>
    <dgm:pt modelId="{77CCE6CA-882D-48A0-9789-456A31ADE8D1}" type="sibTrans" cxnId="{43C81744-B87C-477A-9AAE-BB1F422C88B6}">
      <dgm:prSet/>
      <dgm:spPr/>
      <dgm:t>
        <a:bodyPr/>
        <a:lstStyle/>
        <a:p>
          <a:endParaRPr lang="ru-RU"/>
        </a:p>
      </dgm:t>
    </dgm:pt>
    <dgm:pt modelId="{21B7C681-CEA8-4B27-9190-F05C1A050455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Беременность</a:t>
          </a:r>
          <a:endParaRPr lang="ru-RU" sz="1400" dirty="0">
            <a:solidFill>
              <a:schemeClr val="tx1"/>
            </a:solidFill>
          </a:endParaRPr>
        </a:p>
      </dgm:t>
    </dgm:pt>
    <dgm:pt modelId="{E20E1912-4C95-4DD6-989E-10ACF07098D2}" type="parTrans" cxnId="{E6B431FA-B9AF-43EC-A2B3-60DE2B684034}">
      <dgm:prSet/>
      <dgm:spPr/>
      <dgm:t>
        <a:bodyPr/>
        <a:lstStyle/>
        <a:p>
          <a:endParaRPr lang="ru-RU"/>
        </a:p>
      </dgm:t>
    </dgm:pt>
    <dgm:pt modelId="{A5B0E512-3FBF-4979-92AA-D0547FCFDEF8}" type="sibTrans" cxnId="{E6B431FA-B9AF-43EC-A2B3-60DE2B684034}">
      <dgm:prSet/>
      <dgm:spPr/>
      <dgm:t>
        <a:bodyPr/>
        <a:lstStyle/>
        <a:p>
          <a:endParaRPr lang="ru-RU"/>
        </a:p>
      </dgm:t>
    </dgm:pt>
    <dgm:pt modelId="{7C3F6EE6-40BC-4F37-87FC-8769FD478CD6}" type="pres">
      <dgm:prSet presAssocID="{C859726C-55B2-4A8C-8AC6-36C0D3FEED91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4AADD9-C1BF-4775-AAA2-7671F1E8EE84}" type="pres">
      <dgm:prSet presAssocID="{D2A4B934-E8ED-469E-AF25-74652846869F}" presName="compNode" presStyleCnt="0"/>
      <dgm:spPr/>
    </dgm:pt>
    <dgm:pt modelId="{82828E88-DD7D-4852-B4F2-2D97F7B0AF32}" type="pres">
      <dgm:prSet presAssocID="{D2A4B934-E8ED-469E-AF25-74652846869F}" presName="aNode" presStyleLbl="bgShp" presStyleIdx="0" presStyleCnt="3" custScaleX="104955"/>
      <dgm:spPr/>
      <dgm:t>
        <a:bodyPr/>
        <a:lstStyle/>
        <a:p>
          <a:endParaRPr lang="ru-RU"/>
        </a:p>
      </dgm:t>
    </dgm:pt>
    <dgm:pt modelId="{A4D7D403-1BB7-42A3-9263-9C1568E852DD}" type="pres">
      <dgm:prSet presAssocID="{D2A4B934-E8ED-469E-AF25-74652846869F}" presName="textNode" presStyleLbl="bgShp" presStyleIdx="0" presStyleCnt="3"/>
      <dgm:spPr/>
      <dgm:t>
        <a:bodyPr/>
        <a:lstStyle/>
        <a:p>
          <a:endParaRPr lang="ru-RU"/>
        </a:p>
      </dgm:t>
    </dgm:pt>
    <dgm:pt modelId="{013209BA-A55C-4084-8DBE-6A83BEF66084}" type="pres">
      <dgm:prSet presAssocID="{D2A4B934-E8ED-469E-AF25-74652846869F}" presName="compChildNode" presStyleCnt="0"/>
      <dgm:spPr/>
    </dgm:pt>
    <dgm:pt modelId="{1E363080-6FC4-4966-B9EF-5FABA7E05DB5}" type="pres">
      <dgm:prSet presAssocID="{D2A4B934-E8ED-469E-AF25-74652846869F}" presName="theInnerList" presStyleCnt="0"/>
      <dgm:spPr/>
    </dgm:pt>
    <dgm:pt modelId="{05C6DD14-16B2-4769-AFB8-4DC795974154}" type="pres">
      <dgm:prSet presAssocID="{3746E106-0E4B-491B-A272-4985AD3B7D64}" presName="childNode" presStyleLbl="node1" presStyleIdx="0" presStyleCnt="13" custScaleX="123696" custScaleY="3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740CE-B546-4360-A7AC-BE83A78EF1A9}" type="pres">
      <dgm:prSet presAssocID="{3746E106-0E4B-491B-A272-4985AD3B7D64}" presName="aSpace2" presStyleCnt="0"/>
      <dgm:spPr/>
    </dgm:pt>
    <dgm:pt modelId="{777ADA9D-8E2E-40F2-9547-E0C25B5C310D}" type="pres">
      <dgm:prSet presAssocID="{3CC4D4EF-075F-4F7A-97C2-2DF18AD67736}" presName="childNode" presStyleLbl="node1" presStyleIdx="1" presStyleCnt="13" custScaleX="123696" custScaleY="3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F9B37-220D-4B7A-9C7E-78403D11F157}" type="pres">
      <dgm:prSet presAssocID="{3CC4D4EF-075F-4F7A-97C2-2DF18AD67736}" presName="aSpace2" presStyleCnt="0"/>
      <dgm:spPr/>
    </dgm:pt>
    <dgm:pt modelId="{02E6E0C3-4CB3-4551-A648-8BD09B94BB2D}" type="pres">
      <dgm:prSet presAssocID="{72DBEE5A-DB88-419E-9B77-30BDE7ABE38B}" presName="childNode" presStyleLbl="node1" presStyleIdx="2" presStyleCnt="13" custScaleX="123696" custScaleY="3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A2A6A-79EE-482E-B54F-BD5801966E7D}" type="pres">
      <dgm:prSet presAssocID="{72DBEE5A-DB88-419E-9B77-30BDE7ABE38B}" presName="aSpace2" presStyleCnt="0"/>
      <dgm:spPr/>
    </dgm:pt>
    <dgm:pt modelId="{4F8EF970-B2E8-4EC0-8BDC-D8F9B5BB1238}" type="pres">
      <dgm:prSet presAssocID="{ED6D3752-9B38-4702-8E0B-03B10DC9E022}" presName="childNode" presStyleLbl="node1" presStyleIdx="3" presStyleCnt="13" custScaleX="123696" custScaleY="33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DCD54-2B85-408A-89B5-F78159931F41}" type="pres">
      <dgm:prSet presAssocID="{ED6D3752-9B38-4702-8E0B-03B10DC9E022}" presName="aSpace2" presStyleCnt="0"/>
      <dgm:spPr/>
    </dgm:pt>
    <dgm:pt modelId="{33484AC1-A575-41C1-A5D4-6BAE26FA32FA}" type="pres">
      <dgm:prSet presAssocID="{1226286C-AE32-4948-8660-0896CE5D369A}" presName="childNode" presStyleLbl="node1" presStyleIdx="4" presStyleCnt="13" custScaleX="123696" custScaleY="59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DD63A-AD3A-42B5-B9C9-88298801DEAF}" type="pres">
      <dgm:prSet presAssocID="{1226286C-AE32-4948-8660-0896CE5D369A}" presName="aSpace2" presStyleCnt="0"/>
      <dgm:spPr/>
    </dgm:pt>
    <dgm:pt modelId="{99890E12-D363-4A79-BF1D-F346C727C8EB}" type="pres">
      <dgm:prSet presAssocID="{BC0B1DA0-6E5C-4A7E-86B9-EFBA0AC038FE}" presName="childNode" presStyleLbl="node1" presStyleIdx="5" presStyleCnt="13" custScaleX="123696" custScaleY="51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0D73F-743F-4AD2-9265-FF81F26ED01C}" type="pres">
      <dgm:prSet presAssocID="{BC0B1DA0-6E5C-4A7E-86B9-EFBA0AC038FE}" presName="aSpace2" presStyleCnt="0"/>
      <dgm:spPr/>
    </dgm:pt>
    <dgm:pt modelId="{9847CDCD-746D-42DD-B7C8-9DA445970B98}" type="pres">
      <dgm:prSet presAssocID="{21B7C681-CEA8-4B27-9190-F05C1A050455}" presName="childNode" presStyleLbl="node1" presStyleIdx="6" presStyleCnt="13" custScaleX="123697" custScaleY="29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606C6-F509-4786-935D-98CFC039E3E5}" type="pres">
      <dgm:prSet presAssocID="{21B7C681-CEA8-4B27-9190-F05C1A050455}" presName="aSpace2" presStyleCnt="0"/>
      <dgm:spPr/>
    </dgm:pt>
    <dgm:pt modelId="{9C85B2C0-E725-4492-82EF-C1AC1F49E604}" type="pres">
      <dgm:prSet presAssocID="{208CD522-8DE2-4B28-948C-7B18A07F2070}" presName="childNode" presStyleLbl="node1" presStyleIdx="7" presStyleCnt="13" custScaleX="123696" custScaleY="3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4D3CB-5C6B-4A8A-8D09-3FE48896F0A2}" type="pres">
      <dgm:prSet presAssocID="{208CD522-8DE2-4B28-948C-7B18A07F2070}" presName="aSpace2" presStyleCnt="0"/>
      <dgm:spPr/>
    </dgm:pt>
    <dgm:pt modelId="{97B02F2D-F32D-438D-8946-7D45DD461FD4}" type="pres">
      <dgm:prSet presAssocID="{BF7D50E6-5CE1-4DAB-BA5F-B4D5148375BB}" presName="childNode" presStyleLbl="node1" presStyleIdx="8" presStyleCnt="13" custScaleX="123696" custScaleY="98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9F4C1-9A13-41CF-A044-D7FBBAFC7B92}" type="pres">
      <dgm:prSet presAssocID="{BF7D50E6-5CE1-4DAB-BA5F-B4D5148375BB}" presName="aSpace2" presStyleCnt="0"/>
      <dgm:spPr/>
    </dgm:pt>
    <dgm:pt modelId="{33D333F9-8953-48CD-A5B4-987168DD47E7}" type="pres">
      <dgm:prSet presAssocID="{2BE21835-2B4E-4022-A275-A40C275ADE5D}" presName="childNode" presStyleLbl="node1" presStyleIdx="9" presStyleCnt="13" custScaleX="123696" custScaleY="51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5DBE9-AB0D-4610-989A-605A94FBE289}" type="pres">
      <dgm:prSet presAssocID="{D2A4B934-E8ED-469E-AF25-74652846869F}" presName="aSpace" presStyleCnt="0"/>
      <dgm:spPr/>
    </dgm:pt>
    <dgm:pt modelId="{292EE681-D9F9-4A6C-8E67-5EC99DD761B0}" type="pres">
      <dgm:prSet presAssocID="{5BE49810-5AE1-45F8-BA45-86C2EC6056AD}" presName="compNode" presStyleCnt="0"/>
      <dgm:spPr/>
    </dgm:pt>
    <dgm:pt modelId="{817F1283-2819-4F5F-91B6-A3E0CAD9F597}" type="pres">
      <dgm:prSet presAssocID="{5BE49810-5AE1-45F8-BA45-86C2EC6056AD}" presName="aNode" presStyleLbl="bgShp" presStyleIdx="1" presStyleCnt="3" custScaleX="39760" custLinFactNeighborX="5576"/>
      <dgm:spPr/>
      <dgm:t>
        <a:bodyPr/>
        <a:lstStyle/>
        <a:p>
          <a:endParaRPr lang="ru-RU"/>
        </a:p>
      </dgm:t>
    </dgm:pt>
    <dgm:pt modelId="{888A705C-CCAC-48A3-B178-9D4CACACA944}" type="pres">
      <dgm:prSet presAssocID="{5BE49810-5AE1-45F8-BA45-86C2EC6056AD}" presName="textNode" presStyleLbl="bgShp" presStyleIdx="1" presStyleCnt="3"/>
      <dgm:spPr/>
      <dgm:t>
        <a:bodyPr/>
        <a:lstStyle/>
        <a:p>
          <a:endParaRPr lang="ru-RU"/>
        </a:p>
      </dgm:t>
    </dgm:pt>
    <dgm:pt modelId="{864E87FC-B1ED-44F3-A00B-5BA0E97C4C79}" type="pres">
      <dgm:prSet presAssocID="{5BE49810-5AE1-45F8-BA45-86C2EC6056AD}" presName="compChildNode" presStyleCnt="0"/>
      <dgm:spPr/>
    </dgm:pt>
    <dgm:pt modelId="{9D1CACC7-0F60-4A9E-93DC-5098FB2F6842}" type="pres">
      <dgm:prSet presAssocID="{5BE49810-5AE1-45F8-BA45-86C2EC6056AD}" presName="theInnerList" presStyleCnt="0"/>
      <dgm:spPr/>
    </dgm:pt>
    <dgm:pt modelId="{660327F2-A87C-4667-BE52-603AE75B4CBE}" type="pres">
      <dgm:prSet presAssocID="{7F15AB9B-7EF2-459A-9570-5DDAE4754081}" presName="childNode" presStyleLbl="node1" presStyleIdx="10" presStyleCnt="13" custScaleX="41442" custLinFactNeighborX="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2F075-91B4-4CAF-BC3E-65FCD0AE3AA6}" type="pres">
      <dgm:prSet presAssocID="{7F15AB9B-7EF2-459A-9570-5DDAE4754081}" presName="aSpace2" presStyleCnt="0"/>
      <dgm:spPr/>
    </dgm:pt>
    <dgm:pt modelId="{04E4B607-F358-4E40-8580-16916C3710F7}" type="pres">
      <dgm:prSet presAssocID="{2188970C-838F-4595-ADF7-2EE0444F8227}" presName="childNode" presStyleLbl="node1" presStyleIdx="11" presStyleCnt="13" custScaleX="41442" custLinFactNeighborX="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C2A5D-44BC-4C5A-8758-CF25649C5BCD}" type="pres">
      <dgm:prSet presAssocID="{5BE49810-5AE1-45F8-BA45-86C2EC6056AD}" presName="aSpace" presStyleCnt="0"/>
      <dgm:spPr/>
    </dgm:pt>
    <dgm:pt modelId="{DCF663B7-82AA-4CF1-8030-2157DCBF3D8E}" type="pres">
      <dgm:prSet presAssocID="{30259DEB-7BB4-4A11-A23A-D42E8FBCFD3D}" presName="compNode" presStyleCnt="0"/>
      <dgm:spPr/>
    </dgm:pt>
    <dgm:pt modelId="{8842DDAC-CD87-467E-8C5F-3CF4E8793CC5}" type="pres">
      <dgm:prSet presAssocID="{30259DEB-7BB4-4A11-A23A-D42E8FBCFD3D}" presName="aNode" presStyleLbl="bgShp" presStyleIdx="2" presStyleCnt="3" custScaleX="39760" custLinFactNeighborX="11152"/>
      <dgm:spPr/>
      <dgm:t>
        <a:bodyPr/>
        <a:lstStyle/>
        <a:p>
          <a:endParaRPr lang="ru-RU"/>
        </a:p>
      </dgm:t>
    </dgm:pt>
    <dgm:pt modelId="{122642A1-24D4-493D-8657-43D7BB9F073F}" type="pres">
      <dgm:prSet presAssocID="{30259DEB-7BB4-4A11-A23A-D42E8FBCFD3D}" presName="textNode" presStyleLbl="bgShp" presStyleIdx="2" presStyleCnt="3"/>
      <dgm:spPr/>
      <dgm:t>
        <a:bodyPr/>
        <a:lstStyle/>
        <a:p>
          <a:endParaRPr lang="ru-RU"/>
        </a:p>
      </dgm:t>
    </dgm:pt>
    <dgm:pt modelId="{28736C35-0AB5-416D-B710-E5B51D387D11}" type="pres">
      <dgm:prSet presAssocID="{30259DEB-7BB4-4A11-A23A-D42E8FBCFD3D}" presName="compChildNode" presStyleCnt="0"/>
      <dgm:spPr/>
    </dgm:pt>
    <dgm:pt modelId="{29C8981C-BE68-4165-A097-3A11278D785D}" type="pres">
      <dgm:prSet presAssocID="{30259DEB-7BB4-4A11-A23A-D42E8FBCFD3D}" presName="theInnerList" presStyleCnt="0"/>
      <dgm:spPr/>
    </dgm:pt>
    <dgm:pt modelId="{0A07DB75-3A80-4D72-90E4-40BBC7446F41}" type="pres">
      <dgm:prSet presAssocID="{BB9FFB5D-98DD-46B4-A064-D791592E1C05}" presName="childNode" presStyleLbl="node1" presStyleIdx="12" presStyleCnt="13" custScaleX="41442" custLinFactNeighborX="139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FCA541-EC3D-489E-9182-A1D0578127AA}" srcId="{D2A4B934-E8ED-469E-AF25-74652846869F}" destId="{ED6D3752-9B38-4702-8E0B-03B10DC9E022}" srcOrd="3" destOrd="0" parTransId="{15B66AF9-AAA6-466B-B26A-A8EE5729B952}" sibTransId="{68585468-3A12-479B-9274-06C08BEC89AD}"/>
    <dgm:cxn modelId="{0210CAE3-3D69-4C87-B4E7-FAB846085A54}" type="presOf" srcId="{30259DEB-7BB4-4A11-A23A-D42E8FBCFD3D}" destId="{8842DDAC-CD87-467E-8C5F-3CF4E8793CC5}" srcOrd="0" destOrd="0" presId="urn:microsoft.com/office/officeart/2005/8/layout/lProcess2"/>
    <dgm:cxn modelId="{82070A19-6C90-4DC9-BAB7-2FBB4E531C8B}" type="presOf" srcId="{2BE21835-2B4E-4022-A275-A40C275ADE5D}" destId="{33D333F9-8953-48CD-A5B4-987168DD47E7}" srcOrd="0" destOrd="0" presId="urn:microsoft.com/office/officeart/2005/8/layout/lProcess2"/>
    <dgm:cxn modelId="{8FE8BB0D-713B-4ABF-82C5-C35BD98D5D2F}" type="presOf" srcId="{21B7C681-CEA8-4B27-9190-F05C1A050455}" destId="{9847CDCD-746D-42DD-B7C8-9DA445970B98}" srcOrd="0" destOrd="0" presId="urn:microsoft.com/office/officeart/2005/8/layout/lProcess2"/>
    <dgm:cxn modelId="{BCEEF8BD-341E-4D12-94C2-6E07E1F60E36}" type="presOf" srcId="{5BE49810-5AE1-45F8-BA45-86C2EC6056AD}" destId="{817F1283-2819-4F5F-91B6-A3E0CAD9F597}" srcOrd="0" destOrd="0" presId="urn:microsoft.com/office/officeart/2005/8/layout/lProcess2"/>
    <dgm:cxn modelId="{4251D859-F531-4F15-A798-63020F39E0AD}" type="presOf" srcId="{3CC4D4EF-075F-4F7A-97C2-2DF18AD67736}" destId="{777ADA9D-8E2E-40F2-9547-E0C25B5C310D}" srcOrd="0" destOrd="0" presId="urn:microsoft.com/office/officeart/2005/8/layout/lProcess2"/>
    <dgm:cxn modelId="{74E1DB11-743D-4933-A976-67C4E7F47119}" type="presOf" srcId="{BB9FFB5D-98DD-46B4-A064-D791592E1C05}" destId="{0A07DB75-3A80-4D72-90E4-40BBC7446F41}" srcOrd="0" destOrd="0" presId="urn:microsoft.com/office/officeart/2005/8/layout/lProcess2"/>
    <dgm:cxn modelId="{66A482A1-8BC7-4191-9730-F35BE1005E04}" srcId="{D2A4B934-E8ED-469E-AF25-74652846869F}" destId="{BF7D50E6-5CE1-4DAB-BA5F-B4D5148375BB}" srcOrd="8" destOrd="0" parTransId="{7266F800-4345-449F-8628-B3880B1B8C5B}" sibTransId="{44956715-7F4E-40B4-9597-CCA406630D53}"/>
    <dgm:cxn modelId="{04A1E66C-FDC3-4DE4-B91A-71462E9D2485}" type="presOf" srcId="{BF7D50E6-5CE1-4DAB-BA5F-B4D5148375BB}" destId="{97B02F2D-F32D-438D-8946-7D45DD461FD4}" srcOrd="0" destOrd="0" presId="urn:microsoft.com/office/officeart/2005/8/layout/lProcess2"/>
    <dgm:cxn modelId="{B24ED1DE-56F7-441F-85C6-50F3FB5A7613}" srcId="{D2A4B934-E8ED-469E-AF25-74652846869F}" destId="{208CD522-8DE2-4B28-948C-7B18A07F2070}" srcOrd="7" destOrd="0" parTransId="{274C2022-EDD5-4ADC-BA8F-9A1E463B83ED}" sibTransId="{4C9058D7-D3B7-4540-AD68-ED7069B57355}"/>
    <dgm:cxn modelId="{892582C9-7256-44FB-A136-6BF75F494CE7}" srcId="{D2A4B934-E8ED-469E-AF25-74652846869F}" destId="{BC0B1DA0-6E5C-4A7E-86B9-EFBA0AC038FE}" srcOrd="5" destOrd="0" parTransId="{56C10E46-C58C-4A9F-B8A8-2B840E1AD457}" sibTransId="{A4085DA4-7D5C-4ECB-BFD8-856387EC2C6C}"/>
    <dgm:cxn modelId="{06DB6BFF-188A-4C42-8A34-787E52A724FB}" srcId="{D2A4B934-E8ED-469E-AF25-74652846869F}" destId="{3CC4D4EF-075F-4F7A-97C2-2DF18AD67736}" srcOrd="1" destOrd="0" parTransId="{95BC39B6-DF71-4D1D-B3D6-3BFA71EFCECD}" sibTransId="{ABF82477-6D65-4184-9820-0F5CC051887E}"/>
    <dgm:cxn modelId="{501F97E0-0E23-4052-9F70-5EB7F8908614}" srcId="{30259DEB-7BB4-4A11-A23A-D42E8FBCFD3D}" destId="{BB9FFB5D-98DD-46B4-A064-D791592E1C05}" srcOrd="0" destOrd="0" parTransId="{536AD420-4CBB-42FF-9DA9-D8421B104BA3}" sibTransId="{293DDE4D-A455-442D-B9C7-8A9190000C06}"/>
    <dgm:cxn modelId="{4686D9F4-D84D-4C56-931C-F4AF568F7D73}" type="presOf" srcId="{BC0B1DA0-6E5C-4A7E-86B9-EFBA0AC038FE}" destId="{99890E12-D363-4A79-BF1D-F346C727C8EB}" srcOrd="0" destOrd="0" presId="urn:microsoft.com/office/officeart/2005/8/layout/lProcess2"/>
    <dgm:cxn modelId="{E4B69334-85CD-44D9-81F8-6AA0EA167966}" srcId="{5BE49810-5AE1-45F8-BA45-86C2EC6056AD}" destId="{7F15AB9B-7EF2-459A-9570-5DDAE4754081}" srcOrd="0" destOrd="0" parTransId="{5E1C73A1-EABC-41C3-AFE6-D022F58F6C27}" sibTransId="{3EE9335F-92F1-4D4A-8818-3FA18E28468F}"/>
    <dgm:cxn modelId="{43C81744-B87C-477A-9AAE-BB1F422C88B6}" srcId="{D2A4B934-E8ED-469E-AF25-74652846869F}" destId="{2BE21835-2B4E-4022-A275-A40C275ADE5D}" srcOrd="9" destOrd="0" parTransId="{C893CD12-F065-48E8-BC5F-91CF0CBD14C5}" sibTransId="{77CCE6CA-882D-48A0-9789-456A31ADE8D1}"/>
    <dgm:cxn modelId="{75623B3E-E12C-435A-9E25-AFB601C80FF5}" srcId="{C859726C-55B2-4A8C-8AC6-36C0D3FEED91}" destId="{5BE49810-5AE1-45F8-BA45-86C2EC6056AD}" srcOrd="1" destOrd="0" parTransId="{6007F67A-22AA-4D6C-AFF8-8C13682EA6AA}" sibTransId="{E8F0045A-16E0-4724-B43F-054B87C40283}"/>
    <dgm:cxn modelId="{55F27D5B-68CC-4D2A-84E5-59134909A4C9}" srcId="{D2A4B934-E8ED-469E-AF25-74652846869F}" destId="{1226286C-AE32-4948-8660-0896CE5D369A}" srcOrd="4" destOrd="0" parTransId="{C974734C-A678-47AC-B2D0-0BE18D55EA87}" sibTransId="{101D9BEB-EA1A-4375-8017-46C862E8D497}"/>
    <dgm:cxn modelId="{8EB1163B-5A03-476E-9580-F5A089E0D5FF}" type="presOf" srcId="{5BE49810-5AE1-45F8-BA45-86C2EC6056AD}" destId="{888A705C-CCAC-48A3-B178-9D4CACACA944}" srcOrd="1" destOrd="0" presId="urn:microsoft.com/office/officeart/2005/8/layout/lProcess2"/>
    <dgm:cxn modelId="{8A0A589D-242B-48AE-ACE5-FB43A6977EF5}" type="presOf" srcId="{D2A4B934-E8ED-469E-AF25-74652846869F}" destId="{A4D7D403-1BB7-42A3-9263-9C1568E852DD}" srcOrd="1" destOrd="0" presId="urn:microsoft.com/office/officeart/2005/8/layout/lProcess2"/>
    <dgm:cxn modelId="{E6B431FA-B9AF-43EC-A2B3-60DE2B684034}" srcId="{D2A4B934-E8ED-469E-AF25-74652846869F}" destId="{21B7C681-CEA8-4B27-9190-F05C1A050455}" srcOrd="6" destOrd="0" parTransId="{E20E1912-4C95-4DD6-989E-10ACF07098D2}" sibTransId="{A5B0E512-3FBF-4979-92AA-D0547FCFDEF8}"/>
    <dgm:cxn modelId="{90EEA067-E272-4FD6-AA1C-E0C649BA1360}" type="presOf" srcId="{3746E106-0E4B-491B-A272-4985AD3B7D64}" destId="{05C6DD14-16B2-4769-AFB8-4DC795974154}" srcOrd="0" destOrd="0" presId="urn:microsoft.com/office/officeart/2005/8/layout/lProcess2"/>
    <dgm:cxn modelId="{077A9215-1301-498C-A53E-39BA13A83B03}" type="presOf" srcId="{ED6D3752-9B38-4702-8E0B-03B10DC9E022}" destId="{4F8EF970-B2E8-4EC0-8BDC-D8F9B5BB1238}" srcOrd="0" destOrd="0" presId="urn:microsoft.com/office/officeart/2005/8/layout/lProcess2"/>
    <dgm:cxn modelId="{026D1544-E74A-403C-94E2-DB95A014DBD4}" type="presOf" srcId="{1226286C-AE32-4948-8660-0896CE5D369A}" destId="{33484AC1-A575-41C1-A5D4-6BAE26FA32FA}" srcOrd="0" destOrd="0" presId="urn:microsoft.com/office/officeart/2005/8/layout/lProcess2"/>
    <dgm:cxn modelId="{F1496CB8-B073-46B5-980E-18EEB42B7DE3}" srcId="{C859726C-55B2-4A8C-8AC6-36C0D3FEED91}" destId="{30259DEB-7BB4-4A11-A23A-D42E8FBCFD3D}" srcOrd="2" destOrd="0" parTransId="{FB070099-DBA0-4457-8B30-163F6D4A43FA}" sibTransId="{B40356BE-4A40-4EB0-8433-26C7D3A2190F}"/>
    <dgm:cxn modelId="{B81BA3D0-9524-42C4-937A-54A8E1C361D8}" srcId="{D2A4B934-E8ED-469E-AF25-74652846869F}" destId="{72DBEE5A-DB88-419E-9B77-30BDE7ABE38B}" srcOrd="2" destOrd="0" parTransId="{D3086D84-A36A-4225-AAF2-31CBE26A069D}" sibTransId="{8BD6C0CB-36E4-4B02-9ED3-A1EFC6758156}"/>
    <dgm:cxn modelId="{A472335E-BDA2-4B92-BF63-12F7AFF211B5}" type="presOf" srcId="{7F15AB9B-7EF2-459A-9570-5DDAE4754081}" destId="{660327F2-A87C-4667-BE52-603AE75B4CBE}" srcOrd="0" destOrd="0" presId="urn:microsoft.com/office/officeart/2005/8/layout/lProcess2"/>
    <dgm:cxn modelId="{461933C0-0C4F-464B-8D6B-57D8E7A27A99}" type="presOf" srcId="{D2A4B934-E8ED-469E-AF25-74652846869F}" destId="{82828E88-DD7D-4852-B4F2-2D97F7B0AF32}" srcOrd="0" destOrd="0" presId="urn:microsoft.com/office/officeart/2005/8/layout/lProcess2"/>
    <dgm:cxn modelId="{900E0917-1A38-4ACC-9A02-E651522185B5}" type="presOf" srcId="{2188970C-838F-4595-ADF7-2EE0444F8227}" destId="{04E4B607-F358-4E40-8580-16916C3710F7}" srcOrd="0" destOrd="0" presId="urn:microsoft.com/office/officeart/2005/8/layout/lProcess2"/>
    <dgm:cxn modelId="{56C32866-04D9-4E57-A45C-6A943A64ABA4}" type="presOf" srcId="{72DBEE5A-DB88-419E-9B77-30BDE7ABE38B}" destId="{02E6E0C3-4CB3-4551-A648-8BD09B94BB2D}" srcOrd="0" destOrd="0" presId="urn:microsoft.com/office/officeart/2005/8/layout/lProcess2"/>
    <dgm:cxn modelId="{868D6A3E-2AF0-4CE6-B609-664C3BD43169}" type="presOf" srcId="{30259DEB-7BB4-4A11-A23A-D42E8FBCFD3D}" destId="{122642A1-24D4-493D-8657-43D7BB9F073F}" srcOrd="1" destOrd="0" presId="urn:microsoft.com/office/officeart/2005/8/layout/lProcess2"/>
    <dgm:cxn modelId="{BC4C31FB-26DF-4EA5-A0D3-4BE56047FD25}" srcId="{D2A4B934-E8ED-469E-AF25-74652846869F}" destId="{3746E106-0E4B-491B-A272-4985AD3B7D64}" srcOrd="0" destOrd="0" parTransId="{1E83DA7F-B706-435B-808B-E620245E33B1}" sibTransId="{9063AF31-4ED2-4DBC-8718-808D15C20E42}"/>
    <dgm:cxn modelId="{A638262F-3929-46D1-B953-E6AE2224E922}" srcId="{C859726C-55B2-4A8C-8AC6-36C0D3FEED91}" destId="{D2A4B934-E8ED-469E-AF25-74652846869F}" srcOrd="0" destOrd="0" parTransId="{79CC4024-3189-46FA-9375-2BFF5A10F55C}" sibTransId="{E217E488-8A29-4A7A-B6D9-37C46390619C}"/>
    <dgm:cxn modelId="{609B4859-927C-45F1-84B4-4C8361983C0C}" srcId="{5BE49810-5AE1-45F8-BA45-86C2EC6056AD}" destId="{2188970C-838F-4595-ADF7-2EE0444F8227}" srcOrd="1" destOrd="0" parTransId="{38C46D4C-AC92-4B3A-936C-978D04FAEFFE}" sibTransId="{3FD9A833-2800-4023-8927-39FDD1817A6D}"/>
    <dgm:cxn modelId="{6AD5EA67-D03B-424B-9EE9-137BE7911FC3}" type="presOf" srcId="{C859726C-55B2-4A8C-8AC6-36C0D3FEED91}" destId="{7C3F6EE6-40BC-4F37-87FC-8769FD478CD6}" srcOrd="0" destOrd="0" presId="urn:microsoft.com/office/officeart/2005/8/layout/lProcess2"/>
    <dgm:cxn modelId="{875C7191-170C-4BD0-955B-E7ECE42535CA}" type="presOf" srcId="{208CD522-8DE2-4B28-948C-7B18A07F2070}" destId="{9C85B2C0-E725-4492-82EF-C1AC1F49E604}" srcOrd="0" destOrd="0" presId="urn:microsoft.com/office/officeart/2005/8/layout/lProcess2"/>
    <dgm:cxn modelId="{9FC83E6F-1D1E-4B66-A7A1-A8F7F6D8B07F}" type="presParOf" srcId="{7C3F6EE6-40BC-4F37-87FC-8769FD478CD6}" destId="{194AADD9-C1BF-4775-AAA2-7671F1E8EE84}" srcOrd="0" destOrd="0" presId="urn:microsoft.com/office/officeart/2005/8/layout/lProcess2"/>
    <dgm:cxn modelId="{32DD2D4B-4037-421E-82AB-B43EAE2E64AC}" type="presParOf" srcId="{194AADD9-C1BF-4775-AAA2-7671F1E8EE84}" destId="{82828E88-DD7D-4852-B4F2-2D97F7B0AF32}" srcOrd="0" destOrd="0" presId="urn:microsoft.com/office/officeart/2005/8/layout/lProcess2"/>
    <dgm:cxn modelId="{6746C007-4D15-4F7B-ABB9-175DAD5DD1A2}" type="presParOf" srcId="{194AADD9-C1BF-4775-AAA2-7671F1E8EE84}" destId="{A4D7D403-1BB7-42A3-9263-9C1568E852DD}" srcOrd="1" destOrd="0" presId="urn:microsoft.com/office/officeart/2005/8/layout/lProcess2"/>
    <dgm:cxn modelId="{0D71849C-5BD6-4C0F-9832-E1F0129FAE25}" type="presParOf" srcId="{194AADD9-C1BF-4775-AAA2-7671F1E8EE84}" destId="{013209BA-A55C-4084-8DBE-6A83BEF66084}" srcOrd="2" destOrd="0" presId="urn:microsoft.com/office/officeart/2005/8/layout/lProcess2"/>
    <dgm:cxn modelId="{0E8C2934-F75A-4751-BF73-1B708E25EFFE}" type="presParOf" srcId="{013209BA-A55C-4084-8DBE-6A83BEF66084}" destId="{1E363080-6FC4-4966-B9EF-5FABA7E05DB5}" srcOrd="0" destOrd="0" presId="urn:microsoft.com/office/officeart/2005/8/layout/lProcess2"/>
    <dgm:cxn modelId="{2C625F0F-37F3-427F-84CF-383516BBC95E}" type="presParOf" srcId="{1E363080-6FC4-4966-B9EF-5FABA7E05DB5}" destId="{05C6DD14-16B2-4769-AFB8-4DC795974154}" srcOrd="0" destOrd="0" presId="urn:microsoft.com/office/officeart/2005/8/layout/lProcess2"/>
    <dgm:cxn modelId="{7A4D887C-B0A8-4ABD-85D7-ABA4F3A8E970}" type="presParOf" srcId="{1E363080-6FC4-4966-B9EF-5FABA7E05DB5}" destId="{5F2740CE-B546-4360-A7AC-BE83A78EF1A9}" srcOrd="1" destOrd="0" presId="urn:microsoft.com/office/officeart/2005/8/layout/lProcess2"/>
    <dgm:cxn modelId="{8400D2C9-0013-48D1-9D0D-14CB7C7E0478}" type="presParOf" srcId="{1E363080-6FC4-4966-B9EF-5FABA7E05DB5}" destId="{777ADA9D-8E2E-40F2-9547-E0C25B5C310D}" srcOrd="2" destOrd="0" presId="urn:microsoft.com/office/officeart/2005/8/layout/lProcess2"/>
    <dgm:cxn modelId="{4489E295-FBD6-4E41-AE33-6949D52970A5}" type="presParOf" srcId="{1E363080-6FC4-4966-B9EF-5FABA7E05DB5}" destId="{D49F9B37-220D-4B7A-9C7E-78403D11F157}" srcOrd="3" destOrd="0" presId="urn:microsoft.com/office/officeart/2005/8/layout/lProcess2"/>
    <dgm:cxn modelId="{BBD6575A-8EEF-4090-93CF-9958C6DF334C}" type="presParOf" srcId="{1E363080-6FC4-4966-B9EF-5FABA7E05DB5}" destId="{02E6E0C3-4CB3-4551-A648-8BD09B94BB2D}" srcOrd="4" destOrd="0" presId="urn:microsoft.com/office/officeart/2005/8/layout/lProcess2"/>
    <dgm:cxn modelId="{B32CED1E-6AE4-4C75-BFD3-1781F42BC1F7}" type="presParOf" srcId="{1E363080-6FC4-4966-B9EF-5FABA7E05DB5}" destId="{5BBA2A6A-79EE-482E-B54F-BD5801966E7D}" srcOrd="5" destOrd="0" presId="urn:microsoft.com/office/officeart/2005/8/layout/lProcess2"/>
    <dgm:cxn modelId="{1208E531-E495-42E5-B41F-DE6B7119B558}" type="presParOf" srcId="{1E363080-6FC4-4966-B9EF-5FABA7E05DB5}" destId="{4F8EF970-B2E8-4EC0-8BDC-D8F9B5BB1238}" srcOrd="6" destOrd="0" presId="urn:microsoft.com/office/officeart/2005/8/layout/lProcess2"/>
    <dgm:cxn modelId="{41937A88-701B-45E9-B38A-4C37781E8832}" type="presParOf" srcId="{1E363080-6FC4-4966-B9EF-5FABA7E05DB5}" destId="{48EDCD54-2B85-408A-89B5-F78159931F41}" srcOrd="7" destOrd="0" presId="urn:microsoft.com/office/officeart/2005/8/layout/lProcess2"/>
    <dgm:cxn modelId="{C5EDBE86-76B4-4691-9DF0-07A14ECA4283}" type="presParOf" srcId="{1E363080-6FC4-4966-B9EF-5FABA7E05DB5}" destId="{33484AC1-A575-41C1-A5D4-6BAE26FA32FA}" srcOrd="8" destOrd="0" presId="urn:microsoft.com/office/officeart/2005/8/layout/lProcess2"/>
    <dgm:cxn modelId="{8CEF58AD-5531-44F0-B7E8-6A70D97A3D7A}" type="presParOf" srcId="{1E363080-6FC4-4966-B9EF-5FABA7E05DB5}" destId="{DF5DD63A-AD3A-42B5-B9C9-88298801DEAF}" srcOrd="9" destOrd="0" presId="urn:microsoft.com/office/officeart/2005/8/layout/lProcess2"/>
    <dgm:cxn modelId="{213902FC-8CED-43B1-B9CE-EA1F1CCAF1E5}" type="presParOf" srcId="{1E363080-6FC4-4966-B9EF-5FABA7E05DB5}" destId="{99890E12-D363-4A79-BF1D-F346C727C8EB}" srcOrd="10" destOrd="0" presId="urn:microsoft.com/office/officeart/2005/8/layout/lProcess2"/>
    <dgm:cxn modelId="{39360411-BFD9-44F7-8935-88E23DF61C27}" type="presParOf" srcId="{1E363080-6FC4-4966-B9EF-5FABA7E05DB5}" destId="{D270D73F-743F-4AD2-9265-FF81F26ED01C}" srcOrd="11" destOrd="0" presId="urn:microsoft.com/office/officeart/2005/8/layout/lProcess2"/>
    <dgm:cxn modelId="{EB843100-07C2-4893-90C8-E6BBD602FF1C}" type="presParOf" srcId="{1E363080-6FC4-4966-B9EF-5FABA7E05DB5}" destId="{9847CDCD-746D-42DD-B7C8-9DA445970B98}" srcOrd="12" destOrd="0" presId="urn:microsoft.com/office/officeart/2005/8/layout/lProcess2"/>
    <dgm:cxn modelId="{358FF430-D307-47E4-A21E-B7293D24FDE8}" type="presParOf" srcId="{1E363080-6FC4-4966-B9EF-5FABA7E05DB5}" destId="{7DD606C6-F509-4786-935D-98CFC039E3E5}" srcOrd="13" destOrd="0" presId="urn:microsoft.com/office/officeart/2005/8/layout/lProcess2"/>
    <dgm:cxn modelId="{7A19CF32-C8D1-42B7-990A-BD431072E8C4}" type="presParOf" srcId="{1E363080-6FC4-4966-B9EF-5FABA7E05DB5}" destId="{9C85B2C0-E725-4492-82EF-C1AC1F49E604}" srcOrd="14" destOrd="0" presId="urn:microsoft.com/office/officeart/2005/8/layout/lProcess2"/>
    <dgm:cxn modelId="{8D49F9AF-82B0-4ABF-97DA-88814BAFA944}" type="presParOf" srcId="{1E363080-6FC4-4966-B9EF-5FABA7E05DB5}" destId="{2964D3CB-5C6B-4A8A-8D09-3FE48896F0A2}" srcOrd="15" destOrd="0" presId="urn:microsoft.com/office/officeart/2005/8/layout/lProcess2"/>
    <dgm:cxn modelId="{4ED2CF24-F632-4579-ADD7-E941184DCC9D}" type="presParOf" srcId="{1E363080-6FC4-4966-B9EF-5FABA7E05DB5}" destId="{97B02F2D-F32D-438D-8946-7D45DD461FD4}" srcOrd="16" destOrd="0" presId="urn:microsoft.com/office/officeart/2005/8/layout/lProcess2"/>
    <dgm:cxn modelId="{4AB43556-4DF7-40A5-9863-013006EB3318}" type="presParOf" srcId="{1E363080-6FC4-4966-B9EF-5FABA7E05DB5}" destId="{DE89F4C1-9A13-41CF-A044-D7FBBAFC7B92}" srcOrd="17" destOrd="0" presId="urn:microsoft.com/office/officeart/2005/8/layout/lProcess2"/>
    <dgm:cxn modelId="{5790CF5B-FF16-4FEF-90CC-FC5CCD391B37}" type="presParOf" srcId="{1E363080-6FC4-4966-B9EF-5FABA7E05DB5}" destId="{33D333F9-8953-48CD-A5B4-987168DD47E7}" srcOrd="18" destOrd="0" presId="urn:microsoft.com/office/officeart/2005/8/layout/lProcess2"/>
    <dgm:cxn modelId="{745B88D8-8918-4E43-98C0-1DE4E9BBD784}" type="presParOf" srcId="{7C3F6EE6-40BC-4F37-87FC-8769FD478CD6}" destId="{5695DBE9-AB0D-4610-989A-605A94FBE289}" srcOrd="1" destOrd="0" presId="urn:microsoft.com/office/officeart/2005/8/layout/lProcess2"/>
    <dgm:cxn modelId="{40AAAFD2-A10B-43C5-8D05-923DDADD8872}" type="presParOf" srcId="{7C3F6EE6-40BC-4F37-87FC-8769FD478CD6}" destId="{292EE681-D9F9-4A6C-8E67-5EC99DD761B0}" srcOrd="2" destOrd="0" presId="urn:microsoft.com/office/officeart/2005/8/layout/lProcess2"/>
    <dgm:cxn modelId="{0052DF62-EEB1-4AF6-8004-B3CA63ACD51E}" type="presParOf" srcId="{292EE681-D9F9-4A6C-8E67-5EC99DD761B0}" destId="{817F1283-2819-4F5F-91B6-A3E0CAD9F597}" srcOrd="0" destOrd="0" presId="urn:microsoft.com/office/officeart/2005/8/layout/lProcess2"/>
    <dgm:cxn modelId="{D97B2EC5-D86A-43B3-9514-4E7CC4EA88A9}" type="presParOf" srcId="{292EE681-D9F9-4A6C-8E67-5EC99DD761B0}" destId="{888A705C-CCAC-48A3-B178-9D4CACACA944}" srcOrd="1" destOrd="0" presId="urn:microsoft.com/office/officeart/2005/8/layout/lProcess2"/>
    <dgm:cxn modelId="{5459F497-B7A2-4D11-9233-A3D9DC56B91F}" type="presParOf" srcId="{292EE681-D9F9-4A6C-8E67-5EC99DD761B0}" destId="{864E87FC-B1ED-44F3-A00B-5BA0E97C4C79}" srcOrd="2" destOrd="0" presId="urn:microsoft.com/office/officeart/2005/8/layout/lProcess2"/>
    <dgm:cxn modelId="{F1349EEC-A501-4447-9190-0AA78A697E95}" type="presParOf" srcId="{864E87FC-B1ED-44F3-A00B-5BA0E97C4C79}" destId="{9D1CACC7-0F60-4A9E-93DC-5098FB2F6842}" srcOrd="0" destOrd="0" presId="urn:microsoft.com/office/officeart/2005/8/layout/lProcess2"/>
    <dgm:cxn modelId="{DEDA05E4-039B-466B-A15B-5F6D0567F18D}" type="presParOf" srcId="{9D1CACC7-0F60-4A9E-93DC-5098FB2F6842}" destId="{660327F2-A87C-4667-BE52-603AE75B4CBE}" srcOrd="0" destOrd="0" presId="urn:microsoft.com/office/officeart/2005/8/layout/lProcess2"/>
    <dgm:cxn modelId="{64DD66A9-E472-4315-8CFE-457A73683642}" type="presParOf" srcId="{9D1CACC7-0F60-4A9E-93DC-5098FB2F6842}" destId="{A832F075-91B4-4CAF-BC3E-65FCD0AE3AA6}" srcOrd="1" destOrd="0" presId="urn:microsoft.com/office/officeart/2005/8/layout/lProcess2"/>
    <dgm:cxn modelId="{5B3E86DC-A6E5-45DC-A565-7626F7DD13B6}" type="presParOf" srcId="{9D1CACC7-0F60-4A9E-93DC-5098FB2F6842}" destId="{04E4B607-F358-4E40-8580-16916C3710F7}" srcOrd="2" destOrd="0" presId="urn:microsoft.com/office/officeart/2005/8/layout/lProcess2"/>
    <dgm:cxn modelId="{85C3B861-36EB-4694-AE9C-3CECD9DA7A1F}" type="presParOf" srcId="{7C3F6EE6-40BC-4F37-87FC-8769FD478CD6}" destId="{5EAC2A5D-44BC-4C5A-8758-CF25649C5BCD}" srcOrd="3" destOrd="0" presId="urn:microsoft.com/office/officeart/2005/8/layout/lProcess2"/>
    <dgm:cxn modelId="{CDCDD48F-E283-469E-B351-2C93D69980FA}" type="presParOf" srcId="{7C3F6EE6-40BC-4F37-87FC-8769FD478CD6}" destId="{DCF663B7-82AA-4CF1-8030-2157DCBF3D8E}" srcOrd="4" destOrd="0" presId="urn:microsoft.com/office/officeart/2005/8/layout/lProcess2"/>
    <dgm:cxn modelId="{A38458BC-5824-4491-BA12-75CED4FD37A6}" type="presParOf" srcId="{DCF663B7-82AA-4CF1-8030-2157DCBF3D8E}" destId="{8842DDAC-CD87-467E-8C5F-3CF4E8793CC5}" srcOrd="0" destOrd="0" presId="urn:microsoft.com/office/officeart/2005/8/layout/lProcess2"/>
    <dgm:cxn modelId="{CFB266D7-AB96-49B0-9B3A-41FF2E4B816B}" type="presParOf" srcId="{DCF663B7-82AA-4CF1-8030-2157DCBF3D8E}" destId="{122642A1-24D4-493D-8657-43D7BB9F073F}" srcOrd="1" destOrd="0" presId="urn:microsoft.com/office/officeart/2005/8/layout/lProcess2"/>
    <dgm:cxn modelId="{010EBC84-C191-4AA5-854C-D8342696988D}" type="presParOf" srcId="{DCF663B7-82AA-4CF1-8030-2157DCBF3D8E}" destId="{28736C35-0AB5-416D-B710-E5B51D387D11}" srcOrd="2" destOrd="0" presId="urn:microsoft.com/office/officeart/2005/8/layout/lProcess2"/>
    <dgm:cxn modelId="{2E421C28-892A-440F-A28E-8417855385E9}" type="presParOf" srcId="{28736C35-0AB5-416D-B710-E5B51D387D11}" destId="{29C8981C-BE68-4165-A097-3A11278D785D}" srcOrd="0" destOrd="0" presId="urn:microsoft.com/office/officeart/2005/8/layout/lProcess2"/>
    <dgm:cxn modelId="{46C75C3C-29AB-4836-9B16-8561338AA8DB}" type="presParOf" srcId="{29C8981C-BE68-4165-A097-3A11278D785D}" destId="{0A07DB75-3A80-4D72-90E4-40BBC7446F4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59726C-55B2-4A8C-8AC6-36C0D3FEED91}" type="doc">
      <dgm:prSet loTypeId="urn:microsoft.com/office/officeart/2005/8/layout/lProcess2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A4B934-E8ED-469E-AF25-74652846869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Провоцирующие факторы</a:t>
          </a:r>
          <a:endParaRPr lang="ru-RU" dirty="0">
            <a:solidFill>
              <a:schemeClr val="tx1"/>
            </a:solidFill>
          </a:endParaRPr>
        </a:p>
      </dgm:t>
    </dgm:pt>
    <dgm:pt modelId="{79CC4024-3189-46FA-9375-2BFF5A10F55C}" type="parTrans" cxnId="{A638262F-3929-46D1-B953-E6AE2224E922}">
      <dgm:prSet/>
      <dgm:spPr/>
      <dgm:t>
        <a:bodyPr/>
        <a:lstStyle/>
        <a:p>
          <a:endParaRPr lang="ru-RU"/>
        </a:p>
      </dgm:t>
    </dgm:pt>
    <dgm:pt modelId="{E217E488-8A29-4A7A-B6D9-37C46390619C}" type="sibTrans" cxnId="{A638262F-3929-46D1-B953-E6AE2224E922}">
      <dgm:prSet/>
      <dgm:spPr/>
      <dgm:t>
        <a:bodyPr/>
        <a:lstStyle/>
        <a:p>
          <a:endParaRPr lang="ru-RU"/>
        </a:p>
      </dgm:t>
    </dgm:pt>
    <dgm:pt modelId="{3746E106-0E4B-491B-A272-4985AD3B7D64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Инфекции лёгких (пневмония)</a:t>
          </a:r>
          <a:endParaRPr lang="ru-RU" sz="1400" dirty="0">
            <a:solidFill>
              <a:schemeClr val="tx1"/>
            </a:solidFill>
          </a:endParaRPr>
        </a:p>
      </dgm:t>
    </dgm:pt>
    <dgm:pt modelId="{1E83DA7F-B706-435B-808B-E620245E33B1}" type="parTrans" cxnId="{BC4C31FB-26DF-4EA5-A0D3-4BE56047FD25}">
      <dgm:prSet/>
      <dgm:spPr/>
      <dgm:t>
        <a:bodyPr/>
        <a:lstStyle/>
        <a:p>
          <a:endParaRPr lang="ru-RU"/>
        </a:p>
      </dgm:t>
    </dgm:pt>
    <dgm:pt modelId="{9063AF31-4ED2-4DBC-8718-808D15C20E42}" type="sibTrans" cxnId="{BC4C31FB-26DF-4EA5-A0D3-4BE56047FD25}">
      <dgm:prSet/>
      <dgm:spPr/>
      <dgm:t>
        <a:bodyPr/>
        <a:lstStyle/>
        <a:p>
          <a:endParaRPr lang="ru-RU"/>
        </a:p>
      </dgm:t>
    </dgm:pt>
    <dgm:pt modelId="{3CC4D4EF-075F-4F7A-97C2-2DF18AD67736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Инфекции мочевого тракта</a:t>
          </a:r>
          <a:endParaRPr lang="ru-RU" sz="1400" dirty="0">
            <a:solidFill>
              <a:schemeClr val="tx1"/>
            </a:solidFill>
          </a:endParaRPr>
        </a:p>
      </dgm:t>
    </dgm:pt>
    <dgm:pt modelId="{95BC39B6-DF71-4D1D-B3D6-3BFA71EFCECD}" type="parTrans" cxnId="{06DB6BFF-188A-4C42-8A34-787E52A724FB}">
      <dgm:prSet/>
      <dgm:spPr/>
      <dgm:t>
        <a:bodyPr/>
        <a:lstStyle/>
        <a:p>
          <a:endParaRPr lang="ru-RU"/>
        </a:p>
      </dgm:t>
    </dgm:pt>
    <dgm:pt modelId="{ABF82477-6D65-4184-9820-0F5CC051887E}" type="sibTrans" cxnId="{06DB6BFF-188A-4C42-8A34-787E52A724FB}">
      <dgm:prSet/>
      <dgm:spPr/>
      <dgm:t>
        <a:bodyPr/>
        <a:lstStyle/>
        <a:p>
          <a:endParaRPr lang="ru-RU"/>
        </a:p>
      </dgm:t>
    </dgm:pt>
    <dgm:pt modelId="{72DBEE5A-DB88-419E-9B77-30BDE7ABE38B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Сепсис</a:t>
          </a:r>
          <a:endParaRPr lang="ru-RU" sz="1400" dirty="0">
            <a:solidFill>
              <a:schemeClr val="tx1"/>
            </a:solidFill>
          </a:endParaRPr>
        </a:p>
      </dgm:t>
    </dgm:pt>
    <dgm:pt modelId="{D3086D84-A36A-4225-AAF2-31CBE26A069D}" type="parTrans" cxnId="{B81BA3D0-9524-42C4-937A-54A8E1C361D8}">
      <dgm:prSet/>
      <dgm:spPr/>
      <dgm:t>
        <a:bodyPr/>
        <a:lstStyle/>
        <a:p>
          <a:endParaRPr lang="ru-RU"/>
        </a:p>
      </dgm:t>
    </dgm:pt>
    <dgm:pt modelId="{8BD6C0CB-36E4-4B02-9ED3-A1EFC6758156}" type="sibTrans" cxnId="{B81BA3D0-9524-42C4-937A-54A8E1C361D8}">
      <dgm:prSet/>
      <dgm:spPr/>
      <dgm:t>
        <a:bodyPr/>
        <a:lstStyle/>
        <a:p>
          <a:endParaRPr lang="ru-RU"/>
        </a:p>
      </dgm:t>
    </dgm:pt>
    <dgm:pt modelId="{5BE49810-5AE1-45F8-BA45-86C2EC6056A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Основная причина</a:t>
          </a:r>
          <a:endParaRPr lang="ru-RU" dirty="0">
            <a:solidFill>
              <a:schemeClr val="tx1"/>
            </a:solidFill>
          </a:endParaRPr>
        </a:p>
      </dgm:t>
    </dgm:pt>
    <dgm:pt modelId="{6007F67A-22AA-4D6C-AFF8-8C13682EA6AA}" type="parTrans" cxnId="{75623B3E-E12C-435A-9E25-AFB601C80FF5}">
      <dgm:prSet/>
      <dgm:spPr/>
      <dgm:t>
        <a:bodyPr/>
        <a:lstStyle/>
        <a:p>
          <a:endParaRPr lang="ru-RU"/>
        </a:p>
      </dgm:t>
    </dgm:pt>
    <dgm:pt modelId="{E8F0045A-16E0-4724-B43F-054B87C40283}" type="sibTrans" cxnId="{75623B3E-E12C-435A-9E25-AFB601C80FF5}">
      <dgm:prSet/>
      <dgm:spPr/>
      <dgm:t>
        <a:bodyPr/>
        <a:lstStyle/>
        <a:p>
          <a:endParaRPr lang="ru-RU"/>
        </a:p>
      </dgm:t>
    </dgm:pt>
    <dgm:pt modelId="{7F15AB9B-7EF2-459A-9570-5DDAE475408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Выраженная дегидратация</a:t>
          </a:r>
          <a:endParaRPr lang="ru-RU" dirty="0">
            <a:solidFill>
              <a:schemeClr val="tx1"/>
            </a:solidFill>
          </a:endParaRPr>
        </a:p>
      </dgm:t>
    </dgm:pt>
    <dgm:pt modelId="{5E1C73A1-EABC-41C3-AFE6-D022F58F6C27}" type="parTrans" cxnId="{E4B69334-85CD-44D9-81F8-6AA0EA167966}">
      <dgm:prSet/>
      <dgm:spPr/>
      <dgm:t>
        <a:bodyPr/>
        <a:lstStyle/>
        <a:p>
          <a:endParaRPr lang="ru-RU"/>
        </a:p>
      </dgm:t>
    </dgm:pt>
    <dgm:pt modelId="{3EE9335F-92F1-4D4A-8818-3FA18E28468F}" type="sibTrans" cxnId="{E4B69334-85CD-44D9-81F8-6AA0EA167966}">
      <dgm:prSet/>
      <dgm:spPr/>
      <dgm:t>
        <a:bodyPr/>
        <a:lstStyle/>
        <a:p>
          <a:endParaRPr lang="ru-RU"/>
        </a:p>
      </dgm:t>
    </dgm:pt>
    <dgm:pt modelId="{30259DEB-7BB4-4A11-A23A-D42E8FBCFD3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Определение</a:t>
          </a:r>
          <a:endParaRPr lang="ru-RU" dirty="0">
            <a:solidFill>
              <a:schemeClr val="tx1"/>
            </a:solidFill>
          </a:endParaRPr>
        </a:p>
      </dgm:t>
    </dgm:pt>
    <dgm:pt modelId="{FB070099-DBA0-4457-8B30-163F6D4A43FA}" type="parTrans" cxnId="{F1496CB8-B073-46B5-980E-18EEB42B7DE3}">
      <dgm:prSet/>
      <dgm:spPr/>
      <dgm:t>
        <a:bodyPr/>
        <a:lstStyle/>
        <a:p>
          <a:endParaRPr lang="ru-RU"/>
        </a:p>
      </dgm:t>
    </dgm:pt>
    <dgm:pt modelId="{B40356BE-4A40-4EB0-8433-26C7D3A2190F}" type="sibTrans" cxnId="{F1496CB8-B073-46B5-980E-18EEB42B7DE3}">
      <dgm:prSet/>
      <dgm:spPr/>
      <dgm:t>
        <a:bodyPr/>
        <a:lstStyle/>
        <a:p>
          <a:endParaRPr lang="ru-RU"/>
        </a:p>
      </dgm:t>
    </dgm:pt>
    <dgm:pt modelId="{BB9FFB5D-98DD-46B4-A064-D791592E1C05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err="1" smtClean="0">
              <a:solidFill>
                <a:schemeClr val="tx1"/>
              </a:solidFill>
            </a:rPr>
            <a:t>Гиперосмолярное</a:t>
          </a:r>
          <a:r>
            <a:rPr lang="ru-RU" sz="1400" dirty="0" smtClean="0">
              <a:solidFill>
                <a:schemeClr val="tx1"/>
              </a:solidFill>
            </a:rPr>
            <a:t> гипергликемическое состояние – это </a:t>
          </a:r>
          <a:r>
            <a:rPr lang="ru-RU" sz="1400" b="0" i="0" dirty="0" smtClean="0">
              <a:solidFill>
                <a:schemeClr val="tx1"/>
              </a:solidFill>
            </a:rPr>
            <a:t>острая</a:t>
          </a:r>
          <a:br>
            <a:rPr lang="ru-RU" sz="1400" b="0" i="0" dirty="0" smtClean="0">
              <a:solidFill>
                <a:schemeClr val="tx1"/>
              </a:solidFill>
            </a:rPr>
          </a:br>
          <a:r>
            <a:rPr lang="ru-RU" sz="1400" b="0" i="0" dirty="0" smtClean="0">
              <a:solidFill>
                <a:schemeClr val="tx1"/>
              </a:solidFill>
            </a:rPr>
            <a:t>декомпенсация сахарного диабета с выраженной гипергликемией (&gt;35 </a:t>
          </a:r>
          <a:r>
            <a:rPr lang="ru-RU" sz="1400" b="0" i="0" dirty="0" err="1" smtClean="0">
              <a:solidFill>
                <a:schemeClr val="tx1"/>
              </a:solidFill>
            </a:rPr>
            <a:t>ммоль</a:t>
          </a:r>
          <a:r>
            <a:rPr lang="ru-RU" sz="1400" b="0" i="0" dirty="0" smtClean="0">
              <a:solidFill>
                <a:schemeClr val="tx1"/>
              </a:solidFill>
            </a:rPr>
            <a:t>/л), дегидратацией и </a:t>
          </a:r>
          <a:r>
            <a:rPr lang="ru-RU" sz="1400" b="0" i="0" dirty="0" err="1" smtClean="0">
              <a:solidFill>
                <a:schemeClr val="tx1"/>
              </a:solidFill>
            </a:rPr>
            <a:t>гиперосмолярностью</a:t>
          </a:r>
          <a:r>
            <a:rPr lang="ru-RU" sz="1400" b="0" i="0" dirty="0" smtClean="0">
              <a:solidFill>
                <a:schemeClr val="tx1"/>
              </a:solidFill>
            </a:rPr>
            <a:t> плазмы при отсутствии </a:t>
          </a:r>
          <a:r>
            <a:rPr lang="ru-RU" sz="1400" b="0" i="0" dirty="0" err="1" smtClean="0">
              <a:solidFill>
                <a:schemeClr val="tx1"/>
              </a:solidFill>
            </a:rPr>
            <a:t>кетоацидоза</a:t>
          </a:r>
          <a:r>
            <a:rPr lang="ru-RU" sz="1400" b="0" i="0" dirty="0" smtClean="0">
              <a:solidFill>
                <a:schemeClr val="tx1"/>
              </a:solidFill>
            </a:rPr>
            <a:t>.</a:t>
          </a:r>
          <a:endParaRPr lang="ru-RU" sz="1400" dirty="0">
            <a:solidFill>
              <a:schemeClr val="tx1"/>
            </a:solidFill>
          </a:endParaRPr>
        </a:p>
      </dgm:t>
    </dgm:pt>
    <dgm:pt modelId="{536AD420-4CBB-42FF-9DA9-D8421B104BA3}" type="parTrans" cxnId="{501F97E0-0E23-4052-9F70-5EB7F8908614}">
      <dgm:prSet/>
      <dgm:spPr/>
      <dgm:t>
        <a:bodyPr/>
        <a:lstStyle/>
        <a:p>
          <a:endParaRPr lang="ru-RU"/>
        </a:p>
      </dgm:t>
    </dgm:pt>
    <dgm:pt modelId="{293DDE4D-A455-442D-B9C7-8A9190000C06}" type="sibTrans" cxnId="{501F97E0-0E23-4052-9F70-5EB7F8908614}">
      <dgm:prSet/>
      <dgm:spPr/>
      <dgm:t>
        <a:bodyPr/>
        <a:lstStyle/>
        <a:p>
          <a:endParaRPr lang="ru-RU"/>
        </a:p>
      </dgm:t>
    </dgm:pt>
    <dgm:pt modelId="{2188970C-838F-4595-ADF7-2EE0444F822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Относительный дефицит инсулина</a:t>
          </a:r>
          <a:endParaRPr lang="ru-RU" dirty="0">
            <a:solidFill>
              <a:schemeClr val="tx1"/>
            </a:solidFill>
          </a:endParaRPr>
        </a:p>
      </dgm:t>
    </dgm:pt>
    <dgm:pt modelId="{38C46D4C-AC92-4B3A-936C-978D04FAEFFE}" type="parTrans" cxnId="{609B4859-927C-45F1-84B4-4C8361983C0C}">
      <dgm:prSet/>
      <dgm:spPr/>
      <dgm:t>
        <a:bodyPr/>
        <a:lstStyle/>
        <a:p>
          <a:endParaRPr lang="ru-RU"/>
        </a:p>
      </dgm:t>
    </dgm:pt>
    <dgm:pt modelId="{3FD9A833-2800-4023-8927-39FDD1817A6D}" type="sibTrans" cxnId="{609B4859-927C-45F1-84B4-4C8361983C0C}">
      <dgm:prSet/>
      <dgm:spPr/>
      <dgm:t>
        <a:bodyPr/>
        <a:lstStyle/>
        <a:p>
          <a:endParaRPr lang="ru-RU"/>
        </a:p>
      </dgm:t>
    </dgm:pt>
    <dgm:pt modelId="{ED6D3752-9B38-4702-8E0B-03B10DC9E022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Лихорадка</a:t>
          </a:r>
          <a:endParaRPr lang="ru-RU" sz="1400" dirty="0">
            <a:solidFill>
              <a:schemeClr val="tx1"/>
            </a:solidFill>
          </a:endParaRPr>
        </a:p>
      </dgm:t>
    </dgm:pt>
    <dgm:pt modelId="{15B66AF9-AAA6-466B-B26A-A8EE5729B952}" type="parTrans" cxnId="{0FFCA541-EC3D-489E-9182-A1D0578127AA}">
      <dgm:prSet/>
      <dgm:spPr/>
      <dgm:t>
        <a:bodyPr/>
        <a:lstStyle/>
        <a:p>
          <a:endParaRPr lang="ru-RU"/>
        </a:p>
      </dgm:t>
    </dgm:pt>
    <dgm:pt modelId="{68585468-3A12-479B-9274-06C08BEC89AD}" type="sibTrans" cxnId="{0FFCA541-EC3D-489E-9182-A1D0578127AA}">
      <dgm:prSet/>
      <dgm:spPr/>
      <dgm:t>
        <a:bodyPr/>
        <a:lstStyle/>
        <a:p>
          <a:endParaRPr lang="ru-RU"/>
        </a:p>
      </dgm:t>
    </dgm:pt>
    <dgm:pt modelId="{1226286C-AE32-4948-8660-0896CE5D369A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Плохая приверженность к лечению сахарного диабета</a:t>
          </a:r>
          <a:endParaRPr lang="ru-RU" sz="1400" dirty="0">
            <a:solidFill>
              <a:schemeClr val="tx1"/>
            </a:solidFill>
          </a:endParaRPr>
        </a:p>
      </dgm:t>
    </dgm:pt>
    <dgm:pt modelId="{C974734C-A678-47AC-B2D0-0BE18D55EA87}" type="parTrans" cxnId="{55F27D5B-68CC-4D2A-84E5-59134909A4C9}">
      <dgm:prSet/>
      <dgm:spPr/>
      <dgm:t>
        <a:bodyPr/>
        <a:lstStyle/>
        <a:p>
          <a:endParaRPr lang="ru-RU"/>
        </a:p>
      </dgm:t>
    </dgm:pt>
    <dgm:pt modelId="{101D9BEB-EA1A-4375-8017-46C862E8D497}" type="sibTrans" cxnId="{55F27D5B-68CC-4D2A-84E5-59134909A4C9}">
      <dgm:prSet/>
      <dgm:spPr/>
      <dgm:t>
        <a:bodyPr/>
        <a:lstStyle/>
        <a:p>
          <a:endParaRPr lang="ru-RU"/>
        </a:p>
      </dgm:t>
    </dgm:pt>
    <dgm:pt modelId="{BC0B1DA0-6E5C-4A7E-86B9-EFBA0AC038FE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Сопутствующие заболевания (инфаркт миокарда, инсульт, ТЭЛА, гастроэнтериты)</a:t>
          </a:r>
          <a:endParaRPr lang="ru-RU" sz="1400" dirty="0">
            <a:solidFill>
              <a:schemeClr val="tx1"/>
            </a:solidFill>
          </a:endParaRPr>
        </a:p>
      </dgm:t>
    </dgm:pt>
    <dgm:pt modelId="{56C10E46-C58C-4A9F-B8A8-2B840E1AD457}" type="parTrans" cxnId="{892582C9-7256-44FB-A136-6BF75F494CE7}">
      <dgm:prSet/>
      <dgm:spPr/>
      <dgm:t>
        <a:bodyPr/>
        <a:lstStyle/>
        <a:p>
          <a:endParaRPr lang="ru-RU"/>
        </a:p>
      </dgm:t>
    </dgm:pt>
    <dgm:pt modelId="{A4085DA4-7D5C-4ECB-BFD8-856387EC2C6C}" type="sibTrans" cxnId="{892582C9-7256-44FB-A136-6BF75F494CE7}">
      <dgm:prSet/>
      <dgm:spPr/>
      <dgm:t>
        <a:bodyPr/>
        <a:lstStyle/>
        <a:p>
          <a:endParaRPr lang="ru-RU"/>
        </a:p>
      </dgm:t>
    </dgm:pt>
    <dgm:pt modelId="{BF7D50E6-5CE1-4DAB-BA5F-B4D5148375BB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Применение лекарственных средств с </a:t>
          </a:r>
          <a:r>
            <a:rPr lang="ru-RU" sz="1400" dirty="0" err="1" smtClean="0">
              <a:solidFill>
                <a:schemeClr val="tx1"/>
              </a:solidFill>
            </a:rPr>
            <a:t>контринсулярными</a:t>
          </a:r>
          <a:r>
            <a:rPr lang="ru-RU" sz="1400" dirty="0" smtClean="0">
              <a:solidFill>
                <a:schemeClr val="tx1"/>
              </a:solidFill>
            </a:rPr>
            <a:t> свойствами (</a:t>
          </a:r>
          <a:r>
            <a:rPr lang="ru-RU" sz="1400" dirty="0" err="1" smtClean="0">
              <a:solidFill>
                <a:schemeClr val="tx1"/>
              </a:solidFill>
            </a:rPr>
            <a:t>глюкокортикостероиды</a:t>
          </a:r>
          <a:r>
            <a:rPr lang="ru-RU" sz="1400" dirty="0" smtClean="0">
              <a:solidFill>
                <a:schemeClr val="tx1"/>
              </a:solidFill>
            </a:rPr>
            <a:t>, диуретики, химиопрепараты)</a:t>
          </a:r>
          <a:endParaRPr lang="ru-RU" sz="1400" dirty="0">
            <a:solidFill>
              <a:schemeClr val="tx1"/>
            </a:solidFill>
          </a:endParaRPr>
        </a:p>
      </dgm:t>
    </dgm:pt>
    <dgm:pt modelId="{7266F800-4345-449F-8628-B3880B1B8C5B}" type="parTrans" cxnId="{66A482A1-8BC7-4191-9730-F35BE1005E04}">
      <dgm:prSet/>
      <dgm:spPr/>
      <dgm:t>
        <a:bodyPr/>
        <a:lstStyle/>
        <a:p>
          <a:endParaRPr lang="ru-RU"/>
        </a:p>
      </dgm:t>
    </dgm:pt>
    <dgm:pt modelId="{44956715-7F4E-40B4-9597-CCA406630D53}" type="sibTrans" cxnId="{66A482A1-8BC7-4191-9730-F35BE1005E04}">
      <dgm:prSet/>
      <dgm:spPr/>
      <dgm:t>
        <a:bodyPr/>
        <a:lstStyle/>
        <a:p>
          <a:endParaRPr lang="ru-RU"/>
        </a:p>
      </dgm:t>
    </dgm:pt>
    <dgm:pt modelId="{2BE21835-2B4E-4022-A275-A40C275ADE5D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smtClean="0">
              <a:solidFill>
                <a:schemeClr val="tx1"/>
              </a:solidFill>
            </a:rPr>
            <a:t>Состояния, сопровождающиеся обезвоживанием (рвота, диарея, тепловой удар)</a:t>
          </a:r>
          <a:endParaRPr lang="ru-RU" sz="1200" dirty="0">
            <a:solidFill>
              <a:schemeClr val="tx1"/>
            </a:solidFill>
          </a:endParaRPr>
        </a:p>
      </dgm:t>
    </dgm:pt>
    <dgm:pt modelId="{C893CD12-F065-48E8-BC5F-91CF0CBD14C5}" type="parTrans" cxnId="{43C81744-B87C-477A-9AAE-BB1F422C88B6}">
      <dgm:prSet/>
      <dgm:spPr/>
      <dgm:t>
        <a:bodyPr/>
        <a:lstStyle/>
        <a:p>
          <a:endParaRPr lang="ru-RU"/>
        </a:p>
      </dgm:t>
    </dgm:pt>
    <dgm:pt modelId="{77CCE6CA-882D-48A0-9789-456A31ADE8D1}" type="sibTrans" cxnId="{43C81744-B87C-477A-9AAE-BB1F422C88B6}">
      <dgm:prSet/>
      <dgm:spPr/>
      <dgm:t>
        <a:bodyPr/>
        <a:lstStyle/>
        <a:p>
          <a:endParaRPr lang="ru-RU"/>
        </a:p>
      </dgm:t>
    </dgm:pt>
    <dgm:pt modelId="{21B7C681-CEA8-4B27-9190-F05C1A050455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400" dirty="0" err="1" smtClean="0">
              <a:solidFill>
                <a:schemeClr val="tx1"/>
              </a:solidFill>
            </a:rPr>
            <a:t>Невыявленный</a:t>
          </a:r>
          <a:r>
            <a:rPr lang="ru-RU" sz="1400" dirty="0" smtClean="0">
              <a:solidFill>
                <a:schemeClr val="tx1"/>
              </a:solidFill>
            </a:rPr>
            <a:t> сахарный диабет</a:t>
          </a:r>
          <a:endParaRPr lang="ru-RU" sz="1400" dirty="0">
            <a:solidFill>
              <a:schemeClr val="tx1"/>
            </a:solidFill>
          </a:endParaRPr>
        </a:p>
      </dgm:t>
    </dgm:pt>
    <dgm:pt modelId="{E20E1912-4C95-4DD6-989E-10ACF07098D2}" type="parTrans" cxnId="{E6B431FA-B9AF-43EC-A2B3-60DE2B684034}">
      <dgm:prSet/>
      <dgm:spPr/>
      <dgm:t>
        <a:bodyPr/>
        <a:lstStyle/>
        <a:p>
          <a:endParaRPr lang="ru-RU"/>
        </a:p>
      </dgm:t>
    </dgm:pt>
    <dgm:pt modelId="{A5B0E512-3FBF-4979-92AA-D0547FCFDEF8}" type="sibTrans" cxnId="{E6B431FA-B9AF-43EC-A2B3-60DE2B684034}">
      <dgm:prSet/>
      <dgm:spPr/>
      <dgm:t>
        <a:bodyPr/>
        <a:lstStyle/>
        <a:p>
          <a:endParaRPr lang="ru-RU"/>
        </a:p>
      </dgm:t>
    </dgm:pt>
    <dgm:pt modelId="{7C3F6EE6-40BC-4F37-87FC-8769FD478CD6}" type="pres">
      <dgm:prSet presAssocID="{C859726C-55B2-4A8C-8AC6-36C0D3FEED91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4AADD9-C1BF-4775-AAA2-7671F1E8EE84}" type="pres">
      <dgm:prSet presAssocID="{D2A4B934-E8ED-469E-AF25-74652846869F}" presName="compNode" presStyleCnt="0"/>
      <dgm:spPr/>
    </dgm:pt>
    <dgm:pt modelId="{82828E88-DD7D-4852-B4F2-2D97F7B0AF32}" type="pres">
      <dgm:prSet presAssocID="{D2A4B934-E8ED-469E-AF25-74652846869F}" presName="aNode" presStyleLbl="bgShp" presStyleIdx="0" presStyleCnt="3" custScaleX="87528"/>
      <dgm:spPr/>
      <dgm:t>
        <a:bodyPr/>
        <a:lstStyle/>
        <a:p>
          <a:endParaRPr lang="ru-RU"/>
        </a:p>
      </dgm:t>
    </dgm:pt>
    <dgm:pt modelId="{A4D7D403-1BB7-42A3-9263-9C1568E852DD}" type="pres">
      <dgm:prSet presAssocID="{D2A4B934-E8ED-469E-AF25-74652846869F}" presName="textNode" presStyleLbl="bgShp" presStyleIdx="0" presStyleCnt="3"/>
      <dgm:spPr/>
      <dgm:t>
        <a:bodyPr/>
        <a:lstStyle/>
        <a:p>
          <a:endParaRPr lang="ru-RU"/>
        </a:p>
      </dgm:t>
    </dgm:pt>
    <dgm:pt modelId="{013209BA-A55C-4084-8DBE-6A83BEF66084}" type="pres">
      <dgm:prSet presAssocID="{D2A4B934-E8ED-469E-AF25-74652846869F}" presName="compChildNode" presStyleCnt="0"/>
      <dgm:spPr/>
    </dgm:pt>
    <dgm:pt modelId="{1E363080-6FC4-4966-B9EF-5FABA7E05DB5}" type="pres">
      <dgm:prSet presAssocID="{D2A4B934-E8ED-469E-AF25-74652846869F}" presName="theInnerList" presStyleCnt="0"/>
      <dgm:spPr/>
    </dgm:pt>
    <dgm:pt modelId="{05C6DD14-16B2-4769-AFB8-4DC795974154}" type="pres">
      <dgm:prSet presAssocID="{3746E106-0E4B-491B-A272-4985AD3B7D64}" presName="childNode" presStyleLbl="node1" presStyleIdx="0" presStyleCnt="12" custScaleX="98694" custScaleY="22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740CE-B546-4360-A7AC-BE83A78EF1A9}" type="pres">
      <dgm:prSet presAssocID="{3746E106-0E4B-491B-A272-4985AD3B7D64}" presName="aSpace2" presStyleCnt="0"/>
      <dgm:spPr/>
    </dgm:pt>
    <dgm:pt modelId="{777ADA9D-8E2E-40F2-9547-E0C25B5C310D}" type="pres">
      <dgm:prSet presAssocID="{3CC4D4EF-075F-4F7A-97C2-2DF18AD67736}" presName="childNode" presStyleLbl="node1" presStyleIdx="1" presStyleCnt="12" custScaleX="98694" custScaleY="22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F9B37-220D-4B7A-9C7E-78403D11F157}" type="pres">
      <dgm:prSet presAssocID="{3CC4D4EF-075F-4F7A-97C2-2DF18AD67736}" presName="aSpace2" presStyleCnt="0"/>
      <dgm:spPr/>
    </dgm:pt>
    <dgm:pt modelId="{02E6E0C3-4CB3-4551-A648-8BD09B94BB2D}" type="pres">
      <dgm:prSet presAssocID="{72DBEE5A-DB88-419E-9B77-30BDE7ABE38B}" presName="childNode" presStyleLbl="node1" presStyleIdx="2" presStyleCnt="12" custScaleX="98694" custScaleY="22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A2A6A-79EE-482E-B54F-BD5801966E7D}" type="pres">
      <dgm:prSet presAssocID="{72DBEE5A-DB88-419E-9B77-30BDE7ABE38B}" presName="aSpace2" presStyleCnt="0"/>
      <dgm:spPr/>
    </dgm:pt>
    <dgm:pt modelId="{4F8EF970-B2E8-4EC0-8BDC-D8F9B5BB1238}" type="pres">
      <dgm:prSet presAssocID="{ED6D3752-9B38-4702-8E0B-03B10DC9E022}" presName="childNode" presStyleLbl="node1" presStyleIdx="3" presStyleCnt="12" custScaleX="98694" custScaleY="22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DCD54-2B85-408A-89B5-F78159931F41}" type="pres">
      <dgm:prSet presAssocID="{ED6D3752-9B38-4702-8E0B-03B10DC9E022}" presName="aSpace2" presStyleCnt="0"/>
      <dgm:spPr/>
    </dgm:pt>
    <dgm:pt modelId="{33484AC1-A575-41C1-A5D4-6BAE26FA32FA}" type="pres">
      <dgm:prSet presAssocID="{1226286C-AE32-4948-8660-0896CE5D369A}" presName="childNode" presStyleLbl="node1" presStyleIdx="4" presStyleCnt="12" custScaleX="98694" custScaleY="33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DD63A-AD3A-42B5-B9C9-88298801DEAF}" type="pres">
      <dgm:prSet presAssocID="{1226286C-AE32-4948-8660-0896CE5D369A}" presName="aSpace2" presStyleCnt="0"/>
      <dgm:spPr/>
    </dgm:pt>
    <dgm:pt modelId="{99890E12-D363-4A79-BF1D-F346C727C8EB}" type="pres">
      <dgm:prSet presAssocID="{BC0B1DA0-6E5C-4A7E-86B9-EFBA0AC038FE}" presName="childNode" presStyleLbl="node1" presStyleIdx="5" presStyleCnt="12" custScaleX="98694" custScaleY="33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0D73F-743F-4AD2-9265-FF81F26ED01C}" type="pres">
      <dgm:prSet presAssocID="{BC0B1DA0-6E5C-4A7E-86B9-EFBA0AC038FE}" presName="aSpace2" presStyleCnt="0"/>
      <dgm:spPr/>
    </dgm:pt>
    <dgm:pt modelId="{9847CDCD-746D-42DD-B7C8-9DA445970B98}" type="pres">
      <dgm:prSet presAssocID="{21B7C681-CEA8-4B27-9190-F05C1A050455}" presName="childNode" presStyleLbl="node1" presStyleIdx="6" presStyleCnt="12" custScaleX="98694" custScaleY="22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606C6-F509-4786-935D-98CFC039E3E5}" type="pres">
      <dgm:prSet presAssocID="{21B7C681-CEA8-4B27-9190-F05C1A050455}" presName="aSpace2" presStyleCnt="0"/>
      <dgm:spPr/>
    </dgm:pt>
    <dgm:pt modelId="{97B02F2D-F32D-438D-8946-7D45DD461FD4}" type="pres">
      <dgm:prSet presAssocID="{BF7D50E6-5CE1-4DAB-BA5F-B4D5148375BB}" presName="childNode" presStyleLbl="node1" presStyleIdx="7" presStyleCnt="12" custScaleX="98694" custScaleY="71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9F4C1-9A13-41CF-A044-D7FBBAFC7B92}" type="pres">
      <dgm:prSet presAssocID="{BF7D50E6-5CE1-4DAB-BA5F-B4D5148375BB}" presName="aSpace2" presStyleCnt="0"/>
      <dgm:spPr/>
    </dgm:pt>
    <dgm:pt modelId="{33D333F9-8953-48CD-A5B4-987168DD47E7}" type="pres">
      <dgm:prSet presAssocID="{2BE21835-2B4E-4022-A275-A40C275ADE5D}" presName="childNode" presStyleLbl="node1" presStyleIdx="8" presStyleCnt="12" custScaleX="98694" custScaleY="33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5DBE9-AB0D-4610-989A-605A94FBE289}" type="pres">
      <dgm:prSet presAssocID="{D2A4B934-E8ED-469E-AF25-74652846869F}" presName="aSpace" presStyleCnt="0"/>
      <dgm:spPr/>
    </dgm:pt>
    <dgm:pt modelId="{292EE681-D9F9-4A6C-8E67-5EC99DD761B0}" type="pres">
      <dgm:prSet presAssocID="{5BE49810-5AE1-45F8-BA45-86C2EC6056AD}" presName="compNode" presStyleCnt="0"/>
      <dgm:spPr/>
    </dgm:pt>
    <dgm:pt modelId="{817F1283-2819-4F5F-91B6-A3E0CAD9F597}" type="pres">
      <dgm:prSet presAssocID="{5BE49810-5AE1-45F8-BA45-86C2EC6056AD}" presName="aNode" presStyleLbl="bgShp" presStyleIdx="1" presStyleCnt="3" custScaleX="39760" custLinFactNeighborX="5576"/>
      <dgm:spPr/>
      <dgm:t>
        <a:bodyPr/>
        <a:lstStyle/>
        <a:p>
          <a:endParaRPr lang="ru-RU"/>
        </a:p>
      </dgm:t>
    </dgm:pt>
    <dgm:pt modelId="{888A705C-CCAC-48A3-B178-9D4CACACA944}" type="pres">
      <dgm:prSet presAssocID="{5BE49810-5AE1-45F8-BA45-86C2EC6056AD}" presName="textNode" presStyleLbl="bgShp" presStyleIdx="1" presStyleCnt="3"/>
      <dgm:spPr/>
      <dgm:t>
        <a:bodyPr/>
        <a:lstStyle/>
        <a:p>
          <a:endParaRPr lang="ru-RU"/>
        </a:p>
      </dgm:t>
    </dgm:pt>
    <dgm:pt modelId="{864E87FC-B1ED-44F3-A00B-5BA0E97C4C79}" type="pres">
      <dgm:prSet presAssocID="{5BE49810-5AE1-45F8-BA45-86C2EC6056AD}" presName="compChildNode" presStyleCnt="0"/>
      <dgm:spPr/>
    </dgm:pt>
    <dgm:pt modelId="{9D1CACC7-0F60-4A9E-93DC-5098FB2F6842}" type="pres">
      <dgm:prSet presAssocID="{5BE49810-5AE1-45F8-BA45-86C2EC6056AD}" presName="theInnerList" presStyleCnt="0"/>
      <dgm:spPr/>
    </dgm:pt>
    <dgm:pt modelId="{660327F2-A87C-4667-BE52-603AE75B4CBE}" type="pres">
      <dgm:prSet presAssocID="{7F15AB9B-7EF2-459A-9570-5DDAE4754081}" presName="childNode" presStyleLbl="node1" presStyleIdx="9" presStyleCnt="12" custScaleX="41442" custLinFactNeighborX="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2F075-91B4-4CAF-BC3E-65FCD0AE3AA6}" type="pres">
      <dgm:prSet presAssocID="{7F15AB9B-7EF2-459A-9570-5DDAE4754081}" presName="aSpace2" presStyleCnt="0"/>
      <dgm:spPr/>
    </dgm:pt>
    <dgm:pt modelId="{04E4B607-F358-4E40-8580-16916C3710F7}" type="pres">
      <dgm:prSet presAssocID="{2188970C-838F-4595-ADF7-2EE0444F8227}" presName="childNode" presStyleLbl="node1" presStyleIdx="10" presStyleCnt="12" custScaleX="41442" custLinFactNeighborX="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C2A5D-44BC-4C5A-8758-CF25649C5BCD}" type="pres">
      <dgm:prSet presAssocID="{5BE49810-5AE1-45F8-BA45-86C2EC6056AD}" presName="aSpace" presStyleCnt="0"/>
      <dgm:spPr/>
    </dgm:pt>
    <dgm:pt modelId="{DCF663B7-82AA-4CF1-8030-2157DCBF3D8E}" type="pres">
      <dgm:prSet presAssocID="{30259DEB-7BB4-4A11-A23A-D42E8FBCFD3D}" presName="compNode" presStyleCnt="0"/>
      <dgm:spPr/>
    </dgm:pt>
    <dgm:pt modelId="{8842DDAC-CD87-467E-8C5F-3CF4E8793CC5}" type="pres">
      <dgm:prSet presAssocID="{30259DEB-7BB4-4A11-A23A-D42E8FBCFD3D}" presName="aNode" presStyleLbl="bgShp" presStyleIdx="2" presStyleCnt="3" custScaleX="39760" custLinFactNeighborX="11152"/>
      <dgm:spPr/>
      <dgm:t>
        <a:bodyPr/>
        <a:lstStyle/>
        <a:p>
          <a:endParaRPr lang="ru-RU"/>
        </a:p>
      </dgm:t>
    </dgm:pt>
    <dgm:pt modelId="{122642A1-24D4-493D-8657-43D7BB9F073F}" type="pres">
      <dgm:prSet presAssocID="{30259DEB-7BB4-4A11-A23A-D42E8FBCFD3D}" presName="textNode" presStyleLbl="bgShp" presStyleIdx="2" presStyleCnt="3"/>
      <dgm:spPr/>
      <dgm:t>
        <a:bodyPr/>
        <a:lstStyle/>
        <a:p>
          <a:endParaRPr lang="ru-RU"/>
        </a:p>
      </dgm:t>
    </dgm:pt>
    <dgm:pt modelId="{28736C35-0AB5-416D-B710-E5B51D387D11}" type="pres">
      <dgm:prSet presAssocID="{30259DEB-7BB4-4A11-A23A-D42E8FBCFD3D}" presName="compChildNode" presStyleCnt="0"/>
      <dgm:spPr/>
    </dgm:pt>
    <dgm:pt modelId="{29C8981C-BE68-4165-A097-3A11278D785D}" type="pres">
      <dgm:prSet presAssocID="{30259DEB-7BB4-4A11-A23A-D42E8FBCFD3D}" presName="theInnerList" presStyleCnt="0"/>
      <dgm:spPr/>
    </dgm:pt>
    <dgm:pt modelId="{0A07DB75-3A80-4D72-90E4-40BBC7446F41}" type="pres">
      <dgm:prSet presAssocID="{BB9FFB5D-98DD-46B4-A064-D791592E1C05}" presName="childNode" presStyleLbl="node1" presStyleIdx="11" presStyleCnt="12" custScaleX="48890" custLinFactNeighborX="14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FCA541-EC3D-489E-9182-A1D0578127AA}" srcId="{D2A4B934-E8ED-469E-AF25-74652846869F}" destId="{ED6D3752-9B38-4702-8E0B-03B10DC9E022}" srcOrd="3" destOrd="0" parTransId="{15B66AF9-AAA6-466B-B26A-A8EE5729B952}" sibTransId="{68585468-3A12-479B-9274-06C08BEC89AD}"/>
    <dgm:cxn modelId="{979579D8-BDD8-4ABF-A483-E5899600D937}" type="presOf" srcId="{ED6D3752-9B38-4702-8E0B-03B10DC9E022}" destId="{4F8EF970-B2E8-4EC0-8BDC-D8F9B5BB1238}" srcOrd="0" destOrd="0" presId="urn:microsoft.com/office/officeart/2005/8/layout/lProcess2"/>
    <dgm:cxn modelId="{C4B81F61-EDE5-4682-993B-9F6E159CA5E2}" type="presOf" srcId="{2188970C-838F-4595-ADF7-2EE0444F8227}" destId="{04E4B607-F358-4E40-8580-16916C3710F7}" srcOrd="0" destOrd="0" presId="urn:microsoft.com/office/officeart/2005/8/layout/lProcess2"/>
    <dgm:cxn modelId="{55FFA243-4658-41A6-916D-88B25B5F318C}" type="presOf" srcId="{3746E106-0E4B-491B-A272-4985AD3B7D64}" destId="{05C6DD14-16B2-4769-AFB8-4DC795974154}" srcOrd="0" destOrd="0" presId="urn:microsoft.com/office/officeart/2005/8/layout/lProcess2"/>
    <dgm:cxn modelId="{217B96C9-FB16-4861-A7B4-35E0D722056A}" type="presOf" srcId="{30259DEB-7BB4-4A11-A23A-D42E8FBCFD3D}" destId="{122642A1-24D4-493D-8657-43D7BB9F073F}" srcOrd="1" destOrd="0" presId="urn:microsoft.com/office/officeart/2005/8/layout/lProcess2"/>
    <dgm:cxn modelId="{A0BC190E-6477-420F-978A-196FFCF47F2A}" type="presOf" srcId="{3CC4D4EF-075F-4F7A-97C2-2DF18AD67736}" destId="{777ADA9D-8E2E-40F2-9547-E0C25B5C310D}" srcOrd="0" destOrd="0" presId="urn:microsoft.com/office/officeart/2005/8/layout/lProcess2"/>
    <dgm:cxn modelId="{236EFB4F-7744-4AE5-9C6F-692E34F89B3E}" type="presOf" srcId="{30259DEB-7BB4-4A11-A23A-D42E8FBCFD3D}" destId="{8842DDAC-CD87-467E-8C5F-3CF4E8793CC5}" srcOrd="0" destOrd="0" presId="urn:microsoft.com/office/officeart/2005/8/layout/lProcess2"/>
    <dgm:cxn modelId="{66A482A1-8BC7-4191-9730-F35BE1005E04}" srcId="{D2A4B934-E8ED-469E-AF25-74652846869F}" destId="{BF7D50E6-5CE1-4DAB-BA5F-B4D5148375BB}" srcOrd="7" destOrd="0" parTransId="{7266F800-4345-449F-8628-B3880B1B8C5B}" sibTransId="{44956715-7F4E-40B4-9597-CCA406630D53}"/>
    <dgm:cxn modelId="{0941F9E9-C07C-4DB3-BFC5-29D94A2FD608}" type="presOf" srcId="{7F15AB9B-7EF2-459A-9570-5DDAE4754081}" destId="{660327F2-A87C-4667-BE52-603AE75B4CBE}" srcOrd="0" destOrd="0" presId="urn:microsoft.com/office/officeart/2005/8/layout/lProcess2"/>
    <dgm:cxn modelId="{48EA1BF5-2C09-49AC-AB77-7DD7977A84B1}" type="presOf" srcId="{BC0B1DA0-6E5C-4A7E-86B9-EFBA0AC038FE}" destId="{99890E12-D363-4A79-BF1D-F346C727C8EB}" srcOrd="0" destOrd="0" presId="urn:microsoft.com/office/officeart/2005/8/layout/lProcess2"/>
    <dgm:cxn modelId="{892582C9-7256-44FB-A136-6BF75F494CE7}" srcId="{D2A4B934-E8ED-469E-AF25-74652846869F}" destId="{BC0B1DA0-6E5C-4A7E-86B9-EFBA0AC038FE}" srcOrd="5" destOrd="0" parTransId="{56C10E46-C58C-4A9F-B8A8-2B840E1AD457}" sibTransId="{A4085DA4-7D5C-4ECB-BFD8-856387EC2C6C}"/>
    <dgm:cxn modelId="{83E719F5-F3D3-419A-B7A8-E3FF0DFAFC36}" type="presOf" srcId="{D2A4B934-E8ED-469E-AF25-74652846869F}" destId="{A4D7D403-1BB7-42A3-9263-9C1568E852DD}" srcOrd="1" destOrd="0" presId="urn:microsoft.com/office/officeart/2005/8/layout/lProcess2"/>
    <dgm:cxn modelId="{F20882C5-D00D-47AA-B8B7-89AD96202C15}" type="presOf" srcId="{2BE21835-2B4E-4022-A275-A40C275ADE5D}" destId="{33D333F9-8953-48CD-A5B4-987168DD47E7}" srcOrd="0" destOrd="0" presId="urn:microsoft.com/office/officeart/2005/8/layout/lProcess2"/>
    <dgm:cxn modelId="{06DB6BFF-188A-4C42-8A34-787E52A724FB}" srcId="{D2A4B934-E8ED-469E-AF25-74652846869F}" destId="{3CC4D4EF-075F-4F7A-97C2-2DF18AD67736}" srcOrd="1" destOrd="0" parTransId="{95BC39B6-DF71-4D1D-B3D6-3BFA71EFCECD}" sibTransId="{ABF82477-6D65-4184-9820-0F5CC051887E}"/>
    <dgm:cxn modelId="{3ACF39A0-6623-4717-98E5-5380DC764CBC}" type="presOf" srcId="{5BE49810-5AE1-45F8-BA45-86C2EC6056AD}" destId="{817F1283-2819-4F5F-91B6-A3E0CAD9F597}" srcOrd="0" destOrd="0" presId="urn:microsoft.com/office/officeart/2005/8/layout/lProcess2"/>
    <dgm:cxn modelId="{501F97E0-0E23-4052-9F70-5EB7F8908614}" srcId="{30259DEB-7BB4-4A11-A23A-D42E8FBCFD3D}" destId="{BB9FFB5D-98DD-46B4-A064-D791592E1C05}" srcOrd="0" destOrd="0" parTransId="{536AD420-4CBB-42FF-9DA9-D8421B104BA3}" sibTransId="{293DDE4D-A455-442D-B9C7-8A9190000C06}"/>
    <dgm:cxn modelId="{E4B69334-85CD-44D9-81F8-6AA0EA167966}" srcId="{5BE49810-5AE1-45F8-BA45-86C2EC6056AD}" destId="{7F15AB9B-7EF2-459A-9570-5DDAE4754081}" srcOrd="0" destOrd="0" parTransId="{5E1C73A1-EABC-41C3-AFE6-D022F58F6C27}" sibTransId="{3EE9335F-92F1-4D4A-8818-3FA18E28468F}"/>
    <dgm:cxn modelId="{43C81744-B87C-477A-9AAE-BB1F422C88B6}" srcId="{D2A4B934-E8ED-469E-AF25-74652846869F}" destId="{2BE21835-2B4E-4022-A275-A40C275ADE5D}" srcOrd="8" destOrd="0" parTransId="{C893CD12-F065-48E8-BC5F-91CF0CBD14C5}" sibTransId="{77CCE6CA-882D-48A0-9789-456A31ADE8D1}"/>
    <dgm:cxn modelId="{55F27D5B-68CC-4D2A-84E5-59134909A4C9}" srcId="{D2A4B934-E8ED-469E-AF25-74652846869F}" destId="{1226286C-AE32-4948-8660-0896CE5D369A}" srcOrd="4" destOrd="0" parTransId="{C974734C-A678-47AC-B2D0-0BE18D55EA87}" sibTransId="{101D9BEB-EA1A-4375-8017-46C862E8D497}"/>
    <dgm:cxn modelId="{75623B3E-E12C-435A-9E25-AFB601C80FF5}" srcId="{C859726C-55B2-4A8C-8AC6-36C0D3FEED91}" destId="{5BE49810-5AE1-45F8-BA45-86C2EC6056AD}" srcOrd="1" destOrd="0" parTransId="{6007F67A-22AA-4D6C-AFF8-8C13682EA6AA}" sibTransId="{E8F0045A-16E0-4724-B43F-054B87C40283}"/>
    <dgm:cxn modelId="{4CA7E9AF-D80F-4C01-B8A9-9E76A9C682D9}" type="presOf" srcId="{D2A4B934-E8ED-469E-AF25-74652846869F}" destId="{82828E88-DD7D-4852-B4F2-2D97F7B0AF32}" srcOrd="0" destOrd="0" presId="urn:microsoft.com/office/officeart/2005/8/layout/lProcess2"/>
    <dgm:cxn modelId="{E6B431FA-B9AF-43EC-A2B3-60DE2B684034}" srcId="{D2A4B934-E8ED-469E-AF25-74652846869F}" destId="{21B7C681-CEA8-4B27-9190-F05C1A050455}" srcOrd="6" destOrd="0" parTransId="{E20E1912-4C95-4DD6-989E-10ACF07098D2}" sibTransId="{A5B0E512-3FBF-4979-92AA-D0547FCFDEF8}"/>
    <dgm:cxn modelId="{E77173AA-BB5C-46B5-A6E9-8575EF453599}" type="presOf" srcId="{5BE49810-5AE1-45F8-BA45-86C2EC6056AD}" destId="{888A705C-CCAC-48A3-B178-9D4CACACA944}" srcOrd="1" destOrd="0" presId="urn:microsoft.com/office/officeart/2005/8/layout/lProcess2"/>
    <dgm:cxn modelId="{C019DD5A-CF05-4A78-AE02-000BB3F38229}" type="presOf" srcId="{1226286C-AE32-4948-8660-0896CE5D369A}" destId="{33484AC1-A575-41C1-A5D4-6BAE26FA32FA}" srcOrd="0" destOrd="0" presId="urn:microsoft.com/office/officeart/2005/8/layout/lProcess2"/>
    <dgm:cxn modelId="{F1496CB8-B073-46B5-980E-18EEB42B7DE3}" srcId="{C859726C-55B2-4A8C-8AC6-36C0D3FEED91}" destId="{30259DEB-7BB4-4A11-A23A-D42E8FBCFD3D}" srcOrd="2" destOrd="0" parTransId="{FB070099-DBA0-4457-8B30-163F6D4A43FA}" sibTransId="{B40356BE-4A40-4EB0-8433-26C7D3A2190F}"/>
    <dgm:cxn modelId="{074E15B2-0481-4036-91DE-99332566C49C}" type="presOf" srcId="{72DBEE5A-DB88-419E-9B77-30BDE7ABE38B}" destId="{02E6E0C3-4CB3-4551-A648-8BD09B94BB2D}" srcOrd="0" destOrd="0" presId="urn:microsoft.com/office/officeart/2005/8/layout/lProcess2"/>
    <dgm:cxn modelId="{B81BA3D0-9524-42C4-937A-54A8E1C361D8}" srcId="{D2A4B934-E8ED-469E-AF25-74652846869F}" destId="{72DBEE5A-DB88-419E-9B77-30BDE7ABE38B}" srcOrd="2" destOrd="0" parTransId="{D3086D84-A36A-4225-AAF2-31CBE26A069D}" sibTransId="{8BD6C0CB-36E4-4B02-9ED3-A1EFC6758156}"/>
    <dgm:cxn modelId="{DB065095-58A5-447B-BFB3-16190B53C079}" type="presOf" srcId="{BF7D50E6-5CE1-4DAB-BA5F-B4D5148375BB}" destId="{97B02F2D-F32D-438D-8946-7D45DD461FD4}" srcOrd="0" destOrd="0" presId="urn:microsoft.com/office/officeart/2005/8/layout/lProcess2"/>
    <dgm:cxn modelId="{A6ABC148-73F5-4275-8CF4-0612E4B50292}" type="presOf" srcId="{C859726C-55B2-4A8C-8AC6-36C0D3FEED91}" destId="{7C3F6EE6-40BC-4F37-87FC-8769FD478CD6}" srcOrd="0" destOrd="0" presId="urn:microsoft.com/office/officeart/2005/8/layout/lProcess2"/>
    <dgm:cxn modelId="{BC4C31FB-26DF-4EA5-A0D3-4BE56047FD25}" srcId="{D2A4B934-E8ED-469E-AF25-74652846869F}" destId="{3746E106-0E4B-491B-A272-4985AD3B7D64}" srcOrd="0" destOrd="0" parTransId="{1E83DA7F-B706-435B-808B-E620245E33B1}" sibTransId="{9063AF31-4ED2-4DBC-8718-808D15C20E42}"/>
    <dgm:cxn modelId="{A638262F-3929-46D1-B953-E6AE2224E922}" srcId="{C859726C-55B2-4A8C-8AC6-36C0D3FEED91}" destId="{D2A4B934-E8ED-469E-AF25-74652846869F}" srcOrd="0" destOrd="0" parTransId="{79CC4024-3189-46FA-9375-2BFF5A10F55C}" sibTransId="{E217E488-8A29-4A7A-B6D9-37C46390619C}"/>
    <dgm:cxn modelId="{6F3BE90C-0A45-41EC-9E79-4CDF2BE38731}" type="presOf" srcId="{21B7C681-CEA8-4B27-9190-F05C1A050455}" destId="{9847CDCD-746D-42DD-B7C8-9DA445970B98}" srcOrd="0" destOrd="0" presId="urn:microsoft.com/office/officeart/2005/8/layout/lProcess2"/>
    <dgm:cxn modelId="{609B4859-927C-45F1-84B4-4C8361983C0C}" srcId="{5BE49810-5AE1-45F8-BA45-86C2EC6056AD}" destId="{2188970C-838F-4595-ADF7-2EE0444F8227}" srcOrd="1" destOrd="0" parTransId="{38C46D4C-AC92-4B3A-936C-978D04FAEFFE}" sibTransId="{3FD9A833-2800-4023-8927-39FDD1817A6D}"/>
    <dgm:cxn modelId="{5086B0C5-6E2C-453D-8A5D-45A0C367716F}" type="presOf" srcId="{BB9FFB5D-98DD-46B4-A064-D791592E1C05}" destId="{0A07DB75-3A80-4D72-90E4-40BBC7446F41}" srcOrd="0" destOrd="0" presId="urn:microsoft.com/office/officeart/2005/8/layout/lProcess2"/>
    <dgm:cxn modelId="{4449CFE6-62B6-4C85-A86D-53183ABD3802}" type="presParOf" srcId="{7C3F6EE6-40BC-4F37-87FC-8769FD478CD6}" destId="{194AADD9-C1BF-4775-AAA2-7671F1E8EE84}" srcOrd="0" destOrd="0" presId="urn:microsoft.com/office/officeart/2005/8/layout/lProcess2"/>
    <dgm:cxn modelId="{227E0A7A-F2D9-4FD3-A654-C2B7B89F6661}" type="presParOf" srcId="{194AADD9-C1BF-4775-AAA2-7671F1E8EE84}" destId="{82828E88-DD7D-4852-B4F2-2D97F7B0AF32}" srcOrd="0" destOrd="0" presId="urn:microsoft.com/office/officeart/2005/8/layout/lProcess2"/>
    <dgm:cxn modelId="{0D2A4E59-8C85-4FB8-AB19-B702C1B137C5}" type="presParOf" srcId="{194AADD9-C1BF-4775-AAA2-7671F1E8EE84}" destId="{A4D7D403-1BB7-42A3-9263-9C1568E852DD}" srcOrd="1" destOrd="0" presId="urn:microsoft.com/office/officeart/2005/8/layout/lProcess2"/>
    <dgm:cxn modelId="{F790D0DD-4322-42C8-8FF5-BF39BC6BB7AE}" type="presParOf" srcId="{194AADD9-C1BF-4775-AAA2-7671F1E8EE84}" destId="{013209BA-A55C-4084-8DBE-6A83BEF66084}" srcOrd="2" destOrd="0" presId="urn:microsoft.com/office/officeart/2005/8/layout/lProcess2"/>
    <dgm:cxn modelId="{957DEB6B-8169-4D84-B262-B2CE32950199}" type="presParOf" srcId="{013209BA-A55C-4084-8DBE-6A83BEF66084}" destId="{1E363080-6FC4-4966-B9EF-5FABA7E05DB5}" srcOrd="0" destOrd="0" presId="urn:microsoft.com/office/officeart/2005/8/layout/lProcess2"/>
    <dgm:cxn modelId="{FABE388F-807E-4DFD-ADA8-3CFB4F60B3AF}" type="presParOf" srcId="{1E363080-6FC4-4966-B9EF-5FABA7E05DB5}" destId="{05C6DD14-16B2-4769-AFB8-4DC795974154}" srcOrd="0" destOrd="0" presId="urn:microsoft.com/office/officeart/2005/8/layout/lProcess2"/>
    <dgm:cxn modelId="{9E7860B6-C18B-43F5-BEEB-E0073A37F179}" type="presParOf" srcId="{1E363080-6FC4-4966-B9EF-5FABA7E05DB5}" destId="{5F2740CE-B546-4360-A7AC-BE83A78EF1A9}" srcOrd="1" destOrd="0" presId="urn:microsoft.com/office/officeart/2005/8/layout/lProcess2"/>
    <dgm:cxn modelId="{A9474AA7-B144-492D-AE2B-C4C45491A34B}" type="presParOf" srcId="{1E363080-6FC4-4966-B9EF-5FABA7E05DB5}" destId="{777ADA9D-8E2E-40F2-9547-E0C25B5C310D}" srcOrd="2" destOrd="0" presId="urn:microsoft.com/office/officeart/2005/8/layout/lProcess2"/>
    <dgm:cxn modelId="{02C8C949-5166-4BF4-8C3D-7ACC0E680A9C}" type="presParOf" srcId="{1E363080-6FC4-4966-B9EF-5FABA7E05DB5}" destId="{D49F9B37-220D-4B7A-9C7E-78403D11F157}" srcOrd="3" destOrd="0" presId="urn:microsoft.com/office/officeart/2005/8/layout/lProcess2"/>
    <dgm:cxn modelId="{799006EE-828B-4FAF-A19E-7E5BF3782C47}" type="presParOf" srcId="{1E363080-6FC4-4966-B9EF-5FABA7E05DB5}" destId="{02E6E0C3-4CB3-4551-A648-8BD09B94BB2D}" srcOrd="4" destOrd="0" presId="urn:microsoft.com/office/officeart/2005/8/layout/lProcess2"/>
    <dgm:cxn modelId="{1588FD9F-3A95-47BF-97D8-A5BA574F8DA0}" type="presParOf" srcId="{1E363080-6FC4-4966-B9EF-5FABA7E05DB5}" destId="{5BBA2A6A-79EE-482E-B54F-BD5801966E7D}" srcOrd="5" destOrd="0" presId="urn:microsoft.com/office/officeart/2005/8/layout/lProcess2"/>
    <dgm:cxn modelId="{C5F4AE8E-ABDD-471D-AA20-F9906B149A32}" type="presParOf" srcId="{1E363080-6FC4-4966-B9EF-5FABA7E05DB5}" destId="{4F8EF970-B2E8-4EC0-8BDC-D8F9B5BB1238}" srcOrd="6" destOrd="0" presId="urn:microsoft.com/office/officeart/2005/8/layout/lProcess2"/>
    <dgm:cxn modelId="{862FF988-D55C-4CBF-B7DC-C454A052D20F}" type="presParOf" srcId="{1E363080-6FC4-4966-B9EF-5FABA7E05DB5}" destId="{48EDCD54-2B85-408A-89B5-F78159931F41}" srcOrd="7" destOrd="0" presId="urn:microsoft.com/office/officeart/2005/8/layout/lProcess2"/>
    <dgm:cxn modelId="{08C8D6B7-6429-49AD-8DB9-2C885E0D5AA7}" type="presParOf" srcId="{1E363080-6FC4-4966-B9EF-5FABA7E05DB5}" destId="{33484AC1-A575-41C1-A5D4-6BAE26FA32FA}" srcOrd="8" destOrd="0" presId="urn:microsoft.com/office/officeart/2005/8/layout/lProcess2"/>
    <dgm:cxn modelId="{305C2320-A472-45CC-B098-37EDEB5D63E4}" type="presParOf" srcId="{1E363080-6FC4-4966-B9EF-5FABA7E05DB5}" destId="{DF5DD63A-AD3A-42B5-B9C9-88298801DEAF}" srcOrd="9" destOrd="0" presId="urn:microsoft.com/office/officeart/2005/8/layout/lProcess2"/>
    <dgm:cxn modelId="{4B2C609E-CDD4-43B5-9FBB-7873ACC0A837}" type="presParOf" srcId="{1E363080-6FC4-4966-B9EF-5FABA7E05DB5}" destId="{99890E12-D363-4A79-BF1D-F346C727C8EB}" srcOrd="10" destOrd="0" presId="urn:microsoft.com/office/officeart/2005/8/layout/lProcess2"/>
    <dgm:cxn modelId="{D5A5C956-6A96-4838-B18C-582FF9544A46}" type="presParOf" srcId="{1E363080-6FC4-4966-B9EF-5FABA7E05DB5}" destId="{D270D73F-743F-4AD2-9265-FF81F26ED01C}" srcOrd="11" destOrd="0" presId="urn:microsoft.com/office/officeart/2005/8/layout/lProcess2"/>
    <dgm:cxn modelId="{69A1CD92-F148-4E79-A536-A386D54F0EAD}" type="presParOf" srcId="{1E363080-6FC4-4966-B9EF-5FABA7E05DB5}" destId="{9847CDCD-746D-42DD-B7C8-9DA445970B98}" srcOrd="12" destOrd="0" presId="urn:microsoft.com/office/officeart/2005/8/layout/lProcess2"/>
    <dgm:cxn modelId="{2F2ADC28-CECC-4EB8-AC0A-0547EBC73CAC}" type="presParOf" srcId="{1E363080-6FC4-4966-B9EF-5FABA7E05DB5}" destId="{7DD606C6-F509-4786-935D-98CFC039E3E5}" srcOrd="13" destOrd="0" presId="urn:microsoft.com/office/officeart/2005/8/layout/lProcess2"/>
    <dgm:cxn modelId="{5E33D163-5A4E-4970-A1BB-DA821293B929}" type="presParOf" srcId="{1E363080-6FC4-4966-B9EF-5FABA7E05DB5}" destId="{97B02F2D-F32D-438D-8946-7D45DD461FD4}" srcOrd="14" destOrd="0" presId="urn:microsoft.com/office/officeart/2005/8/layout/lProcess2"/>
    <dgm:cxn modelId="{C68FBED9-E2A9-4E7E-8D9A-6030CB6E123D}" type="presParOf" srcId="{1E363080-6FC4-4966-B9EF-5FABA7E05DB5}" destId="{DE89F4C1-9A13-41CF-A044-D7FBBAFC7B92}" srcOrd="15" destOrd="0" presId="urn:microsoft.com/office/officeart/2005/8/layout/lProcess2"/>
    <dgm:cxn modelId="{88C53C2E-75CA-4BFC-BA52-46FD8724ED57}" type="presParOf" srcId="{1E363080-6FC4-4966-B9EF-5FABA7E05DB5}" destId="{33D333F9-8953-48CD-A5B4-987168DD47E7}" srcOrd="16" destOrd="0" presId="urn:microsoft.com/office/officeart/2005/8/layout/lProcess2"/>
    <dgm:cxn modelId="{FFE9FB0B-2B8A-4EDA-B910-F9404064C709}" type="presParOf" srcId="{7C3F6EE6-40BC-4F37-87FC-8769FD478CD6}" destId="{5695DBE9-AB0D-4610-989A-605A94FBE289}" srcOrd="1" destOrd="0" presId="urn:microsoft.com/office/officeart/2005/8/layout/lProcess2"/>
    <dgm:cxn modelId="{92252E37-D297-45C2-8115-E4768EAAC59F}" type="presParOf" srcId="{7C3F6EE6-40BC-4F37-87FC-8769FD478CD6}" destId="{292EE681-D9F9-4A6C-8E67-5EC99DD761B0}" srcOrd="2" destOrd="0" presId="urn:microsoft.com/office/officeart/2005/8/layout/lProcess2"/>
    <dgm:cxn modelId="{77689FB3-5FBC-4F65-89C5-A6A92C0E9A54}" type="presParOf" srcId="{292EE681-D9F9-4A6C-8E67-5EC99DD761B0}" destId="{817F1283-2819-4F5F-91B6-A3E0CAD9F597}" srcOrd="0" destOrd="0" presId="urn:microsoft.com/office/officeart/2005/8/layout/lProcess2"/>
    <dgm:cxn modelId="{A444AB39-B53C-4B69-8BA2-0E98FC3E3FDA}" type="presParOf" srcId="{292EE681-D9F9-4A6C-8E67-5EC99DD761B0}" destId="{888A705C-CCAC-48A3-B178-9D4CACACA944}" srcOrd="1" destOrd="0" presId="urn:microsoft.com/office/officeart/2005/8/layout/lProcess2"/>
    <dgm:cxn modelId="{1B518A2E-518E-4F0E-8F15-C6C9056E9CE4}" type="presParOf" srcId="{292EE681-D9F9-4A6C-8E67-5EC99DD761B0}" destId="{864E87FC-B1ED-44F3-A00B-5BA0E97C4C79}" srcOrd="2" destOrd="0" presId="urn:microsoft.com/office/officeart/2005/8/layout/lProcess2"/>
    <dgm:cxn modelId="{AD820ACD-6F79-451F-BA8D-153FF50FCC7D}" type="presParOf" srcId="{864E87FC-B1ED-44F3-A00B-5BA0E97C4C79}" destId="{9D1CACC7-0F60-4A9E-93DC-5098FB2F6842}" srcOrd="0" destOrd="0" presId="urn:microsoft.com/office/officeart/2005/8/layout/lProcess2"/>
    <dgm:cxn modelId="{1DE84CF4-C491-4FAA-8D62-58841EBDA6CD}" type="presParOf" srcId="{9D1CACC7-0F60-4A9E-93DC-5098FB2F6842}" destId="{660327F2-A87C-4667-BE52-603AE75B4CBE}" srcOrd="0" destOrd="0" presId="urn:microsoft.com/office/officeart/2005/8/layout/lProcess2"/>
    <dgm:cxn modelId="{D16F2A0B-87B1-471F-9A84-05E596BD0B44}" type="presParOf" srcId="{9D1CACC7-0F60-4A9E-93DC-5098FB2F6842}" destId="{A832F075-91B4-4CAF-BC3E-65FCD0AE3AA6}" srcOrd="1" destOrd="0" presId="urn:microsoft.com/office/officeart/2005/8/layout/lProcess2"/>
    <dgm:cxn modelId="{9B2A517A-AC0E-4A85-81E9-DA4DA5990791}" type="presParOf" srcId="{9D1CACC7-0F60-4A9E-93DC-5098FB2F6842}" destId="{04E4B607-F358-4E40-8580-16916C3710F7}" srcOrd="2" destOrd="0" presId="urn:microsoft.com/office/officeart/2005/8/layout/lProcess2"/>
    <dgm:cxn modelId="{AEE36E79-9D9D-49E5-A79B-43177A1A7BB4}" type="presParOf" srcId="{7C3F6EE6-40BC-4F37-87FC-8769FD478CD6}" destId="{5EAC2A5D-44BC-4C5A-8758-CF25649C5BCD}" srcOrd="3" destOrd="0" presId="urn:microsoft.com/office/officeart/2005/8/layout/lProcess2"/>
    <dgm:cxn modelId="{55956AEF-878E-431F-9EC9-ECA7F7B49027}" type="presParOf" srcId="{7C3F6EE6-40BC-4F37-87FC-8769FD478CD6}" destId="{DCF663B7-82AA-4CF1-8030-2157DCBF3D8E}" srcOrd="4" destOrd="0" presId="urn:microsoft.com/office/officeart/2005/8/layout/lProcess2"/>
    <dgm:cxn modelId="{30DFA2F3-7A8C-466C-9955-BB770DAB98F7}" type="presParOf" srcId="{DCF663B7-82AA-4CF1-8030-2157DCBF3D8E}" destId="{8842DDAC-CD87-467E-8C5F-3CF4E8793CC5}" srcOrd="0" destOrd="0" presId="urn:microsoft.com/office/officeart/2005/8/layout/lProcess2"/>
    <dgm:cxn modelId="{DC86C2BB-A934-4FBF-8821-B3AC8CFFCD75}" type="presParOf" srcId="{DCF663B7-82AA-4CF1-8030-2157DCBF3D8E}" destId="{122642A1-24D4-493D-8657-43D7BB9F073F}" srcOrd="1" destOrd="0" presId="urn:microsoft.com/office/officeart/2005/8/layout/lProcess2"/>
    <dgm:cxn modelId="{83AA6803-9E84-4ED4-B836-FF955C1AFE37}" type="presParOf" srcId="{DCF663B7-82AA-4CF1-8030-2157DCBF3D8E}" destId="{28736C35-0AB5-416D-B710-E5B51D387D11}" srcOrd="2" destOrd="0" presId="urn:microsoft.com/office/officeart/2005/8/layout/lProcess2"/>
    <dgm:cxn modelId="{23FA7AAA-2B17-4B96-BE82-8F51968D6F1D}" type="presParOf" srcId="{28736C35-0AB5-416D-B710-E5B51D387D11}" destId="{29C8981C-BE68-4165-A097-3A11278D785D}" srcOrd="0" destOrd="0" presId="urn:microsoft.com/office/officeart/2005/8/layout/lProcess2"/>
    <dgm:cxn modelId="{E6546385-87A5-49C0-82B1-D4FBDF26184A}" type="presParOf" srcId="{29C8981C-BE68-4165-A097-3A11278D785D}" destId="{0A07DB75-3A80-4D72-90E4-40BBC7446F4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859726C-55B2-4A8C-8AC6-36C0D3FEED91}" type="doc">
      <dgm:prSet loTypeId="urn:microsoft.com/office/officeart/2005/8/layout/lProcess2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A4B934-E8ED-469E-AF25-74652846869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Провоцирующие факторы</a:t>
          </a:r>
          <a:endParaRPr lang="ru-RU" dirty="0">
            <a:solidFill>
              <a:schemeClr val="tx1"/>
            </a:solidFill>
          </a:endParaRPr>
        </a:p>
      </dgm:t>
    </dgm:pt>
    <dgm:pt modelId="{79CC4024-3189-46FA-9375-2BFF5A10F55C}" type="parTrans" cxnId="{A638262F-3929-46D1-B953-E6AE2224E922}">
      <dgm:prSet/>
      <dgm:spPr/>
      <dgm:t>
        <a:bodyPr/>
        <a:lstStyle/>
        <a:p>
          <a:endParaRPr lang="ru-RU"/>
        </a:p>
      </dgm:t>
    </dgm:pt>
    <dgm:pt modelId="{E217E488-8A29-4A7A-B6D9-37C46390619C}" type="sibTrans" cxnId="{A638262F-3929-46D1-B953-E6AE2224E922}">
      <dgm:prSet/>
      <dgm:spPr/>
      <dgm:t>
        <a:bodyPr/>
        <a:lstStyle/>
        <a:p>
          <a:endParaRPr lang="ru-RU"/>
        </a:p>
      </dgm:t>
    </dgm:pt>
    <dgm:pt modelId="{3746E106-0E4B-491B-A272-4985AD3B7D64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Шок</a:t>
          </a:r>
          <a:endParaRPr lang="ru-RU" sz="1600" dirty="0">
            <a:solidFill>
              <a:schemeClr val="tx1"/>
            </a:solidFill>
          </a:endParaRPr>
        </a:p>
      </dgm:t>
    </dgm:pt>
    <dgm:pt modelId="{1E83DA7F-B706-435B-808B-E620245E33B1}" type="parTrans" cxnId="{BC4C31FB-26DF-4EA5-A0D3-4BE56047FD25}">
      <dgm:prSet/>
      <dgm:spPr/>
      <dgm:t>
        <a:bodyPr/>
        <a:lstStyle/>
        <a:p>
          <a:endParaRPr lang="ru-RU"/>
        </a:p>
      </dgm:t>
    </dgm:pt>
    <dgm:pt modelId="{9063AF31-4ED2-4DBC-8718-808D15C20E42}" type="sibTrans" cxnId="{BC4C31FB-26DF-4EA5-A0D3-4BE56047FD25}">
      <dgm:prSet/>
      <dgm:spPr/>
      <dgm:t>
        <a:bodyPr/>
        <a:lstStyle/>
        <a:p>
          <a:endParaRPr lang="ru-RU"/>
        </a:p>
      </dgm:t>
    </dgm:pt>
    <dgm:pt modelId="{3CC4D4EF-075F-4F7A-97C2-2DF18AD67736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Панкреатит</a:t>
          </a:r>
          <a:endParaRPr lang="ru-RU" sz="1600" dirty="0">
            <a:solidFill>
              <a:schemeClr val="tx1"/>
            </a:solidFill>
          </a:endParaRPr>
        </a:p>
      </dgm:t>
    </dgm:pt>
    <dgm:pt modelId="{95BC39B6-DF71-4D1D-B3D6-3BFA71EFCECD}" type="parTrans" cxnId="{06DB6BFF-188A-4C42-8A34-787E52A724FB}">
      <dgm:prSet/>
      <dgm:spPr/>
      <dgm:t>
        <a:bodyPr/>
        <a:lstStyle/>
        <a:p>
          <a:endParaRPr lang="ru-RU"/>
        </a:p>
      </dgm:t>
    </dgm:pt>
    <dgm:pt modelId="{ABF82477-6D65-4184-9820-0F5CC051887E}" type="sibTrans" cxnId="{06DB6BFF-188A-4C42-8A34-787E52A724FB}">
      <dgm:prSet/>
      <dgm:spPr/>
      <dgm:t>
        <a:bodyPr/>
        <a:lstStyle/>
        <a:p>
          <a:endParaRPr lang="ru-RU"/>
        </a:p>
      </dgm:t>
    </dgm:pt>
    <dgm:pt modelId="{72DBEE5A-DB88-419E-9B77-30BDE7ABE38B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Сепсис</a:t>
          </a:r>
          <a:endParaRPr lang="ru-RU" sz="1600" dirty="0">
            <a:solidFill>
              <a:schemeClr val="tx1"/>
            </a:solidFill>
          </a:endParaRPr>
        </a:p>
      </dgm:t>
    </dgm:pt>
    <dgm:pt modelId="{D3086D84-A36A-4225-AAF2-31CBE26A069D}" type="parTrans" cxnId="{B81BA3D0-9524-42C4-937A-54A8E1C361D8}">
      <dgm:prSet/>
      <dgm:spPr/>
      <dgm:t>
        <a:bodyPr/>
        <a:lstStyle/>
        <a:p>
          <a:endParaRPr lang="ru-RU"/>
        </a:p>
      </dgm:t>
    </dgm:pt>
    <dgm:pt modelId="{8BD6C0CB-36E4-4B02-9ED3-A1EFC6758156}" type="sibTrans" cxnId="{B81BA3D0-9524-42C4-937A-54A8E1C361D8}">
      <dgm:prSet/>
      <dgm:spPr/>
      <dgm:t>
        <a:bodyPr/>
        <a:lstStyle/>
        <a:p>
          <a:endParaRPr lang="ru-RU"/>
        </a:p>
      </dgm:t>
    </dgm:pt>
    <dgm:pt modelId="{5BE49810-5AE1-45F8-BA45-86C2EC6056A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Основная причина</a:t>
          </a:r>
          <a:endParaRPr lang="ru-RU" dirty="0">
            <a:solidFill>
              <a:schemeClr val="tx1"/>
            </a:solidFill>
          </a:endParaRPr>
        </a:p>
      </dgm:t>
    </dgm:pt>
    <dgm:pt modelId="{6007F67A-22AA-4D6C-AFF8-8C13682EA6AA}" type="parTrans" cxnId="{75623B3E-E12C-435A-9E25-AFB601C80FF5}">
      <dgm:prSet/>
      <dgm:spPr/>
      <dgm:t>
        <a:bodyPr/>
        <a:lstStyle/>
        <a:p>
          <a:endParaRPr lang="ru-RU"/>
        </a:p>
      </dgm:t>
    </dgm:pt>
    <dgm:pt modelId="{E8F0045A-16E0-4724-B43F-054B87C40283}" type="sibTrans" cxnId="{75623B3E-E12C-435A-9E25-AFB601C80FF5}">
      <dgm:prSet/>
      <dgm:spPr/>
      <dgm:t>
        <a:bodyPr/>
        <a:lstStyle/>
        <a:p>
          <a:endParaRPr lang="ru-RU"/>
        </a:p>
      </dgm:t>
    </dgm:pt>
    <dgm:pt modelId="{7F15AB9B-7EF2-459A-9570-5DDAE475408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Повышенное образование и снижение утилизации </a:t>
          </a:r>
          <a:r>
            <a:rPr lang="ru-RU" dirty="0" err="1" smtClean="0">
              <a:solidFill>
                <a:schemeClr val="tx1"/>
              </a:solidFill>
            </a:rPr>
            <a:t>лактата</a:t>
          </a:r>
          <a:endParaRPr lang="ru-RU" dirty="0">
            <a:solidFill>
              <a:schemeClr val="tx1"/>
            </a:solidFill>
          </a:endParaRPr>
        </a:p>
      </dgm:t>
    </dgm:pt>
    <dgm:pt modelId="{5E1C73A1-EABC-41C3-AFE6-D022F58F6C27}" type="parTrans" cxnId="{E4B69334-85CD-44D9-81F8-6AA0EA167966}">
      <dgm:prSet/>
      <dgm:spPr/>
      <dgm:t>
        <a:bodyPr/>
        <a:lstStyle/>
        <a:p>
          <a:endParaRPr lang="ru-RU"/>
        </a:p>
      </dgm:t>
    </dgm:pt>
    <dgm:pt modelId="{3EE9335F-92F1-4D4A-8818-3FA18E28468F}" type="sibTrans" cxnId="{E4B69334-85CD-44D9-81F8-6AA0EA167966}">
      <dgm:prSet/>
      <dgm:spPr/>
      <dgm:t>
        <a:bodyPr/>
        <a:lstStyle/>
        <a:p>
          <a:endParaRPr lang="ru-RU"/>
        </a:p>
      </dgm:t>
    </dgm:pt>
    <dgm:pt modelId="{30259DEB-7BB4-4A11-A23A-D42E8FBCFD3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Определение</a:t>
          </a:r>
          <a:endParaRPr lang="ru-RU" dirty="0">
            <a:solidFill>
              <a:schemeClr val="tx1"/>
            </a:solidFill>
          </a:endParaRPr>
        </a:p>
      </dgm:t>
    </dgm:pt>
    <dgm:pt modelId="{FB070099-DBA0-4457-8B30-163F6D4A43FA}" type="parTrans" cxnId="{F1496CB8-B073-46B5-980E-18EEB42B7DE3}">
      <dgm:prSet/>
      <dgm:spPr/>
      <dgm:t>
        <a:bodyPr/>
        <a:lstStyle/>
        <a:p>
          <a:endParaRPr lang="ru-RU"/>
        </a:p>
      </dgm:t>
    </dgm:pt>
    <dgm:pt modelId="{B40356BE-4A40-4EB0-8433-26C7D3A2190F}" type="sibTrans" cxnId="{F1496CB8-B073-46B5-980E-18EEB42B7DE3}">
      <dgm:prSet/>
      <dgm:spPr/>
      <dgm:t>
        <a:bodyPr/>
        <a:lstStyle/>
        <a:p>
          <a:endParaRPr lang="ru-RU"/>
        </a:p>
      </dgm:t>
    </dgm:pt>
    <dgm:pt modelId="{BB9FFB5D-98DD-46B4-A064-D791592E1C05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err="1" smtClean="0">
              <a:solidFill>
                <a:schemeClr val="tx1"/>
              </a:solidFill>
            </a:rPr>
            <a:t>Лактатацидоз</a:t>
          </a:r>
          <a:r>
            <a:rPr lang="ru-RU" sz="1600" dirty="0" smtClean="0">
              <a:solidFill>
                <a:schemeClr val="tx1"/>
              </a:solidFill>
            </a:rPr>
            <a:t> – это метаболический ацидоз с большой анионной разницей </a:t>
          </a:r>
          <a:r>
            <a:rPr lang="ru-RU" sz="1600" b="0" i="0" dirty="0" smtClean="0">
              <a:solidFill>
                <a:schemeClr val="tx1"/>
              </a:solidFill>
            </a:rPr>
            <a:t>(</a:t>
          </a:r>
          <a:r>
            <a:rPr lang="ru-RU" sz="1600" b="0" i="0" u="none" dirty="0" smtClean="0">
              <a:solidFill>
                <a:schemeClr val="tx1"/>
              </a:solidFill>
            </a:rPr>
            <a:t>&gt;10</a:t>
          </a:r>
          <a:r>
            <a:rPr lang="ru-RU" sz="1600" b="0" i="0" dirty="0" smtClean="0">
              <a:solidFill>
                <a:schemeClr val="tx1"/>
              </a:solidFill>
            </a:rPr>
            <a:t> </a:t>
          </a:r>
          <a:r>
            <a:rPr lang="ru-RU" sz="1600" b="0" i="0" dirty="0" err="1" smtClean="0">
              <a:solidFill>
                <a:schemeClr val="tx1"/>
              </a:solidFill>
            </a:rPr>
            <a:t>ммоль</a:t>
          </a:r>
          <a:r>
            <a:rPr lang="ru-RU" sz="1600" b="0" i="0" dirty="0" smtClean="0">
              <a:solidFill>
                <a:schemeClr val="tx1"/>
              </a:solidFill>
            </a:rPr>
            <a:t>/л) и уровнем </a:t>
          </a:r>
          <a:r>
            <a:rPr lang="ru-RU" sz="1600" b="0" i="0" dirty="0" err="1" smtClean="0">
              <a:solidFill>
                <a:schemeClr val="tx1"/>
              </a:solidFill>
            </a:rPr>
            <a:t>лактата</a:t>
          </a:r>
          <a:r>
            <a:rPr lang="ru-RU" sz="1600" b="0" i="0" dirty="0" smtClean="0">
              <a:solidFill>
                <a:schemeClr val="tx1"/>
              </a:solidFill>
            </a:rPr>
            <a:t> в крови </a:t>
          </a:r>
          <a:r>
            <a:rPr lang="en-US" sz="1600" b="0" i="0" dirty="0" smtClean="0">
              <a:solidFill>
                <a:schemeClr val="tx1"/>
              </a:solidFill>
            </a:rPr>
            <a:t>&gt;4 </a:t>
          </a:r>
          <a:r>
            <a:rPr lang="ru-RU" sz="1600" b="0" i="0" dirty="0" err="1" smtClean="0">
              <a:solidFill>
                <a:schemeClr val="tx1"/>
              </a:solidFill>
            </a:rPr>
            <a:t>ммоль</a:t>
          </a:r>
          <a:r>
            <a:rPr lang="ru-RU" sz="1600" b="0" i="0" dirty="0" smtClean="0">
              <a:solidFill>
                <a:schemeClr val="tx1"/>
              </a:solidFill>
            </a:rPr>
            <a:t>/л.</a:t>
          </a:r>
          <a:endParaRPr lang="ru-RU" sz="1600" dirty="0">
            <a:solidFill>
              <a:schemeClr val="tx1"/>
            </a:solidFill>
          </a:endParaRPr>
        </a:p>
      </dgm:t>
    </dgm:pt>
    <dgm:pt modelId="{536AD420-4CBB-42FF-9DA9-D8421B104BA3}" type="parTrans" cxnId="{501F97E0-0E23-4052-9F70-5EB7F8908614}">
      <dgm:prSet/>
      <dgm:spPr/>
      <dgm:t>
        <a:bodyPr/>
        <a:lstStyle/>
        <a:p>
          <a:endParaRPr lang="ru-RU"/>
        </a:p>
      </dgm:t>
    </dgm:pt>
    <dgm:pt modelId="{293DDE4D-A455-442D-B9C7-8A9190000C06}" type="sibTrans" cxnId="{501F97E0-0E23-4052-9F70-5EB7F8908614}">
      <dgm:prSet/>
      <dgm:spPr/>
      <dgm:t>
        <a:bodyPr/>
        <a:lstStyle/>
        <a:p>
          <a:endParaRPr lang="ru-RU"/>
        </a:p>
      </dgm:t>
    </dgm:pt>
    <dgm:pt modelId="{2188970C-838F-4595-ADF7-2EE0444F822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Гипоксия</a:t>
          </a:r>
          <a:endParaRPr lang="ru-RU" dirty="0">
            <a:solidFill>
              <a:schemeClr val="tx1"/>
            </a:solidFill>
          </a:endParaRPr>
        </a:p>
      </dgm:t>
    </dgm:pt>
    <dgm:pt modelId="{38C46D4C-AC92-4B3A-936C-978D04FAEFFE}" type="parTrans" cxnId="{609B4859-927C-45F1-84B4-4C8361983C0C}">
      <dgm:prSet/>
      <dgm:spPr/>
      <dgm:t>
        <a:bodyPr/>
        <a:lstStyle/>
        <a:p>
          <a:endParaRPr lang="ru-RU"/>
        </a:p>
      </dgm:t>
    </dgm:pt>
    <dgm:pt modelId="{3FD9A833-2800-4023-8927-39FDD1817A6D}" type="sibTrans" cxnId="{609B4859-927C-45F1-84B4-4C8361983C0C}">
      <dgm:prSet/>
      <dgm:spPr/>
      <dgm:t>
        <a:bodyPr/>
        <a:lstStyle/>
        <a:p>
          <a:endParaRPr lang="ru-RU"/>
        </a:p>
      </dgm:t>
    </dgm:pt>
    <dgm:pt modelId="{ED6D3752-9B38-4702-8E0B-03B10DC9E022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Почечная и/или печёночная недостаточность</a:t>
          </a:r>
          <a:endParaRPr lang="ru-RU" sz="1600" dirty="0">
            <a:solidFill>
              <a:schemeClr val="tx1"/>
            </a:solidFill>
          </a:endParaRPr>
        </a:p>
      </dgm:t>
    </dgm:pt>
    <dgm:pt modelId="{15B66AF9-AAA6-466B-B26A-A8EE5729B952}" type="parTrans" cxnId="{0FFCA541-EC3D-489E-9182-A1D0578127AA}">
      <dgm:prSet/>
      <dgm:spPr/>
      <dgm:t>
        <a:bodyPr/>
        <a:lstStyle/>
        <a:p>
          <a:endParaRPr lang="ru-RU"/>
        </a:p>
      </dgm:t>
    </dgm:pt>
    <dgm:pt modelId="{68585468-3A12-479B-9274-06C08BEC89AD}" type="sibTrans" cxnId="{0FFCA541-EC3D-489E-9182-A1D0578127AA}">
      <dgm:prSet/>
      <dgm:spPr/>
      <dgm:t>
        <a:bodyPr/>
        <a:lstStyle/>
        <a:p>
          <a:endParaRPr lang="ru-RU"/>
        </a:p>
      </dgm:t>
    </dgm:pt>
    <dgm:pt modelId="{1226286C-AE32-4948-8660-0896CE5D369A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Тяжёлое общее состояние</a:t>
          </a:r>
          <a:endParaRPr lang="ru-RU" sz="1600" dirty="0">
            <a:solidFill>
              <a:schemeClr val="tx1"/>
            </a:solidFill>
          </a:endParaRPr>
        </a:p>
      </dgm:t>
    </dgm:pt>
    <dgm:pt modelId="{C974734C-A678-47AC-B2D0-0BE18D55EA87}" type="parTrans" cxnId="{55F27D5B-68CC-4D2A-84E5-59134909A4C9}">
      <dgm:prSet/>
      <dgm:spPr/>
      <dgm:t>
        <a:bodyPr/>
        <a:lstStyle/>
        <a:p>
          <a:endParaRPr lang="ru-RU"/>
        </a:p>
      </dgm:t>
    </dgm:pt>
    <dgm:pt modelId="{101D9BEB-EA1A-4375-8017-46C862E8D497}" type="sibTrans" cxnId="{55F27D5B-68CC-4D2A-84E5-59134909A4C9}">
      <dgm:prSet/>
      <dgm:spPr/>
      <dgm:t>
        <a:bodyPr/>
        <a:lstStyle/>
        <a:p>
          <a:endParaRPr lang="ru-RU"/>
        </a:p>
      </dgm:t>
    </dgm:pt>
    <dgm:pt modelId="{BC0B1DA0-6E5C-4A7E-86B9-EFBA0AC038FE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Тканевая гипоксия</a:t>
          </a:r>
          <a:endParaRPr lang="ru-RU" sz="1600" dirty="0">
            <a:solidFill>
              <a:schemeClr val="tx1"/>
            </a:solidFill>
          </a:endParaRPr>
        </a:p>
      </dgm:t>
    </dgm:pt>
    <dgm:pt modelId="{56C10E46-C58C-4A9F-B8A8-2B840E1AD457}" type="parTrans" cxnId="{892582C9-7256-44FB-A136-6BF75F494CE7}">
      <dgm:prSet/>
      <dgm:spPr/>
      <dgm:t>
        <a:bodyPr/>
        <a:lstStyle/>
        <a:p>
          <a:endParaRPr lang="ru-RU"/>
        </a:p>
      </dgm:t>
    </dgm:pt>
    <dgm:pt modelId="{A4085DA4-7D5C-4ECB-BFD8-856387EC2C6C}" type="sibTrans" cxnId="{892582C9-7256-44FB-A136-6BF75F494CE7}">
      <dgm:prSet/>
      <dgm:spPr/>
      <dgm:t>
        <a:bodyPr/>
        <a:lstStyle/>
        <a:p>
          <a:endParaRPr lang="ru-RU"/>
        </a:p>
      </dgm:t>
    </dgm:pt>
    <dgm:pt modelId="{BF7D50E6-5CE1-4DAB-BA5F-B4D5148375BB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Терапия </a:t>
          </a:r>
          <a:r>
            <a:rPr lang="ru-RU" sz="1600" dirty="0" err="1" smtClean="0">
              <a:solidFill>
                <a:schemeClr val="tx1"/>
              </a:solidFill>
            </a:rPr>
            <a:t>бигуанидами</a:t>
          </a:r>
          <a:r>
            <a:rPr lang="ru-RU" sz="1600" dirty="0" smtClean="0">
              <a:solidFill>
                <a:schemeClr val="tx1"/>
              </a:solidFill>
            </a:rPr>
            <a:t> (</a:t>
          </a:r>
          <a:r>
            <a:rPr lang="ru-RU" sz="1600" dirty="0" err="1" smtClean="0">
              <a:solidFill>
                <a:schemeClr val="tx1"/>
              </a:solidFill>
            </a:rPr>
            <a:t>метформин</a:t>
          </a:r>
          <a:r>
            <a:rPr lang="ru-RU" sz="1600" dirty="0" smtClean="0">
              <a:solidFill>
                <a:schemeClr val="tx1"/>
              </a:solidFill>
            </a:rPr>
            <a:t>)</a:t>
          </a:r>
          <a:endParaRPr lang="ru-RU" sz="1600" dirty="0">
            <a:solidFill>
              <a:schemeClr val="tx1"/>
            </a:solidFill>
          </a:endParaRPr>
        </a:p>
      </dgm:t>
    </dgm:pt>
    <dgm:pt modelId="{7266F800-4345-449F-8628-B3880B1B8C5B}" type="parTrans" cxnId="{66A482A1-8BC7-4191-9730-F35BE1005E04}">
      <dgm:prSet/>
      <dgm:spPr/>
      <dgm:t>
        <a:bodyPr/>
        <a:lstStyle/>
        <a:p>
          <a:endParaRPr lang="ru-RU"/>
        </a:p>
      </dgm:t>
    </dgm:pt>
    <dgm:pt modelId="{44956715-7F4E-40B4-9597-CCA406630D53}" type="sibTrans" cxnId="{66A482A1-8BC7-4191-9730-F35BE1005E04}">
      <dgm:prSet/>
      <dgm:spPr/>
      <dgm:t>
        <a:bodyPr/>
        <a:lstStyle/>
        <a:p>
          <a:endParaRPr lang="ru-RU"/>
        </a:p>
      </dgm:t>
    </dgm:pt>
    <dgm:pt modelId="{2BE21835-2B4E-4022-A275-A40C275ADE5D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Злоупотребление алкоголем</a:t>
          </a:r>
          <a:endParaRPr lang="ru-RU" sz="1400" dirty="0">
            <a:solidFill>
              <a:schemeClr val="tx1"/>
            </a:solidFill>
          </a:endParaRPr>
        </a:p>
      </dgm:t>
    </dgm:pt>
    <dgm:pt modelId="{C893CD12-F065-48E8-BC5F-91CF0CBD14C5}" type="parTrans" cxnId="{43C81744-B87C-477A-9AAE-BB1F422C88B6}">
      <dgm:prSet/>
      <dgm:spPr/>
      <dgm:t>
        <a:bodyPr/>
        <a:lstStyle/>
        <a:p>
          <a:endParaRPr lang="ru-RU"/>
        </a:p>
      </dgm:t>
    </dgm:pt>
    <dgm:pt modelId="{77CCE6CA-882D-48A0-9789-456A31ADE8D1}" type="sibTrans" cxnId="{43C81744-B87C-477A-9AAE-BB1F422C88B6}">
      <dgm:prSet/>
      <dgm:spPr/>
      <dgm:t>
        <a:bodyPr/>
        <a:lstStyle/>
        <a:p>
          <a:endParaRPr lang="ru-RU"/>
        </a:p>
      </dgm:t>
    </dgm:pt>
    <dgm:pt modelId="{21B7C681-CEA8-4B27-9190-F05C1A050455}">
      <dgm:prSet phldrT="[Текст]" custT="1"/>
      <dgm:spPr/>
      <dgm:t>
        <a:bodyPr/>
        <a:lstStyle/>
        <a:p>
          <a:pPr>
            <a:lnSpc>
              <a:spcPct val="75000"/>
            </a:lnSpc>
          </a:pPr>
          <a:r>
            <a:rPr lang="ru-RU" sz="1600" dirty="0" smtClean="0">
              <a:solidFill>
                <a:schemeClr val="tx1"/>
              </a:solidFill>
            </a:rPr>
            <a:t>Введение </a:t>
          </a:r>
          <a:r>
            <a:rPr lang="ru-RU" sz="1600" dirty="0" err="1" smtClean="0">
              <a:solidFill>
                <a:schemeClr val="tx1"/>
              </a:solidFill>
            </a:rPr>
            <a:t>рентгеноконтрастных</a:t>
          </a:r>
          <a:r>
            <a:rPr lang="ru-RU" sz="1600" dirty="0" smtClean="0">
              <a:solidFill>
                <a:schemeClr val="tx1"/>
              </a:solidFill>
            </a:rPr>
            <a:t> веществ</a:t>
          </a:r>
          <a:endParaRPr lang="ru-RU" sz="1600" dirty="0">
            <a:solidFill>
              <a:schemeClr val="tx1"/>
            </a:solidFill>
          </a:endParaRPr>
        </a:p>
      </dgm:t>
    </dgm:pt>
    <dgm:pt modelId="{E20E1912-4C95-4DD6-989E-10ACF07098D2}" type="parTrans" cxnId="{E6B431FA-B9AF-43EC-A2B3-60DE2B684034}">
      <dgm:prSet/>
      <dgm:spPr/>
      <dgm:t>
        <a:bodyPr/>
        <a:lstStyle/>
        <a:p>
          <a:endParaRPr lang="ru-RU"/>
        </a:p>
      </dgm:t>
    </dgm:pt>
    <dgm:pt modelId="{A5B0E512-3FBF-4979-92AA-D0547FCFDEF8}" type="sibTrans" cxnId="{E6B431FA-B9AF-43EC-A2B3-60DE2B684034}">
      <dgm:prSet/>
      <dgm:spPr/>
      <dgm:t>
        <a:bodyPr/>
        <a:lstStyle/>
        <a:p>
          <a:endParaRPr lang="ru-RU"/>
        </a:p>
      </dgm:t>
    </dgm:pt>
    <dgm:pt modelId="{7C3F6EE6-40BC-4F37-87FC-8769FD478CD6}" type="pres">
      <dgm:prSet presAssocID="{C859726C-55B2-4A8C-8AC6-36C0D3FEED91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4AADD9-C1BF-4775-AAA2-7671F1E8EE84}" type="pres">
      <dgm:prSet presAssocID="{D2A4B934-E8ED-469E-AF25-74652846869F}" presName="compNode" presStyleCnt="0"/>
      <dgm:spPr/>
    </dgm:pt>
    <dgm:pt modelId="{82828E88-DD7D-4852-B4F2-2D97F7B0AF32}" type="pres">
      <dgm:prSet presAssocID="{D2A4B934-E8ED-469E-AF25-74652846869F}" presName="aNode" presStyleLbl="bgShp" presStyleIdx="0" presStyleCnt="3" custScaleX="71939"/>
      <dgm:spPr/>
      <dgm:t>
        <a:bodyPr/>
        <a:lstStyle/>
        <a:p>
          <a:endParaRPr lang="ru-RU"/>
        </a:p>
      </dgm:t>
    </dgm:pt>
    <dgm:pt modelId="{A4D7D403-1BB7-42A3-9263-9C1568E852DD}" type="pres">
      <dgm:prSet presAssocID="{D2A4B934-E8ED-469E-AF25-74652846869F}" presName="textNode" presStyleLbl="bgShp" presStyleIdx="0" presStyleCnt="3"/>
      <dgm:spPr/>
      <dgm:t>
        <a:bodyPr/>
        <a:lstStyle/>
        <a:p>
          <a:endParaRPr lang="ru-RU"/>
        </a:p>
      </dgm:t>
    </dgm:pt>
    <dgm:pt modelId="{013209BA-A55C-4084-8DBE-6A83BEF66084}" type="pres">
      <dgm:prSet presAssocID="{D2A4B934-E8ED-469E-AF25-74652846869F}" presName="compChildNode" presStyleCnt="0"/>
      <dgm:spPr/>
    </dgm:pt>
    <dgm:pt modelId="{1E363080-6FC4-4966-B9EF-5FABA7E05DB5}" type="pres">
      <dgm:prSet presAssocID="{D2A4B934-E8ED-469E-AF25-74652846869F}" presName="theInnerList" presStyleCnt="0"/>
      <dgm:spPr/>
    </dgm:pt>
    <dgm:pt modelId="{05C6DD14-16B2-4769-AFB8-4DC795974154}" type="pres">
      <dgm:prSet presAssocID="{3746E106-0E4B-491B-A272-4985AD3B7D64}" presName="childNode" presStyleLbl="node1" presStyleIdx="0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740CE-B546-4360-A7AC-BE83A78EF1A9}" type="pres">
      <dgm:prSet presAssocID="{3746E106-0E4B-491B-A272-4985AD3B7D64}" presName="aSpace2" presStyleCnt="0"/>
      <dgm:spPr/>
    </dgm:pt>
    <dgm:pt modelId="{777ADA9D-8E2E-40F2-9547-E0C25B5C310D}" type="pres">
      <dgm:prSet presAssocID="{3CC4D4EF-075F-4F7A-97C2-2DF18AD67736}" presName="childNode" presStyleLbl="node1" presStyleIdx="1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F9B37-220D-4B7A-9C7E-78403D11F157}" type="pres">
      <dgm:prSet presAssocID="{3CC4D4EF-075F-4F7A-97C2-2DF18AD67736}" presName="aSpace2" presStyleCnt="0"/>
      <dgm:spPr/>
    </dgm:pt>
    <dgm:pt modelId="{02E6E0C3-4CB3-4551-A648-8BD09B94BB2D}" type="pres">
      <dgm:prSet presAssocID="{72DBEE5A-DB88-419E-9B77-30BDE7ABE38B}" presName="childNode" presStyleLbl="node1" presStyleIdx="2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BA2A6A-79EE-482E-B54F-BD5801966E7D}" type="pres">
      <dgm:prSet presAssocID="{72DBEE5A-DB88-419E-9B77-30BDE7ABE38B}" presName="aSpace2" presStyleCnt="0"/>
      <dgm:spPr/>
    </dgm:pt>
    <dgm:pt modelId="{4F8EF970-B2E8-4EC0-8BDC-D8F9B5BB1238}" type="pres">
      <dgm:prSet presAssocID="{ED6D3752-9B38-4702-8E0B-03B10DC9E022}" presName="childNode" presStyleLbl="node1" presStyleIdx="3" presStyleCnt="12" custScaleX="82347" custScaleY="30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EDCD54-2B85-408A-89B5-F78159931F41}" type="pres">
      <dgm:prSet presAssocID="{ED6D3752-9B38-4702-8E0B-03B10DC9E022}" presName="aSpace2" presStyleCnt="0"/>
      <dgm:spPr/>
    </dgm:pt>
    <dgm:pt modelId="{33484AC1-A575-41C1-A5D4-6BAE26FA32FA}" type="pres">
      <dgm:prSet presAssocID="{1226286C-AE32-4948-8660-0896CE5D369A}" presName="childNode" presStyleLbl="node1" presStyleIdx="4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DD63A-AD3A-42B5-B9C9-88298801DEAF}" type="pres">
      <dgm:prSet presAssocID="{1226286C-AE32-4948-8660-0896CE5D369A}" presName="aSpace2" presStyleCnt="0"/>
      <dgm:spPr/>
    </dgm:pt>
    <dgm:pt modelId="{99890E12-D363-4A79-BF1D-F346C727C8EB}" type="pres">
      <dgm:prSet presAssocID="{BC0B1DA0-6E5C-4A7E-86B9-EFBA0AC038FE}" presName="childNode" presStyleLbl="node1" presStyleIdx="5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0D73F-743F-4AD2-9265-FF81F26ED01C}" type="pres">
      <dgm:prSet presAssocID="{BC0B1DA0-6E5C-4A7E-86B9-EFBA0AC038FE}" presName="aSpace2" presStyleCnt="0"/>
      <dgm:spPr/>
    </dgm:pt>
    <dgm:pt modelId="{9847CDCD-746D-42DD-B7C8-9DA445970B98}" type="pres">
      <dgm:prSet presAssocID="{21B7C681-CEA8-4B27-9190-F05C1A050455}" presName="childNode" presStyleLbl="node1" presStyleIdx="6" presStyleCnt="12" custScaleX="82347" custScaleY="30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606C6-F509-4786-935D-98CFC039E3E5}" type="pres">
      <dgm:prSet presAssocID="{21B7C681-CEA8-4B27-9190-F05C1A050455}" presName="aSpace2" presStyleCnt="0"/>
      <dgm:spPr/>
    </dgm:pt>
    <dgm:pt modelId="{97B02F2D-F32D-438D-8946-7D45DD461FD4}" type="pres">
      <dgm:prSet presAssocID="{BF7D50E6-5CE1-4DAB-BA5F-B4D5148375BB}" presName="childNode" presStyleLbl="node1" presStyleIdx="7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9F4C1-9A13-41CF-A044-D7FBBAFC7B92}" type="pres">
      <dgm:prSet presAssocID="{BF7D50E6-5CE1-4DAB-BA5F-B4D5148375BB}" presName="aSpace2" presStyleCnt="0"/>
      <dgm:spPr/>
    </dgm:pt>
    <dgm:pt modelId="{33D333F9-8953-48CD-A5B4-987168DD47E7}" type="pres">
      <dgm:prSet presAssocID="{2BE21835-2B4E-4022-A275-A40C275ADE5D}" presName="childNode" presStyleLbl="node1" presStyleIdx="8" presStyleCnt="12" custScaleX="82347" custScaleY="189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95DBE9-AB0D-4610-989A-605A94FBE289}" type="pres">
      <dgm:prSet presAssocID="{D2A4B934-E8ED-469E-AF25-74652846869F}" presName="aSpace" presStyleCnt="0"/>
      <dgm:spPr/>
    </dgm:pt>
    <dgm:pt modelId="{292EE681-D9F9-4A6C-8E67-5EC99DD761B0}" type="pres">
      <dgm:prSet presAssocID="{5BE49810-5AE1-45F8-BA45-86C2EC6056AD}" presName="compNode" presStyleCnt="0"/>
      <dgm:spPr/>
    </dgm:pt>
    <dgm:pt modelId="{817F1283-2819-4F5F-91B6-A3E0CAD9F597}" type="pres">
      <dgm:prSet presAssocID="{5BE49810-5AE1-45F8-BA45-86C2EC6056AD}" presName="aNode" presStyleLbl="bgShp" presStyleIdx="1" presStyleCnt="3" custScaleX="39760" custLinFactNeighborX="5576"/>
      <dgm:spPr/>
      <dgm:t>
        <a:bodyPr/>
        <a:lstStyle/>
        <a:p>
          <a:endParaRPr lang="ru-RU"/>
        </a:p>
      </dgm:t>
    </dgm:pt>
    <dgm:pt modelId="{888A705C-CCAC-48A3-B178-9D4CACACA944}" type="pres">
      <dgm:prSet presAssocID="{5BE49810-5AE1-45F8-BA45-86C2EC6056AD}" presName="textNode" presStyleLbl="bgShp" presStyleIdx="1" presStyleCnt="3"/>
      <dgm:spPr/>
      <dgm:t>
        <a:bodyPr/>
        <a:lstStyle/>
        <a:p>
          <a:endParaRPr lang="ru-RU"/>
        </a:p>
      </dgm:t>
    </dgm:pt>
    <dgm:pt modelId="{864E87FC-B1ED-44F3-A00B-5BA0E97C4C79}" type="pres">
      <dgm:prSet presAssocID="{5BE49810-5AE1-45F8-BA45-86C2EC6056AD}" presName="compChildNode" presStyleCnt="0"/>
      <dgm:spPr/>
    </dgm:pt>
    <dgm:pt modelId="{9D1CACC7-0F60-4A9E-93DC-5098FB2F6842}" type="pres">
      <dgm:prSet presAssocID="{5BE49810-5AE1-45F8-BA45-86C2EC6056AD}" presName="theInnerList" presStyleCnt="0"/>
      <dgm:spPr/>
    </dgm:pt>
    <dgm:pt modelId="{660327F2-A87C-4667-BE52-603AE75B4CBE}" type="pres">
      <dgm:prSet presAssocID="{7F15AB9B-7EF2-459A-9570-5DDAE4754081}" presName="childNode" presStyleLbl="node1" presStyleIdx="9" presStyleCnt="12" custScaleX="41442" custLinFactNeighborX="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2F075-91B4-4CAF-BC3E-65FCD0AE3AA6}" type="pres">
      <dgm:prSet presAssocID="{7F15AB9B-7EF2-459A-9570-5DDAE4754081}" presName="aSpace2" presStyleCnt="0"/>
      <dgm:spPr/>
    </dgm:pt>
    <dgm:pt modelId="{04E4B607-F358-4E40-8580-16916C3710F7}" type="pres">
      <dgm:prSet presAssocID="{2188970C-838F-4595-ADF7-2EE0444F8227}" presName="childNode" presStyleLbl="node1" presStyleIdx="10" presStyleCnt="12" custScaleX="41442" custLinFactNeighborX="6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C2A5D-44BC-4C5A-8758-CF25649C5BCD}" type="pres">
      <dgm:prSet presAssocID="{5BE49810-5AE1-45F8-BA45-86C2EC6056AD}" presName="aSpace" presStyleCnt="0"/>
      <dgm:spPr/>
    </dgm:pt>
    <dgm:pt modelId="{DCF663B7-82AA-4CF1-8030-2157DCBF3D8E}" type="pres">
      <dgm:prSet presAssocID="{30259DEB-7BB4-4A11-A23A-D42E8FBCFD3D}" presName="compNode" presStyleCnt="0"/>
      <dgm:spPr/>
    </dgm:pt>
    <dgm:pt modelId="{8842DDAC-CD87-467E-8C5F-3CF4E8793CC5}" type="pres">
      <dgm:prSet presAssocID="{30259DEB-7BB4-4A11-A23A-D42E8FBCFD3D}" presName="aNode" presStyleLbl="bgShp" presStyleIdx="2" presStyleCnt="3" custScaleX="39760" custLinFactNeighborX="11152"/>
      <dgm:spPr/>
      <dgm:t>
        <a:bodyPr/>
        <a:lstStyle/>
        <a:p>
          <a:endParaRPr lang="ru-RU"/>
        </a:p>
      </dgm:t>
    </dgm:pt>
    <dgm:pt modelId="{122642A1-24D4-493D-8657-43D7BB9F073F}" type="pres">
      <dgm:prSet presAssocID="{30259DEB-7BB4-4A11-A23A-D42E8FBCFD3D}" presName="textNode" presStyleLbl="bgShp" presStyleIdx="2" presStyleCnt="3"/>
      <dgm:spPr/>
      <dgm:t>
        <a:bodyPr/>
        <a:lstStyle/>
        <a:p>
          <a:endParaRPr lang="ru-RU"/>
        </a:p>
      </dgm:t>
    </dgm:pt>
    <dgm:pt modelId="{28736C35-0AB5-416D-B710-E5B51D387D11}" type="pres">
      <dgm:prSet presAssocID="{30259DEB-7BB4-4A11-A23A-D42E8FBCFD3D}" presName="compChildNode" presStyleCnt="0"/>
      <dgm:spPr/>
    </dgm:pt>
    <dgm:pt modelId="{29C8981C-BE68-4165-A097-3A11278D785D}" type="pres">
      <dgm:prSet presAssocID="{30259DEB-7BB4-4A11-A23A-D42E8FBCFD3D}" presName="theInnerList" presStyleCnt="0"/>
      <dgm:spPr/>
    </dgm:pt>
    <dgm:pt modelId="{0A07DB75-3A80-4D72-90E4-40BBC7446F41}" type="pres">
      <dgm:prSet presAssocID="{BB9FFB5D-98DD-46B4-A064-D791592E1C05}" presName="childNode" presStyleLbl="node1" presStyleIdx="11" presStyleCnt="12" custScaleX="42911" custLinFactNeighborX="14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837C40-2FBD-4E0B-B73C-34B889CAA641}" type="presOf" srcId="{ED6D3752-9B38-4702-8E0B-03B10DC9E022}" destId="{4F8EF970-B2E8-4EC0-8BDC-D8F9B5BB1238}" srcOrd="0" destOrd="0" presId="urn:microsoft.com/office/officeart/2005/8/layout/lProcess2"/>
    <dgm:cxn modelId="{0FFCA541-EC3D-489E-9182-A1D0578127AA}" srcId="{D2A4B934-E8ED-469E-AF25-74652846869F}" destId="{ED6D3752-9B38-4702-8E0B-03B10DC9E022}" srcOrd="3" destOrd="0" parTransId="{15B66AF9-AAA6-466B-B26A-A8EE5729B952}" sibTransId="{68585468-3A12-479B-9274-06C08BEC89AD}"/>
    <dgm:cxn modelId="{8BEB13EE-65EE-44B3-8A23-42D00FDE8EEE}" type="presOf" srcId="{BC0B1DA0-6E5C-4A7E-86B9-EFBA0AC038FE}" destId="{99890E12-D363-4A79-BF1D-F346C727C8EB}" srcOrd="0" destOrd="0" presId="urn:microsoft.com/office/officeart/2005/8/layout/lProcess2"/>
    <dgm:cxn modelId="{66A482A1-8BC7-4191-9730-F35BE1005E04}" srcId="{D2A4B934-E8ED-469E-AF25-74652846869F}" destId="{BF7D50E6-5CE1-4DAB-BA5F-B4D5148375BB}" srcOrd="7" destOrd="0" parTransId="{7266F800-4345-449F-8628-B3880B1B8C5B}" sibTransId="{44956715-7F4E-40B4-9597-CCA406630D53}"/>
    <dgm:cxn modelId="{34CCA349-6E2F-4FFD-813D-7ABC0524864B}" type="presOf" srcId="{21B7C681-CEA8-4B27-9190-F05C1A050455}" destId="{9847CDCD-746D-42DD-B7C8-9DA445970B98}" srcOrd="0" destOrd="0" presId="urn:microsoft.com/office/officeart/2005/8/layout/lProcess2"/>
    <dgm:cxn modelId="{8A5AD5E1-90C9-4711-80BA-532280EAFCDD}" type="presOf" srcId="{5BE49810-5AE1-45F8-BA45-86C2EC6056AD}" destId="{888A705C-CCAC-48A3-B178-9D4CACACA944}" srcOrd="1" destOrd="0" presId="urn:microsoft.com/office/officeart/2005/8/layout/lProcess2"/>
    <dgm:cxn modelId="{892582C9-7256-44FB-A136-6BF75F494CE7}" srcId="{D2A4B934-E8ED-469E-AF25-74652846869F}" destId="{BC0B1DA0-6E5C-4A7E-86B9-EFBA0AC038FE}" srcOrd="5" destOrd="0" parTransId="{56C10E46-C58C-4A9F-B8A8-2B840E1AD457}" sibTransId="{A4085DA4-7D5C-4ECB-BFD8-856387EC2C6C}"/>
    <dgm:cxn modelId="{F3EAF093-58D4-4C26-B19A-20AA48048993}" type="presOf" srcId="{3746E106-0E4B-491B-A272-4985AD3B7D64}" destId="{05C6DD14-16B2-4769-AFB8-4DC795974154}" srcOrd="0" destOrd="0" presId="urn:microsoft.com/office/officeart/2005/8/layout/lProcess2"/>
    <dgm:cxn modelId="{C3FE1CAF-A043-407E-AE9C-24CFD21F6BF3}" type="presOf" srcId="{30259DEB-7BB4-4A11-A23A-D42E8FBCFD3D}" destId="{8842DDAC-CD87-467E-8C5F-3CF4E8793CC5}" srcOrd="0" destOrd="0" presId="urn:microsoft.com/office/officeart/2005/8/layout/lProcess2"/>
    <dgm:cxn modelId="{06DB6BFF-188A-4C42-8A34-787E52A724FB}" srcId="{D2A4B934-E8ED-469E-AF25-74652846869F}" destId="{3CC4D4EF-075F-4F7A-97C2-2DF18AD67736}" srcOrd="1" destOrd="0" parTransId="{95BC39B6-DF71-4D1D-B3D6-3BFA71EFCECD}" sibTransId="{ABF82477-6D65-4184-9820-0F5CC051887E}"/>
    <dgm:cxn modelId="{501F97E0-0E23-4052-9F70-5EB7F8908614}" srcId="{30259DEB-7BB4-4A11-A23A-D42E8FBCFD3D}" destId="{BB9FFB5D-98DD-46B4-A064-D791592E1C05}" srcOrd="0" destOrd="0" parTransId="{536AD420-4CBB-42FF-9DA9-D8421B104BA3}" sibTransId="{293DDE4D-A455-442D-B9C7-8A9190000C06}"/>
    <dgm:cxn modelId="{E4B69334-85CD-44D9-81F8-6AA0EA167966}" srcId="{5BE49810-5AE1-45F8-BA45-86C2EC6056AD}" destId="{7F15AB9B-7EF2-459A-9570-5DDAE4754081}" srcOrd="0" destOrd="0" parTransId="{5E1C73A1-EABC-41C3-AFE6-D022F58F6C27}" sibTransId="{3EE9335F-92F1-4D4A-8818-3FA18E28468F}"/>
    <dgm:cxn modelId="{43C81744-B87C-477A-9AAE-BB1F422C88B6}" srcId="{D2A4B934-E8ED-469E-AF25-74652846869F}" destId="{2BE21835-2B4E-4022-A275-A40C275ADE5D}" srcOrd="8" destOrd="0" parTransId="{C893CD12-F065-48E8-BC5F-91CF0CBD14C5}" sibTransId="{77CCE6CA-882D-48A0-9789-456A31ADE8D1}"/>
    <dgm:cxn modelId="{37EFF822-85A8-4429-8FBE-D4979F30D9AC}" type="presOf" srcId="{3CC4D4EF-075F-4F7A-97C2-2DF18AD67736}" destId="{777ADA9D-8E2E-40F2-9547-E0C25B5C310D}" srcOrd="0" destOrd="0" presId="urn:microsoft.com/office/officeart/2005/8/layout/lProcess2"/>
    <dgm:cxn modelId="{C7D00896-54B4-481B-9F78-0626B6048375}" type="presOf" srcId="{5BE49810-5AE1-45F8-BA45-86C2EC6056AD}" destId="{817F1283-2819-4F5F-91B6-A3E0CAD9F597}" srcOrd="0" destOrd="0" presId="urn:microsoft.com/office/officeart/2005/8/layout/lProcess2"/>
    <dgm:cxn modelId="{D2CB423A-9770-4856-A7AD-E217249534E7}" type="presOf" srcId="{7F15AB9B-7EF2-459A-9570-5DDAE4754081}" destId="{660327F2-A87C-4667-BE52-603AE75B4CBE}" srcOrd="0" destOrd="0" presId="urn:microsoft.com/office/officeart/2005/8/layout/lProcess2"/>
    <dgm:cxn modelId="{5063D9F4-88C2-4CE7-B390-82888EC47EDE}" type="presOf" srcId="{C859726C-55B2-4A8C-8AC6-36C0D3FEED91}" destId="{7C3F6EE6-40BC-4F37-87FC-8769FD478CD6}" srcOrd="0" destOrd="0" presId="urn:microsoft.com/office/officeart/2005/8/layout/lProcess2"/>
    <dgm:cxn modelId="{75623B3E-E12C-435A-9E25-AFB601C80FF5}" srcId="{C859726C-55B2-4A8C-8AC6-36C0D3FEED91}" destId="{5BE49810-5AE1-45F8-BA45-86C2EC6056AD}" srcOrd="1" destOrd="0" parTransId="{6007F67A-22AA-4D6C-AFF8-8C13682EA6AA}" sibTransId="{E8F0045A-16E0-4724-B43F-054B87C40283}"/>
    <dgm:cxn modelId="{55F27D5B-68CC-4D2A-84E5-59134909A4C9}" srcId="{D2A4B934-E8ED-469E-AF25-74652846869F}" destId="{1226286C-AE32-4948-8660-0896CE5D369A}" srcOrd="4" destOrd="0" parTransId="{C974734C-A678-47AC-B2D0-0BE18D55EA87}" sibTransId="{101D9BEB-EA1A-4375-8017-46C862E8D497}"/>
    <dgm:cxn modelId="{CF2FD6AD-312D-4785-9A3D-4A44135D9F23}" type="presOf" srcId="{72DBEE5A-DB88-419E-9B77-30BDE7ABE38B}" destId="{02E6E0C3-4CB3-4551-A648-8BD09B94BB2D}" srcOrd="0" destOrd="0" presId="urn:microsoft.com/office/officeart/2005/8/layout/lProcess2"/>
    <dgm:cxn modelId="{188E1AA0-86BC-497B-B27E-BD039BF2EA67}" type="presOf" srcId="{BB9FFB5D-98DD-46B4-A064-D791592E1C05}" destId="{0A07DB75-3A80-4D72-90E4-40BBC7446F41}" srcOrd="0" destOrd="0" presId="urn:microsoft.com/office/officeart/2005/8/layout/lProcess2"/>
    <dgm:cxn modelId="{E6B431FA-B9AF-43EC-A2B3-60DE2B684034}" srcId="{D2A4B934-E8ED-469E-AF25-74652846869F}" destId="{21B7C681-CEA8-4B27-9190-F05C1A050455}" srcOrd="6" destOrd="0" parTransId="{E20E1912-4C95-4DD6-989E-10ACF07098D2}" sibTransId="{A5B0E512-3FBF-4979-92AA-D0547FCFDEF8}"/>
    <dgm:cxn modelId="{3ECC4136-77AE-4B9E-B4B4-249A046E58F8}" type="presOf" srcId="{30259DEB-7BB4-4A11-A23A-D42E8FBCFD3D}" destId="{122642A1-24D4-493D-8657-43D7BB9F073F}" srcOrd="1" destOrd="0" presId="urn:microsoft.com/office/officeart/2005/8/layout/lProcess2"/>
    <dgm:cxn modelId="{09EC4655-F896-47E9-9672-8B1FE17CF719}" type="presOf" srcId="{2BE21835-2B4E-4022-A275-A40C275ADE5D}" destId="{33D333F9-8953-48CD-A5B4-987168DD47E7}" srcOrd="0" destOrd="0" presId="urn:microsoft.com/office/officeart/2005/8/layout/lProcess2"/>
    <dgm:cxn modelId="{F1496CB8-B073-46B5-980E-18EEB42B7DE3}" srcId="{C859726C-55B2-4A8C-8AC6-36C0D3FEED91}" destId="{30259DEB-7BB4-4A11-A23A-D42E8FBCFD3D}" srcOrd="2" destOrd="0" parTransId="{FB070099-DBA0-4457-8B30-163F6D4A43FA}" sibTransId="{B40356BE-4A40-4EB0-8433-26C7D3A2190F}"/>
    <dgm:cxn modelId="{B81BA3D0-9524-42C4-937A-54A8E1C361D8}" srcId="{D2A4B934-E8ED-469E-AF25-74652846869F}" destId="{72DBEE5A-DB88-419E-9B77-30BDE7ABE38B}" srcOrd="2" destOrd="0" parTransId="{D3086D84-A36A-4225-AAF2-31CBE26A069D}" sibTransId="{8BD6C0CB-36E4-4B02-9ED3-A1EFC6758156}"/>
    <dgm:cxn modelId="{C8BA00E5-B15B-4A3A-8E6A-68A0340305D0}" type="presOf" srcId="{BF7D50E6-5CE1-4DAB-BA5F-B4D5148375BB}" destId="{97B02F2D-F32D-438D-8946-7D45DD461FD4}" srcOrd="0" destOrd="0" presId="urn:microsoft.com/office/officeart/2005/8/layout/lProcess2"/>
    <dgm:cxn modelId="{B4668352-C6A9-4F54-A6BD-BCC148366863}" type="presOf" srcId="{2188970C-838F-4595-ADF7-2EE0444F8227}" destId="{04E4B607-F358-4E40-8580-16916C3710F7}" srcOrd="0" destOrd="0" presId="urn:microsoft.com/office/officeart/2005/8/layout/lProcess2"/>
    <dgm:cxn modelId="{3AA89200-7BBF-4213-AA33-04082FCDED42}" type="presOf" srcId="{1226286C-AE32-4948-8660-0896CE5D369A}" destId="{33484AC1-A575-41C1-A5D4-6BAE26FA32FA}" srcOrd="0" destOrd="0" presId="urn:microsoft.com/office/officeart/2005/8/layout/lProcess2"/>
    <dgm:cxn modelId="{BC4C31FB-26DF-4EA5-A0D3-4BE56047FD25}" srcId="{D2A4B934-E8ED-469E-AF25-74652846869F}" destId="{3746E106-0E4B-491B-A272-4985AD3B7D64}" srcOrd="0" destOrd="0" parTransId="{1E83DA7F-B706-435B-808B-E620245E33B1}" sibTransId="{9063AF31-4ED2-4DBC-8718-808D15C20E42}"/>
    <dgm:cxn modelId="{A638262F-3929-46D1-B953-E6AE2224E922}" srcId="{C859726C-55B2-4A8C-8AC6-36C0D3FEED91}" destId="{D2A4B934-E8ED-469E-AF25-74652846869F}" srcOrd="0" destOrd="0" parTransId="{79CC4024-3189-46FA-9375-2BFF5A10F55C}" sibTransId="{E217E488-8A29-4A7A-B6D9-37C46390619C}"/>
    <dgm:cxn modelId="{F2D12583-DA37-4F0B-A81D-1BCB185B85F9}" type="presOf" srcId="{D2A4B934-E8ED-469E-AF25-74652846869F}" destId="{A4D7D403-1BB7-42A3-9263-9C1568E852DD}" srcOrd="1" destOrd="0" presId="urn:microsoft.com/office/officeart/2005/8/layout/lProcess2"/>
    <dgm:cxn modelId="{19FAD31A-CEC8-4713-8411-D7DF889FF35A}" type="presOf" srcId="{D2A4B934-E8ED-469E-AF25-74652846869F}" destId="{82828E88-DD7D-4852-B4F2-2D97F7B0AF32}" srcOrd="0" destOrd="0" presId="urn:microsoft.com/office/officeart/2005/8/layout/lProcess2"/>
    <dgm:cxn modelId="{609B4859-927C-45F1-84B4-4C8361983C0C}" srcId="{5BE49810-5AE1-45F8-BA45-86C2EC6056AD}" destId="{2188970C-838F-4595-ADF7-2EE0444F8227}" srcOrd="1" destOrd="0" parTransId="{38C46D4C-AC92-4B3A-936C-978D04FAEFFE}" sibTransId="{3FD9A833-2800-4023-8927-39FDD1817A6D}"/>
    <dgm:cxn modelId="{BB467B5F-FE09-4120-B0B4-E44E2F00A6B1}" type="presParOf" srcId="{7C3F6EE6-40BC-4F37-87FC-8769FD478CD6}" destId="{194AADD9-C1BF-4775-AAA2-7671F1E8EE84}" srcOrd="0" destOrd="0" presId="urn:microsoft.com/office/officeart/2005/8/layout/lProcess2"/>
    <dgm:cxn modelId="{5BD8A637-E12D-482B-85DD-86965BFD74CD}" type="presParOf" srcId="{194AADD9-C1BF-4775-AAA2-7671F1E8EE84}" destId="{82828E88-DD7D-4852-B4F2-2D97F7B0AF32}" srcOrd="0" destOrd="0" presId="urn:microsoft.com/office/officeart/2005/8/layout/lProcess2"/>
    <dgm:cxn modelId="{36AA3B7C-DD24-425C-BB92-B556DA47C00F}" type="presParOf" srcId="{194AADD9-C1BF-4775-AAA2-7671F1E8EE84}" destId="{A4D7D403-1BB7-42A3-9263-9C1568E852DD}" srcOrd="1" destOrd="0" presId="urn:microsoft.com/office/officeart/2005/8/layout/lProcess2"/>
    <dgm:cxn modelId="{89D58F23-9E4E-4AC0-AB53-A6071E2375CD}" type="presParOf" srcId="{194AADD9-C1BF-4775-AAA2-7671F1E8EE84}" destId="{013209BA-A55C-4084-8DBE-6A83BEF66084}" srcOrd="2" destOrd="0" presId="urn:microsoft.com/office/officeart/2005/8/layout/lProcess2"/>
    <dgm:cxn modelId="{3F1E0BFF-0F80-4BEA-A210-F41580CDCA98}" type="presParOf" srcId="{013209BA-A55C-4084-8DBE-6A83BEF66084}" destId="{1E363080-6FC4-4966-B9EF-5FABA7E05DB5}" srcOrd="0" destOrd="0" presId="urn:microsoft.com/office/officeart/2005/8/layout/lProcess2"/>
    <dgm:cxn modelId="{810C518D-3E0C-459D-A49E-8C747D4FDAE8}" type="presParOf" srcId="{1E363080-6FC4-4966-B9EF-5FABA7E05DB5}" destId="{05C6DD14-16B2-4769-AFB8-4DC795974154}" srcOrd="0" destOrd="0" presId="urn:microsoft.com/office/officeart/2005/8/layout/lProcess2"/>
    <dgm:cxn modelId="{AE90086F-7ED2-40BA-92F8-16D01EE6EE6D}" type="presParOf" srcId="{1E363080-6FC4-4966-B9EF-5FABA7E05DB5}" destId="{5F2740CE-B546-4360-A7AC-BE83A78EF1A9}" srcOrd="1" destOrd="0" presId="urn:microsoft.com/office/officeart/2005/8/layout/lProcess2"/>
    <dgm:cxn modelId="{45FB94A9-9276-4A01-91F7-2509934C739D}" type="presParOf" srcId="{1E363080-6FC4-4966-B9EF-5FABA7E05DB5}" destId="{777ADA9D-8E2E-40F2-9547-E0C25B5C310D}" srcOrd="2" destOrd="0" presId="urn:microsoft.com/office/officeart/2005/8/layout/lProcess2"/>
    <dgm:cxn modelId="{E637A624-54F1-4850-8A4B-F92B224CB56B}" type="presParOf" srcId="{1E363080-6FC4-4966-B9EF-5FABA7E05DB5}" destId="{D49F9B37-220D-4B7A-9C7E-78403D11F157}" srcOrd="3" destOrd="0" presId="urn:microsoft.com/office/officeart/2005/8/layout/lProcess2"/>
    <dgm:cxn modelId="{A65F6D05-8233-4579-8EE0-B2C076502318}" type="presParOf" srcId="{1E363080-6FC4-4966-B9EF-5FABA7E05DB5}" destId="{02E6E0C3-4CB3-4551-A648-8BD09B94BB2D}" srcOrd="4" destOrd="0" presId="urn:microsoft.com/office/officeart/2005/8/layout/lProcess2"/>
    <dgm:cxn modelId="{240B0882-0FF8-46C6-9778-4899CEB651A5}" type="presParOf" srcId="{1E363080-6FC4-4966-B9EF-5FABA7E05DB5}" destId="{5BBA2A6A-79EE-482E-B54F-BD5801966E7D}" srcOrd="5" destOrd="0" presId="urn:microsoft.com/office/officeart/2005/8/layout/lProcess2"/>
    <dgm:cxn modelId="{5D28A4C3-9C52-4DFA-A660-86D3509DA6CF}" type="presParOf" srcId="{1E363080-6FC4-4966-B9EF-5FABA7E05DB5}" destId="{4F8EF970-B2E8-4EC0-8BDC-D8F9B5BB1238}" srcOrd="6" destOrd="0" presId="urn:microsoft.com/office/officeart/2005/8/layout/lProcess2"/>
    <dgm:cxn modelId="{41717604-F839-4758-B237-1CF85B47D289}" type="presParOf" srcId="{1E363080-6FC4-4966-B9EF-5FABA7E05DB5}" destId="{48EDCD54-2B85-408A-89B5-F78159931F41}" srcOrd="7" destOrd="0" presId="urn:microsoft.com/office/officeart/2005/8/layout/lProcess2"/>
    <dgm:cxn modelId="{810E11EC-D95F-4098-B938-9554DFA1779C}" type="presParOf" srcId="{1E363080-6FC4-4966-B9EF-5FABA7E05DB5}" destId="{33484AC1-A575-41C1-A5D4-6BAE26FA32FA}" srcOrd="8" destOrd="0" presId="urn:microsoft.com/office/officeart/2005/8/layout/lProcess2"/>
    <dgm:cxn modelId="{ED0F6EED-99EA-4847-9776-0DA97CFF5CAB}" type="presParOf" srcId="{1E363080-6FC4-4966-B9EF-5FABA7E05DB5}" destId="{DF5DD63A-AD3A-42B5-B9C9-88298801DEAF}" srcOrd="9" destOrd="0" presId="urn:microsoft.com/office/officeart/2005/8/layout/lProcess2"/>
    <dgm:cxn modelId="{F0EEA007-1335-4067-95AE-8154EEAE6631}" type="presParOf" srcId="{1E363080-6FC4-4966-B9EF-5FABA7E05DB5}" destId="{99890E12-D363-4A79-BF1D-F346C727C8EB}" srcOrd="10" destOrd="0" presId="urn:microsoft.com/office/officeart/2005/8/layout/lProcess2"/>
    <dgm:cxn modelId="{D57DA918-EE33-4D6C-BB5B-540D60001E97}" type="presParOf" srcId="{1E363080-6FC4-4966-B9EF-5FABA7E05DB5}" destId="{D270D73F-743F-4AD2-9265-FF81F26ED01C}" srcOrd="11" destOrd="0" presId="urn:microsoft.com/office/officeart/2005/8/layout/lProcess2"/>
    <dgm:cxn modelId="{197A53FC-B66E-484B-9F44-15E2FB77307D}" type="presParOf" srcId="{1E363080-6FC4-4966-B9EF-5FABA7E05DB5}" destId="{9847CDCD-746D-42DD-B7C8-9DA445970B98}" srcOrd="12" destOrd="0" presId="urn:microsoft.com/office/officeart/2005/8/layout/lProcess2"/>
    <dgm:cxn modelId="{D11119FD-B829-479F-94C0-226C1C09D699}" type="presParOf" srcId="{1E363080-6FC4-4966-B9EF-5FABA7E05DB5}" destId="{7DD606C6-F509-4786-935D-98CFC039E3E5}" srcOrd="13" destOrd="0" presId="urn:microsoft.com/office/officeart/2005/8/layout/lProcess2"/>
    <dgm:cxn modelId="{1843D74E-FCA7-4C23-B6C6-5F6592D21A80}" type="presParOf" srcId="{1E363080-6FC4-4966-B9EF-5FABA7E05DB5}" destId="{97B02F2D-F32D-438D-8946-7D45DD461FD4}" srcOrd="14" destOrd="0" presId="urn:microsoft.com/office/officeart/2005/8/layout/lProcess2"/>
    <dgm:cxn modelId="{FF4D45B0-B3EE-42D4-819F-9FD74DB60CFF}" type="presParOf" srcId="{1E363080-6FC4-4966-B9EF-5FABA7E05DB5}" destId="{DE89F4C1-9A13-41CF-A044-D7FBBAFC7B92}" srcOrd="15" destOrd="0" presId="urn:microsoft.com/office/officeart/2005/8/layout/lProcess2"/>
    <dgm:cxn modelId="{CD9EB876-2905-440E-A712-397057D78F65}" type="presParOf" srcId="{1E363080-6FC4-4966-B9EF-5FABA7E05DB5}" destId="{33D333F9-8953-48CD-A5B4-987168DD47E7}" srcOrd="16" destOrd="0" presId="urn:microsoft.com/office/officeart/2005/8/layout/lProcess2"/>
    <dgm:cxn modelId="{74EC1DD9-6D57-4EB6-8E00-E32FA78C10FF}" type="presParOf" srcId="{7C3F6EE6-40BC-4F37-87FC-8769FD478CD6}" destId="{5695DBE9-AB0D-4610-989A-605A94FBE289}" srcOrd="1" destOrd="0" presId="urn:microsoft.com/office/officeart/2005/8/layout/lProcess2"/>
    <dgm:cxn modelId="{BCB4B6EA-9DCC-457C-9261-D8F872EDF82D}" type="presParOf" srcId="{7C3F6EE6-40BC-4F37-87FC-8769FD478CD6}" destId="{292EE681-D9F9-4A6C-8E67-5EC99DD761B0}" srcOrd="2" destOrd="0" presId="urn:microsoft.com/office/officeart/2005/8/layout/lProcess2"/>
    <dgm:cxn modelId="{5AB49081-E4A4-4709-82F6-681DBDEDE118}" type="presParOf" srcId="{292EE681-D9F9-4A6C-8E67-5EC99DD761B0}" destId="{817F1283-2819-4F5F-91B6-A3E0CAD9F597}" srcOrd="0" destOrd="0" presId="urn:microsoft.com/office/officeart/2005/8/layout/lProcess2"/>
    <dgm:cxn modelId="{882A8783-15DC-40FC-ABFC-B6BA3732EE67}" type="presParOf" srcId="{292EE681-D9F9-4A6C-8E67-5EC99DD761B0}" destId="{888A705C-CCAC-48A3-B178-9D4CACACA944}" srcOrd="1" destOrd="0" presId="urn:microsoft.com/office/officeart/2005/8/layout/lProcess2"/>
    <dgm:cxn modelId="{32B734E5-C615-4C8F-A772-C2FE6DC65F8E}" type="presParOf" srcId="{292EE681-D9F9-4A6C-8E67-5EC99DD761B0}" destId="{864E87FC-B1ED-44F3-A00B-5BA0E97C4C79}" srcOrd="2" destOrd="0" presId="urn:microsoft.com/office/officeart/2005/8/layout/lProcess2"/>
    <dgm:cxn modelId="{8989C5A7-A048-42BD-9578-58943A8C5CEA}" type="presParOf" srcId="{864E87FC-B1ED-44F3-A00B-5BA0E97C4C79}" destId="{9D1CACC7-0F60-4A9E-93DC-5098FB2F6842}" srcOrd="0" destOrd="0" presId="urn:microsoft.com/office/officeart/2005/8/layout/lProcess2"/>
    <dgm:cxn modelId="{B16153C2-9FC4-4689-BE81-AD74B537FF8B}" type="presParOf" srcId="{9D1CACC7-0F60-4A9E-93DC-5098FB2F6842}" destId="{660327F2-A87C-4667-BE52-603AE75B4CBE}" srcOrd="0" destOrd="0" presId="urn:microsoft.com/office/officeart/2005/8/layout/lProcess2"/>
    <dgm:cxn modelId="{97E24BA0-7B2A-46FB-AD7C-93AE17F6DBBA}" type="presParOf" srcId="{9D1CACC7-0F60-4A9E-93DC-5098FB2F6842}" destId="{A832F075-91B4-4CAF-BC3E-65FCD0AE3AA6}" srcOrd="1" destOrd="0" presId="urn:microsoft.com/office/officeart/2005/8/layout/lProcess2"/>
    <dgm:cxn modelId="{4D9E3164-F5E1-4880-B996-9AAEC1A8E6F9}" type="presParOf" srcId="{9D1CACC7-0F60-4A9E-93DC-5098FB2F6842}" destId="{04E4B607-F358-4E40-8580-16916C3710F7}" srcOrd="2" destOrd="0" presId="urn:microsoft.com/office/officeart/2005/8/layout/lProcess2"/>
    <dgm:cxn modelId="{4C57C7FB-89EA-4033-937E-8A6DA92B9B83}" type="presParOf" srcId="{7C3F6EE6-40BC-4F37-87FC-8769FD478CD6}" destId="{5EAC2A5D-44BC-4C5A-8758-CF25649C5BCD}" srcOrd="3" destOrd="0" presId="urn:microsoft.com/office/officeart/2005/8/layout/lProcess2"/>
    <dgm:cxn modelId="{C7F3FD5D-519F-4C97-A1A4-950303044A41}" type="presParOf" srcId="{7C3F6EE6-40BC-4F37-87FC-8769FD478CD6}" destId="{DCF663B7-82AA-4CF1-8030-2157DCBF3D8E}" srcOrd="4" destOrd="0" presId="urn:microsoft.com/office/officeart/2005/8/layout/lProcess2"/>
    <dgm:cxn modelId="{40A6211E-9206-4611-AF6B-BC3D3D7CFD04}" type="presParOf" srcId="{DCF663B7-82AA-4CF1-8030-2157DCBF3D8E}" destId="{8842DDAC-CD87-467E-8C5F-3CF4E8793CC5}" srcOrd="0" destOrd="0" presId="urn:microsoft.com/office/officeart/2005/8/layout/lProcess2"/>
    <dgm:cxn modelId="{C3CB5D0F-2C04-4646-81A6-541B62CE0D61}" type="presParOf" srcId="{DCF663B7-82AA-4CF1-8030-2157DCBF3D8E}" destId="{122642A1-24D4-493D-8657-43D7BB9F073F}" srcOrd="1" destOrd="0" presId="urn:microsoft.com/office/officeart/2005/8/layout/lProcess2"/>
    <dgm:cxn modelId="{C563019F-67AD-4EB0-9E37-EFE1E681D75C}" type="presParOf" srcId="{DCF663B7-82AA-4CF1-8030-2157DCBF3D8E}" destId="{28736C35-0AB5-416D-B710-E5B51D387D11}" srcOrd="2" destOrd="0" presId="urn:microsoft.com/office/officeart/2005/8/layout/lProcess2"/>
    <dgm:cxn modelId="{66E92ADD-4E4F-4C49-8EC0-13D2AE554A09}" type="presParOf" srcId="{28736C35-0AB5-416D-B710-E5B51D387D11}" destId="{29C8981C-BE68-4165-A097-3A11278D785D}" srcOrd="0" destOrd="0" presId="urn:microsoft.com/office/officeart/2005/8/layout/lProcess2"/>
    <dgm:cxn modelId="{7BE411FB-0045-4B8D-87F4-B9450CEAE50A}" type="presParOf" srcId="{29C8981C-BE68-4165-A097-3A11278D785D}" destId="{0A07DB75-3A80-4D72-90E4-40BBC7446F4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A45009-9614-4E8F-8BC4-8AD4E30EC9E6}" type="doc">
      <dgm:prSet loTypeId="urn:microsoft.com/office/officeart/2005/8/layout/venn3" loCatId="relationship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CDA94F2-FB10-452B-ADFF-90CFF906C9CF}">
      <dgm:prSet phldrT="[Текст]" custT="1"/>
      <dgm:spPr/>
      <dgm:t>
        <a:bodyPr/>
        <a:lstStyle/>
        <a:p>
          <a:r>
            <a:rPr lang="ru-RU" sz="1200" dirty="0" smtClean="0"/>
            <a:t>МКБ-10</a:t>
          </a:r>
          <a:endParaRPr lang="ru-RU" sz="1200" dirty="0"/>
        </a:p>
      </dgm:t>
    </dgm:pt>
    <dgm:pt modelId="{188DEF55-D73C-4016-8960-C95C40830F9D}" type="parTrans" cxnId="{1F421076-D4F4-4325-8F12-492E5750A69E}">
      <dgm:prSet/>
      <dgm:spPr/>
      <dgm:t>
        <a:bodyPr/>
        <a:lstStyle/>
        <a:p>
          <a:endParaRPr lang="ru-RU"/>
        </a:p>
      </dgm:t>
    </dgm:pt>
    <dgm:pt modelId="{4D2B001C-AEDC-406B-A12B-69D17F29E17C}" type="sibTrans" cxnId="{1F421076-D4F4-4325-8F12-492E5750A69E}">
      <dgm:prSet/>
      <dgm:spPr/>
      <dgm:t>
        <a:bodyPr/>
        <a:lstStyle/>
        <a:p>
          <a:endParaRPr lang="ru-RU"/>
        </a:p>
      </dgm:t>
    </dgm:pt>
    <dgm:pt modelId="{4366AC04-973A-49BD-9E39-E7B88C3DBC4F}">
      <dgm:prSet phldrT="[Текст]" custT="1"/>
      <dgm:spPr/>
      <dgm:t>
        <a:bodyPr/>
        <a:lstStyle/>
        <a:p>
          <a:r>
            <a:rPr lang="ru-RU" sz="1200" dirty="0" smtClean="0"/>
            <a:t>Нозологическая форма</a:t>
          </a:r>
          <a:endParaRPr lang="ru-RU" sz="1200" dirty="0"/>
        </a:p>
      </dgm:t>
    </dgm:pt>
    <dgm:pt modelId="{44B1FB6E-6588-4EB2-B0CC-7AB67A2F9D30}" type="parTrans" cxnId="{A8D518BD-CB21-4C6F-8607-99AB88A98266}">
      <dgm:prSet/>
      <dgm:spPr/>
      <dgm:t>
        <a:bodyPr/>
        <a:lstStyle/>
        <a:p>
          <a:endParaRPr lang="ru-RU"/>
        </a:p>
      </dgm:t>
    </dgm:pt>
    <dgm:pt modelId="{B2C9F395-6C23-40DD-9C8F-DC8ABC7E36BF}" type="sibTrans" cxnId="{A8D518BD-CB21-4C6F-8607-99AB88A98266}">
      <dgm:prSet/>
      <dgm:spPr/>
      <dgm:t>
        <a:bodyPr/>
        <a:lstStyle/>
        <a:p>
          <a:endParaRPr lang="ru-RU"/>
        </a:p>
      </dgm:t>
    </dgm:pt>
    <dgm:pt modelId="{DDD15011-604B-4014-B603-93973D400D18}">
      <dgm:prSet phldrT="[Текст]" custT="1"/>
      <dgm:spPr/>
      <dgm:t>
        <a:bodyPr/>
        <a:lstStyle/>
        <a:p>
          <a:r>
            <a:rPr lang="ru-RU" sz="1200" dirty="0" smtClean="0"/>
            <a:t>Указание типа</a:t>
          </a:r>
          <a:endParaRPr lang="ru-RU" sz="1200" dirty="0"/>
        </a:p>
      </dgm:t>
    </dgm:pt>
    <dgm:pt modelId="{5A25759C-3AA9-4169-83F7-11CE4D59CE44}" type="parTrans" cxnId="{8E3495D6-CC9D-481F-B449-AC8594A47ED3}">
      <dgm:prSet/>
      <dgm:spPr/>
      <dgm:t>
        <a:bodyPr/>
        <a:lstStyle/>
        <a:p>
          <a:endParaRPr lang="ru-RU"/>
        </a:p>
      </dgm:t>
    </dgm:pt>
    <dgm:pt modelId="{786BEFF1-698D-4C0F-9B61-8EFE5C60F924}" type="sibTrans" cxnId="{8E3495D6-CC9D-481F-B449-AC8594A47ED3}">
      <dgm:prSet/>
      <dgm:spPr/>
      <dgm:t>
        <a:bodyPr/>
        <a:lstStyle/>
        <a:p>
          <a:endParaRPr lang="ru-RU"/>
        </a:p>
      </dgm:t>
    </dgm:pt>
    <dgm:pt modelId="{1D840727-6666-415B-BB72-C35FA8E4E014}">
      <dgm:prSet phldrT="[Текст]" custT="1"/>
      <dgm:spPr/>
      <dgm:t>
        <a:bodyPr/>
        <a:lstStyle/>
        <a:p>
          <a:r>
            <a:rPr lang="ru-RU" sz="1200" dirty="0" smtClean="0"/>
            <a:t>Наличие и указание хронических осложнений</a:t>
          </a:r>
          <a:endParaRPr lang="ru-RU" sz="1200" dirty="0"/>
        </a:p>
      </dgm:t>
    </dgm:pt>
    <dgm:pt modelId="{0B4633B4-A92A-4D8A-BCCC-D3EE11B976F8}" type="parTrans" cxnId="{B98A4E1E-025A-4467-840B-93C466660BFA}">
      <dgm:prSet/>
      <dgm:spPr/>
      <dgm:t>
        <a:bodyPr/>
        <a:lstStyle/>
        <a:p>
          <a:endParaRPr lang="ru-RU"/>
        </a:p>
      </dgm:t>
    </dgm:pt>
    <dgm:pt modelId="{236505B1-89AA-45FB-B948-880CB29CB513}" type="sibTrans" cxnId="{B98A4E1E-025A-4467-840B-93C466660BFA}">
      <dgm:prSet/>
      <dgm:spPr/>
      <dgm:t>
        <a:bodyPr/>
        <a:lstStyle/>
        <a:p>
          <a:endParaRPr lang="ru-RU"/>
        </a:p>
      </dgm:t>
    </dgm:pt>
    <dgm:pt modelId="{6CBBE6BA-DE2C-4D14-BA24-F0BBD7741165}">
      <dgm:prSet phldrT="[Текст]" custT="1"/>
      <dgm:spPr/>
      <dgm:t>
        <a:bodyPr/>
        <a:lstStyle/>
        <a:p>
          <a:r>
            <a:rPr lang="ru-RU" sz="1200" dirty="0" smtClean="0"/>
            <a:t>Классификационные критерии осложнения</a:t>
          </a:r>
          <a:endParaRPr lang="ru-RU" sz="1200" dirty="0"/>
        </a:p>
      </dgm:t>
    </dgm:pt>
    <dgm:pt modelId="{B299CEC5-FB02-47DE-AECE-199214712B77}" type="parTrans" cxnId="{F067298F-C909-43E2-833E-60AB210D9247}">
      <dgm:prSet/>
      <dgm:spPr/>
      <dgm:t>
        <a:bodyPr/>
        <a:lstStyle/>
        <a:p>
          <a:endParaRPr lang="ru-RU"/>
        </a:p>
      </dgm:t>
    </dgm:pt>
    <dgm:pt modelId="{1E00C253-CA2E-48AC-9CE9-FDFA6F54188E}" type="sibTrans" cxnId="{F067298F-C909-43E2-833E-60AB210D9247}">
      <dgm:prSet/>
      <dgm:spPr/>
      <dgm:t>
        <a:bodyPr/>
        <a:lstStyle/>
        <a:p>
          <a:endParaRPr lang="ru-RU"/>
        </a:p>
      </dgm:t>
    </dgm:pt>
    <dgm:pt modelId="{AFE0F99D-DDA6-46D7-B814-1454994B1D02}">
      <dgm:prSet phldrT="[Текст]" custT="1"/>
      <dgm:spPr/>
      <dgm:t>
        <a:bodyPr/>
        <a:lstStyle/>
        <a:p>
          <a:r>
            <a:rPr lang="ru-RU" sz="1200" dirty="0" smtClean="0"/>
            <a:t>Ассоциированные </a:t>
          </a:r>
          <a:r>
            <a:rPr lang="ru-RU" sz="1200" dirty="0" err="1" smtClean="0"/>
            <a:t>макрососудистые</a:t>
          </a:r>
          <a:r>
            <a:rPr lang="ru-RU" sz="1200" dirty="0" smtClean="0"/>
            <a:t> и прочие заболевания</a:t>
          </a:r>
          <a:endParaRPr lang="ru-RU" sz="1200" dirty="0"/>
        </a:p>
      </dgm:t>
    </dgm:pt>
    <dgm:pt modelId="{97C60812-CD22-4B61-B11E-08F902C4EBDC}" type="parTrans" cxnId="{2630B196-F9B4-4DD2-8EFF-E0E184DE4953}">
      <dgm:prSet/>
      <dgm:spPr/>
      <dgm:t>
        <a:bodyPr/>
        <a:lstStyle/>
        <a:p>
          <a:endParaRPr lang="ru-RU"/>
        </a:p>
      </dgm:t>
    </dgm:pt>
    <dgm:pt modelId="{ECA186A4-CC36-40A7-B540-17A94B98BDB7}" type="sibTrans" cxnId="{2630B196-F9B4-4DD2-8EFF-E0E184DE4953}">
      <dgm:prSet/>
      <dgm:spPr/>
      <dgm:t>
        <a:bodyPr/>
        <a:lstStyle/>
        <a:p>
          <a:endParaRPr lang="ru-RU"/>
        </a:p>
      </dgm:t>
    </dgm:pt>
    <dgm:pt modelId="{736C215D-874E-4A88-BFF3-B78F926978A1}" type="pres">
      <dgm:prSet presAssocID="{94A45009-9614-4E8F-8BC4-8AD4E30EC9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F9FEC7-649E-4A88-8F82-FEE805B0EDF5}" type="pres">
      <dgm:prSet presAssocID="{2CDA94F2-FB10-452B-ADFF-90CFF906C9CF}" presName="Name5" presStyleLbl="vennNode1" presStyleIdx="0" presStyleCnt="6" custScaleX="46651" custScaleY="46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72D27F-E9E9-407C-B68E-AD501A41A0B8}" type="pres">
      <dgm:prSet presAssocID="{4D2B001C-AEDC-406B-A12B-69D17F29E17C}" presName="space" presStyleCnt="0"/>
      <dgm:spPr/>
    </dgm:pt>
    <dgm:pt modelId="{0CF63B95-B808-4931-A135-6EED41F97ED9}" type="pres">
      <dgm:prSet presAssocID="{4366AC04-973A-49BD-9E39-E7B88C3DBC4F}" presName="Name5" presStyleLbl="vennNode1" presStyleIdx="1" presStyleCnt="6" custScaleX="100001" custScaleY="100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87D63-4E10-42C2-901B-E99D387113D5}" type="pres">
      <dgm:prSet presAssocID="{B2C9F395-6C23-40DD-9C8F-DC8ABC7E36BF}" presName="space" presStyleCnt="0"/>
      <dgm:spPr/>
    </dgm:pt>
    <dgm:pt modelId="{BBD3F248-027C-4FF3-A83E-FB19755302E8}" type="pres">
      <dgm:prSet presAssocID="{DDD15011-604B-4014-B603-93973D400D18}" presName="Name5" presStyleLbl="vennNode1" presStyleIdx="2" presStyleCnt="6" custScaleX="62093" custScaleY="62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38594-C04A-441F-B15E-81C0EDC862FC}" type="pres">
      <dgm:prSet presAssocID="{786BEFF1-698D-4C0F-9B61-8EFE5C60F924}" presName="space" presStyleCnt="0"/>
      <dgm:spPr/>
    </dgm:pt>
    <dgm:pt modelId="{F7F840E4-70BF-437E-8F41-0FB23FAB1580}" type="pres">
      <dgm:prSet presAssocID="{1D840727-6666-415B-BB72-C35FA8E4E014}" presName="Name5" presStyleLbl="vennNode1" presStyleIdx="3" presStyleCnt="6" custScaleX="82645" custScaleY="8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B404F-11C0-4411-A7F6-31D6193F3EA7}" type="pres">
      <dgm:prSet presAssocID="{236505B1-89AA-45FB-B948-880CB29CB513}" presName="space" presStyleCnt="0"/>
      <dgm:spPr/>
    </dgm:pt>
    <dgm:pt modelId="{F842CC8E-7EDC-4AD3-8E57-A59D89D7F217}" type="pres">
      <dgm:prSet presAssocID="{6CBBE6BA-DE2C-4D14-BA24-F0BBD7741165}" presName="Name5" presStyleLbl="vennNode1" presStyleIdx="4" presStyleCnt="6" custScaleX="121001" custScaleY="121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773FE-17E7-49D7-839A-F06D4917B968}" type="pres">
      <dgm:prSet presAssocID="{1E00C253-CA2E-48AC-9CE9-FDFA6F54188E}" presName="space" presStyleCnt="0"/>
      <dgm:spPr/>
    </dgm:pt>
    <dgm:pt modelId="{B69499CA-C1C9-475B-B531-55F31D112DAF}" type="pres">
      <dgm:prSet presAssocID="{AFE0F99D-DDA6-46D7-B814-1454994B1D02}" presName="Name5" presStyleLbl="vennNode1" presStyleIdx="5" presStyleCnt="6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1B1290-67BE-4053-9BA0-1CBDAB4C8865}" type="presOf" srcId="{94A45009-9614-4E8F-8BC4-8AD4E30EC9E6}" destId="{736C215D-874E-4A88-BFF3-B78F926978A1}" srcOrd="0" destOrd="0" presId="urn:microsoft.com/office/officeart/2005/8/layout/venn3"/>
    <dgm:cxn modelId="{83F0433B-6910-473D-A21E-00384B4A83B0}" type="presOf" srcId="{AFE0F99D-DDA6-46D7-B814-1454994B1D02}" destId="{B69499CA-C1C9-475B-B531-55F31D112DAF}" srcOrd="0" destOrd="0" presId="urn:microsoft.com/office/officeart/2005/8/layout/venn3"/>
    <dgm:cxn modelId="{9E33FA42-1EB7-481D-8640-B79C978DBC18}" type="presOf" srcId="{6CBBE6BA-DE2C-4D14-BA24-F0BBD7741165}" destId="{F842CC8E-7EDC-4AD3-8E57-A59D89D7F217}" srcOrd="0" destOrd="0" presId="urn:microsoft.com/office/officeart/2005/8/layout/venn3"/>
    <dgm:cxn modelId="{76CEDA8D-034A-4BCD-AF84-B6225D8E1098}" type="presOf" srcId="{DDD15011-604B-4014-B603-93973D400D18}" destId="{BBD3F248-027C-4FF3-A83E-FB19755302E8}" srcOrd="0" destOrd="0" presId="urn:microsoft.com/office/officeart/2005/8/layout/venn3"/>
    <dgm:cxn modelId="{F067298F-C909-43E2-833E-60AB210D9247}" srcId="{94A45009-9614-4E8F-8BC4-8AD4E30EC9E6}" destId="{6CBBE6BA-DE2C-4D14-BA24-F0BBD7741165}" srcOrd="4" destOrd="0" parTransId="{B299CEC5-FB02-47DE-AECE-199214712B77}" sibTransId="{1E00C253-CA2E-48AC-9CE9-FDFA6F54188E}"/>
    <dgm:cxn modelId="{1F421076-D4F4-4325-8F12-492E5750A69E}" srcId="{94A45009-9614-4E8F-8BC4-8AD4E30EC9E6}" destId="{2CDA94F2-FB10-452B-ADFF-90CFF906C9CF}" srcOrd="0" destOrd="0" parTransId="{188DEF55-D73C-4016-8960-C95C40830F9D}" sibTransId="{4D2B001C-AEDC-406B-A12B-69D17F29E17C}"/>
    <dgm:cxn modelId="{7E42E590-861B-44DB-99B5-C12463400777}" type="presOf" srcId="{1D840727-6666-415B-BB72-C35FA8E4E014}" destId="{F7F840E4-70BF-437E-8F41-0FB23FAB1580}" srcOrd="0" destOrd="0" presId="urn:microsoft.com/office/officeart/2005/8/layout/venn3"/>
    <dgm:cxn modelId="{3790F343-DD38-4EE2-92FA-267904D7F526}" type="presOf" srcId="{2CDA94F2-FB10-452B-ADFF-90CFF906C9CF}" destId="{DFF9FEC7-649E-4A88-8F82-FEE805B0EDF5}" srcOrd="0" destOrd="0" presId="urn:microsoft.com/office/officeart/2005/8/layout/venn3"/>
    <dgm:cxn modelId="{8E3495D6-CC9D-481F-B449-AC8594A47ED3}" srcId="{94A45009-9614-4E8F-8BC4-8AD4E30EC9E6}" destId="{DDD15011-604B-4014-B603-93973D400D18}" srcOrd="2" destOrd="0" parTransId="{5A25759C-3AA9-4169-83F7-11CE4D59CE44}" sibTransId="{786BEFF1-698D-4C0F-9B61-8EFE5C60F924}"/>
    <dgm:cxn modelId="{B98A4E1E-025A-4467-840B-93C466660BFA}" srcId="{94A45009-9614-4E8F-8BC4-8AD4E30EC9E6}" destId="{1D840727-6666-415B-BB72-C35FA8E4E014}" srcOrd="3" destOrd="0" parTransId="{0B4633B4-A92A-4D8A-BCCC-D3EE11B976F8}" sibTransId="{236505B1-89AA-45FB-B948-880CB29CB513}"/>
    <dgm:cxn modelId="{2630B196-F9B4-4DD2-8EFF-E0E184DE4953}" srcId="{94A45009-9614-4E8F-8BC4-8AD4E30EC9E6}" destId="{AFE0F99D-DDA6-46D7-B814-1454994B1D02}" srcOrd="5" destOrd="0" parTransId="{97C60812-CD22-4B61-B11E-08F902C4EBDC}" sibTransId="{ECA186A4-CC36-40A7-B540-17A94B98BDB7}"/>
    <dgm:cxn modelId="{65083637-3433-4B6B-BD4F-EDF0F716B790}" type="presOf" srcId="{4366AC04-973A-49BD-9E39-E7B88C3DBC4F}" destId="{0CF63B95-B808-4931-A135-6EED41F97ED9}" srcOrd="0" destOrd="0" presId="urn:microsoft.com/office/officeart/2005/8/layout/venn3"/>
    <dgm:cxn modelId="{A8D518BD-CB21-4C6F-8607-99AB88A98266}" srcId="{94A45009-9614-4E8F-8BC4-8AD4E30EC9E6}" destId="{4366AC04-973A-49BD-9E39-E7B88C3DBC4F}" srcOrd="1" destOrd="0" parTransId="{44B1FB6E-6588-4EB2-B0CC-7AB67A2F9D30}" sibTransId="{B2C9F395-6C23-40DD-9C8F-DC8ABC7E36BF}"/>
    <dgm:cxn modelId="{F597515C-14A3-47E9-9B28-622A85B59229}" type="presParOf" srcId="{736C215D-874E-4A88-BFF3-B78F926978A1}" destId="{DFF9FEC7-649E-4A88-8F82-FEE805B0EDF5}" srcOrd="0" destOrd="0" presId="urn:microsoft.com/office/officeart/2005/8/layout/venn3"/>
    <dgm:cxn modelId="{3A4E5CDE-52DA-4DF5-8CCB-4B2B9690199F}" type="presParOf" srcId="{736C215D-874E-4A88-BFF3-B78F926978A1}" destId="{6472D27F-E9E9-407C-B68E-AD501A41A0B8}" srcOrd="1" destOrd="0" presId="urn:microsoft.com/office/officeart/2005/8/layout/venn3"/>
    <dgm:cxn modelId="{51C73B18-D8F2-4D2A-B10B-6D98C3AB8840}" type="presParOf" srcId="{736C215D-874E-4A88-BFF3-B78F926978A1}" destId="{0CF63B95-B808-4931-A135-6EED41F97ED9}" srcOrd="2" destOrd="0" presId="urn:microsoft.com/office/officeart/2005/8/layout/venn3"/>
    <dgm:cxn modelId="{8D7BFB8A-4B8B-4490-9D16-D7C7BAF8C637}" type="presParOf" srcId="{736C215D-874E-4A88-BFF3-B78F926978A1}" destId="{CE887D63-4E10-42C2-901B-E99D387113D5}" srcOrd="3" destOrd="0" presId="urn:microsoft.com/office/officeart/2005/8/layout/venn3"/>
    <dgm:cxn modelId="{9680088A-C4C8-4893-B6E1-E182E04F21CC}" type="presParOf" srcId="{736C215D-874E-4A88-BFF3-B78F926978A1}" destId="{BBD3F248-027C-4FF3-A83E-FB19755302E8}" srcOrd="4" destOrd="0" presId="urn:microsoft.com/office/officeart/2005/8/layout/venn3"/>
    <dgm:cxn modelId="{7F86E1C3-3DFC-4A6D-BB50-7EEE38C24012}" type="presParOf" srcId="{736C215D-874E-4A88-BFF3-B78F926978A1}" destId="{35C38594-C04A-441F-B15E-81C0EDC862FC}" srcOrd="5" destOrd="0" presId="urn:microsoft.com/office/officeart/2005/8/layout/venn3"/>
    <dgm:cxn modelId="{2169CBB5-ED09-4558-B818-ACACEC2D336D}" type="presParOf" srcId="{736C215D-874E-4A88-BFF3-B78F926978A1}" destId="{F7F840E4-70BF-437E-8F41-0FB23FAB1580}" srcOrd="6" destOrd="0" presId="urn:microsoft.com/office/officeart/2005/8/layout/venn3"/>
    <dgm:cxn modelId="{89BA922F-35F6-4E5A-93F0-FC195E51917C}" type="presParOf" srcId="{736C215D-874E-4A88-BFF3-B78F926978A1}" destId="{BAFB404F-11C0-4411-A7F6-31D6193F3EA7}" srcOrd="7" destOrd="0" presId="urn:microsoft.com/office/officeart/2005/8/layout/venn3"/>
    <dgm:cxn modelId="{D5D6146C-3C5C-4C03-A647-9F681CEEDD0B}" type="presParOf" srcId="{736C215D-874E-4A88-BFF3-B78F926978A1}" destId="{F842CC8E-7EDC-4AD3-8E57-A59D89D7F217}" srcOrd="8" destOrd="0" presId="urn:microsoft.com/office/officeart/2005/8/layout/venn3"/>
    <dgm:cxn modelId="{5ECF89B7-47BE-4305-B39A-B9C12998DBAA}" type="presParOf" srcId="{736C215D-874E-4A88-BFF3-B78F926978A1}" destId="{2E0773FE-17E7-49D7-839A-F06D4917B968}" srcOrd="9" destOrd="0" presId="urn:microsoft.com/office/officeart/2005/8/layout/venn3"/>
    <dgm:cxn modelId="{8E345E31-C6A1-48BA-A8FB-0AE8008E6673}" type="presParOf" srcId="{736C215D-874E-4A88-BFF3-B78F926978A1}" destId="{B69499CA-C1C9-475B-B531-55F31D112DAF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A45009-9614-4E8F-8BC4-8AD4E30EC9E6}" type="doc">
      <dgm:prSet loTypeId="urn:microsoft.com/office/officeart/2005/8/layout/venn3" loCatId="relationship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CDA94F2-FB10-452B-ADFF-90CFF906C9CF}">
      <dgm:prSet phldrT="[Текст]" custT="1"/>
      <dgm:spPr/>
      <dgm:t>
        <a:bodyPr/>
        <a:lstStyle/>
        <a:p>
          <a:r>
            <a:rPr lang="ru-RU" sz="1200" dirty="0" smtClean="0"/>
            <a:t>Е</a:t>
          </a:r>
          <a:r>
            <a:rPr lang="en-US" sz="1200" dirty="0" smtClean="0"/>
            <a:t>11</a:t>
          </a:r>
          <a:r>
            <a:rPr lang="ru-RU" sz="1200" dirty="0" smtClean="0"/>
            <a:t>.3</a:t>
          </a:r>
          <a:endParaRPr lang="ru-RU" sz="1200" dirty="0"/>
        </a:p>
      </dgm:t>
    </dgm:pt>
    <dgm:pt modelId="{188DEF55-D73C-4016-8960-C95C40830F9D}" type="parTrans" cxnId="{1F421076-D4F4-4325-8F12-492E5750A69E}">
      <dgm:prSet/>
      <dgm:spPr/>
      <dgm:t>
        <a:bodyPr/>
        <a:lstStyle/>
        <a:p>
          <a:endParaRPr lang="ru-RU"/>
        </a:p>
      </dgm:t>
    </dgm:pt>
    <dgm:pt modelId="{4D2B001C-AEDC-406B-A12B-69D17F29E17C}" type="sibTrans" cxnId="{1F421076-D4F4-4325-8F12-492E5750A69E}">
      <dgm:prSet/>
      <dgm:spPr/>
      <dgm:t>
        <a:bodyPr/>
        <a:lstStyle/>
        <a:p>
          <a:endParaRPr lang="ru-RU"/>
        </a:p>
      </dgm:t>
    </dgm:pt>
    <dgm:pt modelId="{4366AC04-973A-49BD-9E39-E7B88C3DBC4F}">
      <dgm:prSet phldrT="[Текст]" custT="1"/>
      <dgm:spPr/>
      <dgm:t>
        <a:bodyPr/>
        <a:lstStyle/>
        <a:p>
          <a:r>
            <a:rPr lang="ru-RU" sz="1200" dirty="0" smtClean="0"/>
            <a:t>Сахарный диабет</a:t>
          </a:r>
          <a:endParaRPr lang="ru-RU" sz="1200" dirty="0"/>
        </a:p>
      </dgm:t>
    </dgm:pt>
    <dgm:pt modelId="{44B1FB6E-6588-4EB2-B0CC-7AB67A2F9D30}" type="parTrans" cxnId="{A8D518BD-CB21-4C6F-8607-99AB88A98266}">
      <dgm:prSet/>
      <dgm:spPr/>
      <dgm:t>
        <a:bodyPr/>
        <a:lstStyle/>
        <a:p>
          <a:endParaRPr lang="ru-RU"/>
        </a:p>
      </dgm:t>
    </dgm:pt>
    <dgm:pt modelId="{B2C9F395-6C23-40DD-9C8F-DC8ABC7E36BF}" type="sibTrans" cxnId="{A8D518BD-CB21-4C6F-8607-99AB88A98266}">
      <dgm:prSet/>
      <dgm:spPr/>
      <dgm:t>
        <a:bodyPr/>
        <a:lstStyle/>
        <a:p>
          <a:endParaRPr lang="ru-RU"/>
        </a:p>
      </dgm:t>
    </dgm:pt>
    <dgm:pt modelId="{DDD15011-604B-4014-B603-93973D400D18}">
      <dgm:prSet phldrT="[Текст]" custT="1"/>
      <dgm:spPr/>
      <dgm:t>
        <a:bodyPr/>
        <a:lstStyle/>
        <a:p>
          <a:r>
            <a:rPr lang="ru-RU" sz="1200" dirty="0" smtClean="0"/>
            <a:t>Тип 2</a:t>
          </a:r>
          <a:endParaRPr lang="ru-RU" sz="1200" dirty="0"/>
        </a:p>
      </dgm:t>
    </dgm:pt>
    <dgm:pt modelId="{5A25759C-3AA9-4169-83F7-11CE4D59CE44}" type="parTrans" cxnId="{8E3495D6-CC9D-481F-B449-AC8594A47ED3}">
      <dgm:prSet/>
      <dgm:spPr/>
      <dgm:t>
        <a:bodyPr/>
        <a:lstStyle/>
        <a:p>
          <a:endParaRPr lang="ru-RU"/>
        </a:p>
      </dgm:t>
    </dgm:pt>
    <dgm:pt modelId="{786BEFF1-698D-4C0F-9B61-8EFE5C60F924}" type="sibTrans" cxnId="{8E3495D6-CC9D-481F-B449-AC8594A47ED3}">
      <dgm:prSet/>
      <dgm:spPr/>
      <dgm:t>
        <a:bodyPr/>
        <a:lstStyle/>
        <a:p>
          <a:endParaRPr lang="ru-RU"/>
        </a:p>
      </dgm:t>
    </dgm:pt>
    <dgm:pt modelId="{1D840727-6666-415B-BB72-C35FA8E4E014}">
      <dgm:prSet phldrT="[Текст]" custT="1"/>
      <dgm:spPr/>
      <dgm:t>
        <a:bodyPr/>
        <a:lstStyle/>
        <a:p>
          <a:r>
            <a:rPr lang="ru-RU" sz="1200" dirty="0" smtClean="0"/>
            <a:t>Диабетическая нефропатия</a:t>
          </a:r>
          <a:endParaRPr lang="ru-RU" sz="1200" dirty="0"/>
        </a:p>
      </dgm:t>
    </dgm:pt>
    <dgm:pt modelId="{0B4633B4-A92A-4D8A-BCCC-D3EE11B976F8}" type="parTrans" cxnId="{B98A4E1E-025A-4467-840B-93C466660BFA}">
      <dgm:prSet/>
      <dgm:spPr/>
      <dgm:t>
        <a:bodyPr/>
        <a:lstStyle/>
        <a:p>
          <a:endParaRPr lang="ru-RU"/>
        </a:p>
      </dgm:t>
    </dgm:pt>
    <dgm:pt modelId="{236505B1-89AA-45FB-B948-880CB29CB513}" type="sibTrans" cxnId="{B98A4E1E-025A-4467-840B-93C466660BFA}">
      <dgm:prSet/>
      <dgm:spPr/>
      <dgm:t>
        <a:bodyPr/>
        <a:lstStyle/>
        <a:p>
          <a:endParaRPr lang="ru-RU"/>
        </a:p>
      </dgm:t>
    </dgm:pt>
    <dgm:pt modelId="{6CBBE6BA-DE2C-4D14-BA24-F0BBD7741165}">
      <dgm:prSet phldrT="[Текст]" custT="1"/>
      <dgm:spPr/>
      <dgm:t>
        <a:bodyPr/>
        <a:lstStyle/>
        <a:p>
          <a:r>
            <a:rPr lang="ru-RU" sz="1200" dirty="0" smtClean="0"/>
            <a:t>ХБП с3</a:t>
          </a:r>
          <a:r>
            <a:rPr lang="en-US" sz="1200" dirty="0" smtClean="0"/>
            <a:t>b</a:t>
          </a:r>
          <a:r>
            <a:rPr lang="ru-RU" sz="1200" dirty="0" smtClean="0"/>
            <a:t>, </a:t>
          </a:r>
          <a:r>
            <a:rPr lang="en-US" sz="1200" dirty="0" smtClean="0"/>
            <a:t>a</a:t>
          </a:r>
          <a:r>
            <a:rPr lang="ru-RU" sz="1200" dirty="0" smtClean="0"/>
            <a:t>2</a:t>
          </a:r>
          <a:endParaRPr lang="ru-RU" sz="1200" dirty="0"/>
        </a:p>
      </dgm:t>
    </dgm:pt>
    <dgm:pt modelId="{B299CEC5-FB02-47DE-AECE-199214712B77}" type="parTrans" cxnId="{F067298F-C909-43E2-833E-60AB210D9247}">
      <dgm:prSet/>
      <dgm:spPr/>
      <dgm:t>
        <a:bodyPr/>
        <a:lstStyle/>
        <a:p>
          <a:endParaRPr lang="ru-RU"/>
        </a:p>
      </dgm:t>
    </dgm:pt>
    <dgm:pt modelId="{1E00C253-CA2E-48AC-9CE9-FDFA6F54188E}" type="sibTrans" cxnId="{F067298F-C909-43E2-833E-60AB210D9247}">
      <dgm:prSet/>
      <dgm:spPr/>
      <dgm:t>
        <a:bodyPr/>
        <a:lstStyle/>
        <a:p>
          <a:endParaRPr lang="ru-RU"/>
        </a:p>
      </dgm:t>
    </dgm:pt>
    <dgm:pt modelId="{784598A1-7F2D-4C02-9DE7-63FF23BC781D}">
      <dgm:prSet phldrT="[Текст]" custT="1"/>
      <dgm:spPr/>
      <dgm:t>
        <a:bodyPr/>
        <a:lstStyle/>
        <a:p>
          <a:r>
            <a:rPr lang="ru-RU" sz="1200" dirty="0" smtClean="0"/>
            <a:t>АГ </a:t>
          </a:r>
          <a:r>
            <a:rPr lang="en-US" sz="1200" dirty="0" smtClean="0"/>
            <a:t>II</a:t>
          </a:r>
          <a:r>
            <a:rPr lang="ru-RU" sz="1200" dirty="0" smtClean="0"/>
            <a:t> степени, риск 4</a:t>
          </a:r>
          <a:endParaRPr lang="ru-RU" sz="1200" dirty="0"/>
        </a:p>
      </dgm:t>
    </dgm:pt>
    <dgm:pt modelId="{F8E99A6A-8526-4B86-A70D-8A74BC272A32}" type="parTrans" cxnId="{920C6FA8-FE7D-47B0-A5D4-D57CC835FD46}">
      <dgm:prSet/>
      <dgm:spPr/>
      <dgm:t>
        <a:bodyPr/>
        <a:lstStyle/>
        <a:p>
          <a:endParaRPr lang="ru-RU"/>
        </a:p>
      </dgm:t>
    </dgm:pt>
    <dgm:pt modelId="{61D3F39E-8648-4CF3-984C-E8B78E717E28}" type="sibTrans" cxnId="{920C6FA8-FE7D-47B0-A5D4-D57CC835FD46}">
      <dgm:prSet/>
      <dgm:spPr/>
      <dgm:t>
        <a:bodyPr/>
        <a:lstStyle/>
        <a:p>
          <a:endParaRPr lang="ru-RU"/>
        </a:p>
      </dgm:t>
    </dgm:pt>
    <dgm:pt modelId="{736C215D-874E-4A88-BFF3-B78F926978A1}" type="pres">
      <dgm:prSet presAssocID="{94A45009-9614-4E8F-8BC4-8AD4E30EC9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F9FEC7-649E-4A88-8F82-FEE805B0EDF5}" type="pres">
      <dgm:prSet presAssocID="{2CDA94F2-FB10-452B-ADFF-90CFF906C9CF}" presName="Name5" presStyleLbl="vennNode1" presStyleIdx="0" presStyleCnt="6" custScaleX="51316" custScaleY="51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72D27F-E9E9-407C-B68E-AD501A41A0B8}" type="pres">
      <dgm:prSet presAssocID="{4D2B001C-AEDC-406B-A12B-69D17F29E17C}" presName="space" presStyleCnt="0"/>
      <dgm:spPr/>
    </dgm:pt>
    <dgm:pt modelId="{0CF63B95-B808-4931-A135-6EED41F97ED9}" type="pres">
      <dgm:prSet presAssocID="{4366AC04-973A-49BD-9E39-E7B88C3DBC4F}" presName="Name5" presStyleLbl="vennNode1" presStyleIdx="1" presStyleCnt="6" custScaleX="82645" custScaleY="8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87D63-4E10-42C2-901B-E99D387113D5}" type="pres">
      <dgm:prSet presAssocID="{B2C9F395-6C23-40DD-9C8F-DC8ABC7E36BF}" presName="space" presStyleCnt="0"/>
      <dgm:spPr/>
    </dgm:pt>
    <dgm:pt modelId="{BBD3F248-027C-4FF3-A83E-FB19755302E8}" type="pres">
      <dgm:prSet presAssocID="{DDD15011-604B-4014-B603-93973D400D18}" presName="Name5" presStyleLbl="vennNode1" presStyleIdx="2" presStyleCnt="6" custScaleX="56448" custScaleY="56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38594-C04A-441F-B15E-81C0EDC862FC}" type="pres">
      <dgm:prSet presAssocID="{786BEFF1-698D-4C0F-9B61-8EFE5C60F924}" presName="space" presStyleCnt="0"/>
      <dgm:spPr/>
    </dgm:pt>
    <dgm:pt modelId="{F7F840E4-70BF-437E-8F41-0FB23FAB1580}" type="pres">
      <dgm:prSet presAssocID="{1D840727-6666-415B-BB72-C35FA8E4E014}" presName="Name5" presStyleLbl="vennNode1" presStyleIdx="3" presStyleCnt="6" custScaleX="82645" custScaleY="8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B404F-11C0-4411-A7F6-31D6193F3EA7}" type="pres">
      <dgm:prSet presAssocID="{236505B1-89AA-45FB-B948-880CB29CB513}" presName="space" presStyleCnt="0"/>
      <dgm:spPr/>
    </dgm:pt>
    <dgm:pt modelId="{F842CC8E-7EDC-4AD3-8E57-A59D89D7F217}" type="pres">
      <dgm:prSet presAssocID="{6CBBE6BA-DE2C-4D14-BA24-F0BBD7741165}" presName="Name5" presStyleLbl="vennNode1" presStyleIdx="4" presStyleCnt="6" custScaleX="82645" custScaleY="82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773FE-17E7-49D7-839A-F06D4917B968}" type="pres">
      <dgm:prSet presAssocID="{1E00C253-CA2E-48AC-9CE9-FDFA6F54188E}" presName="space" presStyleCnt="0"/>
      <dgm:spPr/>
    </dgm:pt>
    <dgm:pt modelId="{FDC1202F-C51D-4B30-B5F8-876F45A11759}" type="pres">
      <dgm:prSet presAssocID="{784598A1-7F2D-4C02-9DE7-63FF23BC781D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C8882C-1238-4B7D-B9BD-B4D891CAE564}" type="presOf" srcId="{784598A1-7F2D-4C02-9DE7-63FF23BC781D}" destId="{FDC1202F-C51D-4B30-B5F8-876F45A11759}" srcOrd="0" destOrd="0" presId="urn:microsoft.com/office/officeart/2005/8/layout/venn3"/>
    <dgm:cxn modelId="{6CFEC726-1589-402D-A84B-00B09688AC0A}" type="presOf" srcId="{2CDA94F2-FB10-452B-ADFF-90CFF906C9CF}" destId="{DFF9FEC7-649E-4A88-8F82-FEE805B0EDF5}" srcOrd="0" destOrd="0" presId="urn:microsoft.com/office/officeart/2005/8/layout/venn3"/>
    <dgm:cxn modelId="{F067298F-C909-43E2-833E-60AB210D9247}" srcId="{94A45009-9614-4E8F-8BC4-8AD4E30EC9E6}" destId="{6CBBE6BA-DE2C-4D14-BA24-F0BBD7741165}" srcOrd="4" destOrd="0" parTransId="{B299CEC5-FB02-47DE-AECE-199214712B77}" sibTransId="{1E00C253-CA2E-48AC-9CE9-FDFA6F54188E}"/>
    <dgm:cxn modelId="{1F421076-D4F4-4325-8F12-492E5750A69E}" srcId="{94A45009-9614-4E8F-8BC4-8AD4E30EC9E6}" destId="{2CDA94F2-FB10-452B-ADFF-90CFF906C9CF}" srcOrd="0" destOrd="0" parTransId="{188DEF55-D73C-4016-8960-C95C40830F9D}" sibTransId="{4D2B001C-AEDC-406B-A12B-69D17F29E17C}"/>
    <dgm:cxn modelId="{DF43B252-5F90-49F2-84EC-4A3C40331A9E}" type="presOf" srcId="{6CBBE6BA-DE2C-4D14-BA24-F0BBD7741165}" destId="{F842CC8E-7EDC-4AD3-8E57-A59D89D7F217}" srcOrd="0" destOrd="0" presId="urn:microsoft.com/office/officeart/2005/8/layout/venn3"/>
    <dgm:cxn modelId="{8E3495D6-CC9D-481F-B449-AC8594A47ED3}" srcId="{94A45009-9614-4E8F-8BC4-8AD4E30EC9E6}" destId="{DDD15011-604B-4014-B603-93973D400D18}" srcOrd="2" destOrd="0" parTransId="{5A25759C-3AA9-4169-83F7-11CE4D59CE44}" sibTransId="{786BEFF1-698D-4C0F-9B61-8EFE5C60F924}"/>
    <dgm:cxn modelId="{B98A4E1E-025A-4467-840B-93C466660BFA}" srcId="{94A45009-9614-4E8F-8BC4-8AD4E30EC9E6}" destId="{1D840727-6666-415B-BB72-C35FA8E4E014}" srcOrd="3" destOrd="0" parTransId="{0B4633B4-A92A-4D8A-BCCC-D3EE11B976F8}" sibTransId="{236505B1-89AA-45FB-B948-880CB29CB513}"/>
    <dgm:cxn modelId="{8590C252-963F-475F-B6A5-6B5432BD091B}" type="presOf" srcId="{94A45009-9614-4E8F-8BC4-8AD4E30EC9E6}" destId="{736C215D-874E-4A88-BFF3-B78F926978A1}" srcOrd="0" destOrd="0" presId="urn:microsoft.com/office/officeart/2005/8/layout/venn3"/>
    <dgm:cxn modelId="{08F6F5EE-CA59-4FA4-AC2A-FEDBC6534B7C}" type="presOf" srcId="{DDD15011-604B-4014-B603-93973D400D18}" destId="{BBD3F248-027C-4FF3-A83E-FB19755302E8}" srcOrd="0" destOrd="0" presId="urn:microsoft.com/office/officeart/2005/8/layout/venn3"/>
    <dgm:cxn modelId="{920C6FA8-FE7D-47B0-A5D4-D57CC835FD46}" srcId="{94A45009-9614-4E8F-8BC4-8AD4E30EC9E6}" destId="{784598A1-7F2D-4C02-9DE7-63FF23BC781D}" srcOrd="5" destOrd="0" parTransId="{F8E99A6A-8526-4B86-A70D-8A74BC272A32}" sibTransId="{61D3F39E-8648-4CF3-984C-E8B78E717E28}"/>
    <dgm:cxn modelId="{0F51093D-F02F-43CC-B8B8-E44F33F5A65B}" type="presOf" srcId="{4366AC04-973A-49BD-9E39-E7B88C3DBC4F}" destId="{0CF63B95-B808-4931-A135-6EED41F97ED9}" srcOrd="0" destOrd="0" presId="urn:microsoft.com/office/officeart/2005/8/layout/venn3"/>
    <dgm:cxn modelId="{A8D518BD-CB21-4C6F-8607-99AB88A98266}" srcId="{94A45009-9614-4E8F-8BC4-8AD4E30EC9E6}" destId="{4366AC04-973A-49BD-9E39-E7B88C3DBC4F}" srcOrd="1" destOrd="0" parTransId="{44B1FB6E-6588-4EB2-B0CC-7AB67A2F9D30}" sibTransId="{B2C9F395-6C23-40DD-9C8F-DC8ABC7E36BF}"/>
    <dgm:cxn modelId="{513CE329-0CA0-4F0F-BC31-A077A0562FD0}" type="presOf" srcId="{1D840727-6666-415B-BB72-C35FA8E4E014}" destId="{F7F840E4-70BF-437E-8F41-0FB23FAB1580}" srcOrd="0" destOrd="0" presId="urn:microsoft.com/office/officeart/2005/8/layout/venn3"/>
    <dgm:cxn modelId="{8B3752B6-1155-424D-AC9D-8A097080ABEC}" type="presParOf" srcId="{736C215D-874E-4A88-BFF3-B78F926978A1}" destId="{DFF9FEC7-649E-4A88-8F82-FEE805B0EDF5}" srcOrd="0" destOrd="0" presId="urn:microsoft.com/office/officeart/2005/8/layout/venn3"/>
    <dgm:cxn modelId="{BEE42B0D-3A5A-47DF-87C1-552A9413FAB5}" type="presParOf" srcId="{736C215D-874E-4A88-BFF3-B78F926978A1}" destId="{6472D27F-E9E9-407C-B68E-AD501A41A0B8}" srcOrd="1" destOrd="0" presId="urn:microsoft.com/office/officeart/2005/8/layout/venn3"/>
    <dgm:cxn modelId="{F7843518-71FB-414E-9F02-B05EA8071A46}" type="presParOf" srcId="{736C215D-874E-4A88-BFF3-B78F926978A1}" destId="{0CF63B95-B808-4931-A135-6EED41F97ED9}" srcOrd="2" destOrd="0" presId="urn:microsoft.com/office/officeart/2005/8/layout/venn3"/>
    <dgm:cxn modelId="{FA8F82B0-B16D-4DD9-9FF8-BBD8ADEDD9F0}" type="presParOf" srcId="{736C215D-874E-4A88-BFF3-B78F926978A1}" destId="{CE887D63-4E10-42C2-901B-E99D387113D5}" srcOrd="3" destOrd="0" presId="urn:microsoft.com/office/officeart/2005/8/layout/venn3"/>
    <dgm:cxn modelId="{221B3831-7516-4DDC-A366-7DE590AC5713}" type="presParOf" srcId="{736C215D-874E-4A88-BFF3-B78F926978A1}" destId="{BBD3F248-027C-4FF3-A83E-FB19755302E8}" srcOrd="4" destOrd="0" presId="urn:microsoft.com/office/officeart/2005/8/layout/venn3"/>
    <dgm:cxn modelId="{DD821332-37A1-455F-A649-72E06BE06459}" type="presParOf" srcId="{736C215D-874E-4A88-BFF3-B78F926978A1}" destId="{35C38594-C04A-441F-B15E-81C0EDC862FC}" srcOrd="5" destOrd="0" presId="urn:microsoft.com/office/officeart/2005/8/layout/venn3"/>
    <dgm:cxn modelId="{AB560605-54D7-4F05-8A96-94F083C6E30F}" type="presParOf" srcId="{736C215D-874E-4A88-BFF3-B78F926978A1}" destId="{F7F840E4-70BF-437E-8F41-0FB23FAB1580}" srcOrd="6" destOrd="0" presId="urn:microsoft.com/office/officeart/2005/8/layout/venn3"/>
    <dgm:cxn modelId="{1D77B764-91DE-40C1-AD91-EAAD94B54DEF}" type="presParOf" srcId="{736C215D-874E-4A88-BFF3-B78F926978A1}" destId="{BAFB404F-11C0-4411-A7F6-31D6193F3EA7}" srcOrd="7" destOrd="0" presId="urn:microsoft.com/office/officeart/2005/8/layout/venn3"/>
    <dgm:cxn modelId="{A096C76F-53D1-45C0-9139-A8F8598EDFB5}" type="presParOf" srcId="{736C215D-874E-4A88-BFF3-B78F926978A1}" destId="{F842CC8E-7EDC-4AD3-8E57-A59D89D7F217}" srcOrd="8" destOrd="0" presId="urn:microsoft.com/office/officeart/2005/8/layout/venn3"/>
    <dgm:cxn modelId="{55A7230E-5359-40DB-BB29-296223CFCC08}" type="presParOf" srcId="{736C215D-874E-4A88-BFF3-B78F926978A1}" destId="{2E0773FE-17E7-49D7-839A-F06D4917B968}" srcOrd="9" destOrd="0" presId="urn:microsoft.com/office/officeart/2005/8/layout/venn3"/>
    <dgm:cxn modelId="{03C91DC9-FAB6-4F38-9460-2243FD1DD784}" type="presParOf" srcId="{736C215D-874E-4A88-BFF3-B78F926978A1}" destId="{FDC1202F-C51D-4B30-B5F8-876F45A11759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0F479-07AA-4D8E-82FB-B1C0C0035582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9D6A4-07BF-4E5E-90B2-3CE297A954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58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99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6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0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 rot="19324375">
            <a:off x="3251210" y="746669"/>
            <a:ext cx="875211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УО «Витебский государственный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ордена</a:t>
            </a:r>
            <a:r>
              <a:rPr lang="ru-RU" sz="1400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Дружбы народов медицинский университет»</a:t>
            </a:r>
          </a:p>
          <a:p>
            <a:pPr algn="ctr"/>
            <a:r>
              <a:rPr lang="ru-RU" sz="1400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Кафедра общей врачебной практики</a:t>
            </a:r>
            <a:endParaRPr lang="ru-RU" sz="14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УО «Витебский государственный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ордена</a:t>
            </a:r>
            <a:r>
              <a:rPr lang="ru-RU" sz="2000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Дружбы народов медицинский университет»</a:t>
            </a:r>
          </a:p>
          <a:p>
            <a:pPr algn="ctr"/>
            <a:r>
              <a:rPr lang="ru-RU" sz="2000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Кафедра общей врачебной практики</a:t>
            </a:r>
          </a:p>
          <a:p>
            <a:pPr algn="ctr"/>
            <a:endParaRPr lang="ru-RU" sz="2000" baseline="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baseline="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baseline="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baseline="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baseline="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УО «Витебский государственный </a:t>
            </a:r>
          </a:p>
          <a:p>
            <a:pPr algn="ctr"/>
            <a:r>
              <a:rPr lang="ru-RU" sz="1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ордена</a:t>
            </a:r>
            <a:r>
              <a:rPr lang="ru-RU" sz="1400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Дружбы народов медицинский университет»</a:t>
            </a:r>
          </a:p>
          <a:p>
            <a:pPr algn="ctr"/>
            <a:r>
              <a:rPr lang="ru-RU" sz="1400" baseline="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Кафедра общей врачебной практики</a:t>
            </a:r>
            <a:endParaRPr lang="ru-RU" sz="14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67045"/>
            <a:ext cx="3835021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Серёгин</a:t>
            </a:r>
            <a:r>
              <a:rPr lang="ru-RU" sz="11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А.Г., Егоров К.Н., Зубарева Е.В., </a:t>
            </a:r>
            <a:r>
              <a:rPr lang="ru-RU" sz="11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Солодкова</a:t>
            </a:r>
            <a:r>
              <a:rPr lang="ru-RU" sz="11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И.В.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Терапевтические аспекты ведения пациентов с сахарным диабетом </a:t>
            </a:r>
            <a:r>
              <a:rPr lang="en-US" sz="11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II</a:t>
            </a:r>
            <a:r>
              <a:rPr lang="ru-RU" sz="11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типа в амбулаторных условиях, профилактика осложнений</a:t>
            </a:r>
            <a:endParaRPr lang="ru-RU" sz="11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74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0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14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22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1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8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3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3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C60653-A0EE-4313-86A5-890B817726C1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9AFF292-F3C8-4C7E-B277-875912093D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68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189" y="1953124"/>
            <a:ext cx="9012771" cy="2610409"/>
          </a:xfrm>
        </p:spPr>
        <p:txBody>
          <a:bodyPr>
            <a:noAutofit/>
          </a:bodyPr>
          <a:lstStyle/>
          <a:p>
            <a:r>
              <a:rPr lang="ru-RU" sz="3200" dirty="0" smtClean="0"/>
              <a:t>Терапевтические </a:t>
            </a:r>
            <a:r>
              <a:rPr lang="ru-RU" sz="3200" dirty="0"/>
              <a:t>аспекты ведения пациентов с сахарным диабетом </a:t>
            </a:r>
            <a:r>
              <a:rPr lang="en-US" sz="3200" dirty="0"/>
              <a:t>II</a:t>
            </a:r>
            <a:r>
              <a:rPr lang="ru-RU" sz="3200" dirty="0"/>
              <a:t> типа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/>
              <a:t>амбулаторных условиях,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>профилактика осложнений</a:t>
            </a:r>
            <a:endParaRPr lang="ru-RU" sz="32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0" y="818864"/>
            <a:ext cx="9131808" cy="7904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300" dirty="0" smtClean="0"/>
              <a:t>УО «Витебский государственный Ордена Дружбы народов медицинский университет»</a:t>
            </a:r>
          </a:p>
          <a:p>
            <a:pPr algn="ctr"/>
            <a:r>
              <a:rPr lang="ru-RU" sz="2300" dirty="0" smtClean="0"/>
              <a:t>Кафедра общей врачебной практики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410308" y="991892"/>
            <a:ext cx="26231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МКБ-10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Определение 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Классификация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Патогенез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Факторы риска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Клиника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Диагностика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Осложнения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Формулировка диагноза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Диспансеризация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Лечение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rgbClr val="0066FF"/>
                </a:solidFill>
              </a:rPr>
              <a:t>Экспертиза и индивидуальная программа реабилитации</a:t>
            </a:r>
          </a:p>
          <a:p>
            <a:pPr>
              <a:spcAft>
                <a:spcPts val="600"/>
              </a:spcAft>
            </a:pPr>
            <a:r>
              <a:rPr lang="ru-RU" sz="1400" dirty="0" err="1" smtClean="0">
                <a:solidFill>
                  <a:srgbClr val="0066FF"/>
                </a:solidFill>
              </a:rPr>
              <a:t>Гестационный</a:t>
            </a:r>
            <a:r>
              <a:rPr lang="ru-RU" sz="1400" dirty="0" smtClean="0">
                <a:solidFill>
                  <a:srgbClr val="0066FF"/>
                </a:solidFill>
              </a:rPr>
              <a:t> сахарный диабет</a:t>
            </a:r>
            <a:endParaRPr lang="ru-RU" sz="1400" dirty="0">
              <a:solidFill>
                <a:srgbClr val="0066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45841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Версия: </a:t>
            </a:r>
          </a:p>
          <a:p>
            <a:pPr>
              <a:spcBef>
                <a:spcPts val="0"/>
              </a:spcBef>
            </a:pPr>
            <a:r>
              <a:rPr lang="ru-RU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сентябрь 2024</a:t>
            </a:r>
          </a:p>
          <a:p>
            <a:pPr>
              <a:spcBef>
                <a:spcPts val="0"/>
              </a:spcBef>
            </a:pPr>
            <a:endParaRPr lang="ru-RU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080681" y="1065023"/>
            <a:ext cx="5112279" cy="16240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400" dirty="0" smtClean="0"/>
              <a:t>Поликлиническая терапия. Курс 4. Т</a:t>
            </a:r>
            <a:r>
              <a:rPr lang="ru-RU" sz="2000" dirty="0" smtClean="0"/>
              <a:t>ема 8.</a:t>
            </a:r>
            <a:br>
              <a:rPr lang="ru-RU" sz="2000" dirty="0" smtClean="0"/>
            </a:br>
            <a:r>
              <a:rPr lang="ru-RU" sz="1800" dirty="0" smtClean="0"/>
              <a:t>Терапевтические аспекты ведения пациентов </a:t>
            </a:r>
            <a:br>
              <a:rPr lang="ru-RU" sz="1800" dirty="0" smtClean="0"/>
            </a:br>
            <a:r>
              <a:rPr lang="ru-RU" sz="1800" dirty="0" smtClean="0"/>
              <a:t>с сахарным диабетом </a:t>
            </a:r>
            <a:r>
              <a:rPr lang="en-US" sz="1800" dirty="0" smtClean="0"/>
              <a:t>II</a:t>
            </a:r>
            <a:r>
              <a:rPr lang="ru-RU" sz="1800" dirty="0" smtClean="0"/>
              <a:t> типа в амбулаторных условиях, профилактика осложнений. </a:t>
            </a:r>
            <a:endParaRPr lang="ru-RU" sz="2000" dirty="0"/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89" y="5065244"/>
            <a:ext cx="2426292" cy="920689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100" dirty="0" smtClean="0"/>
              <a:t>Старший преподаватель кафедры общей врачебной практики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100" dirty="0"/>
              <a:t>в</a:t>
            </a:r>
            <a:r>
              <a:rPr lang="ru-RU" sz="1100" dirty="0" smtClean="0"/>
              <a:t>рач общей практики высшей квалификационной категории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200" dirty="0" smtClean="0"/>
              <a:t>СЕРЁГИН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200" dirty="0" smtClean="0"/>
              <a:t>Андрей Геннадьевич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endParaRPr lang="ru-RU" sz="1200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2329252" y="5035096"/>
            <a:ext cx="2085085" cy="10292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ru-RU" sz="2300" dirty="0" smtClean="0"/>
              <a:t>Доцент кафедры общей врачебной практики, к.м.н.</a:t>
            </a:r>
          </a:p>
          <a:p>
            <a:pPr>
              <a:spcBef>
                <a:spcPts val="300"/>
              </a:spcBef>
            </a:pPr>
            <a:r>
              <a:rPr lang="ru-RU" sz="2300" dirty="0" smtClean="0"/>
              <a:t>врач-терапевт высшей квалификационной категории</a:t>
            </a:r>
          </a:p>
          <a:p>
            <a:pPr>
              <a:spcBef>
                <a:spcPts val="300"/>
              </a:spcBef>
            </a:pPr>
            <a:r>
              <a:rPr lang="ru-RU" sz="2500" dirty="0" smtClean="0"/>
              <a:t>ЕГОРОВ </a:t>
            </a:r>
          </a:p>
          <a:p>
            <a:pPr>
              <a:spcBef>
                <a:spcPts val="300"/>
              </a:spcBef>
            </a:pPr>
            <a:r>
              <a:rPr lang="ru-RU" sz="2500" dirty="0" smtClean="0"/>
              <a:t>Константин Николаевич</a:t>
            </a:r>
            <a:endParaRPr lang="ru-RU" sz="2500" dirty="0"/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6840629" y="4987212"/>
            <a:ext cx="2085085" cy="10292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ru-RU" sz="2300" dirty="0" smtClean="0"/>
              <a:t>Доцент кафедры общей врачебной практики, к.м.н.</a:t>
            </a:r>
          </a:p>
          <a:p>
            <a:pPr>
              <a:spcBef>
                <a:spcPts val="300"/>
              </a:spcBef>
            </a:pPr>
            <a:r>
              <a:rPr lang="ru-RU" sz="2300" dirty="0" smtClean="0"/>
              <a:t>врач-терапевт высшей квалификационной категории</a:t>
            </a:r>
          </a:p>
          <a:p>
            <a:pPr>
              <a:spcBef>
                <a:spcPts val="300"/>
              </a:spcBef>
            </a:pPr>
            <a:r>
              <a:rPr lang="ru-RU" sz="2500" dirty="0" smtClean="0"/>
              <a:t>СОЛОДКОВА </a:t>
            </a:r>
          </a:p>
          <a:p>
            <a:pPr>
              <a:spcBef>
                <a:spcPts val="300"/>
              </a:spcBef>
            </a:pPr>
            <a:r>
              <a:rPr lang="ru-RU" sz="2500" dirty="0" smtClean="0"/>
              <a:t>Инесса Валентиновна</a:t>
            </a:r>
            <a:endParaRPr lang="ru-RU" sz="250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4414337" y="5024059"/>
            <a:ext cx="2426292" cy="914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100" dirty="0" smtClean="0"/>
              <a:t>Ассистент кафедры общей врачебной практики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100" dirty="0" smtClean="0"/>
              <a:t>врач гематолог первой квалификационной категории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200" dirty="0" smtClean="0"/>
              <a:t>ЗУБАРЕВА 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ru-RU" sz="1200" dirty="0" smtClean="0"/>
              <a:t>Елена Валерьевна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19609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2800" dirty="0" smtClean="0"/>
              <a:t>патогенетические аспекты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593942"/>
            <a:ext cx="8362604" cy="5616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Пациенты имеют нормальный или даже повышенный уровень инсулина в крови, однако секреция инсулина остаётся неполноценной и/или недостаточной и не может преодолеть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 (относительная инсулиновая недостаточность)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 пациентов исчезает ранний пик секреции инсулина в ответ на поступление глюкозы при исходном более высоком уровне базальной секреции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продолжительном существовании сахарного диабета секреция инсулина существенно снижается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Существенные патогенетические факторы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инсулинорезистентность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метаболический синдром;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о</a:t>
            </a:r>
            <a:r>
              <a:rPr lang="ru-RU" dirty="0" smtClean="0"/>
              <a:t>жирение;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нарушение секреции инсулина бета-клетками </a:t>
            </a:r>
            <a:r>
              <a:rPr lang="ru-RU" dirty="0"/>
              <a:t>с прогрессирующим снижением </a:t>
            </a:r>
            <a:r>
              <a:rPr lang="ru-RU" dirty="0" smtClean="0"/>
              <a:t>их количества;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гиперсекреция глюкагона альфа-клетками;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увеличение синтеза глюкозы печенью;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дефект секреции </a:t>
            </a:r>
            <a:r>
              <a:rPr lang="ru-RU" dirty="0" err="1" smtClean="0"/>
              <a:t>инкретинов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глюкозотоксичность</a:t>
            </a:r>
            <a:r>
              <a:rPr lang="ru-RU" dirty="0" smtClean="0"/>
              <a:t> и </a:t>
            </a:r>
            <a:r>
              <a:rPr lang="ru-RU" dirty="0" err="1" smtClean="0"/>
              <a:t>липотоксичность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658937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8629" y="0"/>
            <a:ext cx="8387628" cy="685799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Перед плановым переводом пациента на инсулинотерапию необходимо как можно более убедительно разъяснить ему необходимость инсулинотерапии, обучить оптимальной методике самоконтроля, информировать об изменениях диетотерапии, научить системе подсчёта и распределения углеводов в хлебных единицах, научить технике инъекций инсулина</a:t>
            </a:r>
          </a:p>
          <a:p>
            <a:r>
              <a:rPr lang="ru-RU" dirty="0" smtClean="0"/>
              <a:t>В качестве стартовой терапии при относительно невысоком уровне гипергликемии используется </a:t>
            </a:r>
            <a:r>
              <a:rPr lang="ru-RU" dirty="0" err="1" smtClean="0"/>
              <a:t>монотерапия</a:t>
            </a:r>
            <a:r>
              <a:rPr lang="ru-RU" dirty="0" smtClean="0"/>
              <a:t> базальным инсулином (инсулин средней длительности или длительного действия), который создаёт достаточно стабильную концентрацию в крови в течение суток, обеспечивает контроль гликемии между приёмами пищи в течение дня, а также ночью во время сна.</a:t>
            </a:r>
          </a:p>
          <a:p>
            <a:r>
              <a:rPr lang="ru-RU" dirty="0" smtClean="0"/>
              <a:t>При необходимости применения базисно-</a:t>
            </a:r>
            <a:r>
              <a:rPr lang="ru-RU" dirty="0" err="1" smtClean="0"/>
              <a:t>болюсной</a:t>
            </a:r>
            <a:r>
              <a:rPr lang="ru-RU" dirty="0" smtClean="0"/>
              <a:t> инсулинотерапии в качестве </a:t>
            </a:r>
            <a:r>
              <a:rPr lang="ru-RU" dirty="0" err="1" smtClean="0"/>
              <a:t>болюсного</a:t>
            </a:r>
            <a:r>
              <a:rPr lang="ru-RU" dirty="0" smtClean="0"/>
              <a:t> инсулина могут использоваться инсулины короткого и ультракороткого действия.</a:t>
            </a:r>
          </a:p>
          <a:p>
            <a:r>
              <a:rPr lang="ru-RU" dirty="0" smtClean="0"/>
              <a:t>Этапы инсулинотерапии при сахарном диабете </a:t>
            </a:r>
            <a:r>
              <a:rPr lang="en-US" dirty="0" smtClean="0"/>
              <a:t>II</a:t>
            </a:r>
            <a:r>
              <a:rPr lang="ru-RU" dirty="0" smtClean="0"/>
              <a:t> типа:</a:t>
            </a:r>
          </a:p>
          <a:p>
            <a:pPr>
              <a:buFontTx/>
              <a:buChar char="-"/>
            </a:pPr>
            <a:r>
              <a:rPr lang="en-US" dirty="0" smtClean="0"/>
              <a:t>I</a:t>
            </a:r>
            <a:r>
              <a:rPr lang="ru-RU" dirty="0" smtClean="0"/>
              <a:t> этап: к пероральной </a:t>
            </a:r>
            <a:r>
              <a:rPr lang="ru-RU" dirty="0" err="1" smtClean="0"/>
              <a:t>гипогликемизирующей</a:t>
            </a:r>
            <a:r>
              <a:rPr lang="ru-RU" dirty="0" smtClean="0"/>
              <a:t> терапии добавляют базальный инсулин в стартовой дозе 0,1-0,2 ЕД/кг массы тела (в среднем 10-12 ЕД) в режиме однократного введения в 22 часа перед сном; через каждые 2-4 дня проводится коррекция дозы в зависимости от гликемии натощак (при гликемии более 10 </a:t>
            </a:r>
            <a:r>
              <a:rPr lang="ru-RU" dirty="0" err="1" smtClean="0"/>
              <a:t>ммоль</a:t>
            </a:r>
            <a:r>
              <a:rPr lang="ru-RU" dirty="0" smtClean="0"/>
              <a:t>/л добавляется 6-8 ЕД, при 8-10 </a:t>
            </a:r>
            <a:r>
              <a:rPr lang="ru-RU" dirty="0" err="1" smtClean="0"/>
              <a:t>ммоль</a:t>
            </a:r>
            <a:r>
              <a:rPr lang="ru-RU" dirty="0" smtClean="0"/>
              <a:t>/л – 4-6 ЕД, при 6,5-8 </a:t>
            </a:r>
            <a:r>
              <a:rPr lang="ru-RU" dirty="0" err="1" smtClean="0"/>
              <a:t>ммоль</a:t>
            </a:r>
            <a:r>
              <a:rPr lang="ru-RU" dirty="0" smtClean="0"/>
              <a:t>/л – 2 ЕД). Если целевая гликемия в течение 3 месяцев не достигнута, переходят к </a:t>
            </a:r>
            <a:r>
              <a:rPr lang="en-US" dirty="0" smtClean="0"/>
              <a:t>II</a:t>
            </a:r>
            <a:r>
              <a:rPr lang="ru-RU" dirty="0" smtClean="0"/>
              <a:t> этапу;</a:t>
            </a:r>
          </a:p>
          <a:p>
            <a:pPr>
              <a:buFontTx/>
              <a:buChar char="-"/>
            </a:pPr>
            <a:r>
              <a:rPr lang="en-US" dirty="0" smtClean="0"/>
              <a:t>II</a:t>
            </a:r>
            <a:r>
              <a:rPr lang="ru-RU" dirty="0" smtClean="0"/>
              <a:t> этап: к проводимой терапии добавляют или утреннюю инъекцию базального инсулина с коррекцией дозы посредством увеличения дозы на 1-2 ЕД 1-2 раза в неделю до достижения целевых значений гликемии, или 1 инъекцию быстро действующего инсулина перед наибольшим приёмом пищи (10% базальной дозы или 0,1 ЕД/кг или 4 ЕД) с коррекцией дозы </a:t>
            </a:r>
            <a:r>
              <a:rPr lang="ru-RU" dirty="0"/>
              <a:t>посредством увеличения дозы на 1-2 ЕД 1-2 раза в неделю до достижения целевых значений </a:t>
            </a:r>
            <a:r>
              <a:rPr lang="ru-RU" dirty="0" smtClean="0"/>
              <a:t>гликемии. </a:t>
            </a:r>
            <a:r>
              <a:rPr lang="ru-RU" dirty="0"/>
              <a:t>Если целевая гликемия в течение 3 месяцев не достигнута, переходят к </a:t>
            </a:r>
            <a:r>
              <a:rPr lang="en-US" dirty="0" smtClean="0"/>
              <a:t>III</a:t>
            </a:r>
            <a:r>
              <a:rPr lang="ru-RU" dirty="0" smtClean="0"/>
              <a:t> </a:t>
            </a:r>
            <a:r>
              <a:rPr lang="ru-RU" dirty="0"/>
              <a:t>этапу;</a:t>
            </a:r>
            <a:endParaRPr lang="ru-RU" dirty="0" smtClean="0"/>
          </a:p>
          <a:p>
            <a:pPr>
              <a:buFontTx/>
              <a:buChar char="-"/>
            </a:pPr>
            <a:r>
              <a:rPr lang="en-US" dirty="0" smtClean="0"/>
              <a:t>III </a:t>
            </a:r>
            <a:r>
              <a:rPr lang="ru-RU" dirty="0" smtClean="0"/>
              <a:t>этап:</a:t>
            </a:r>
            <a:r>
              <a:rPr lang="en-US" dirty="0" smtClean="0"/>
              <a:t> </a:t>
            </a:r>
            <a:r>
              <a:rPr lang="ru-RU" dirty="0" smtClean="0"/>
              <a:t>базис-</a:t>
            </a:r>
            <a:r>
              <a:rPr lang="ru-RU" dirty="0" err="1" smtClean="0"/>
              <a:t>болюсная</a:t>
            </a:r>
            <a:r>
              <a:rPr lang="ru-RU" dirty="0" smtClean="0"/>
              <a:t> терапия: </a:t>
            </a:r>
            <a:r>
              <a:rPr lang="en-US" u="sng" dirty="0" smtClean="0"/>
              <a:t>&gt;</a:t>
            </a:r>
            <a:r>
              <a:rPr lang="ru-RU" dirty="0" smtClean="0"/>
              <a:t>2 инъекции быстродействующего инсулина перед приёмом пищи + 2 инъекции базального инсулина; или премиксы аналогов инсулина до 3 инъекций в день.</a:t>
            </a:r>
          </a:p>
          <a:p>
            <a:r>
              <a:rPr lang="ru-RU" dirty="0" smtClean="0"/>
              <a:t>При гипогликемии следует определить причину, а при отсутствии явной причины уменьшить дозу на 2-4 ЕД или 10-20%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постоянная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>инсулинотерапия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3943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3200" dirty="0"/>
              <a:t>лечение,</a:t>
            </a:r>
            <a:br>
              <a:rPr lang="ru-RU" sz="3200" dirty="0"/>
            </a:br>
            <a:r>
              <a:rPr lang="ru-RU" sz="2800" dirty="0"/>
              <a:t>препараты </a:t>
            </a:r>
            <a:r>
              <a:rPr lang="ru-RU" sz="2800" dirty="0" smtClean="0"/>
              <a:t>инсулина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3497335" y="191703"/>
          <a:ext cx="8243890" cy="6510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963"/>
                <a:gridCol w="1373982"/>
                <a:gridCol w="2656834"/>
                <a:gridCol w="146511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Препарат инсулина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Название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Начало действия / пик действия </a:t>
                      </a:r>
                      <a:r>
                        <a:rPr lang="ru-RU" sz="1200" baseline="0" dirty="0" smtClean="0"/>
                        <a:t>/ длительность действия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Способ введения</a:t>
                      </a:r>
                      <a:endParaRPr lang="ru-RU" sz="1200" dirty="0"/>
                    </a:p>
                  </a:txBody>
                  <a:tcPr marL="45720" marR="45720"/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lang="ru-RU" sz="1200" dirty="0" smtClean="0"/>
                        <a:t>Генно-инженерные инсулины человека короткого действия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Актрапид</a:t>
                      </a:r>
                      <a:r>
                        <a:rPr lang="ru-RU" sz="1200" baseline="0" dirty="0" smtClean="0"/>
                        <a:t> НМ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20-30 мин / 2-4 часа / 6-8 часов</a:t>
                      </a:r>
                      <a:endParaRPr lang="ru-RU" sz="1200" dirty="0"/>
                    </a:p>
                  </a:txBody>
                  <a:tcPr marL="45720" marR="45720"/>
                </a:tc>
                <a:tc rowSpan="5">
                  <a:txBody>
                    <a:bodyPr/>
                    <a:lstStyle/>
                    <a:p>
                      <a:r>
                        <a:rPr lang="ru-RU" sz="1200" dirty="0" smtClean="0"/>
                        <a:t>Шприц, шприц-ручка, помпа</a:t>
                      </a:r>
                      <a:endParaRPr lang="ru-RU" sz="1200" dirty="0"/>
                    </a:p>
                  </a:txBody>
                  <a:tcPr marL="45720" marR="45720"/>
                </a:tc>
              </a:tr>
              <a:tr h="169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aseline="0" dirty="0" err="1" smtClean="0"/>
                        <a:t>Инсуман</a:t>
                      </a:r>
                      <a:r>
                        <a:rPr lang="ru-RU" sz="1200" baseline="0" dirty="0" smtClean="0"/>
                        <a:t> Рапид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30 мин / 1-4 часа / 7-9 часов</a:t>
                      </a:r>
                    </a:p>
                    <a:p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aseline="0" dirty="0" err="1" smtClean="0"/>
                        <a:t>Хумулин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en-US" sz="1200" baseline="0" dirty="0" smtClean="0"/>
                        <a:t>R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20-30 мин / 1-3 часа / 5-7 часов</a:t>
                      </a:r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aseline="0" dirty="0" err="1" smtClean="0"/>
                        <a:t>Генсулин</a:t>
                      </a:r>
                      <a:r>
                        <a:rPr lang="ru-RU" sz="1200" baseline="0" dirty="0" smtClean="0"/>
                        <a:t> Р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20-30 мин / 1-3 часа / 6-8 часов</a:t>
                      </a:r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6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err="1" smtClean="0"/>
                        <a:t>Моноинсулин</a:t>
                      </a:r>
                      <a:r>
                        <a:rPr lang="ru-RU" sz="1200" baseline="0" dirty="0" smtClean="0"/>
                        <a:t> ЧР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20-30 мин / 2-4 часа / 6-8 часов</a:t>
                      </a:r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Генно-инженерные инсулины человека длительного действия (НПХ-инсулины)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Протафан</a:t>
                      </a:r>
                      <a:r>
                        <a:rPr lang="ru-RU" sz="1200" baseline="0" dirty="0" smtClean="0"/>
                        <a:t> НМ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1,5 ч / 4-12 часов / до 24 часов</a:t>
                      </a:r>
                      <a:endParaRPr lang="ru-RU" sz="1200" dirty="0"/>
                    </a:p>
                  </a:txBody>
                  <a:tcPr marL="45720" marR="45720"/>
                </a:tc>
                <a:tc rowSpan="6">
                  <a:txBody>
                    <a:bodyPr/>
                    <a:lstStyle/>
                    <a:p>
                      <a:r>
                        <a:rPr lang="ru-RU" sz="1200" dirty="0" smtClean="0"/>
                        <a:t>Шприц, шприц-ручка</a:t>
                      </a:r>
                      <a:endParaRPr lang="ru-RU" sz="1200" dirty="0"/>
                    </a:p>
                  </a:txBody>
                  <a:tcPr marL="45720" marR="4572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Хумулин</a:t>
                      </a:r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NPH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1-2 ч / 4-8 часов / 18-20 часов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Генсулин</a:t>
                      </a:r>
                      <a:r>
                        <a:rPr lang="ru-RU" sz="1200" dirty="0" smtClean="0"/>
                        <a:t> </a:t>
                      </a:r>
                      <a:r>
                        <a:rPr lang="en-US" sz="1200" dirty="0" smtClean="0"/>
                        <a:t>N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1,5 ч / 3-10 часов / до 24 часов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Инсуман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Базал</a:t>
                      </a:r>
                      <a:r>
                        <a:rPr lang="ru-RU" sz="1200" dirty="0" smtClean="0"/>
                        <a:t> ГТ</a:t>
                      </a:r>
                      <a:endParaRPr lang="en-US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 / 3-4 часа / 11-20 часов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Протамин</a:t>
                      </a:r>
                      <a:r>
                        <a:rPr lang="ru-RU" sz="1200" baseline="0" dirty="0" smtClean="0"/>
                        <a:t> инсулин ЧС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1,5 ч / 4-12 часов / до 24 часов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err="1" smtClean="0"/>
                        <a:t>Монотард</a:t>
                      </a:r>
                      <a:r>
                        <a:rPr lang="ru-RU" sz="1200" baseline="0" dirty="0" smtClean="0"/>
                        <a:t> НМ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2,5 ч / 7-15 часов / 24 часа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1200" dirty="0" smtClean="0"/>
                        <a:t>Аналоги</a:t>
                      </a:r>
                      <a:r>
                        <a:rPr lang="ru-RU" sz="1200" baseline="0" dirty="0" smtClean="0"/>
                        <a:t> инсулина ультракороткого действия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НовоРапид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10-20 мин / 30-60</a:t>
                      </a:r>
                      <a:r>
                        <a:rPr lang="ru-RU" sz="1200" baseline="0" dirty="0" smtClean="0"/>
                        <a:t> мин</a:t>
                      </a:r>
                      <a:r>
                        <a:rPr lang="ru-RU" sz="1200" dirty="0" smtClean="0"/>
                        <a:t> / 3-4 часа</a:t>
                      </a:r>
                    </a:p>
                  </a:txBody>
                  <a:tcPr marL="45720" marR="45720"/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/>
                        <a:t>Шприц, шприц-ручка, помпа</a:t>
                      </a:r>
                      <a:endParaRPr lang="ru-RU" sz="1200" dirty="0"/>
                    </a:p>
                  </a:txBody>
                  <a:tcPr marL="45720" marR="4572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/>
                        <a:t>Хумалог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10-20 мин / 30-60</a:t>
                      </a:r>
                      <a:r>
                        <a:rPr lang="ru-RU" sz="1200" baseline="0" dirty="0" smtClean="0"/>
                        <a:t> мин</a:t>
                      </a:r>
                      <a:r>
                        <a:rPr lang="ru-RU" sz="1200" dirty="0" smtClean="0"/>
                        <a:t> / 3-4 часа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Апидра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10-20 мин / 30-60</a:t>
                      </a:r>
                      <a:r>
                        <a:rPr lang="ru-RU" sz="1200" baseline="0" dirty="0" smtClean="0"/>
                        <a:t> мин</a:t>
                      </a:r>
                      <a:r>
                        <a:rPr lang="ru-RU" sz="1200" dirty="0" smtClean="0"/>
                        <a:t> / 3-4 часа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40">
                <a:tc rowSpan="3">
                  <a:txBody>
                    <a:bodyPr/>
                    <a:lstStyle/>
                    <a:p>
                      <a:r>
                        <a:rPr lang="ru-RU" sz="1200" dirty="0" smtClean="0"/>
                        <a:t>Аналоги инсулина длительного действия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Левемир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 / нет / до 24 часов</a:t>
                      </a:r>
                      <a:endParaRPr lang="ru-RU" sz="1200" dirty="0"/>
                    </a:p>
                  </a:txBody>
                  <a:tcPr marL="45720" marR="45720"/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/>
                        <a:t>Шприц, шприц-ручка</a:t>
                      </a:r>
                      <a:endParaRPr lang="ru-RU" sz="1200" dirty="0"/>
                    </a:p>
                  </a:txBody>
                  <a:tcPr marL="45720" marR="4572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Лантус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час</a:t>
                      </a:r>
                      <a:r>
                        <a:rPr lang="ru-RU" sz="1200" baseline="0" dirty="0" smtClean="0"/>
                        <a:t> / нет / до 24 часов 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Инсулин </a:t>
                      </a:r>
                      <a:r>
                        <a:rPr lang="ru-RU" sz="1200" dirty="0" err="1" smtClean="0"/>
                        <a:t>Деглудек</a:t>
                      </a:r>
                      <a:endParaRPr lang="ru-RU" sz="12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0,5-1,5 часа / нет / более 42 часов </a:t>
                      </a:r>
                      <a:endParaRPr lang="ru-RU" sz="1200" dirty="0"/>
                    </a:p>
                  </a:txBody>
                  <a:tcPr marL="45720" marR="4572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Генно-инженерные фиксированные смеси инсулинов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короткого или ультракороткого</a:t>
                      </a:r>
                      <a:r>
                        <a:rPr lang="ru-RU" sz="1200" baseline="0" dirty="0" smtClean="0"/>
                        <a:t> действия и НПХ</a:t>
                      </a:r>
                      <a:endParaRPr lang="ru-RU" sz="1200" dirty="0" smtClean="0"/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r>
                        <a:rPr lang="ru-RU" sz="1200" dirty="0" err="1" smtClean="0"/>
                        <a:t>Хумулин</a:t>
                      </a:r>
                      <a:r>
                        <a:rPr lang="ru-RU" sz="1200" dirty="0" smtClean="0"/>
                        <a:t> М3</a:t>
                      </a:r>
                    </a:p>
                    <a:p>
                      <a:r>
                        <a:rPr lang="ru-RU" sz="1200" dirty="0" err="1" smtClean="0"/>
                        <a:t>Инсуман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Комб</a:t>
                      </a:r>
                      <a:endParaRPr lang="ru-RU" sz="1200" dirty="0" smtClean="0"/>
                    </a:p>
                    <a:p>
                      <a:r>
                        <a:rPr lang="ru-RU" sz="1200" dirty="0" smtClean="0"/>
                        <a:t>НовоМикс30</a:t>
                      </a:r>
                    </a:p>
                    <a:p>
                      <a:r>
                        <a:rPr lang="ru-RU" sz="1200" dirty="0" err="1" smtClean="0"/>
                        <a:t>Хумалог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Микс</a:t>
                      </a:r>
                      <a:r>
                        <a:rPr lang="ru-RU" sz="1200" dirty="0" smtClean="0"/>
                        <a:t> 25</a:t>
                      </a:r>
                    </a:p>
                    <a:p>
                      <a:r>
                        <a:rPr lang="ru-RU" sz="1200" dirty="0" err="1" smtClean="0"/>
                        <a:t>Хумалог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Микс</a:t>
                      </a:r>
                      <a:r>
                        <a:rPr lang="ru-RU" sz="1200" dirty="0" smtClean="0"/>
                        <a:t> 50</a:t>
                      </a:r>
                      <a:endParaRPr lang="ru-RU" sz="12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Шприц, шприц-ручка</a:t>
                      </a:r>
                      <a:endParaRPr lang="ru-RU" sz="12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98858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338711"/>
              </p:ext>
            </p:extLst>
          </p:nvPr>
        </p:nvGraphicFramePr>
        <p:xfrm>
          <a:off x="3480179" y="-1"/>
          <a:ext cx="8015135" cy="6778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алгоритм терапевтического ведения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45094" y="130628"/>
            <a:ext cx="331788" cy="6647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400" dirty="0" smtClean="0"/>
              <a:t>Модификация образа жизни, ингибитор РААС, </a:t>
            </a:r>
            <a:r>
              <a:rPr lang="ru-RU" sz="1400" dirty="0" err="1" smtClean="0"/>
              <a:t>статин</a:t>
            </a:r>
            <a:endParaRPr lang="ru-RU" sz="1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5312227" y="742276"/>
            <a:ext cx="5544457" cy="4134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/>
              <a:t>недостижение</a:t>
            </a:r>
            <a:r>
              <a:rPr lang="ru-RU" sz="1200" dirty="0"/>
              <a:t> целевого уровня </a:t>
            </a:r>
            <a:r>
              <a:rPr lang="en-US" sz="1200" dirty="0"/>
              <a:t>HbA1c </a:t>
            </a:r>
            <a:r>
              <a:rPr lang="ru-RU" sz="1200" dirty="0"/>
              <a:t>в течение 3 месяцев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312227" y="2641448"/>
            <a:ext cx="5544457" cy="4134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/>
              <a:t>недостижение</a:t>
            </a:r>
            <a:r>
              <a:rPr lang="ru-RU" sz="1200" dirty="0"/>
              <a:t> целевого уровня </a:t>
            </a:r>
            <a:r>
              <a:rPr lang="en-US" sz="1200" dirty="0"/>
              <a:t>HbA1c </a:t>
            </a:r>
            <a:r>
              <a:rPr lang="ru-RU" sz="1200" dirty="0"/>
              <a:t>в течение 3 месяцев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221616" y="4872251"/>
            <a:ext cx="4375407" cy="474128"/>
          </a:xfrm>
          <a:prstGeom prst="downArrow">
            <a:avLst>
              <a:gd name="adj1" fmla="val 66246"/>
              <a:gd name="adj2" fmla="val 533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/>
              <a:t>недостижение</a:t>
            </a:r>
            <a:r>
              <a:rPr lang="ru-RU" sz="1200" dirty="0"/>
              <a:t> целевого уровня </a:t>
            </a:r>
            <a:r>
              <a:rPr lang="en-US" sz="1200" dirty="0"/>
              <a:t>HbA1c </a:t>
            </a:r>
            <a:r>
              <a:rPr lang="ru-RU" sz="1200" dirty="0"/>
              <a:t>в течение 3 месяцев</a:t>
            </a:r>
          </a:p>
        </p:txBody>
      </p:sp>
      <p:sp>
        <p:nvSpPr>
          <p:cNvPr id="11" name="Стрелка углом вверх 10"/>
          <p:cNvSpPr/>
          <p:nvPr/>
        </p:nvSpPr>
        <p:spPr>
          <a:xfrm>
            <a:off x="8748215" y="4554268"/>
            <a:ext cx="2565779" cy="1170752"/>
          </a:xfrm>
          <a:prstGeom prst="bentUpArrow">
            <a:avLst>
              <a:gd name="adj1" fmla="val 33146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Компенсация углеводного обмена, отсутствие симптомов, </a:t>
            </a:r>
            <a:r>
              <a:rPr lang="ru-RU" sz="1050" dirty="0" err="1" smtClean="0"/>
              <a:t>кетоацидоза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7557876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0"/>
            <a:ext cx="8396453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Мониторинг эффективности проводится: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 </a:t>
            </a:r>
            <a:r>
              <a:rPr lang="ru-RU" dirty="0"/>
              <a:t>уровню HbA1c – 1 раз в 3 месяца до достижения индивидуального </a:t>
            </a:r>
            <a:r>
              <a:rPr lang="ru-RU" dirty="0" smtClean="0"/>
              <a:t>целевого уровня </a:t>
            </a:r>
            <a:r>
              <a:rPr lang="ru-RU" dirty="0"/>
              <a:t>HbA1c, далее – 1 раз в </a:t>
            </a:r>
            <a:r>
              <a:rPr lang="ru-RU" dirty="0" smtClean="0"/>
              <a:t>6-12 месяцев;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 </a:t>
            </a:r>
            <a:r>
              <a:rPr lang="ru-RU" dirty="0"/>
              <a:t>результатам самоконтроля (контроль гликемии, массы тела, АД с </a:t>
            </a:r>
            <a:r>
              <a:rPr lang="ru-RU" dirty="0" smtClean="0"/>
              <a:t>отметкой в </a:t>
            </a:r>
            <a:r>
              <a:rPr lang="ru-RU" dirty="0"/>
              <a:t>дневнике самоконтроля</a:t>
            </a:r>
            <a:r>
              <a:rPr lang="ru-RU" dirty="0" smtClean="0"/>
              <a:t>).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Частота </a:t>
            </a:r>
            <a:r>
              <a:rPr lang="ru-RU" dirty="0"/>
              <a:t>самоконтроля гликемии в домашних условиях с </a:t>
            </a:r>
            <a:r>
              <a:rPr lang="ru-RU" dirty="0" smtClean="0"/>
              <a:t>использованием индивидуального </a:t>
            </a:r>
            <a:r>
              <a:rPr lang="ru-RU" dirty="0" err="1"/>
              <a:t>глюкометра</a:t>
            </a:r>
            <a:r>
              <a:rPr lang="ru-RU" dirty="0"/>
              <a:t> зависит от вида </a:t>
            </a:r>
            <a:r>
              <a:rPr lang="ru-RU" dirty="0" err="1"/>
              <a:t>глюкозоснижающей</a:t>
            </a:r>
            <a:r>
              <a:rPr lang="ru-RU" dirty="0"/>
              <a:t> терапии</a:t>
            </a:r>
            <a:r>
              <a:rPr lang="ru-RU" dirty="0" smtClean="0"/>
              <a:t>; рекомендуемая </a:t>
            </a:r>
            <a:r>
              <a:rPr lang="ru-RU" dirty="0"/>
              <a:t>кратность </a:t>
            </a:r>
            <a:r>
              <a:rPr lang="ru-RU" dirty="0" smtClean="0"/>
              <a:t>определения: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 </a:t>
            </a:r>
            <a:r>
              <a:rPr lang="ru-RU" dirty="0"/>
              <a:t>диетотерапии и </a:t>
            </a:r>
            <a:r>
              <a:rPr lang="ru-RU" dirty="0" err="1"/>
              <a:t>метформине</a:t>
            </a:r>
            <a:r>
              <a:rPr lang="ru-RU" dirty="0"/>
              <a:t> – не менее 1 раза в неделю в разное время </a:t>
            </a:r>
            <a:r>
              <a:rPr lang="ru-RU" dirty="0" smtClean="0"/>
              <a:t>суток;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 </a:t>
            </a:r>
            <a:r>
              <a:rPr lang="ru-RU" dirty="0"/>
              <a:t>пероральной </a:t>
            </a:r>
            <a:r>
              <a:rPr lang="ru-RU" dirty="0" err="1"/>
              <a:t>глюкозоснижающей</a:t>
            </a:r>
            <a:r>
              <a:rPr lang="ru-RU" dirty="0"/>
              <a:t> терапии и (или) базальном инсулине – 1 </a:t>
            </a:r>
            <a:r>
              <a:rPr lang="ru-RU" dirty="0" smtClean="0"/>
              <a:t>раз в </a:t>
            </a:r>
            <a:r>
              <a:rPr lang="ru-RU" dirty="0"/>
              <a:t>сутки в разное время, гликемический профиль (4 раза в сутки: до еды, через 2 </a:t>
            </a:r>
            <a:r>
              <a:rPr lang="ru-RU" dirty="0" smtClean="0"/>
              <a:t>часа после еды</a:t>
            </a:r>
            <a:r>
              <a:rPr lang="ru-RU" dirty="0"/>
              <a:t>, перед ночным сном, периодически ночью) – 1 раз в </a:t>
            </a:r>
            <a:r>
              <a:rPr lang="ru-RU" dirty="0" smtClean="0"/>
              <a:t>неделю;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 </a:t>
            </a:r>
            <a:r>
              <a:rPr lang="ru-RU" dirty="0"/>
              <a:t>базис-</a:t>
            </a:r>
            <a:r>
              <a:rPr lang="ru-RU" dirty="0" err="1"/>
              <a:t>болюсной</a:t>
            </a:r>
            <a:r>
              <a:rPr lang="ru-RU" dirty="0"/>
              <a:t> инсулинотерапии – 4 раза в сутки (до еды, через 2 </a:t>
            </a:r>
            <a:r>
              <a:rPr lang="ru-RU" dirty="0" smtClean="0"/>
              <a:t>часа </a:t>
            </a:r>
            <a:r>
              <a:rPr lang="ru-RU" dirty="0"/>
              <a:t>после еды</a:t>
            </a:r>
            <a:r>
              <a:rPr lang="ru-RU" dirty="0" smtClean="0"/>
              <a:t>, перед </a:t>
            </a:r>
            <a:r>
              <a:rPr lang="ru-RU" dirty="0"/>
              <a:t>ночным сном, периодически ночью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71331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мониторинг эффективности </a:t>
            </a:r>
            <a:r>
              <a:rPr lang="ru-RU" sz="2800" dirty="0" err="1" smtClean="0"/>
              <a:t>глюкозоснижающей</a:t>
            </a:r>
            <a:r>
              <a:rPr lang="ru-RU" sz="2800" dirty="0" smtClean="0"/>
              <a:t> терапии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8440679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0"/>
            <a:ext cx="8396453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Лечение </a:t>
            </a:r>
            <a:r>
              <a:rPr lang="ru-RU" dirty="0"/>
              <a:t>основного </a:t>
            </a:r>
            <a:r>
              <a:rPr lang="ru-RU" dirty="0" smtClean="0"/>
              <a:t>заболевания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Обучение </a:t>
            </a:r>
            <a:r>
              <a:rPr lang="ru-RU" dirty="0"/>
              <a:t>в «Школе диабета</a:t>
            </a:r>
            <a:r>
              <a:rPr lang="ru-RU" dirty="0" smtClean="0"/>
              <a:t>»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Самоконтроль </a:t>
            </a:r>
            <a:r>
              <a:rPr lang="ru-RU" dirty="0"/>
              <a:t>гликемии, массы тела, </a:t>
            </a:r>
            <a:r>
              <a:rPr lang="ru-RU" dirty="0" smtClean="0"/>
              <a:t>АД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Глюкозоснижающая</a:t>
            </a:r>
            <a:r>
              <a:rPr lang="ru-RU" dirty="0" smtClean="0"/>
              <a:t> терапия: </a:t>
            </a:r>
            <a:r>
              <a:rPr lang="ru-RU" dirty="0"/>
              <a:t>при </a:t>
            </a:r>
            <a:r>
              <a:rPr lang="ru-RU" dirty="0" smtClean="0"/>
              <a:t>специфических </a:t>
            </a:r>
            <a:r>
              <a:rPr lang="ru-RU" dirty="0"/>
              <a:t>типах </a:t>
            </a:r>
            <a:r>
              <a:rPr lang="ru-RU" dirty="0" smtClean="0"/>
              <a:t>сахарного диабета проводится с </a:t>
            </a:r>
            <a:r>
              <a:rPr lang="ru-RU" dirty="0"/>
              <a:t>использованием оральных или инъекционных препаратов, </a:t>
            </a:r>
            <a:r>
              <a:rPr lang="ru-RU" dirty="0" smtClean="0"/>
              <a:t>инсулинотерапии (</a:t>
            </a:r>
            <a:r>
              <a:rPr lang="ru-RU" dirty="0"/>
              <a:t>многократных подкожных инъекций</a:t>
            </a:r>
            <a:r>
              <a:rPr lang="ru-RU" dirty="0" smtClean="0"/>
              <a:t>). </a:t>
            </a:r>
            <a:r>
              <a:rPr lang="ru-RU" dirty="0"/>
              <a:t>Выбор </a:t>
            </a:r>
            <a:r>
              <a:rPr lang="ru-RU" dirty="0" smtClean="0"/>
              <a:t>типа </a:t>
            </a:r>
            <a:r>
              <a:rPr lang="ru-RU" dirty="0" err="1" smtClean="0"/>
              <a:t>глюкозоснижающей</a:t>
            </a:r>
            <a:r>
              <a:rPr lang="ru-RU" dirty="0" smtClean="0"/>
              <a:t> </a:t>
            </a:r>
            <a:r>
              <a:rPr lang="ru-RU" dirty="0"/>
              <a:t>терапии проводится с учетом </a:t>
            </a:r>
            <a:r>
              <a:rPr lang="ru-RU" dirty="0" smtClean="0"/>
              <a:t>каузального патологического </a:t>
            </a:r>
            <a:r>
              <a:rPr lang="ru-RU" dirty="0"/>
              <a:t>фактора, наличия медицинских противопоказаний для назначения </a:t>
            </a:r>
            <a:r>
              <a:rPr lang="ru-RU" dirty="0" smtClean="0"/>
              <a:t>лекарственных средств и </a:t>
            </a:r>
            <a:r>
              <a:rPr lang="ru-RU" dirty="0"/>
              <a:t>степени </a:t>
            </a:r>
            <a:r>
              <a:rPr lang="ru-RU" dirty="0" smtClean="0"/>
              <a:t>компенсации. </a:t>
            </a:r>
            <a:r>
              <a:rPr lang="ru-RU" dirty="0" err="1"/>
              <a:t>Недостижение</a:t>
            </a:r>
            <a:r>
              <a:rPr lang="ru-RU" dirty="0"/>
              <a:t> целевых показателей компенсации углеводного обмена </a:t>
            </a:r>
            <a:r>
              <a:rPr lang="ru-RU" dirty="0" smtClean="0"/>
              <a:t>является облигатным </a:t>
            </a:r>
            <a:r>
              <a:rPr lang="ru-RU" dirty="0"/>
              <a:t>медицинским показанием для инициации инсулинотерапии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Коррекция сердечно-сосудистого риска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Медицинские </a:t>
            </a:r>
            <a:r>
              <a:rPr lang="ru-RU" dirty="0"/>
              <a:t>показания к госпитализации определяются основным</a:t>
            </a:r>
            <a:br>
              <a:rPr lang="ru-RU" dirty="0"/>
            </a:br>
            <a:r>
              <a:rPr lang="ru-RU" dirty="0"/>
              <a:t>заболеванием, декомпенсацией </a:t>
            </a:r>
            <a:r>
              <a:rPr lang="ru-RU" dirty="0" smtClean="0"/>
              <a:t>сахарного диабета и </a:t>
            </a:r>
            <a:r>
              <a:rPr lang="ru-RU" dirty="0"/>
              <a:t>необходимостью проведения </a:t>
            </a:r>
            <a:r>
              <a:rPr lang="ru-RU" dirty="0" smtClean="0"/>
              <a:t>дифференциальной диагностики</a:t>
            </a:r>
            <a:r>
              <a:rPr lang="ru-RU" dirty="0"/>
              <a:t>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специфические типы сахарного диабета,</a:t>
            </a:r>
            <a:br>
              <a:rPr lang="ru-RU" sz="2800" dirty="0" smtClean="0"/>
            </a:br>
            <a:r>
              <a:rPr lang="ru-RU" sz="2400" dirty="0" smtClean="0"/>
              <a:t>лечебная программа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41722084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 осложнений: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нефропатия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335" y="0"/>
            <a:ext cx="8393921" cy="68580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Лечебное </a:t>
            </a:r>
            <a:r>
              <a:rPr lang="ru-RU" dirty="0" smtClean="0"/>
              <a:t>питание: </a:t>
            </a:r>
            <a:r>
              <a:rPr lang="ru-RU" dirty="0"/>
              <a:t>у</a:t>
            </a:r>
            <a:r>
              <a:rPr lang="ru-RU" dirty="0" smtClean="0"/>
              <a:t>меренное ограничение животного белка (не более 0,8-1 г/кг идеальной массы тела в сутки), контроль статуса питания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Режим физической активности</a:t>
            </a:r>
          </a:p>
          <a:p>
            <a:pPr>
              <a:spcBef>
                <a:spcPts val="600"/>
              </a:spcBef>
            </a:pPr>
            <a:r>
              <a:rPr lang="ru-RU" dirty="0"/>
              <a:t>Отказ от вредных привычек</a:t>
            </a:r>
          </a:p>
          <a:p>
            <a:pPr>
              <a:spcBef>
                <a:spcPts val="600"/>
              </a:spcBef>
            </a:pPr>
            <a:r>
              <a:rPr lang="ru-RU" dirty="0"/>
              <a:t>Обучение и самоконтроль пациентов с сахарным диабетом</a:t>
            </a:r>
          </a:p>
          <a:p>
            <a:pPr>
              <a:spcBef>
                <a:spcPts val="600"/>
              </a:spcBef>
            </a:pPr>
            <a:r>
              <a:rPr lang="ru-RU" dirty="0"/>
              <a:t>Медикаментозная терапия</a:t>
            </a:r>
            <a:r>
              <a:rPr lang="ru-RU" dirty="0" smtClean="0"/>
              <a:t>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Достижение индивидуальных целевых значений </a:t>
            </a:r>
            <a:r>
              <a:rPr lang="en-US" dirty="0" smtClean="0"/>
              <a:t>HbA1c (</a:t>
            </a:r>
            <a:r>
              <a:rPr lang="ru-RU" dirty="0" err="1" smtClean="0"/>
              <a:t>антигипергликемические</a:t>
            </a:r>
            <a:r>
              <a:rPr lang="ru-RU" dirty="0" smtClean="0"/>
              <a:t> препараты и/или инсулинотерапия). К безопасным препаратам, применение которых возможно на любой стадии ХБП, относятся </a:t>
            </a:r>
            <a:r>
              <a:rPr lang="ru-RU" dirty="0" err="1" smtClean="0"/>
              <a:t>глиптины</a:t>
            </a:r>
            <a:r>
              <a:rPr lang="ru-RU" dirty="0" smtClean="0"/>
              <a:t> и инсулины; на стадии с4 возможно применение </a:t>
            </a:r>
            <a:r>
              <a:rPr lang="ru-RU" dirty="0" err="1" smtClean="0"/>
              <a:t>глиглазида</a:t>
            </a:r>
            <a:r>
              <a:rPr lang="ru-RU" dirty="0" smtClean="0"/>
              <a:t>, </a:t>
            </a:r>
            <a:r>
              <a:rPr lang="ru-RU" dirty="0" err="1" smtClean="0"/>
              <a:t>глимепирида</a:t>
            </a:r>
            <a:r>
              <a:rPr lang="ru-RU" dirty="0" smtClean="0"/>
              <a:t>, </a:t>
            </a:r>
            <a:r>
              <a:rPr lang="ru-RU" dirty="0" err="1" smtClean="0"/>
              <a:t>гликвидона</a:t>
            </a:r>
            <a:r>
              <a:rPr lang="ru-RU" dirty="0" smtClean="0"/>
              <a:t>, </a:t>
            </a:r>
            <a:r>
              <a:rPr lang="ru-RU" dirty="0" err="1" smtClean="0"/>
              <a:t>глипизида</a:t>
            </a:r>
            <a:r>
              <a:rPr lang="ru-RU" dirty="0" smtClean="0"/>
              <a:t>, </a:t>
            </a:r>
            <a:r>
              <a:rPr lang="ru-RU" dirty="0" err="1" smtClean="0"/>
              <a:t>репаглинида</a:t>
            </a:r>
            <a:r>
              <a:rPr lang="ru-RU" dirty="0" smtClean="0"/>
              <a:t>, </a:t>
            </a:r>
            <a:r>
              <a:rPr lang="ru-RU" dirty="0" err="1" smtClean="0"/>
              <a:t>пиоглитазона</a:t>
            </a:r>
            <a:r>
              <a:rPr lang="ru-RU" dirty="0" smtClean="0"/>
              <a:t>; на стадии с3 возможно применение </a:t>
            </a:r>
            <a:r>
              <a:rPr lang="ru-RU" dirty="0" err="1" smtClean="0"/>
              <a:t>метформина</a:t>
            </a:r>
            <a:r>
              <a:rPr lang="ru-RU" dirty="0" smtClean="0"/>
              <a:t>, </a:t>
            </a:r>
            <a:r>
              <a:rPr lang="ru-RU" dirty="0" err="1" smtClean="0"/>
              <a:t>эксенатида</a:t>
            </a:r>
            <a:r>
              <a:rPr lang="ru-RU" dirty="0" smtClean="0"/>
              <a:t>, </a:t>
            </a:r>
            <a:r>
              <a:rPr lang="ru-RU" dirty="0" err="1" smtClean="0"/>
              <a:t>лираглутида</a:t>
            </a:r>
            <a:r>
              <a:rPr lang="ru-RU" dirty="0" smtClean="0"/>
              <a:t>, </a:t>
            </a:r>
            <a:r>
              <a:rPr lang="ru-RU" dirty="0" err="1" smtClean="0"/>
              <a:t>ликсисенатида</a:t>
            </a:r>
            <a:r>
              <a:rPr lang="ru-RU" dirty="0" smtClean="0"/>
              <a:t>, </a:t>
            </a:r>
            <a:r>
              <a:rPr lang="ru-RU" dirty="0" err="1" smtClean="0"/>
              <a:t>акарбозы</a:t>
            </a:r>
            <a:r>
              <a:rPr lang="ru-RU" dirty="0" smtClean="0"/>
              <a:t>, </a:t>
            </a:r>
            <a:r>
              <a:rPr lang="ru-RU" dirty="0" err="1" smtClean="0"/>
              <a:t>эмпаглифлозина</a:t>
            </a:r>
            <a:r>
              <a:rPr lang="ru-RU" dirty="0" smtClean="0"/>
              <a:t>, </a:t>
            </a:r>
            <a:r>
              <a:rPr lang="ru-RU" dirty="0" err="1" smtClean="0"/>
              <a:t>канаглифлозина</a:t>
            </a:r>
            <a:endParaRPr lang="en-US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Ингибитор РААС вне зависимости от уровня артериального давления (подбор дозы осуществляется по уровню артериального давления, является препаратом выбора для лечения артериальной гипертензии: целевой уровень артериального давления 120-130/70-85 мм </a:t>
            </a:r>
            <a:r>
              <a:rPr lang="ru-RU" dirty="0" err="1" smtClean="0"/>
              <a:t>рт.ст</a:t>
            </a:r>
            <a:r>
              <a:rPr lang="ru-RU" dirty="0" smtClean="0"/>
              <a:t>.). </a:t>
            </a:r>
            <a:r>
              <a:rPr lang="ru-RU" dirty="0" err="1" smtClean="0"/>
              <a:t>Фозиноприл</a:t>
            </a:r>
            <a:r>
              <a:rPr lang="ru-RU" dirty="0" smtClean="0"/>
              <a:t>, </a:t>
            </a:r>
            <a:r>
              <a:rPr lang="ru-RU" dirty="0" err="1" smtClean="0"/>
              <a:t>лозартан</a:t>
            </a:r>
            <a:r>
              <a:rPr lang="ru-RU" dirty="0" smtClean="0"/>
              <a:t>, </a:t>
            </a:r>
            <a:r>
              <a:rPr lang="ru-RU" dirty="0" err="1" smtClean="0"/>
              <a:t>валсартан</a:t>
            </a:r>
            <a:r>
              <a:rPr lang="ru-RU" dirty="0" smtClean="0"/>
              <a:t> и </a:t>
            </a:r>
            <a:r>
              <a:rPr lang="ru-RU" dirty="0" err="1" smtClean="0"/>
              <a:t>ирбесартан</a:t>
            </a:r>
            <a:r>
              <a:rPr lang="ru-RU" dirty="0" smtClean="0"/>
              <a:t> практически не требуют коррекции дозы при ХБП. Остальные ингибиторы РААС нуждаются в коррекции дозы при СКФ</a:t>
            </a:r>
            <a:r>
              <a:rPr lang="en-US" dirty="0" smtClean="0"/>
              <a:t>&lt;30</a:t>
            </a:r>
            <a:r>
              <a:rPr lang="ru-RU" dirty="0" smtClean="0"/>
              <a:t>. 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Дополнительный </a:t>
            </a:r>
            <a:r>
              <a:rPr lang="ru-RU" dirty="0"/>
              <a:t>контроль артериального давления </a:t>
            </a:r>
            <a:r>
              <a:rPr lang="ru-RU" dirty="0" smtClean="0"/>
              <a:t>при необходимости (антагонисты кальция)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Статин</a:t>
            </a:r>
            <a:r>
              <a:rPr lang="ru-RU" dirty="0" smtClean="0"/>
              <a:t> вне зависимости от уровня холестерина для снижения </a:t>
            </a:r>
            <a:r>
              <a:rPr lang="ru-RU" dirty="0"/>
              <a:t>сердечно-сосудистого риска </a:t>
            </a:r>
            <a:r>
              <a:rPr lang="ru-RU" dirty="0" smtClean="0"/>
              <a:t>(подбор дозы осуществляется по </a:t>
            </a:r>
            <a:r>
              <a:rPr lang="ru-RU" dirty="0" err="1" smtClean="0"/>
              <a:t>липидограмме</a:t>
            </a:r>
            <a:r>
              <a:rPr lang="ru-RU" dirty="0" smtClean="0"/>
              <a:t>, целевой уровень общего холестерина 3-4 </a:t>
            </a:r>
            <a:r>
              <a:rPr lang="ru-RU" dirty="0" err="1" smtClean="0"/>
              <a:t>ммоль</a:t>
            </a:r>
            <a:r>
              <a:rPr lang="ru-RU" dirty="0" smtClean="0"/>
              <a:t>/л)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Гликозаминогликан</a:t>
            </a:r>
            <a:r>
              <a:rPr lang="ru-RU" dirty="0" smtClean="0"/>
              <a:t> </a:t>
            </a:r>
            <a:r>
              <a:rPr lang="ru-RU" dirty="0" err="1" smtClean="0"/>
              <a:t>сулодексид</a:t>
            </a:r>
            <a:r>
              <a:rPr lang="ru-RU" dirty="0" smtClean="0"/>
              <a:t> при отсутствии противопоказаний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Коррекция анемии (препараты железа, средства, стимулирующие </a:t>
            </a:r>
            <a:r>
              <a:rPr lang="ru-RU" dirty="0" err="1" smtClean="0"/>
              <a:t>эритропоэз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Контроль и коррекция электролитных нарушений (</a:t>
            </a:r>
            <a:r>
              <a:rPr lang="ru-RU" dirty="0" err="1" smtClean="0"/>
              <a:t>гиперкалиемии</a:t>
            </a:r>
            <a:r>
              <a:rPr lang="ru-RU" dirty="0" smtClean="0"/>
              <a:t>, фосфорно-кальциевого обмена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Жёсткое исключение/ограничение применения нефротоксических средств (</a:t>
            </a:r>
            <a:r>
              <a:rPr lang="ru-RU" dirty="0" err="1" smtClean="0"/>
              <a:t>аминогликозиды</a:t>
            </a:r>
            <a:r>
              <a:rPr lang="ru-RU" dirty="0" smtClean="0"/>
              <a:t>, НПВП и др.); осторожность при проведении </a:t>
            </a:r>
            <a:r>
              <a:rPr lang="ru-RU" dirty="0" err="1" smtClean="0"/>
              <a:t>рентгеноконтрастных</a:t>
            </a:r>
            <a:r>
              <a:rPr lang="ru-RU" dirty="0" smtClean="0"/>
              <a:t> исследований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 ХБП 5с – гемодиализ, </a:t>
            </a:r>
            <a:r>
              <a:rPr lang="ru-RU" dirty="0" err="1" smtClean="0"/>
              <a:t>перитонеальный</a:t>
            </a:r>
            <a:r>
              <a:rPr lang="ru-RU" dirty="0" smtClean="0"/>
              <a:t> диализ, трансплантация почки</a:t>
            </a:r>
          </a:p>
        </p:txBody>
      </p:sp>
    </p:spTree>
    <p:extLst>
      <p:ext uri="{BB962C8B-B14F-4D97-AF65-F5344CB8AC3E}">
        <p14:creationId xmlns:p14="http://schemas.microsoft.com/office/powerpoint/2010/main" val="47447265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 осложнений: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</a:t>
            </a:r>
            <a:r>
              <a:rPr lang="ru-RU" sz="2800" dirty="0" err="1" smtClean="0"/>
              <a:t>ретинопатия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439236" y="128016"/>
            <a:ext cx="8420668" cy="660196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Лечебное </a:t>
            </a:r>
            <a:r>
              <a:rPr lang="ru-RU" dirty="0" smtClean="0"/>
              <a:t>питание, контроль статуса питания </a:t>
            </a:r>
            <a:endParaRPr lang="ru-RU" dirty="0"/>
          </a:p>
          <a:p>
            <a:r>
              <a:rPr lang="ru-RU" dirty="0"/>
              <a:t>Режим физической активности</a:t>
            </a:r>
          </a:p>
          <a:p>
            <a:r>
              <a:rPr lang="ru-RU" dirty="0"/>
              <a:t>Отказ от вредных привычек</a:t>
            </a:r>
          </a:p>
          <a:p>
            <a:r>
              <a:rPr lang="ru-RU" dirty="0"/>
              <a:t>Обучение и самоконтроль пациентов с сахарным диабетом</a:t>
            </a:r>
          </a:p>
          <a:p>
            <a:r>
              <a:rPr lang="ru-RU" dirty="0"/>
              <a:t>Медикаментозная терапия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Медленное достижение индивидуальных целевых значений </a:t>
            </a:r>
            <a:r>
              <a:rPr lang="en-US" dirty="0" smtClean="0"/>
              <a:t>HbA1c (</a:t>
            </a:r>
            <a:r>
              <a:rPr lang="ru-RU" dirty="0" err="1" smtClean="0"/>
              <a:t>антигипергликемические</a:t>
            </a:r>
            <a:r>
              <a:rPr lang="ru-RU" dirty="0" smtClean="0"/>
              <a:t> препараты и/или инсулинотерапия). </a:t>
            </a:r>
          </a:p>
          <a:p>
            <a:pPr>
              <a:buFontTx/>
              <a:buChar char="-"/>
            </a:pPr>
            <a:r>
              <a:rPr lang="ru-RU" dirty="0" smtClean="0"/>
              <a:t>Ингибитор РААС вне зависимости от уровня артериального давления (подбор дозы осуществляется по уровню артериального давления, является препаратом выбора для лечения артериальной гипертензии: целевой уровень артериального давления 110-120/70-80 мм </a:t>
            </a:r>
            <a:r>
              <a:rPr lang="ru-RU" dirty="0" err="1" smtClean="0"/>
              <a:t>рт.ст</a:t>
            </a:r>
            <a:r>
              <a:rPr lang="ru-RU" dirty="0" smtClean="0"/>
              <a:t>.). </a:t>
            </a:r>
          </a:p>
          <a:p>
            <a:pPr>
              <a:buFontTx/>
              <a:buChar char="-"/>
            </a:pPr>
            <a:r>
              <a:rPr lang="ru-RU" dirty="0" smtClean="0"/>
              <a:t>Дополнительный </a:t>
            </a:r>
            <a:r>
              <a:rPr lang="ru-RU" dirty="0"/>
              <a:t>контроль артериального давления </a:t>
            </a:r>
            <a:r>
              <a:rPr lang="ru-RU" dirty="0" smtClean="0"/>
              <a:t>при необходимости (антагонисты кальция)</a:t>
            </a:r>
            <a:endParaRPr lang="ru-RU" dirty="0"/>
          </a:p>
          <a:p>
            <a:pPr>
              <a:buFontTx/>
              <a:buChar char="-"/>
            </a:pPr>
            <a:r>
              <a:rPr lang="ru-RU" dirty="0" err="1" smtClean="0"/>
              <a:t>Статин</a:t>
            </a:r>
            <a:r>
              <a:rPr lang="ru-RU" dirty="0" smtClean="0"/>
              <a:t> вне зависимости от уровня холестерина для снижения </a:t>
            </a:r>
            <a:r>
              <a:rPr lang="ru-RU" dirty="0"/>
              <a:t>сердечно-сосудистого риска </a:t>
            </a:r>
            <a:r>
              <a:rPr lang="ru-RU" dirty="0" smtClean="0"/>
              <a:t>(подбор дозы осуществляется по </a:t>
            </a:r>
            <a:r>
              <a:rPr lang="ru-RU" dirty="0" err="1" smtClean="0"/>
              <a:t>липидограмме</a:t>
            </a:r>
            <a:r>
              <a:rPr lang="ru-RU" dirty="0" smtClean="0"/>
              <a:t>, целевой уровень общего холестерина 3-4 </a:t>
            </a:r>
            <a:r>
              <a:rPr lang="ru-RU" dirty="0" err="1" smtClean="0"/>
              <a:t>ммоль</a:t>
            </a:r>
            <a:r>
              <a:rPr lang="ru-RU" dirty="0" smtClean="0"/>
              <a:t>/л)</a:t>
            </a:r>
          </a:p>
          <a:p>
            <a:pPr>
              <a:buFontTx/>
              <a:buChar char="-"/>
            </a:pPr>
            <a:r>
              <a:rPr lang="ru-RU" dirty="0" err="1" smtClean="0"/>
              <a:t>Фибрат</a:t>
            </a:r>
            <a:r>
              <a:rPr lang="ru-RU" dirty="0" smtClean="0"/>
              <a:t> (</a:t>
            </a:r>
            <a:r>
              <a:rPr lang="ru-RU" dirty="0" err="1" smtClean="0"/>
              <a:t>фенофибрат</a:t>
            </a:r>
            <a:r>
              <a:rPr lang="ru-RU" dirty="0" smtClean="0"/>
              <a:t>) – коррекция </a:t>
            </a:r>
            <a:r>
              <a:rPr lang="ru-RU" dirty="0" err="1" smtClean="0"/>
              <a:t>гипертриглицеридемии</a:t>
            </a:r>
            <a:r>
              <a:rPr lang="ru-RU" dirty="0" smtClean="0"/>
              <a:t> и препарат выбора при </a:t>
            </a:r>
            <a:r>
              <a:rPr lang="ru-RU" dirty="0" err="1" smtClean="0"/>
              <a:t>ретинопатии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Ангиопротекторы</a:t>
            </a:r>
            <a:r>
              <a:rPr lang="ru-RU" dirty="0" smtClean="0"/>
              <a:t> и другие препараты по показаниям: </a:t>
            </a:r>
            <a:r>
              <a:rPr lang="ru-RU" dirty="0" err="1" smtClean="0"/>
              <a:t>этамзилат</a:t>
            </a:r>
            <a:r>
              <a:rPr lang="ru-RU" dirty="0" smtClean="0"/>
              <a:t>, </a:t>
            </a:r>
            <a:r>
              <a:rPr lang="ru-RU" dirty="0" err="1" smtClean="0"/>
              <a:t>актовегин</a:t>
            </a:r>
            <a:r>
              <a:rPr lang="ru-RU" dirty="0" smtClean="0"/>
              <a:t>, </a:t>
            </a:r>
            <a:r>
              <a:rPr lang="ru-RU" dirty="0" err="1" smtClean="0"/>
              <a:t>пентоксифиллин</a:t>
            </a:r>
            <a:r>
              <a:rPr lang="ru-RU" dirty="0" smtClean="0"/>
              <a:t>, </a:t>
            </a:r>
            <a:r>
              <a:rPr lang="ru-RU" dirty="0" err="1" smtClean="0"/>
              <a:t>ретиналамин</a:t>
            </a:r>
            <a:r>
              <a:rPr lang="ru-RU" dirty="0" smtClean="0"/>
              <a:t> (в/м 5-10 мг 1 раз в день 6-10 дней), </a:t>
            </a:r>
            <a:r>
              <a:rPr lang="ru-RU" dirty="0" err="1" smtClean="0"/>
              <a:t>бенфотиамин</a:t>
            </a:r>
            <a:r>
              <a:rPr lang="ru-RU" dirty="0" smtClean="0"/>
              <a:t> (внутрь 300 мг 1 раз в день 4 недели) </a:t>
            </a:r>
          </a:p>
          <a:p>
            <a:pPr>
              <a:buFontTx/>
              <a:buChar char="-"/>
            </a:pPr>
            <a:r>
              <a:rPr lang="ru-RU" dirty="0" smtClean="0"/>
              <a:t>Местное лечение у врача-офтальмолога по показаниям: инъекции в стекловидное тело анти-</a:t>
            </a:r>
            <a:r>
              <a:rPr lang="en-US" dirty="0" smtClean="0"/>
              <a:t>VEGF (vascular endothelial growth factor) </a:t>
            </a:r>
            <a:r>
              <a:rPr lang="ru-RU" dirty="0" err="1" smtClean="0"/>
              <a:t>моноклональных</a:t>
            </a:r>
            <a:r>
              <a:rPr lang="ru-RU" dirty="0" smtClean="0"/>
              <a:t> антител (</a:t>
            </a:r>
            <a:r>
              <a:rPr lang="ru-RU" dirty="0" err="1" smtClean="0"/>
              <a:t>ранибизумаб</a:t>
            </a:r>
            <a:r>
              <a:rPr lang="ru-RU" dirty="0" smtClean="0"/>
              <a:t>); инъекции в стекловидное тело пролонгированного </a:t>
            </a:r>
            <a:r>
              <a:rPr lang="ru-RU" dirty="0" err="1" smtClean="0"/>
              <a:t>импланта</a:t>
            </a:r>
            <a:r>
              <a:rPr lang="ru-RU" dirty="0" smtClean="0"/>
              <a:t> </a:t>
            </a:r>
            <a:r>
              <a:rPr lang="ru-RU" dirty="0" err="1" smtClean="0"/>
              <a:t>дексаметазона</a:t>
            </a:r>
            <a:r>
              <a:rPr lang="ru-RU" dirty="0" smtClean="0"/>
              <a:t> (</a:t>
            </a:r>
            <a:r>
              <a:rPr lang="ru-RU" dirty="0" err="1" smtClean="0"/>
              <a:t>озурдекс</a:t>
            </a:r>
            <a:r>
              <a:rPr lang="ru-RU" dirty="0" smtClean="0"/>
              <a:t>); лазерная </a:t>
            </a:r>
            <a:r>
              <a:rPr lang="ru-RU" dirty="0" err="1" smtClean="0"/>
              <a:t>фотокоагуляция</a:t>
            </a:r>
            <a:r>
              <a:rPr lang="ru-RU" dirty="0" smtClean="0"/>
              <a:t>, </a:t>
            </a:r>
            <a:r>
              <a:rPr lang="ru-RU" dirty="0" err="1" smtClean="0"/>
              <a:t>криокоагуляция</a:t>
            </a:r>
            <a:r>
              <a:rPr lang="ru-RU" dirty="0" smtClean="0"/>
              <a:t>, </a:t>
            </a:r>
            <a:r>
              <a:rPr lang="ru-RU" dirty="0" err="1" smtClean="0"/>
              <a:t>витрэктомия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7357487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 осложнений:</a:t>
            </a:r>
            <a:br>
              <a:rPr lang="ru-RU" sz="3200" dirty="0" smtClean="0"/>
            </a:br>
            <a:r>
              <a:rPr lang="ru-RU" sz="2800" dirty="0" smtClean="0"/>
              <a:t>синдром </a:t>
            </a:r>
            <a:r>
              <a:rPr lang="ru-RU" sz="2800" dirty="0" err="1" smtClean="0"/>
              <a:t>диабетичекой</a:t>
            </a:r>
            <a:r>
              <a:rPr lang="ru-RU" sz="2800" dirty="0" smtClean="0"/>
              <a:t> стопы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104772"/>
            <a:ext cx="8393373" cy="66675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Лечебное </a:t>
            </a:r>
            <a:r>
              <a:rPr lang="ru-RU" dirty="0" smtClean="0"/>
              <a:t>питание, </a:t>
            </a:r>
            <a:r>
              <a:rPr lang="ru-RU" dirty="0"/>
              <a:t>контроль статуса питания </a:t>
            </a:r>
          </a:p>
          <a:p>
            <a:pPr>
              <a:spcBef>
                <a:spcPts val="600"/>
              </a:spcBef>
            </a:pPr>
            <a:r>
              <a:rPr lang="ru-RU" dirty="0"/>
              <a:t>Режим физической </a:t>
            </a:r>
            <a:r>
              <a:rPr lang="ru-RU" dirty="0" smtClean="0"/>
              <a:t>активности с разгрузкой поражённой конечности (лечебно-разгрузочная обувь, индивидуальная разгрузочная повязка, кресло-каталка), использование современных </a:t>
            </a:r>
            <a:r>
              <a:rPr lang="ru-RU" dirty="0" err="1" smtClean="0"/>
              <a:t>атравматичных</a:t>
            </a:r>
            <a:r>
              <a:rPr lang="ru-RU" dirty="0" smtClean="0"/>
              <a:t> перевязочных средств, соответствующих стадии раневого процесса, </a:t>
            </a:r>
            <a:r>
              <a:rPr lang="ru-RU" dirty="0" err="1" smtClean="0"/>
              <a:t>гидрохирургических</a:t>
            </a:r>
            <a:r>
              <a:rPr lang="ru-RU" dirty="0" smtClean="0"/>
              <a:t> систем, повязок (на стадии  экссудации нейтральные атравматические повязки с антисептиками, на стадии грануляции использование ионизированного серебра, </a:t>
            </a:r>
            <a:r>
              <a:rPr lang="ru-RU" dirty="0" err="1" smtClean="0"/>
              <a:t>гидрополимерных</a:t>
            </a:r>
            <a:r>
              <a:rPr lang="ru-RU" dirty="0" smtClean="0"/>
              <a:t> повязок, повязок на основе коллагена, на стадии </a:t>
            </a:r>
            <a:r>
              <a:rPr lang="ru-RU" dirty="0" err="1" smtClean="0"/>
              <a:t>эпитализации</a:t>
            </a:r>
            <a:r>
              <a:rPr lang="ru-RU" dirty="0" smtClean="0"/>
              <a:t> полупроницаемые плёнки), применение вакуумных систем для лечения больших раневых дефектов)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Отказ от вредных привычек</a:t>
            </a:r>
          </a:p>
          <a:p>
            <a:pPr>
              <a:spcBef>
                <a:spcPts val="600"/>
              </a:spcBef>
            </a:pPr>
            <a:r>
              <a:rPr lang="ru-RU" dirty="0"/>
              <a:t>Обучение и самоконтроль пациентов с сахарным диабетом: адекватный </a:t>
            </a:r>
            <a:r>
              <a:rPr lang="ru-RU" dirty="0" err="1"/>
              <a:t>подиатрический</a:t>
            </a:r>
            <a:r>
              <a:rPr lang="ru-RU" dirty="0"/>
              <a:t> уход с целью профилактики развития хронических раневых дефектов в хонах избыточного нагрузочного давления на стопе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Первичная обработка раневого дефекта с полным удалением </a:t>
            </a:r>
            <a:r>
              <a:rPr lang="ru-RU" dirty="0" err="1" smtClean="0"/>
              <a:t>некротизированных</a:t>
            </a:r>
            <a:r>
              <a:rPr lang="ru-RU" dirty="0" smtClean="0"/>
              <a:t> и нежизнеспособных тканей хирургическим, ферментным или механическим путём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выявлении остеомиелита – удаление поражённой кости с последующей антибактериальной терапией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Хирургическая </a:t>
            </a:r>
            <a:r>
              <a:rPr lang="ru-RU" dirty="0" err="1" smtClean="0"/>
              <a:t>реваскуляризация</a:t>
            </a:r>
            <a:r>
              <a:rPr lang="ru-RU" dirty="0" smtClean="0"/>
              <a:t> (</a:t>
            </a:r>
            <a:r>
              <a:rPr lang="ru-RU" dirty="0" err="1" smtClean="0"/>
              <a:t>балонная</a:t>
            </a:r>
            <a:r>
              <a:rPr lang="ru-RU" dirty="0" smtClean="0"/>
              <a:t> </a:t>
            </a:r>
            <a:r>
              <a:rPr lang="ru-RU" dirty="0" err="1" smtClean="0"/>
              <a:t>ангиопластика</a:t>
            </a:r>
            <a:r>
              <a:rPr lang="ru-RU" dirty="0" smtClean="0"/>
              <a:t>, </a:t>
            </a:r>
            <a:r>
              <a:rPr lang="ru-RU" dirty="0" err="1" smtClean="0"/>
              <a:t>стентирование</a:t>
            </a:r>
            <a:r>
              <a:rPr lang="ru-RU" dirty="0" smtClean="0"/>
              <a:t>, дистальное шунтирование и др.). Решение об ампутации конечности следует принимать только после ангиографического исследования и консультации </a:t>
            </a:r>
            <a:r>
              <a:rPr lang="ru-RU" dirty="0" err="1" smtClean="0"/>
              <a:t>ангиохирурга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Медикаментозная </a:t>
            </a:r>
            <a:r>
              <a:rPr lang="ru-RU" dirty="0"/>
              <a:t>терапия: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Достижение индивидуальных целевых значений </a:t>
            </a:r>
            <a:r>
              <a:rPr lang="en-US" dirty="0"/>
              <a:t>HbA1c (</a:t>
            </a:r>
            <a:r>
              <a:rPr lang="ru-RU" dirty="0" err="1"/>
              <a:t>антигипергликемические</a:t>
            </a:r>
            <a:r>
              <a:rPr lang="ru-RU" dirty="0"/>
              <a:t> препараты и/или инсулинотерапия).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Ингибитор </a:t>
            </a:r>
            <a:r>
              <a:rPr lang="ru-RU" dirty="0"/>
              <a:t>РААС вне зависимости от уровня артериального давления (подбор дозы осуществляется по уровню артериального давления, является препаратом выбора для лечения артериальной гипертензии: целевой уровень артериального давления 120-130/70-85 мм </a:t>
            </a:r>
            <a:r>
              <a:rPr lang="ru-RU" dirty="0" err="1"/>
              <a:t>рт.ст</a:t>
            </a:r>
            <a:r>
              <a:rPr lang="ru-RU" dirty="0"/>
              <a:t>.).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Дополнительный контроль артериального давления при необходимости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Статин</a:t>
            </a:r>
            <a:r>
              <a:rPr lang="ru-RU" dirty="0" smtClean="0"/>
              <a:t> </a:t>
            </a:r>
            <a:r>
              <a:rPr lang="ru-RU" dirty="0"/>
              <a:t>вне зависимости от уровня холестерина для снижения сердечно-сосудистого риска (подбор дозы осуществляется по </a:t>
            </a:r>
            <a:r>
              <a:rPr lang="ru-RU" dirty="0" err="1"/>
              <a:t>липидограмме</a:t>
            </a:r>
            <a:r>
              <a:rPr lang="ru-RU" dirty="0"/>
              <a:t>, целевой уровень общего холестерина 3-4 </a:t>
            </a:r>
            <a:r>
              <a:rPr lang="ru-RU" dirty="0" err="1"/>
              <a:t>ммоль</a:t>
            </a:r>
            <a:r>
              <a:rPr lang="ru-RU" dirty="0"/>
              <a:t>/л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Системная антибиотикотерапия (цефалоспорины </a:t>
            </a:r>
            <a:r>
              <a:rPr lang="en-US" dirty="0" smtClean="0"/>
              <a:t>II</a:t>
            </a:r>
            <a:r>
              <a:rPr lang="ru-RU" dirty="0" smtClean="0"/>
              <a:t> поколения, </a:t>
            </a:r>
            <a:r>
              <a:rPr lang="ru-RU" dirty="0" err="1" smtClean="0"/>
              <a:t>фторхинолоны</a:t>
            </a:r>
            <a:r>
              <a:rPr lang="ru-RU" dirty="0" smtClean="0"/>
              <a:t>, </a:t>
            </a:r>
            <a:r>
              <a:rPr lang="ru-RU" dirty="0" err="1" smtClean="0"/>
              <a:t>метронидазол</a:t>
            </a:r>
            <a:r>
              <a:rPr lang="ru-RU" dirty="0" smtClean="0"/>
              <a:t>, </a:t>
            </a:r>
            <a:r>
              <a:rPr lang="ru-RU" dirty="0" err="1" smtClean="0"/>
              <a:t>клиндамицин</a:t>
            </a:r>
            <a:r>
              <a:rPr lang="ru-RU" dirty="0" smtClean="0"/>
              <a:t>) при наличии признаков активного инфекционного процесса и раневых дефектов </a:t>
            </a:r>
            <a:r>
              <a:rPr lang="en-US" dirty="0" smtClean="0"/>
              <a:t>&gt; 2 </a:t>
            </a:r>
            <a:r>
              <a:rPr lang="ru-RU" dirty="0" smtClean="0"/>
              <a:t>ст.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Антикоагулянты (низкомолекулярные гепарины – </a:t>
            </a:r>
            <a:r>
              <a:rPr lang="ru-RU" dirty="0" err="1" smtClean="0"/>
              <a:t>дальтепарин</a:t>
            </a:r>
            <a:r>
              <a:rPr lang="ru-RU" dirty="0" smtClean="0"/>
              <a:t>, </a:t>
            </a:r>
            <a:r>
              <a:rPr lang="ru-RU" dirty="0" err="1" smtClean="0"/>
              <a:t>эноксапарин</a:t>
            </a:r>
            <a:r>
              <a:rPr lang="ru-RU" dirty="0" smtClean="0"/>
              <a:t>) и </a:t>
            </a:r>
            <a:r>
              <a:rPr lang="ru-RU" dirty="0" err="1" smtClean="0"/>
              <a:t>антиагреганты</a:t>
            </a:r>
            <a:r>
              <a:rPr lang="ru-RU" dirty="0" smtClean="0"/>
              <a:t> (аспирин, </a:t>
            </a:r>
            <a:r>
              <a:rPr lang="ru-RU" dirty="0" err="1" smtClean="0"/>
              <a:t>клопидогрель</a:t>
            </a:r>
            <a:r>
              <a:rPr lang="ru-RU" dirty="0" smtClean="0"/>
              <a:t>) под контролем </a:t>
            </a:r>
            <a:r>
              <a:rPr lang="ru-RU" dirty="0" err="1" smtClean="0"/>
              <a:t>коагулограммы</a:t>
            </a:r>
            <a:r>
              <a:rPr lang="ru-RU" dirty="0" smtClean="0"/>
              <a:t> и состояния глазного дна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Препараты простагландина Е1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Альфа-</a:t>
            </a:r>
            <a:r>
              <a:rPr lang="ru-RU" dirty="0" err="1" smtClean="0"/>
              <a:t>липоевая</a:t>
            </a:r>
            <a:r>
              <a:rPr lang="ru-RU" dirty="0" smtClean="0"/>
              <a:t> кислота внутрь 600 мг 1 раз в день утром перед едой курсами до 6 месяцев (препарат выбора для </a:t>
            </a:r>
            <a:r>
              <a:rPr lang="ru-RU" dirty="0" err="1" smtClean="0"/>
              <a:t>нейропротекции</a:t>
            </a:r>
            <a:r>
              <a:rPr lang="ru-RU" dirty="0" smtClean="0"/>
              <a:t> и лечения </a:t>
            </a:r>
            <a:r>
              <a:rPr lang="ru-RU" dirty="0" err="1" smtClean="0"/>
              <a:t>нейропатической</a:t>
            </a:r>
            <a:r>
              <a:rPr lang="ru-RU" dirty="0" smtClean="0"/>
              <a:t> боли)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Витамины группы В, в том числе </a:t>
            </a:r>
            <a:r>
              <a:rPr lang="ru-RU" dirty="0" err="1" smtClean="0"/>
              <a:t>бенфотиамин</a:t>
            </a:r>
            <a:r>
              <a:rPr lang="ru-RU" dirty="0" smtClean="0"/>
              <a:t> (витамин В1) 100 мг, пиридоксин (витамин В6) 100 мг по 1 таблетке 2-3 раза в день курсами по 4-8 недель; или </a:t>
            </a:r>
            <a:r>
              <a:rPr lang="ru-RU" dirty="0" err="1" smtClean="0"/>
              <a:t>мильгамма</a:t>
            </a:r>
            <a:r>
              <a:rPr lang="ru-RU" dirty="0" smtClean="0"/>
              <a:t>, содержащая </a:t>
            </a:r>
            <a:r>
              <a:rPr lang="ru-RU" dirty="0" err="1" smtClean="0"/>
              <a:t>бенфотиамин</a:t>
            </a:r>
            <a:r>
              <a:rPr lang="ru-RU" dirty="0" smtClean="0"/>
              <a:t>, пиридоксин и </a:t>
            </a:r>
            <a:r>
              <a:rPr lang="ru-RU" dirty="0" err="1" smtClean="0"/>
              <a:t>цианокобаламин</a:t>
            </a:r>
            <a:r>
              <a:rPr lang="ru-RU" dirty="0" smtClean="0"/>
              <a:t> – комбинированный </a:t>
            </a:r>
            <a:r>
              <a:rPr lang="ru-RU" dirty="0" err="1" smtClean="0"/>
              <a:t>нейротрропный</a:t>
            </a:r>
            <a:r>
              <a:rPr lang="ru-RU" dirty="0" smtClean="0"/>
              <a:t> поливитаминный препарат, предотвращающий процессы </a:t>
            </a:r>
            <a:r>
              <a:rPr lang="ru-RU" dirty="0" err="1" smtClean="0"/>
              <a:t>гликирования</a:t>
            </a:r>
            <a:r>
              <a:rPr lang="ru-RU" dirty="0" smtClean="0"/>
              <a:t> в нервной ткани; или </a:t>
            </a:r>
            <a:r>
              <a:rPr lang="ru-RU" dirty="0" err="1" smtClean="0"/>
              <a:t>келтикан</a:t>
            </a:r>
            <a:r>
              <a:rPr lang="ru-RU" dirty="0" smtClean="0"/>
              <a:t>, содержащий </a:t>
            </a:r>
            <a:r>
              <a:rPr lang="ru-RU" dirty="0" err="1" smtClean="0"/>
              <a:t>уридинмонофосфат</a:t>
            </a:r>
            <a:r>
              <a:rPr lang="ru-RU" dirty="0" smtClean="0"/>
              <a:t>, </a:t>
            </a:r>
            <a:r>
              <a:rPr lang="ru-RU" dirty="0" err="1" smtClean="0"/>
              <a:t>цианокобаламин</a:t>
            </a:r>
            <a:r>
              <a:rPr lang="ru-RU" dirty="0" smtClean="0"/>
              <a:t> и фолиевую кислоту. </a:t>
            </a:r>
          </a:p>
        </p:txBody>
      </p:sp>
    </p:spTree>
    <p:extLst>
      <p:ext uri="{BB962C8B-B14F-4D97-AF65-F5344CB8AC3E}">
        <p14:creationId xmlns:p14="http://schemas.microsoft.com/office/powerpoint/2010/main" val="256138506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3439236" y="849594"/>
            <a:ext cx="8352429" cy="51206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Правило «5 не»:</a:t>
            </a:r>
            <a:endParaRPr lang="ru-RU" alt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согревать ноги при помощи горячих ванн, грелок, электроприборов;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пользоваться для ухода за ногами острыми предметами;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пользоваться для удаления мозолей мозольной жидкостью или мозольным пластырем, 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носить тесную, </a:t>
            </a:r>
            <a:r>
              <a:rPr lang="ru-RU" alt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неразношенную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обувь, обувь на высоком каблуке;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ходить босиком.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Необходимо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согревать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ноги при помощи шерстяных носков;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ежедневно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мыть ноги теплой водой, тщательно вытирать пространство между пальцами,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пользоваться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увлажняющим кремом с витаминами;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ногти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ногах опиливать пилкой по прямой линии;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удаления мозолей пользоваться пемзой;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носить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свободную кожаную обувь</a:t>
            </a: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 ежедневно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делать гимнастику для </a:t>
            </a: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ног;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ежедневно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осматривать ноги на предмет обнаружения повреждений;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</a:t>
            </a: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анку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стопе необходимо продезинфицировать и заклеить бактерицидным пластырем; </a:t>
            </a:r>
            <a:endParaRPr lang="ru-RU" altLang="ru-RU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ru-RU" alt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если </a:t>
            </a:r>
            <a:r>
              <a:rPr lang="ru-RU" alt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вокруг ранки появилось покраснение, припухлость, то необходимо обеспечить ноге полный покой и немедленно обратиться к врачу. </a:t>
            </a:r>
            <a:r>
              <a:rPr lang="ru-RU" alt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-374650" y="2895600"/>
            <a:ext cx="87915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 осложнений:</a:t>
            </a:r>
            <a:br>
              <a:rPr lang="ru-RU" sz="3200" dirty="0" smtClean="0"/>
            </a:br>
            <a:r>
              <a:rPr lang="ru-RU" sz="2800" dirty="0" smtClean="0"/>
              <a:t>синдром </a:t>
            </a:r>
            <a:r>
              <a:rPr lang="ru-RU" sz="2800" dirty="0" err="1" smtClean="0"/>
              <a:t>диабетичекой</a:t>
            </a:r>
            <a:r>
              <a:rPr lang="ru-RU" sz="2800" dirty="0" smtClean="0"/>
              <a:t> стопы,</a:t>
            </a:r>
            <a:br>
              <a:rPr lang="ru-RU" sz="2800" dirty="0" smtClean="0"/>
            </a:br>
            <a:r>
              <a:rPr lang="ru-RU" sz="2400" dirty="0" smtClean="0"/>
              <a:t>профилактика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288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 осложнений: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</a:t>
            </a:r>
            <a:r>
              <a:rPr lang="ru-RU" sz="2800" dirty="0" err="1" smtClean="0"/>
              <a:t>нейропатия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1863" y="114300"/>
            <a:ext cx="8358187" cy="67437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Лечебное питание, контроль статуса питания </a:t>
            </a:r>
          </a:p>
          <a:p>
            <a:pPr>
              <a:spcBef>
                <a:spcPts val="600"/>
              </a:spcBef>
            </a:pPr>
            <a:r>
              <a:rPr lang="ru-RU" dirty="0"/>
              <a:t>Режим физической активности</a:t>
            </a:r>
          </a:p>
          <a:p>
            <a:pPr>
              <a:spcBef>
                <a:spcPts val="600"/>
              </a:spcBef>
            </a:pPr>
            <a:r>
              <a:rPr lang="ru-RU" dirty="0"/>
              <a:t>Отказ от вредных привычек</a:t>
            </a:r>
          </a:p>
          <a:p>
            <a:pPr>
              <a:spcBef>
                <a:spcPts val="600"/>
              </a:spcBef>
            </a:pPr>
            <a:r>
              <a:rPr lang="ru-RU" dirty="0"/>
              <a:t>Обучение и самоконтроль пациентов с сахарным диабетом</a:t>
            </a:r>
          </a:p>
          <a:p>
            <a:pPr>
              <a:spcBef>
                <a:spcPts val="600"/>
              </a:spcBef>
            </a:pPr>
            <a:r>
              <a:rPr lang="ru-RU" dirty="0"/>
              <a:t>Медикаментозная терапия: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Достижение индивидуальных целевых значений </a:t>
            </a:r>
            <a:r>
              <a:rPr lang="en-US" dirty="0"/>
              <a:t>HbA1c (</a:t>
            </a:r>
            <a:r>
              <a:rPr lang="ru-RU" dirty="0" err="1"/>
              <a:t>антигипергликемические</a:t>
            </a:r>
            <a:r>
              <a:rPr lang="ru-RU" dirty="0"/>
              <a:t> препараты и/или инсулинотерапия).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Ингибитор РААС вне зависимости от уровня артериального давления (подбор дозы осуществляется по уровню артериального давления, является препаратом выбора для лечения артериальной гипертензии: целевой уровень артериального давления 120-130/70-85 мм </a:t>
            </a:r>
            <a:r>
              <a:rPr lang="ru-RU" dirty="0" err="1"/>
              <a:t>рт.ст</a:t>
            </a:r>
            <a:r>
              <a:rPr lang="ru-RU" dirty="0"/>
              <a:t>.).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Дополнительный контроль артериального давления при необходимости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/>
              <a:t>Статин</a:t>
            </a:r>
            <a:r>
              <a:rPr lang="ru-RU" dirty="0"/>
              <a:t> вне зависимости от уровня холестерина для снижения сердечно-сосудистого риска (подбор дозы осуществляется по </a:t>
            </a:r>
            <a:r>
              <a:rPr lang="ru-RU" dirty="0" err="1"/>
              <a:t>липидограмме</a:t>
            </a:r>
            <a:r>
              <a:rPr lang="ru-RU" dirty="0"/>
              <a:t>, целевой уровень общего холестерина 3-4 </a:t>
            </a:r>
            <a:r>
              <a:rPr lang="ru-RU" dirty="0" err="1"/>
              <a:t>ммоль</a:t>
            </a:r>
            <a:r>
              <a:rPr lang="ru-RU" dirty="0"/>
              <a:t>/л)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Альфа-</a:t>
            </a:r>
            <a:r>
              <a:rPr lang="ru-RU" dirty="0" err="1"/>
              <a:t>липоевая</a:t>
            </a:r>
            <a:r>
              <a:rPr lang="ru-RU" dirty="0"/>
              <a:t> кислота внутрь 600 мг 1 раз в день утром перед едой курсами до 6 месяцев (препарат выбора для </a:t>
            </a:r>
            <a:r>
              <a:rPr lang="ru-RU" dirty="0" err="1"/>
              <a:t>нейропротекции</a:t>
            </a:r>
            <a:r>
              <a:rPr lang="ru-RU" dirty="0"/>
              <a:t> и лечения </a:t>
            </a:r>
            <a:r>
              <a:rPr lang="ru-RU" dirty="0" err="1"/>
              <a:t>нейропатической</a:t>
            </a:r>
            <a:r>
              <a:rPr lang="ru-RU" dirty="0"/>
              <a:t> боли)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Витамины группы В, в том числе </a:t>
            </a:r>
            <a:r>
              <a:rPr lang="ru-RU" dirty="0" err="1"/>
              <a:t>бенфотиамин</a:t>
            </a:r>
            <a:r>
              <a:rPr lang="ru-RU" dirty="0"/>
              <a:t> (витамин В1) 100 мг, пиридоксин (витамин В6) 100 мг по 1 таблетке 2-3 раза в день курсами по 4-8 недель; или </a:t>
            </a:r>
            <a:r>
              <a:rPr lang="ru-RU" dirty="0" err="1"/>
              <a:t>мильгамма</a:t>
            </a:r>
            <a:r>
              <a:rPr lang="ru-RU" dirty="0"/>
              <a:t>, содержащая </a:t>
            </a:r>
            <a:r>
              <a:rPr lang="ru-RU" dirty="0" err="1"/>
              <a:t>бенфотиамин</a:t>
            </a:r>
            <a:r>
              <a:rPr lang="ru-RU" dirty="0"/>
              <a:t>, пиридоксин и </a:t>
            </a:r>
            <a:r>
              <a:rPr lang="ru-RU" dirty="0" err="1"/>
              <a:t>цианокобаламин</a:t>
            </a:r>
            <a:r>
              <a:rPr lang="ru-RU" dirty="0"/>
              <a:t> – комбинированный </a:t>
            </a:r>
            <a:r>
              <a:rPr lang="ru-RU" dirty="0" err="1"/>
              <a:t>нейротрропный</a:t>
            </a:r>
            <a:r>
              <a:rPr lang="ru-RU" dirty="0"/>
              <a:t> поливитаминный препарат, предотвращающий процессы </a:t>
            </a:r>
            <a:r>
              <a:rPr lang="ru-RU" dirty="0" err="1"/>
              <a:t>гликирования</a:t>
            </a:r>
            <a:r>
              <a:rPr lang="ru-RU" dirty="0"/>
              <a:t> в нервной ткани; или </a:t>
            </a:r>
            <a:r>
              <a:rPr lang="ru-RU" dirty="0" err="1"/>
              <a:t>келтикан</a:t>
            </a:r>
            <a:r>
              <a:rPr lang="ru-RU" dirty="0"/>
              <a:t>, содержащий </a:t>
            </a:r>
            <a:r>
              <a:rPr lang="ru-RU" dirty="0" err="1"/>
              <a:t>уридинмонофосфат</a:t>
            </a:r>
            <a:r>
              <a:rPr lang="ru-RU" dirty="0"/>
              <a:t>, </a:t>
            </a:r>
            <a:r>
              <a:rPr lang="ru-RU" dirty="0" err="1"/>
              <a:t>цианокобаламин</a:t>
            </a:r>
            <a:r>
              <a:rPr lang="ru-RU" dirty="0"/>
              <a:t> и фолиевую кислоту.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Восполнение дефицита магния (</a:t>
            </a:r>
            <a:r>
              <a:rPr lang="ru-RU" dirty="0" err="1"/>
              <a:t>магне</a:t>
            </a:r>
            <a:r>
              <a:rPr lang="ru-RU" dirty="0"/>
              <a:t> В6, </a:t>
            </a:r>
            <a:r>
              <a:rPr lang="ru-RU" dirty="0" err="1"/>
              <a:t>магнерот</a:t>
            </a:r>
            <a:r>
              <a:rPr lang="ru-RU" dirty="0"/>
              <a:t> и др.)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Антихолинэстеразные средства при неэффективности лечения по показаниям курсами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Симптоматическая терапия по показаниям: анальгетики (</a:t>
            </a:r>
            <a:r>
              <a:rPr lang="ru-RU" dirty="0" err="1"/>
              <a:t>трамадол</a:t>
            </a:r>
            <a:r>
              <a:rPr lang="ru-RU" dirty="0"/>
              <a:t>), антидепрессанты (трициклические антидепрессанты, селективные ингибиторы обратного захвата серотонина), антиконвульсанты (</a:t>
            </a:r>
            <a:r>
              <a:rPr lang="ru-RU" dirty="0" err="1"/>
              <a:t>прегабалин</a:t>
            </a:r>
            <a:r>
              <a:rPr lang="ru-RU" dirty="0"/>
              <a:t>, </a:t>
            </a:r>
            <a:r>
              <a:rPr lang="ru-RU" dirty="0" err="1"/>
              <a:t>габапентин</a:t>
            </a:r>
            <a:r>
              <a:rPr lang="ru-RU" dirty="0"/>
              <a:t>, клоназепам и другие)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Физиотерапевтическое лечение, </a:t>
            </a:r>
            <a:r>
              <a:rPr lang="ru-RU" dirty="0" smtClean="0"/>
              <a:t>иглорефлексотерапия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043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4161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3200" dirty="0"/>
              <a:t>м</a:t>
            </a:r>
            <a:r>
              <a:rPr lang="ru-RU" sz="3200" dirty="0" smtClean="0"/>
              <a:t>етаболический синдром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0" y="208788"/>
            <a:ext cx="8128000" cy="26410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Метаболический синдром – комплекс метаболических, гормональных и клинических нарушений, в основе которых лежат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 и компенсаторная </a:t>
            </a:r>
            <a:r>
              <a:rPr lang="ru-RU" dirty="0" err="1" smtClean="0"/>
              <a:t>гиперинсулинемия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Является независимым фактором риска развития артериальной гипертензии, ИБС,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типа, подагры, синдрома поликистозных яичников.</a:t>
            </a:r>
          </a:p>
          <a:p>
            <a:r>
              <a:rPr lang="ru-RU" dirty="0" smtClean="0"/>
              <a:t>Распространённость среди населения Европы 25-40%.</a:t>
            </a:r>
          </a:p>
          <a:p>
            <a:r>
              <a:rPr lang="ru-RU" dirty="0" smtClean="0"/>
              <a:t>Выставляется на основании одного основного критерия и двух дополнительных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80151"/>
              </p:ext>
            </p:extLst>
          </p:nvPr>
        </p:nvGraphicFramePr>
        <p:xfrm>
          <a:off x="3556000" y="2853266"/>
          <a:ext cx="81280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Диагностические</a:t>
                      </a:r>
                      <a:r>
                        <a:rPr lang="ru-RU" sz="1600" baseline="0" dirty="0" smtClean="0"/>
                        <a:t> критерии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Показатель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Основной критерий: абдоминальное ожирение</a:t>
                      </a:r>
                      <a:r>
                        <a:rPr lang="ru-RU" sz="1600" b="1" baseline="0" dirty="0" smtClean="0"/>
                        <a:t> (окружность талии)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&gt;80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ru-RU" sz="1600" b="1" baseline="0" dirty="0" smtClean="0"/>
                        <a:t>см у женщин</a:t>
                      </a:r>
                    </a:p>
                    <a:p>
                      <a:r>
                        <a:rPr lang="en-US" sz="1600" b="1" dirty="0" smtClean="0"/>
                        <a:t>&gt;</a:t>
                      </a:r>
                      <a:r>
                        <a:rPr lang="ru-RU" sz="1600" b="1" dirty="0" smtClean="0"/>
                        <a:t>94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ru-RU" sz="1600" b="1" baseline="0" dirty="0" smtClean="0"/>
                        <a:t>см у мужчин</a:t>
                      </a:r>
                      <a:endParaRPr lang="ru-RU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Артериальная гипертензия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&gt;140/90 </a:t>
                      </a:r>
                      <a:r>
                        <a:rPr lang="ru-RU" sz="1600" dirty="0" err="1" smtClean="0"/>
                        <a:t>мм.рт.ст</a:t>
                      </a:r>
                      <a:r>
                        <a:rPr lang="ru-RU" sz="1600" dirty="0" smtClean="0"/>
                        <a:t>.</a:t>
                      </a:r>
                      <a:r>
                        <a:rPr lang="ru-RU" sz="1600" baseline="0" dirty="0" smtClean="0"/>
                        <a:t> или лечение </a:t>
                      </a:r>
                      <a:r>
                        <a:rPr lang="ru-RU" sz="1600" baseline="0" dirty="0" err="1" smtClean="0"/>
                        <a:t>антигипертензивными</a:t>
                      </a:r>
                      <a:r>
                        <a:rPr lang="ru-RU" sz="1600" baseline="0" dirty="0" smtClean="0"/>
                        <a:t> препаратами</a:t>
                      </a:r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Гипертриглицеридемия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</a:t>
                      </a:r>
                      <a:r>
                        <a:rPr lang="ru-RU" sz="1600" dirty="0" smtClean="0"/>
                        <a:t>1,7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Снижение</a:t>
                      </a:r>
                      <a:r>
                        <a:rPr lang="ru-RU" sz="1600" baseline="0" dirty="0" smtClean="0"/>
                        <a:t> уровня ХС ЛПВП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&lt;1,</a:t>
                      </a:r>
                      <a:r>
                        <a:rPr lang="ru-RU" sz="1600" dirty="0" smtClean="0"/>
                        <a:t>2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r>
                        <a:rPr lang="ru-RU" sz="1600" baseline="0" dirty="0" smtClean="0"/>
                        <a:t> у женщин</a:t>
                      </a:r>
                    </a:p>
                    <a:p>
                      <a:r>
                        <a:rPr lang="en-US" sz="1600" baseline="0" dirty="0" smtClean="0"/>
                        <a:t>&lt;</a:t>
                      </a:r>
                      <a:r>
                        <a:rPr lang="ru-RU" sz="1600" baseline="0" dirty="0" smtClean="0"/>
                        <a:t>1,0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 у мужчин</a:t>
                      </a:r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Повышение</a:t>
                      </a:r>
                      <a:r>
                        <a:rPr lang="ru-RU" sz="1600" baseline="0" dirty="0" smtClean="0"/>
                        <a:t> уровня ХС ЛПНП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&gt;3,0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Нарушение</a:t>
                      </a:r>
                      <a:r>
                        <a:rPr lang="ru-RU" sz="1600" baseline="0" dirty="0" smtClean="0"/>
                        <a:t> толерантности к глюкозе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6,1-6,9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 (глюкоза венозной плазмы)</a:t>
                      </a:r>
                      <a:endParaRPr lang="ru-R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7,8-11,0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0" baseline="0" dirty="0" smtClean="0"/>
                        <a:t>(</a:t>
                      </a:r>
                      <a:r>
                        <a:rPr lang="ru-RU" sz="1600" b="0" baseline="0" dirty="0" err="1" smtClean="0"/>
                        <a:t>глюкозотолерантный</a:t>
                      </a:r>
                      <a:r>
                        <a:rPr lang="ru-RU" sz="1600" b="0" baseline="0" dirty="0" smtClean="0"/>
                        <a:t> тест)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Нарушение</a:t>
                      </a:r>
                      <a:r>
                        <a:rPr lang="ru-RU" sz="1600" baseline="0" dirty="0" smtClean="0"/>
                        <a:t> гликемии натощак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6,1-6,9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 (глюкоза венозной плазмы)</a:t>
                      </a:r>
                      <a:endParaRPr lang="ru-R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7,8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r>
                        <a:rPr lang="ru-RU" sz="1600" b="1" baseline="0" dirty="0" smtClean="0"/>
                        <a:t> </a:t>
                      </a:r>
                      <a:r>
                        <a:rPr lang="ru-RU" sz="1600" b="0" baseline="0" dirty="0" smtClean="0"/>
                        <a:t>(</a:t>
                      </a:r>
                      <a:r>
                        <a:rPr lang="ru-RU" sz="1600" b="0" baseline="0" dirty="0" err="1" smtClean="0"/>
                        <a:t>глюкозотолерантный</a:t>
                      </a:r>
                      <a:r>
                        <a:rPr lang="ru-RU" sz="1600" b="0" baseline="0" dirty="0" smtClean="0"/>
                        <a:t> тест)</a:t>
                      </a:r>
                      <a:endParaRPr lang="ru-R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98137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 осложнений: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</a:t>
            </a:r>
            <a:r>
              <a:rPr lang="ru-RU" sz="2800" dirty="0" err="1" smtClean="0"/>
              <a:t>остеоартропатия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3439236" y="0"/>
            <a:ext cx="8379725" cy="68580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Лечебное </a:t>
            </a:r>
            <a:r>
              <a:rPr lang="ru-RU" dirty="0" smtClean="0"/>
              <a:t>питание, </a:t>
            </a:r>
            <a:r>
              <a:rPr lang="ru-RU" dirty="0"/>
              <a:t>контроль статуса питания </a:t>
            </a:r>
          </a:p>
          <a:p>
            <a:pPr>
              <a:spcBef>
                <a:spcPts val="600"/>
              </a:spcBef>
            </a:pPr>
            <a:r>
              <a:rPr lang="ru-RU" dirty="0"/>
              <a:t>Режим физической </a:t>
            </a:r>
            <a:r>
              <a:rPr lang="ru-RU" dirty="0" smtClean="0"/>
              <a:t>активности с разгрузкой поражённого сустава с помощью индивидуальной разгрузочной повязки; ограничение ходьбы, ходьба с опорой на костыли, трости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Постоянное ношение сложной ортопедической обуви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поражении голеностопного сустава постоянное ношение индивидуально изготовленного </a:t>
            </a:r>
            <a:r>
              <a:rPr lang="ru-RU" dirty="0" err="1" smtClean="0"/>
              <a:t>ортеза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Отказ </a:t>
            </a:r>
            <a:r>
              <a:rPr lang="ru-RU" dirty="0"/>
              <a:t>от вредных привычек</a:t>
            </a:r>
          </a:p>
          <a:p>
            <a:pPr>
              <a:spcBef>
                <a:spcPts val="600"/>
              </a:spcBef>
            </a:pPr>
            <a:r>
              <a:rPr lang="ru-RU" dirty="0"/>
              <a:t>Обучение и самоконтроль пациентов с сахарным </a:t>
            </a:r>
            <a:r>
              <a:rPr lang="ru-RU" dirty="0" smtClean="0"/>
              <a:t>диабетом: адекватный </a:t>
            </a:r>
            <a:r>
              <a:rPr lang="ru-RU" dirty="0" err="1" smtClean="0"/>
              <a:t>подиатрический</a:t>
            </a:r>
            <a:r>
              <a:rPr lang="ru-RU" dirty="0" smtClean="0"/>
              <a:t> уход с целью профилактики развития хронических раневых дефектов в местах избыточного нагрузочного давления на стопе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Хирургическая ортопедическая коррекция при формировании выраженных деформаций стопы с нарушением опорной функции, рецидивирующих раневых дефектах в зоне деформации, остеомиелите, необходимости пластики раневого дефекта, укорочения ахиллова сухожилия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острой стадии – разгрузка </a:t>
            </a:r>
            <a:r>
              <a:rPr lang="ru-RU" dirty="0"/>
              <a:t>стопы с помощью индивидуальной разгрузочной </a:t>
            </a:r>
            <a:r>
              <a:rPr lang="ru-RU" dirty="0" smtClean="0"/>
              <a:t>повязки,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срок ношения – 6–15 месяцев до перехода острой стадии в хроническую. При отсутствии</a:t>
            </a:r>
            <a:br>
              <a:rPr lang="ru-RU" dirty="0"/>
            </a:br>
            <a:r>
              <a:rPr lang="ru-RU" dirty="0"/>
              <a:t>язвенного дефекта </a:t>
            </a:r>
            <a:r>
              <a:rPr lang="ru-RU" dirty="0" smtClean="0"/>
              <a:t>повязка </a:t>
            </a:r>
            <a:r>
              <a:rPr lang="ru-RU" dirty="0"/>
              <a:t>разрезается для визуального осмотра через 2 недели, затем снова</a:t>
            </a:r>
            <a:br>
              <a:rPr lang="ru-RU" dirty="0"/>
            </a:br>
            <a:r>
              <a:rPr lang="ru-RU" dirty="0"/>
              <a:t>фиксируется слоем синтетического бинта. При наличии язвенного дефекта, требующего</a:t>
            </a:r>
            <a:br>
              <a:rPr lang="ru-RU" dirty="0"/>
            </a:br>
            <a:r>
              <a:rPr lang="ru-RU" dirty="0"/>
              <a:t>ежедневных перевязок, накладывается съемная </a:t>
            </a:r>
            <a:r>
              <a:rPr lang="ru-RU" dirty="0" smtClean="0"/>
              <a:t>повязка. </a:t>
            </a:r>
            <a:r>
              <a:rPr lang="ru-RU" dirty="0"/>
              <a:t>Абсолютным медицинским</a:t>
            </a:r>
            <a:br>
              <a:rPr lang="ru-RU" dirty="0"/>
            </a:br>
            <a:r>
              <a:rPr lang="ru-RU" dirty="0"/>
              <a:t>противопоказанием для наложения </a:t>
            </a:r>
            <a:r>
              <a:rPr lang="ru-RU" dirty="0" smtClean="0"/>
              <a:t>повязки </a:t>
            </a:r>
            <a:r>
              <a:rPr lang="ru-RU" dirty="0"/>
              <a:t>является наличие обширного </a:t>
            </a:r>
            <a:r>
              <a:rPr lang="ru-RU" dirty="0" smtClean="0"/>
              <a:t>гнойно-деструктивного </a:t>
            </a:r>
            <a:r>
              <a:rPr lang="ru-RU" dirty="0"/>
              <a:t>процесса, свищевой формы </a:t>
            </a:r>
            <a:r>
              <a:rPr lang="ru-RU" dirty="0" smtClean="0"/>
              <a:t>остеомиелита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Медикаментозная </a:t>
            </a:r>
            <a:r>
              <a:rPr lang="ru-RU" dirty="0"/>
              <a:t>терапия: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Достижение индивидуальных целевых значений </a:t>
            </a:r>
            <a:r>
              <a:rPr lang="en-US" dirty="0"/>
              <a:t>HbA1c (</a:t>
            </a:r>
            <a:r>
              <a:rPr lang="ru-RU" dirty="0" err="1"/>
              <a:t>антигипергликемические</a:t>
            </a:r>
            <a:r>
              <a:rPr lang="ru-RU" dirty="0"/>
              <a:t> препараты и/или инсулинотерапия).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Ингибитор </a:t>
            </a:r>
            <a:r>
              <a:rPr lang="ru-RU" dirty="0"/>
              <a:t>РААС вне зависимости от уровня артериального давления (подбор дозы осуществляется по уровню артериального давления, является препаратом выбора для лечения артериальной гипертензии: целевой уровень артериального давления 120-130/70-85 мм </a:t>
            </a:r>
            <a:r>
              <a:rPr lang="ru-RU" dirty="0" err="1"/>
              <a:t>рт.ст</a:t>
            </a:r>
            <a:r>
              <a:rPr lang="ru-RU" dirty="0"/>
              <a:t>.).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Дополнительный контроль артериального давления при необходимости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Статин</a:t>
            </a:r>
            <a:r>
              <a:rPr lang="ru-RU" dirty="0" smtClean="0"/>
              <a:t> </a:t>
            </a:r>
            <a:r>
              <a:rPr lang="ru-RU" dirty="0"/>
              <a:t>вне зависимости от уровня холестерина для снижения сердечно-сосудистого риска (подбор дозы осуществляется по </a:t>
            </a:r>
            <a:r>
              <a:rPr lang="ru-RU" dirty="0" err="1"/>
              <a:t>липидограмме</a:t>
            </a:r>
            <a:r>
              <a:rPr lang="ru-RU" dirty="0"/>
              <a:t>, целевой уровень общего холестерина 3-4 </a:t>
            </a:r>
            <a:r>
              <a:rPr lang="ru-RU" dirty="0" err="1"/>
              <a:t>ммоль</a:t>
            </a:r>
            <a:r>
              <a:rPr lang="ru-RU" dirty="0"/>
              <a:t>/л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Бисфосфонаты</a:t>
            </a:r>
            <a:r>
              <a:rPr lang="ru-RU" dirty="0" smtClean="0"/>
              <a:t> (</a:t>
            </a:r>
            <a:r>
              <a:rPr lang="ru-RU" dirty="0" err="1" smtClean="0"/>
              <a:t>алендроновая</a:t>
            </a:r>
            <a:r>
              <a:rPr lang="ru-RU" dirty="0" smtClean="0"/>
              <a:t> кислота 70 мг 1 раз в неделю)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Кальций-Д3 (1000 мг/400-1000 МЕ в сутки)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Системная антибиотикотерапия (цефалоспорины </a:t>
            </a:r>
            <a:r>
              <a:rPr lang="en-US" dirty="0" smtClean="0"/>
              <a:t>II</a:t>
            </a:r>
            <a:r>
              <a:rPr lang="ru-RU" dirty="0" smtClean="0"/>
              <a:t> поколения, </a:t>
            </a:r>
            <a:r>
              <a:rPr lang="ru-RU" dirty="0" err="1" smtClean="0"/>
              <a:t>фторхинолоны</a:t>
            </a:r>
            <a:r>
              <a:rPr lang="ru-RU" dirty="0" smtClean="0"/>
              <a:t>, </a:t>
            </a:r>
            <a:r>
              <a:rPr lang="ru-RU" dirty="0" err="1" smtClean="0"/>
              <a:t>метронидазол</a:t>
            </a:r>
            <a:r>
              <a:rPr lang="ru-RU" dirty="0" smtClean="0"/>
              <a:t>, </a:t>
            </a:r>
            <a:r>
              <a:rPr lang="ru-RU" dirty="0" err="1" smtClean="0"/>
              <a:t>клиндамицин</a:t>
            </a:r>
            <a:r>
              <a:rPr lang="ru-RU" dirty="0" smtClean="0"/>
              <a:t>) при наличии признаков активного инфекционного процесса и раневых дефектов </a:t>
            </a:r>
            <a:r>
              <a:rPr lang="en-US" dirty="0" smtClean="0"/>
              <a:t>&gt; 2 </a:t>
            </a:r>
            <a:r>
              <a:rPr lang="ru-RU" dirty="0" smtClean="0"/>
              <a:t>ст.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Альфа-</a:t>
            </a:r>
            <a:r>
              <a:rPr lang="ru-RU" dirty="0" err="1" smtClean="0"/>
              <a:t>липоевая</a:t>
            </a:r>
            <a:r>
              <a:rPr lang="ru-RU" dirty="0" smtClean="0"/>
              <a:t> кислота внутрь 600 мг 1 раз в день утром перед едой курсами до 6 месяцев (препарат выбора для </a:t>
            </a:r>
            <a:r>
              <a:rPr lang="ru-RU" dirty="0" err="1" smtClean="0"/>
              <a:t>нейропротекции</a:t>
            </a:r>
            <a:r>
              <a:rPr lang="ru-RU" dirty="0" smtClean="0"/>
              <a:t> и лечения </a:t>
            </a:r>
            <a:r>
              <a:rPr lang="ru-RU" dirty="0" err="1" smtClean="0"/>
              <a:t>нейропатической</a:t>
            </a:r>
            <a:r>
              <a:rPr lang="ru-RU" dirty="0" smtClean="0"/>
              <a:t> боли)</a:t>
            </a:r>
          </a:p>
        </p:txBody>
      </p:sp>
    </p:spTree>
    <p:extLst>
      <p:ext uri="{BB962C8B-B14F-4D97-AF65-F5344CB8AC3E}">
        <p14:creationId xmlns:p14="http://schemas.microsoft.com/office/powerpoint/2010/main" val="222865119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1"/>
          <p:cNvSpPr>
            <a:spLocks noChangeArrowheads="1"/>
          </p:cNvSpPr>
          <p:nvPr/>
        </p:nvSpPr>
        <p:spPr bwMode="auto">
          <a:xfrm>
            <a:off x="5777377" y="-52216"/>
            <a:ext cx="637246" cy="56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52352" rIns="539580" bIns="38088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endParaRPr lang="ru-RU" altLang="ru-RU"/>
          </a:p>
        </p:txBody>
      </p:sp>
      <p:grpSp>
        <p:nvGrpSpPr>
          <p:cNvPr id="72709" name="Group 1"/>
          <p:cNvGrpSpPr>
            <a:grpSpLocks/>
          </p:cNvGrpSpPr>
          <p:nvPr/>
        </p:nvGrpSpPr>
        <p:grpSpPr bwMode="auto">
          <a:xfrm>
            <a:off x="3983038" y="408036"/>
            <a:ext cx="7377113" cy="6041598"/>
            <a:chOff x="1820" y="1685"/>
            <a:chExt cx="9920" cy="12338"/>
          </a:xfrm>
        </p:grpSpPr>
        <p:sp>
          <p:nvSpPr>
            <p:cNvPr id="72711" name="Rectangle 20"/>
            <p:cNvSpPr>
              <a:spLocks noChangeArrowheads="1"/>
            </p:cNvSpPr>
            <p:nvPr/>
          </p:nvSpPr>
          <p:spPr bwMode="auto">
            <a:xfrm>
              <a:off x="3548" y="12034"/>
              <a:ext cx="642" cy="5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</a:t>
              </a:r>
              <a:endParaRPr lang="pl-PL" altLang="ru-RU">
                <a:latin typeface="Times New Roman" panose="02020603050405020304" pitchFamily="18" charset="0"/>
              </a:endParaRPr>
            </a:p>
          </p:txBody>
        </p:sp>
        <p:cxnSp>
          <p:nvCxnSpPr>
            <p:cNvPr id="72712" name="AutoShape 19"/>
            <p:cNvCxnSpPr>
              <a:cxnSpLocks noChangeShapeType="1"/>
              <a:stCxn id="72715" idx="2"/>
              <a:endCxn id="72718" idx="0"/>
            </p:cNvCxnSpPr>
            <p:nvPr/>
          </p:nvCxnSpPr>
          <p:spPr bwMode="auto">
            <a:xfrm flipH="1">
              <a:off x="4120" y="4467"/>
              <a:ext cx="2572" cy="8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13" name="AutoShape 18"/>
            <p:cNvCxnSpPr>
              <a:cxnSpLocks noChangeShapeType="1"/>
              <a:stCxn id="72714" idx="2"/>
              <a:endCxn id="72715" idx="0"/>
            </p:cNvCxnSpPr>
            <p:nvPr/>
          </p:nvCxnSpPr>
          <p:spPr bwMode="auto">
            <a:xfrm>
              <a:off x="6688" y="2251"/>
              <a:ext cx="4" cy="85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714" name="Rectangle 17"/>
            <p:cNvSpPr>
              <a:spLocks noChangeArrowheads="1"/>
            </p:cNvSpPr>
            <p:nvPr/>
          </p:nvSpPr>
          <p:spPr bwMode="auto">
            <a:xfrm>
              <a:off x="4132" y="1685"/>
              <a:ext cx="5112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Сахарный диабет в анамнезе</a:t>
              </a:r>
              <a:endParaRPr lang="pl-PL" altLang="ru-RU" dirty="0">
                <a:latin typeface="Times New Roman" panose="02020603050405020304" pitchFamily="18" charset="0"/>
              </a:endParaRPr>
            </a:p>
          </p:txBody>
        </p:sp>
        <p:sp>
          <p:nvSpPr>
            <p:cNvPr id="72715" name="Rectangle 16"/>
            <p:cNvSpPr>
              <a:spLocks noChangeArrowheads="1"/>
            </p:cNvSpPr>
            <p:nvPr/>
          </p:nvSpPr>
          <p:spPr bwMode="auto">
            <a:xfrm>
              <a:off x="4140" y="3109"/>
              <a:ext cx="5104" cy="13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Оценка сознания по шкале Глазго.</a:t>
              </a:r>
              <a:endParaRPr lang="pl-PL" altLang="ru-RU" sz="80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Оценка витальных функций.</a:t>
              </a:r>
              <a:endParaRPr lang="pl-PL" altLang="ru-RU" sz="80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Определение уровня гликемии.</a:t>
              </a:r>
              <a:endParaRPr lang="pl-PL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72716" name="Rectangle 15"/>
            <p:cNvSpPr>
              <a:spLocks noChangeArrowheads="1"/>
            </p:cNvSpPr>
            <p:nvPr/>
          </p:nvSpPr>
          <p:spPr bwMode="auto">
            <a:xfrm>
              <a:off x="1820" y="9120"/>
              <a:ext cx="4578" cy="13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Ввести 40% раствор глюкозы в/в не более 80-100 мл; при неэффектив-ности – 5% раствор глюкозы в/в капельно 400 мл.</a:t>
              </a:r>
              <a:endParaRPr lang="pl-PL" altLang="ru-RU" dirty="0">
                <a:latin typeface="Times New Roman" panose="02020603050405020304" pitchFamily="18" charset="0"/>
              </a:endParaRPr>
            </a:p>
          </p:txBody>
        </p:sp>
        <p:sp>
          <p:nvSpPr>
            <p:cNvPr id="72717" name="Rectangle 14"/>
            <p:cNvSpPr>
              <a:spLocks noChangeArrowheads="1"/>
            </p:cNvSpPr>
            <p:nvPr/>
          </p:nvSpPr>
          <p:spPr bwMode="auto">
            <a:xfrm>
              <a:off x="7606" y="5396"/>
              <a:ext cx="4134" cy="28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Гипергликемическая кома.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Клинические признаки: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сухость кожных покровов;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дыхание Куссмауля с запахом ацетона;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тонус мышц снижен;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медленное развитие симпто­мов (от нескольких часов до нескольких суток).</a:t>
              </a:r>
              <a:endParaRPr lang="pl-PL" altLang="ru-RU" dirty="0">
                <a:latin typeface="Times New Roman" panose="02020603050405020304" pitchFamily="18" charset="0"/>
              </a:endParaRPr>
            </a:p>
          </p:txBody>
        </p:sp>
        <p:sp>
          <p:nvSpPr>
            <p:cNvPr id="72718" name="Rectangle 13"/>
            <p:cNvSpPr>
              <a:spLocks noChangeArrowheads="1"/>
            </p:cNvSpPr>
            <p:nvPr/>
          </p:nvSpPr>
          <p:spPr bwMode="auto">
            <a:xfrm>
              <a:off x="1843" y="5325"/>
              <a:ext cx="4555" cy="3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Гипогликемическая кома.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Клинические признаки: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влажные кожные покровы;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повышенный тонус мышц;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клонико-тонические судороги;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тургор тканей не изменён;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уровень гликемии менее 3,5 ммоль/л;</a:t>
              </a:r>
              <a:endParaRPr lang="pl-PL" altLang="ru-RU" sz="800" dirty="0">
                <a:latin typeface="Times New Roman" panose="02020603050405020304" pitchFamily="18" charset="0"/>
              </a:endParaRPr>
            </a:p>
            <a:p>
              <a:pPr algn="just"/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 быстрое развитие симптомов.</a:t>
              </a:r>
              <a:endParaRPr lang="pl-PL" altLang="ru-RU" dirty="0">
                <a:latin typeface="Times New Roman" panose="02020603050405020304" pitchFamily="18" charset="0"/>
              </a:endParaRPr>
            </a:p>
          </p:txBody>
        </p:sp>
        <p:sp>
          <p:nvSpPr>
            <p:cNvPr id="72719" name="Rectangle 12"/>
            <p:cNvSpPr>
              <a:spLocks noChangeArrowheads="1"/>
            </p:cNvSpPr>
            <p:nvPr/>
          </p:nvSpPr>
          <p:spPr bwMode="auto">
            <a:xfrm>
              <a:off x="2560" y="10980"/>
              <a:ext cx="3120" cy="56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Восстановление сознания</a:t>
              </a:r>
              <a:endParaRPr lang="pl-PL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72720" name="Rectangle 11"/>
            <p:cNvSpPr>
              <a:spLocks noChangeArrowheads="1"/>
            </p:cNvSpPr>
            <p:nvPr/>
          </p:nvSpPr>
          <p:spPr bwMode="auto">
            <a:xfrm>
              <a:off x="7606" y="9155"/>
              <a:ext cx="4134" cy="28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Неотложная помощь:</a:t>
              </a:r>
              <a:endParaRPr lang="pl-PL" altLang="ru-RU" sz="80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постановка воздуховода;</a:t>
              </a:r>
              <a:endParaRPr lang="pl-PL" altLang="ru-RU" sz="80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оксигенотерапия, при неадекват-ном дыхании – ИВЛ через ларин-геальную маску (интубационную трубку);</a:t>
              </a:r>
              <a:endParaRPr lang="pl-PL" altLang="ru-RU" sz="80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обеспечить венозный доступ,</a:t>
              </a:r>
              <a:endParaRPr lang="pl-PL" altLang="ru-RU" sz="800">
                <a:latin typeface="Times New Roman" panose="02020603050405020304" pitchFamily="18" charset="0"/>
              </a:endParaRPr>
            </a:p>
            <a:p>
              <a:pPr algn="l"/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- 0,9% раствор натрия хлорида</a:t>
              </a:r>
              <a:r>
                <a:rPr lang="ru-RU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500 мл в/в.</a:t>
              </a:r>
              <a:endParaRPr lang="pl-PL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72721" name="Rectangle 10"/>
            <p:cNvSpPr>
              <a:spLocks noChangeArrowheads="1"/>
            </p:cNvSpPr>
            <p:nvPr/>
          </p:nvSpPr>
          <p:spPr bwMode="auto">
            <a:xfrm>
              <a:off x="4432" y="13061"/>
              <a:ext cx="4559" cy="9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Доставка </a:t>
              </a:r>
              <a:b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pl-PL" altLang="ru-RU" sz="120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стационар по профилю основного заболевания</a:t>
              </a:r>
              <a:endParaRPr lang="pl-PL" altLang="ru-RU">
                <a:latin typeface="Times New Roman" panose="02020603050405020304" pitchFamily="18" charset="0"/>
              </a:endParaRPr>
            </a:p>
          </p:txBody>
        </p:sp>
        <p:cxnSp>
          <p:nvCxnSpPr>
            <p:cNvPr id="72722" name="AutoShape 9"/>
            <p:cNvCxnSpPr>
              <a:cxnSpLocks noChangeShapeType="1"/>
              <a:stCxn id="72715" idx="2"/>
              <a:endCxn id="72717" idx="0"/>
            </p:cNvCxnSpPr>
            <p:nvPr/>
          </p:nvCxnSpPr>
          <p:spPr bwMode="auto">
            <a:xfrm>
              <a:off x="6692" y="4467"/>
              <a:ext cx="2981" cy="9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3" name="AutoShape 8"/>
            <p:cNvCxnSpPr>
              <a:cxnSpLocks noChangeShapeType="1"/>
              <a:stCxn id="72718" idx="2"/>
              <a:endCxn id="72716" idx="0"/>
            </p:cNvCxnSpPr>
            <p:nvPr/>
          </p:nvCxnSpPr>
          <p:spPr bwMode="auto">
            <a:xfrm flipH="1">
              <a:off x="4109" y="8531"/>
              <a:ext cx="11" cy="5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4" name="AutoShape 7"/>
            <p:cNvCxnSpPr>
              <a:cxnSpLocks noChangeShapeType="1"/>
              <a:stCxn id="72716" idx="2"/>
              <a:endCxn id="72719" idx="0"/>
            </p:cNvCxnSpPr>
            <p:nvPr/>
          </p:nvCxnSpPr>
          <p:spPr bwMode="auto">
            <a:xfrm>
              <a:off x="4109" y="10440"/>
              <a:ext cx="11" cy="5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5" name="AutoShape 6"/>
            <p:cNvCxnSpPr>
              <a:cxnSpLocks noChangeShapeType="1"/>
              <a:stCxn id="72719" idx="2"/>
              <a:endCxn id="72721" idx="0"/>
            </p:cNvCxnSpPr>
            <p:nvPr/>
          </p:nvCxnSpPr>
          <p:spPr bwMode="auto">
            <a:xfrm>
              <a:off x="4120" y="11546"/>
              <a:ext cx="2591" cy="15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6" name="AutoShape 5"/>
            <p:cNvCxnSpPr>
              <a:cxnSpLocks noChangeShapeType="1"/>
              <a:stCxn id="72717" idx="2"/>
              <a:endCxn id="72720" idx="0"/>
            </p:cNvCxnSpPr>
            <p:nvPr/>
          </p:nvCxnSpPr>
          <p:spPr bwMode="auto">
            <a:xfrm>
              <a:off x="9673" y="8225"/>
              <a:ext cx="0" cy="9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7" name="AutoShape 4"/>
            <p:cNvCxnSpPr>
              <a:cxnSpLocks noChangeShapeType="1"/>
              <a:stCxn id="72720" idx="2"/>
              <a:endCxn id="72721" idx="0"/>
            </p:cNvCxnSpPr>
            <p:nvPr/>
          </p:nvCxnSpPr>
          <p:spPr bwMode="auto">
            <a:xfrm flipH="1">
              <a:off x="6712" y="11984"/>
              <a:ext cx="2962" cy="10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728" name="AutoShape 3"/>
            <p:cNvCxnSpPr>
              <a:cxnSpLocks noChangeShapeType="1"/>
              <a:stCxn id="72719" idx="3"/>
              <a:endCxn id="72720" idx="1"/>
            </p:cNvCxnSpPr>
            <p:nvPr/>
          </p:nvCxnSpPr>
          <p:spPr bwMode="auto">
            <a:xfrm flipV="1">
              <a:off x="5680" y="10570"/>
              <a:ext cx="1926" cy="6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729" name="Rectangle 2"/>
            <p:cNvSpPr>
              <a:spLocks noChangeArrowheads="1"/>
            </p:cNvSpPr>
            <p:nvPr/>
          </p:nvSpPr>
          <p:spPr bwMode="auto">
            <a:xfrm>
              <a:off x="6712" y="10935"/>
              <a:ext cx="642" cy="5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1pPr>
              <a:lvl2pPr marL="742950" indent="-28575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2pPr>
              <a:lvl3pPr marL="11430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3pPr>
              <a:lvl4pPr marL="16002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4pPr>
              <a:lvl5pPr marL="2057400" indent="-228600" algn="ctr"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Black" panose="020B0A04020102020204" pitchFamily="34" charset="0"/>
                </a:defRPr>
              </a:lvl9pPr>
            </a:lstStyle>
            <a:p>
              <a:r>
                <a:rPr lang="pl-PL" alt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</a:t>
              </a:r>
              <a:endParaRPr lang="pl-PL" altLang="ru-RU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6" name="Заголовок 1"/>
          <p:cNvSpPr txBox="1">
            <a:spLocks/>
          </p:cNvSpPr>
          <p:nvPr/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Неотложная помощь при коме пациентам с сахарным диабетом</a:t>
            </a:r>
          </a:p>
          <a:p>
            <a:r>
              <a:rPr lang="ru-RU" sz="1600" dirty="0" smtClean="0"/>
              <a:t>Основание: приказ Министерства здравоохранения Республики Беларусь №1030  от 30.09.2010 г.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8616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экспертиза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37403"/>
              </p:ext>
            </p:extLst>
          </p:nvPr>
        </p:nvGraphicFramePr>
        <p:xfrm>
          <a:off x="3493005" y="172030"/>
          <a:ext cx="8508495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366"/>
                <a:gridCol w="1494971"/>
                <a:gridCol w="1727200"/>
                <a:gridCol w="1857829"/>
                <a:gridCol w="1972129"/>
              </a:tblGrid>
              <a:tr h="25657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Показатели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ФК1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ФК2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ФК3</a:t>
                      </a:r>
                      <a:endParaRPr lang="ru-RU" sz="12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ФК4</a:t>
                      </a:r>
                      <a:endParaRPr lang="ru-RU" sz="1200" dirty="0"/>
                    </a:p>
                  </a:txBody>
                  <a:tcPr marL="45720" marR="45720"/>
                </a:tc>
              </a:tr>
              <a:tr h="256571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Степень тяжести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Лёгкая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Средняя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Тяжёлая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Крайне тяжёлая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571101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Гликемический</a:t>
                      </a:r>
                      <a:r>
                        <a:rPr lang="ru-RU" sz="1200" b="0" baseline="0" dirty="0" smtClean="0"/>
                        <a:t> контроль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Компенсация/ </a:t>
                      </a:r>
                      <a:r>
                        <a:rPr lang="ru-RU" sz="1200" b="0" dirty="0" err="1" smtClean="0"/>
                        <a:t>субкомпенсация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Компенсация/ </a:t>
                      </a:r>
                      <a:r>
                        <a:rPr lang="ru-RU" sz="1200" b="0" dirty="0" err="1" smtClean="0"/>
                        <a:t>субкомпенсация</a:t>
                      </a:r>
                      <a:r>
                        <a:rPr lang="ru-RU" sz="1200" b="0" dirty="0" smtClean="0"/>
                        <a:t>/ декомпенсация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Нестойкая компенсация, </a:t>
                      </a:r>
                      <a:r>
                        <a:rPr lang="ru-RU" altLang="ru-RU" sz="1200" b="0" dirty="0" err="1" smtClean="0">
                          <a:cs typeface="Arial" panose="020B0604020202020204" pitchFamily="34" charset="0"/>
                        </a:rPr>
                        <a:t>суб</a:t>
                      </a:r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- и декомпенсация; Лабильное течение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Резко  выраженное нарушение</a:t>
                      </a:r>
                      <a:r>
                        <a:rPr lang="ru-RU" altLang="ru-RU" sz="1200" b="0" baseline="0" dirty="0" smtClean="0"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углеводного обмена, лабильное течение,</a:t>
                      </a:r>
                      <a:r>
                        <a:rPr lang="ru-RU" altLang="ru-RU" sz="1200" b="0" baseline="0" dirty="0" smtClean="0"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200" b="0" baseline="0" dirty="0" err="1" smtClean="0">
                          <a:cs typeface="Arial" panose="020B0604020202020204" pitchFamily="34" charset="0"/>
                        </a:rPr>
                        <a:t>декомпенчация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427618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Осложнения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Отсутствуют или лёгкие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Умеренные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тяжелые, выраженные ХАН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Необратимые, резко выраженные: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427618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Диабетическая нефропатия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С1-С2,</a:t>
                      </a:r>
                      <a:r>
                        <a:rPr lang="ru-RU" sz="1200" b="0" baseline="0" dirty="0" smtClean="0"/>
                        <a:t> А0-А2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/>
                        <a:t>С2-С3б,</a:t>
                      </a:r>
                      <a:r>
                        <a:rPr lang="ru-RU" sz="1200" b="0" baseline="0" dirty="0" smtClean="0"/>
                        <a:t> А1-А3</a:t>
                      </a:r>
                      <a:endParaRPr lang="ru-RU" sz="1200" b="0" dirty="0" smtClean="0"/>
                    </a:p>
                    <a:p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/>
                        <a:t>С3б-С4,</a:t>
                      </a:r>
                      <a:r>
                        <a:rPr lang="ru-RU" sz="1200" b="0" baseline="0" dirty="0" smtClean="0"/>
                        <a:t> А3</a:t>
                      </a:r>
                      <a:endParaRPr lang="ru-RU" sz="1200" b="0" dirty="0" smtClean="0"/>
                    </a:p>
                    <a:p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/>
                        <a:t>С5,</a:t>
                      </a:r>
                      <a:r>
                        <a:rPr lang="ru-RU" sz="1200" b="0" baseline="0" dirty="0" smtClean="0"/>
                        <a:t> А3</a:t>
                      </a:r>
                      <a:endParaRPr lang="ru-RU" sz="1200" b="0" dirty="0" smtClean="0"/>
                    </a:p>
                    <a:p>
                      <a:endParaRPr lang="ru-RU" sz="1200" b="0" dirty="0"/>
                    </a:p>
                  </a:txBody>
                  <a:tcPr marL="45720" marR="45720"/>
                </a:tc>
              </a:tr>
              <a:tr h="212598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Диабетическая </a:t>
                      </a:r>
                      <a:r>
                        <a:rPr lang="ru-RU" sz="1200" b="0" dirty="0" err="1" smtClean="0"/>
                        <a:t>ретинопатия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err="1" smtClean="0">
                          <a:cs typeface="Arial" panose="020B0604020202020204" pitchFamily="34" charset="0"/>
                        </a:rPr>
                        <a:t>Непролиферативная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err="1" smtClean="0">
                          <a:cs typeface="Arial" panose="020B0604020202020204" pitchFamily="34" charset="0"/>
                        </a:rPr>
                        <a:t>Препролиферативная</a:t>
                      </a:r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 с умеренным нарушением зрительной функции 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пре- и пролиферативная или </a:t>
                      </a:r>
                      <a:r>
                        <a:rPr lang="ru-RU" altLang="ru-RU" sz="1200" b="0" dirty="0" err="1" smtClean="0">
                          <a:cs typeface="Arial" panose="020B0604020202020204" pitchFamily="34" charset="0"/>
                        </a:rPr>
                        <a:t>макулопатия</a:t>
                      </a:r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 с выраженным нарушением зрительной функции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слепота на оба глаза, 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1111806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Диабетическая невропатия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Дистальная </a:t>
                      </a:r>
                      <a:r>
                        <a:rPr lang="en-US" sz="1200" b="0" dirty="0" smtClean="0"/>
                        <a:t>I</a:t>
                      </a:r>
                      <a:r>
                        <a:rPr lang="ru-RU" sz="1200" b="0" dirty="0" smtClean="0"/>
                        <a:t> степени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симметричная с выраженными сенсомоторными и автономными нарушениями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Дистальная 3 степени с выраженными сенсомоторными и автономными нарушениями 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err="1" smtClean="0">
                          <a:cs typeface="Arial" panose="020B0604020202020204" pitchFamily="34" charset="0"/>
                        </a:rPr>
                        <a:t>кардиопатия</a:t>
                      </a:r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 с ХСН 3 стадии, энцефалопатия 3 стадии со стойкими параличами, атаксией, выраженными нарушениями психики)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769712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Диабетическая </a:t>
                      </a:r>
                      <a:r>
                        <a:rPr lang="ru-RU" sz="1200" b="0" dirty="0" err="1" smtClean="0"/>
                        <a:t>ангиопатия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ХАН 0,1 степени; синдром диабетической стопы 1-2 стадии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ХАН 2 ст., синдром диабетической стопы 2-3 ст.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ХАН 3 ст. синдром диабетической стопы 4-5 стадии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ХАН 4 ст.,</a:t>
                      </a:r>
                      <a:r>
                        <a:rPr lang="ru-RU" sz="1200" b="0" baseline="0" dirty="0" smtClean="0"/>
                        <a:t> двустороннее поражение, </a:t>
                      </a:r>
                      <a:r>
                        <a:rPr lang="ru-RU" altLang="ru-RU" sz="1200" b="0" dirty="0" smtClean="0">
                          <a:cs typeface="Arial" panose="020B0604020202020204" pitchFamily="34" charset="0"/>
                        </a:rPr>
                        <a:t>синдром диабетической стопы 5 стадии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Ограничение</a:t>
                      </a:r>
                      <a:r>
                        <a:rPr lang="ru-RU" sz="1200" b="0" baseline="0" dirty="0" smtClean="0"/>
                        <a:t> жизнедеятельности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ФК 0-1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ФК2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ФК3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ФК4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427618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Реабилитационный</a:t>
                      </a:r>
                      <a:r>
                        <a:rPr lang="ru-RU" sz="1200" b="0" baseline="0" dirty="0" smtClean="0"/>
                        <a:t> потенциал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Высокий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Средний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Низкий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Отсутствует или крайне низкий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  <a:tr h="346846"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Степень</a:t>
                      </a:r>
                      <a:r>
                        <a:rPr lang="ru-RU" sz="1200" b="0" baseline="0" dirty="0" smtClean="0"/>
                        <a:t> утраты здоровья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1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2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3</a:t>
                      </a:r>
                      <a:endParaRPr lang="ru-RU" sz="12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4</a:t>
                      </a:r>
                      <a:endParaRPr lang="ru-RU" sz="1200" b="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49565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864108"/>
            <a:ext cx="8366077" cy="51206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КРИТЕРИИ УРОВНЯ РЕАБИЛИТАЦИОННОГО ПОТЕНЦИАЛА ПРИ САХАРНОМ ДИАБЕТЕ: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ОСОБЕННОСТИ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ЗАБОЛЕВАНИЯ: ТИП САХАРНОГО ДИАБЕТА, СТЕПЕНЬ ТЯЖЕСТИ, ХАРАКТЕР ТЕЧЕНИЯ </a:t>
            </a:r>
            <a:r>
              <a:rPr lang="ru-RU" altLang="ru-RU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(ЛАБИЛЬНОСТЬ ТЕЧЕНИЯ; ЧАСТОТА И ТЯЖЕСТЬ ДЕКОМПЕНСАЦИЙ, ОСТРЫХ ОСЛОЖНЕНИЙ</a:t>
            </a:r>
            <a:r>
              <a:rPr lang="ru-RU" alt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);</a:t>
            </a:r>
            <a:endParaRPr lang="ru-RU" altLang="ru-RU" b="1" i="1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ПСИХОЛОГИЧЕСКИЕ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ОСОБЕННОСТИ ПАЦИЕНТА, УРОВЕНЬ 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МОТИВАЦИИ;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СОЦИАЛЬНЫЕ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И ПРОФЕССИОНАЛЬНЫЕ ФАКТОРЫ.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ru-RU" alt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ПЛАН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ИНДИВИДУАЛЬНОЙ ПРОГРАММЫ РЕАБИЛИТАЦИИ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1) МЕДИЦИНСКАЯ  РЕАБИЛИТАЦИЯ: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ФИЗИЧЕСКАЯ  РЕАБИЛИТАЦИЯ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ПСИХОЛОГИЧЕСКАЯ  </a:t>
            </a:r>
            <a:r>
              <a:rPr lang="ru-RU" alt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АДАПТАЦИЯ,                       </a:t>
            </a:r>
            <a:endParaRPr lang="ru-RU" altLang="ru-RU" b="1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ОБУЧЕНИЕ </a:t>
            </a:r>
            <a:r>
              <a:rPr lang="ru-RU" alt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САМОКОНТРОЛЮ </a:t>
            </a: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ГЛИКЕМИИ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ДИЕТОТЕРАПИЯ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-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ОБЯЗАТЕЛЬНЫЙ КОМПОНЕНТ КОМПЛЕКСНОЙ ТЕРАПИИ СД  </a:t>
            </a:r>
            <a:r>
              <a:rPr lang="ru-RU" altLang="ru-RU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(ДИЕТА  Д</a:t>
            </a:r>
            <a:r>
              <a:rPr lang="ru-RU" alt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</a:t>
            </a: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;</a:t>
            </a:r>
            <a:endParaRPr lang="ru-RU" altLang="ru-RU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МЕДИКАМЕНТОЗНАЯ  КОРРЕКЦИЯ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МЕТОДЫ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ФИЗИЧЕСКОЙ РЕАБИЛИТАЦИИ (ДОЗИРОВАННАЯ ФИЗИЧЕСКАЯ НАГРУЗКА</a:t>
            </a: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-"/>
            </a:pPr>
            <a:r>
              <a:rPr lang="ru-RU" alt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ПРОФИЛАКТИКА </a:t>
            </a: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И ЛЕЧЕНИЕ ОСЛОЖНЕНИЙ СД, СОПУТСТВУЮЩИХ ЗАБОЛЕВАНИЙ И СОСТОЯНИЙ</a:t>
            </a:r>
            <a:endParaRPr lang="ru-RU" altLang="ru-RU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2) ПРОФЕССИОНАЛЬНАЯ  РЕАБИЛИТАЦИЯ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3) СОЦИАЛЬНАЯ  РЕАБИЛИТАЦИЯ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altLang="ru-RU" b="1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ДЛЯ ИНДИВИДУАЛИЗАЦИИ ПРОГРАММЫ ФИЗИЧЕСКОЙ РЕАБИЛИТАЦИИ НЕОБХОДИМО ПРОВЕДЕНИЕ ПРЕДВАРИТЕЛЬНОГО КЛИНИЧЕСКОГО ОБСЛЕДОВАНИЯ ПАЦИЕНТА С ЦЕЛЬЮ ОЦЕНКИ ЕГО СОСТОЯНИЯ – РЕАБИЛИТАЦИОННО-ЭКСПЕРТНАЯ ДИАГНОСТИКА,  </a:t>
            </a:r>
            <a:r>
              <a:rPr lang="ru-RU" altLang="ru-RU" dirty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КОТОРАЯ ВКЛЮЧАЕТ: ПРОФИЛЬ ГЛЮКОЗЫ (МИНИМУМ 3 РАЗА В ТЕЧЕНИЕ СУТОК), ОПРЕДЕЛЕНИЕ БЕЛКА В МОЧЕ (ТЕСТ НА МАУ), ЭКГ В ПОКОЕ И В ХОДЕ СТРЕСС-ТЕСТОВ (ВЭП, ТРЕДМИЛ-ТЕСТ), КОНСУЛЬТАЦИИ: ОФТАЛЬМОЛОГА ,  ДРУГИХ СПЕЦИАЛИСТОВ (ПО ПОКАЗАНИЯМ</a:t>
            </a:r>
            <a:r>
              <a:rPr lang="ru-RU" alt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)</a:t>
            </a:r>
            <a:endParaRPr lang="ru-RU" altLang="ru-RU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85367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экспертиза и индивидуальная программа реабилитации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02350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диабет: </a:t>
            </a:r>
            <a:r>
              <a:rPr lang="ru-RU" sz="3200" dirty="0" smtClean="0"/>
              <a:t>актуальность и определение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6530" y="864108"/>
            <a:ext cx="8363519" cy="512064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dirty="0" smtClean="0"/>
              <a:t>Беременность </a:t>
            </a:r>
            <a:r>
              <a:rPr lang="ru-RU" dirty="0"/>
              <a:t>– это состояние физиологической </a:t>
            </a:r>
            <a:r>
              <a:rPr lang="ru-RU" dirty="0" err="1"/>
              <a:t>инсулинорезистентности</a:t>
            </a:r>
            <a:r>
              <a:rPr lang="ru-RU" dirty="0"/>
              <a:t> и сама по себе является значимым фактором риска нарушения углеводного обмена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Распространённость </a:t>
            </a:r>
            <a:r>
              <a:rPr lang="ru-RU" dirty="0" err="1" smtClean="0"/>
              <a:t>гестационнного</a:t>
            </a:r>
            <a:r>
              <a:rPr lang="ru-RU" dirty="0" smtClean="0"/>
              <a:t> сахарного диабета – 1-14%, в среднем 7%, что обусловлено различиями в способах диагностики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Является независимым фактором риска развития ожирения,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 и сердечно-сосудистых заболеваний как  матери, так и у потомства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61563"/>
              </p:ext>
            </p:extLst>
          </p:nvPr>
        </p:nvGraphicFramePr>
        <p:xfrm>
          <a:off x="3548562" y="4867918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Гестационный</a:t>
                      </a:r>
                      <a:r>
                        <a:rPr lang="ru-RU" baseline="0" dirty="0" smtClean="0"/>
                        <a:t> сахарный диабет – это гипергликемия, впервые выявленная во время беременности, но не соответствующая критериям «</a:t>
                      </a:r>
                      <a:r>
                        <a:rPr lang="ru-RU" baseline="0" dirty="0" err="1" smtClean="0"/>
                        <a:t>манифестного</a:t>
                      </a:r>
                      <a:r>
                        <a:rPr lang="ru-RU" baseline="0" dirty="0" smtClean="0"/>
                        <a:t>» сахарного диабета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5774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факторы риска развития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3466530" y="0"/>
            <a:ext cx="8363519" cy="6858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dirty="0" smtClean="0"/>
              <a:t>Избыточная масса тела или ожирение до беременности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 в анамнезе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Сахарный диабет 2 типа у родственников первой и второй степени родства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Возраст старше 30 лет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Макросомия</a:t>
            </a:r>
            <a:r>
              <a:rPr lang="ru-RU" dirty="0" smtClean="0"/>
              <a:t> плода во время настоящей беременности или в анамнезе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Быстрая и большая прибавка массы тела во время настоящей беременности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Глюкозурия</a:t>
            </a:r>
            <a:r>
              <a:rPr lang="ru-RU" dirty="0" smtClean="0"/>
              <a:t> во время предшествующей или настоящей беременности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Многоводие </a:t>
            </a:r>
            <a:r>
              <a:rPr lang="ru-RU" dirty="0"/>
              <a:t>во время предшествующей или настоящей </a:t>
            </a:r>
            <a:r>
              <a:rPr lang="ru-RU" dirty="0" smtClean="0"/>
              <a:t>беременности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Мертворождение в анамнезе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Преждевременные роды в анамнезе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Рождение детей с врождёнными пороками развития в анамнезе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Необъяснимая смерть новорождённого в анамнезе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Приём </a:t>
            </a:r>
            <a:r>
              <a:rPr lang="ru-RU" dirty="0" err="1" smtClean="0"/>
              <a:t>глюкокортикоидов</a:t>
            </a:r>
            <a:r>
              <a:rPr lang="ru-RU" dirty="0" smtClean="0"/>
              <a:t> во время беременности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Беременность, наступившая вследствие методов экстракорпорального оплодотворения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Многоплодная беременность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Нарушение толерантности к глюкозе до беременности</a:t>
            </a:r>
          </a:p>
        </p:txBody>
      </p:sp>
    </p:spTree>
    <p:extLst>
      <p:ext uri="{BB962C8B-B14F-4D97-AF65-F5344CB8AC3E}">
        <p14:creationId xmlns:p14="http://schemas.microsoft.com/office/powerpoint/2010/main" val="172941058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sz="3200" dirty="0" smtClean="0"/>
              <a:t>критерии диагностики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062220"/>
              </p:ext>
            </p:extLst>
          </p:nvPr>
        </p:nvGraphicFramePr>
        <p:xfrm>
          <a:off x="3500244" y="536053"/>
          <a:ext cx="82920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000"/>
                <a:gridCol w="2340000"/>
                <a:gridCol w="2784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Гестационный</a:t>
                      </a:r>
                      <a:r>
                        <a:rPr lang="ru-RU" dirty="0" smtClean="0"/>
                        <a:t> сахарный диабет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Манифестный</a:t>
                      </a:r>
                      <a:r>
                        <a:rPr lang="ru-RU" dirty="0" smtClean="0"/>
                        <a:t> (впервые</a:t>
                      </a:r>
                      <a:r>
                        <a:rPr lang="ru-RU" baseline="0" dirty="0" smtClean="0"/>
                        <a:t> выявленный) сахарный диабет во время беременности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</a:t>
                      </a:r>
                      <a:r>
                        <a:rPr lang="ru-RU" baseline="0" dirty="0" smtClean="0"/>
                        <a:t> венозной плазмы натощак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5,1-6,9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 или</a:t>
                      </a:r>
                    </a:p>
                    <a:p>
                      <a:pPr algn="ctr"/>
                      <a:r>
                        <a:rPr lang="ru-RU" dirty="0" smtClean="0"/>
                        <a:t>92-125</a:t>
                      </a:r>
                      <a:r>
                        <a:rPr lang="ru-RU" baseline="0" dirty="0" smtClean="0"/>
                        <a:t> мг/</a:t>
                      </a:r>
                      <a:r>
                        <a:rPr lang="ru-RU" baseline="0" dirty="0" err="1" smtClean="0"/>
                        <a:t>дл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7,0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u="none" baseline="0" dirty="0" err="1" smtClean="0"/>
                        <a:t>ммоль</a:t>
                      </a:r>
                      <a:r>
                        <a:rPr lang="ru-RU" u="none" baseline="0" dirty="0" smtClean="0"/>
                        <a:t>/л или</a:t>
                      </a:r>
                    </a:p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126</a:t>
                      </a:r>
                      <a:r>
                        <a:rPr lang="ru-RU" u="none" baseline="0" dirty="0" smtClean="0"/>
                        <a:t> мг/</a:t>
                      </a:r>
                      <a:r>
                        <a:rPr lang="ru-RU" u="none" baseline="0" dirty="0" err="1" smtClean="0"/>
                        <a:t>дл</a:t>
                      </a:r>
                      <a:endParaRPr lang="ru-RU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</a:t>
                      </a:r>
                      <a:r>
                        <a:rPr lang="ru-RU" baseline="0" dirty="0" smtClean="0"/>
                        <a:t> проведении ПГТТ глюкоза венозной плазмы через 1 час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10,0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u="none" baseline="0" dirty="0" err="1" smtClean="0"/>
                        <a:t>ммоль</a:t>
                      </a:r>
                      <a:r>
                        <a:rPr lang="ru-RU" u="none" baseline="0" dirty="0" smtClean="0"/>
                        <a:t>/л или</a:t>
                      </a:r>
                    </a:p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180</a:t>
                      </a:r>
                      <a:r>
                        <a:rPr lang="ru-RU" u="none" baseline="0" dirty="0" smtClean="0"/>
                        <a:t> мг/</a:t>
                      </a:r>
                      <a:r>
                        <a:rPr lang="ru-RU" u="none" baseline="0" dirty="0" err="1" smtClean="0"/>
                        <a:t>дл</a:t>
                      </a:r>
                      <a:endParaRPr lang="ru-RU" u="sng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</a:t>
                      </a:r>
                      <a:r>
                        <a:rPr lang="ru-RU" baseline="0" dirty="0" smtClean="0"/>
                        <a:t> проведении ПГТТ глюкоза венозной плазмы через 2 часа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8,5 и </a:t>
                      </a:r>
                      <a:r>
                        <a:rPr lang="en-US" u="none" dirty="0" smtClean="0"/>
                        <a:t>&lt;</a:t>
                      </a:r>
                      <a:r>
                        <a:rPr lang="ru-RU" u="none" dirty="0" smtClean="0"/>
                        <a:t>11,1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u="none" baseline="0" dirty="0" err="1" smtClean="0"/>
                        <a:t>ммоль</a:t>
                      </a:r>
                      <a:r>
                        <a:rPr lang="ru-RU" u="none" baseline="0" dirty="0" smtClean="0"/>
                        <a:t>/л или</a:t>
                      </a:r>
                    </a:p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153</a:t>
                      </a:r>
                      <a:r>
                        <a:rPr lang="ru-RU" u="none" baseline="0" dirty="0" smtClean="0"/>
                        <a:t> мг/</a:t>
                      </a:r>
                      <a:r>
                        <a:rPr lang="ru-RU" u="none" baseline="0" dirty="0" err="1" smtClean="0"/>
                        <a:t>дл</a:t>
                      </a:r>
                      <a:endParaRPr lang="ru-RU" u="sng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11,1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u="none" baseline="0" dirty="0" err="1" smtClean="0"/>
                        <a:t>ммоль</a:t>
                      </a:r>
                      <a:r>
                        <a:rPr lang="ru-RU" u="none" baseline="0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Гликированный</a:t>
                      </a:r>
                      <a:r>
                        <a:rPr lang="ru-RU" baseline="0" dirty="0" smtClean="0"/>
                        <a:t> гемоглобин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6,5%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en-US" u="none" dirty="0" smtClean="0"/>
                        <a:t>6</a:t>
                      </a:r>
                      <a:r>
                        <a:rPr lang="ru-RU" u="none" dirty="0" smtClean="0"/>
                        <a:t>,</a:t>
                      </a:r>
                      <a:r>
                        <a:rPr lang="en-US" u="none" dirty="0" smtClean="0"/>
                        <a:t>5%</a:t>
                      </a:r>
                      <a:endParaRPr lang="ru-RU" u="sng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</a:t>
                      </a:r>
                      <a:r>
                        <a:rPr lang="ru-RU" baseline="0" dirty="0" smtClean="0"/>
                        <a:t> венозной плазмы вне зависимости от времени суток и приёма пищи при наличии симптомов гипергликемии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&lt;</a:t>
                      </a:r>
                      <a:r>
                        <a:rPr lang="ru-RU" u="none" dirty="0" smtClean="0"/>
                        <a:t>11,1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u="none" baseline="0" dirty="0" err="1" smtClean="0"/>
                        <a:t>ммоль</a:t>
                      </a:r>
                      <a:r>
                        <a:rPr lang="ru-RU" u="none" baseline="0" dirty="0" smtClean="0"/>
                        <a:t>/л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11,1</a:t>
                      </a:r>
                      <a:r>
                        <a:rPr lang="ru-RU" u="none" baseline="0" dirty="0" smtClean="0"/>
                        <a:t> </a:t>
                      </a:r>
                      <a:r>
                        <a:rPr lang="ru-RU" u="none" baseline="0" dirty="0" err="1" smtClean="0"/>
                        <a:t>ммоль</a:t>
                      </a:r>
                      <a:r>
                        <a:rPr lang="ru-RU" u="none" baseline="0" dirty="0" smtClean="0"/>
                        <a:t>/л или</a:t>
                      </a:r>
                    </a:p>
                    <a:p>
                      <a:pPr algn="ctr"/>
                      <a:r>
                        <a:rPr lang="en-US" u="sng" dirty="0" smtClean="0"/>
                        <a:t>&gt;</a:t>
                      </a:r>
                      <a:r>
                        <a:rPr lang="ru-RU" u="none" dirty="0" smtClean="0"/>
                        <a:t>200</a:t>
                      </a:r>
                      <a:r>
                        <a:rPr lang="ru-RU" u="none" baseline="0" dirty="0" smtClean="0"/>
                        <a:t> мг/</a:t>
                      </a:r>
                      <a:r>
                        <a:rPr lang="ru-RU" u="none" baseline="0" dirty="0" err="1" smtClean="0"/>
                        <a:t>дл</a:t>
                      </a:r>
                      <a:endParaRPr lang="ru-RU" u="sng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3144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762000"/>
            <a:ext cx="2947482" cy="5333999"/>
          </a:xfrm>
        </p:spPr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sz="3200" dirty="0" smtClean="0"/>
              <a:t>диагностика нарушений углеводного обмена при беременности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0"/>
            <a:ext cx="8332833" cy="68580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I </a:t>
            </a:r>
            <a:r>
              <a:rPr lang="ru-RU" dirty="0" smtClean="0"/>
              <a:t>фаза: при первом обращении беременной к врачу на сроке до 24 недель обязательно одно из следующих исследований: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глюкоза венозной плазмы натощак</a:t>
            </a:r>
            <a:r>
              <a:rPr lang="ru-RU" dirty="0"/>
              <a:t>;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dirty="0" smtClean="0"/>
              <a:t>HbA1C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глюкоза </a:t>
            </a:r>
            <a:r>
              <a:rPr lang="ru-RU" dirty="0"/>
              <a:t>венозной плазмы вне зависимости от времени суток и приёма </a:t>
            </a:r>
            <a:r>
              <a:rPr lang="ru-RU" dirty="0" smtClean="0"/>
              <a:t>пищи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Интерпретация </a:t>
            </a:r>
            <a:r>
              <a:rPr lang="en-US" dirty="0" smtClean="0"/>
              <a:t>I</a:t>
            </a:r>
            <a:r>
              <a:rPr lang="ru-RU" dirty="0" smtClean="0"/>
              <a:t> фазы: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если результат исследования соответствует категории </a:t>
            </a:r>
            <a:r>
              <a:rPr lang="ru-RU" dirty="0" err="1"/>
              <a:t>манифестного</a:t>
            </a:r>
            <a:r>
              <a:rPr lang="ru-RU" dirty="0"/>
              <a:t> сахарного диабета, уточняется его тип, а пациентка передаётся для ведения врачу-эндокринологу по соответствующему плану;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при уровне глюкозы венозной плазмы натощак 5,1-6,9</a:t>
            </a:r>
            <a:r>
              <a:rPr lang="en-US" dirty="0"/>
              <a:t> </a:t>
            </a:r>
            <a:r>
              <a:rPr lang="ru-RU" dirty="0" err="1"/>
              <a:t>ммоль</a:t>
            </a:r>
            <a:r>
              <a:rPr lang="ru-RU" dirty="0"/>
              <a:t>/л </a:t>
            </a:r>
            <a:r>
              <a:rPr lang="ru-RU" dirty="0" smtClean="0"/>
              <a:t>(</a:t>
            </a:r>
            <a:r>
              <a:rPr lang="en-US" dirty="0" smtClean="0"/>
              <a:t>&gt;4,6 </a:t>
            </a:r>
            <a:r>
              <a:rPr lang="ru-RU" dirty="0" err="1" smtClean="0"/>
              <a:t>ммоль</a:t>
            </a:r>
            <a:r>
              <a:rPr lang="ru-RU" dirty="0" smtClean="0"/>
              <a:t>/л в </a:t>
            </a:r>
            <a:r>
              <a:rPr lang="ru-RU" dirty="0" err="1" smtClean="0"/>
              <a:t>уельной</a:t>
            </a:r>
            <a:r>
              <a:rPr lang="ru-RU" dirty="0" smtClean="0"/>
              <a:t> капиллярной крови) устанавливается </a:t>
            </a:r>
            <a:r>
              <a:rPr lang="ru-RU" dirty="0"/>
              <a:t>диагноз </a:t>
            </a:r>
            <a:r>
              <a:rPr lang="ru-RU" dirty="0" err="1"/>
              <a:t>гестационный</a:t>
            </a:r>
            <a:r>
              <a:rPr lang="ru-RU" dirty="0"/>
              <a:t> сахарный диабет;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при уровне глюкозы венозной плазмы натощак </a:t>
            </a:r>
            <a:r>
              <a:rPr lang="en-US" dirty="0"/>
              <a:t>&lt;</a:t>
            </a:r>
            <a:r>
              <a:rPr lang="ru-RU" dirty="0"/>
              <a:t>5,1 </a:t>
            </a:r>
            <a:r>
              <a:rPr lang="ru-RU" dirty="0" err="1"/>
              <a:t>ммоль</a:t>
            </a:r>
            <a:r>
              <a:rPr lang="ru-RU" dirty="0"/>
              <a:t>/л, но при </a:t>
            </a:r>
            <a:r>
              <a:rPr lang="ru-RU" dirty="0" smtClean="0"/>
              <a:t>наличии факторов риска (ожирение (исходный ИМТ </a:t>
            </a:r>
            <a:r>
              <a:rPr lang="en-US" u="sng" dirty="0" smtClean="0"/>
              <a:t>&gt;</a:t>
            </a:r>
            <a:r>
              <a:rPr lang="ru-RU" dirty="0" smtClean="0"/>
              <a:t>30,0 кг/м²), 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у ближайших родственников, любые нарушения углеводного обмена в анамнезе, </a:t>
            </a:r>
            <a:r>
              <a:rPr lang="ru-RU" dirty="0" err="1" smtClean="0"/>
              <a:t>глюкозурия</a:t>
            </a:r>
            <a:r>
              <a:rPr lang="ru-RU" dirty="0" smtClean="0"/>
              <a:t>) проводится пероральный </a:t>
            </a:r>
            <a:r>
              <a:rPr lang="ru-RU" dirty="0" err="1" smtClean="0"/>
              <a:t>глюкозотолерантный</a:t>
            </a:r>
            <a:r>
              <a:rPr lang="ru-RU" dirty="0" smtClean="0"/>
              <a:t> тест;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п</a:t>
            </a:r>
            <a:r>
              <a:rPr lang="ru-RU" dirty="0" smtClean="0"/>
              <a:t>ри уровне глюкозы </a:t>
            </a:r>
            <a:r>
              <a:rPr lang="en-US" dirty="0" smtClean="0"/>
              <a:t>&gt;</a:t>
            </a:r>
            <a:r>
              <a:rPr lang="ru-RU" dirty="0" smtClean="0"/>
              <a:t>10 </a:t>
            </a:r>
            <a:r>
              <a:rPr lang="ru-RU" dirty="0" err="1" smtClean="0"/>
              <a:t>ммоль</a:t>
            </a:r>
            <a:r>
              <a:rPr lang="ru-RU" dirty="0" smtClean="0"/>
              <a:t>/л в плазме крови через 1 час при проведении </a:t>
            </a:r>
            <a:r>
              <a:rPr lang="ru-RU" dirty="0"/>
              <a:t>ПГТТ, при уровне глюкозы </a:t>
            </a:r>
            <a:r>
              <a:rPr lang="en-US" dirty="0" smtClean="0"/>
              <a:t>&gt;</a:t>
            </a:r>
            <a:r>
              <a:rPr lang="ru-RU" dirty="0" smtClean="0"/>
              <a:t>8,5 </a:t>
            </a:r>
            <a:r>
              <a:rPr lang="ru-RU" dirty="0" err="1"/>
              <a:t>ммоль</a:t>
            </a:r>
            <a:r>
              <a:rPr lang="ru-RU" dirty="0"/>
              <a:t>/л в плазме крови через </a:t>
            </a:r>
            <a:r>
              <a:rPr lang="ru-RU" dirty="0" smtClean="0"/>
              <a:t>2 часа </a:t>
            </a:r>
            <a:r>
              <a:rPr lang="ru-RU" dirty="0"/>
              <a:t>при проведении </a:t>
            </a:r>
            <a:r>
              <a:rPr lang="ru-RU" dirty="0" smtClean="0"/>
              <a:t>ПГТТ</a:t>
            </a:r>
            <a:r>
              <a:rPr lang="ru-RU" dirty="0"/>
              <a:t> устанавливается диагноз </a:t>
            </a:r>
            <a:r>
              <a:rPr lang="ru-RU" dirty="0" err="1"/>
              <a:t>гестационный</a:t>
            </a:r>
            <a:r>
              <a:rPr lang="ru-RU" dirty="0"/>
              <a:t> сахарный диабет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II </a:t>
            </a:r>
            <a:r>
              <a:rPr lang="ru-RU" dirty="0" smtClean="0"/>
              <a:t>фаза: на 24-28 неделе беременности всем женщинам, у которых не было выявлено нарушение углеводного обмена на ранних сроках беременности проводится </a:t>
            </a:r>
            <a:r>
              <a:rPr lang="ru-RU" dirty="0"/>
              <a:t>пероральный </a:t>
            </a:r>
            <a:r>
              <a:rPr lang="ru-RU" dirty="0" err="1"/>
              <a:t>глюкозотолерантный</a:t>
            </a:r>
            <a:r>
              <a:rPr lang="ru-RU" dirty="0"/>
              <a:t> </a:t>
            </a:r>
            <a:r>
              <a:rPr lang="ru-RU" dirty="0" smtClean="0"/>
              <a:t>тест с 75 г глюкозы, </a:t>
            </a:r>
            <a:r>
              <a:rPr lang="ru-RU" dirty="0"/>
              <a:t>обязательно – в случае наличия факторов риска. </a:t>
            </a:r>
            <a:r>
              <a:rPr lang="ru-RU" dirty="0" smtClean="0"/>
              <a:t> 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ПГТТ </a:t>
            </a:r>
            <a:r>
              <a:rPr lang="ru-RU" dirty="0"/>
              <a:t>не показан при выраженном токсикозе, строгом постельном режиме,</a:t>
            </a:r>
            <a:br>
              <a:rPr lang="ru-RU" dirty="0"/>
            </a:br>
            <a:r>
              <a:rPr lang="ru-RU" dirty="0"/>
              <a:t>обострении хронического панкреатита или синдроме резецированного желудка, на </a:t>
            </a:r>
            <a:r>
              <a:rPr lang="ru-RU" dirty="0" smtClean="0"/>
              <a:t>фоне острого </a:t>
            </a:r>
            <a:r>
              <a:rPr lang="ru-RU" dirty="0"/>
              <a:t>воспалительного заболевания. Абсолютным медицинским </a:t>
            </a:r>
            <a:r>
              <a:rPr lang="ru-RU" dirty="0" smtClean="0"/>
              <a:t>противопоказанием является </a:t>
            </a:r>
            <a:r>
              <a:rPr lang="ru-RU" dirty="0"/>
              <a:t>манифестация </a:t>
            </a:r>
            <a:r>
              <a:rPr lang="ru-RU" dirty="0" smtClean="0"/>
              <a:t>сахарного диабета, </a:t>
            </a:r>
            <a:r>
              <a:rPr lang="ru-RU" dirty="0"/>
              <a:t>индивидуальная непереносимость глюкозы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92837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тактика ведения и лечение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6180" y="0"/>
            <a:ext cx="8413723" cy="685799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Наблюдение врачами общей практики и акушерами-гинекологами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Цель лечения – достижение целевых уровней гликемии (глюкоза крови натощак </a:t>
            </a:r>
            <a:r>
              <a:rPr lang="en-US" dirty="0" smtClean="0"/>
              <a:t>&lt;5</a:t>
            </a:r>
            <a:r>
              <a:rPr lang="ru-RU" dirty="0" smtClean="0"/>
              <a:t>,1 </a:t>
            </a:r>
            <a:r>
              <a:rPr lang="ru-RU" dirty="0" err="1" smtClean="0"/>
              <a:t>ммоль</a:t>
            </a:r>
            <a:r>
              <a:rPr lang="ru-RU" dirty="0" smtClean="0"/>
              <a:t>/л) для профилактики диабетической </a:t>
            </a:r>
            <a:r>
              <a:rPr lang="ru-RU" dirty="0" err="1" smtClean="0"/>
              <a:t>фетопатии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Рекомендации: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Диетотерапия с полным исключением легкоусвояемых углеводов и ограничением жиров; равномерное распределение суточного объёма пищи на 4-6 </a:t>
            </a:r>
            <a:r>
              <a:rPr lang="ru-RU" dirty="0" smtClean="0"/>
              <a:t>приёмов; </a:t>
            </a:r>
            <a:r>
              <a:rPr lang="ru-RU" dirty="0"/>
              <a:t>калорийность суточного рациона зависит от ИМТ женщины до </a:t>
            </a:r>
            <a:r>
              <a:rPr lang="ru-RU" dirty="0" smtClean="0"/>
              <a:t>беременности и </a:t>
            </a:r>
            <a:r>
              <a:rPr lang="ru-RU" dirty="0"/>
              <a:t>требует ограничения при избытке массы тела: при ИМТ 18,5–24,9 кг/м2 </a:t>
            </a:r>
            <a:r>
              <a:rPr lang="ru-RU" dirty="0" smtClean="0"/>
              <a:t>калорийность должна </a:t>
            </a:r>
            <a:r>
              <a:rPr lang="ru-RU" dirty="0"/>
              <a:t>составлять 25–30 </a:t>
            </a:r>
            <a:r>
              <a:rPr lang="ru-RU" dirty="0" smtClean="0"/>
              <a:t>ккал/кг/сутки, </a:t>
            </a:r>
            <a:r>
              <a:rPr lang="ru-RU" dirty="0"/>
              <a:t>при ИМТ 25–29,9 кг/м2 – &lt;25 </a:t>
            </a:r>
            <a:r>
              <a:rPr lang="ru-RU" dirty="0" smtClean="0"/>
              <a:t>ккал/кг/сутки, </a:t>
            </a:r>
            <a:r>
              <a:rPr lang="ru-RU" dirty="0"/>
              <a:t>при </a:t>
            </a:r>
            <a:r>
              <a:rPr lang="ru-RU" dirty="0" smtClean="0"/>
              <a:t>ИМТ &gt;</a:t>
            </a:r>
            <a:r>
              <a:rPr lang="ru-RU" dirty="0"/>
              <a:t>30 кг/м2 – 12–15 </a:t>
            </a:r>
            <a:r>
              <a:rPr lang="ru-RU" dirty="0" smtClean="0"/>
              <a:t>ккал/кг/сутки; ограничение </a:t>
            </a:r>
            <a:r>
              <a:rPr lang="ru-RU" dirty="0"/>
              <a:t>суточной калорийности рациона не должно превышать </a:t>
            </a:r>
            <a:r>
              <a:rPr lang="ru-RU" dirty="0" smtClean="0"/>
              <a:t>30% </a:t>
            </a:r>
            <a:r>
              <a:rPr lang="ru-RU" dirty="0"/>
              <a:t>от потребляемого до беременности и не должно приводить к развитию «голодного</a:t>
            </a:r>
            <a:br>
              <a:rPr lang="ru-RU" dirty="0"/>
            </a:br>
            <a:r>
              <a:rPr lang="ru-RU" dirty="0" err="1"/>
              <a:t>кетоза</a:t>
            </a:r>
            <a:r>
              <a:rPr lang="ru-RU" dirty="0"/>
              <a:t>» </a:t>
            </a:r>
            <a:r>
              <a:rPr lang="ru-RU" dirty="0" smtClean="0"/>
              <a:t> 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Обучение в «Школе диабета»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Дозированные </a:t>
            </a:r>
            <a:r>
              <a:rPr lang="ru-RU" dirty="0"/>
              <a:t>аэробные физические нагрузки в виде ходьбы не менее 150 минут в неделю; плавание в бассейне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Самоконтроль (ведение дневника </a:t>
            </a:r>
            <a:r>
              <a:rPr lang="ru-RU" dirty="0" smtClean="0"/>
              <a:t>самоконтроля и </a:t>
            </a:r>
            <a:r>
              <a:rPr lang="ru-RU" dirty="0"/>
              <a:t>пищевого дневника):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/>
              <a:t>определение гликемии с помощью </a:t>
            </a:r>
            <a:r>
              <a:rPr lang="ru-RU" i="1" dirty="0" err="1"/>
              <a:t>глюкометров</a:t>
            </a:r>
            <a:r>
              <a:rPr lang="ru-RU" i="1" dirty="0"/>
              <a:t> натощак, перед и через 1 час после основных приёмов пищи; при инсулинотерапии – </a:t>
            </a:r>
            <a:r>
              <a:rPr lang="ru-RU" i="1" dirty="0" smtClean="0"/>
              <a:t>дополнительно перед </a:t>
            </a:r>
            <a:r>
              <a:rPr lang="ru-RU" i="1" dirty="0"/>
              <a:t>едой, при необходимости – возможен контроль перед сном и </a:t>
            </a:r>
            <a:r>
              <a:rPr lang="ru-RU" i="1" dirty="0" smtClean="0"/>
              <a:t>ночью;</a:t>
            </a:r>
            <a:r>
              <a:rPr lang="ru-RU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 err="1" smtClean="0"/>
              <a:t>кетонурии</a:t>
            </a:r>
            <a:r>
              <a:rPr lang="ru-RU" i="1" dirty="0" smtClean="0"/>
              <a:t> </a:t>
            </a:r>
            <a:r>
              <a:rPr lang="ru-RU" i="1" dirty="0"/>
              <a:t>или </a:t>
            </a:r>
            <a:r>
              <a:rPr lang="ru-RU" i="1" dirty="0" err="1"/>
              <a:t>кетонемии</a:t>
            </a:r>
            <a:r>
              <a:rPr lang="ru-RU" i="1" dirty="0"/>
              <a:t> утром натощак;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/>
              <a:t>артериального давления;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/>
              <a:t>шевелений плода;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i="1" dirty="0"/>
              <a:t>массы тела.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При появлении </a:t>
            </a:r>
            <a:r>
              <a:rPr lang="ru-RU" dirty="0" err="1"/>
              <a:t>кетонурии</a:t>
            </a:r>
            <a:r>
              <a:rPr lang="ru-RU" dirty="0"/>
              <a:t> или </a:t>
            </a:r>
            <a:r>
              <a:rPr lang="ru-RU" dirty="0" err="1"/>
              <a:t>кетонемии</a:t>
            </a:r>
            <a:r>
              <a:rPr lang="ru-RU" dirty="0"/>
              <a:t> введение дополнительного приёма углеводов (около 15 г) перед сном или в ночное </a:t>
            </a:r>
            <a:r>
              <a:rPr lang="ru-RU" dirty="0" smtClean="0"/>
              <a:t>время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Показания к инсулинотерапии: невозможность достижения целевых уровней гликемии (два и более нецелевых значения гликемии) в течение 1-2 недель самоконтроля; наличие признаков диабетической </a:t>
            </a:r>
            <a:r>
              <a:rPr lang="ru-RU" dirty="0" err="1" smtClean="0"/>
              <a:t>фетопатии</a:t>
            </a:r>
            <a:r>
              <a:rPr lang="ru-RU" dirty="0" smtClean="0"/>
              <a:t> по данным экспертного УЗИ (косвенное свидетельство хронической гипергликемии)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назначении инсулинотерапии беременную совместно ведут эндокринолог, акушер-гинеколог и врач общей практики. Схема инсулинотерапии и тип препарата назначаются в зависимости от данных самоконтроля гликемии. Пациентка на режиме интенсифицированной инсулинотерапии должна проводить самоконтроль гликемии не менее 8 раз в день (натощак, перед едой, через 1 час после еды, перед сном, в 03.00 и при плохом самочувствии)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Пероральные </a:t>
            </a:r>
            <a:r>
              <a:rPr lang="ru-RU" b="1" dirty="0" err="1" smtClean="0"/>
              <a:t>сахароснижающие</a:t>
            </a:r>
            <a:r>
              <a:rPr lang="ru-RU" b="1" dirty="0" smtClean="0"/>
              <a:t> препараты во время беременности и грудного вскармливания противопоказаны!</a:t>
            </a:r>
          </a:p>
        </p:txBody>
      </p:sp>
    </p:spTree>
    <p:extLst>
      <p:ext uri="{BB962C8B-B14F-4D97-AF65-F5344CB8AC3E}">
        <p14:creationId xmlns:p14="http://schemas.microsoft.com/office/powerpoint/2010/main" val="2918250012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78557" cy="4601183"/>
          </a:xfrm>
        </p:spPr>
        <p:txBody>
          <a:bodyPr/>
          <a:lstStyle/>
          <a:p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диабет,</a:t>
            </a:r>
            <a:br>
              <a:rPr lang="ru-RU" dirty="0" smtClean="0"/>
            </a:br>
            <a:r>
              <a:rPr lang="ru-RU" sz="3200" dirty="0" smtClean="0"/>
              <a:t>инсулинотерапия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-1"/>
            <a:ext cx="8387255" cy="6858001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Медицинские показания к назначению инсулинотерапии при </a:t>
            </a:r>
            <a:r>
              <a:rPr lang="ru-RU" dirty="0" err="1"/>
              <a:t>гестационном</a:t>
            </a:r>
            <a:r>
              <a:rPr lang="ru-RU" dirty="0"/>
              <a:t> </a:t>
            </a:r>
            <a:r>
              <a:rPr lang="ru-RU" dirty="0" smtClean="0"/>
              <a:t>сахарном диабете: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невозможность </a:t>
            </a:r>
            <a:r>
              <a:rPr lang="ru-RU" dirty="0"/>
              <a:t>достижения целевых значений гликемии (два и более нецелевых</a:t>
            </a:r>
            <a:br>
              <a:rPr lang="ru-RU" dirty="0"/>
            </a:br>
            <a:r>
              <a:rPr lang="ru-RU" dirty="0"/>
              <a:t>значения) на фоне диетотерапии в течение 2 </a:t>
            </a:r>
            <a:r>
              <a:rPr lang="ru-RU" dirty="0" smtClean="0"/>
              <a:t>недель;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наличие </a:t>
            </a:r>
            <a:r>
              <a:rPr lang="ru-RU" dirty="0"/>
              <a:t>признаков диабетической </a:t>
            </a:r>
            <a:r>
              <a:rPr lang="ru-RU" dirty="0" err="1"/>
              <a:t>фетопатии</a:t>
            </a:r>
            <a:r>
              <a:rPr lang="ru-RU" dirty="0"/>
              <a:t> по данным УЗИ на фоне диетотерапии</a:t>
            </a:r>
            <a:br>
              <a:rPr lang="ru-RU" dirty="0"/>
            </a:br>
            <a:r>
              <a:rPr lang="ru-RU" dirty="0"/>
              <a:t>(крупный плод к сроку </a:t>
            </a:r>
            <a:r>
              <a:rPr lang="ru-RU" dirty="0" err="1"/>
              <a:t>гестации</a:t>
            </a:r>
            <a:r>
              <a:rPr lang="ru-RU" dirty="0"/>
              <a:t>, увеличение толщины плаценты, двойной контур </a:t>
            </a:r>
            <a:r>
              <a:rPr lang="ru-RU" dirty="0" smtClean="0"/>
              <a:t>головки плода</a:t>
            </a:r>
            <a:r>
              <a:rPr lang="ru-RU" dirty="0"/>
              <a:t>, утолщение подкожно-жирового слоя &gt;5 мм, окружности животика </a:t>
            </a:r>
            <a:r>
              <a:rPr lang="ru-RU" dirty="0" smtClean="0"/>
              <a:t>плода &gt;</a:t>
            </a:r>
            <a:r>
              <a:rPr lang="ru-RU" dirty="0"/>
              <a:t>90 перцентиля, </a:t>
            </a:r>
            <a:r>
              <a:rPr lang="ru-RU" dirty="0" err="1"/>
              <a:t>гепатосплено</a:t>
            </a:r>
            <a:r>
              <a:rPr lang="ru-RU" dirty="0"/>
              <a:t>-, </a:t>
            </a:r>
            <a:r>
              <a:rPr lang="ru-RU" dirty="0" err="1"/>
              <a:t>кардиомегалия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впервые </a:t>
            </a:r>
            <a:r>
              <a:rPr lang="ru-RU" dirty="0"/>
              <a:t>выявленное или нарастающее многоводие при установленном клиническом</a:t>
            </a:r>
            <a:br>
              <a:rPr lang="ru-RU" dirty="0"/>
            </a:br>
            <a:r>
              <a:rPr lang="ru-RU" dirty="0"/>
              <a:t>диагнозе </a:t>
            </a:r>
            <a:r>
              <a:rPr lang="ru-RU" dirty="0" err="1"/>
              <a:t>гестационного</a:t>
            </a:r>
            <a:r>
              <a:rPr lang="ru-RU" dirty="0"/>
              <a:t> </a:t>
            </a:r>
            <a:r>
              <a:rPr lang="ru-RU" dirty="0" smtClean="0"/>
              <a:t>сахарного диабета </a:t>
            </a:r>
            <a:r>
              <a:rPr lang="ru-RU" dirty="0"/>
              <a:t>(при исключении других причин многоводия</a:t>
            </a:r>
            <a:r>
              <a:rPr lang="ru-RU" dirty="0" smtClean="0"/>
              <a:t>).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Схема </a:t>
            </a:r>
            <a:r>
              <a:rPr lang="ru-RU" dirty="0"/>
              <a:t>инсулинотерапии назначается индивидуально в </a:t>
            </a:r>
            <a:r>
              <a:rPr lang="ru-RU" dirty="0" smtClean="0"/>
              <a:t>зависимости</a:t>
            </a:r>
            <a:r>
              <a:rPr lang="ru-RU" dirty="0"/>
              <a:t> </a:t>
            </a:r>
            <a:r>
              <a:rPr lang="ru-RU" dirty="0" smtClean="0"/>
              <a:t>от показателей гликемии: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изолированном повышении </a:t>
            </a:r>
            <a:r>
              <a:rPr lang="ru-RU" dirty="0" err="1"/>
              <a:t>постпрандиальной</a:t>
            </a:r>
            <a:r>
              <a:rPr lang="ru-RU" dirty="0"/>
              <a:t> гликемии назначается инсулин</a:t>
            </a:r>
            <a:br>
              <a:rPr lang="ru-RU" dirty="0"/>
            </a:br>
            <a:r>
              <a:rPr lang="ru-RU" dirty="0"/>
              <a:t>короткого действия не менее чем за 30 мин. до еды или аналог инсулина </a:t>
            </a:r>
            <a:r>
              <a:rPr lang="ru-RU" dirty="0" smtClean="0"/>
              <a:t>ультракороткого действия </a:t>
            </a:r>
            <a:r>
              <a:rPr lang="ru-RU" dirty="0"/>
              <a:t>за 5–15 мин. перед основными приемами пищи. Подбор дозы </a:t>
            </a:r>
            <a:r>
              <a:rPr lang="ru-RU" dirty="0" smtClean="0"/>
              <a:t>осуществляется по </a:t>
            </a:r>
            <a:r>
              <a:rPr lang="ru-RU" dirty="0"/>
              <a:t>уровню </a:t>
            </a:r>
            <a:r>
              <a:rPr lang="ru-RU" dirty="0" err="1"/>
              <a:t>постпрандиальной</a:t>
            </a:r>
            <a:r>
              <a:rPr lang="ru-RU" dirty="0"/>
              <a:t> гликемии через 1 ч. после еды (целевой уровень – не </a:t>
            </a:r>
            <a:r>
              <a:rPr lang="ru-RU" dirty="0" smtClean="0"/>
              <a:t>более 6,7 </a:t>
            </a:r>
            <a:r>
              <a:rPr lang="ru-RU" dirty="0" err="1"/>
              <a:t>ммоль</a:t>
            </a:r>
            <a:r>
              <a:rPr lang="ru-RU" dirty="0"/>
              <a:t>/л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изолированном повышении гликемии натощак – пролонгированный инсулин</a:t>
            </a:r>
            <a:br>
              <a:rPr lang="ru-RU" dirty="0"/>
            </a:br>
            <a:r>
              <a:rPr lang="ru-RU" dirty="0"/>
              <a:t>(или его аналог) перед сном в 22–23 ч. (цель – гликемия натощак до 5,1 </a:t>
            </a:r>
            <a:r>
              <a:rPr lang="ru-RU" dirty="0" err="1"/>
              <a:t>ммоль</a:t>
            </a:r>
            <a:r>
              <a:rPr lang="ru-RU" dirty="0"/>
              <a:t>/л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сочетании </a:t>
            </a:r>
            <a:r>
              <a:rPr lang="ru-RU" dirty="0" err="1"/>
              <a:t>постпрандиальной</a:t>
            </a:r>
            <a:r>
              <a:rPr lang="ru-RU" dirty="0"/>
              <a:t> и </a:t>
            </a:r>
            <a:r>
              <a:rPr lang="ru-RU" dirty="0" err="1"/>
              <a:t>тощаковой</a:t>
            </a:r>
            <a:r>
              <a:rPr lang="ru-RU" dirty="0"/>
              <a:t> гипергликемии показана </a:t>
            </a:r>
            <a:r>
              <a:rPr lang="ru-RU" dirty="0" err="1"/>
              <a:t>базисболюсная</a:t>
            </a:r>
            <a:r>
              <a:rPr lang="ru-RU" dirty="0"/>
              <a:t> </a:t>
            </a:r>
            <a:r>
              <a:rPr lang="ru-RU" dirty="0" smtClean="0"/>
              <a:t>инсулинотерапия.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</a:t>
            </a:r>
            <a:r>
              <a:rPr lang="ru-RU" dirty="0"/>
              <a:t>назначении инсулинотерапии обязательным является обучение пациентки</a:t>
            </a:r>
            <a:br>
              <a:rPr lang="ru-RU" dirty="0"/>
            </a:br>
            <a:r>
              <a:rPr lang="ru-RU" dirty="0"/>
              <a:t>в «Школе диабета». Подбор инсулинотерапии проводится в стационарных условиях. </a:t>
            </a:r>
          </a:p>
        </p:txBody>
      </p:sp>
    </p:spTree>
    <p:extLst>
      <p:ext uri="{BB962C8B-B14F-4D97-AF65-F5344CB8AC3E}">
        <p14:creationId xmlns:p14="http://schemas.microsoft.com/office/powerpoint/2010/main" val="945762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4161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3200" dirty="0" smtClean="0"/>
              <a:t>ожирение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399" y="95536"/>
            <a:ext cx="8378209" cy="314355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Ожирение – это избыточное отложение жира организме как самостоятельное заболевание или как синдром, развивающийся при различных патологии.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Патоморфологическая основа: избыток жировой ткани в организме у мужчин более 20%, у женщин – более 25% от фактической массы тела.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Диагностический критерий – индекс массы тела: вес, кг / рост</a:t>
            </a:r>
            <a:r>
              <a:rPr lang="ru-RU" dirty="0">
                <a:latin typeface="Corbel" panose="020B0503020204020204" pitchFamily="34" charset="0"/>
              </a:rPr>
              <a:t>²</a:t>
            </a:r>
            <a:r>
              <a:rPr lang="ru-RU" dirty="0" smtClean="0"/>
              <a:t>, м</a:t>
            </a:r>
            <a:r>
              <a:rPr lang="ru-RU" dirty="0" smtClean="0">
                <a:latin typeface="Corbel" panose="020B0503020204020204" pitchFamily="34" charset="0"/>
              </a:rPr>
              <a:t>²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Абдоминальный тип ожирения практически всегда сопровождается висцеральным. В редких случаях встречается 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у лиц с нормальной массой тела. Однако у таких людей, как правило, обнаруживается увеличение объёма висцерального жира при нормальном или незначительно увеличенном объёме подкожно-жировой клетчатки в области живота.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Ожирение – фактор риска развития </a:t>
            </a:r>
            <a:r>
              <a:rPr lang="ru-RU" dirty="0" err="1" smtClean="0"/>
              <a:t>инсулинорезистентности</a:t>
            </a:r>
            <a:r>
              <a:rPr lang="ru-RU" dirty="0" smtClean="0"/>
              <a:t>, и, следовательно,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типа, так как жировая ткань по сути является эндокринным органом и продуцирует большое количество биологически активных веществ (лептин, резистин, </a:t>
            </a:r>
            <a:r>
              <a:rPr lang="ru-RU" dirty="0" err="1" smtClean="0"/>
              <a:t>висфатин</a:t>
            </a:r>
            <a:r>
              <a:rPr lang="ru-RU" dirty="0" smtClean="0"/>
              <a:t>, интерлейкин-6, фактор некроза опухоли-альфа, </a:t>
            </a:r>
            <a:r>
              <a:rPr lang="ru-RU" dirty="0" err="1" smtClean="0"/>
              <a:t>ангиотензин</a:t>
            </a:r>
            <a:r>
              <a:rPr lang="ru-RU" dirty="0" smtClean="0"/>
              <a:t> </a:t>
            </a:r>
            <a:r>
              <a:rPr lang="en-US" dirty="0" smtClean="0"/>
              <a:t>II</a:t>
            </a:r>
            <a:r>
              <a:rPr lang="ru-RU" dirty="0" smtClean="0"/>
              <a:t> и др.), которые помимо всего прочего способствуют развитию и прогрессированию атеросклероза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936634"/>
              </p:ext>
            </p:extLst>
          </p:nvPr>
        </p:nvGraphicFramePr>
        <p:xfrm>
          <a:off x="3556000" y="3334624"/>
          <a:ext cx="81280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Тип</a:t>
                      </a:r>
                      <a:r>
                        <a:rPr lang="ru-RU" sz="1600" baseline="0" dirty="0" smtClean="0"/>
                        <a:t> массы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Индекс</a:t>
                      </a:r>
                      <a:r>
                        <a:rPr lang="ru-RU" sz="1600" baseline="0" dirty="0" smtClean="0"/>
                        <a:t> массы тела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Выраженный дефицит массы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&lt;</a:t>
                      </a:r>
                      <a:r>
                        <a:rPr lang="ru-RU" sz="1600" b="0" dirty="0" smtClean="0"/>
                        <a:t>16,0</a:t>
                      </a:r>
                      <a:endParaRPr lang="ru-RU" sz="16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Умеренный дефицит массы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16,0-16,9</a:t>
                      </a:r>
                      <a:endParaRPr lang="ru-RU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Лёгкий дефицит массы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17,0-18,49</a:t>
                      </a:r>
                      <a:endParaRPr lang="ru-RU" sz="16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НОРМАЛЬНАЯ</a:t>
                      </a:r>
                      <a:r>
                        <a:rPr lang="ru-RU" sz="1600" baseline="0" dirty="0" smtClean="0"/>
                        <a:t> МАССА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18,5-24,9</a:t>
                      </a:r>
                      <a:endParaRPr lang="ru-RU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Избыточная масса тела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25,0-29,9</a:t>
                      </a:r>
                      <a:endParaRPr lang="ru-RU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Ожирение </a:t>
                      </a:r>
                      <a:r>
                        <a:rPr lang="en-US" sz="1600" dirty="0" smtClean="0"/>
                        <a:t>I</a:t>
                      </a:r>
                      <a:r>
                        <a:rPr lang="ru-RU" sz="1600" dirty="0" smtClean="0"/>
                        <a:t> ст.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30,0-34,9</a:t>
                      </a:r>
                      <a:endParaRPr lang="ru-RU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Ожирение </a:t>
                      </a:r>
                      <a:r>
                        <a:rPr lang="en-US" sz="1600" dirty="0" smtClean="0"/>
                        <a:t>II</a:t>
                      </a:r>
                      <a:r>
                        <a:rPr lang="ru-RU" sz="1600" dirty="0" smtClean="0"/>
                        <a:t> ст.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35,0-3</a:t>
                      </a:r>
                      <a:r>
                        <a:rPr lang="ru-RU" sz="1600" b="0" dirty="0" smtClean="0"/>
                        <a:t>9</a:t>
                      </a:r>
                      <a:r>
                        <a:rPr lang="en-US" sz="1600" b="0" dirty="0" smtClean="0"/>
                        <a:t>,9</a:t>
                      </a:r>
                      <a:endParaRPr lang="ru-RU" sz="16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Ожирение </a:t>
                      </a:r>
                      <a:r>
                        <a:rPr lang="en-US" sz="1600" dirty="0" smtClean="0"/>
                        <a:t>III</a:t>
                      </a:r>
                      <a:r>
                        <a:rPr lang="ru-RU" sz="1600" dirty="0" smtClean="0"/>
                        <a:t> ст.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&gt;40</a:t>
                      </a:r>
                      <a:r>
                        <a:rPr lang="ru-RU" sz="1600" b="0" dirty="0" smtClean="0"/>
                        <a:t>,0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9790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целевые показатели самоконтроля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118653"/>
              </p:ext>
            </p:extLst>
          </p:nvPr>
        </p:nvGraphicFramePr>
        <p:xfrm>
          <a:off x="3500129" y="1559644"/>
          <a:ext cx="824388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1944"/>
                <a:gridCol w="41219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Целевой уровень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</a:t>
                      </a:r>
                      <a:r>
                        <a:rPr lang="ru-RU" baseline="0" dirty="0" smtClean="0"/>
                        <a:t> натощак (результат, калиброванный по плазме)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&lt;5,1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 перед</a:t>
                      </a:r>
                      <a:r>
                        <a:rPr lang="ru-RU" baseline="0" dirty="0" smtClean="0"/>
                        <a:t> едой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&lt;5,1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 перед сном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&lt;5,1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 в 03.00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&lt;5,1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Глюкоза через 1 час после еды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7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5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err="1" smtClean="0"/>
                        <a:t>ммоль</a:t>
                      </a:r>
                      <a:r>
                        <a:rPr lang="ru-RU" dirty="0" smtClean="0"/>
                        <a:t>/л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Гипогликемия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Кетоновые тела в моче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&lt;130/80 </a:t>
                      </a:r>
                      <a:r>
                        <a:rPr lang="ru-RU" dirty="0" smtClean="0"/>
                        <a:t>мм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рт.ст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01453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ультразвуковые признаки диабетической </a:t>
            </a:r>
            <a:r>
              <a:rPr lang="ru-RU" sz="3200" dirty="0" err="1" smtClean="0"/>
              <a:t>фетопатии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884" y="864108"/>
            <a:ext cx="8319185" cy="512064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Крупный плод (размеры диаметра живота </a:t>
            </a:r>
            <a:r>
              <a:rPr lang="en-US" u="sng" dirty="0" smtClean="0"/>
              <a:t>&gt;</a:t>
            </a:r>
            <a:r>
              <a:rPr lang="ru-RU" dirty="0" smtClean="0"/>
              <a:t>75 перцентиля)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Гепатоспленомегалия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err="1" smtClean="0"/>
              <a:t>Кардиомегалия</a:t>
            </a:r>
            <a:r>
              <a:rPr lang="ru-RU" dirty="0" smtClean="0"/>
              <a:t>/</a:t>
            </a:r>
            <a:r>
              <a:rPr lang="ru-RU" dirty="0" err="1" smtClean="0"/>
              <a:t>кардиопатия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err="1" smtClean="0"/>
              <a:t>Двуконтурность</a:t>
            </a:r>
            <a:r>
              <a:rPr lang="ru-RU" dirty="0" smtClean="0"/>
              <a:t> головки плода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Отёк и утолщение подкожно-жирового слоя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Утолщение шейной складки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Впервые выявленное или нарастающее многоводие при установленном диагнозе </a:t>
            </a: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 (в случае исключения других причин многоводия)</a:t>
            </a:r>
          </a:p>
        </p:txBody>
      </p:sp>
    </p:spTree>
    <p:extLst>
      <p:ext uri="{BB962C8B-B14F-4D97-AF65-F5344CB8AC3E}">
        <p14:creationId xmlns:p14="http://schemas.microsoft.com/office/powerpoint/2010/main" val="299385456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096000" cy="4601183"/>
          </a:xfrm>
        </p:spPr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наблюдение, госпитализация и </a:t>
            </a:r>
            <a:r>
              <a:rPr lang="ru-RU" sz="3200" dirty="0" err="1" smtClean="0"/>
              <a:t>родоразрешение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6181" y="0"/>
            <a:ext cx="8359132" cy="6858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До 30 недель беременности: посещения беременными на диетотерапии врача акушера-гинеколога – 1 раз в 2 недели, на инсулинотерапии – врача-эндокринолога 1 раз в 2 недели; после 30 недель беременности: посещения беременными на диетотерапии врача акушера-гинеколога – 1 раз в неделю, на инсулинотерапии – врача-эндокринолога 1 раз в неделю.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Госпитализация в стационар при выявлении </a:t>
            </a:r>
            <a:r>
              <a:rPr lang="ru-RU" dirty="0" err="1" smtClean="0"/>
              <a:t>гестационного</a:t>
            </a:r>
            <a:r>
              <a:rPr lang="ru-RU" dirty="0" smtClean="0"/>
              <a:t> сахарного диабета или при инициации инсулинотерапии не обязательна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Госпитализация зависит от наличия акушерских осложнений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Дородовая госпитализация беременных с </a:t>
            </a:r>
            <a:r>
              <a:rPr lang="ru-RU" dirty="0" err="1" smtClean="0"/>
              <a:t>гестационным</a:t>
            </a:r>
            <a:r>
              <a:rPr lang="ru-RU" dirty="0" smtClean="0"/>
              <a:t> сахарным диабетом, компенсированных на диете и без признаков диабетической </a:t>
            </a:r>
            <a:r>
              <a:rPr lang="ru-RU" dirty="0" err="1" smtClean="0"/>
              <a:t>фетопатии</a:t>
            </a:r>
            <a:r>
              <a:rPr lang="ru-RU" dirty="0" smtClean="0"/>
              <a:t> у плода производится в 37 недель </a:t>
            </a:r>
            <a:r>
              <a:rPr lang="ru-RU" dirty="0" err="1" smtClean="0"/>
              <a:t>гестации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Дородовая госпитализация беременных с </a:t>
            </a:r>
            <a:r>
              <a:rPr lang="ru-RU" dirty="0" err="1"/>
              <a:t>гестационным</a:t>
            </a:r>
            <a:r>
              <a:rPr lang="ru-RU" dirty="0"/>
              <a:t> сахарным диабетом</a:t>
            </a:r>
            <a:r>
              <a:rPr lang="ru-RU" dirty="0" smtClean="0"/>
              <a:t>, получающих инсулинотерапию или при наличии признаков диабетической </a:t>
            </a:r>
            <a:r>
              <a:rPr lang="ru-RU" dirty="0" err="1" smtClean="0"/>
              <a:t>фетопатии</a:t>
            </a:r>
            <a:r>
              <a:rPr lang="ru-RU" dirty="0" smtClean="0"/>
              <a:t> у плода производится в 36 недель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Родоразрешение</a:t>
            </a:r>
            <a:r>
              <a:rPr lang="ru-RU" dirty="0" smtClean="0"/>
              <a:t> при </a:t>
            </a:r>
            <a:r>
              <a:rPr lang="ru-RU" dirty="0" err="1" smtClean="0"/>
              <a:t>гестационном</a:t>
            </a:r>
            <a:r>
              <a:rPr lang="ru-RU" dirty="0" smtClean="0"/>
              <a:t> сахарном диабете целесообразно проводить не позднее 38-39 недель </a:t>
            </a:r>
            <a:r>
              <a:rPr lang="ru-RU" dirty="0" err="1" smtClean="0"/>
              <a:t>гестации</a:t>
            </a:r>
            <a:r>
              <a:rPr lang="ru-RU" dirty="0" smtClean="0"/>
              <a:t>. Показания к типу </a:t>
            </a:r>
            <a:r>
              <a:rPr lang="ru-RU" dirty="0" err="1" smtClean="0"/>
              <a:t>родоразрешения</a:t>
            </a:r>
            <a:r>
              <a:rPr lang="ru-RU" dirty="0" smtClean="0"/>
              <a:t> определяется врачом-акушером-гинекологом.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 самостоятельно не является показанием к плановому </a:t>
            </a:r>
            <a:r>
              <a:rPr lang="ru-RU" dirty="0" err="1" smtClean="0"/>
              <a:t>кесаревому</a:t>
            </a:r>
            <a:r>
              <a:rPr lang="ru-RU" dirty="0" smtClean="0"/>
              <a:t> сечению и досрочному </a:t>
            </a:r>
            <a:r>
              <a:rPr lang="ru-RU" dirty="0" err="1" smtClean="0"/>
              <a:t>родоразрешению</a:t>
            </a:r>
            <a:r>
              <a:rPr lang="ru-RU" dirty="0" smtClean="0"/>
              <a:t>. При наличии акушерских осложнений или выраженных признаков диабетической </a:t>
            </a:r>
            <a:r>
              <a:rPr lang="ru-RU" dirty="0" err="1" smtClean="0"/>
              <a:t>фетопатии</a:t>
            </a:r>
            <a:r>
              <a:rPr lang="ru-RU" dirty="0" smtClean="0"/>
              <a:t> у плода во избежание родового травматизма показания для планового кесарева сечения целесообразно расширить.</a:t>
            </a:r>
          </a:p>
          <a:p>
            <a:pPr>
              <a:spcBef>
                <a:spcPts val="600"/>
              </a:spcBef>
            </a:pPr>
            <a:r>
              <a:rPr lang="ru-RU" dirty="0"/>
              <a:t>После </a:t>
            </a:r>
            <a:r>
              <a:rPr lang="ru-RU" dirty="0" err="1"/>
              <a:t>родоразрешения</a:t>
            </a:r>
            <a:r>
              <a:rPr lang="ru-RU" dirty="0"/>
              <a:t> инсулинотерапия отменяется, проводится контроль </a:t>
            </a:r>
            <a:r>
              <a:rPr lang="ru-RU" dirty="0" smtClean="0"/>
              <a:t>гликемии на </a:t>
            </a:r>
            <a:r>
              <a:rPr lang="ru-RU" dirty="0"/>
              <a:t>фоне диетотерапии с </a:t>
            </a:r>
            <a:r>
              <a:rPr lang="ru-RU" dirty="0" err="1"/>
              <a:t>реклассификацией</a:t>
            </a:r>
            <a:r>
              <a:rPr lang="ru-RU" dirty="0"/>
              <a:t> клинического диагноза через </a:t>
            </a:r>
            <a:r>
              <a:rPr lang="ru-RU" dirty="0" smtClean="0"/>
              <a:t>4-12 недель после </a:t>
            </a:r>
            <a:r>
              <a:rPr lang="ru-RU" dirty="0"/>
              <a:t>родов.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0298089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Гестационный</a:t>
            </a:r>
            <a:r>
              <a:rPr lang="ru-RU" dirty="0"/>
              <a:t> сахарный диабет: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послеродовое наблюдение и планирование последующей беременности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0"/>
            <a:ext cx="8332833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Пациентки, перенесшие </a:t>
            </a:r>
            <a:r>
              <a:rPr lang="ru-RU" dirty="0" err="1"/>
              <a:t>гестационный</a:t>
            </a:r>
            <a:r>
              <a:rPr lang="ru-RU" dirty="0"/>
              <a:t> сахарный диабет, являются группой высокого риска по его развитию в последующие беременности и развитию сахарного диабета </a:t>
            </a:r>
            <a:r>
              <a:rPr lang="en-US" dirty="0"/>
              <a:t>II</a:t>
            </a:r>
            <a:r>
              <a:rPr lang="ru-RU" dirty="0"/>
              <a:t> типа</a:t>
            </a:r>
            <a:r>
              <a:rPr lang="en-US" dirty="0"/>
              <a:t> </a:t>
            </a:r>
            <a:r>
              <a:rPr lang="ru-RU" dirty="0"/>
              <a:t>в </a:t>
            </a:r>
            <a:r>
              <a:rPr lang="ru-RU" dirty="0" smtClean="0"/>
              <a:t>будущем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Необходимо информирование педиатров о необходимости контроля за состоянием углеводного обмена и профилактики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 у ребёнка, мать которого перенесла </a:t>
            </a: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Всем женщинам с </a:t>
            </a:r>
            <a:r>
              <a:rPr lang="ru-RU" dirty="0" err="1" smtClean="0"/>
              <a:t>гестационным</a:t>
            </a:r>
            <a:r>
              <a:rPr lang="ru-RU" dirty="0" smtClean="0"/>
              <a:t> сахарным диабетом в течение первых трёх суток после родов необходимо обязательное измерение уровня глюкозы венозной плазмы с целью выявления возможного нарушения углеводного обмена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Через 6-12 недель после родов проводится пероральный </a:t>
            </a:r>
            <a:r>
              <a:rPr lang="ru-RU" dirty="0" err="1" smtClean="0"/>
              <a:t>глюкозотолерантный</a:t>
            </a:r>
            <a:r>
              <a:rPr lang="ru-RU" dirty="0" smtClean="0"/>
              <a:t> тест с 75 г глюкозы для </a:t>
            </a:r>
            <a:r>
              <a:rPr lang="ru-RU" dirty="0" err="1" smtClean="0"/>
              <a:t>реклассификации</a:t>
            </a:r>
            <a:r>
              <a:rPr lang="ru-RU" dirty="0" smtClean="0"/>
              <a:t> </a:t>
            </a:r>
            <a:r>
              <a:rPr lang="ru-RU" dirty="0" err="1" smtClean="0"/>
              <a:t>стеени</a:t>
            </a:r>
            <a:r>
              <a:rPr lang="ru-RU" dirty="0" smtClean="0"/>
              <a:t> нарушения углеводного обмена по категориям гликемии (норма, нарушенная толерантность к глюкозе, нарушенная гликемия натощак, сахарный диабет)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нормальных результатах теста последующее проведение ПГТТ осуществляется через 3 года, а при нарушенной толерантности к глюкозе или нарушенной гликемии натощак – через 6 месяцев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Рекомендации: диета, направленная на снижение массы тела при её избытке, расширение физической активности, </a:t>
            </a:r>
            <a:r>
              <a:rPr lang="ru-RU" dirty="0" err="1" smtClean="0"/>
              <a:t>прегравидарная</a:t>
            </a:r>
            <a:r>
              <a:rPr lang="ru-RU" dirty="0" smtClean="0"/>
              <a:t> подготовка при последующих беременностях</a:t>
            </a:r>
          </a:p>
        </p:txBody>
      </p:sp>
    </p:spTree>
    <p:extLst>
      <p:ext uri="{BB962C8B-B14F-4D97-AF65-F5344CB8AC3E}">
        <p14:creationId xmlns:p14="http://schemas.microsoft.com/office/powerpoint/2010/main" val="4407932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864108"/>
            <a:ext cx="8366077" cy="5120640"/>
          </a:xfrm>
        </p:spPr>
        <p:txBody>
          <a:bodyPr/>
          <a:lstStyle/>
          <a:p>
            <a:r>
              <a:rPr lang="ru-RU" dirty="0"/>
              <a:t>Индивидуальное и групповое первичное и повторное обучение пациентов в «Школе диабета» по специально разработанным структурированным программам, подготовленными медицинскими работниками, является неотъемлемым компонентом лечебного процесса с целью обеспечения пациентов знаниями и навыками для достижения индивидуализированных терапевтических целей. </a:t>
            </a:r>
          </a:p>
        </p:txBody>
      </p:sp>
    </p:spTree>
    <p:extLst>
      <p:ext uri="{BB962C8B-B14F-4D97-AF65-F5344CB8AC3E}">
        <p14:creationId xmlns:p14="http://schemas.microsoft.com/office/powerpoint/2010/main" val="123331623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" y="759854"/>
            <a:ext cx="3456000" cy="53189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моменты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5048" y="0"/>
            <a:ext cx="8355002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Сахарный диабет – это гетерогенная группа метаболических (обменных) </a:t>
            </a:r>
            <a:r>
              <a:rPr lang="ru-RU" dirty="0" smtClean="0"/>
              <a:t>заболеваний </a:t>
            </a:r>
            <a:r>
              <a:rPr lang="ru-RU" dirty="0"/>
              <a:t>с высоким риском осложнений</a:t>
            </a:r>
            <a:r>
              <a:rPr lang="ru-RU" dirty="0" smtClean="0"/>
              <a:t>, </a:t>
            </a:r>
            <a:r>
              <a:rPr lang="ru-RU" dirty="0"/>
              <a:t>характеризующихся хронической </a:t>
            </a:r>
            <a:r>
              <a:rPr lang="ru-RU" dirty="0" smtClean="0"/>
              <a:t>гипергликемией, </a:t>
            </a:r>
            <a:r>
              <a:rPr lang="ru-RU" dirty="0"/>
              <a:t>которая является результатом нарушения продукции, секреции инсулина, действия инсулина или обоих этих факторов. </a:t>
            </a:r>
          </a:p>
          <a:p>
            <a:pPr>
              <a:spcBef>
                <a:spcPts val="600"/>
              </a:spcBef>
            </a:pPr>
            <a:r>
              <a:rPr lang="ru-RU" dirty="0"/>
              <a:t>Сахарный диабет </a:t>
            </a:r>
            <a:r>
              <a:rPr lang="en-US" dirty="0"/>
              <a:t>I</a:t>
            </a:r>
            <a:r>
              <a:rPr lang="ru-RU" dirty="0"/>
              <a:t> типа </a:t>
            </a:r>
            <a:r>
              <a:rPr lang="ru-RU" dirty="0" smtClean="0"/>
              <a:t>развивается </a:t>
            </a:r>
            <a:r>
              <a:rPr lang="ru-RU" dirty="0"/>
              <a:t>вследствие абсолютного дефицита инсулина в результате изолированной аутоиммунной деструкции бета-клеток поджелудочной железы.</a:t>
            </a:r>
          </a:p>
          <a:p>
            <a:pPr>
              <a:spcBef>
                <a:spcPts val="600"/>
              </a:spcBef>
            </a:pPr>
            <a:r>
              <a:rPr lang="ru-RU" dirty="0"/>
              <a:t>Сахарный диабет </a:t>
            </a:r>
            <a:r>
              <a:rPr lang="en-US" dirty="0"/>
              <a:t>II</a:t>
            </a:r>
            <a:r>
              <a:rPr lang="ru-RU" dirty="0"/>
              <a:t> типа </a:t>
            </a:r>
            <a:r>
              <a:rPr lang="ru-RU" dirty="0" smtClean="0"/>
              <a:t>развивается </a:t>
            </a:r>
            <a:r>
              <a:rPr lang="ru-RU" dirty="0"/>
              <a:t>вследствие недостаточного и неэффективного действия инсулина в связи с </a:t>
            </a:r>
            <a:r>
              <a:rPr lang="ru-RU" dirty="0" err="1"/>
              <a:t>инсулинорезистентностью</a:t>
            </a:r>
            <a:r>
              <a:rPr lang="ru-RU" dirty="0"/>
              <a:t>, относительной инсулиновой недостаточностью и нарушением секреции </a:t>
            </a:r>
            <a:r>
              <a:rPr lang="ru-RU" dirty="0" smtClean="0"/>
              <a:t>инсулина.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err="1"/>
              <a:t>Гестационный</a:t>
            </a:r>
            <a:r>
              <a:rPr lang="ru-RU" dirty="0"/>
              <a:t> сахарный диабет </a:t>
            </a:r>
            <a:r>
              <a:rPr lang="ru-RU" dirty="0" smtClean="0"/>
              <a:t>развивается и выявляется при беременности, но </a:t>
            </a:r>
            <a:r>
              <a:rPr lang="ru-RU" dirty="0"/>
              <a:t>не </a:t>
            </a:r>
            <a:r>
              <a:rPr lang="ru-RU" dirty="0" smtClean="0"/>
              <a:t>соответствует </a:t>
            </a:r>
            <a:r>
              <a:rPr lang="ru-RU" dirty="0"/>
              <a:t>критериям «</a:t>
            </a:r>
            <a:r>
              <a:rPr lang="ru-RU" dirty="0" err="1"/>
              <a:t>манифестного</a:t>
            </a:r>
            <a:r>
              <a:rPr lang="ru-RU" dirty="0"/>
              <a:t>» </a:t>
            </a:r>
            <a:r>
              <a:rPr lang="ru-RU" dirty="0" smtClean="0"/>
              <a:t>сахарного </a:t>
            </a:r>
            <a:r>
              <a:rPr lang="ru-RU" dirty="0"/>
              <a:t>диабета.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Диагностика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722984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" y="1123837"/>
            <a:ext cx="3032761" cy="4601183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latin typeface="Monotype Corsiva" pitchFamily="66" charset="0"/>
              </a:rPr>
              <a:t>Если человек тебе сделал зло, дай ему конфетку.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Он тебе – зло,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ты ему – конфетку.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И так до тех пор,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пока у него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>не разовьётся сахарный диабет. </a:t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000" dirty="0" smtClean="0">
                <a:latin typeface="Monotype Corsiva" pitchFamily="66" charset="0"/>
              </a:rPr>
              <a:t/>
            </a:r>
            <a:br>
              <a:rPr lang="ru-RU" sz="2000" dirty="0" smtClean="0">
                <a:latin typeface="Monotype Corsiva" pitchFamily="66" charset="0"/>
              </a:rPr>
            </a:br>
            <a:r>
              <a:rPr lang="ru-RU" sz="2800" dirty="0" smtClean="0">
                <a:latin typeface="Mistral" panose="03090702030407020403" pitchFamily="66" charset="0"/>
              </a:rPr>
              <a:t>Фаина Раневская</a:t>
            </a:r>
            <a:endParaRPr lang="ru-RU" dirty="0">
              <a:latin typeface="Mistral" panose="03090702030407020403" pitchFamily="66" charset="0"/>
            </a:endParaRPr>
          </a:p>
        </p:txBody>
      </p:sp>
      <p:pic>
        <p:nvPicPr>
          <p:cNvPr id="1026" name="Picture 2" descr="Red Cabbages, Rhubarb and Orange, 1929 - Чарльз Демут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/>
          <a:stretch/>
        </p:blipFill>
        <p:spPr bwMode="auto">
          <a:xfrm>
            <a:off x="3430807" y="0"/>
            <a:ext cx="956218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7" y="349135"/>
            <a:ext cx="8113468" cy="6215438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СПАСИБО </a:t>
            </a:r>
            <a:b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 </a:t>
            </a:r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ВНИМАНИЕ!</a:t>
            </a:r>
          </a:p>
          <a:p>
            <a:pPr marL="0" indent="0" algn="r">
              <a:buNone/>
            </a:pPr>
            <a:endParaRPr lang="ru-RU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Чарльз </a:t>
            </a:r>
            <a:r>
              <a:rPr lang="ru-RU" sz="23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Демут</a:t>
            </a:r>
            <a:endParaRPr lang="ru-RU" sz="2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Красная капуста, ревень и апельсин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1929, карандаш, акварель, бумага</a:t>
            </a:r>
            <a:endParaRPr lang="ru-RU" sz="2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7045"/>
            <a:ext cx="3425581" cy="6340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endParaRPr lang="ru-RU" sz="1100" i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11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1100" i="1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ru-RU" sz="11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80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06562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300" dirty="0" err="1" smtClean="0"/>
              <a:t>инсулинорезистентность</a:t>
            </a:r>
            <a:endParaRPr lang="ru-RU" sz="23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656119" y="284237"/>
          <a:ext cx="9898744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355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77682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200" dirty="0" smtClean="0"/>
              <a:t>действие инсулина в норме и при </a:t>
            </a:r>
            <a:r>
              <a:rPr lang="ru-RU" sz="2200" dirty="0" err="1" smtClean="0"/>
              <a:t>инсулинорезистентности</a:t>
            </a:r>
            <a:r>
              <a:rPr lang="ru-RU" sz="2200" dirty="0" smtClean="0"/>
              <a:t>;</a:t>
            </a:r>
            <a:r>
              <a:rPr lang="ru-RU" sz="2200" dirty="0"/>
              <a:t> </a:t>
            </a:r>
            <a:r>
              <a:rPr lang="ru-RU" sz="2200" dirty="0" smtClean="0"/>
              <a:t>маркеры </a:t>
            </a:r>
            <a:r>
              <a:rPr lang="ru-RU" sz="2200" dirty="0" err="1" smtClean="0"/>
              <a:t>инсулинорезистентности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872745"/>
              </p:ext>
            </p:extLst>
          </p:nvPr>
        </p:nvGraphicFramePr>
        <p:xfrm>
          <a:off x="3530599" y="3441700"/>
          <a:ext cx="8199439" cy="299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1"/>
                <a:gridCol w="2997200"/>
                <a:gridCol w="34877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Орган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Норма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Инсулинорезистентность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Печень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Стимуляция образования гликогена</a:t>
                      </a:r>
                    </a:p>
                    <a:p>
                      <a:r>
                        <a:rPr lang="ru-RU" sz="1400" dirty="0" smtClean="0"/>
                        <a:t>Снижение синтеза глюкозы</a:t>
                      </a:r>
                    </a:p>
                    <a:p>
                      <a:r>
                        <a:rPr lang="ru-RU" sz="1400" dirty="0" smtClean="0"/>
                        <a:t>Подавление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гликогенолиза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Недостаточная стимуляция образования гликогена</a:t>
                      </a:r>
                    </a:p>
                    <a:p>
                      <a:r>
                        <a:rPr lang="ru-RU" sz="1400" dirty="0" smtClean="0"/>
                        <a:t>Увеличение синтеза глюкозы в том</a:t>
                      </a:r>
                      <a:r>
                        <a:rPr lang="ru-RU" sz="1400" baseline="0" dirty="0" smtClean="0"/>
                        <a:t> числе за счёт </a:t>
                      </a:r>
                      <a:r>
                        <a:rPr lang="ru-RU" sz="1400" baseline="0" dirty="0" err="1" smtClean="0"/>
                        <a:t>глюконеогенеза</a:t>
                      </a:r>
                      <a:r>
                        <a:rPr lang="ru-RU" sz="1400" baseline="0" dirty="0" smtClean="0"/>
                        <a:t> и повышение секреции глюкоза в кровь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Повышение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гликогенолиза</a:t>
                      </a:r>
                      <a:endParaRPr lang="ru-RU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Скелетные</a:t>
                      </a:r>
                      <a:r>
                        <a:rPr lang="ru-RU" sz="1400" baseline="0" dirty="0" smtClean="0"/>
                        <a:t> мышцы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Повышение утилизации глюкозы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Снижение утилизации глюкозы</a:t>
                      </a:r>
                    </a:p>
                    <a:p>
                      <a:r>
                        <a:rPr lang="ru-RU" sz="1400" dirty="0" smtClean="0"/>
                        <a:t>Снижение</a:t>
                      </a:r>
                      <a:r>
                        <a:rPr lang="ru-RU" sz="1400" baseline="0" dirty="0" smtClean="0"/>
                        <a:t> поступления глюкозы в мышцы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Жировая ткань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Повышение утилизации глюкозы</a:t>
                      </a:r>
                    </a:p>
                    <a:p>
                      <a:r>
                        <a:rPr lang="ru-RU" sz="1400" dirty="0" smtClean="0"/>
                        <a:t>Подавление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липолиза</a:t>
                      </a:r>
                      <a:r>
                        <a:rPr lang="ru-RU" sz="1400" baseline="0" dirty="0" smtClean="0"/>
                        <a:t> в </a:t>
                      </a:r>
                      <a:r>
                        <a:rPr lang="ru-RU" sz="1400" baseline="0" dirty="0" err="1" smtClean="0"/>
                        <a:t>адипоцитах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Повышение </a:t>
                      </a:r>
                      <a:r>
                        <a:rPr lang="ru-RU" sz="1400" dirty="0" err="1" smtClean="0"/>
                        <a:t>липолиза</a:t>
                      </a:r>
                      <a:r>
                        <a:rPr lang="ru-RU" sz="1400" dirty="0" smtClean="0"/>
                        <a:t> в </a:t>
                      </a:r>
                      <a:r>
                        <a:rPr lang="ru-RU" sz="1400" dirty="0" err="1" smtClean="0"/>
                        <a:t>адипоцитах</a:t>
                      </a:r>
                      <a:r>
                        <a:rPr lang="ru-RU" sz="1400" dirty="0" smtClean="0"/>
                        <a:t> и поступление свободных жирных кислот в кровь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454400" y="297180"/>
            <a:ext cx="8128000" cy="2960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Маркеры </a:t>
            </a:r>
            <a:r>
              <a:rPr lang="ru-RU" dirty="0" err="1" smtClean="0"/>
              <a:t>инсулинорезистентности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Базальная </a:t>
            </a:r>
            <a:r>
              <a:rPr lang="ru-RU" dirty="0" err="1" smtClean="0"/>
              <a:t>гиперинсулинемия</a:t>
            </a:r>
            <a:r>
              <a:rPr lang="ru-RU" dirty="0" smtClean="0"/>
              <a:t> – уровень инсулина в крови натощак более 18 </a:t>
            </a:r>
            <a:r>
              <a:rPr lang="ru-RU" dirty="0" err="1" smtClean="0"/>
              <a:t>мкЕД</a:t>
            </a:r>
            <a:r>
              <a:rPr lang="ru-RU" dirty="0" smtClean="0"/>
              <a:t>/мл</a:t>
            </a:r>
          </a:p>
          <a:p>
            <a:pPr>
              <a:buFontTx/>
              <a:buChar char="-"/>
            </a:pPr>
            <a:r>
              <a:rPr lang="ru-RU" dirty="0" smtClean="0"/>
              <a:t>Индекс </a:t>
            </a:r>
            <a:r>
              <a:rPr lang="en-US" dirty="0" smtClean="0"/>
              <a:t>HOMA &gt; 2,27 (</a:t>
            </a:r>
            <a:r>
              <a:rPr lang="ru-RU" dirty="0" smtClean="0"/>
              <a:t>инсулин натощак, </a:t>
            </a:r>
            <a:r>
              <a:rPr lang="ru-RU" dirty="0" err="1" smtClean="0"/>
              <a:t>мкЕД</a:t>
            </a:r>
            <a:r>
              <a:rPr lang="ru-RU" dirty="0" smtClean="0"/>
              <a:t>/мл × глюкоза натощак, </a:t>
            </a:r>
            <a:r>
              <a:rPr lang="ru-RU" dirty="0" err="1" smtClean="0"/>
              <a:t>ммоль</a:t>
            </a:r>
            <a:r>
              <a:rPr lang="ru-RU" dirty="0" smtClean="0"/>
              <a:t>/л / 22,5)</a:t>
            </a:r>
          </a:p>
          <a:p>
            <a:pPr>
              <a:buFontTx/>
              <a:buChar char="-"/>
            </a:pPr>
            <a:r>
              <a:rPr lang="ru-RU" dirty="0" smtClean="0"/>
              <a:t>Индекс </a:t>
            </a:r>
            <a:r>
              <a:rPr lang="en-US" dirty="0" smtClean="0"/>
              <a:t>CARO &lt;</a:t>
            </a:r>
            <a:r>
              <a:rPr lang="ru-RU" dirty="0" smtClean="0"/>
              <a:t> 0,33 (</a:t>
            </a:r>
            <a:r>
              <a:rPr lang="ru-RU" dirty="0"/>
              <a:t>глюкоза натощак, </a:t>
            </a:r>
            <a:r>
              <a:rPr lang="ru-RU" dirty="0" err="1"/>
              <a:t>ммоль</a:t>
            </a:r>
            <a:r>
              <a:rPr lang="ru-RU" dirty="0"/>
              <a:t>/л </a:t>
            </a:r>
            <a:r>
              <a:rPr lang="ru-RU" dirty="0" smtClean="0"/>
              <a:t>/ </a:t>
            </a:r>
            <a:r>
              <a:rPr lang="ru-RU" dirty="0"/>
              <a:t>инсулин натощак, </a:t>
            </a:r>
            <a:r>
              <a:rPr lang="ru-RU" dirty="0" err="1" smtClean="0"/>
              <a:t>мкЕД</a:t>
            </a:r>
            <a:r>
              <a:rPr lang="ru-RU" dirty="0" smtClean="0"/>
              <a:t>/мл)</a:t>
            </a:r>
          </a:p>
          <a:p>
            <a:pPr>
              <a:buFontTx/>
              <a:buChar char="-"/>
            </a:pPr>
            <a:r>
              <a:rPr lang="en-US" dirty="0" err="1" smtClean="0"/>
              <a:t>Acantosis</a:t>
            </a:r>
            <a:r>
              <a:rPr lang="en-US" dirty="0" smtClean="0"/>
              <a:t> </a:t>
            </a:r>
            <a:r>
              <a:rPr lang="en-US" dirty="0" err="1" smtClean="0"/>
              <a:t>nigricans</a:t>
            </a:r>
            <a:r>
              <a:rPr lang="en-US" dirty="0" smtClean="0"/>
              <a:t> </a:t>
            </a:r>
            <a:r>
              <a:rPr lang="ru-RU" dirty="0" smtClean="0"/>
              <a:t>(чёрный </a:t>
            </a:r>
            <a:r>
              <a:rPr lang="ru-RU" dirty="0" err="1" smtClean="0"/>
              <a:t>акантоз</a:t>
            </a:r>
            <a:r>
              <a:rPr lang="ru-RU" dirty="0" smtClean="0"/>
              <a:t>) – изменения кожи в области задней поверхности шеи, в подмышечных впадинах, под молочными железами, характеризующиеся пепельно-серой или коричневой окраской, подчёркнутостью рисунка кожи, её складчатости и бахромчатыми разрастаниями. Нередко при наличии чёрного </a:t>
            </a:r>
            <a:r>
              <a:rPr lang="ru-RU" dirty="0" err="1" smtClean="0"/>
              <a:t>акантоза</a:t>
            </a:r>
            <a:r>
              <a:rPr lang="ru-RU" dirty="0" smtClean="0"/>
              <a:t> определяются антитела к рецепторам инсулина </a:t>
            </a:r>
          </a:p>
        </p:txBody>
      </p:sp>
    </p:spTree>
    <p:extLst>
      <p:ext uri="{BB962C8B-B14F-4D97-AF65-F5344CB8AC3E}">
        <p14:creationId xmlns:p14="http://schemas.microsoft.com/office/powerpoint/2010/main" val="516050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4161" cy="4601183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Сахарный диабет, тип </a:t>
            </a:r>
            <a:r>
              <a:rPr lang="en-US" sz="4000" dirty="0"/>
              <a:t>II</a:t>
            </a:r>
            <a:r>
              <a:rPr lang="ru-RU" sz="4000" dirty="0"/>
              <a:t>:</a:t>
            </a:r>
            <a:br>
              <a:rPr lang="ru-RU" sz="4000" dirty="0"/>
            </a:br>
            <a:r>
              <a:rPr lang="ru-RU" dirty="0" smtClean="0"/>
              <a:t>нарушение секреции инсулина бета- клетками и </a:t>
            </a:r>
            <a:r>
              <a:rPr lang="ru-RU" dirty="0"/>
              <a:t>гиперсекреция глюкагона альфа-клетками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400" y="182880"/>
            <a:ext cx="4171696" cy="6455664"/>
          </a:xfrm>
        </p:spPr>
        <p:txBody>
          <a:bodyPr>
            <a:normAutofit/>
          </a:bodyPr>
          <a:lstStyle/>
          <a:p>
            <a:r>
              <a:rPr lang="ru-RU" dirty="0" smtClean="0"/>
              <a:t>Первоначально генетически опосредованная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 приводит к компенсаторной </a:t>
            </a:r>
            <a:r>
              <a:rPr lang="ru-RU" dirty="0" err="1" smtClean="0"/>
              <a:t>гиперинсулинемии</a:t>
            </a:r>
            <a:r>
              <a:rPr lang="ru-RU" dirty="0" smtClean="0"/>
              <a:t> за счёт репликации, </a:t>
            </a:r>
            <a:r>
              <a:rPr lang="ru-RU" dirty="0" err="1" smtClean="0"/>
              <a:t>неогенеза</a:t>
            </a:r>
            <a:r>
              <a:rPr lang="ru-RU" dirty="0" smtClean="0"/>
              <a:t> и гипертрофии бета-клеток.</a:t>
            </a:r>
          </a:p>
          <a:p>
            <a:r>
              <a:rPr lang="ru-RU" dirty="0" smtClean="0"/>
              <a:t>На фоне увеличения нагрузки на бета-клетки масса бета-клеток начинает снижаться: при гликемии плазмы натощак </a:t>
            </a:r>
            <a:r>
              <a:rPr lang="en-US" dirty="0" smtClean="0"/>
              <a:t>&gt;</a:t>
            </a:r>
            <a:r>
              <a:rPr lang="ru-RU" dirty="0" smtClean="0"/>
              <a:t>5,6 </a:t>
            </a:r>
            <a:r>
              <a:rPr lang="ru-RU" dirty="0" err="1" smtClean="0"/>
              <a:t>ммоль</a:t>
            </a:r>
            <a:r>
              <a:rPr lang="ru-RU" dirty="0" smtClean="0"/>
              <a:t>/л резко снижается </a:t>
            </a:r>
            <a:r>
              <a:rPr lang="en-US" dirty="0" smtClean="0"/>
              <a:t>I</a:t>
            </a:r>
            <a:r>
              <a:rPr lang="ru-RU" dirty="0" smtClean="0"/>
              <a:t> фаза секреции инсулина, которая наблюдается через 3-10 минут после внутривенной нагрузки глюкозой; при гликемии </a:t>
            </a:r>
            <a:r>
              <a:rPr lang="ru-RU" dirty="0"/>
              <a:t>плазмы натощак </a:t>
            </a:r>
            <a:r>
              <a:rPr lang="en-US" dirty="0" smtClean="0"/>
              <a:t>&gt;</a:t>
            </a:r>
            <a:r>
              <a:rPr lang="ru-RU" dirty="0" smtClean="0"/>
              <a:t>6,4 </a:t>
            </a:r>
            <a:r>
              <a:rPr lang="ru-RU" dirty="0" err="1" smtClean="0"/>
              <a:t>ммоль</a:t>
            </a:r>
            <a:r>
              <a:rPr lang="ru-RU" dirty="0" smtClean="0"/>
              <a:t>/л эта фаза вообще исчезает.</a:t>
            </a:r>
          </a:p>
          <a:p>
            <a:r>
              <a:rPr lang="ru-RU" dirty="0" smtClean="0"/>
              <a:t>Приблизительно через 7-10 лет от дебюта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 требуется заместительная инсулинотерапия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6096" y="182880"/>
            <a:ext cx="4299712" cy="6455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Исчезновение </a:t>
            </a:r>
            <a:r>
              <a:rPr lang="ru-RU" dirty="0"/>
              <a:t>раннего пика секреции инсулина </a:t>
            </a:r>
            <a:r>
              <a:rPr lang="ru-RU" dirty="0" smtClean="0"/>
              <a:t>способствует развитию </a:t>
            </a:r>
            <a:r>
              <a:rPr lang="ru-RU" dirty="0" err="1" smtClean="0"/>
              <a:t>гиперглюкагонемии</a:t>
            </a:r>
            <a:endParaRPr lang="ru-RU" dirty="0" smtClean="0"/>
          </a:p>
          <a:p>
            <a:r>
              <a:rPr lang="ru-RU" dirty="0" smtClean="0"/>
              <a:t>Гиперсекреция глюкагона проявляется </a:t>
            </a:r>
            <a:r>
              <a:rPr lang="ru-RU" dirty="0" err="1" smtClean="0"/>
              <a:t>постпрандиальной</a:t>
            </a:r>
            <a:r>
              <a:rPr lang="ru-RU" dirty="0" smtClean="0"/>
              <a:t> </a:t>
            </a:r>
            <a:r>
              <a:rPr lang="ru-RU" dirty="0" err="1" smtClean="0"/>
              <a:t>гиперглюкагонемией</a:t>
            </a:r>
            <a:r>
              <a:rPr lang="ru-RU" dirty="0" smtClean="0"/>
              <a:t>, парадоксальным повышением секреции глюкагона в ответ на гипергликемию и отсутствием стимуляции секреции глюкагона при гипогликемии</a:t>
            </a:r>
          </a:p>
          <a:p>
            <a:r>
              <a:rPr lang="ru-RU" dirty="0" err="1" smtClean="0"/>
              <a:t>Гиперглюкагонемия</a:t>
            </a:r>
            <a:r>
              <a:rPr lang="ru-RU" dirty="0" smtClean="0"/>
              <a:t> поддерживает высокий уровень гликемии за счёт выброса глюкозы печенью и вносит существенный вклад в развитие </a:t>
            </a:r>
            <a:r>
              <a:rPr lang="ru-RU" dirty="0" err="1" smtClean="0"/>
              <a:t>инсулинорезистентности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97198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54161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3200" dirty="0" smtClean="0"/>
              <a:t>нарушение выделения </a:t>
            </a:r>
            <a:r>
              <a:rPr lang="ru-RU" sz="3200" dirty="0" err="1" smtClean="0"/>
              <a:t>инкретинов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400" y="182880"/>
            <a:ext cx="8128000" cy="645566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Инкретины</a:t>
            </a:r>
            <a:r>
              <a:rPr lang="ru-RU" dirty="0" smtClean="0"/>
              <a:t> – это гормоны желудочно-кишечного тракта, вырабатывающиеся преимущественно в тонком кишечнике в ответ на  приём углеводов с пищей и вызывающие </a:t>
            </a:r>
            <a:r>
              <a:rPr lang="ru-RU" dirty="0" err="1" smtClean="0"/>
              <a:t>глюкозозависимую</a:t>
            </a:r>
            <a:r>
              <a:rPr lang="ru-RU" dirty="0" smtClean="0"/>
              <a:t> стимуляцию секреции инсулина и </a:t>
            </a:r>
            <a:r>
              <a:rPr lang="ru-RU" dirty="0" err="1" smtClean="0"/>
              <a:t>глюкозозависимое</a:t>
            </a:r>
            <a:r>
              <a:rPr lang="ru-RU" dirty="0" smtClean="0"/>
              <a:t> подавление секреции глюкагона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Инкретины</a:t>
            </a:r>
            <a:r>
              <a:rPr lang="ru-RU" dirty="0" smtClean="0"/>
              <a:t>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Глюкозозависимый</a:t>
            </a:r>
            <a:r>
              <a:rPr lang="ru-RU" dirty="0" smtClean="0"/>
              <a:t> </a:t>
            </a:r>
            <a:r>
              <a:rPr lang="ru-RU" dirty="0" err="1" smtClean="0"/>
              <a:t>инсулинотропный</a:t>
            </a:r>
            <a:r>
              <a:rPr lang="ru-RU" dirty="0" smtClean="0"/>
              <a:t> полипептид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Глюкагоноподобный</a:t>
            </a:r>
            <a:r>
              <a:rPr lang="ru-RU" dirty="0" smtClean="0"/>
              <a:t> полипептид-1 (ГПП-1)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С помощью </a:t>
            </a:r>
            <a:r>
              <a:rPr lang="ru-RU" dirty="0" err="1" smtClean="0"/>
              <a:t>инкретинов</a:t>
            </a:r>
            <a:r>
              <a:rPr lang="ru-RU" dirty="0" smtClean="0"/>
              <a:t> обеспечивается около 60% </a:t>
            </a:r>
            <a:r>
              <a:rPr lang="ru-RU" dirty="0" err="1" smtClean="0"/>
              <a:t>постпрандиальной</a:t>
            </a:r>
            <a:r>
              <a:rPr lang="ru-RU" dirty="0" smtClean="0"/>
              <a:t> секреции инсулина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 пациентов с сахарным диабетом </a:t>
            </a:r>
            <a:r>
              <a:rPr lang="en-US" dirty="0" smtClean="0"/>
              <a:t>II</a:t>
            </a:r>
            <a:r>
              <a:rPr lang="ru-RU" dirty="0" smtClean="0"/>
              <a:t> типа отмечается снижение </a:t>
            </a:r>
            <a:r>
              <a:rPr lang="ru-RU" dirty="0" err="1" smtClean="0"/>
              <a:t>инкретинового</a:t>
            </a:r>
            <a:r>
              <a:rPr lang="ru-RU" dirty="0" smtClean="0"/>
              <a:t> ответа на нагрузку глюкозой, что способствует росту гликемии, особенно развитию </a:t>
            </a:r>
            <a:r>
              <a:rPr lang="ru-RU" dirty="0" err="1" smtClean="0"/>
              <a:t>постпрандиальной</a:t>
            </a:r>
            <a:r>
              <a:rPr lang="ru-RU" dirty="0" smtClean="0"/>
              <a:t> гипергликемии, которая является значимым фактором риска </a:t>
            </a:r>
            <a:r>
              <a:rPr lang="ru-RU" dirty="0" err="1" smtClean="0"/>
              <a:t>кардиовасклярной</a:t>
            </a:r>
            <a:r>
              <a:rPr lang="ru-RU" dirty="0" smtClean="0"/>
              <a:t> патологии</a:t>
            </a:r>
          </a:p>
        </p:txBody>
      </p:sp>
    </p:spTree>
    <p:extLst>
      <p:ext uri="{BB962C8B-B14F-4D97-AF65-F5344CB8AC3E}">
        <p14:creationId xmlns:p14="http://schemas.microsoft.com/office/powerpoint/2010/main" val="361346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331530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2800" dirty="0" err="1" smtClean="0"/>
              <a:t>глюкозотоксичность</a:t>
            </a:r>
            <a:r>
              <a:rPr lang="ru-RU" sz="2800" dirty="0" smtClean="0"/>
              <a:t> и </a:t>
            </a:r>
            <a:r>
              <a:rPr lang="ru-RU" sz="2800" dirty="0" err="1" smtClean="0"/>
              <a:t>липотоксичность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4400" y="182880"/>
            <a:ext cx="8323618" cy="645566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Глюкозотоксичность</a:t>
            </a:r>
            <a:r>
              <a:rPr lang="ru-RU" dirty="0" smtClean="0"/>
              <a:t> – это повреждающее влияние гипергликемии на бета-клетки с прогрессирующим снижением их функции и неспособностью секретировать адекватное количество инсулина в ответ на увеличение уровня глюкозы в крови</a:t>
            </a:r>
          </a:p>
          <a:p>
            <a:r>
              <a:rPr lang="ru-RU" dirty="0" smtClean="0"/>
              <a:t>Механизмы </a:t>
            </a:r>
            <a:r>
              <a:rPr lang="ru-RU" dirty="0" err="1" smtClean="0"/>
              <a:t>глюкозотоксичности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Активация </a:t>
            </a:r>
            <a:r>
              <a:rPr lang="ru-RU" dirty="0" err="1" smtClean="0"/>
              <a:t>гексозаминового</a:t>
            </a:r>
            <a:r>
              <a:rPr lang="ru-RU" dirty="0" smtClean="0"/>
              <a:t> шунта;</a:t>
            </a:r>
          </a:p>
          <a:p>
            <a:pPr>
              <a:buFontTx/>
              <a:buChar char="-"/>
            </a:pPr>
            <a:r>
              <a:rPr lang="ru-RU" dirty="0" smtClean="0"/>
              <a:t>Увеличение в бета-клетках содержания глюкозаминов, которые угнетают </a:t>
            </a:r>
            <a:r>
              <a:rPr lang="ru-RU" dirty="0" err="1" smtClean="0"/>
              <a:t>инсулинзависимый</a:t>
            </a:r>
            <a:r>
              <a:rPr lang="ru-RU" dirty="0" smtClean="0"/>
              <a:t> транспорт глюкозы в бета-клетку;</a:t>
            </a:r>
          </a:p>
          <a:p>
            <a:pPr>
              <a:buFontTx/>
              <a:buChar char="-"/>
            </a:pPr>
            <a:r>
              <a:rPr lang="ru-RU" dirty="0" smtClean="0"/>
              <a:t>Снижение уровня внутриклеточного </a:t>
            </a:r>
            <a:r>
              <a:rPr lang="ru-RU" dirty="0" err="1" smtClean="0"/>
              <a:t>малонил-КоА</a:t>
            </a:r>
            <a:r>
              <a:rPr lang="ru-RU" dirty="0" smtClean="0"/>
              <a:t>, что приводит к увеличению перекисного окисления свободных жирных кислот с образованием перекисей и других токсичных веществ, повреждающих бета-клетки;</a:t>
            </a:r>
          </a:p>
          <a:p>
            <a:pPr>
              <a:buFontTx/>
              <a:buChar char="-"/>
            </a:pPr>
            <a:r>
              <a:rPr lang="ru-RU" dirty="0" smtClean="0"/>
              <a:t>Снижение чувствительности и активности АТФ-зависимых калиевых каналов бета-клеток, принимающих участие в регуляции секреции инсулина;</a:t>
            </a:r>
          </a:p>
          <a:p>
            <a:pPr>
              <a:buFontTx/>
              <a:buChar char="-"/>
            </a:pPr>
            <a:r>
              <a:rPr lang="ru-RU" dirty="0" smtClean="0"/>
              <a:t>Снижение количества и </a:t>
            </a:r>
            <a:r>
              <a:rPr lang="ru-RU" dirty="0" err="1" smtClean="0"/>
              <a:t>транслокации</a:t>
            </a:r>
            <a:r>
              <a:rPr lang="ru-RU" dirty="0" smtClean="0"/>
              <a:t> белков-транспортёров глюкозы в клетки;</a:t>
            </a:r>
          </a:p>
          <a:p>
            <a:pPr>
              <a:buFontTx/>
              <a:buChar char="-"/>
            </a:pPr>
            <a:r>
              <a:rPr lang="ru-RU" dirty="0" smtClean="0"/>
              <a:t>Усиление </a:t>
            </a:r>
            <a:r>
              <a:rPr lang="ru-RU" dirty="0" err="1" smtClean="0"/>
              <a:t>апоптоза</a:t>
            </a:r>
            <a:r>
              <a:rPr lang="ru-RU" dirty="0" smtClean="0"/>
              <a:t> бета-клеток</a:t>
            </a:r>
          </a:p>
          <a:p>
            <a:r>
              <a:rPr lang="ru-RU" dirty="0" err="1" smtClean="0"/>
              <a:t>Липотоксичность</a:t>
            </a:r>
            <a:r>
              <a:rPr lang="ru-RU" dirty="0" smtClean="0"/>
              <a:t> – это повреждающее влияние характерной для сахарного диабета </a:t>
            </a:r>
            <a:r>
              <a:rPr lang="ru-RU" dirty="0" err="1" smtClean="0"/>
              <a:t>дислипидемии</a:t>
            </a:r>
            <a:r>
              <a:rPr lang="ru-RU" dirty="0" smtClean="0"/>
              <a:t> (увеличение в крови общего холестерина, ХС ЛПНП, триглицеридов) на бета-клетки, которая способствует нарушению секреции инсулина, </a:t>
            </a:r>
            <a:r>
              <a:rPr lang="ru-RU" dirty="0" err="1" smtClean="0"/>
              <a:t>апоптозу</a:t>
            </a:r>
            <a:r>
              <a:rPr lang="ru-RU" dirty="0" smtClean="0"/>
              <a:t> бета-клеток, прогрессированию диабета и атеросклероза.  </a:t>
            </a:r>
          </a:p>
        </p:txBody>
      </p:sp>
    </p:spTree>
    <p:extLst>
      <p:ext uri="{BB962C8B-B14F-4D97-AF65-F5344CB8AC3E}">
        <p14:creationId xmlns:p14="http://schemas.microsoft.com/office/powerpoint/2010/main" val="1350870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 сахарного диабета</a:t>
            </a:r>
            <a:br>
              <a:rPr lang="ru-RU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7" y="36691"/>
            <a:ext cx="8414098" cy="5879817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ru-RU" b="1" dirty="0" smtClean="0"/>
              <a:t>Полидипсия: жажда (до 3-5 л/сутки)</a:t>
            </a:r>
          </a:p>
          <a:p>
            <a:pPr>
              <a:spcBef>
                <a:spcPts val="600"/>
              </a:spcBef>
            </a:pPr>
            <a:r>
              <a:rPr lang="ru-RU" b="1" dirty="0"/>
              <a:t>Полиурия</a:t>
            </a:r>
          </a:p>
          <a:p>
            <a:pPr>
              <a:spcBef>
                <a:spcPts val="600"/>
              </a:spcBef>
            </a:pPr>
            <a:r>
              <a:rPr lang="ru-RU" dirty="0" err="1"/>
              <a:t>Никтурия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Кожный зуд 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Зуд в области гениталий у женщин, </a:t>
            </a:r>
            <a:r>
              <a:rPr lang="ru-RU" b="1" dirty="0" err="1" smtClean="0"/>
              <a:t>вульвит</a:t>
            </a:r>
            <a:endParaRPr lang="ru-RU" b="1" dirty="0" smtClean="0"/>
          </a:p>
          <a:p>
            <a:pPr>
              <a:spcBef>
                <a:spcPts val="600"/>
              </a:spcBef>
            </a:pPr>
            <a:r>
              <a:rPr lang="ru-RU" b="1" dirty="0" err="1" smtClean="0"/>
              <a:t>Баланит</a:t>
            </a:r>
            <a:r>
              <a:rPr lang="ru-RU" b="1" dirty="0" smtClean="0"/>
              <a:t> у мужчин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Ночной </a:t>
            </a:r>
            <a:r>
              <a:rPr lang="ru-RU" dirty="0" err="1" smtClean="0"/>
              <a:t>энурез</a:t>
            </a:r>
            <a:r>
              <a:rPr lang="ru-RU" dirty="0" smtClean="0"/>
              <a:t> у детей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Плохое заживление ран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Рецидивирующие кожные инфекции:</a:t>
            </a:r>
            <a:r>
              <a:rPr lang="ru-RU" dirty="0" smtClean="0"/>
              <a:t> часто и упорно рецидивирующий фурункулёз</a:t>
            </a:r>
          </a:p>
          <a:p>
            <a:pPr>
              <a:spcBef>
                <a:spcPts val="600"/>
              </a:spcBef>
            </a:pPr>
            <a:r>
              <a:rPr lang="ru-RU" b="1" dirty="0" err="1" smtClean="0"/>
              <a:t>Кандидомикоз</a:t>
            </a:r>
            <a:endParaRPr lang="ru-RU" b="1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Наличие избыточной массы тела при </a:t>
            </a:r>
            <a:r>
              <a:rPr lang="ru-RU" dirty="0" err="1" smtClean="0"/>
              <a:t>инсулинорезистентности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b="1" dirty="0" smtClean="0"/>
              <a:t>Слабость</a:t>
            </a:r>
            <a:r>
              <a:rPr lang="ru-RU" b="1" dirty="0"/>
              <a:t>,  </a:t>
            </a:r>
            <a:r>
              <a:rPr lang="ru-RU" b="1" dirty="0" smtClean="0"/>
              <a:t>утомляемость</a:t>
            </a:r>
          </a:p>
          <a:p>
            <a:pPr>
              <a:spcBef>
                <a:spcPts val="600"/>
              </a:spcBef>
            </a:pPr>
            <a:r>
              <a:rPr lang="ru-RU" b="1" dirty="0"/>
              <a:t>Симптомы дегидратации и катаболизма: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снижение </a:t>
            </a:r>
            <a:r>
              <a:rPr lang="ru-RU" dirty="0"/>
              <a:t>массы </a:t>
            </a:r>
            <a:r>
              <a:rPr lang="ru-RU" dirty="0" smtClean="0"/>
              <a:t>тела,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сухость </a:t>
            </a:r>
            <a:r>
              <a:rPr lang="ru-RU" dirty="0"/>
              <a:t>кожных покровов и слизистых,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сниженный </a:t>
            </a:r>
            <a:r>
              <a:rPr lang="ru-RU" dirty="0"/>
              <a:t>тургор кожи,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«</a:t>
            </a:r>
            <a:r>
              <a:rPr lang="ru-RU" dirty="0"/>
              <a:t>запавшие глаза»,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рвота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дыхание </a:t>
            </a:r>
            <a:r>
              <a:rPr lang="ru-RU" dirty="0" err="1"/>
              <a:t>Куссмауля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запах </a:t>
            </a:r>
            <a:r>
              <a:rPr lang="ru-RU" dirty="0"/>
              <a:t>ацетона в выдыхаемом </a:t>
            </a:r>
            <a:r>
              <a:rPr lang="ru-RU" dirty="0" smtClean="0"/>
              <a:t>воздухе.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Развитие </a:t>
            </a:r>
            <a:r>
              <a:rPr lang="ru-RU" dirty="0"/>
              <a:t>осложнений: инфаркт миокарда, инсульт, резкое снижение зрения и др</a:t>
            </a:r>
            <a:r>
              <a:rPr lang="ru-RU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/>
              <a:t>Наличие и выраженность клинических проявлений определяется степенью декомпенсации углеводного обмена. </a:t>
            </a:r>
          </a:p>
        </p:txBody>
      </p:sp>
      <p:sp>
        <p:nvSpPr>
          <p:cNvPr id="4" name="Выноска-облако 3"/>
          <p:cNvSpPr/>
          <p:nvPr/>
        </p:nvSpPr>
        <p:spPr>
          <a:xfrm>
            <a:off x="9048465" y="104931"/>
            <a:ext cx="2804869" cy="1246197"/>
          </a:xfrm>
          <a:prstGeom prst="cloudCallou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Стрессовая ситуация</a:t>
            </a:r>
          </a:p>
          <a:p>
            <a:pPr algn="ctr"/>
            <a:r>
              <a:rPr lang="ru-RU" sz="1600" dirty="0" smtClean="0"/>
              <a:t>Острое вирусное заболевание</a:t>
            </a:r>
            <a:endParaRPr lang="ru-RU" sz="1600" dirty="0"/>
          </a:p>
        </p:txBody>
      </p:sp>
      <p:sp>
        <p:nvSpPr>
          <p:cNvPr id="5" name="Стрелка вниз 4"/>
          <p:cNvSpPr/>
          <p:nvPr/>
        </p:nvSpPr>
        <p:spPr>
          <a:xfrm rot="2415629">
            <a:off x="9244484" y="1389857"/>
            <a:ext cx="711689" cy="8761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7659" y="5929736"/>
            <a:ext cx="8109679" cy="77131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 50% пациентов возможно длительное «немое» течение сахарного диабета.</a:t>
            </a:r>
          </a:p>
          <a:p>
            <a:pPr algn="ctr"/>
            <a:r>
              <a:rPr lang="ru-RU" sz="1600" dirty="0" smtClean="0"/>
              <a:t>В этом случае манифестация диабета возможна с </a:t>
            </a:r>
            <a:r>
              <a:rPr lang="ru-RU" sz="1600" dirty="0" err="1" smtClean="0"/>
              <a:t>кетоацидотической</a:t>
            </a:r>
            <a:r>
              <a:rPr lang="ru-RU" sz="1600" dirty="0" smtClean="0"/>
              <a:t> комы, инфаркта миокарда, инсульта, острого почечного повреждения, резкого снижения зрения.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32058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Клиника сахарного диабета:</a:t>
            </a:r>
            <a:br>
              <a:rPr lang="ru-RU" dirty="0" smtClean="0"/>
            </a:br>
            <a:r>
              <a:rPr lang="ru-RU" sz="3200" dirty="0" smtClean="0"/>
              <a:t>осложнения,</a:t>
            </a:r>
            <a:br>
              <a:rPr lang="ru-RU" sz="3200" dirty="0" smtClean="0"/>
            </a:br>
            <a:r>
              <a:rPr lang="ru-RU" sz="2800" dirty="0" smtClean="0"/>
              <a:t>клиническая классификация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5413" y="1839669"/>
            <a:ext cx="2367758" cy="3557767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Кетоацидотическая</a:t>
            </a:r>
            <a:r>
              <a:rPr lang="ru-RU" dirty="0" smtClean="0"/>
              <a:t> </a:t>
            </a:r>
            <a:r>
              <a:rPr lang="ru-RU" dirty="0"/>
              <a:t>кома или диабетический </a:t>
            </a:r>
            <a:r>
              <a:rPr lang="ru-RU" dirty="0" err="1" smtClean="0"/>
              <a:t>кетоацидоз</a:t>
            </a:r>
            <a:endParaRPr lang="ru-RU" dirty="0" smtClean="0"/>
          </a:p>
          <a:p>
            <a:r>
              <a:rPr lang="ru-RU" dirty="0" err="1" smtClean="0"/>
              <a:t>Гиперосмолярная</a:t>
            </a:r>
            <a:r>
              <a:rPr lang="ru-RU" dirty="0" smtClean="0"/>
              <a:t> </a:t>
            </a:r>
            <a:r>
              <a:rPr lang="ru-RU" dirty="0"/>
              <a:t>кома или </a:t>
            </a:r>
            <a:r>
              <a:rPr lang="ru-RU" dirty="0" err="1"/>
              <a:t>гиперосмолярное</a:t>
            </a:r>
            <a:r>
              <a:rPr lang="ru-RU" dirty="0"/>
              <a:t> гипергликемическое </a:t>
            </a:r>
            <a:r>
              <a:rPr lang="ru-RU" dirty="0" smtClean="0"/>
              <a:t>состояние</a:t>
            </a:r>
          </a:p>
          <a:p>
            <a:r>
              <a:rPr lang="ru-RU" dirty="0" smtClean="0"/>
              <a:t>Молочнокислый </a:t>
            </a:r>
            <a:r>
              <a:rPr lang="ru-RU" dirty="0"/>
              <a:t>ацидоз (</a:t>
            </a:r>
            <a:r>
              <a:rPr lang="ru-RU" dirty="0" err="1"/>
              <a:t>лактатацидоз</a:t>
            </a:r>
            <a:r>
              <a:rPr lang="ru-RU" dirty="0" smtClean="0"/>
              <a:t>)</a:t>
            </a:r>
          </a:p>
          <a:p>
            <a:r>
              <a:rPr lang="ru-RU" dirty="0" smtClean="0"/>
              <a:t>Гипогликемическая </a:t>
            </a:r>
            <a:r>
              <a:rPr lang="ru-RU" dirty="0"/>
              <a:t>кома или </a:t>
            </a:r>
            <a:r>
              <a:rPr lang="ru-RU" dirty="0" smtClean="0"/>
              <a:t>гипогликемия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12835029"/>
              </p:ext>
            </p:extLst>
          </p:nvPr>
        </p:nvGraphicFramePr>
        <p:xfrm>
          <a:off x="5663822" y="2060811"/>
          <a:ext cx="4026089" cy="3070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9498842" y="2115401"/>
            <a:ext cx="2470246" cy="313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Диабетическая </a:t>
            </a:r>
            <a:r>
              <a:rPr lang="ru-RU" dirty="0" err="1" smtClean="0"/>
              <a:t>ретинопатия</a:t>
            </a:r>
            <a:endParaRPr lang="ru-RU" dirty="0" smtClean="0"/>
          </a:p>
          <a:p>
            <a:r>
              <a:rPr lang="ru-RU" dirty="0" smtClean="0"/>
              <a:t>Диабетическая нефропатия </a:t>
            </a:r>
          </a:p>
          <a:p>
            <a:r>
              <a:rPr lang="ru-RU" dirty="0" smtClean="0"/>
              <a:t>Диабетическая </a:t>
            </a:r>
            <a:r>
              <a:rPr lang="ru-RU" dirty="0" err="1" smtClean="0"/>
              <a:t>нейропатия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полинейроэнцефалопатия</a:t>
            </a:r>
            <a:r>
              <a:rPr lang="ru-RU" dirty="0"/>
              <a:t>)</a:t>
            </a:r>
            <a:endParaRPr lang="ru-RU" dirty="0" smtClean="0"/>
          </a:p>
          <a:p>
            <a:r>
              <a:rPr lang="ru-RU" dirty="0" smtClean="0"/>
              <a:t>Диабетическая </a:t>
            </a:r>
            <a:r>
              <a:rPr lang="ru-RU" dirty="0" err="1" smtClean="0"/>
              <a:t>ангиопатия</a:t>
            </a:r>
            <a:r>
              <a:rPr lang="ru-RU" dirty="0" smtClean="0"/>
              <a:t> и синдром диабетической стопы</a:t>
            </a:r>
          </a:p>
          <a:p>
            <a:r>
              <a:rPr lang="ru-RU" dirty="0" smtClean="0"/>
              <a:t>Диабетическая </a:t>
            </a:r>
            <a:r>
              <a:rPr lang="ru-RU" dirty="0" err="1" smtClean="0"/>
              <a:t>остеоартропатия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41469" y="177421"/>
            <a:ext cx="8279476" cy="133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dirty="0" smtClean="0"/>
              <a:t>Сахарный диабет является прогрессирующим заболеванием с продолжающимся постепенным снижением секреторной функции бета-клеток и  безвозвратной потерей резервов организма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Осложнения сахарного диабета – это хронические необратимо развивающиеся состояния-поражения органов-мишеней, которые приводят к </a:t>
            </a:r>
            <a:r>
              <a:rPr lang="ru-RU" dirty="0" err="1" smtClean="0"/>
              <a:t>инвалидизации</a:t>
            </a:r>
            <a:r>
              <a:rPr lang="ru-RU" dirty="0" smtClean="0"/>
              <a:t> пациента или являются причиной смерти</a:t>
            </a:r>
          </a:p>
        </p:txBody>
      </p:sp>
    </p:spTree>
    <p:extLst>
      <p:ext uri="{BB962C8B-B14F-4D97-AF65-F5344CB8AC3E}">
        <p14:creationId xmlns:p14="http://schemas.microsoft.com/office/powerpoint/2010/main" val="168380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" y="759854"/>
            <a:ext cx="3456000" cy="53189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МКБ-10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764" y="0"/>
            <a:ext cx="8541265" cy="6858000"/>
          </a:xfrm>
        </p:spPr>
        <p:txBody>
          <a:bodyPr>
            <a:normAutofit fontScale="70000" lnSpcReduction="20000"/>
          </a:bodyPr>
          <a:lstStyle/>
          <a:p>
            <a:pPr hangingPunct="0">
              <a:spcBef>
                <a:spcPts val="0"/>
              </a:spcBef>
            </a:pPr>
            <a:r>
              <a:rPr lang="ru-RU" b="1" dirty="0"/>
              <a:t>E10   Инсулинозависимый сахарный диабет</a:t>
            </a:r>
            <a:endParaRPr lang="ru-RU" dirty="0"/>
          </a:p>
          <a:p>
            <a:pPr hangingPunct="0">
              <a:spcBef>
                <a:spcPts val="0"/>
              </a:spcBef>
            </a:pPr>
            <a:r>
              <a:rPr lang="ru-RU" b="1" dirty="0"/>
              <a:t>E11   </a:t>
            </a:r>
            <a:r>
              <a:rPr lang="ru-RU" b="1" dirty="0" err="1"/>
              <a:t>Инсулинонезависимый</a:t>
            </a:r>
            <a:r>
              <a:rPr lang="ru-RU" b="1" dirty="0"/>
              <a:t> сахарный диабет</a:t>
            </a:r>
            <a:endParaRPr lang="ru-RU" dirty="0"/>
          </a:p>
          <a:p>
            <a:pPr hangingPunct="0">
              <a:spcBef>
                <a:spcPts val="0"/>
              </a:spcBef>
            </a:pPr>
            <a:r>
              <a:rPr lang="ru-RU" b="1" dirty="0"/>
              <a:t>E12   Сахарный диабет, связанный с недостаточностью питания</a:t>
            </a:r>
            <a:endParaRPr lang="ru-RU" dirty="0"/>
          </a:p>
          <a:p>
            <a:pPr hangingPunct="0">
              <a:spcBef>
                <a:spcPts val="0"/>
              </a:spcBef>
            </a:pPr>
            <a:r>
              <a:rPr lang="ru-RU" b="1" dirty="0"/>
              <a:t>E13   Другие уточненные формы сахарного диабета</a:t>
            </a:r>
            <a:endParaRPr lang="ru-RU" dirty="0"/>
          </a:p>
          <a:p>
            <a:pPr hangingPunct="0">
              <a:spcBef>
                <a:spcPts val="0"/>
              </a:spcBef>
            </a:pPr>
            <a:r>
              <a:rPr lang="ru-RU" b="1" dirty="0"/>
              <a:t>E14   Сахарный диабет неуточненный</a:t>
            </a:r>
            <a:endParaRPr lang="ru-RU" dirty="0"/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E10-14.0 с комой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E10-14.1 с </a:t>
            </a:r>
            <a:r>
              <a:rPr lang="ru-RU" dirty="0" err="1"/>
              <a:t>кетоацидозом</a:t>
            </a:r>
            <a:endParaRPr lang="ru-RU" dirty="0"/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E10-14.2+с поражениями почек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E10-14.3+с поражениями глаз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E10-14.4+с неврологическими осложнениями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E10-14.5 с нарушениями периферического кровообращения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E10-14.6 с другими уточненными осложнениями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E10-14.7 с множественными осложнениями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E10-14.8 с неуточненными осложнениями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E10-14.9 без осложнений</a:t>
            </a:r>
          </a:p>
          <a:p>
            <a:pPr hangingPunct="0">
              <a:spcBef>
                <a:spcPts val="0"/>
              </a:spcBef>
            </a:pPr>
            <a:r>
              <a:rPr lang="ru-RU" b="1" dirty="0"/>
              <a:t>E15   Недиабетическая гипогликемическая кома</a:t>
            </a:r>
            <a:endParaRPr lang="ru-RU" dirty="0"/>
          </a:p>
          <a:p>
            <a:pPr hangingPunct="0">
              <a:spcBef>
                <a:spcPts val="0"/>
              </a:spcBef>
            </a:pPr>
            <a:r>
              <a:rPr lang="ru-RU" b="1" dirty="0"/>
              <a:t>E16   Другие нарушения внутренней секреции поджелудочной железы</a:t>
            </a:r>
            <a:endParaRPr lang="ru-RU" dirty="0"/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E16.0 Медикаментозная гипогликемия без </a:t>
            </a:r>
            <a:r>
              <a:rPr lang="ru-RU" dirty="0" smtClean="0"/>
              <a:t>комы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 smtClean="0"/>
              <a:t>E16.1 </a:t>
            </a:r>
            <a:r>
              <a:rPr lang="ru-RU" dirty="0"/>
              <a:t>Другие формы гипогликемии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E16.2 Гипогликемия неуточненная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E16.3 Увеличенная секреция глюкагона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E16.8 Другие уточненные нарушения внутренней секреции поджелудочной железы</a:t>
            </a:r>
          </a:p>
          <a:p>
            <a:pPr marL="0" indent="0" hangingPunct="0">
              <a:spcBef>
                <a:spcPts val="0"/>
              </a:spcBef>
              <a:buNone/>
            </a:pPr>
            <a:r>
              <a:rPr lang="ru-RU" dirty="0"/>
              <a:t>E16.9 Нарушение внутренней секреции поджелудочной железы </a:t>
            </a:r>
            <a:r>
              <a:rPr lang="ru-RU" dirty="0" smtClean="0"/>
              <a:t>неуточненное</a:t>
            </a:r>
          </a:p>
          <a:p>
            <a:pPr hangingPunct="0">
              <a:spcBef>
                <a:spcPts val="0"/>
              </a:spcBef>
            </a:pPr>
            <a:r>
              <a:rPr lang="ru-RU" b="1" dirty="0" smtClean="0"/>
              <a:t>Е74.8 Почечная </a:t>
            </a:r>
            <a:r>
              <a:rPr lang="ru-RU" b="1" dirty="0" err="1" smtClean="0"/>
              <a:t>глюкозурия</a:t>
            </a:r>
            <a:endParaRPr lang="ru-RU" b="1" dirty="0" smtClean="0"/>
          </a:p>
          <a:p>
            <a:pPr hangingPunct="0">
              <a:spcBef>
                <a:spcPts val="0"/>
              </a:spcBef>
            </a:pPr>
            <a:r>
              <a:rPr lang="en-US" b="1" dirty="0"/>
              <a:t>E87.2 </a:t>
            </a:r>
            <a:r>
              <a:rPr lang="ru-RU" b="1" dirty="0"/>
              <a:t>Ацидоз </a:t>
            </a:r>
            <a:r>
              <a:rPr lang="ru-RU" b="1" dirty="0" smtClean="0"/>
              <a:t>молочнокислый</a:t>
            </a:r>
          </a:p>
          <a:p>
            <a:pPr hangingPunct="0">
              <a:spcBef>
                <a:spcPts val="0"/>
              </a:spcBef>
            </a:pPr>
            <a:r>
              <a:rPr lang="en-US" b="1" dirty="0" smtClean="0"/>
              <a:t>E89.1 </a:t>
            </a:r>
            <a:r>
              <a:rPr lang="ru-RU" b="1" dirty="0" smtClean="0"/>
              <a:t>Послеоперационная </a:t>
            </a:r>
            <a:r>
              <a:rPr lang="ru-RU" b="1" dirty="0" err="1" smtClean="0"/>
              <a:t>гипоинсулинемия</a:t>
            </a:r>
            <a:endParaRPr lang="ru-RU" b="1" dirty="0" smtClean="0"/>
          </a:p>
          <a:p>
            <a:pPr hangingPunct="0">
              <a:spcBef>
                <a:spcPts val="0"/>
              </a:spcBef>
            </a:pPr>
            <a:r>
              <a:rPr lang="en-US" b="1" dirty="0" smtClean="0"/>
              <a:t>O</a:t>
            </a:r>
            <a:r>
              <a:rPr lang="ru-RU" b="1" dirty="0" smtClean="0"/>
              <a:t>24</a:t>
            </a:r>
            <a:r>
              <a:rPr lang="en-US" b="1" dirty="0" smtClean="0"/>
              <a:t> </a:t>
            </a:r>
            <a:r>
              <a:rPr lang="ru-RU" b="1" dirty="0" err="1" smtClean="0"/>
              <a:t>Гестационный</a:t>
            </a:r>
            <a:r>
              <a:rPr lang="ru-RU" b="1" dirty="0" smtClean="0"/>
              <a:t> сахарный диабет</a:t>
            </a:r>
          </a:p>
          <a:p>
            <a:pPr hangingPunct="0">
              <a:spcBef>
                <a:spcPts val="0"/>
              </a:spcBef>
            </a:pPr>
            <a:r>
              <a:rPr lang="en-US" b="1" dirty="0" smtClean="0"/>
              <a:t>P70.2 </a:t>
            </a:r>
            <a:r>
              <a:rPr lang="ru-RU" b="1" dirty="0" smtClean="0"/>
              <a:t>Сахарный диабет новорождённых</a:t>
            </a:r>
          </a:p>
          <a:p>
            <a:pPr hangingPunct="0">
              <a:spcBef>
                <a:spcPts val="0"/>
              </a:spcBef>
            </a:pPr>
            <a:r>
              <a:rPr lang="en-US" b="1" dirty="0" smtClean="0"/>
              <a:t>R73.0 </a:t>
            </a:r>
            <a:r>
              <a:rPr lang="ru-RU" b="1" dirty="0" smtClean="0"/>
              <a:t>Нарушение толерантности к глюкозе</a:t>
            </a:r>
          </a:p>
          <a:p>
            <a:pPr hangingPunct="0">
              <a:spcBef>
                <a:spcPts val="0"/>
              </a:spcBef>
            </a:pPr>
            <a:r>
              <a:rPr lang="en-US" b="1" dirty="0" smtClean="0"/>
              <a:t>R81 </a:t>
            </a:r>
            <a:r>
              <a:rPr lang="ru-RU" b="1" dirty="0" err="1" smtClean="0"/>
              <a:t>Глюкозурия</a:t>
            </a:r>
            <a:r>
              <a:rPr lang="ru-RU" b="1" dirty="0" smtClean="0"/>
              <a:t> БДУ</a:t>
            </a:r>
          </a:p>
          <a:p>
            <a:pPr hangingPunct="0">
              <a:spcBef>
                <a:spcPts val="0"/>
              </a:spcBef>
            </a:pPr>
            <a:r>
              <a:rPr lang="ru-RU" b="1" dirty="0"/>
              <a:t>Н28.0 Диабетическая </a:t>
            </a:r>
            <a:r>
              <a:rPr lang="ru-RU" b="1" dirty="0" smtClean="0"/>
              <a:t>катаракта</a:t>
            </a:r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H36.0</a:t>
            </a:r>
            <a:r>
              <a:rPr lang="ru-RU" b="1" dirty="0" smtClean="0"/>
              <a:t>* </a:t>
            </a:r>
            <a:r>
              <a:rPr lang="ru-RU" b="1" dirty="0"/>
              <a:t>Диабетическая </a:t>
            </a:r>
            <a:r>
              <a:rPr lang="ru-RU" b="1" dirty="0" err="1"/>
              <a:t>ретинопатия</a:t>
            </a:r>
            <a:r>
              <a:rPr lang="ru-RU" b="1" dirty="0"/>
              <a:t> (</a:t>
            </a:r>
            <a:r>
              <a:rPr lang="ru-RU" b="1" dirty="0" smtClean="0"/>
              <a:t>E10-E14 с </a:t>
            </a:r>
            <a:r>
              <a:rPr lang="ru-RU" b="1" dirty="0"/>
              <a:t>общим четвертым знаком .</a:t>
            </a:r>
            <a:r>
              <a:rPr lang="ru-RU" b="1" dirty="0" smtClean="0"/>
              <a:t>3 +)</a:t>
            </a:r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G59</a:t>
            </a:r>
            <a:r>
              <a:rPr lang="ru-RU" b="1" dirty="0" smtClean="0"/>
              <a:t>.0*</a:t>
            </a:r>
            <a:r>
              <a:rPr lang="pt-BR" b="1" dirty="0" smtClean="0"/>
              <a:t> </a:t>
            </a:r>
            <a:r>
              <a:rPr lang="ru-RU" b="1" dirty="0"/>
              <a:t>Диабетическая </a:t>
            </a:r>
            <a:r>
              <a:rPr lang="ru-RU" b="1" dirty="0" err="1"/>
              <a:t>мононевропатия</a:t>
            </a:r>
            <a:r>
              <a:rPr lang="ru-RU" b="1" dirty="0"/>
              <a:t> (</a:t>
            </a:r>
            <a:r>
              <a:rPr lang="ru-RU" b="1" dirty="0" smtClean="0"/>
              <a:t>E10-E14 </a:t>
            </a:r>
            <a:r>
              <a:rPr lang="ru-RU" b="1" dirty="0"/>
              <a:t>с общим четвертым знаком .</a:t>
            </a:r>
            <a:r>
              <a:rPr lang="ru-RU" b="1" dirty="0" smtClean="0"/>
              <a:t>4 +)</a:t>
            </a:r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G63.2</a:t>
            </a:r>
            <a:r>
              <a:rPr lang="ru-RU" b="1" dirty="0" smtClean="0"/>
              <a:t>* </a:t>
            </a:r>
            <a:r>
              <a:rPr lang="ru-RU" b="1" dirty="0"/>
              <a:t>Диабетическая </a:t>
            </a:r>
            <a:r>
              <a:rPr lang="ru-RU" b="1" dirty="0" err="1"/>
              <a:t>полиневропатия</a:t>
            </a:r>
            <a:r>
              <a:rPr lang="ru-RU" b="1" dirty="0"/>
              <a:t> (</a:t>
            </a:r>
            <a:r>
              <a:rPr lang="ru-RU" b="1" dirty="0" smtClean="0"/>
              <a:t>E10-E14 </a:t>
            </a:r>
            <a:r>
              <a:rPr lang="ru-RU" b="1" dirty="0"/>
              <a:t>с общим четвертым знаком .</a:t>
            </a:r>
            <a:r>
              <a:rPr lang="ru-RU" b="1" dirty="0" smtClean="0"/>
              <a:t>4 +)</a:t>
            </a:r>
            <a:r>
              <a:rPr lang="pt-BR" b="1" dirty="0" smtClean="0"/>
              <a:t> </a:t>
            </a:r>
            <a:endParaRPr lang="ru-RU" b="1" dirty="0" smtClean="0"/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G99</a:t>
            </a:r>
            <a:r>
              <a:rPr lang="ru-RU" b="1" dirty="0" smtClean="0"/>
              <a:t>.0* </a:t>
            </a:r>
            <a:r>
              <a:rPr lang="ru-RU" b="1" dirty="0"/>
              <a:t>Диабетическая вегетативная невропатия (</a:t>
            </a:r>
            <a:r>
              <a:rPr lang="ru-RU" b="1" dirty="0" smtClean="0"/>
              <a:t>E10-E14 </a:t>
            </a:r>
            <a:r>
              <a:rPr lang="ru-RU" b="1" dirty="0"/>
              <a:t>с общим четвертым знаком .</a:t>
            </a:r>
            <a:r>
              <a:rPr lang="ru-RU" b="1" dirty="0" smtClean="0"/>
              <a:t>4 +)</a:t>
            </a:r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N08.3</a:t>
            </a:r>
            <a:r>
              <a:rPr lang="ru-RU" b="1" dirty="0" smtClean="0"/>
              <a:t>* </a:t>
            </a:r>
            <a:r>
              <a:rPr lang="ru-RU" b="1" dirty="0" err="1"/>
              <a:t>Гломерулярные</a:t>
            </a:r>
            <a:r>
              <a:rPr lang="ru-RU" b="1" dirty="0"/>
              <a:t> поражения при сахарном диабете (</a:t>
            </a:r>
            <a:r>
              <a:rPr lang="ru-RU" b="1" dirty="0" smtClean="0"/>
              <a:t>E10-E14 </a:t>
            </a:r>
            <a:r>
              <a:rPr lang="ru-RU" b="1" dirty="0"/>
              <a:t>с общим четвертым знаком .</a:t>
            </a:r>
            <a:r>
              <a:rPr lang="ru-RU" b="1" dirty="0" smtClean="0"/>
              <a:t>2 +): </a:t>
            </a:r>
            <a:r>
              <a:rPr lang="ru-RU" dirty="0" smtClean="0"/>
              <a:t>диабетическая нефропатия; </a:t>
            </a:r>
            <a:r>
              <a:rPr lang="ru-RU" dirty="0"/>
              <a:t>интракапиллярный </a:t>
            </a:r>
            <a:r>
              <a:rPr lang="ru-RU" dirty="0" err="1"/>
              <a:t>гломерулонефроз</a:t>
            </a:r>
            <a:r>
              <a:rPr lang="ru-RU" dirty="0"/>
              <a:t>; синдром </a:t>
            </a:r>
            <a:r>
              <a:rPr lang="ru-RU" dirty="0" err="1" smtClean="0"/>
              <a:t>Киммельстила</a:t>
            </a:r>
            <a:r>
              <a:rPr lang="ru-RU" dirty="0" smtClean="0"/>
              <a:t>-Уилсона</a:t>
            </a:r>
            <a:r>
              <a:rPr lang="pt-BR" b="1" dirty="0" smtClean="0"/>
              <a:t> </a:t>
            </a:r>
            <a:endParaRPr lang="ru-RU" b="1" dirty="0" smtClean="0"/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L97.9</a:t>
            </a:r>
            <a:r>
              <a:rPr lang="ru-RU" b="1" dirty="0" smtClean="0"/>
              <a:t> </a:t>
            </a:r>
            <a:r>
              <a:rPr lang="ru-RU" b="1" dirty="0"/>
              <a:t>Язва нижней конечности, не классифицированная в других рубриках</a:t>
            </a:r>
            <a:endParaRPr lang="ru-RU" b="1" dirty="0" smtClean="0"/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М14.2</a:t>
            </a:r>
            <a:r>
              <a:rPr lang="ru-RU" b="1" dirty="0" smtClean="0"/>
              <a:t>* </a:t>
            </a:r>
            <a:r>
              <a:rPr lang="ru-RU" b="1" dirty="0"/>
              <a:t>Диабетическая </a:t>
            </a:r>
            <a:r>
              <a:rPr lang="ru-RU" b="1" dirty="0" err="1"/>
              <a:t>артропатия</a:t>
            </a:r>
            <a:r>
              <a:rPr lang="ru-RU" b="1" dirty="0"/>
              <a:t> (</a:t>
            </a:r>
            <a:r>
              <a:rPr lang="ru-RU" b="1" dirty="0" smtClean="0"/>
              <a:t>E10-E14 </a:t>
            </a:r>
            <a:r>
              <a:rPr lang="ru-RU" b="1" dirty="0"/>
              <a:t>с общим четвертым знаком .</a:t>
            </a:r>
            <a:r>
              <a:rPr lang="ru-RU" b="1" dirty="0" smtClean="0"/>
              <a:t>6 +)</a:t>
            </a:r>
            <a:r>
              <a:rPr lang="pt-BR" b="1" dirty="0" smtClean="0"/>
              <a:t> </a:t>
            </a:r>
            <a:endParaRPr lang="ru-RU" b="1" dirty="0" smtClean="0"/>
          </a:p>
          <a:p>
            <a:pPr hangingPunct="0">
              <a:spcBef>
                <a:spcPts val="0"/>
              </a:spcBef>
            </a:pPr>
            <a:r>
              <a:rPr lang="pt-BR" b="1" dirty="0" smtClean="0"/>
              <a:t>М14.6</a:t>
            </a:r>
            <a:r>
              <a:rPr lang="ru-RU" b="1" dirty="0" smtClean="0"/>
              <a:t>* </a:t>
            </a:r>
            <a:r>
              <a:rPr lang="ru-RU" b="1" dirty="0"/>
              <a:t>Диабетическая невропатическая </a:t>
            </a:r>
            <a:r>
              <a:rPr lang="ru-RU" b="1" dirty="0" err="1"/>
              <a:t>артропатия</a:t>
            </a:r>
            <a:r>
              <a:rPr lang="ru-RU" b="1" dirty="0"/>
              <a:t> (</a:t>
            </a:r>
            <a:r>
              <a:rPr lang="ru-RU" b="1" dirty="0" smtClean="0"/>
              <a:t>E10-E14 </a:t>
            </a:r>
            <a:r>
              <a:rPr lang="ru-RU" b="1" dirty="0"/>
              <a:t>с общим четвертым знаком .</a:t>
            </a:r>
            <a:r>
              <a:rPr lang="ru-RU" b="1" dirty="0" smtClean="0"/>
              <a:t>6 +): </a:t>
            </a:r>
            <a:r>
              <a:rPr lang="ru-RU" dirty="0" smtClean="0"/>
              <a:t>синдром </a:t>
            </a:r>
            <a:r>
              <a:rPr lang="ru-RU" dirty="0"/>
              <a:t>диабетической стопы с </a:t>
            </a:r>
            <a:r>
              <a:rPr lang="ru-RU" dirty="0" err="1"/>
              <a:t>остеоартропатией</a:t>
            </a:r>
            <a:r>
              <a:rPr lang="ru-RU" dirty="0"/>
              <a:t> Шарко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7045"/>
            <a:ext cx="3835021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Серёгин</a:t>
            </a:r>
            <a:r>
              <a:rPr lang="ru-RU" sz="11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А.Г., Егоров К.Н., Зубарева Е.В., </a:t>
            </a:r>
            <a:r>
              <a:rPr lang="ru-RU" sz="11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Солодкова</a:t>
            </a:r>
            <a:r>
              <a:rPr lang="ru-RU" sz="11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И.В.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ru-RU" sz="11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Терапевтические аспекты ведения пациентов с сахарным диабетом </a:t>
            </a:r>
            <a:r>
              <a:rPr lang="en-US" sz="11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II</a:t>
            </a:r>
            <a:r>
              <a:rPr lang="ru-RU" sz="1100" i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типа в амбулаторных условиях, профилактика осложнений</a:t>
            </a:r>
            <a:endParaRPr lang="ru-RU" sz="11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812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нефропатия</a:t>
            </a:r>
            <a:r>
              <a:rPr lang="en-US" sz="2800" dirty="0" smtClean="0"/>
              <a:t>,</a:t>
            </a:r>
            <a:br>
              <a:rPr lang="en-US" sz="2800" dirty="0" smtClean="0"/>
            </a:br>
            <a:r>
              <a:rPr lang="en-US" sz="2800" dirty="0"/>
              <a:t>E10-14.2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512064"/>
            <a:ext cx="8412480" cy="587044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Диабетическая нефропатия – это специфическое поражение почек при сахарном диабете с формированием узелкового </a:t>
            </a:r>
            <a:r>
              <a:rPr lang="ru-RU" dirty="0" err="1" smtClean="0"/>
              <a:t>гломерулосклероза</a:t>
            </a:r>
            <a:r>
              <a:rPr lang="ru-RU" dirty="0" smtClean="0"/>
              <a:t>, приводящего при прогрессировании патологического процесса к развитию терминальной почечной недостаточности, требующей проведения заместительной почечной терапии (диализ, трансплантация почек).  </a:t>
            </a:r>
          </a:p>
          <a:p>
            <a:r>
              <a:rPr lang="ru-RU" dirty="0"/>
              <a:t>Является </a:t>
            </a:r>
            <a:r>
              <a:rPr lang="ru-RU" dirty="0" smtClean="0"/>
              <a:t>одним из самых грозных осложнений сахарного диабета, являющимся одной из причин смерти пациентов</a:t>
            </a:r>
            <a:endParaRPr lang="ru-RU" dirty="0"/>
          </a:p>
          <a:p>
            <a:r>
              <a:rPr lang="ru-RU" dirty="0" smtClean="0"/>
              <a:t>В настоящее время диагноз диабетической нефропатии ставится и классифицируется в рамках хронической болезни почек, основными показателями которой являются скорость клубочковой фильтрации и оценка альбуминурии</a:t>
            </a:r>
          </a:p>
          <a:p>
            <a:r>
              <a:rPr lang="ru-RU" dirty="0" smtClean="0"/>
              <a:t>Диагностика: </a:t>
            </a:r>
          </a:p>
          <a:p>
            <a:pPr>
              <a:buFontTx/>
              <a:buChar char="-"/>
            </a:pPr>
            <a:r>
              <a:rPr lang="ru-RU" dirty="0" smtClean="0"/>
              <a:t>общий анализ мочи, </a:t>
            </a:r>
          </a:p>
          <a:p>
            <a:pPr>
              <a:buFontTx/>
              <a:buChar char="-"/>
            </a:pPr>
            <a:r>
              <a:rPr lang="ru-RU" dirty="0" smtClean="0"/>
              <a:t>определение альбуминурии, </a:t>
            </a:r>
          </a:p>
          <a:p>
            <a:pPr>
              <a:buFontTx/>
              <a:buChar char="-"/>
            </a:pPr>
            <a:r>
              <a:rPr lang="ru-RU" dirty="0" smtClean="0"/>
              <a:t>биохимический анализ крови (</a:t>
            </a:r>
            <a:r>
              <a:rPr lang="ru-RU" dirty="0" err="1" smtClean="0"/>
              <a:t>креатинин</a:t>
            </a:r>
            <a:r>
              <a:rPr lang="ru-RU" dirty="0" smtClean="0"/>
              <a:t>, мочевина),</a:t>
            </a:r>
          </a:p>
          <a:p>
            <a:pPr>
              <a:buFontTx/>
              <a:buChar char="-"/>
            </a:pPr>
            <a:r>
              <a:rPr lang="ru-RU" dirty="0" smtClean="0"/>
              <a:t>электрокардиограмма,</a:t>
            </a:r>
          </a:p>
          <a:p>
            <a:pPr>
              <a:buFontTx/>
              <a:buChar char="-"/>
            </a:pPr>
            <a:r>
              <a:rPr lang="ru-RU" dirty="0" smtClean="0"/>
              <a:t>УЗИ почек и почечных сосудов (дополнительный метод),</a:t>
            </a:r>
          </a:p>
          <a:p>
            <a:pPr>
              <a:buFontTx/>
              <a:buChar char="-"/>
            </a:pPr>
            <a:r>
              <a:rPr lang="ru-RU" dirty="0" smtClean="0"/>
              <a:t>Ангиография почечных артерий (дополнительный метод). </a:t>
            </a:r>
          </a:p>
          <a:p>
            <a:r>
              <a:rPr lang="ru-RU" dirty="0" smtClean="0"/>
              <a:t>Примерная формулировка диагноза: </a:t>
            </a:r>
          </a:p>
          <a:p>
            <a:pPr marL="0" indent="0">
              <a:buNone/>
            </a:pPr>
            <a:r>
              <a:rPr lang="en-US" dirty="0" smtClean="0"/>
              <a:t>E11.2 </a:t>
            </a:r>
            <a:r>
              <a:rPr lang="ru-RU" dirty="0"/>
              <a:t>С</a:t>
            </a:r>
            <a:r>
              <a:rPr lang="ru-RU" dirty="0" smtClean="0"/>
              <a:t>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, стадия компенсации. Диабетическая нефропатия: хроническая болезнь почек, а2, с2.</a:t>
            </a:r>
          </a:p>
          <a:p>
            <a:pPr marL="0" indent="0">
              <a:buNone/>
            </a:pPr>
            <a:r>
              <a:rPr lang="en-US" dirty="0" smtClean="0"/>
              <a:t>E11.2+I12.0 </a:t>
            </a:r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, стадия </a:t>
            </a:r>
            <a:r>
              <a:rPr lang="ru-RU" dirty="0" err="1" smtClean="0"/>
              <a:t>субкомпенсации</a:t>
            </a:r>
            <a:r>
              <a:rPr lang="ru-RU" dirty="0"/>
              <a:t>. Диабетическая </a:t>
            </a:r>
            <a:r>
              <a:rPr lang="ru-RU" dirty="0" smtClean="0"/>
              <a:t>нефропатия. Артериальная гипертензия </a:t>
            </a:r>
            <a:r>
              <a:rPr lang="en-US" dirty="0" smtClean="0"/>
              <a:t>III</a:t>
            </a:r>
            <a:r>
              <a:rPr lang="ru-RU" dirty="0" smtClean="0"/>
              <a:t> ст., риск 4 с преимущественным поражением почек. Хроническая </a:t>
            </a:r>
            <a:r>
              <a:rPr lang="ru-RU" dirty="0"/>
              <a:t>болезнь почек, а3, с3а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4866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</a:t>
            </a:r>
            <a:r>
              <a:rPr lang="ru-RU" sz="2800" dirty="0" err="1" smtClean="0"/>
              <a:t>ретинопатия</a:t>
            </a:r>
            <a:r>
              <a:rPr lang="en-US" sz="2800" dirty="0" smtClean="0"/>
              <a:t>,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E10-14.</a:t>
            </a:r>
            <a:r>
              <a:rPr lang="ru-RU" sz="2800" dirty="0" smtClean="0"/>
              <a:t>3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329788"/>
              </p:ext>
            </p:extLst>
          </p:nvPr>
        </p:nvGraphicFramePr>
        <p:xfrm>
          <a:off x="3511296" y="406400"/>
          <a:ext cx="8156448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0592"/>
                <a:gridCol w="57058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Характеристика</a:t>
                      </a:r>
                      <a:r>
                        <a:rPr lang="ru-RU" baseline="0" dirty="0" smtClean="0"/>
                        <a:t> изменений сосудов сетчатки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Непролиферативная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Микроаневризмы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мелкие </a:t>
                      </a:r>
                      <a:r>
                        <a:rPr lang="ru-RU" baseline="0" dirty="0" err="1" smtClean="0"/>
                        <a:t>интраретинальные</a:t>
                      </a:r>
                      <a:r>
                        <a:rPr lang="ru-RU" baseline="0" dirty="0" smtClean="0"/>
                        <a:t> кровоизлияния, отёк сетчатки, твёрдые и мягкие экссудативные очаги. </a:t>
                      </a:r>
                      <a:r>
                        <a:rPr lang="ru-RU" baseline="0" dirty="0" err="1" smtClean="0"/>
                        <a:t>Макулопатия</a:t>
                      </a:r>
                      <a:r>
                        <a:rPr lang="ru-RU" baseline="0" dirty="0" smtClean="0"/>
                        <a:t> (экссудативная, ишемическая, отёчная)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Препролиферативная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Присоединение венозных аномалий (</a:t>
                      </a:r>
                      <a:r>
                        <a:rPr lang="ru-RU" dirty="0" err="1" smtClean="0"/>
                        <a:t>чёткообразность</a:t>
                      </a:r>
                      <a:r>
                        <a:rPr lang="ru-RU" dirty="0" smtClean="0"/>
                        <a:t>, извитость,</a:t>
                      </a:r>
                      <a:r>
                        <a:rPr lang="ru-RU" baseline="0" dirty="0" smtClean="0"/>
                        <a:t> колебания </a:t>
                      </a:r>
                      <a:r>
                        <a:rPr lang="ru-RU" baseline="0" dirty="0" err="1" smtClean="0"/>
                        <a:t>колибра</a:t>
                      </a:r>
                      <a:r>
                        <a:rPr lang="ru-RU" baseline="0" dirty="0" smtClean="0"/>
                        <a:t>), множество мягких и твёрдых экссудатов, </a:t>
                      </a:r>
                      <a:r>
                        <a:rPr lang="ru-RU" baseline="0" dirty="0" err="1" smtClean="0"/>
                        <a:t>интраретинальные</a:t>
                      </a:r>
                      <a:r>
                        <a:rPr lang="ru-RU" baseline="0" dirty="0" smtClean="0"/>
                        <a:t> микрососудистые аномалии, более крупные </a:t>
                      </a:r>
                      <a:r>
                        <a:rPr lang="ru-RU" baseline="0" dirty="0" err="1" smtClean="0"/>
                        <a:t>ретинальные</a:t>
                      </a:r>
                      <a:r>
                        <a:rPr lang="ru-RU" baseline="0" dirty="0" smtClean="0"/>
                        <a:t> геморрагии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Пролиферативная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Неоваскуляризация</a:t>
                      </a:r>
                      <a:r>
                        <a:rPr lang="ru-RU" dirty="0" smtClean="0"/>
                        <a:t> диска зрительного нерва и/или других отделов сетчатки, </a:t>
                      </a:r>
                      <a:r>
                        <a:rPr lang="ru-RU" dirty="0" err="1" smtClean="0"/>
                        <a:t>ретинальные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преретинальные</a:t>
                      </a:r>
                      <a:r>
                        <a:rPr lang="ru-RU" dirty="0" smtClean="0"/>
                        <a:t> и </a:t>
                      </a:r>
                      <a:r>
                        <a:rPr lang="ru-RU" dirty="0" err="1" smtClean="0"/>
                        <a:t>интравитреальные</a:t>
                      </a:r>
                      <a:r>
                        <a:rPr lang="ru-RU" baseline="0" dirty="0" smtClean="0"/>
                        <a:t> кровоизлияния, </a:t>
                      </a:r>
                      <a:r>
                        <a:rPr lang="ru-RU" baseline="0" dirty="0" err="1" smtClean="0"/>
                        <a:t>гемофтальм</a:t>
                      </a:r>
                      <a:r>
                        <a:rPr lang="ru-RU" baseline="0" dirty="0" smtClean="0"/>
                        <a:t>, образование фиброзной ткани в области кровоизлияний и по ходу </a:t>
                      </a:r>
                      <a:r>
                        <a:rPr lang="ru-RU" baseline="0" dirty="0" err="1" smtClean="0"/>
                        <a:t>неоваскуляризации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Терминальная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Неоваскуляризация</a:t>
                      </a:r>
                      <a:r>
                        <a:rPr lang="ru-RU" baseline="0" dirty="0" smtClean="0"/>
                        <a:t> угла передней камеры глаза, ведущая к возникновению вторичной </a:t>
                      </a:r>
                      <a:r>
                        <a:rPr lang="ru-RU" baseline="0" dirty="0" err="1" smtClean="0"/>
                        <a:t>рубеозной</a:t>
                      </a:r>
                      <a:r>
                        <a:rPr lang="ru-RU" baseline="0" dirty="0" smtClean="0"/>
                        <a:t> глаукомы. Образование витреоретинальных шварт с </a:t>
                      </a:r>
                      <a:r>
                        <a:rPr lang="ru-RU" baseline="0" dirty="0" err="1" smtClean="0"/>
                        <a:t>тракционным</a:t>
                      </a:r>
                      <a:r>
                        <a:rPr lang="ru-RU" baseline="0" dirty="0" smtClean="0"/>
                        <a:t> синдромом, приводящее к отслойке сетчатки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176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smtClean="0"/>
              <a:t>синдром </a:t>
            </a:r>
            <a:r>
              <a:rPr lang="ru-RU" sz="2800" dirty="0" err="1" smtClean="0"/>
              <a:t>диабетичекой</a:t>
            </a:r>
            <a:r>
              <a:rPr lang="ru-RU" sz="2800" dirty="0" smtClean="0"/>
              <a:t> стопы,</a:t>
            </a:r>
            <a:br>
              <a:rPr lang="ru-RU" sz="2800" dirty="0" smtClean="0"/>
            </a:br>
            <a:r>
              <a:rPr lang="en-US" sz="2800" dirty="0" smtClean="0"/>
              <a:t>E10-14.</a:t>
            </a:r>
            <a:r>
              <a:rPr lang="ru-RU" sz="2800" dirty="0" smtClean="0"/>
              <a:t>5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201168"/>
            <a:ext cx="8362604" cy="643737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Синдром диабетической стопы – это патологическое состояние стоп пациента с сахарным диабетом, которое возникает на фоне поражения периферических нервов, сосудов, кожи, мягких тканей, костей и суставов и проявляется острыми и хроническими язвами, костно-суставными и гнойно-некротическими процессами:</a:t>
            </a:r>
          </a:p>
          <a:p>
            <a:pPr>
              <a:buFontTx/>
              <a:buChar char="-"/>
            </a:pPr>
            <a:r>
              <a:rPr lang="ru-RU" sz="1800" dirty="0" err="1" smtClean="0"/>
              <a:t>Нейропатическая</a:t>
            </a:r>
            <a:r>
              <a:rPr lang="ru-RU" sz="1800" dirty="0" smtClean="0"/>
              <a:t> форма (трофическая язва стопы, диабетическая </a:t>
            </a:r>
            <a:r>
              <a:rPr lang="ru-RU" sz="1800" dirty="0" err="1" smtClean="0"/>
              <a:t>остеоартропатия</a:t>
            </a:r>
            <a:r>
              <a:rPr lang="ru-RU" sz="1800" dirty="0" smtClean="0"/>
              <a:t> (стопа Шарко);</a:t>
            </a:r>
          </a:p>
          <a:p>
            <a:pPr>
              <a:buFontTx/>
              <a:buChar char="-"/>
            </a:pPr>
            <a:r>
              <a:rPr lang="ru-RU" sz="1800" dirty="0" smtClean="0"/>
              <a:t>Ишемическая форма;</a:t>
            </a:r>
          </a:p>
          <a:p>
            <a:pPr>
              <a:buFontTx/>
              <a:buChar char="-"/>
            </a:pPr>
            <a:r>
              <a:rPr lang="ru-RU" sz="1800" dirty="0" err="1" smtClean="0"/>
              <a:t>Нейроишемическая</a:t>
            </a:r>
            <a:r>
              <a:rPr lang="ru-RU" sz="1800" dirty="0" smtClean="0"/>
              <a:t> форма.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b="1" dirty="0" smtClean="0">
                <a:cs typeface="Arial" panose="020B0604020202020204" pitchFamily="34" charset="0"/>
              </a:rPr>
              <a:t>Степень </a:t>
            </a:r>
            <a:r>
              <a:rPr lang="ru-RU" altLang="ru-RU" sz="1800" b="1" dirty="0">
                <a:cs typeface="Arial" panose="020B0604020202020204" pitchFamily="34" charset="0"/>
              </a:rPr>
              <a:t>выраженности язвенного дефекта при синдроме диабетической </a:t>
            </a:r>
            <a:r>
              <a:rPr lang="ru-RU" altLang="ru-RU" sz="1800" b="1" dirty="0" smtClean="0">
                <a:cs typeface="Arial" panose="020B0604020202020204" pitchFamily="34" charset="0"/>
              </a:rPr>
              <a:t>стопы:</a:t>
            </a:r>
            <a:endParaRPr lang="ru-RU" altLang="ru-RU" sz="18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altLang="ru-RU" sz="1800" dirty="0" smtClean="0">
                <a:cs typeface="Arial" panose="020B0604020202020204" pitchFamily="34" charset="0"/>
              </a:rPr>
              <a:t>0 </a:t>
            </a:r>
            <a:r>
              <a:rPr lang="ru-RU" altLang="ru-RU" sz="1800" dirty="0">
                <a:cs typeface="Arial" panose="020B0604020202020204" pitchFamily="34" charset="0"/>
              </a:rPr>
              <a:t>– Язвенного дефекта нет (сухость кожи, гиперкератоз,  </a:t>
            </a:r>
            <a:r>
              <a:rPr lang="en-US" altLang="ru-RU" sz="1800" dirty="0" err="1">
                <a:cs typeface="Arial" panose="020B0604020202020204" pitchFamily="34" charset="0"/>
              </a:rPr>
              <a:t>hallus</a:t>
            </a:r>
            <a:r>
              <a:rPr lang="en-US" altLang="ru-RU" sz="1800" dirty="0">
                <a:cs typeface="Arial" panose="020B0604020202020204" pitchFamily="34" charset="0"/>
              </a:rPr>
              <a:t> valgus</a:t>
            </a:r>
            <a:r>
              <a:rPr lang="ru-RU" altLang="ru-RU" sz="1800" dirty="0">
                <a:cs typeface="Arial" panose="020B0604020202020204" pitchFamily="34" charset="0"/>
              </a:rPr>
              <a:t> / </a:t>
            </a:r>
            <a:r>
              <a:rPr lang="en-US" altLang="ru-RU" sz="1800" dirty="0" err="1">
                <a:cs typeface="Arial" panose="020B0604020202020204" pitchFamily="34" charset="0"/>
              </a:rPr>
              <a:t>varus</a:t>
            </a:r>
            <a:r>
              <a:rPr lang="ru-RU" altLang="ru-RU" sz="1800" dirty="0">
                <a:cs typeface="Arial" panose="020B0604020202020204" pitchFamily="34" charset="0"/>
              </a:rPr>
              <a:t>,  клювовидная деформация пальцев, грибковое поражение ногтей)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sz="1800" dirty="0">
                <a:cs typeface="Arial" panose="020B0604020202020204" pitchFamily="34" charset="0"/>
              </a:rPr>
              <a:t>1 – Поверхностная язва без признаков инфицирования (Язва  на стопе или в месте максимальной нагрузки, соприкосновения с обувью)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sz="1800" dirty="0">
                <a:cs typeface="Arial" panose="020B0604020202020204" pitchFamily="34" charset="0"/>
              </a:rPr>
              <a:t>2 – Глубокая инфицированная язва, но без вовлечения костной ткани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sz="1800" dirty="0">
                <a:cs typeface="Arial" panose="020B0604020202020204" pitchFamily="34" charset="0"/>
              </a:rPr>
              <a:t>3 – Глубокая инфицированная язва с абсцессом и вовлечением костной ткани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sz="1800" dirty="0">
                <a:cs typeface="Arial" panose="020B0604020202020204" pitchFamily="34" charset="0"/>
              </a:rPr>
              <a:t>4 – Ограниченная гангрена стопы или пальцев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sz="1800" dirty="0">
                <a:cs typeface="Arial" panose="020B0604020202020204" pitchFamily="34" charset="0"/>
              </a:rPr>
              <a:t>5 – Гангрена всей </a:t>
            </a:r>
            <a:r>
              <a:rPr lang="ru-RU" altLang="ru-RU" sz="1800" dirty="0" smtClean="0">
                <a:cs typeface="Arial" panose="020B0604020202020204" pitchFamily="34" charset="0"/>
              </a:rPr>
              <a:t>стопы</a:t>
            </a:r>
            <a:endParaRPr lang="ru-RU" altLang="ru-RU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264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</a:t>
            </a:r>
            <a:r>
              <a:rPr lang="ru-RU" sz="2800" dirty="0" err="1" smtClean="0"/>
              <a:t>нейропатия</a:t>
            </a:r>
            <a:r>
              <a:rPr lang="ru-RU" sz="2800" dirty="0" smtClean="0"/>
              <a:t>, </a:t>
            </a:r>
            <a:br>
              <a:rPr lang="ru-RU" sz="2800" dirty="0" smtClean="0"/>
            </a:br>
            <a:r>
              <a:rPr lang="en-US" sz="2800" dirty="0" smtClean="0"/>
              <a:t>E10-14.4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631767"/>
            <a:ext cx="8345978" cy="560277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Клинические формы:</a:t>
            </a:r>
          </a:p>
          <a:p>
            <a:pPr>
              <a:buFontTx/>
              <a:buChar char="-"/>
            </a:pPr>
            <a:r>
              <a:rPr lang="ru-RU" dirty="0" smtClean="0"/>
              <a:t>Дистальная сенсорно-моторная </a:t>
            </a:r>
            <a:r>
              <a:rPr lang="ru-RU" dirty="0" err="1" smtClean="0"/>
              <a:t>полинейропатия</a:t>
            </a:r>
            <a:r>
              <a:rPr lang="ru-RU" dirty="0" smtClean="0"/>
              <a:t>: болевая форма у 40-50% пациентов: боли, часто стреляющие,, болезненные тонические судороги в икроножных мышцах, снижение и исчезновение сухожильных и </a:t>
            </a:r>
            <a:r>
              <a:rPr lang="ru-RU" dirty="0" err="1" smtClean="0"/>
              <a:t>периостальных</a:t>
            </a:r>
            <a:r>
              <a:rPr lang="ru-RU" dirty="0" smtClean="0"/>
              <a:t> </a:t>
            </a:r>
            <a:r>
              <a:rPr lang="ru-RU" dirty="0"/>
              <a:t>рефлексов, слабость в нижних конечностях, парестезии (чувство ползания мурашек</a:t>
            </a:r>
            <a:r>
              <a:rPr lang="ru-RU" dirty="0" smtClean="0"/>
              <a:t>), снижение чувствительности по типу «носков», онемение конечностей в дистальных отделах (синдром «ватных» ног), атрофия мышц нижних конечностей, двигательные и вегетативно трофические нарушения, предрасположенность к ожогам, язвам, ранам.</a:t>
            </a:r>
          </a:p>
          <a:p>
            <a:pPr>
              <a:buFontTx/>
              <a:buChar char="-"/>
            </a:pPr>
            <a:r>
              <a:rPr lang="ru-RU" dirty="0" smtClean="0"/>
              <a:t>Проксимальная </a:t>
            </a:r>
            <a:r>
              <a:rPr lang="ru-RU" dirty="0" err="1" smtClean="0"/>
              <a:t>нейропатия</a:t>
            </a:r>
            <a:r>
              <a:rPr lang="ru-RU" dirty="0" smtClean="0"/>
              <a:t> (диабетическая </a:t>
            </a:r>
            <a:r>
              <a:rPr lang="ru-RU" dirty="0" err="1" smtClean="0"/>
              <a:t>амиотрофия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Мононейропатия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Нейропатия</a:t>
            </a:r>
            <a:r>
              <a:rPr lang="ru-RU" dirty="0" smtClean="0"/>
              <a:t> черепно-мозговых нервов</a:t>
            </a:r>
          </a:p>
          <a:p>
            <a:pPr>
              <a:buFontTx/>
              <a:buChar char="-"/>
            </a:pPr>
            <a:r>
              <a:rPr lang="ru-RU" dirty="0" err="1" smtClean="0"/>
              <a:t>Плексопатия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Радикулопатия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Энцефалопатия/</a:t>
            </a:r>
            <a:r>
              <a:rPr lang="ru-RU" dirty="0" err="1" smtClean="0"/>
              <a:t>миелопатия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Вегетативная (автономная) </a:t>
            </a:r>
            <a:r>
              <a:rPr lang="ru-RU" dirty="0" err="1" smtClean="0"/>
              <a:t>нейропатия</a:t>
            </a:r>
            <a:r>
              <a:rPr lang="ru-RU" dirty="0" smtClean="0"/>
              <a:t>: кардиальная («</a:t>
            </a:r>
            <a:r>
              <a:rPr lang="ru-RU" dirty="0" err="1" smtClean="0"/>
              <a:t>денервированное</a:t>
            </a:r>
            <a:r>
              <a:rPr lang="ru-RU" dirty="0" smtClean="0"/>
              <a:t> сердце»), желудочно-кишечная (нарушение перистальтики, дистония пищевода, </a:t>
            </a:r>
            <a:r>
              <a:rPr lang="ru-RU" dirty="0" err="1" smtClean="0"/>
              <a:t>гастропарез</a:t>
            </a:r>
            <a:r>
              <a:rPr lang="ru-RU" dirty="0" smtClean="0"/>
              <a:t>, рвота; дисфункция кишечника), урогенитальная (дистония мочевого пузыря, </a:t>
            </a:r>
            <a:r>
              <a:rPr lang="ru-RU" dirty="0" err="1" smtClean="0"/>
              <a:t>эректильная</a:t>
            </a:r>
            <a:r>
              <a:rPr lang="ru-RU" dirty="0" smtClean="0"/>
              <a:t> дисфункция); нарушение терморегуляции и потоотделения</a:t>
            </a:r>
          </a:p>
        </p:txBody>
      </p:sp>
    </p:spTree>
    <p:extLst>
      <p:ext uri="{BB962C8B-B14F-4D97-AF65-F5344CB8AC3E}">
        <p14:creationId xmlns:p14="http://schemas.microsoft.com/office/powerpoint/2010/main" val="2254374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err="1" smtClean="0"/>
              <a:t>диабетичекая</a:t>
            </a:r>
            <a:r>
              <a:rPr lang="ru-RU" sz="2800" dirty="0" smtClean="0"/>
              <a:t> </a:t>
            </a:r>
            <a:r>
              <a:rPr lang="ru-RU" sz="2800" dirty="0" err="1" smtClean="0"/>
              <a:t>остеоартропатия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70" y="4491"/>
            <a:ext cx="8524558" cy="1162157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 err="1" smtClean="0"/>
              <a:t>Диабетичекая</a:t>
            </a:r>
            <a:r>
              <a:rPr lang="ru-RU" sz="1900" dirty="0"/>
              <a:t> </a:t>
            </a:r>
            <a:r>
              <a:rPr lang="ru-RU" sz="1900" dirty="0" err="1" smtClean="0"/>
              <a:t>остеоартропатия</a:t>
            </a:r>
            <a:r>
              <a:rPr lang="ru-RU" sz="1900" dirty="0" smtClean="0"/>
              <a:t> Шарко – это асептическая прогрессирующая деструкция костей и суставов стопы у пациента с сахарным диабетом, ассоциированная с диабетической </a:t>
            </a:r>
            <a:r>
              <a:rPr lang="ru-RU" sz="1900" dirty="0" err="1" smtClean="0"/>
              <a:t>нейропатией</a:t>
            </a:r>
            <a:r>
              <a:rPr lang="ru-RU" sz="1900" dirty="0" smtClean="0"/>
              <a:t>, сопровождающаяся неврологическим дефицитом и приводящая к деформации конечности и утрате опорной функции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553396"/>
              </p:ext>
            </p:extLst>
          </p:nvPr>
        </p:nvGraphicFramePr>
        <p:xfrm>
          <a:off x="3555997" y="1126281"/>
          <a:ext cx="8504623" cy="377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527"/>
                <a:gridCol w="2238704"/>
                <a:gridCol w="4209392"/>
              </a:tblGrid>
              <a:tr h="380520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400" u="none" dirty="0" smtClean="0"/>
                        <a:t>Стадия </a:t>
                      </a:r>
                      <a:r>
                        <a:rPr lang="ru-RU" sz="1400" u="none" dirty="0" err="1" smtClean="0"/>
                        <a:t>нейроостеоартропатии</a:t>
                      </a:r>
                      <a:endParaRPr lang="ru-RU" sz="1400" u="none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Клинические проявления</a:t>
                      </a:r>
                      <a:endParaRPr lang="ru-RU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Методы диагностики</a:t>
                      </a:r>
                      <a:endParaRPr lang="ru-RU" sz="1400" dirty="0"/>
                    </a:p>
                  </a:txBody>
                  <a:tcPr marL="0" marR="0" marT="0" marB="0"/>
                </a:tc>
              </a:tr>
              <a:tr h="158103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Острая (активная)</a:t>
                      </a:r>
                      <a:endParaRPr lang="ru-RU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Проявления</a:t>
                      </a:r>
                      <a:r>
                        <a:rPr lang="ru-RU" sz="1400" baseline="0" dirty="0" smtClean="0"/>
                        <a:t> диабетической </a:t>
                      </a:r>
                      <a:r>
                        <a:rPr lang="ru-RU" sz="1400" baseline="0" dirty="0" err="1" smtClean="0"/>
                        <a:t>полинейропатии</a:t>
                      </a:r>
                      <a:r>
                        <a:rPr lang="ru-RU" sz="1400" baseline="0" dirty="0" smtClean="0"/>
                        <a:t>, отёк, гиперемия, гипертермия поражённой стопы; 6-8 и более месяцев (воспаление преобладает над повреждением)</a:t>
                      </a:r>
                      <a:endParaRPr lang="ru-RU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Инфракрасная термометрия поражённой и непоражённой конечности (градиент температуры </a:t>
                      </a:r>
                      <a:r>
                        <a:rPr lang="en-US" sz="1400" dirty="0" smtClean="0"/>
                        <a:t>&gt;2°C </a:t>
                      </a:r>
                      <a:r>
                        <a:rPr lang="ru-RU" sz="1400" dirty="0" smtClean="0"/>
                        <a:t>свидетельствует</a:t>
                      </a:r>
                      <a:r>
                        <a:rPr lang="ru-RU" sz="1400" baseline="0" dirty="0" smtClean="0"/>
                        <a:t> об острой стадии </a:t>
                      </a:r>
                      <a:r>
                        <a:rPr lang="ru-RU" sz="1400" baseline="0" dirty="0" err="1" smtClean="0"/>
                        <a:t>нейроостеоартропатии</a:t>
                      </a:r>
                      <a:r>
                        <a:rPr lang="ru-RU" sz="1400" baseline="0" dirty="0" smtClean="0"/>
                        <a:t>), рентгенограмма (очаги </a:t>
                      </a:r>
                      <a:r>
                        <a:rPr lang="ru-RU" sz="1400" baseline="0" dirty="0" err="1" smtClean="0"/>
                        <a:t>остеолиза</a:t>
                      </a:r>
                      <a:r>
                        <a:rPr lang="ru-RU" sz="1400" baseline="0" dirty="0" smtClean="0"/>
                        <a:t>, дислокация костей и суставов), МРТ стопы (выявление отёка костного мозга в зоне поражённого сустава, </a:t>
                      </a:r>
                      <a:r>
                        <a:rPr lang="ru-RU" sz="1400" baseline="0" dirty="0" err="1" smtClean="0"/>
                        <a:t>субхондральные</a:t>
                      </a:r>
                      <a:r>
                        <a:rPr lang="ru-RU" sz="1400" baseline="0" dirty="0" smtClean="0"/>
                        <a:t> кисты, фрагментация кости, кортикальные переломы, тендовагинит, дислокация костей и суставов)</a:t>
                      </a:r>
                      <a:endParaRPr lang="ru-RU" sz="1400" dirty="0"/>
                    </a:p>
                  </a:txBody>
                  <a:tcPr marL="0" marR="0" marT="0" marB="0"/>
                </a:tc>
              </a:tr>
              <a:tr h="12846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Хроническая (неактивная)</a:t>
                      </a:r>
                      <a:endParaRPr lang="ru-RU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Проявления</a:t>
                      </a:r>
                      <a:r>
                        <a:rPr lang="ru-RU" sz="1400" baseline="0" dirty="0" smtClean="0"/>
                        <a:t> диабетической </a:t>
                      </a:r>
                      <a:r>
                        <a:rPr lang="ru-RU" sz="1400" baseline="0" dirty="0" err="1" smtClean="0"/>
                        <a:t>полинейропатии</a:t>
                      </a:r>
                      <a:r>
                        <a:rPr lang="ru-RU" sz="1400" baseline="0" dirty="0" smtClean="0"/>
                        <a:t>, характерная деформация стопы и/или голеностопного сустава после затухания острого процесса</a:t>
                      </a:r>
                      <a:endParaRPr lang="ru-RU" sz="1400" dirty="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Рентгенография стопы и голеностопного сустава в прямой и боковой проекции</a:t>
                      </a:r>
                      <a:r>
                        <a:rPr lang="ru-RU" sz="1400" baseline="0" dirty="0" smtClean="0"/>
                        <a:t> (определяется остеопороз, </a:t>
                      </a:r>
                      <a:r>
                        <a:rPr lang="ru-RU" sz="1400" baseline="0" dirty="0" err="1" smtClean="0"/>
                        <a:t>параоссальные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обызвестления</a:t>
                      </a:r>
                      <a:r>
                        <a:rPr lang="ru-RU" sz="1400" baseline="0" dirty="0" smtClean="0"/>
                        <a:t>, </a:t>
                      </a:r>
                      <a:r>
                        <a:rPr lang="ru-RU" sz="1400" baseline="0" dirty="0" err="1" smtClean="0"/>
                        <a:t>гиперостозы</a:t>
                      </a:r>
                      <a:r>
                        <a:rPr lang="ru-RU" sz="1400" baseline="0" dirty="0" smtClean="0"/>
                        <a:t>, вывихи и подвывихи суставов, фрагментация костных структур, спонтанные переломы), МРТ (</a:t>
                      </a:r>
                      <a:r>
                        <a:rPr lang="ru-RU" sz="1400" baseline="0" dirty="0" err="1" smtClean="0"/>
                        <a:t>субхондральный</a:t>
                      </a:r>
                      <a:r>
                        <a:rPr lang="ru-RU" sz="1400" baseline="0" dirty="0" smtClean="0"/>
                        <a:t> склероз, 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кисты,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остеоартроз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повреждение связок, кортикальная костная мозоль, вывихи суставов, фиброз,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ремоделирование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костной ткани, ложный анкилоз</a:t>
                      </a:r>
                      <a:r>
                        <a:rPr lang="ru-RU" sz="1400" dirty="0" smtClean="0"/>
                        <a:t>)</a:t>
                      </a:r>
                      <a:endParaRPr lang="ru-RU" sz="1400" dirty="0"/>
                    </a:p>
                  </a:txBody>
                  <a:tcPr marL="0" marR="0" marT="0" marB="0"/>
                </a:tc>
              </a:tr>
              <a:tr h="53058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Стадия осложнений</a:t>
                      </a:r>
                      <a:endParaRPr lang="ru-RU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dirty="0" smtClean="0"/>
                        <a:t>Трофические язвы, флегмона, остеомиелит, гангрена</a:t>
                      </a:r>
                      <a:endParaRPr lang="ru-RU" sz="1400" dirty="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102188"/>
              </p:ext>
            </p:extLst>
          </p:nvPr>
        </p:nvGraphicFramePr>
        <p:xfrm>
          <a:off x="3545490" y="4944798"/>
          <a:ext cx="8530896" cy="181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379"/>
                <a:gridCol w="804041"/>
                <a:gridCol w="581747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Анатомический класс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%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Расположение основных повреждений костей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20-50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Фаланги пальцев + межфаланговые</a:t>
                      </a:r>
                      <a:r>
                        <a:rPr lang="ru-RU" sz="1400" baseline="0" dirty="0" smtClean="0"/>
                        <a:t> суставы, плюсне-фаланговые суставы + кости плюсны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15-45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Плюснево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-предплюсневые суставы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Лисфранка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Суставы предплюсны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3-10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Суставы лодыжки</a:t>
                      </a:r>
                      <a:endParaRPr lang="ru-RU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1-2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</a:pPr>
                      <a:r>
                        <a:rPr lang="ru-RU" sz="1400" dirty="0" smtClean="0"/>
                        <a:t>Пяточная кость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851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smtClean="0"/>
              <a:t>комы при сахарном диабете, </a:t>
            </a:r>
            <a:br>
              <a:rPr lang="ru-RU" sz="2800" dirty="0" smtClean="0"/>
            </a:br>
            <a:r>
              <a:rPr lang="en-US" sz="2800" dirty="0" smtClean="0"/>
              <a:t>E10-14.</a:t>
            </a:r>
            <a:r>
              <a:rPr lang="ru-RU" sz="2800" dirty="0" smtClean="0"/>
              <a:t>1,</a:t>
            </a:r>
            <a:br>
              <a:rPr lang="ru-RU" sz="2800" dirty="0" smtClean="0"/>
            </a:br>
            <a:r>
              <a:rPr lang="ru-RU" sz="2400" dirty="0" err="1" smtClean="0"/>
              <a:t>кетоацидотическая</a:t>
            </a:r>
            <a:r>
              <a:rPr lang="ru-RU" sz="2400" dirty="0" smtClean="0"/>
              <a:t> кома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0"/>
            <a:ext cx="8376631" cy="6857999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dirty="0"/>
              <a:t>Развивается при абсолютной или относительной недостаточности инсулина, а также при нарушении утилизации глюкозы тканями, когда нарушается процесс проникновения глюкозы в клетки, что приводит к энергетическому обеднению тканей, способствующему дисфункции органов. В связи с этим в компенсаторных целях для поддержания гомеостаза организм начинает получать недостающую энергию путем активного расщепления жиров – </a:t>
            </a:r>
            <a:r>
              <a:rPr lang="ru-RU" dirty="0" err="1"/>
              <a:t>липолиза</a:t>
            </a:r>
            <a:r>
              <a:rPr lang="ru-RU" dirty="0"/>
              <a:t>, в результате чего образуются кетоновые тела (ацетон), избыточное количество которого оказывает угнетающее действие на ЦНС, вследствие чего развивается </a:t>
            </a:r>
            <a:r>
              <a:rPr lang="ru-RU" dirty="0" err="1"/>
              <a:t>кетоацидотическая</a:t>
            </a:r>
            <a:r>
              <a:rPr lang="ru-RU" dirty="0"/>
              <a:t> кома. </a:t>
            </a:r>
          </a:p>
          <a:p>
            <a:pPr>
              <a:defRPr/>
            </a:pPr>
            <a:r>
              <a:rPr lang="ru-RU" dirty="0"/>
              <a:t>Концентрация кетоновых тел в крови у здоровых людей – до 100 </a:t>
            </a:r>
            <a:r>
              <a:rPr lang="ru-RU" dirty="0" err="1"/>
              <a:t>мкмоль</a:t>
            </a:r>
            <a:r>
              <a:rPr lang="ru-RU" dirty="0"/>
              <a:t>/л, в моче можно обнаружить лишь следы ацетона. </a:t>
            </a:r>
          </a:p>
          <a:p>
            <a:pPr>
              <a:defRPr/>
            </a:pPr>
            <a:r>
              <a:rPr lang="ru-RU" dirty="0"/>
              <a:t>При декомпенсации в печени образуется большое количество кетоновых тел (до 1000 </a:t>
            </a:r>
            <a:r>
              <a:rPr lang="ru-RU" dirty="0" err="1"/>
              <a:t>ммоль</a:t>
            </a:r>
            <a:r>
              <a:rPr lang="ru-RU" dirty="0"/>
              <a:t>/л за сутки). </a:t>
            </a:r>
          </a:p>
          <a:p>
            <a:pPr>
              <a:defRPr/>
            </a:pPr>
            <a:r>
              <a:rPr lang="ru-RU" dirty="0" err="1"/>
              <a:t>Провоцируюшие</a:t>
            </a:r>
            <a:r>
              <a:rPr lang="ru-RU" dirty="0"/>
              <a:t> факторы: Неверно подобранная доза инсулина, смена препарата, прекращение введения инсулина по какой-либо причине, грубое нарушение диеты, злоупотребление алкоголем, нарушение техники введения инсулина, повышение потребности в инсулине из-за особенностей состояния организма (беременность, отравление, хирургическое вмешательство, инфекции и др.).</a:t>
            </a:r>
            <a:endParaRPr lang="ru-RU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ru-RU" dirty="0"/>
              <a:t>Клиника. начало Обычно медленное – от нескольких дней до нескольких недель. Если процесс развивается на фоне острых инфекционных заболеваний или тяжелых интоксикаций, диабетическая кома может развиться и за несколько часов. Клинически диабетический </a:t>
            </a:r>
            <a:r>
              <a:rPr lang="ru-RU" dirty="0" err="1"/>
              <a:t>кетоацидоз</a:t>
            </a:r>
            <a:r>
              <a:rPr lang="ru-RU" dirty="0"/>
              <a:t> проходит три стадии – стадия умеренного </a:t>
            </a:r>
            <a:r>
              <a:rPr lang="ru-RU" dirty="0" err="1"/>
              <a:t>кетоацитоза</a:t>
            </a:r>
            <a:r>
              <a:rPr lang="ru-RU" dirty="0"/>
              <a:t>, </a:t>
            </a:r>
            <a:r>
              <a:rPr lang="ru-RU" dirty="0" err="1"/>
              <a:t>прекома</a:t>
            </a:r>
            <a:r>
              <a:rPr lang="ru-RU" dirty="0"/>
              <a:t> (декомпенсированный </a:t>
            </a:r>
            <a:r>
              <a:rPr lang="ru-RU" dirty="0" err="1"/>
              <a:t>кетоацидоз</a:t>
            </a:r>
            <a:r>
              <a:rPr lang="ru-RU" dirty="0"/>
              <a:t>), кома.</a:t>
            </a:r>
          </a:p>
          <a:p>
            <a:pPr>
              <a:defRPr/>
            </a:pPr>
            <a:r>
              <a:rPr lang="ru-RU" dirty="0"/>
              <a:t>Общая слабость, повышенная утомляемость, шум в ушах, вялость, снижение аппетита, чувство жажды, тошнота, острые боли в животе, увеличение объема выделяемой мочи; отсутствие аппетита; рвота, безучастие к происходящему, </a:t>
            </a:r>
            <a:r>
              <a:rPr lang="ru-RU" dirty="0" err="1"/>
              <a:t>затормоМоча</a:t>
            </a:r>
            <a:r>
              <a:rPr lang="ru-RU" dirty="0"/>
              <a:t> имеет запах ацетона. Сухожильные рефлексы постепенно угасают. Снижение температуры тела, заторможенность при попытке ответить на вопросы, ухудшение зрения, одышка, боли в области сердца и живота. В стадии комы – глубокий сон. </a:t>
            </a:r>
          </a:p>
          <a:p>
            <a:pPr>
              <a:defRPr/>
            </a:pPr>
            <a:r>
              <a:rPr lang="ru-RU" dirty="0"/>
              <a:t>Кожные покровы: Сухие, шершавые, холодные; щеки с легким румянцем; язык покрыт коричневым налетом, на нем могут быть видны отпечатки зубов.</a:t>
            </a:r>
            <a:endParaRPr lang="ru-RU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ru-RU" dirty="0"/>
              <a:t>Увеличение ЧД, глубокое, шумное, с запахом ацетона в выдыхаемом воздухе; снижение АД, частый ритмичный пульс</a:t>
            </a:r>
            <a:endParaRPr lang="ru-RU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ru-RU" dirty="0"/>
              <a:t>В крови и в моче – увеличение уровня сахара.</a:t>
            </a:r>
          </a:p>
        </p:txBody>
      </p:sp>
    </p:spTree>
    <p:extLst>
      <p:ext uri="{BB962C8B-B14F-4D97-AF65-F5344CB8AC3E}">
        <p14:creationId xmlns:p14="http://schemas.microsoft.com/office/powerpoint/2010/main" val="366796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smtClean="0"/>
              <a:t>комы при сахарном диабете, </a:t>
            </a:r>
            <a:br>
              <a:rPr lang="ru-RU" sz="2800" dirty="0" smtClean="0"/>
            </a:br>
            <a:r>
              <a:rPr lang="en-US" sz="2800" dirty="0" smtClean="0"/>
              <a:t>E10-14.</a:t>
            </a:r>
            <a:r>
              <a:rPr lang="ru-RU" sz="2800" dirty="0" smtClean="0"/>
              <a:t>0,</a:t>
            </a:r>
            <a:br>
              <a:rPr lang="ru-RU" sz="2800" dirty="0" smtClean="0"/>
            </a:br>
            <a:r>
              <a:rPr lang="ru-RU" sz="2400" dirty="0" err="1" smtClean="0"/>
              <a:t>лактатацидотическая</a:t>
            </a:r>
            <a:r>
              <a:rPr lang="ru-RU" sz="2400" dirty="0" smtClean="0"/>
              <a:t> 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266007"/>
            <a:ext cx="8288569" cy="621792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ru-RU" dirty="0"/>
              <a:t>Встречается реже других видов, но относится к числу самых тяжелых осложнений. Развивается в результате анаэробного гликолиза, представляющего собой один из альтернативных способов получения энергии, остаточным продуктом которого является молочная кислота. </a:t>
            </a:r>
          </a:p>
          <a:p>
            <a:pPr>
              <a:defRPr/>
            </a:pPr>
            <a:r>
              <a:rPr lang="ru-RU" dirty="0"/>
              <a:t>в здоровом организме уровень молочной кислоты находится в диапазоне 0,5-1,4 </a:t>
            </a:r>
            <a:r>
              <a:rPr lang="ru-RU" dirty="0" err="1"/>
              <a:t>ммоль</a:t>
            </a:r>
            <a:r>
              <a:rPr lang="ru-RU" dirty="0"/>
              <a:t>/л. при </a:t>
            </a:r>
            <a:r>
              <a:rPr lang="ru-RU" dirty="0" err="1"/>
              <a:t>лактатацидотической</a:t>
            </a:r>
            <a:r>
              <a:rPr lang="ru-RU" dirty="0"/>
              <a:t> коме эта цифра достигает 2 </a:t>
            </a:r>
            <a:r>
              <a:rPr lang="ru-RU" dirty="0" err="1"/>
              <a:t>ммоль</a:t>
            </a:r>
            <a:r>
              <a:rPr lang="ru-RU" dirty="0"/>
              <a:t>/л при падении уровня рН крови ниже 7,3. отмечается изменение </a:t>
            </a:r>
            <a:r>
              <a:rPr lang="ru-RU" dirty="0" err="1"/>
              <a:t>лактат-пируватного</a:t>
            </a:r>
            <a:r>
              <a:rPr lang="ru-RU" dirty="0"/>
              <a:t> баланса в сторону увеличения концентрации </a:t>
            </a:r>
            <a:r>
              <a:rPr lang="ru-RU" dirty="0" err="1"/>
              <a:t>лактата</a:t>
            </a:r>
            <a:r>
              <a:rPr lang="ru-RU" dirty="0"/>
              <a:t>. Несмотря на то, что печень в норме способна перерабатывать более 3000 </a:t>
            </a:r>
            <a:r>
              <a:rPr lang="ru-RU" dirty="0" err="1"/>
              <a:t>ммоль</a:t>
            </a:r>
            <a:r>
              <a:rPr lang="ru-RU" dirty="0"/>
              <a:t> молочной кислоты, из-за состояния тканевой гипоксии способность к переработке молочной кислоты становится значительно меньше образующегося </a:t>
            </a:r>
            <a:r>
              <a:rPr lang="ru-RU" dirty="0" err="1"/>
              <a:t>лактата</a:t>
            </a:r>
            <a:r>
              <a:rPr lang="ru-RU" dirty="0"/>
              <a:t>.</a:t>
            </a:r>
          </a:p>
          <a:p>
            <a:pPr>
              <a:defRPr/>
            </a:pPr>
            <a:r>
              <a:rPr lang="ru-RU" dirty="0" err="1"/>
              <a:t>Провоцируюшие</a:t>
            </a:r>
            <a:r>
              <a:rPr lang="ru-RU" dirty="0"/>
              <a:t> факторы: Шоковое состояние, интоксикация, сепсис, обширная кровопотеря, сердечно-сосудистая и почечная недостаточность; внутривенное введение растворов, содержащих ксилит, сорбит, фруктозу и другие сахара</a:t>
            </a:r>
          </a:p>
          <a:p>
            <a:pPr>
              <a:defRPr/>
            </a:pPr>
            <a:r>
              <a:rPr lang="ru-RU" dirty="0"/>
              <a:t>начало внезапное  </a:t>
            </a:r>
          </a:p>
          <a:p>
            <a:pPr>
              <a:defRPr/>
            </a:pPr>
            <a:r>
              <a:rPr lang="ru-RU" dirty="0"/>
              <a:t>Клиника: признаки угнетения сознания (апатия, сонливость, бред); сонливость, стремительная потеря аппетита, тошнота, рвота, мышечные боли</a:t>
            </a:r>
          </a:p>
          <a:p>
            <a:pPr>
              <a:defRPr/>
            </a:pPr>
            <a:r>
              <a:rPr lang="ru-RU" dirty="0"/>
              <a:t>Кожные покровы: бледные, холодные.</a:t>
            </a:r>
            <a:endParaRPr lang="ru-RU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ru-RU" dirty="0"/>
              <a:t>Снижение АД, учащенный пульс; нарушение возбудимости и сократительной способности миокарда, парез периферических сосудов, коллапс.</a:t>
            </a:r>
            <a:endParaRPr lang="ru-RU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ru-RU" dirty="0"/>
              <a:t>В крови Высокая концентрация молочной кислоты и </a:t>
            </a:r>
            <a:r>
              <a:rPr lang="ru-RU" dirty="0" err="1"/>
              <a:t>пирувата</a:t>
            </a:r>
            <a:r>
              <a:rPr lang="ru-RU" dirty="0"/>
              <a:t>, а также нарушение кислотно-щелочного баланса в сторону ацидоза.</a:t>
            </a:r>
          </a:p>
        </p:txBody>
      </p:sp>
    </p:spTree>
    <p:extLst>
      <p:ext uri="{BB962C8B-B14F-4D97-AF65-F5344CB8AC3E}">
        <p14:creationId xmlns:p14="http://schemas.microsoft.com/office/powerpoint/2010/main" val="2213815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осложнения:</a:t>
            </a:r>
            <a:br>
              <a:rPr lang="ru-RU" sz="3200" dirty="0" smtClean="0"/>
            </a:br>
            <a:r>
              <a:rPr lang="ru-RU" sz="2800" dirty="0" smtClean="0"/>
              <a:t>комы при сахарном диабете, </a:t>
            </a:r>
            <a:br>
              <a:rPr lang="ru-RU" sz="2800" dirty="0" smtClean="0"/>
            </a:br>
            <a:r>
              <a:rPr lang="en-US" sz="2800" dirty="0" smtClean="0"/>
              <a:t>E10-14.</a:t>
            </a:r>
            <a:r>
              <a:rPr lang="ru-RU" sz="2800" dirty="0" smtClean="0"/>
              <a:t>0,</a:t>
            </a:r>
            <a:br>
              <a:rPr lang="ru-RU" sz="2800" dirty="0" smtClean="0"/>
            </a:br>
            <a:r>
              <a:rPr lang="ru-RU" sz="2400" dirty="0" err="1" smtClean="0"/>
              <a:t>гиперосмолярная</a:t>
            </a:r>
            <a:r>
              <a:rPr lang="ru-RU" sz="2400" dirty="0" smtClean="0"/>
              <a:t> кома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266007"/>
            <a:ext cx="8412480" cy="626779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/>
              <a:t>Развивается обычно у пациентов с инсулиннезависимым сахарным диабетом легкой и средней степени тяжести, в качестве лечебных мероприятий у которых проводится диетотерапия и прием лекарственных средств, понижающих уровень сахара в крови, у пациентов пожилого возраста, ограниченных в движении. </a:t>
            </a:r>
          </a:p>
          <a:p>
            <a:pPr>
              <a:defRPr/>
            </a:pPr>
            <a:r>
              <a:rPr lang="ru-RU" dirty="0"/>
              <a:t>При высокой концентрации сахара в крови отмечается усиление выведения мочи из организма почками, в результате чего развивается обезвоживание, приводящее в свою очередь к сгущению крови и затруднению её движения по мелким сосудам. Следствием таких микроциркуляторных нарушений становится дефицит мозгового кровоснабжения. При декомпенсации в печени образуется большое количество кетоновых тел (до 1000 </a:t>
            </a:r>
            <a:r>
              <a:rPr lang="ru-RU" dirty="0" err="1"/>
              <a:t>ммоль</a:t>
            </a:r>
            <a:r>
              <a:rPr lang="ru-RU" dirty="0"/>
              <a:t>/л за сутки). </a:t>
            </a:r>
          </a:p>
          <a:p>
            <a:pPr>
              <a:defRPr/>
            </a:pPr>
            <a:r>
              <a:rPr lang="ru-RU" dirty="0" err="1"/>
              <a:t>Провоцируюшие</a:t>
            </a:r>
            <a:r>
              <a:rPr lang="ru-RU" dirty="0"/>
              <a:t> факторы: Гиподинамия, ожоги, переохлаждения, инфекционные заболевания почек и мочевыводящих путей, легких, поджелудочной железы, инфаркт миокарда и прочие состояния, которые усугубляют процесс нарушения кровоснабжения.</a:t>
            </a:r>
            <a:endParaRPr lang="ru-RU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ru-RU" dirty="0"/>
              <a:t>начало РАСТЯНУТО ВО ВРЕМЕНИ.</a:t>
            </a:r>
          </a:p>
          <a:p>
            <a:pPr>
              <a:defRPr/>
            </a:pPr>
            <a:r>
              <a:rPr lang="ru-RU" dirty="0"/>
              <a:t>Первые признаки – постоянное чувство жажды, увеличение объема мочи, общая слабость.</a:t>
            </a:r>
          </a:p>
          <a:p>
            <a:pPr>
              <a:defRPr/>
            </a:pPr>
            <a:r>
              <a:rPr lang="ru-RU" dirty="0"/>
              <a:t>Сильная жажда, увеличение мочеиспускания, помутнение сознания, галлюцинации, судороги, парезы рук и ног</a:t>
            </a:r>
          </a:p>
        </p:txBody>
      </p:sp>
    </p:spTree>
    <p:extLst>
      <p:ext uri="{BB962C8B-B14F-4D97-AF65-F5344CB8AC3E}">
        <p14:creationId xmlns:p14="http://schemas.microsoft.com/office/powerpoint/2010/main" val="1747182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сахарного диабета</a:t>
            </a:r>
            <a:br>
              <a:rPr lang="ru-RU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7424" y="0"/>
            <a:ext cx="8385184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Основы диагностики сахарного диабета: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Факторы риска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Клинические симптомы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Лабораторное определение концентрации глюкозы </a:t>
            </a:r>
            <a:r>
              <a:rPr lang="ru-RU" dirty="0"/>
              <a:t>в крови  (натощак,  через  2  ч  после </a:t>
            </a:r>
            <a:r>
              <a:rPr lang="ru-RU" dirty="0" smtClean="0"/>
              <a:t>нагрузки </a:t>
            </a:r>
            <a:r>
              <a:rPr lang="ru-RU" dirty="0"/>
              <a:t>75 г глюкозы, случайно в любое время суток вне зависимости от времени </a:t>
            </a:r>
            <a:r>
              <a:rPr lang="ru-RU" dirty="0" smtClean="0"/>
              <a:t>приема пищи</a:t>
            </a:r>
            <a:r>
              <a:rPr lang="ru-RU" dirty="0"/>
              <a:t>), </a:t>
            </a:r>
            <a:r>
              <a:rPr lang="ru-RU" dirty="0" err="1"/>
              <a:t>гликированного</a:t>
            </a:r>
            <a:r>
              <a:rPr lang="ru-RU" dirty="0"/>
              <a:t> гемоглобина </a:t>
            </a:r>
            <a:r>
              <a:rPr lang="ru-RU" dirty="0" smtClean="0"/>
              <a:t>(HbA1c</a:t>
            </a:r>
            <a:r>
              <a:rPr lang="ru-RU" dirty="0"/>
              <a:t>)</a:t>
            </a:r>
            <a:endParaRPr lang="ru-RU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Основная диагностика:</a:t>
            </a:r>
          </a:p>
          <a:p>
            <a:pPr>
              <a:spcBef>
                <a:spcPts val="600"/>
              </a:spcBef>
            </a:pPr>
            <a:r>
              <a:rPr lang="ru-RU" i="1" dirty="0" smtClean="0"/>
              <a:t>Основные клинические проявления </a:t>
            </a:r>
            <a:r>
              <a:rPr lang="ru-RU" dirty="0" smtClean="0"/>
              <a:t>– не являются основными критериями</a:t>
            </a:r>
            <a:endParaRPr lang="ru-RU" i="1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Уровень гликемии натощак – основной диагностический критерий: стандартным методом определения гликемии должен быть метод определения глюкозы в венозной плазме крови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Дополнительные методы в затруднительных ситуациях: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Уровень гликемии через 2 часа после приёма стандартной дозы глюкоза 75 г (</a:t>
            </a:r>
            <a:r>
              <a:rPr lang="ru-RU" dirty="0" err="1" smtClean="0"/>
              <a:t>глюкозотолерантный</a:t>
            </a:r>
            <a:r>
              <a:rPr lang="ru-RU" dirty="0" smtClean="0"/>
              <a:t> тест)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HbA1c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Лабораторную  диагностику  </a:t>
            </a:r>
            <a:r>
              <a:rPr lang="ru-RU" dirty="0" smtClean="0"/>
              <a:t>сахарного диабета  </a:t>
            </a:r>
            <a:r>
              <a:rPr lang="ru-RU" dirty="0"/>
              <a:t>(определение  концентрации  глюкозы  в крови, </a:t>
            </a:r>
            <a:r>
              <a:rPr lang="ru-RU" dirty="0" smtClean="0"/>
              <a:t>HbA1с</a:t>
            </a:r>
            <a:r>
              <a:rPr lang="ru-RU" dirty="0"/>
              <a:t>) проводят в </a:t>
            </a:r>
            <a:r>
              <a:rPr lang="ru-RU" dirty="0" smtClean="0"/>
              <a:t>случае выявления </a:t>
            </a:r>
            <a:r>
              <a:rPr lang="ru-RU" dirty="0"/>
              <a:t>клинических критериев (симптомов) </a:t>
            </a:r>
            <a:r>
              <a:rPr lang="ru-RU" dirty="0" smtClean="0"/>
              <a:t>сахарного диабета и наличия высокого риска сахарного диабета 2 типа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Лабораторные данные позволяют поставить диагноз сахарного диабета лишь на основании двух показателей, соответствующих критериям сахарного диабета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Определение одной лишь гликемии натощак не позволяют диагностировать около 30% случаев ранее </a:t>
            </a:r>
            <a:r>
              <a:rPr lang="ru-RU" dirty="0" err="1" smtClean="0"/>
              <a:t>недиагностированного</a:t>
            </a:r>
            <a:r>
              <a:rPr lang="ru-RU" dirty="0" smtClean="0"/>
              <a:t> сахарного диабета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Сахарный </a:t>
            </a:r>
            <a:r>
              <a:rPr lang="ru-RU" dirty="0"/>
              <a:t>диабет </a:t>
            </a:r>
            <a:r>
              <a:rPr lang="en-US" dirty="0"/>
              <a:t>II</a:t>
            </a:r>
            <a:r>
              <a:rPr lang="ru-RU" dirty="0"/>
              <a:t> типа, как правило, ассоциирован с избыточной массой тела.</a:t>
            </a:r>
          </a:p>
          <a:p>
            <a:pPr>
              <a:spcBef>
                <a:spcPts val="600"/>
              </a:spcBef>
            </a:pPr>
            <a:r>
              <a:rPr lang="ru-RU" dirty="0"/>
              <a:t>В группе пациентов с гипергликемией и нормальной массой тела следует исключать латентно протекающий аутоиммунный диабет </a:t>
            </a:r>
            <a:r>
              <a:rPr lang="en-US" dirty="0"/>
              <a:t>I</a:t>
            </a:r>
            <a:r>
              <a:rPr lang="ru-RU" dirty="0"/>
              <a:t> типа взрослых (</a:t>
            </a:r>
            <a:r>
              <a:rPr lang="en-US" dirty="0"/>
              <a:t>LADA</a:t>
            </a:r>
            <a:r>
              <a:rPr lang="ru-RU" dirty="0"/>
              <a:t>), а также сахарный диабет, вызванный хроническим панкреатитом, раком поджелудочной железы, и  другие формы симптоматического сахарного </a:t>
            </a:r>
            <a:r>
              <a:rPr lang="ru-RU" dirty="0" smtClean="0"/>
              <a:t>диабета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Скрининг гипергликемии показан всем пациентам, госпитализированным по экстренным  медицинским показаниям, в связи с острым критическим состоянием (острый коронарный  синдром, острое нарушение мозгового кровообращения, острое состояние, требующее хирургического вмешательства). </a:t>
            </a:r>
          </a:p>
        </p:txBody>
      </p:sp>
    </p:spTree>
    <p:extLst>
      <p:ext uri="{BB962C8B-B14F-4D97-AF65-F5344CB8AC3E}">
        <p14:creationId xmlns:p14="http://schemas.microsoft.com/office/powerpoint/2010/main" val="704394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8079" cy="4601183"/>
          </a:xfrm>
        </p:spPr>
        <p:txBody>
          <a:bodyPr/>
          <a:lstStyle/>
          <a:p>
            <a:r>
              <a:rPr lang="ru-RU" dirty="0" smtClean="0"/>
              <a:t>Диагностика сахарного диабета: </a:t>
            </a:r>
            <a:r>
              <a:rPr lang="ru-RU" sz="3200" dirty="0" smtClean="0"/>
              <a:t>критерии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Основание: Международная Федерация Диабета, 2006; АДА, </a:t>
            </a:r>
            <a:r>
              <a:rPr lang="ru-RU" sz="1600" dirty="0"/>
              <a:t>2017; </a:t>
            </a:r>
            <a:r>
              <a:rPr lang="ru-RU" sz="1600" dirty="0" smtClean="0"/>
              <a:t>Постановление </a:t>
            </a:r>
            <a:r>
              <a:rPr lang="ru-RU" sz="1600" dirty="0"/>
              <a:t>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245551"/>
              </p:ext>
            </p:extLst>
          </p:nvPr>
        </p:nvGraphicFramePr>
        <p:xfrm>
          <a:off x="3522715" y="339404"/>
          <a:ext cx="8539200" cy="619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00"/>
                <a:gridCol w="1612800"/>
                <a:gridCol w="1612800"/>
                <a:gridCol w="1612800"/>
                <a:gridCol w="161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Тест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Норма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Нарушение толерантности к глюкозе (</a:t>
                      </a:r>
                      <a:r>
                        <a:rPr lang="ru-RU" sz="1600" dirty="0" err="1" smtClean="0"/>
                        <a:t>предиабет</a:t>
                      </a:r>
                      <a:r>
                        <a:rPr lang="ru-RU" sz="1600" dirty="0" smtClean="0"/>
                        <a:t>)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Нарушение гликемии натощак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Сахарный диабет</a:t>
                      </a:r>
                      <a:endParaRPr lang="ru-R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Глюкоза капиллярной</a:t>
                      </a:r>
                      <a:r>
                        <a:rPr lang="ru-RU" sz="1600" baseline="0" dirty="0" smtClean="0"/>
                        <a:t> крови натощак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3,3-5,5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5,6-6,0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5,6-6,0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 smtClean="0"/>
                        <a:t>&gt;</a:t>
                      </a:r>
                      <a:r>
                        <a:rPr lang="en-US" sz="1600" u="none" dirty="0" smtClean="0"/>
                        <a:t>6</a:t>
                      </a:r>
                      <a:r>
                        <a:rPr lang="ru-RU" sz="1600" u="none" dirty="0" smtClean="0"/>
                        <a:t>,1 </a:t>
                      </a:r>
                      <a:r>
                        <a:rPr lang="ru-RU" sz="1600" u="none" dirty="0" err="1" smtClean="0"/>
                        <a:t>ммоль</a:t>
                      </a:r>
                      <a:r>
                        <a:rPr lang="ru-RU" sz="1600" u="none" dirty="0" smtClean="0"/>
                        <a:t>/л</a:t>
                      </a:r>
                      <a:r>
                        <a:rPr lang="ru-RU" sz="160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Глюкоза</a:t>
                      </a:r>
                      <a:r>
                        <a:rPr lang="ru-RU" sz="1600" baseline="0" dirty="0" smtClean="0"/>
                        <a:t> плазмы венозной крови натощак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&lt;6</a:t>
                      </a:r>
                      <a:r>
                        <a:rPr lang="ru-RU" sz="1600" dirty="0" smtClean="0"/>
                        <a:t>,1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6,1-6,9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6,1-6,9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 smtClean="0"/>
                        <a:t>&gt;</a:t>
                      </a:r>
                      <a:r>
                        <a:rPr lang="ru-RU" sz="1600" u="none" dirty="0" smtClean="0"/>
                        <a:t>7,0 </a:t>
                      </a:r>
                      <a:r>
                        <a:rPr lang="ru-RU" sz="1600" u="none" dirty="0" err="1" smtClean="0"/>
                        <a:t>ммоль</a:t>
                      </a:r>
                      <a:r>
                        <a:rPr lang="ru-RU" sz="1600" u="none" dirty="0" smtClean="0"/>
                        <a:t>/л</a:t>
                      </a:r>
                      <a:endParaRPr lang="ru-RU" sz="160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HbA1c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&lt;5,7</a:t>
                      </a:r>
                      <a:r>
                        <a:rPr lang="ru-RU" sz="1600" dirty="0" smtClean="0"/>
                        <a:t>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5,7-6,4%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6</a:t>
                      </a:r>
                      <a:r>
                        <a:rPr lang="en-US" sz="1600" dirty="0" smtClean="0"/>
                        <a:t>,</a:t>
                      </a:r>
                      <a:r>
                        <a:rPr lang="ru-RU" sz="1600" dirty="0" smtClean="0"/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 smtClean="0"/>
                        <a:t>&gt;</a:t>
                      </a:r>
                      <a:r>
                        <a:rPr lang="en-US" sz="1600" u="none" dirty="0" smtClean="0"/>
                        <a:t>6</a:t>
                      </a:r>
                      <a:r>
                        <a:rPr lang="ru-RU" sz="1600" u="none" dirty="0" smtClean="0"/>
                        <a:t>,5%</a:t>
                      </a:r>
                      <a:endParaRPr lang="ru-RU" sz="1600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Глюкозотолерантный</a:t>
                      </a:r>
                      <a:r>
                        <a:rPr lang="ru-RU" sz="1600" dirty="0" smtClean="0"/>
                        <a:t> тест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7,8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7,8-11,0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7,8 </a:t>
                      </a:r>
                      <a:r>
                        <a:rPr lang="ru-RU" sz="1600" dirty="0" err="1" smtClean="0"/>
                        <a:t>ммоль</a:t>
                      </a:r>
                      <a:r>
                        <a:rPr lang="ru-RU" sz="160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sng" dirty="0" smtClean="0"/>
                        <a:t>&gt;</a:t>
                      </a:r>
                      <a:r>
                        <a:rPr lang="ru-RU" sz="1600" u="none" dirty="0" smtClean="0"/>
                        <a:t>11,1</a:t>
                      </a:r>
                      <a:r>
                        <a:rPr lang="ru-RU" sz="1600" u="none" baseline="0" dirty="0" smtClean="0"/>
                        <a:t> </a:t>
                      </a:r>
                      <a:r>
                        <a:rPr lang="ru-RU" sz="1600" u="none" baseline="0" dirty="0" err="1" smtClean="0"/>
                        <a:t>ммоль</a:t>
                      </a:r>
                      <a:r>
                        <a:rPr lang="ru-RU" sz="1600" u="none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Случайный забор плазмы венозной крови (вне зависимости от времени суток и приёма пищи)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&lt;11,1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&lt;11,1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&lt;11,1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err="1" smtClean="0"/>
                        <a:t>ммоль</a:t>
                      </a:r>
                      <a:r>
                        <a:rPr lang="ru-RU" sz="1600" baseline="0" dirty="0" smtClean="0"/>
                        <a:t>/л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/>
                        <a:t>&gt;</a:t>
                      </a:r>
                      <a:r>
                        <a:rPr lang="ru-RU" sz="1600" u="none" dirty="0" smtClean="0"/>
                        <a:t>11,1</a:t>
                      </a:r>
                      <a:r>
                        <a:rPr lang="ru-RU" sz="1600" u="none" baseline="0" dirty="0" smtClean="0"/>
                        <a:t> </a:t>
                      </a:r>
                      <a:r>
                        <a:rPr lang="ru-RU" sz="1600" u="none" baseline="0" dirty="0" err="1" smtClean="0"/>
                        <a:t>ммоль</a:t>
                      </a:r>
                      <a:r>
                        <a:rPr lang="ru-RU" sz="1600" u="none" baseline="0" dirty="0" smtClean="0"/>
                        <a:t>/л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у пациентов с классическими симптомами гипергликемии</a:t>
                      </a:r>
                      <a:r>
                        <a:rPr lang="ru-RU" sz="1600" baseline="0" dirty="0" smtClean="0"/>
                        <a:t> (жажда, полиурия, необъяснимое падение массы тела)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68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" y="759854"/>
            <a:ext cx="3456000" cy="53189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сахарного диабета </a:t>
            </a:r>
            <a:br>
              <a:rPr lang="ru-RU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5292" y="0"/>
            <a:ext cx="8517442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Сахарный диабет – </a:t>
            </a:r>
            <a:r>
              <a:rPr lang="ru-RU" dirty="0"/>
              <a:t>это гетерогенная группа метаболических (обменных) заболеваний, характеризующихся хронической гипергликемией, которая является результатом нарушения продукции, секреции инсулина, действия инсулина или обоих этих </a:t>
            </a:r>
            <a:r>
              <a:rPr lang="ru-RU" dirty="0" smtClean="0"/>
              <a:t>факторов.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Сахарный диабет </a:t>
            </a:r>
            <a:r>
              <a:rPr lang="en-US" dirty="0" smtClean="0"/>
              <a:t>I</a:t>
            </a:r>
            <a:r>
              <a:rPr lang="ru-RU" dirty="0" smtClean="0"/>
              <a:t> типа – это эндокринное заболевание, характеризующееся синдромом хронической гипергликемии с высоким риском осложнений, развивающееся вследствие абсолютного дефицита инсулина в результате изолированной аутоиммунной деструкции бета-клеток поджелудочной железы.</a:t>
            </a:r>
          </a:p>
          <a:p>
            <a:pPr>
              <a:spcBef>
                <a:spcPts val="600"/>
              </a:spcBef>
            </a:pPr>
            <a:r>
              <a:rPr lang="ru-RU" dirty="0"/>
              <a:t>Сахарный диабет </a:t>
            </a:r>
            <a:r>
              <a:rPr lang="en-US" dirty="0" smtClean="0"/>
              <a:t>II</a:t>
            </a:r>
            <a:r>
              <a:rPr lang="ru-RU" dirty="0" smtClean="0"/>
              <a:t> </a:t>
            </a:r>
            <a:r>
              <a:rPr lang="ru-RU" dirty="0"/>
              <a:t>типа – это </a:t>
            </a:r>
            <a:r>
              <a:rPr lang="ru-RU" dirty="0" err="1" smtClean="0"/>
              <a:t>гетерогеннное</a:t>
            </a:r>
            <a:r>
              <a:rPr lang="ru-RU" dirty="0" smtClean="0"/>
              <a:t> эндокринное </a:t>
            </a:r>
            <a:r>
              <a:rPr lang="ru-RU" dirty="0"/>
              <a:t>заболевание, характеризующееся синдромом хронической гипергликемии с высоким риском осложнений, развивающееся вследствие </a:t>
            </a:r>
            <a:r>
              <a:rPr lang="ru-RU" dirty="0" smtClean="0"/>
              <a:t>недостаточного и неэффективного действия инсулина в связи с </a:t>
            </a:r>
            <a:r>
              <a:rPr lang="ru-RU" dirty="0" err="1" smtClean="0"/>
              <a:t>инсулинорезистентностью</a:t>
            </a:r>
            <a:r>
              <a:rPr lang="ru-RU" dirty="0" smtClean="0"/>
              <a:t>, относительной инсулиновой недостаточностью и нарушением секреции инсулина, что приводит к нарушению всех видов обмена веществ, прежде всего углеводного, поражению сосудов (</a:t>
            </a:r>
            <a:r>
              <a:rPr lang="ru-RU" dirty="0" err="1" smtClean="0"/>
              <a:t>ангиопатиям</a:t>
            </a:r>
            <a:r>
              <a:rPr lang="ru-RU" dirty="0" smtClean="0"/>
              <a:t>), нервной системы (</a:t>
            </a:r>
            <a:r>
              <a:rPr lang="ru-RU" dirty="0" err="1" smtClean="0"/>
              <a:t>нейропатии</a:t>
            </a:r>
            <a:r>
              <a:rPr lang="ru-RU" dirty="0" smtClean="0"/>
              <a:t>) и других органов и систем.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 </a:t>
            </a:r>
            <a:r>
              <a:rPr lang="ru-RU" dirty="0"/>
              <a:t>– </a:t>
            </a:r>
            <a:r>
              <a:rPr lang="ru-RU" dirty="0" smtClean="0"/>
              <a:t>это заболевание</a:t>
            </a:r>
            <a:r>
              <a:rPr lang="ru-RU" dirty="0"/>
              <a:t>, характеризующееся гипергликемией, впервые выявленной во время беременности, но не соответствующей критериям «</a:t>
            </a:r>
            <a:r>
              <a:rPr lang="ru-RU" dirty="0" err="1"/>
              <a:t>манифестного</a:t>
            </a:r>
            <a:r>
              <a:rPr lang="ru-RU" dirty="0"/>
              <a:t>» или </a:t>
            </a:r>
            <a:r>
              <a:rPr lang="ru-RU" dirty="0" err="1"/>
              <a:t>прегестационного</a:t>
            </a:r>
            <a:r>
              <a:rPr lang="ru-RU" dirty="0"/>
              <a:t> </a:t>
            </a:r>
            <a:r>
              <a:rPr lang="ru-RU" dirty="0" smtClean="0"/>
              <a:t>сахарного диабета.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8661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сахарного диабета:</a:t>
            </a:r>
            <a:br>
              <a:rPr lang="ru-RU" dirty="0" smtClean="0"/>
            </a:br>
            <a:r>
              <a:rPr lang="ru-RU" sz="3200" dirty="0" err="1" smtClean="0"/>
              <a:t>гликированный</a:t>
            </a:r>
            <a:r>
              <a:rPr lang="ru-RU" sz="3200" dirty="0" smtClean="0"/>
              <a:t> гемоглобин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0"/>
            <a:ext cx="8407021" cy="428718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Гликированный</a:t>
            </a:r>
            <a:r>
              <a:rPr lang="ru-RU" dirty="0" smtClean="0"/>
              <a:t> гемоглобин </a:t>
            </a:r>
            <a:r>
              <a:rPr lang="en-US" dirty="0" smtClean="0"/>
              <a:t>(HbA1c) – </a:t>
            </a:r>
            <a:r>
              <a:rPr lang="ru-RU" dirty="0" smtClean="0"/>
              <a:t>это фракция гемоглобина, в которой произошло </a:t>
            </a:r>
            <a:r>
              <a:rPr lang="ru-RU" dirty="0" err="1" smtClean="0"/>
              <a:t>неферментативное</a:t>
            </a:r>
            <a:r>
              <a:rPr lang="ru-RU" dirty="0" smtClean="0"/>
              <a:t> связывание аминокислот с глюкозой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Уровень </a:t>
            </a:r>
            <a:r>
              <a:rPr lang="ru-RU" dirty="0" err="1"/>
              <a:t>гликированного</a:t>
            </a:r>
            <a:r>
              <a:rPr lang="ru-RU" dirty="0"/>
              <a:t> гемоглобина</a:t>
            </a:r>
            <a:r>
              <a:rPr lang="ru-RU" dirty="0" smtClean="0"/>
              <a:t> </a:t>
            </a:r>
            <a:r>
              <a:rPr lang="ru-RU" dirty="0"/>
              <a:t>прямо пропорционален </a:t>
            </a:r>
            <a:r>
              <a:rPr lang="ru-RU" dirty="0" smtClean="0"/>
              <a:t>среднему уровню </a:t>
            </a:r>
            <a:r>
              <a:rPr lang="ru-RU" dirty="0"/>
              <a:t>гликемии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Уровень </a:t>
            </a:r>
            <a:r>
              <a:rPr lang="ru-RU" dirty="0" err="1" smtClean="0"/>
              <a:t>гликированного</a:t>
            </a:r>
            <a:r>
              <a:rPr lang="ru-RU" dirty="0" smtClean="0"/>
              <a:t> гемоглобина является интегральным показателем состояния углеводного обмена в течение последних 3 месяцев. Это определено продолжительностью жизни эритроцита.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Согласно ВОЗ с 2011 года </a:t>
            </a:r>
            <a:r>
              <a:rPr lang="en-US" dirty="0" smtClean="0"/>
              <a:t>HbA1c</a:t>
            </a:r>
            <a:r>
              <a:rPr lang="ru-RU" dirty="0" smtClean="0"/>
              <a:t>, определяемый методом, сертифицированном в соответствии с </a:t>
            </a:r>
            <a:r>
              <a:rPr lang="en-US" dirty="0" smtClean="0"/>
              <a:t>National </a:t>
            </a:r>
            <a:r>
              <a:rPr lang="en-US" dirty="0" err="1" smtClean="0"/>
              <a:t>Glycohemoglobin</a:t>
            </a:r>
            <a:r>
              <a:rPr lang="en-US" dirty="0" smtClean="0"/>
              <a:t> </a:t>
            </a:r>
            <a:r>
              <a:rPr lang="en-US" dirty="0" err="1" smtClean="0"/>
              <a:t>Standartization</a:t>
            </a:r>
            <a:r>
              <a:rPr lang="en-US" dirty="0" smtClean="0"/>
              <a:t> Program (NGSP)</a:t>
            </a:r>
            <a:r>
              <a:rPr lang="ru-RU" dirty="0" smtClean="0"/>
              <a:t> </a:t>
            </a:r>
            <a:r>
              <a:rPr lang="ru-RU" dirty="0"/>
              <a:t>и стандартизированного в соответствии с </a:t>
            </a:r>
            <a:r>
              <a:rPr lang="ru-RU" dirty="0" err="1"/>
              <a:t>референсными</a:t>
            </a:r>
            <a:r>
              <a:rPr lang="ru-RU" dirty="0"/>
              <a:t> значениями, принятыми в </a:t>
            </a:r>
            <a:r>
              <a:rPr lang="en-US" dirty="0" smtClean="0"/>
              <a:t>DCCT</a:t>
            </a:r>
            <a:r>
              <a:rPr lang="ru-RU" dirty="0" smtClean="0"/>
              <a:t>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является одним из диагностических критериев сахарного диабета;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используется как один из главных критериев компенсации сахарного диабета.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интерпретации величины </a:t>
            </a:r>
            <a:r>
              <a:rPr lang="ru-RU" dirty="0" err="1" smtClean="0"/>
              <a:t>гликированного</a:t>
            </a:r>
            <a:r>
              <a:rPr lang="ru-RU" dirty="0" smtClean="0"/>
              <a:t> гемоглобина следует учитывать факторы, влияющие на его уровень, и не использовать его как диагностический тест при факторах, способствующих изменению </a:t>
            </a:r>
            <a:r>
              <a:rPr lang="ru-RU" dirty="0" err="1" smtClean="0"/>
              <a:t>гликированного</a:t>
            </a:r>
            <a:r>
              <a:rPr lang="ru-RU" dirty="0" smtClean="0"/>
              <a:t> гемоглобина.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696726"/>
              </p:ext>
            </p:extLst>
          </p:nvPr>
        </p:nvGraphicFramePr>
        <p:xfrm>
          <a:off x="3566136" y="4269430"/>
          <a:ext cx="8127999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Факторы,</a:t>
                      </a:r>
                      <a:r>
                        <a:rPr lang="ru-RU" sz="1600" baseline="0" dirty="0" smtClean="0"/>
                        <a:t> способствующие повышению </a:t>
                      </a:r>
                      <a:r>
                        <a:rPr lang="en-US" sz="1600" dirty="0" smtClean="0"/>
                        <a:t>HbA1c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Факторы,</a:t>
                      </a:r>
                      <a:r>
                        <a:rPr lang="ru-RU" sz="1600" baseline="0" dirty="0" smtClean="0"/>
                        <a:t> способствующие снижению </a:t>
                      </a:r>
                      <a:r>
                        <a:rPr lang="en-US" sz="1600" dirty="0" smtClean="0"/>
                        <a:t>HbA1c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Факторы,</a:t>
                      </a:r>
                      <a:r>
                        <a:rPr lang="ru-RU" sz="1600" baseline="0" dirty="0" smtClean="0"/>
                        <a:t> способствующие изменению </a:t>
                      </a:r>
                      <a:r>
                        <a:rPr lang="en-US" sz="1600" dirty="0" smtClean="0"/>
                        <a:t>HbA1c</a:t>
                      </a:r>
                      <a:endParaRPr lang="ru-RU" sz="16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600" dirty="0" smtClean="0"/>
                        <a:t>Длительное хранение проб крови при температуре более 4°С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600" dirty="0" err="1" smtClean="0"/>
                        <a:t>Гипербилирубинемия</a:t>
                      </a:r>
                      <a:endParaRPr lang="ru-RU" sz="16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sz="1600" dirty="0" err="1" smtClean="0"/>
                        <a:t>Гиперлипидемия</a:t>
                      </a:r>
                      <a:endParaRPr lang="ru-RU" sz="16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sz="1600" dirty="0" smtClean="0"/>
                        <a:t>Почечная недостаточность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Гемоглобинопатии</a:t>
                      </a:r>
                      <a:endParaRPr lang="ru-RU" sz="1600" dirty="0" smtClean="0"/>
                    </a:p>
                    <a:p>
                      <a:r>
                        <a:rPr lang="ru-RU" sz="1600" dirty="0" smtClean="0"/>
                        <a:t>Снижение продолжительности жизни эритроцитов (например, гемолиз)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Серповидноклеточная</a:t>
                      </a:r>
                      <a:r>
                        <a:rPr lang="ru-RU" sz="1600" dirty="0" smtClean="0"/>
                        <a:t> анемия</a:t>
                      </a:r>
                    </a:p>
                    <a:p>
                      <a:r>
                        <a:rPr lang="en-US" sz="1600" dirty="0" smtClean="0"/>
                        <a:t>II-III</a:t>
                      </a:r>
                      <a:r>
                        <a:rPr lang="ru-RU" sz="1600" dirty="0" smtClean="0"/>
                        <a:t> триместры беременности</a:t>
                      </a:r>
                    </a:p>
                    <a:p>
                      <a:r>
                        <a:rPr lang="ru-RU" sz="1600" dirty="0" smtClean="0"/>
                        <a:t>Гемодиализ</a:t>
                      </a:r>
                    </a:p>
                    <a:p>
                      <a:r>
                        <a:rPr lang="ru-RU" sz="1600" dirty="0" smtClean="0"/>
                        <a:t>Недавняя</a:t>
                      </a:r>
                      <a:r>
                        <a:rPr lang="ru-RU" sz="1600" baseline="0" dirty="0" smtClean="0"/>
                        <a:t> потеря крови</a:t>
                      </a:r>
                    </a:p>
                    <a:p>
                      <a:r>
                        <a:rPr lang="ru-RU" sz="1600" baseline="0" dirty="0" smtClean="0"/>
                        <a:t>Лечение </a:t>
                      </a:r>
                      <a:r>
                        <a:rPr lang="ru-RU" sz="1600" baseline="0" dirty="0" err="1" smtClean="0"/>
                        <a:t>эритропоэтином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1319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69770" cy="4601183"/>
          </a:xfrm>
        </p:spPr>
        <p:txBody>
          <a:bodyPr/>
          <a:lstStyle/>
          <a:p>
            <a:r>
              <a:rPr lang="ru-RU" dirty="0"/>
              <a:t>Диагностика сахарного диабета:</a:t>
            </a:r>
            <a:br>
              <a:rPr lang="ru-RU" dirty="0"/>
            </a:br>
            <a:r>
              <a:rPr lang="ru-RU" sz="2700" dirty="0" smtClean="0"/>
              <a:t>пероральный </a:t>
            </a:r>
            <a:r>
              <a:rPr lang="ru-RU" sz="2700" dirty="0" err="1" smtClean="0"/>
              <a:t>глюкозотолерантный</a:t>
            </a:r>
            <a:r>
              <a:rPr lang="ru-RU" sz="2700" dirty="0" smtClean="0"/>
              <a:t> тест (ПГТТ)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70" y="1"/>
            <a:ext cx="8327444" cy="68580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Пероральный </a:t>
            </a:r>
            <a:r>
              <a:rPr lang="ru-RU" dirty="0" err="1" smtClean="0"/>
              <a:t>глюкозотолерантный</a:t>
            </a:r>
            <a:r>
              <a:rPr lang="ru-RU" dirty="0" smtClean="0"/>
              <a:t> тест – это  единственный наиболее приемлемый тест для диагностики нарушенной толерантности к глюкозе и нарушенной гликемии натощак</a:t>
            </a:r>
          </a:p>
          <a:p>
            <a:pPr>
              <a:spcBef>
                <a:spcPts val="600"/>
              </a:spcBef>
            </a:pPr>
            <a:r>
              <a:rPr lang="ru-RU" dirty="0"/>
              <a:t>ПГТТ с 75 г глюкозы – это безопасный нагрузочный диагностический тест для выявления нарушений углеводного обмена во время </a:t>
            </a:r>
            <a:r>
              <a:rPr lang="ru-RU" dirty="0" smtClean="0"/>
              <a:t>беременности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Интерпретация </a:t>
            </a:r>
            <a:r>
              <a:rPr lang="ru-RU" dirty="0"/>
              <a:t>результатов ПГТТ может проводиться врачами любой специальности (гинекологом, эндокринологом, врачом общей практики)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Правила выполнения перорального </a:t>
            </a:r>
            <a:r>
              <a:rPr lang="ru-RU" dirty="0" err="1" smtClean="0"/>
              <a:t>глюкозотолерантного</a:t>
            </a:r>
            <a:r>
              <a:rPr lang="ru-RU" dirty="0" smtClean="0"/>
              <a:t> теста: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Тест </a:t>
            </a:r>
            <a:r>
              <a:rPr lang="ru-RU" dirty="0"/>
              <a:t>выполняется на фоне обычного питания (не менее 150 г углеводов в день</a:t>
            </a:r>
            <a:r>
              <a:rPr lang="ru-RU" dirty="0" smtClean="0"/>
              <a:t>) и обычного режима физической активности </a:t>
            </a:r>
            <a:r>
              <a:rPr lang="ru-RU" dirty="0"/>
              <a:t>как минимум в течение 3 дней, предшествовавших </a:t>
            </a:r>
            <a:r>
              <a:rPr lang="ru-RU" dirty="0" smtClean="0"/>
              <a:t>исследованию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Тест </a:t>
            </a:r>
            <a:r>
              <a:rPr lang="ru-RU" dirty="0"/>
              <a:t>проводится утром натощак после 8-14-часового ночного голодания.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Последний </a:t>
            </a:r>
            <a:r>
              <a:rPr lang="ru-RU" dirty="0"/>
              <a:t>приём пищи должен обязательно содержать 30-50 г углеводов.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Пить </a:t>
            </a:r>
            <a:r>
              <a:rPr lang="ru-RU" dirty="0"/>
              <a:t>воду не запрещается. В процессе проведения теста </a:t>
            </a:r>
            <a:r>
              <a:rPr lang="ru-RU" dirty="0" smtClean="0"/>
              <a:t>пациент должен </a:t>
            </a:r>
            <a:r>
              <a:rPr lang="ru-RU" dirty="0"/>
              <a:t>сидеть. Курение исключается. Лекарственные средства, по возможности, следует принимать после проведения теста.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Определение </a:t>
            </a:r>
            <a:r>
              <a:rPr lang="ru-RU" dirty="0"/>
              <a:t>глюкозы венозной крови плазмы выполняется только в лаборатории. Кровь забирается в холодную пробирку (лучше вакуумную), содержащую консерванты: фторид натрия (6 мг/1 мл цельной крови) как ингибитор </a:t>
            </a:r>
            <a:r>
              <a:rPr lang="ru-RU" dirty="0" err="1"/>
              <a:t>энолазы</a:t>
            </a:r>
            <a:r>
              <a:rPr lang="ru-RU" dirty="0"/>
              <a:t> для предотвращения спонтанного гликолиза, </a:t>
            </a:r>
            <a:r>
              <a:rPr lang="en-US" dirty="0"/>
              <a:t>EDTA</a:t>
            </a:r>
            <a:r>
              <a:rPr lang="ru-RU" dirty="0"/>
              <a:t> или цитрат натрия как антикоагулянты. Пробирка помещается в воду со льдом. Кровь центрифугируется не позднее ближайших 30 минут для разделения плазмы и форменных элементов. Плазма переносится в другую пластиковую пробирку, где и производится определение уровня глюкозы.</a:t>
            </a:r>
          </a:p>
          <a:p>
            <a:pPr>
              <a:spcBef>
                <a:spcPts val="600"/>
              </a:spcBef>
            </a:pPr>
            <a:r>
              <a:rPr lang="ru-RU" dirty="0"/>
              <a:t>Этапы выполнения ПГТТ: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1 этап: забор первой пробы плазмы венозной крови натощак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2 этап: </a:t>
            </a:r>
            <a:r>
              <a:rPr lang="ru-RU" dirty="0" smtClean="0"/>
              <a:t>пациент </a:t>
            </a:r>
            <a:r>
              <a:rPr lang="ru-RU" dirty="0"/>
              <a:t>в течение 5 минут выпивает раствор глюкозы (75 </a:t>
            </a:r>
            <a:r>
              <a:rPr lang="ru-RU" dirty="0" smtClean="0"/>
              <a:t>г безводной глюкозы или 82,5 г моногидрата глюкозы </a:t>
            </a:r>
            <a:r>
              <a:rPr lang="ru-RU" dirty="0"/>
              <a:t>на 250-300 мл тёплой питьевой воды); начало приёма глюкозы считается началом теста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3 этап: </a:t>
            </a:r>
            <a:r>
              <a:rPr lang="ru-RU" dirty="0" smtClean="0"/>
              <a:t>следующая проба </a:t>
            </a:r>
            <a:r>
              <a:rPr lang="ru-RU" dirty="0"/>
              <a:t>крови для определения уровня глюкозы венозной плазмы </a:t>
            </a:r>
            <a:r>
              <a:rPr lang="ru-RU" dirty="0" smtClean="0"/>
              <a:t>берётся </a:t>
            </a:r>
            <a:r>
              <a:rPr lang="ru-RU" dirty="0"/>
              <a:t>через </a:t>
            </a:r>
            <a:r>
              <a:rPr lang="ru-RU" dirty="0" smtClean="0"/>
              <a:t>2 </a:t>
            </a:r>
            <a:r>
              <a:rPr lang="ru-RU" dirty="0"/>
              <a:t>часа после нагрузки </a:t>
            </a:r>
            <a:r>
              <a:rPr lang="ru-RU" dirty="0" smtClean="0"/>
              <a:t>глюкозой (у беременных через 1 и 2 часа)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ПГТТ не проводится при раннем токсикозе беременности (тошнота, рвота), необходимости соблюдения строгого постельного режима, на фоне острого воспалительного или инфекционного заболевания, при обострении хронического панкреатита или наличии демпинг-синдрома (синдром резецированного желудка</a:t>
            </a:r>
            <a:r>
              <a:rPr lang="ru-RU" dirty="0" smtClean="0"/>
              <a:t>); следует также учитывать влияние лекарственных препаратов, которые может принимать пациент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b="1" dirty="0" smtClean="0"/>
              <a:t>Проведение </a:t>
            </a:r>
            <a:r>
              <a:rPr lang="ru-RU" b="1" dirty="0"/>
              <a:t>ПГТТ на сроках 32 недели и позже может быть опасным для плода</a:t>
            </a:r>
            <a:r>
              <a:rPr lang="ru-RU" b="1" dirty="0" smtClean="0"/>
              <a:t>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27377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69770" cy="4601183"/>
          </a:xfrm>
        </p:spPr>
        <p:txBody>
          <a:bodyPr/>
          <a:lstStyle/>
          <a:p>
            <a:r>
              <a:rPr lang="ru-RU" dirty="0"/>
              <a:t>Диагностика сахарного диабета:</a:t>
            </a:r>
            <a:br>
              <a:rPr lang="ru-RU" dirty="0"/>
            </a:br>
            <a:r>
              <a:rPr lang="ru-RU" sz="2700" dirty="0" smtClean="0"/>
              <a:t>пероральный </a:t>
            </a:r>
            <a:r>
              <a:rPr lang="ru-RU" sz="2700" dirty="0" err="1" smtClean="0"/>
              <a:t>глюкозотолерантный</a:t>
            </a:r>
            <a:r>
              <a:rPr lang="ru-RU" sz="2700" dirty="0" smtClean="0"/>
              <a:t> тест,</a:t>
            </a:r>
            <a:br>
              <a:rPr lang="ru-RU" sz="2700" dirty="0" smtClean="0"/>
            </a:br>
            <a:r>
              <a:rPr lang="ru-RU" sz="2400" dirty="0" smtClean="0"/>
              <a:t>группы риска (показания к ПГТТ)</a:t>
            </a:r>
            <a:br>
              <a:rPr lang="ru-RU" sz="2400" dirty="0" smtClean="0"/>
            </a:br>
            <a:r>
              <a:rPr lang="ru-RU" sz="1600" dirty="0" smtClean="0"/>
              <a:t>Основание: Американская </a:t>
            </a:r>
            <a:r>
              <a:rPr lang="ru-RU" sz="1600" dirty="0" err="1"/>
              <a:t>Д</a:t>
            </a:r>
            <a:r>
              <a:rPr lang="ru-RU" sz="1600" dirty="0" err="1" smtClean="0"/>
              <a:t>иабетологическая</a:t>
            </a:r>
            <a:r>
              <a:rPr lang="ru-RU" sz="1600" dirty="0" smtClean="0"/>
              <a:t> Ассоциация, 2017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6189" y="179881"/>
            <a:ext cx="8331258" cy="647575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Взрослые пациенты с избыточной массой тела (ИМТ</a:t>
            </a:r>
            <a:r>
              <a:rPr lang="en-US" dirty="0" smtClean="0"/>
              <a:t>&gt;</a:t>
            </a:r>
            <a:r>
              <a:rPr lang="ru-RU" dirty="0" smtClean="0"/>
              <a:t>25</a:t>
            </a:r>
            <a:r>
              <a:rPr lang="en-US" dirty="0" smtClean="0"/>
              <a:t> </a:t>
            </a:r>
            <a:r>
              <a:rPr lang="ru-RU" dirty="0" smtClean="0"/>
              <a:t>кг/м</a:t>
            </a:r>
            <a:r>
              <a:rPr lang="ru-RU" dirty="0" smtClean="0">
                <a:latin typeface="Corbel" panose="020B0503020204020204" pitchFamily="34" charset="0"/>
              </a:rPr>
              <a:t>²), имеющие дополнительные факторы риска: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Отсутствие физической активности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Наличие сахарного диабета у родственников первой степени родства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Принадлежность к этнической группе с высоким риском развития сахарного диабета (афроамериканцы, латиноамериканцы, коренные американцы, американцы азиатского происхождения, жители тихоокеанских островов)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Женщины, родившие ребёнка с весом более 4 кг или имевшие </a:t>
            </a:r>
            <a:r>
              <a:rPr lang="ru-RU" dirty="0" err="1" smtClean="0">
                <a:latin typeface="Corbel" panose="020B0503020204020204" pitchFamily="34" charset="0"/>
              </a:rPr>
              <a:t>гестационный</a:t>
            </a:r>
            <a:r>
              <a:rPr lang="ru-RU" dirty="0" smtClean="0">
                <a:latin typeface="Corbel" panose="020B0503020204020204" pitchFamily="34" charset="0"/>
              </a:rPr>
              <a:t> сахарный диабет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Артериальная гипертензия, лечение </a:t>
            </a:r>
            <a:r>
              <a:rPr lang="ru-RU" dirty="0" err="1" smtClean="0">
                <a:latin typeface="Corbel" panose="020B0503020204020204" pitchFamily="34" charset="0"/>
              </a:rPr>
              <a:t>антигипертензивными</a:t>
            </a:r>
            <a:r>
              <a:rPr lang="ru-RU" dirty="0" smtClean="0">
                <a:latin typeface="Corbel" panose="020B0503020204020204" pitchFamily="34" charset="0"/>
              </a:rPr>
              <a:t> препаратами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Уровень ХС ЛПВП</a:t>
            </a:r>
            <a:r>
              <a:rPr lang="en-US" dirty="0" smtClean="0">
                <a:latin typeface="Corbel" panose="020B0503020204020204" pitchFamily="34" charset="0"/>
              </a:rPr>
              <a:t> &lt;</a:t>
            </a:r>
            <a:r>
              <a:rPr lang="ru-RU" dirty="0" smtClean="0">
                <a:latin typeface="Corbel" panose="020B0503020204020204" pitchFamily="34" charset="0"/>
              </a:rPr>
              <a:t>0,9 </a:t>
            </a:r>
            <a:r>
              <a:rPr lang="ru-RU" dirty="0" err="1" smtClean="0">
                <a:latin typeface="Corbel" panose="020B0503020204020204" pitchFamily="34" charset="0"/>
              </a:rPr>
              <a:t>ммоль</a:t>
            </a:r>
            <a:r>
              <a:rPr lang="ru-RU" dirty="0" smtClean="0">
                <a:latin typeface="Corbel" panose="020B0503020204020204" pitchFamily="34" charset="0"/>
              </a:rPr>
              <a:t>/л или триглицеридов </a:t>
            </a:r>
            <a:r>
              <a:rPr lang="en-US" dirty="0" smtClean="0">
                <a:latin typeface="Corbel" panose="020B0503020204020204" pitchFamily="34" charset="0"/>
              </a:rPr>
              <a:t>&gt;</a:t>
            </a:r>
            <a:r>
              <a:rPr lang="ru-RU" dirty="0" smtClean="0">
                <a:latin typeface="Corbel" panose="020B0503020204020204" pitchFamily="34" charset="0"/>
              </a:rPr>
              <a:t>2,82 </a:t>
            </a:r>
            <a:r>
              <a:rPr lang="ru-RU" dirty="0" err="1" smtClean="0">
                <a:latin typeface="Corbel" panose="020B0503020204020204" pitchFamily="34" charset="0"/>
              </a:rPr>
              <a:t>ммоль</a:t>
            </a:r>
            <a:r>
              <a:rPr lang="ru-RU" dirty="0" smtClean="0">
                <a:latin typeface="Corbel" panose="020B0503020204020204" pitchFamily="34" charset="0"/>
              </a:rPr>
              <a:t>/л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Синдром поликистозных яичников</a:t>
            </a:r>
          </a:p>
          <a:p>
            <a:pPr>
              <a:buFontTx/>
              <a:buChar char="-"/>
            </a:pPr>
            <a:r>
              <a:rPr lang="en-US" dirty="0" smtClean="0"/>
              <a:t>HbA1c</a:t>
            </a:r>
            <a:r>
              <a:rPr lang="ru-RU" dirty="0" smtClean="0"/>
              <a:t> </a:t>
            </a:r>
            <a:r>
              <a:rPr lang="en-US" u="sng" dirty="0" smtClean="0"/>
              <a:t>&gt;</a:t>
            </a:r>
            <a:r>
              <a:rPr lang="en-US" dirty="0" smtClean="0"/>
              <a:t>5,7%</a:t>
            </a:r>
            <a:r>
              <a:rPr lang="ru-RU" dirty="0" smtClean="0"/>
              <a:t>, нарушение толерантности к глюкозе, нарушение гликемии натощак в анамнезе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Другие клинические состояния, ассоциированные с </a:t>
            </a:r>
            <a:r>
              <a:rPr lang="ru-RU" dirty="0" err="1" smtClean="0">
                <a:latin typeface="Corbel" panose="020B0503020204020204" pitchFamily="34" charset="0"/>
              </a:rPr>
              <a:t>инсулинорезистентностью</a:t>
            </a:r>
            <a:r>
              <a:rPr lang="ru-RU" dirty="0" smtClean="0">
                <a:latin typeface="Corbel" panose="020B0503020204020204" pitchFamily="34" charset="0"/>
              </a:rPr>
              <a:t> (выраженное ожирение, чёрный </a:t>
            </a:r>
            <a:r>
              <a:rPr lang="ru-RU" dirty="0" err="1" smtClean="0">
                <a:latin typeface="Corbel" panose="020B0503020204020204" pitchFamily="34" charset="0"/>
              </a:rPr>
              <a:t>акантоз</a:t>
            </a:r>
            <a:r>
              <a:rPr lang="ru-RU" dirty="0" smtClean="0">
                <a:latin typeface="Corbel" panose="020B0503020204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Сердечно-сосудистые заболевания в анамнезе</a:t>
            </a:r>
          </a:p>
          <a:p>
            <a:pPr>
              <a:buFontTx/>
              <a:buChar char="-"/>
            </a:pPr>
            <a:r>
              <a:rPr lang="ru-RU" dirty="0" smtClean="0">
                <a:latin typeface="Corbel" panose="020B0503020204020204" pitchFamily="34" charset="0"/>
              </a:rPr>
              <a:t>Возраст </a:t>
            </a:r>
            <a:r>
              <a:rPr lang="en-US" dirty="0" smtClean="0">
                <a:latin typeface="Corbel" panose="020B0503020204020204" pitchFamily="34" charset="0"/>
              </a:rPr>
              <a:t>&gt;</a:t>
            </a:r>
            <a:r>
              <a:rPr lang="ru-RU" dirty="0" smtClean="0">
                <a:latin typeface="Corbel" panose="020B0503020204020204" pitchFamily="34" charset="0"/>
              </a:rPr>
              <a:t>45 лет</a:t>
            </a:r>
          </a:p>
          <a:p>
            <a:pPr marL="0" indent="0">
              <a:buNone/>
            </a:pPr>
            <a:r>
              <a:rPr lang="ru-RU" dirty="0" smtClean="0">
                <a:latin typeface="Corbel" panose="020B0503020204020204" pitchFamily="34" charset="0"/>
              </a:rPr>
              <a:t>Если получены нормальные результаты, повтор исследования рекомендуется через 3 года. Более частое обследование возможно при сомнительных результатах и наличии (появлении) факторов риска</a:t>
            </a:r>
          </a:p>
        </p:txBody>
      </p:sp>
    </p:spTree>
    <p:extLst>
      <p:ext uri="{BB962C8B-B14F-4D97-AF65-F5344CB8AC3E}">
        <p14:creationId xmlns:p14="http://schemas.microsoft.com/office/powerpoint/2010/main" val="35210281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0"/>
            <a:ext cx="8459379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Дифференциальная диагностика </a:t>
            </a:r>
            <a:r>
              <a:rPr lang="ru-RU" dirty="0" smtClean="0"/>
              <a:t>сахарного диабета 1 </a:t>
            </a:r>
            <a:r>
              <a:rPr lang="ru-RU" dirty="0"/>
              <a:t>или 2 типа проводится в случае </a:t>
            </a:r>
            <a:r>
              <a:rPr lang="ru-RU" dirty="0" smtClean="0"/>
              <a:t>отсутствия двух  </a:t>
            </a:r>
            <a:r>
              <a:rPr lang="ru-RU" dirty="0"/>
              <a:t>и более </a:t>
            </a:r>
            <a:r>
              <a:rPr lang="ru-RU" dirty="0" smtClean="0"/>
              <a:t>диагностических критериев  </a:t>
            </a:r>
            <a:r>
              <a:rPr lang="ru-RU" dirty="0"/>
              <a:t>на основании </a:t>
            </a:r>
            <a:r>
              <a:rPr lang="ru-RU" dirty="0" smtClean="0"/>
              <a:t>дополнительных мероприятий: определение </a:t>
            </a:r>
            <a:r>
              <a:rPr lang="ru-RU" dirty="0"/>
              <a:t>в сыворотке или плазме крови уровней диабет-ассоциированных антител, </a:t>
            </a:r>
            <a:r>
              <a:rPr lang="ru-RU" dirty="0" smtClean="0"/>
              <a:t>определение С-пептида </a:t>
            </a:r>
            <a:r>
              <a:rPr lang="ru-RU" dirty="0"/>
              <a:t>(базальный, стимулированный).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С-пептид – это один из продуктов биосинтеза инсулина, который образуется при протеолитическом расщеплении </a:t>
            </a:r>
            <a:r>
              <a:rPr lang="ru-RU" dirty="0" err="1" smtClean="0"/>
              <a:t>проинсулина</a:t>
            </a:r>
            <a:r>
              <a:rPr lang="ru-RU" dirty="0" smtClean="0"/>
              <a:t> (предшественника инсулина)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С-пептид всегда выделяется и поступает в кровь в </a:t>
            </a:r>
            <a:r>
              <a:rPr lang="ru-RU" dirty="0" err="1" smtClean="0"/>
              <a:t>эквимолярном</a:t>
            </a:r>
            <a:r>
              <a:rPr lang="ru-RU" dirty="0" smtClean="0"/>
              <a:t> соотношении с инсулином и отражает уровень эндогенной секреции инсулина.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Таким образом, определение С-пептида позволяет оценивать функцию бета-клеток поджелудочной железы даже на фоне получения препаратов инсулина, так как они не влияют на уровень С-пептида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Содержание в крови С-пептида при определении его </a:t>
            </a:r>
            <a:r>
              <a:rPr lang="ru-RU" dirty="0" err="1" smtClean="0"/>
              <a:t>радиоиммунным</a:t>
            </a:r>
            <a:r>
              <a:rPr lang="ru-RU" dirty="0" smtClean="0"/>
              <a:t> методом составляет 0,28-1,32 </a:t>
            </a:r>
            <a:r>
              <a:rPr lang="ru-RU" dirty="0" err="1" smtClean="0"/>
              <a:t>пмоль</a:t>
            </a:r>
            <a:r>
              <a:rPr lang="ru-RU" dirty="0" smtClean="0"/>
              <a:t>/л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сахарном диабете </a:t>
            </a:r>
            <a:r>
              <a:rPr lang="en-US" dirty="0" smtClean="0"/>
              <a:t>I </a:t>
            </a:r>
            <a:r>
              <a:rPr lang="ru-RU" dirty="0" smtClean="0"/>
              <a:t>типа содержание в крови С-пептида резко снижено или не определяется (абсолютная инсулиновая недостаточность)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сахарном диабете </a:t>
            </a:r>
            <a:r>
              <a:rPr lang="en-US" dirty="0" smtClean="0"/>
              <a:t>II </a:t>
            </a:r>
            <a:r>
              <a:rPr lang="ru-RU" dirty="0" smtClean="0"/>
              <a:t>типа </a:t>
            </a:r>
            <a:r>
              <a:rPr lang="ru-RU" dirty="0"/>
              <a:t>содержание в крови </a:t>
            </a:r>
            <a:r>
              <a:rPr lang="ru-RU" dirty="0" smtClean="0"/>
              <a:t>С-пептида в пределах нормы или повышено.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Диагностика сахарного диабета:</a:t>
            </a:r>
            <a:br>
              <a:rPr lang="ru-RU" dirty="0" smtClean="0"/>
            </a:br>
            <a:r>
              <a:rPr lang="ru-RU" sz="3200" dirty="0" smtClean="0"/>
              <a:t>с-пептид:</a:t>
            </a:r>
            <a:br>
              <a:rPr lang="ru-RU" sz="3200" dirty="0" smtClean="0"/>
            </a:br>
            <a:r>
              <a:rPr lang="ru-RU" sz="2800" dirty="0" smtClean="0"/>
              <a:t>дифференциальная диагностика 1 и 2 типов сахарного диабета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7184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0"/>
            <a:ext cx="8459379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Наследственный </a:t>
            </a:r>
            <a:r>
              <a:rPr lang="ru-RU" dirty="0"/>
              <a:t>и лекарственный </a:t>
            </a:r>
            <a:r>
              <a:rPr lang="ru-RU" dirty="0" smtClean="0"/>
              <a:t>анамнез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Наличие сопутствующей </a:t>
            </a:r>
            <a:r>
              <a:rPr lang="ru-RU" dirty="0"/>
              <a:t>патологии: панкреатит и другая патология поджелудочной </a:t>
            </a:r>
            <a:r>
              <a:rPr lang="ru-RU" dirty="0" smtClean="0"/>
              <a:t>железы</a:t>
            </a:r>
            <a:r>
              <a:rPr lang="ru-RU" dirty="0"/>
              <a:t>, эндокринные заболевания, другие </a:t>
            </a:r>
            <a:r>
              <a:rPr lang="ru-RU" dirty="0" smtClean="0"/>
              <a:t>заболевания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Специфические  </a:t>
            </a:r>
            <a:r>
              <a:rPr lang="ru-RU" dirty="0"/>
              <a:t>клинические  проявления: </a:t>
            </a:r>
            <a:r>
              <a:rPr lang="ru-RU" dirty="0" smtClean="0"/>
              <a:t>глухота</a:t>
            </a:r>
            <a:r>
              <a:rPr lang="ru-RU" dirty="0"/>
              <a:t>, </a:t>
            </a:r>
            <a:r>
              <a:rPr lang="ru-RU" dirty="0" smtClean="0"/>
              <a:t>нарушения зрения с </a:t>
            </a:r>
            <a:r>
              <a:rPr lang="ru-RU" dirty="0"/>
              <a:t>атрофией </a:t>
            </a:r>
            <a:r>
              <a:rPr lang="ru-RU" dirty="0" smtClean="0"/>
              <a:t>сетчатки</a:t>
            </a:r>
            <a:r>
              <a:rPr lang="ru-RU" dirty="0"/>
              <a:t>, проявления </a:t>
            </a:r>
            <a:r>
              <a:rPr lang="ru-RU" dirty="0" smtClean="0"/>
              <a:t>энцефалопатии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Изменения внешности</a:t>
            </a:r>
            <a:r>
              <a:rPr lang="ru-RU" dirty="0"/>
              <a:t>: </a:t>
            </a:r>
            <a:r>
              <a:rPr lang="ru-RU" dirty="0" smtClean="0"/>
              <a:t>нарушения роста</a:t>
            </a:r>
            <a:r>
              <a:rPr lang="ru-RU" dirty="0"/>
              <a:t>, </a:t>
            </a:r>
            <a:r>
              <a:rPr lang="ru-RU" dirty="0" err="1" smtClean="0"/>
              <a:t>эльфоподобное</a:t>
            </a:r>
            <a:r>
              <a:rPr lang="ru-RU" dirty="0" smtClean="0"/>
              <a:t> лицо</a:t>
            </a:r>
            <a:r>
              <a:rPr lang="ru-RU" dirty="0"/>
              <a:t>, </a:t>
            </a:r>
            <a:r>
              <a:rPr lang="ru-RU" dirty="0" smtClean="0"/>
              <a:t>крыловидные складки  </a:t>
            </a:r>
            <a:r>
              <a:rPr lang="ru-RU" dirty="0"/>
              <a:t>шеи, </a:t>
            </a:r>
            <a:r>
              <a:rPr lang="ru-RU" dirty="0" smtClean="0"/>
              <a:t>большие уши</a:t>
            </a:r>
            <a:r>
              <a:rPr lang="ru-RU" dirty="0"/>
              <a:t>, </a:t>
            </a:r>
            <a:r>
              <a:rPr lang="ru-RU" dirty="0" err="1" smtClean="0"/>
              <a:t>микрогнатия</a:t>
            </a:r>
            <a:r>
              <a:rPr lang="ru-RU" dirty="0"/>
              <a:t>, </a:t>
            </a:r>
            <a:r>
              <a:rPr lang="ru-RU" dirty="0" smtClean="0"/>
              <a:t>отсутствие  </a:t>
            </a:r>
            <a:r>
              <a:rPr lang="ru-RU" dirty="0"/>
              <a:t>подкожно-жировой </a:t>
            </a:r>
            <a:r>
              <a:rPr lang="ru-RU" dirty="0" smtClean="0"/>
              <a:t>клетчатки</a:t>
            </a:r>
            <a:r>
              <a:rPr lang="ru-RU" dirty="0"/>
              <a:t>, </a:t>
            </a:r>
            <a:r>
              <a:rPr lang="ru-RU" dirty="0" smtClean="0"/>
              <a:t>нарушение </a:t>
            </a:r>
            <a:r>
              <a:rPr lang="ru-RU" dirty="0"/>
              <a:t>полового развития, </a:t>
            </a:r>
            <a:r>
              <a:rPr lang="ru-RU" dirty="0" err="1"/>
              <a:t>acantosis</a:t>
            </a:r>
            <a:r>
              <a:rPr lang="ru-RU" dirty="0"/>
              <a:t> </a:t>
            </a:r>
            <a:r>
              <a:rPr lang="ru-RU" dirty="0" err="1"/>
              <a:t>nigricans</a:t>
            </a:r>
            <a:r>
              <a:rPr lang="ru-RU" dirty="0"/>
              <a:t> и </a:t>
            </a:r>
            <a:r>
              <a:rPr lang="ru-RU" dirty="0" smtClean="0"/>
              <a:t>иное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При </a:t>
            </a:r>
            <a:r>
              <a:rPr lang="ru-RU" dirty="0" smtClean="0"/>
              <a:t>необходимости проводится консультация врача-генетика и генетическое тестирование</a:t>
            </a:r>
            <a:r>
              <a:rPr lang="ru-RU" dirty="0"/>
              <a:t>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Диагностика сахарного диабета:</a:t>
            </a:r>
            <a:br>
              <a:rPr lang="ru-RU" dirty="0" smtClean="0"/>
            </a:br>
            <a:r>
              <a:rPr lang="ru-RU" sz="2800" dirty="0" smtClean="0"/>
              <a:t>дифференциальная диагностика специфического сахарного диабета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8971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0"/>
            <a:ext cx="8459379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При выявлении гипергликемии на фоне критического состояния, обусловленного </a:t>
            </a:r>
            <a:r>
              <a:rPr lang="ru-RU" dirty="0" smtClean="0"/>
              <a:t>различными интеркуррентными заболеваниями (инфаркт миокарда</a:t>
            </a:r>
            <a:r>
              <a:rPr lang="ru-RU" dirty="0"/>
              <a:t>, </a:t>
            </a:r>
            <a:r>
              <a:rPr lang="ru-RU" dirty="0" smtClean="0"/>
              <a:t>острое нарушение мозгового </a:t>
            </a:r>
            <a:r>
              <a:rPr lang="ru-RU" dirty="0"/>
              <a:t>кровообращения, большое хирургическое вмешательство и иные заболевания</a:t>
            </a:r>
            <a:r>
              <a:rPr lang="ru-RU" dirty="0" smtClean="0"/>
              <a:t>), необходимо </a:t>
            </a:r>
            <a:r>
              <a:rPr lang="ru-RU" dirty="0"/>
              <a:t>дифференцировать следующие ситуации: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стрессовая </a:t>
            </a:r>
            <a:r>
              <a:rPr lang="ru-RU" dirty="0"/>
              <a:t>гипергликемия (гипергликемия критического состояния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впервые </a:t>
            </a:r>
            <a:r>
              <a:rPr lang="ru-RU" dirty="0"/>
              <a:t>выявленный </a:t>
            </a:r>
            <a:r>
              <a:rPr lang="ru-RU" dirty="0" smtClean="0"/>
              <a:t>сахарный диабет;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декомпенсация сахарного диабета, </a:t>
            </a:r>
            <a:r>
              <a:rPr lang="ru-RU" dirty="0"/>
              <a:t>диагностированного ранее. </a:t>
            </a:r>
          </a:p>
          <a:p>
            <a:pPr>
              <a:spcBef>
                <a:spcPts val="600"/>
              </a:spcBef>
            </a:pPr>
            <a:r>
              <a:rPr lang="ru-RU" dirty="0"/>
              <a:t>С </a:t>
            </a:r>
            <a:r>
              <a:rPr lang="ru-RU" dirty="0" smtClean="0"/>
              <a:t>целью дифференциальной диагностики необходимо уточнить анамнез в </a:t>
            </a:r>
            <a:r>
              <a:rPr lang="ru-RU" dirty="0"/>
              <a:t>отношении предшествующего </a:t>
            </a:r>
            <a:r>
              <a:rPr lang="ru-RU" dirty="0" smtClean="0"/>
              <a:t>сахарного диабета и(или) гипергликемии</a:t>
            </a:r>
            <a:r>
              <a:rPr lang="ru-RU" dirty="0"/>
              <a:t>. </a:t>
            </a:r>
          </a:p>
          <a:p>
            <a:pPr>
              <a:spcBef>
                <a:spcPts val="600"/>
              </a:spcBef>
            </a:pPr>
            <a:r>
              <a:rPr lang="ru-RU" dirty="0"/>
              <a:t>В </a:t>
            </a:r>
            <a:r>
              <a:rPr lang="ru-RU" dirty="0" smtClean="0"/>
              <a:t>случае впервые выявленной гипергликемии при экстренной  </a:t>
            </a:r>
            <a:r>
              <a:rPr lang="ru-RU" dirty="0"/>
              <a:t>госпитализации </a:t>
            </a:r>
            <a:r>
              <a:rPr lang="ru-RU" dirty="0" smtClean="0"/>
              <a:t>необходимо определить уровень HbA1c</a:t>
            </a:r>
            <a:r>
              <a:rPr lang="ru-RU" dirty="0"/>
              <a:t>; </a:t>
            </a:r>
            <a:r>
              <a:rPr lang="ru-RU" dirty="0" smtClean="0"/>
              <a:t>его повышение  </a:t>
            </a:r>
            <a:r>
              <a:rPr lang="ru-RU" dirty="0"/>
              <a:t>более </a:t>
            </a:r>
            <a:r>
              <a:rPr lang="ru-RU" dirty="0" smtClean="0"/>
              <a:t>6,5% свидетельствует в </a:t>
            </a:r>
            <a:r>
              <a:rPr lang="ru-RU" dirty="0"/>
              <a:t>пользу </a:t>
            </a:r>
            <a:r>
              <a:rPr lang="ru-RU" dirty="0" smtClean="0"/>
              <a:t>сахарного диабета. 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Диагностика сахарного диабета:</a:t>
            </a:r>
            <a:br>
              <a:rPr lang="ru-RU" dirty="0" smtClean="0"/>
            </a:br>
            <a:r>
              <a:rPr lang="ru-RU" sz="2800" dirty="0" smtClean="0"/>
              <a:t>дифференциальная диагностика сахарного диабета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0325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</a:t>
            </a:r>
            <a:br>
              <a:rPr lang="ru-RU" dirty="0" smtClean="0"/>
            </a:br>
            <a:r>
              <a:rPr lang="ru-RU" sz="3200" dirty="0" smtClean="0"/>
              <a:t>критерии клинического диагноза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0"/>
            <a:ext cx="8393373" cy="68580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Сахарный диабет устанавливается при наличии двух лабораторных показателей</a:t>
            </a:r>
            <a:r>
              <a:rPr lang="ru-RU" dirty="0"/>
              <a:t>, соответствующих диагностическим критериям </a:t>
            </a:r>
            <a:r>
              <a:rPr lang="ru-RU" dirty="0" smtClean="0"/>
              <a:t>сахарного диабета: 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глюкоза </a:t>
            </a:r>
            <a:r>
              <a:rPr lang="ru-RU" dirty="0"/>
              <a:t>крови натощак (два анализа, выполненные в разные дни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глюкоза </a:t>
            </a:r>
            <a:r>
              <a:rPr lang="ru-RU" dirty="0"/>
              <a:t>крови натощак и </a:t>
            </a:r>
            <a:r>
              <a:rPr lang="ru-RU" dirty="0" smtClean="0"/>
              <a:t>HbA1c;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глюкоза </a:t>
            </a:r>
            <a:r>
              <a:rPr lang="ru-RU" dirty="0"/>
              <a:t>крови натощак и через 2 ч после нагрузки 75 г глюкозы.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HbA1c </a:t>
            </a:r>
            <a:r>
              <a:rPr lang="ru-RU" dirty="0" smtClean="0"/>
              <a:t>не </a:t>
            </a:r>
            <a:r>
              <a:rPr lang="ru-RU" dirty="0"/>
              <a:t>используется </a:t>
            </a:r>
            <a:r>
              <a:rPr lang="ru-RU" dirty="0" smtClean="0"/>
              <a:t>в </a:t>
            </a:r>
            <a:r>
              <a:rPr lang="ru-RU" dirty="0"/>
              <a:t>качестве </a:t>
            </a:r>
            <a:r>
              <a:rPr lang="ru-RU" dirty="0" smtClean="0"/>
              <a:t>диагностического критерия при следующих болезнях </a:t>
            </a:r>
            <a:r>
              <a:rPr lang="ru-RU" dirty="0"/>
              <a:t>и состояниях: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анемии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гемоглобинопатии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II </a:t>
            </a:r>
            <a:r>
              <a:rPr lang="ru-RU" dirty="0"/>
              <a:t>и III </a:t>
            </a:r>
            <a:r>
              <a:rPr lang="ru-RU" dirty="0" smtClean="0"/>
              <a:t>триместры </a:t>
            </a:r>
            <a:r>
              <a:rPr lang="ru-RU" dirty="0"/>
              <a:t>беременности,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гемодиализ,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недавние кровопотеря или переливание крови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лечение </a:t>
            </a:r>
            <a:r>
              <a:rPr lang="ru-RU" dirty="0" err="1" smtClean="0"/>
              <a:t>эритропоэтином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острое начало сахарного диабета </a:t>
            </a:r>
            <a:r>
              <a:rPr lang="ru-RU" dirty="0"/>
              <a:t>1 типа. </a:t>
            </a:r>
          </a:p>
          <a:p>
            <a:pPr>
              <a:spcBef>
                <a:spcPts val="600"/>
              </a:spcBef>
            </a:pPr>
            <a:r>
              <a:rPr lang="ru-RU" dirty="0"/>
              <a:t>Для  диагностики  </a:t>
            </a:r>
            <a:r>
              <a:rPr lang="ru-RU" dirty="0" smtClean="0"/>
              <a:t>сахарного диабета у таких пациентов определяют  </a:t>
            </a:r>
            <a:r>
              <a:rPr lang="ru-RU" dirty="0"/>
              <a:t>концентрацию </a:t>
            </a:r>
            <a:r>
              <a:rPr lang="ru-RU" dirty="0" smtClean="0"/>
              <a:t>глюкозы </a:t>
            </a:r>
            <a:r>
              <a:rPr lang="ru-RU" dirty="0"/>
              <a:t>крови.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ПГТТ проводится в </a:t>
            </a:r>
            <a:r>
              <a:rPr lang="ru-RU" dirty="0"/>
              <a:t>случае </a:t>
            </a:r>
            <a:r>
              <a:rPr lang="ru-RU" dirty="0" smtClean="0"/>
              <a:t>сомнительных </a:t>
            </a:r>
            <a:r>
              <a:rPr lang="ru-RU" dirty="0"/>
              <a:t>значений </a:t>
            </a:r>
            <a:r>
              <a:rPr lang="ru-RU" dirty="0" smtClean="0"/>
              <a:t>гликемии для </a:t>
            </a:r>
            <a:r>
              <a:rPr lang="ru-RU" dirty="0"/>
              <a:t>уточнения </a:t>
            </a:r>
            <a:r>
              <a:rPr lang="ru-RU" dirty="0" smtClean="0"/>
              <a:t>клинического </a:t>
            </a:r>
            <a:r>
              <a:rPr lang="ru-RU" dirty="0"/>
              <a:t>диагноза, для диагностики </a:t>
            </a:r>
            <a:r>
              <a:rPr lang="ru-RU" dirty="0" err="1"/>
              <a:t>гестационного</a:t>
            </a:r>
            <a:r>
              <a:rPr lang="ru-RU" dirty="0"/>
              <a:t> СД или при наличии </a:t>
            </a:r>
            <a:r>
              <a:rPr lang="ru-RU" dirty="0" smtClean="0"/>
              <a:t>ограничений возможности </a:t>
            </a:r>
            <a:r>
              <a:rPr lang="ru-RU" dirty="0"/>
              <a:t>выполнить </a:t>
            </a:r>
            <a:r>
              <a:rPr lang="ru-RU" dirty="0" smtClean="0"/>
              <a:t>HbA1с.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ПГТТ </a:t>
            </a:r>
            <a:r>
              <a:rPr lang="ru-RU" dirty="0"/>
              <a:t>не проводится: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 </a:t>
            </a:r>
            <a:r>
              <a:rPr lang="ru-RU" dirty="0"/>
              <a:t>фоне острых заболеваний;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 фоне кратковременного приема лекарственных средств, повышающих  </a:t>
            </a:r>
            <a:r>
              <a:rPr lang="ru-RU" dirty="0"/>
              <a:t>уровень  гликемии </a:t>
            </a:r>
            <a:r>
              <a:rPr lang="ru-RU" dirty="0" smtClean="0"/>
              <a:t>(</a:t>
            </a:r>
            <a:r>
              <a:rPr lang="ru-RU" dirty="0" err="1"/>
              <a:t>глюкокортикоиды</a:t>
            </a:r>
            <a:r>
              <a:rPr lang="ru-RU" dirty="0"/>
              <a:t>, </a:t>
            </a:r>
            <a:r>
              <a:rPr lang="ru-RU" dirty="0" err="1"/>
              <a:t>тиреоидные</a:t>
            </a:r>
            <a:r>
              <a:rPr lang="ru-RU" dirty="0"/>
              <a:t> гормоны, </a:t>
            </a:r>
            <a:r>
              <a:rPr lang="ru-RU" dirty="0" err="1"/>
              <a:t>тиазидные</a:t>
            </a:r>
            <a:r>
              <a:rPr lang="ru-RU" dirty="0"/>
              <a:t> диуретики, </a:t>
            </a:r>
            <a:r>
              <a:rPr lang="ru-RU" dirty="0" smtClean="0"/>
              <a:t>бета-адреноблокаторы</a:t>
            </a:r>
            <a:r>
              <a:rPr lang="ru-RU" dirty="0"/>
              <a:t>);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 </a:t>
            </a:r>
            <a:r>
              <a:rPr lang="ru-RU" dirty="0"/>
              <a:t>диагностированном </a:t>
            </a:r>
            <a:r>
              <a:rPr lang="ru-RU" dirty="0" smtClean="0"/>
              <a:t>сахарном диабете </a:t>
            </a:r>
            <a:r>
              <a:rPr lang="ru-RU" dirty="0"/>
              <a:t>или выявленной </a:t>
            </a:r>
            <a:r>
              <a:rPr lang="ru-RU" dirty="0" err="1"/>
              <a:t>тощаковой</a:t>
            </a:r>
            <a:r>
              <a:rPr lang="ru-RU" dirty="0"/>
              <a:t> гликемии </a:t>
            </a:r>
            <a:r>
              <a:rPr lang="ru-RU" dirty="0" smtClean="0"/>
              <a:t>&gt;7,0 </a:t>
            </a:r>
            <a:r>
              <a:rPr lang="ru-RU" dirty="0" err="1"/>
              <a:t>ммоль</a:t>
            </a:r>
            <a:r>
              <a:rPr lang="ru-RU" dirty="0"/>
              <a:t>/л или </a:t>
            </a:r>
            <a:r>
              <a:rPr lang="ru-RU" dirty="0" smtClean="0"/>
              <a:t>случайной </a:t>
            </a:r>
            <a:r>
              <a:rPr lang="ru-RU" dirty="0"/>
              <a:t>гипергликемии </a:t>
            </a:r>
            <a:r>
              <a:rPr lang="ru-RU" dirty="0" smtClean="0"/>
              <a:t>&gt;11,1 </a:t>
            </a:r>
            <a:r>
              <a:rPr lang="ru-RU" dirty="0" err="1"/>
              <a:t>ммоль</a:t>
            </a:r>
            <a:r>
              <a:rPr lang="ru-RU" dirty="0"/>
              <a:t>/л</a:t>
            </a:r>
          </a:p>
        </p:txBody>
      </p:sp>
    </p:spTree>
    <p:extLst>
      <p:ext uri="{BB962C8B-B14F-4D97-AF65-F5344CB8AC3E}">
        <p14:creationId xmlns:p14="http://schemas.microsoft.com/office/powerpoint/2010/main" val="2459628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72669" cy="4601183"/>
          </a:xfrm>
        </p:spPr>
        <p:txBody>
          <a:bodyPr/>
          <a:lstStyle/>
          <a:p>
            <a:r>
              <a:rPr lang="ru-RU" dirty="0" smtClean="0"/>
              <a:t>Сахарный диабет,</a:t>
            </a:r>
            <a:br>
              <a:rPr lang="ru-RU" dirty="0" smtClean="0"/>
            </a:br>
            <a:r>
              <a:rPr lang="ru-RU" sz="3200" dirty="0" smtClean="0"/>
              <a:t>диагностические критерии сахарного диабета </a:t>
            </a:r>
            <a:r>
              <a:rPr lang="en-US" sz="3200" dirty="0" smtClean="0"/>
              <a:t>I</a:t>
            </a:r>
            <a:r>
              <a:rPr lang="ru-RU" sz="3200" dirty="0" smtClean="0"/>
              <a:t> типа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0"/>
            <a:ext cx="8393373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Острое начало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Наличие </a:t>
            </a:r>
            <a:r>
              <a:rPr lang="ru-RU" dirty="0"/>
              <a:t>и прогрессирование клинических симптомов </a:t>
            </a:r>
            <a:r>
              <a:rPr lang="ru-RU" dirty="0" smtClean="0"/>
              <a:t>сахарного диабета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err="1" smtClean="0"/>
              <a:t>Кетонурия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Молодой возраст</a:t>
            </a:r>
          </a:p>
          <a:p>
            <a:pPr>
              <a:spcBef>
                <a:spcPts val="600"/>
              </a:spcBef>
            </a:pPr>
            <a:r>
              <a:rPr lang="ru-RU" dirty="0"/>
              <a:t>Н</a:t>
            </a:r>
            <a:r>
              <a:rPr lang="ru-RU" dirty="0" smtClean="0"/>
              <a:t>аличие </a:t>
            </a:r>
            <a:r>
              <a:rPr lang="ru-RU" dirty="0"/>
              <a:t>родственников первой линии с </a:t>
            </a:r>
            <a:r>
              <a:rPr lang="ru-RU" dirty="0" smtClean="0"/>
              <a:t>сахарным диабетом </a:t>
            </a:r>
            <a:r>
              <a:rPr lang="ru-RU" dirty="0"/>
              <a:t>1 типа и (или) аутоиммунной патологией </a:t>
            </a:r>
            <a:r>
              <a:rPr lang="ru-RU" dirty="0" smtClean="0"/>
              <a:t>у </a:t>
            </a:r>
            <a:r>
              <a:rPr lang="ru-RU" dirty="0"/>
              <a:t>пациента</a:t>
            </a:r>
          </a:p>
        </p:txBody>
      </p:sp>
    </p:spTree>
    <p:extLst>
      <p:ext uri="{BB962C8B-B14F-4D97-AF65-F5344CB8AC3E}">
        <p14:creationId xmlns:p14="http://schemas.microsoft.com/office/powerpoint/2010/main" val="3641164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72669" cy="4601183"/>
          </a:xfrm>
        </p:spPr>
        <p:txBody>
          <a:bodyPr/>
          <a:lstStyle/>
          <a:p>
            <a:r>
              <a:rPr lang="ru-RU" dirty="0" smtClean="0"/>
              <a:t>Сахарный диабет,</a:t>
            </a:r>
            <a:br>
              <a:rPr lang="ru-RU" dirty="0" smtClean="0"/>
            </a:br>
            <a:r>
              <a:rPr lang="ru-RU" sz="3200" dirty="0" smtClean="0"/>
              <a:t>диагностические критерии сахарного диабета </a:t>
            </a:r>
            <a:r>
              <a:rPr lang="en-US" sz="3200" dirty="0" smtClean="0"/>
              <a:t>II</a:t>
            </a:r>
            <a:r>
              <a:rPr lang="ru-RU" sz="3200" dirty="0" smtClean="0"/>
              <a:t> типа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0"/>
            <a:ext cx="8393373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Возраст </a:t>
            </a:r>
            <a:r>
              <a:rPr lang="ru-RU" dirty="0"/>
              <a:t>45 лет и </a:t>
            </a:r>
            <a:r>
              <a:rPr lang="ru-RU" dirty="0" smtClean="0"/>
              <a:t>старше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Избыточная </a:t>
            </a:r>
            <a:r>
              <a:rPr lang="ru-RU" dirty="0"/>
              <a:t>масса тела или ожирение по абдоминальному </a:t>
            </a:r>
            <a:r>
              <a:rPr lang="ru-RU" dirty="0" smtClean="0"/>
              <a:t>типу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Отсутствие </a:t>
            </a:r>
            <a:r>
              <a:rPr lang="ru-RU" dirty="0" err="1" smtClean="0"/>
              <a:t>кетонурии</a:t>
            </a:r>
            <a:r>
              <a:rPr lang="ru-RU" dirty="0" smtClean="0"/>
              <a:t>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Отягощенная </a:t>
            </a:r>
            <a:r>
              <a:rPr lang="ru-RU" dirty="0"/>
              <a:t>по </a:t>
            </a:r>
            <a:r>
              <a:rPr lang="ru-RU" dirty="0" smtClean="0"/>
              <a:t>сахарному диабету </a:t>
            </a:r>
            <a:r>
              <a:rPr lang="ru-RU" dirty="0"/>
              <a:t>2 типа наследственность. </a:t>
            </a:r>
          </a:p>
        </p:txBody>
      </p:sp>
    </p:spTree>
    <p:extLst>
      <p:ext uri="{BB962C8B-B14F-4D97-AF65-F5344CB8AC3E}">
        <p14:creationId xmlns:p14="http://schemas.microsoft.com/office/powerpoint/2010/main" val="22966747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883" y="3466529"/>
            <a:ext cx="8393373" cy="552734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36097908"/>
              </p:ext>
            </p:extLst>
          </p:nvPr>
        </p:nvGraphicFramePr>
        <p:xfrm>
          <a:off x="3560549" y="163773"/>
          <a:ext cx="8128000" cy="6469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Диагностика сахарного диабета:</a:t>
            </a:r>
            <a:br>
              <a:rPr lang="ru-RU" dirty="0" smtClean="0"/>
            </a:br>
            <a:r>
              <a:rPr lang="ru-RU" sz="3200" dirty="0" smtClean="0"/>
              <a:t>общая диагностика сахарного диабета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63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30510" cy="4601183"/>
          </a:xfrm>
        </p:spPr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671051"/>
              </p:ext>
            </p:extLst>
          </p:nvPr>
        </p:nvGraphicFramePr>
        <p:xfrm>
          <a:off x="3510849" y="261578"/>
          <a:ext cx="8272462" cy="640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561"/>
                <a:gridCol w="2711450"/>
                <a:gridCol w="423545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Тип</a:t>
                      </a:r>
                      <a:endParaRPr lang="ru-RU" sz="1200" b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Нозологическая единица/патогенез</a:t>
                      </a:r>
                      <a:endParaRPr lang="ru-RU" sz="1200" b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/>
                        <a:t>Уточнение</a:t>
                      </a:r>
                      <a:endParaRPr lang="ru-RU" sz="1200" b="0" dirty="0"/>
                    </a:p>
                  </a:txBody>
                  <a:tcPr marL="0" marR="0" marT="0" marB="0" anchor="ctr"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ru-RU" sz="1200" b="0" dirty="0" smtClean="0"/>
                        <a:t>Тип </a:t>
                      </a:r>
                      <a:r>
                        <a:rPr lang="en-US" sz="1200" b="0" dirty="0" smtClean="0"/>
                        <a:t>I</a:t>
                      </a:r>
                      <a:endParaRPr lang="ru-RU" sz="1200" b="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/>
                        <a:t>А – аутоиммунный</a:t>
                      </a:r>
                      <a:endParaRPr lang="ru-RU" sz="1200" b="0" dirty="0"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r>
                        <a:rPr lang="ru-RU" sz="1200" b="0" dirty="0" smtClean="0"/>
                        <a:t>Деструкция </a:t>
                      </a:r>
                      <a:r>
                        <a:rPr lang="el-GR" sz="1200" b="0" dirty="0" smtClean="0"/>
                        <a:t>β</a:t>
                      </a:r>
                      <a:r>
                        <a:rPr lang="ru-RU" sz="1200" b="0" dirty="0" smtClean="0"/>
                        <a:t>-клеток, приводящая</a:t>
                      </a:r>
                      <a:r>
                        <a:rPr lang="ru-RU" sz="1200" b="0" baseline="0" dirty="0" smtClean="0"/>
                        <a:t> к абсолютной инсулиновой недостаточности</a:t>
                      </a:r>
                      <a:r>
                        <a:rPr lang="ru-RU" sz="1200" b="0" dirty="0" smtClean="0"/>
                        <a:t> </a:t>
                      </a:r>
                      <a:endParaRPr lang="ru-RU" sz="1200" b="0" dirty="0"/>
                    </a:p>
                  </a:txBody>
                  <a:tcPr marL="0" marR="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</a:t>
                      </a:r>
                      <a:r>
                        <a:rPr lang="ru-RU" sz="1200" baseline="0" dirty="0" smtClean="0"/>
                        <a:t> – идиопатический </a:t>
                      </a:r>
                      <a:endParaRPr lang="ru-RU" sz="1200" dirty="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Тип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en-US" sz="1200" baseline="0" dirty="0" smtClean="0"/>
                        <a:t>II </a:t>
                      </a:r>
                      <a:endParaRPr lang="ru-RU" sz="1200" dirty="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С преимущественной </a:t>
                      </a:r>
                      <a:r>
                        <a:rPr lang="ru-RU" sz="1200" dirty="0" err="1" smtClean="0"/>
                        <a:t>инсулинорезистентностью</a:t>
                      </a:r>
                      <a:r>
                        <a:rPr lang="ru-RU" sz="1200" dirty="0" smtClean="0"/>
                        <a:t> и относительной инсулиновой</a:t>
                      </a:r>
                      <a:r>
                        <a:rPr lang="ru-RU" sz="1200" baseline="0" dirty="0" smtClean="0"/>
                        <a:t> недостаточностью</a:t>
                      </a:r>
                      <a:endParaRPr lang="ru-RU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0" marR="0" marT="0" marB="0"/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smtClean="0"/>
                        <a:t>С преимущественным нарушением секреции инсулина с </a:t>
                      </a:r>
                      <a:r>
                        <a:rPr lang="ru-RU" sz="1200" dirty="0" err="1" smtClean="0"/>
                        <a:t>инсулинорезистентностью</a:t>
                      </a:r>
                      <a:r>
                        <a:rPr lang="ru-RU" sz="1200" dirty="0" smtClean="0"/>
                        <a:t> или без неё</a:t>
                      </a:r>
                      <a:endParaRPr lang="ru-RU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/>
                </a:tc>
              </a:tr>
              <a:tr h="130629">
                <a:tc rowSpan="7">
                  <a:txBody>
                    <a:bodyPr/>
                    <a:lstStyle/>
                    <a:p>
                      <a:r>
                        <a:rPr lang="ru-RU" sz="1200" dirty="0" smtClean="0"/>
                        <a:t>Другие</a:t>
                      </a:r>
                      <a:r>
                        <a:rPr lang="ru-RU" sz="1200" baseline="0" dirty="0" smtClean="0"/>
                        <a:t> специфические типы 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Генетические дефекты </a:t>
                      </a:r>
                      <a:r>
                        <a:rPr lang="el-GR" sz="1200" dirty="0" smtClean="0"/>
                        <a:t>β</a:t>
                      </a:r>
                      <a:r>
                        <a:rPr lang="ru-RU" sz="1200" dirty="0" smtClean="0"/>
                        <a:t>-клеток или инсулина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MODY (maturity</a:t>
                      </a:r>
                      <a:r>
                        <a:rPr lang="en-US" sz="1200" baseline="0" dirty="0" smtClean="0"/>
                        <a:t> onset diabetes of the </a:t>
                      </a:r>
                      <a:r>
                        <a:rPr lang="en-US" sz="1200" baseline="0" dirty="0" err="1" smtClean="0"/>
                        <a:t>yung</a:t>
                      </a:r>
                      <a:r>
                        <a:rPr lang="en-US" sz="1200" baseline="0" dirty="0" smtClean="0"/>
                        <a:t> – </a:t>
                      </a:r>
                      <a:r>
                        <a:rPr lang="ru-RU" sz="1200" baseline="0" dirty="0" smtClean="0"/>
                        <a:t>сахарный диабет взрослых у молодых): </a:t>
                      </a:r>
                      <a:r>
                        <a:rPr lang="en-US" sz="1200" baseline="0" dirty="0" smtClean="0"/>
                        <a:t>MODY-1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en-US" sz="1200" baseline="0" dirty="0" smtClean="0"/>
                        <a:t>MODY-</a:t>
                      </a:r>
                      <a:r>
                        <a:rPr lang="ru-RU" sz="1200" baseline="0" dirty="0" smtClean="0"/>
                        <a:t>2  и т.д. (13 типов); транзиторный и перманентный неонатальный диабет; мутация </a:t>
                      </a:r>
                      <a:r>
                        <a:rPr lang="ru-RU" sz="1200" baseline="0" dirty="0" err="1" smtClean="0"/>
                        <a:t>митохондриальной</a:t>
                      </a:r>
                      <a:r>
                        <a:rPr lang="ru-RU" sz="1200" baseline="0" dirty="0" smtClean="0"/>
                        <a:t> ДНК и др.; </a:t>
                      </a:r>
                      <a:r>
                        <a:rPr lang="ru-RU" sz="1200" baseline="0" dirty="0" err="1" smtClean="0"/>
                        <a:t>инсулинорезистентность</a:t>
                      </a:r>
                      <a:r>
                        <a:rPr lang="ru-RU" sz="1200" baseline="0" dirty="0" smtClean="0"/>
                        <a:t> типа </a:t>
                      </a:r>
                      <a:r>
                        <a:rPr lang="en-US" sz="1200" baseline="0" dirty="0" smtClean="0"/>
                        <a:t>A</a:t>
                      </a:r>
                      <a:r>
                        <a:rPr lang="ru-RU" sz="1200" baseline="0" dirty="0" smtClean="0"/>
                        <a:t>, генетические дефекты в действии инсулина (</a:t>
                      </a:r>
                      <a:r>
                        <a:rPr lang="ru-RU" sz="1200" baseline="0" dirty="0" err="1" smtClean="0"/>
                        <a:t>лепречаунизм</a:t>
                      </a:r>
                      <a:r>
                        <a:rPr lang="ru-RU" sz="1200" baseline="0" dirty="0" smtClean="0"/>
                        <a:t>, синдром </a:t>
                      </a:r>
                      <a:r>
                        <a:rPr lang="ru-RU" sz="1200" baseline="0" dirty="0" err="1" smtClean="0"/>
                        <a:t>Рабсона-Менделхолла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липоатрофический</a:t>
                      </a:r>
                      <a:r>
                        <a:rPr lang="ru-RU" sz="1200" baseline="0" dirty="0" smtClean="0"/>
                        <a:t> диабет и др.)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205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Болезни экзокринной части поджелудочной железы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Панкреатит, травма поджелудочной железы, </a:t>
                      </a:r>
                      <a:r>
                        <a:rPr lang="ru-RU" sz="1200" dirty="0" err="1" smtClean="0"/>
                        <a:t>панкреатэктомия</a:t>
                      </a:r>
                      <a:r>
                        <a:rPr lang="ru-RU" sz="1200" dirty="0" smtClean="0"/>
                        <a:t>, опухоли,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муковисцидоз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гемохроматоз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фиброкалькулёзная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панкреатопатия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3835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Сахарный диабет при других эндокринопатиях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Акромегалия, синдром </a:t>
                      </a:r>
                      <a:r>
                        <a:rPr lang="ru-RU" sz="1200" dirty="0" err="1" smtClean="0"/>
                        <a:t>Кушинга</a:t>
                      </a:r>
                      <a:r>
                        <a:rPr lang="ru-RU" sz="1200" dirty="0" smtClean="0"/>
                        <a:t>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глюкагонома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феохромоцитома</a:t>
                      </a:r>
                      <a:r>
                        <a:rPr lang="ru-RU" sz="1200" baseline="0" dirty="0" smtClean="0"/>
                        <a:t>, гипертиреоз, </a:t>
                      </a:r>
                      <a:r>
                        <a:rPr lang="ru-RU" sz="1200" baseline="0" dirty="0" err="1" smtClean="0"/>
                        <a:t>соматостатинома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альдостерома</a:t>
                      </a:r>
                      <a:r>
                        <a:rPr lang="ru-RU" sz="1200" baseline="0" dirty="0" smtClean="0"/>
                        <a:t> и другие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Сахарный диабет, вызванный</a:t>
                      </a:r>
                      <a:r>
                        <a:rPr lang="ru-RU" sz="1200" baseline="0" dirty="0" smtClean="0"/>
                        <a:t> лекарствами или химическими веществами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Никотиновая</a:t>
                      </a:r>
                      <a:r>
                        <a:rPr lang="ru-RU" sz="1200" baseline="0" dirty="0" smtClean="0"/>
                        <a:t> кислота, </a:t>
                      </a:r>
                      <a:r>
                        <a:rPr lang="ru-RU" sz="1200" baseline="0" dirty="0" err="1" smtClean="0"/>
                        <a:t>глюкокортикостероиды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тиреоидные</a:t>
                      </a:r>
                      <a:r>
                        <a:rPr lang="ru-RU" sz="1200" baseline="0" dirty="0" smtClean="0"/>
                        <a:t> гормоны, альфа-</a:t>
                      </a:r>
                      <a:r>
                        <a:rPr lang="ru-RU" sz="1200" baseline="0" dirty="0" err="1" smtClean="0"/>
                        <a:t>адреномиметики</a:t>
                      </a:r>
                      <a:r>
                        <a:rPr lang="ru-RU" sz="1200" baseline="0" dirty="0" smtClean="0"/>
                        <a:t>, бета-</a:t>
                      </a:r>
                      <a:r>
                        <a:rPr lang="ru-RU" sz="1200" baseline="0" dirty="0" err="1" smtClean="0"/>
                        <a:t>адреномиметики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тиазиды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диазоксид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дилантин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пентамидин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вакор</a:t>
                      </a:r>
                      <a:r>
                        <a:rPr lang="ru-RU" sz="1200" baseline="0" dirty="0" smtClean="0"/>
                        <a:t>, альфа-интерферон, противовирусные препараты при лечении ВИЧ и др.; </a:t>
                      </a:r>
                      <a:r>
                        <a:rPr lang="ru-RU" sz="1200" baseline="0" dirty="0" err="1" smtClean="0"/>
                        <a:t>посттрансплантационный</a:t>
                      </a:r>
                      <a:r>
                        <a:rPr lang="ru-RU" sz="1200" baseline="0" dirty="0" smtClean="0"/>
                        <a:t> сахарный диабет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1179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Сахарный диабет,</a:t>
                      </a:r>
                      <a:r>
                        <a:rPr lang="ru-RU" sz="1200" baseline="0" dirty="0" smtClean="0"/>
                        <a:t> вызванный вирусными инфекциями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Врождённая краснуха, </a:t>
                      </a:r>
                      <a:r>
                        <a:rPr lang="ru-RU" sz="1200" dirty="0" err="1" smtClean="0"/>
                        <a:t>цитомегаловирус</a:t>
                      </a:r>
                      <a:r>
                        <a:rPr lang="ru-RU" sz="1200" baseline="0" dirty="0" smtClean="0"/>
                        <a:t> и другие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Иммуноопосредованный</a:t>
                      </a:r>
                      <a:r>
                        <a:rPr lang="ru-RU" sz="1200" dirty="0" smtClean="0"/>
                        <a:t> сахарный</a:t>
                      </a:r>
                      <a:r>
                        <a:rPr lang="ru-RU" sz="1200" baseline="0" dirty="0" smtClean="0"/>
                        <a:t> диабет 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Антитела к инсулину, антитела к рецепторам инсулина, «</a:t>
                      </a:r>
                      <a:r>
                        <a:rPr lang="en-US" sz="1200" dirty="0" smtClean="0"/>
                        <a:t>stiff-man</a:t>
                      </a:r>
                      <a:r>
                        <a:rPr lang="ru-RU" sz="1200" dirty="0" smtClean="0"/>
                        <a:t>» - синдром</a:t>
                      </a:r>
                      <a:r>
                        <a:rPr lang="ru-RU" sz="1200" baseline="0" dirty="0" smtClean="0"/>
                        <a:t> «ригидного» человека, аутоиммунный </a:t>
                      </a:r>
                      <a:r>
                        <a:rPr lang="ru-RU" sz="1200" baseline="0" dirty="0" err="1" smtClean="0"/>
                        <a:t>полигландулярный</a:t>
                      </a:r>
                      <a:r>
                        <a:rPr lang="ru-RU" sz="1200" baseline="0" dirty="0" smtClean="0"/>
                        <a:t> синдром </a:t>
                      </a:r>
                      <a:r>
                        <a:rPr lang="en-US" sz="1200" baseline="0" dirty="0" smtClean="0"/>
                        <a:t>I</a:t>
                      </a:r>
                      <a:r>
                        <a:rPr lang="ru-RU" sz="1200" baseline="0" dirty="0" smtClean="0"/>
                        <a:t> или</a:t>
                      </a:r>
                      <a:r>
                        <a:rPr lang="en-US" sz="1200" baseline="0" dirty="0" smtClean="0"/>
                        <a:t> II</a:t>
                      </a:r>
                      <a:r>
                        <a:rPr lang="ru-RU" sz="1200" baseline="0" dirty="0" smtClean="0"/>
                        <a:t>  типа, </a:t>
                      </a:r>
                      <a:r>
                        <a:rPr lang="en-US" sz="1200" baseline="0" dirty="0" smtClean="0"/>
                        <a:t>IPEX-</a:t>
                      </a:r>
                      <a:r>
                        <a:rPr lang="ru-RU" sz="1200" baseline="0" dirty="0" smtClean="0"/>
                        <a:t>синдром и др.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Сахарный диабет при других генетических заболеваниях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Синдром Дауна, атаксия </a:t>
                      </a:r>
                      <a:r>
                        <a:rPr lang="ru-RU" sz="1200" dirty="0" err="1" smtClean="0"/>
                        <a:t>Фридрейха</a:t>
                      </a:r>
                      <a:r>
                        <a:rPr lang="ru-RU" sz="1200" dirty="0" smtClean="0"/>
                        <a:t>, хорея </a:t>
                      </a:r>
                      <a:r>
                        <a:rPr lang="ru-RU" sz="1200" dirty="0" err="1" smtClean="0"/>
                        <a:t>Гентингтона</a:t>
                      </a:r>
                      <a:r>
                        <a:rPr lang="ru-RU" sz="1200" dirty="0" smtClean="0"/>
                        <a:t>, синдром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Клайнфельтера</a:t>
                      </a:r>
                      <a:r>
                        <a:rPr lang="ru-RU" sz="1200" baseline="0" dirty="0" smtClean="0"/>
                        <a:t>, синдром Лоренса-Муна-</a:t>
                      </a:r>
                      <a:r>
                        <a:rPr lang="ru-RU" sz="1200" baseline="0" dirty="0" err="1" smtClean="0"/>
                        <a:t>Бидля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миотоническая</a:t>
                      </a:r>
                      <a:r>
                        <a:rPr lang="ru-RU" sz="1200" baseline="0" dirty="0" smtClean="0"/>
                        <a:t> дистрофия, </a:t>
                      </a:r>
                      <a:r>
                        <a:rPr lang="ru-RU" sz="1200" baseline="0" dirty="0" err="1" smtClean="0"/>
                        <a:t>порфирия</a:t>
                      </a:r>
                      <a:r>
                        <a:rPr lang="ru-RU" sz="1200" baseline="0" dirty="0" smtClean="0"/>
                        <a:t>, синдром </a:t>
                      </a:r>
                      <a:r>
                        <a:rPr lang="ru-RU" sz="1200" baseline="0" dirty="0" err="1" smtClean="0"/>
                        <a:t>Прадера</a:t>
                      </a:r>
                      <a:r>
                        <a:rPr lang="ru-RU" sz="1200" baseline="0" dirty="0" smtClean="0"/>
                        <a:t>-Вилли, синдром Тернера, синдром Вольфрама и др.</a:t>
                      </a:r>
                      <a:endParaRPr lang="ru-RU" sz="12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Гестационный</a:t>
                      </a:r>
                      <a:r>
                        <a:rPr lang="ru-RU" sz="1200" baseline="0" dirty="0" smtClean="0"/>
                        <a:t> сахарный диабет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Нарушение углеводного</a:t>
                      </a:r>
                      <a:r>
                        <a:rPr lang="ru-RU" sz="1200" baseline="0" dirty="0" smtClean="0"/>
                        <a:t> обмена, ассоциированное с повышением рисков для матери и плода</a:t>
                      </a:r>
                      <a:endParaRPr lang="ru-RU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3886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Определение </a:t>
            </a:r>
            <a:r>
              <a:rPr lang="ru-RU" dirty="0"/>
              <a:t>уровня глюкозы, калия </a:t>
            </a:r>
            <a:r>
              <a:rPr lang="ru-RU" dirty="0" smtClean="0"/>
              <a:t>крови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Оценка </a:t>
            </a:r>
            <a:r>
              <a:rPr lang="ru-RU" dirty="0"/>
              <a:t>сознания, АД, частоты сердечных </a:t>
            </a:r>
            <a:r>
              <a:rPr lang="ru-RU" dirty="0" smtClean="0"/>
              <a:t>сокращений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Определение </a:t>
            </a:r>
            <a:r>
              <a:rPr lang="ru-RU" dirty="0"/>
              <a:t>кетоновых тел в </a:t>
            </a:r>
            <a:r>
              <a:rPr lang="ru-RU" dirty="0" smtClean="0"/>
              <a:t>моче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Определение </a:t>
            </a:r>
            <a:r>
              <a:rPr lang="ru-RU" dirty="0"/>
              <a:t>кислотно-щелочного </a:t>
            </a:r>
            <a:r>
              <a:rPr lang="ru-RU" dirty="0" smtClean="0"/>
              <a:t>состояния, кислотности (рН), </a:t>
            </a:r>
            <a:r>
              <a:rPr lang="ru-RU" dirty="0"/>
              <a:t>бикарбоната, концентрации буферных </a:t>
            </a:r>
            <a:r>
              <a:rPr lang="ru-RU" dirty="0" smtClean="0"/>
              <a:t>оснований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Дополнительная </a:t>
            </a:r>
            <a:r>
              <a:rPr lang="ru-RU" dirty="0"/>
              <a:t>диагностика </a:t>
            </a:r>
            <a:r>
              <a:rPr lang="ru-RU" dirty="0" smtClean="0"/>
              <a:t>включает: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ОАМ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учет диуреза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ОАК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БИК</a:t>
            </a:r>
            <a:r>
              <a:rPr lang="ru-RU" dirty="0"/>
              <a:t>: натрий, </a:t>
            </a:r>
            <a:r>
              <a:rPr lang="ru-RU" dirty="0" err="1"/>
              <a:t>креатинин</a:t>
            </a:r>
            <a:r>
              <a:rPr lang="ru-RU" dirty="0"/>
              <a:t>, мочевина, АСТ, АЛТ, щелочная </a:t>
            </a:r>
            <a:r>
              <a:rPr lang="ru-RU" dirty="0" smtClean="0"/>
              <a:t>фосфатаза, общий белок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 err="1"/>
              <a:t>лактата</a:t>
            </a:r>
            <a:r>
              <a:rPr lang="ru-RU" dirty="0"/>
              <a:t> </a:t>
            </a:r>
            <a:r>
              <a:rPr lang="ru-RU" dirty="0" smtClean="0"/>
              <a:t>крови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/>
              <a:t>кетоновых тел в </a:t>
            </a:r>
            <a:r>
              <a:rPr lang="ru-RU" dirty="0" smtClean="0"/>
              <a:t>крови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 err="1"/>
              <a:t>осмолярности</a:t>
            </a:r>
            <a:r>
              <a:rPr lang="ru-RU" dirty="0"/>
              <a:t> </a:t>
            </a:r>
            <a:r>
              <a:rPr lang="ru-RU" dirty="0" smtClean="0"/>
              <a:t>крови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посев </a:t>
            </a:r>
            <a:r>
              <a:rPr lang="ru-RU" dirty="0"/>
              <a:t>крови на </a:t>
            </a:r>
            <a:r>
              <a:rPr lang="ru-RU" dirty="0" smtClean="0"/>
              <a:t>стерильность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рентгенография легких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осмотр</a:t>
            </a:r>
            <a:r>
              <a:rPr lang="ru-RU" dirty="0"/>
              <a:t>, </a:t>
            </a:r>
            <a:r>
              <a:rPr lang="ru-RU" dirty="0" smtClean="0"/>
              <a:t>консультация врача-кардиолога</a:t>
            </a:r>
            <a:r>
              <a:rPr lang="ru-RU" dirty="0"/>
              <a:t>, врача-невролога, врача-хирурга.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 smtClean="0"/>
              <a:t>Неотложные состояния при сахарном диабете:</a:t>
            </a:r>
            <a:br>
              <a:rPr lang="ru-RU" dirty="0" smtClean="0"/>
            </a:br>
            <a:r>
              <a:rPr lang="ru-RU" sz="2800" dirty="0" smtClean="0"/>
              <a:t>общая диагностика острых осложнений сахарного диабета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8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smtClean="0"/>
              <a:t>диабетический </a:t>
            </a:r>
            <a:r>
              <a:rPr lang="ru-RU" sz="2800" dirty="0" err="1" smtClean="0"/>
              <a:t>кетоацидоз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определение, причины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198596"/>
              </p:ext>
            </p:extLst>
          </p:nvPr>
        </p:nvGraphicFramePr>
        <p:xfrm>
          <a:off x="2490949" y="-409911"/>
          <a:ext cx="9553908" cy="6873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6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Клинические критерии </a:t>
            </a:r>
            <a:r>
              <a:rPr lang="ru-RU" dirty="0" smtClean="0"/>
              <a:t>диабетического </a:t>
            </a:r>
            <a:r>
              <a:rPr lang="ru-RU" dirty="0" err="1" smtClean="0"/>
              <a:t>кетоацидоза</a:t>
            </a:r>
            <a:r>
              <a:rPr lang="ru-RU" dirty="0" smtClean="0"/>
              <a:t>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Полидипсия</a:t>
            </a:r>
            <a:r>
              <a:rPr lang="ru-RU" dirty="0"/>
              <a:t>, полиурия,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Слабость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Отсутствие аппетита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Тошнота</a:t>
            </a:r>
            <a:r>
              <a:rPr lang="ru-RU" dirty="0"/>
              <a:t>, рвота,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Признаки </a:t>
            </a:r>
            <a:r>
              <a:rPr lang="ru-RU" dirty="0"/>
              <a:t>дегидратации и </a:t>
            </a:r>
            <a:r>
              <a:rPr lang="ru-RU" dirty="0" err="1"/>
              <a:t>гиповолемии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Одышка </a:t>
            </a:r>
            <a:r>
              <a:rPr lang="ru-RU" dirty="0"/>
              <a:t>или </a:t>
            </a:r>
            <a:r>
              <a:rPr lang="ru-RU" dirty="0" smtClean="0"/>
              <a:t>дыхание </a:t>
            </a:r>
            <a:r>
              <a:rPr lang="ru-RU" dirty="0" err="1" smtClean="0"/>
              <a:t>Куссмауля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Боли </a:t>
            </a:r>
            <a:r>
              <a:rPr lang="ru-RU" dirty="0"/>
              <a:t>в животе, напряжение и болезненность брюшной стенки, </a:t>
            </a:r>
            <a:r>
              <a:rPr lang="ru-RU" dirty="0" smtClean="0"/>
              <a:t>парез кишечника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Нарушение </a:t>
            </a:r>
            <a:r>
              <a:rPr lang="ru-RU" dirty="0"/>
              <a:t>сознания вплоть до комы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Диагностические </a:t>
            </a:r>
            <a:r>
              <a:rPr lang="ru-RU" dirty="0"/>
              <a:t>критерии </a:t>
            </a:r>
            <a:r>
              <a:rPr lang="ru-RU" dirty="0" smtClean="0"/>
              <a:t>диабетического </a:t>
            </a:r>
            <a:r>
              <a:rPr lang="ru-RU" dirty="0" err="1" smtClean="0"/>
              <a:t>кетоацидоза</a:t>
            </a:r>
            <a:r>
              <a:rPr lang="ru-RU" dirty="0" smtClean="0"/>
              <a:t>: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глюкозы крови &gt;13 </a:t>
            </a:r>
            <a:r>
              <a:rPr lang="ru-RU" dirty="0" err="1" smtClean="0"/>
              <a:t>ммоль</a:t>
            </a:r>
            <a:r>
              <a:rPr lang="ru-RU" dirty="0" smtClean="0"/>
              <a:t>/л;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кетонурия</a:t>
            </a:r>
            <a:r>
              <a:rPr lang="ru-RU" dirty="0" smtClean="0"/>
              <a:t> </a:t>
            </a:r>
            <a:r>
              <a:rPr lang="ru-RU" dirty="0"/>
              <a:t>(&gt; ++) или &gt;5 </a:t>
            </a:r>
            <a:r>
              <a:rPr lang="ru-RU" dirty="0" err="1"/>
              <a:t>ммоль</a:t>
            </a:r>
            <a:r>
              <a:rPr lang="ru-RU" dirty="0"/>
              <a:t>/л;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рН &lt;</a:t>
            </a:r>
            <a:r>
              <a:rPr lang="ru-RU" dirty="0" smtClean="0"/>
              <a:t>7,3;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бикарбоната &lt;15 </a:t>
            </a:r>
            <a:r>
              <a:rPr lang="ru-RU" dirty="0" err="1" smtClean="0"/>
              <a:t>ммоль</a:t>
            </a:r>
            <a:r>
              <a:rPr lang="ru-RU" dirty="0" smtClean="0"/>
              <a:t>/л.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Классификация диабетического </a:t>
            </a:r>
            <a:r>
              <a:rPr lang="ru-RU" dirty="0" err="1" smtClean="0"/>
              <a:t>кетоацидоза</a:t>
            </a:r>
            <a:r>
              <a:rPr lang="ru-RU" dirty="0" smtClean="0"/>
              <a:t> </a:t>
            </a:r>
            <a:r>
              <a:rPr lang="ru-RU" dirty="0"/>
              <a:t>по степени </a:t>
            </a:r>
            <a:r>
              <a:rPr lang="ru-RU" dirty="0" smtClean="0"/>
              <a:t>тяжести: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легкая </a:t>
            </a:r>
            <a:r>
              <a:rPr lang="ru-RU" dirty="0"/>
              <a:t>степень: рН крови 7,25–7,3; дефицит буферных оснований – 8–15 </a:t>
            </a:r>
            <a:r>
              <a:rPr lang="ru-RU" dirty="0" err="1"/>
              <a:t>ммоль</a:t>
            </a:r>
            <a:r>
              <a:rPr lang="ru-RU" dirty="0"/>
              <a:t>/л;</a:t>
            </a:r>
            <a:br>
              <a:rPr lang="ru-RU" dirty="0"/>
            </a:br>
            <a:r>
              <a:rPr lang="ru-RU" dirty="0"/>
              <a:t>бикарбонат – 15–18 </a:t>
            </a:r>
            <a:r>
              <a:rPr lang="ru-RU" dirty="0" err="1"/>
              <a:t>ммоль</a:t>
            </a:r>
            <a:r>
              <a:rPr lang="ru-RU" dirty="0"/>
              <a:t>/л, калий – &gt;3,5 </a:t>
            </a:r>
            <a:r>
              <a:rPr lang="ru-RU" dirty="0" err="1"/>
              <a:t>ммоль</a:t>
            </a:r>
            <a:r>
              <a:rPr lang="ru-RU" dirty="0"/>
              <a:t>/л; парциальное давление </a:t>
            </a:r>
            <a:r>
              <a:rPr lang="ru-RU" dirty="0" smtClean="0"/>
              <a:t>углекислого газа (рСО2</a:t>
            </a:r>
            <a:r>
              <a:rPr lang="ru-RU" dirty="0"/>
              <a:t>) в нормальных пределах – 35–40 мм рт. ст.; гликемия – </a:t>
            </a:r>
            <a:r>
              <a:rPr lang="ru-RU" dirty="0" smtClean="0"/>
              <a:t>более 13 </a:t>
            </a:r>
            <a:r>
              <a:rPr lang="ru-RU" dirty="0" err="1"/>
              <a:t>ммоль</a:t>
            </a:r>
            <a:r>
              <a:rPr lang="ru-RU" dirty="0"/>
              <a:t>/л; </a:t>
            </a:r>
            <a:r>
              <a:rPr lang="ru-RU" dirty="0" err="1"/>
              <a:t>кетонурия</a:t>
            </a:r>
            <a:r>
              <a:rPr lang="ru-RU" dirty="0"/>
              <a:t>, нарушения сознания – </a:t>
            </a:r>
            <a:r>
              <a:rPr lang="ru-RU" dirty="0" smtClean="0"/>
              <a:t>отсутствуют;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средняя </a:t>
            </a:r>
            <a:r>
              <a:rPr lang="ru-RU" dirty="0"/>
              <a:t>степень: рН крови 7,0–7,24; дефицит буферных оснований – 16–20 </a:t>
            </a:r>
            <a:r>
              <a:rPr lang="ru-RU" dirty="0" err="1"/>
              <a:t>ммоль</a:t>
            </a:r>
            <a:r>
              <a:rPr lang="ru-RU" dirty="0"/>
              <a:t>/л;</a:t>
            </a:r>
            <a:br>
              <a:rPr lang="ru-RU" dirty="0"/>
            </a:br>
            <a:r>
              <a:rPr lang="ru-RU" dirty="0"/>
              <a:t>бикарбонат – 10–14 </a:t>
            </a:r>
            <a:r>
              <a:rPr lang="ru-RU" dirty="0" err="1"/>
              <a:t>ммоль</a:t>
            </a:r>
            <a:r>
              <a:rPr lang="ru-RU" dirty="0"/>
              <a:t>/л, калий – &gt;3,5 </a:t>
            </a:r>
            <a:r>
              <a:rPr lang="ru-RU" dirty="0" err="1"/>
              <a:t>ммоль</a:t>
            </a:r>
            <a:r>
              <a:rPr lang="ru-RU" dirty="0"/>
              <a:t>/л; рСО2 – в пределах 25–35 мм рт. ст.;</a:t>
            </a:r>
            <a:br>
              <a:rPr lang="ru-RU" dirty="0"/>
            </a:br>
            <a:r>
              <a:rPr lang="ru-RU" dirty="0"/>
              <a:t>гликемия – более 20 </a:t>
            </a:r>
            <a:r>
              <a:rPr lang="ru-RU" dirty="0" err="1"/>
              <a:t>ммоль</a:t>
            </a:r>
            <a:r>
              <a:rPr lang="ru-RU" dirty="0"/>
              <a:t>/л; </a:t>
            </a:r>
            <a:r>
              <a:rPr lang="ru-RU" dirty="0" err="1"/>
              <a:t>кетонурия</a:t>
            </a:r>
            <a:r>
              <a:rPr lang="ru-RU" dirty="0"/>
              <a:t>, нарушения сознания – отсутствуют или</a:t>
            </a:r>
            <a:br>
              <a:rPr lang="ru-RU" dirty="0"/>
            </a:br>
            <a:r>
              <a:rPr lang="ru-RU" dirty="0"/>
              <a:t>наблюдается сонливость, </a:t>
            </a:r>
            <a:r>
              <a:rPr lang="ru-RU" dirty="0" err="1" smtClean="0"/>
              <a:t>оглушенность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тяжелая </a:t>
            </a:r>
            <a:r>
              <a:rPr lang="ru-RU" dirty="0"/>
              <a:t>степень: рН крови &lt;7,0; дефицит буферных оснований – 20 </a:t>
            </a:r>
            <a:r>
              <a:rPr lang="ru-RU" dirty="0" err="1"/>
              <a:t>ммоль</a:t>
            </a:r>
            <a:r>
              <a:rPr lang="ru-RU" dirty="0"/>
              <a:t>/л;</a:t>
            </a:r>
            <a:br>
              <a:rPr lang="ru-RU" dirty="0"/>
            </a:br>
            <a:r>
              <a:rPr lang="ru-RU" dirty="0"/>
              <a:t>бикарбонат – &lt;10 </a:t>
            </a:r>
            <a:r>
              <a:rPr lang="ru-RU" dirty="0" err="1"/>
              <a:t>ммоль</a:t>
            </a:r>
            <a:r>
              <a:rPr lang="ru-RU" dirty="0"/>
              <a:t>/л, рСО2 – 25 мм рт. ст.; гликемия – 25 </a:t>
            </a:r>
            <a:r>
              <a:rPr lang="ru-RU" dirty="0" err="1"/>
              <a:t>ммоль</a:t>
            </a:r>
            <a:r>
              <a:rPr lang="ru-RU" dirty="0"/>
              <a:t>/л; </a:t>
            </a:r>
            <a:r>
              <a:rPr lang="ru-RU" dirty="0" err="1"/>
              <a:t>кетоунурия</a:t>
            </a:r>
            <a:r>
              <a:rPr lang="ru-RU" dirty="0"/>
              <a:t>, </a:t>
            </a:r>
            <a:r>
              <a:rPr lang="ru-RU" dirty="0" smtClean="0"/>
              <a:t>сопор или </a:t>
            </a:r>
            <a:r>
              <a:rPr lang="ru-RU" dirty="0"/>
              <a:t>кома. 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Неотложные состояния при сахарном диабете:</a:t>
            </a:r>
            <a:br>
              <a:rPr lang="ru-RU" sz="4000" dirty="0"/>
            </a:br>
            <a:r>
              <a:rPr lang="ru-RU" sz="3100" dirty="0" smtClean="0"/>
              <a:t>диабетический </a:t>
            </a:r>
            <a:r>
              <a:rPr lang="ru-RU" sz="3100" dirty="0" err="1" smtClean="0"/>
              <a:t>кетоацидоз</a:t>
            </a:r>
            <a:r>
              <a:rPr lang="ru-RU" sz="3100" dirty="0" smtClean="0"/>
              <a:t>,</a:t>
            </a:r>
            <a:br>
              <a:rPr lang="ru-RU" sz="3100" dirty="0" smtClean="0"/>
            </a:br>
            <a:r>
              <a:rPr lang="ru-RU" sz="2700" dirty="0" smtClean="0"/>
              <a:t>клинические и диагностические критерии</a:t>
            </a:r>
            <a:br>
              <a:rPr lang="ru-RU" sz="2700" dirty="0" smtClean="0"/>
            </a:br>
            <a:r>
              <a:rPr lang="ru-RU" sz="18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5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Регидратация</a:t>
            </a:r>
            <a:r>
              <a:rPr lang="ru-RU" dirty="0" smtClean="0"/>
              <a:t> </a:t>
            </a:r>
            <a:r>
              <a:rPr lang="ru-RU" dirty="0"/>
              <a:t>и восстановление объема циркулирующей крови путем </a:t>
            </a:r>
            <a:r>
              <a:rPr lang="ru-RU" dirty="0" smtClean="0"/>
              <a:t>введения</a:t>
            </a:r>
            <a:r>
              <a:rPr lang="ru-RU" dirty="0"/>
              <a:t> </a:t>
            </a:r>
            <a:r>
              <a:rPr lang="ru-RU" dirty="0" smtClean="0"/>
              <a:t>0,9% раствора натрия </a:t>
            </a:r>
            <a:r>
              <a:rPr lang="ru-RU" dirty="0"/>
              <a:t>хлорида. Скорость </a:t>
            </a:r>
            <a:r>
              <a:rPr lang="ru-RU" dirty="0" err="1"/>
              <a:t>регидратации</a:t>
            </a:r>
            <a:r>
              <a:rPr lang="ru-RU" dirty="0"/>
              <a:t> определяется </a:t>
            </a:r>
            <a:r>
              <a:rPr lang="ru-RU" dirty="0" smtClean="0"/>
              <a:t>индивидуально в </a:t>
            </a:r>
            <a:r>
              <a:rPr lang="ru-RU" dirty="0"/>
              <a:t>зависимости от степени обезвоженности и сопутствующей патологии. Общий </a:t>
            </a:r>
            <a:r>
              <a:rPr lang="ru-RU" dirty="0" smtClean="0"/>
              <a:t>объем </a:t>
            </a:r>
            <a:r>
              <a:rPr lang="ru-RU" dirty="0" err="1" smtClean="0"/>
              <a:t>инфузии</a:t>
            </a:r>
            <a:r>
              <a:rPr lang="ru-RU" dirty="0" smtClean="0"/>
              <a:t> </a:t>
            </a:r>
            <a:r>
              <a:rPr lang="ru-RU" dirty="0"/>
              <a:t>в первые 24 </a:t>
            </a:r>
            <a:r>
              <a:rPr lang="ru-RU" dirty="0" smtClean="0"/>
              <a:t>часа </a:t>
            </a:r>
            <a:r>
              <a:rPr lang="ru-RU" dirty="0"/>
              <a:t>терапии – не более </a:t>
            </a:r>
            <a:r>
              <a:rPr lang="ru-RU" dirty="0" smtClean="0"/>
              <a:t>10% </a:t>
            </a:r>
            <a:r>
              <a:rPr lang="ru-RU" dirty="0"/>
              <a:t>массы тела. При гликемии &lt;13 </a:t>
            </a:r>
            <a:r>
              <a:rPr lang="ru-RU" dirty="0" err="1" smtClean="0"/>
              <a:t>ммоль</a:t>
            </a:r>
            <a:r>
              <a:rPr lang="ru-RU" dirty="0" smtClean="0"/>
              <a:t>/л добавляют </a:t>
            </a:r>
            <a:r>
              <a:rPr lang="ru-RU" dirty="0"/>
              <a:t>раствор 5 % глюкозы (+ 3–4 ЕД инсулина короткого действия на каждые 20 </a:t>
            </a:r>
            <a:r>
              <a:rPr lang="ru-RU" dirty="0" smtClean="0"/>
              <a:t>г глюкозы</a:t>
            </a:r>
            <a:r>
              <a:rPr lang="ru-RU" dirty="0"/>
              <a:t>) для профилактики гипогликемии и поддержания </a:t>
            </a:r>
            <a:r>
              <a:rPr lang="ru-RU" dirty="0" err="1"/>
              <a:t>осмолярности</a:t>
            </a:r>
            <a:r>
              <a:rPr lang="ru-RU" dirty="0"/>
              <a:t>, если </a:t>
            </a:r>
            <a:r>
              <a:rPr lang="ru-RU" dirty="0" smtClean="0"/>
              <a:t>пациент не </a:t>
            </a:r>
            <a:r>
              <a:rPr lang="ru-RU" dirty="0"/>
              <a:t>может принимать </a:t>
            </a:r>
            <a:r>
              <a:rPr lang="ru-RU" dirty="0" smtClean="0"/>
              <a:t>пищу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Коррекция </a:t>
            </a:r>
            <a:r>
              <a:rPr lang="ru-RU" dirty="0"/>
              <a:t>электролитного дисбаланса</a:t>
            </a:r>
            <a:r>
              <a:rPr lang="ru-RU" dirty="0" smtClean="0"/>
              <a:t>. Скорость </a:t>
            </a:r>
            <a:r>
              <a:rPr lang="ru-RU" dirty="0"/>
              <a:t>внутривенного введения хлорида калия зависит от уровня калия в крови</a:t>
            </a:r>
            <a:r>
              <a:rPr lang="ru-RU" dirty="0" smtClean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 smtClean="0"/>
              <a:t>- при </a:t>
            </a:r>
            <a:r>
              <a:rPr lang="ru-RU" dirty="0"/>
              <a:t>уровне &lt;3 </a:t>
            </a:r>
            <a:r>
              <a:rPr lang="ru-RU" dirty="0" err="1"/>
              <a:t>ммоль</a:t>
            </a:r>
            <a:r>
              <a:rPr lang="ru-RU" dirty="0"/>
              <a:t>/л – 3 г/ч. (введение инсулина не рекомендуется);</a:t>
            </a:r>
            <a:br>
              <a:rPr lang="ru-RU" dirty="0"/>
            </a:br>
            <a:r>
              <a:rPr lang="ru-RU" dirty="0" smtClean="0"/>
              <a:t>- при </a:t>
            </a:r>
            <a:r>
              <a:rPr lang="ru-RU" dirty="0"/>
              <a:t>уровне 3–3,9 </a:t>
            </a:r>
            <a:r>
              <a:rPr lang="ru-RU" dirty="0" err="1"/>
              <a:t>ммоль</a:t>
            </a:r>
            <a:r>
              <a:rPr lang="ru-RU" dirty="0"/>
              <a:t>/л – 2 г/ч.;</a:t>
            </a:r>
            <a:br>
              <a:rPr lang="ru-RU" dirty="0"/>
            </a:br>
            <a:r>
              <a:rPr lang="ru-RU" dirty="0" smtClean="0"/>
              <a:t>- при </a:t>
            </a:r>
            <a:r>
              <a:rPr lang="ru-RU" dirty="0"/>
              <a:t>уровне 4–4,9 – 1,5 г/ч.;</a:t>
            </a:r>
            <a:br>
              <a:rPr lang="ru-RU" dirty="0"/>
            </a:br>
            <a:r>
              <a:rPr lang="ru-RU" dirty="0" smtClean="0"/>
              <a:t>- при </a:t>
            </a:r>
            <a:r>
              <a:rPr lang="ru-RU" dirty="0"/>
              <a:t>уровне 5–5,5 – 1 г/ч.;</a:t>
            </a:r>
            <a:br>
              <a:rPr lang="ru-RU" dirty="0"/>
            </a:br>
            <a:r>
              <a:rPr lang="ru-RU" dirty="0" smtClean="0"/>
              <a:t>- при </a:t>
            </a:r>
            <a:r>
              <a:rPr lang="ru-RU" dirty="0"/>
              <a:t>уровне &gt;5,5 </a:t>
            </a:r>
            <a:r>
              <a:rPr lang="ru-RU" dirty="0" err="1"/>
              <a:t>ммоль</a:t>
            </a:r>
            <a:r>
              <a:rPr lang="ru-RU" dirty="0"/>
              <a:t>/л – хлорид калия не </a:t>
            </a:r>
            <a:r>
              <a:rPr lang="ru-RU" dirty="0" smtClean="0"/>
              <a:t>вводится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Устранение </a:t>
            </a:r>
            <a:r>
              <a:rPr lang="ru-RU" dirty="0"/>
              <a:t>инсулиновой недостаточности путем инсулинотерапии: </a:t>
            </a:r>
            <a:r>
              <a:rPr lang="ru-RU" dirty="0" smtClean="0"/>
              <a:t>начальная доза </a:t>
            </a:r>
            <a:r>
              <a:rPr lang="ru-RU" dirty="0"/>
              <a:t>инсулина короткого действия составляет 0,15 ЕД/кг/ч. внутривенно </a:t>
            </a:r>
            <a:r>
              <a:rPr lang="ru-RU" dirty="0" err="1"/>
              <a:t>болюсно</a:t>
            </a:r>
            <a:r>
              <a:rPr lang="ru-RU" dirty="0"/>
              <a:t>, </a:t>
            </a:r>
            <a:r>
              <a:rPr lang="ru-RU" dirty="0" smtClean="0"/>
              <a:t>далее – постоянная </a:t>
            </a:r>
            <a:r>
              <a:rPr lang="ru-RU" dirty="0" err="1"/>
              <a:t>инфузия</a:t>
            </a:r>
            <a:r>
              <a:rPr lang="ru-RU" dirty="0"/>
              <a:t> по 0,1 ЕД/кг/ч. с использованием </a:t>
            </a:r>
            <a:r>
              <a:rPr lang="ru-RU" dirty="0" err="1"/>
              <a:t>инфузомата</a:t>
            </a:r>
            <a:r>
              <a:rPr lang="ru-RU" dirty="0"/>
              <a:t> (или </a:t>
            </a:r>
            <a:r>
              <a:rPr lang="ru-RU" dirty="0" smtClean="0"/>
              <a:t>внутривенно </a:t>
            </a:r>
            <a:r>
              <a:rPr lang="ru-RU" dirty="0" err="1" smtClean="0"/>
              <a:t>капельно</a:t>
            </a:r>
            <a:r>
              <a:rPr lang="ru-RU" dirty="0" smtClean="0"/>
              <a:t> </a:t>
            </a:r>
            <a:r>
              <a:rPr lang="ru-RU" dirty="0"/>
              <a:t>в 0,9 % растворе натрия хлорида, или 1 раз в час шприцем в </a:t>
            </a:r>
            <a:r>
              <a:rPr lang="ru-RU" dirty="0" err="1" smtClean="0"/>
              <a:t>инфузионную</a:t>
            </a:r>
            <a:r>
              <a:rPr lang="ru-RU" dirty="0" smtClean="0"/>
              <a:t> систему </a:t>
            </a:r>
            <a:r>
              <a:rPr lang="ru-RU" dirty="0"/>
              <a:t>внутривенно </a:t>
            </a:r>
            <a:r>
              <a:rPr lang="ru-RU" dirty="0" err="1"/>
              <a:t>болюсно</a:t>
            </a:r>
            <a:r>
              <a:rPr lang="ru-RU" dirty="0"/>
              <a:t>, медленно</a:t>
            </a:r>
            <a:r>
              <a:rPr lang="ru-RU" dirty="0" smtClean="0"/>
              <a:t>). Скорость </a:t>
            </a:r>
            <a:r>
              <a:rPr lang="ru-RU" dirty="0"/>
              <a:t>снижения гликемии – не более 4 </a:t>
            </a:r>
            <a:r>
              <a:rPr lang="ru-RU" dirty="0" err="1"/>
              <a:t>ммоль</a:t>
            </a:r>
            <a:r>
              <a:rPr lang="ru-RU" dirty="0"/>
              <a:t>/л/ч</a:t>
            </a:r>
            <a:r>
              <a:rPr lang="ru-RU" dirty="0" smtClean="0"/>
              <a:t>. Доза </a:t>
            </a:r>
            <a:r>
              <a:rPr lang="ru-RU" dirty="0"/>
              <a:t>инсулина корректируется с учетом уровня гликемии</a:t>
            </a:r>
            <a:r>
              <a:rPr lang="ru-RU" dirty="0" smtClean="0"/>
              <a:t>. Перевод </a:t>
            </a:r>
            <a:r>
              <a:rPr lang="ru-RU" dirty="0"/>
              <a:t>на подкожную инсулинотерапию: после улучшения состояния, </a:t>
            </a:r>
            <a:r>
              <a:rPr lang="ru-RU" dirty="0" smtClean="0"/>
              <a:t>при стабильном </a:t>
            </a:r>
            <a:r>
              <a:rPr lang="ru-RU" dirty="0"/>
              <a:t>АД и гемодинамике, при гликемии &lt;12,0 </a:t>
            </a:r>
            <a:r>
              <a:rPr lang="ru-RU" dirty="0" err="1"/>
              <a:t>ммоль</a:t>
            </a:r>
            <a:r>
              <a:rPr lang="ru-RU" dirty="0"/>
              <a:t>/л и рН &gt;7,3. </a:t>
            </a:r>
            <a:r>
              <a:rPr lang="ru-RU" dirty="0" smtClean="0"/>
              <a:t>Инсулин короткого </a:t>
            </a:r>
            <a:r>
              <a:rPr lang="ru-RU" dirty="0"/>
              <a:t>действия вводят дробно по 10–14 ЕД. каждые 4 ч. (можно сразу в </a:t>
            </a:r>
            <a:r>
              <a:rPr lang="ru-RU" dirty="0" smtClean="0"/>
              <a:t>сочетании с </a:t>
            </a:r>
            <a:r>
              <a:rPr lang="ru-RU" dirty="0"/>
              <a:t>инсулином продленного действия по 10–12 ЕД. 2 раза в сутки), внутривенное </a:t>
            </a:r>
            <a:r>
              <a:rPr lang="ru-RU" dirty="0" smtClean="0"/>
              <a:t>введение продолжают </a:t>
            </a:r>
            <a:r>
              <a:rPr lang="ru-RU" dirty="0"/>
              <a:t>еще в течение 1–2 ч. после первой подкожной </a:t>
            </a:r>
            <a:r>
              <a:rPr lang="ru-RU" dirty="0" smtClean="0"/>
              <a:t>инъекции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Коррекция кислотно-щелочного состояния. Вопрос </a:t>
            </a:r>
            <a:r>
              <a:rPr lang="ru-RU" dirty="0"/>
              <a:t>о необходимости введения раствора гидрокарбоната натрия </a:t>
            </a:r>
            <a:r>
              <a:rPr lang="ru-RU" dirty="0" smtClean="0"/>
              <a:t>решается с </a:t>
            </a:r>
            <a:r>
              <a:rPr lang="ru-RU" dirty="0"/>
              <a:t>учетом степени выраженности ацидоза. Введение гидрокарбоната натрия показано </a:t>
            </a:r>
            <a:r>
              <a:rPr lang="ru-RU" dirty="0" smtClean="0"/>
              <a:t>при рН </a:t>
            </a:r>
            <a:r>
              <a:rPr lang="ru-RU" dirty="0"/>
              <a:t>менее 7,0</a:t>
            </a:r>
            <a:r>
              <a:rPr lang="ru-RU" dirty="0" smtClean="0"/>
              <a:t>. При </a:t>
            </a:r>
            <a:r>
              <a:rPr lang="ru-RU" dirty="0"/>
              <a:t>уровне рН в диапазоне 6,9–7,0 рекомендовано введение 50,0 </a:t>
            </a:r>
            <a:r>
              <a:rPr lang="ru-RU" dirty="0" err="1" smtClean="0"/>
              <a:t>ммоль</a:t>
            </a:r>
            <a:r>
              <a:rPr lang="ru-RU" dirty="0" smtClean="0"/>
              <a:t> гидрокарбоната</a:t>
            </a:r>
            <a:r>
              <a:rPr lang="ru-RU" dirty="0"/>
              <a:t>, разведенного в 200 мл воды со скоростью </a:t>
            </a:r>
            <a:r>
              <a:rPr lang="ru-RU" dirty="0" err="1"/>
              <a:t>инфузии</a:t>
            </a:r>
            <a:r>
              <a:rPr lang="ru-RU" dirty="0"/>
              <a:t> 200 мл/ч</a:t>
            </a:r>
            <a:r>
              <a:rPr lang="ru-RU" dirty="0" smtClean="0"/>
              <a:t>. При </a:t>
            </a:r>
            <a:r>
              <a:rPr lang="ru-RU" dirty="0"/>
              <a:t>уровне рН &lt;6,9 следует вводить 100,0 </a:t>
            </a:r>
            <a:r>
              <a:rPr lang="ru-RU" dirty="0" err="1"/>
              <a:t>ммоль</a:t>
            </a:r>
            <a:r>
              <a:rPr lang="ru-RU" dirty="0"/>
              <a:t> гидрокарбоната, </a:t>
            </a:r>
            <a:r>
              <a:rPr lang="ru-RU" dirty="0" smtClean="0"/>
              <a:t>разведенного в </a:t>
            </a:r>
            <a:r>
              <a:rPr lang="ru-RU" dirty="0"/>
              <a:t>400 мл воды со скоростью </a:t>
            </a:r>
            <a:r>
              <a:rPr lang="ru-RU" dirty="0" err="1"/>
              <a:t>инфузии</a:t>
            </a:r>
            <a:r>
              <a:rPr lang="ru-RU" dirty="0"/>
              <a:t> 200 мл/ч</a:t>
            </a:r>
            <a:r>
              <a:rPr lang="ru-RU" dirty="0" smtClean="0"/>
              <a:t>. Каждые </a:t>
            </a:r>
            <a:r>
              <a:rPr lang="ru-RU" dirty="0"/>
              <a:t>2 ч. до достижения рН &gt;7,0 необходим мониторинг уровня калия и КЩС</a:t>
            </a:r>
            <a:r>
              <a:rPr lang="ru-RU" dirty="0" smtClean="0"/>
              <a:t>. Введение </a:t>
            </a:r>
            <a:r>
              <a:rPr lang="ru-RU" dirty="0"/>
              <a:t>бикарбоната натрия при рН &gt;7 </a:t>
            </a:r>
            <a:r>
              <a:rPr lang="ru-RU" dirty="0" smtClean="0"/>
              <a:t>противопоказано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Симптоматическая </a:t>
            </a:r>
            <a:r>
              <a:rPr lang="ru-RU" dirty="0"/>
              <a:t>терапия (в том числе антибиотикотерапия, профилактика</a:t>
            </a:r>
            <a:br>
              <a:rPr lang="ru-RU" dirty="0"/>
            </a:br>
            <a:r>
              <a:rPr lang="ru-RU" dirty="0" err="1" smtClean="0"/>
              <a:t>тромбообразования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/>
              <a:t>иное) 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smtClean="0"/>
              <a:t>лечение диабетического </a:t>
            </a:r>
            <a:r>
              <a:rPr lang="ru-RU" sz="2800" dirty="0" err="1" smtClean="0"/>
              <a:t>кетоацидоза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 smtClean="0"/>
              <a:t>Основание</a:t>
            </a:r>
            <a:r>
              <a:rPr lang="ru-RU" sz="1600" dirty="0"/>
              <a:t>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Критерии разрешения </a:t>
            </a:r>
            <a:r>
              <a:rPr lang="ru-RU" dirty="0" smtClean="0"/>
              <a:t>диабетического </a:t>
            </a:r>
            <a:r>
              <a:rPr lang="ru-RU" dirty="0" err="1" smtClean="0"/>
              <a:t>кетоацидоза</a:t>
            </a:r>
            <a:r>
              <a:rPr lang="ru-RU" dirty="0" smtClean="0"/>
              <a:t>: - гликемия </a:t>
            </a:r>
            <a:r>
              <a:rPr lang="ru-RU" dirty="0"/>
              <a:t>&lt;11,0 </a:t>
            </a:r>
            <a:r>
              <a:rPr lang="ru-RU" dirty="0" err="1" smtClean="0"/>
              <a:t>ммоль</a:t>
            </a:r>
            <a:r>
              <a:rPr lang="ru-RU" dirty="0" smtClean="0"/>
              <a:t>/л и </a:t>
            </a:r>
            <a:r>
              <a:rPr lang="ru-RU" dirty="0"/>
              <a:t>как минимум два из </a:t>
            </a:r>
            <a:r>
              <a:rPr lang="ru-RU" dirty="0" smtClean="0"/>
              <a:t>трех показателей кислотно-щелочного состояния </a:t>
            </a:r>
            <a:r>
              <a:rPr lang="ru-RU" dirty="0"/>
              <a:t>– бикарбонат &gt;18 </a:t>
            </a:r>
            <a:r>
              <a:rPr lang="ru-RU" dirty="0" err="1"/>
              <a:t>ммоль</a:t>
            </a:r>
            <a:r>
              <a:rPr lang="ru-RU" dirty="0"/>
              <a:t>/л, рН &gt;7,3, анионная разница &lt;12 </a:t>
            </a:r>
            <a:r>
              <a:rPr lang="ru-RU" dirty="0" err="1"/>
              <a:t>ммоль</a:t>
            </a:r>
            <a:r>
              <a:rPr lang="ru-RU" dirty="0"/>
              <a:t>/л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Небольшая </a:t>
            </a:r>
            <a:r>
              <a:rPr lang="ru-RU" dirty="0" err="1"/>
              <a:t>кетонурия</a:t>
            </a:r>
            <a:r>
              <a:rPr lang="ru-RU" dirty="0"/>
              <a:t> может непродолжительно </a:t>
            </a:r>
            <a:r>
              <a:rPr lang="ru-RU" dirty="0" smtClean="0"/>
              <a:t>сохраняться.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Наблюдение </a:t>
            </a:r>
            <a:r>
              <a:rPr lang="ru-RU" dirty="0"/>
              <a:t>в стационарных условиях </a:t>
            </a:r>
            <a:r>
              <a:rPr lang="ru-RU" dirty="0" smtClean="0"/>
              <a:t>включает: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/>
              <a:t>гликемии ежечасно до достижения уровня &lt; 13,0 </a:t>
            </a:r>
            <a:r>
              <a:rPr lang="ru-RU" dirty="0" err="1"/>
              <a:t>ммоль</a:t>
            </a:r>
            <a:r>
              <a:rPr lang="ru-RU" dirty="0"/>
              <a:t>/л, далее – 1 </a:t>
            </a:r>
            <a:r>
              <a:rPr lang="ru-RU" dirty="0" smtClean="0"/>
              <a:t>раз в </a:t>
            </a:r>
            <a:r>
              <a:rPr lang="ru-RU" dirty="0"/>
              <a:t>3 </a:t>
            </a:r>
            <a:r>
              <a:rPr lang="ru-RU" dirty="0" smtClean="0"/>
              <a:t>часа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анализ </a:t>
            </a:r>
            <a:r>
              <a:rPr lang="ru-RU" dirty="0"/>
              <a:t>мочи на кетоновые тела – 2 раза в сутки первые 48 </a:t>
            </a:r>
            <a:r>
              <a:rPr lang="ru-RU" dirty="0" smtClean="0"/>
              <a:t>часов, </a:t>
            </a:r>
            <a:r>
              <a:rPr lang="ru-RU" dirty="0"/>
              <a:t>далее – 1 раз в </a:t>
            </a:r>
            <a:r>
              <a:rPr lang="ru-RU" dirty="0" smtClean="0"/>
              <a:t>сутки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ОАК </a:t>
            </a:r>
            <a:r>
              <a:rPr lang="ru-RU" dirty="0"/>
              <a:t>и ОАМ – исходно и далее не реже 1 раз в 48 </a:t>
            </a:r>
            <a:r>
              <a:rPr lang="ru-RU" dirty="0" smtClean="0"/>
              <a:t>часов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/>
              <a:t>натрия и калия крови – 2 раза в </a:t>
            </a:r>
            <a:r>
              <a:rPr lang="ru-RU" dirty="0" smtClean="0"/>
              <a:t>сутки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 err="1"/>
              <a:t>осмолярности</a:t>
            </a:r>
            <a:r>
              <a:rPr lang="ru-RU" dirty="0"/>
              <a:t> </a:t>
            </a:r>
            <a:r>
              <a:rPr lang="ru-RU" dirty="0" smtClean="0"/>
              <a:t>крови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БИК</a:t>
            </a:r>
            <a:r>
              <a:rPr lang="ru-RU" dirty="0"/>
              <a:t>: мочевина, </a:t>
            </a:r>
            <a:r>
              <a:rPr lang="ru-RU" dirty="0" err="1"/>
              <a:t>креатинин</a:t>
            </a:r>
            <a:r>
              <a:rPr lang="ru-RU" dirty="0"/>
              <a:t>, хлориды, бикарбонат, амилаза, АЛТ, АСТ, </a:t>
            </a:r>
            <a:r>
              <a:rPr lang="ru-RU" dirty="0" smtClean="0"/>
              <a:t>щелочная </a:t>
            </a:r>
            <a:r>
              <a:rPr lang="ru-RU" dirty="0" err="1" smtClean="0"/>
              <a:t>фосфотаза</a:t>
            </a:r>
            <a:r>
              <a:rPr lang="ru-RU" dirty="0" smtClean="0"/>
              <a:t> –</a:t>
            </a:r>
            <a:r>
              <a:rPr lang="ru-RU" dirty="0"/>
              <a:t> </a:t>
            </a:r>
            <a:r>
              <a:rPr lang="ru-RU" dirty="0" smtClean="0"/>
              <a:t>исходно</a:t>
            </a:r>
            <a:r>
              <a:rPr lang="ru-RU" dirty="0"/>
              <a:t>, затем 1 раз в 72 </a:t>
            </a:r>
            <a:r>
              <a:rPr lang="ru-RU" dirty="0" smtClean="0"/>
              <a:t>часа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</a:t>
            </a:r>
            <a:r>
              <a:rPr lang="ru-RU" dirty="0"/>
              <a:t>рН – </a:t>
            </a:r>
            <a:r>
              <a:rPr lang="ru-RU" dirty="0" smtClean="0"/>
              <a:t>1-2 </a:t>
            </a:r>
            <a:r>
              <a:rPr lang="ru-RU" dirty="0"/>
              <a:t>раза в сутки до нормализации кислотно-щелочного </a:t>
            </a:r>
            <a:r>
              <a:rPr lang="ru-RU" dirty="0" smtClean="0"/>
              <a:t>состояния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почасовой </a:t>
            </a:r>
            <a:r>
              <a:rPr lang="ru-RU" dirty="0"/>
              <a:t>контроль </a:t>
            </a:r>
            <a:r>
              <a:rPr lang="ru-RU" dirty="0" smtClean="0"/>
              <a:t>диуреза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контроль </a:t>
            </a:r>
            <a:r>
              <a:rPr lang="ru-RU" dirty="0"/>
              <a:t>центрального венозного </a:t>
            </a:r>
            <a:r>
              <a:rPr lang="ru-RU" dirty="0" smtClean="0"/>
              <a:t>давления, </a:t>
            </a:r>
            <a:r>
              <a:rPr lang="ru-RU" dirty="0"/>
              <a:t>АД, пульса и температуры тела каждые 2 </a:t>
            </a:r>
            <a:r>
              <a:rPr lang="ru-RU" dirty="0" smtClean="0"/>
              <a:t>часа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ЭКГ </a:t>
            </a:r>
            <a:r>
              <a:rPr lang="ru-RU" dirty="0"/>
              <a:t>– 1 раз в сутки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smtClean="0"/>
              <a:t>наблюдение диабетического </a:t>
            </a:r>
            <a:r>
              <a:rPr lang="ru-RU" sz="2800" dirty="0" err="1" smtClean="0"/>
              <a:t>кетоацидоза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 smtClean="0"/>
              <a:t>Основание</a:t>
            </a:r>
            <a:r>
              <a:rPr lang="ru-RU" sz="1600" dirty="0"/>
              <a:t>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12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err="1" smtClean="0"/>
              <a:t>гиперосмолярное</a:t>
            </a:r>
            <a:r>
              <a:rPr lang="ru-RU" sz="2800" dirty="0" smtClean="0"/>
              <a:t> </a:t>
            </a:r>
            <a:r>
              <a:rPr lang="ru-RU" sz="2800" dirty="0" err="1" smtClean="0"/>
              <a:t>гипергликемическоесостояние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определение, причины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92663821"/>
              </p:ext>
            </p:extLst>
          </p:nvPr>
        </p:nvGraphicFramePr>
        <p:xfrm>
          <a:off x="2490949" y="126133"/>
          <a:ext cx="9553908" cy="6873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09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Клинические критерии </a:t>
            </a:r>
            <a:r>
              <a:rPr lang="ru-RU" dirty="0" err="1" smtClean="0"/>
              <a:t>гиперосмолярного</a:t>
            </a:r>
            <a:r>
              <a:rPr lang="ru-RU" dirty="0" smtClean="0"/>
              <a:t> гипергликемического состояния: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Полидипсия</a:t>
            </a:r>
            <a:r>
              <a:rPr lang="ru-RU" dirty="0"/>
              <a:t>, полиурия,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Слабость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Нарушения зрения,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Неврологические симптомы (сонливость, гемипарезы)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Вздутие живота,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Признаки выраженной дегидратации (</a:t>
            </a:r>
            <a:r>
              <a:rPr lang="ru-RU" dirty="0"/>
              <a:t>снижение тургора кожи, сухость слизистых полости рта, впалые глаза, </a:t>
            </a:r>
            <a:r>
              <a:rPr lang="ru-RU" dirty="0" smtClean="0"/>
              <a:t>холодные конечности</a:t>
            </a:r>
            <a:r>
              <a:rPr lang="ru-RU" dirty="0"/>
              <a:t>, частый нитевидный </a:t>
            </a:r>
            <a:r>
              <a:rPr lang="ru-RU" dirty="0" smtClean="0"/>
              <a:t>пульс)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Изменения </a:t>
            </a:r>
            <a:r>
              <a:rPr lang="ru-RU" dirty="0"/>
              <a:t>ментального </a:t>
            </a:r>
            <a:r>
              <a:rPr lang="ru-RU" dirty="0" smtClean="0"/>
              <a:t>статуса (от полной ясности сознания до дезориентации, летаргии и комы)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Судороги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Диагностические </a:t>
            </a:r>
            <a:r>
              <a:rPr lang="ru-RU" dirty="0"/>
              <a:t>критерии </a:t>
            </a:r>
            <a:r>
              <a:rPr lang="ru-RU" dirty="0" err="1"/>
              <a:t>гиперосмолярного</a:t>
            </a:r>
            <a:r>
              <a:rPr lang="ru-RU" dirty="0"/>
              <a:t> гипергликемического состояния </a:t>
            </a:r>
            <a:r>
              <a:rPr lang="ru-RU" dirty="0" smtClean="0"/>
              <a:t>: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Лейкоцитоз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глюкозы </a:t>
            </a:r>
            <a:r>
              <a:rPr lang="ru-RU" dirty="0" smtClean="0"/>
              <a:t>плазмы, сыворотки &gt;33 </a:t>
            </a:r>
            <a:r>
              <a:rPr lang="ru-RU" dirty="0" err="1" smtClean="0"/>
              <a:t>ммоль</a:t>
            </a:r>
            <a:r>
              <a:rPr lang="ru-RU" dirty="0" smtClean="0"/>
              <a:t>/л;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Осмолярность</a:t>
            </a:r>
            <a:r>
              <a:rPr lang="ru-RU" dirty="0" smtClean="0"/>
              <a:t> плазмы крови </a:t>
            </a:r>
            <a:r>
              <a:rPr lang="en-US" u="sng" dirty="0" smtClean="0"/>
              <a:t>&gt;</a:t>
            </a:r>
            <a:r>
              <a:rPr lang="en-US" dirty="0" smtClean="0"/>
              <a:t> 320 </a:t>
            </a:r>
            <a:r>
              <a:rPr lang="ru-RU" dirty="0" err="1" smtClean="0"/>
              <a:t>мОсм</a:t>
            </a:r>
            <a:r>
              <a:rPr lang="ru-RU" dirty="0" smtClean="0"/>
              <a:t>/л</a:t>
            </a:r>
            <a:endParaRPr lang="ru-RU" u="sng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рН </a:t>
            </a:r>
            <a:r>
              <a:rPr lang="en-US" dirty="0" smtClean="0"/>
              <a:t>&gt;</a:t>
            </a:r>
            <a:r>
              <a:rPr lang="ru-RU" dirty="0" smtClean="0"/>
              <a:t>7,3;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бикарбоната </a:t>
            </a:r>
            <a:r>
              <a:rPr lang="en-US" dirty="0"/>
              <a:t>&gt;</a:t>
            </a:r>
            <a:r>
              <a:rPr lang="ru-RU" dirty="0" smtClean="0"/>
              <a:t>15 </a:t>
            </a:r>
            <a:r>
              <a:rPr lang="ru-RU" dirty="0" err="1" smtClean="0"/>
              <a:t>ммоль</a:t>
            </a:r>
            <a:r>
              <a:rPr lang="ru-RU" dirty="0" smtClean="0"/>
              <a:t>/л;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Глюкозурия</a:t>
            </a:r>
            <a:r>
              <a:rPr lang="ru-RU" dirty="0" smtClean="0"/>
              <a:t>, </a:t>
            </a:r>
            <a:r>
              <a:rPr lang="ru-RU" dirty="0" err="1" smtClean="0"/>
              <a:t>кетонурия</a:t>
            </a:r>
            <a:r>
              <a:rPr lang="ru-RU" dirty="0" smtClean="0"/>
              <a:t> (+) или её отсутствие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Нарушение сознания 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Неотложные состояния при сахарном диабете:</a:t>
            </a:r>
            <a:br>
              <a:rPr lang="ru-RU" sz="4000" dirty="0"/>
            </a:br>
            <a:r>
              <a:rPr lang="ru-RU" sz="2900" dirty="0" err="1" smtClean="0"/>
              <a:t>гиперосмолярное</a:t>
            </a:r>
            <a:r>
              <a:rPr lang="ru-RU" sz="2900" dirty="0" smtClean="0"/>
              <a:t> гипергликемическое состояние,</a:t>
            </a:r>
            <a:br>
              <a:rPr lang="ru-RU" sz="2900" dirty="0" smtClean="0"/>
            </a:br>
            <a:r>
              <a:rPr lang="ru-RU" sz="2700" dirty="0" smtClean="0"/>
              <a:t>клинические и диагностические критерии</a:t>
            </a:r>
            <a:br>
              <a:rPr lang="ru-RU" sz="2700" dirty="0" smtClean="0"/>
            </a:br>
            <a:r>
              <a:rPr lang="ru-RU" sz="18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73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Регидратация</a:t>
            </a:r>
            <a:r>
              <a:rPr lang="ru-RU" dirty="0" smtClean="0"/>
              <a:t> </a:t>
            </a:r>
            <a:r>
              <a:rPr lang="ru-RU" dirty="0"/>
              <a:t>и восстановление объема </a:t>
            </a:r>
            <a:r>
              <a:rPr lang="ru-RU" dirty="0" smtClean="0"/>
              <a:t>циркулирующей</a:t>
            </a:r>
            <a:r>
              <a:rPr lang="ru-RU" dirty="0"/>
              <a:t> </a:t>
            </a:r>
            <a:r>
              <a:rPr lang="ru-RU" dirty="0" smtClean="0"/>
              <a:t>крови: в </a:t>
            </a:r>
            <a:r>
              <a:rPr lang="ru-RU" dirty="0"/>
              <a:t>течение первого часа внутривенно вводится 1 л раствора натрия хлорида </a:t>
            </a:r>
            <a:r>
              <a:rPr lang="ru-RU" dirty="0" smtClean="0"/>
              <a:t>0,9%, далее </a:t>
            </a:r>
            <a:r>
              <a:rPr lang="ru-RU" dirty="0"/>
              <a:t>при скорректированном натрии &gt;165 </a:t>
            </a:r>
            <a:r>
              <a:rPr lang="ru-RU" dirty="0" err="1"/>
              <a:t>ммоль</a:t>
            </a:r>
            <a:r>
              <a:rPr lang="ru-RU" dirty="0"/>
              <a:t>/л солевые </a:t>
            </a:r>
            <a:r>
              <a:rPr lang="ru-RU" dirty="0" smtClean="0"/>
              <a:t>растворы противопоказаны, </a:t>
            </a:r>
            <a:r>
              <a:rPr lang="ru-RU" dirty="0" err="1" smtClean="0"/>
              <a:t>регидратация</a:t>
            </a:r>
            <a:r>
              <a:rPr lang="ru-RU" dirty="0" smtClean="0"/>
              <a:t> </a:t>
            </a:r>
            <a:r>
              <a:rPr lang="ru-RU" dirty="0"/>
              <a:t>проводится раствором глюкозы </a:t>
            </a:r>
            <a:r>
              <a:rPr lang="ru-RU" dirty="0" smtClean="0"/>
              <a:t>5%, при </a:t>
            </a:r>
            <a:r>
              <a:rPr lang="ru-RU" dirty="0"/>
              <a:t>скорректированном натрии 145–165 </a:t>
            </a:r>
            <a:r>
              <a:rPr lang="ru-RU" dirty="0" err="1"/>
              <a:t>ммоль</a:t>
            </a:r>
            <a:r>
              <a:rPr lang="ru-RU" dirty="0"/>
              <a:t>/л показан раствор натрия </a:t>
            </a:r>
            <a:r>
              <a:rPr lang="ru-RU" dirty="0" smtClean="0"/>
              <a:t>хлорида 0,45% 1-1,5 л/час, </a:t>
            </a:r>
            <a:r>
              <a:rPr lang="ru-RU" dirty="0"/>
              <a:t>во 2 и 3-й часы – 0,5–1,0 </a:t>
            </a:r>
            <a:r>
              <a:rPr lang="ru-RU" dirty="0" smtClean="0"/>
              <a:t>л/час, </a:t>
            </a:r>
            <a:r>
              <a:rPr lang="ru-RU" dirty="0"/>
              <a:t>затем </a:t>
            </a:r>
            <a:r>
              <a:rPr lang="ru-RU" dirty="0" smtClean="0"/>
              <a:t>250-500 мл/час </a:t>
            </a:r>
            <a:r>
              <a:rPr lang="ru-RU" dirty="0"/>
              <a:t>при контроле ЦВД, при снижении скорректированного натрия &lt;145 </a:t>
            </a:r>
            <a:r>
              <a:rPr lang="ru-RU" dirty="0" err="1"/>
              <a:t>ммоль</a:t>
            </a:r>
            <a:r>
              <a:rPr lang="ru-RU" dirty="0"/>
              <a:t>/л переходят на </a:t>
            </a:r>
            <a:r>
              <a:rPr lang="ru-RU" dirty="0" smtClean="0"/>
              <a:t>раствор натрия </a:t>
            </a:r>
            <a:r>
              <a:rPr lang="ru-RU" dirty="0"/>
              <a:t>хлорида </a:t>
            </a:r>
            <a:r>
              <a:rPr lang="ru-RU" dirty="0" smtClean="0"/>
              <a:t>0,9%, при </a:t>
            </a:r>
            <a:r>
              <a:rPr lang="ru-RU" dirty="0"/>
              <a:t>АД &lt;80/50 мл производится быстрая внутривенная </a:t>
            </a:r>
            <a:r>
              <a:rPr lang="ru-RU" dirty="0" err="1"/>
              <a:t>инфузия</a:t>
            </a:r>
            <a:r>
              <a:rPr lang="ru-RU" dirty="0"/>
              <a:t> 1 л раствора </a:t>
            </a:r>
            <a:r>
              <a:rPr lang="ru-RU" dirty="0" smtClean="0"/>
              <a:t>натрия хлорида 0,9% </a:t>
            </a:r>
            <a:r>
              <a:rPr lang="ru-RU" dirty="0"/>
              <a:t>или вводятся </a:t>
            </a:r>
            <a:r>
              <a:rPr lang="ru-RU" dirty="0" smtClean="0"/>
              <a:t>коллоиды.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Коррекция </a:t>
            </a:r>
            <a:r>
              <a:rPr lang="ru-RU" dirty="0"/>
              <a:t>электролитного </a:t>
            </a:r>
            <a:r>
              <a:rPr lang="ru-RU" dirty="0" smtClean="0"/>
              <a:t>дисбаланса: скорость </a:t>
            </a:r>
            <a:r>
              <a:rPr lang="ru-RU" dirty="0"/>
              <a:t>внутривенного введения хлорида калия зависит от уровня калия в крови: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/>
              <a:t>- при уровне &lt;3 </a:t>
            </a:r>
            <a:r>
              <a:rPr lang="ru-RU" dirty="0" err="1"/>
              <a:t>ммоль</a:t>
            </a:r>
            <a:r>
              <a:rPr lang="ru-RU" dirty="0"/>
              <a:t>/л – 3 г/ч. (введение инсулина не рекомендуется);</a:t>
            </a:r>
            <a:br>
              <a:rPr lang="ru-RU" dirty="0"/>
            </a:br>
            <a:r>
              <a:rPr lang="ru-RU" dirty="0"/>
              <a:t>- при уровне 3–3,9 </a:t>
            </a:r>
            <a:r>
              <a:rPr lang="ru-RU" dirty="0" err="1"/>
              <a:t>ммоль</a:t>
            </a:r>
            <a:r>
              <a:rPr lang="ru-RU" dirty="0"/>
              <a:t>/л – 2 г/ч.;</a:t>
            </a:r>
            <a:br>
              <a:rPr lang="ru-RU" dirty="0"/>
            </a:br>
            <a:r>
              <a:rPr lang="ru-RU" dirty="0"/>
              <a:t>- при уровне 4–4,9 – 1,5 г/ч.;</a:t>
            </a:r>
            <a:br>
              <a:rPr lang="ru-RU" dirty="0"/>
            </a:br>
            <a:r>
              <a:rPr lang="ru-RU" dirty="0"/>
              <a:t>- при уровне 5–5,5 – 1 г/ч.;</a:t>
            </a:r>
            <a:br>
              <a:rPr lang="ru-RU" dirty="0"/>
            </a:br>
            <a:r>
              <a:rPr lang="ru-RU" dirty="0"/>
              <a:t>- при уровне &gt;5,5 </a:t>
            </a:r>
            <a:r>
              <a:rPr lang="ru-RU" dirty="0" err="1"/>
              <a:t>ммоль</a:t>
            </a:r>
            <a:r>
              <a:rPr lang="ru-RU" dirty="0"/>
              <a:t>/л – хлорид калия не </a:t>
            </a:r>
            <a:r>
              <a:rPr lang="ru-RU" dirty="0" smtClean="0"/>
              <a:t>вводится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Выявление </a:t>
            </a:r>
            <a:r>
              <a:rPr lang="ru-RU" dirty="0"/>
              <a:t>и лечение </a:t>
            </a:r>
            <a:r>
              <a:rPr lang="ru-RU" dirty="0" smtClean="0"/>
              <a:t>заболеваний, спровоцировавших </a:t>
            </a:r>
            <a:r>
              <a:rPr lang="ru-RU" dirty="0" err="1" smtClean="0"/>
              <a:t>гиперосмолярное</a:t>
            </a:r>
            <a:r>
              <a:rPr lang="ru-RU" dirty="0" smtClean="0"/>
              <a:t> гипергликемическое состояние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Инсулинотерапия </a:t>
            </a:r>
            <a:r>
              <a:rPr lang="ru-RU" dirty="0"/>
              <a:t>(режим малых доз) – показан внутривенно инсулин короткого</a:t>
            </a:r>
            <a:br>
              <a:rPr lang="ru-RU" dirty="0"/>
            </a:br>
            <a:r>
              <a:rPr lang="ru-RU" dirty="0"/>
              <a:t>действия 0,05 ЕД/кг/ч. при контроле уровня гликемии до 14 </a:t>
            </a:r>
            <a:r>
              <a:rPr lang="ru-RU" dirty="0" err="1"/>
              <a:t>ммоль</a:t>
            </a:r>
            <a:r>
              <a:rPr lang="ru-RU" dirty="0"/>
              <a:t>/л, в дальнейшем</a:t>
            </a:r>
            <a:br>
              <a:rPr lang="ru-RU" dirty="0"/>
            </a:br>
            <a:r>
              <a:rPr lang="ru-RU" dirty="0"/>
              <a:t>принципы инсулинотерапии и контроля гликемии не отличаются от таковых при </a:t>
            </a:r>
            <a:r>
              <a:rPr lang="ru-RU" dirty="0" smtClean="0"/>
              <a:t>диабетическом </a:t>
            </a:r>
            <a:r>
              <a:rPr lang="ru-RU" dirty="0" err="1" smtClean="0"/>
              <a:t>кетоацидозе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Симптоматическая терапия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План </a:t>
            </a:r>
            <a:r>
              <a:rPr lang="ru-RU" dirty="0"/>
              <a:t>наблюдения на стационарном этапе не отличается от такового при </a:t>
            </a:r>
            <a:r>
              <a:rPr lang="ru-RU" dirty="0" smtClean="0"/>
              <a:t>диабетическом </a:t>
            </a:r>
            <a:r>
              <a:rPr lang="ru-RU" dirty="0" err="1" smtClean="0"/>
              <a:t>кетоацидозе</a:t>
            </a:r>
            <a:r>
              <a:rPr lang="ru-RU" dirty="0" smtClean="0"/>
              <a:t>, включая </a:t>
            </a:r>
            <a:r>
              <a:rPr lang="ru-RU" dirty="0"/>
              <a:t>дополнительно расчет скорректированного натрия, определение уровня </a:t>
            </a:r>
            <a:r>
              <a:rPr lang="ru-RU" dirty="0" err="1"/>
              <a:t>лактата</a:t>
            </a:r>
            <a:r>
              <a:rPr lang="ru-RU" dirty="0" smtClean="0"/>
              <a:t>, </a:t>
            </a:r>
            <a:r>
              <a:rPr lang="ru-RU" dirty="0" err="1" smtClean="0"/>
              <a:t>осмолярности</a:t>
            </a:r>
            <a:r>
              <a:rPr lang="ru-RU" dirty="0" smtClean="0"/>
              <a:t> </a:t>
            </a:r>
            <a:r>
              <a:rPr lang="ru-RU" dirty="0"/>
              <a:t>плазмы, </a:t>
            </a:r>
            <a:r>
              <a:rPr lang="ru-RU" dirty="0" smtClean="0"/>
              <a:t>центрального венозного давления, </a:t>
            </a:r>
            <a:r>
              <a:rPr lang="ru-RU" dirty="0" err="1"/>
              <a:t>коагулограммы</a:t>
            </a:r>
            <a:r>
              <a:rPr lang="ru-RU" dirty="0"/>
              <a:t> с определением </a:t>
            </a:r>
            <a:r>
              <a:rPr lang="ru-RU" dirty="0" err="1"/>
              <a:t>протромбинового</a:t>
            </a:r>
            <a:r>
              <a:rPr lang="ru-RU" dirty="0"/>
              <a:t> времени. 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err="1"/>
              <a:t>гиперосмолярное</a:t>
            </a:r>
            <a:r>
              <a:rPr lang="ru-RU" sz="2800" dirty="0"/>
              <a:t> гипергликемическое </a:t>
            </a:r>
            <a:r>
              <a:rPr lang="ru-RU" sz="2800" dirty="0" smtClean="0"/>
              <a:t>состояние,</a:t>
            </a:r>
            <a:br>
              <a:rPr lang="ru-RU" sz="2800" dirty="0" smtClean="0"/>
            </a:br>
            <a:r>
              <a:rPr lang="ru-RU" sz="2400" dirty="0" smtClean="0"/>
              <a:t>лечение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600" dirty="0" smtClean="0"/>
              <a:t>Основание</a:t>
            </a:r>
            <a:r>
              <a:rPr lang="ru-RU" sz="1600" dirty="0"/>
              <a:t>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37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err="1" smtClean="0"/>
              <a:t>лактатацидоз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определение, причины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77458881"/>
              </p:ext>
            </p:extLst>
          </p:nvPr>
        </p:nvGraphicFramePr>
        <p:xfrm>
          <a:off x="2916621" y="-378379"/>
          <a:ext cx="9128236" cy="6873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032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Клинические критерии </a:t>
            </a:r>
            <a:r>
              <a:rPr lang="ru-RU" dirty="0" err="1" smtClean="0"/>
              <a:t>лактатацидоза</a:t>
            </a:r>
            <a:r>
              <a:rPr lang="ru-RU" dirty="0" smtClean="0"/>
              <a:t>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Острое начало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Тошнота, рвота,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Боли в мышцах,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Боли в животе,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Компенсаторная гипервентиляция </a:t>
            </a:r>
            <a:r>
              <a:rPr lang="ru-RU" dirty="0"/>
              <a:t>с формированием большого </a:t>
            </a:r>
            <a:r>
              <a:rPr lang="ru-RU" dirty="0" err="1"/>
              <a:t>ацидотического</a:t>
            </a:r>
            <a:r>
              <a:rPr lang="ru-RU" dirty="0"/>
              <a:t> дыхания </a:t>
            </a:r>
            <a:r>
              <a:rPr lang="ru-RU" dirty="0" err="1" smtClean="0"/>
              <a:t>Куссмауля</a:t>
            </a:r>
            <a:r>
              <a:rPr lang="ru-RU" dirty="0" smtClean="0"/>
              <a:t>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Артериальная </a:t>
            </a:r>
            <a:r>
              <a:rPr lang="ru-RU" dirty="0"/>
              <a:t>гипотензия,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Тахикардия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Одышка</a:t>
            </a:r>
            <a:r>
              <a:rPr lang="ru-RU" dirty="0"/>
              <a:t>, </a:t>
            </a:r>
            <a:endParaRPr lang="ru-RU" dirty="0" smtClean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Нарушение </a:t>
            </a:r>
            <a:r>
              <a:rPr lang="ru-RU" dirty="0"/>
              <a:t>сознания от </a:t>
            </a:r>
            <a:r>
              <a:rPr lang="ru-RU" dirty="0" smtClean="0"/>
              <a:t>сонливости до комы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Симптомы </a:t>
            </a:r>
            <a:r>
              <a:rPr lang="ru-RU" dirty="0"/>
              <a:t>нарастающей острой сердечно-сосудистой недостаточности</a:t>
            </a:r>
            <a:br>
              <a:rPr lang="ru-RU" dirty="0"/>
            </a:br>
            <a:r>
              <a:rPr lang="ru-RU" dirty="0"/>
              <a:t>сменяются картиной тяжелого </a:t>
            </a:r>
            <a:r>
              <a:rPr lang="ru-RU" dirty="0" smtClean="0"/>
              <a:t>шока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Диагностические </a:t>
            </a:r>
            <a:r>
              <a:rPr lang="ru-RU" dirty="0"/>
              <a:t>критерии </a:t>
            </a:r>
            <a:r>
              <a:rPr lang="ru-RU" dirty="0" err="1" smtClean="0"/>
              <a:t>лактатацидоза</a:t>
            </a:r>
            <a:r>
              <a:rPr lang="ru-RU" dirty="0" smtClean="0"/>
              <a:t>: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 err="1" smtClean="0"/>
              <a:t>лактата</a:t>
            </a:r>
            <a:r>
              <a:rPr lang="ru-RU" dirty="0" smtClean="0"/>
              <a:t> в крови </a:t>
            </a:r>
            <a:r>
              <a:rPr lang="en-US" u="sng" dirty="0" smtClean="0"/>
              <a:t>&gt;</a:t>
            </a:r>
            <a:r>
              <a:rPr lang="ru-RU" dirty="0" smtClean="0"/>
              <a:t>4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Гипергликемия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рН </a:t>
            </a:r>
            <a:r>
              <a:rPr lang="en-US" dirty="0"/>
              <a:t>&lt;</a:t>
            </a:r>
            <a:r>
              <a:rPr lang="ru-RU" dirty="0" smtClean="0"/>
              <a:t>7,3;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Уровень </a:t>
            </a:r>
            <a:r>
              <a:rPr lang="ru-RU" dirty="0"/>
              <a:t>бикарбоната </a:t>
            </a:r>
            <a:r>
              <a:rPr lang="en-US" dirty="0" smtClean="0"/>
              <a:t>&lt;18</a:t>
            </a:r>
            <a:r>
              <a:rPr lang="ru-RU" dirty="0" smtClean="0"/>
              <a:t> </a:t>
            </a:r>
            <a:r>
              <a:rPr lang="ru-RU" dirty="0" err="1" smtClean="0"/>
              <a:t>ммоль</a:t>
            </a:r>
            <a:r>
              <a:rPr lang="ru-RU" dirty="0" smtClean="0"/>
              <a:t>/л;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Анионная разница – 10-15 </a:t>
            </a:r>
            <a:r>
              <a:rPr lang="ru-RU" dirty="0" err="1" smtClean="0"/>
              <a:t>ммоль</a:t>
            </a:r>
            <a:r>
              <a:rPr lang="ru-RU" dirty="0" smtClean="0"/>
              <a:t>/л</a:t>
            </a:r>
          </a:p>
          <a:p>
            <a:pPr>
              <a:spcBef>
                <a:spcPts val="600"/>
              </a:spcBef>
            </a:pPr>
            <a:r>
              <a:rPr lang="ru-RU" dirty="0"/>
              <a:t>Классификация </a:t>
            </a:r>
            <a:r>
              <a:rPr lang="ru-RU" dirty="0" err="1" smtClean="0"/>
              <a:t>лактатацидоза</a:t>
            </a:r>
            <a:r>
              <a:rPr lang="ru-RU" dirty="0" smtClean="0"/>
              <a:t>: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Лактатацидоз</a:t>
            </a:r>
            <a:r>
              <a:rPr lang="ru-RU" dirty="0" smtClean="0"/>
              <a:t>, </a:t>
            </a:r>
            <a:r>
              <a:rPr lang="ru-RU" dirty="0"/>
              <a:t>связанный с тканевой гипоксией, тип А: кардиогенный шок;</a:t>
            </a:r>
            <a:br>
              <a:rPr lang="ru-RU" dirty="0"/>
            </a:br>
            <a:r>
              <a:rPr lang="ru-RU" dirty="0" err="1"/>
              <a:t>эндотоксический</a:t>
            </a:r>
            <a:r>
              <a:rPr lang="ru-RU" dirty="0"/>
              <a:t>, </a:t>
            </a:r>
            <a:r>
              <a:rPr lang="ru-RU" dirty="0" err="1"/>
              <a:t>гиповолемический</a:t>
            </a:r>
            <a:r>
              <a:rPr lang="ru-RU" dirty="0"/>
              <a:t> шок; отравление окисью </a:t>
            </a:r>
            <a:r>
              <a:rPr lang="ru-RU" dirty="0" smtClean="0"/>
              <a:t>углерода; анемия</a:t>
            </a:r>
            <a:r>
              <a:rPr lang="ru-RU" dirty="0"/>
              <a:t>; </a:t>
            </a:r>
            <a:r>
              <a:rPr lang="ru-RU" dirty="0" err="1"/>
              <a:t>феохромоцитома</a:t>
            </a:r>
            <a:r>
              <a:rPr lang="ru-RU" dirty="0"/>
              <a:t>; </a:t>
            </a:r>
            <a:r>
              <a:rPr lang="ru-RU" dirty="0" smtClean="0"/>
              <a:t>эпилепсия;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Лактатацидоз</a:t>
            </a:r>
            <a:r>
              <a:rPr lang="ru-RU" dirty="0" smtClean="0"/>
              <a:t>, </a:t>
            </a:r>
            <a:r>
              <a:rPr lang="ru-RU" dirty="0"/>
              <a:t>не связанный с тканевой </a:t>
            </a:r>
            <a:r>
              <a:rPr lang="ru-RU" dirty="0" smtClean="0"/>
              <a:t>гипоксией: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тип </a:t>
            </a:r>
            <a:r>
              <a:rPr lang="ru-RU" dirty="0"/>
              <a:t>В1: резко и длительно декомпенсированный </a:t>
            </a:r>
            <a:r>
              <a:rPr lang="ru-RU" dirty="0" smtClean="0"/>
              <a:t>сахарный диабет; </a:t>
            </a:r>
            <a:r>
              <a:rPr lang="ru-RU" dirty="0"/>
              <a:t>нарушение функции почек или</a:t>
            </a:r>
            <a:br>
              <a:rPr lang="ru-RU" dirty="0"/>
            </a:br>
            <a:r>
              <a:rPr lang="ru-RU" dirty="0"/>
              <a:t>печени; злокачественные новообразования, </a:t>
            </a:r>
            <a:r>
              <a:rPr lang="ru-RU" dirty="0" err="1"/>
              <a:t>гемобластозы</a:t>
            </a:r>
            <a:r>
              <a:rPr lang="ru-RU" dirty="0"/>
              <a:t>; инфекционные заболевания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тип </a:t>
            </a:r>
            <a:r>
              <a:rPr lang="ru-RU" dirty="0"/>
              <a:t>В2: </a:t>
            </a:r>
            <a:r>
              <a:rPr lang="ru-RU" dirty="0" err="1"/>
              <a:t>бигуаниды</a:t>
            </a:r>
            <a:r>
              <a:rPr lang="ru-RU" dirty="0"/>
              <a:t>; парентеральное введение фруктозы, сорбита, ксилита в больших</a:t>
            </a:r>
            <a:br>
              <a:rPr lang="ru-RU" dirty="0"/>
            </a:br>
            <a:r>
              <a:rPr lang="ru-RU" dirty="0"/>
              <a:t>количествах; салицилаты; метанол, этанол, </a:t>
            </a:r>
            <a:r>
              <a:rPr lang="ru-RU" dirty="0" smtClean="0"/>
              <a:t>цианиды;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тип </a:t>
            </a:r>
            <a:r>
              <a:rPr lang="ru-RU" dirty="0"/>
              <a:t>В3: </a:t>
            </a:r>
            <a:r>
              <a:rPr lang="ru-RU" dirty="0" err="1"/>
              <a:t>гликогеноз</a:t>
            </a:r>
            <a:r>
              <a:rPr lang="ru-RU" dirty="0"/>
              <a:t> 1 типа (болезнь </a:t>
            </a:r>
            <a:r>
              <a:rPr lang="ru-RU" dirty="0" err="1"/>
              <a:t>Гирке</a:t>
            </a:r>
            <a:r>
              <a:rPr lang="ru-RU" dirty="0"/>
              <a:t> – дефицит </a:t>
            </a:r>
            <a:r>
              <a:rPr lang="ru-RU" dirty="0" smtClean="0"/>
              <a:t>глюкозо-6-фосфатдегидрогеназы</a:t>
            </a:r>
            <a:r>
              <a:rPr lang="ru-RU" dirty="0"/>
              <a:t>); </a:t>
            </a:r>
            <a:r>
              <a:rPr lang="ru-RU" dirty="0" err="1"/>
              <a:t>метилмалоновая</a:t>
            </a:r>
            <a:r>
              <a:rPr lang="ru-RU" dirty="0"/>
              <a:t> </a:t>
            </a:r>
            <a:r>
              <a:rPr lang="ru-RU" dirty="0" err="1" smtClean="0"/>
              <a:t>ацидемия</a:t>
            </a:r>
            <a:endParaRPr lang="ru-RU" dirty="0" smtClean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err="1" smtClean="0"/>
              <a:t>лактатацидоз</a:t>
            </a:r>
            <a:r>
              <a:rPr lang="ru-RU" sz="2800" dirty="0" smtClean="0"/>
              <a:t>,</a:t>
            </a:r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400" dirty="0" smtClean="0"/>
              <a:t>клинические и диагностические критерии</a:t>
            </a:r>
            <a:br>
              <a:rPr lang="ru-RU" sz="24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3028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493827" y="2866030"/>
            <a:ext cx="1282889" cy="887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Сахарный диабет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15597" y="60767"/>
            <a:ext cx="1220506" cy="90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Сахарный диабет 1 типа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11675" y="70828"/>
            <a:ext cx="1220506" cy="887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Сахарный диабет 2 типа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39268" y="2086145"/>
            <a:ext cx="1930022" cy="1035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Гибридные формы сахарного диабета</a:t>
            </a:r>
            <a:endParaRPr lang="ru-RU" sz="1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63149" y="3366206"/>
            <a:ext cx="1906141" cy="1035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Специфические типы сахарного диабета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39268" y="4640544"/>
            <a:ext cx="1930022" cy="933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Неклассифицированные</a:t>
            </a:r>
            <a:r>
              <a:rPr lang="ru-RU" sz="1400" dirty="0" smtClean="0"/>
              <a:t> формы сахарного диабета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47360" y="5747079"/>
            <a:ext cx="2156919" cy="10271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Гипергликемия, впервые выявленная во время беременности</a:t>
            </a:r>
            <a:endParaRPr lang="ru-RU" sz="1600" dirty="0"/>
          </a:p>
        </p:txBody>
      </p:sp>
      <p:cxnSp>
        <p:nvCxnSpPr>
          <p:cNvPr id="18" name="Прямая соединительная линия 17"/>
          <p:cNvCxnSpPr>
            <a:stCxn id="11" idx="2"/>
            <a:endCxn id="10" idx="0"/>
          </p:cNvCxnSpPr>
          <p:nvPr/>
        </p:nvCxnSpPr>
        <p:spPr>
          <a:xfrm flipH="1">
            <a:off x="4135272" y="967993"/>
            <a:ext cx="190578" cy="18980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2" idx="2"/>
            <a:endCxn id="10" idx="0"/>
          </p:cNvCxnSpPr>
          <p:nvPr/>
        </p:nvCxnSpPr>
        <p:spPr>
          <a:xfrm flipH="1">
            <a:off x="4135272" y="957932"/>
            <a:ext cx="1486656" cy="19080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1"/>
            <a:endCxn id="10" idx="0"/>
          </p:cNvCxnSpPr>
          <p:nvPr/>
        </p:nvCxnSpPr>
        <p:spPr>
          <a:xfrm flipH="1">
            <a:off x="4135272" y="2604071"/>
            <a:ext cx="703996" cy="2619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0" idx="2"/>
            <a:endCxn id="14" idx="1"/>
          </p:cNvCxnSpPr>
          <p:nvPr/>
        </p:nvCxnSpPr>
        <p:spPr>
          <a:xfrm>
            <a:off x="4135272" y="3753134"/>
            <a:ext cx="727877" cy="1309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0" idx="2"/>
            <a:endCxn id="15" idx="1"/>
          </p:cNvCxnSpPr>
          <p:nvPr/>
        </p:nvCxnSpPr>
        <p:spPr>
          <a:xfrm>
            <a:off x="4135272" y="3753134"/>
            <a:ext cx="703996" cy="13543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0" idx="2"/>
            <a:endCxn id="16" idx="0"/>
          </p:cNvCxnSpPr>
          <p:nvPr/>
        </p:nvCxnSpPr>
        <p:spPr>
          <a:xfrm>
            <a:off x="4135272" y="3753134"/>
            <a:ext cx="590548" cy="19939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6329930" y="70828"/>
            <a:ext cx="2113128" cy="887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/>
              <a:t>с преимущественной </a:t>
            </a:r>
            <a:r>
              <a:rPr lang="ru-RU" sz="1200" dirty="0" err="1"/>
              <a:t>инсулинорезистентностью</a:t>
            </a:r>
            <a:r>
              <a:rPr lang="ru-RU" sz="1200" dirty="0"/>
              <a:t> и относительной инсулиновой недостаточностью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583604" y="1036234"/>
            <a:ext cx="2072788" cy="535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Медленно </a:t>
            </a:r>
            <a:r>
              <a:rPr lang="ru-RU" sz="1200" dirty="0"/>
              <a:t>развивающийся </a:t>
            </a:r>
            <a:r>
              <a:rPr lang="ru-RU" sz="1200" dirty="0" err="1"/>
              <a:t>иммуноопосредованный</a:t>
            </a:r>
            <a:r>
              <a:rPr lang="ru-RU" sz="1200" dirty="0"/>
              <a:t> </a:t>
            </a:r>
            <a:r>
              <a:rPr lang="ru-RU" sz="1200" dirty="0" smtClean="0"/>
              <a:t>сахарный диабет</a:t>
            </a:r>
            <a:endParaRPr lang="ru-RU" sz="1200" dirty="0"/>
          </a:p>
        </p:txBody>
      </p:sp>
      <p:cxnSp>
        <p:nvCxnSpPr>
          <p:cNvPr id="39" name="Прямая соединительная линия 38"/>
          <p:cNvCxnSpPr>
            <a:stCxn id="37" idx="1"/>
            <a:endCxn id="12" idx="3"/>
          </p:cNvCxnSpPr>
          <p:nvPr/>
        </p:nvCxnSpPr>
        <p:spPr>
          <a:xfrm flipH="1">
            <a:off x="6232181" y="514380"/>
            <a:ext cx="97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541805" y="1626499"/>
            <a:ext cx="1901254" cy="3357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/>
              <a:t>Сахарный диабет 2 типа, склонный к </a:t>
            </a:r>
            <a:r>
              <a:rPr lang="ru-RU" sz="1200" dirty="0" err="1"/>
              <a:t>кетозу</a:t>
            </a:r>
            <a:endParaRPr lang="ru-RU" sz="1200" dirty="0"/>
          </a:p>
        </p:txBody>
      </p:sp>
      <p:cxnSp>
        <p:nvCxnSpPr>
          <p:cNvPr id="44" name="Прямая соединительная линия 43"/>
          <p:cNvCxnSpPr>
            <a:stCxn id="12" idx="3"/>
            <a:endCxn id="37" idx="1"/>
          </p:cNvCxnSpPr>
          <p:nvPr/>
        </p:nvCxnSpPr>
        <p:spPr>
          <a:xfrm>
            <a:off x="6232181" y="514380"/>
            <a:ext cx="977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43" idx="1"/>
            <a:endCxn id="13" idx="0"/>
          </p:cNvCxnSpPr>
          <p:nvPr/>
        </p:nvCxnSpPr>
        <p:spPr>
          <a:xfrm flipH="1">
            <a:off x="5804279" y="1794384"/>
            <a:ext cx="737526" cy="2917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6983098" y="2863966"/>
            <a:ext cx="2106301" cy="3249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Эндокринопатии</a:t>
            </a:r>
            <a:endParaRPr lang="ru-RU" sz="1200" dirty="0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5939025" y="6414186"/>
            <a:ext cx="1512643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err="1" smtClean="0"/>
              <a:t>Гестационный</a:t>
            </a:r>
            <a:r>
              <a:rPr lang="ru-RU" sz="1200" dirty="0"/>
              <a:t> </a:t>
            </a:r>
            <a:r>
              <a:rPr lang="ru-RU" sz="1200" dirty="0" smtClean="0"/>
              <a:t>сахарный диабет</a:t>
            </a:r>
            <a:endParaRPr lang="ru-RU" sz="1200" dirty="0"/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6983097" y="2004257"/>
            <a:ext cx="2113129" cy="3147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Моногенные виды диабета</a:t>
            </a:r>
            <a:endParaRPr lang="ru-RU" sz="1200" dirty="0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6983098" y="2367870"/>
            <a:ext cx="2113129" cy="453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Болезни экзокринной части поджелудочной железы</a:t>
            </a:r>
            <a:endParaRPr lang="ru-RU" sz="1200" dirty="0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983098" y="3229726"/>
            <a:ext cx="2113129" cy="761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Сахарный диабет, инициированный лекарственными средствами или химическими препаратами</a:t>
            </a:r>
            <a:endParaRPr lang="ru-RU" sz="1200" dirty="0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6983098" y="4026422"/>
            <a:ext cx="2113129" cy="535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Сахарный диабет, индуцированный инфекциями</a:t>
            </a:r>
            <a:endParaRPr lang="ru-RU" sz="1200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6989922" y="4604713"/>
            <a:ext cx="2113129" cy="535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Особые формы </a:t>
            </a:r>
            <a:r>
              <a:rPr lang="ru-RU" sz="1200" dirty="0" err="1" smtClean="0"/>
              <a:t>иммуноопосредованного</a:t>
            </a:r>
            <a:r>
              <a:rPr lang="ru-RU" sz="1200" dirty="0" smtClean="0"/>
              <a:t> сахарного диабета</a:t>
            </a:r>
            <a:endParaRPr lang="ru-RU" sz="1200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6989922" y="5181018"/>
            <a:ext cx="2113129" cy="535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Генетические формы, сочетающиеся с сахарным диабетом</a:t>
            </a:r>
            <a:endParaRPr lang="ru-RU" sz="1200" dirty="0"/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5939024" y="5760727"/>
            <a:ext cx="1512643" cy="535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200" dirty="0" smtClean="0"/>
              <a:t>Сахарный диабет, выявленный при беременности</a:t>
            </a:r>
            <a:endParaRPr lang="ru-RU" sz="1200" dirty="0"/>
          </a:p>
        </p:txBody>
      </p:sp>
      <p:cxnSp>
        <p:nvCxnSpPr>
          <p:cNvPr id="81" name="Прямая соединительная линия 80"/>
          <p:cNvCxnSpPr>
            <a:stCxn id="14" idx="3"/>
            <a:endCxn id="60" idx="1"/>
          </p:cNvCxnSpPr>
          <p:nvPr/>
        </p:nvCxnSpPr>
        <p:spPr>
          <a:xfrm flipV="1">
            <a:off x="6769290" y="2161618"/>
            <a:ext cx="213807" cy="17225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16" idx="3"/>
            <a:endCxn id="66" idx="1"/>
          </p:cNvCxnSpPr>
          <p:nvPr/>
        </p:nvCxnSpPr>
        <p:spPr>
          <a:xfrm flipV="1">
            <a:off x="5804279" y="6028564"/>
            <a:ext cx="134745" cy="2320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14" idx="3"/>
            <a:endCxn id="58" idx="1"/>
          </p:cNvCxnSpPr>
          <p:nvPr/>
        </p:nvCxnSpPr>
        <p:spPr>
          <a:xfrm flipV="1">
            <a:off x="6769290" y="3026461"/>
            <a:ext cx="213808" cy="8576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14" idx="3"/>
            <a:endCxn id="62" idx="1"/>
          </p:cNvCxnSpPr>
          <p:nvPr/>
        </p:nvCxnSpPr>
        <p:spPr>
          <a:xfrm flipV="1">
            <a:off x="6769290" y="3610342"/>
            <a:ext cx="213808" cy="2737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14" idx="3"/>
            <a:endCxn id="63" idx="1"/>
          </p:cNvCxnSpPr>
          <p:nvPr/>
        </p:nvCxnSpPr>
        <p:spPr>
          <a:xfrm>
            <a:off x="6769290" y="3884132"/>
            <a:ext cx="213808" cy="4101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14" idx="3"/>
            <a:endCxn id="64" idx="1"/>
          </p:cNvCxnSpPr>
          <p:nvPr/>
        </p:nvCxnSpPr>
        <p:spPr>
          <a:xfrm>
            <a:off x="6769290" y="3884132"/>
            <a:ext cx="220632" cy="9884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stCxn id="14" idx="3"/>
            <a:endCxn id="65" idx="1"/>
          </p:cNvCxnSpPr>
          <p:nvPr/>
        </p:nvCxnSpPr>
        <p:spPr>
          <a:xfrm>
            <a:off x="6769290" y="3884132"/>
            <a:ext cx="220632" cy="15647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16" idx="3"/>
            <a:endCxn id="59" idx="1"/>
          </p:cNvCxnSpPr>
          <p:nvPr/>
        </p:nvCxnSpPr>
        <p:spPr>
          <a:xfrm>
            <a:off x="5804279" y="6260633"/>
            <a:ext cx="134746" cy="3335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Скругленный прямоугольник 109"/>
          <p:cNvSpPr/>
          <p:nvPr/>
        </p:nvSpPr>
        <p:spPr>
          <a:xfrm>
            <a:off x="8580319" y="43499"/>
            <a:ext cx="3532182" cy="19187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44500">
              <a:lnSpc>
                <a:spcPct val="75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Моногенные </a:t>
            </a:r>
            <a:r>
              <a:rPr lang="ru-RU" sz="1100" dirty="0"/>
              <a:t>дефекты бета-клеточной функции: GCK (MODY-диабет взрослого типа у молодых), HNF-1альфа (MODY-диабет взрослого типа у молодых), HNF-4альфа (MODY-диабет взрослого типа у молодых); HNF-1бета (RCAD – </a:t>
            </a:r>
            <a:r>
              <a:rPr lang="ru-RU" sz="1100" dirty="0" err="1"/>
              <a:t>поликистоз</a:t>
            </a:r>
            <a:r>
              <a:rPr lang="ru-RU" sz="1100" dirty="0"/>
              <a:t> почек с диабетом); </a:t>
            </a:r>
            <a:r>
              <a:rPr lang="ru-RU" sz="1100" dirty="0" err="1"/>
              <a:t>mtDNA</a:t>
            </a:r>
            <a:r>
              <a:rPr lang="ru-RU" sz="1100" dirty="0"/>
              <a:t> 3243 (MIDD – наследственный диабет от матери в сочетании с глухотой), KCNJ11 (</a:t>
            </a:r>
            <a:r>
              <a:rPr lang="ru-RU" sz="1100" dirty="0" smtClean="0"/>
              <a:t>PNDM и TNDM – </a:t>
            </a:r>
            <a:r>
              <a:rPr lang="ru-RU" sz="1100" dirty="0"/>
              <a:t>продолжающийся </a:t>
            </a:r>
            <a:r>
              <a:rPr lang="ru-RU" sz="1100" dirty="0" smtClean="0"/>
              <a:t>и транзиторный </a:t>
            </a:r>
            <a:r>
              <a:rPr lang="ru-RU" sz="1100" dirty="0"/>
              <a:t>неонатальный диабет и DEND – неонатальный диабет в сочетании с эпилепсией), 6q24 (TNDM), ABCC8 (MODY), INS (PNDM – продолжающийся неонатальный диабет; TNDM – транзиторный неонатальный диабет), WFS1 (</a:t>
            </a:r>
            <a:r>
              <a:rPr lang="ru-RU" sz="1100" dirty="0" err="1"/>
              <a:t>Wolfram</a:t>
            </a:r>
            <a:r>
              <a:rPr lang="ru-RU" sz="1100" dirty="0"/>
              <a:t> </a:t>
            </a:r>
            <a:r>
              <a:rPr lang="ru-RU" sz="1100" dirty="0" err="1"/>
              <a:t>syndrome</a:t>
            </a:r>
            <a:r>
              <a:rPr lang="ru-RU" sz="1100" dirty="0"/>
              <a:t>), FOXP3 (IPEX </a:t>
            </a:r>
            <a:r>
              <a:rPr lang="ru-RU" sz="1100" dirty="0" err="1"/>
              <a:t>syndrome</a:t>
            </a:r>
            <a:r>
              <a:rPr lang="ru-RU" sz="1100" dirty="0"/>
              <a:t>), EIF2AK3 (</a:t>
            </a:r>
            <a:r>
              <a:rPr lang="ru-RU" sz="1100" dirty="0" err="1"/>
              <a:t>Wolcott-Rallison</a:t>
            </a:r>
            <a:r>
              <a:rPr lang="ru-RU" sz="1100" dirty="0"/>
              <a:t> </a:t>
            </a:r>
            <a:r>
              <a:rPr lang="ru-RU" sz="1100" dirty="0" err="1"/>
              <a:t>syndrom</a:t>
            </a:r>
            <a:r>
              <a:rPr lang="ru-RU" sz="1100" dirty="0"/>
              <a:t>); </a:t>
            </a:r>
          </a:p>
        </p:txBody>
      </p:sp>
      <p:cxnSp>
        <p:nvCxnSpPr>
          <p:cNvPr id="111" name="Прямая соединительная линия 110"/>
          <p:cNvCxnSpPr>
            <a:endCxn id="60" idx="3"/>
          </p:cNvCxnSpPr>
          <p:nvPr/>
        </p:nvCxnSpPr>
        <p:spPr>
          <a:xfrm flipH="1">
            <a:off x="9096226" y="1962269"/>
            <a:ext cx="55494" cy="199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Скругленный прямоугольник 113"/>
          <p:cNvSpPr/>
          <p:nvPr/>
        </p:nvSpPr>
        <p:spPr>
          <a:xfrm>
            <a:off x="9281376" y="2011131"/>
            <a:ext cx="2831124" cy="1203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444500">
              <a:lnSpc>
                <a:spcPct val="75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100" dirty="0" smtClean="0"/>
              <a:t>Моногенные </a:t>
            </a:r>
            <a:r>
              <a:rPr lang="ru-RU" sz="1100" dirty="0"/>
              <a:t>дефекты в действии инсулина: INSR </a:t>
            </a:r>
            <a:r>
              <a:rPr lang="ru-RU" sz="1100" dirty="0" err="1"/>
              <a:t>Type</a:t>
            </a:r>
            <a:r>
              <a:rPr lang="ru-RU" sz="1100" dirty="0"/>
              <a:t> A – резистентность к инсулину типа А; </a:t>
            </a:r>
            <a:r>
              <a:rPr lang="ru-RU" sz="1100" dirty="0" err="1"/>
              <a:t>лепречаунизм</a:t>
            </a:r>
            <a:r>
              <a:rPr lang="ru-RU" sz="1100" dirty="0"/>
              <a:t> (синдром </a:t>
            </a:r>
            <a:r>
              <a:rPr lang="ru-RU" sz="1100" dirty="0" err="1"/>
              <a:t>Донахью</a:t>
            </a:r>
            <a:r>
              <a:rPr lang="ru-RU" sz="1100" dirty="0"/>
              <a:t>); синдром </a:t>
            </a:r>
            <a:r>
              <a:rPr lang="ru-RU" sz="1100" dirty="0" err="1" smtClean="0"/>
              <a:t>Рабсона-Менденхолла</a:t>
            </a:r>
            <a:r>
              <a:rPr lang="ru-RU" sz="1100" dirty="0"/>
              <a:t>, LMNA FPLD – семейный парциальный </a:t>
            </a:r>
            <a:r>
              <a:rPr lang="ru-RU" sz="1100" dirty="0" err="1"/>
              <a:t>липоатрофический</a:t>
            </a:r>
            <a:r>
              <a:rPr lang="ru-RU" sz="1100" dirty="0"/>
              <a:t> диабет; некоторые другие формы диабета, возникающие вследствие мутации гена рецептора инсулина (PPARG FPLD, AGPAT2 CGL, BSCL2 CGL)</a:t>
            </a:r>
          </a:p>
        </p:txBody>
      </p:sp>
      <p:cxnSp>
        <p:nvCxnSpPr>
          <p:cNvPr id="115" name="Прямая соединительная линия 114"/>
          <p:cNvCxnSpPr>
            <a:stCxn id="60" idx="3"/>
            <a:endCxn id="114" idx="1"/>
          </p:cNvCxnSpPr>
          <p:nvPr/>
        </p:nvCxnSpPr>
        <p:spPr>
          <a:xfrm>
            <a:off x="9096226" y="2161618"/>
            <a:ext cx="185150" cy="451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Скругленный прямоугольник 118"/>
          <p:cNvSpPr/>
          <p:nvPr/>
        </p:nvSpPr>
        <p:spPr>
          <a:xfrm>
            <a:off x="9281376" y="3262156"/>
            <a:ext cx="2831123" cy="6410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5000"/>
              </a:lnSpc>
            </a:pPr>
            <a:r>
              <a:rPr lang="ru-RU" sz="1100" dirty="0" smtClean="0"/>
              <a:t>Панкреатит</a:t>
            </a:r>
            <a:r>
              <a:rPr lang="ru-RU" sz="1100" dirty="0"/>
              <a:t>; </a:t>
            </a:r>
            <a:r>
              <a:rPr lang="ru-RU" sz="1100" dirty="0" err="1"/>
              <a:t>фиброкалькулезная</a:t>
            </a:r>
            <a:r>
              <a:rPr lang="ru-RU" sz="1100" dirty="0"/>
              <a:t> </a:t>
            </a:r>
            <a:r>
              <a:rPr lang="ru-RU" sz="1100" dirty="0" err="1"/>
              <a:t>панкреатопатия</a:t>
            </a:r>
            <a:r>
              <a:rPr lang="ru-RU" sz="1100" dirty="0"/>
              <a:t>; травма, </a:t>
            </a:r>
            <a:r>
              <a:rPr lang="ru-RU" sz="1100" dirty="0" err="1"/>
              <a:t>панкреатэктомия</a:t>
            </a:r>
            <a:r>
              <a:rPr lang="ru-RU" sz="1100" dirty="0"/>
              <a:t>, новообразования поджелудочной железы; кистозный фиброз (</a:t>
            </a:r>
            <a:r>
              <a:rPr lang="ru-RU" sz="1100" dirty="0" err="1"/>
              <a:t>муковисцидоз</a:t>
            </a:r>
            <a:r>
              <a:rPr lang="ru-RU" sz="1100" dirty="0"/>
              <a:t>); </a:t>
            </a:r>
            <a:r>
              <a:rPr lang="ru-RU" sz="1100" dirty="0" err="1" smtClean="0"/>
              <a:t>гемохроматоз</a:t>
            </a:r>
            <a:endParaRPr lang="ru-RU" sz="1100" dirty="0"/>
          </a:p>
        </p:txBody>
      </p:sp>
      <p:sp>
        <p:nvSpPr>
          <p:cNvPr id="126" name="Скругленный прямоугольник 125"/>
          <p:cNvSpPr/>
          <p:nvPr/>
        </p:nvSpPr>
        <p:spPr>
          <a:xfrm>
            <a:off x="9281376" y="3944925"/>
            <a:ext cx="2831123" cy="526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5000"/>
              </a:lnSpc>
            </a:pPr>
            <a:r>
              <a:rPr lang="ru-RU" sz="1100" dirty="0" smtClean="0"/>
              <a:t>Акромегалия</a:t>
            </a:r>
            <a:r>
              <a:rPr lang="ru-RU" sz="1100" dirty="0"/>
              <a:t>, </a:t>
            </a:r>
            <a:r>
              <a:rPr lang="ru-RU" sz="1100" dirty="0" err="1"/>
              <a:t>гиперкортизолизм</a:t>
            </a:r>
            <a:r>
              <a:rPr lang="ru-RU" sz="1100" dirty="0"/>
              <a:t>, </a:t>
            </a:r>
            <a:r>
              <a:rPr lang="ru-RU" sz="1100" dirty="0" err="1"/>
              <a:t>глюкагонома</a:t>
            </a:r>
            <a:r>
              <a:rPr lang="ru-RU" sz="1100" dirty="0"/>
              <a:t>, </a:t>
            </a:r>
            <a:r>
              <a:rPr lang="ru-RU" sz="1100" dirty="0" err="1"/>
              <a:t>феохромоцитома</a:t>
            </a:r>
            <a:r>
              <a:rPr lang="ru-RU" sz="1100" dirty="0"/>
              <a:t>, гипертиреоз, </a:t>
            </a:r>
            <a:r>
              <a:rPr lang="ru-RU" sz="1100" dirty="0" err="1"/>
              <a:t>соматостатинома</a:t>
            </a:r>
            <a:r>
              <a:rPr lang="ru-RU" sz="1100" dirty="0"/>
              <a:t>, </a:t>
            </a:r>
            <a:r>
              <a:rPr lang="ru-RU" sz="1100" dirty="0" err="1"/>
              <a:t>альдостерома</a:t>
            </a:r>
            <a:r>
              <a:rPr lang="ru-RU" sz="1100" dirty="0"/>
              <a:t> и другие </a:t>
            </a:r>
            <a:r>
              <a:rPr lang="ru-RU" sz="1100" dirty="0" err="1" smtClean="0"/>
              <a:t>синдромЫ</a:t>
            </a:r>
            <a:endParaRPr lang="ru-RU" sz="1100" dirty="0"/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9281376" y="4512268"/>
            <a:ext cx="2831123" cy="767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5000"/>
              </a:lnSpc>
            </a:pPr>
            <a:r>
              <a:rPr lang="ru-RU" sz="1100" dirty="0" err="1" smtClean="0"/>
              <a:t>Глюкортикостероиды</a:t>
            </a:r>
            <a:r>
              <a:rPr lang="ru-RU" sz="1100" dirty="0" smtClean="0"/>
              <a:t>, </a:t>
            </a:r>
            <a:r>
              <a:rPr lang="ru-RU" sz="1100" dirty="0" err="1" smtClean="0"/>
              <a:t>тиазидные</a:t>
            </a:r>
            <a:r>
              <a:rPr lang="ru-RU" sz="1100" dirty="0" smtClean="0"/>
              <a:t> диуретики</a:t>
            </a:r>
            <a:r>
              <a:rPr lang="ru-RU" sz="1100" dirty="0"/>
              <a:t>, альфа-, </a:t>
            </a:r>
            <a:r>
              <a:rPr lang="ru-RU" sz="1100" dirty="0" smtClean="0"/>
              <a:t>бета-</a:t>
            </a:r>
            <a:r>
              <a:rPr lang="ru-RU" sz="1100" dirty="0" err="1" smtClean="0"/>
              <a:t>адреномиметики</a:t>
            </a:r>
            <a:r>
              <a:rPr lang="ru-RU" sz="1100" dirty="0"/>
              <a:t>, </a:t>
            </a:r>
            <a:r>
              <a:rPr lang="ru-RU" sz="1100" dirty="0" smtClean="0"/>
              <a:t>альфа-интерферон, </a:t>
            </a:r>
            <a:r>
              <a:rPr lang="ru-RU" sz="1100" dirty="0" err="1" smtClean="0"/>
              <a:t>тиреоидные</a:t>
            </a:r>
            <a:r>
              <a:rPr lang="ru-RU" sz="1100" dirty="0" smtClean="0"/>
              <a:t> гормоны, никотиновая кислота, </a:t>
            </a:r>
            <a:r>
              <a:rPr lang="ru-RU" sz="1100" dirty="0" err="1" smtClean="0"/>
              <a:t>диазоксид</a:t>
            </a:r>
            <a:r>
              <a:rPr lang="ru-RU" sz="1100" dirty="0" smtClean="0"/>
              <a:t>, </a:t>
            </a:r>
            <a:r>
              <a:rPr lang="ru-RU" sz="1100" dirty="0" err="1" smtClean="0"/>
              <a:t>пентамидин</a:t>
            </a:r>
            <a:r>
              <a:rPr lang="ru-RU" sz="1100" dirty="0" smtClean="0"/>
              <a:t> </a:t>
            </a:r>
            <a:r>
              <a:rPr lang="ru-RU" sz="1100" dirty="0"/>
              <a:t>и </a:t>
            </a:r>
            <a:r>
              <a:rPr lang="ru-RU" sz="1100" dirty="0" smtClean="0"/>
              <a:t>другие лекарственные средства</a:t>
            </a:r>
            <a:endParaRPr lang="ru-RU" sz="1100" dirty="0"/>
          </a:p>
        </p:txBody>
      </p:sp>
      <p:sp>
        <p:nvSpPr>
          <p:cNvPr id="128" name="Скругленный прямоугольник 127"/>
          <p:cNvSpPr/>
          <p:nvPr/>
        </p:nvSpPr>
        <p:spPr>
          <a:xfrm>
            <a:off x="9281376" y="5318712"/>
            <a:ext cx="2831124" cy="320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5000"/>
              </a:lnSpc>
            </a:pPr>
            <a:r>
              <a:rPr lang="ru-RU" sz="1100" dirty="0" smtClean="0"/>
              <a:t>Врождённая краснуха, </a:t>
            </a:r>
            <a:r>
              <a:rPr lang="ru-RU" sz="1100" dirty="0" err="1" smtClean="0"/>
              <a:t>цитомегаловирус</a:t>
            </a:r>
            <a:r>
              <a:rPr lang="ru-RU" sz="1100" dirty="0" smtClean="0"/>
              <a:t> и другие инфекции</a:t>
            </a:r>
            <a:endParaRPr lang="ru-RU" sz="1100" dirty="0"/>
          </a:p>
        </p:txBody>
      </p:sp>
      <p:sp>
        <p:nvSpPr>
          <p:cNvPr id="129" name="Скругленный прямоугольник 128"/>
          <p:cNvSpPr/>
          <p:nvPr/>
        </p:nvSpPr>
        <p:spPr>
          <a:xfrm>
            <a:off x="9281376" y="5679718"/>
            <a:ext cx="2831123" cy="10944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5000"/>
              </a:lnSpc>
            </a:pPr>
            <a:r>
              <a:rPr lang="ru-RU" sz="1100" dirty="0" smtClean="0"/>
              <a:t>Синдром </a:t>
            </a:r>
            <a:r>
              <a:rPr lang="ru-RU" sz="1100" dirty="0"/>
              <a:t>ригидного человека («</a:t>
            </a:r>
            <a:r>
              <a:rPr lang="ru-RU" sz="1100" dirty="0" err="1"/>
              <a:t>Stiff-man</a:t>
            </a:r>
            <a:r>
              <a:rPr lang="ru-RU" sz="1100" dirty="0"/>
              <a:t>» </a:t>
            </a:r>
            <a:r>
              <a:rPr lang="ru-RU" sz="1100" dirty="0" err="1"/>
              <a:t>syndrome</a:t>
            </a:r>
            <a:r>
              <a:rPr lang="ru-RU" sz="1100" dirty="0"/>
              <a:t>), синдром </a:t>
            </a:r>
            <a:r>
              <a:rPr lang="ru-RU" sz="1100" dirty="0" err="1"/>
              <a:t>полиэндокринной</a:t>
            </a:r>
            <a:r>
              <a:rPr lang="ru-RU" sz="1100" dirty="0"/>
              <a:t> аутоиммунной недостаточности I и II (APS I и II) типов; другие заболевания с образованием </a:t>
            </a:r>
            <a:r>
              <a:rPr lang="ru-RU" sz="1100" dirty="0" err="1"/>
              <a:t>аутоантител</a:t>
            </a:r>
            <a:r>
              <a:rPr lang="ru-RU" sz="1100" dirty="0"/>
              <a:t> к рецепторам инсулина – системная красная волчанка, пигментно-сосочковая дистрофия кожи (</a:t>
            </a:r>
            <a:r>
              <a:rPr lang="ru-RU" sz="1100" dirty="0" err="1"/>
              <a:t>acanthosis</a:t>
            </a:r>
            <a:r>
              <a:rPr lang="ru-RU" sz="1100" dirty="0"/>
              <a:t> </a:t>
            </a:r>
            <a:r>
              <a:rPr lang="ru-RU" sz="1100" dirty="0" err="1" smtClean="0"/>
              <a:t>nigricans</a:t>
            </a:r>
            <a:r>
              <a:rPr lang="ru-RU" sz="1100" dirty="0" smtClean="0"/>
              <a:t>)</a:t>
            </a:r>
            <a:endParaRPr lang="ru-RU" sz="1100" dirty="0"/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7542635" y="5814394"/>
            <a:ext cx="1611334" cy="9597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000" dirty="0"/>
              <a:t>Дауна, </a:t>
            </a:r>
            <a:r>
              <a:rPr lang="ru-RU" sz="1000" dirty="0" err="1"/>
              <a:t>Клайнфельтера</a:t>
            </a:r>
            <a:r>
              <a:rPr lang="ru-RU" sz="1000" dirty="0"/>
              <a:t>, Тернера, </a:t>
            </a:r>
            <a:r>
              <a:rPr lang="ru-RU" sz="1000" dirty="0" smtClean="0"/>
              <a:t>Лоренса-Муна-</a:t>
            </a:r>
            <a:r>
              <a:rPr lang="ru-RU" sz="1000" dirty="0" err="1" smtClean="0"/>
              <a:t>Бидля</a:t>
            </a:r>
            <a:r>
              <a:rPr lang="ru-RU" sz="1000" dirty="0"/>
              <a:t>, </a:t>
            </a:r>
            <a:r>
              <a:rPr lang="ru-RU" sz="1000" dirty="0" err="1" smtClean="0"/>
              <a:t>Прадера</a:t>
            </a:r>
            <a:r>
              <a:rPr lang="ru-RU" sz="1000" dirty="0" smtClean="0"/>
              <a:t>-Вилли</a:t>
            </a:r>
            <a:r>
              <a:rPr lang="ru-RU" sz="1000" dirty="0"/>
              <a:t>, атаксия </a:t>
            </a:r>
            <a:r>
              <a:rPr lang="ru-RU" sz="1000" dirty="0" err="1"/>
              <a:t>Фридрейха</a:t>
            </a:r>
            <a:r>
              <a:rPr lang="ru-RU" sz="1000" dirty="0"/>
              <a:t>, хорея </a:t>
            </a:r>
            <a:r>
              <a:rPr lang="ru-RU" sz="1000" dirty="0" err="1"/>
              <a:t>Гентингтона</a:t>
            </a:r>
            <a:r>
              <a:rPr lang="ru-RU" sz="1000" dirty="0"/>
              <a:t>, </a:t>
            </a:r>
            <a:r>
              <a:rPr lang="ru-RU" sz="1000" dirty="0" err="1"/>
              <a:t>миотоническая</a:t>
            </a:r>
            <a:r>
              <a:rPr lang="ru-RU" sz="1000" dirty="0"/>
              <a:t> дистрофия, </a:t>
            </a:r>
            <a:r>
              <a:rPr lang="ru-RU" sz="1000" dirty="0" err="1"/>
              <a:t>порфирия</a:t>
            </a:r>
            <a:endParaRPr lang="ru-RU" sz="1000" dirty="0"/>
          </a:p>
        </p:txBody>
      </p:sp>
      <p:cxnSp>
        <p:nvCxnSpPr>
          <p:cNvPr id="131" name="Прямая соединительная линия 130"/>
          <p:cNvCxnSpPr>
            <a:stCxn id="58" idx="3"/>
            <a:endCxn id="126" idx="1"/>
          </p:cNvCxnSpPr>
          <p:nvPr/>
        </p:nvCxnSpPr>
        <p:spPr>
          <a:xfrm>
            <a:off x="9089399" y="3026461"/>
            <a:ext cx="191977" cy="1181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>
            <a:stCxn id="61" idx="3"/>
            <a:endCxn id="119" idx="1"/>
          </p:cNvCxnSpPr>
          <p:nvPr/>
        </p:nvCxnSpPr>
        <p:spPr>
          <a:xfrm>
            <a:off x="9096227" y="2594762"/>
            <a:ext cx="185149" cy="987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>
            <a:stCxn id="62" idx="3"/>
            <a:endCxn id="127" idx="1"/>
          </p:cNvCxnSpPr>
          <p:nvPr/>
        </p:nvCxnSpPr>
        <p:spPr>
          <a:xfrm>
            <a:off x="9096227" y="3610342"/>
            <a:ext cx="185149" cy="1285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>
            <a:stCxn id="63" idx="3"/>
            <a:endCxn id="128" idx="1"/>
          </p:cNvCxnSpPr>
          <p:nvPr/>
        </p:nvCxnSpPr>
        <p:spPr>
          <a:xfrm>
            <a:off x="9096227" y="4294259"/>
            <a:ext cx="185149" cy="1184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>
            <a:stCxn id="64" idx="3"/>
            <a:endCxn id="129" idx="1"/>
          </p:cNvCxnSpPr>
          <p:nvPr/>
        </p:nvCxnSpPr>
        <p:spPr>
          <a:xfrm>
            <a:off x="9103051" y="4872550"/>
            <a:ext cx="178325" cy="1354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>
            <a:stCxn id="65" idx="2"/>
            <a:endCxn id="130" idx="0"/>
          </p:cNvCxnSpPr>
          <p:nvPr/>
        </p:nvCxnSpPr>
        <p:spPr>
          <a:xfrm>
            <a:off x="8046487" y="5716691"/>
            <a:ext cx="301815" cy="97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>
            <a:stCxn id="14" idx="3"/>
            <a:endCxn id="61" idx="1"/>
          </p:cNvCxnSpPr>
          <p:nvPr/>
        </p:nvCxnSpPr>
        <p:spPr>
          <a:xfrm flipV="1">
            <a:off x="6769290" y="2594762"/>
            <a:ext cx="213808" cy="12893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27260" cy="4601183"/>
          </a:xfrm>
        </p:spPr>
        <p:txBody>
          <a:bodyPr/>
          <a:lstStyle/>
          <a:p>
            <a:r>
              <a:rPr lang="ru-RU" dirty="0" smtClean="0"/>
              <a:t>Классификация сахарного диабета</a:t>
            </a:r>
            <a:br>
              <a:rPr lang="ru-RU" dirty="0" smtClean="0"/>
            </a:br>
            <a:r>
              <a:rPr lang="ru-RU" sz="1600" dirty="0" smtClean="0"/>
              <a:t>Основание</a:t>
            </a:r>
            <a:r>
              <a:rPr lang="ru-RU" sz="1600" dirty="0"/>
              <a:t>: Постановление Министерства здравоохранения Республики Беларусь №85 от 21.06.2021 г. «Об утверждении клинических протоколов</a:t>
            </a:r>
            <a:r>
              <a:rPr lang="ru-RU" sz="1600" dirty="0" smtClean="0"/>
              <a:t>»,</a:t>
            </a:r>
            <a:br>
              <a:rPr lang="ru-RU" sz="1600" dirty="0" smtClean="0"/>
            </a:br>
            <a:r>
              <a:rPr lang="ru-RU" sz="1600" dirty="0" smtClean="0"/>
              <a:t>ВОЗ, 2019</a:t>
            </a:r>
            <a:endParaRPr lang="ru-RU" sz="1600" dirty="0"/>
          </a:p>
        </p:txBody>
      </p:sp>
      <p:cxnSp>
        <p:nvCxnSpPr>
          <p:cNvPr id="297" name="Прямая соединительная линия 296"/>
          <p:cNvCxnSpPr>
            <a:stCxn id="38" idx="2"/>
            <a:endCxn id="13" idx="0"/>
          </p:cNvCxnSpPr>
          <p:nvPr/>
        </p:nvCxnSpPr>
        <p:spPr>
          <a:xfrm flipH="1">
            <a:off x="5804279" y="1571907"/>
            <a:ext cx="815719" cy="5142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7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6883" y="0"/>
            <a:ext cx="8387255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Уменьшение </a:t>
            </a:r>
            <a:r>
              <a:rPr lang="ru-RU" dirty="0"/>
              <a:t>образования </a:t>
            </a:r>
            <a:r>
              <a:rPr lang="ru-RU" dirty="0" err="1" smtClean="0"/>
              <a:t>лактата</a:t>
            </a:r>
            <a:r>
              <a:rPr lang="ru-RU" dirty="0" smtClean="0"/>
              <a:t>: </a:t>
            </a:r>
            <a:r>
              <a:rPr lang="ru-RU" dirty="0"/>
              <a:t>показан внутривенно инсулин короткого </a:t>
            </a:r>
            <a:r>
              <a:rPr lang="ru-RU" dirty="0" smtClean="0"/>
              <a:t>действия 2-5 ЕД/час </a:t>
            </a:r>
            <a:r>
              <a:rPr lang="ru-RU" dirty="0"/>
              <a:t>с раствором глюкозы </a:t>
            </a:r>
            <a:r>
              <a:rPr lang="ru-RU" dirty="0" smtClean="0"/>
              <a:t>5% </a:t>
            </a:r>
            <a:r>
              <a:rPr lang="ru-RU" dirty="0"/>
              <a:t>по </a:t>
            </a:r>
            <a:r>
              <a:rPr lang="ru-RU" dirty="0" smtClean="0"/>
              <a:t>100-125 </a:t>
            </a:r>
            <a:r>
              <a:rPr lang="ru-RU" dirty="0"/>
              <a:t>мл/ч. при контроле уровня гликемии.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Выведение из </a:t>
            </a:r>
            <a:r>
              <a:rPr lang="ru-RU" dirty="0"/>
              <a:t>организма </a:t>
            </a:r>
            <a:r>
              <a:rPr lang="ru-RU" dirty="0" err="1" smtClean="0"/>
              <a:t>лактата</a:t>
            </a:r>
            <a:r>
              <a:rPr lang="ru-RU" dirty="0" smtClean="0"/>
              <a:t>: </a:t>
            </a:r>
            <a:r>
              <a:rPr lang="ru-RU" dirty="0"/>
              <a:t>гемодиализ с </a:t>
            </a:r>
            <a:r>
              <a:rPr lang="ru-RU" dirty="0" err="1"/>
              <a:t>безлактатным</a:t>
            </a:r>
            <a:r>
              <a:rPr lang="ru-RU" dirty="0"/>
              <a:t> буфером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Борьба </a:t>
            </a:r>
            <a:r>
              <a:rPr lang="ru-RU" dirty="0"/>
              <a:t>с </a:t>
            </a:r>
            <a:r>
              <a:rPr lang="ru-RU" dirty="0" smtClean="0"/>
              <a:t>гипоксией</a:t>
            </a:r>
            <a:r>
              <a:rPr lang="ru-RU" dirty="0"/>
              <a:t>, </a:t>
            </a:r>
            <a:r>
              <a:rPr lang="ru-RU" dirty="0" smtClean="0"/>
              <a:t>ацидозом: </a:t>
            </a:r>
            <a:r>
              <a:rPr lang="ru-RU" dirty="0"/>
              <a:t>оксигенотерапия, ИВЛ в режиме </a:t>
            </a:r>
            <a:r>
              <a:rPr lang="ru-RU" dirty="0" smtClean="0"/>
              <a:t>гипервентиляции до </a:t>
            </a:r>
            <a:r>
              <a:rPr lang="ru-RU" dirty="0"/>
              <a:t>достижения рСО2 25–30 мм рт. ст., бикарбонат натрия только при рН &lt;6,9 не </a:t>
            </a:r>
            <a:r>
              <a:rPr lang="ru-RU" dirty="0" smtClean="0"/>
              <a:t>более 100 </a:t>
            </a:r>
            <a:r>
              <a:rPr lang="ru-RU" dirty="0"/>
              <a:t>мл 4 % однократно внутривенно медленно с последующим увеличением </a:t>
            </a:r>
            <a:r>
              <a:rPr lang="ru-RU" dirty="0" smtClean="0"/>
              <a:t>вентиляции легких </a:t>
            </a:r>
            <a:r>
              <a:rPr lang="ru-RU" dirty="0"/>
              <a:t>для выведения избытка СО.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Борьба с шоком и </a:t>
            </a:r>
            <a:r>
              <a:rPr lang="ru-RU" dirty="0" err="1"/>
              <a:t>гиповолемией</a:t>
            </a:r>
            <a:r>
              <a:rPr lang="ru-RU" dirty="0"/>
              <a:t> – </a:t>
            </a:r>
            <a:r>
              <a:rPr lang="ru-RU" dirty="0" err="1"/>
              <a:t>глюкокортикоиды</a:t>
            </a:r>
            <a:r>
              <a:rPr lang="ru-RU" dirty="0"/>
              <a:t> и коллоидные</a:t>
            </a:r>
            <a:br>
              <a:rPr lang="ru-RU" dirty="0"/>
            </a:br>
            <a:r>
              <a:rPr lang="ru-RU" dirty="0" err="1"/>
              <a:t>плазмозаменители</a:t>
            </a:r>
            <a:r>
              <a:rPr lang="ru-RU" dirty="0"/>
              <a:t> по принципам интенсивной терапии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Коррекция электролитного дисбаланса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Выявление </a:t>
            </a:r>
            <a:r>
              <a:rPr lang="ru-RU" dirty="0"/>
              <a:t>и лечение заболеваний, спровоцировавших </a:t>
            </a:r>
            <a:r>
              <a:rPr lang="ru-RU" dirty="0" err="1" smtClean="0"/>
              <a:t>лактатацидоз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Инсулинотерапия</a:t>
            </a:r>
          </a:p>
          <a:p>
            <a:pPr>
              <a:spcBef>
                <a:spcPts val="600"/>
              </a:spcBef>
            </a:pPr>
            <a:r>
              <a:rPr lang="ru-RU" smtClean="0"/>
              <a:t>Симптоматическая терапия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2918" y="859809"/>
            <a:ext cx="3268203" cy="5117910"/>
          </a:xfrm>
        </p:spPr>
        <p:txBody>
          <a:bodyPr>
            <a:normAutofit/>
          </a:bodyPr>
          <a:lstStyle/>
          <a:p>
            <a:r>
              <a:rPr lang="ru-RU" dirty="0"/>
              <a:t>Неотложные состояния при сахарном диабете:</a:t>
            </a:r>
            <a:br>
              <a:rPr lang="ru-RU" dirty="0"/>
            </a:br>
            <a:r>
              <a:rPr lang="ru-RU" sz="2800" dirty="0" err="1" smtClean="0"/>
              <a:t>лактатацидоз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лечение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600" dirty="0" smtClean="0"/>
              <a:t>Основание</a:t>
            </a:r>
            <a:r>
              <a:rPr lang="ru-RU" sz="1600" dirty="0"/>
              <a:t>: Постановление Министерства здравоохранения Республики Беларусь №85 от 21.06.2021 г. «Об утверждении клинических протоколов»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8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86317" cy="4601183"/>
          </a:xfrm>
        </p:spPr>
        <p:txBody>
          <a:bodyPr/>
          <a:lstStyle/>
          <a:p>
            <a:r>
              <a:rPr lang="ru-RU" dirty="0" smtClean="0"/>
              <a:t>Формулировка диагноза</a:t>
            </a:r>
            <a:br>
              <a:rPr lang="ru-RU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162009"/>
              </p:ext>
            </p:extLst>
          </p:nvPr>
        </p:nvGraphicFramePr>
        <p:xfrm>
          <a:off x="3098043" y="-1456550"/>
          <a:ext cx="9294126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540489"/>
              </p:ext>
            </p:extLst>
          </p:nvPr>
        </p:nvGraphicFramePr>
        <p:xfrm>
          <a:off x="3152637" y="218356"/>
          <a:ext cx="920314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3439235" y="3971499"/>
            <a:ext cx="3971499" cy="2886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Классификационные критерии осложнений сахарного диабета: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Диабетическая </a:t>
            </a:r>
            <a:r>
              <a:rPr lang="ru-RU" dirty="0" err="1" smtClean="0"/>
              <a:t>ретинопатия</a:t>
            </a:r>
            <a:r>
              <a:rPr lang="ru-RU" dirty="0" smtClean="0"/>
              <a:t>: указать стадию на </a:t>
            </a:r>
            <a:r>
              <a:rPr lang="ru-RU" dirty="0"/>
              <a:t>правом </a:t>
            </a:r>
            <a:r>
              <a:rPr lang="ru-RU" dirty="0" smtClean="0"/>
              <a:t>глазу</a:t>
            </a:r>
            <a:r>
              <a:rPr lang="ru-RU" dirty="0"/>
              <a:t>, </a:t>
            </a:r>
            <a:r>
              <a:rPr lang="ru-RU" dirty="0" smtClean="0"/>
              <a:t>на </a:t>
            </a:r>
            <a:r>
              <a:rPr lang="ru-RU" dirty="0"/>
              <a:t>левом </a:t>
            </a:r>
            <a:r>
              <a:rPr lang="ru-RU" dirty="0" smtClean="0"/>
              <a:t>глазу</a:t>
            </a:r>
            <a:r>
              <a:rPr lang="ru-RU" dirty="0"/>
              <a:t>); </a:t>
            </a:r>
            <a:r>
              <a:rPr lang="ru-RU" dirty="0" smtClean="0"/>
              <a:t>перенесенная лазерная коагуляция </a:t>
            </a:r>
            <a:r>
              <a:rPr lang="ru-RU" dirty="0"/>
              <a:t>сетчатки (фокальная и (или) </a:t>
            </a:r>
            <a:r>
              <a:rPr lang="ru-RU" dirty="0" err="1"/>
              <a:t>панретинальная</a:t>
            </a:r>
            <a:r>
              <a:rPr lang="ru-RU" dirty="0"/>
              <a:t>), год проведения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Диабетическая нефропатия: указать наличие и стадию ХБП и </a:t>
            </a:r>
            <a:r>
              <a:rPr lang="ru-RU" dirty="0"/>
              <a:t>индекс </a:t>
            </a:r>
            <a:r>
              <a:rPr lang="ru-RU" dirty="0" smtClean="0"/>
              <a:t>альбуминурии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Диабетическая </a:t>
            </a:r>
            <a:r>
              <a:rPr lang="ru-RU" dirty="0" err="1" smtClean="0"/>
              <a:t>нейропатия</a:t>
            </a:r>
            <a:r>
              <a:rPr lang="ru-RU" dirty="0" smtClean="0"/>
              <a:t>: указать форму, риск </a:t>
            </a:r>
            <a:r>
              <a:rPr lang="ru-RU" dirty="0"/>
              <a:t>развития синдрома диабетической </a:t>
            </a:r>
            <a:r>
              <a:rPr lang="ru-RU" dirty="0" smtClean="0"/>
              <a:t>стопы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Синдром диабетической стопы: указать форму и </a:t>
            </a:r>
            <a:r>
              <a:rPr lang="ru-RU" dirty="0"/>
              <a:t>локализацию </a:t>
            </a:r>
            <a:r>
              <a:rPr lang="ru-RU" dirty="0" smtClean="0"/>
              <a:t>язвенного дефекта, степень </a:t>
            </a:r>
            <a:r>
              <a:rPr lang="ru-RU" dirty="0"/>
              <a:t>по Вагнеру, уровни </a:t>
            </a:r>
            <a:r>
              <a:rPr lang="ru-RU" dirty="0" smtClean="0"/>
              <a:t>ампутаций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Диабетическая </a:t>
            </a:r>
            <a:r>
              <a:rPr lang="ru-RU" dirty="0" err="1" smtClean="0"/>
              <a:t>остеоартропатия</a:t>
            </a:r>
            <a:r>
              <a:rPr lang="ru-RU" dirty="0" smtClean="0"/>
              <a:t>: указать стадию 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7563134" y="3821373"/>
            <a:ext cx="4324066" cy="3036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ru-RU" b="1" dirty="0" smtClean="0"/>
              <a:t>Ассоциированные  с сахарным диабетом </a:t>
            </a:r>
            <a:r>
              <a:rPr lang="ru-RU" b="1" dirty="0" err="1" smtClean="0"/>
              <a:t>макрососудистые</a:t>
            </a:r>
            <a:r>
              <a:rPr lang="ru-RU" b="1" dirty="0" smtClean="0"/>
              <a:t>  заболевания:</a:t>
            </a:r>
          </a:p>
          <a:p>
            <a:pPr>
              <a:spcBef>
                <a:spcPts val="300"/>
              </a:spcBef>
            </a:pPr>
            <a:r>
              <a:rPr lang="ru-RU" dirty="0" smtClean="0"/>
              <a:t>Ишемическая </a:t>
            </a:r>
            <a:r>
              <a:rPr lang="ru-RU" dirty="0"/>
              <a:t>болезнь сердца (указать форму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smtClean="0"/>
              <a:t>Цереброваскулярные заболевания 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smtClean="0"/>
              <a:t>Забо</a:t>
            </a:r>
            <a:r>
              <a:rPr lang="ru-RU" dirty="0"/>
              <a:t>л</a:t>
            </a:r>
            <a:r>
              <a:rPr lang="ru-RU" dirty="0" smtClean="0"/>
              <a:t>евания </a:t>
            </a:r>
            <a:r>
              <a:rPr lang="ru-RU" dirty="0"/>
              <a:t>артерий нижних конечностей: указать стадию, уровень поражения, вид </a:t>
            </a:r>
            <a:r>
              <a:rPr lang="ru-RU" dirty="0" smtClean="0"/>
              <a:t>оперативного лечения (</a:t>
            </a:r>
            <a:r>
              <a:rPr lang="ru-RU" dirty="0"/>
              <a:t>наименование </a:t>
            </a:r>
            <a:r>
              <a:rPr lang="ru-RU" dirty="0" smtClean="0"/>
              <a:t>оперативного вмешательства </a:t>
            </a:r>
            <a:r>
              <a:rPr lang="ru-RU" dirty="0"/>
              <a:t>– </a:t>
            </a:r>
            <a:r>
              <a:rPr lang="ru-RU" dirty="0" smtClean="0"/>
              <a:t>ампутация, </a:t>
            </a:r>
            <a:r>
              <a:rPr lang="ru-RU" dirty="0" err="1" smtClean="0"/>
              <a:t>реваскуляризация</a:t>
            </a:r>
            <a:r>
              <a:rPr lang="ru-RU" dirty="0"/>
              <a:t>, если проводились – год проведения), указать критическую </a:t>
            </a:r>
            <a:r>
              <a:rPr lang="ru-RU" dirty="0" smtClean="0"/>
              <a:t>ишемию 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smtClean="0"/>
              <a:t>Артериальная гипертензия </a:t>
            </a:r>
            <a:r>
              <a:rPr lang="ru-RU" dirty="0"/>
              <a:t>(указать степень, риск сердечно-сосудистых осложнений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smtClean="0"/>
              <a:t>Хроническая </a:t>
            </a:r>
            <a:r>
              <a:rPr lang="ru-RU" dirty="0"/>
              <a:t>сердечная </a:t>
            </a:r>
            <a:r>
              <a:rPr lang="ru-RU" dirty="0" smtClean="0"/>
              <a:t>недостаточность: указать стадию 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smtClean="0"/>
              <a:t>Ожирение </a:t>
            </a:r>
            <a:r>
              <a:rPr lang="ru-RU" dirty="0"/>
              <a:t>(указать степень</a:t>
            </a:r>
            <a:r>
              <a:rPr lang="ru-RU" dirty="0" smtClean="0"/>
              <a:t>) 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err="1" smtClean="0"/>
              <a:t>Дислипидемия</a:t>
            </a:r>
            <a:r>
              <a:rPr lang="ru-RU" dirty="0" smtClean="0"/>
              <a:t> </a:t>
            </a:r>
            <a:endParaRPr lang="ru-RU" dirty="0"/>
          </a:p>
          <a:p>
            <a:pPr>
              <a:spcBef>
                <a:spcPts val="300"/>
              </a:spcBef>
            </a:pPr>
            <a:r>
              <a:rPr lang="ru-RU" dirty="0" smtClean="0"/>
              <a:t>Неалкогольная </a:t>
            </a:r>
            <a:r>
              <a:rPr lang="ru-RU" dirty="0"/>
              <a:t>жировая болезнь печени. </a:t>
            </a:r>
          </a:p>
        </p:txBody>
      </p:sp>
    </p:spTree>
    <p:extLst>
      <p:ext uri="{BB962C8B-B14F-4D97-AF65-F5344CB8AC3E}">
        <p14:creationId xmlns:p14="http://schemas.microsoft.com/office/powerpoint/2010/main" val="20265613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формулировка диагноза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864108"/>
            <a:ext cx="8362604" cy="512064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altLang="ru-RU" b="1" dirty="0">
                <a:cs typeface="Arial" panose="020B0604020202020204" pitchFamily="34" charset="0"/>
              </a:rPr>
              <a:t>Сахарный диабет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b="1" dirty="0">
                <a:cs typeface="Arial" panose="020B0604020202020204" pitchFamily="34" charset="0"/>
              </a:rPr>
              <a:t>Тип </a:t>
            </a:r>
            <a:r>
              <a:rPr lang="ru-RU" altLang="ru-RU" dirty="0">
                <a:cs typeface="Arial" panose="020B0604020202020204" pitchFamily="34" charset="0"/>
              </a:rPr>
              <a:t>(по ВОЗ</a:t>
            </a:r>
            <a:r>
              <a:rPr lang="ru-RU" altLang="ru-RU" dirty="0" smtClean="0">
                <a:cs typeface="Arial" panose="020B0604020202020204" pitchFamily="34" charset="0"/>
              </a:rPr>
              <a:t>), </a:t>
            </a:r>
            <a:r>
              <a:rPr lang="ru-RU" altLang="ru-RU" b="1" dirty="0" smtClean="0">
                <a:cs typeface="Arial" panose="020B0604020202020204" pitchFamily="34" charset="0"/>
              </a:rPr>
              <a:t>стадия </a:t>
            </a:r>
            <a:r>
              <a:rPr lang="ru-RU" altLang="ru-RU" b="1" dirty="0">
                <a:cs typeface="Arial" panose="020B0604020202020204" pitchFamily="34" charset="0"/>
              </a:rPr>
              <a:t>клинико-метаболической компенсации,  характер течения </a:t>
            </a:r>
            <a:r>
              <a:rPr lang="ru-RU" altLang="ru-RU" dirty="0">
                <a:cs typeface="Arial" panose="020B0604020202020204" pitchFamily="34" charset="0"/>
              </a:rPr>
              <a:t>(при лабильном течении), </a:t>
            </a:r>
            <a:r>
              <a:rPr lang="ru-RU" altLang="ru-RU" b="1" dirty="0">
                <a:cs typeface="Arial" panose="020B0604020202020204" pitchFamily="34" charset="0"/>
              </a:rPr>
              <a:t>частота и тяжесть декомпенсаций, острых осложнений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b="1" dirty="0">
                <a:cs typeface="Arial" panose="020B0604020202020204" pitchFamily="34" charset="0"/>
              </a:rPr>
              <a:t>Диабетические микроангиопатии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cs typeface="Arial" panose="020B0604020202020204" pitchFamily="34" charset="0"/>
              </a:rPr>
              <a:t>Диабетическая </a:t>
            </a:r>
            <a:r>
              <a:rPr lang="ru-RU" altLang="ru-RU" dirty="0" err="1" smtClean="0">
                <a:cs typeface="Arial" panose="020B0604020202020204" pitchFamily="34" charset="0"/>
              </a:rPr>
              <a:t>ретинопатия</a:t>
            </a:r>
            <a:r>
              <a:rPr lang="ru-RU" altLang="ru-RU" dirty="0" smtClean="0">
                <a:cs typeface="Arial" panose="020B0604020202020204" pitchFamily="34" charset="0"/>
              </a:rPr>
              <a:t> </a:t>
            </a:r>
            <a:r>
              <a:rPr lang="ru-RU" altLang="ru-RU" dirty="0">
                <a:cs typeface="Arial" panose="020B0604020202020204" pitchFamily="34" charset="0"/>
              </a:rPr>
              <a:t>(стадия на левом (</a:t>
            </a:r>
            <a:r>
              <a:rPr lang="en-US" altLang="ru-RU" dirty="0">
                <a:cs typeface="Arial" panose="020B0604020202020204" pitchFamily="34" charset="0"/>
              </a:rPr>
              <a:t>OS</a:t>
            </a:r>
            <a:r>
              <a:rPr lang="ru-RU" altLang="ru-RU" dirty="0">
                <a:cs typeface="Arial" panose="020B0604020202020204" pitchFamily="34" charset="0"/>
              </a:rPr>
              <a:t>) и правом глазу (</a:t>
            </a:r>
            <a:r>
              <a:rPr lang="en-US" altLang="ru-RU" dirty="0">
                <a:cs typeface="Arial" panose="020B0604020202020204" pitchFamily="34" charset="0"/>
              </a:rPr>
              <a:t>OD</a:t>
            </a:r>
            <a:r>
              <a:rPr lang="ru-RU" altLang="ru-RU" dirty="0">
                <a:cs typeface="Arial" panose="020B0604020202020204" pitchFamily="34" charset="0"/>
              </a:rPr>
              <a:t>); состояние после </a:t>
            </a:r>
            <a:r>
              <a:rPr lang="ru-RU" altLang="ru-RU" dirty="0" err="1">
                <a:cs typeface="Arial" panose="020B0604020202020204" pitchFamily="34" charset="0"/>
              </a:rPr>
              <a:t>лазерфотокоагуляции</a:t>
            </a:r>
            <a:r>
              <a:rPr lang="ru-RU" altLang="ru-RU" dirty="0">
                <a:cs typeface="Arial" panose="020B0604020202020204" pitchFamily="34" charset="0"/>
              </a:rPr>
              <a:t> или оперативного лечения (год)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cs typeface="Arial" panose="020B0604020202020204" pitchFamily="34" charset="0"/>
              </a:rPr>
              <a:t>Диабетическая </a:t>
            </a:r>
            <a:r>
              <a:rPr lang="ru-RU" altLang="ru-RU" dirty="0" smtClean="0">
                <a:cs typeface="Arial" panose="020B0604020202020204" pitchFamily="34" charset="0"/>
              </a:rPr>
              <a:t>нефропатия. ХБП </a:t>
            </a:r>
            <a:r>
              <a:rPr lang="ru-RU" altLang="ru-RU" dirty="0">
                <a:cs typeface="Arial" panose="020B0604020202020204" pitchFamily="34" charset="0"/>
              </a:rPr>
              <a:t>(</a:t>
            </a:r>
            <a:r>
              <a:rPr lang="ru-RU" altLang="ru-RU" dirty="0" err="1" smtClean="0">
                <a:cs typeface="Arial" panose="020B0604020202020204" pitchFamily="34" charset="0"/>
              </a:rPr>
              <a:t>стадирование</a:t>
            </a:r>
            <a:r>
              <a:rPr lang="ru-RU" altLang="ru-RU" dirty="0" smtClean="0">
                <a:cs typeface="Arial" panose="020B0604020202020204" pitchFamily="34" charset="0"/>
              </a:rPr>
              <a:t> по СКФ и альбуминурии)</a:t>
            </a:r>
            <a:endParaRPr lang="ru-RU" altLang="ru-RU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cs typeface="Arial" panose="020B0604020202020204" pitchFamily="34" charset="0"/>
              </a:rPr>
              <a:t>Диабетическая </a:t>
            </a:r>
            <a:r>
              <a:rPr lang="ru-RU" altLang="ru-RU" dirty="0" err="1">
                <a:cs typeface="Arial" panose="020B0604020202020204" pitchFamily="34" charset="0"/>
              </a:rPr>
              <a:t>нейропатия</a:t>
            </a:r>
            <a:r>
              <a:rPr lang="ru-RU" altLang="ru-RU" dirty="0">
                <a:cs typeface="Arial" panose="020B0604020202020204" pitchFamily="34" charset="0"/>
              </a:rPr>
              <a:t> (форма)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>
                <a:cs typeface="Arial" panose="020B0604020202020204" pitchFamily="34" charset="0"/>
              </a:rPr>
              <a:t>Синдром диабетической стопы (форма, степень выраженности</a:t>
            </a:r>
            <a:r>
              <a:rPr lang="ru-RU" altLang="ru-RU" dirty="0" smtClean="0"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cs typeface="Arial" panose="020B0604020202020204" pitchFamily="34" charset="0"/>
              </a:rPr>
              <a:t>Диабетическая </a:t>
            </a:r>
            <a:r>
              <a:rPr lang="ru-RU" altLang="ru-RU" dirty="0" err="1" smtClean="0">
                <a:cs typeface="Arial" panose="020B0604020202020204" pitchFamily="34" charset="0"/>
              </a:rPr>
              <a:t>нейроостеоартропатия</a:t>
            </a:r>
            <a:r>
              <a:rPr lang="ru-RU" altLang="ru-RU" dirty="0" smtClean="0">
                <a:cs typeface="Arial" panose="020B0604020202020204" pitchFamily="34" charset="0"/>
              </a:rPr>
              <a:t> (стадия)</a:t>
            </a:r>
            <a:endParaRPr lang="ru-RU" altLang="ru-RU" dirty="0"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b="1" dirty="0"/>
              <a:t>Диабетические </a:t>
            </a:r>
            <a:r>
              <a:rPr lang="ru-RU" altLang="ru-RU" b="1" dirty="0" err="1"/>
              <a:t>макроангиопатии</a:t>
            </a:r>
            <a:r>
              <a:rPr lang="ru-RU" altLang="ru-RU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/>
              <a:t>ИБС (клиническая форма); сердечная недостаточность (стадия, степень по </a:t>
            </a:r>
            <a:r>
              <a:rPr lang="en-US" altLang="ru-RU" dirty="0"/>
              <a:t>NYHA</a:t>
            </a:r>
            <a:r>
              <a:rPr lang="ru-RU" altLang="ru-RU" dirty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/>
              <a:t>Цереброваскулярные заболевания (клинико-функциональный диагноз</a:t>
            </a:r>
            <a:r>
              <a:rPr lang="ru-RU" altLang="ru-RU" dirty="0" smtClean="0"/>
              <a:t>);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/>
              <a:t>Периферическая </a:t>
            </a:r>
            <a:r>
              <a:rPr lang="ru-RU" altLang="ru-RU" dirty="0" err="1"/>
              <a:t>ангиопатия</a:t>
            </a:r>
            <a:r>
              <a:rPr lang="ru-RU" altLang="ru-RU" dirty="0"/>
              <a:t> (тип и стадия)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b="1" dirty="0"/>
              <a:t>Артериальная гипертензия (степень и характер течения)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b="1" dirty="0" err="1"/>
              <a:t>Дислипидемия</a:t>
            </a:r>
            <a:endParaRPr lang="ru-RU" altLang="ru-RU" b="1"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altLang="ru-RU" b="1" dirty="0"/>
              <a:t>Сопутствующие заболевания </a:t>
            </a:r>
            <a:r>
              <a:rPr lang="ru-RU" altLang="ru-RU" dirty="0"/>
              <a:t>(клинико-функциональный диагноз, характер течения</a:t>
            </a:r>
            <a:r>
              <a:rPr lang="ru-RU" altLang="ru-RU" dirty="0" smtClean="0"/>
              <a:t>)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522361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276000" cy="460118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Диспансеризация сахарного диабета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№96 от 12.08.2016 г. «Об утверждении Инструкции о порядке проведения диспансеризации»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636460"/>
              </p:ext>
            </p:extLst>
          </p:nvPr>
        </p:nvGraphicFramePr>
        <p:xfrm>
          <a:off x="3478998" y="80685"/>
          <a:ext cx="8280000" cy="6766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000"/>
                <a:gridCol w="4068000"/>
                <a:gridCol w="1908000"/>
              </a:tblGrid>
              <a:tr h="8469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E10 </a:t>
                      </a:r>
                      <a:r>
                        <a:rPr lang="ru-RU" sz="1200" dirty="0" err="1">
                          <a:effectLst/>
                        </a:rPr>
                        <a:t>Инсулинзависимый</a:t>
                      </a:r>
                      <a:r>
                        <a:rPr lang="ru-RU" sz="1200" dirty="0">
                          <a:effectLst/>
                        </a:rPr>
                        <a:t> сахарный диабет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(СД 1-го типа (ИЗСД) без хронических осложнений)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1 </a:t>
                      </a:r>
                      <a:r>
                        <a:rPr lang="ru-RU" sz="1200" b="1" i="1" dirty="0">
                          <a:effectLst/>
                        </a:rPr>
                        <a:t>раз в 6 месяцев</a:t>
                      </a:r>
                      <a:r>
                        <a:rPr lang="ru-RU" sz="1200" b="1" i="1" dirty="0" smtClean="0">
                          <a:effectLst/>
                        </a:rPr>
                        <a:t>:</a:t>
                      </a:r>
                      <a:r>
                        <a:rPr lang="ru-RU" sz="1200" b="1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медицинский </a:t>
                      </a:r>
                      <a:r>
                        <a:rPr lang="ru-RU" sz="1200" dirty="0">
                          <a:effectLst/>
                        </a:rPr>
                        <a:t>осмотр</a:t>
                      </a:r>
                      <a:r>
                        <a:rPr lang="ru-RU" sz="1200" dirty="0" smtClean="0">
                          <a:effectLst/>
                        </a:rPr>
                        <a:t>; НвА1 </a:t>
                      </a:r>
                      <a:r>
                        <a:rPr lang="ru-RU" sz="1200" dirty="0">
                          <a:effectLst/>
                        </a:rPr>
                        <a:t>(увеличение кратности </a:t>
                      </a:r>
                      <a:r>
                        <a:rPr lang="ru-RU" sz="1200" dirty="0" smtClean="0">
                          <a:effectLst/>
                        </a:rPr>
                        <a:t>индивидуально);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1 </a:t>
                      </a:r>
                      <a:r>
                        <a:rPr lang="ru-RU" sz="1200" b="1" i="1" dirty="0">
                          <a:effectLst/>
                        </a:rPr>
                        <a:t>раз в год</a:t>
                      </a:r>
                      <a:r>
                        <a:rPr lang="ru-RU" sz="1200" b="1" i="1" dirty="0" smtClean="0">
                          <a:effectLst/>
                        </a:rPr>
                        <a:t>:</a:t>
                      </a:r>
                      <a:r>
                        <a:rPr lang="ru-RU" sz="1200" dirty="0" smtClean="0">
                          <a:effectLst/>
                        </a:rPr>
                        <a:t> БАК </a:t>
                      </a:r>
                      <a:r>
                        <a:rPr lang="ru-RU" sz="1200" dirty="0">
                          <a:effectLst/>
                        </a:rPr>
                        <a:t>(</a:t>
                      </a:r>
                      <a:r>
                        <a:rPr lang="ru-RU" sz="1200" dirty="0" err="1">
                          <a:effectLst/>
                        </a:rPr>
                        <a:t>креатинин</a:t>
                      </a:r>
                      <a:r>
                        <a:rPr lang="ru-RU" sz="1200" dirty="0">
                          <a:effectLst/>
                        </a:rPr>
                        <a:t>, ТГ, ХС, АСТ, АЛТ); </a:t>
                      </a:r>
                      <a:r>
                        <a:rPr lang="ru-RU" sz="1200" dirty="0" smtClean="0">
                          <a:effectLst/>
                        </a:rPr>
                        <a:t>СКФ; белок </a:t>
                      </a:r>
                      <a:r>
                        <a:rPr lang="ru-RU" sz="1200" dirty="0">
                          <a:effectLst/>
                        </a:rPr>
                        <a:t>в суточной моче (при его отсутствии </a:t>
                      </a:r>
                      <a:r>
                        <a:rPr lang="ru-RU" sz="1200" dirty="0" smtClean="0">
                          <a:effectLst/>
                        </a:rPr>
                        <a:t>– альбуминурия </a:t>
                      </a:r>
                      <a:r>
                        <a:rPr lang="ru-RU" sz="1200" dirty="0">
                          <a:effectLst/>
                        </a:rPr>
                        <a:t>(альбумин/креатининовое </a:t>
                      </a:r>
                      <a:r>
                        <a:rPr lang="ru-RU" sz="1200" dirty="0" smtClean="0">
                          <a:effectLst/>
                        </a:rPr>
                        <a:t>соотношение)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по </a:t>
                      </a:r>
                      <a:r>
                        <a:rPr lang="ru-RU" sz="1200" b="1" i="1" dirty="0">
                          <a:effectLst/>
                        </a:rPr>
                        <a:t>показаниям</a:t>
                      </a:r>
                      <a:r>
                        <a:rPr lang="ru-RU" sz="1200" b="1" i="1" dirty="0" smtClean="0">
                          <a:effectLst/>
                        </a:rPr>
                        <a:t>:</a:t>
                      </a:r>
                      <a:r>
                        <a:rPr lang="ru-RU" sz="1200" dirty="0" smtClean="0">
                          <a:effectLst/>
                        </a:rPr>
                        <a:t> определение </a:t>
                      </a:r>
                      <a:r>
                        <a:rPr lang="ru-RU" sz="1200" dirty="0">
                          <a:effectLst/>
                        </a:rPr>
                        <a:t>С-пептида; УЗИ ОБП, УЗИ сосудов нижних конечностей</a:t>
                      </a:r>
                      <a:r>
                        <a:rPr lang="ru-RU" sz="1200" dirty="0" smtClean="0">
                          <a:effectLst/>
                        </a:rPr>
                        <a:t>; консультации </a:t>
                      </a:r>
                      <a:r>
                        <a:rPr lang="ru-RU" sz="1200" dirty="0">
                          <a:effectLst/>
                        </a:rPr>
                        <a:t>врача-невролога, врача-офтальмолога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Наблюдение врача-эндокринолога, </a:t>
                      </a:r>
                      <a:r>
                        <a:rPr lang="ru-RU" sz="1200" dirty="0" smtClean="0">
                          <a:effectLst/>
                        </a:rPr>
                        <a:t>врача </a:t>
                      </a:r>
                      <a:r>
                        <a:rPr lang="ru-RU" sz="1200" dirty="0">
                          <a:effectLst/>
                        </a:rPr>
                        <a:t>общей </a:t>
                      </a:r>
                      <a:r>
                        <a:rPr lang="ru-RU" sz="1200" dirty="0" smtClean="0">
                          <a:effectLst/>
                        </a:rPr>
                        <a:t>практики постоянно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</a:tr>
              <a:tr h="10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E10 </a:t>
                      </a:r>
                      <a:r>
                        <a:rPr lang="ru-RU" sz="1200" dirty="0" err="1">
                          <a:effectLst/>
                        </a:rPr>
                        <a:t>Инсулинзависимый</a:t>
                      </a:r>
                      <a:r>
                        <a:rPr lang="ru-RU" sz="1200" dirty="0">
                          <a:effectLst/>
                        </a:rPr>
                        <a:t> сахарный диабет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(СД 1-го типа с осложнениями)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1 раз в 6 месяцев:</a:t>
                      </a:r>
                      <a:r>
                        <a:rPr lang="ru-RU" sz="1200" dirty="0" smtClean="0">
                          <a:effectLst/>
                        </a:rPr>
                        <a:t> медицинский </a:t>
                      </a:r>
                      <a:r>
                        <a:rPr lang="ru-RU" sz="1200" dirty="0">
                          <a:effectLst/>
                        </a:rPr>
                        <a:t>осмотр</a:t>
                      </a:r>
                      <a:r>
                        <a:rPr lang="ru-RU" sz="1200" dirty="0" smtClean="0">
                          <a:effectLst/>
                        </a:rPr>
                        <a:t>; НвА1 </a:t>
                      </a:r>
                      <a:r>
                        <a:rPr lang="ru-RU" sz="1200" dirty="0">
                          <a:effectLst/>
                        </a:rPr>
                        <a:t>(увеличение кратности </a:t>
                      </a:r>
                      <a:r>
                        <a:rPr lang="ru-RU" sz="1200" dirty="0" smtClean="0">
                          <a:effectLst/>
                        </a:rPr>
                        <a:t>индивидуально)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1 </a:t>
                      </a:r>
                      <a:r>
                        <a:rPr lang="ru-RU" sz="1200" b="1" i="1" dirty="0">
                          <a:effectLst/>
                        </a:rPr>
                        <a:t>раз в год: </a:t>
                      </a:r>
                      <a:r>
                        <a:rPr lang="ru-RU" sz="1200" dirty="0" smtClean="0">
                          <a:effectLst/>
                        </a:rPr>
                        <a:t>БАК </a:t>
                      </a:r>
                      <a:r>
                        <a:rPr lang="ru-RU" sz="1200" dirty="0">
                          <a:effectLst/>
                        </a:rPr>
                        <a:t>(общий белок, </a:t>
                      </a:r>
                      <a:r>
                        <a:rPr lang="ru-RU" sz="1200" dirty="0" err="1">
                          <a:effectLst/>
                        </a:rPr>
                        <a:t>креатинин</a:t>
                      </a:r>
                      <a:r>
                        <a:rPr lang="ru-RU" sz="1200" dirty="0">
                          <a:effectLst/>
                        </a:rPr>
                        <a:t>, ТГ, ХС, АСТ, АЛТ, K, </a:t>
                      </a:r>
                      <a:r>
                        <a:rPr lang="ru-RU" sz="1200" dirty="0" err="1">
                          <a:effectLst/>
                        </a:rPr>
                        <a:t>Ca</a:t>
                      </a:r>
                      <a:r>
                        <a:rPr lang="ru-RU" sz="1200" dirty="0">
                          <a:effectLst/>
                        </a:rPr>
                        <a:t>, ЩФ), клиренс </a:t>
                      </a:r>
                      <a:r>
                        <a:rPr lang="ru-RU" sz="1200" dirty="0" err="1">
                          <a:effectLst/>
                        </a:rPr>
                        <a:t>креатинина</a:t>
                      </a:r>
                      <a:r>
                        <a:rPr lang="ru-RU" sz="1200" dirty="0">
                          <a:effectLst/>
                        </a:rPr>
                        <a:t>, расчет СКФ; альбуминурия (альбумин/креатининовое соотношение) или суточное содержание белка в </a:t>
                      </a:r>
                      <a:r>
                        <a:rPr lang="ru-RU" sz="1200" dirty="0" smtClean="0">
                          <a:effectLst/>
                        </a:rPr>
                        <a:t>моче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по </a:t>
                      </a:r>
                      <a:r>
                        <a:rPr lang="ru-RU" sz="1200" b="1" i="1" dirty="0">
                          <a:effectLst/>
                        </a:rPr>
                        <a:t>показаниям:</a:t>
                      </a:r>
                      <a:r>
                        <a:rPr lang="ru-RU" sz="1200" dirty="0">
                          <a:effectLst/>
                        </a:rPr>
                        <a:t> анализ мочи по </a:t>
                      </a:r>
                      <a:r>
                        <a:rPr lang="ru-RU" sz="1200" dirty="0" smtClean="0">
                          <a:effectLst/>
                        </a:rPr>
                        <a:t>Нечипоренко;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УЗИ </a:t>
                      </a:r>
                      <a:r>
                        <a:rPr lang="ru-RU" sz="1200" dirty="0">
                          <a:effectLst/>
                        </a:rPr>
                        <a:t>ОБП, УЗИ сосудов нижних конечностей с </a:t>
                      </a:r>
                      <a:r>
                        <a:rPr lang="ru-RU" sz="1200" dirty="0" err="1">
                          <a:effectLst/>
                        </a:rPr>
                        <a:t>доплерографией</a:t>
                      </a:r>
                      <a:r>
                        <a:rPr lang="ru-RU" sz="1200" dirty="0" smtClean="0">
                          <a:effectLst/>
                        </a:rPr>
                        <a:t>; консультации </a:t>
                      </a:r>
                      <a:r>
                        <a:rPr lang="ru-RU" sz="1200" dirty="0">
                          <a:effectLst/>
                        </a:rPr>
                        <a:t>врача-офтальмолога, врача-нефролога, врача-хирурга, врача-невролога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Наблюдение врача-эндокринолога, </a:t>
                      </a:r>
                      <a:r>
                        <a:rPr lang="ru-RU" sz="1200" dirty="0" smtClean="0">
                          <a:effectLst/>
                        </a:rPr>
                        <a:t>врача </a:t>
                      </a:r>
                      <a:r>
                        <a:rPr lang="ru-RU" sz="1200" dirty="0">
                          <a:effectLst/>
                        </a:rPr>
                        <a:t>общей </a:t>
                      </a:r>
                      <a:r>
                        <a:rPr lang="ru-RU" sz="1200" dirty="0" smtClean="0">
                          <a:effectLst/>
                        </a:rPr>
                        <a:t>практики </a:t>
                      </a:r>
                      <a:r>
                        <a:rPr lang="ru-RU" sz="1200" dirty="0">
                          <a:effectLst/>
                        </a:rPr>
                        <a:t>постоянно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</a:tr>
              <a:tr h="762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E11 Инсулиннезависимый сахарный диабет (СД 2-го типа, до </a:t>
                      </a:r>
                      <a:r>
                        <a:rPr lang="ru-RU" sz="1200" dirty="0" smtClean="0">
                          <a:effectLst/>
                        </a:rPr>
                        <a:t>инсулинотерапии </a:t>
                      </a:r>
                      <a:r>
                        <a:rPr lang="ru-RU" sz="1200" dirty="0">
                          <a:effectLst/>
                        </a:rPr>
                        <a:t>и с отсутствием тяжелых хронических осложнений диабета (</a:t>
                      </a:r>
                      <a:r>
                        <a:rPr lang="ru-RU" sz="1200" dirty="0" err="1">
                          <a:effectLst/>
                        </a:rPr>
                        <a:t>ретинопатия</a:t>
                      </a:r>
                      <a:r>
                        <a:rPr lang="ru-RU" sz="1200" dirty="0">
                          <a:effectLst/>
                        </a:rPr>
                        <a:t> 3 ст., и (или) нефропатия с ХБП 3б-5 ст., и (или) синдром диабетической стопы)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1 </a:t>
                      </a:r>
                      <a:r>
                        <a:rPr lang="ru-RU" sz="1200" b="1" i="1" dirty="0">
                          <a:effectLst/>
                        </a:rPr>
                        <a:t>раз в 6 месяцев:</a:t>
                      </a:r>
                      <a:r>
                        <a:rPr lang="ru-RU" sz="1200" dirty="0">
                          <a:effectLst/>
                        </a:rPr>
                        <a:t> медицинский осмотр; НвА1с</a:t>
                      </a:r>
                    </a:p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1 раз в год</a:t>
                      </a:r>
                      <a:r>
                        <a:rPr lang="ru-RU" sz="1200" b="1" i="1" dirty="0" smtClean="0">
                          <a:effectLst/>
                        </a:rPr>
                        <a:t>: </a:t>
                      </a:r>
                      <a:r>
                        <a:rPr lang="ru-RU" sz="1200" dirty="0" smtClean="0">
                          <a:effectLst/>
                        </a:rPr>
                        <a:t>БАК </a:t>
                      </a:r>
                      <a:r>
                        <a:rPr lang="ru-RU" sz="1200" dirty="0">
                          <a:effectLst/>
                        </a:rPr>
                        <a:t>(</a:t>
                      </a:r>
                      <a:r>
                        <a:rPr lang="ru-RU" sz="1200" dirty="0" err="1">
                          <a:effectLst/>
                        </a:rPr>
                        <a:t>креатинин</a:t>
                      </a:r>
                      <a:r>
                        <a:rPr lang="ru-RU" sz="1200" dirty="0">
                          <a:effectLst/>
                        </a:rPr>
                        <a:t>, ТГ, ХС, АСТ, АЛТ); белок в суточной моче (при его отсутствии - альбуминурия (альбумин/креатининовое соотношение); расчет </a:t>
                      </a:r>
                      <a:r>
                        <a:rPr lang="ru-RU" sz="1200" dirty="0" smtClean="0">
                          <a:effectLst/>
                        </a:rPr>
                        <a:t>СКФ;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</a:p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по </a:t>
                      </a:r>
                      <a:r>
                        <a:rPr lang="ru-RU" sz="1200" b="1" i="1" dirty="0">
                          <a:effectLst/>
                        </a:rPr>
                        <a:t>показаниям</a:t>
                      </a:r>
                      <a:r>
                        <a:rPr lang="ru-RU" sz="1200" b="1" i="1" dirty="0" smtClean="0">
                          <a:effectLst/>
                        </a:rPr>
                        <a:t>:</a:t>
                      </a:r>
                      <a:r>
                        <a:rPr lang="ru-RU" sz="1200" dirty="0" smtClean="0">
                          <a:effectLst/>
                        </a:rPr>
                        <a:t> определение </a:t>
                      </a:r>
                      <a:r>
                        <a:rPr lang="ru-RU" sz="1200" dirty="0">
                          <a:effectLst/>
                        </a:rPr>
                        <a:t>С-пептида; УЗИ ОБП, УЗИ сосудов нижних конечностей с </a:t>
                      </a:r>
                      <a:r>
                        <a:rPr lang="ru-RU" sz="1200" dirty="0" err="1">
                          <a:effectLst/>
                        </a:rPr>
                        <a:t>доплерографией</a:t>
                      </a:r>
                      <a:r>
                        <a:rPr lang="ru-RU" sz="1200" dirty="0" smtClean="0">
                          <a:effectLst/>
                        </a:rPr>
                        <a:t>; консультации </a:t>
                      </a:r>
                      <a:r>
                        <a:rPr lang="ru-RU" sz="1200" dirty="0">
                          <a:effectLst/>
                        </a:rPr>
                        <a:t>врача-эндокринолога, врача-офтальмолога, врача-нефролога, врача-невролога, врача-хирурга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Наблюдение </a:t>
                      </a:r>
                      <a:r>
                        <a:rPr lang="ru-RU" sz="1200" dirty="0" smtClean="0">
                          <a:effectLst/>
                        </a:rPr>
                        <a:t>врача </a:t>
                      </a:r>
                      <a:r>
                        <a:rPr lang="ru-RU" sz="1200" dirty="0">
                          <a:effectLst/>
                        </a:rPr>
                        <a:t>общей </a:t>
                      </a:r>
                      <a:r>
                        <a:rPr lang="ru-RU" sz="1200" dirty="0" smtClean="0">
                          <a:effectLst/>
                        </a:rPr>
                        <a:t>практики </a:t>
                      </a:r>
                      <a:r>
                        <a:rPr lang="ru-RU" sz="1200" dirty="0">
                          <a:effectLst/>
                        </a:rPr>
                        <a:t>до назначения инсулинотерапии, затем - наблюдение врача-эндокринолога </a:t>
                      </a:r>
                      <a:r>
                        <a:rPr lang="ru-RU" sz="1200" dirty="0" smtClean="0">
                          <a:effectLst/>
                        </a:rPr>
                        <a:t>– </a:t>
                      </a:r>
                      <a:r>
                        <a:rPr lang="ru-RU" sz="1200" dirty="0">
                          <a:effectLst/>
                        </a:rPr>
                        <a:t>постоянно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</a:tr>
              <a:tr h="1016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E11 Инсулиннезависимый сахарный диабет (СД 2-го типа, с </a:t>
                      </a:r>
                      <a:r>
                        <a:rPr lang="ru-RU" sz="1200" dirty="0" smtClean="0">
                          <a:effectLst/>
                        </a:rPr>
                        <a:t>инсулинотерапией </a:t>
                      </a:r>
                      <a:r>
                        <a:rPr lang="ru-RU" sz="1200" dirty="0">
                          <a:effectLst/>
                        </a:rPr>
                        <a:t>и (или) имеющимися тяжелыми хроническими осложнениями диабета (</a:t>
                      </a:r>
                      <a:r>
                        <a:rPr lang="ru-RU" sz="1200" dirty="0" err="1">
                          <a:effectLst/>
                        </a:rPr>
                        <a:t>ретинопатия</a:t>
                      </a:r>
                      <a:r>
                        <a:rPr lang="ru-RU" sz="1200" dirty="0">
                          <a:effectLst/>
                        </a:rPr>
                        <a:t> 3 ст., и (или) нефропатия с ХБП 3б-5 ст., и (или) синдром диабетической стопы)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E13 Другие уточненные формы сахарного диабета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</a:rPr>
                        <a:t>1 </a:t>
                      </a:r>
                      <a:r>
                        <a:rPr lang="ru-RU" sz="1200" b="1" i="1" dirty="0">
                          <a:effectLst/>
                        </a:rPr>
                        <a:t>раз в 6 месяцев</a:t>
                      </a:r>
                      <a:r>
                        <a:rPr lang="ru-RU" sz="1200" b="1" i="1" dirty="0" smtClean="0">
                          <a:effectLst/>
                        </a:rPr>
                        <a:t>:</a:t>
                      </a:r>
                      <a:r>
                        <a:rPr lang="ru-RU" sz="1200" dirty="0" smtClean="0">
                          <a:effectLst/>
                        </a:rPr>
                        <a:t> медицинский </a:t>
                      </a:r>
                      <a:r>
                        <a:rPr lang="ru-RU" sz="1200" dirty="0">
                          <a:effectLst/>
                        </a:rPr>
                        <a:t>осмотр</a:t>
                      </a:r>
                      <a:r>
                        <a:rPr lang="ru-RU" sz="1200" dirty="0" smtClean="0">
                          <a:effectLst/>
                        </a:rPr>
                        <a:t>; НвА1с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1 раз в год</a:t>
                      </a:r>
                      <a:r>
                        <a:rPr lang="ru-RU" sz="1200" b="1" i="1" dirty="0" smtClean="0">
                          <a:effectLst/>
                        </a:rPr>
                        <a:t>:</a:t>
                      </a:r>
                      <a:r>
                        <a:rPr lang="ru-RU" sz="1200" dirty="0" smtClean="0">
                          <a:effectLst/>
                        </a:rPr>
                        <a:t> БАК </a:t>
                      </a:r>
                      <a:r>
                        <a:rPr lang="ru-RU" sz="1200" dirty="0">
                          <a:effectLst/>
                        </a:rPr>
                        <a:t>(</a:t>
                      </a:r>
                      <a:r>
                        <a:rPr lang="ru-RU" sz="1200" dirty="0" err="1">
                          <a:effectLst/>
                        </a:rPr>
                        <a:t>креатинин</a:t>
                      </a:r>
                      <a:r>
                        <a:rPr lang="ru-RU" sz="1200" dirty="0">
                          <a:effectLst/>
                        </a:rPr>
                        <a:t>, ТГ, ХС, АСТ, АЛТ); белок в суточной моче (при его отсутствии - альбуминурия (альбумин/креатининовое соотношение), расчет СКФ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по показаниям</a:t>
                      </a:r>
                      <a:r>
                        <a:rPr lang="ru-RU" sz="1200" b="1" i="1" dirty="0" smtClean="0">
                          <a:effectLst/>
                        </a:rPr>
                        <a:t>: </a:t>
                      </a:r>
                      <a:r>
                        <a:rPr lang="ru-RU" sz="1200" dirty="0" smtClean="0">
                          <a:effectLst/>
                        </a:rPr>
                        <a:t>определение </a:t>
                      </a:r>
                      <a:r>
                        <a:rPr lang="ru-RU" sz="1200" dirty="0">
                          <a:effectLst/>
                        </a:rPr>
                        <a:t>С-пептида</a:t>
                      </a:r>
                      <a:r>
                        <a:rPr lang="ru-RU" sz="1200" dirty="0" smtClean="0">
                          <a:effectLst/>
                        </a:rPr>
                        <a:t>; УЗИ </a:t>
                      </a:r>
                      <a:r>
                        <a:rPr lang="ru-RU" sz="1200" dirty="0">
                          <a:effectLst/>
                        </a:rPr>
                        <a:t>ОБП, УЗИ сосудов нижних конечностей с </a:t>
                      </a:r>
                      <a:r>
                        <a:rPr lang="ru-RU" sz="1200" dirty="0" err="1">
                          <a:effectLst/>
                        </a:rPr>
                        <a:t>доплерографией</a:t>
                      </a:r>
                      <a:r>
                        <a:rPr lang="ru-RU" sz="1200" dirty="0">
                          <a:effectLst/>
                        </a:rPr>
                        <a:t>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консультации </a:t>
                      </a:r>
                      <a:r>
                        <a:rPr lang="ru-RU" sz="1200" dirty="0">
                          <a:effectLst/>
                        </a:rPr>
                        <a:t>врача-эндокринолога, врача-офтальмолога, врача-нефролога, врача-невролога, врача-хирурга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Наблюдение врача-эндокринолога, </a:t>
                      </a:r>
                      <a:r>
                        <a:rPr lang="ru-RU" sz="1200" dirty="0" smtClean="0">
                          <a:effectLst/>
                        </a:rPr>
                        <a:t>врача </a:t>
                      </a:r>
                      <a:r>
                        <a:rPr lang="ru-RU" sz="1200" dirty="0">
                          <a:effectLst/>
                        </a:rPr>
                        <a:t>общей </a:t>
                      </a:r>
                      <a:r>
                        <a:rPr lang="ru-RU" sz="1200" dirty="0" smtClean="0">
                          <a:effectLst/>
                        </a:rPr>
                        <a:t>практики</a:t>
                      </a:r>
                      <a:r>
                        <a:rPr lang="ru-RU" sz="1200" dirty="0">
                          <a:effectLst/>
                        </a:rPr>
                        <a:t> - постоянно.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При наличии осложнений - дополнительное наблюдение врача-специалиста по профилю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1881" marR="2188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0738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8050" y="0"/>
            <a:ext cx="8382000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Осмотр </a:t>
            </a:r>
            <a:r>
              <a:rPr lang="ru-RU" dirty="0"/>
              <a:t>врачом-эндокринологом 1 раз в 6 </a:t>
            </a:r>
            <a:r>
              <a:rPr lang="ru-RU" dirty="0" smtClean="0"/>
              <a:t>месяцев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Анализ дневника самоконтроля</a:t>
            </a:r>
            <a:r>
              <a:rPr lang="ru-RU" dirty="0"/>
              <a:t>, </a:t>
            </a:r>
            <a:r>
              <a:rPr lang="ru-RU" dirty="0" smtClean="0"/>
              <a:t>оценка массы тела</a:t>
            </a:r>
            <a:r>
              <a:rPr lang="ru-RU" dirty="0"/>
              <a:t>, </a:t>
            </a:r>
            <a:r>
              <a:rPr lang="ru-RU" dirty="0" smtClean="0"/>
              <a:t>тонометрия </a:t>
            </a:r>
            <a:r>
              <a:rPr lang="ru-RU" dirty="0"/>
              <a:t>– </a:t>
            </a:r>
            <a:r>
              <a:rPr lang="ru-RU" dirty="0" smtClean="0"/>
              <a:t>при  </a:t>
            </a:r>
            <a:r>
              <a:rPr lang="ru-RU" dirty="0"/>
              <a:t>каждом </a:t>
            </a:r>
            <a:r>
              <a:rPr lang="ru-RU" dirty="0" smtClean="0"/>
              <a:t>посещении врача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Осмотр </a:t>
            </a:r>
            <a:r>
              <a:rPr lang="ru-RU" dirty="0"/>
              <a:t>мест инъекций, </a:t>
            </a:r>
            <a:r>
              <a:rPr lang="ru-RU" dirty="0" smtClean="0"/>
              <a:t>оценка </a:t>
            </a:r>
            <a:r>
              <a:rPr lang="ru-RU" dirty="0"/>
              <a:t>техники введения инсулина – 1 раз в 6 </a:t>
            </a:r>
            <a:r>
              <a:rPr lang="ru-RU" dirty="0" smtClean="0"/>
              <a:t>месяцев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Осмотр </a:t>
            </a:r>
            <a:r>
              <a:rPr lang="ru-RU" dirty="0"/>
              <a:t>стоп – первый раз не позднее 5 лет от дебюта </a:t>
            </a:r>
            <a:r>
              <a:rPr lang="ru-RU" dirty="0" smtClean="0"/>
              <a:t>сахарного диабета, </a:t>
            </a:r>
            <a:r>
              <a:rPr lang="ru-RU" dirty="0"/>
              <a:t>далее – 1 раз в </a:t>
            </a:r>
            <a:r>
              <a:rPr lang="ru-RU" dirty="0" smtClean="0"/>
              <a:t>год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Стратификация сердечно-сосудистого риска </a:t>
            </a:r>
            <a:r>
              <a:rPr lang="ru-RU" dirty="0"/>
              <a:t>– первый раз не позднее 5 лет от дебюта </a:t>
            </a:r>
            <a:r>
              <a:rPr lang="ru-RU" dirty="0" smtClean="0"/>
              <a:t>сахарного диабета, </a:t>
            </a:r>
            <a:r>
              <a:rPr lang="ru-RU" dirty="0"/>
              <a:t>далее – 1 раз в </a:t>
            </a:r>
            <a:r>
              <a:rPr lang="ru-RU" dirty="0" smtClean="0"/>
              <a:t>год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HbA1c – 1 раз в 6 </a:t>
            </a:r>
            <a:r>
              <a:rPr lang="ru-RU" dirty="0" smtClean="0"/>
              <a:t>месяцев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ОАМ, </a:t>
            </a:r>
            <a:r>
              <a:rPr lang="ru-RU" dirty="0" smtClean="0"/>
              <a:t>анализ альбуминурии </a:t>
            </a:r>
            <a:r>
              <a:rPr lang="ru-RU" dirty="0"/>
              <a:t>– </a:t>
            </a:r>
            <a:r>
              <a:rPr lang="ru-RU" dirty="0" smtClean="0"/>
              <a:t>первый раз не </a:t>
            </a:r>
            <a:r>
              <a:rPr lang="ru-RU" dirty="0"/>
              <a:t>позднее </a:t>
            </a:r>
            <a:r>
              <a:rPr lang="ru-RU" dirty="0" smtClean="0"/>
              <a:t>5 </a:t>
            </a:r>
            <a:r>
              <a:rPr lang="ru-RU" dirty="0"/>
              <a:t>лет </a:t>
            </a:r>
            <a:r>
              <a:rPr lang="ru-RU" dirty="0" smtClean="0"/>
              <a:t>от дебюта сахарного диабета, далее </a:t>
            </a:r>
            <a:r>
              <a:rPr lang="ru-RU" dirty="0"/>
              <a:t>– </a:t>
            </a:r>
            <a:r>
              <a:rPr lang="ru-RU" dirty="0" smtClean="0"/>
              <a:t>1 </a:t>
            </a:r>
            <a:r>
              <a:rPr lang="ru-RU" dirty="0"/>
              <a:t>раз в </a:t>
            </a:r>
            <a:r>
              <a:rPr lang="ru-RU" dirty="0" smtClean="0"/>
              <a:t>год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БАК: </a:t>
            </a:r>
            <a:r>
              <a:rPr lang="ru-RU" dirty="0" smtClean="0"/>
              <a:t>общий холестерин, ХС </a:t>
            </a:r>
            <a:r>
              <a:rPr lang="ru-RU" dirty="0"/>
              <a:t>ЛПНП, </a:t>
            </a:r>
            <a:r>
              <a:rPr lang="ru-RU" dirty="0" smtClean="0"/>
              <a:t>триглицериды, </a:t>
            </a:r>
            <a:r>
              <a:rPr lang="ru-RU" dirty="0" err="1" smtClean="0"/>
              <a:t>креатинин</a:t>
            </a:r>
            <a:r>
              <a:rPr lang="ru-RU" dirty="0"/>
              <a:t>, </a:t>
            </a:r>
            <a:r>
              <a:rPr lang="ru-RU" dirty="0" smtClean="0"/>
              <a:t>расчет СКФ</a:t>
            </a:r>
            <a:r>
              <a:rPr lang="ru-RU" dirty="0"/>
              <a:t>, </a:t>
            </a:r>
            <a:r>
              <a:rPr lang="ru-RU" dirty="0" smtClean="0"/>
              <a:t>общий белок</a:t>
            </a:r>
            <a:r>
              <a:rPr lang="ru-RU" dirty="0"/>
              <a:t>, </a:t>
            </a:r>
            <a:r>
              <a:rPr lang="ru-RU" dirty="0" smtClean="0"/>
              <a:t>общий билирубин, АЛТ</a:t>
            </a:r>
            <a:r>
              <a:rPr lang="ru-RU" dirty="0"/>
              <a:t>, АСТ – 1 раз в </a:t>
            </a:r>
            <a:r>
              <a:rPr lang="ru-RU" dirty="0" smtClean="0"/>
              <a:t>год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Осмотр </a:t>
            </a:r>
            <a:r>
              <a:rPr lang="ru-RU" dirty="0"/>
              <a:t>врачом-офтальмологом с оценкой глазного дна в условиях </a:t>
            </a:r>
            <a:r>
              <a:rPr lang="ru-RU" dirty="0" err="1"/>
              <a:t>мидриаза</a:t>
            </a:r>
            <a:r>
              <a:rPr lang="ru-RU" dirty="0"/>
              <a:t>: первый </a:t>
            </a:r>
            <a:r>
              <a:rPr lang="ru-RU" dirty="0" smtClean="0"/>
              <a:t>раз </a:t>
            </a:r>
            <a:r>
              <a:rPr lang="ru-RU" dirty="0"/>
              <a:t>не позднее 5 лет от дебюта </a:t>
            </a:r>
            <a:r>
              <a:rPr lang="ru-RU" dirty="0" smtClean="0"/>
              <a:t>сахарного диабета, </a:t>
            </a:r>
            <a:r>
              <a:rPr lang="ru-RU" dirty="0"/>
              <a:t>далее – 1 раз в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52282" cy="4601183"/>
          </a:xfrm>
        </p:spPr>
        <p:txBody>
          <a:bodyPr/>
          <a:lstStyle/>
          <a:p>
            <a:r>
              <a:rPr lang="ru-RU" sz="3000" dirty="0" smtClean="0"/>
              <a:t>Диспансеризация:</a:t>
            </a:r>
            <a:br>
              <a:rPr lang="ru-RU" sz="30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28151855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7100" y="864108"/>
            <a:ext cx="8324850" cy="512064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Осмотр лечащим врачом </a:t>
            </a:r>
            <a:r>
              <a:rPr lang="ru-RU" dirty="0"/>
              <a:t>1 раз в 6 </a:t>
            </a:r>
            <a:r>
              <a:rPr lang="ru-RU" dirty="0" smtClean="0"/>
              <a:t>месяцев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Анализ дневника </a:t>
            </a:r>
            <a:r>
              <a:rPr lang="ru-RU" dirty="0"/>
              <a:t>самоконтроля</a:t>
            </a:r>
            <a:r>
              <a:rPr lang="ru-RU" dirty="0" smtClean="0"/>
              <a:t>, оценка </a:t>
            </a:r>
            <a:r>
              <a:rPr lang="ru-RU" dirty="0"/>
              <a:t>массы </a:t>
            </a:r>
            <a:r>
              <a:rPr lang="ru-RU" dirty="0" smtClean="0"/>
              <a:t>тела</a:t>
            </a:r>
            <a:r>
              <a:rPr lang="ru-RU" dirty="0"/>
              <a:t>, </a:t>
            </a:r>
            <a:r>
              <a:rPr lang="ru-RU" dirty="0" smtClean="0"/>
              <a:t>тонометрия – при каждом посещении врача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Осмотр мест </a:t>
            </a:r>
            <a:r>
              <a:rPr lang="ru-RU" dirty="0"/>
              <a:t>инъекций, </a:t>
            </a:r>
            <a:r>
              <a:rPr lang="ru-RU" dirty="0" smtClean="0"/>
              <a:t>оценка </a:t>
            </a:r>
            <a:r>
              <a:rPr lang="ru-RU" dirty="0"/>
              <a:t>техники введения инсулина – 1 раз в 6 </a:t>
            </a:r>
            <a:r>
              <a:rPr lang="ru-RU" dirty="0" smtClean="0"/>
              <a:t>месяцев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Осмотр </a:t>
            </a:r>
            <a:r>
              <a:rPr lang="ru-RU" dirty="0"/>
              <a:t>стоп </a:t>
            </a:r>
            <a:r>
              <a:rPr lang="ru-RU" dirty="0" smtClean="0"/>
              <a:t>– 1 </a:t>
            </a:r>
            <a:r>
              <a:rPr lang="ru-RU" dirty="0"/>
              <a:t>раз в </a:t>
            </a:r>
            <a:r>
              <a:rPr lang="ru-RU" dirty="0" smtClean="0"/>
              <a:t>год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Стратификация сердечно-сосудистого риска – 1 </a:t>
            </a:r>
            <a:r>
              <a:rPr lang="ru-RU" dirty="0"/>
              <a:t>раз в </a:t>
            </a:r>
            <a:r>
              <a:rPr lang="ru-RU" dirty="0" smtClean="0"/>
              <a:t>год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HbA1c – 1 раз в 6 </a:t>
            </a:r>
            <a:r>
              <a:rPr lang="ru-RU" dirty="0" smtClean="0"/>
              <a:t>месяцев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ОАМ, </a:t>
            </a:r>
            <a:r>
              <a:rPr lang="ru-RU" dirty="0" smtClean="0"/>
              <a:t>анализ альбуминурии </a:t>
            </a:r>
            <a:r>
              <a:rPr lang="ru-RU" dirty="0"/>
              <a:t>–  </a:t>
            </a:r>
            <a:r>
              <a:rPr lang="ru-RU" dirty="0" smtClean="0"/>
              <a:t>1 </a:t>
            </a:r>
            <a:r>
              <a:rPr lang="ru-RU" dirty="0"/>
              <a:t>раз в </a:t>
            </a:r>
            <a:r>
              <a:rPr lang="ru-RU" dirty="0" smtClean="0"/>
              <a:t>год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БИК: общий холестерин, ХС ЛПНП</a:t>
            </a:r>
            <a:r>
              <a:rPr lang="ru-RU" dirty="0"/>
              <a:t>,  </a:t>
            </a:r>
            <a:r>
              <a:rPr lang="ru-RU" dirty="0" smtClean="0"/>
              <a:t>триглицериды, </a:t>
            </a:r>
            <a:r>
              <a:rPr lang="ru-RU" dirty="0" err="1" smtClean="0"/>
              <a:t>креатинин</a:t>
            </a:r>
            <a:r>
              <a:rPr lang="ru-RU" dirty="0"/>
              <a:t>, </a:t>
            </a:r>
            <a:r>
              <a:rPr lang="ru-RU" dirty="0" smtClean="0"/>
              <a:t>расчет  </a:t>
            </a:r>
            <a:r>
              <a:rPr lang="ru-RU" dirty="0"/>
              <a:t>СКФ, </a:t>
            </a:r>
            <a:r>
              <a:rPr lang="ru-RU" dirty="0" smtClean="0"/>
              <a:t>общий белок</a:t>
            </a:r>
            <a:r>
              <a:rPr lang="ru-RU" dirty="0"/>
              <a:t>, </a:t>
            </a:r>
            <a:r>
              <a:rPr lang="ru-RU" dirty="0" smtClean="0"/>
              <a:t>общий билирубин, АЛТ</a:t>
            </a:r>
            <a:r>
              <a:rPr lang="ru-RU" dirty="0"/>
              <a:t>, </a:t>
            </a:r>
            <a:r>
              <a:rPr lang="ru-RU" dirty="0" smtClean="0"/>
              <a:t>АСТ, мочевая кислота </a:t>
            </a:r>
            <a:r>
              <a:rPr lang="ru-RU" dirty="0"/>
              <a:t>– 1 раз в </a:t>
            </a:r>
            <a:r>
              <a:rPr lang="ru-RU" dirty="0" smtClean="0"/>
              <a:t>год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Осмотр </a:t>
            </a:r>
            <a:r>
              <a:rPr lang="ru-RU" dirty="0"/>
              <a:t>врачом-офтальмологом с оценкой глазного дна в условиях </a:t>
            </a:r>
            <a:r>
              <a:rPr lang="ru-RU" dirty="0" err="1" smtClean="0"/>
              <a:t>мидриаза</a:t>
            </a:r>
            <a:r>
              <a:rPr lang="ru-RU" dirty="0" smtClean="0"/>
              <a:t> – </a:t>
            </a:r>
            <a:r>
              <a:rPr lang="ru-RU" dirty="0"/>
              <a:t>1 раз в </a:t>
            </a:r>
            <a:r>
              <a:rPr lang="ru-RU" dirty="0" smtClean="0"/>
              <a:t>год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ЭКГ – 1 раз в год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52282" cy="4601183"/>
          </a:xfrm>
        </p:spPr>
        <p:txBody>
          <a:bodyPr/>
          <a:lstStyle/>
          <a:p>
            <a:r>
              <a:rPr lang="ru-RU" sz="3000" dirty="0" smtClean="0"/>
              <a:t>Диспансеризация:</a:t>
            </a:r>
            <a:br>
              <a:rPr lang="ru-RU" sz="30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II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2300611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56410088"/>
              </p:ext>
            </p:extLst>
          </p:nvPr>
        </p:nvGraphicFramePr>
        <p:xfrm>
          <a:off x="4186243" y="247903"/>
          <a:ext cx="6943726" cy="63891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586"/>
                <a:gridCol w="2141874"/>
                <a:gridCol w="933720"/>
                <a:gridCol w="1691546"/>
              </a:tblGrid>
              <a:tr h="37411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Медицинские вмешательства (обследования), которые должны быть проведены пациенту при прохождении диспансеризации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Информация о проведении данных медицинских вмешательств (обследований) пациенту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Название медицинского вмешательства (обследования)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Дата, когда назначено проведение медицинского вмешательства (обследования)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Название проведенного медицинского вмешательства (обследования)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Дата проведения указанного медицинского вмешательства (обследования) и подпись медицинского работника, его проводившего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 anchor="ctr"/>
                </a:tc>
              </a:tr>
              <a:tr h="4111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Измерение АД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Измерение ИМТ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Осмотр молочных желез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ЭКГ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ОАК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ОАМ и по Нечипоренко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НвА1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БАК (глюкоза, </a:t>
                      </a:r>
                      <a:r>
                        <a:rPr lang="ru-RU" sz="1000" dirty="0" err="1">
                          <a:effectLst/>
                        </a:rPr>
                        <a:t>креатинин</a:t>
                      </a:r>
                      <a:r>
                        <a:rPr lang="ru-RU" sz="1000" dirty="0">
                          <a:effectLst/>
                        </a:rPr>
                        <a:t>, ТГ, ХС, АЛТ, АСТ, общий белок, К, </a:t>
                      </a:r>
                      <a:r>
                        <a:rPr lang="ru-RU" sz="1000" dirty="0" err="1">
                          <a:effectLst/>
                        </a:rPr>
                        <a:t>Са</a:t>
                      </a:r>
                      <a:r>
                        <a:rPr lang="ru-RU" sz="1000" dirty="0">
                          <a:effectLst/>
                        </a:rPr>
                        <a:t>, ЩФ), СКФ, клиренс </a:t>
                      </a:r>
                      <a:r>
                        <a:rPr lang="ru-RU" sz="1000" dirty="0" err="1">
                          <a:effectLst/>
                        </a:rPr>
                        <a:t>креатинина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Белок в суточной моче и/или </a:t>
                      </a:r>
                      <a:r>
                        <a:rPr lang="ru-RU" sz="1000" dirty="0" err="1">
                          <a:effectLst/>
                        </a:rPr>
                        <a:t>микроальбуминурия</a:t>
                      </a:r>
                      <a:r>
                        <a:rPr lang="ru-RU" sz="1000" dirty="0">
                          <a:effectLst/>
                        </a:rPr>
                        <a:t> (альбумин/креатининовое соотношение)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Пальцевое исследование прямой кишки и предстательной железы (консультация хирурга)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Тест на скрытую кровь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Осмотр врача-гинеколога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Флюорография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Офтальмотонометрия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Определение С-пептида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УЗИ ОБП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УЗИ сосудов нижних конечностей с </a:t>
                      </a:r>
                      <a:r>
                        <a:rPr lang="ru-RU" sz="1000" dirty="0" err="1">
                          <a:effectLst/>
                        </a:rPr>
                        <a:t>доплерографией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Консультация врача-невролога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Консультация врача-офтальмолога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Консультация врача-нефролога, врача-хирурга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__________________________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2 года </a:t>
                      </a:r>
                      <a:r>
                        <a:rPr lang="ru-RU" sz="1000" dirty="0" smtClean="0">
                          <a:effectLst/>
                        </a:rPr>
                        <a:t>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2 года </a:t>
                      </a:r>
                      <a:r>
                        <a:rPr lang="ru-RU" sz="1000" dirty="0" smtClean="0">
                          <a:effectLst/>
                        </a:rPr>
                        <a:t>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показаниям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 раза в год и более</a:t>
                      </a:r>
                      <a:r>
                        <a:rPr lang="ru-RU" sz="1000" dirty="0" smtClean="0">
                          <a:effectLst/>
                        </a:rPr>
                        <a:t>_____</a:t>
                      </a:r>
                      <a:r>
                        <a:rPr lang="en-US" sz="1000" dirty="0" smtClean="0">
                          <a:effectLst/>
                        </a:rPr>
                        <a:t>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год </a:t>
                      </a:r>
                      <a:r>
                        <a:rPr lang="ru-RU" sz="1000" dirty="0" smtClean="0">
                          <a:effectLst/>
                        </a:rPr>
                        <a:t>_______________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 </a:t>
                      </a:r>
                      <a:r>
                        <a:rPr lang="ru-RU" sz="1000" dirty="0">
                          <a:effectLst/>
                        </a:rPr>
                        <a:t>раз в год </a:t>
                      </a:r>
                      <a:r>
                        <a:rPr lang="ru-RU" sz="1000" dirty="0" smtClean="0">
                          <a:effectLst/>
                        </a:rPr>
                        <a:t>_______________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2 года </a:t>
                      </a:r>
                      <a:r>
                        <a:rPr lang="ru-RU" sz="1000" dirty="0" smtClean="0">
                          <a:effectLst/>
                        </a:rPr>
                        <a:t>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2 года </a:t>
                      </a:r>
                      <a:r>
                        <a:rPr lang="ru-RU" sz="1000" dirty="0" smtClean="0">
                          <a:effectLst/>
                        </a:rPr>
                        <a:t>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3 года </a:t>
                      </a:r>
                      <a:r>
                        <a:rPr lang="ru-RU" sz="1000" dirty="0" smtClean="0">
                          <a:effectLst/>
                        </a:rPr>
                        <a:t>____________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Ежегодно/1 раз в 2 года </a:t>
                      </a:r>
                      <a:r>
                        <a:rPr lang="ru-RU" sz="1000" dirty="0" smtClean="0">
                          <a:effectLst/>
                        </a:rPr>
                        <a:t>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 раз в 1-3 года </a:t>
                      </a:r>
                      <a:r>
                        <a:rPr lang="ru-RU" sz="1000" dirty="0" smtClean="0">
                          <a:effectLst/>
                        </a:rPr>
                        <a:t>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показаниям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показаниям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 показаниям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По </a:t>
                      </a:r>
                      <a:r>
                        <a:rPr lang="ru-RU" sz="1000" dirty="0">
                          <a:effectLst/>
                        </a:rPr>
                        <a:t>показаниям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По показаниям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По </a:t>
                      </a:r>
                      <a:r>
                        <a:rPr lang="ru-RU" sz="1000" dirty="0">
                          <a:effectLst/>
                        </a:rPr>
                        <a:t>показаниям </a:t>
                      </a:r>
                      <a:r>
                        <a:rPr lang="ru-RU" sz="1000" dirty="0" smtClean="0">
                          <a:effectLst/>
                        </a:rPr>
                        <a:t>___________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509" marR="19509" marT="32088" marB="32088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252919" y="1123837"/>
            <a:ext cx="3276000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Индивидуальный план прохождения диспансеризации пациентом с сахарным диабетом</a:t>
            </a:r>
            <a:br>
              <a:rPr lang="ru-RU" sz="3200" dirty="0" smtClean="0"/>
            </a:br>
            <a:r>
              <a:rPr lang="ru-RU" sz="1600" dirty="0" smtClean="0"/>
              <a:t>Основание: Постановление министерства здравоохранения Республики Беларусь №96 от 12.08.2016 г. «Об утверждении Инструкции о порядке проведения диспансеризации»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6112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8050" y="174171"/>
            <a:ext cx="8371113" cy="256902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Терапевтические цели – это совокупность установленных значений для определённых клинических и лабораторных показателей, достижение которых позволяет существенно уменьшить риск развития  осложнений, обусловленных микро- и </a:t>
            </a:r>
            <a:r>
              <a:rPr lang="ru-RU" dirty="0" err="1" smtClean="0"/>
              <a:t>макроангиопатиями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 зависимости от сопутствующих индивидуальных особенностей пациентов терапевтические цели могут различаться, а поэтому стоит распределить пациентов в ту или иную группу жёсткости контроля: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Группа жёсткого контроля – это пациенты с небольшой длительностью течения сахарного диабета, большой ожидаемой продолжительностью жизни (молодые пациенты), отсутствием серьёзных сердечно-сосудистых заболеваний, с низким риском гипогликемий;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Группа обычного контроля – это среднестатистические пациенты;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Группа мягкого контроля – это пациенты </a:t>
            </a:r>
            <a:r>
              <a:rPr lang="ru-RU" dirty="0"/>
              <a:t>с тяжёлой гипогликемией в анамнезе, ограниченной ожидаемой продолжительностью жизни, прогрессирующими осложнениями и тяжёлыми сопутствующими заболеваниями, а также </a:t>
            </a:r>
            <a:r>
              <a:rPr lang="ru-RU" dirty="0" smtClean="0"/>
              <a:t>пациенты </a:t>
            </a:r>
            <a:r>
              <a:rPr lang="ru-RU" dirty="0"/>
              <a:t>с длительным неконтролируемым течением сахарного диабета.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критерии компенсации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112155"/>
              </p:ext>
            </p:extLst>
          </p:nvPr>
        </p:nvGraphicFramePr>
        <p:xfrm>
          <a:off x="3497945" y="2751673"/>
          <a:ext cx="8258626" cy="389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169"/>
                <a:gridCol w="1872343"/>
                <a:gridCol w="1828800"/>
                <a:gridCol w="1843314"/>
              </a:tblGrid>
              <a:tr h="40979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Показатели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Группа жёсткого</a:t>
                      </a:r>
                      <a:r>
                        <a:rPr lang="ru-RU" sz="1200" baseline="0" dirty="0" smtClean="0"/>
                        <a:t> контроля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Группа обычного контроля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Группа мягкого контроля </a:t>
                      </a:r>
                      <a:endParaRPr lang="ru-RU" sz="1200" dirty="0"/>
                    </a:p>
                  </a:txBody>
                  <a:tcPr/>
                </a:tc>
              </a:tr>
              <a:tr h="2458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HbA1c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ru-RU" sz="1200" dirty="0" smtClean="0"/>
                        <a:t>6,5</a:t>
                      </a:r>
                      <a:r>
                        <a:rPr lang="en-US" sz="1200" dirty="0" smtClean="0"/>
                        <a:t>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ru-RU" sz="1200" dirty="0" smtClean="0"/>
                        <a:t>7,0</a:t>
                      </a:r>
                      <a:r>
                        <a:rPr lang="en-US" sz="1200" dirty="0" smtClean="0"/>
                        <a:t>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ru-RU" sz="1200" dirty="0" smtClean="0"/>
                        <a:t>8,0</a:t>
                      </a:r>
                      <a:r>
                        <a:rPr lang="en-US" sz="1200" dirty="0" smtClean="0"/>
                        <a:t>%</a:t>
                      </a:r>
                      <a:endParaRPr lang="ru-RU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Глюкоза</a:t>
                      </a:r>
                      <a:r>
                        <a:rPr lang="ru-RU" sz="1200" baseline="0" dirty="0" smtClean="0"/>
                        <a:t> капиллярной крови  натощак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ru-RU" sz="1200" dirty="0" smtClean="0"/>
                        <a:t>5,5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4,4-6,2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4,4-7,2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</a:p>
                  </a:txBody>
                  <a:tcPr/>
                </a:tc>
              </a:tr>
              <a:tr h="40979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Глюкоза</a:t>
                      </a:r>
                      <a:r>
                        <a:rPr lang="ru-RU" sz="1200" baseline="0" dirty="0" smtClean="0"/>
                        <a:t> плазмы венозной крови натощак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&lt;6,5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&lt;7,0-7,5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&lt;8,0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</a:p>
                  </a:txBody>
                  <a:tcPr/>
                </a:tc>
              </a:tr>
              <a:tr h="40979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Глюкоза плазмы через 2 часа после еды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&lt;8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&lt;8-10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&lt;1</a:t>
                      </a:r>
                      <a:r>
                        <a:rPr lang="ru-RU" sz="1200" dirty="0" smtClean="0"/>
                        <a:t>1</a:t>
                      </a:r>
                      <a:r>
                        <a:rPr lang="en-US" sz="1200" dirty="0" smtClean="0"/>
                        <a:t>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</a:tr>
              <a:tr h="24587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Общий холестерин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3-4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3-4,5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3-4,5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</a:tr>
              <a:tr h="57370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Холестерин ЛПНП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</a:t>
                      </a:r>
                      <a:r>
                        <a:rPr lang="ru-RU" sz="1200" dirty="0" smtClean="0"/>
                        <a:t>1</a:t>
                      </a:r>
                      <a:r>
                        <a:rPr lang="en-US" sz="1200" dirty="0" smtClean="0"/>
                        <a:t>,</a:t>
                      </a:r>
                      <a:r>
                        <a:rPr lang="ru-RU" sz="1200" dirty="0" smtClean="0"/>
                        <a:t>8</a:t>
                      </a:r>
                      <a:r>
                        <a:rPr lang="en-US" sz="1200" dirty="0" smtClean="0"/>
                        <a:t>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&lt;2,5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</a:p>
                    <a:p>
                      <a:pPr algn="ctr"/>
                      <a:r>
                        <a:rPr lang="ru-RU" sz="1200" dirty="0" smtClean="0"/>
                        <a:t>или снижение</a:t>
                      </a:r>
                      <a:r>
                        <a:rPr lang="ru-RU" sz="1200" baseline="0" dirty="0" smtClean="0"/>
                        <a:t> на 50% по сравнению с исходным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</a:t>
                      </a:r>
                      <a:r>
                        <a:rPr lang="ru-RU" sz="1200" dirty="0" smtClean="0"/>
                        <a:t>1</a:t>
                      </a:r>
                      <a:r>
                        <a:rPr lang="en-US" sz="1200" dirty="0" smtClean="0"/>
                        <a:t>,</a:t>
                      </a:r>
                      <a:r>
                        <a:rPr lang="ru-RU" sz="1200" dirty="0" smtClean="0"/>
                        <a:t>8</a:t>
                      </a:r>
                      <a:r>
                        <a:rPr lang="en-US" sz="1200" dirty="0" smtClean="0"/>
                        <a:t> </a:t>
                      </a:r>
                      <a:r>
                        <a:rPr lang="ru-RU" sz="1200" dirty="0" err="1" smtClean="0"/>
                        <a:t>ммоль</a:t>
                      </a:r>
                      <a:r>
                        <a:rPr lang="ru-RU" sz="1200" dirty="0" smtClean="0"/>
                        <a:t>/л</a:t>
                      </a:r>
                    </a:p>
                    <a:p>
                      <a:pPr algn="ctr"/>
                      <a:r>
                        <a:rPr lang="ru-RU" sz="1200" dirty="0" smtClean="0"/>
                        <a:t>или снижение</a:t>
                      </a:r>
                      <a:r>
                        <a:rPr lang="ru-RU" sz="1200" baseline="0" dirty="0" smtClean="0"/>
                        <a:t> на 50% по сравнению с исходным</a:t>
                      </a:r>
                      <a:endParaRPr lang="ru-RU" sz="1200" dirty="0" smtClean="0"/>
                    </a:p>
                  </a:txBody>
                  <a:tcPr/>
                </a:tc>
              </a:tr>
              <a:tr h="40979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Холестерин ЛПВП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&gt;1,0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ru-RU" sz="1200" baseline="0" dirty="0" err="1" smtClean="0"/>
                        <a:t>ммоль</a:t>
                      </a:r>
                      <a:r>
                        <a:rPr lang="ru-RU" sz="1200" baseline="0" dirty="0" smtClean="0"/>
                        <a:t>/л –мужчины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&gt;1,3 </a:t>
                      </a:r>
                      <a:r>
                        <a:rPr lang="ru-RU" sz="1200" baseline="0" dirty="0" err="1" smtClean="0"/>
                        <a:t>ммоль</a:t>
                      </a:r>
                      <a:r>
                        <a:rPr lang="ru-RU" sz="1200" baseline="0" dirty="0" smtClean="0"/>
                        <a:t>/л – женщины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24587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Триглицериды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&lt;1,7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ru-RU" sz="1200" baseline="0" dirty="0" err="1" smtClean="0"/>
                        <a:t>ммоль</a:t>
                      </a:r>
                      <a:r>
                        <a:rPr lang="ru-RU" sz="1200" baseline="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&lt;1,7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ru-RU" sz="1200" baseline="0" dirty="0" err="1" smtClean="0"/>
                        <a:t>ммоль</a:t>
                      </a:r>
                      <a:r>
                        <a:rPr lang="ru-RU" sz="1200" baseline="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&lt;1,7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ru-RU" sz="1200" baseline="0" dirty="0" err="1" smtClean="0"/>
                        <a:t>ммоль</a:t>
                      </a:r>
                      <a:r>
                        <a:rPr lang="ru-RU" sz="1200" baseline="0" dirty="0" smtClean="0"/>
                        <a:t>/л</a:t>
                      </a:r>
                      <a:endParaRPr lang="ru-RU" sz="1200" dirty="0"/>
                    </a:p>
                  </a:txBody>
                  <a:tcPr/>
                </a:tc>
              </a:tr>
              <a:tr h="3323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Артериальное</a:t>
                      </a:r>
                      <a:r>
                        <a:rPr lang="ru-RU" sz="1200" baseline="0" dirty="0" smtClean="0"/>
                        <a:t> давление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120-140/70-85 мм </a:t>
                      </a:r>
                      <a:r>
                        <a:rPr lang="ru-RU" sz="1200" dirty="0" err="1" smtClean="0"/>
                        <a:t>рт.ст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120-140/70-85 мм </a:t>
                      </a:r>
                      <a:r>
                        <a:rPr lang="ru-RU" sz="1200" dirty="0" err="1" smtClean="0"/>
                        <a:t>рт.ст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120-130/70-85 мм </a:t>
                      </a:r>
                      <a:r>
                        <a:rPr lang="ru-RU" sz="1200" dirty="0" err="1" smtClean="0"/>
                        <a:t>рт.ст</a:t>
                      </a:r>
                      <a:r>
                        <a:rPr lang="ru-RU" sz="1200" dirty="0" smtClean="0"/>
                        <a:t>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5802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цели и принципы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0"/>
            <a:ext cx="8488908" cy="685799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Компенсация нарушенного обмена веществ, в первую очередь углеводного и липидного , задерживает прогрессирование и предупреждает развитие микро- и </a:t>
            </a:r>
            <a:r>
              <a:rPr lang="ru-RU" dirty="0" err="1" smtClean="0"/>
              <a:t>макроангиопатий</a:t>
            </a:r>
            <a:r>
              <a:rPr lang="ru-RU" dirty="0" smtClean="0"/>
              <a:t>, </a:t>
            </a:r>
            <a:r>
              <a:rPr lang="ru-RU" dirty="0" err="1" smtClean="0"/>
              <a:t>нейропатии</a:t>
            </a:r>
            <a:r>
              <a:rPr lang="ru-RU" dirty="0" smtClean="0"/>
              <a:t>, коматозных состояний, позволяя сохранить трудоспособность и качество жизни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Минимальные терапевтические цели: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Определение индивидуального целевого уровня </a:t>
            </a:r>
            <a:r>
              <a:rPr lang="ru-RU" dirty="0" err="1" smtClean="0"/>
              <a:t>гликированного</a:t>
            </a:r>
            <a:r>
              <a:rPr lang="ru-RU" dirty="0" smtClean="0"/>
              <a:t> гемоглобина и его </a:t>
            </a:r>
            <a:r>
              <a:rPr lang="ru-RU" dirty="0"/>
              <a:t>н</a:t>
            </a:r>
            <a:r>
              <a:rPr lang="ru-RU" dirty="0" smtClean="0"/>
              <a:t>ормализация (</a:t>
            </a:r>
            <a:r>
              <a:rPr lang="en-US" dirty="0" smtClean="0"/>
              <a:t>HbA1c&lt;</a:t>
            </a:r>
            <a:r>
              <a:rPr lang="ru-RU" dirty="0" smtClean="0"/>
              <a:t>6,5-</a:t>
            </a:r>
            <a:r>
              <a:rPr lang="en-US" dirty="0" smtClean="0"/>
              <a:t>7</a:t>
            </a:r>
            <a:r>
              <a:rPr lang="ru-RU" dirty="0" smtClean="0"/>
              <a:t>-7,5</a:t>
            </a:r>
            <a:r>
              <a:rPr lang="en-US" dirty="0" smtClean="0"/>
              <a:t>%)</a:t>
            </a:r>
            <a:r>
              <a:rPr lang="ru-RU" dirty="0" smtClean="0"/>
              <a:t> с учётом возраста, ожидаемой продолжительности жизни, наличия сосудистых осложнений, риска гипогликемий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Нормализация показателей гликемии</a:t>
            </a:r>
            <a:r>
              <a:rPr lang="en-US" dirty="0" smtClean="0"/>
              <a:t> (</a:t>
            </a:r>
            <a:r>
              <a:rPr lang="ru-RU" dirty="0" smtClean="0"/>
              <a:t>глюкоза плазмы венозной крови натощак 4,4-6,5-7,5 </a:t>
            </a:r>
            <a:r>
              <a:rPr lang="ru-RU" dirty="0" err="1" smtClean="0"/>
              <a:t>ммоль</a:t>
            </a:r>
            <a:r>
              <a:rPr lang="ru-RU" dirty="0" smtClean="0"/>
              <a:t>/л, </a:t>
            </a:r>
            <a:r>
              <a:rPr lang="ru-RU" dirty="0" err="1" smtClean="0"/>
              <a:t>глюкозотолерантный</a:t>
            </a:r>
            <a:r>
              <a:rPr lang="ru-RU" dirty="0" smtClean="0"/>
              <a:t> тест </a:t>
            </a:r>
            <a:r>
              <a:rPr lang="en-US" dirty="0" smtClean="0"/>
              <a:t>&lt;</a:t>
            </a:r>
            <a:r>
              <a:rPr lang="ru-RU" dirty="0" smtClean="0"/>
              <a:t>8-</a:t>
            </a:r>
            <a:r>
              <a:rPr lang="en-US" dirty="0" smtClean="0"/>
              <a:t>10</a:t>
            </a:r>
            <a:r>
              <a:rPr lang="ru-RU" dirty="0" smtClean="0"/>
              <a:t>-11</a:t>
            </a:r>
            <a:r>
              <a:rPr lang="en-US" dirty="0" smtClean="0"/>
              <a:t> </a:t>
            </a:r>
            <a:r>
              <a:rPr lang="ru-RU" dirty="0" err="1" smtClean="0"/>
              <a:t>ммоль</a:t>
            </a:r>
            <a:r>
              <a:rPr lang="ru-RU" dirty="0" smtClean="0"/>
              <a:t>/л)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Нормализация липидного обмена (общий холестерин 3,0-4,0 </a:t>
            </a:r>
            <a:r>
              <a:rPr lang="ru-RU" dirty="0" err="1" smtClean="0"/>
              <a:t>ммоль</a:t>
            </a:r>
            <a:r>
              <a:rPr lang="ru-RU" dirty="0" smtClean="0"/>
              <a:t>/л, ХС ЛПНП </a:t>
            </a:r>
            <a:r>
              <a:rPr lang="en-US" dirty="0" smtClean="0"/>
              <a:t>&lt;</a:t>
            </a:r>
            <a:r>
              <a:rPr lang="ru-RU" dirty="0" smtClean="0"/>
              <a:t>1,4-1,8-</a:t>
            </a:r>
            <a:r>
              <a:rPr lang="en-US" dirty="0" smtClean="0"/>
              <a:t>2,5 </a:t>
            </a:r>
            <a:r>
              <a:rPr lang="ru-RU" dirty="0" err="1" smtClean="0"/>
              <a:t>ммоль</a:t>
            </a:r>
            <a:r>
              <a:rPr lang="ru-RU" dirty="0" smtClean="0"/>
              <a:t>/л, ХС ЛПВП </a:t>
            </a:r>
            <a:r>
              <a:rPr lang="en-US" dirty="0" smtClean="0"/>
              <a:t>&gt;1,0</a:t>
            </a:r>
            <a:r>
              <a:rPr lang="ru-RU" dirty="0" smtClean="0"/>
              <a:t> </a:t>
            </a:r>
            <a:r>
              <a:rPr lang="ru-RU" dirty="0" err="1" smtClean="0"/>
              <a:t>ммоль</a:t>
            </a:r>
            <a:r>
              <a:rPr lang="ru-RU" dirty="0" smtClean="0"/>
              <a:t>/л у мужчин, </a:t>
            </a:r>
            <a:r>
              <a:rPr lang="en-US" dirty="0" smtClean="0"/>
              <a:t>&gt;1,3 </a:t>
            </a:r>
            <a:r>
              <a:rPr lang="ru-RU" dirty="0" err="1" smtClean="0"/>
              <a:t>ммоль</a:t>
            </a:r>
            <a:r>
              <a:rPr lang="ru-RU" dirty="0" smtClean="0"/>
              <a:t>/л у женщин), триглицериды </a:t>
            </a:r>
            <a:r>
              <a:rPr lang="en-US" dirty="0" smtClean="0"/>
              <a:t>&lt;</a:t>
            </a:r>
            <a:r>
              <a:rPr lang="ru-RU" dirty="0" smtClean="0"/>
              <a:t>1,7 </a:t>
            </a:r>
            <a:r>
              <a:rPr lang="ru-RU" dirty="0" err="1" smtClean="0"/>
              <a:t>ммоль</a:t>
            </a:r>
            <a:r>
              <a:rPr lang="ru-RU" dirty="0" smtClean="0"/>
              <a:t>/л)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Достижение целевого артериального давления (120-140/70-85 мм </a:t>
            </a:r>
            <a:r>
              <a:rPr lang="ru-RU" dirty="0" err="1" smtClean="0"/>
              <a:t>рт.ст</a:t>
            </a:r>
            <a:r>
              <a:rPr lang="ru-RU" dirty="0" smtClean="0"/>
              <a:t>.)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Контроль углеводных показателей должен быть индивидуальным, при этом он может быть более жёстким (при своевременном начале лечения) или менее жёстким (у пациентов с длительным течение сахарного диабета)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Важно не допускать развитие гипогликемии у пациентов с сахарным диабетом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Важно своевременное изменение ранее проводившейся терапии при отсутствии эффекта – </a:t>
            </a:r>
            <a:r>
              <a:rPr lang="ru-RU" dirty="0" err="1" smtClean="0"/>
              <a:t>недостижении</a:t>
            </a:r>
            <a:r>
              <a:rPr lang="ru-RU" dirty="0" smtClean="0"/>
              <a:t> целевых уровней основных показателей. Решение об интенсификации лечения должно быть принято не позже 6 месяцев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Безопасность и эффективность лечения должный оцениваться на каждом этапе лечения</a:t>
            </a:r>
          </a:p>
          <a:p>
            <a:pPr>
              <a:spcBef>
                <a:spcPts val="600"/>
              </a:spcBef>
            </a:pPr>
            <a:r>
              <a:rPr lang="ru-RU" dirty="0"/>
              <a:t>Выбор индивидуальных целей лечения зависит </a:t>
            </a:r>
            <a:r>
              <a:rPr lang="ru-RU" dirty="0" smtClean="0"/>
              <a:t>от </a:t>
            </a:r>
            <a:r>
              <a:rPr lang="ru-RU" dirty="0"/>
              <a:t>возраста </a:t>
            </a:r>
            <a:r>
              <a:rPr lang="ru-RU" dirty="0" smtClean="0"/>
              <a:t>пациента</a:t>
            </a:r>
            <a:r>
              <a:rPr lang="ru-RU" dirty="0"/>
              <a:t>, </a:t>
            </a:r>
            <a:r>
              <a:rPr lang="ru-RU" dirty="0" smtClean="0"/>
              <a:t>ожидаемой  </a:t>
            </a:r>
            <a:r>
              <a:rPr lang="ru-RU" dirty="0"/>
              <a:t>продолжительности </a:t>
            </a:r>
            <a:r>
              <a:rPr lang="ru-RU" dirty="0" smtClean="0"/>
              <a:t>жизни</a:t>
            </a:r>
            <a:r>
              <a:rPr lang="ru-RU" dirty="0"/>
              <a:t>, </a:t>
            </a:r>
            <a:r>
              <a:rPr lang="ru-RU" dirty="0" smtClean="0"/>
              <a:t>наличия осложнений сахарного диабета и </a:t>
            </a:r>
            <a:r>
              <a:rPr lang="ru-RU" dirty="0"/>
              <a:t>риска </a:t>
            </a:r>
            <a:r>
              <a:rPr lang="ru-RU" dirty="0" smtClean="0"/>
              <a:t>тяжелой  </a:t>
            </a:r>
            <a:r>
              <a:rPr lang="ru-RU" dirty="0"/>
              <a:t>гипогликемии </a:t>
            </a:r>
            <a:r>
              <a:rPr lang="ru-RU" dirty="0" smtClean="0"/>
              <a:t>(</a:t>
            </a:r>
            <a:r>
              <a:rPr lang="ru-RU" dirty="0"/>
              <a:t>риск </a:t>
            </a:r>
            <a:r>
              <a:rPr lang="ru-RU" dirty="0" smtClean="0"/>
              <a:t>повышен при наличии тяжелой гипогликемии в </a:t>
            </a:r>
            <a:r>
              <a:rPr lang="ru-RU" dirty="0"/>
              <a:t>анамнезе,  бессимптомной </a:t>
            </a:r>
            <a:r>
              <a:rPr lang="ru-RU" dirty="0" smtClean="0"/>
              <a:t>гипогликемии</a:t>
            </a:r>
            <a:r>
              <a:rPr lang="ru-RU" dirty="0"/>
              <a:t>, </a:t>
            </a:r>
            <a:r>
              <a:rPr lang="ru-RU" dirty="0" smtClean="0"/>
              <a:t>длительности диабета </a:t>
            </a:r>
            <a:r>
              <a:rPr lang="ru-RU" dirty="0"/>
              <a:t>более </a:t>
            </a:r>
            <a:r>
              <a:rPr lang="ru-RU" dirty="0" smtClean="0"/>
              <a:t>10 </a:t>
            </a:r>
            <a:r>
              <a:rPr lang="ru-RU" dirty="0"/>
              <a:t>лет, </a:t>
            </a:r>
            <a:r>
              <a:rPr lang="ru-RU" dirty="0" smtClean="0"/>
              <a:t>ХБП С3-5, деменции</a:t>
            </a:r>
            <a:r>
              <a:rPr lang="ru-RU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6621316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индивидуальные целевые уровни </a:t>
            </a:r>
            <a:r>
              <a:rPr lang="ru-RU" sz="2800" dirty="0" err="1" smtClean="0"/>
              <a:t>гликированного</a:t>
            </a:r>
            <a:r>
              <a:rPr lang="ru-RU" sz="2800" dirty="0" smtClean="0"/>
              <a:t> гемоглобина и глюкозы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784828"/>
              </p:ext>
            </p:extLst>
          </p:nvPr>
        </p:nvGraphicFramePr>
        <p:xfrm>
          <a:off x="3470056" y="315300"/>
          <a:ext cx="8489952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047"/>
                <a:gridCol w="1072056"/>
                <a:gridCol w="1008993"/>
                <a:gridCol w="1198179"/>
                <a:gridCol w="1229710"/>
                <a:gridCol w="2011967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Категория пациентов</a:t>
                      </a:r>
                      <a:endParaRPr lang="ru-RU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Возраст,</a:t>
                      </a:r>
                      <a:r>
                        <a:rPr lang="ru-RU" sz="1600" baseline="0" dirty="0" smtClean="0"/>
                        <a:t> годы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Старческая астения и/или</a:t>
                      </a:r>
                      <a:r>
                        <a:rPr lang="ru-RU" sz="1600" baseline="0" dirty="0" smtClean="0"/>
                        <a:t> деменция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Ожидаемая продолжительность жизни </a:t>
                      </a: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5 лет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Молодой (менее 45 лет)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Средний (45-59</a:t>
                      </a:r>
                      <a:r>
                        <a:rPr lang="ru-RU" sz="1600" baseline="0" dirty="0" smtClean="0"/>
                        <a:t> лет)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Пожилой и старческий</a:t>
                      </a:r>
                      <a:r>
                        <a:rPr lang="ru-RU" sz="1600" baseline="0" dirty="0" smtClean="0"/>
                        <a:t> (60 лет и старше)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Нет тяжелых осложнений сахарного диабета и (или) риска тяжелой гипогликемии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6,</a:t>
                      </a:r>
                      <a:r>
                        <a:rPr lang="en-US" sz="1600" dirty="0" smtClean="0"/>
                        <a:t>5%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7,0</a:t>
                      </a:r>
                      <a:r>
                        <a:rPr lang="en-US" sz="1600" dirty="0" smtClean="0"/>
                        <a:t>%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</a:t>
                      </a:r>
                      <a:r>
                        <a:rPr lang="en-US" sz="1600" dirty="0" smtClean="0"/>
                        <a:t>5%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&lt;8</a:t>
                      </a:r>
                      <a:r>
                        <a:rPr lang="ru-RU" sz="1600" dirty="0" smtClean="0"/>
                        <a:t>,</a:t>
                      </a:r>
                      <a:r>
                        <a:rPr lang="en-US" sz="1600" dirty="0" smtClean="0"/>
                        <a:t>5%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Избегать гипогликемии и симптомов гипергликемии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Есть тяжелые осложнения сахарного диабета и (или) риск тяжелой гипогликемии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7,0</a:t>
                      </a:r>
                      <a:r>
                        <a:rPr lang="en-US" sz="1600" dirty="0" smtClean="0"/>
                        <a:t>%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ru-RU" sz="1600" dirty="0" smtClean="0"/>
                        <a:t>7,</a:t>
                      </a:r>
                      <a:r>
                        <a:rPr lang="en-US" sz="1600" dirty="0" smtClean="0"/>
                        <a:t>5%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&lt;8</a:t>
                      </a:r>
                      <a:r>
                        <a:rPr lang="ru-RU" sz="1600" dirty="0" smtClean="0"/>
                        <a:t>,0</a:t>
                      </a:r>
                      <a:r>
                        <a:rPr lang="en-US" sz="1600" dirty="0" smtClean="0"/>
                        <a:t>%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638132"/>
              </p:ext>
            </p:extLst>
          </p:nvPr>
        </p:nvGraphicFramePr>
        <p:xfrm>
          <a:off x="3482427" y="4946062"/>
          <a:ext cx="8499366" cy="1575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614"/>
                <a:gridCol w="3437918"/>
                <a:gridCol w="3641834"/>
              </a:tblGrid>
              <a:tr h="5088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HbA1c, % </a:t>
                      </a:r>
                      <a:endParaRPr lang="ru-RU" sz="14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Глюкоза плазмы/сыворотки натощак/перед едой, </a:t>
                      </a:r>
                      <a:r>
                        <a:rPr lang="ru-RU" sz="1400" dirty="0" err="1" smtClean="0"/>
                        <a:t>ммоль</a:t>
                      </a:r>
                      <a:r>
                        <a:rPr lang="ru-RU" sz="1400" dirty="0" smtClean="0"/>
                        <a:t>/л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Глюкоза плазмы/сыворотки через 2 ч после еды, </a:t>
                      </a:r>
                      <a:r>
                        <a:rPr lang="ru-RU" sz="1400" dirty="0" err="1" smtClean="0"/>
                        <a:t>ммоль</a:t>
                      </a:r>
                      <a:r>
                        <a:rPr lang="ru-RU" sz="1400" dirty="0" smtClean="0"/>
                        <a:t>/л </a:t>
                      </a:r>
                      <a:endParaRPr lang="ru-RU" sz="1400" dirty="0"/>
                    </a:p>
                  </a:txBody>
                  <a:tcPr marL="0" marR="0" marT="0" marB="0"/>
                </a:tc>
              </a:tr>
              <a:tr h="2082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6,</a:t>
                      </a:r>
                      <a:r>
                        <a:rPr lang="en-US" sz="1400" dirty="0" smtClean="0"/>
                        <a:t>5%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6,</a:t>
                      </a:r>
                      <a:r>
                        <a:rPr lang="en-US" sz="1400" dirty="0" smtClean="0"/>
                        <a:t>5%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8,0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</a:tr>
              <a:tr h="736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7,0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7,0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9,0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7,</a:t>
                      </a:r>
                      <a:r>
                        <a:rPr lang="en-US" sz="1400" dirty="0" smtClean="0"/>
                        <a:t>5%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7,</a:t>
                      </a:r>
                      <a:r>
                        <a:rPr lang="en-US" sz="1400" dirty="0" smtClean="0"/>
                        <a:t>5%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10,0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8,0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8,0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11,0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8,</a:t>
                      </a:r>
                      <a:r>
                        <a:rPr lang="en-US" sz="1400" dirty="0" smtClean="0"/>
                        <a:t>5%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8,</a:t>
                      </a:r>
                      <a:r>
                        <a:rPr lang="en-US" sz="1400" dirty="0" smtClean="0"/>
                        <a:t>5%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12,0</a:t>
                      </a:r>
                      <a:r>
                        <a:rPr lang="en-US" sz="1400" dirty="0" smtClean="0"/>
                        <a:t>%</a:t>
                      </a:r>
                      <a:endParaRPr lang="ru-RU" sz="1400" dirty="0" smtClean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421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60841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2600" dirty="0" smtClean="0"/>
              <a:t>антропогенетическая модель заболевания</a:t>
            </a: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87285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верх 6"/>
          <p:cNvSpPr/>
          <p:nvPr/>
        </p:nvSpPr>
        <p:spPr>
          <a:xfrm>
            <a:off x="6611938" y="1874520"/>
            <a:ext cx="1828800" cy="838200"/>
          </a:xfrm>
          <a:prstGeom prst="upArrow">
            <a:avLst>
              <a:gd name="adj1" fmla="val 67021"/>
              <a:gd name="adj2" fmla="val 50000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Транскриптом</a:t>
            </a:r>
            <a:endParaRPr lang="ru-RU" sz="1200" dirty="0"/>
          </a:p>
        </p:txBody>
      </p:sp>
      <p:sp>
        <p:nvSpPr>
          <p:cNvPr id="8" name="Стрелка углом 7"/>
          <p:cNvSpPr/>
          <p:nvPr/>
        </p:nvSpPr>
        <p:spPr>
          <a:xfrm rot="15589932">
            <a:off x="5868702" y="4055829"/>
            <a:ext cx="1008288" cy="948370"/>
          </a:xfrm>
          <a:prstGeom prst="bentArrow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 углом 8"/>
          <p:cNvSpPr/>
          <p:nvPr/>
        </p:nvSpPr>
        <p:spPr>
          <a:xfrm rot="15589932" flipH="1" flipV="1">
            <a:off x="5898603" y="3656112"/>
            <a:ext cx="513662" cy="554363"/>
          </a:xfrm>
          <a:prstGeom prst="ben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8289561" y="104931"/>
            <a:ext cx="3349356" cy="1708879"/>
          </a:xfrm>
          <a:prstGeom prst="cloudCallout">
            <a:avLst/>
          </a:prstGeom>
          <a:gradFill>
            <a:gsLst>
              <a:gs pos="84150">
                <a:srgbClr val="32B7D2"/>
              </a:gs>
              <a:gs pos="0">
                <a:schemeClr val="accent1">
                  <a:lumMod val="50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Стрессовая ситуация</a:t>
            </a:r>
          </a:p>
        </p:txBody>
      </p:sp>
      <p:sp>
        <p:nvSpPr>
          <p:cNvPr id="11" name="Выноска-облако 10"/>
          <p:cNvSpPr/>
          <p:nvPr/>
        </p:nvSpPr>
        <p:spPr>
          <a:xfrm flipH="1">
            <a:off x="3130961" y="4235023"/>
            <a:ext cx="3024473" cy="1708879"/>
          </a:xfrm>
          <a:prstGeom prst="cloudCallout">
            <a:avLst/>
          </a:prstGeom>
          <a:gradFill>
            <a:gsLst>
              <a:gs pos="84150">
                <a:srgbClr val="32B7D2"/>
              </a:gs>
              <a:gs pos="0">
                <a:schemeClr val="accent1">
                  <a:lumMod val="50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Острое вирусное заболевание</a:t>
            </a:r>
            <a:endParaRPr lang="ru-RU" dirty="0"/>
          </a:p>
        </p:txBody>
      </p:sp>
      <p:sp>
        <p:nvSpPr>
          <p:cNvPr id="13" name="Выгнутая вверх стрелка 12"/>
          <p:cNvSpPr/>
          <p:nvPr/>
        </p:nvSpPr>
        <p:spPr>
          <a:xfrm>
            <a:off x="4643197" y="3855259"/>
            <a:ext cx="1338895" cy="47458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углом 13"/>
          <p:cNvSpPr/>
          <p:nvPr/>
        </p:nvSpPr>
        <p:spPr>
          <a:xfrm rot="5400000" flipV="1">
            <a:off x="7894253" y="461248"/>
            <a:ext cx="702040" cy="82138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9707653" y="1813810"/>
            <a:ext cx="2214062" cy="1708879"/>
          </a:xfrm>
          <a:prstGeom prst="cloudCallout">
            <a:avLst/>
          </a:prstGeom>
          <a:gradFill>
            <a:gsLst>
              <a:gs pos="84150">
                <a:srgbClr val="32B7D2"/>
              </a:gs>
              <a:gs pos="0">
                <a:schemeClr val="accent1">
                  <a:lumMod val="50000"/>
                </a:schemeClr>
              </a:gs>
              <a:gs pos="50000">
                <a:schemeClr val="accent1">
                  <a:hueOff val="0"/>
                  <a:satOff val="0"/>
                  <a:lumOff val="0"/>
                  <a:shade val="67500"/>
                  <a:satMod val="115000"/>
                </a:schemeClr>
              </a:gs>
              <a:gs pos="100000">
                <a:schemeClr val="accent1">
                  <a:hueOff val="0"/>
                  <a:satOff val="0"/>
                  <a:lumOff val="0"/>
                  <a:shade val="100000"/>
                  <a:satMod val="11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Переедание</a:t>
            </a:r>
          </a:p>
          <a:p>
            <a:pPr algn="ctr"/>
            <a:r>
              <a:rPr lang="ru-RU" dirty="0" smtClean="0"/>
              <a:t>Низкая физическая активность</a:t>
            </a:r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9077497" y="3796740"/>
            <a:ext cx="2561419" cy="2371304"/>
          </a:xfrm>
          <a:prstGeom prst="vertic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Повышение продукции глюкозы печенью, </a:t>
            </a:r>
            <a:r>
              <a:rPr lang="ru-RU" sz="1400" dirty="0" err="1" smtClean="0"/>
              <a:t>инсулино</a:t>
            </a:r>
            <a:r>
              <a:rPr lang="ru-RU" sz="1400" dirty="0" smtClean="0"/>
              <a:t>-резистентность, абдоминальное ожирение, гипергликемия, </a:t>
            </a:r>
            <a:r>
              <a:rPr lang="ru-RU" sz="1400" dirty="0" err="1" smtClean="0"/>
              <a:t>глюкозо</a:t>
            </a:r>
            <a:r>
              <a:rPr lang="ru-RU" sz="1400" dirty="0" smtClean="0"/>
              <a:t>-токсичность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299090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показания к госпитализации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5" y="0"/>
            <a:ext cx="8488908" cy="685799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Впервые </a:t>
            </a:r>
            <a:r>
              <a:rPr lang="ru-RU" dirty="0"/>
              <a:t>выявленный </a:t>
            </a:r>
            <a:r>
              <a:rPr lang="ru-RU" dirty="0" smtClean="0"/>
              <a:t>сахарный диабет 1 типа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Леч</a:t>
            </a:r>
            <a:r>
              <a:rPr lang="ru-RU" dirty="0"/>
              <a:t>е</a:t>
            </a:r>
            <a:r>
              <a:rPr lang="ru-RU" dirty="0" smtClean="0"/>
              <a:t>ние </a:t>
            </a:r>
            <a:r>
              <a:rPr lang="ru-RU" dirty="0"/>
              <a:t>острых </a:t>
            </a:r>
            <a:r>
              <a:rPr lang="ru-RU" dirty="0" smtClean="0"/>
              <a:t>осложнений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err="1" smtClean="0"/>
              <a:t>Недостижение</a:t>
            </a:r>
            <a:r>
              <a:rPr lang="ru-RU" dirty="0" smtClean="0"/>
              <a:t> целевых показателей гликемического контроля при сахарном диабете 1 </a:t>
            </a:r>
            <a:r>
              <a:rPr lang="ru-RU" dirty="0"/>
              <a:t>типа </a:t>
            </a:r>
            <a:r>
              <a:rPr lang="ru-RU" dirty="0" smtClean="0"/>
              <a:t>(</a:t>
            </a:r>
            <a:r>
              <a:rPr lang="ru-RU" dirty="0"/>
              <a:t>в </a:t>
            </a:r>
            <a:r>
              <a:rPr lang="ru-RU" dirty="0" smtClean="0"/>
              <a:t>течение 6 </a:t>
            </a:r>
            <a:r>
              <a:rPr lang="ru-RU" dirty="0"/>
              <a:t>месяцев и более, превышение индивидуального целевого уровня HbA1c </a:t>
            </a:r>
            <a:r>
              <a:rPr lang="ru-RU" dirty="0" smtClean="0"/>
              <a:t>более чем </a:t>
            </a:r>
            <a:r>
              <a:rPr lang="ru-RU" dirty="0"/>
              <a:t>на </a:t>
            </a:r>
            <a:r>
              <a:rPr lang="ru-RU" dirty="0" smtClean="0"/>
              <a:t>2,5%)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Обучение пациентов с сахарным диабетом на интенсифицированной инсулинотерапии в </a:t>
            </a:r>
            <a:r>
              <a:rPr lang="ru-RU" dirty="0"/>
              <a:t>«Школе </a:t>
            </a:r>
            <a:r>
              <a:rPr lang="ru-RU" dirty="0" smtClean="0"/>
              <a:t>диабета»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Аллергическая </a:t>
            </a:r>
            <a:r>
              <a:rPr lang="ru-RU" dirty="0"/>
              <a:t>реакция на </a:t>
            </a:r>
            <a:r>
              <a:rPr lang="ru-RU" dirty="0" smtClean="0"/>
              <a:t>гипогликемические препараты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Беременность и сахарный диабет 1 типа</a:t>
            </a:r>
            <a:r>
              <a:rPr lang="ru-RU" dirty="0"/>
              <a:t>, </a:t>
            </a: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 </a:t>
            </a:r>
            <a:r>
              <a:rPr lang="ru-RU" dirty="0"/>
              <a:t>на инсулинотерапии: </a:t>
            </a:r>
            <a:r>
              <a:rPr lang="ru-RU" dirty="0" smtClean="0"/>
              <a:t>в сроках до </a:t>
            </a:r>
            <a:r>
              <a:rPr lang="ru-RU" dirty="0"/>
              <a:t>12 недель, </a:t>
            </a:r>
            <a:r>
              <a:rPr lang="ru-RU" dirty="0" smtClean="0"/>
              <a:t>в </a:t>
            </a:r>
            <a:r>
              <a:rPr lang="ru-RU" dirty="0"/>
              <a:t>20–22, </a:t>
            </a:r>
            <a:r>
              <a:rPr lang="ru-RU" dirty="0" smtClean="0"/>
              <a:t>28–32 недели при отсутствии акушерских осложнений</a:t>
            </a:r>
            <a:r>
              <a:rPr lang="ru-RU" dirty="0"/>
              <a:t>; </a:t>
            </a:r>
            <a:r>
              <a:rPr lang="ru-RU" dirty="0" smtClean="0"/>
              <a:t>при развитии </a:t>
            </a:r>
            <a:r>
              <a:rPr lang="ru-RU" dirty="0"/>
              <a:t>осложнений показана госпитализация в акушерско-гинекологическое </a:t>
            </a:r>
            <a:r>
              <a:rPr lang="ru-RU" dirty="0" smtClean="0"/>
              <a:t>отделение</a:t>
            </a:r>
            <a:r>
              <a:rPr lang="ru-RU" dirty="0"/>
              <a:t>; </a:t>
            </a:r>
            <a:r>
              <a:rPr lang="ru-RU" dirty="0" smtClean="0"/>
              <a:t>дородовая  </a:t>
            </a:r>
            <a:r>
              <a:rPr lang="ru-RU" dirty="0"/>
              <a:t>госпитализация  в акушерско-гинекологическое  отделение –  в 36–38  недель </a:t>
            </a:r>
            <a:r>
              <a:rPr lang="ru-RU" dirty="0" smtClean="0"/>
              <a:t>беременности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Беременность и сахарный диабет </a:t>
            </a:r>
            <a:r>
              <a:rPr lang="ru-RU" dirty="0"/>
              <a:t>2 </a:t>
            </a:r>
            <a:r>
              <a:rPr lang="ru-RU" dirty="0" smtClean="0"/>
              <a:t>типа </a:t>
            </a:r>
            <a:r>
              <a:rPr lang="ru-RU" dirty="0"/>
              <a:t>–  при </a:t>
            </a:r>
            <a:r>
              <a:rPr lang="ru-RU" dirty="0" smtClean="0"/>
              <a:t>необходимости назначения  инсулинотерапии; дородовая  </a:t>
            </a:r>
            <a:r>
              <a:rPr lang="ru-RU" dirty="0"/>
              <a:t>госпитализация  в акушерско-гинекологическое  отделение  в 36–38 </a:t>
            </a:r>
            <a:r>
              <a:rPr lang="ru-RU" dirty="0" smtClean="0"/>
              <a:t>недель беременности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Клинически значимое ухудшение течения сахарного диабета, его  </a:t>
            </a:r>
            <a:r>
              <a:rPr lang="ru-RU" dirty="0"/>
              <a:t>осложнений  и сопутствующей </a:t>
            </a:r>
            <a:r>
              <a:rPr lang="ru-RU" dirty="0" smtClean="0"/>
              <a:t>патологии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3915960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864108"/>
            <a:ext cx="8324193" cy="512064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dirty="0"/>
              <a:t>Инсулинотерапия </a:t>
            </a:r>
            <a:r>
              <a:rPr lang="ru-RU" dirty="0" smtClean="0"/>
              <a:t>– это основной и </a:t>
            </a:r>
            <a:r>
              <a:rPr lang="ru-RU" dirty="0"/>
              <a:t>единственный </a:t>
            </a:r>
            <a:r>
              <a:rPr lang="ru-RU" dirty="0" smtClean="0"/>
              <a:t>метод лечения сахарного диабета 1 типа; рекомендована интенсифицированная  </a:t>
            </a:r>
            <a:r>
              <a:rPr lang="ru-RU" dirty="0"/>
              <a:t>инсулинотерапия </a:t>
            </a:r>
            <a:r>
              <a:rPr lang="ru-RU" dirty="0" smtClean="0"/>
              <a:t>в режиме  </a:t>
            </a:r>
            <a:r>
              <a:rPr lang="ru-RU" dirty="0"/>
              <a:t>многократных </a:t>
            </a:r>
            <a:r>
              <a:rPr lang="ru-RU" dirty="0" smtClean="0"/>
              <a:t>инъекций (</a:t>
            </a:r>
            <a:r>
              <a:rPr lang="ru-RU" dirty="0"/>
              <a:t>устройство </a:t>
            </a:r>
            <a:r>
              <a:rPr lang="ru-RU" dirty="0" smtClean="0"/>
              <a:t>введения </a:t>
            </a:r>
            <a:r>
              <a:rPr lang="ru-RU" dirty="0"/>
              <a:t>– </a:t>
            </a:r>
            <a:r>
              <a:rPr lang="ru-RU" dirty="0" smtClean="0"/>
              <a:t>инсулиновый шприц 100 ЕД/мл</a:t>
            </a:r>
            <a:r>
              <a:rPr lang="ru-RU" dirty="0"/>
              <a:t>, </a:t>
            </a:r>
            <a:r>
              <a:rPr lang="ru-RU" dirty="0" smtClean="0"/>
              <a:t>инсулиновая  шприц-ручка</a:t>
            </a:r>
            <a:r>
              <a:rPr lang="ru-RU" dirty="0"/>
              <a:t>) </a:t>
            </a:r>
            <a:r>
              <a:rPr lang="ru-RU" dirty="0" smtClean="0"/>
              <a:t>или непрерывной подкожной </a:t>
            </a:r>
            <a:r>
              <a:rPr lang="ru-RU" dirty="0" err="1" smtClean="0"/>
              <a:t>инфузии</a:t>
            </a:r>
            <a:r>
              <a:rPr lang="ru-RU" dirty="0" smtClean="0"/>
              <a:t> инсулина (</a:t>
            </a:r>
            <a:r>
              <a:rPr lang="ru-RU" dirty="0"/>
              <a:t>устройство  введения – </a:t>
            </a:r>
            <a:r>
              <a:rPr lang="ru-RU" dirty="0" smtClean="0"/>
              <a:t>инсулиновая </a:t>
            </a:r>
            <a:r>
              <a:rPr lang="ru-RU" dirty="0"/>
              <a:t>помпа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Обучение в «Школе диабета»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Самоконтроль: самоконтроль </a:t>
            </a:r>
            <a:r>
              <a:rPr lang="ru-RU" dirty="0"/>
              <a:t>гликемии  с использованием  индивидуального  </a:t>
            </a:r>
            <a:r>
              <a:rPr lang="ru-RU" dirty="0" err="1"/>
              <a:t>глюкометра</a:t>
            </a:r>
            <a:r>
              <a:rPr lang="ru-RU" dirty="0"/>
              <a:t> </a:t>
            </a:r>
            <a:r>
              <a:rPr lang="ru-RU" dirty="0" smtClean="0"/>
              <a:t> рекомендуется  </a:t>
            </a:r>
            <a:r>
              <a:rPr lang="ru-RU" dirty="0"/>
              <a:t>проводить </a:t>
            </a:r>
            <a:r>
              <a:rPr lang="ru-RU" dirty="0" smtClean="0"/>
              <a:t>не </a:t>
            </a:r>
            <a:r>
              <a:rPr lang="ru-RU" dirty="0"/>
              <a:t>менее </a:t>
            </a:r>
            <a:r>
              <a:rPr lang="ru-RU" dirty="0" smtClean="0"/>
              <a:t>4 раз в </a:t>
            </a:r>
            <a:r>
              <a:rPr lang="ru-RU" dirty="0"/>
              <a:t>сутки </a:t>
            </a:r>
            <a:r>
              <a:rPr lang="ru-RU" dirty="0" smtClean="0"/>
              <a:t>(</a:t>
            </a:r>
            <a:r>
              <a:rPr lang="ru-RU" dirty="0"/>
              <a:t>до еды, </a:t>
            </a:r>
            <a:r>
              <a:rPr lang="ru-RU" dirty="0" smtClean="0"/>
              <a:t>через  </a:t>
            </a:r>
            <a:r>
              <a:rPr lang="ru-RU" dirty="0"/>
              <a:t>2 </a:t>
            </a:r>
            <a:r>
              <a:rPr lang="ru-RU" dirty="0" smtClean="0"/>
              <a:t>часа после нее</a:t>
            </a:r>
            <a:r>
              <a:rPr lang="ru-RU" dirty="0"/>
              <a:t>, </a:t>
            </a:r>
            <a:r>
              <a:rPr lang="ru-RU" dirty="0" smtClean="0"/>
              <a:t>перед ночным </a:t>
            </a:r>
            <a:r>
              <a:rPr lang="ru-RU" dirty="0"/>
              <a:t>сном</a:t>
            </a:r>
            <a:r>
              <a:rPr lang="ru-RU" dirty="0" smtClean="0"/>
              <a:t>, ночью</a:t>
            </a:r>
            <a:r>
              <a:rPr lang="ru-RU" dirty="0"/>
              <a:t>). </a:t>
            </a:r>
            <a:r>
              <a:rPr lang="ru-RU" dirty="0" smtClean="0"/>
              <a:t>В дополнение к </a:t>
            </a:r>
            <a:r>
              <a:rPr lang="ru-RU" dirty="0" err="1"/>
              <a:t>глюкометру</a:t>
            </a:r>
            <a:r>
              <a:rPr lang="ru-RU" dirty="0"/>
              <a:t> </a:t>
            </a:r>
            <a:r>
              <a:rPr lang="ru-RU" dirty="0" smtClean="0"/>
              <a:t>могут использоваться системы  </a:t>
            </a:r>
            <a:r>
              <a:rPr lang="ru-RU" dirty="0"/>
              <a:t>непрерывного </a:t>
            </a:r>
            <a:r>
              <a:rPr lang="ru-RU" dirty="0" smtClean="0"/>
              <a:t>мониторинга </a:t>
            </a:r>
            <a:r>
              <a:rPr lang="ru-RU" dirty="0"/>
              <a:t>гликемии.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Режим питания и физическая активность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лечебная программа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5517856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0"/>
            <a:ext cx="8324193" cy="68580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/>
              <a:t>аналог  инсулина  ультракороткого  и сверхбыстрого  действия  (начало  действия – </a:t>
            </a:r>
            <a:r>
              <a:rPr lang="ru-RU" dirty="0" smtClean="0"/>
              <a:t>через  </a:t>
            </a:r>
            <a:r>
              <a:rPr lang="ru-RU" dirty="0"/>
              <a:t>5–15 мин.  после  подкожного  введения,  пик  действия –  в среднем  через  1–2 ч., </a:t>
            </a:r>
            <a:r>
              <a:rPr lang="ru-RU" dirty="0" smtClean="0"/>
              <a:t>продолжительность </a:t>
            </a:r>
            <a:r>
              <a:rPr lang="ru-RU" dirty="0"/>
              <a:t>действия – 4–5 ч.); </a:t>
            </a:r>
          </a:p>
          <a:p>
            <a:pPr>
              <a:spcBef>
                <a:spcPts val="600"/>
              </a:spcBef>
            </a:pPr>
            <a:r>
              <a:rPr lang="ru-RU" dirty="0"/>
              <a:t>генно-инженерный  инсулин  короткого  действия  (начало  действия –  через  </a:t>
            </a:r>
            <a:r>
              <a:rPr lang="ru-RU" dirty="0" smtClean="0"/>
              <a:t>20–30 </a:t>
            </a:r>
            <a:r>
              <a:rPr lang="ru-RU" dirty="0"/>
              <a:t>мин., пик действия – через 2–4 ч., продолжительность действия – до 5–6 ч.); </a:t>
            </a:r>
          </a:p>
          <a:p>
            <a:pPr>
              <a:spcBef>
                <a:spcPts val="600"/>
              </a:spcBef>
            </a:pPr>
            <a:r>
              <a:rPr lang="ru-RU" dirty="0"/>
              <a:t>генно-инженерный инсулин средней длительности действия (нейтральный </a:t>
            </a:r>
            <a:r>
              <a:rPr lang="ru-RU" dirty="0" smtClean="0"/>
              <a:t>протамин </a:t>
            </a:r>
            <a:r>
              <a:rPr lang="ru-RU" dirty="0" err="1" smtClean="0"/>
              <a:t>Хагедорна</a:t>
            </a:r>
            <a:r>
              <a:rPr lang="ru-RU" dirty="0" smtClean="0"/>
              <a:t>  </a:t>
            </a:r>
            <a:r>
              <a:rPr lang="ru-RU" dirty="0"/>
              <a:t>(далее –  НПХ-инсулин)  (начало  действия –  через  2 ч.,  пик  действия –  через  </a:t>
            </a:r>
            <a:r>
              <a:rPr lang="ru-RU" dirty="0" smtClean="0"/>
              <a:t>6–10 </a:t>
            </a:r>
            <a:r>
              <a:rPr lang="ru-RU" dirty="0"/>
              <a:t>ч., продолжительность действия – 12–16 ч.); </a:t>
            </a:r>
          </a:p>
          <a:p>
            <a:pPr>
              <a:spcBef>
                <a:spcPts val="600"/>
              </a:spcBef>
            </a:pPr>
            <a:r>
              <a:rPr lang="ru-RU" dirty="0"/>
              <a:t>аналог инсулина длительного и </a:t>
            </a:r>
            <a:r>
              <a:rPr lang="ru-RU" dirty="0" err="1"/>
              <a:t>сверхдлительного</a:t>
            </a:r>
            <a:r>
              <a:rPr lang="ru-RU" dirty="0"/>
              <a:t> действия (начало действия – через </a:t>
            </a:r>
            <a:r>
              <a:rPr lang="ru-RU" dirty="0" smtClean="0"/>
              <a:t>1–2 </a:t>
            </a:r>
            <a:r>
              <a:rPr lang="ru-RU" dirty="0"/>
              <a:t>ч., пик действия – не выражен, продолжительность действия – до 24–36 ч.); </a:t>
            </a:r>
          </a:p>
          <a:p>
            <a:pPr>
              <a:spcBef>
                <a:spcPts val="600"/>
              </a:spcBef>
            </a:pPr>
            <a:r>
              <a:rPr lang="ru-RU" dirty="0"/>
              <a:t>готовые смеси генно-инженерных инсулинов короткого действия и НПХ-инсулинов </a:t>
            </a:r>
            <a:r>
              <a:rPr lang="ru-RU" dirty="0" smtClean="0"/>
              <a:t>(</a:t>
            </a:r>
            <a:r>
              <a:rPr lang="ru-RU" dirty="0"/>
              <a:t>начало  действия –  через  30 мин.,  пик  действия –  через  2–8 ч.,  продолжительность </a:t>
            </a:r>
            <a:r>
              <a:rPr lang="ru-RU" dirty="0" smtClean="0"/>
              <a:t>действия </a:t>
            </a:r>
            <a:r>
              <a:rPr lang="ru-RU" dirty="0"/>
              <a:t>– до 24 ч.); </a:t>
            </a:r>
          </a:p>
          <a:p>
            <a:pPr>
              <a:spcBef>
                <a:spcPts val="600"/>
              </a:spcBef>
            </a:pPr>
            <a:r>
              <a:rPr lang="ru-RU" dirty="0"/>
              <a:t>двухфазная  суспензия  аналога  инсулина  ультракороткого  действия  и кристаллов </a:t>
            </a:r>
            <a:r>
              <a:rPr lang="ru-RU" dirty="0" err="1" smtClean="0"/>
              <a:t>протаминированных</a:t>
            </a:r>
            <a:r>
              <a:rPr lang="ru-RU" dirty="0" smtClean="0"/>
              <a:t>  </a:t>
            </a:r>
            <a:r>
              <a:rPr lang="ru-RU" dirty="0"/>
              <a:t>аналогов  инсулина  ультракороткого  действия  (начало  действия – </a:t>
            </a:r>
            <a:r>
              <a:rPr lang="ru-RU" dirty="0" smtClean="0"/>
              <a:t>через </a:t>
            </a:r>
            <a:r>
              <a:rPr lang="ru-RU" dirty="0"/>
              <a:t>5–15 мин., пик действия – через 1–2 ч., продолжительность действия – до 24 ч.).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виды инсулина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12196811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0"/>
            <a:ext cx="8324193" cy="68580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инсулин вводится в здоровую подкожную клетчатку с чередованием мест инъекций; </a:t>
            </a:r>
          </a:p>
          <a:p>
            <a:pPr>
              <a:spcBef>
                <a:spcPts val="600"/>
              </a:spcBef>
            </a:pPr>
            <a:r>
              <a:rPr lang="ru-RU" dirty="0"/>
              <a:t>следует  избегать  внутрикожных  и внутримышечных  инъекций,  а также  инъекций </a:t>
            </a:r>
            <a:r>
              <a:rPr lang="ru-RU" dirty="0" smtClean="0"/>
              <a:t>в </a:t>
            </a:r>
            <a:r>
              <a:rPr lang="ru-RU" dirty="0"/>
              <a:t>область шрамов и участков </a:t>
            </a:r>
            <a:r>
              <a:rPr lang="ru-RU" dirty="0" err="1"/>
              <a:t>липогипертрофии</a:t>
            </a:r>
            <a:r>
              <a:rPr lang="ru-RU" dirty="0"/>
              <a:t>; </a:t>
            </a:r>
          </a:p>
          <a:p>
            <a:pPr>
              <a:spcBef>
                <a:spcPts val="600"/>
              </a:spcBef>
            </a:pPr>
            <a:r>
              <a:rPr lang="ru-RU" dirty="0"/>
              <a:t>инсулин  короткого  действия  вводится  за 20–30 мин.  до приема  пищи  при  </a:t>
            </a:r>
            <a:r>
              <a:rPr lang="ru-RU" dirty="0" smtClean="0"/>
              <a:t>уровне гликемии</a:t>
            </a:r>
            <a:r>
              <a:rPr lang="ru-RU" dirty="0"/>
              <a:t>, близком к индивидуальному целевому уровню; </a:t>
            </a:r>
          </a:p>
          <a:p>
            <a:pPr>
              <a:spcBef>
                <a:spcPts val="600"/>
              </a:spcBef>
            </a:pPr>
            <a:r>
              <a:rPr lang="ru-RU" dirty="0"/>
              <a:t>аналог инсулина сверхбыстрого или ультракороткого действия при уровне гликемии, </a:t>
            </a:r>
            <a:r>
              <a:rPr lang="ru-RU" dirty="0" smtClean="0"/>
              <a:t>близком </a:t>
            </a:r>
            <a:r>
              <a:rPr lang="ru-RU" dirty="0"/>
              <a:t>к индивидуальному целевому уровню, вводится непосредственно перед приемом </a:t>
            </a:r>
            <a:r>
              <a:rPr lang="ru-RU" dirty="0" smtClean="0"/>
              <a:t>пищи</a:t>
            </a:r>
            <a:r>
              <a:rPr lang="ru-RU" dirty="0"/>
              <a:t>, при необходимости можно вводить сразу после ее приема; </a:t>
            </a:r>
          </a:p>
          <a:p>
            <a:pPr>
              <a:spcBef>
                <a:spcPts val="600"/>
              </a:spcBef>
            </a:pPr>
            <a:r>
              <a:rPr lang="ru-RU" dirty="0"/>
              <a:t>базальный инсулин вводится вне зависимости от приема пищи; </a:t>
            </a:r>
          </a:p>
          <a:p>
            <a:pPr>
              <a:spcBef>
                <a:spcPts val="600"/>
              </a:spcBef>
            </a:pPr>
            <a:r>
              <a:rPr lang="ru-RU" dirty="0"/>
              <a:t>традиционные  места  введения  инсулина:  живот  (кроме  области  вокруг  пупка </a:t>
            </a:r>
            <a:r>
              <a:rPr lang="ru-RU" dirty="0" smtClean="0"/>
              <a:t>и </a:t>
            </a:r>
            <a:r>
              <a:rPr lang="ru-RU" dirty="0"/>
              <a:t>средней линии живота), передненаружная часть верхней трети бедра, средняя наружная </a:t>
            </a:r>
            <a:r>
              <a:rPr lang="ru-RU" dirty="0" smtClean="0"/>
              <a:t>треть </a:t>
            </a:r>
            <a:r>
              <a:rPr lang="ru-RU" dirty="0"/>
              <a:t>плеча, верхненаружная часть ягодиц и наружная часть поясничной области; </a:t>
            </a:r>
          </a:p>
          <a:p>
            <a:pPr>
              <a:spcBef>
                <a:spcPts val="600"/>
              </a:spcBef>
            </a:pPr>
            <a:r>
              <a:rPr lang="ru-RU" dirty="0"/>
              <a:t>предпочтительные места введения инсулина в зависимости от его вида: </a:t>
            </a:r>
          </a:p>
          <a:p>
            <a:pPr>
              <a:spcBef>
                <a:spcPts val="600"/>
              </a:spcBef>
            </a:pPr>
            <a:r>
              <a:rPr lang="ru-RU" dirty="0"/>
              <a:t>живот – инсулин короткого действия; </a:t>
            </a:r>
          </a:p>
          <a:p>
            <a:pPr>
              <a:spcBef>
                <a:spcPts val="600"/>
              </a:spcBef>
            </a:pPr>
            <a:r>
              <a:rPr lang="ru-RU" dirty="0"/>
              <a:t>бедро или ягодица – НПХ-инсулин; </a:t>
            </a:r>
          </a:p>
          <a:p>
            <a:pPr>
              <a:spcBef>
                <a:spcPts val="600"/>
              </a:spcBef>
            </a:pPr>
            <a:r>
              <a:rPr lang="ru-RU" dirty="0"/>
              <a:t>живот  (для повышения  скорости  всасывания) –  готовые  смеси  инсулина  (короткий </a:t>
            </a:r>
            <a:r>
              <a:rPr lang="ru-RU" dirty="0" smtClean="0"/>
              <a:t>и </a:t>
            </a:r>
            <a:r>
              <a:rPr lang="ru-RU" dirty="0"/>
              <a:t>(или) НПХ-инсулин); </a:t>
            </a:r>
          </a:p>
          <a:p>
            <a:pPr>
              <a:spcBef>
                <a:spcPts val="600"/>
              </a:spcBef>
            </a:pPr>
            <a:r>
              <a:rPr lang="ru-RU" dirty="0"/>
              <a:t>любые  места  для инъекций –  аналоги  инсулина  сверхбыстрого,  ультракороткого, </a:t>
            </a:r>
            <a:r>
              <a:rPr lang="ru-RU" dirty="0" smtClean="0"/>
              <a:t>длительного </a:t>
            </a:r>
            <a:r>
              <a:rPr lang="ru-RU" dirty="0"/>
              <a:t>и </a:t>
            </a:r>
            <a:r>
              <a:rPr lang="ru-RU" dirty="0" err="1"/>
              <a:t>сверхдлительного</a:t>
            </a:r>
            <a:r>
              <a:rPr lang="ru-RU" dirty="0"/>
              <a:t>; </a:t>
            </a:r>
          </a:p>
          <a:p>
            <a:pPr>
              <a:spcBef>
                <a:spcPts val="600"/>
              </a:spcBef>
            </a:pPr>
            <a:r>
              <a:rPr lang="ru-RU" dirty="0"/>
              <a:t>при повышенном уровне гликемии перед приемом пищи рекомендуется увеличивать </a:t>
            </a:r>
            <a:r>
              <a:rPr lang="ru-RU" dirty="0" smtClean="0"/>
              <a:t>интервал  </a:t>
            </a:r>
            <a:r>
              <a:rPr lang="ru-RU" dirty="0"/>
              <a:t>времени  от инъекции  инсулина  короткого  действия  или  аналога  инсулина </a:t>
            </a:r>
            <a:r>
              <a:rPr lang="ru-RU" dirty="0" smtClean="0"/>
              <a:t>ультракороткого </a:t>
            </a:r>
            <a:r>
              <a:rPr lang="ru-RU" dirty="0"/>
              <a:t>действия до приема пищи.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техника инъекций инсулина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1749568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0"/>
            <a:ext cx="8324193" cy="68580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доза инсулина подбирается индивидуально под контролем гликемического профиля </a:t>
            </a:r>
            <a:r>
              <a:rPr lang="ru-RU" dirty="0" smtClean="0"/>
              <a:t>с </a:t>
            </a:r>
            <a:r>
              <a:rPr lang="ru-RU" dirty="0"/>
              <a:t>учетом количества углеводов в пище и ожидаемой физической активности; </a:t>
            </a:r>
          </a:p>
          <a:p>
            <a:pPr>
              <a:spcBef>
                <a:spcPts val="600"/>
              </a:spcBef>
            </a:pPr>
            <a:r>
              <a:rPr lang="ru-RU" dirty="0"/>
              <a:t>расчет  дозы  инсулина  производится  в зависимости  от фазы  СД:  манифестация, </a:t>
            </a:r>
            <a:r>
              <a:rPr lang="ru-RU" dirty="0" smtClean="0"/>
              <a:t>ремиссия  </a:t>
            </a:r>
            <a:r>
              <a:rPr lang="ru-RU" dirty="0"/>
              <a:t>(так  называемый  «медовый  месяц»),  лабильная  ремиссия,  </a:t>
            </a:r>
            <a:r>
              <a:rPr lang="ru-RU" dirty="0" err="1"/>
              <a:t>постремиссия</a:t>
            </a:r>
            <a:r>
              <a:rPr lang="ru-RU" dirty="0"/>
              <a:t>  или </a:t>
            </a:r>
            <a:r>
              <a:rPr lang="ru-RU" dirty="0" smtClean="0"/>
              <a:t>«</a:t>
            </a:r>
            <a:r>
              <a:rPr lang="ru-RU" dirty="0"/>
              <a:t>тотальный  диабет».  Общая  суточная  потребность  в инсулине  обычно  составляет  от 0,4 </a:t>
            </a:r>
            <a:r>
              <a:rPr lang="ru-RU" dirty="0" smtClean="0"/>
              <a:t>до </a:t>
            </a:r>
            <a:r>
              <a:rPr lang="ru-RU" dirty="0"/>
              <a:t>1,0  ЕД/кг/</a:t>
            </a:r>
            <a:r>
              <a:rPr lang="ru-RU" dirty="0" err="1"/>
              <a:t>сут</a:t>
            </a:r>
            <a:r>
              <a:rPr lang="ru-RU" dirty="0"/>
              <a:t>.  Более  высокие  дозы  необходимы  при  беременности  или  появлении </a:t>
            </a:r>
            <a:r>
              <a:rPr lang="ru-RU" dirty="0" smtClean="0"/>
              <a:t>сопутствующих </a:t>
            </a:r>
            <a:r>
              <a:rPr lang="ru-RU" dirty="0"/>
              <a:t>заболеваний. Ограничений доз инсулина нет; </a:t>
            </a:r>
          </a:p>
          <a:p>
            <a:pPr>
              <a:spcBef>
                <a:spcPts val="600"/>
              </a:spcBef>
            </a:pPr>
            <a:r>
              <a:rPr lang="ru-RU" dirty="0"/>
              <a:t>типичная  стартовая  доза  инсулина  для пациентов  с СД  1  типа  без  признаков </a:t>
            </a:r>
            <a:r>
              <a:rPr lang="ru-RU" dirty="0" smtClean="0"/>
              <a:t>декомпенсации  </a:t>
            </a:r>
            <a:r>
              <a:rPr lang="ru-RU" dirty="0"/>
              <a:t>составляет  0,5  ЕД/кг/</a:t>
            </a:r>
            <a:r>
              <a:rPr lang="ru-RU" dirty="0" err="1"/>
              <a:t>сут</a:t>
            </a:r>
            <a:r>
              <a:rPr lang="ru-RU" dirty="0"/>
              <a:t>.  При  длительной  декомпенсации  суточная  доза </a:t>
            </a:r>
            <a:r>
              <a:rPr lang="ru-RU" dirty="0" smtClean="0"/>
              <a:t>может </a:t>
            </a:r>
            <a:r>
              <a:rPr lang="ru-RU" dirty="0"/>
              <a:t>быть значительно выше; </a:t>
            </a:r>
          </a:p>
          <a:p>
            <a:pPr>
              <a:spcBef>
                <a:spcPts val="600"/>
              </a:spcBef>
            </a:pPr>
            <a:r>
              <a:rPr lang="ru-RU" dirty="0"/>
              <a:t>доза базального (фонового) инсулина составляет примерно 50 % от общей суточной </a:t>
            </a:r>
            <a:r>
              <a:rPr lang="ru-RU" dirty="0" smtClean="0"/>
              <a:t>дозы  </a:t>
            </a:r>
            <a:r>
              <a:rPr lang="ru-RU" dirty="0"/>
              <a:t>инсулина  и в режиме  многократных  инъекций  может  быть  распределена  в течение </a:t>
            </a:r>
            <a:r>
              <a:rPr lang="ru-RU" dirty="0" smtClean="0"/>
              <a:t>дня</a:t>
            </a:r>
            <a:r>
              <a:rPr lang="ru-RU" dirty="0"/>
              <a:t>;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доза  </a:t>
            </a:r>
            <a:r>
              <a:rPr lang="ru-RU" dirty="0" err="1"/>
              <a:t>болюсного</a:t>
            </a:r>
            <a:r>
              <a:rPr lang="ru-RU" dirty="0"/>
              <a:t>  (</a:t>
            </a:r>
            <a:r>
              <a:rPr lang="ru-RU" dirty="0" err="1"/>
              <a:t>прандиального</a:t>
            </a:r>
            <a:r>
              <a:rPr lang="ru-RU" dirty="0"/>
              <a:t>)  инсулина  может  изменяться  ежедневно  и зависит </a:t>
            </a:r>
            <a:r>
              <a:rPr lang="ru-RU" dirty="0" smtClean="0"/>
              <a:t>от </a:t>
            </a:r>
            <a:r>
              <a:rPr lang="ru-RU" dirty="0"/>
              <a:t>уровня  гликемии  и количества  съеденных  углеводов.  Питание  пациента  с СД  1  типа </a:t>
            </a:r>
            <a:r>
              <a:rPr lang="ru-RU" dirty="0" smtClean="0"/>
              <a:t>по </a:t>
            </a:r>
            <a:r>
              <a:rPr lang="ru-RU" dirty="0"/>
              <a:t>соотношению  белков,  жиров  и углеводов  не отличается  от такового  у здорового </a:t>
            </a:r>
            <a:r>
              <a:rPr lang="ru-RU" dirty="0" smtClean="0"/>
              <a:t>человека</a:t>
            </a:r>
            <a:r>
              <a:rPr lang="ru-RU" dirty="0"/>
              <a:t>,  но  осуществляется  с обязательным  учетом  углеводов  по системе  углеводных </a:t>
            </a:r>
            <a:r>
              <a:rPr lang="ru-RU" dirty="0" smtClean="0"/>
              <a:t>единиц </a:t>
            </a:r>
            <a:r>
              <a:rPr lang="ru-RU" dirty="0"/>
              <a:t>(далее – УЕ): 1 УЕ = 10 г. углеводов;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Примерная потребность в углеводных единицах в сутки при ИМТ</a:t>
            </a:r>
            <a:r>
              <a:rPr lang="en-US" dirty="0" smtClean="0"/>
              <a:t>&lt;18</a:t>
            </a:r>
            <a:r>
              <a:rPr lang="ru-RU" dirty="0" smtClean="0"/>
              <a:t>,5 составляет 25-30 УЕ/сутки, при ИМТ 18,5-24 – 25-30 УЕ/сутки при тяжёлом физическом труде, 20-22 УЕ/сутки при среднетяжёлом физическом труде, 16-18 УЕ/сутки при работе «сидячего» типа, 12-15 </a:t>
            </a:r>
            <a:r>
              <a:rPr lang="ru-RU" dirty="0" err="1" smtClean="0"/>
              <a:t>уЕ</a:t>
            </a:r>
            <a:r>
              <a:rPr lang="ru-RU" dirty="0" smtClean="0"/>
              <a:t>/сутки при малоподвижном образе жизни; при ИМТ боле 25 – 20-25 </a:t>
            </a:r>
            <a:r>
              <a:rPr lang="ru-RU" dirty="0"/>
              <a:t>УЕ/сутки при тяжёлом физическом труде, </a:t>
            </a:r>
            <a:r>
              <a:rPr lang="ru-RU" dirty="0" smtClean="0"/>
              <a:t>15-17 </a:t>
            </a:r>
            <a:r>
              <a:rPr lang="ru-RU" dirty="0"/>
              <a:t>УЕ/сутки при среднетяжёлом физическом труде, </a:t>
            </a:r>
            <a:r>
              <a:rPr lang="ru-RU" dirty="0" smtClean="0"/>
              <a:t>11-16 </a:t>
            </a:r>
            <a:r>
              <a:rPr lang="ru-RU" dirty="0"/>
              <a:t>УЕ/сутки при работе «сидячего» типа, </a:t>
            </a:r>
            <a:r>
              <a:rPr lang="ru-RU" dirty="0" smtClean="0"/>
              <a:t>10-12 УЕ/сутки </a:t>
            </a:r>
            <a:r>
              <a:rPr lang="ru-RU" dirty="0"/>
              <a:t>при малоподвижном образе жизни;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примерный  расчет  стартовых  доз  инсулина  при  режиме  многократных  инъекций </a:t>
            </a:r>
            <a:r>
              <a:rPr lang="ru-RU" dirty="0" smtClean="0"/>
              <a:t>для </a:t>
            </a:r>
            <a:r>
              <a:rPr lang="ru-RU" dirty="0"/>
              <a:t>пациента весом 72 кг: </a:t>
            </a:r>
          </a:p>
          <a:p>
            <a:pPr>
              <a:spcBef>
                <a:spcPts val="600"/>
              </a:spcBef>
            </a:pPr>
            <a:r>
              <a:rPr lang="ru-RU" dirty="0"/>
              <a:t>суточная доза инсулина = 0,5 </a:t>
            </a:r>
            <a:r>
              <a:rPr lang="ru-RU" dirty="0" err="1"/>
              <a:t>Ед</a:t>
            </a:r>
            <a:r>
              <a:rPr lang="ru-RU" dirty="0"/>
              <a:t> x вес (72 кг) = 36 </a:t>
            </a:r>
            <a:r>
              <a:rPr lang="ru-RU" dirty="0" err="1"/>
              <a:t>Ед</a:t>
            </a:r>
            <a:r>
              <a:rPr lang="ru-RU" dirty="0"/>
              <a:t>; </a:t>
            </a:r>
          </a:p>
          <a:p>
            <a:pPr>
              <a:spcBef>
                <a:spcPts val="600"/>
              </a:spcBef>
            </a:pPr>
            <a:r>
              <a:rPr lang="ru-RU" dirty="0"/>
              <a:t>общая доза базального инсулина = 50 % от суточной дозы = 18 Ед.; </a:t>
            </a:r>
          </a:p>
          <a:p>
            <a:pPr>
              <a:spcBef>
                <a:spcPts val="600"/>
              </a:spcBef>
            </a:pPr>
            <a:r>
              <a:rPr lang="ru-RU" dirty="0"/>
              <a:t>общая доза </a:t>
            </a:r>
            <a:r>
              <a:rPr lang="ru-RU" dirty="0" err="1"/>
              <a:t>прандиального</a:t>
            </a:r>
            <a:r>
              <a:rPr lang="ru-RU" dirty="0"/>
              <a:t> инсулина = 50 % от суточной дозы = 18 Ед.; </a:t>
            </a:r>
          </a:p>
          <a:p>
            <a:pPr>
              <a:spcBef>
                <a:spcPts val="600"/>
              </a:spcBef>
            </a:pPr>
            <a:r>
              <a:rPr lang="ru-RU" dirty="0"/>
              <a:t>доза  </a:t>
            </a:r>
            <a:r>
              <a:rPr lang="ru-RU" dirty="0" err="1"/>
              <a:t>прандиального</a:t>
            </a:r>
            <a:r>
              <a:rPr lang="ru-RU" dirty="0"/>
              <a:t>  инсулина  перед  завтраком,  обедом  и ужином  =  1/3  от общей </a:t>
            </a:r>
            <a:r>
              <a:rPr lang="ru-RU" dirty="0" smtClean="0"/>
              <a:t>дозы </a:t>
            </a:r>
            <a:r>
              <a:rPr lang="ru-RU" dirty="0" err="1"/>
              <a:t>прандиального</a:t>
            </a:r>
            <a:r>
              <a:rPr lang="ru-RU" dirty="0"/>
              <a:t> инсулина = 6 Ед. </a:t>
            </a:r>
          </a:p>
          <a:p>
            <a:pPr>
              <a:spcBef>
                <a:spcPts val="600"/>
              </a:spcBef>
            </a:pPr>
            <a:r>
              <a:rPr lang="ru-RU" dirty="0"/>
              <a:t>Дальнейшее  перераспределение  доз  инсулина  проводится  в зависимости </a:t>
            </a:r>
            <a:r>
              <a:rPr lang="ru-RU" dirty="0" smtClean="0"/>
              <a:t>от </a:t>
            </a:r>
            <a:r>
              <a:rPr lang="ru-RU" dirty="0"/>
              <a:t>результатов гликемического профиля: </a:t>
            </a:r>
          </a:p>
          <a:p>
            <a:pPr>
              <a:spcBef>
                <a:spcPts val="600"/>
              </a:spcBef>
            </a:pPr>
            <a:r>
              <a:rPr lang="ru-RU" dirty="0"/>
              <a:t>коррекция  дозы  </a:t>
            </a:r>
            <a:r>
              <a:rPr lang="ru-RU" dirty="0" err="1"/>
              <a:t>болюсного</a:t>
            </a:r>
            <a:r>
              <a:rPr lang="ru-RU" dirty="0"/>
              <a:t>  (</a:t>
            </a:r>
            <a:r>
              <a:rPr lang="ru-RU" dirty="0" err="1"/>
              <a:t>прандиального</a:t>
            </a:r>
            <a:r>
              <a:rPr lang="ru-RU" dirty="0"/>
              <a:t>)  инсулина  осуществляется  ежедневно </a:t>
            </a:r>
            <a:r>
              <a:rPr lang="ru-RU" dirty="0" smtClean="0"/>
              <a:t>и </a:t>
            </a:r>
            <a:r>
              <a:rPr lang="ru-RU" dirty="0"/>
              <a:t>зависит от уровня гликемии и количества углеводов в еде; </a:t>
            </a:r>
          </a:p>
          <a:p>
            <a:pPr>
              <a:spcBef>
                <a:spcPts val="600"/>
              </a:spcBef>
            </a:pPr>
            <a:r>
              <a:rPr lang="ru-RU" dirty="0"/>
              <a:t>при  достижении  компенсации  диабета  для коррекции  доз  </a:t>
            </a:r>
            <a:r>
              <a:rPr lang="ru-RU" dirty="0" err="1"/>
              <a:t>прандиального</a:t>
            </a:r>
            <a:r>
              <a:rPr lang="ru-RU" dirty="0"/>
              <a:t>  инсулина </a:t>
            </a:r>
            <a:r>
              <a:rPr lang="ru-RU" dirty="0" smtClean="0"/>
              <a:t>вычисляют  </a:t>
            </a:r>
            <a:r>
              <a:rPr lang="ru-RU" dirty="0"/>
              <a:t>углеводный  коэффициент  (количество  единиц  инсулина  на 1  УЕ)  и фактор </a:t>
            </a:r>
            <a:r>
              <a:rPr lang="ru-RU" dirty="0" smtClean="0"/>
              <a:t>чувствительности </a:t>
            </a:r>
            <a:r>
              <a:rPr lang="ru-RU" dirty="0"/>
              <a:t>к инсулину (на сколько </a:t>
            </a:r>
            <a:r>
              <a:rPr lang="ru-RU" dirty="0" err="1"/>
              <a:t>ммоль</a:t>
            </a:r>
            <a:r>
              <a:rPr lang="ru-RU" dirty="0"/>
              <a:t>/л снижает повышенный уровень глюкозы </a:t>
            </a:r>
            <a:r>
              <a:rPr lang="ru-RU" dirty="0" smtClean="0"/>
              <a:t>крови </a:t>
            </a:r>
            <a:r>
              <a:rPr lang="ru-RU" dirty="0"/>
              <a:t>1 ЕД. инсулина)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общие правила подбора схемы инсулинотерапии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29527714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647" y="0"/>
            <a:ext cx="8415503" cy="6858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Модификация образа жизни (</a:t>
            </a:r>
            <a:r>
              <a:rPr lang="ru-RU" dirty="0"/>
              <a:t>направлена на профилактику или лечение</a:t>
            </a:r>
            <a:br>
              <a:rPr lang="ru-RU" dirty="0"/>
            </a:br>
            <a:r>
              <a:rPr lang="ru-RU" dirty="0"/>
              <a:t>избыточной массы тела и </a:t>
            </a:r>
            <a:r>
              <a:rPr lang="ru-RU" dirty="0" smtClean="0"/>
              <a:t>ожирения и в</a:t>
            </a:r>
            <a:r>
              <a:rPr lang="ru-RU" dirty="0"/>
              <a:t>ключает рекомендации по питанию, регулярной физической активности, </a:t>
            </a:r>
            <a:r>
              <a:rPr lang="ru-RU" dirty="0" smtClean="0"/>
              <a:t>отказу от курения</a:t>
            </a:r>
            <a:r>
              <a:rPr lang="ru-RU" dirty="0"/>
              <a:t>, отказу или </a:t>
            </a:r>
            <a:r>
              <a:rPr lang="ru-RU" dirty="0" smtClean="0"/>
              <a:t>умеренному употреблению алкоголя)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Медикаментозная терапия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Коррекция </a:t>
            </a:r>
            <a:r>
              <a:rPr lang="ru-RU" dirty="0" err="1"/>
              <a:t>инсулинорезистентности</a:t>
            </a:r>
            <a:r>
              <a:rPr lang="ru-RU" dirty="0"/>
              <a:t>/ожирения (</a:t>
            </a:r>
            <a:r>
              <a:rPr lang="ru-RU" dirty="0" err="1"/>
              <a:t>бигуаниды</a:t>
            </a:r>
            <a:r>
              <a:rPr lang="ru-RU" dirty="0"/>
              <a:t>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Контроль гликемии (</a:t>
            </a:r>
            <a:r>
              <a:rPr lang="ru-RU" dirty="0" err="1"/>
              <a:t>антигипергликемические</a:t>
            </a:r>
            <a:r>
              <a:rPr lang="ru-RU" dirty="0"/>
              <a:t> препараты и инсулинотерапия)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Снижение сердечно-сосудистого риска и коррекция </a:t>
            </a:r>
            <a:r>
              <a:rPr lang="ru-RU" dirty="0" err="1"/>
              <a:t>дислипидемии</a:t>
            </a:r>
            <a:r>
              <a:rPr lang="ru-RU" dirty="0"/>
              <a:t> (</a:t>
            </a:r>
            <a:r>
              <a:rPr lang="ru-RU" dirty="0" err="1" smtClean="0"/>
              <a:t>статины</a:t>
            </a:r>
            <a:r>
              <a:rPr lang="ru-RU" dirty="0" smtClean="0"/>
              <a:t>/</a:t>
            </a:r>
            <a:r>
              <a:rPr lang="ru-RU" dirty="0" err="1" smtClean="0"/>
              <a:t>фибраты</a:t>
            </a:r>
            <a:r>
              <a:rPr lang="ru-RU" dirty="0" smtClean="0"/>
              <a:t>/</a:t>
            </a:r>
            <a:r>
              <a:rPr lang="ru-RU" dirty="0" err="1" smtClean="0"/>
              <a:t>эзетимиб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/>
              <a:t>Нефропротекция</a:t>
            </a:r>
            <a:r>
              <a:rPr lang="ru-RU" dirty="0"/>
              <a:t> и контроль артериального давления (ингибиторы РААС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Антитромбоцитарная</a:t>
            </a:r>
            <a:r>
              <a:rPr lang="ru-RU" dirty="0" smtClean="0"/>
              <a:t> терапия (ацетилсалициловая кислота) как первичная профилактика осложнений у пациентов высокого и очень высокого сердечно-сосудистого риска 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Дополнительный контроль артериального давления при необходимости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Лечение хронических осложнений сахарного диабета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Обучение в «Школе диабета»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Самоконтроль: самоконтроль гликемии, массы тела и АД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Хирургическое лечение (метаболическая хирургия при </a:t>
            </a:r>
            <a:r>
              <a:rPr lang="ru-RU" dirty="0" err="1" smtClean="0"/>
              <a:t>морбидном</a:t>
            </a:r>
            <a:r>
              <a:rPr lang="ru-RU" dirty="0" smtClean="0"/>
              <a:t> ожирении): </a:t>
            </a:r>
            <a:r>
              <a:rPr lang="ru-RU" dirty="0"/>
              <a:t>может быть </a:t>
            </a:r>
            <a:r>
              <a:rPr lang="ru-RU" dirty="0" smtClean="0"/>
              <a:t>рекомендовано как </a:t>
            </a:r>
            <a:r>
              <a:rPr lang="ru-RU" dirty="0"/>
              <a:t>метод лечения </a:t>
            </a:r>
            <a:r>
              <a:rPr lang="ru-RU" dirty="0" smtClean="0"/>
              <a:t>у </a:t>
            </a:r>
            <a:r>
              <a:rPr lang="ru-RU" dirty="0"/>
              <a:t>пациентов с ИМТ </a:t>
            </a:r>
            <a:r>
              <a:rPr lang="ru-RU" dirty="0" smtClean="0"/>
              <a:t>&gt;35 </a:t>
            </a:r>
            <a:r>
              <a:rPr lang="ru-RU" dirty="0"/>
              <a:t>кг/м</a:t>
            </a:r>
            <a:r>
              <a:rPr lang="ru-RU" baseline="30000" dirty="0"/>
              <a:t>2</a:t>
            </a:r>
            <a:r>
              <a:rPr lang="ru-RU" dirty="0"/>
              <a:t>, не достигших </a:t>
            </a:r>
            <a:r>
              <a:rPr lang="ru-RU" dirty="0" smtClean="0"/>
              <a:t>снижения массы </a:t>
            </a:r>
            <a:r>
              <a:rPr lang="ru-RU" dirty="0"/>
              <a:t>тела и контроля гликемии на фоне лечения. Цель метаболической хирургии </a:t>
            </a:r>
            <a:r>
              <a:rPr lang="ru-RU" dirty="0" smtClean="0"/>
              <a:t>– снижение </a:t>
            </a:r>
            <a:r>
              <a:rPr lang="ru-RU" dirty="0"/>
              <a:t>массы тела, достижение компенсации углеводного обмена и минимизация</a:t>
            </a:r>
            <a:br>
              <a:rPr lang="ru-RU" dirty="0"/>
            </a:br>
            <a:r>
              <a:rPr lang="ru-RU" dirty="0"/>
              <a:t>использования </a:t>
            </a:r>
            <a:r>
              <a:rPr lang="ru-RU" dirty="0" err="1"/>
              <a:t>глюкозоснижающих</a:t>
            </a:r>
            <a:r>
              <a:rPr lang="ru-RU" dirty="0"/>
              <a:t> препаратов</a:t>
            </a:r>
            <a:r>
              <a:rPr lang="ru-RU" dirty="0" smtClean="0"/>
              <a:t>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лечебная программа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7940312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лечебное 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8215" y="204716"/>
            <a:ext cx="8374394" cy="646903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Цели: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Нормализация </a:t>
            </a:r>
            <a:r>
              <a:rPr lang="ru-RU" dirty="0"/>
              <a:t>массы </a:t>
            </a:r>
            <a:r>
              <a:rPr lang="ru-RU" dirty="0" smtClean="0"/>
              <a:t>тела;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Компенсация углеводного обмена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повышении ИМТ рекомендуется </a:t>
            </a:r>
            <a:r>
              <a:rPr lang="ru-RU" dirty="0" err="1" smtClean="0"/>
              <a:t>гипокалорийная</a:t>
            </a:r>
            <a:r>
              <a:rPr lang="ru-RU" dirty="0" smtClean="0"/>
              <a:t> диета с дефицитом калорий от 500 ккал до 1000 ккал в сутки, как правило, менее 1800 ккал, но не менее 1500 ккал в сутки для мужчин и не менее 1200 ккал в сутки для женщин: максимальное ограничение продуктов с высоким содержанием жира (</a:t>
            </a:r>
            <a:r>
              <a:rPr lang="en-US" dirty="0" smtClean="0"/>
              <a:t>&lt;7% </a:t>
            </a:r>
            <a:r>
              <a:rPr lang="ru-RU" dirty="0" smtClean="0"/>
              <a:t>общего </a:t>
            </a:r>
            <a:r>
              <a:rPr lang="ru-RU" dirty="0" err="1" smtClean="0"/>
              <a:t>калоража</a:t>
            </a:r>
            <a:r>
              <a:rPr lang="en-US" dirty="0" smtClean="0"/>
              <a:t>)</a:t>
            </a:r>
            <a:r>
              <a:rPr lang="ru-RU" dirty="0" smtClean="0"/>
              <a:t>и легкоусвояемых углеводов, ограничение сложных углеводов и белков приблизительно в 2 раза по сравнению с рационом до лечения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повышении ИМТ </a:t>
            </a:r>
            <a:r>
              <a:rPr lang="ru-RU" dirty="0"/>
              <a:t>и сопутствующей инсулинотерапии </a:t>
            </a:r>
            <a:r>
              <a:rPr lang="ru-RU" dirty="0" smtClean="0"/>
              <a:t>рекомендуется </a:t>
            </a:r>
            <a:r>
              <a:rPr lang="ru-RU" dirty="0" err="1" smtClean="0"/>
              <a:t>гипокалорийная</a:t>
            </a:r>
            <a:r>
              <a:rPr lang="ru-RU" dirty="0" smtClean="0"/>
              <a:t> диета с подсчётом хлебных единиц.</a:t>
            </a:r>
          </a:p>
          <a:p>
            <a:pPr>
              <a:spcBef>
                <a:spcPts val="600"/>
              </a:spcBef>
            </a:pPr>
            <a:r>
              <a:rPr lang="ru-RU" dirty="0"/>
              <a:t>При высокой </a:t>
            </a:r>
            <a:r>
              <a:rPr lang="ru-RU" dirty="0" err="1"/>
              <a:t>постпрандиальной</a:t>
            </a:r>
            <a:r>
              <a:rPr lang="ru-RU" dirty="0"/>
              <a:t> гипергликемии рекомендуется строгое ограничение </a:t>
            </a:r>
            <a:r>
              <a:rPr lang="ru-RU" dirty="0" smtClean="0"/>
              <a:t>легкоусвояемых </a:t>
            </a:r>
            <a:r>
              <a:rPr lang="ru-RU" dirty="0"/>
              <a:t>углеводов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нормальной ИМТ ограничение калорийности диеты и подсчёт хлебных единиц не показаны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нормальной ИМТ и сопутствующей инсулинотерапии необходим подсчёт хлебных единиц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Рекомендуется исключение продуктов, богатых </a:t>
            </a:r>
            <a:r>
              <a:rPr lang="ru-RU" dirty="0" err="1" smtClean="0"/>
              <a:t>трансжирами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Рекомендуются продукты, содержащие мононенасыщенные жирные кислоты и полиненасыщенные жиры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Обязательно употребление продуктов, богатых растительными волокнами: ежедневно следует употреблять не менее 40 г пищевых растительных волокон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Потеря массы тела должна составлять не более 0,5 кг в неделю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Голодание категорически противопоказано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Обязательное исключение алкоголя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43168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лечебное питание,</a:t>
            </a:r>
            <a:br>
              <a:rPr lang="ru-RU" sz="2800" dirty="0" smtClean="0"/>
            </a:br>
            <a:r>
              <a:rPr lang="ru-RU" sz="2400" dirty="0" smtClean="0"/>
              <a:t>принципы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6150" y="864108"/>
            <a:ext cx="8229600" cy="51206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Легкоусвояемые углеводы: сахар, мёд, кондитерские изделия, варенье, сладкие напитки, фруктовые сладкие соки, компоты, свежевыжатые соки, манная крупа, рис</a:t>
            </a:r>
          </a:p>
          <a:p>
            <a:r>
              <a:rPr lang="ru-RU" dirty="0" smtClean="0"/>
              <a:t>Насыщенные жиры и холестерин: жирные сыры, сметана, мороженое, цельное или 2% молоко, свиной жир, масло, шоколад, кожа птицы, желтки яиц, печень и другие внутренние органы животных, жирное мясо</a:t>
            </a:r>
          </a:p>
          <a:p>
            <a:r>
              <a:rPr lang="ru-RU" dirty="0" err="1" smtClean="0"/>
              <a:t>Трансжиры</a:t>
            </a:r>
            <a:r>
              <a:rPr lang="ru-RU" dirty="0" smtClean="0"/>
              <a:t>: маргарины для выпечки, кулинарный жир, крекеры, чипсы</a:t>
            </a:r>
          </a:p>
          <a:p>
            <a:r>
              <a:rPr lang="ru-RU" dirty="0" smtClean="0"/>
              <a:t>1 хлебная единица = 12 г углеводов = 1 кусок хлеба = 1 стакан молока = 2 ст. ложки каши = 1 маленькое яблоко</a:t>
            </a:r>
          </a:p>
          <a:p>
            <a:r>
              <a:rPr lang="ru-RU" dirty="0" smtClean="0"/>
              <a:t>Мононенасыщенные жирные кислоты и полиненасыщенные жиры: авокадо, орехи, оливковое, кукурузное, хлопковое, соевое, подсолнечное, льняное масло, оливки, кунжут, подсолнух; тунец, сельдь, скумбрия, сардины, лосось</a:t>
            </a:r>
          </a:p>
          <a:p>
            <a:r>
              <a:rPr lang="ru-RU" dirty="0" smtClean="0"/>
              <a:t>Соотношение ингредиентов пищи: жиры (преимущественно растительные) 30% : сложные углеводы 50-55% : белки 15-20%; </a:t>
            </a:r>
            <a:r>
              <a:rPr lang="ru-RU" dirty="0" err="1" smtClean="0"/>
              <a:t>насыщеннные</a:t>
            </a:r>
            <a:r>
              <a:rPr lang="ru-RU" dirty="0" smtClean="0"/>
              <a:t> жиры не более 7%.</a:t>
            </a:r>
          </a:p>
          <a:p>
            <a:r>
              <a:rPr lang="ru-RU" dirty="0" smtClean="0"/>
              <a:t>Продукты, рекомендуемые в умеренном количестве: хлеб чёрный с отрубями, макароны из муки грубого помола, крупы гречневая, овсяная; бобовые</a:t>
            </a:r>
          </a:p>
          <a:p>
            <a:r>
              <a:rPr lang="ru-RU" dirty="0" smtClean="0"/>
              <a:t>Низкокалорийные продукты в рационе не ограничиваются: овощи, зелень (помидоры, огурцы, капуста, салат, болгарский перец, петрушка, сельдерей и др.).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4513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отказ от вредных привычек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864108"/>
            <a:ext cx="8248996" cy="5120640"/>
          </a:xfrm>
        </p:spPr>
        <p:txBody>
          <a:bodyPr/>
          <a:lstStyle/>
          <a:p>
            <a:r>
              <a:rPr lang="ru-RU" dirty="0" smtClean="0"/>
              <a:t>Прекращение курения – обязательное условие для всех пациентов с сахарным диабетом</a:t>
            </a:r>
          </a:p>
          <a:p>
            <a:r>
              <a:rPr lang="ru-RU" dirty="0" smtClean="0"/>
              <a:t>Прекращение употребления алкоголя </a:t>
            </a:r>
            <a:r>
              <a:rPr lang="ru-RU" dirty="0"/>
              <a:t>– обязательное условие для всех пациентов с сахарным диабетом</a:t>
            </a:r>
          </a:p>
        </p:txBody>
      </p:sp>
    </p:spTree>
    <p:extLst>
      <p:ext uri="{BB962C8B-B14F-4D97-AF65-F5344CB8AC3E}">
        <p14:creationId xmlns:p14="http://schemas.microsoft.com/office/powerpoint/2010/main" val="20652965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режим физической активности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70" y="170411"/>
            <a:ext cx="8380614" cy="65227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Физическая активность:</a:t>
            </a:r>
          </a:p>
          <a:p>
            <a:pPr>
              <a:buFontTx/>
              <a:buChar char="-"/>
            </a:pPr>
            <a:r>
              <a:rPr lang="ru-RU" dirty="0" smtClean="0"/>
              <a:t>Снижает </a:t>
            </a:r>
            <a:r>
              <a:rPr lang="ru-RU" dirty="0" err="1" smtClean="0"/>
              <a:t>постпрандиальную</a:t>
            </a:r>
            <a:r>
              <a:rPr lang="ru-RU" dirty="0" smtClean="0"/>
              <a:t> гипергликемию за счёт </a:t>
            </a:r>
            <a:r>
              <a:rPr lang="ru-RU" dirty="0" err="1" smtClean="0"/>
              <a:t>безинсулинового</a:t>
            </a:r>
            <a:r>
              <a:rPr lang="ru-RU" dirty="0" smtClean="0"/>
              <a:t> усвоения глюкозы работающими мышцами,</a:t>
            </a:r>
          </a:p>
          <a:p>
            <a:pPr>
              <a:buFontTx/>
              <a:buChar char="-"/>
            </a:pPr>
            <a:r>
              <a:rPr lang="ru-RU" dirty="0" smtClean="0"/>
              <a:t>Активизирует анаэробный гликолиз,</a:t>
            </a:r>
          </a:p>
          <a:p>
            <a:pPr>
              <a:buFontTx/>
              <a:buChar char="-"/>
            </a:pPr>
            <a:r>
              <a:rPr lang="ru-RU" dirty="0" smtClean="0"/>
              <a:t>Повышает чувствительность рецепторов периферических тканей к инсулину, снижая тем самым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Снижает уровень </a:t>
            </a:r>
            <a:r>
              <a:rPr lang="ru-RU" dirty="0" err="1" smtClean="0"/>
              <a:t>триглицеридемии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Компенсирует углеводный обмен,</a:t>
            </a:r>
          </a:p>
          <a:p>
            <a:pPr>
              <a:buFontTx/>
              <a:buChar char="-"/>
            </a:pPr>
            <a:r>
              <a:rPr lang="ru-RU" dirty="0" smtClean="0"/>
              <a:t>Снижает массу тела и выраженность абдоминального ожирения,</a:t>
            </a:r>
          </a:p>
          <a:p>
            <a:pPr>
              <a:buFontTx/>
              <a:buChar char="-"/>
            </a:pPr>
            <a:r>
              <a:rPr lang="ru-RU" dirty="0"/>
              <a:t>Нормализует артериальное </a:t>
            </a:r>
            <a:r>
              <a:rPr lang="ru-RU" dirty="0" smtClean="0"/>
              <a:t>давление,</a:t>
            </a:r>
          </a:p>
          <a:p>
            <a:pPr>
              <a:buFontTx/>
              <a:buChar char="-"/>
            </a:pPr>
            <a:r>
              <a:rPr lang="ru-RU" dirty="0" smtClean="0"/>
              <a:t>Повышает сердечно-сосудистый резерв,</a:t>
            </a:r>
          </a:p>
          <a:p>
            <a:pPr>
              <a:buFontTx/>
              <a:buChar char="-"/>
            </a:pPr>
            <a:r>
              <a:rPr lang="ru-RU" dirty="0" smtClean="0"/>
              <a:t>Уменьшает эмоциональное напряжение, улучшает настроение,</a:t>
            </a:r>
          </a:p>
          <a:p>
            <a:pPr>
              <a:buFontTx/>
              <a:buChar char="-"/>
            </a:pPr>
            <a:r>
              <a:rPr lang="ru-RU" dirty="0" smtClean="0"/>
              <a:t>Улучшает функции других органов и систем (желудочно-кишечного тракта, половых органов и др.) </a:t>
            </a:r>
            <a:endParaRPr lang="ru-RU" dirty="0"/>
          </a:p>
          <a:p>
            <a:r>
              <a:rPr lang="ru-RU" dirty="0" smtClean="0"/>
              <a:t>Режим физической активности подбирается индивидуально </a:t>
            </a:r>
          </a:p>
          <a:p>
            <a:r>
              <a:rPr lang="ru-RU" dirty="0" smtClean="0"/>
              <a:t>Предпочтительны аэробные физические нагрузки и упражнения (утренняя гимнастика, ежедневная ходьба в течение 30-60 минут, езда на велосипеде, бег, плавание)</a:t>
            </a:r>
          </a:p>
          <a:p>
            <a:r>
              <a:rPr lang="ru-RU" dirty="0" smtClean="0"/>
              <a:t>Физическая активность должна присутствовать ежедневно, не менее 150 минут в неделю</a:t>
            </a:r>
          </a:p>
          <a:p>
            <a:r>
              <a:rPr lang="ru-RU" dirty="0" smtClean="0"/>
              <a:t>Пациенты, получающие инсулинотерапию или пероральные препараты, стимулирующие секрецию инсулина, должны быть информированы о возможности гипогликемии при интенсивной физической нагрузке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89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2800" dirty="0" smtClean="0"/>
              <a:t>этиологические аспекты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4720" y="137160"/>
            <a:ext cx="8336280" cy="653796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Основные этиологические факторы: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b="1" dirty="0" smtClean="0"/>
              <a:t>Генетические факторы </a:t>
            </a:r>
            <a:r>
              <a:rPr lang="ru-RU" dirty="0" smtClean="0"/>
              <a:t>(в настоящее время известно более 100 генов, ассоциированных с риском развития сахарного </a:t>
            </a:r>
            <a:r>
              <a:rPr lang="ru-RU" dirty="0"/>
              <a:t>д</a:t>
            </a:r>
            <a:r>
              <a:rPr lang="ru-RU" dirty="0" smtClean="0"/>
              <a:t>иабета </a:t>
            </a:r>
            <a:r>
              <a:rPr lang="en-US" dirty="0" smtClean="0"/>
              <a:t>II</a:t>
            </a:r>
            <a:r>
              <a:rPr lang="ru-RU" dirty="0" smtClean="0"/>
              <a:t> типа; риск развития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типа, если один из родителей уже страдает этим заболеванием составляет 35-39%, если оба – 60-70%, у монозиготных близнецов – 58-65%, у гетерозиготных – 16-30%): 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биосинтеза А- и В-цепей инсулина (</a:t>
            </a:r>
            <a:r>
              <a:rPr lang="ru-RU" dirty="0"/>
              <a:t>полиморфизм генов </a:t>
            </a:r>
            <a:r>
              <a:rPr lang="ru-RU" dirty="0" smtClean="0"/>
              <a:t>11 хромосомы)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синтеза рецепторов к инсулину </a:t>
            </a:r>
            <a:r>
              <a:rPr lang="ru-RU" dirty="0"/>
              <a:t>(полиморфизм генов </a:t>
            </a:r>
            <a:r>
              <a:rPr lang="ru-RU" dirty="0" smtClean="0"/>
              <a:t>19 </a:t>
            </a:r>
            <a:r>
              <a:rPr lang="ru-RU" dirty="0"/>
              <a:t>хромосомы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синтеза белка субстрата </a:t>
            </a:r>
            <a:r>
              <a:rPr lang="ru-RU" dirty="0" err="1" smtClean="0"/>
              <a:t>киназы</a:t>
            </a:r>
            <a:r>
              <a:rPr lang="ru-RU" dirty="0" smtClean="0"/>
              <a:t> инсулинового рецептора (</a:t>
            </a:r>
            <a:r>
              <a:rPr lang="en-US" dirty="0" smtClean="0"/>
              <a:t>IRS-1)</a:t>
            </a:r>
            <a:endParaRPr lang="ru-RU" dirty="0" smtClean="0"/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синтеза белков-транспортёров глюкозы в клетки (</a:t>
            </a:r>
            <a:r>
              <a:rPr lang="en-US" dirty="0" smtClean="0"/>
              <a:t>GLUT 1-5)</a:t>
            </a:r>
            <a:r>
              <a:rPr lang="ru-RU" dirty="0" smtClean="0"/>
              <a:t> (изменение генов 1 хромосомы)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контроля синтеза </a:t>
            </a:r>
            <a:r>
              <a:rPr lang="en-US" dirty="0" smtClean="0"/>
              <a:t>Na</a:t>
            </a:r>
            <a:r>
              <a:rPr lang="ru-RU" dirty="0" smtClean="0"/>
              <a:t>-глюкозного </a:t>
            </a:r>
            <a:r>
              <a:rPr lang="ru-RU" dirty="0" err="1" smtClean="0"/>
              <a:t>симпортёра</a:t>
            </a:r>
            <a:r>
              <a:rPr lang="ru-RU" dirty="0" smtClean="0"/>
              <a:t> (</a:t>
            </a:r>
            <a:r>
              <a:rPr lang="ru-RU" dirty="0" err="1" smtClean="0"/>
              <a:t>котранспортёра</a:t>
            </a:r>
            <a:r>
              <a:rPr lang="ru-RU" dirty="0" smtClean="0"/>
              <a:t>), определяющего активный транспорт глюкозы из просвета почечных канальцев в кровь против градиента концентрации, что способствует повышенной </a:t>
            </a:r>
            <a:r>
              <a:rPr lang="ru-RU" dirty="0" err="1" smtClean="0"/>
              <a:t>реабсорбции</a:t>
            </a:r>
            <a:r>
              <a:rPr lang="ru-RU" dirty="0" smtClean="0"/>
              <a:t> глюкозы </a:t>
            </a:r>
            <a:r>
              <a:rPr lang="ru-RU" dirty="0"/>
              <a:t>(изменение генов </a:t>
            </a:r>
            <a:r>
              <a:rPr lang="ru-RU" dirty="0" smtClean="0"/>
              <a:t>22 </a:t>
            </a:r>
            <a:r>
              <a:rPr lang="ru-RU" dirty="0"/>
              <a:t>хромосомы)</a:t>
            </a:r>
            <a:r>
              <a:rPr lang="ru-RU" dirty="0" smtClean="0"/>
              <a:t>  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синтеза </a:t>
            </a:r>
            <a:r>
              <a:rPr lang="en-US" dirty="0" smtClean="0"/>
              <a:t>FABR-2-</a:t>
            </a:r>
            <a:r>
              <a:rPr lang="ru-RU" dirty="0" smtClean="0"/>
              <a:t>белка, связывающего жирные кислоты, что ведёт к увеличению в крови свободных жирных кислот, которые являются негормональными антагонистами инсулина (изменение </a:t>
            </a:r>
            <a:r>
              <a:rPr lang="ru-RU" dirty="0"/>
              <a:t>генов </a:t>
            </a:r>
            <a:r>
              <a:rPr lang="ru-RU" dirty="0" smtClean="0"/>
              <a:t>региона 4</a:t>
            </a:r>
            <a:r>
              <a:rPr lang="en-US" dirty="0" smtClean="0"/>
              <a:t>q</a:t>
            </a:r>
            <a:r>
              <a:rPr lang="ru-RU" dirty="0"/>
              <a:t> </a:t>
            </a:r>
            <a:r>
              <a:rPr lang="ru-RU" dirty="0" smtClean="0"/>
              <a:t>4-ой </a:t>
            </a:r>
            <a:r>
              <a:rPr lang="ru-RU" dirty="0"/>
              <a:t>хромосомы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Гиперсекреция глюкагона в результате мутации </a:t>
            </a:r>
            <a:r>
              <a:rPr lang="en-US" dirty="0" smtClean="0"/>
              <a:t>2 </a:t>
            </a:r>
            <a:r>
              <a:rPr lang="ru-RU" dirty="0" err="1" smtClean="0"/>
              <a:t>экзона</a:t>
            </a:r>
            <a:r>
              <a:rPr lang="ru-RU" dirty="0" smtClean="0"/>
              <a:t> гена рецептора глюкагона (гормональный антагонист инсулина)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Нарушение синтеза гликогена в результате мутации гена фермента </a:t>
            </a:r>
            <a:r>
              <a:rPr lang="ru-RU" dirty="0" err="1" smtClean="0"/>
              <a:t>гликогенсинтетазы</a:t>
            </a:r>
            <a:r>
              <a:rPr lang="ru-RU" dirty="0" smtClean="0"/>
              <a:t>, что ведёт к повышению продукции глюкозы печенью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Изменения гена </a:t>
            </a:r>
            <a:r>
              <a:rPr lang="ru-RU" dirty="0" err="1" smtClean="0"/>
              <a:t>адипонектина</a:t>
            </a:r>
            <a:r>
              <a:rPr lang="ru-RU" dirty="0" smtClean="0"/>
              <a:t> и рецепторов к нему, что ведёт к развитию атеросклероза и </a:t>
            </a:r>
            <a:r>
              <a:rPr lang="ru-RU" dirty="0" err="1" smtClean="0"/>
              <a:t>инсулинорезистентности</a:t>
            </a:r>
            <a:endParaRPr lang="ru-RU" dirty="0" smtClean="0"/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Активация гена рецептора </a:t>
            </a:r>
            <a:r>
              <a:rPr lang="ru-RU" dirty="0" err="1" smtClean="0"/>
              <a:t>пролифератора</a:t>
            </a:r>
            <a:r>
              <a:rPr lang="ru-RU" dirty="0" smtClean="0"/>
              <a:t> </a:t>
            </a:r>
            <a:r>
              <a:rPr lang="ru-RU" dirty="0" err="1" smtClean="0"/>
              <a:t>пероксисом</a:t>
            </a:r>
            <a:r>
              <a:rPr lang="ru-RU" dirty="0" smtClean="0"/>
              <a:t> гамма-2 типа из </a:t>
            </a:r>
            <a:r>
              <a:rPr lang="ru-RU" dirty="0" err="1" smtClean="0"/>
              <a:t>суперсемейства</a:t>
            </a:r>
            <a:r>
              <a:rPr lang="ru-RU" dirty="0" smtClean="0"/>
              <a:t> ядерных рецепторов, что приводит к дифференцировке </a:t>
            </a:r>
            <a:r>
              <a:rPr lang="ru-RU" dirty="0" err="1" smtClean="0"/>
              <a:t>адипоцитов</a:t>
            </a:r>
            <a:r>
              <a:rPr lang="ru-RU" dirty="0" smtClean="0"/>
              <a:t>, ускоряет </a:t>
            </a:r>
            <a:r>
              <a:rPr lang="ru-RU" dirty="0" err="1" smtClean="0"/>
              <a:t>адипогенез</a:t>
            </a:r>
            <a:r>
              <a:rPr lang="ru-RU" dirty="0"/>
              <a:t> </a:t>
            </a:r>
            <a:r>
              <a:rPr lang="ru-RU" dirty="0" smtClean="0"/>
              <a:t>(полиморфизм гена </a:t>
            </a:r>
            <a:r>
              <a:rPr lang="en-US" dirty="0" smtClean="0"/>
              <a:t>PPARG2)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b="1" dirty="0" smtClean="0"/>
              <a:t>Факторы внешней среды: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Переедание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Ожирение на фоне низкой активности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u-RU" dirty="0" smtClean="0"/>
              <a:t>Психоэмоциональный </a:t>
            </a:r>
            <a:r>
              <a:rPr lang="ru-RU" dirty="0" err="1" smtClean="0"/>
              <a:t>дистресс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2339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7100" y="0"/>
            <a:ext cx="8362950" cy="68580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/>
              <a:t>Применяется пошаговый алгоритм индивидуализированного выбора</a:t>
            </a:r>
            <a:br>
              <a:rPr lang="ru-RU" dirty="0"/>
            </a:br>
            <a:r>
              <a:rPr lang="ru-RU" dirty="0" err="1"/>
              <a:t>глюкозоснижающей</a:t>
            </a:r>
            <a:r>
              <a:rPr lang="ru-RU" dirty="0"/>
              <a:t> терапии в зависимости от уровня HbA1c на момент диагностики</a:t>
            </a:r>
            <a:r>
              <a:rPr lang="ru-RU" dirty="0" smtClean="0"/>
              <a:t>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исходный </a:t>
            </a:r>
            <a:r>
              <a:rPr lang="ru-RU" dirty="0"/>
              <a:t>HbA1c </a:t>
            </a:r>
            <a:r>
              <a:rPr lang="ru-RU" dirty="0" smtClean="0"/>
              <a:t>6,5-7,5% </a:t>
            </a:r>
            <a:r>
              <a:rPr lang="ru-RU" dirty="0"/>
              <a:t>– </a:t>
            </a:r>
            <a:r>
              <a:rPr lang="ru-RU" dirty="0" err="1"/>
              <a:t>монотерапия</a:t>
            </a:r>
            <a:r>
              <a:rPr lang="ru-RU" dirty="0"/>
              <a:t> (чаще всего </a:t>
            </a:r>
            <a:r>
              <a:rPr lang="ru-RU" dirty="0" err="1"/>
              <a:t>метформин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исходный </a:t>
            </a:r>
            <a:r>
              <a:rPr lang="ru-RU" dirty="0"/>
              <a:t>HbA1c </a:t>
            </a:r>
            <a:r>
              <a:rPr lang="ru-RU" dirty="0" smtClean="0"/>
              <a:t>7,6-10,0% </a:t>
            </a:r>
            <a:r>
              <a:rPr lang="ru-RU" dirty="0"/>
              <a:t>– комбинация двух или трех </a:t>
            </a:r>
            <a:r>
              <a:rPr lang="ru-RU" dirty="0" smtClean="0"/>
              <a:t>лекарственных средств </a:t>
            </a:r>
            <a:r>
              <a:rPr lang="ru-RU" dirty="0"/>
              <a:t>с разным </a:t>
            </a:r>
            <a:r>
              <a:rPr lang="ru-RU" dirty="0" smtClean="0"/>
              <a:t>механизмом действия;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исходный </a:t>
            </a:r>
            <a:r>
              <a:rPr lang="ru-RU" dirty="0"/>
              <a:t>HbA1c &gt;</a:t>
            </a:r>
            <a:r>
              <a:rPr lang="ru-RU" dirty="0" smtClean="0"/>
              <a:t>10,0% </a:t>
            </a:r>
            <a:r>
              <a:rPr lang="ru-RU" dirty="0"/>
              <a:t>– комбинация инъекционных (базальный инсулин </a:t>
            </a:r>
            <a:r>
              <a:rPr lang="ru-RU" dirty="0" smtClean="0"/>
              <a:t>или агонисты рецепторов ГПП-1</a:t>
            </a:r>
            <a:r>
              <a:rPr lang="ru-RU" dirty="0"/>
              <a:t>) и пероральных </a:t>
            </a:r>
            <a:r>
              <a:rPr lang="ru-RU" dirty="0" err="1"/>
              <a:t>глюкозоснижающих</a:t>
            </a:r>
            <a:r>
              <a:rPr lang="ru-RU" dirty="0"/>
              <a:t> </a:t>
            </a:r>
            <a:r>
              <a:rPr lang="ru-RU" dirty="0" smtClean="0"/>
              <a:t>лекарственных средств </a:t>
            </a:r>
            <a:r>
              <a:rPr lang="ru-RU" dirty="0"/>
              <a:t>или базис-</a:t>
            </a:r>
            <a:r>
              <a:rPr lang="ru-RU" dirty="0" err="1"/>
              <a:t>болюсный</a:t>
            </a:r>
            <a:r>
              <a:rPr lang="ru-RU" dirty="0"/>
              <a:t> </a:t>
            </a:r>
            <a:r>
              <a:rPr lang="ru-RU" dirty="0" smtClean="0"/>
              <a:t>режим инсулинотерапии.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Метформин</a:t>
            </a:r>
            <a:r>
              <a:rPr lang="ru-RU" dirty="0" smtClean="0"/>
              <a:t> </a:t>
            </a:r>
            <a:r>
              <a:rPr lang="ru-RU" dirty="0"/>
              <a:t>рекомендуется как </a:t>
            </a:r>
            <a:r>
              <a:rPr lang="ru-RU" dirty="0" smtClean="0"/>
              <a:t>лекарственное средство </a:t>
            </a:r>
            <a:r>
              <a:rPr lang="ru-RU" dirty="0"/>
              <a:t>первой линии </a:t>
            </a:r>
            <a:r>
              <a:rPr lang="ru-RU" dirty="0" err="1"/>
              <a:t>глюкозоснижающей</a:t>
            </a:r>
            <a:r>
              <a:rPr lang="ru-RU" dirty="0"/>
              <a:t> терапии </a:t>
            </a:r>
            <a:r>
              <a:rPr lang="ru-RU" dirty="0" smtClean="0"/>
              <a:t>всем пациентам </a:t>
            </a:r>
            <a:r>
              <a:rPr lang="ru-RU" dirty="0"/>
              <a:t>при хорошей переносимости и отсутствии медицинских противопоказаний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Комбинированная </a:t>
            </a:r>
            <a:r>
              <a:rPr lang="ru-RU" dirty="0" err="1"/>
              <a:t>глюкозоснижающая</a:t>
            </a:r>
            <a:r>
              <a:rPr lang="ru-RU" dirty="0"/>
              <a:t> терапия назначается при </a:t>
            </a:r>
            <a:r>
              <a:rPr lang="ru-RU" dirty="0" err="1" smtClean="0"/>
              <a:t>недостижении</a:t>
            </a:r>
            <a:r>
              <a:rPr lang="ru-RU" dirty="0" smtClean="0"/>
              <a:t> на </a:t>
            </a:r>
            <a:r>
              <a:rPr lang="ru-RU" dirty="0"/>
              <a:t>фоне </a:t>
            </a:r>
            <a:r>
              <a:rPr lang="ru-RU" dirty="0" err="1"/>
              <a:t>монотерапии</a:t>
            </a:r>
            <a:r>
              <a:rPr lang="ru-RU" dirty="0"/>
              <a:t> индивидуальных целевых показателей компенсации </a:t>
            </a:r>
            <a:r>
              <a:rPr lang="ru-RU" dirty="0" smtClean="0"/>
              <a:t>углеводного обмена.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Для </a:t>
            </a:r>
            <a:r>
              <a:rPr lang="ru-RU" dirty="0"/>
              <a:t>второй линии терапии обычно используются </a:t>
            </a:r>
            <a:r>
              <a:rPr lang="ru-RU" dirty="0" smtClean="0"/>
              <a:t>производные </a:t>
            </a:r>
            <a:r>
              <a:rPr lang="ru-RU" dirty="0" err="1" smtClean="0"/>
              <a:t>сульфонилмочевины</a:t>
            </a:r>
            <a:r>
              <a:rPr lang="ru-RU" dirty="0" smtClean="0"/>
              <a:t>. Пациентам </a:t>
            </a:r>
            <a:r>
              <a:rPr lang="ru-RU" dirty="0"/>
              <a:t>с риском гипогликемии или </a:t>
            </a:r>
            <a:r>
              <a:rPr lang="ru-RU" dirty="0" err="1"/>
              <a:t>манифестными</a:t>
            </a:r>
            <a:r>
              <a:rPr lang="ru-RU" dirty="0"/>
              <a:t> </a:t>
            </a:r>
            <a:r>
              <a:rPr lang="ru-RU" dirty="0" smtClean="0"/>
              <a:t>атеросклеротическими кардиоваскулярными </a:t>
            </a:r>
            <a:r>
              <a:rPr lang="ru-RU" dirty="0"/>
              <a:t>заболеваниями рекомендуются иДПП-4 или </a:t>
            </a:r>
            <a:r>
              <a:rPr lang="ru-RU" dirty="0" smtClean="0"/>
              <a:t>агонисты рецепторов ГПП-1</a:t>
            </a:r>
            <a:r>
              <a:rPr lang="ru-RU" dirty="0"/>
              <a:t>, или </a:t>
            </a:r>
            <a:r>
              <a:rPr lang="ru-RU" dirty="0" smtClean="0"/>
              <a:t>иНЗГТ-2.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Пациентам </a:t>
            </a:r>
            <a:r>
              <a:rPr lang="ru-RU" dirty="0"/>
              <a:t>с установленным атеросклеротическим </a:t>
            </a:r>
            <a:r>
              <a:rPr lang="ru-RU" dirty="0" smtClean="0"/>
              <a:t>сердечно-сосудистым заболеванием </a:t>
            </a:r>
            <a:r>
              <a:rPr lang="ru-RU" dirty="0"/>
              <a:t>или </a:t>
            </a:r>
            <a:r>
              <a:rPr lang="ru-RU" dirty="0" smtClean="0"/>
              <a:t>ХБП, пациентам, нуждающимся в снижении или удержании массы тела, рекомендуются агонисты рецепторов ГПП-1 </a:t>
            </a:r>
            <a:r>
              <a:rPr lang="ru-RU" dirty="0"/>
              <a:t>или </a:t>
            </a:r>
            <a:r>
              <a:rPr lang="ru-RU" dirty="0" smtClean="0"/>
              <a:t>иНЗГТ-2. При </a:t>
            </a:r>
            <a:r>
              <a:rPr lang="ru-RU" dirty="0"/>
              <a:t>наличии сердечной недостаточности предпочтение отдается </a:t>
            </a:r>
            <a:r>
              <a:rPr lang="ru-RU" dirty="0" smtClean="0"/>
              <a:t>иНЗГТ-2</a:t>
            </a:r>
            <a:r>
              <a:rPr lang="ru-RU" dirty="0"/>
              <a:t>. 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/>
              <a:t>Противопоказано комбинировать два препарата </a:t>
            </a:r>
            <a:r>
              <a:rPr lang="ru-RU" dirty="0" smtClean="0"/>
              <a:t>производных </a:t>
            </a:r>
            <a:r>
              <a:rPr lang="ru-RU" dirty="0" err="1" smtClean="0"/>
              <a:t>сульфонилмочевины</a:t>
            </a:r>
            <a:r>
              <a:rPr lang="ru-RU" dirty="0" smtClean="0"/>
              <a:t>, иДПП-4 </a:t>
            </a:r>
            <a:r>
              <a:rPr lang="ru-RU" dirty="0"/>
              <a:t>и </a:t>
            </a:r>
            <a:r>
              <a:rPr lang="ru-RU" dirty="0" smtClean="0"/>
              <a:t>агонисты рецепторов ГПП-1.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smtClean="0"/>
              <a:t>Сахарный диабет 2 </a:t>
            </a:r>
            <a:r>
              <a:rPr lang="ru-RU" dirty="0"/>
              <a:t>типа является прогрессирующим заболеванием с неуклонным </a:t>
            </a:r>
            <a:r>
              <a:rPr lang="ru-RU" dirty="0" smtClean="0"/>
              <a:t>снижением функции бета-клеток</a:t>
            </a:r>
            <a:r>
              <a:rPr lang="ru-RU" dirty="0"/>
              <a:t>, что в конечном итоге определяет необходимость назначения </a:t>
            </a:r>
            <a:r>
              <a:rPr lang="ru-RU" dirty="0" smtClean="0"/>
              <a:t>инсулина с </a:t>
            </a:r>
            <a:r>
              <a:rPr lang="ru-RU" dirty="0"/>
              <a:t>последующей постепенной отменой других </a:t>
            </a:r>
            <a:r>
              <a:rPr lang="ru-RU" dirty="0" smtClean="0"/>
              <a:t>лекарственных средств.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алгоритм подбора </a:t>
            </a:r>
            <a:r>
              <a:rPr lang="ru-RU" sz="2400" dirty="0" err="1" smtClean="0"/>
              <a:t>глюкозоснижающей</a:t>
            </a:r>
            <a:r>
              <a:rPr lang="ru-RU" sz="2400" dirty="0" smtClean="0"/>
              <a:t> терапии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18847977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7100" y="0"/>
            <a:ext cx="8362950" cy="68580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Медицинские показания к инициации инсулинотерапии: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Впервые </a:t>
            </a:r>
            <a:r>
              <a:rPr lang="ru-RU" dirty="0"/>
              <a:t>выявленный СД 2 типа с HbA1c &gt;10,0 % и наличием </a:t>
            </a:r>
            <a:r>
              <a:rPr lang="ru-RU" dirty="0" smtClean="0"/>
              <a:t>клинических симптомов декомпенсации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Отсутствие </a:t>
            </a:r>
            <a:r>
              <a:rPr lang="ru-RU" dirty="0"/>
              <a:t>достижения индивидуальных целей гликемического контроля на </a:t>
            </a:r>
            <a:r>
              <a:rPr lang="ru-RU" dirty="0" smtClean="0"/>
              <a:t>фоне модификации </a:t>
            </a:r>
            <a:r>
              <a:rPr lang="ru-RU" dirty="0"/>
              <a:t>образа жизни, терапевтических дозировок </a:t>
            </a:r>
            <a:r>
              <a:rPr lang="ru-RU" dirty="0" err="1" smtClean="0"/>
              <a:t>антигипергликемических</a:t>
            </a:r>
            <a:r>
              <a:rPr lang="ru-RU" dirty="0"/>
              <a:t> </a:t>
            </a:r>
            <a:r>
              <a:rPr lang="ru-RU" dirty="0" smtClean="0"/>
              <a:t>лекарственных средств или</a:t>
            </a:r>
            <a:r>
              <a:rPr lang="ru-RU" dirty="0"/>
              <a:t> </a:t>
            </a:r>
            <a:r>
              <a:rPr lang="ru-RU" dirty="0" smtClean="0"/>
              <a:t>их комбинации </a:t>
            </a:r>
            <a:r>
              <a:rPr lang="ru-RU" dirty="0"/>
              <a:t>в течение 3 </a:t>
            </a:r>
            <a:r>
              <a:rPr lang="ru-RU" dirty="0" smtClean="0"/>
              <a:t>месяцев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Наличие </a:t>
            </a:r>
            <a:r>
              <a:rPr lang="ru-RU" dirty="0"/>
              <a:t>медицинских противопоказаний к назначению или непереносимости </a:t>
            </a:r>
            <a:r>
              <a:rPr lang="ru-RU" dirty="0" smtClean="0"/>
              <a:t>других </a:t>
            </a:r>
            <a:r>
              <a:rPr lang="ru-RU" dirty="0" err="1" smtClean="0"/>
              <a:t>антигипергликемических</a:t>
            </a:r>
            <a:r>
              <a:rPr lang="ru-RU" dirty="0" smtClean="0"/>
              <a:t> лекарственных средств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Кетоацидоз</a:t>
            </a:r>
            <a:endParaRPr lang="ru-RU" dirty="0"/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Необходимость </a:t>
            </a:r>
            <a:r>
              <a:rPr lang="ru-RU" dirty="0"/>
              <a:t>больших хирургических вмешательств, острые заболевания </a:t>
            </a:r>
            <a:r>
              <a:rPr lang="ru-RU" dirty="0" smtClean="0"/>
              <a:t>или обострения </a:t>
            </a:r>
            <a:r>
              <a:rPr lang="ru-RU" dirty="0"/>
              <a:t>хронических болезней, сопровождающиеся признаками декомпенсации </a:t>
            </a:r>
            <a:r>
              <a:rPr lang="ru-RU" dirty="0" smtClean="0"/>
              <a:t>сахарного диабета (инсулинотерапия </a:t>
            </a:r>
            <a:r>
              <a:rPr lang="ru-RU" dirty="0"/>
              <a:t>может носить временный характер</a:t>
            </a:r>
            <a:r>
              <a:rPr lang="ru-RU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Базальный </a:t>
            </a:r>
            <a:r>
              <a:rPr lang="ru-RU" dirty="0"/>
              <a:t>инсулин назначается в начальной дозе 10 </a:t>
            </a:r>
            <a:r>
              <a:rPr lang="ru-RU" dirty="0" smtClean="0"/>
              <a:t>ЕД/сутки </a:t>
            </a:r>
            <a:r>
              <a:rPr lang="ru-RU" dirty="0"/>
              <a:t>или </a:t>
            </a:r>
            <a:r>
              <a:rPr lang="ru-RU" dirty="0" smtClean="0"/>
              <a:t>0,2 ЕД/кг/сутки подкожно </a:t>
            </a:r>
            <a:r>
              <a:rPr lang="ru-RU" dirty="0"/>
              <a:t>с дальнейшей титрацией дозы по уровню гликемии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Интенсификация </a:t>
            </a:r>
            <a:r>
              <a:rPr lang="ru-RU" dirty="0"/>
              <a:t>инсулинотерапии проводится в зависимости от уровня гликемии</a:t>
            </a:r>
            <a:r>
              <a:rPr lang="ru-RU" dirty="0" smtClean="0"/>
              <a:t>, HbA1c </a:t>
            </a:r>
            <a:r>
              <a:rPr lang="ru-RU" dirty="0"/>
              <a:t>и текущих доз инсулина, вводимых за 1 инъекцию, посредством изменения </a:t>
            </a:r>
            <a:r>
              <a:rPr lang="ru-RU" dirty="0" smtClean="0"/>
              <a:t>дозы и </a:t>
            </a:r>
            <a:r>
              <a:rPr lang="ru-RU" dirty="0"/>
              <a:t>схемы введения базального инсулина, добавления инъекций </a:t>
            </a:r>
            <a:r>
              <a:rPr lang="ru-RU" dirty="0" err="1"/>
              <a:t>болюсного</a:t>
            </a:r>
            <a:r>
              <a:rPr lang="ru-RU" dirty="0"/>
              <a:t> </a:t>
            </a:r>
            <a:r>
              <a:rPr lang="ru-RU" dirty="0" smtClean="0"/>
              <a:t>инсулина 1-3 </a:t>
            </a:r>
            <a:r>
              <a:rPr lang="ru-RU" dirty="0"/>
              <a:t>раза в </a:t>
            </a:r>
            <a:r>
              <a:rPr lang="ru-RU" dirty="0" smtClean="0"/>
              <a:t>сутки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Перед </a:t>
            </a:r>
            <a:r>
              <a:rPr lang="ru-RU" dirty="0"/>
              <a:t>плановым переводом пациента на инсулинотерапию необходимо </a:t>
            </a:r>
            <a:r>
              <a:rPr lang="ru-RU" dirty="0" smtClean="0"/>
              <a:t>обучение в </a:t>
            </a:r>
            <a:r>
              <a:rPr lang="ru-RU" dirty="0"/>
              <a:t>«Школе диабета».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33232" cy="4601183"/>
          </a:xfrm>
        </p:spPr>
        <p:txBody>
          <a:bodyPr/>
          <a:lstStyle/>
          <a:p>
            <a:r>
              <a:rPr lang="ru-RU" dirty="0" smtClean="0"/>
              <a:t>Сахарный диабет: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сахарный диабет, тип </a:t>
            </a:r>
            <a:r>
              <a:rPr lang="en-US" sz="2800" dirty="0" smtClean="0"/>
              <a:t>II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400" dirty="0" smtClean="0"/>
              <a:t>инициация инсулинотерапии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1636851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антигипер</a:t>
            </a:r>
            <a:r>
              <a:rPr lang="ru-RU" sz="2800" dirty="0" smtClean="0"/>
              <a:t>-гликемическая медикаментозная терапия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60707"/>
              </p:ext>
            </p:extLst>
          </p:nvPr>
        </p:nvGraphicFramePr>
        <p:xfrm>
          <a:off x="3566161" y="71120"/>
          <a:ext cx="8138159" cy="6680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982"/>
                <a:gridCol w="2409371"/>
                <a:gridCol w="3561806"/>
              </a:tblGrid>
              <a:tr h="27255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Группа препаратов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МНН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Механизм действия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852574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Бигуаниды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Метформин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Снижение </a:t>
                      </a:r>
                      <a:r>
                        <a:rPr lang="ru-RU" sz="1300" dirty="0" err="1" smtClean="0"/>
                        <a:t>инсулинорезистентности</a:t>
                      </a:r>
                      <a:r>
                        <a:rPr lang="ru-RU" sz="1300" baseline="0" dirty="0" smtClean="0"/>
                        <a:t>, увеличение количества рецепторов к инсулину, снижение продукции глюкозы печенью, снижение кардиоваскулярного риска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66005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Препараты </a:t>
                      </a:r>
                      <a:r>
                        <a:rPr lang="ru-RU" sz="1300" dirty="0" err="1" smtClean="0"/>
                        <a:t>сульфонилмочевины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Глибенкламид</a:t>
                      </a:r>
                      <a:r>
                        <a:rPr lang="ru-RU" sz="1300" dirty="0" smtClean="0"/>
                        <a:t>,</a:t>
                      </a:r>
                      <a:r>
                        <a:rPr lang="ru-RU" sz="1300" baseline="0" dirty="0" smtClean="0"/>
                        <a:t> </a:t>
                      </a:r>
                      <a:r>
                        <a:rPr lang="ru-RU" sz="1300" baseline="0" dirty="0" err="1" smtClean="0"/>
                        <a:t>гликлазид</a:t>
                      </a:r>
                      <a:r>
                        <a:rPr lang="ru-RU" sz="1300" baseline="0" dirty="0" smtClean="0"/>
                        <a:t>, </a:t>
                      </a:r>
                      <a:r>
                        <a:rPr lang="ru-RU" sz="1300" baseline="0" dirty="0" err="1" smtClean="0"/>
                        <a:t>гликвидон</a:t>
                      </a:r>
                      <a:r>
                        <a:rPr lang="ru-RU" sz="1300" baseline="0" dirty="0" smtClean="0"/>
                        <a:t>, </a:t>
                      </a:r>
                      <a:r>
                        <a:rPr lang="ru-RU" sz="1300" baseline="0" dirty="0" err="1" smtClean="0"/>
                        <a:t>глипизид</a:t>
                      </a:r>
                      <a:r>
                        <a:rPr lang="ru-RU" sz="1300" baseline="0" dirty="0" smtClean="0"/>
                        <a:t>, </a:t>
                      </a:r>
                      <a:r>
                        <a:rPr lang="ru-RU" sz="1300" baseline="0" dirty="0" err="1" smtClean="0"/>
                        <a:t>глимепирид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Стимуляция секреции инсулина после взаимодействия со специфическими рецепторами бета-клеток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660057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Глиниды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Репаглинид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натеглинид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Стимуляция секреции инсулина после взаимодействия со специфическими рецепторами бета-клеток</a:t>
                      </a:r>
                    </a:p>
                  </a:txBody>
                  <a:tcPr marL="45720" marR="45720"/>
                </a:tc>
              </a:tr>
              <a:tr h="4675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Тиазолидиндионы</a:t>
                      </a:r>
                      <a:r>
                        <a:rPr lang="ru-RU" sz="1300" dirty="0" smtClean="0"/>
                        <a:t> (</a:t>
                      </a:r>
                      <a:r>
                        <a:rPr lang="ru-RU" sz="1300" dirty="0" err="1" smtClean="0"/>
                        <a:t>глитазоны</a:t>
                      </a:r>
                      <a:r>
                        <a:rPr lang="ru-RU" sz="1300" dirty="0" smtClean="0"/>
                        <a:t>)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Пиоглитазон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Снижение </a:t>
                      </a:r>
                      <a:r>
                        <a:rPr lang="ru-RU" sz="1300" dirty="0" err="1" smtClean="0"/>
                        <a:t>инсулинорезистентности</a:t>
                      </a:r>
                      <a:r>
                        <a:rPr lang="ru-RU" sz="1300" baseline="0" dirty="0" smtClean="0"/>
                        <a:t>, снижение продукции глюкозы печенью</a:t>
                      </a:r>
                      <a:endParaRPr lang="ru-RU" sz="1300" dirty="0" smtClean="0"/>
                    </a:p>
                  </a:txBody>
                  <a:tcPr marL="45720" marR="45720"/>
                </a:tc>
              </a:tr>
              <a:tr h="46754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Ингибиторы альфа-</a:t>
                      </a:r>
                      <a:r>
                        <a:rPr lang="ru-RU" sz="1300" dirty="0" err="1" smtClean="0"/>
                        <a:t>глюкозидаз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Акарбоза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Снижение всасывания глюкозы</a:t>
                      </a:r>
                      <a:r>
                        <a:rPr lang="ru-RU" sz="1300" baseline="0" dirty="0" smtClean="0"/>
                        <a:t> в кишечнике, снижение риска </a:t>
                      </a:r>
                      <a:r>
                        <a:rPr lang="ru-RU" sz="1300" baseline="0" dirty="0" err="1" smtClean="0"/>
                        <a:t>колоректального</a:t>
                      </a:r>
                      <a:r>
                        <a:rPr lang="ru-RU" sz="1300" baseline="0" dirty="0" smtClean="0"/>
                        <a:t> рака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1204979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Агонисты рецепторов </a:t>
                      </a:r>
                      <a:r>
                        <a:rPr lang="ru-RU" sz="1300" dirty="0" err="1" smtClean="0"/>
                        <a:t>глюкагоноподобного</a:t>
                      </a:r>
                      <a:r>
                        <a:rPr lang="ru-RU" sz="1300" dirty="0" smtClean="0"/>
                        <a:t> пептида-1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Эксенатид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лираглутид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ликсисенатид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Глюкозозависимые</a:t>
                      </a:r>
                      <a:r>
                        <a:rPr lang="ru-RU" sz="1300" dirty="0" smtClean="0"/>
                        <a:t> стимуляция секреции инсулина и снижение секреции глюкагона, </a:t>
                      </a:r>
                      <a:r>
                        <a:rPr lang="ru-RU" sz="1300" baseline="0" dirty="0" smtClean="0"/>
                        <a:t>снижение продукции глюкозы печенью, замедление опорожнения желудка, уменьшение потребления пищи, снижение массы тела 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66005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Ингибиторы дипептидилпептидазы-4</a:t>
                      </a:r>
                      <a:r>
                        <a:rPr lang="ru-RU" sz="1300" baseline="0" dirty="0" smtClean="0"/>
                        <a:t> (</a:t>
                      </a:r>
                      <a:r>
                        <a:rPr lang="ru-RU" sz="1300" baseline="0" dirty="0" err="1" smtClean="0"/>
                        <a:t>глиптины</a:t>
                      </a:r>
                      <a:r>
                        <a:rPr lang="ru-RU" sz="1300" baseline="0" dirty="0" smtClean="0"/>
                        <a:t>)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Ситаглиптин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вилдаглиптин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саксаглиптин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линаглиптин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алоглиптин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омариглиптин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Глюкозозависимые</a:t>
                      </a:r>
                      <a:r>
                        <a:rPr lang="ru-RU" sz="1300" dirty="0" smtClean="0"/>
                        <a:t> стимуляция секреции инсулина и снижение секреции глюкагона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832009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Ингибиторы натрий-глюкозного</a:t>
                      </a:r>
                      <a:r>
                        <a:rPr lang="ru-RU" sz="1300" baseline="0" dirty="0" smtClean="0"/>
                        <a:t> ко-транспортёра 2 типа 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Дапаглифлозин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эмпаглифлозин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err="1" smtClean="0"/>
                        <a:t>канаглифлозин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Снижение </a:t>
                      </a:r>
                      <a:r>
                        <a:rPr lang="ru-RU" sz="1300" dirty="0" err="1" smtClean="0"/>
                        <a:t>реабсорбции</a:t>
                      </a:r>
                      <a:r>
                        <a:rPr lang="ru-RU" sz="1300" dirty="0" smtClean="0"/>
                        <a:t> глюкозы в почках, снижение массы тела,</a:t>
                      </a:r>
                      <a:r>
                        <a:rPr lang="ru-RU" sz="1300" baseline="0" dirty="0" smtClean="0"/>
                        <a:t> инсулиннезависимый механизм действия, снижение кардиоваскулярного риска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310369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Препараты инсулина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Инсулин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Действие</a:t>
                      </a:r>
                      <a:r>
                        <a:rPr lang="ru-RU" sz="1300" baseline="0" dirty="0" smtClean="0"/>
                        <a:t> инсулина</a:t>
                      </a:r>
                      <a:endParaRPr lang="ru-RU" sz="13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2727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бигуанид</a:t>
            </a:r>
            <a:r>
              <a:rPr lang="ru-RU" sz="2800" dirty="0" smtClean="0"/>
              <a:t> </a:t>
            </a:r>
            <a:r>
              <a:rPr lang="ru-RU" sz="2800" dirty="0" err="1" smtClean="0"/>
              <a:t>метформин</a:t>
            </a:r>
            <a:r>
              <a:rPr lang="ru-RU" sz="2800" dirty="0" smtClean="0"/>
              <a:t> и его комбинации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819894"/>
              </p:ext>
            </p:extLst>
          </p:nvPr>
        </p:nvGraphicFramePr>
        <p:xfrm>
          <a:off x="3950626" y="877248"/>
          <a:ext cx="8154940" cy="5646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59421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бигуаниды</a:t>
            </a:r>
            <a:r>
              <a:rPr lang="ru-RU" sz="2800" dirty="0" smtClean="0"/>
              <a:t>, </a:t>
            </a:r>
            <a:r>
              <a:rPr lang="ru-RU" sz="2400" dirty="0" err="1" smtClean="0"/>
              <a:t>метформин</a:t>
            </a:r>
            <a:r>
              <a:rPr lang="ru-RU" sz="2400" dirty="0" smtClean="0"/>
              <a:t>,</a:t>
            </a:r>
            <a:br>
              <a:rPr lang="ru-RU" sz="2400" dirty="0" smtClean="0"/>
            </a:br>
            <a:r>
              <a:rPr lang="ru-RU" sz="2400" dirty="0" smtClean="0"/>
              <a:t>механизмы действия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0"/>
            <a:ext cx="8447964" cy="68580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Метформин</a:t>
            </a:r>
            <a:r>
              <a:rPr lang="ru-RU" dirty="0" smtClean="0"/>
              <a:t> – самый безопасный и эффективный препарат из группы </a:t>
            </a:r>
            <a:r>
              <a:rPr lang="ru-RU" dirty="0" err="1" smtClean="0"/>
              <a:t>бигуанидов</a:t>
            </a:r>
            <a:r>
              <a:rPr lang="ru-RU" dirty="0" smtClean="0"/>
              <a:t>. Форма выпуска: таблетки 500, 850, 1000 мг. Входит в состав многих комбинированных препаратов.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Механизмы действия: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Повышение чувствительности к инсулину периферических тканей (уменьшение </a:t>
            </a:r>
            <a:r>
              <a:rPr lang="ru-RU" dirty="0" err="1" smtClean="0"/>
              <a:t>инсулинорезистентности</a:t>
            </a:r>
            <a:r>
              <a:rPr lang="ru-RU" dirty="0" smtClean="0"/>
              <a:t>), что связано с увеличением количества рецепторов к инсулину, их активности, повышением функции транспортёров глюкозы ГЛЮТ-4, ГЛЮТ-2 и, следовательно, улучшением проникновения глюкозы в клетки;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Снижение повышенной продукции глюкозы печенью вследствие снижения </a:t>
            </a:r>
            <a:r>
              <a:rPr lang="ru-RU" dirty="0" err="1" smtClean="0"/>
              <a:t>гликогенолиза</a:t>
            </a:r>
            <a:r>
              <a:rPr lang="ru-RU" dirty="0" smtClean="0"/>
              <a:t> и повышения синтеза в печени гликогена, что связано с потенцированием ферментов </a:t>
            </a:r>
            <a:r>
              <a:rPr lang="ru-RU" dirty="0" err="1" smtClean="0"/>
              <a:t>фосфоглюкомутазы</a:t>
            </a:r>
            <a:r>
              <a:rPr lang="ru-RU" dirty="0" smtClean="0"/>
              <a:t> и </a:t>
            </a:r>
            <a:r>
              <a:rPr lang="ru-RU" dirty="0" err="1" smtClean="0"/>
              <a:t>фосфорилазы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Уменьшение всасывания глюкозы в кишечнике, что способствует сглаживанию пиков гликемии после еды;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Снижение аппетита и массы тела (в среднем 1-2 килограмма в год) с преимущественным уменьшением объёма висцерального жира, что связано со снижением моторно-эвакуаторной функции желудка (уменьшением скорости опорожнения желудка);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Стимуляция аэробного гликолиза;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Положительное влияние на липидный обмен (снижение содержания триглицеридов, ЛПНП в связи с уменьшением их биосинтеза в печени; снижение уровня общего холестерина, содержания </a:t>
            </a:r>
            <a:r>
              <a:rPr lang="ru-RU" dirty="0" err="1" smtClean="0"/>
              <a:t>хиломикронов</a:t>
            </a:r>
            <a:r>
              <a:rPr lang="ru-RU" dirty="0" smtClean="0"/>
              <a:t> после еды и </a:t>
            </a:r>
            <a:r>
              <a:rPr lang="ru-RU" dirty="0" err="1" smtClean="0"/>
              <a:t>постпрандиальной</a:t>
            </a:r>
            <a:r>
              <a:rPr lang="ru-RU" dirty="0" smtClean="0"/>
              <a:t> </a:t>
            </a:r>
            <a:r>
              <a:rPr lang="ru-RU" dirty="0" err="1" smtClean="0"/>
              <a:t>гиперлипидемии</a:t>
            </a:r>
            <a:r>
              <a:rPr lang="ru-RU" dirty="0" smtClean="0"/>
              <a:t>; подавление </a:t>
            </a:r>
            <a:r>
              <a:rPr lang="ru-RU" dirty="0" err="1" smtClean="0"/>
              <a:t>липолиза</a:t>
            </a:r>
            <a:r>
              <a:rPr lang="ru-RU" dirty="0" smtClean="0"/>
              <a:t>, что приводит к снижению содержания в крови свободных жирных кислот);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Уменьшение агрегации тромбоцитов и вязкости крови;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Ускорение </a:t>
            </a:r>
            <a:r>
              <a:rPr lang="ru-RU" dirty="0" err="1" smtClean="0"/>
              <a:t>тромболизиса</a:t>
            </a:r>
            <a:r>
              <a:rPr lang="ru-RU" dirty="0" smtClean="0"/>
              <a:t>, увеличение </a:t>
            </a:r>
            <a:r>
              <a:rPr lang="ru-RU" dirty="0" err="1" smtClean="0"/>
              <a:t>фибринолитической</a:t>
            </a:r>
            <a:r>
              <a:rPr lang="ru-RU" dirty="0" smtClean="0"/>
              <a:t> активности крови за счёт снижения ингибитора активатора </a:t>
            </a:r>
            <a:r>
              <a:rPr lang="ru-RU" dirty="0" err="1" smtClean="0"/>
              <a:t>плазминогена</a:t>
            </a:r>
            <a:r>
              <a:rPr lang="ru-RU" dirty="0" smtClean="0"/>
              <a:t>, что уменьшает риск образования внутрисосудистых тромбов;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Уменьшение содержания норадреналина в крови и снижение артериального давления;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Ингибирование неферментного </a:t>
            </a:r>
            <a:r>
              <a:rPr lang="ru-RU" dirty="0" err="1" smtClean="0"/>
              <a:t>гликирования</a:t>
            </a:r>
            <a:r>
              <a:rPr lang="ru-RU" dirty="0" smtClean="0"/>
              <a:t> белков и липидов;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Кардиопротекция</a:t>
            </a:r>
            <a:r>
              <a:rPr lang="ru-RU" dirty="0" smtClean="0"/>
              <a:t> за счёт активации семейства </a:t>
            </a:r>
            <a:r>
              <a:rPr lang="ru-RU" dirty="0" err="1" smtClean="0"/>
              <a:t>протеинкиназы</a:t>
            </a:r>
            <a:r>
              <a:rPr lang="ru-RU" dirty="0" smtClean="0"/>
              <a:t> С и семейства р38 </a:t>
            </a:r>
            <a:r>
              <a:rPr lang="ru-RU" dirty="0" err="1" smtClean="0"/>
              <a:t>митоген</a:t>
            </a:r>
            <a:r>
              <a:rPr lang="ru-RU" dirty="0" smtClean="0"/>
              <a:t>-активируемых </a:t>
            </a:r>
            <a:r>
              <a:rPr lang="ru-RU" dirty="0" err="1" smtClean="0"/>
              <a:t>протеинкиназ</a:t>
            </a:r>
            <a:r>
              <a:rPr lang="ru-RU" dirty="0" smtClean="0"/>
              <a:t>, что значительно улучшает метаболизм миокарда;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Антиатеросклеротический эффект за счёт уменьшения экспрессии молекул адгезии на </a:t>
            </a:r>
            <a:r>
              <a:rPr lang="ru-RU" dirty="0" err="1" smtClean="0"/>
              <a:t>эндотелиоцитах</a:t>
            </a:r>
            <a:r>
              <a:rPr lang="ru-RU" dirty="0" smtClean="0"/>
              <a:t>, снижения адгезии лейкоцитов к эндотелию, снижения процессов дифференцировки клеток воспаления, уменьшения поглощения липидов макрофагами;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Антиоксидантный эффект за счёт торможения активности перекисного окисления липидов и снижение </a:t>
            </a:r>
            <a:r>
              <a:rPr lang="ru-RU" dirty="0" err="1" smtClean="0"/>
              <a:t>апоптоза</a:t>
            </a:r>
            <a:r>
              <a:rPr lang="ru-RU" dirty="0" smtClean="0"/>
              <a:t> </a:t>
            </a:r>
            <a:r>
              <a:rPr lang="ru-RU" dirty="0" err="1" smtClean="0"/>
              <a:t>кардиомиоцитов</a:t>
            </a:r>
            <a:r>
              <a:rPr lang="ru-RU" dirty="0" smtClean="0"/>
              <a:t> и </a:t>
            </a:r>
            <a:r>
              <a:rPr lang="ru-RU" dirty="0" err="1" smtClean="0"/>
              <a:t>эндотелиоцитов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Увеличение уровня </a:t>
            </a:r>
            <a:r>
              <a:rPr lang="ru-RU" dirty="0" err="1" smtClean="0"/>
              <a:t>инкретина</a:t>
            </a:r>
            <a:r>
              <a:rPr lang="ru-RU" dirty="0" smtClean="0"/>
              <a:t> </a:t>
            </a:r>
            <a:r>
              <a:rPr lang="ru-RU" dirty="0" err="1" smtClean="0"/>
              <a:t>глюкагоноподобного</a:t>
            </a:r>
            <a:r>
              <a:rPr lang="ru-RU" dirty="0" smtClean="0"/>
              <a:t> полипептида-1 за счёт стимуляции секреторной функции </a:t>
            </a:r>
            <a:r>
              <a:rPr lang="en-US" dirty="0" smtClean="0"/>
              <a:t>L</a:t>
            </a:r>
            <a:r>
              <a:rPr lang="ru-RU" dirty="0" smtClean="0"/>
              <a:t>-клеток тонкого кишечника, снижения почечной экскреции </a:t>
            </a:r>
            <a:r>
              <a:rPr lang="ru-RU" dirty="0" err="1" smtClean="0"/>
              <a:t>глюкагоноподобного</a:t>
            </a:r>
            <a:r>
              <a:rPr lang="ru-RU" dirty="0" smtClean="0"/>
              <a:t> полипептида-1, ингибирования фермента дипептидилпептидазы-4;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Противоопухолевый эффект за счёт снижения риска развития рака поджелудочной железы, молочной железы, яичников, кишечника, лёгких (вероятно за счёт повышения активности </a:t>
            </a:r>
            <a:r>
              <a:rPr lang="ru-RU" dirty="0" err="1" smtClean="0"/>
              <a:t>киназы</a:t>
            </a:r>
            <a:r>
              <a:rPr lang="ru-RU" dirty="0" smtClean="0"/>
              <a:t> </a:t>
            </a:r>
            <a:r>
              <a:rPr lang="en-US" dirty="0" smtClean="0"/>
              <a:t>LKBI</a:t>
            </a:r>
            <a:r>
              <a:rPr lang="ru-RU" dirty="0" smtClean="0"/>
              <a:t>, которая является опухолевым </a:t>
            </a:r>
            <a:r>
              <a:rPr lang="ru-RU" dirty="0" err="1" smtClean="0"/>
              <a:t>супрессором</a:t>
            </a:r>
            <a:r>
              <a:rPr lang="ru-RU" dirty="0" smtClean="0"/>
              <a:t>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Остеогенный эффект за счёт повышения активности остеобластов, что уменьшает риск остеопороза.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67382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бигуаниды</a:t>
            </a:r>
            <a:r>
              <a:rPr lang="ru-RU" sz="2800" dirty="0" smtClean="0"/>
              <a:t>, </a:t>
            </a:r>
            <a:r>
              <a:rPr lang="ru-RU" sz="2400" dirty="0" err="1" smtClean="0"/>
              <a:t>метформин</a:t>
            </a:r>
            <a:r>
              <a:rPr lang="ru-RU" sz="2400" dirty="0" smtClean="0"/>
              <a:t>,</a:t>
            </a:r>
            <a:br>
              <a:rPr lang="ru-RU" sz="2400" dirty="0" smtClean="0"/>
            </a:br>
            <a:r>
              <a:rPr lang="ru-RU" sz="2400" dirty="0" smtClean="0"/>
              <a:t>показания и противопоказания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884" y="54864"/>
            <a:ext cx="8461612" cy="219456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Метформин</a:t>
            </a:r>
            <a:r>
              <a:rPr lang="ru-RU" dirty="0" smtClean="0"/>
              <a:t> у пациентов с сахарным диабетом </a:t>
            </a:r>
            <a:r>
              <a:rPr lang="en-US" dirty="0" smtClean="0"/>
              <a:t>II</a:t>
            </a:r>
            <a:r>
              <a:rPr lang="ru-RU" dirty="0" smtClean="0"/>
              <a:t> типа и метаболическим синдромом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снижает риск развития инфаркта миокарда и инсульта на 40%,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снижает риск </a:t>
            </a:r>
            <a:r>
              <a:rPr lang="ru-RU" dirty="0" smtClean="0"/>
              <a:t>смерти от всех причин на 36%,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снижает риск </a:t>
            </a:r>
            <a:r>
              <a:rPr lang="ru-RU" dirty="0" smtClean="0"/>
              <a:t>смерти от осложнений, связанных с сахарным диабетом, на 42%,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снижает риск развития любого осложнения сахарного диабета на 32%,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</a:t>
            </a:r>
            <a:r>
              <a:rPr lang="ru-RU" dirty="0" smtClean="0"/>
              <a:t>нижает риск развития </a:t>
            </a:r>
            <a:r>
              <a:rPr lang="ru-RU" dirty="0" err="1" smtClean="0"/>
              <a:t>онкозаболеваний</a:t>
            </a:r>
            <a:r>
              <a:rPr lang="ru-RU" dirty="0" smtClean="0"/>
              <a:t> и остеопороза при сахарном диабете. </a:t>
            </a:r>
          </a:p>
          <a:p>
            <a:pPr>
              <a:spcBef>
                <a:spcPts val="600"/>
              </a:spcBef>
            </a:pPr>
            <a:r>
              <a:rPr lang="ru-RU" b="1" dirty="0" err="1" smtClean="0"/>
              <a:t>Метформин</a:t>
            </a:r>
            <a:r>
              <a:rPr lang="ru-RU" b="1" dirty="0" smtClean="0"/>
              <a:t> – препарат, обязательный к назначению для пациентов с сахарным диабетом в сочетании с метаболическим синдромом / избыточной массой тела / клиническими признаками </a:t>
            </a:r>
            <a:r>
              <a:rPr lang="ru-RU" b="1" dirty="0" err="1" smtClean="0"/>
              <a:t>инсулинорезистентности</a:t>
            </a:r>
            <a:r>
              <a:rPr lang="ru-RU" b="1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Метформин</a:t>
            </a:r>
            <a:r>
              <a:rPr lang="ru-RU" dirty="0" smtClean="0"/>
              <a:t> не вызывает гипогликемии, не стимулирует секрецию инсулина бета-клетками, снижает масс тела, предотвращает развитие сахарного диабета у пациентов из группы риска по диабету.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88205"/>
              </p:ext>
            </p:extLst>
          </p:nvPr>
        </p:nvGraphicFramePr>
        <p:xfrm>
          <a:off x="3480179" y="2279904"/>
          <a:ext cx="8311487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53"/>
                <a:gridCol w="467313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Показания к назначению </a:t>
                      </a:r>
                      <a:r>
                        <a:rPr lang="ru-RU" sz="1400" b="1" dirty="0" err="1" smtClean="0"/>
                        <a:t>метформина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Противопоказания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400" dirty="0" smtClean="0"/>
                        <a:t> Избыточная масса тела / ожирение, связанные с </a:t>
                      </a:r>
                      <a:r>
                        <a:rPr lang="ru-RU" sz="1400" dirty="0" err="1" smtClean="0"/>
                        <a:t>инсулинорезистентностью</a:t>
                      </a:r>
                      <a:r>
                        <a:rPr lang="ru-RU" sz="1400" dirty="0" smtClean="0"/>
                        <a:t>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/>
                        <a:t> Абдоминальное ожирение;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/>
                        <a:t> Нарушение толерантности к глюкозе;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/>
                        <a:t> Синдром поликистозных яичников;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400" dirty="0" smtClean="0"/>
                        <a:t> Сахарный диабет в сочетании с метаболическим синдромом / избыточной массой тела / клиническими признаками </a:t>
                      </a:r>
                      <a:r>
                        <a:rPr lang="ru-RU" sz="1400" dirty="0" err="1" smtClean="0"/>
                        <a:t>инсулинорезистентности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Гиперкетонемическая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прекома</a:t>
                      </a:r>
                      <a:r>
                        <a:rPr lang="ru-RU" sz="1400" dirty="0" smtClean="0"/>
                        <a:t> или кома;</a:t>
                      </a:r>
                    </a:p>
                    <a:p>
                      <a:r>
                        <a:rPr lang="ru-RU" sz="1400" dirty="0" smtClean="0"/>
                        <a:t>- Лёгкий или умеренный </a:t>
                      </a:r>
                      <a:r>
                        <a:rPr lang="ru-RU" sz="1400" dirty="0" err="1" smtClean="0"/>
                        <a:t>кетоацидоз</a:t>
                      </a:r>
                      <a:r>
                        <a:rPr lang="ru-RU" sz="1400" dirty="0" smtClean="0"/>
                        <a:t>;</a:t>
                      </a:r>
                    </a:p>
                    <a:p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Лактат</a:t>
                      </a:r>
                      <a:r>
                        <a:rPr lang="ru-RU" sz="1400" dirty="0" smtClean="0"/>
                        <a:t>-ацидоз любой степени выраженности;</a:t>
                      </a:r>
                    </a:p>
                    <a:p>
                      <a:r>
                        <a:rPr lang="ru-RU" sz="1400" dirty="0" smtClean="0"/>
                        <a:t>- Нарушение функции почек с СКФ </a:t>
                      </a:r>
                      <a:r>
                        <a:rPr lang="en-US" sz="1400" dirty="0" smtClean="0"/>
                        <a:t>&lt; 30 </a:t>
                      </a:r>
                      <a:r>
                        <a:rPr lang="ru-RU" sz="1400" dirty="0" smtClean="0"/>
                        <a:t>мл/мин;</a:t>
                      </a:r>
                    </a:p>
                    <a:p>
                      <a:r>
                        <a:rPr lang="ru-RU" sz="1400" dirty="0" smtClean="0"/>
                        <a:t>- Значительное нарушение функции печени;</a:t>
                      </a:r>
                    </a:p>
                    <a:p>
                      <a:r>
                        <a:rPr lang="ru-RU" sz="1400" dirty="0" smtClean="0"/>
                        <a:t>- Тканевая гипоксия как результат дыхательной и/или сердечно-сосудистой недостаточности;</a:t>
                      </a:r>
                    </a:p>
                    <a:p>
                      <a:r>
                        <a:rPr lang="ru-RU" sz="1400" dirty="0" smtClean="0"/>
                        <a:t>- Острые заболевания,</a:t>
                      </a:r>
                      <a:r>
                        <a:rPr lang="ru-RU" sz="1400" baseline="0" dirty="0" smtClean="0"/>
                        <a:t> протекающие с риском нарушения функции почек (дегидратация при рвоте, диарее; острые инфекции, сепсис);</a:t>
                      </a:r>
                    </a:p>
                    <a:p>
                      <a:r>
                        <a:rPr lang="ru-RU" sz="1400" dirty="0" smtClean="0"/>
                        <a:t>- Рентгенологические</a:t>
                      </a:r>
                      <a:r>
                        <a:rPr lang="ru-RU" sz="1400" baseline="0" dirty="0" smtClean="0"/>
                        <a:t> исследования с применением йодсодержащих </a:t>
                      </a:r>
                      <a:r>
                        <a:rPr lang="ru-RU" sz="1400" baseline="0" dirty="0" err="1" smtClean="0"/>
                        <a:t>рентгеноконтрастных</a:t>
                      </a:r>
                      <a:r>
                        <a:rPr lang="ru-RU" sz="1400" baseline="0" dirty="0" smtClean="0"/>
                        <a:t> веществ;</a:t>
                      </a:r>
                    </a:p>
                    <a:p>
                      <a:r>
                        <a:rPr lang="ru-RU" sz="1400" dirty="0" smtClean="0"/>
                        <a:t>- Обширные оперативные вмешательства</a:t>
                      </a:r>
                      <a:r>
                        <a:rPr lang="ru-RU" sz="1400" baseline="0" dirty="0" smtClean="0"/>
                        <a:t> или тяжёлые травмы;</a:t>
                      </a:r>
                    </a:p>
                    <a:p>
                      <a:r>
                        <a:rPr lang="ru-RU" sz="1400" dirty="0" smtClean="0"/>
                        <a:t>-</a:t>
                      </a:r>
                      <a:r>
                        <a:rPr lang="ru-RU" sz="1400" baseline="0" dirty="0" smtClean="0"/>
                        <a:t> В12-дефицитная анемия и другие выраженные анемии;</a:t>
                      </a:r>
                    </a:p>
                    <a:p>
                      <a:r>
                        <a:rPr lang="ru-RU" sz="1400" dirty="0" smtClean="0"/>
                        <a:t>- Хронический алкоголизм и острое</a:t>
                      </a:r>
                      <a:r>
                        <a:rPr lang="ru-RU" sz="1400" baseline="0" dirty="0" smtClean="0"/>
                        <a:t> отравление алкоголем;</a:t>
                      </a:r>
                    </a:p>
                    <a:p>
                      <a:r>
                        <a:rPr lang="ru-RU" sz="1400" dirty="0" smtClean="0"/>
                        <a:t>- Беременность и лактация;</a:t>
                      </a:r>
                    </a:p>
                    <a:p>
                      <a:r>
                        <a:rPr lang="ru-RU" sz="1400" dirty="0" smtClean="0"/>
                        <a:t>- Дети до</a:t>
                      </a:r>
                      <a:r>
                        <a:rPr lang="ru-RU" sz="1400" baseline="0" dirty="0" smtClean="0"/>
                        <a:t> 10 лет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9099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бигуаниды</a:t>
            </a:r>
            <a:r>
              <a:rPr lang="ru-RU" sz="2800" dirty="0" smtClean="0"/>
              <a:t>, </a:t>
            </a:r>
            <a:r>
              <a:rPr lang="ru-RU" sz="2400" dirty="0" err="1" smtClean="0"/>
              <a:t>метформин</a:t>
            </a:r>
            <a:r>
              <a:rPr lang="ru-RU" sz="2400" dirty="0" smtClean="0"/>
              <a:t>,</a:t>
            </a:r>
            <a:br>
              <a:rPr lang="ru-RU" sz="2400" dirty="0" smtClean="0"/>
            </a:br>
            <a:r>
              <a:rPr lang="ru-RU" sz="2400" dirty="0" smtClean="0"/>
              <a:t>режим применения и побочные эффекты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101600"/>
            <a:ext cx="8259993" cy="66548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Начальная доза 500 мг (как правило, во время ужина); в зависимости от поставленных целей суточная доза может достигать 3000 мг (1000 мг 3 раза в день)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Побочные эффекты: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10-20% - гастроинтестинальные побочные эффекты, особенно в начале лечения: тошнота, рвота, диарея, боли или </a:t>
            </a:r>
            <a:r>
              <a:rPr lang="ru-RU" dirty="0"/>
              <a:t>д</a:t>
            </a:r>
            <a:r>
              <a:rPr lang="ru-RU" dirty="0" smtClean="0"/>
              <a:t>искомфорт в животе, изменения аппетита, ощущение металлического привкуса во рту (обусловлены снижением абсорбции глюкозы в кишечнике и усилением процессов брожения) – исчезают без отмены препарата по мере дальнейшего применения, уменьшаются при снижении дозы;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Редко – кожные и аллергические реакции: кожный зуд, сыпь, эритема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Редко – </a:t>
            </a:r>
            <a:r>
              <a:rPr lang="ru-RU" dirty="0" err="1" smtClean="0"/>
              <a:t>мегалобластная</a:t>
            </a:r>
            <a:r>
              <a:rPr lang="ru-RU" dirty="0" smtClean="0"/>
              <a:t> В12-дефицитная анемия (в результате нарушения всасывания витамина В12)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Редко – </a:t>
            </a:r>
            <a:r>
              <a:rPr lang="ru-RU" dirty="0" err="1" smtClean="0"/>
              <a:t>лактат</a:t>
            </a:r>
            <a:r>
              <a:rPr lang="ru-RU" dirty="0" smtClean="0"/>
              <a:t>-ацидоз – самое опасное осложнение, обусловленное стимуляцией анаэробного гликолиза и накоплением молочной кислоты в крови </a:t>
            </a:r>
            <a:r>
              <a:rPr lang="en-US" dirty="0" smtClean="0"/>
              <a:t>&gt;</a:t>
            </a:r>
            <a:r>
              <a:rPr lang="ru-RU" dirty="0" smtClean="0"/>
              <a:t>4 </a:t>
            </a:r>
            <a:r>
              <a:rPr lang="ru-RU" dirty="0" err="1" smtClean="0"/>
              <a:t>ммоль</a:t>
            </a:r>
            <a:r>
              <a:rPr lang="ru-RU" dirty="0" smtClean="0"/>
              <a:t>/л (норма 0,5-1,5 </a:t>
            </a:r>
            <a:r>
              <a:rPr lang="ru-RU" dirty="0" err="1" smtClean="0"/>
              <a:t>ммоль</a:t>
            </a:r>
            <a:r>
              <a:rPr lang="ru-RU" dirty="0" smtClean="0"/>
              <a:t>/л), чаще развивается при присоединении соматических заболеваний, сопровождающихся </a:t>
            </a:r>
            <a:r>
              <a:rPr lang="ru-RU" dirty="0" err="1" smtClean="0"/>
              <a:t>гипоперфузией</a:t>
            </a:r>
            <a:r>
              <a:rPr lang="ru-RU" dirty="0" smtClean="0"/>
              <a:t> тканей и нарушением функции печени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2290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98001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производные </a:t>
            </a:r>
            <a:r>
              <a:rPr lang="ru-RU" sz="2800" dirty="0" err="1" smtClean="0"/>
              <a:t>сульфонилмочевины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410658"/>
              </p:ext>
            </p:extLst>
          </p:nvPr>
        </p:nvGraphicFramePr>
        <p:xfrm>
          <a:off x="3521125" y="-122830"/>
          <a:ext cx="8420669" cy="6564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52880" y="1378416"/>
            <a:ext cx="163773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r>
              <a:rPr lang="ru-RU" dirty="0" smtClean="0"/>
              <a:t> поколение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en-US" dirty="0" smtClean="0"/>
          </a:p>
          <a:p>
            <a:r>
              <a:rPr lang="en-US" dirty="0" smtClean="0"/>
              <a:t>II</a:t>
            </a:r>
            <a:r>
              <a:rPr lang="ru-RU" dirty="0" smtClean="0"/>
              <a:t> поколение</a:t>
            </a:r>
            <a:endParaRPr lang="en-US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en-US" dirty="0" smtClean="0"/>
              <a:t>III </a:t>
            </a:r>
            <a:r>
              <a:rPr lang="ru-RU" dirty="0" smtClean="0"/>
              <a:t>поколение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01989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98001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препараты </a:t>
            </a:r>
            <a:r>
              <a:rPr lang="ru-RU" sz="2800" dirty="0" err="1" smtClean="0"/>
              <a:t>сульфонилмочевины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1469" y="1"/>
            <a:ext cx="8432083" cy="6858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Производные </a:t>
            </a:r>
            <a:r>
              <a:rPr lang="ru-RU" dirty="0" err="1" smtClean="0"/>
              <a:t>сульфонилмочевины</a:t>
            </a:r>
            <a:r>
              <a:rPr lang="ru-RU" dirty="0" smtClean="0"/>
              <a:t> эффективны только при условии сохранения способности инсулярного аппарата к секреции инсулина.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оптимальной дозе способствуют более адекватному усвоению углеводов пищи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чрезмерных дозах постоянная </a:t>
            </a:r>
            <a:r>
              <a:rPr lang="ru-RU" dirty="0" err="1" smtClean="0"/>
              <a:t>гиперстимуляция</a:t>
            </a:r>
            <a:r>
              <a:rPr lang="ru-RU" dirty="0" smtClean="0"/>
              <a:t> бета-клеток способствует развитию гипогликемий и усиливает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Механизмы действия: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При связывании со специфическими рецепторами плазматической мембраны </a:t>
            </a:r>
            <a:r>
              <a:rPr lang="en-US" dirty="0"/>
              <a:t>SUR</a:t>
            </a:r>
            <a:r>
              <a:rPr lang="ru-RU" dirty="0"/>
              <a:t>-1</a:t>
            </a:r>
            <a:r>
              <a:rPr lang="ru-RU" dirty="0" smtClean="0"/>
              <a:t> на поверхности бета-клеток АТФ-зависимые калиевые каналы закрываются, что ведёт к изменению мембранного потенциала, деполяризации клеточной мембраны, открытию кальциевых каналов и поступлению ионов кальция внутрь бета-клетки, благодаря чему стимулируется секреция инсулина.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Значительно повышают чувствительность бета-клеток к глюкозе крови.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 небольшой степени увеличивают количество рецепторов к инсулину и повышают активность </a:t>
            </a:r>
            <a:r>
              <a:rPr lang="ru-RU" dirty="0" err="1" smtClean="0"/>
              <a:t>глюкозотранспортных</a:t>
            </a:r>
            <a:r>
              <a:rPr lang="ru-RU" dirty="0" smtClean="0"/>
              <a:t> белков в жировой и мышечной ткани, что способствует уменьшению </a:t>
            </a:r>
            <a:r>
              <a:rPr lang="ru-RU" dirty="0" err="1" smtClean="0"/>
              <a:t>инсулинорезистентности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Стимулируют секрецию </a:t>
            </a:r>
            <a:r>
              <a:rPr lang="ru-RU" dirty="0" err="1" smtClean="0"/>
              <a:t>соматостатина</a:t>
            </a:r>
            <a:r>
              <a:rPr lang="ru-RU" dirty="0" smtClean="0"/>
              <a:t>, в результате чего  подавляется секреция </a:t>
            </a:r>
            <a:r>
              <a:rPr lang="ru-RU" dirty="0" err="1" smtClean="0"/>
              <a:t>контринсулярного</a:t>
            </a:r>
            <a:r>
              <a:rPr lang="ru-RU" dirty="0" smtClean="0"/>
              <a:t> гормона глюкагона альфа-клетками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Уменьшают </a:t>
            </a:r>
            <a:r>
              <a:rPr lang="ru-RU" dirty="0" err="1" smtClean="0"/>
              <a:t>глюконеогенез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b="1" dirty="0" smtClean="0"/>
              <a:t>Противопоказания: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Сахарный диабет </a:t>
            </a:r>
            <a:r>
              <a:rPr lang="en-US" dirty="0" smtClean="0"/>
              <a:t>I</a:t>
            </a:r>
            <a:r>
              <a:rPr lang="ru-RU" dirty="0" smtClean="0"/>
              <a:t> типа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Панкреатогенный</a:t>
            </a:r>
            <a:r>
              <a:rPr lang="ru-RU" dirty="0" smtClean="0"/>
              <a:t> сахарный диабет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Гестационный</a:t>
            </a:r>
            <a:r>
              <a:rPr lang="ru-RU" dirty="0" smtClean="0"/>
              <a:t> сахарный диабет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Выраженная декомпенсация сахарного диабета с </a:t>
            </a:r>
            <a:r>
              <a:rPr lang="ru-RU" dirty="0" err="1" smtClean="0"/>
              <a:t>кетоацидозом</a:t>
            </a:r>
            <a:r>
              <a:rPr lang="ru-RU" dirty="0" smtClean="0"/>
              <a:t> или без него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Тяжёлая печёночная и почечная недостаточность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Беременность и лактация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Побочные эффекты: риск гипогликемий; аллергические реакции, металлический привкус во рту, лейкопения, тромбоцитопения; </a:t>
            </a:r>
            <a:r>
              <a:rPr lang="ru-RU" dirty="0" err="1" smtClean="0"/>
              <a:t>дисульфирамоподобная</a:t>
            </a:r>
            <a:r>
              <a:rPr lang="ru-RU" dirty="0" smtClean="0"/>
              <a:t> реакция (</a:t>
            </a:r>
            <a:r>
              <a:rPr lang="ru-RU" dirty="0" err="1" smtClean="0"/>
              <a:t>глибенкламид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110864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98001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препараты </a:t>
            </a:r>
            <a:r>
              <a:rPr lang="ru-RU" sz="2800" dirty="0" err="1" smtClean="0"/>
              <a:t>сульфонилмочевины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7651"/>
              </p:ext>
            </p:extLst>
          </p:nvPr>
        </p:nvGraphicFramePr>
        <p:xfrm>
          <a:off x="3486750" y="133393"/>
          <a:ext cx="8592954" cy="653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687"/>
                <a:gridCol w="2251177"/>
                <a:gridCol w="49230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Препарат</a:t>
                      </a:r>
                    </a:p>
                    <a:p>
                      <a:pPr algn="ctr"/>
                      <a:r>
                        <a:rPr lang="ru-RU" sz="1300" dirty="0" smtClean="0"/>
                        <a:t>МНН / торговое</a:t>
                      </a:r>
                      <a:r>
                        <a:rPr lang="ru-RU" sz="1300" baseline="0" dirty="0" smtClean="0"/>
                        <a:t> название в комбинации с </a:t>
                      </a:r>
                      <a:r>
                        <a:rPr lang="ru-RU" sz="1300" baseline="0" dirty="0" err="1" smtClean="0"/>
                        <a:t>метформином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Форма</a:t>
                      </a:r>
                      <a:r>
                        <a:rPr lang="ru-RU" sz="1300" baseline="0" dirty="0" smtClean="0"/>
                        <a:t> выпуска и режим дозирования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Особенности</a:t>
                      </a:r>
                      <a:endParaRPr lang="ru-RU" sz="1300" dirty="0"/>
                    </a:p>
                  </a:txBody>
                  <a:tcPr marL="45720" marR="4572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Глибенкламид</a:t>
                      </a:r>
                      <a:endParaRPr lang="ru-RU" sz="1300" dirty="0" smtClean="0"/>
                    </a:p>
                    <a:p>
                      <a:r>
                        <a:rPr lang="ru-RU" sz="1300" dirty="0" smtClean="0"/>
                        <a:t>/</a:t>
                      </a:r>
                    </a:p>
                    <a:p>
                      <a:r>
                        <a:rPr lang="ru-RU" sz="1300" dirty="0" err="1" smtClean="0"/>
                        <a:t>Глюкоред</a:t>
                      </a:r>
                      <a:r>
                        <a:rPr lang="ru-RU" sz="1300" dirty="0" smtClean="0"/>
                        <a:t> (</a:t>
                      </a:r>
                      <a:r>
                        <a:rPr lang="ru-RU" sz="1300" dirty="0" err="1" smtClean="0"/>
                        <a:t>глюкованс</a:t>
                      </a:r>
                      <a:r>
                        <a:rPr lang="ru-RU" sz="1300" dirty="0" smtClean="0"/>
                        <a:t>) 5/500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3,5 мг, 5 мг; начальная доза 2,5 мг утром за 30 минут до</a:t>
                      </a:r>
                      <a:r>
                        <a:rPr lang="ru-RU" sz="1300" baseline="0" dirty="0" smtClean="0"/>
                        <a:t> еды</a:t>
                      </a:r>
                      <a:r>
                        <a:rPr lang="ru-RU" sz="1300" dirty="0" smtClean="0"/>
                        <a:t>,</a:t>
                      </a:r>
                      <a:r>
                        <a:rPr lang="ru-RU" sz="1300" baseline="0" dirty="0" smtClean="0"/>
                        <a:t> </a:t>
                      </a:r>
                      <a:r>
                        <a:rPr lang="ru-RU" sz="1300" dirty="0" smtClean="0"/>
                        <a:t>максимальная суточная доза 15 мг</a:t>
                      </a:r>
                      <a:r>
                        <a:rPr lang="ru-RU" sz="1300" baseline="0" dirty="0" smtClean="0"/>
                        <a:t> в 2-3 приёма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Неселективный препарат, обладающий наибольшим сродством к рецепторам </a:t>
                      </a:r>
                      <a:r>
                        <a:rPr lang="en-US" sz="1300" dirty="0" smtClean="0"/>
                        <a:t>SUR-1</a:t>
                      </a:r>
                      <a:r>
                        <a:rPr lang="ru-RU" sz="1300" dirty="0" smtClean="0"/>
                        <a:t>. Имеет</a:t>
                      </a:r>
                      <a:r>
                        <a:rPr lang="ru-RU" sz="1300" baseline="0" dirty="0" smtClean="0"/>
                        <a:t> самый сильный </a:t>
                      </a:r>
                      <a:r>
                        <a:rPr lang="ru-RU" sz="1300" baseline="0" dirty="0" err="1" smtClean="0"/>
                        <a:t>антигипергликемический</a:t>
                      </a:r>
                      <a:r>
                        <a:rPr lang="ru-RU" sz="1300" baseline="0" dirty="0" smtClean="0"/>
                        <a:t> эффект и н</a:t>
                      </a:r>
                      <a:r>
                        <a:rPr lang="ru-RU" sz="1300" dirty="0" smtClean="0"/>
                        <a:t>аиболее опасен в отношении развития гипогликемий.</a:t>
                      </a:r>
                      <a:r>
                        <a:rPr lang="ru-RU" sz="1300" baseline="0" dirty="0" smtClean="0"/>
                        <a:t> Пик концентрации через 2 часа, продолжительность действия от 12 до 24 часов, склонен к кумуляции</a:t>
                      </a:r>
                      <a:endParaRPr lang="ru-RU" sz="1300" dirty="0" smtClean="0"/>
                    </a:p>
                  </a:txBody>
                  <a:tcPr marL="45720" marR="4572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Гликлазид</a:t>
                      </a:r>
                      <a:endParaRPr lang="ru-RU" sz="1300" dirty="0" smtClean="0"/>
                    </a:p>
                    <a:p>
                      <a:r>
                        <a:rPr lang="ru-RU" sz="1300" dirty="0" smtClean="0"/>
                        <a:t>/</a:t>
                      </a:r>
                    </a:p>
                    <a:p>
                      <a:r>
                        <a:rPr lang="ru-RU" sz="1300" dirty="0" err="1" smtClean="0"/>
                        <a:t>Глимекомб</a:t>
                      </a:r>
                      <a:r>
                        <a:rPr lang="ru-RU" sz="1300" dirty="0" smtClean="0"/>
                        <a:t> 40/500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30 мг, 60 мг; начальная доза 30 мг утром, максимальная суточная доза 120 мг в 1 приём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Высоко </a:t>
                      </a:r>
                      <a:r>
                        <a:rPr lang="ru-RU" sz="1300" dirty="0" err="1" smtClean="0"/>
                        <a:t>селективен</a:t>
                      </a:r>
                      <a:r>
                        <a:rPr lang="ru-RU" sz="1300" dirty="0" smtClean="0"/>
                        <a:t> в отношении рецепторов </a:t>
                      </a:r>
                      <a:r>
                        <a:rPr lang="ru-RU" sz="1300" dirty="0" err="1" smtClean="0"/>
                        <a:t>сульфанилмочевины</a:t>
                      </a:r>
                      <a:r>
                        <a:rPr lang="ru-RU" sz="1300" dirty="0" smtClean="0"/>
                        <a:t>. Оптимален в отношении сердечно-сосудистой безопасности. Обладает нефро- и </a:t>
                      </a:r>
                      <a:r>
                        <a:rPr lang="ru-RU" sz="1300" dirty="0" err="1" smtClean="0"/>
                        <a:t>ангиопротективной</a:t>
                      </a:r>
                      <a:r>
                        <a:rPr lang="ru-RU" sz="1300" baseline="0" dirty="0" smtClean="0"/>
                        <a:t> активностью. Низкий риск развития гипогликемий.</a:t>
                      </a:r>
                      <a:r>
                        <a:rPr lang="ru-RU" sz="1300" dirty="0" smtClean="0"/>
                        <a:t> Максимальная концентрация в крови через 6 часов. Продолжительность действия 24 часа. </a:t>
                      </a:r>
                      <a:endParaRPr lang="ru-RU" sz="1300" dirty="0"/>
                    </a:p>
                  </a:txBody>
                  <a:tcPr marL="45720" marR="45720" marT="0" marB="0"/>
                </a:tc>
              </a:tr>
              <a:tr h="1360127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Глимепирид</a:t>
                      </a:r>
                      <a:endParaRPr lang="ru-RU" sz="1300" dirty="0" smtClean="0"/>
                    </a:p>
                    <a:p>
                      <a:r>
                        <a:rPr lang="ru-RU" sz="1300" dirty="0" smtClean="0"/>
                        <a:t>/</a:t>
                      </a:r>
                    </a:p>
                    <a:p>
                      <a:r>
                        <a:rPr lang="ru-RU" sz="1300" dirty="0" err="1" smtClean="0"/>
                        <a:t>Амарил</a:t>
                      </a:r>
                      <a:r>
                        <a:rPr lang="ru-RU" sz="1300" dirty="0" smtClean="0"/>
                        <a:t> М 2/500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Таблетки 1 мг, 2 мг, 3 мг, 4 мг, 6 мг; начальная доза 1 мг утром во время завтрака, максимальная суточная доза 6 мг</a:t>
                      </a:r>
                      <a:r>
                        <a:rPr lang="ru-RU" sz="1300" baseline="0" dirty="0" smtClean="0"/>
                        <a:t> в 1-2 приёма.</a:t>
                      </a:r>
                      <a:endParaRPr lang="ru-RU" sz="1300" dirty="0" smtClean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Селективен</a:t>
                      </a:r>
                      <a:r>
                        <a:rPr lang="ru-RU" sz="1300" dirty="0" smtClean="0"/>
                        <a:t> в отношении рецепторов </a:t>
                      </a:r>
                      <a:r>
                        <a:rPr lang="ru-RU" sz="1300" dirty="0" err="1" smtClean="0"/>
                        <a:t>сульфанилмочевины</a:t>
                      </a:r>
                      <a:r>
                        <a:rPr lang="ru-RU" sz="1300" dirty="0" smtClean="0"/>
                        <a:t>, снижает</a:t>
                      </a:r>
                      <a:r>
                        <a:rPr lang="ru-RU" sz="1300" baseline="0" dirty="0" smtClean="0"/>
                        <a:t> </a:t>
                      </a:r>
                      <a:r>
                        <a:rPr lang="ru-RU" sz="1300" baseline="0" dirty="0" err="1" smtClean="0"/>
                        <a:t>инсулинорезистентность</a:t>
                      </a:r>
                      <a:r>
                        <a:rPr lang="ru-RU" sz="1300" baseline="0" dirty="0" smtClean="0"/>
                        <a:t>, обладает инсулин-сберегающими свойствами, стимулирует преимущественно </a:t>
                      </a:r>
                      <a:r>
                        <a:rPr lang="ru-RU" sz="1300" baseline="0" dirty="0" err="1" smtClean="0"/>
                        <a:t>прандиальную</a:t>
                      </a:r>
                      <a:r>
                        <a:rPr lang="ru-RU" sz="1300" baseline="0" dirty="0" smtClean="0"/>
                        <a:t> секрецию инсулина, способен контролировать уровень гликемии в течение суток. Низкий сердечно-сосудистый риск и риск развития гипогликемий даже при физической нагрузке. </a:t>
                      </a:r>
                      <a:r>
                        <a:rPr lang="ru-RU" sz="1300" dirty="0" smtClean="0"/>
                        <a:t>Максимальное</a:t>
                      </a:r>
                      <a:r>
                        <a:rPr lang="ru-RU" sz="1300" baseline="0" dirty="0" smtClean="0"/>
                        <a:t> снижение гликемии в первые 2-3 часа</a:t>
                      </a:r>
                      <a:r>
                        <a:rPr lang="ru-RU" sz="1300" dirty="0" smtClean="0"/>
                        <a:t>. Период полувыведения 6-9 часов.</a:t>
                      </a:r>
                      <a:endParaRPr lang="ru-RU" sz="1300" dirty="0"/>
                    </a:p>
                  </a:txBody>
                  <a:tcPr marL="45720" marR="4572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Глипизид</a:t>
                      </a:r>
                      <a:endParaRPr lang="ru-RU" sz="1300" dirty="0" smtClean="0"/>
                    </a:p>
                    <a:p>
                      <a:r>
                        <a:rPr lang="ru-RU" sz="1300" dirty="0" smtClean="0"/>
                        <a:t>/</a:t>
                      </a:r>
                    </a:p>
                    <a:p>
                      <a:r>
                        <a:rPr lang="ru-RU" sz="1300" dirty="0" err="1" smtClean="0"/>
                        <a:t>Метаглип</a:t>
                      </a:r>
                      <a:r>
                        <a:rPr lang="ru-RU" sz="1300" dirty="0" smtClean="0"/>
                        <a:t> 5/500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Таблетки 5 мг, 10 мг; начальная доза 5 мг утром, максимальная суточная доза 20 мг</a:t>
                      </a:r>
                      <a:r>
                        <a:rPr lang="ru-RU" sz="1300" baseline="0" dirty="0" smtClean="0"/>
                        <a:t> в 2 приёма</a:t>
                      </a:r>
                      <a:endParaRPr lang="ru-RU" sz="1300" dirty="0" smtClean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ru-RU" sz="1300" baseline="0" dirty="0" smtClean="0"/>
                        <a:t>Стимулирует преимущественно </a:t>
                      </a:r>
                      <a:r>
                        <a:rPr lang="ru-RU" sz="1300" baseline="0" dirty="0" err="1" smtClean="0"/>
                        <a:t>постпрандиальную</a:t>
                      </a:r>
                      <a:r>
                        <a:rPr lang="ru-RU" sz="1300" baseline="0" dirty="0" smtClean="0"/>
                        <a:t> секрецию инсулина. Невысокий риск развития гипогликемий, снижает </a:t>
                      </a:r>
                      <a:r>
                        <a:rPr lang="ru-RU" sz="1300" baseline="0" dirty="0" err="1" smtClean="0"/>
                        <a:t>инсулинорезистентность</a:t>
                      </a:r>
                      <a:r>
                        <a:rPr lang="ru-RU" sz="1300" baseline="0" dirty="0" smtClean="0"/>
                        <a:t>, обладает </a:t>
                      </a:r>
                      <a:r>
                        <a:rPr lang="ru-RU" sz="1300" baseline="0" dirty="0" err="1" smtClean="0"/>
                        <a:t>инсулинсберегающими</a:t>
                      </a:r>
                      <a:r>
                        <a:rPr lang="ru-RU" sz="1300" baseline="0" dirty="0" smtClean="0"/>
                        <a:t> свойствами.</a:t>
                      </a:r>
                      <a:endParaRPr lang="ru-RU" sz="1300" dirty="0"/>
                    </a:p>
                  </a:txBody>
                  <a:tcPr marL="45720" marR="4572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Гликвидон</a:t>
                      </a:r>
                      <a:endParaRPr lang="ru-RU" sz="1300" dirty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Таблетки 30 мг; начальная доза 15 мг утром во время завтрака, максимальная суточная доза 120 мг</a:t>
                      </a:r>
                      <a:r>
                        <a:rPr lang="ru-RU" sz="1300" baseline="0" dirty="0" smtClean="0"/>
                        <a:t> в 2-3 приёма</a:t>
                      </a:r>
                      <a:endParaRPr lang="ru-RU" sz="1300" dirty="0" smtClean="0"/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Хорошо контролирует </a:t>
                      </a:r>
                      <a:r>
                        <a:rPr lang="ru-RU" sz="1300" dirty="0" err="1" smtClean="0"/>
                        <a:t>прандиальную</a:t>
                      </a:r>
                      <a:r>
                        <a:rPr lang="ru-RU" sz="1300" dirty="0" smtClean="0"/>
                        <a:t> и </a:t>
                      </a:r>
                      <a:r>
                        <a:rPr lang="ru-RU" sz="1300" dirty="0" err="1" smtClean="0"/>
                        <a:t>постпрандиальную</a:t>
                      </a:r>
                      <a:r>
                        <a:rPr lang="ru-RU" sz="1300" dirty="0" smtClean="0"/>
                        <a:t> гликемию. </a:t>
                      </a:r>
                      <a:r>
                        <a:rPr lang="ru-RU" sz="1300" baseline="0" dirty="0" smtClean="0"/>
                        <a:t>Невысокий риск развития гипогликемий. Не противопоказан при хронической болезни почек с4.</a:t>
                      </a:r>
                      <a:r>
                        <a:rPr lang="ru-RU" sz="1300" dirty="0" smtClean="0"/>
                        <a:t> Максимальное</a:t>
                      </a:r>
                      <a:r>
                        <a:rPr lang="ru-RU" sz="1300" baseline="0" dirty="0" smtClean="0"/>
                        <a:t> снижение гликемии через 2-3 часа после приёма</a:t>
                      </a:r>
                      <a:r>
                        <a:rPr lang="ru-RU" sz="1300" dirty="0" smtClean="0"/>
                        <a:t>. Период полувыведения 2 часа. Длительность действия</a:t>
                      </a:r>
                      <a:r>
                        <a:rPr lang="ru-RU" sz="1300" baseline="0" dirty="0" smtClean="0"/>
                        <a:t> около 8 часов.</a:t>
                      </a:r>
                      <a:endParaRPr lang="ru-RU" sz="1300" dirty="0"/>
                    </a:p>
                  </a:txBody>
                  <a:tcPr marL="45720" marR="457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824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</a:t>
            </a:r>
            <a:br>
              <a:rPr lang="ru-RU" dirty="0" smtClean="0"/>
            </a:br>
            <a:r>
              <a:rPr lang="ru-RU" sz="3200" dirty="0" smtClean="0"/>
              <a:t>факторы риска</a:t>
            </a:r>
            <a:br>
              <a:rPr lang="ru-RU" sz="32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883" y="0"/>
            <a:ext cx="8366077" cy="68580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b="1" dirty="0"/>
              <a:t>Риск </a:t>
            </a:r>
            <a:r>
              <a:rPr lang="ru-RU" b="1" dirty="0" smtClean="0"/>
              <a:t>сахарного диабета </a:t>
            </a:r>
            <a:r>
              <a:rPr lang="ru-RU" b="1" dirty="0"/>
              <a:t>2 типа расценивают как высокий при избыточной массе тела или ожирении </a:t>
            </a:r>
            <a:r>
              <a:rPr lang="ru-RU" b="1" dirty="0" smtClean="0"/>
              <a:t>+ </a:t>
            </a:r>
            <a:r>
              <a:rPr lang="ru-RU" b="1" dirty="0"/>
              <a:t>один (или более) любой другой фактор </a:t>
            </a:r>
            <a:r>
              <a:rPr lang="ru-RU" b="1" dirty="0" smtClean="0"/>
              <a:t>риска</a:t>
            </a:r>
            <a:endParaRPr lang="ru-RU" b="1" dirty="0"/>
          </a:p>
          <a:p>
            <a:pPr>
              <a:spcBef>
                <a:spcPts val="600"/>
              </a:spcBef>
            </a:pPr>
            <a:r>
              <a:rPr lang="ru-RU" dirty="0" smtClean="0"/>
              <a:t>избыточная </a:t>
            </a:r>
            <a:r>
              <a:rPr lang="ru-RU" dirty="0"/>
              <a:t>масса тела или ожирение: </a:t>
            </a:r>
            <a:r>
              <a:rPr lang="ru-RU" dirty="0" smtClean="0"/>
              <a:t>ИМТ </a:t>
            </a:r>
            <a:r>
              <a:rPr lang="ru-RU" dirty="0"/>
              <a:t>&gt;25 </a:t>
            </a:r>
            <a:r>
              <a:rPr lang="ru-RU" dirty="0" smtClean="0"/>
              <a:t>кг/м</a:t>
            </a:r>
            <a:r>
              <a:rPr lang="ru-RU" baseline="30000" dirty="0" smtClean="0"/>
              <a:t>2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возраст старше 45 </a:t>
            </a:r>
            <a:r>
              <a:rPr lang="ru-RU" dirty="0" smtClean="0"/>
              <a:t>лет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семейный анамнез </a:t>
            </a:r>
            <a:r>
              <a:rPr lang="ru-RU" dirty="0" smtClean="0"/>
              <a:t>(сахарный диабет </a:t>
            </a:r>
            <a:r>
              <a:rPr lang="ru-RU" dirty="0"/>
              <a:t>у родственников первой степени родства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артериальная  </a:t>
            </a:r>
            <a:r>
              <a:rPr lang="ru-RU" dirty="0" smtClean="0"/>
              <a:t>гипертензия: АД &gt;</a:t>
            </a:r>
            <a:r>
              <a:rPr lang="ru-RU" dirty="0"/>
              <a:t>140/90 мм рт. ст. или пациент принимает </a:t>
            </a:r>
            <a:r>
              <a:rPr lang="ru-RU" dirty="0" err="1"/>
              <a:t>антигипертензивные</a:t>
            </a:r>
            <a:r>
              <a:rPr lang="ru-RU" dirty="0"/>
              <a:t> </a:t>
            </a:r>
            <a:r>
              <a:rPr lang="ru-RU" dirty="0" smtClean="0"/>
              <a:t>ЛС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другие сердечно-сосудистые </a:t>
            </a:r>
            <a:r>
              <a:rPr lang="ru-RU" dirty="0" smtClean="0"/>
              <a:t>заболевания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 err="1"/>
              <a:t>гиперхолестеринемия</a:t>
            </a:r>
            <a:r>
              <a:rPr lang="ru-RU" dirty="0"/>
              <a:t>, </a:t>
            </a:r>
            <a:r>
              <a:rPr lang="ru-RU" dirty="0" err="1" smtClean="0"/>
              <a:t>гипертриглицеридемия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привычно </a:t>
            </a:r>
            <a:r>
              <a:rPr lang="ru-RU" dirty="0" smtClean="0"/>
              <a:t>низкая физическая активность (</a:t>
            </a:r>
            <a:r>
              <a:rPr lang="ru-RU" dirty="0"/>
              <a:t>ходьба </a:t>
            </a:r>
            <a:r>
              <a:rPr lang="ru-RU" dirty="0" smtClean="0"/>
              <a:t>или другая динамическая физическая </a:t>
            </a:r>
            <a:r>
              <a:rPr lang="ru-RU" dirty="0"/>
              <a:t>нагрузка менее 30 мин в день или менее 3 ч в неделю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женщины, </a:t>
            </a:r>
            <a:r>
              <a:rPr lang="ru-RU" dirty="0" smtClean="0"/>
              <a:t>родившие ребенка с </a:t>
            </a:r>
            <a:r>
              <a:rPr lang="ru-RU" dirty="0"/>
              <a:t>массой </a:t>
            </a:r>
            <a:r>
              <a:rPr lang="ru-RU" dirty="0" smtClean="0"/>
              <a:t>тела более 4 </a:t>
            </a:r>
            <a:r>
              <a:rPr lang="ru-RU" dirty="0"/>
              <a:t>кг </a:t>
            </a:r>
            <a:r>
              <a:rPr lang="ru-RU" dirty="0" smtClean="0"/>
              <a:t>или имевшие  клинический диагноз </a:t>
            </a:r>
            <a:r>
              <a:rPr lang="ru-RU" dirty="0"/>
              <a:t>«</a:t>
            </a:r>
            <a:r>
              <a:rPr lang="ru-RU" dirty="0" err="1"/>
              <a:t>гестационный</a:t>
            </a:r>
            <a:r>
              <a:rPr lang="ru-RU" dirty="0"/>
              <a:t> </a:t>
            </a:r>
            <a:r>
              <a:rPr lang="ru-RU" dirty="0" smtClean="0"/>
              <a:t>сахарный диабет»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женщины с синдромом поликистозных яичников</a:t>
            </a:r>
            <a:r>
              <a:rPr lang="ru-RU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/>
              <a:t>Для </a:t>
            </a:r>
            <a:r>
              <a:rPr lang="ru-RU" dirty="0" smtClean="0"/>
              <a:t>оценки риска развития сахарного диабета 2 типа может быть использована шкала FINDRISC </a:t>
            </a:r>
            <a:r>
              <a:rPr lang="ru-RU" dirty="0"/>
              <a:t>(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Finnish</a:t>
            </a:r>
            <a:r>
              <a:rPr lang="ru-RU" dirty="0"/>
              <a:t> </a:t>
            </a:r>
            <a:r>
              <a:rPr lang="ru-RU" dirty="0" err="1"/>
              <a:t>Diabetes</a:t>
            </a:r>
            <a:r>
              <a:rPr lang="ru-RU" dirty="0"/>
              <a:t> </a:t>
            </a:r>
            <a:r>
              <a:rPr lang="ru-RU" dirty="0" err="1"/>
              <a:t>Risk</a:t>
            </a:r>
            <a:r>
              <a:rPr lang="ru-RU" dirty="0"/>
              <a:t> </a:t>
            </a:r>
            <a:r>
              <a:rPr lang="ru-RU" dirty="0" err="1"/>
              <a:t>Score</a:t>
            </a:r>
            <a:r>
              <a:rPr lang="ru-RU" dirty="0"/>
              <a:t>). Высокий риск </a:t>
            </a:r>
            <a:r>
              <a:rPr lang="ru-RU" dirty="0" smtClean="0"/>
              <a:t>сахарного диабета 2 </a:t>
            </a:r>
            <a:r>
              <a:rPr lang="ru-RU" dirty="0"/>
              <a:t>типа устанавливают </a:t>
            </a:r>
            <a:r>
              <a:rPr lang="ru-RU" dirty="0" smtClean="0"/>
              <a:t>при сумме </a:t>
            </a:r>
            <a:r>
              <a:rPr lang="ru-RU" dirty="0"/>
              <a:t>баллов &gt;15. </a:t>
            </a:r>
          </a:p>
        </p:txBody>
      </p:sp>
    </p:spTree>
    <p:extLst>
      <p:ext uri="{BB962C8B-B14F-4D97-AF65-F5344CB8AC3E}">
        <p14:creationId xmlns:p14="http://schemas.microsoft.com/office/powerpoint/2010/main" val="236156103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98001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препараты </a:t>
            </a:r>
            <a:r>
              <a:rPr lang="ru-RU" sz="2800" dirty="0" err="1" smtClean="0"/>
              <a:t>сульфонилмочевины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625430"/>
              </p:ext>
            </p:extLst>
          </p:nvPr>
        </p:nvGraphicFramePr>
        <p:xfrm>
          <a:off x="3550919" y="751749"/>
          <a:ext cx="81280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Препараты,</a:t>
                      </a:r>
                      <a:r>
                        <a:rPr lang="ru-RU" baseline="0" dirty="0" smtClean="0"/>
                        <a:t> усиливающие </a:t>
                      </a:r>
                      <a:r>
                        <a:rPr lang="ru-RU" baseline="0" dirty="0" err="1" smtClean="0"/>
                        <a:t>гипогликемизирующий</a:t>
                      </a:r>
                      <a:r>
                        <a:rPr lang="ru-RU" baseline="0" dirty="0" smtClean="0"/>
                        <a:t> эффект препаратов </a:t>
                      </a:r>
                      <a:r>
                        <a:rPr lang="ru-RU" baseline="0" dirty="0" err="1" smtClean="0"/>
                        <a:t>сульфонилмочевины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Препараты,</a:t>
                      </a:r>
                      <a:r>
                        <a:rPr lang="ru-RU" baseline="0" dirty="0" smtClean="0"/>
                        <a:t> снижающие </a:t>
                      </a:r>
                      <a:r>
                        <a:rPr lang="ru-RU" baseline="0" dirty="0" err="1" smtClean="0"/>
                        <a:t>гипогликемизирующий</a:t>
                      </a:r>
                      <a:r>
                        <a:rPr lang="ru-RU" baseline="0" dirty="0" smtClean="0"/>
                        <a:t> эффект препаратов </a:t>
                      </a:r>
                      <a:r>
                        <a:rPr lang="ru-RU" baseline="0" dirty="0" err="1" smtClean="0"/>
                        <a:t>сульфонилмочевины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Сульфониламиды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Салицилаты</a:t>
                      </a:r>
                    </a:p>
                    <a:p>
                      <a:r>
                        <a:rPr lang="ru-RU" dirty="0" smtClean="0"/>
                        <a:t>Парааминосалициловая кислота</a:t>
                      </a:r>
                    </a:p>
                    <a:p>
                      <a:r>
                        <a:rPr lang="ru-RU" dirty="0" smtClean="0"/>
                        <a:t>Тетрациклины</a:t>
                      </a:r>
                    </a:p>
                    <a:p>
                      <a:r>
                        <a:rPr lang="ru-RU" dirty="0" err="1" smtClean="0"/>
                        <a:t>Ципрофлоксацин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Хинидин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Н2-блокаторы</a:t>
                      </a:r>
                    </a:p>
                    <a:p>
                      <a:r>
                        <a:rPr lang="ru-RU" dirty="0" smtClean="0"/>
                        <a:t>Ингибиторы АПФ</a:t>
                      </a:r>
                    </a:p>
                    <a:p>
                      <a:r>
                        <a:rPr lang="ru-RU" dirty="0" smtClean="0"/>
                        <a:t>Антагонисты рецепторов </a:t>
                      </a:r>
                      <a:r>
                        <a:rPr lang="ru-RU" dirty="0" err="1" smtClean="0"/>
                        <a:t>ангиотензина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II</a:t>
                      </a:r>
                    </a:p>
                    <a:p>
                      <a:r>
                        <a:rPr lang="ru-RU" dirty="0" smtClean="0"/>
                        <a:t>Бета-адреноблокаторы</a:t>
                      </a:r>
                    </a:p>
                    <a:p>
                      <a:r>
                        <a:rPr lang="ru-RU" dirty="0" err="1" smtClean="0"/>
                        <a:t>Пиразолоновые</a:t>
                      </a:r>
                      <a:r>
                        <a:rPr lang="ru-RU" baseline="0" dirty="0" smtClean="0"/>
                        <a:t> производные</a:t>
                      </a:r>
                    </a:p>
                    <a:p>
                      <a:r>
                        <a:rPr lang="ru-RU" baseline="0" dirty="0" smtClean="0"/>
                        <a:t>Антикоагулянты</a:t>
                      </a:r>
                    </a:p>
                    <a:p>
                      <a:r>
                        <a:rPr lang="ru-RU" baseline="0" dirty="0" err="1" smtClean="0"/>
                        <a:t>Дизопирамид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Ингибиторы </a:t>
                      </a:r>
                      <a:r>
                        <a:rPr lang="ru-RU" baseline="0" dirty="0" err="1" smtClean="0"/>
                        <a:t>моноаминоксидазы</a:t>
                      </a:r>
                      <a:endParaRPr lang="ru-RU" baseline="0" dirty="0" smtClean="0"/>
                    </a:p>
                    <a:p>
                      <a:r>
                        <a:rPr lang="ru-RU" baseline="0" dirty="0" err="1" smtClean="0"/>
                        <a:t>Пентоксифиллин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Глюкокортикоиды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Эстрогены</a:t>
                      </a:r>
                    </a:p>
                    <a:p>
                      <a:r>
                        <a:rPr lang="ru-RU" dirty="0" err="1" smtClean="0"/>
                        <a:t>Диазоксид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Никотиновая кислота</a:t>
                      </a:r>
                    </a:p>
                    <a:p>
                      <a:r>
                        <a:rPr lang="ru-RU" dirty="0" err="1" smtClean="0"/>
                        <a:t>Рифампицин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Фенотиазиновые</a:t>
                      </a:r>
                      <a:r>
                        <a:rPr lang="ru-RU" baseline="0" dirty="0" smtClean="0"/>
                        <a:t> производные</a:t>
                      </a:r>
                    </a:p>
                    <a:p>
                      <a:r>
                        <a:rPr lang="ru-RU" baseline="0" dirty="0" err="1" smtClean="0"/>
                        <a:t>Индометацин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Барбитураты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3433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730414"/>
              </p:ext>
            </p:extLst>
          </p:nvPr>
        </p:nvGraphicFramePr>
        <p:xfrm>
          <a:off x="3786852" y="208508"/>
          <a:ext cx="8659906" cy="6356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98001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глиниды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6227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глиниды</a:t>
            </a:r>
            <a:r>
              <a:rPr lang="ru-RU" sz="2800" dirty="0" smtClean="0"/>
              <a:t> как стимуляторы секреции инсулина и регуляторы </a:t>
            </a:r>
            <a:r>
              <a:rPr lang="ru-RU" sz="2800" dirty="0" err="1" smtClean="0"/>
              <a:t>постпрандиальной</a:t>
            </a:r>
            <a:r>
              <a:rPr lang="ru-RU" sz="2800" dirty="0" smtClean="0"/>
              <a:t> гликемии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2884" y="144379"/>
            <a:ext cx="8366077" cy="357738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Механизмы действия: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Сходны с производными </a:t>
            </a:r>
            <a:r>
              <a:rPr lang="ru-RU" dirty="0" err="1" smtClean="0"/>
              <a:t>сульфонилмочевины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Селективно связываясь со специфическими рецепторами к </a:t>
            </a:r>
            <a:r>
              <a:rPr lang="ru-RU" dirty="0" err="1" smtClean="0"/>
              <a:t>сульфонилмочевине</a:t>
            </a:r>
            <a:r>
              <a:rPr lang="ru-RU" dirty="0" smtClean="0"/>
              <a:t> на бета-клетках, приводят к закрытию калиевых АТФ-зависимых каналов, активации кальциевых каналов, поступлению ионов кальция в бета-клетки, </a:t>
            </a:r>
            <a:r>
              <a:rPr lang="ru-RU" dirty="0" err="1" smtClean="0"/>
              <a:t>экзоцитозу</a:t>
            </a:r>
            <a:r>
              <a:rPr lang="ru-RU" dirty="0" smtClean="0"/>
              <a:t> секреторных гранул, содержащих инсулин, после чего инсулин поступает в кровь; влияние на калиевые каналы миокарда минимально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Связь </a:t>
            </a:r>
            <a:r>
              <a:rPr lang="ru-RU" dirty="0" err="1" smtClean="0"/>
              <a:t>глинидов</a:t>
            </a:r>
            <a:r>
              <a:rPr lang="ru-RU" dirty="0" smtClean="0"/>
              <a:t> с рецепторами бета-клеток непродолжительная (несколько секунд или минут) – по сути происходит восстановление утраченной первой фазы («пика» секреции инсулина), что устраняет </a:t>
            </a:r>
            <a:r>
              <a:rPr lang="ru-RU" dirty="0" err="1" smtClean="0"/>
              <a:t>постпрандиальную</a:t>
            </a:r>
            <a:r>
              <a:rPr lang="ru-RU" dirty="0" smtClean="0"/>
              <a:t> гипергликемию – значимый фактор риска развития кардиоваскулярных осложнений;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Стимуляция секреции инсулина является </a:t>
            </a:r>
            <a:r>
              <a:rPr lang="ru-RU" dirty="0" err="1" smtClean="0"/>
              <a:t>глюкозозависимой</a:t>
            </a:r>
            <a:r>
              <a:rPr lang="ru-RU" dirty="0" smtClean="0"/>
              <a:t> и снижается при низкой концентрации глюкозы в крови, что уменьшает риск гипогликемии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Принцип назначения: </a:t>
            </a:r>
            <a:r>
              <a:rPr lang="ru-RU" b="1" dirty="0" smtClean="0"/>
              <a:t>будешь есть – прими препарат, не будешь есть – не принимай препарат!</a:t>
            </a:r>
            <a:r>
              <a:rPr lang="ru-RU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Показания: впервые выявленный 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с выраженной </a:t>
            </a:r>
            <a:r>
              <a:rPr lang="ru-RU" dirty="0" err="1" smtClean="0"/>
              <a:t>постпрандиальной</a:t>
            </a:r>
            <a:r>
              <a:rPr lang="ru-RU" dirty="0" smtClean="0"/>
              <a:t> гипергликемией при недостаточной эффективности </a:t>
            </a:r>
            <a:r>
              <a:rPr lang="ru-RU" dirty="0" err="1" smtClean="0"/>
              <a:t>метформина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Противопоказания:</a:t>
            </a:r>
            <a:r>
              <a:rPr lang="en-US" dirty="0" smtClean="0"/>
              <a:t> </a:t>
            </a:r>
            <a:r>
              <a:rPr lang="ru-RU" dirty="0" smtClean="0"/>
              <a:t>сахарный диабет </a:t>
            </a:r>
            <a:r>
              <a:rPr lang="en-US" dirty="0" smtClean="0"/>
              <a:t>I</a:t>
            </a:r>
            <a:r>
              <a:rPr lang="ru-RU" dirty="0" smtClean="0"/>
              <a:t> типа, </a:t>
            </a:r>
            <a:r>
              <a:rPr lang="ru-RU" dirty="0" err="1" smtClean="0"/>
              <a:t>кетоацидоз</a:t>
            </a:r>
            <a:r>
              <a:rPr lang="ru-RU" dirty="0" smtClean="0"/>
              <a:t>, беременность и лактация, выраженная печёночная и почечная недостаточность, индивидуальная непереносимость.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Побочные эффекты: гипогликемия, прибавка массы тела, тромбоцитопения, лейкопения, повышение уровня </a:t>
            </a:r>
            <a:r>
              <a:rPr lang="ru-RU" dirty="0" err="1" smtClean="0"/>
              <a:t>аминотрансфераз</a:t>
            </a:r>
            <a:r>
              <a:rPr lang="ru-RU" dirty="0" smtClean="0"/>
              <a:t> в крови, диспепсия, аллергические проявления.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846590"/>
              </p:ext>
            </p:extLst>
          </p:nvPr>
        </p:nvGraphicFramePr>
        <p:xfrm>
          <a:off x="3529263" y="3857561"/>
          <a:ext cx="822959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565"/>
                <a:gridCol w="2225240"/>
                <a:gridCol w="44937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Препарат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Форма</a:t>
                      </a:r>
                      <a:r>
                        <a:rPr lang="ru-RU" sz="1400" baseline="0" dirty="0" smtClean="0"/>
                        <a:t> выпуска и режим дозирования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Особенности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Натеглинид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Таблетки 60, 120, 180 мг. Начальная доза 60 мг 3 раза в день за 20-30 минут до еды. Максимальная доза 180 мг 3 раза в день.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Производное </a:t>
                      </a:r>
                      <a:r>
                        <a:rPr lang="en-US" sz="1400" dirty="0" smtClean="0"/>
                        <a:t>D-</a:t>
                      </a:r>
                      <a:r>
                        <a:rPr lang="ru-RU" sz="1400" dirty="0" err="1" smtClean="0"/>
                        <a:t>фенилаланина</a:t>
                      </a:r>
                      <a:r>
                        <a:rPr lang="ru-RU" sz="1400" dirty="0" smtClean="0"/>
                        <a:t>. Период полувыведения</a:t>
                      </a:r>
                      <a:r>
                        <a:rPr lang="ru-RU" sz="1400" baseline="0" dirty="0" smtClean="0"/>
                        <a:t> 0,5-1,5 часа, достижение пиковой концентрации инсулина 4 минуты.  </a:t>
                      </a:r>
                      <a:r>
                        <a:rPr lang="ru-RU" sz="1400" baseline="0" dirty="0" err="1" smtClean="0"/>
                        <a:t>Метаболизируется</a:t>
                      </a:r>
                      <a:r>
                        <a:rPr lang="ru-RU" sz="1400" baseline="0" dirty="0" smtClean="0"/>
                        <a:t> печенью, 80% метаболитов выводится с мочой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Репаглинид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Таблетки 0,5, 1, 2 мг.</a:t>
                      </a:r>
                    </a:p>
                    <a:p>
                      <a:r>
                        <a:rPr lang="ru-RU" sz="1400" dirty="0" smtClean="0"/>
                        <a:t>Начальная доза 0,5 мг 3 раза в день за 20-30 минут до еды. Максимальная доза 4 мг 4 раза в день.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Производное бензойной кислоты (</a:t>
                      </a:r>
                      <a:r>
                        <a:rPr lang="ru-RU" sz="1400" dirty="0" err="1" smtClean="0"/>
                        <a:t>меглитинида</a:t>
                      </a:r>
                      <a:r>
                        <a:rPr lang="ru-RU" sz="1400" dirty="0" smtClean="0"/>
                        <a:t>). Период полувыведения</a:t>
                      </a:r>
                      <a:r>
                        <a:rPr lang="ru-RU" sz="1400" baseline="0" dirty="0" smtClean="0"/>
                        <a:t> 0,5-1 час, достижение пиковой концентрации инсулина около 10 минут. </a:t>
                      </a:r>
                      <a:r>
                        <a:rPr lang="ru-RU" sz="1400" baseline="0" dirty="0" err="1" smtClean="0"/>
                        <a:t>Метаболизируется</a:t>
                      </a:r>
                      <a:r>
                        <a:rPr lang="ru-RU" sz="1400" baseline="0" dirty="0" smtClean="0"/>
                        <a:t> печенью, 90% метаболитов выводится через кишечник, 10% - с мочой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99571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341561"/>
              </p:ext>
            </p:extLst>
          </p:nvPr>
        </p:nvGraphicFramePr>
        <p:xfrm>
          <a:off x="3718613" y="0"/>
          <a:ext cx="8473387" cy="6356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298001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тиазолидиндионы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03652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1"/>
            <a:ext cx="8475259" cy="68580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 smtClean="0"/>
              <a:t>Тиазолидиндионы</a:t>
            </a:r>
            <a:r>
              <a:rPr lang="ru-RU" dirty="0" smtClean="0"/>
              <a:t> – группа синтетических </a:t>
            </a:r>
            <a:r>
              <a:rPr lang="ru-RU" dirty="0" err="1" smtClean="0"/>
              <a:t>лигандов</a:t>
            </a:r>
            <a:r>
              <a:rPr lang="ru-RU" dirty="0" smtClean="0"/>
              <a:t> </a:t>
            </a:r>
            <a:r>
              <a:rPr lang="en-US" dirty="0" smtClean="0"/>
              <a:t>PPAR-</a:t>
            </a:r>
            <a:r>
              <a:rPr lang="el-GR" dirty="0" smtClean="0"/>
              <a:t>γ</a:t>
            </a:r>
            <a:r>
              <a:rPr lang="en-US" dirty="0" smtClean="0"/>
              <a:t>-</a:t>
            </a:r>
            <a:r>
              <a:rPr lang="ru-RU" dirty="0" smtClean="0"/>
              <a:t>рецепторов (активируются </a:t>
            </a:r>
            <a:r>
              <a:rPr lang="ru-RU" dirty="0" err="1" smtClean="0"/>
              <a:t>пероксисомальным</a:t>
            </a:r>
            <a:r>
              <a:rPr lang="ru-RU" dirty="0" smtClean="0"/>
              <a:t> </a:t>
            </a:r>
            <a:r>
              <a:rPr lang="ru-RU" dirty="0" err="1" smtClean="0"/>
              <a:t>пролифератором</a:t>
            </a:r>
            <a:r>
              <a:rPr lang="ru-RU" dirty="0" smtClean="0"/>
              <a:t> – </a:t>
            </a:r>
            <a:r>
              <a:rPr lang="en-US" dirty="0" smtClean="0"/>
              <a:t>Peroxisome Proliferator Activated Receptor</a:t>
            </a:r>
            <a:r>
              <a:rPr lang="ru-RU" dirty="0" smtClean="0"/>
              <a:t>), при активации которых увеличивается экспрессия и активность целого ряда генов, контролирующих активность ключевых ферментов и транспортных белков углеводного и жирового обмена. В итоге проявляются следующие эффекты: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Снижается </a:t>
            </a:r>
            <a:r>
              <a:rPr lang="ru-RU" dirty="0" err="1" smtClean="0"/>
              <a:t>инсулинорезистентность</a:t>
            </a:r>
            <a:r>
              <a:rPr lang="ru-RU" dirty="0" smtClean="0"/>
              <a:t> и повышается чувствительность тканей к инсулину;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Подавляется </a:t>
            </a:r>
            <a:r>
              <a:rPr lang="ru-RU" dirty="0" err="1" smtClean="0"/>
              <a:t>глюконеогенез</a:t>
            </a:r>
            <a:r>
              <a:rPr lang="ru-RU" dirty="0" smtClean="0"/>
              <a:t> в печени;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Повышается чувствительность </a:t>
            </a:r>
            <a:r>
              <a:rPr lang="ru-RU" dirty="0" err="1" smtClean="0"/>
              <a:t>адипоцитов</a:t>
            </a:r>
            <a:r>
              <a:rPr lang="ru-RU" dirty="0" smtClean="0"/>
              <a:t> к инсулину и тормозят </a:t>
            </a:r>
            <a:r>
              <a:rPr lang="ru-RU" dirty="0" err="1" smtClean="0"/>
              <a:t>липолиз</a:t>
            </a:r>
            <a:r>
              <a:rPr lang="ru-RU" dirty="0" smtClean="0"/>
              <a:t>, что приводит к снижению в крови уровня свободных жирных кислот; 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Повышается уровень ЛПВП;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Повышается активность </a:t>
            </a:r>
            <a:r>
              <a:rPr lang="ru-RU" dirty="0" err="1" smtClean="0"/>
              <a:t>фибринолиза</a:t>
            </a:r>
            <a:r>
              <a:rPr lang="ru-RU" dirty="0" smtClean="0"/>
              <a:t> за счёт снижения синтеза ингибитора активатора плазминогена-1;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Тормозится экспрессия ФНО-</a:t>
            </a:r>
            <a:r>
              <a:rPr lang="el-GR" dirty="0" smtClean="0"/>
              <a:t>α</a:t>
            </a:r>
            <a:r>
              <a:rPr lang="ru-RU" dirty="0" smtClean="0"/>
              <a:t>, резистина, </a:t>
            </a:r>
            <a:r>
              <a:rPr lang="ru-RU" dirty="0" err="1" smtClean="0"/>
              <a:t>интерлейкина</a:t>
            </a:r>
            <a:r>
              <a:rPr lang="ru-RU" dirty="0" smtClean="0"/>
              <a:t>, что способствует снижению </a:t>
            </a:r>
            <a:r>
              <a:rPr lang="ru-RU" dirty="0" err="1" smtClean="0"/>
              <a:t>инслинорезистентности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Увеличивается активность переносчиков Глюкозы в клетку </a:t>
            </a:r>
            <a:r>
              <a:rPr lang="en-US" dirty="0" smtClean="0"/>
              <a:t>GLUT-1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dirty="0"/>
              <a:t>GLUT</a:t>
            </a:r>
            <a:r>
              <a:rPr lang="ru-RU" dirty="0" smtClean="0"/>
              <a:t>-2 в мышечной и жировой ткани;</a:t>
            </a:r>
          </a:p>
          <a:p>
            <a:pPr>
              <a:spcBef>
                <a:spcPts val="600"/>
              </a:spcBef>
            </a:pPr>
            <a:r>
              <a:rPr lang="ru-RU" dirty="0" err="1" smtClean="0"/>
              <a:t>Пиоглитазон</a:t>
            </a:r>
            <a:r>
              <a:rPr lang="ru-RU" dirty="0" smtClean="0"/>
              <a:t> – самый безопасный и эффективный представитель </a:t>
            </a:r>
            <a:r>
              <a:rPr lang="ru-RU" dirty="0"/>
              <a:t>синтетических </a:t>
            </a:r>
            <a:r>
              <a:rPr lang="ru-RU" dirty="0" err="1"/>
              <a:t>лигандов</a:t>
            </a:r>
            <a:r>
              <a:rPr lang="ru-RU" dirty="0"/>
              <a:t> </a:t>
            </a:r>
            <a:r>
              <a:rPr lang="en-US" dirty="0"/>
              <a:t>PPAR-</a:t>
            </a:r>
            <a:r>
              <a:rPr lang="el-GR" dirty="0"/>
              <a:t>γ</a:t>
            </a:r>
            <a:r>
              <a:rPr lang="en-US" dirty="0"/>
              <a:t>-</a:t>
            </a:r>
            <a:r>
              <a:rPr lang="ru-RU" dirty="0" smtClean="0"/>
              <a:t>рецепторов. Форма выпуска: таблетки 15 и 30 мг. Начальная доза 15 мг в сутки й раз в день. Максимальная суточная доза 45 мг в 1-2 приёма.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Показания: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монотерапия</a:t>
            </a:r>
            <a:r>
              <a:rPr lang="ru-RU" dirty="0" smtClean="0"/>
              <a:t>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 при невозможности назначения </a:t>
            </a:r>
            <a:r>
              <a:rPr lang="ru-RU" dirty="0" err="1" smtClean="0"/>
              <a:t>метформина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комбинированная терапия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 вместе с </a:t>
            </a:r>
            <a:r>
              <a:rPr lang="ru-RU" dirty="0" err="1" smtClean="0"/>
              <a:t>метформином</a:t>
            </a:r>
            <a:r>
              <a:rPr lang="ru-RU" dirty="0" smtClean="0"/>
              <a:t> при его недостаточной эффективности в оптимальной дозе;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комбинированная терапия сахарного диабета </a:t>
            </a:r>
            <a:r>
              <a:rPr lang="en-US" dirty="0"/>
              <a:t>II</a:t>
            </a:r>
            <a:r>
              <a:rPr lang="ru-RU" dirty="0"/>
              <a:t> типа </a:t>
            </a:r>
            <a:r>
              <a:rPr lang="ru-RU" dirty="0" smtClean="0"/>
              <a:t>вместе с препаратами </a:t>
            </a:r>
            <a:r>
              <a:rPr lang="ru-RU" dirty="0" err="1" smtClean="0"/>
              <a:t>сульфонилмочевины</a:t>
            </a:r>
            <a:r>
              <a:rPr lang="ru-RU" dirty="0" smtClean="0"/>
              <a:t>.  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Противопоказания: </a:t>
            </a:r>
            <a:r>
              <a:rPr lang="ru-RU" dirty="0"/>
              <a:t>сахарный диабет </a:t>
            </a:r>
            <a:r>
              <a:rPr lang="en-US" dirty="0"/>
              <a:t>I</a:t>
            </a:r>
            <a:r>
              <a:rPr lang="ru-RU" dirty="0"/>
              <a:t> типа, </a:t>
            </a:r>
            <a:r>
              <a:rPr lang="ru-RU" dirty="0" err="1"/>
              <a:t>кетоацидоз</a:t>
            </a:r>
            <a:r>
              <a:rPr lang="ru-RU" dirty="0"/>
              <a:t>, беременность и лактация, выраженная </a:t>
            </a:r>
            <a:r>
              <a:rPr lang="ru-RU" dirty="0" smtClean="0"/>
              <a:t>почечная </a:t>
            </a:r>
            <a:r>
              <a:rPr lang="ru-RU" dirty="0"/>
              <a:t>недостаточность, </a:t>
            </a:r>
            <a:r>
              <a:rPr lang="ru-RU" dirty="0" smtClean="0"/>
              <a:t>увеличение уровня </a:t>
            </a:r>
            <a:r>
              <a:rPr lang="ru-RU" dirty="0" err="1" smtClean="0"/>
              <a:t>трансаминаз</a:t>
            </a:r>
            <a:r>
              <a:rPr lang="ru-RU" dirty="0" smtClean="0"/>
              <a:t> более чем в 2,5 раза по сравнению с верхней границей нормы, сердечная недостаточность </a:t>
            </a:r>
            <a:r>
              <a:rPr lang="en-US" dirty="0" smtClean="0"/>
              <a:t>NYHA III-IV</a:t>
            </a:r>
            <a:r>
              <a:rPr lang="ru-RU" dirty="0" smtClean="0"/>
              <a:t>, острый коронарный синдром, остеопороз, дети до 18 лет.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Побочные эффекты: задержка жидкости в организме и появление или увеличение отёков в связи с увеличением </a:t>
            </a:r>
            <a:r>
              <a:rPr lang="ru-RU" dirty="0" err="1" smtClean="0"/>
              <a:t>реабсорбции</a:t>
            </a:r>
            <a:r>
              <a:rPr lang="ru-RU" dirty="0" smtClean="0"/>
              <a:t> натрия и воды, </a:t>
            </a:r>
            <a:r>
              <a:rPr lang="ru-RU" dirty="0"/>
              <a:t>сердечная </a:t>
            </a:r>
            <a:r>
              <a:rPr lang="ru-RU" dirty="0" smtClean="0"/>
              <a:t>недостаточность при наличии факторов риска, увеличение массы тела при комбинации с инсулином, повышение риска развития остеопороза и частоты переломов, анемия, повышение в крови уровня </a:t>
            </a:r>
            <a:r>
              <a:rPr lang="ru-RU" dirty="0" err="1" smtClean="0"/>
              <a:t>аминотрансфераз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Комбинация </a:t>
            </a:r>
            <a:r>
              <a:rPr lang="ru-RU" dirty="0" err="1" smtClean="0"/>
              <a:t>пиоглитазона</a:t>
            </a:r>
            <a:r>
              <a:rPr lang="ru-RU" dirty="0" smtClean="0"/>
              <a:t> и инсулина не рекомендуется в связи с увеличение рисков сердечной недостаточности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тиазолидиндионы</a:t>
            </a:r>
            <a:r>
              <a:rPr lang="ru-RU" sz="2800" dirty="0" smtClean="0"/>
              <a:t> (</a:t>
            </a:r>
            <a:r>
              <a:rPr lang="ru-RU" sz="2800" dirty="0" err="1" smtClean="0"/>
              <a:t>пиоглитазон</a:t>
            </a:r>
            <a:r>
              <a:rPr lang="ru-RU" sz="2800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063993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4396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600" dirty="0" smtClean="0"/>
              <a:t>агонисты рецепторов </a:t>
            </a:r>
            <a:r>
              <a:rPr lang="ru-RU" sz="2600" dirty="0" err="1" smtClean="0"/>
              <a:t>глюкагоноподобного</a:t>
            </a:r>
            <a:r>
              <a:rPr lang="ru-RU" sz="2600" dirty="0" smtClean="0"/>
              <a:t> полипептида </a:t>
            </a:r>
            <a:r>
              <a:rPr lang="en-US" sz="2600" dirty="0" smtClean="0"/>
              <a:t>I </a:t>
            </a:r>
            <a:r>
              <a:rPr lang="ru-RU" sz="2600" dirty="0" smtClean="0"/>
              <a:t>типа</a:t>
            </a:r>
            <a:br>
              <a:rPr lang="ru-RU" sz="26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98186441"/>
              </p:ext>
            </p:extLst>
          </p:nvPr>
        </p:nvGraphicFramePr>
        <p:xfrm>
          <a:off x="3847155" y="66507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6354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1"/>
            <a:ext cx="8418069" cy="68580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ru-RU" dirty="0" err="1"/>
              <a:t>Инкретины</a:t>
            </a:r>
            <a:r>
              <a:rPr lang="ru-RU" dirty="0"/>
              <a:t> – это гомоны желудочно-кишечного тракта, которые вырабатываются в ответ на приём углеводов с пищей и вызывают </a:t>
            </a:r>
            <a:r>
              <a:rPr lang="ru-RU" dirty="0" err="1"/>
              <a:t>глюкозозависимую</a:t>
            </a:r>
            <a:r>
              <a:rPr lang="ru-RU" dirty="0"/>
              <a:t> стимуляцию секреции инсулина, а при снижении глюкозы стимуляцию секреции глюкагона альфа-клетками. </a:t>
            </a:r>
          </a:p>
          <a:p>
            <a:pPr>
              <a:spcBef>
                <a:spcPts val="600"/>
              </a:spcBef>
            </a:pPr>
            <a:r>
              <a:rPr lang="ru-RU" dirty="0"/>
              <a:t>К </a:t>
            </a:r>
            <a:r>
              <a:rPr lang="ru-RU" dirty="0" err="1"/>
              <a:t>инкретинам</a:t>
            </a:r>
            <a:r>
              <a:rPr lang="ru-RU" dirty="0"/>
              <a:t> относятся </a:t>
            </a:r>
            <a:r>
              <a:rPr lang="ru-RU" dirty="0" err="1"/>
              <a:t>глюкозозависимый</a:t>
            </a:r>
            <a:r>
              <a:rPr lang="ru-RU" dirty="0"/>
              <a:t> </a:t>
            </a:r>
            <a:r>
              <a:rPr lang="ru-RU" dirty="0" err="1"/>
              <a:t>инсулинотропный</a:t>
            </a:r>
            <a:r>
              <a:rPr lang="ru-RU" dirty="0"/>
              <a:t> полипептид или </a:t>
            </a:r>
            <a:r>
              <a:rPr lang="ru-RU" dirty="0" err="1"/>
              <a:t>гастроингибирующий</a:t>
            </a:r>
            <a:r>
              <a:rPr lang="ru-RU" dirty="0"/>
              <a:t> пептид (время </a:t>
            </a:r>
            <a:r>
              <a:rPr lang="ru-RU" dirty="0" err="1"/>
              <a:t>полужизни</a:t>
            </a:r>
            <a:r>
              <a:rPr lang="ru-RU" dirty="0"/>
              <a:t> около 7 минут) и </a:t>
            </a:r>
            <a:r>
              <a:rPr lang="ru-RU" dirty="0" err="1"/>
              <a:t>глюкагоноподобный</a:t>
            </a:r>
            <a:r>
              <a:rPr lang="ru-RU" dirty="0"/>
              <a:t>  полипептид 1 типа (время </a:t>
            </a:r>
            <a:r>
              <a:rPr lang="ru-RU" dirty="0" err="1"/>
              <a:t>полужизни</a:t>
            </a:r>
            <a:r>
              <a:rPr lang="ru-RU" dirty="0"/>
              <a:t> менее 2 минут). </a:t>
            </a:r>
          </a:p>
          <a:p>
            <a:pPr>
              <a:spcBef>
                <a:spcPts val="600"/>
              </a:spcBef>
            </a:pPr>
            <a:r>
              <a:rPr lang="ru-RU" dirty="0" err="1"/>
              <a:t>Инкретины</a:t>
            </a:r>
            <a:r>
              <a:rPr lang="ru-RU" dirty="0"/>
              <a:t> обеспечивают 60% </a:t>
            </a:r>
            <a:r>
              <a:rPr lang="ru-RU" dirty="0" err="1"/>
              <a:t>постпрандиальной</a:t>
            </a:r>
            <a:r>
              <a:rPr lang="ru-RU" dirty="0"/>
              <a:t> секреции инсулина.</a:t>
            </a:r>
          </a:p>
          <a:p>
            <a:pPr>
              <a:spcBef>
                <a:spcPts val="600"/>
              </a:spcBef>
            </a:pPr>
            <a:r>
              <a:rPr lang="ru-RU" dirty="0"/>
              <a:t>Рецепторы к </a:t>
            </a:r>
            <a:r>
              <a:rPr lang="ru-RU" dirty="0" err="1"/>
              <a:t>глюкагоноподобному</a:t>
            </a:r>
            <a:r>
              <a:rPr lang="ru-RU" dirty="0"/>
              <a:t>  полипептиду 1 типа </a:t>
            </a:r>
            <a:r>
              <a:rPr lang="ru-RU" dirty="0" err="1"/>
              <a:t>экспрессированы</a:t>
            </a:r>
            <a:r>
              <a:rPr lang="ru-RU" dirty="0"/>
              <a:t> в гастроинтестинальной системе, альфа- и бета-клетках островков </a:t>
            </a:r>
            <a:r>
              <a:rPr lang="ru-RU" dirty="0" err="1"/>
              <a:t>Лангерганса</a:t>
            </a:r>
            <a:r>
              <a:rPr lang="ru-RU" dirty="0"/>
              <a:t> поджелудочной железы, нейронах гипоталамуса, гипофиза, ретикулярного ядра, в лёгких, сердце, почках, щитовидной железе. </a:t>
            </a:r>
            <a:r>
              <a:rPr lang="ru-RU" dirty="0" err="1"/>
              <a:t>Глюкагоноподобный</a:t>
            </a:r>
            <a:r>
              <a:rPr lang="ru-RU" dirty="0"/>
              <a:t>  полипептид 1 типа вырабатывается </a:t>
            </a:r>
            <a:r>
              <a:rPr lang="en-US" dirty="0"/>
              <a:t>L-</a:t>
            </a:r>
            <a:r>
              <a:rPr lang="ru-RU" dirty="0"/>
              <a:t>клетками эндокринной части дистального отдела тонкой кишки.</a:t>
            </a:r>
          </a:p>
          <a:p>
            <a:pPr>
              <a:spcBef>
                <a:spcPts val="600"/>
              </a:spcBef>
            </a:pPr>
            <a:r>
              <a:rPr lang="ru-RU" dirty="0" err="1"/>
              <a:t>Инкретины</a:t>
            </a:r>
            <a:r>
              <a:rPr lang="ru-RU" dirty="0"/>
              <a:t> разрушаются </a:t>
            </a:r>
            <a:r>
              <a:rPr lang="ru-RU" dirty="0" err="1" smtClean="0"/>
              <a:t>дипептидилпептидазой</a:t>
            </a:r>
            <a:r>
              <a:rPr lang="ru-RU" dirty="0" smtClean="0"/>
              <a:t> </a:t>
            </a:r>
            <a:r>
              <a:rPr lang="ru-RU" dirty="0"/>
              <a:t>4 типа.</a:t>
            </a:r>
          </a:p>
          <a:p>
            <a:pPr>
              <a:spcBef>
                <a:spcPts val="600"/>
              </a:spcBef>
            </a:pPr>
            <a:r>
              <a:rPr lang="ru-RU" dirty="0"/>
              <a:t>Механизмы действия </a:t>
            </a:r>
            <a:r>
              <a:rPr lang="ru-RU" dirty="0" err="1"/>
              <a:t>глюкагоноподобного</a:t>
            </a:r>
            <a:r>
              <a:rPr lang="ru-RU" dirty="0"/>
              <a:t> полипептида 1 типа: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Бета-клетки поджелудочной железы: </a:t>
            </a:r>
            <a:r>
              <a:rPr lang="ru-RU" dirty="0" err="1"/>
              <a:t>инсулинотропный</a:t>
            </a:r>
            <a:r>
              <a:rPr lang="ru-RU" dirty="0"/>
              <a:t> </a:t>
            </a:r>
            <a:r>
              <a:rPr lang="ru-RU" dirty="0" err="1"/>
              <a:t>глюкозозависимый</a:t>
            </a:r>
            <a:r>
              <a:rPr lang="ru-RU" dirty="0"/>
              <a:t> эффект (стимуляция секреции инсулина при высоких  значениях гликемии, при нормальном уровне глюкозы в крови стимуляции не происходит); благоприятное воздействие на все этапы синтеза инсулина (без истощения его запасов); стимуляция пролиферации и </a:t>
            </a:r>
            <a:r>
              <a:rPr lang="ru-RU" dirty="0" err="1"/>
              <a:t>неогенеза</a:t>
            </a:r>
            <a:r>
              <a:rPr lang="ru-RU" dirty="0"/>
              <a:t> бета-</a:t>
            </a:r>
            <a:r>
              <a:rPr lang="ru-RU" dirty="0" err="1"/>
              <a:t>глеток</a:t>
            </a:r>
            <a:r>
              <a:rPr lang="ru-RU" dirty="0"/>
              <a:t>, ингибирование их </a:t>
            </a:r>
            <a:r>
              <a:rPr lang="ru-RU" dirty="0" err="1"/>
              <a:t>апоптоза</a:t>
            </a:r>
            <a:r>
              <a:rPr lang="ru-RU" dirty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Альфа-клетки поджелудочной железы: </a:t>
            </a:r>
            <a:r>
              <a:rPr lang="ru-RU" dirty="0" err="1"/>
              <a:t>глюкозозависимое</a:t>
            </a:r>
            <a:r>
              <a:rPr lang="ru-RU" dirty="0"/>
              <a:t> влияние на секрецию глюкагона (при гипергликемии секреция глюкагона подавляется за счёт подавления альфа-клеток и, возможно, стимуляции секреции </a:t>
            </a:r>
            <a:r>
              <a:rPr lang="ru-RU" dirty="0" err="1"/>
              <a:t>соматостатина</a:t>
            </a:r>
            <a:r>
              <a:rPr lang="ru-RU" dirty="0"/>
              <a:t>; при гипогликемии – увеличивается);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ЖКТ: снижение моторики желудка и всасывания глюкозы после еды (механизм регуляции </a:t>
            </a:r>
            <a:r>
              <a:rPr lang="ru-RU" dirty="0" err="1"/>
              <a:t>постпрандиальной</a:t>
            </a:r>
            <a:r>
              <a:rPr lang="ru-RU" dirty="0"/>
              <a:t> гликемии);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Сердечно-сосудистая система: увеличение сердечного выброса, увеличение коронарного кровотока, </a:t>
            </a:r>
            <a:r>
              <a:rPr lang="en-US" dirty="0"/>
              <a:t>NO</a:t>
            </a:r>
            <a:r>
              <a:rPr lang="ru-RU" dirty="0"/>
              <a:t>-зависимая дилатация коронарный артерий, ограничение зоны инфаркта миокарда;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Ядра гипоталамуса: быстрое насыщение, уменьшение количества потребляемой пищи, снижение массы тела;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Почки: способствование </a:t>
            </a:r>
            <a:r>
              <a:rPr lang="ru-RU" dirty="0" err="1"/>
              <a:t>наутрийурезу</a:t>
            </a:r>
            <a:r>
              <a:rPr lang="ru-RU" dirty="0"/>
              <a:t> и диурезу;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Профилактика </a:t>
            </a:r>
            <a:r>
              <a:rPr lang="ru-RU" dirty="0" err="1"/>
              <a:t>остеопении</a:t>
            </a:r>
            <a:r>
              <a:rPr lang="ru-RU" dirty="0"/>
              <a:t> и остеопороза в том числе за счёт стимуляции секреции </a:t>
            </a:r>
            <a:r>
              <a:rPr lang="ru-RU" dirty="0" err="1"/>
              <a:t>кальцитонина</a:t>
            </a:r>
            <a:r>
              <a:rPr lang="ru-RU" dirty="0"/>
              <a:t> щитовидной железой;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/>
              <a:t>Снижение </a:t>
            </a:r>
            <a:r>
              <a:rPr lang="ru-RU" dirty="0" err="1"/>
              <a:t>инсулинорезистентности</a:t>
            </a:r>
            <a:r>
              <a:rPr lang="ru-RU" dirty="0"/>
              <a:t> периферических тканей, снижение продукции глюкозы печенью.</a:t>
            </a:r>
          </a:p>
          <a:p>
            <a:pPr>
              <a:spcBef>
                <a:spcPts val="600"/>
              </a:spcBef>
            </a:pPr>
            <a:r>
              <a:rPr lang="ru-RU" dirty="0"/>
              <a:t>У пациентов с сахарным диабетом </a:t>
            </a:r>
            <a:r>
              <a:rPr lang="en-US" dirty="0"/>
              <a:t>II</a:t>
            </a:r>
            <a:r>
              <a:rPr lang="ru-RU" dirty="0"/>
              <a:t> типа и нарушением толерантности к глюкозе установлено снижение секреции </a:t>
            </a:r>
            <a:r>
              <a:rPr lang="ru-RU" dirty="0" err="1"/>
              <a:t>глюкагоноподобного</a:t>
            </a:r>
            <a:r>
              <a:rPr lang="ru-RU" dirty="0"/>
              <a:t>  полипептида 1 типа, что ведёт к нарушению выделения инсулина в ответ на приём углеводов, торможению пролиферации бета-клеток, увеличению их </a:t>
            </a:r>
            <a:r>
              <a:rPr lang="ru-RU" dirty="0" err="1"/>
              <a:t>апоптоза</a:t>
            </a:r>
            <a:r>
              <a:rPr lang="ru-RU" dirty="0"/>
              <a:t>, увеличению секреции глюкагона альфа клетками, повышению гликемии. </a:t>
            </a:r>
          </a:p>
          <a:p>
            <a:pPr>
              <a:spcBef>
                <a:spcPts val="600"/>
              </a:spcBef>
            </a:pPr>
            <a:r>
              <a:rPr lang="ru-RU" dirty="0" err="1"/>
              <a:t>Нативный</a:t>
            </a:r>
            <a:r>
              <a:rPr lang="ru-RU" dirty="0"/>
              <a:t> препарат </a:t>
            </a:r>
            <a:r>
              <a:rPr lang="ru-RU" dirty="0" err="1"/>
              <a:t>глюкагоноподобного</a:t>
            </a:r>
            <a:r>
              <a:rPr lang="ru-RU" dirty="0"/>
              <a:t> полипептида 1 типа не может применяться внутрь или парентерально, так как  он разрушается ферментами желудочного сока или </a:t>
            </a:r>
            <a:r>
              <a:rPr lang="ru-RU" dirty="0" err="1" smtClean="0"/>
              <a:t>дипептидилпептидазой</a:t>
            </a:r>
            <a:r>
              <a:rPr lang="ru-RU" dirty="0" smtClean="0"/>
              <a:t> </a:t>
            </a:r>
            <a:r>
              <a:rPr lang="ru-RU" dirty="0"/>
              <a:t>4 типа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Существуют агонисты рецепторов </a:t>
            </a:r>
            <a:r>
              <a:rPr lang="ru-RU" dirty="0" err="1" smtClean="0"/>
              <a:t>глюкагоноподобного</a:t>
            </a:r>
            <a:r>
              <a:rPr lang="ru-RU" dirty="0" smtClean="0"/>
              <a:t> полипептида </a:t>
            </a:r>
            <a:r>
              <a:rPr lang="en-US" dirty="0" smtClean="0"/>
              <a:t>I</a:t>
            </a:r>
            <a:r>
              <a:rPr lang="ru-RU" dirty="0" smtClean="0"/>
              <a:t> типа короткого действия (</a:t>
            </a:r>
            <a:r>
              <a:rPr lang="ru-RU" dirty="0" err="1" smtClean="0"/>
              <a:t>эксенатид</a:t>
            </a:r>
            <a:r>
              <a:rPr lang="ru-RU" dirty="0" smtClean="0"/>
              <a:t>, </a:t>
            </a:r>
            <a:r>
              <a:rPr lang="ru-RU" dirty="0" err="1" smtClean="0"/>
              <a:t>лираглутид</a:t>
            </a:r>
            <a:r>
              <a:rPr lang="ru-RU" dirty="0" smtClean="0"/>
              <a:t> – вводятся 1-2 раза в день) и длительного действия (</a:t>
            </a:r>
            <a:r>
              <a:rPr lang="ru-RU" dirty="0" err="1" smtClean="0"/>
              <a:t>дулаглутид</a:t>
            </a:r>
            <a:r>
              <a:rPr lang="ru-RU" dirty="0" smtClean="0"/>
              <a:t>, </a:t>
            </a:r>
            <a:r>
              <a:rPr lang="ru-RU" dirty="0" err="1" smtClean="0"/>
              <a:t>албиглутид</a:t>
            </a:r>
            <a:r>
              <a:rPr lang="ru-RU" dirty="0" smtClean="0"/>
              <a:t> – вводятся 1 раз в неделю)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err="1" smtClean="0"/>
              <a:t>инкретины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0021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4396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600" dirty="0" smtClean="0"/>
              <a:t>агонисты рецепторов </a:t>
            </a:r>
            <a:r>
              <a:rPr lang="ru-RU" sz="2600" dirty="0" err="1" smtClean="0"/>
              <a:t>глюкагоноподобного</a:t>
            </a:r>
            <a:r>
              <a:rPr lang="ru-RU" sz="2600" dirty="0" smtClean="0"/>
              <a:t> полипептида </a:t>
            </a:r>
            <a:r>
              <a:rPr lang="en-US" sz="2600" dirty="0" smtClean="0"/>
              <a:t>I </a:t>
            </a:r>
            <a:r>
              <a:rPr lang="ru-RU" sz="2600" dirty="0" smtClean="0"/>
              <a:t>типа</a:t>
            </a:r>
            <a:endParaRPr lang="ru-RU" sz="26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991207"/>
              </p:ext>
            </p:extLst>
          </p:nvPr>
        </p:nvGraphicFramePr>
        <p:xfrm>
          <a:off x="3483429" y="139094"/>
          <a:ext cx="8606972" cy="6547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914"/>
                <a:gridCol w="2859314"/>
                <a:gridCol w="4818744"/>
              </a:tblGrid>
              <a:tr h="0">
                <a:tc>
                  <a:txBody>
                    <a:bodyPr/>
                    <a:lstStyle/>
                    <a:p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err="1" smtClean="0"/>
                        <a:t>Эксенатид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50" dirty="0" err="1" smtClean="0"/>
                        <a:t>Лираглутид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  <a:tr h="67876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Характеристика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Синтетический полипептид, идентичный на 53% по аминокислотной последовательности человеческому </a:t>
                      </a:r>
                      <a:r>
                        <a:rPr lang="ru-RU" sz="950" dirty="0" err="1" smtClean="0"/>
                        <a:t>глюкагоноподобному</a:t>
                      </a:r>
                      <a:r>
                        <a:rPr lang="ru-RU" sz="950" dirty="0" smtClean="0"/>
                        <a:t> полипептиду </a:t>
                      </a:r>
                      <a:r>
                        <a:rPr lang="en-US" sz="950" dirty="0" smtClean="0"/>
                        <a:t>I </a:t>
                      </a:r>
                      <a:r>
                        <a:rPr lang="ru-RU" sz="950" dirty="0" smtClean="0"/>
                        <a:t>типа, который стимулирует его рецепторы, воспроизводит его эффекты, но устойчив к действию дипептидилпептидазы-4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err="1" smtClean="0"/>
                        <a:t>Генноинженерный</a:t>
                      </a:r>
                      <a:r>
                        <a:rPr lang="ru-RU" sz="950" dirty="0" smtClean="0"/>
                        <a:t> полипептид</a:t>
                      </a:r>
                      <a:r>
                        <a:rPr lang="ru-RU" sz="950" baseline="0" dirty="0" smtClean="0"/>
                        <a:t> на 97%  аналогичный </a:t>
                      </a:r>
                      <a:r>
                        <a:rPr lang="ru-RU" sz="950" baseline="0" dirty="0" err="1" smtClean="0"/>
                        <a:t>нативному</a:t>
                      </a:r>
                      <a:r>
                        <a:rPr lang="ru-RU" sz="950" baseline="0" dirty="0" smtClean="0"/>
                        <a:t> </a:t>
                      </a:r>
                      <a:r>
                        <a:rPr lang="ru-RU" sz="950" dirty="0" err="1" smtClean="0"/>
                        <a:t>глюкагоноподобному</a:t>
                      </a:r>
                      <a:r>
                        <a:rPr lang="ru-RU" sz="950" dirty="0" smtClean="0"/>
                        <a:t> полипептиду </a:t>
                      </a:r>
                      <a:r>
                        <a:rPr lang="en-US" sz="950" dirty="0" smtClean="0"/>
                        <a:t>I </a:t>
                      </a:r>
                      <a:r>
                        <a:rPr lang="ru-RU" sz="950" dirty="0" smtClean="0"/>
                        <a:t>типа с заменой в 34 позиции аргинина на лизин и добавлением С16-пальмитиновой кислоты к лизину</a:t>
                      </a:r>
                      <a:r>
                        <a:rPr lang="ru-RU" sz="950" baseline="0" dirty="0" smtClean="0"/>
                        <a:t> в 24 позиции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  <a:tr h="186362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Эффекты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Восстановление </a:t>
                      </a:r>
                      <a:r>
                        <a:rPr lang="en-US" sz="950" dirty="0" smtClean="0"/>
                        <a:t>I</a:t>
                      </a:r>
                      <a:r>
                        <a:rPr lang="ru-RU" sz="950" dirty="0" smtClean="0"/>
                        <a:t> и </a:t>
                      </a:r>
                      <a:r>
                        <a:rPr lang="en-US" sz="950" dirty="0" smtClean="0"/>
                        <a:t>II</a:t>
                      </a:r>
                      <a:r>
                        <a:rPr lang="ru-RU" sz="950" dirty="0" smtClean="0"/>
                        <a:t> фазы секреции инсулина</a:t>
                      </a:r>
                      <a:r>
                        <a:rPr lang="en-US" sz="950" dirty="0" smtClean="0"/>
                        <a:t> (</a:t>
                      </a:r>
                      <a:r>
                        <a:rPr lang="ru-RU" sz="950" dirty="0" err="1" smtClean="0"/>
                        <a:t>глюкозозависимая</a:t>
                      </a:r>
                      <a:r>
                        <a:rPr lang="ru-RU" sz="950" dirty="0" smtClean="0"/>
                        <a:t> стимуляция секреции</a:t>
                      </a:r>
                      <a:r>
                        <a:rPr lang="en-US" sz="950" dirty="0" smtClean="0"/>
                        <a:t>)</a:t>
                      </a:r>
                      <a:r>
                        <a:rPr lang="ru-RU" sz="950" dirty="0" smtClean="0"/>
                        <a:t>;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</a:t>
                      </a:r>
                      <a:r>
                        <a:rPr lang="ru-RU" sz="950" dirty="0" err="1" smtClean="0"/>
                        <a:t>Глюкозозависимое</a:t>
                      </a:r>
                      <a:r>
                        <a:rPr lang="ru-RU" sz="950" dirty="0" smtClean="0"/>
                        <a:t> подавление секреции глюкагона и снижение образования глюкозы в печени;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Замедление эвакуации пищи из желудка и, как следствие, отсутствие быстрого подъёма гликемии после еды, снижение аппетита и потребления пищи, а также снижение массы тела;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Снижение уровня триглицеридов, ЛПНП, диастолического давления.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Восстановление </a:t>
                      </a:r>
                      <a:r>
                        <a:rPr lang="en-US" sz="950" dirty="0" smtClean="0"/>
                        <a:t>I</a:t>
                      </a:r>
                      <a:r>
                        <a:rPr lang="ru-RU" sz="950" dirty="0" smtClean="0"/>
                        <a:t> и </a:t>
                      </a:r>
                      <a:r>
                        <a:rPr lang="en-US" sz="950" dirty="0" smtClean="0"/>
                        <a:t>II</a:t>
                      </a:r>
                      <a:r>
                        <a:rPr lang="ru-RU" sz="950" dirty="0" smtClean="0"/>
                        <a:t> фазы секреции инсулина</a:t>
                      </a:r>
                      <a:r>
                        <a:rPr lang="en-US" sz="950" dirty="0" smtClean="0"/>
                        <a:t> (</a:t>
                      </a:r>
                      <a:r>
                        <a:rPr lang="ru-RU" sz="950" dirty="0" err="1" smtClean="0"/>
                        <a:t>глюкозозависимая</a:t>
                      </a:r>
                      <a:r>
                        <a:rPr lang="ru-RU" sz="950" dirty="0" smtClean="0"/>
                        <a:t> стимуляция секреции</a:t>
                      </a:r>
                      <a:r>
                        <a:rPr lang="en-US" sz="950" dirty="0" smtClean="0"/>
                        <a:t>)</a:t>
                      </a:r>
                      <a:r>
                        <a:rPr lang="ru-RU" sz="950" dirty="0" smtClean="0"/>
                        <a:t>;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</a:t>
                      </a:r>
                      <a:r>
                        <a:rPr lang="ru-RU" sz="950" dirty="0" err="1" smtClean="0"/>
                        <a:t>Глюкозозависимое</a:t>
                      </a:r>
                      <a:r>
                        <a:rPr lang="ru-RU" sz="950" dirty="0" smtClean="0"/>
                        <a:t> подавление секреции глюкагона и снижение образования глюкозы в печени;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Замедление эвакуации пищи из желудка и, как следствие, отсутствие быстрого подъёма гликемии после еды, снижение аппетита и потребления пищи, а также снижение массы тела;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baseline="0" dirty="0" smtClean="0"/>
                        <a:t>- Увеличение массы бета-клеток и угнетение из </a:t>
                      </a:r>
                      <a:r>
                        <a:rPr lang="ru-RU" sz="950" baseline="0" dirty="0" err="1" smtClean="0"/>
                        <a:t>апоптоза</a:t>
                      </a:r>
                      <a:r>
                        <a:rPr lang="ru-RU" sz="950" baseline="0" dirty="0" smtClean="0"/>
                        <a:t>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baseline="0" dirty="0" smtClean="0"/>
                        <a:t>- Увеличение сократительной функции миокарда, снижение систолического давления, ограничение зоны инфаркта миокарда;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baseline="0" dirty="0" smtClean="0"/>
                        <a:t>- Снижение риска </a:t>
                      </a:r>
                      <a:r>
                        <a:rPr lang="ru-RU" sz="950" baseline="0" dirty="0" err="1" smtClean="0"/>
                        <a:t>тромбообразования</a:t>
                      </a:r>
                      <a:r>
                        <a:rPr lang="ru-RU" sz="950" baseline="0" dirty="0" smtClean="0"/>
                        <a:t> за счёт снижения уровня ингибитора активатора плазминогена-1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baseline="0" dirty="0" smtClean="0"/>
                        <a:t>- </a:t>
                      </a:r>
                      <a:r>
                        <a:rPr lang="ru-RU" sz="950" baseline="0" dirty="0" err="1" smtClean="0"/>
                        <a:t>Вазодилатация</a:t>
                      </a:r>
                      <a:r>
                        <a:rPr lang="ru-RU" sz="950" baseline="0" dirty="0" smtClean="0"/>
                        <a:t> и </a:t>
                      </a:r>
                      <a:r>
                        <a:rPr lang="ru-RU" sz="950" baseline="0" dirty="0" err="1" smtClean="0"/>
                        <a:t>антиагрегационный</a:t>
                      </a:r>
                      <a:r>
                        <a:rPr lang="ru-RU" sz="950" baseline="0" dirty="0" smtClean="0"/>
                        <a:t> эффект за счёт стимуляции образования оксида азота</a:t>
                      </a:r>
                      <a:endParaRPr lang="ru-RU" sz="950" dirty="0" smtClean="0"/>
                    </a:p>
                  </a:txBody>
                  <a:tcPr marL="0" marR="0" marT="0" marB="0"/>
                </a:tc>
              </a:tr>
              <a:tr h="367096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Показания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Tx/>
                        <a:buChar char="-"/>
                      </a:pPr>
                      <a:r>
                        <a:rPr lang="ru-RU" sz="950" dirty="0" smtClean="0"/>
                        <a:t> Сахарный диабет </a:t>
                      </a:r>
                      <a:r>
                        <a:rPr lang="en-US" sz="950" dirty="0" smtClean="0"/>
                        <a:t>II</a:t>
                      </a:r>
                      <a:r>
                        <a:rPr lang="ru-RU" sz="950" dirty="0" smtClean="0"/>
                        <a:t> типа с избыточной массой тела при неэффективности лечения </a:t>
                      </a:r>
                      <a:r>
                        <a:rPr lang="ru-RU" sz="950" dirty="0" err="1" smtClean="0"/>
                        <a:t>метформином</a:t>
                      </a:r>
                      <a:r>
                        <a:rPr lang="ru-RU" sz="950" dirty="0" smtClean="0"/>
                        <a:t>, препаратами </a:t>
                      </a:r>
                      <a:r>
                        <a:rPr lang="ru-RU" sz="950" dirty="0" err="1" smtClean="0"/>
                        <a:t>сульфонилмочевины</a:t>
                      </a:r>
                      <a:r>
                        <a:rPr lang="ru-RU" sz="950" dirty="0" smtClean="0"/>
                        <a:t>, </a:t>
                      </a:r>
                      <a:r>
                        <a:rPr lang="ru-RU" sz="950" dirty="0" err="1" smtClean="0"/>
                        <a:t>пиоглитазоном</a:t>
                      </a:r>
                      <a:r>
                        <a:rPr lang="ru-RU" sz="950" dirty="0" smtClean="0"/>
                        <a:t> и/или с высоким риском гипогликемических состояний и/или с </a:t>
                      </a:r>
                      <a:r>
                        <a:rPr lang="ru-RU" sz="950" dirty="0" err="1" smtClean="0"/>
                        <a:t>постпрандиальной</a:t>
                      </a:r>
                      <a:r>
                        <a:rPr lang="ru-RU" sz="950" dirty="0" smtClean="0"/>
                        <a:t> гипергликемией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Выраженное ожирение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</a:t>
                      </a:r>
                      <a:r>
                        <a:rPr lang="ru-RU" sz="950" baseline="0" dirty="0" smtClean="0"/>
                        <a:t> </a:t>
                      </a:r>
                      <a:r>
                        <a:rPr lang="ru-RU" sz="950" baseline="0" dirty="0" err="1" smtClean="0"/>
                        <a:t>Монотерапия</a:t>
                      </a:r>
                      <a:r>
                        <a:rPr lang="ru-RU" sz="950" baseline="0" dirty="0" smtClean="0"/>
                        <a:t> при впервые установленном сахарном диабете </a:t>
                      </a:r>
                      <a:r>
                        <a:rPr lang="en-US" sz="950" baseline="0" dirty="0" smtClean="0"/>
                        <a:t>II</a:t>
                      </a:r>
                      <a:r>
                        <a:rPr lang="ru-RU" sz="950" baseline="0" dirty="0" smtClean="0"/>
                        <a:t> типа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Альтернатива назначению инсулина длительного действия при неэффективности пероральной </a:t>
                      </a:r>
                      <a:r>
                        <a:rPr lang="ru-RU" sz="950" dirty="0" err="1" smtClean="0"/>
                        <a:t>гипогликемизирующей</a:t>
                      </a:r>
                      <a:r>
                        <a:rPr lang="ru-RU" sz="950" dirty="0" smtClean="0"/>
                        <a:t> терапии при сахарном диабете </a:t>
                      </a:r>
                      <a:r>
                        <a:rPr lang="en-US" sz="950" dirty="0" smtClean="0"/>
                        <a:t>II</a:t>
                      </a:r>
                      <a:r>
                        <a:rPr lang="ru-RU" sz="950" dirty="0" smtClean="0"/>
                        <a:t> типа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Сахарный диабет </a:t>
                      </a:r>
                      <a:r>
                        <a:rPr lang="en-US" sz="950" dirty="0" smtClean="0"/>
                        <a:t>II</a:t>
                      </a:r>
                      <a:r>
                        <a:rPr lang="ru-RU" sz="950" dirty="0" smtClean="0"/>
                        <a:t> типа с избыточной массой тела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Выраженное ожирение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  <a:tr h="79660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err="1" smtClean="0"/>
                        <a:t>Противо</a:t>
                      </a:r>
                      <a:r>
                        <a:rPr lang="ru-RU" sz="950" dirty="0" smtClean="0"/>
                        <a:t>-показания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Сахарный диабет </a:t>
                      </a:r>
                      <a:r>
                        <a:rPr lang="en-US" sz="950" dirty="0" smtClean="0"/>
                        <a:t>I</a:t>
                      </a:r>
                      <a:r>
                        <a:rPr lang="ru-RU" sz="950" dirty="0" smtClean="0"/>
                        <a:t> типа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Диабетический </a:t>
                      </a:r>
                      <a:r>
                        <a:rPr lang="ru-RU" sz="950" dirty="0" err="1" smtClean="0"/>
                        <a:t>кетоацидоз</a:t>
                      </a:r>
                      <a:endParaRPr lang="ru-RU" sz="950" dirty="0" smtClean="0"/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</a:t>
                      </a:r>
                      <a:r>
                        <a:rPr lang="ru-RU" sz="950" baseline="0" dirty="0" smtClean="0"/>
                        <a:t> ХБП с4-5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</a:t>
                      </a:r>
                      <a:r>
                        <a:rPr lang="ru-RU" sz="950" dirty="0" err="1" smtClean="0"/>
                        <a:t>Гастропарез</a:t>
                      </a:r>
                      <a:endParaRPr lang="ru-RU" sz="950" dirty="0" smtClean="0"/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</a:t>
                      </a:r>
                      <a:r>
                        <a:rPr lang="ru-RU" sz="950" baseline="0" dirty="0" smtClean="0"/>
                        <a:t> Тяжёлый панкреатит в анамнезе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Беременность и лактация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Дети</a:t>
                      </a:r>
                      <a:r>
                        <a:rPr lang="ru-RU" sz="950" baseline="0" dirty="0" smtClean="0"/>
                        <a:t> до 18 лет</a:t>
                      </a:r>
                      <a:endParaRPr lang="ru-RU" sz="95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Сахарный диабет </a:t>
                      </a:r>
                      <a:r>
                        <a:rPr lang="en-US" sz="950" dirty="0" smtClean="0"/>
                        <a:t>I</a:t>
                      </a:r>
                      <a:r>
                        <a:rPr lang="ru-RU" sz="950" dirty="0" smtClean="0"/>
                        <a:t> типа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Диабетический </a:t>
                      </a:r>
                      <a:r>
                        <a:rPr lang="ru-RU" sz="950" dirty="0" err="1" smtClean="0"/>
                        <a:t>кетоацидоз</a:t>
                      </a:r>
                      <a:endParaRPr lang="ru-RU" sz="950" baseline="0" dirty="0" smtClean="0"/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</a:t>
                      </a:r>
                      <a:r>
                        <a:rPr lang="ru-RU" sz="950" dirty="0" err="1" smtClean="0"/>
                        <a:t>Гастропарез</a:t>
                      </a:r>
                      <a:endParaRPr lang="ru-RU" sz="950" dirty="0" smtClean="0"/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</a:t>
                      </a:r>
                      <a:r>
                        <a:rPr lang="ru-RU" sz="950" baseline="0" dirty="0" smtClean="0"/>
                        <a:t> Нарушение функции печени, ХБП с5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baseline="0" dirty="0" smtClean="0"/>
                        <a:t>- Сердечная недостаточность, ФК</a:t>
                      </a:r>
                      <a:r>
                        <a:rPr lang="en-US" sz="950" baseline="0" dirty="0" smtClean="0"/>
                        <a:t>III-IV</a:t>
                      </a:r>
                      <a:endParaRPr lang="ru-RU" sz="950" baseline="0" dirty="0" smtClean="0"/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Беременность и лактация</a:t>
                      </a:r>
                    </a:p>
                    <a:p>
                      <a:pPr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ru-RU" sz="950" dirty="0" smtClean="0"/>
                        <a:t>- Дети</a:t>
                      </a:r>
                      <a:r>
                        <a:rPr lang="ru-RU" sz="950" baseline="0" dirty="0" smtClean="0"/>
                        <a:t> до 18 лет</a:t>
                      </a:r>
                      <a:endParaRPr lang="ru-RU" sz="950" dirty="0" smtClean="0"/>
                    </a:p>
                  </a:txBody>
                  <a:tcPr marL="0" marR="0" marT="0" marB="0"/>
                </a:tc>
              </a:tr>
              <a:tr h="11853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Форма выпуска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Шприц-ручка, картридж для шприц</a:t>
                      </a:r>
                      <a:r>
                        <a:rPr lang="ru-RU" sz="950" baseline="0" dirty="0" smtClean="0"/>
                        <a:t>-ручки (60 доз по 5 или 10 мкг)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Шприц-ручка, картридж для шприц-ручки</a:t>
                      </a:r>
                      <a:r>
                        <a:rPr lang="ru-RU" sz="950" baseline="0" dirty="0" smtClean="0"/>
                        <a:t> (15 доз по 1,2 мг, 10 доз по 1,8 мг)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  <a:tr h="25669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Режим дозирования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/>
                        <a:t>Начальная доза 5 мкг п/к 1-2 раза в день за 1 час до еды; максимальная доза 10 мкг</a:t>
                      </a:r>
                      <a:r>
                        <a:rPr lang="ru-RU" sz="950" baseline="0" dirty="0" smtClean="0"/>
                        <a:t> п/к 2 раза в день</a:t>
                      </a:r>
                      <a:endParaRPr lang="ru-RU" sz="950" dirty="0" smtClean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Начальная доза: 0,6 мг п/к 1 раз в день в любое время; максимальная доза 1,8</a:t>
                      </a:r>
                      <a:r>
                        <a:rPr lang="ru-RU" sz="950" baseline="0" dirty="0" smtClean="0"/>
                        <a:t> мг/сутки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  <a:tr h="32169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Особенности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Выделяется</a:t>
                      </a:r>
                      <a:r>
                        <a:rPr lang="ru-RU" sz="950" baseline="0" dirty="0" smtClean="0"/>
                        <a:t> почками, возможно применение при ХБП с3б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Медленно всасывается при подкожном введении, необходимо</a:t>
                      </a:r>
                      <a:r>
                        <a:rPr lang="ru-RU" sz="950" baseline="0" dirty="0" smtClean="0"/>
                        <a:t> соблюдать осторожность при узловой патологии щитовидной железы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  <a:tr h="321691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Побочные эффекты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</a:t>
                      </a:r>
                      <a:r>
                        <a:rPr lang="ru-RU" sz="950" baseline="0" dirty="0" smtClean="0"/>
                        <a:t> Желудочно-кишечные нарушения (тошнота, рвота, боли в животе, выраженное снижение аппетита)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Острый панкреатит</a:t>
                      </a:r>
                      <a:r>
                        <a:rPr lang="ru-RU" sz="950" baseline="0" dirty="0" smtClean="0"/>
                        <a:t> (особенно у пациентов с факторами риска – </a:t>
                      </a:r>
                      <a:r>
                        <a:rPr lang="ru-RU" sz="950" baseline="0" dirty="0" err="1" smtClean="0"/>
                        <a:t>гипертриглицеридемией</a:t>
                      </a:r>
                      <a:r>
                        <a:rPr lang="ru-RU" sz="950" baseline="0" dirty="0" smtClean="0"/>
                        <a:t>, злоупотреблением алкоголем)</a:t>
                      </a:r>
                      <a:endParaRPr lang="ru-RU" sz="9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50" dirty="0" smtClean="0"/>
                        <a:t>-</a:t>
                      </a:r>
                      <a:r>
                        <a:rPr lang="ru-RU" sz="950" baseline="0" dirty="0" smtClean="0"/>
                        <a:t> Желудочно-кишечные нарушения (тошнота, рвота, запоры, боли в животе), уменьшаются по мере продолжения лечения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Головные боли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Более высокая склонность к инфекциям верхних</a:t>
                      </a:r>
                      <a:r>
                        <a:rPr lang="ru-RU" sz="950" baseline="0" dirty="0" smtClean="0"/>
                        <a:t> дыхательных путей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Образование антител к </a:t>
                      </a:r>
                      <a:r>
                        <a:rPr lang="ru-RU" sz="950" dirty="0" err="1" smtClean="0"/>
                        <a:t>лираглутиду</a:t>
                      </a:r>
                      <a:endParaRPr lang="ru-RU" sz="950" dirty="0" smtClean="0"/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sz="950" dirty="0" smtClean="0"/>
                        <a:t>- Риск развития острого панкреатита</a:t>
                      </a:r>
                      <a:endParaRPr lang="ru-RU" sz="950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9655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964039"/>
              </p:ext>
            </p:extLst>
          </p:nvPr>
        </p:nvGraphicFramePr>
        <p:xfrm>
          <a:off x="3548421" y="-232012"/>
          <a:ext cx="8379724" cy="6598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ингибиторы дипептидил-пептидазы-4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62066148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8629" y="160421"/>
            <a:ext cx="8360332" cy="654517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ru-RU" dirty="0" smtClean="0"/>
              <a:t>Ингибиторы дипептидилпептидазы-4 подавляют действие фермента дипептидилпептидазы-4, который разрушает </a:t>
            </a:r>
            <a:r>
              <a:rPr lang="ru-RU" dirty="0" err="1" smtClean="0"/>
              <a:t>инкретины</a:t>
            </a:r>
            <a:r>
              <a:rPr lang="ru-RU" dirty="0" smtClean="0"/>
              <a:t>, что продлевает жизнь </a:t>
            </a:r>
            <a:r>
              <a:rPr lang="ru-RU" dirty="0" err="1" smtClean="0"/>
              <a:t>инкретинам</a:t>
            </a:r>
            <a:r>
              <a:rPr lang="ru-RU" dirty="0" smtClean="0"/>
              <a:t>, в частности </a:t>
            </a:r>
            <a:r>
              <a:rPr lang="ru-RU" dirty="0" err="1" smtClean="0"/>
              <a:t>глюкагоноподобному</a:t>
            </a:r>
            <a:r>
              <a:rPr lang="ru-RU" dirty="0" smtClean="0"/>
              <a:t> полтпептиду-1, до 12-24 часов.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При сахарном диабете </a:t>
            </a:r>
            <a:r>
              <a:rPr lang="en-US" dirty="0" smtClean="0"/>
              <a:t>II</a:t>
            </a:r>
            <a:r>
              <a:rPr lang="ru-RU" dirty="0" smtClean="0"/>
              <a:t> типа и</a:t>
            </a:r>
            <a:r>
              <a:rPr lang="ru-RU" dirty="0"/>
              <a:t>нгибиторы </a:t>
            </a:r>
            <a:r>
              <a:rPr lang="ru-RU" dirty="0" smtClean="0"/>
              <a:t>дипептидилпептидазы-4 восстанавливают физиологическую концентрацию </a:t>
            </a:r>
            <a:r>
              <a:rPr lang="ru-RU" dirty="0" err="1" smtClean="0"/>
              <a:t>инкретинов</a:t>
            </a:r>
            <a:r>
              <a:rPr lang="ru-RU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Под влиянием ингибитора </a:t>
            </a:r>
            <a:r>
              <a:rPr lang="ru-RU" dirty="0"/>
              <a:t>дипептидилпептидазы-4</a:t>
            </a:r>
            <a:r>
              <a:rPr lang="ru-RU" dirty="0" smtClean="0"/>
              <a:t> проявляются эффекты, характерные для </a:t>
            </a:r>
            <a:r>
              <a:rPr lang="ru-RU" dirty="0" err="1" smtClean="0"/>
              <a:t>глюкагоноподобного</a:t>
            </a:r>
            <a:r>
              <a:rPr lang="ru-RU" dirty="0" smtClean="0"/>
              <a:t> полипептида-1: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err="1" smtClean="0"/>
              <a:t>Глюкозозависимое</a:t>
            </a:r>
            <a:r>
              <a:rPr lang="ru-RU" dirty="0" smtClean="0"/>
              <a:t> повышение секреции инсулина бета-клетками и </a:t>
            </a:r>
            <a:r>
              <a:rPr lang="ru-RU" dirty="0" err="1" smtClean="0"/>
              <a:t>глюкозозависимое</a:t>
            </a:r>
            <a:r>
              <a:rPr lang="ru-RU" dirty="0" smtClean="0"/>
              <a:t> торможение секреции глюкагона альфа-клетками;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Увеличение количества бета-клеток, снижение их </a:t>
            </a:r>
            <a:r>
              <a:rPr lang="ru-RU" dirty="0" err="1" smtClean="0"/>
              <a:t>апоптоза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Замедление опорожнения желудка;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Повышение усвоения глюкозы периферическими тканями и снижение синтеза глюкозы печенью.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Показания: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Впервые выявленный 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в качестве </a:t>
            </a:r>
            <a:r>
              <a:rPr lang="ru-RU" dirty="0" err="1" smtClean="0"/>
              <a:t>монотерапии</a:t>
            </a:r>
            <a:r>
              <a:rPr lang="ru-RU" dirty="0" smtClean="0"/>
              <a:t>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в сочетании с другими </a:t>
            </a:r>
            <a:r>
              <a:rPr lang="ru-RU" dirty="0" err="1"/>
              <a:t>а</a:t>
            </a:r>
            <a:r>
              <a:rPr lang="ru-RU" dirty="0" err="1" smtClean="0"/>
              <a:t>нтигипергликемическими</a:t>
            </a:r>
            <a:r>
              <a:rPr lang="ru-RU" dirty="0" smtClean="0"/>
              <a:t> препаратами или инсулинотерапией;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ru-RU" dirty="0" smtClean="0"/>
              <a:t>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в сочетании с ожирением.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Противопоказания: индивидуальная гиперчувствительность, сахарный диабет </a:t>
            </a:r>
            <a:r>
              <a:rPr lang="en-US" dirty="0" smtClean="0"/>
              <a:t>I</a:t>
            </a:r>
            <a:r>
              <a:rPr lang="ru-RU" dirty="0" smtClean="0"/>
              <a:t> типа, диабетический </a:t>
            </a:r>
            <a:r>
              <a:rPr lang="ru-RU" dirty="0" err="1" smtClean="0"/>
              <a:t>кетоацидоз</a:t>
            </a:r>
            <a:r>
              <a:rPr lang="ru-RU" dirty="0" smtClean="0"/>
              <a:t>, беременность и лактация, дети до 18 лет, тяжёлые нарушения функции печени и почек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ингибиторы дипептидил-пептидазы-4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89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236" y="0"/>
            <a:ext cx="4148918" cy="68580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ru-RU" b="1" dirty="0"/>
              <a:t>FINDRISC</a:t>
            </a:r>
            <a:r>
              <a:rPr lang="ru-RU" dirty="0"/>
              <a:t> (</a:t>
            </a:r>
            <a:r>
              <a:rPr lang="ru-RU" b="1" dirty="0" err="1"/>
              <a:t>The</a:t>
            </a:r>
            <a:r>
              <a:rPr lang="ru-RU" b="1" dirty="0"/>
              <a:t> </a:t>
            </a:r>
            <a:r>
              <a:rPr lang="ru-RU" b="1" dirty="0" err="1"/>
              <a:t>Finnish</a:t>
            </a:r>
            <a:r>
              <a:rPr lang="ru-RU" b="1" dirty="0"/>
              <a:t> </a:t>
            </a:r>
            <a:r>
              <a:rPr lang="ru-RU" b="1" dirty="0" err="1"/>
              <a:t>Diabetes</a:t>
            </a:r>
            <a:r>
              <a:rPr lang="ru-RU" b="1" dirty="0"/>
              <a:t> </a:t>
            </a:r>
            <a:r>
              <a:rPr lang="ru-RU" b="1" dirty="0" err="1"/>
              <a:t>Risk</a:t>
            </a:r>
            <a:r>
              <a:rPr lang="ru-RU" b="1" dirty="0"/>
              <a:t> </a:t>
            </a:r>
            <a:r>
              <a:rPr lang="ru-RU" b="1" dirty="0" err="1" smtClean="0"/>
              <a:t>Score</a:t>
            </a:r>
            <a:r>
              <a:rPr lang="ru-RU" dirty="0"/>
              <a:t> — распространённая в Европе шкала оценки риска развития диабета, разработанная Финской Ассоциацией Диабета. Эта шкала, доступная на большинстве европейских языков, позволяет оценить 10-летний риск сахарного диабета </a:t>
            </a:r>
            <a:r>
              <a:rPr lang="ru-RU" dirty="0" smtClean="0"/>
              <a:t>2 </a:t>
            </a:r>
            <a:r>
              <a:rPr lang="ru-RU" dirty="0"/>
              <a:t>типа, включая бессимптомный сахарный диабет и нарушение толерантности к глюкозе </a:t>
            </a:r>
            <a:r>
              <a:rPr lang="ru-RU" dirty="0" smtClean="0"/>
              <a:t> </a:t>
            </a:r>
            <a:r>
              <a:rPr lang="ru-RU" dirty="0"/>
              <a:t>с 85 % точностью. Данная шкала используется у людей старше 25 лет.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Установление</a:t>
            </a:r>
            <a:r>
              <a:rPr lang="ru-RU" dirty="0"/>
              <a:t> </a:t>
            </a:r>
            <a:r>
              <a:rPr lang="ru-RU" dirty="0" err="1"/>
              <a:t>валидности</a:t>
            </a:r>
            <a:r>
              <a:rPr lang="ru-RU" dirty="0"/>
              <a:t> шкалы проводилось в Германии, Нидерландах, Дании, Швеции, Великобритании, Австралии. Шкала показала хорошую чувствительность и специфичность в Германии, США, Швейцарии, Канаде. Однако эффективность финской модели была низкой в популяции оманских арабов. Шкала официально рекомендована к использованию в </a:t>
            </a:r>
            <a:r>
              <a:rPr lang="ru-RU" dirty="0" smtClean="0"/>
              <a:t>России и Республике Беларусь. 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dirty="0"/>
              <a:t>Шкала FINDRISC представляет собой тест из 8 вопросов. Пациент должен выбрать характерный 1 вариант ответа. В конце теста подсчитываются сумма балов и проходит интерпретация результатов</a:t>
            </a:r>
            <a:r>
              <a:rPr lang="ru-RU" dirty="0" smtClean="0"/>
              <a:t>.</a:t>
            </a:r>
            <a:endParaRPr lang="ru-RU" dirty="0"/>
          </a:p>
          <a:p>
            <a:pPr>
              <a:spcBef>
                <a:spcPts val="600"/>
              </a:spcBef>
            </a:pPr>
            <a:r>
              <a:rPr lang="ru-RU" b="1" dirty="0" smtClean="0"/>
              <a:t>Интерпретация результатов</a:t>
            </a:r>
            <a:r>
              <a:rPr lang="ru-RU" dirty="0" smtClean="0"/>
              <a:t>: Общий </a:t>
            </a:r>
            <a:r>
              <a:rPr lang="ru-RU" dirty="0"/>
              <a:t>риск (риск развития диабета в течение ближайших 10 лет</a:t>
            </a:r>
            <a:r>
              <a:rPr lang="ru-RU" dirty="0" smtClean="0"/>
              <a:t>):</a:t>
            </a:r>
            <a:endParaRPr lang="ru-RU" dirty="0"/>
          </a:p>
          <a:p>
            <a:pPr>
              <a:spcBef>
                <a:spcPts val="300"/>
              </a:spcBef>
              <a:buFontTx/>
              <a:buChar char="-"/>
            </a:pPr>
            <a:r>
              <a:rPr lang="ru-RU" dirty="0" smtClean="0"/>
              <a:t>Ниже </a:t>
            </a:r>
            <a:r>
              <a:rPr lang="ru-RU" dirty="0"/>
              <a:t>7 баллов — </a:t>
            </a:r>
            <a:r>
              <a:rPr lang="ru-RU" b="1" dirty="0"/>
              <a:t>Низкий:</a:t>
            </a:r>
            <a:r>
              <a:rPr lang="ru-RU" dirty="0"/>
              <a:t> примерно у 1-го из 100 будет </a:t>
            </a:r>
            <a:r>
              <a:rPr lang="ru-RU" dirty="0" smtClean="0"/>
              <a:t>диабет</a:t>
            </a:r>
          </a:p>
          <a:p>
            <a:pPr>
              <a:spcBef>
                <a:spcPts val="300"/>
              </a:spcBef>
              <a:buFontTx/>
              <a:buChar char="-"/>
            </a:pPr>
            <a:r>
              <a:rPr lang="ru-RU" dirty="0" smtClean="0"/>
              <a:t>7-11 </a:t>
            </a:r>
            <a:r>
              <a:rPr lang="ru-RU" dirty="0"/>
              <a:t>баллов — </a:t>
            </a:r>
            <a:r>
              <a:rPr lang="ru-RU" b="1" dirty="0"/>
              <a:t>Немного повышен:</a:t>
            </a:r>
            <a:r>
              <a:rPr lang="ru-RU" dirty="0"/>
              <a:t> примерно у 1-го из 25 будет </a:t>
            </a:r>
            <a:r>
              <a:rPr lang="ru-RU" dirty="0" smtClean="0"/>
              <a:t>диабет</a:t>
            </a:r>
          </a:p>
          <a:p>
            <a:pPr>
              <a:spcBef>
                <a:spcPts val="300"/>
              </a:spcBef>
              <a:buFontTx/>
              <a:buChar char="-"/>
            </a:pPr>
            <a:r>
              <a:rPr lang="ru-RU" dirty="0" smtClean="0"/>
              <a:t>12-14 </a:t>
            </a:r>
            <a:r>
              <a:rPr lang="ru-RU" dirty="0"/>
              <a:t>баллов — </a:t>
            </a:r>
            <a:r>
              <a:rPr lang="ru-RU" b="1" dirty="0"/>
              <a:t>Умеренный:</a:t>
            </a:r>
            <a:r>
              <a:rPr lang="ru-RU" dirty="0"/>
              <a:t> примерно у 1-го из 6 будет </a:t>
            </a:r>
            <a:r>
              <a:rPr lang="ru-RU" dirty="0" smtClean="0"/>
              <a:t>диабет</a:t>
            </a:r>
          </a:p>
          <a:p>
            <a:pPr>
              <a:spcBef>
                <a:spcPts val="300"/>
              </a:spcBef>
              <a:buFontTx/>
              <a:buChar char="-"/>
            </a:pPr>
            <a:r>
              <a:rPr lang="ru-RU" dirty="0" smtClean="0"/>
              <a:t>15-20 </a:t>
            </a:r>
            <a:r>
              <a:rPr lang="ru-RU" dirty="0"/>
              <a:t>баллов — </a:t>
            </a:r>
            <a:r>
              <a:rPr lang="ru-RU" b="1" dirty="0"/>
              <a:t>Высокий:</a:t>
            </a:r>
            <a:r>
              <a:rPr lang="ru-RU" dirty="0"/>
              <a:t> примерно у 1-го из 3 будет </a:t>
            </a:r>
            <a:r>
              <a:rPr lang="ru-RU" dirty="0" smtClean="0"/>
              <a:t>диабет</a:t>
            </a:r>
          </a:p>
          <a:p>
            <a:pPr>
              <a:spcBef>
                <a:spcPts val="300"/>
              </a:spcBef>
              <a:buFontTx/>
              <a:buChar char="-"/>
            </a:pPr>
            <a:r>
              <a:rPr lang="ru-RU" dirty="0" smtClean="0"/>
              <a:t>Более </a:t>
            </a:r>
            <a:r>
              <a:rPr lang="ru-RU" dirty="0"/>
              <a:t>20 баллов — </a:t>
            </a:r>
            <a:r>
              <a:rPr lang="ru-RU" b="1" dirty="0"/>
              <a:t>Очень высокий:</a:t>
            </a:r>
            <a:r>
              <a:rPr lang="ru-RU" dirty="0"/>
              <a:t> примерно у 1-го из 2 будет </a:t>
            </a:r>
            <a:r>
              <a:rPr lang="ru-RU" dirty="0" smtClean="0"/>
              <a:t>диабет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ru-RU" dirty="0" smtClean="0"/>
              <a:t>Сахарный диабет,</a:t>
            </a:r>
            <a:br>
              <a:rPr lang="ru-RU" dirty="0" smtClean="0"/>
            </a:br>
            <a:r>
              <a:rPr lang="ru-RU" sz="3200" dirty="0" smtClean="0"/>
              <a:t>факторы риска,</a:t>
            </a:r>
            <a:br>
              <a:rPr lang="ru-RU" sz="3200" dirty="0" smtClean="0"/>
            </a:br>
            <a:r>
              <a:rPr lang="ru-RU" sz="2800" dirty="0" smtClean="0"/>
              <a:t>шкала </a:t>
            </a:r>
            <a:r>
              <a:rPr lang="en-US" sz="2800" dirty="0" smtClean="0"/>
              <a:t>FINDRISC</a:t>
            </a:r>
            <a:endParaRPr lang="ru-RU" sz="16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588154" y="0"/>
            <a:ext cx="4449171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b="1" i="1" dirty="0" smtClean="0"/>
              <a:t>Обведите характерный для себя вариант ответа: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1.</a:t>
            </a:r>
            <a:r>
              <a:rPr lang="ru-RU" b="1" dirty="0" smtClean="0"/>
              <a:t>Возраст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меньше 45 лет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2 б. 45-54 года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3 б. 55-64 года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4 б. более 65 лет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2. </a:t>
            </a:r>
            <a:r>
              <a:rPr lang="ru-RU" b="1" dirty="0" smtClean="0"/>
              <a:t>Индекс массы тела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менее 25 кг/м</a:t>
            </a:r>
            <a:r>
              <a:rPr lang="ru-RU" baseline="30000" dirty="0" smtClean="0"/>
              <a:t>2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1 б. 25-30 кг/м</a:t>
            </a:r>
            <a:r>
              <a:rPr lang="ru-RU" baseline="30000" dirty="0" smtClean="0"/>
              <a:t>2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2 б. более 30 кг/м</a:t>
            </a:r>
            <a:r>
              <a:rPr lang="ru-RU" baseline="30000" dirty="0" smtClean="0"/>
              <a:t>2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3. </a:t>
            </a:r>
            <a:r>
              <a:rPr lang="ru-RU" b="1" dirty="0" smtClean="0"/>
              <a:t>Окружность талии</a:t>
            </a:r>
            <a:r>
              <a:rPr lang="ru-RU" dirty="0" smtClean="0"/>
              <a:t>(на уровне пупка) (Мужчины / </a:t>
            </a:r>
            <a:r>
              <a:rPr lang="ru-RU" i="1" dirty="0" smtClean="0"/>
              <a:t>Женщины)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менее 94 см / </a:t>
            </a:r>
            <a:r>
              <a:rPr lang="ru-RU" i="1" dirty="0" smtClean="0"/>
              <a:t>менее 80 см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3 б. 94-102 см / </a:t>
            </a:r>
            <a:r>
              <a:rPr lang="ru-RU" i="1" dirty="0" smtClean="0"/>
              <a:t>80-88 см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4 б. более 102см / </a:t>
            </a:r>
            <a:r>
              <a:rPr lang="ru-RU" i="1" dirty="0" smtClean="0"/>
              <a:t>более 88 см</a:t>
            </a:r>
            <a:endParaRPr lang="ru-RU" dirty="0" smtClean="0"/>
          </a:p>
          <a:p>
            <a:pPr>
              <a:spcBef>
                <a:spcPts val="600"/>
              </a:spcBef>
            </a:pPr>
            <a:r>
              <a:rPr lang="ru-RU" dirty="0" smtClean="0"/>
              <a:t>4. </a:t>
            </a:r>
            <a:r>
              <a:rPr lang="ru-RU" b="1" dirty="0" smtClean="0"/>
              <a:t>Наличие минимум 30 минут физической активности в день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Да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2 б. Нет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5. </a:t>
            </a:r>
            <a:r>
              <a:rPr lang="ru-RU" b="1" dirty="0" smtClean="0"/>
              <a:t>Как часто Вы едите овощи?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Каждый день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1 б. Не каждый день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6 </a:t>
            </a:r>
            <a:r>
              <a:rPr lang="ru-RU" b="1" dirty="0" smtClean="0"/>
              <a:t>Приходилось ли Вам принимать </a:t>
            </a:r>
            <a:r>
              <a:rPr lang="ru-RU" b="1" dirty="0" err="1" smtClean="0"/>
              <a:t>антигипертензивные</a:t>
            </a:r>
            <a:r>
              <a:rPr lang="ru-RU" b="1" dirty="0" smtClean="0"/>
              <a:t> препараты на регулярной основе?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Нет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2 б. Да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7 </a:t>
            </a:r>
            <a:r>
              <a:rPr lang="ru-RU" b="1" dirty="0" smtClean="0"/>
              <a:t>Находили ли у Вас повышение глюкозы крови (при </a:t>
            </a:r>
            <a:r>
              <a:rPr lang="ru-RU" b="1" dirty="0" err="1" smtClean="0"/>
              <a:t>профосмотре</a:t>
            </a:r>
            <a:r>
              <a:rPr lang="ru-RU" b="1" dirty="0" smtClean="0"/>
              <a:t>, во время болезни, при беременности)?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Нет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5 б. Да</a:t>
            </a:r>
          </a:p>
          <a:p>
            <a:pPr>
              <a:spcBef>
                <a:spcPts val="600"/>
              </a:spcBef>
            </a:pPr>
            <a:r>
              <a:rPr lang="ru-RU" dirty="0" smtClean="0"/>
              <a:t>8. </a:t>
            </a:r>
            <a:r>
              <a:rPr lang="ru-RU" b="1" dirty="0" smtClean="0"/>
              <a:t>Был ли сахарный диабет у кого-то из Вашей семьи?</a:t>
            </a:r>
            <a:endParaRPr lang="ru-RU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0 б. Нет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3 б. Был: у дедушки/бабушки, тёти, дяди, двоюродного брата/сестры</a:t>
            </a:r>
          </a:p>
          <a:p>
            <a:pPr marL="0" indent="0">
              <a:spcBef>
                <a:spcPts val="0"/>
              </a:spcBef>
              <a:buFont typeface="Wingdings 2" pitchFamily="18" charset="2"/>
              <a:buNone/>
            </a:pPr>
            <a:r>
              <a:rPr lang="ru-RU" dirty="0" smtClean="0"/>
              <a:t>5 б. Был: у моего родителя, брата/сестры, моего ребёнка</a:t>
            </a:r>
          </a:p>
        </p:txBody>
      </p:sp>
    </p:spTree>
    <p:extLst>
      <p:ext uri="{BB962C8B-B14F-4D97-AF65-F5344CB8AC3E}">
        <p14:creationId xmlns:p14="http://schemas.microsoft.com/office/powerpoint/2010/main" val="343101435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ингибиторы дипептидил-пептидазы-4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44183"/>
              </p:ext>
            </p:extLst>
          </p:nvPr>
        </p:nvGraphicFramePr>
        <p:xfrm>
          <a:off x="3511888" y="217191"/>
          <a:ext cx="8482400" cy="638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0398"/>
                <a:gridCol w="1741714"/>
                <a:gridCol w="1784688"/>
                <a:gridCol w="1625600"/>
                <a:gridCol w="198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Препараты</a:t>
                      </a:r>
                      <a:endParaRPr lang="ru-RU" sz="13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Форма выпуска и режим дозирования</a:t>
                      </a:r>
                      <a:endParaRPr lang="ru-RU" sz="13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Комбинация с </a:t>
                      </a:r>
                      <a:r>
                        <a:rPr lang="ru-RU" sz="1300" dirty="0" err="1" smtClean="0"/>
                        <a:t>метформином</a:t>
                      </a:r>
                      <a:endParaRPr lang="ru-RU" sz="13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Особенности</a:t>
                      </a:r>
                      <a:endParaRPr lang="ru-RU" sz="13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Побочные эффекты</a:t>
                      </a:r>
                      <a:endParaRPr lang="ru-RU" sz="1300" dirty="0"/>
                    </a:p>
                  </a:txBody>
                  <a:tcPr marL="45720" marR="4572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Ситаглиптин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100 мг , 1 раз в сутки 100 мг в любое время независимо от приёма пищи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50 мг + 500</a:t>
                      </a:r>
                      <a:r>
                        <a:rPr lang="ru-RU" sz="1300" baseline="0" dirty="0" smtClean="0"/>
                        <a:t> / 850 / 1000 мг (</a:t>
                      </a:r>
                      <a:r>
                        <a:rPr lang="ru-RU" sz="1300" baseline="0" dirty="0" err="1" smtClean="0"/>
                        <a:t>янумет</a:t>
                      </a:r>
                      <a:r>
                        <a:rPr lang="ru-RU" sz="1300" baseline="0" dirty="0" smtClean="0"/>
                        <a:t>, 1 таблетка 2 раза в день)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При СКФ</a:t>
                      </a:r>
                      <a:r>
                        <a:rPr lang="en-US" sz="1300" dirty="0" smtClean="0"/>
                        <a:t>&lt;45</a:t>
                      </a:r>
                      <a:r>
                        <a:rPr lang="ru-RU" sz="1300" dirty="0" smtClean="0"/>
                        <a:t> мл/мин</a:t>
                      </a:r>
                      <a:r>
                        <a:rPr lang="en-US" sz="1300" dirty="0" smtClean="0"/>
                        <a:t> </a:t>
                      </a:r>
                      <a:r>
                        <a:rPr lang="ru-RU" sz="1300" dirty="0" smtClean="0"/>
                        <a:t>– 50</a:t>
                      </a:r>
                      <a:r>
                        <a:rPr lang="ru-RU" sz="1300" baseline="0" dirty="0" smtClean="0"/>
                        <a:t> мг в сутки, при СКФ</a:t>
                      </a:r>
                      <a:r>
                        <a:rPr lang="en-US" sz="1300" baseline="0" dirty="0" smtClean="0"/>
                        <a:t>&lt;</a:t>
                      </a:r>
                      <a:r>
                        <a:rPr lang="ru-RU" sz="1300" baseline="0" dirty="0" smtClean="0"/>
                        <a:t>30 мл/мин – 25 мг в сутки. Период </a:t>
                      </a:r>
                      <a:r>
                        <a:rPr lang="ru-RU" sz="1300" baseline="0" dirty="0" err="1" smtClean="0"/>
                        <a:t>полужизни</a:t>
                      </a:r>
                      <a:r>
                        <a:rPr lang="ru-RU" sz="1300" baseline="0" dirty="0" smtClean="0"/>
                        <a:t>  11,8-14,4 часа, период полувыведения – 2,4 ч.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baseline="0" dirty="0" smtClean="0"/>
                        <a:t>Увеличение риска инфекций верхних дыхательных и мочевыводящих путей, аллергические реакции, острый панкреатит, ассоциированный с группами риска</a:t>
                      </a:r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Вилдаглиптин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50 мг, 1-2 раза в сутки по 50 мг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50 мг + 500</a:t>
                      </a:r>
                      <a:r>
                        <a:rPr lang="ru-RU" sz="1300" baseline="0" dirty="0" smtClean="0"/>
                        <a:t> / 850 / 1000 мг (</a:t>
                      </a:r>
                      <a:r>
                        <a:rPr lang="ru-RU" sz="1300" baseline="0" dirty="0" err="1" smtClean="0"/>
                        <a:t>галвусмет</a:t>
                      </a:r>
                      <a:r>
                        <a:rPr lang="ru-RU" sz="1300" baseline="0" dirty="0" smtClean="0"/>
                        <a:t>, 1 таблетка 2 раза в день)</a:t>
                      </a:r>
                      <a:endParaRPr lang="ru-RU" sz="13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Период полувыведения около 3-4 ч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Аллергические реакции, головная боль, запоры, </a:t>
                      </a:r>
                      <a:r>
                        <a:rPr lang="ru-RU" sz="1300" dirty="0" err="1" smtClean="0"/>
                        <a:t>аминотрансфераземия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Саксаглиптин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2,5 мг и 5 мг, 2,5-5 мг 1 раз в сутки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2,5 мг + </a:t>
                      </a:r>
                      <a:r>
                        <a:rPr lang="ru-RU" sz="1300" baseline="0" dirty="0" smtClean="0"/>
                        <a:t>1000 мг (</a:t>
                      </a:r>
                      <a:r>
                        <a:rPr lang="ru-RU" sz="1300" baseline="0" dirty="0" err="1" smtClean="0"/>
                        <a:t>комбоглиз</a:t>
                      </a:r>
                      <a:r>
                        <a:rPr lang="ru-RU" sz="1300" baseline="0" dirty="0" smtClean="0"/>
                        <a:t>, 1-2 таблетки 1 раз в день)</a:t>
                      </a:r>
                      <a:endParaRPr lang="ru-RU" sz="1300" dirty="0" smtClean="0"/>
                    </a:p>
                    <a:p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При</a:t>
                      </a:r>
                      <a:r>
                        <a:rPr lang="ru-RU" sz="1300" baseline="0" dirty="0" smtClean="0"/>
                        <a:t> СКФ</a:t>
                      </a:r>
                      <a:r>
                        <a:rPr lang="en-US" sz="1300" baseline="0" dirty="0" smtClean="0"/>
                        <a:t>&lt;</a:t>
                      </a:r>
                      <a:r>
                        <a:rPr lang="ru-RU" sz="1300" baseline="0" dirty="0" smtClean="0"/>
                        <a:t>45 мл/мин – 2,5 мг в сутки, длительность действия около 24 часов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baseline="0" dirty="0" smtClean="0"/>
                        <a:t>Увеличение риска инфекций верхних дыхательных путей, гастроэнтериты, головная боль, </a:t>
                      </a:r>
                      <a:r>
                        <a:rPr lang="ru-RU" sz="1300" baseline="0" dirty="0" err="1" smtClean="0"/>
                        <a:t>лимфопения</a:t>
                      </a:r>
                      <a:r>
                        <a:rPr lang="ru-RU" sz="1300" baseline="0" dirty="0" smtClean="0"/>
                        <a:t>, увеличение </a:t>
                      </a:r>
                      <a:r>
                        <a:rPr lang="ru-RU" sz="1300" baseline="0" dirty="0" err="1" smtClean="0"/>
                        <a:t>АлАТ</a:t>
                      </a:r>
                      <a:r>
                        <a:rPr lang="ru-RU" sz="1300" baseline="0" dirty="0" smtClean="0"/>
                        <a:t> в крови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Линаглиптин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5 мг, внутрь 5 мг 1 раз в день  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2,5 мг + 500</a:t>
                      </a:r>
                      <a:r>
                        <a:rPr lang="ru-RU" sz="1300" baseline="0" dirty="0" smtClean="0"/>
                        <a:t> / 850 / 1000 мг (</a:t>
                      </a:r>
                      <a:r>
                        <a:rPr lang="ru-RU" sz="1300" baseline="0" dirty="0" err="1" smtClean="0"/>
                        <a:t>джентадуэто</a:t>
                      </a:r>
                      <a:r>
                        <a:rPr lang="ru-RU" sz="1300" baseline="0" dirty="0" smtClean="0"/>
                        <a:t>, 1 таблетка 2 раза в день)</a:t>
                      </a:r>
                      <a:endParaRPr lang="ru-RU" sz="13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Период полувыведения – около 12 часов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Назофарингит</a:t>
                      </a:r>
                      <a:r>
                        <a:rPr lang="ru-RU" sz="1300" dirty="0" smtClean="0"/>
                        <a:t>, головная боль, тошнота, кашель, панкреатит</a:t>
                      </a:r>
                      <a:endParaRPr lang="ru-RU" sz="13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Алоглиптин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12,5 мг и 25 мг, внутрь</a:t>
                      </a:r>
                      <a:r>
                        <a:rPr lang="ru-RU" sz="1300" baseline="0" dirty="0" smtClean="0"/>
                        <a:t> 12,5-25 мг 1 раз в день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12,5 мг + </a:t>
                      </a:r>
                      <a:r>
                        <a:rPr lang="ru-RU" sz="1300" baseline="0" dirty="0" smtClean="0"/>
                        <a:t>1000 мг (казано, 1 таблетка 1-2 раза в день)</a:t>
                      </a:r>
                      <a:endParaRPr lang="ru-RU" sz="13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Высокоселективен в отношении дипептидилпептидазы-4 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err="1" smtClean="0"/>
                        <a:t>Омариглиптин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Таблетки 12,5 мг</a:t>
                      </a:r>
                      <a:r>
                        <a:rPr lang="ru-RU" sz="1300" baseline="0" dirty="0" smtClean="0"/>
                        <a:t> и 25 мг, 1 таблетка 1 раз в неделю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-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Длительного действия</a:t>
                      </a:r>
                      <a:endParaRPr lang="ru-RU" sz="13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73165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4951341"/>
              </p:ext>
            </p:extLst>
          </p:nvPr>
        </p:nvGraphicFramePr>
        <p:xfrm>
          <a:off x="4387353" y="413224"/>
          <a:ext cx="7663620" cy="548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ингибиторы альфа-</a:t>
            </a:r>
            <a:r>
              <a:rPr lang="ru-RU" sz="2800" dirty="0" err="1" smtClean="0"/>
              <a:t>глюкозидазы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57430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3221" y="160421"/>
            <a:ext cx="8197515" cy="654517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 препаратам, блокирующим всасывание глюкозы в кишечнике, относятся ингибиторы фермента альфа-</a:t>
            </a:r>
            <a:r>
              <a:rPr lang="ru-RU" dirty="0" err="1" smtClean="0"/>
              <a:t>глюкозидазы</a:t>
            </a:r>
            <a:r>
              <a:rPr lang="ru-RU" dirty="0" smtClean="0"/>
              <a:t> – </a:t>
            </a:r>
            <a:r>
              <a:rPr lang="ru-RU" dirty="0" err="1" smtClean="0"/>
              <a:t>акарбоза</a:t>
            </a:r>
            <a:r>
              <a:rPr lang="ru-RU" dirty="0" smtClean="0"/>
              <a:t> (таблетки 50 и 100 мг, начальная доза 50 мг вечером, максимальная суточная доза – 600 мг в 3 приёма) и </a:t>
            </a:r>
            <a:r>
              <a:rPr lang="ru-RU" dirty="0" err="1" smtClean="0"/>
              <a:t>миглитол</a:t>
            </a:r>
            <a:r>
              <a:rPr lang="ru-RU" dirty="0" smtClean="0"/>
              <a:t> (таблетки 25 мг, начальная доза 25 мг вечером, максимальная суточная доза – 300 мг в 3 приёма)</a:t>
            </a:r>
          </a:p>
          <a:p>
            <a:r>
              <a:rPr lang="ru-RU" dirty="0" smtClean="0"/>
              <a:t>Механизм действия:</a:t>
            </a:r>
          </a:p>
          <a:p>
            <a:pPr>
              <a:buFontTx/>
              <a:buChar char="-"/>
            </a:pPr>
            <a:r>
              <a:rPr lang="ru-RU" dirty="0" smtClean="0"/>
              <a:t>Конкурентно ингибируют кишечные ферменты альфа-</a:t>
            </a:r>
            <a:r>
              <a:rPr lang="ru-RU" dirty="0" err="1" smtClean="0"/>
              <a:t>глюкозидазы</a:t>
            </a:r>
            <a:r>
              <a:rPr lang="ru-RU" dirty="0" smtClean="0"/>
              <a:t> (</a:t>
            </a:r>
            <a:r>
              <a:rPr lang="ru-RU" dirty="0" err="1" smtClean="0"/>
              <a:t>глюкамилазу</a:t>
            </a:r>
            <a:r>
              <a:rPr lang="ru-RU" dirty="0" smtClean="0"/>
              <a:t>, сахаразу, </a:t>
            </a:r>
            <a:r>
              <a:rPr lang="ru-RU" dirty="0" err="1" smtClean="0"/>
              <a:t>мальтазу</a:t>
            </a:r>
            <a:r>
              <a:rPr lang="ru-RU" dirty="0" smtClean="0"/>
              <a:t>) и тормозит расщепление сахарозы и крахмала до хорошо всасывающихся моносахаридов (при этом всасывание глюкозы из пищи не нарушается);</a:t>
            </a:r>
          </a:p>
          <a:p>
            <a:pPr>
              <a:buFontTx/>
              <a:buChar char="-"/>
            </a:pPr>
            <a:r>
              <a:rPr lang="ru-RU" dirty="0" smtClean="0"/>
              <a:t>Снижают </a:t>
            </a:r>
            <a:r>
              <a:rPr lang="ru-RU" dirty="0" err="1" smtClean="0"/>
              <a:t>постпрандиальную</a:t>
            </a:r>
            <a:r>
              <a:rPr lang="ru-RU" dirty="0" smtClean="0"/>
              <a:t> гипергликемию и </a:t>
            </a:r>
            <a:r>
              <a:rPr lang="ru-RU" dirty="0" err="1" smtClean="0"/>
              <a:t>постпрандиальную</a:t>
            </a:r>
            <a:r>
              <a:rPr lang="ru-RU" dirty="0" smtClean="0"/>
              <a:t> </a:t>
            </a:r>
            <a:r>
              <a:rPr lang="ru-RU" dirty="0" err="1" smtClean="0"/>
              <a:t>гиперинсулинемию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Способствуют утилизации глюкозы печенью;</a:t>
            </a:r>
          </a:p>
          <a:p>
            <a:pPr>
              <a:buFontTx/>
              <a:buChar char="-"/>
            </a:pPr>
            <a:r>
              <a:rPr lang="ru-RU" dirty="0" smtClean="0"/>
              <a:t>Возможно, стимулируют секрецию </a:t>
            </a:r>
            <a:r>
              <a:rPr lang="ru-RU" dirty="0" err="1" smtClean="0"/>
              <a:t>глюкагоноподобного</a:t>
            </a:r>
            <a:r>
              <a:rPr lang="ru-RU" dirty="0" smtClean="0"/>
              <a:t> полипептида-1;</a:t>
            </a:r>
          </a:p>
          <a:p>
            <a:pPr>
              <a:buFontTx/>
              <a:buChar char="-"/>
            </a:pPr>
            <a:r>
              <a:rPr lang="ru-RU" dirty="0" smtClean="0"/>
              <a:t>При длительном применении изменяют </a:t>
            </a:r>
            <a:r>
              <a:rPr lang="ru-RU" dirty="0" err="1" smtClean="0"/>
              <a:t>микробиом</a:t>
            </a:r>
            <a:r>
              <a:rPr lang="ru-RU" dirty="0" smtClean="0"/>
              <a:t> кишечника и снижает рН фекальных масс;</a:t>
            </a:r>
          </a:p>
          <a:p>
            <a:pPr>
              <a:buFontTx/>
              <a:buChar char="-"/>
            </a:pPr>
            <a:r>
              <a:rPr lang="ru-RU" dirty="0" smtClean="0"/>
              <a:t>Снижают уровень альфа-</a:t>
            </a:r>
            <a:r>
              <a:rPr lang="ru-RU" dirty="0" err="1" smtClean="0"/>
              <a:t>гидроксибутирата</a:t>
            </a:r>
            <a:r>
              <a:rPr lang="ru-RU" dirty="0" smtClean="0"/>
              <a:t> (канцероген) в кишечнике, что способствует снижение риска развития рака кишечника при сахарном диабете до общепопуляционного.</a:t>
            </a:r>
          </a:p>
          <a:p>
            <a:r>
              <a:rPr lang="ru-RU" dirty="0" smtClean="0"/>
              <a:t>Показания:</a:t>
            </a:r>
          </a:p>
          <a:p>
            <a:pPr>
              <a:buFontTx/>
              <a:buChar char="-"/>
            </a:pPr>
            <a:r>
              <a:rPr lang="ru-RU" dirty="0" err="1" smtClean="0"/>
              <a:t>Постпрандиальная</a:t>
            </a:r>
            <a:r>
              <a:rPr lang="ru-RU" dirty="0" smtClean="0"/>
              <a:t> гипергликемия;</a:t>
            </a:r>
          </a:p>
          <a:p>
            <a:pPr>
              <a:buFontTx/>
              <a:buChar char="-"/>
            </a:pPr>
            <a:r>
              <a:rPr lang="ru-RU" dirty="0" smtClean="0"/>
              <a:t>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с </a:t>
            </a:r>
            <a:r>
              <a:rPr lang="ru-RU" dirty="0" err="1" smtClean="0"/>
              <a:t>постпрандиальной</a:t>
            </a:r>
            <a:r>
              <a:rPr lang="ru-RU" dirty="0" smtClean="0"/>
              <a:t> гипергликемией;</a:t>
            </a:r>
          </a:p>
          <a:p>
            <a:pPr>
              <a:buFontTx/>
              <a:buChar char="-"/>
            </a:pPr>
            <a:r>
              <a:rPr lang="ru-RU" dirty="0" smtClean="0"/>
              <a:t>Нарушенная толерантность к глюкозе.</a:t>
            </a:r>
            <a:endParaRPr lang="ru-RU" dirty="0"/>
          </a:p>
          <a:p>
            <a:r>
              <a:rPr lang="ru-RU" dirty="0" smtClean="0"/>
              <a:t>Противопоказания: заболевания кишечника с синдромом </a:t>
            </a:r>
            <a:r>
              <a:rPr lang="ru-RU" dirty="0" err="1" smtClean="0"/>
              <a:t>мальабсорбции</a:t>
            </a:r>
            <a:r>
              <a:rPr lang="ru-RU" dirty="0" smtClean="0"/>
              <a:t>; </a:t>
            </a:r>
            <a:r>
              <a:rPr lang="ru-RU" dirty="0" err="1" smtClean="0"/>
              <a:t>дивертикулёзы</a:t>
            </a:r>
            <a:r>
              <a:rPr lang="ru-RU" dirty="0" smtClean="0"/>
              <a:t>, язвы, стенозы кишечника; беременность и лактация, возраст до 18 лет, гиперчувствительность.</a:t>
            </a:r>
          </a:p>
          <a:p>
            <a:r>
              <a:rPr lang="ru-RU" dirty="0" smtClean="0"/>
              <a:t>Побочные эффекты: метеоризм, боли в животе, диарея, повышение </a:t>
            </a:r>
            <a:r>
              <a:rPr lang="ru-RU" dirty="0" err="1" smtClean="0"/>
              <a:t>АлАТ</a:t>
            </a:r>
            <a:r>
              <a:rPr lang="ru-RU" dirty="0" smtClean="0"/>
              <a:t> в крови, уменьшение всасывания железа и развитие ЖДА. По мере продолжения лечения побочные явления регрессируют.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препараты, блокирующие всасывание глюкозы в кишечнике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3320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388677"/>
              </p:ext>
            </p:extLst>
          </p:nvPr>
        </p:nvGraphicFramePr>
        <p:xfrm>
          <a:off x="3159054" y="150125"/>
          <a:ext cx="7663620" cy="6114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ингибиторы натрий-глюкозного ко-транспортёра 2 типа</a:t>
            </a:r>
            <a:br>
              <a:rPr lang="ru-RU" sz="2800" dirty="0" smtClean="0"/>
            </a:br>
            <a:r>
              <a:rPr lang="ru-RU" sz="1600" dirty="0"/>
              <a:t>Основание: Постановление Министерства здравоохранения Республики Беларусь №85 от 21.06.2021 г. «Об утверждении клинических протоколов»</a:t>
            </a:r>
          </a:p>
        </p:txBody>
      </p:sp>
    </p:spTree>
    <p:extLst>
      <p:ext uri="{BB962C8B-B14F-4D97-AF65-F5344CB8AC3E}">
        <p14:creationId xmlns:p14="http://schemas.microsoft.com/office/powerpoint/2010/main" val="318210680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3221" y="160421"/>
            <a:ext cx="8197515" cy="357820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Ингибиторы натрий-глюкозного ко-транспортёра – группа препаратов, приводящие к снижению </a:t>
            </a:r>
            <a:r>
              <a:rPr lang="ru-RU" dirty="0" err="1" smtClean="0"/>
              <a:t>реабсорбции</a:t>
            </a:r>
            <a:r>
              <a:rPr lang="ru-RU" dirty="0" smtClean="0"/>
              <a:t> глюкозы в проксимальных канальцах и увеличению её экскреции с мочой с последующим снижением уровня глюкозы в плазме крови</a:t>
            </a:r>
          </a:p>
          <a:p>
            <a:r>
              <a:rPr lang="ru-RU" dirty="0" smtClean="0"/>
              <a:t>У здоровых людей в клубочках почек за сутки фильтруется около 180 г глюкозы, которая подвергается практически полной </a:t>
            </a:r>
            <a:r>
              <a:rPr lang="ru-RU" dirty="0" err="1" smtClean="0"/>
              <a:t>реабсорбции</a:t>
            </a:r>
            <a:r>
              <a:rPr lang="ru-RU" dirty="0" smtClean="0"/>
              <a:t> в проксимальных канальцах и в норме </a:t>
            </a:r>
            <a:r>
              <a:rPr lang="ru-RU" dirty="0" err="1" smtClean="0"/>
              <a:t>глюкозурия</a:t>
            </a:r>
            <a:r>
              <a:rPr lang="ru-RU" dirty="0" smtClean="0"/>
              <a:t> отсутствует. 90% глюкозы </a:t>
            </a:r>
            <a:r>
              <a:rPr lang="ru-RU" dirty="0" err="1" smtClean="0"/>
              <a:t>реабсорбируется</a:t>
            </a:r>
            <a:r>
              <a:rPr lang="ru-RU" dirty="0" smtClean="0"/>
              <a:t> в начальной части проксимального канальца </a:t>
            </a:r>
            <a:r>
              <a:rPr lang="en-US" dirty="0" smtClean="0"/>
              <a:t>(S1</a:t>
            </a:r>
            <a:r>
              <a:rPr lang="ru-RU" dirty="0" smtClean="0"/>
              <a:t>-сегмент). Основным натрий-зависимым переносчиком глюкозы, ответственным за её </a:t>
            </a:r>
            <a:r>
              <a:rPr lang="ru-RU" dirty="0" err="1" smtClean="0"/>
              <a:t>реабсорбцию</a:t>
            </a:r>
            <a:r>
              <a:rPr lang="ru-RU" dirty="0" smtClean="0"/>
              <a:t> в </a:t>
            </a:r>
            <a:r>
              <a:rPr lang="en-US" dirty="0"/>
              <a:t>S1</a:t>
            </a:r>
            <a:r>
              <a:rPr lang="ru-RU" dirty="0" smtClean="0"/>
              <a:t>-сегменте, является натрий-глюкозный </a:t>
            </a:r>
            <a:r>
              <a:rPr lang="ru-RU" dirty="0"/>
              <a:t>ко-транспортёр</a:t>
            </a:r>
            <a:r>
              <a:rPr lang="ru-RU" dirty="0" smtClean="0"/>
              <a:t> 2 типа (белок </a:t>
            </a:r>
            <a:r>
              <a:rPr lang="en-US" dirty="0" smtClean="0"/>
              <a:t>SGLT2)</a:t>
            </a:r>
            <a:r>
              <a:rPr lang="ru-RU" dirty="0" smtClean="0"/>
              <a:t>, который кодируется геном </a:t>
            </a:r>
            <a:r>
              <a:rPr lang="en-US" dirty="0" smtClean="0"/>
              <a:t>SLC5A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Когда скорость поступления глюкозы в канальцы превышает 260-350 мг/мин/1,73 м</a:t>
            </a:r>
            <a:r>
              <a:rPr lang="ru-RU" dirty="0" smtClean="0">
                <a:latin typeface="Corbel" panose="020B0503020204020204" pitchFamily="34" charset="0"/>
              </a:rPr>
              <a:t>², развивается </a:t>
            </a:r>
            <a:r>
              <a:rPr lang="ru-RU" dirty="0" err="1" smtClean="0">
                <a:latin typeface="Corbel" panose="020B0503020204020204" pitchFamily="34" charset="0"/>
              </a:rPr>
              <a:t>глюкозурия</a:t>
            </a:r>
            <a:r>
              <a:rPr lang="ru-RU" dirty="0" smtClean="0">
                <a:latin typeface="Corbel" panose="020B0503020204020204" pitchFamily="34" charset="0"/>
              </a:rPr>
              <a:t>.</a:t>
            </a:r>
          </a:p>
          <a:p>
            <a:r>
              <a:rPr lang="ru-RU" dirty="0"/>
              <a:t>Ингибиторы натрий-глюкозного </a:t>
            </a:r>
            <a:r>
              <a:rPr lang="ru-RU" dirty="0" smtClean="0"/>
              <a:t>ко-транспортёра действуют 24 часа и применяются 1 раз в сутки</a:t>
            </a:r>
          </a:p>
          <a:p>
            <a:r>
              <a:rPr lang="ru-RU" dirty="0" smtClean="0"/>
              <a:t>Противопоказания: </a:t>
            </a:r>
            <a:r>
              <a:rPr lang="ru-RU" dirty="0" err="1" smtClean="0"/>
              <a:t>кетоацидоз</a:t>
            </a:r>
            <a:r>
              <a:rPr lang="ru-RU" dirty="0" smtClean="0"/>
              <a:t>, беременность и лактация, снижение СКФ </a:t>
            </a:r>
            <a:r>
              <a:rPr lang="en-US" dirty="0" smtClean="0"/>
              <a:t>&lt;</a:t>
            </a:r>
            <a:r>
              <a:rPr lang="ru-RU" dirty="0" smtClean="0"/>
              <a:t> 45 мл/мин.</a:t>
            </a:r>
          </a:p>
          <a:p>
            <a:r>
              <a:rPr lang="ru-RU" dirty="0" smtClean="0"/>
              <a:t>Необходима осторожность при назначении в пожилом возрасте, при хронических урогенитальных инфекциях и приёме диуретиков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ингибиторы натрий-глюкозного ко-транспортёра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774754"/>
              </p:ext>
            </p:extLst>
          </p:nvPr>
        </p:nvGraphicFramePr>
        <p:xfrm>
          <a:off x="3582737" y="5541555"/>
          <a:ext cx="812799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20033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МНН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Форма выпуска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Режим дозирования</a:t>
                      </a:r>
                      <a:endParaRPr lang="ru-RU" sz="1400" dirty="0"/>
                    </a:p>
                  </a:txBody>
                  <a:tcPr/>
                </a:tc>
              </a:tr>
              <a:tr h="200331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Эмпаглифлозин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Таблетки 10 и 25 мг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Суточная доза 10-25</a:t>
                      </a:r>
                      <a:r>
                        <a:rPr lang="ru-RU" sz="1400" baseline="0" dirty="0" smtClean="0"/>
                        <a:t> мг</a:t>
                      </a:r>
                      <a:endParaRPr lang="ru-RU" sz="1400" dirty="0"/>
                    </a:p>
                  </a:txBody>
                  <a:tcPr/>
                </a:tc>
              </a:tr>
              <a:tr h="200331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Дапаглифлозин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Таблетки 5 и 10 мг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Суточная доза 5-10 мг</a:t>
                      </a:r>
                      <a:endParaRPr lang="ru-RU" sz="1400" dirty="0"/>
                    </a:p>
                  </a:txBody>
                  <a:tcPr/>
                </a:tc>
              </a:tr>
              <a:tr h="243737">
                <a:tc>
                  <a:txBody>
                    <a:bodyPr/>
                    <a:lstStyle/>
                    <a:p>
                      <a:r>
                        <a:rPr lang="ru-RU" sz="1400" dirty="0" err="1" smtClean="0"/>
                        <a:t>Канаглифлозин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Таблетки 100 и 300 мг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Суточная доза 100-300 мг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188508"/>
              </p:ext>
            </p:extLst>
          </p:nvPr>
        </p:nvGraphicFramePr>
        <p:xfrm>
          <a:off x="3556000" y="3738630"/>
          <a:ext cx="81280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26499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Преимущества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Недостатки</a:t>
                      </a:r>
                      <a:endParaRPr lang="ru-RU" sz="1400" dirty="0"/>
                    </a:p>
                  </a:txBody>
                  <a:tcPr/>
                </a:tc>
              </a:tr>
              <a:tr h="1192483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400" dirty="0" smtClean="0"/>
                        <a:t>Низкий риск гипогликемий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400" dirty="0" smtClean="0"/>
                        <a:t>Снижение массы тела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400" dirty="0" smtClean="0"/>
                        <a:t>Независимость эффекта от уровня инсулина в крови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400" dirty="0" smtClean="0"/>
                        <a:t>Умеренное снижение артериального давления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400" dirty="0" smtClean="0"/>
                        <a:t>Снижение риска сердечно-сосудистых катастроф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Риск урогенитальных инфекций и </a:t>
                      </a:r>
                      <a:r>
                        <a:rPr lang="ru-RU" sz="1400" dirty="0" err="1" smtClean="0"/>
                        <a:t>кандидомикозов</a:t>
                      </a:r>
                      <a:endParaRPr lang="ru-RU" sz="1400" dirty="0" smtClean="0"/>
                    </a:p>
                    <a:p>
                      <a:r>
                        <a:rPr lang="ru-RU" sz="1400" dirty="0" smtClean="0"/>
                        <a:t>Вероятность развития рака мочевого пузыря</a:t>
                      </a:r>
                    </a:p>
                    <a:p>
                      <a:r>
                        <a:rPr lang="ru-RU" sz="1400" dirty="0" smtClean="0"/>
                        <a:t>Возможность развития </a:t>
                      </a:r>
                      <a:r>
                        <a:rPr lang="ru-RU" sz="1400" dirty="0" err="1" smtClean="0"/>
                        <a:t>кетоацидоза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9219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112787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43425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400" dirty="0" smtClean="0"/>
              <a:t>другие пероральные </a:t>
            </a:r>
            <a:r>
              <a:rPr lang="ru-RU" sz="2400" dirty="0" err="1" smtClean="0"/>
              <a:t>гипогликемизирующие</a:t>
            </a:r>
            <a:r>
              <a:rPr lang="ru-RU" sz="2400" dirty="0" smtClean="0"/>
              <a:t> препараты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41908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845696"/>
              </p:ext>
            </p:extLst>
          </p:nvPr>
        </p:nvGraphicFramePr>
        <p:xfrm>
          <a:off x="3498624" y="1034870"/>
          <a:ext cx="8243433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376"/>
                <a:gridCol w="1828800"/>
                <a:gridCol w="48332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МНН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Механизмы</a:t>
                      </a:r>
                      <a:r>
                        <a:rPr lang="ru-RU" baseline="0" dirty="0" smtClean="0"/>
                        <a:t> действия и особенности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err="1" smtClean="0"/>
                        <a:t>Секвестранты</a:t>
                      </a:r>
                      <a:r>
                        <a:rPr lang="ru-RU" dirty="0" smtClean="0"/>
                        <a:t> желчных кислот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Гуаровая</a:t>
                      </a:r>
                      <a:r>
                        <a:rPr lang="ru-RU" baseline="0" dirty="0" smtClean="0"/>
                        <a:t> камедь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Оказывает</a:t>
                      </a:r>
                      <a:r>
                        <a:rPr lang="ru-RU" baseline="0" dirty="0" smtClean="0"/>
                        <a:t> гипогликемическое и гипохолестеринемическое действие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Холесевелам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Является портальным </a:t>
                      </a:r>
                      <a:r>
                        <a:rPr lang="ru-RU" dirty="0" err="1" smtClean="0"/>
                        <a:t>секретагогом</a:t>
                      </a:r>
                      <a:r>
                        <a:rPr lang="ru-RU" dirty="0" smtClean="0"/>
                        <a:t> ГПП-1. Снижает уровень атерогенных липопротеинов в крови; в</a:t>
                      </a:r>
                      <a:r>
                        <a:rPr lang="ru-RU" baseline="0" dirty="0" smtClean="0"/>
                        <a:t> кишечнике не всасывается, основной побочный эффект – запоры</a:t>
                      </a:r>
                      <a:endParaRPr lang="ru-RU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Агонисты рецепторов дофамина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Мезилат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бромокриптина</a:t>
                      </a:r>
                      <a:r>
                        <a:rPr lang="ru-RU" dirty="0" smtClean="0"/>
                        <a:t> (</a:t>
                      </a:r>
                      <a:r>
                        <a:rPr lang="ru-RU" dirty="0" err="1" smtClean="0"/>
                        <a:t>бромокриптин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</a:t>
                      </a:r>
                      <a:r>
                        <a:rPr lang="ru-RU" baseline="0" dirty="0" smtClean="0"/>
                        <a:t>величивая ранний утренний пик дофамина, воздействует на симпатическую нервную систему, блокируя избыточную  симпатическую активность в структурах ЦНС, что приводит к снижению </a:t>
                      </a:r>
                      <a:r>
                        <a:rPr lang="ru-RU" baseline="0" dirty="0" err="1" smtClean="0"/>
                        <a:t>глюконеогенеза</a:t>
                      </a:r>
                      <a:r>
                        <a:rPr lang="ru-RU" baseline="0" dirty="0" smtClean="0"/>
                        <a:t>, </a:t>
                      </a:r>
                      <a:r>
                        <a:rPr lang="ru-RU" baseline="0" dirty="0" err="1" smtClean="0"/>
                        <a:t>постпрандиальной</a:t>
                      </a:r>
                      <a:r>
                        <a:rPr lang="ru-RU" baseline="0" dirty="0" smtClean="0"/>
                        <a:t> гликемии, уровней свободных жирных кислот и триглицеридов. В результате снижает риск сердечно-сосудистых событий на 40%.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43425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400" dirty="0" smtClean="0"/>
              <a:t>другие пероральные </a:t>
            </a:r>
            <a:r>
              <a:rPr lang="ru-RU" sz="2400" dirty="0" err="1" smtClean="0"/>
              <a:t>гипогликемизирующие</a:t>
            </a:r>
            <a:r>
              <a:rPr lang="ru-RU" sz="2400" dirty="0" smtClean="0"/>
              <a:t> препараты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00180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114395" cy="4601183"/>
          </a:xfrm>
        </p:spPr>
        <p:txBody>
          <a:bodyPr/>
          <a:lstStyle/>
          <a:p>
            <a:r>
              <a:rPr lang="ru-RU" dirty="0"/>
              <a:t>Сахарный диабет, тип </a:t>
            </a:r>
            <a:r>
              <a:rPr lang="en-US" dirty="0"/>
              <a:t>II</a:t>
            </a:r>
            <a:r>
              <a:rPr lang="ru-RU" dirty="0"/>
              <a:t>:</a:t>
            </a:r>
            <a:br>
              <a:rPr lang="ru-RU" dirty="0"/>
            </a:br>
            <a:r>
              <a:rPr lang="ru-RU" sz="3200" dirty="0"/>
              <a:t>лечение</a:t>
            </a:r>
            <a:r>
              <a:rPr lang="ru-RU" sz="3200" dirty="0" smtClean="0"/>
              <a:t>,</a:t>
            </a:r>
            <a:br>
              <a:rPr lang="ru-RU" sz="3200" dirty="0" smtClean="0"/>
            </a:br>
            <a:r>
              <a:rPr lang="ru-RU" sz="2400" dirty="0" smtClean="0"/>
              <a:t>рациональные комбинации </a:t>
            </a:r>
            <a:r>
              <a:rPr lang="ru-RU" sz="2400" dirty="0" err="1" smtClean="0"/>
              <a:t>гипогликемизирующих</a:t>
            </a:r>
            <a:r>
              <a:rPr lang="ru-RU" sz="2400" dirty="0" smtClean="0"/>
              <a:t> препаратов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2389223"/>
              </p:ext>
            </p:extLst>
          </p:nvPr>
        </p:nvGraphicFramePr>
        <p:xfrm>
          <a:off x="3505883" y="722129"/>
          <a:ext cx="8531442" cy="5425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594"/>
                <a:gridCol w="1056145"/>
                <a:gridCol w="1041058"/>
                <a:gridCol w="950531"/>
                <a:gridCol w="1116496"/>
                <a:gridCol w="965618"/>
                <a:gridCol w="1161760"/>
                <a:gridCol w="1071240"/>
              </a:tblGrid>
              <a:tr h="370840">
                <a:tc>
                  <a:txBody>
                    <a:bodyPr/>
                    <a:lstStyle/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/>
                        <a:t>Метформин</a:t>
                      </a:r>
                      <a:endParaRPr lang="ru-RU" sz="1400" b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Препараты </a:t>
                      </a:r>
                      <a:r>
                        <a:rPr lang="ru-RU" sz="1400" b="0" dirty="0" err="1" smtClean="0"/>
                        <a:t>сульфонил</a:t>
                      </a:r>
                      <a:r>
                        <a:rPr lang="ru-RU" sz="1400" b="0" dirty="0" smtClean="0"/>
                        <a:t>-мочевины/ </a:t>
                      </a:r>
                      <a:r>
                        <a:rPr lang="ru-RU" sz="1400" b="0" dirty="0" err="1" smtClean="0"/>
                        <a:t>глиниды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иДПП-4</a:t>
                      </a:r>
                    </a:p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/>
                        <a:t>Пиоглитазон</a:t>
                      </a:r>
                      <a:endParaRPr lang="ru-RU" sz="1400" b="0" dirty="0" smtClean="0"/>
                    </a:p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аГПП-1</a:t>
                      </a:r>
                    </a:p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Ингибиторы натрий-глюкозного транспортёра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Базальный инсулин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148045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Метформин</a:t>
                      </a:r>
                      <a:endParaRPr lang="ru-RU" sz="1400" b="0" dirty="0" smtClean="0"/>
                    </a:p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Препараты </a:t>
                      </a:r>
                      <a:r>
                        <a:rPr lang="ru-RU" sz="1400" b="0" dirty="0" err="1" smtClean="0"/>
                        <a:t>сульфонил</a:t>
                      </a:r>
                      <a:r>
                        <a:rPr lang="ru-RU" sz="1400" b="0" dirty="0" smtClean="0"/>
                        <a:t>-мочевины/ </a:t>
                      </a:r>
                      <a:r>
                        <a:rPr lang="ru-RU" sz="1400" b="0" dirty="0" err="1" smtClean="0"/>
                        <a:t>глиниды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/>
                        <a:t>иДПП-4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Нет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dirty="0" err="1" smtClean="0"/>
                        <a:t>Пиоглитазон</a:t>
                      </a:r>
                      <a:endParaRPr lang="ru-RU" sz="1400" b="0" dirty="0" smtClean="0"/>
                    </a:p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Нет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аГПП-1</a:t>
                      </a:r>
                    </a:p>
                    <a:p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Нет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?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236582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Ингибиторы натрий-глюкозного транспортёра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?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Базальный</a:t>
                      </a:r>
                      <a:r>
                        <a:rPr lang="ru-RU" sz="1400" b="0" baseline="0" dirty="0" smtClean="0"/>
                        <a:t> инсулин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Нет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/>
                        <a:t>+</a:t>
                      </a:r>
                      <a:endParaRPr lang="ru-RU" sz="1400" b="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/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4821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инсулины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874878"/>
              </p:ext>
            </p:extLst>
          </p:nvPr>
        </p:nvGraphicFramePr>
        <p:xfrm>
          <a:off x="4250875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74203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8629" y="160421"/>
            <a:ext cx="8401275" cy="654517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Когда секреторная функция бета-клеток истощается и состояние относительной инсулиновой недостаточности сменяется абсолютной инсулиновой недостаточностью, пациенты становятся нуждающимися в инсулинотерапии</a:t>
            </a:r>
          </a:p>
          <a:p>
            <a:r>
              <a:rPr lang="ru-RU" dirty="0" smtClean="0"/>
              <a:t>Во временной инсулинотерапии нуждаются пациенты с компенсированным сахарным диабетом, у которых развиваются острые заболевания или состояния, связанные с необходимость хирургического вмешательства и т.п.</a:t>
            </a:r>
          </a:p>
          <a:p>
            <a:r>
              <a:rPr lang="ru-RU" dirty="0" smtClean="0"/>
              <a:t>Показания к временной инсулинотерапии:</a:t>
            </a:r>
          </a:p>
          <a:p>
            <a:pPr>
              <a:buFontTx/>
              <a:buChar char="-"/>
            </a:pPr>
            <a:r>
              <a:rPr lang="ru-RU" dirty="0" smtClean="0"/>
              <a:t>Впервые выявленный сахарный диабет </a:t>
            </a:r>
            <a:r>
              <a:rPr lang="en-US" dirty="0" smtClean="0"/>
              <a:t>II</a:t>
            </a:r>
            <a:r>
              <a:rPr lang="ru-RU" dirty="0" smtClean="0"/>
              <a:t> типа при уровне </a:t>
            </a:r>
            <a:r>
              <a:rPr lang="en-US" dirty="0" err="1" smtClean="0"/>
              <a:t>HbA</a:t>
            </a:r>
            <a:r>
              <a:rPr lang="ru-RU" dirty="0" smtClean="0"/>
              <a:t>1с</a:t>
            </a:r>
            <a:r>
              <a:rPr lang="en-US" dirty="0" smtClean="0"/>
              <a:t>&gt;9% </a:t>
            </a:r>
            <a:r>
              <a:rPr lang="ru-RU" dirty="0" smtClean="0"/>
              <a:t>и наличии выраженной клинической симптоматики и/или </a:t>
            </a:r>
            <a:r>
              <a:rPr lang="ru-RU" dirty="0" err="1" smtClean="0"/>
              <a:t>кетоацидоза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Фаза выраженной декомпенсации длительно существующего  сахарного диабета </a:t>
            </a:r>
            <a:r>
              <a:rPr lang="en-US" dirty="0" smtClean="0"/>
              <a:t>II</a:t>
            </a:r>
            <a:r>
              <a:rPr lang="ru-RU" dirty="0" smtClean="0"/>
              <a:t> типа;</a:t>
            </a:r>
          </a:p>
          <a:p>
            <a:pPr>
              <a:buFontTx/>
              <a:buChar char="-"/>
            </a:pPr>
            <a:r>
              <a:rPr lang="ru-RU" dirty="0" smtClean="0"/>
              <a:t>Диабетический </a:t>
            </a:r>
            <a:r>
              <a:rPr lang="ru-RU" dirty="0" err="1" smtClean="0"/>
              <a:t>кетоацидоз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Гиперкетонемическая</a:t>
            </a:r>
            <a:r>
              <a:rPr lang="ru-RU" dirty="0" smtClean="0"/>
              <a:t>, </a:t>
            </a:r>
            <a:r>
              <a:rPr lang="ru-RU" dirty="0" err="1" smtClean="0"/>
              <a:t>гиперосмолярная</a:t>
            </a:r>
            <a:r>
              <a:rPr lang="ru-RU" dirty="0" smtClean="0"/>
              <a:t>, </a:t>
            </a:r>
            <a:r>
              <a:rPr lang="ru-RU" dirty="0" err="1" smtClean="0"/>
              <a:t>гиперлактацидемическая</a:t>
            </a:r>
            <a:r>
              <a:rPr lang="ru-RU" dirty="0" smtClean="0"/>
              <a:t> </a:t>
            </a:r>
            <a:r>
              <a:rPr lang="ru-RU" dirty="0" err="1" smtClean="0"/>
              <a:t>прекома</a:t>
            </a:r>
            <a:r>
              <a:rPr lang="ru-RU" dirty="0" smtClean="0"/>
              <a:t> или кома;</a:t>
            </a:r>
          </a:p>
          <a:p>
            <a:pPr>
              <a:buFontTx/>
              <a:buChar char="-"/>
            </a:pPr>
            <a:r>
              <a:rPr lang="ru-RU" dirty="0" smtClean="0"/>
              <a:t>Необходимость хирургической операции</a:t>
            </a:r>
          </a:p>
          <a:p>
            <a:pPr>
              <a:buFontTx/>
              <a:buChar char="-"/>
            </a:pPr>
            <a:r>
              <a:rPr lang="ru-RU" dirty="0" smtClean="0"/>
              <a:t>Острый период инфаркта миокарда</a:t>
            </a:r>
          </a:p>
          <a:p>
            <a:pPr>
              <a:buFontTx/>
              <a:buChar char="-"/>
            </a:pPr>
            <a:r>
              <a:rPr lang="ru-RU" dirty="0" smtClean="0"/>
              <a:t>Острые интеркуррентные воспалительные заболевания и обострение хронических заболеваний, сопровождающиеся декомпенсацией углеводного обмена</a:t>
            </a:r>
          </a:p>
          <a:p>
            <a:pPr>
              <a:buFontTx/>
              <a:buChar char="-"/>
            </a:pPr>
            <a:r>
              <a:rPr lang="ru-RU" dirty="0" smtClean="0"/>
              <a:t>Беременность и период лактации в сочетании с сахарным диабетом </a:t>
            </a:r>
            <a:r>
              <a:rPr lang="en-US" dirty="0" smtClean="0"/>
              <a:t>II</a:t>
            </a:r>
            <a:r>
              <a:rPr lang="ru-RU" dirty="0" smtClean="0"/>
              <a:t> типа или некомпенсированным </a:t>
            </a:r>
            <a:r>
              <a:rPr lang="ru-RU" dirty="0" err="1" smtClean="0"/>
              <a:t>гестационным</a:t>
            </a:r>
            <a:r>
              <a:rPr lang="ru-RU" dirty="0" smtClean="0"/>
              <a:t> сахарным диабетом</a:t>
            </a:r>
          </a:p>
          <a:p>
            <a:r>
              <a:rPr lang="ru-RU" dirty="0" smtClean="0"/>
              <a:t>Показания к постоянной инсулинотерапии:</a:t>
            </a:r>
          </a:p>
          <a:p>
            <a:pPr>
              <a:buFontTx/>
              <a:buChar char="-"/>
            </a:pPr>
            <a:r>
              <a:rPr lang="ru-RU" dirty="0" smtClean="0"/>
              <a:t>Сохранение величины </a:t>
            </a:r>
            <a:r>
              <a:rPr lang="en-US" dirty="0" smtClean="0"/>
              <a:t>HbA1c&gt;</a:t>
            </a:r>
            <a:r>
              <a:rPr lang="ru-RU" dirty="0" smtClean="0"/>
              <a:t>7,5% на фоне лечения пероральными </a:t>
            </a:r>
            <a:r>
              <a:rPr lang="ru-RU" dirty="0" err="1" smtClean="0"/>
              <a:t>гипогликемизирующими</a:t>
            </a:r>
            <a:r>
              <a:rPr lang="ru-RU" dirty="0" smtClean="0"/>
              <a:t> препаратами</a:t>
            </a:r>
          </a:p>
          <a:p>
            <a:pPr>
              <a:buFontTx/>
              <a:buChar char="-"/>
            </a:pPr>
            <a:r>
              <a:rPr lang="ru-RU" dirty="0" smtClean="0"/>
              <a:t>Наличие тяжёлых форм хронических осложнений сахарного диабета</a:t>
            </a:r>
          </a:p>
          <a:p>
            <a:pPr>
              <a:buFontTx/>
              <a:buChar char="-"/>
            </a:pPr>
            <a:r>
              <a:rPr lang="ru-RU" dirty="0" smtClean="0"/>
              <a:t>Противопоказания к лечению пероральными </a:t>
            </a:r>
            <a:r>
              <a:rPr lang="ru-RU" dirty="0" err="1" smtClean="0"/>
              <a:t>гипогликемизирующими</a:t>
            </a:r>
            <a:r>
              <a:rPr lang="ru-RU" dirty="0" smtClean="0"/>
              <a:t> препаратами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6069" cy="4601183"/>
          </a:xfrm>
        </p:spPr>
        <p:txBody>
          <a:bodyPr/>
          <a:lstStyle/>
          <a:p>
            <a:r>
              <a:rPr lang="ru-RU" dirty="0" smtClean="0"/>
              <a:t>Сахарный диабет, тип </a:t>
            </a:r>
            <a:r>
              <a:rPr lang="en-US" dirty="0" smtClean="0"/>
              <a:t>II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sz="3200" dirty="0" smtClean="0"/>
              <a:t>лечение,</a:t>
            </a:r>
            <a:br>
              <a:rPr lang="ru-RU" sz="3200" dirty="0" smtClean="0"/>
            </a:br>
            <a:r>
              <a:rPr lang="ru-RU" sz="2800" dirty="0" smtClean="0"/>
              <a:t>инсулинотерапия,</a:t>
            </a:r>
            <a:br>
              <a:rPr lang="ru-RU" sz="2800" dirty="0" smtClean="0"/>
            </a:br>
            <a:r>
              <a:rPr lang="ru-RU" sz="2400" dirty="0" smtClean="0"/>
              <a:t>показания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420317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Рам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78239</TotalTime>
  <Words>20327</Words>
  <Application>Microsoft Office PowerPoint</Application>
  <PresentationFormat>Широкоэкранный</PresentationFormat>
  <Paragraphs>2151</Paragraphs>
  <Slides>126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126</vt:i4>
      </vt:variant>
    </vt:vector>
  </HeadingPairs>
  <TitlesOfParts>
    <vt:vector size="137" baseType="lpstr">
      <vt:lpstr>Arial</vt:lpstr>
      <vt:lpstr>Arial Black</vt:lpstr>
      <vt:lpstr>Calibri</vt:lpstr>
      <vt:lpstr>Corbel</vt:lpstr>
      <vt:lpstr>Courier New</vt:lpstr>
      <vt:lpstr>Mistral</vt:lpstr>
      <vt:lpstr>Monotype Corsiva</vt:lpstr>
      <vt:lpstr>Times New Roman</vt:lpstr>
      <vt:lpstr>Wingdings</vt:lpstr>
      <vt:lpstr>Wingdings 2</vt:lpstr>
      <vt:lpstr>Рама</vt:lpstr>
      <vt:lpstr>Терапевтические аспекты ведения пациентов с сахарным диабетом II типа  в амбулаторных условиях,  профилактика осложнений</vt:lpstr>
      <vt:lpstr>МКБ-10</vt:lpstr>
      <vt:lpstr>Определение сахарного диабета  Основание: Постановление Министерства здравоохранения Республики Беларусь №85 от 21.06.2021 г. «Об утверждении клинических протоколов»</vt:lpstr>
      <vt:lpstr>Классификация</vt:lpstr>
      <vt:lpstr>Классификация сахарного диабета Основание: Постановление Министерства здравоохранения Республики Беларусь №85 от 21.06.2021 г. «Об утверждении клинических протоколов», ВОЗ, 2019</vt:lpstr>
      <vt:lpstr>Сахарный диабет, тип II: антропогенетическая модель заболевания</vt:lpstr>
      <vt:lpstr>Сахарный диабет, тип II: этиологические аспекты </vt:lpstr>
      <vt:lpstr>Сахарный диабет, факторы риска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факторы риска, шкала FINDRISC</vt:lpstr>
      <vt:lpstr>Сахарный диабет, тип II: патогенетические аспекты </vt:lpstr>
      <vt:lpstr>Сахарный диабет, тип II: метаболический синдром</vt:lpstr>
      <vt:lpstr>Сахарный диабет, тип II: ожирение</vt:lpstr>
      <vt:lpstr>Сахарный диабет, тип II: инсулинорезистентность</vt:lpstr>
      <vt:lpstr>Сахарный диабет, тип II: действие инсулина в норме и при инсулинорезистентности; маркеры инсулинорезистентности</vt:lpstr>
      <vt:lpstr>Сахарный диабет, тип II: нарушение секреции инсулина бета- клетками и гиперсекреция глюкагона альфа-клетками</vt:lpstr>
      <vt:lpstr>Сахарный диабет, тип II: нарушение выделения инкретинов</vt:lpstr>
      <vt:lpstr>Сахарный диабет, тип II: глюкозотоксичность и липотоксичность</vt:lpstr>
      <vt:lpstr>Клиника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Клиника сахарного диабета: осложнения, клиническая классификация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осложнения: диабетичекая нефропатия, E10-14.2</vt:lpstr>
      <vt:lpstr>Сахарный диабет, тип II: осложнения: диабетичекая ретинопатия, E10-14.3</vt:lpstr>
      <vt:lpstr>Сахарный диабет, тип II: осложнения: синдром диабетичекой стопы, E10-14.5 </vt:lpstr>
      <vt:lpstr>Сахарный диабет, тип II: осложнения: диабетичекая нейропатия,  E10-14.4 </vt:lpstr>
      <vt:lpstr>Сахарный диабет, тип II: осложнения: диабетичекая остеоартропатия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осложнения: комы при сахарном диабете,  E10-14.1, кетоацидотическая кома </vt:lpstr>
      <vt:lpstr>Сахарный диабет, тип II: осложнения: комы при сахарном диабете,  E10-14.0, лактатацидотическая кома</vt:lpstr>
      <vt:lpstr>Сахарный диабет, тип II: осложнения: комы при сахарном диабете,  E10-14.0, гиперосмолярная кома</vt:lpstr>
      <vt:lpstr>Диагностика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Диагностика сахарного диабета: критерии Основание: Международная Федерация Диабета, 2006; АДА, 2017; Постановление Министерства здравоохранения Республики Беларусь №85 от 21.06.2021 г. «Об утверждении клинических протоколов»</vt:lpstr>
      <vt:lpstr>Диагностика сахарного диабета: гликированный гемоглобин</vt:lpstr>
      <vt:lpstr>Диагностика сахарного диабета: пероральный глюкозотолерантный тест (ПГТТ)</vt:lpstr>
      <vt:lpstr>Диагностика сахарного диабета: пероральный глюкозотолерантный тест, группы риска (показания к ПГТТ) Основание: Американская Диабетологическая Ассоциация, 2017</vt:lpstr>
      <vt:lpstr>Диагностика сахарного диабета: с-пептид: дифференциальная диагностика 1 и 2 типов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Диагностика сахарного диабета: дифференциальная диагностика специфического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Диагностика сахарного диабета: дифференциальная диагностика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критерии клинического диагноза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диагностические критерии сахарного диабета I типа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диагностические критерии сахарного диабета II типа Основание: Постановление Министерства здравоохранения Республики Беларусь №85 от 21.06.2021 г. «Об утверждении клинических протоколов»</vt:lpstr>
      <vt:lpstr>Диагностика сахарного диабета: общая диагностика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общая диагностика острых осложнений сахарного диабета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диабетический кетоацидоз, определение, причины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диабетический кетоацидоз, клинические и диагностические критерии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лечение диабетического кетоацидоза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наблюдение диабетического кетоацидоза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гиперосмолярное гипергликемическоесостояние, определение, причины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гиперосмолярное гипергликемическое состояние, клинические и диагностические критерии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гиперосмолярное гипергликемическое состояние, лечение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лактатацидоз, определение, причины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лактатацидоз, клинические и диагностические критерии Основание: Постановление Министерства здравоохранения Республики Беларусь №85 от 21.06.2021 г. «Об утверждении клинических протоколов»</vt:lpstr>
      <vt:lpstr>Неотложные состояния при сахарном диабете: лактатацидоз, лечение Основание: Постановление Министерства здравоохранения Республики Беларусь №85 от 21.06.2021 г. «Об утверждении клинических протоколов»</vt:lpstr>
      <vt:lpstr>Формулировка диагноза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формулировка диагноза</vt:lpstr>
      <vt:lpstr>Диспансеризация сахарного диабета Основание: Постановление министерства здравоохранения Республики Беларусь №96 от 12.08.2016 г. «Об утверждении Инструкции о порядке проведения диспансеризации»</vt:lpstr>
      <vt:lpstr>Диспансеризация: сахарный диабет, тип I Основание: Постановление Министерства здравоохранения Республики Беларусь №85 от 21.06.2021 г. «Об утверждении клинических протоколов»</vt:lpstr>
      <vt:lpstr>Диспансеризация: сахарный диабет, тип II Основание: Постановление Министерства здравоохранения Республики Беларусь №85 от 21.06.2021 г. «Об утверждении клинических протоколов»</vt:lpstr>
      <vt:lpstr>Презентация PowerPoint</vt:lpstr>
      <vt:lpstr>Сахарный диабет, тип II: критерии компенсации</vt:lpstr>
      <vt:lpstr>Сахарный диабет: лечение, цели и принципы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индивидуальные целевые уровни гликированного гемоглобина и глюкозы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показания к госпитализации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сахарный диабет, тип I, лечебная программа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сахарный диабет, тип I, виды инсулина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сахарный диабет, тип I, техника инъекций инсулина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сахарный диабет, тип I, общие правила подбора схемы инсулинотерапии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сахарный диабет, тип II, лечебная программа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лечебное питание</vt:lpstr>
      <vt:lpstr>Сахарный диабет, тип II: лечение, лечебное питание, принципы</vt:lpstr>
      <vt:lpstr>Сахарный диабет, тип II: лечение, отказ от вредных привычек</vt:lpstr>
      <vt:lpstr>Сахарный диабет, тип II: лечение, режим физической активности</vt:lpstr>
      <vt:lpstr>Сахарный диабет: лечение, сахарный диабет, тип II, алгоритм подбора глюкозоснижающей терапии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сахарный диабет, тип II, инициация инсулинотерапии 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антигипер-гликемическая медикаментозная терапия</vt:lpstr>
      <vt:lpstr>Сахарный диабет, тип II: лечение, бигуанид метформин и его комбинации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бигуаниды, метформин, механизмы действия</vt:lpstr>
      <vt:lpstr>Сахарный диабет, тип II: лечение, бигуаниды, метформин, показания и противопоказания</vt:lpstr>
      <vt:lpstr>Сахарный диабет, тип II: лечение, бигуаниды, метформин, режим применения и побочные эффекты</vt:lpstr>
      <vt:lpstr>Сахарный диабет, тип II: лечение, производные сульфонилмочевины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препараты сульфонилмочевины</vt:lpstr>
      <vt:lpstr>Сахарный диабет, тип II: лечение, препараты сульфонилмочевины</vt:lpstr>
      <vt:lpstr>Сахарный диабет, тип II: лечение, препараты сульфонилмочевины</vt:lpstr>
      <vt:lpstr>Сахарный диабет, тип II: лечение, глиниды</vt:lpstr>
      <vt:lpstr>Сахарный диабет, тип II: лечение, глиниды как стимуляторы секреции инсулина и регуляторы постпрандиальной гликемии</vt:lpstr>
      <vt:lpstr>Сахарный диабет, тип II: лечение, тиазолидиндионы</vt:lpstr>
      <vt:lpstr>Сахарный диабет, тип II: лечение, тиазолидиндионы (пиоглитазон)</vt:lpstr>
      <vt:lpstr>Сахарный диабет, тип II: лечение, агонисты рецепторов глюкагоноподобного полипептида I типа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инкретины</vt:lpstr>
      <vt:lpstr>Сахарный диабет, тип II: лечение, агонисты рецепторов глюкагоноподобного полипептида I типа</vt:lpstr>
      <vt:lpstr>Сахарный диабет, тип II: лечение, ингибиторы дипептидил-пептидазы-4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ингибиторы дипептидил-пептидазы-4</vt:lpstr>
      <vt:lpstr>Сахарный диабет, тип II: лечение, ингибиторы дипептидил-пептидазы-4</vt:lpstr>
      <vt:lpstr>Сахарный диабет, тип II: лечение, ингибиторы альфа-глюкозидазы</vt:lpstr>
      <vt:lpstr>Сахарный диабет, тип II: лечение, препараты, блокирующие всасывание глюкозы в кишечнике</vt:lpstr>
      <vt:lpstr>Сахарный диабет, тип II: лечение, ингибиторы натрий-глюкозного ко-транспортёра 2 типа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лечение, ингибиторы натрий-глюкозного ко-транспортёра</vt:lpstr>
      <vt:lpstr>Сахарный диабет, тип II: лечение, другие пероральные гипогликемизирующие препараты</vt:lpstr>
      <vt:lpstr>Сахарный диабет, тип II: лечение, другие пероральные гипогликемизирующие препараты</vt:lpstr>
      <vt:lpstr>Сахарный диабет, тип II: лечение, рациональные комбинации гипогликемизирующих препаратов</vt:lpstr>
      <vt:lpstr>Сахарный диабет, тип II: лечение, инсулины</vt:lpstr>
      <vt:lpstr>Сахарный диабет, тип II: лечение, инсулинотерапия, показания</vt:lpstr>
      <vt:lpstr>Сахарный диабет, тип II: лечение, постоянная инсулинотерапия</vt:lpstr>
      <vt:lpstr>Сахарный диабет, тип II: лечение, препараты инсулина</vt:lpstr>
      <vt:lpstr>Сахарный диабет, тип II: лечение, алгоритм терапевтического ведения</vt:lpstr>
      <vt:lpstr>Сахарный диабет: лечение, мониторинг эффективности глюкозоснижающей терапии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диабет: лечение, специфические типы сахарного диабета, лечебная программа Основание: Постановление Министерства здравоохранения Республики Беларусь №85 от 21.06.2021 г. «Об утверждении клинических протоколов»</vt:lpstr>
      <vt:lpstr>Сахарный диабет, тип II: лечение осложнений: диабетичекая нефропатия</vt:lpstr>
      <vt:lpstr>Сахарный диабет, тип II: лечение осложнений: диабетичекая ретинопатия</vt:lpstr>
      <vt:lpstr>Сахарный диабет, тип II: лечение осложнений: синдром диабетичекой стопы</vt:lpstr>
      <vt:lpstr>Сахарный диабет, тип II: лечение осложнений: синдром диабетичекой стопы, профилактика</vt:lpstr>
      <vt:lpstr>Сахарный диабет, тип II: лечение осложнений: диабетичекая нейропатия</vt:lpstr>
      <vt:lpstr>Сахарный диабет, тип II: лечение осложнений: диабетичекая остеоартропатия Основание: Постановление Министерства здравоохранения Республики Беларусь №85 от 21.06.2021 г. «Об утверждении клинических протоколов»</vt:lpstr>
      <vt:lpstr>Презентация PowerPoint</vt:lpstr>
      <vt:lpstr>Сахарный диабет, тип II: экспертиза</vt:lpstr>
      <vt:lpstr>Сахарный диабет, тип II: экспертиза и индивидуальная программа реабилитации</vt:lpstr>
      <vt:lpstr>Гестационный сахарный диабет: актуальность и определение</vt:lpstr>
      <vt:lpstr>Гестационный сахарный диабет:  факторы риска развития Основание: Постановление Министерства здравоохранения Республики Беларусь №85 от 21.06.2021 г. «Об утверждении клинических протоколов»</vt:lpstr>
      <vt:lpstr>Гестационный сахарный диабет: критерии диагностики Основание: Постановление Министерства здравоохранения Республики Беларусь №85 от 21.06.2021 г. «Об утверждении клинических протоколов»</vt:lpstr>
      <vt:lpstr>Гестационный сахарный диабет: диагностика нарушений углеводного обмена при беременности Основание: Постановление Министерства здравоохранения Республики Беларусь №85 от 21.06.2021 г. «Об утверждении клинических протоколов»</vt:lpstr>
      <vt:lpstr>Гестационный сахарный диабет:  тактика ведения и лечение Основание: Постановление Министерства здравоохранения Республики Беларусь №85 от 21.06.2021 г. «Об утверждении клинических протоколов»</vt:lpstr>
      <vt:lpstr>Гестационный сахарный диабет, инсулинотерапия Основание: Постановление Министерства здравоохранения Республики Беларусь №85 от 21.06.2021 г. «Об утверждении клинических протоколов»</vt:lpstr>
      <vt:lpstr>Гестационный сахарный диабет:  целевые показатели самоконтроля</vt:lpstr>
      <vt:lpstr>Гестационный сахарный диабет:  ультразвуковые признаки диабетической фетопатии</vt:lpstr>
      <vt:lpstr>Гестационный сахарный диабет:  наблюдение, госпитализация и родоразрешение Основание: Постановление Министерства здравоохранения Республики Беларусь №85 от 21.06.2021 г. «Об утверждении клинических протоколов»</vt:lpstr>
      <vt:lpstr>Гестационный сахарный диабет:  послеродовое наблюдение и планирование последующей беременности</vt:lpstr>
      <vt:lpstr>Основание: Постановление Министерства здравоохранения Республики Беларусь №85 от 21.06.2021 г. «Об утверждении клинических протоколов»</vt:lpstr>
      <vt:lpstr>Ключевые моменты</vt:lpstr>
      <vt:lpstr>Если человек тебе сделал зло, дай ему конфетку.  Он тебе – зло,  ты ему – конфетку.  И так до тех пор,  пока у него не разовьётся сахарный диабет.   Фаина Раневская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Сахарный диабет,  тип II</dc:title>
  <dc:creator>Sony</dc:creator>
  <cp:lastModifiedBy>Master</cp:lastModifiedBy>
  <cp:revision>477</cp:revision>
  <dcterms:created xsi:type="dcterms:W3CDTF">2018-06-22T06:51:55Z</dcterms:created>
  <dcterms:modified xsi:type="dcterms:W3CDTF">2024-11-18T10:11:44Z</dcterms:modified>
</cp:coreProperties>
</file>