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146847068" r:id="rId3"/>
    <p:sldId id="260" r:id="rId4"/>
    <p:sldId id="259" r:id="rId5"/>
    <p:sldId id="2146847069" r:id="rId6"/>
    <p:sldId id="2146847156" r:id="rId7"/>
    <p:sldId id="2146847157" r:id="rId8"/>
    <p:sldId id="2146847086" r:id="rId9"/>
    <p:sldId id="2146847151" r:id="rId10"/>
    <p:sldId id="2146847150" r:id="rId11"/>
    <p:sldId id="2146847075" r:id="rId12"/>
    <p:sldId id="264" r:id="rId13"/>
    <p:sldId id="2146847087" r:id="rId14"/>
    <p:sldId id="2146847082" r:id="rId15"/>
    <p:sldId id="2146847081" r:id="rId16"/>
    <p:sldId id="2146847158" r:id="rId17"/>
    <p:sldId id="2146847077" r:id="rId18"/>
    <p:sldId id="2146847078" r:id="rId19"/>
    <p:sldId id="270" r:id="rId20"/>
    <p:sldId id="305" r:id="rId21"/>
    <p:sldId id="2146847073" r:id="rId22"/>
    <p:sldId id="2146847088" r:id="rId23"/>
    <p:sldId id="2146847159" r:id="rId24"/>
    <p:sldId id="2146847160" r:id="rId25"/>
    <p:sldId id="2146847092" r:id="rId26"/>
    <p:sldId id="275" r:id="rId27"/>
    <p:sldId id="280" r:id="rId28"/>
    <p:sldId id="276" r:id="rId29"/>
    <p:sldId id="279" r:id="rId30"/>
    <p:sldId id="2146847162" r:id="rId31"/>
    <p:sldId id="2146847091" r:id="rId32"/>
    <p:sldId id="2146847143" r:id="rId33"/>
    <p:sldId id="2146847089" r:id="rId34"/>
    <p:sldId id="2146847163" r:id="rId35"/>
    <p:sldId id="2146847164" r:id="rId36"/>
    <p:sldId id="2146847165" r:id="rId37"/>
    <p:sldId id="460" r:id="rId38"/>
    <p:sldId id="2146847120" r:id="rId39"/>
    <p:sldId id="2146847142" r:id="rId40"/>
    <p:sldId id="459" r:id="rId41"/>
    <p:sldId id="2146847103" r:id="rId42"/>
    <p:sldId id="2146847133" r:id="rId43"/>
    <p:sldId id="2146847135" r:id="rId44"/>
    <p:sldId id="2146847134" r:id="rId45"/>
    <p:sldId id="2146847122" r:id="rId46"/>
    <p:sldId id="2146847136" r:id="rId47"/>
    <p:sldId id="2146847141" r:id="rId48"/>
    <p:sldId id="2146847140" r:id="rId49"/>
    <p:sldId id="2146847139" r:id="rId50"/>
    <p:sldId id="2146847128" r:id="rId51"/>
    <p:sldId id="364" r:id="rId52"/>
    <p:sldId id="2146847117" r:id="rId53"/>
    <p:sldId id="2146847112" r:id="rId54"/>
    <p:sldId id="2146847113" r:id="rId55"/>
    <p:sldId id="2146847125" r:id="rId56"/>
    <p:sldId id="2146847132" r:id="rId57"/>
    <p:sldId id="2146847155" r:id="rId58"/>
    <p:sldId id="2146847131" r:id="rId59"/>
    <p:sldId id="2146847145" r:id="rId60"/>
    <p:sldId id="404" r:id="rId61"/>
    <p:sldId id="2146847166" r:id="rId62"/>
    <p:sldId id="2146847129" r:id="rId63"/>
    <p:sldId id="2146847116" r:id="rId64"/>
    <p:sldId id="472" r:id="rId6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55CE5-6CDD-49BF-A6DB-54EE898AB507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AE2C0-EBBF-487F-B710-4CF107B67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90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4C85-9DF4-447C-9C56-4ABCD5B8889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69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AE2C0-EBBF-487F-B710-4CF107B67EA2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124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D78939B2-B659-4CD7-8755-B39260393C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AD10806-D577-43F0-A3DC-6A2396FF6374}" type="slidenum">
              <a:rPr lang="en-GB" altLang="ru-RU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GB" altLang="ru-RU">
              <a:latin typeface="Arial" panose="020B0604020202020204" pitchFamily="34" charset="0"/>
            </a:endParaRPr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66F3B256-464F-4056-ACAF-00CA94A1AB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0663" y="757238"/>
            <a:ext cx="6462712" cy="3635375"/>
          </a:xfrm>
          <a:solidFill>
            <a:srgbClr val="FFFFFF"/>
          </a:solidFill>
          <a:ln/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63E996D5-AA48-42BF-A44A-449C9A211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8" y="4621213"/>
            <a:ext cx="501967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8613" name="Заметки 4">
            <a:extLst>
              <a:ext uri="{FF2B5EF4-FFF2-40B4-BE49-F238E27FC236}">
                <a16:creationId xmlns:a16="http://schemas.microsoft.com/office/drawing/2014/main" id="{1AEDA9FE-D32C-425A-9E88-21C3DC7FA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Перорально – 20 мг/</a:t>
            </a:r>
            <a:r>
              <a:rPr lang="ru-RU" altLang="ru-RU" dirty="0" err="1">
                <a:latin typeface="Times New Roman" panose="02020603050405020304" pitchFamily="18" charset="0"/>
              </a:rPr>
              <a:t>сут</a:t>
            </a:r>
            <a:r>
              <a:rPr lang="ru-RU" altLang="ru-RU" dirty="0">
                <a:latin typeface="Times New Roman" panose="02020603050405020304" pitchFamily="18" charset="0"/>
              </a:rPr>
              <a:t> 2 недели  или 30 мг/</a:t>
            </a:r>
            <a:r>
              <a:rPr lang="ru-RU" altLang="ru-RU" dirty="0" err="1">
                <a:latin typeface="Times New Roman" panose="02020603050405020304" pitchFamily="18" charset="0"/>
              </a:rPr>
              <a:t>сут</a:t>
            </a:r>
            <a:r>
              <a:rPr lang="ru-RU" altLang="ru-RU" dirty="0">
                <a:latin typeface="Times New Roman" panose="02020603050405020304" pitchFamily="18" charset="0"/>
              </a:rPr>
              <a:t> 2 недели (Прирост ОФВ</a:t>
            </a:r>
            <a:r>
              <a:rPr lang="ru-RU" altLang="ru-RU" baseline="-25000" dirty="0">
                <a:latin typeface="Times New Roman" panose="02020603050405020304" pitchFamily="18" charset="0"/>
              </a:rPr>
              <a:t>1</a:t>
            </a:r>
            <a:r>
              <a:rPr lang="ru-RU" altLang="ru-RU" dirty="0">
                <a:latin typeface="Times New Roman" panose="02020603050405020304" pitchFamily="18" charset="0"/>
              </a:rPr>
              <a:t> &gt;400 мл)  </a:t>
            </a:r>
          </a:p>
          <a:p>
            <a:pPr marL="0" lvl="1" indent="0"/>
            <a:r>
              <a:rPr lang="ru-RU" altLang="ru-RU" sz="3200" dirty="0">
                <a:solidFill>
                  <a:srgbClr val="0D0D0D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увеличение ОФВ</a:t>
            </a:r>
            <a:r>
              <a:rPr lang="ru-RU" altLang="ru-RU" sz="3200" baseline="-25000" dirty="0">
                <a:solidFill>
                  <a:srgbClr val="0D0D0D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1</a:t>
            </a:r>
            <a:r>
              <a:rPr lang="ru-RU" altLang="ru-RU" sz="3200" dirty="0">
                <a:solidFill>
                  <a:srgbClr val="0D0D0D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 (ПСВ) </a:t>
            </a:r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на 15% </a:t>
            </a:r>
            <a:r>
              <a:rPr lang="ru-RU" altLang="ru-RU" sz="3200" dirty="0">
                <a:solidFill>
                  <a:srgbClr val="0D0D0D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и более, развивающееся через 2 недели после терапии </a:t>
            </a:r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системными ГКС </a:t>
            </a:r>
            <a:r>
              <a:rPr lang="ru-RU" altLang="ru-RU" sz="3200" dirty="0">
                <a:solidFill>
                  <a:srgbClr val="0D0D0D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в дозе 0,5 мг/кг/</a:t>
            </a:r>
            <a:r>
              <a:rPr lang="ru-RU" altLang="ru-RU" sz="3200" dirty="0" err="1">
                <a:solidFill>
                  <a:srgbClr val="0D0D0D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сут</a:t>
            </a:r>
            <a:r>
              <a:rPr lang="ru-RU" altLang="ru-RU" sz="3200" dirty="0">
                <a:solidFill>
                  <a:srgbClr val="0D0D0D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 по преднизолону</a:t>
            </a:r>
          </a:p>
          <a:p>
            <a:pPr marL="0" lvl="1" indent="0"/>
            <a:r>
              <a:rPr lang="ru-RU" altLang="ru-RU" dirty="0">
                <a:latin typeface="Times New Roman" panose="02020603050405020304" pitchFamily="18" charset="0"/>
              </a:rPr>
              <a:t>У взрослых чаще всего используется 6-8-недельный курс приема ИГКС в дозе, </a:t>
            </a:r>
            <a:r>
              <a:rPr lang="ru-RU" altLang="ru-RU" dirty="0" err="1">
                <a:latin typeface="Times New Roman" panose="02020603050405020304" pitchFamily="18" charset="0"/>
              </a:rPr>
              <a:t>эквипотентной</a:t>
            </a:r>
            <a:r>
              <a:rPr lang="ru-RU" altLang="ru-RU" dirty="0">
                <a:latin typeface="Times New Roman" panose="02020603050405020304" pitchFamily="18" charset="0"/>
              </a:rPr>
              <a:t> 200 мкг </a:t>
            </a:r>
            <a:r>
              <a:rPr lang="ru-RU" altLang="ru-RU" dirty="0" err="1">
                <a:latin typeface="Times New Roman" panose="02020603050405020304" pitchFamily="18" charset="0"/>
              </a:rPr>
              <a:t>беклометазона</a:t>
            </a:r>
            <a:r>
              <a:rPr lang="ru-RU" altLang="ru-RU" dirty="0">
                <a:latin typeface="Times New Roman" panose="02020603050405020304" pitchFamily="18" charset="0"/>
              </a:rPr>
              <a:t> 2 раза в день. </a:t>
            </a:r>
            <a:r>
              <a:rPr lang="ru-RU" altLang="ru-RU" sz="3200" dirty="0">
                <a:solidFill>
                  <a:srgbClr val="0D0D0D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Чувствительность  положит теста с ИГКС (прирост ОФВ1</a:t>
            </a:r>
            <a:r>
              <a:rPr lang="en-US" altLang="ru-RU" sz="3200" dirty="0">
                <a:solidFill>
                  <a:srgbClr val="0D0D0D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&gt;</a:t>
            </a:r>
            <a:r>
              <a:rPr lang="ru-RU" altLang="ru-RU" sz="3200" dirty="0">
                <a:solidFill>
                  <a:srgbClr val="0D0D0D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15%) составляет всего 24% </a:t>
            </a:r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	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Пробное прекращение терапии может помочь в случае сомнений</a:t>
            </a:r>
          </a:p>
        </p:txBody>
      </p:sp>
    </p:spTree>
    <p:extLst>
      <p:ext uri="{BB962C8B-B14F-4D97-AF65-F5344CB8AC3E}">
        <p14:creationId xmlns:p14="http://schemas.microsoft.com/office/powerpoint/2010/main" val="1726840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8">
            <a:extLst>
              <a:ext uri="{FF2B5EF4-FFF2-40B4-BE49-F238E27FC236}">
                <a16:creationId xmlns:a16="http://schemas.microsoft.com/office/drawing/2014/main" id="{8C30271A-54F7-4C85-8DFC-6DB20F2234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C0C8A19-52F4-4443-B6D9-DA855C4FAF6D}" type="slidenum">
              <a:rPr lang="en-GB" altLang="ru-RU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en-GB" altLang="ru-RU">
              <a:latin typeface="Arial" panose="020B0604020202020204" pitchFamily="34" charset="0"/>
            </a:endParaRPr>
          </a:p>
        </p:txBody>
      </p:sp>
      <p:sp>
        <p:nvSpPr>
          <p:cNvPr id="78851" name="Rectangle 1">
            <a:extLst>
              <a:ext uri="{FF2B5EF4-FFF2-40B4-BE49-F238E27FC236}">
                <a16:creationId xmlns:a16="http://schemas.microsoft.com/office/drawing/2014/main" id="{9A5BCDB6-5146-4742-88C9-44ED9A7229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0663" y="757238"/>
            <a:ext cx="6462712" cy="3635375"/>
          </a:xfrm>
          <a:solidFill>
            <a:srgbClr val="FFFFFF"/>
          </a:solidFill>
          <a:ln/>
        </p:spPr>
      </p:sp>
      <p:sp>
        <p:nvSpPr>
          <p:cNvPr id="78852" name="Text Box 2">
            <a:extLst>
              <a:ext uri="{FF2B5EF4-FFF2-40B4-BE49-F238E27FC236}">
                <a16:creationId xmlns:a16="http://schemas.microsoft.com/office/drawing/2014/main" id="{09362E08-93A5-4BEB-A274-4C78C2B61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8" y="4621213"/>
            <a:ext cx="501967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31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>
            <a:extLst>
              <a:ext uri="{FF2B5EF4-FFF2-40B4-BE49-F238E27FC236}">
                <a16:creationId xmlns:a16="http://schemas.microsoft.com/office/drawing/2014/main" id="{CF5A2D9A-FE79-42AD-A888-A0A2DB7137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BFB4ED5-D6CE-4058-B42C-BED7FE1B8309}" type="slidenum">
              <a:rPr lang="en-GB" altLang="ru-RU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GB" altLang="ru-RU">
              <a:latin typeface="Arial" panose="020B0604020202020204" pitchFamily="34" charset="0"/>
            </a:endParaRPr>
          </a:p>
        </p:txBody>
      </p:sp>
      <p:sp>
        <p:nvSpPr>
          <p:cNvPr id="82947" name="Text Box 1">
            <a:extLst>
              <a:ext uri="{FF2B5EF4-FFF2-40B4-BE49-F238E27FC236}">
                <a16:creationId xmlns:a16="http://schemas.microsoft.com/office/drawing/2014/main" id="{C6ED8B38-B402-4DBE-B5DD-064DF711B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25" y="9317038"/>
            <a:ext cx="28987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96044C6-77D3-47E4-BF94-0F67939C41CA}" type="slidenum">
              <a:rPr lang="en-GB" altLang="ru-RU">
                <a:latin typeface="Arial" panose="020B0604020202020204" pitchFamily="34" charset="0"/>
                <a:cs typeface="Segoe UI" panose="020B0502040204020203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GB" altLang="ru-RU">
              <a:latin typeface="Arial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id="{86D3AB68-006D-43CE-8304-6BA6A0A0AB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0663" y="757238"/>
            <a:ext cx="6462712" cy="3635375"/>
          </a:xfrm>
          <a:solidFill>
            <a:srgbClr val="FFFFFF"/>
          </a:solidFill>
          <a:ln/>
        </p:spPr>
      </p:sp>
      <p:sp>
        <p:nvSpPr>
          <p:cNvPr id="82949" name="Text Box 3">
            <a:extLst>
              <a:ext uri="{FF2B5EF4-FFF2-40B4-BE49-F238E27FC236}">
                <a16:creationId xmlns:a16="http://schemas.microsoft.com/office/drawing/2014/main" id="{3D7BB1AF-6BAD-44ED-AB20-05A57DB4D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8" y="4621213"/>
            <a:ext cx="501967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3909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Образ слайда 1">
            <a:extLst>
              <a:ext uri="{FF2B5EF4-FFF2-40B4-BE49-F238E27FC236}">
                <a16:creationId xmlns:a16="http://schemas.microsoft.com/office/drawing/2014/main" id="{B170FC09-658D-4291-A47B-CB1C759640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3" y="733425"/>
            <a:ext cx="6496050" cy="3654425"/>
          </a:xfrm>
          <a:ln/>
        </p:spPr>
      </p:sp>
      <p:sp>
        <p:nvSpPr>
          <p:cNvPr id="125955" name="Заметки 2">
            <a:extLst>
              <a:ext uri="{FF2B5EF4-FFF2-40B4-BE49-F238E27FC236}">
                <a16:creationId xmlns:a16="http://schemas.microsoft.com/office/drawing/2014/main" id="{C3C7A786-CDDA-4A46-A84F-63F6C8BA4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>
                <a:latin typeface="Times New Roman" panose="02020603050405020304" pitchFamily="18" charset="0"/>
              </a:rPr>
              <a:t>Комбинированная терапия АЗ, в основе которой лежит синергический противовоспалительный эффект</a:t>
            </a:r>
          </a:p>
          <a:p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125956" name="Номер слайда 3">
            <a:extLst>
              <a:ext uri="{FF2B5EF4-FFF2-40B4-BE49-F238E27FC236}">
                <a16:creationId xmlns:a16="http://schemas.microsoft.com/office/drawing/2014/main" id="{2BE7EAAC-2001-4AAA-AB39-1D7BDE37C9CE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44653F0-72D8-4528-A761-F6775BB37880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>
            <a:extLst>
              <a:ext uri="{FF2B5EF4-FFF2-40B4-BE49-F238E27FC236}">
                <a16:creationId xmlns:a16="http://schemas.microsoft.com/office/drawing/2014/main" id="{E687E12E-9E98-42B1-9B8C-9BB500610C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Заметки 2">
            <a:extLst>
              <a:ext uri="{FF2B5EF4-FFF2-40B4-BE49-F238E27FC236}">
                <a16:creationId xmlns:a16="http://schemas.microsoft.com/office/drawing/2014/main" id="{2C021CF7-ECFD-4AD5-88E6-44F8615E4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>
                <a:latin typeface="Times New Roman" panose="02020603050405020304" pitchFamily="18" charset="0"/>
              </a:rPr>
              <a:t>TSLP тимусный стромальный лимфопоэтин — это цитокин, происходящий из эпителиальных клеток, участвующий в патогенезе астмы.</a:t>
            </a:r>
            <a:r>
              <a:rPr lang="en-US" altLang="ru-RU">
                <a:latin typeface="Times New Roman" panose="02020603050405020304" pitchFamily="18" charset="0"/>
              </a:rPr>
              <a:t> </a:t>
            </a:r>
            <a:r>
              <a:rPr lang="ru-RU" altLang="ru-RU">
                <a:latin typeface="Times New Roman" panose="02020603050405020304" pitchFamily="18" charset="0"/>
              </a:rPr>
              <a:t>он играет важную роль в созревании популяций Т-клеток посредством активации антигенпрезентирующих клеток. Блокировка эндогенного </a:t>
            </a:r>
            <a:r>
              <a:rPr lang="ru-RU" altLang="ru-RU" b="1">
                <a:latin typeface="Times New Roman" panose="02020603050405020304" pitchFamily="18" charset="0"/>
              </a:rPr>
              <a:t>TSLP</a:t>
            </a:r>
            <a:r>
              <a:rPr lang="ru-RU" altLang="ru-RU">
                <a:latin typeface="Times New Roman" panose="02020603050405020304" pitchFamily="18" charset="0"/>
              </a:rPr>
              <a:t>, высвобождаемого активированным эпителием, полностью ингибирует синтез IL-13 мастоцитами.</a:t>
            </a:r>
          </a:p>
          <a:p>
            <a:r>
              <a:rPr lang="ru-RU" altLang="ru-RU">
                <a:latin typeface="Times New Roman" panose="02020603050405020304" pitchFamily="18" charset="0"/>
              </a:rPr>
              <a:t>Управление по санитарному надзору за качеством пищевых продуктов и медикаментов США (FDA) одобрило тезепелумаб-экко  как первое в своем классе средство для лечения тяжелой астмы у взрослых и детей в возрасте от 12 лет и старше.</a:t>
            </a:r>
            <a:r>
              <a:rPr lang="en-US" altLang="ru-RU">
                <a:latin typeface="Times New Roman" panose="02020603050405020304" pitchFamily="18" charset="0"/>
              </a:rPr>
              <a:t> </a:t>
            </a:r>
            <a:r>
              <a:rPr lang="ru-RU" altLang="ru-RU">
                <a:latin typeface="Times New Roman" panose="02020603050405020304" pitchFamily="18" charset="0"/>
              </a:rPr>
              <a:t>Препарат не рекомендуется для купирования острого бронхоспазма или астматического статуса. Тезепелумаб-экко вводится подкожно в рекомендованной дозировке 210 мг 1 раз в 4 недели.</a:t>
            </a:r>
          </a:p>
          <a:p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120836" name="Номер слайда 3">
            <a:extLst>
              <a:ext uri="{FF2B5EF4-FFF2-40B4-BE49-F238E27FC236}">
                <a16:creationId xmlns:a16="http://schemas.microsoft.com/office/drawing/2014/main" id="{21E4D756-4FC4-4D3E-87DA-7E778EDF9C37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121794-E0EB-4DC9-8B66-FF9DDC1A4DC2}" type="slidenum">
              <a:rPr lang="ru-RU" altLang="ru-RU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Кислород, поддерживая SpO</a:t>
            </a:r>
            <a:r>
              <a:rPr lang="ru-RU" baseline="-25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93–95%.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AE2C0-EBBF-487F-B710-4CF107B67EA2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217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1" dirty="0" smtClean="0">
                <a:solidFill>
                  <a:srgbClr val="333333"/>
                </a:solidFill>
                <a:latin typeface="Open Sans"/>
              </a:rPr>
              <a:t>Скрининг ХОБЛ у </a:t>
            </a:r>
            <a:r>
              <a:rPr lang="ru-RU" i="1" dirty="0" err="1" smtClean="0">
                <a:solidFill>
                  <a:srgbClr val="333333"/>
                </a:solidFill>
                <a:latin typeface="Open Sans"/>
              </a:rPr>
              <a:t>асимптомных</a:t>
            </a:r>
            <a:r>
              <a:rPr lang="ru-RU" i="1" dirty="0" smtClean="0">
                <a:solidFill>
                  <a:srgbClr val="333333"/>
                </a:solidFill>
                <a:latin typeface="Open Sans"/>
              </a:rPr>
              <a:t> пациентов не улучшает качество жизни, заболеваемость и смертность (USPSTF)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AE2C0-EBBF-487F-B710-4CF107B67EA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638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Клиническое определение обострений ХОБЛ и тяжести обострений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AE2C0-EBBF-487F-B710-4CF107B67EA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792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результатам исследования показано, что среди всех пациентов с фенотипом частых обострений изолированный фенотип наблюдался только у 5,8 %, в то время как в 40,3 % случаев преобладали различные комбинации фенотипов. Среди наиболее распространенных фенотипов наблюдались следующие их сочетания: хронический бронхит + частые обострения (17,9 %); эмфизема + частые обострения (8,5 %); эмфизема + частые обострения + пульмонологическая кахексия (3,2 %)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4C85-9DF4-447C-9C56-4ABCD5B8889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18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Дупилумаб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блокирует передачу сигналов ИЛ-4 и ИЛ-13 путем специфического связывания с IL-4Rα-субъединицей, общей для рецепторных комплексов ИЛ-4 и ИЛ-13.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AE2C0-EBBF-487F-B710-4CF107B67EA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537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>
            <a:extLst>
              <a:ext uri="{FF2B5EF4-FFF2-40B4-BE49-F238E27FC236}">
                <a16:creationId xmlns:a16="http://schemas.microsoft.com/office/drawing/2014/main" id="{3952D3AF-0B2C-4B38-AAA4-ED8876F284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>
            <a:extLst>
              <a:ext uri="{FF2B5EF4-FFF2-40B4-BE49-F238E27FC236}">
                <a16:creationId xmlns:a16="http://schemas.microsoft.com/office/drawing/2014/main" id="{C7D5F4EE-D03A-4722-9B23-2F830B0AE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latin typeface="Times New Roman" panose="02020603050405020304" pitchFamily="18" charset="0"/>
              </a:rPr>
              <a:t>Определение БА включают воспаление в качестве ключевой характеристики, которое формируется вследствие </a:t>
            </a:r>
            <a:r>
              <a:rPr lang="ru-RU" altLang="ru-RU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гиперреактивности и гиперчувствительности бронхов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, врожденной или приобретенной (центральный механизм патогенеза астмы)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latin typeface="Times New Roman" panose="02020603050405020304" pitchFamily="18" charset="0"/>
            </a:endParaRPr>
          </a:p>
          <a:p>
            <a:pPr defTabSz="914400"/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8196" name="Номер слайда 3">
            <a:extLst>
              <a:ext uri="{FF2B5EF4-FFF2-40B4-BE49-F238E27FC236}">
                <a16:creationId xmlns:a16="http://schemas.microsoft.com/office/drawing/2014/main" id="{6E267279-E7B6-4285-8B5F-7C2DEE811FE9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17386F8C-DDFA-411B-A873-65B517CF2F2B}" type="slidenum">
              <a:rPr lang="en-GB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GB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основе обеих патологий – воспаление в бронхиальном дереве. Но чем он отличается? </a:t>
            </a:r>
            <a:endParaRPr lang="ru-RU" dirty="0">
              <a:effectLst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dirty="0"/>
              <a:t>Одна из основных характерных черт БА – гетерогенность, проявляющаяся множеством фенотипов и по край-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/>
              <a:t>ней мере 2 </a:t>
            </a:r>
            <a:r>
              <a:rPr lang="ru-RU" dirty="0" err="1"/>
              <a:t>эндотипами</a:t>
            </a:r>
            <a:r>
              <a:rPr lang="ru-RU" dirty="0"/>
              <a:t>. Фенотип (от греческого слова </a:t>
            </a:r>
            <a:r>
              <a:rPr lang="ru-RU" dirty="0" err="1"/>
              <a:t>phaino</a:t>
            </a:r>
            <a:r>
              <a:rPr lang="ru-RU" dirty="0"/>
              <a:t> – являю, обнаруживаю) – совокупность всех признаков и свойств организма, сформировавшихся в процессе его индивидуального развития [10].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Т2:Эозинофильное воспаление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Аллергенспецифическое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воспаление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Бронхиальная гиперреактивность 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ремоделирование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 Т2:Нейтрофильное воспаление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Малогранулоцитарное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воспаление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Бронхиальная гиперреактивность 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ремоделирование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dirty="0"/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уточнения фенотипа заболевания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Фенотипы классифицируются на основе таких факторов, как возраст начала, триггеры и терапевтические или воспалительные реакции, такие как эозинофильная или нейтрофильная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8676" name="Номер слайда 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fld id="{0A1F42AC-0CBB-4362-AF41-99D970EC2BA5}" type="slidenum">
              <a:rPr lang="en-GB" altLang="ru-RU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39</a:t>
            </a:fld>
            <a:endParaRPr lang="en-GB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961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>
            <a:extLst>
              <a:ext uri="{FF2B5EF4-FFF2-40B4-BE49-F238E27FC236}">
                <a16:creationId xmlns:a16="http://schemas.microsoft.com/office/drawing/2014/main" id="{40F9F309-1D11-4B5A-881A-24B9E98AB4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230F4FC-3685-4326-B5C1-67F8BF17B309}" type="slidenum">
              <a:rPr lang="en-GB" altLang="ru-RU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GB" altLang="ru-RU">
              <a:latin typeface="Arial" panose="020B0604020202020204" pitchFamily="34" charset="0"/>
            </a:endParaRPr>
          </a:p>
        </p:txBody>
      </p:sp>
      <p:sp>
        <p:nvSpPr>
          <p:cNvPr id="50179" name="Text Box 1">
            <a:extLst>
              <a:ext uri="{FF2B5EF4-FFF2-40B4-BE49-F238E27FC236}">
                <a16:creationId xmlns:a16="http://schemas.microsoft.com/office/drawing/2014/main" id="{3B05DD47-3225-4199-A5EB-775C313E3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25" y="9317038"/>
            <a:ext cx="28987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fld id="{7D707072-E614-4E53-AA6A-73B3562352C6}" type="slidenum">
              <a:rPr lang="en-GB" altLang="ru-RU">
                <a:latin typeface="Arial" panose="020B0604020202020204" pitchFamily="34" charset="0"/>
                <a:cs typeface="Segoe UI" panose="020B0502040204020203" pitchFamily="34" charset="0"/>
              </a:rPr>
              <a:pPr algn="r" ea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GB" altLang="ru-RU">
              <a:latin typeface="Arial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F31D4FED-1552-4C4E-8D71-7276A1E5C4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0663" y="757238"/>
            <a:ext cx="6462712" cy="3635375"/>
          </a:xfrm>
          <a:solidFill>
            <a:srgbClr val="FFFFFF"/>
          </a:solidFill>
          <a:ln/>
        </p:spPr>
      </p:sp>
      <p:sp>
        <p:nvSpPr>
          <p:cNvPr id="50181" name="Text Box 3">
            <a:extLst>
              <a:ext uri="{FF2B5EF4-FFF2-40B4-BE49-F238E27FC236}">
                <a16:creationId xmlns:a16="http://schemas.microsoft.com/office/drawing/2014/main" id="{B4214FCD-729C-48E3-83FA-70D37C40C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8" y="4621213"/>
            <a:ext cx="501967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0182" name="Заметки 1">
            <a:extLst>
              <a:ext uri="{FF2B5EF4-FFF2-40B4-BE49-F238E27FC236}">
                <a16:creationId xmlns:a16="http://schemas.microsoft.com/office/drawing/2014/main" id="{C3085C70-D545-453E-8DC8-09A5BE2E1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2021: Пересмотрено определение легкой бронхиальной астмы – эксперты с 2021 г. больше не отмечают различий между </a:t>
            </a:r>
            <a:r>
              <a:rPr lang="ru-RU" altLang="ru-RU" dirty="0" err="1">
                <a:latin typeface="Times New Roman" panose="02020603050405020304" pitchFamily="18" charset="0"/>
              </a:rPr>
              <a:t>интермиттирующей</a:t>
            </a:r>
            <a:r>
              <a:rPr lang="ru-RU" altLang="ru-RU" dirty="0">
                <a:latin typeface="Times New Roman" panose="02020603050405020304" pitchFamily="18" charset="0"/>
              </a:rPr>
              <a:t> и легкой </a:t>
            </a:r>
            <a:r>
              <a:rPr lang="ru-RU" altLang="ru-RU" dirty="0" err="1">
                <a:latin typeface="Times New Roman" panose="02020603050405020304" pitchFamily="18" charset="0"/>
              </a:rPr>
              <a:t>персистирующей</a:t>
            </a:r>
            <a:r>
              <a:rPr lang="ru-RU" altLang="ru-RU" dirty="0">
                <a:latin typeface="Times New Roman" panose="02020603050405020304" pitchFamily="18" charset="0"/>
              </a:rPr>
              <a:t> БА, определяя обе как легкая.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 с 2022 – легкая астма нежелательно использовать, </a:t>
            </a:r>
            <a:r>
              <a:rPr lang="ru-RU" altLang="ru-RU" dirty="0" err="1">
                <a:latin typeface="Times New Roman" panose="02020603050405020304" pitchFamily="18" charset="0"/>
              </a:rPr>
              <a:t>тк</a:t>
            </a:r>
            <a:r>
              <a:rPr lang="ru-RU" altLang="ru-RU" dirty="0">
                <a:latin typeface="Times New Roman" panose="02020603050405020304" pitchFamily="18" charset="0"/>
              </a:rPr>
              <a:t> снижается приверженность к базисной терапии</a:t>
            </a:r>
          </a:p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Вариант 1: в дебюте астмы каких-либо отклонений от нормы не выявляется</a:t>
            </a:r>
            <a:endParaRPr lang="ru-RU" sz="1200" dirty="0" smtClean="0">
              <a:effectLst/>
            </a:endParaRPr>
          </a:p>
          <a:p>
            <a:pPr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Вариант 2: есть характерные симптомы астмы (сухие хрипы, преимущественно на форсированном выдохе)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AE2C0-EBBF-487F-B710-4CF107B67EA2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101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47F160-4E53-4FEB-B37E-50D5FF625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DDFF52-4846-4BBD-B57B-9A106E84E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1D512-D045-4B03-98D0-0697EBD14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49943-DACF-4E57-9526-5F8AB75DADBE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EEA23B-6973-420C-A887-4C8C0234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BF063E-FE3B-4281-98B0-7795529A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CF1C-D9AC-467F-BF54-3B00BE480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497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B07F5-6F6A-4F07-B8A0-03EBC4779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C4F41B-F023-4DED-A5F8-D4F3AE745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CBCBFA-3E8B-4FDD-BEEC-8A27A8649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49943-DACF-4E57-9526-5F8AB75DADBE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A2B21F-4827-475E-9CCE-9A74EFD1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91AA64-198B-401B-9FF0-A5F4156F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CF1C-D9AC-467F-BF54-3B00BE480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13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3F78DF-9E3A-4F11-8701-C2B0F522FA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36B262-33ED-4BDA-B72A-61E1ACA5F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EAAB0B-2541-41C9-9BE8-4B0272C15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49943-DACF-4E57-9526-5F8AB75DADBE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590502-2DB2-45E3-B3ED-C590A7970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F1504-985E-4685-873F-02EADA956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CF1C-D9AC-467F-BF54-3B00BE480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42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4DB77-B526-4D24-9928-21A54B27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3AF556-DC45-40A2-BBF9-EF3FBFBCC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F7B08C-21E0-4E34-9A89-B7A33B8A3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49943-DACF-4E57-9526-5F8AB75DADBE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98205C-AB73-458A-8CBA-699F084B3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8A698E-97BA-4274-9917-B5D02E2FF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CF1C-D9AC-467F-BF54-3B00BE480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17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1D555-D79C-4361-AAE0-0CCE4FB8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26A1ED-D4E5-4A4B-A5B0-2EE57A54F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23AA2E-0510-4565-9AC8-72D16C46C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49943-DACF-4E57-9526-5F8AB75DADBE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A72553-64AD-4347-BDA8-E15B2ECF4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96DD23-C258-4D34-899A-ED101188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CF1C-D9AC-467F-BF54-3B00BE480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91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4BEC5-23B0-4486-AE46-3342E67E3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8D1F3C-DD23-44C5-83EB-9BBF4FBDD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C7FB86-C4BC-4576-BBFF-5879F0408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B30E35-E67C-4068-8A4D-F97F73249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49943-DACF-4E57-9526-5F8AB75DADBE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6DEDEA-E757-4A9A-AEE2-06522B9CF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28E33A-876E-4580-9122-66FB88E7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CF1C-D9AC-467F-BF54-3B00BE480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611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01727-FCFF-4387-BB59-EDE7F94BC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935439-3501-42ED-A519-9DD48D834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1B2078-95AA-4EC4-83F6-62797B9AF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80CD59-FF40-4548-A4F5-9F32ECE94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74E647-E108-4282-82C3-7E6CBA37F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E8D4B3-A625-45BF-B9C8-CA9FF7D04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49943-DACF-4E57-9526-5F8AB75DADBE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CF98E-B072-4BD8-975C-42A284AF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77F814-1DD2-4A36-8C13-3BD96623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CF1C-D9AC-467F-BF54-3B00BE480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27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18218-83DD-42A8-AE22-BD4186278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8EE4C3-FB8C-4654-8ABC-ED0157C4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49943-DACF-4E57-9526-5F8AB75DADBE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869D0-D8D5-409D-8BB3-DB908E7B0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EFC17E-3897-4D7B-8C43-4DD91ECDC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CF1C-D9AC-467F-BF54-3B00BE480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66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B489F7F-2184-41FD-99D4-C92CFBC6F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49943-DACF-4E57-9526-5F8AB75DADBE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2933BA-97A3-42F1-9622-1895933F2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25A1EC-52FE-4CF5-BD1E-326D00DD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CF1C-D9AC-467F-BF54-3B00BE480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880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F47BE-A7F9-4C90-9D69-A5A80125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FF3404-02F7-4279-8B24-C776B4201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421AE5-9205-47A2-8840-84F0FAE67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09B04A-9EE6-4A0E-BE66-2FEF17E7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49943-DACF-4E57-9526-5F8AB75DADBE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6BBD47-D218-4F45-BDC7-C6D32DD2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9CC19C-5FB3-4665-A5F0-F7772BA0B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CF1C-D9AC-467F-BF54-3B00BE480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99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48136-FBC4-46CF-BA83-155701A0A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95CDE1-819C-42B9-BDE2-4296D3D12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90A84D-0BFA-449B-A17E-32B184A8E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A54A98-7B9A-4A63-9E09-13D17CEA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49943-DACF-4E57-9526-5F8AB75DADBE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18DA4B-0E19-49EE-BEBD-642971BAB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D9B453-7251-45CA-A61C-08D46EEC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CF1C-D9AC-467F-BF54-3B00BE480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04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77BB4-B641-4035-8573-8CD96A908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FA50CF-C502-468C-A248-51460DF3D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D2436D-B1BD-4565-897B-BAF8095623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49943-DACF-4E57-9526-5F8AB75DADBE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06A1-8655-4960-AD0A-394B92928F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C40967-4D6D-48FB-A2E4-DC9E4B82F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BCF1C-D9AC-467F-BF54-3B00BE480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81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pulmo.ru/" TargetMode="External"/><Relationship Id="rId2" Type="http://schemas.openxmlformats.org/officeDocument/2006/relationships/hyperlink" Target="https://minzdrav.gov.by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ginasthma.org/" TargetMode="External"/><Relationship Id="rId4" Type="http://schemas.openxmlformats.org/officeDocument/2006/relationships/hyperlink" Target="https://goldcopd.org/2024-gold-report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nasthma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179CC-5405-4261-BAA8-584EEDBB0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367" y="475862"/>
            <a:ext cx="10139265" cy="944043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Витебский государственный медицинский университет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афедра общей врачебной практики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F5F7640-CC88-4C6D-8C5E-FB82E2228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971" y="2230438"/>
            <a:ext cx="10468947" cy="16557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Хроническая 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обструктивная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болезнь легких, </a:t>
            </a:r>
            <a:endPara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бронхиальная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астма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93758" y="4911337"/>
            <a:ext cx="5671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Зав. кафедрой, профессор </a:t>
            </a:r>
            <a:r>
              <a:rPr lang="ru-RU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Выхристенко</a:t>
            </a: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Л.Р.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60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CEF3BC-FE5C-4A3C-A323-C4E134BDE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6" t="33534" r="5898"/>
          <a:stretch/>
        </p:blipFill>
        <p:spPr>
          <a:xfrm>
            <a:off x="378181" y="793101"/>
            <a:ext cx="11044239" cy="5803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7802" y="261257"/>
            <a:ext cx="5286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Критерии диагностики и категоризация ХОБЛ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889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892" t="19147" r="10680" b="20861"/>
          <a:stretch/>
        </p:blipFill>
        <p:spPr>
          <a:xfrm>
            <a:off x="121299" y="1129003"/>
            <a:ext cx="10759137" cy="48425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30408" y="335902"/>
            <a:ext cx="1950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38872" y="363120"/>
            <a:ext cx="7794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Open Sans"/>
              </a:rPr>
              <a:t>КЛАССИФИКАЦИЯ ТЯЖЕСТИ БРОНХИАЛЬНОЙ ОБСТРУКЦИИ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634DA47-8D29-4EA6-90D4-07E6AEFB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009" y="1156221"/>
            <a:ext cx="2256895" cy="149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794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BB2804-EC6A-4A9B-AE2C-4DCD3F98A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7270" r="3320" b="474"/>
          <a:stretch/>
        </p:blipFill>
        <p:spPr>
          <a:xfrm>
            <a:off x="431006" y="250869"/>
            <a:ext cx="11329988" cy="627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89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7793" y="688634"/>
            <a:ext cx="5267853" cy="369331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Open Sans"/>
              </a:rPr>
              <a:t>КЛАССИФИКАЦИЯ РИСКА GOLD </a:t>
            </a:r>
            <a:r>
              <a:rPr lang="ru-RU" b="1" dirty="0" smtClean="0">
                <a:solidFill>
                  <a:srgbClr val="333333"/>
                </a:solidFill>
                <a:latin typeface="Open Sans"/>
              </a:rPr>
              <a:t>по группам ABE</a:t>
            </a:r>
            <a:endParaRPr lang="ru-RU" b="1" dirty="0">
              <a:solidFill>
                <a:srgbClr val="333333"/>
              </a:solidFill>
              <a:latin typeface="Open Sans"/>
            </a:endParaRPr>
          </a:p>
          <a:p>
            <a:endParaRPr lang="ru-RU" b="1" dirty="0" smtClean="0">
              <a:solidFill>
                <a:srgbClr val="333333"/>
              </a:solidFill>
              <a:latin typeface="Open Sans"/>
            </a:endParaRPr>
          </a:p>
          <a:p>
            <a:r>
              <a:rPr lang="ru-RU" b="1" dirty="0" smtClean="0">
                <a:solidFill>
                  <a:srgbClr val="333333"/>
                </a:solidFill>
                <a:latin typeface="Open Sans"/>
              </a:rPr>
              <a:t>Группа </a:t>
            </a:r>
            <a:r>
              <a:rPr lang="ru-RU" b="1" dirty="0">
                <a:solidFill>
                  <a:srgbClr val="333333"/>
                </a:solidFill>
                <a:latin typeface="Open Sans"/>
              </a:rPr>
              <a:t>А: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 </a:t>
            </a:r>
            <a:r>
              <a:rPr lang="ru-RU" dirty="0">
                <a:solidFill>
                  <a:srgbClr val="C00000"/>
                </a:solidFill>
                <a:latin typeface="Open Sans"/>
              </a:rPr>
              <a:t>редкие обострения 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(0 или 1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в год без госпитализаций), </a:t>
            </a:r>
            <a:r>
              <a:rPr lang="ru-RU" dirty="0">
                <a:solidFill>
                  <a:srgbClr val="C00000"/>
                </a:solidFill>
                <a:latin typeface="Open Sans"/>
              </a:rPr>
              <a:t>легкие симптомы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(CAT &lt;10,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mMRC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&lt;2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)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r>
              <a:rPr lang="ru-RU" b="1" dirty="0" smtClean="0">
                <a:solidFill>
                  <a:srgbClr val="333333"/>
                </a:solidFill>
                <a:latin typeface="Open Sans"/>
              </a:rPr>
              <a:t>Группа </a:t>
            </a:r>
            <a:r>
              <a:rPr lang="ru-RU" b="1" dirty="0">
                <a:solidFill>
                  <a:srgbClr val="333333"/>
                </a:solidFill>
                <a:latin typeface="Open Sans"/>
              </a:rPr>
              <a:t>В: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 </a:t>
            </a:r>
            <a:r>
              <a:rPr lang="ru-RU" dirty="0">
                <a:solidFill>
                  <a:srgbClr val="C00000"/>
                </a:solidFill>
                <a:latin typeface="Open Sans"/>
              </a:rPr>
              <a:t>редкие </a:t>
            </a:r>
            <a:r>
              <a:rPr lang="ru-RU" dirty="0" smtClean="0">
                <a:solidFill>
                  <a:srgbClr val="C00000"/>
                </a:solidFill>
                <a:latin typeface="Open Sans"/>
              </a:rPr>
              <a:t>обострения 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(0 или 1 в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год без госпитализаций), </a:t>
            </a:r>
            <a:r>
              <a:rPr lang="ru-RU" dirty="0">
                <a:solidFill>
                  <a:srgbClr val="C00000"/>
                </a:solidFill>
                <a:latin typeface="Open Sans"/>
              </a:rPr>
              <a:t>выраженные симптомы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(CAT ≥10,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mMRC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≥2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)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r>
              <a:rPr lang="ru-RU" b="1" dirty="0" smtClean="0">
                <a:solidFill>
                  <a:srgbClr val="333333"/>
                </a:solidFill>
                <a:latin typeface="Open Sans"/>
              </a:rPr>
              <a:t>Группа </a:t>
            </a:r>
            <a:r>
              <a:rPr lang="ru-RU" b="1" dirty="0">
                <a:solidFill>
                  <a:srgbClr val="333333"/>
                </a:solidFill>
                <a:latin typeface="Open Sans"/>
              </a:rPr>
              <a:t>Е: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 </a:t>
            </a:r>
            <a:r>
              <a:rPr lang="ru-RU" dirty="0">
                <a:solidFill>
                  <a:srgbClr val="C00000"/>
                </a:solidFill>
                <a:latin typeface="Open Sans"/>
              </a:rPr>
              <a:t>частые обострения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(≥2 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средней степени тяжести или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≥1 госпитализаций в год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)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CEF3BC-FE5C-4A3C-A323-C4E134BDE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96" t="50790" r="10040" b="8591"/>
          <a:stretch/>
        </p:blipFill>
        <p:spPr>
          <a:xfrm>
            <a:off x="6797964" y="2054574"/>
            <a:ext cx="4673600" cy="33671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48186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790" t="11429" r="10629" b="3799"/>
          <a:stretch/>
        </p:blipFill>
        <p:spPr>
          <a:xfrm>
            <a:off x="270588" y="270587"/>
            <a:ext cx="11663266" cy="650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72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8453" y="217690"/>
            <a:ext cx="6285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 ХОБЛ по течению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5602" y="1455330"/>
            <a:ext cx="368197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ХОБЛ стабильного течения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1266" y="1455330"/>
            <a:ext cx="258711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Обострения ХОБЛ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834271" y="760540"/>
            <a:ext cx="484632" cy="675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8142509" y="740910"/>
            <a:ext cx="484632" cy="675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19370" y="3685075"/>
            <a:ext cx="9713167" cy="25545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Наиболее частыми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причинами обострений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ХОБЛ являются: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бактериальные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Haemophilus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influenza, Streptococcus pneumonia, Moraxella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catarralis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при тяжелых обострения ХОБЛ чаще грамотрицательные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энтеробактерии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и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seudomonas aeruginosa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вирусные респираторные инфекции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атмосферные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поллютанты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20-30% случаев причина обострений не ясна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9370" y="2262426"/>
            <a:ext cx="9713167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Обострение ХОБЛ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это острое событие,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характеризующееся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ухудшением респираторных симптомов, которое выходит за рамки их обычных ежедневных колебаний и приводит к изменению режима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используемой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терапии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28122" y="6369607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GOLD</a:t>
            </a:r>
            <a:r>
              <a:rPr lang="ru-RU" sz="1200" dirty="0" smtClean="0"/>
              <a:t>-2020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01375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3739" y="215152"/>
            <a:ext cx="2516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Обострение ХОБЛ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5460" y="821026"/>
            <a:ext cx="1122022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Обострение ХОБЛ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событие, характеризующееся усилением одышки и/или кашлем с мокротой, ухудшающееся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течение менее 14 дней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может сопровождаться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тахипноэ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и/или тахикардией;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часто связано с усилением воспаления, вызванного инфекцией дыхательных путей,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поллютантами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и др. повреждениями дыхательной системы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Частое развитие обострений ХОБЛ приводит к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длительному ухудшению показателей ФВД (до нескольких недель)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быстрому прогрессированию заболевания, к значимому снижению качества жизни пациентов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сопряжено с экономическими расходами на лечение)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декомпенсации сопутствующих хронических заболеваний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Тяжелое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обострение ХОБЛ является основной причиной смерти пациентов </a:t>
            </a:r>
          </a:p>
        </p:txBody>
      </p:sp>
    </p:spTree>
    <p:extLst>
      <p:ext uri="{BB962C8B-B14F-4D97-AF65-F5344CB8AC3E}">
        <p14:creationId xmlns:p14="http://schemas.microsoft.com/office/powerpoint/2010/main" val="3291822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0596" t="18492" r="11241" b="8886"/>
          <a:stretch/>
        </p:blipFill>
        <p:spPr>
          <a:xfrm>
            <a:off x="261258" y="307910"/>
            <a:ext cx="11579290" cy="63074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61258" y="6162096"/>
            <a:ext cx="6483787" cy="5746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960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045" t="12088" r="8639" b="5118"/>
          <a:stretch/>
        </p:blipFill>
        <p:spPr>
          <a:xfrm>
            <a:off x="1203648" y="606491"/>
            <a:ext cx="9470571" cy="484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53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13B5B6-D2D5-4E46-BF12-301902B75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0" t="5811" r="3320"/>
          <a:stretch/>
        </p:blipFill>
        <p:spPr>
          <a:xfrm>
            <a:off x="381000" y="200862"/>
            <a:ext cx="11430000" cy="64562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2823" y="6380139"/>
            <a:ext cx="329370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Из презентации д.м.н., проф. Середы В.П</a:t>
            </a:r>
            <a:r>
              <a:rPr lang="ru-RU" sz="1200" dirty="0" smtClean="0"/>
              <a:t>., 2024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94504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2297" y="165363"/>
            <a:ext cx="6805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документы нормативной правовой базы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782" y="662473"/>
            <a:ext cx="107229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Клинический протокол диагностики и лечения хронической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обструктивной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болезни легких (утвержден приказом Министерства здравоохранения Республики Беларусь от 05.07.2012 № 768)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Электронный ресурс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URL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https://minzdrav.gov.by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Федеральные клинические рекомендации по диагностике и лечению хронической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обструктивной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болезни легких, 2021 г.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Электронный ресурс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URL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https://spulmo.ru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GLOBAL STRATEGY FOR PREVENTION, DIAGNOSIS AND MANAGEMENT OF COPD: 2024 Report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Электронный ресурс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URL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https://goldcopd.org/2024-gold-report/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Клинический протокол «Диагностика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лечение пациентов (взрослое население) с бронхиальной астмой», утв. постановлением Министерства здравоохранения Республики Беларусь 30.04.2024 № 84,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Электронный ресурс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URL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https://minzdrav.gov.by/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ru-RU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US" altLang="ru-RU" cap="all" dirty="0">
                <a:latin typeface="Arial" panose="020B0604020202020204" pitchFamily="34" charset="0"/>
                <a:cs typeface="Arial" panose="020B0604020202020204" pitchFamily="34" charset="0"/>
              </a:rPr>
              <a:t>Initiative for Asthma. Global Strategy for Asthma Management and Prevention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, 202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.Available from: 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www.ginasthma.org</a:t>
            </a: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283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7969" t="14904" r="4948" b="5192"/>
          <a:stretch/>
        </p:blipFill>
        <p:spPr>
          <a:xfrm>
            <a:off x="459626" y="1251599"/>
            <a:ext cx="4586508" cy="46159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-190345" y="91294"/>
            <a:ext cx="1142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Фенотипы ХОБЛ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4784" y="6252941"/>
            <a:ext cx="118105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. Авдеев С.Н., Белевский А.С., Ежов А.В. И др. Терапевтическая тактика и подходы к лечению пациентов с обострениями хронической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обструктивной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болезни легких в Российской Федерации: итоговые результаты наблюдательного многоцентрового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неинтервенционного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исследования CLOUD. Пульмонология. 2018; 28 (4): 411–423. </a:t>
            </a: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2. Фенотипы хронической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обструктивной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болезни легких – путь к персонифицированной терапии. Н.В. Трушенко, М.И.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Сопова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, В.И.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Сопова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/ Практическая пульмонология, 2019, №3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20873" y="1351613"/>
            <a:ext cx="5040226" cy="22775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Наиболее распространенные фенотипы ХОБЛ: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бронхитический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эмфизематозный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частыми обострениями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ХОБЛ +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астма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ХОБЛ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бронхоэктазами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513" y="666824"/>
            <a:ext cx="5538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Многоцентровое исследование CLOUD,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852 со среднетяжелым и тяжелым течением ХОБЛ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37423" y="666823"/>
            <a:ext cx="5731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Распространенность фенотипов ХОБЛ в российской популяц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ии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58276" t="19523" r="20000" b="57029"/>
          <a:stretch/>
        </p:blipFill>
        <p:spPr>
          <a:xfrm>
            <a:off x="7102764" y="3482109"/>
            <a:ext cx="3990110" cy="238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68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564" t="12936" r="12262" b="10016"/>
          <a:stretch/>
        </p:blipFill>
        <p:spPr>
          <a:xfrm>
            <a:off x="391886" y="233265"/>
            <a:ext cx="11504646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07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8816" y="884388"/>
            <a:ext cx="85580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ОСЛОЖНЕНИЯ </a:t>
            </a:r>
            <a:r>
              <a:rPr lang="ru-RU" sz="20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ХОБЛ</a:t>
            </a:r>
          </a:p>
          <a:p>
            <a:endParaRPr lang="ru-RU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Эмфизема </a:t>
            </a:r>
            <a:r>
              <a:rPr lang="ru-RU" sz="2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</a:t>
            </a:r>
            <a:r>
              <a:rPr lang="ru-RU" sz="20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Бронхоэктазы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Дыхательная </a:t>
            </a:r>
            <a:r>
              <a:rPr lang="ru-RU" sz="2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недостаточность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Легочное </a:t>
            </a:r>
            <a:r>
              <a:rPr lang="ru-RU" sz="2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сердце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Легочная </a:t>
            </a:r>
            <a:r>
              <a:rPr lang="ru-RU" sz="2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эмболия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Нарушения сердечного ритма: полиморфная предсердная тахикардия, фибрилляция </a:t>
            </a:r>
            <a:r>
              <a:rPr lang="ru-RU" sz="2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предсердий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048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4113" y="623944"/>
            <a:ext cx="4511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формулировки диагноза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1525" y="1247887"/>
            <a:ext cx="9434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ХОБЛ и далее следует оценка: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степени тяжести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I-IV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нарушения бронхиальной проходимости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выраженности клинических симптомов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выраженные (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≥10, </a:t>
            </a:r>
            <a:r>
              <a:rPr lang="ru-RU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mMRC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≥2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невыраженные (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&lt;10, </a:t>
            </a:r>
            <a:r>
              <a:rPr lang="ru-RU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mMRC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&lt;2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частоты обострений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редкие (0-1), частые (</a:t>
            </a: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фенотипа ХОБЛ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(если это возможно)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осложнений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(ДН, легочной гипертензии и др.)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сопутствующих заболеваний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695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3995" y="464303"/>
            <a:ext cx="91726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терапии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ХОБЛ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симптомов и улучшение качества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жизни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меньшение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будущих рисков, т. е. профилактика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обострений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Замедление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прогрессирования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заболевания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нижение летальности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3995" y="3065015"/>
            <a:ext cx="557604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Фармакологические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лечения </a:t>
            </a:r>
            <a:endParaRPr lang="ru-RU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назначение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бронходилататоров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комбинаций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иГКС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длительно действующих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бронходилататоров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(ДДБД),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ингибиторов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фосфодиэстеразы-4,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теофиллина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вакцинацию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против гриппа и пневмококковой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инфекции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422776" y="3065015"/>
            <a:ext cx="413613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Нефармакологические методы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прекращение курения,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легочная реабилитация,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кислородотерапия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респираторная поддержка,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хирургическое лечение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80159" y="2387907"/>
            <a:ext cx="96599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Терапия ХОБЛ включает фармакологические и нефармакологические подходы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0232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625" t="21318" r="8997" b="13783"/>
          <a:stretch/>
        </p:blipFill>
        <p:spPr>
          <a:xfrm>
            <a:off x="578497" y="261257"/>
            <a:ext cx="11224727" cy="64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43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AB2B98-4498-487F-B19A-EC9066FA56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4" t="5811" r="5898"/>
          <a:stretch/>
        </p:blipFill>
        <p:spPr>
          <a:xfrm>
            <a:off x="552450" y="200862"/>
            <a:ext cx="11017510" cy="64562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48865" y="200862"/>
            <a:ext cx="98904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466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87F464-AF6D-4171-8F44-2F758CC0F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4954" r="3555" b="24"/>
          <a:stretch/>
        </p:blipFill>
        <p:spPr>
          <a:xfrm>
            <a:off x="876301" y="457199"/>
            <a:ext cx="10267950" cy="57816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60225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B475BE-7995-447C-980E-C2502DBF1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0" t="35750" r="17537" b="14839"/>
          <a:stretch/>
        </p:blipFill>
        <p:spPr>
          <a:xfrm>
            <a:off x="815164" y="821094"/>
            <a:ext cx="9803071" cy="32175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81265" y="290800"/>
            <a:ext cx="4369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Open Sans"/>
              </a:rPr>
              <a:t>НАЧАЛЬНАЯ ТЕРАПИЯ (GOLD ABE</a:t>
            </a:r>
            <a:r>
              <a:rPr lang="ru-RU" b="1" dirty="0" smtClean="0">
                <a:solidFill>
                  <a:srgbClr val="333333"/>
                </a:solidFill>
                <a:latin typeface="Open Sans"/>
              </a:rPr>
              <a:t>)</a:t>
            </a:r>
            <a:endParaRPr lang="ru-RU" b="1" dirty="0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7131" y="4028112"/>
            <a:ext cx="96911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Open Sans"/>
              </a:rPr>
              <a:t>Группа A: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 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холинолитик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или 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бета</a:t>
            </a:r>
            <a:r>
              <a:rPr lang="ru-RU" baseline="-25000" dirty="0" smtClean="0">
                <a:solidFill>
                  <a:srgbClr val="333333"/>
                </a:solidFill>
                <a:latin typeface="Open Sans"/>
              </a:rPr>
              <a:t>2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-агонист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rgbClr val="333333"/>
                </a:solidFill>
                <a:latin typeface="Open Sans"/>
              </a:rPr>
              <a:t>Группа B: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 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длительнодействующий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Open Sans"/>
              </a:rPr>
              <a:t>холинолитик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 (ДДАХ)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+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длительнодействующий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бета</a:t>
            </a:r>
            <a:r>
              <a:rPr lang="ru-RU" baseline="-25000" dirty="0" smtClean="0">
                <a:solidFill>
                  <a:srgbClr val="333333"/>
                </a:solidFill>
                <a:latin typeface="Open Sans"/>
              </a:rPr>
              <a:t>2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-агонист (ДДБА)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rgbClr val="333333"/>
                </a:solidFill>
                <a:latin typeface="Open Sans"/>
              </a:rPr>
              <a:t>Группа E: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 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длительнодействующий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холинолитик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+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длительнодействующий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бета</a:t>
            </a:r>
            <a:r>
              <a:rPr lang="ru-RU" baseline="-25000" dirty="0">
                <a:solidFill>
                  <a:srgbClr val="333333"/>
                </a:solidFill>
                <a:latin typeface="Open Sans"/>
              </a:rPr>
              <a:t>2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-агонист ± кортикостероид (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эозинофилия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≥300/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мкл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)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70DBF6-2548-4CAA-86DF-07305D5C0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8" t="98102" r="5079"/>
          <a:stretch/>
        </p:blipFill>
        <p:spPr>
          <a:xfrm>
            <a:off x="516731" y="6562725"/>
            <a:ext cx="11158537" cy="13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57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70DBF6-2548-4CAA-86DF-07305D5C0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8" t="4769" r="5079"/>
          <a:stretch/>
        </p:blipFill>
        <p:spPr>
          <a:xfrm>
            <a:off x="516731" y="165143"/>
            <a:ext cx="11158537" cy="65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95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38501A-97D0-451E-9422-BF55E48E5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0" t="6437" r="4024" b="10117"/>
          <a:stretch/>
        </p:blipFill>
        <p:spPr>
          <a:xfrm>
            <a:off x="400050" y="214314"/>
            <a:ext cx="11301413" cy="571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88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219" t="23611" r="24739" b="7778"/>
          <a:stretch/>
        </p:blipFill>
        <p:spPr>
          <a:xfrm>
            <a:off x="452436" y="531375"/>
            <a:ext cx="8120064" cy="59721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6261" y="192821"/>
            <a:ext cx="90868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Алгоритм терапии </a:t>
            </a:r>
            <a:r>
              <a:rPr lang="ru-RU" sz="1600" b="1" dirty="0" smtClean="0"/>
              <a:t>пациентов с ХОБЛ </a:t>
            </a:r>
            <a:r>
              <a:rPr lang="ru-RU" sz="1600" dirty="0" smtClean="0"/>
              <a:t>(Российские федеральные клинические рекомендации)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58212" y="5118555"/>
            <a:ext cx="33242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Примечание: НВЛ </a:t>
            </a:r>
            <a:r>
              <a:rPr lang="ru-RU" sz="1200" dirty="0"/>
              <a:t>– </a:t>
            </a:r>
            <a:r>
              <a:rPr lang="ru-RU" sz="1200" dirty="0" err="1"/>
              <a:t>неинвазивная</a:t>
            </a:r>
            <a:r>
              <a:rPr lang="ru-RU" sz="1200" dirty="0"/>
              <a:t> вентиляция легких; ВПО – </a:t>
            </a:r>
            <a:r>
              <a:rPr lang="ru-RU" sz="1200" dirty="0" err="1"/>
              <a:t>высокопоточная</a:t>
            </a:r>
            <a:r>
              <a:rPr lang="ru-RU" sz="1200" dirty="0"/>
              <a:t> оксигенотерапия; </a:t>
            </a:r>
            <a:r>
              <a:rPr lang="ru-RU" sz="1200" dirty="0" smtClean="0"/>
              <a:t>* – </a:t>
            </a:r>
            <a:r>
              <a:rPr lang="ru-RU" sz="1200" dirty="0"/>
              <a:t>или 1 обострение, при котором потребовалась госпитализация; </a:t>
            </a:r>
            <a:r>
              <a:rPr lang="ru-RU" sz="1200" dirty="0" smtClean="0"/>
              <a:t>** </a:t>
            </a:r>
            <a:r>
              <a:rPr lang="ru-RU" sz="1200" dirty="0"/>
              <a:t>– инфекционные обострения, повторные пневмонии, </a:t>
            </a:r>
            <a:r>
              <a:rPr lang="ru-RU" sz="1200" dirty="0" err="1"/>
              <a:t>микобактериозы</a:t>
            </a:r>
            <a:r>
              <a:rPr lang="ru-RU" sz="1200" dirty="0"/>
              <a:t> и т. п.; *** – N-</a:t>
            </a:r>
            <a:r>
              <a:rPr lang="ru-RU" sz="1200" dirty="0" err="1"/>
              <a:t>ацетилцистеин</a:t>
            </a:r>
            <a:r>
              <a:rPr lang="ru-RU" sz="1200" dirty="0"/>
              <a:t>, </a:t>
            </a:r>
            <a:r>
              <a:rPr lang="ru-RU" sz="1200" dirty="0" err="1"/>
              <a:t>эрдостеин</a:t>
            </a:r>
            <a:r>
              <a:rPr lang="ru-RU" sz="1200" dirty="0"/>
              <a:t>, </a:t>
            </a:r>
            <a:r>
              <a:rPr lang="ru-RU" sz="1200" dirty="0" err="1"/>
              <a:t>карбоцистеин</a:t>
            </a:r>
            <a:r>
              <a:rPr lang="ru-RU" sz="12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72500" y="1993968"/>
            <a:ext cx="33099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Общие подходы к ведению пациентов (блок 1</a:t>
            </a:r>
            <a:r>
              <a:rPr lang="ru-RU" sz="12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Стартовая </a:t>
            </a:r>
            <a:r>
              <a:rPr lang="ru-RU" sz="1200" dirty="0" err="1"/>
              <a:t>монотерапия</a:t>
            </a:r>
            <a:r>
              <a:rPr lang="ru-RU" sz="1200" dirty="0"/>
              <a:t> (блок 2</a:t>
            </a:r>
            <a:r>
              <a:rPr lang="ru-RU" sz="12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Комбинированная </a:t>
            </a:r>
            <a:r>
              <a:rPr lang="ru-RU" sz="1200" dirty="0" err="1"/>
              <a:t>бронходилатационная</a:t>
            </a:r>
            <a:r>
              <a:rPr lang="ru-RU" sz="1200" dirty="0"/>
              <a:t> терапия (блок 3</a:t>
            </a:r>
            <a:r>
              <a:rPr lang="ru-RU" sz="12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Тройная терапия (блок 4</a:t>
            </a:r>
            <a:r>
              <a:rPr lang="ru-RU" sz="12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Фенотип-специфическая терапия (блок 5</a:t>
            </a:r>
            <a:r>
              <a:rPr lang="ru-RU" sz="12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Лечение дыхательной недостаточности (блок </a:t>
            </a:r>
            <a:r>
              <a:rPr lang="ru-RU" sz="1200" dirty="0" smtClean="0"/>
              <a:t>6)</a:t>
            </a:r>
          </a:p>
        </p:txBody>
      </p:sp>
    </p:spTree>
    <p:extLst>
      <p:ext uri="{BB962C8B-B14F-4D97-AF65-F5344CB8AC3E}">
        <p14:creationId xmlns:p14="http://schemas.microsoft.com/office/powerpoint/2010/main" val="1804792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4328" y="174763"/>
            <a:ext cx="10834254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Open Sans"/>
              </a:rPr>
              <a:t>ПОДДЕРЖИВАЮЩЕЕ </a:t>
            </a:r>
            <a:r>
              <a:rPr lang="ru-RU" b="1" dirty="0" smtClean="0">
                <a:solidFill>
                  <a:srgbClr val="333333"/>
                </a:solidFill>
                <a:latin typeface="Open Sans"/>
              </a:rPr>
              <a:t>ФАРМАКОЛОГИЧЕСКОЕ ЛЕЧЕНИЕ </a:t>
            </a:r>
            <a:r>
              <a:rPr lang="ru-RU" b="1" dirty="0">
                <a:solidFill>
                  <a:srgbClr val="333333"/>
                </a:solidFill>
                <a:latin typeface="Open Sans"/>
              </a:rPr>
              <a:t>ХОБЛ (GOLD 2024)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333333"/>
                </a:solidFill>
                <a:latin typeface="Open Sans"/>
              </a:rPr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Open Sans"/>
              </a:rPr>
              <a:t> • </a:t>
            </a:r>
            <a:r>
              <a:rPr lang="ru-RU" b="1" dirty="0" err="1">
                <a:solidFill>
                  <a:srgbClr val="333333"/>
                </a:solidFill>
                <a:latin typeface="Open Sans"/>
              </a:rPr>
              <a:t>Бронходилататоры</a:t>
            </a:r>
            <a:r>
              <a:rPr lang="ru-RU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Open Sans"/>
              </a:rPr>
              <a:t>длительнодействующие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: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холинолитики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(предпочтительнее), бета</a:t>
            </a:r>
            <a:r>
              <a:rPr lang="ru-RU" baseline="-25000" dirty="0">
                <a:solidFill>
                  <a:srgbClr val="333333"/>
                </a:solidFill>
                <a:latin typeface="Open Sans"/>
              </a:rPr>
              <a:t>2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-агонисты, теофиллин (небольшая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бронходилатация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, уменьшение симптомов,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теопэк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200–350 мг 1–2 раза после еды).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Open Sans"/>
              </a:rPr>
              <a:t> • </a:t>
            </a:r>
            <a:r>
              <a:rPr lang="ru-RU" b="1" dirty="0">
                <a:solidFill>
                  <a:srgbClr val="333333"/>
                </a:solidFill>
                <a:latin typeface="Open Sans"/>
              </a:rPr>
              <a:t>Ингаляционные кортикостероиды 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(но не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монотерапия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): снижают частоту обострений при ОФВ</a:t>
            </a:r>
            <a:r>
              <a:rPr lang="ru-RU" baseline="-25000" dirty="0">
                <a:solidFill>
                  <a:srgbClr val="333333"/>
                </a:solidFill>
                <a:latin typeface="Open Sans"/>
              </a:rPr>
              <a:t>1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 &lt;50%, не влияют на прогрессирование и смертность.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Open Sans"/>
              </a:rPr>
              <a:t> • </a:t>
            </a:r>
            <a:r>
              <a:rPr lang="ru-RU" b="1" dirty="0">
                <a:solidFill>
                  <a:srgbClr val="333333"/>
                </a:solidFill>
                <a:latin typeface="Open Sans"/>
              </a:rPr>
              <a:t>Противовоспалительные препараты: </a:t>
            </a:r>
            <a:r>
              <a:rPr lang="ru-RU" b="1" dirty="0" err="1">
                <a:solidFill>
                  <a:srgbClr val="333333"/>
                </a:solidFill>
                <a:latin typeface="Open Sans"/>
              </a:rPr>
              <a:t>рофлумиласт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500 мкг однократно, </a:t>
            </a:r>
            <a:r>
              <a:rPr lang="ru-RU" b="1" dirty="0" err="1">
                <a:solidFill>
                  <a:srgbClr val="333333"/>
                </a:solidFill>
                <a:latin typeface="Open Sans"/>
              </a:rPr>
              <a:t>дупилумаб</a:t>
            </a:r>
            <a:r>
              <a:rPr lang="ru-RU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300 мг п/к еженедельно (реже обострения при комбинированном лечении).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Open Sans"/>
              </a:rPr>
              <a:t> • </a:t>
            </a:r>
            <a:r>
              <a:rPr lang="ru-RU" b="1" dirty="0" err="1">
                <a:solidFill>
                  <a:srgbClr val="333333"/>
                </a:solidFill>
                <a:latin typeface="Open Sans"/>
              </a:rPr>
              <a:t>Муколитики</a:t>
            </a:r>
            <a:r>
              <a:rPr lang="ru-RU" b="1" dirty="0">
                <a:solidFill>
                  <a:srgbClr val="333333"/>
                </a:solidFill>
                <a:latin typeface="Open Sans"/>
              </a:rPr>
              <a:t>: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могут снизить частоту обострений у отдельных 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пациентов (для пациентов с </a:t>
            </a:r>
            <a:r>
              <a:rPr lang="ru-RU" dirty="0" err="1" smtClean="0">
                <a:solidFill>
                  <a:srgbClr val="333333"/>
                </a:solidFill>
                <a:latin typeface="Open Sans"/>
              </a:rPr>
              <a:t>бронхитическим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 фенотипом).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Open Sans"/>
              </a:rPr>
              <a:t> • </a:t>
            </a:r>
            <a:r>
              <a:rPr lang="ru-RU" b="1" dirty="0" err="1">
                <a:solidFill>
                  <a:srgbClr val="333333"/>
                </a:solidFill>
                <a:latin typeface="Open Sans"/>
              </a:rPr>
              <a:t>Макролиды</a:t>
            </a:r>
            <a:r>
              <a:rPr lang="ru-RU" b="1" dirty="0">
                <a:solidFill>
                  <a:srgbClr val="333333"/>
                </a:solidFill>
                <a:latin typeface="Open Sans"/>
              </a:rPr>
              <a:t>: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азитромицин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250 мг/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сут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или 500 мг 3 раза в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нед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до 1 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года (при ХОБЛ с </a:t>
            </a:r>
            <a:r>
              <a:rPr lang="ru-RU" dirty="0" err="1" smtClean="0">
                <a:solidFill>
                  <a:srgbClr val="333333"/>
                </a:solidFill>
                <a:latin typeface="Open Sans"/>
              </a:rPr>
              <a:t>бронхоэктазами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, частыми гнойными обострениями).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Open Sans"/>
              </a:rPr>
              <a:t> • </a:t>
            </a:r>
            <a:r>
              <a:rPr lang="ru-RU" b="1" dirty="0" smtClean="0">
                <a:solidFill>
                  <a:srgbClr val="333333"/>
                </a:solidFill>
                <a:latin typeface="Open Sans"/>
              </a:rPr>
              <a:t>Альфа</a:t>
            </a:r>
            <a:r>
              <a:rPr lang="ru-RU" b="1" baseline="-25000" dirty="0" smtClean="0">
                <a:solidFill>
                  <a:srgbClr val="333333"/>
                </a:solidFill>
                <a:latin typeface="Open Sans"/>
              </a:rPr>
              <a:t>1</a:t>
            </a:r>
            <a:r>
              <a:rPr lang="ru-RU" b="1" dirty="0" smtClean="0">
                <a:solidFill>
                  <a:srgbClr val="333333"/>
                </a:solidFill>
                <a:latin typeface="Open Sans"/>
              </a:rPr>
              <a:t>-антитрипсин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при дефиците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Open Sans"/>
              </a:rPr>
              <a:t> • </a:t>
            </a:r>
            <a:r>
              <a:rPr lang="ru-RU" b="1" dirty="0" smtClean="0">
                <a:solidFill>
                  <a:srgbClr val="333333"/>
                </a:solidFill>
                <a:latin typeface="Open Sans"/>
              </a:rPr>
              <a:t>Вакцинация против гриппа, против пневмококка 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(PPSV23 для пациентов ≥65 лет или PCV13 при ОФВ</a:t>
            </a:r>
            <a:r>
              <a:rPr lang="ru-RU" baseline="-25000" dirty="0" smtClean="0">
                <a:solidFill>
                  <a:srgbClr val="333333"/>
                </a:solidFill>
                <a:latin typeface="Open Sans"/>
              </a:rPr>
              <a:t>1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 &lt;40% и выраженной </a:t>
            </a:r>
            <a:r>
              <a:rPr lang="ru-RU" dirty="0" err="1" smtClean="0">
                <a:solidFill>
                  <a:srgbClr val="333333"/>
                </a:solidFill>
                <a:latin typeface="Open Sans"/>
              </a:rPr>
              <a:t>коморбидности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 у пациентов &lt;65 лет).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4734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5576" y="611699"/>
            <a:ext cx="937726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33"/>
                </a:solidFill>
                <a:latin typeface="Open Sans"/>
              </a:rPr>
              <a:t>ПОДДЕРЖИВАЮЩИЕ НЕФАРМАКОЛОГИЧЕСКИЕ МЕТОДЫ ЛЕЧЕНИЯ </a:t>
            </a:r>
            <a:r>
              <a:rPr lang="ru-RU" b="1" dirty="0">
                <a:solidFill>
                  <a:srgbClr val="333333"/>
                </a:solidFill>
                <a:latin typeface="Open Sans"/>
              </a:rPr>
              <a:t>ХОБЛ (GOLD 2024</a:t>
            </a:r>
            <a:r>
              <a:rPr lang="ru-RU" b="1" dirty="0" smtClean="0">
                <a:solidFill>
                  <a:srgbClr val="333333"/>
                </a:solidFill>
                <a:latin typeface="Open Sans"/>
              </a:rPr>
              <a:t>)</a:t>
            </a:r>
          </a:p>
          <a:p>
            <a:endParaRPr lang="ru-RU" b="1" dirty="0">
              <a:solidFill>
                <a:srgbClr val="333333"/>
              </a:solidFill>
              <a:latin typeface="Open Sans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333333"/>
                </a:solidFill>
                <a:latin typeface="Open Sans"/>
              </a:rPr>
              <a:t> • </a:t>
            </a:r>
            <a:r>
              <a:rPr lang="ru-RU" b="1" dirty="0">
                <a:solidFill>
                  <a:srgbClr val="333333"/>
                </a:solidFill>
                <a:latin typeface="Open Sans"/>
              </a:rPr>
              <a:t>Отказ от курения: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психотерапия,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реливеры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с никотином (назальный спрей, оральный ингалятор, жевательная резинка, пастилка), контроллеры (пластырь с никотином,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бупропион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варениклин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).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Open Sans"/>
              </a:rPr>
              <a:t> • </a:t>
            </a:r>
            <a:r>
              <a:rPr lang="ru-RU" b="1" dirty="0" smtClean="0">
                <a:solidFill>
                  <a:srgbClr val="333333"/>
                </a:solidFill>
                <a:latin typeface="Open Sans"/>
              </a:rPr>
              <a:t>Длительная </a:t>
            </a:r>
            <a:r>
              <a:rPr lang="ru-RU" b="1" dirty="0" err="1">
                <a:solidFill>
                  <a:srgbClr val="333333"/>
                </a:solidFill>
                <a:latin typeface="Open Sans"/>
              </a:rPr>
              <a:t>малопоточная</a:t>
            </a:r>
            <a:r>
              <a:rPr lang="ru-RU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Open Sans"/>
              </a:rPr>
              <a:t>кислородотерапия</a:t>
            </a:r>
            <a:r>
              <a:rPr lang="ru-RU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&gt;15 ч/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сут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Open Sans"/>
              </a:rPr>
              <a:t> • </a:t>
            </a:r>
            <a:r>
              <a:rPr lang="ru-RU" b="1" dirty="0">
                <a:solidFill>
                  <a:srgbClr val="333333"/>
                </a:solidFill>
                <a:latin typeface="Open Sans"/>
              </a:rPr>
              <a:t>Реабилитация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(при ОФВ</a:t>
            </a:r>
            <a:r>
              <a:rPr lang="ru-RU" baseline="-25000" dirty="0">
                <a:solidFill>
                  <a:srgbClr val="333333"/>
                </a:solidFill>
                <a:latin typeface="Open Sans"/>
              </a:rPr>
              <a:t>1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 &lt;50%): контроль кашля, тренировка дыхательных мышц, физические нагрузки, психотерапия, 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антидепрессанты.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Open Sans"/>
              </a:rPr>
              <a:t> • </a:t>
            </a:r>
            <a:r>
              <a:rPr lang="ru-RU" b="1" dirty="0">
                <a:solidFill>
                  <a:srgbClr val="333333"/>
                </a:solidFill>
                <a:latin typeface="Open Sans"/>
              </a:rPr>
              <a:t>Регулярные физические </a:t>
            </a:r>
            <a:r>
              <a:rPr lang="ru-RU" b="1" dirty="0" smtClean="0">
                <a:solidFill>
                  <a:srgbClr val="333333"/>
                </a:solidFill>
                <a:latin typeface="Open Sans"/>
              </a:rPr>
              <a:t>нагрузки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333333"/>
                </a:solidFill>
                <a:latin typeface="Open Sans"/>
              </a:rPr>
              <a:t>Хирургическое лечение.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3865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5069" y="677272"/>
            <a:ext cx="1072087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Open Sans"/>
              </a:rPr>
              <a:t>ЛЕЧЕНИЕ ОБОСТРЕНИЯ ХОБЛ (GOLD 2024</a:t>
            </a:r>
            <a:r>
              <a:rPr lang="ru-RU" b="1" dirty="0" smtClean="0">
                <a:solidFill>
                  <a:srgbClr val="333333"/>
                </a:solidFill>
                <a:latin typeface="Open Sans"/>
              </a:rPr>
              <a:t>)</a:t>
            </a:r>
          </a:p>
          <a:p>
            <a:endParaRPr lang="ru-RU" b="1" dirty="0">
              <a:solidFill>
                <a:srgbClr val="333333"/>
              </a:solidFill>
              <a:latin typeface="Open Sans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Кислород,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неинвазивная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вентиляция легких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Короткодействующие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бронходилататоры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(бета</a:t>
            </a:r>
            <a:r>
              <a:rPr lang="ru-RU" sz="2000" baseline="-25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-агонист, </a:t>
            </a:r>
            <a:r>
              <a:rPr lang="ru-RU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холинолитик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ингалятор/</a:t>
            </a:r>
            <a:r>
              <a:rPr lang="ru-RU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небулайзер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повышение дозы, частоты, комбинация.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Кортикостероиды: 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преднизолон 30–40 мг, </a:t>
            </a:r>
            <a:r>
              <a:rPr lang="ru-RU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метилпреднизолон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5–7 </a:t>
            </a:r>
            <a:r>
              <a:rPr lang="ru-RU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Антибиотики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(гнойная, обильная мокрота, механическая </a:t>
            </a:r>
            <a:r>
              <a:rPr lang="ru-RU" sz="2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вентиляция, </a:t>
            </a:r>
            <a:r>
              <a:rPr lang="ru-RU" sz="20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нейтрофильный</a:t>
            </a:r>
            <a:r>
              <a:rPr lang="ru-RU" sz="2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лейкоцитоз </a:t>
            </a:r>
            <a:r>
              <a:rPr lang="en-US" sz="2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&gt;9500/</a:t>
            </a:r>
            <a:r>
              <a:rPr lang="ru-RU" sz="20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мкл</a:t>
            </a:r>
            <a:r>
              <a:rPr lang="ru-RU" sz="2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СРБ</a:t>
            </a:r>
            <a:r>
              <a:rPr lang="en-US" sz="2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2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мг/л): </a:t>
            </a:r>
            <a:r>
              <a:rPr lang="ru-RU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амоксициллин+клавуланат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макролиды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5–7 </a:t>
            </a:r>
            <a:r>
              <a:rPr lang="ru-RU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водного баланса.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 венозных тромбоэмболий: 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гепарин </a:t>
            </a:r>
            <a:r>
              <a:rPr lang="ru-RU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нефракционированный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низкомолекулярный подкожно.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994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010" t="14722" r="19896" b="11481"/>
          <a:stretch/>
        </p:blipFill>
        <p:spPr>
          <a:xfrm>
            <a:off x="428625" y="466724"/>
            <a:ext cx="11172826" cy="5934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7958" y="97392"/>
            <a:ext cx="793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Наиболее вероятные возбудители обострений с учетом тяжести течения </a:t>
            </a:r>
            <a:r>
              <a:rPr lang="ru-RU" dirty="0" smtClean="0"/>
              <a:t>ХОБЛ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4838" y="6400800"/>
            <a:ext cx="10820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/>
              <a:t>Чучалин</a:t>
            </a:r>
            <a:r>
              <a:rPr lang="ru-RU" sz="1100" dirty="0"/>
              <a:t> А.Г</a:t>
            </a:r>
            <a:r>
              <a:rPr lang="ru-RU" sz="1100" dirty="0" smtClean="0"/>
              <a:t>. И др. ХОБЛ: </a:t>
            </a:r>
            <a:r>
              <a:rPr lang="ru-RU" sz="1100" dirty="0"/>
              <a:t>федеральные клинические рекомендации по диагностике и лечению. Пульмонология. 2022; 32 (3): 356– 392. </a:t>
            </a:r>
          </a:p>
        </p:txBody>
      </p:sp>
    </p:spTree>
    <p:extLst>
      <p:ext uri="{BB962C8B-B14F-4D97-AF65-F5344CB8AC3E}">
        <p14:creationId xmlns:p14="http://schemas.microsoft.com/office/powerpoint/2010/main" val="1826667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1250" y="800158"/>
            <a:ext cx="10081550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Диагностика и ведение пациентов с ХОБЛ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осуществляется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врачом-терапевтом или врачом общей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практики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(семейным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врачом),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врачом-пульмонологом, при необходимости осуществляется консультация / проводится лечение врачами других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специальностей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7678" y="249435"/>
            <a:ext cx="646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медицинской помощи пациентам с ХОБЛ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3935" y="2143720"/>
            <a:ext cx="5823875" cy="3416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Врач первичного звена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производит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комплексную оценку симптомов, данных истории заболевания, истории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жизни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оценку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факторов риска ХОБЛ (вредные привычки,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путь пациента, условия жизни).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осуществляет начальное обследование –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изучение тяжести жалоб пациента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(шкалы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mMRC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CAT),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ФВД с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бронхолитической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пробой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Rtg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ОГК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предписывает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симптоматическую терапию КДБА или КДБА / КДАХП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2" y="2143720"/>
            <a:ext cx="4114798" cy="3416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Врач-пульмонолог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формулирует диагноз,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проводит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дообследование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пациента при наличии показаний,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определяет схему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лечения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респираторной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реабилитации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включая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нутритивную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респираторную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поддержку,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контролирует эффективность лечения через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1, 3, 12 мес. в 1-й год, далее –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ежегодно,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проводит обучение пациентов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3413" y="6172200"/>
            <a:ext cx="10820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/>
              <a:t>Чучалин</a:t>
            </a:r>
            <a:r>
              <a:rPr lang="ru-RU" sz="1100" dirty="0"/>
              <a:t> А.Г</a:t>
            </a:r>
            <a:r>
              <a:rPr lang="ru-RU" sz="1100" dirty="0" smtClean="0"/>
              <a:t>. И др. ХОБЛ: </a:t>
            </a:r>
            <a:r>
              <a:rPr lang="ru-RU" sz="1100" dirty="0"/>
              <a:t>федеральные клинические рекомендации по диагностике и лечению. Пульмонология. 2022; 32 (3): 356– 392. </a:t>
            </a:r>
          </a:p>
        </p:txBody>
      </p:sp>
    </p:spTree>
    <p:extLst>
      <p:ext uri="{BB962C8B-B14F-4D97-AF65-F5344CB8AC3E}">
        <p14:creationId xmlns:p14="http://schemas.microsoft.com/office/powerpoint/2010/main" val="1226177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4838" y="854839"/>
            <a:ext cx="4924425" cy="501675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дневной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стационар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нарастание тяжести симптомов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&gt; 3 суток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усиление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одышки, усиление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экспекторации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мокроты, усиление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гнойности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мокроты)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соответствие обострения критериям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легкого или среднетяжелого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обострения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неэффективность начальной амбулаторной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терапии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обострения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течение 3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суток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обострение хронических сопутствующих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заболеваний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без нарушения функции жизненно важных органов ≥ 2-й степени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48350" y="871478"/>
            <a:ext cx="5476875" cy="501675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неотложной госпитализации в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круглосуточный стационар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значительное нарастание тяжести симптомов (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внезапно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появившаяся тяжелая одышка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появление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новых симптомов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(цианоз,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периферические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отеки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неэффективность начальной терапии обострения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течение 3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суток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обострение у больных ХОБЛ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тяжелого и крайне тяжелого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течения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возникновение острых или обострение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хронических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сопутствующих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заболеваний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обострение ХОБЛ у больных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старческого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возраста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2300" y="211276"/>
            <a:ext cx="418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Показания для госпитализации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4838" y="6400800"/>
            <a:ext cx="10820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/>
              <a:t>Чучалин</a:t>
            </a:r>
            <a:r>
              <a:rPr lang="ru-RU" sz="1100" dirty="0"/>
              <a:t> А.Г</a:t>
            </a:r>
            <a:r>
              <a:rPr lang="ru-RU" sz="1100" dirty="0" smtClean="0"/>
              <a:t>. И др. ХОБЛ: </a:t>
            </a:r>
            <a:r>
              <a:rPr lang="ru-RU" sz="1100" dirty="0"/>
              <a:t>федеральные клинические рекомендации по диагностике и лечению. Пульмонология. 2022; 32 (3): 356– 392. </a:t>
            </a:r>
          </a:p>
        </p:txBody>
      </p:sp>
    </p:spTree>
    <p:extLst>
      <p:ext uri="{BB962C8B-B14F-4D97-AF65-F5344CB8AC3E}">
        <p14:creationId xmlns:p14="http://schemas.microsoft.com/office/powerpoint/2010/main" val="2291754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Прямоугольник 4">
            <a:extLst>
              <a:ext uri="{FF2B5EF4-FFF2-40B4-BE49-F238E27FC236}">
                <a16:creationId xmlns:a16="http://schemas.microsoft.com/office/drawing/2014/main" id="{F3EB7AF0-B249-432E-A815-234033B96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894" y="4914220"/>
            <a:ext cx="6758506" cy="11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Global Initiative for Asthma. Global Strategy for Asthma Management and Prevention, </a:t>
            </a:r>
            <a:r>
              <a:rPr lang="en-US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.Available </a:t>
            </a: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from: </a:t>
            </a:r>
            <a:r>
              <a:rPr lang="en-US" altLang="ru-RU" sz="1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www.ginasthma.org</a:t>
            </a:r>
            <a:endParaRPr lang="ru-RU" alt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КЛИНИЧЕСКИЙ ПРОТОКОЛ «Диагностика и лечение пациентов (взрослое население) с бронхиальной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астмой», утв. постановлением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 здравоохранения Республики Беларусь 30.04.2024 № 84 </a:t>
            </a:r>
            <a:endParaRPr lang="ru-RU" alt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5" descr="inflamed_bronchus">
            <a:extLst>
              <a:ext uri="{FF2B5EF4-FFF2-40B4-BE49-F238E27FC236}">
                <a16:creationId xmlns:a16="http://schemas.microsoft.com/office/drawing/2014/main" id="{1DD541DC-350C-4910-9572-336E12B37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151" y="558120"/>
            <a:ext cx="3261857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13894" y="819376"/>
            <a:ext cx="6758506" cy="286232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Бронхиальная астма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гетерогенное заболевание, характеризующееся хроническим воспалением дыхательных путей с наличием респираторных симптомов (свистящие хрипы, одышка, затрудненное дыхание, кашель), вариабельность которых обусловлена бронхиальной гиперреактивностью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499990"/>
            <a:ext cx="69419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Open Sans"/>
              </a:rPr>
              <a:t>ТРИГГЕРЫ </a:t>
            </a:r>
            <a:r>
              <a:rPr lang="ru-RU" b="1" dirty="0" smtClean="0">
                <a:solidFill>
                  <a:srgbClr val="333333"/>
                </a:solidFill>
                <a:latin typeface="Open Sans"/>
              </a:rPr>
              <a:t>АСТМЫ</a:t>
            </a:r>
          </a:p>
          <a:p>
            <a:endParaRPr lang="ru-RU" b="1" dirty="0">
              <a:solidFill>
                <a:srgbClr val="333333"/>
              </a:solidFill>
              <a:latin typeface="Open Sans"/>
            </a:endParaRPr>
          </a:p>
          <a:p>
            <a:r>
              <a:rPr lang="ru-RU" dirty="0">
                <a:solidFill>
                  <a:srgbClr val="333333"/>
                </a:solidFill>
                <a:latin typeface="Open Sans"/>
              </a:rPr>
              <a:t> • Домашние аллергены: клещи, тараканы, животные, грибы.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Open Sans"/>
              </a:rPr>
              <a:t> • Средовые аллергены: пыльца растения.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Open Sans"/>
              </a:rPr>
              <a:t> • Профессиональные </a:t>
            </a:r>
            <a:r>
              <a:rPr lang="ru-RU" dirty="0" err="1" smtClean="0">
                <a:solidFill>
                  <a:srgbClr val="333333"/>
                </a:solidFill>
                <a:latin typeface="Open Sans"/>
              </a:rPr>
              <a:t>сенситизаторы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Open Sans"/>
              </a:rPr>
              <a:t> • Курение табака.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Open Sans"/>
              </a:rPr>
              <a:t> • Воздушные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поллютанты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: озон, нитрата оксид.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Open Sans"/>
              </a:rPr>
              <a:t> • Физическая нагрузка, смех, холодный воздух.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Open Sans"/>
              </a:rPr>
              <a:t> • Желудочно-пищеводный рефлюкс.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Open Sans"/>
              </a:rPr>
              <a:t> • Лекарства: бета-блокаторы, ингибиторы циклооксигеназы-1 (аспирин, 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НПВС).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481" y="565306"/>
            <a:ext cx="3902302" cy="200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6464"/>
            <a:ext cx="6603836" cy="173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176" y="3219061"/>
            <a:ext cx="3902302" cy="239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774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Прямоугольник 3"/>
          <p:cNvSpPr>
            <a:spLocks noChangeArrowheads="1"/>
          </p:cNvSpPr>
          <p:nvPr/>
        </p:nvSpPr>
        <p:spPr bwMode="auto">
          <a:xfrm>
            <a:off x="277756" y="6241207"/>
            <a:ext cx="115903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Ненашева Н.М. Т2-бронхиальная астма: характеристика </a:t>
            </a:r>
            <a:r>
              <a:rPr lang="ru-RU" alt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эндотипа</a:t>
            </a:r>
            <a:r>
              <a:rPr lang="ru-RU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alt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биомаркеры</a:t>
            </a:r>
            <a:r>
              <a:rPr lang="ru-RU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. Пульмонология. </a:t>
            </a:r>
            <a:r>
              <a:rPr lang="ru-RU" alt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2019, 216–228</a:t>
            </a:r>
            <a:r>
              <a:rPr lang="en-US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. [</a:t>
            </a:r>
            <a:r>
              <a:rPr lang="ru-RU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Адаптировано из: </a:t>
            </a:r>
            <a:r>
              <a:rPr lang="en-US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Wenzel S. Asthma phenotypes: the evolution from clinical to molecular approaches. Nat. Med. 2012;</a:t>
            </a:r>
            <a:endParaRPr lang="ru-RU" alt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0336" y="203817"/>
            <a:ext cx="8048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Гетерогенность бронхиальной астмы: фенотипы и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эндотипы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3"/>
          <p:cNvSpPr>
            <a:spLocks noChangeArrowheads="1"/>
          </p:cNvSpPr>
          <p:nvPr/>
        </p:nvSpPr>
        <p:spPr bwMode="auto">
          <a:xfrm>
            <a:off x="338558" y="5663557"/>
            <a:ext cx="712866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ru-RU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БА – бронхиальная астма; </a:t>
            </a:r>
            <a:r>
              <a:rPr lang="ru-RU" alt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FeNO</a:t>
            </a:r>
            <a:r>
              <a:rPr lang="ru-RU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 – уровень оксида азота в выдыхаемом воздухе; </a:t>
            </a:r>
            <a:r>
              <a:rPr lang="ru-RU" alt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Ig</a:t>
            </a:r>
            <a:r>
              <a:rPr lang="ru-RU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 – иммуноглобулин; АИРЗ – аспирин-индуцированное респираторное заболевание.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E88C1F-E320-4D81-943A-5550AE433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0" t="11769" r="7000" b="3091"/>
          <a:stretch/>
        </p:blipFill>
        <p:spPr>
          <a:xfrm>
            <a:off x="277757" y="781467"/>
            <a:ext cx="7250272" cy="470455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EFDEAA-6DF5-41A4-8F48-2716AA73F097}"/>
              </a:ext>
            </a:extLst>
          </p:cNvPr>
          <p:cNvSpPr/>
          <p:nvPr/>
        </p:nvSpPr>
        <p:spPr>
          <a:xfrm>
            <a:off x="7528029" y="1564081"/>
            <a:ext cx="4493052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/>
              <a:t>ВОСПАЛЕНИЕ 2 ТИПА</a:t>
            </a:r>
          </a:p>
          <a:p>
            <a:r>
              <a:rPr lang="ru-RU" dirty="0"/>
              <a:t> • 50–80% тяжелой астмы.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dirty="0"/>
              <a:t> • Аллергическая астма.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dirty="0"/>
              <a:t> • Аспирин-индуцированная респираторная болезнь.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dirty="0"/>
              <a:t> • </a:t>
            </a:r>
            <a:r>
              <a:rPr lang="ru-RU" dirty="0" err="1"/>
              <a:t>Интерлейкины</a:t>
            </a:r>
            <a:r>
              <a:rPr lang="ru-RU" dirty="0"/>
              <a:t> </a:t>
            </a:r>
            <a:r>
              <a:rPr lang="en-US" dirty="0"/>
              <a:t>IL-4, IL-5, IL-13.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dirty="0"/>
              <a:t> • </a:t>
            </a:r>
            <a:r>
              <a:rPr lang="ru-RU" dirty="0" err="1"/>
              <a:t>Эозинофилия</a:t>
            </a:r>
            <a:r>
              <a:rPr lang="ru-RU" dirty="0"/>
              <a:t> крови ≥0.15•10</a:t>
            </a:r>
            <a:r>
              <a:rPr lang="ru-RU" baseline="30000" dirty="0"/>
              <a:t>9</a:t>
            </a:r>
            <a:r>
              <a:rPr lang="ru-RU" dirty="0"/>
              <a:t>/л.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dirty="0"/>
              <a:t> • </a:t>
            </a:r>
            <a:r>
              <a:rPr lang="ru-RU" dirty="0" err="1"/>
              <a:t>Эозинофилия</a:t>
            </a:r>
            <a:r>
              <a:rPr lang="ru-RU" dirty="0"/>
              <a:t> мокроты ≥2%.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dirty="0"/>
              <a:t> • Лечение: </a:t>
            </a:r>
            <a:r>
              <a:rPr lang="ru-RU" dirty="0" err="1"/>
              <a:t>длительнодействующий</a:t>
            </a:r>
            <a:r>
              <a:rPr lang="ru-RU" dirty="0"/>
              <a:t> </a:t>
            </a:r>
            <a:r>
              <a:rPr lang="ru-RU" dirty="0" err="1"/>
              <a:t>холинолитик</a:t>
            </a:r>
            <a:r>
              <a:rPr lang="ru-RU" dirty="0"/>
              <a:t>, </a:t>
            </a:r>
            <a:r>
              <a:rPr lang="ru-RU" dirty="0" err="1"/>
              <a:t>азитромицин</a:t>
            </a:r>
            <a:r>
              <a:rPr lang="ru-RU" dirty="0"/>
              <a:t>, анти-</a:t>
            </a:r>
            <a:r>
              <a:rPr lang="en-US" dirty="0"/>
              <a:t>IL5/5R</a:t>
            </a:r>
            <a:r>
              <a:rPr lang="ru-RU" dirty="0"/>
              <a:t>а, анти-</a:t>
            </a:r>
            <a:r>
              <a:rPr lang="en-US" dirty="0"/>
              <a:t>IL4R</a:t>
            </a:r>
            <a:r>
              <a:rPr lang="ru-RU" dirty="0"/>
              <a:t>а, анти-</a:t>
            </a:r>
            <a:r>
              <a:rPr lang="en-US" dirty="0"/>
              <a:t>TSLP.</a:t>
            </a:r>
            <a:endParaRPr lang="ru-RU" sz="1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36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E1BDC0-63FC-42EC-A943-336793495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0" t="5395" r="4023"/>
          <a:stretch/>
        </p:blipFill>
        <p:spPr>
          <a:xfrm>
            <a:off x="500062" y="371475"/>
            <a:ext cx="11201401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90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>
            <a:extLst>
              <a:ext uri="{FF2B5EF4-FFF2-40B4-BE49-F238E27FC236}">
                <a16:creationId xmlns:a16="http://schemas.microsoft.com/office/drawing/2014/main" id="{AE15FB79-B7B2-418B-ABDB-335423FC1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01" y="914449"/>
            <a:ext cx="4640717" cy="3656696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9144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65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Аллергическая форма </a:t>
            </a:r>
          </a:p>
          <a:p>
            <a:pPr marL="342900" indent="-342900">
              <a:lnSpc>
                <a:spcPct val="90000"/>
              </a:lnSpc>
              <a:spcBef>
                <a:spcPts val="65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Неаллергическая (псевдоаллергическая) </a:t>
            </a:r>
          </a:p>
          <a:p>
            <a:pPr marL="342900" indent="-342900">
              <a:lnSpc>
                <a:spcPct val="90000"/>
              </a:lnSpc>
              <a:spcBef>
                <a:spcPts val="65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Смешанная форма</a:t>
            </a:r>
          </a:p>
          <a:p>
            <a:pPr>
              <a:lnSpc>
                <a:spcPct val="90000"/>
              </a:lnSpc>
              <a:spcBef>
                <a:spcPts val="650"/>
              </a:spcBef>
              <a:buClr>
                <a:srgbClr val="0000FF"/>
              </a:buClr>
              <a:buFont typeface="Wingdings" panose="05000000000000000000" pitchFamily="2" charset="2"/>
              <a:buChar char=""/>
              <a:defRPr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5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степеням тяжести: </a:t>
            </a:r>
          </a:p>
          <a:p>
            <a:pPr lvl="1">
              <a:lnSpc>
                <a:spcPct val="90000"/>
              </a:lnSpc>
              <a:spcBef>
                <a:spcPts val="650"/>
              </a:spcBef>
              <a:buClr>
                <a:srgbClr val="0000FF"/>
              </a:buClr>
              <a:buFont typeface="Wingdings" panose="05000000000000000000" pitchFamily="2" charset="2"/>
              <a:buChar char=""/>
              <a:defRPr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легкая</a:t>
            </a:r>
          </a:p>
          <a:p>
            <a:pPr lvl="1">
              <a:lnSpc>
                <a:spcPct val="90000"/>
              </a:lnSpc>
              <a:spcBef>
                <a:spcPts val="650"/>
              </a:spcBef>
              <a:buClr>
                <a:srgbClr val="0000FF"/>
              </a:buClr>
              <a:buFont typeface="Wingdings" panose="05000000000000000000" pitchFamily="2" charset="2"/>
              <a:buChar char=""/>
              <a:defRPr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средней тяжести</a:t>
            </a:r>
          </a:p>
          <a:p>
            <a:pPr lvl="1">
              <a:lnSpc>
                <a:spcPct val="90000"/>
              </a:lnSpc>
              <a:spcBef>
                <a:spcPts val="650"/>
              </a:spcBef>
              <a:buClr>
                <a:srgbClr val="0000FF"/>
              </a:buClr>
              <a:buFont typeface="Wingdings" panose="05000000000000000000" pitchFamily="2" charset="2"/>
              <a:buChar char=""/>
              <a:defRPr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тяжелая</a:t>
            </a:r>
          </a:p>
          <a:p>
            <a:pPr lvl="1">
              <a:lnSpc>
                <a:spcPct val="90000"/>
              </a:lnSpc>
              <a:spcBef>
                <a:spcPts val="650"/>
              </a:spcBef>
              <a:buClr>
                <a:srgbClr val="0000FF"/>
              </a:buClr>
              <a:buNone/>
              <a:defRPr/>
            </a:pPr>
            <a:endParaRPr lang="ru-RU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5" name="Рисунок 1">
            <a:extLst>
              <a:ext uri="{FF2B5EF4-FFF2-40B4-BE49-F238E27FC236}">
                <a16:creationId xmlns:a16="http://schemas.microsoft.com/office/drawing/2014/main" id="{039B7335-65DD-4CFD-9EC5-63FEE855D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38800" r="12201" b="17801"/>
          <a:stretch>
            <a:fillRect/>
          </a:stretch>
        </p:blipFill>
        <p:spPr bwMode="auto">
          <a:xfrm>
            <a:off x="5495731" y="2637099"/>
            <a:ext cx="6232849" cy="19340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6" name="TextBox 1">
            <a:extLst>
              <a:ext uri="{FF2B5EF4-FFF2-40B4-BE49-F238E27FC236}">
                <a16:creationId xmlns:a16="http://schemas.microsoft.com/office/drawing/2014/main" id="{ADBB8D7F-42C3-41C3-8ECD-E880CBB17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299" y="302015"/>
            <a:ext cx="636499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</a:pP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 астмы по </a:t>
            </a:r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МКБ-10</a:t>
            </a:r>
            <a:endParaRPr lang="ru-RU" alt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95731" y="914449"/>
            <a:ext cx="6096000" cy="146963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5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уровню контроля: </a:t>
            </a:r>
          </a:p>
          <a:p>
            <a:pPr lvl="1">
              <a:lnSpc>
                <a:spcPct val="90000"/>
              </a:lnSpc>
              <a:spcBef>
                <a:spcPts val="650"/>
              </a:spcBef>
              <a:buClr>
                <a:srgbClr val="0000FF"/>
              </a:buClr>
              <a:buFont typeface="Wingdings" panose="05000000000000000000" pitchFamily="2" charset="2"/>
              <a:buChar char=""/>
              <a:defRPr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контролируемая </a:t>
            </a:r>
          </a:p>
          <a:p>
            <a:pPr lvl="1">
              <a:lnSpc>
                <a:spcPct val="90000"/>
              </a:lnSpc>
              <a:spcBef>
                <a:spcPts val="650"/>
              </a:spcBef>
              <a:buClr>
                <a:srgbClr val="0000FF"/>
              </a:buClr>
              <a:buFont typeface="Wingdings" panose="05000000000000000000" pitchFamily="2" charset="2"/>
              <a:buChar char=""/>
              <a:defRPr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частично контролируемая</a:t>
            </a:r>
          </a:p>
          <a:p>
            <a:pPr lvl="1">
              <a:lnSpc>
                <a:spcPct val="90000"/>
              </a:lnSpc>
              <a:spcBef>
                <a:spcPts val="650"/>
              </a:spcBef>
              <a:buClr>
                <a:srgbClr val="0000FF"/>
              </a:buClr>
              <a:buFont typeface="Wingdings" panose="05000000000000000000" pitchFamily="2" charset="2"/>
              <a:buChar char=""/>
              <a:defRPr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неконтролируемая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79306" y="4905269"/>
            <a:ext cx="6232849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5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Обострение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легкое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средней тяжести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тяжелоe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05069" y="335083"/>
            <a:ext cx="11066107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Обязательные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диагностические мероприятия в амбулаторных условиях: </a:t>
            </a:r>
            <a:endParaRPr lang="ru-RU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сбор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анамнеза с оценкой выраженности и продолжительности симптомов, определением триггеров (включая профессиональный анамнез) – при каждом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осмотре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физикальное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обследование 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 каждом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медицинском осмотре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ОАК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однократно при первичном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осмотре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в дальнейшем – при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необходимости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SpO2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при каждом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осмотре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спирометрия с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бронходилатационным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тестом – при первичной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диагностике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повторное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спирометрии не позже чем через 3 месяца от начала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терапии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рентгенография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ОГК –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однократно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ЭКГ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однократно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224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503" t="31680" r="22925" b="32339"/>
          <a:stretch/>
        </p:blipFill>
        <p:spPr>
          <a:xfrm>
            <a:off x="534174" y="711336"/>
            <a:ext cx="10711543" cy="35642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3485" y="4388587"/>
            <a:ext cx="10552922" cy="9299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604838" indent="-604838">
              <a:lnSpc>
                <a:spcPct val="90000"/>
              </a:lnSpc>
              <a:spcBef>
                <a:spcPts val="700"/>
              </a:spcBef>
              <a:buClr>
                <a:srgbClr val="C00000"/>
              </a:buClr>
              <a:buSzPct val="100000"/>
              <a:buFont typeface="Arial" charset="0"/>
              <a:buChar char="•"/>
              <a:tabLst>
                <a:tab pos="604838" algn="l"/>
                <a:tab pos="1052513" algn="l"/>
                <a:tab pos="1501775" algn="l"/>
                <a:tab pos="1951038" algn="l"/>
                <a:tab pos="2400300" algn="l"/>
                <a:tab pos="2849563" algn="l"/>
                <a:tab pos="3298825" algn="l"/>
                <a:tab pos="3748088" algn="l"/>
                <a:tab pos="4197350" algn="l"/>
                <a:tab pos="4646613" algn="l"/>
                <a:tab pos="5095875" algn="l"/>
                <a:tab pos="5545138" algn="l"/>
                <a:tab pos="5994400" algn="l"/>
                <a:tab pos="6443663" algn="l"/>
                <a:tab pos="6892925" algn="l"/>
                <a:tab pos="7342188" algn="l"/>
                <a:tab pos="7791450" algn="l"/>
                <a:tab pos="8240713" algn="l"/>
                <a:tab pos="8689975" algn="l"/>
                <a:tab pos="9139238" algn="l"/>
                <a:tab pos="9588500" algn="l"/>
              </a:tabLst>
              <a:defRPr/>
            </a:pP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Симптомы астмы</a:t>
            </a:r>
          </a:p>
          <a:p>
            <a:pPr marL="985838" lvl="1" indent="-528638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tabLst>
                <a:tab pos="604838" algn="l"/>
                <a:tab pos="1052513" algn="l"/>
                <a:tab pos="1501775" algn="l"/>
                <a:tab pos="1951038" algn="l"/>
                <a:tab pos="2400300" algn="l"/>
                <a:tab pos="2849563" algn="l"/>
                <a:tab pos="3298825" algn="l"/>
                <a:tab pos="3748088" algn="l"/>
                <a:tab pos="4197350" algn="l"/>
                <a:tab pos="4646613" algn="l"/>
                <a:tab pos="5095875" algn="l"/>
                <a:tab pos="5545138" algn="l"/>
                <a:tab pos="5994400" algn="l"/>
                <a:tab pos="6443663" algn="l"/>
                <a:tab pos="6892925" algn="l"/>
                <a:tab pos="7342188" algn="l"/>
                <a:tab pos="7791450" algn="l"/>
                <a:tab pos="8240713" algn="l"/>
                <a:tab pos="8689975" algn="l"/>
                <a:tab pos="9139238" algn="l"/>
                <a:tab pos="9588500" algn="l"/>
              </a:tabLst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«Все, что сопровождается свистящими хрипами следует считать бронхиальной астмой пока не будет доказано обратное» (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GINA-1995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4175" y="179744"/>
            <a:ext cx="3794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Физикальное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обследование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974" y="5544499"/>
            <a:ext cx="11010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8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Предварительный диагноз часто может быть поставлен на основании жалоб пациента и данных анамнеза</a:t>
            </a:r>
          </a:p>
        </p:txBody>
      </p:sp>
    </p:spTree>
    <p:extLst>
      <p:ext uri="{BB962C8B-B14F-4D97-AF65-F5344CB8AC3E}">
        <p14:creationId xmlns:p14="http://schemas.microsoft.com/office/powerpoint/2010/main" val="5513294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759" t="67001" r="23129" b="18682"/>
          <a:stretch/>
        </p:blipFill>
        <p:spPr>
          <a:xfrm>
            <a:off x="793101" y="3205177"/>
            <a:ext cx="10627567" cy="16094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7786" y="2761784"/>
            <a:ext cx="4749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ts val="800"/>
              </a:spcBef>
              <a:buClr>
                <a:srgbClr val="0000FF"/>
              </a:buClr>
              <a:buFont typeface="Wingdings" panose="05000000000000000000" pitchFamily="2" charset="2"/>
              <a:buChar char=""/>
            </a:pPr>
            <a:r>
              <a:rPr lang="ru-RU" altLang="ru-RU" sz="2000" dirty="0">
                <a:latin typeface="Tahoma" panose="020B0604030504040204" pitchFamily="34" charset="0"/>
                <a:cs typeface="Tahoma" panose="020B0604030504040204" pitchFamily="34" charset="0"/>
              </a:rPr>
              <a:t>Диагностика обструкции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0DC7670C-99F6-4813-9FF2-621AF98CD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101" y="666353"/>
            <a:ext cx="10627568" cy="1510286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marL="609600" indent="-6048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985838" indent="-52863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0000"/>
              </a:lnSpc>
              <a:spcBef>
                <a:spcPts val="700"/>
              </a:spcBef>
              <a:buClr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функции легких для подтверждения </a:t>
            </a:r>
            <a:r>
              <a:rPr lang="ru-RU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endParaRPr lang="ru-RU" alt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spcBef>
                <a:spcPts val="800"/>
              </a:spcBef>
              <a:buClr>
                <a:srgbClr val="0000FF"/>
              </a:buClr>
              <a:buFont typeface="Wingdings" panose="05000000000000000000" pitchFamily="2" charset="2"/>
              <a:buChar char="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Диагностика обструкции</a:t>
            </a:r>
          </a:p>
          <a:p>
            <a:pPr lvl="1">
              <a:lnSpc>
                <a:spcPct val="90000"/>
              </a:lnSpc>
              <a:spcBef>
                <a:spcPts val="800"/>
              </a:spcBef>
              <a:buClr>
                <a:srgbClr val="0000FF"/>
              </a:buClr>
              <a:buFont typeface="Wingdings" panose="05000000000000000000" pitchFamily="2" charset="2"/>
              <a:buChar char="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Подтверждение обратимости и вариабельности обструкции бронхов</a:t>
            </a:r>
          </a:p>
          <a:p>
            <a:pPr lvl="1">
              <a:lnSpc>
                <a:spcPct val="90000"/>
              </a:lnSpc>
              <a:spcBef>
                <a:spcPts val="800"/>
              </a:spcBef>
              <a:buClr>
                <a:srgbClr val="0000FF"/>
              </a:buClr>
              <a:buFont typeface="Wingdings" panose="05000000000000000000" pitchFamily="2" charset="2"/>
              <a:buChar char="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Подтверждение гиперреактивности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бронхов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808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605" t="18399" r="23027" b="38932"/>
          <a:stretch/>
        </p:blipFill>
        <p:spPr>
          <a:xfrm>
            <a:off x="363894" y="858416"/>
            <a:ext cx="10674222" cy="4226767"/>
          </a:xfrm>
          <a:prstGeom prst="rect">
            <a:avLst/>
          </a:prstGeom>
        </p:spPr>
      </p:pic>
      <p:sp>
        <p:nvSpPr>
          <p:cNvPr id="3" name="Прямоугольник 1">
            <a:extLst>
              <a:ext uri="{FF2B5EF4-FFF2-40B4-BE49-F238E27FC236}">
                <a16:creationId xmlns:a16="http://schemas.microsoft.com/office/drawing/2014/main" id="{8498A030-446E-43AE-9B22-E60F709CF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12" y="5533054"/>
            <a:ext cx="11019454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lvl="1">
              <a:spcBef>
                <a:spcPts val="800"/>
              </a:spcBef>
              <a:buClr>
                <a:srgbClr val="0D0D0D"/>
              </a:buClr>
              <a:buFont typeface="Arial" panose="020B0604020202020204" pitchFamily="34" charset="0"/>
              <a:buChar char="•"/>
            </a:pPr>
            <a:r>
              <a:rPr lang="ru-RU" altLang="ru-RU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теста с бета2-агонистом и ПСВ ограничено в применении у пациентов с исходными показателями ФВД в пределах нормы - у них отсутствует резерв улучшения этих параметров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01286"/>
            <a:ext cx="1047827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ts val="800"/>
              </a:spcBef>
              <a:buClr>
                <a:srgbClr val="0000FF"/>
              </a:buClr>
              <a:buFont typeface="Wingdings" panose="05000000000000000000" pitchFamily="2" charset="2"/>
              <a:buChar char=""/>
            </a:pPr>
            <a:r>
              <a:rPr lang="ru-RU" altLang="ru-RU" sz="2400" dirty="0">
                <a:latin typeface="Tahoma" panose="020B0604030504040204" pitchFamily="34" charset="0"/>
                <a:cs typeface="Tahoma" panose="020B0604030504040204" pitchFamily="34" charset="0"/>
              </a:rPr>
              <a:t>Подтверждение обратимости и вариабельности обструкции бронхов</a:t>
            </a:r>
          </a:p>
        </p:txBody>
      </p:sp>
    </p:spTree>
    <p:extLst>
      <p:ext uri="{BB962C8B-B14F-4D97-AF65-F5344CB8AC3E}">
        <p14:creationId xmlns:p14="http://schemas.microsoft.com/office/powerpoint/2010/main" val="6972087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3391" r="32262" b="20376"/>
          <a:stretch/>
        </p:blipFill>
        <p:spPr>
          <a:xfrm>
            <a:off x="311021" y="419878"/>
            <a:ext cx="10904376" cy="557037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5BDBFEB-F308-4C7D-BD1E-6BBA38CD96F2}"/>
              </a:ext>
            </a:extLst>
          </p:cNvPr>
          <p:cNvSpPr/>
          <p:nvPr/>
        </p:nvSpPr>
        <p:spPr>
          <a:xfrm>
            <a:off x="688534" y="2050904"/>
            <a:ext cx="4409233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Пациенты с астмой могут иметь некоторые характеристики ХОБЛ: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фиксированная обструкция дыхательных путей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снижение диффузионной способности легких для оксида углерода,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эмфизематозные поражения на КТ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меньшую эффективность ИГКС</a:t>
            </a:r>
            <a:endParaRPr lang="ru-RU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78917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707" t="60502" r="23027" b="1727"/>
          <a:stretch/>
        </p:blipFill>
        <p:spPr>
          <a:xfrm>
            <a:off x="629815" y="1284258"/>
            <a:ext cx="10655560" cy="37415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199" y="334550"/>
            <a:ext cx="10828176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ts val="800"/>
              </a:spcBef>
              <a:buClr>
                <a:srgbClr val="0000FF"/>
              </a:buClr>
              <a:buFont typeface="Wingdings" panose="05000000000000000000" pitchFamily="2" charset="2"/>
              <a:buChar char=""/>
            </a:pPr>
            <a:r>
              <a:rPr lang="ru-RU" altLang="ru-RU" sz="2000" dirty="0">
                <a:latin typeface="Tahoma" panose="020B0604030504040204" pitchFamily="34" charset="0"/>
                <a:cs typeface="Tahoma" panose="020B0604030504040204" pitchFamily="34" charset="0"/>
              </a:rPr>
              <a:t>Подтверждение обратимости и </a:t>
            </a:r>
            <a:r>
              <a:rPr lang="ru-RU" altLang="ru-RU" sz="20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вариабельности</a:t>
            </a:r>
            <a:r>
              <a:rPr lang="ru-RU" altLang="ru-RU" sz="2000" dirty="0">
                <a:latin typeface="Tahoma" panose="020B0604030504040204" pitchFamily="34" charset="0"/>
                <a:cs typeface="Tahoma" panose="020B0604030504040204" pitchFamily="34" charset="0"/>
              </a:rPr>
              <a:t> обструкции </a:t>
            </a:r>
            <a:r>
              <a:rPr lang="ru-RU" altLang="ru-RU" sz="2000" dirty="0" smtClean="0">
                <a:latin typeface="Tahoma" panose="020B0604030504040204" pitchFamily="34" charset="0"/>
                <a:cs typeface="Tahoma" panose="020B0604030504040204" pitchFamily="34" charset="0"/>
              </a:rPr>
              <a:t>бронхов (2.2.3, 2.2.6)</a:t>
            </a:r>
            <a:endParaRPr lang="ru-RU" altLang="ru-RU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800"/>
              </a:spcBef>
              <a:buClr>
                <a:srgbClr val="0000FF"/>
              </a:buClr>
              <a:buFont typeface="Wingdings" panose="05000000000000000000" pitchFamily="2" charset="2"/>
              <a:buChar char=""/>
            </a:pPr>
            <a:r>
              <a:rPr lang="ru-RU" altLang="ru-RU" sz="2000" dirty="0" smtClean="0">
                <a:latin typeface="Tahoma" panose="020B0604030504040204" pitchFamily="34" charset="0"/>
                <a:cs typeface="Tahoma" panose="020B0604030504040204" pitchFamily="34" charset="0"/>
              </a:rPr>
              <a:t>Подтверждение </a:t>
            </a:r>
            <a:r>
              <a:rPr lang="ru-RU" altLang="ru-RU" sz="20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гиперреактивности</a:t>
            </a:r>
            <a:r>
              <a:rPr lang="ru-RU" altLang="ru-RU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000" dirty="0" smtClean="0">
                <a:latin typeface="Tahoma" panose="020B0604030504040204" pitchFamily="34" charset="0"/>
                <a:cs typeface="Tahoma" panose="020B0604030504040204" pitchFamily="34" charset="0"/>
              </a:rPr>
              <a:t>бронхов (2.2.4., 2.2.5)</a:t>
            </a:r>
            <a:endParaRPr lang="ru-RU" altLang="ru-RU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2472" y="5374180"/>
            <a:ext cx="10590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*Суточная </a:t>
            </a:r>
            <a:r>
              <a:rPr lang="ru-RU" dirty="0"/>
              <a:t>вариабельность ПСВ вычисляется на основании ПСВ, определенной дважды в день по формуле: наибольшее значение за день минус наименьшее значение за день/среднее от наибольшего и наименьшего значений за день. </a:t>
            </a:r>
          </a:p>
        </p:txBody>
      </p:sp>
      <p:sp>
        <p:nvSpPr>
          <p:cNvPr id="6" name="Овал 5"/>
          <p:cNvSpPr/>
          <p:nvPr/>
        </p:nvSpPr>
        <p:spPr>
          <a:xfrm>
            <a:off x="662471" y="2118050"/>
            <a:ext cx="606491" cy="94239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62473" y="1284258"/>
            <a:ext cx="606490" cy="4232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01822" y="3831516"/>
            <a:ext cx="606490" cy="4232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1886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>
            <a:extLst>
              <a:ext uri="{FF2B5EF4-FFF2-40B4-BE49-F238E27FC236}">
                <a16:creationId xmlns:a16="http://schemas.microsoft.com/office/drawing/2014/main" id="{D6C6FEC6-1480-437D-9884-A63C5A035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55" y="885826"/>
            <a:ext cx="10273004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39775" indent="-28257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96975" indent="-282575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457200" lvl="1" indent="0">
              <a:lnSpc>
                <a:spcPct val="90000"/>
              </a:lnSpc>
              <a:spcBef>
                <a:spcPts val="800"/>
              </a:spcBef>
              <a:buClr>
                <a:srgbClr val="0D0D0D"/>
              </a:buClr>
              <a:buNone/>
              <a:defRPr/>
            </a:pPr>
            <a:endParaRPr lang="ru-RU" altLang="ru-RU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spcBef>
                <a:spcPts val="800"/>
              </a:spcBef>
              <a:buClr>
                <a:srgbClr val="0D0D0D"/>
              </a:buClr>
              <a:defRPr/>
            </a:pPr>
            <a:r>
              <a:rPr lang="ru-RU" alt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Ингаляционные 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ГКС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дозе,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эквипотентной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200 мкг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беклометазона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2 раза в день, курс 4-6-8 недель (</a:t>
            </a:r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ОФВ</a:t>
            </a:r>
            <a:r>
              <a:rPr lang="ru-RU" altLang="ru-RU" sz="24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- 3-х </a:t>
            </a:r>
            <a:r>
              <a:rPr lang="ru-RU" alt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</a:t>
            </a:r>
            <a:r>
              <a:rPr lang="ru-RU" alt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spcBef>
                <a:spcPts val="800"/>
              </a:spcBef>
              <a:buClr>
                <a:srgbClr val="0D0D0D"/>
              </a:buClr>
              <a:defRPr/>
            </a:pPr>
            <a:r>
              <a:rPr lang="ru-RU" alt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перорально </a:t>
            </a:r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20-30 мг/</a:t>
            </a:r>
            <a:r>
              <a:rPr lang="ru-RU" alt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</a:t>
            </a:r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(или 0,5 мг/кг/</a:t>
            </a:r>
            <a:r>
              <a:rPr lang="ru-RU" alt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</a:t>
            </a:r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курс 2 недели </a:t>
            </a:r>
          </a:p>
          <a:p>
            <a:pPr lvl="2">
              <a:lnSpc>
                <a:spcPct val="90000"/>
              </a:lnSpc>
              <a:spcBef>
                <a:spcPts val="800"/>
              </a:spcBef>
              <a:buClr>
                <a:srgbClr val="0D0D0D"/>
              </a:buClr>
              <a:buFont typeface="Arial" panose="020B0604020202020204" pitchFamily="34" charset="0"/>
              <a:buChar char="•"/>
              <a:defRPr/>
            </a:pPr>
            <a:endParaRPr lang="ru-RU" alt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  <a:spcBef>
                <a:spcPts val="800"/>
              </a:spcBef>
              <a:buClr>
                <a:srgbClr val="0D0D0D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Положительный </a:t>
            </a: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 </a:t>
            </a: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ОФВ</a:t>
            </a:r>
            <a:r>
              <a:rPr lang="ru-RU" altLang="ru-RU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15% и более (или &gt; 200 мл) + уменьшение симптомов 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астма </a:t>
            </a:r>
            <a:endParaRPr lang="ru-RU" alt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  <a:spcBef>
                <a:spcPts val="800"/>
              </a:spcBef>
              <a:buClr>
                <a:srgbClr val="0D0D0D"/>
              </a:buClr>
              <a:buFont typeface="Arial" panose="020B0604020202020204" pitchFamily="34" charset="0"/>
              <a:buChar char="•"/>
              <a:defRPr/>
            </a:pP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  <a:spcBef>
                <a:spcPts val="800"/>
              </a:spcBef>
              <a:buClr>
                <a:srgbClr val="0D0D0D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нет динамики - провести провокационный </a:t>
            </a:r>
            <a:r>
              <a:rPr lang="ru-RU" altLang="ru-RU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бронхоконстрикторный</a:t>
            </a:r>
            <a:r>
              <a:rPr lang="ru-RU" alt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ингаляционный </a:t>
            </a: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</a:t>
            </a:r>
          </a:p>
          <a:p>
            <a:pPr lvl="1">
              <a:lnSpc>
                <a:spcPct val="90000"/>
              </a:lnSpc>
              <a:spcBef>
                <a:spcPts val="800"/>
              </a:spcBef>
              <a:buClr>
                <a:srgbClr val="0D0D0D"/>
              </a:buClr>
              <a:buNone/>
              <a:defRPr/>
            </a:pPr>
            <a:endParaRPr lang="ru-RU" altLang="ru-RU" sz="2400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800"/>
              </a:spcBef>
              <a:buClr>
                <a:srgbClr val="0D0D0D"/>
              </a:buClr>
              <a:buFont typeface="Arial" panose="020B0604020202020204" pitchFamily="34" charset="0"/>
              <a:buChar char="–"/>
              <a:defRPr/>
            </a:pPr>
            <a:endParaRPr lang="ru-RU" altLang="ru-RU" sz="2400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587" name="Text Box 2">
            <a:extLst>
              <a:ext uri="{FF2B5EF4-FFF2-40B4-BE49-F238E27FC236}">
                <a16:creationId xmlns:a16="http://schemas.microsoft.com/office/drawing/2014/main" id="{CFC03F76-806D-48C1-A63C-B45E1B55C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404813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0000"/>
              </a:lnSpc>
              <a:spcBef>
                <a:spcPts val="650"/>
              </a:spcBef>
              <a:buNone/>
            </a:pPr>
            <a:r>
              <a:rPr lang="ru-RU" altLang="ru-RU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8" name="TextBox 1">
            <a:extLst>
              <a:ext uri="{FF2B5EF4-FFF2-40B4-BE49-F238E27FC236}">
                <a16:creationId xmlns:a16="http://schemas.microsoft.com/office/drawing/2014/main" id="{77EBA602-6984-4E2B-BE1B-D13EB1D64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45" y="246063"/>
            <a:ext cx="9386596" cy="118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</a:pPr>
            <a:r>
              <a:rPr lang="ru-RU" alt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Пробная </a:t>
            </a:r>
            <a:r>
              <a:rPr lang="ru-RU" alt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терапия </a:t>
            </a:r>
            <a:r>
              <a:rPr lang="ru-RU" altLang="ru-RU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глюкокортикостероидами</a:t>
            </a:r>
            <a:r>
              <a:rPr lang="ru-RU" alt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</a:pPr>
            <a:r>
              <a:rPr lang="ru-RU" alt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выявления обратимости обструкции</a:t>
            </a:r>
            <a:endParaRPr lang="ru-RU" alt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72622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F025C74F-D6BA-4555-ADE4-C8110A7DE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0277" y="428625"/>
            <a:ext cx="8052319" cy="434490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indent="17463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dirty="0">
              <a:solidFill>
                <a:srgbClr val="000000"/>
              </a:solidFill>
              <a:latin typeface="Tahoma" pitchFamily="32" charset="0"/>
              <a:ea typeface="Microsoft YaHei" charset="-122"/>
            </a:endParaRPr>
          </a:p>
          <a:p>
            <a:pPr indent="14288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SzPct val="70000"/>
              <a:buFont typeface="Wingdings" charset="2"/>
              <a:buChar char="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err="1">
                <a:solidFill>
                  <a:srgbClr val="002060"/>
                </a:solidFill>
                <a:latin typeface="Tahoma" pitchFamily="32" charset="0"/>
                <a:ea typeface="Microsoft YaHei" charset="-122"/>
                <a:cs typeface="Tahoma" pitchFamily="32" charset="0"/>
              </a:rPr>
              <a:t>Аллергологическое</a:t>
            </a:r>
            <a:r>
              <a:rPr lang="ru-RU" sz="2400" dirty="0">
                <a:solidFill>
                  <a:srgbClr val="002060"/>
                </a:solidFill>
                <a:latin typeface="Tahoma" pitchFamily="32" charset="0"/>
                <a:ea typeface="Microsoft YaHei" charset="-122"/>
                <a:cs typeface="Tahoma" pitchFamily="32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ahoma" pitchFamily="32" charset="0"/>
                <a:ea typeface="Microsoft YaHei" charset="-122"/>
                <a:cs typeface="Tahoma" pitchFamily="32" charset="0"/>
              </a:rPr>
              <a:t>обследование  </a:t>
            </a:r>
            <a:endParaRPr lang="ru-RU" sz="2400" dirty="0">
              <a:solidFill>
                <a:srgbClr val="002060"/>
              </a:solidFill>
              <a:latin typeface="Tahoma" pitchFamily="32" charset="0"/>
              <a:ea typeface="Microsoft YaHei" charset="-122"/>
              <a:cs typeface="Tahoma" pitchFamily="32" charset="0"/>
            </a:endParaRPr>
          </a:p>
          <a:p>
            <a:pPr marL="1063625" lvl="1" indent="-606425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SzPct val="70000"/>
              <a:buFont typeface="Wingdings" charset="2"/>
              <a:buChar char="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rgbClr val="000000"/>
                </a:solidFill>
                <a:latin typeface="Tahoma" pitchFamily="32" charset="0"/>
                <a:ea typeface="Microsoft YaHei" charset="-122"/>
                <a:cs typeface="Tahoma" pitchFamily="32" charset="0"/>
              </a:rPr>
              <a:t>кожные тесты</a:t>
            </a:r>
          </a:p>
          <a:p>
            <a:pPr marL="1063625" lvl="1" indent="-606425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SzPct val="70000"/>
              <a:buFont typeface="Wingdings" charset="2"/>
              <a:buChar char="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rgbClr val="000000"/>
                </a:solidFill>
                <a:latin typeface="Tahoma" pitchFamily="32" charset="0"/>
                <a:ea typeface="Microsoft YaHei" charset="-122"/>
                <a:cs typeface="Tahoma" pitchFamily="32" charset="0"/>
              </a:rPr>
              <a:t>лабораторные тесты (</a:t>
            </a:r>
            <a:r>
              <a:rPr lang="en-US" sz="2400" dirty="0" err="1">
                <a:solidFill>
                  <a:srgbClr val="000000"/>
                </a:solidFill>
                <a:latin typeface="Tahoma" pitchFamily="32" charset="0"/>
                <a:ea typeface="Microsoft YaHei" charset="-122"/>
                <a:cs typeface="Tahoma" pitchFamily="32" charset="0"/>
              </a:rPr>
              <a:t>IgE</a:t>
            </a:r>
            <a:r>
              <a:rPr lang="ru-RU" sz="2400" dirty="0">
                <a:solidFill>
                  <a:srgbClr val="000000"/>
                </a:solidFill>
                <a:latin typeface="Tahoma" pitchFamily="32" charset="0"/>
                <a:ea typeface="Microsoft YaHei" charset="-122"/>
                <a:cs typeface="Tahoma" pitchFamily="32" charset="0"/>
              </a:rPr>
              <a:t>-антитела)</a:t>
            </a:r>
          </a:p>
          <a:p>
            <a:pPr marL="1063625" lvl="1" indent="-606425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SzPct val="70000"/>
              <a:buFont typeface="Wingdings" charset="2"/>
              <a:buChar char="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latin typeface="Tahoma" pitchFamily="32" charset="0"/>
                <a:ea typeface="Microsoft YaHei" charset="-122"/>
              </a:rPr>
              <a:t>провокационные ингаляционные тесты с аллергенами</a:t>
            </a:r>
            <a:r>
              <a:rPr lang="ru-RU" sz="2400" dirty="0">
                <a:latin typeface="Arial" pitchFamily="34" charset="0"/>
                <a:ea typeface="Microsoft YaHei" charset="-122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выполняются в специализированных отделениях обученными врачами</a:t>
            </a:r>
            <a:endParaRPr lang="ru-RU" sz="2400" dirty="0">
              <a:solidFill>
                <a:srgbClr val="0070C0"/>
              </a:solidFill>
              <a:latin typeface="Tahoma" pitchFamily="32" charset="0"/>
              <a:ea typeface="Microsoft YaHei" charset="-122"/>
              <a:cs typeface="Tahoma" pitchFamily="32" charset="0"/>
            </a:endParaRPr>
          </a:p>
          <a:p>
            <a:pPr marL="1063625" lvl="1" indent="-606425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rgbClr val="002060"/>
                </a:solidFill>
                <a:latin typeface="Tahoma" pitchFamily="32" charset="0"/>
                <a:ea typeface="Microsoft YaHei" charset="-122"/>
                <a:cs typeface="Tahoma" pitchFamily="32" charset="0"/>
              </a:rPr>
              <a:t>Результаты теста: </a:t>
            </a:r>
            <a:r>
              <a:rPr lang="ru-RU" sz="2400" dirty="0">
                <a:solidFill>
                  <a:srgbClr val="002060"/>
                </a:solidFill>
                <a:latin typeface="Tahoma" pitchFamily="32" charset="0"/>
                <a:ea typeface="Microsoft YaHei" charset="-122"/>
              </a:rPr>
              <a:t>моно- или </a:t>
            </a:r>
            <a:r>
              <a:rPr lang="ru-RU" sz="2400" dirty="0" err="1">
                <a:solidFill>
                  <a:srgbClr val="002060"/>
                </a:solidFill>
                <a:latin typeface="Tahoma" pitchFamily="32" charset="0"/>
                <a:ea typeface="Microsoft YaHei" charset="-122"/>
              </a:rPr>
              <a:t>полисенсибилизация</a:t>
            </a:r>
            <a:endParaRPr lang="ru-RU" sz="2400" dirty="0">
              <a:solidFill>
                <a:srgbClr val="002060"/>
              </a:solidFill>
              <a:latin typeface="Tahoma" pitchFamily="32" charset="0"/>
              <a:ea typeface="Microsoft YaHei" charset="-122"/>
            </a:endParaRPr>
          </a:p>
          <a:p>
            <a:pPr marL="1063625" lvl="1" indent="-606425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rgbClr val="002060"/>
                </a:solidFill>
                <a:latin typeface="Tahoma" pitchFamily="32" charset="0"/>
                <a:ea typeface="Microsoft YaHei" charset="-122"/>
              </a:rPr>
              <a:t>Результаты тестирования необходимо сопоставить с симптомами заболевания</a:t>
            </a:r>
          </a:p>
        </p:txBody>
      </p:sp>
      <p:pic>
        <p:nvPicPr>
          <p:cNvPr id="77827" name="Picture 2">
            <a:extLst>
              <a:ext uri="{FF2B5EF4-FFF2-40B4-BE49-F238E27FC236}">
                <a16:creationId xmlns:a16="http://schemas.microsoft.com/office/drawing/2014/main" id="{C90D4242-1F30-4851-B3B5-2AA125156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04" y="858616"/>
            <a:ext cx="2047875" cy="185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7828" name="Picture 3">
            <a:extLst>
              <a:ext uri="{FF2B5EF4-FFF2-40B4-BE49-F238E27FC236}">
                <a16:creationId xmlns:a16="http://schemas.microsoft.com/office/drawing/2014/main" id="{E8984947-B99A-46F3-956D-39B84CAE3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03" y="3086976"/>
            <a:ext cx="2047875" cy="168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786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>
            <a:extLst>
              <a:ext uri="{FF2B5EF4-FFF2-40B4-BE49-F238E27FC236}">
                <a16:creationId xmlns:a16="http://schemas.microsoft.com/office/drawing/2014/main" id="{D13500E9-15A6-462B-8C38-A11C3AB4B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4540" y="4830763"/>
            <a:ext cx="8216900" cy="1789112"/>
          </a:xfrm>
          <a:prstGeom prst="rect">
            <a:avLst/>
          </a:prstGeom>
          <a:solidFill>
            <a:srgbClr val="FF9933"/>
          </a:solidFill>
          <a:ln w="25560" cap="sq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0000"/>
              </a:lnSpc>
              <a:spcBef>
                <a:spcPts val="450"/>
              </a:spcBef>
              <a:buClrTx/>
              <a:buNone/>
            </a:pPr>
            <a:r>
              <a:rPr lang="ru-RU" altLang="ru-RU" sz="1800" dirty="0">
                <a:latin typeface="Tahoma" panose="020B0604030504040204" pitchFamily="34" charset="0"/>
                <a:cs typeface="Tahoma" panose="020B0604030504040204" pitchFamily="34" charset="0"/>
              </a:rPr>
              <a:t>Комплексное клинико-анамнестическое обследование</a:t>
            </a:r>
          </a:p>
          <a:p>
            <a:pPr marL="285750" indent="-285750">
              <a:lnSpc>
                <a:spcPct val="90000"/>
              </a:lnSpc>
              <a:spcBef>
                <a:spcPts val="450"/>
              </a:spcBef>
              <a:buClr>
                <a:srgbClr val="0000FF"/>
              </a:buClr>
            </a:pPr>
            <a:r>
              <a:rPr lang="ru-RU" altLang="ru-RU" sz="1800" dirty="0">
                <a:latin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ru-RU" altLang="ru-RU" sz="1800" dirty="0" smtClean="0">
                <a:latin typeface="Tahoma" panose="020B0604030504040204" pitchFamily="34" charset="0"/>
                <a:cs typeface="Tahoma" panose="020B0604030504040204" pitchFamily="34" charset="0"/>
              </a:rPr>
              <a:t>намнез</a:t>
            </a:r>
            <a:r>
              <a:rPr lang="ru-RU" altLang="ru-RU" sz="1800" dirty="0"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1800" dirty="0" smtClean="0">
                <a:latin typeface="Tahoma" panose="020B0604030504040204" pitchFamily="34" charset="0"/>
                <a:cs typeface="Tahoma" panose="020B0604030504040204" pitchFamily="34" charset="0"/>
              </a:rPr>
              <a:t>профессиональный маршрут</a:t>
            </a:r>
            <a:endParaRPr lang="ru-RU" altLang="ru-RU" sz="1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450"/>
              </a:spcBef>
              <a:buClr>
                <a:srgbClr val="0000FF"/>
              </a:buClr>
            </a:pPr>
            <a:r>
              <a:rPr lang="ru-RU" altLang="ru-RU" sz="1800" dirty="0">
                <a:latin typeface="Tahoma" panose="020B0604030504040204" pitchFamily="34" charset="0"/>
                <a:cs typeface="Tahoma" panose="020B0604030504040204" pitchFamily="34" charset="0"/>
              </a:rPr>
              <a:t>Оценка воздействия факторов окружающей среды </a:t>
            </a:r>
            <a:endParaRPr lang="ru-RU" altLang="ru-RU" sz="18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450"/>
              </a:spcBef>
              <a:buClr>
                <a:srgbClr val="0000FF"/>
              </a:buClr>
            </a:pPr>
            <a:r>
              <a:rPr lang="ru-RU" altLang="ru-RU" sz="1800" dirty="0" smtClean="0">
                <a:latin typeface="Tahoma" panose="020B0604030504040204" pitchFamily="34" charset="0"/>
                <a:cs typeface="Tahoma" panose="020B0604030504040204" pitchFamily="34" charset="0"/>
              </a:rPr>
              <a:t>Сопутствующие </a:t>
            </a:r>
            <a:r>
              <a:rPr lang="ru-RU" altLang="ru-RU" sz="1800" dirty="0">
                <a:latin typeface="Tahoma" panose="020B0604030504040204" pitchFamily="34" charset="0"/>
                <a:cs typeface="Tahoma" panose="020B0604030504040204" pitchFamily="34" charset="0"/>
              </a:rPr>
              <a:t>аллергические заболевания</a:t>
            </a: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6E28F706-EC21-401D-911A-29D58808F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26" y="3957638"/>
            <a:ext cx="7707313" cy="7366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0000"/>
              </a:lnSpc>
              <a:spcBef>
                <a:spcPts val="450"/>
              </a:spcBef>
              <a:buClrTx/>
              <a:buNone/>
            </a:pPr>
            <a:r>
              <a:rPr lang="ru-RU" altLang="ru-RU" sz="1800" dirty="0">
                <a:latin typeface="Tahoma" panose="020B0604030504040204" pitchFamily="34" charset="0"/>
                <a:cs typeface="Tahoma" panose="020B0604030504040204" pitchFamily="34" charset="0"/>
              </a:rPr>
              <a:t>Установление обратимости ограничения воздушного потока</a:t>
            </a:r>
          </a:p>
          <a:p>
            <a:pPr algn="ctr">
              <a:lnSpc>
                <a:spcPct val="90000"/>
              </a:lnSpc>
              <a:spcBef>
                <a:spcPts val="450"/>
              </a:spcBef>
              <a:buClrTx/>
              <a:buNone/>
            </a:pPr>
            <a:r>
              <a:rPr lang="ru-RU" altLang="ru-RU" sz="1800" dirty="0">
                <a:latin typeface="Tahoma" panose="020B0604030504040204" pitchFamily="34" charset="0"/>
                <a:cs typeface="Tahoma" panose="020B0604030504040204" pitchFamily="34" charset="0"/>
              </a:rPr>
              <a:t>Установление гиперчувствительности </a:t>
            </a:r>
            <a:r>
              <a:rPr lang="ru-RU" altLang="ru-RU" sz="1800" dirty="0" smtClean="0">
                <a:latin typeface="Tahoma" panose="020B0604030504040204" pitchFamily="34" charset="0"/>
                <a:cs typeface="Tahoma" panose="020B0604030504040204" pitchFamily="34" charset="0"/>
              </a:rPr>
              <a:t>бронхов</a:t>
            </a:r>
            <a:endParaRPr lang="ru-RU" altLang="ru-RU" sz="1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AFBEF646-2F1E-43D1-9547-0FE101D04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99" y="2152650"/>
            <a:ext cx="6762652" cy="661987"/>
          </a:xfrm>
          <a:prstGeom prst="rect">
            <a:avLst/>
          </a:prstGeom>
          <a:solidFill>
            <a:srgbClr val="99FFCC"/>
          </a:solidFill>
          <a:ln w="25560" cap="sq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0000"/>
              </a:lnSpc>
              <a:spcBef>
                <a:spcPts val="450"/>
              </a:spcBef>
              <a:buClrTx/>
              <a:buNone/>
            </a:pPr>
            <a:r>
              <a:rPr lang="ru-RU" altLang="ru-RU" sz="1800" dirty="0" err="1">
                <a:latin typeface="Tahoma" panose="020B0604030504040204" pitchFamily="34" charset="0"/>
                <a:cs typeface="Tahoma" panose="020B0604030504040204" pitchFamily="34" charset="0"/>
              </a:rPr>
              <a:t>Аллергологическое</a:t>
            </a:r>
            <a:r>
              <a:rPr lang="ru-RU" altLang="ru-RU" sz="1800" dirty="0">
                <a:latin typeface="Tahoma" panose="020B0604030504040204" pitchFamily="34" charset="0"/>
                <a:cs typeface="Tahoma" panose="020B0604030504040204" pitchFamily="34" charset="0"/>
              </a:rPr>
              <a:t> и иммунологическое обследование</a:t>
            </a:r>
          </a:p>
        </p:txBody>
      </p:sp>
      <p:sp>
        <p:nvSpPr>
          <p:cNvPr id="81925" name="Rectangle 4">
            <a:extLst>
              <a:ext uri="{FF2B5EF4-FFF2-40B4-BE49-F238E27FC236}">
                <a16:creationId xmlns:a16="http://schemas.microsoft.com/office/drawing/2014/main" id="{464557E7-5F7C-4F8B-82C9-3822E3171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682" y="2997200"/>
            <a:ext cx="7193757" cy="777875"/>
          </a:xfrm>
          <a:prstGeom prst="rect">
            <a:avLst/>
          </a:prstGeom>
          <a:solidFill>
            <a:srgbClr val="FAC090"/>
          </a:solidFill>
          <a:ln w="25560" cap="sq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0000"/>
              </a:lnSpc>
              <a:spcBef>
                <a:spcPts val="450"/>
              </a:spcBef>
              <a:buClrTx/>
              <a:buNone/>
            </a:pPr>
            <a:r>
              <a:rPr lang="ru-RU" altLang="ru-RU" sz="1800" dirty="0">
                <a:latin typeface="Tahoma" panose="020B0604030504040204" pitchFamily="34" charset="0"/>
                <a:cs typeface="Tahoma" panose="020B0604030504040204" pitchFamily="34" charset="0"/>
              </a:rPr>
              <a:t>Последовательное измерение функции легких</a:t>
            </a:r>
          </a:p>
        </p:txBody>
      </p:sp>
      <p:sp>
        <p:nvSpPr>
          <p:cNvPr id="81926" name="Rectangle 5">
            <a:extLst>
              <a:ext uri="{FF2B5EF4-FFF2-40B4-BE49-F238E27FC236}">
                <a16:creationId xmlns:a16="http://schemas.microsoft.com/office/drawing/2014/main" id="{BD817503-30D5-421F-A767-716E2EA91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1500188"/>
            <a:ext cx="6264275" cy="488950"/>
          </a:xfrm>
          <a:prstGeom prst="rect">
            <a:avLst/>
          </a:prstGeom>
          <a:solidFill>
            <a:srgbClr val="D99694"/>
          </a:solidFill>
          <a:ln w="25560" cap="sq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0000"/>
              </a:lnSpc>
              <a:spcBef>
                <a:spcPts val="450"/>
              </a:spcBef>
              <a:buClrTx/>
              <a:buNone/>
            </a:pPr>
            <a:r>
              <a:rPr lang="ru-RU" altLang="ru-RU" sz="1800">
                <a:latin typeface="Tahoma" panose="020B0604030504040204" pitchFamily="34" charset="0"/>
                <a:cs typeface="Tahoma" panose="020B0604030504040204" pitchFamily="34" charset="0"/>
              </a:rPr>
              <a:t>Провокационные ингаляционные тесты</a:t>
            </a:r>
          </a:p>
        </p:txBody>
      </p:sp>
      <p:cxnSp>
        <p:nvCxnSpPr>
          <p:cNvPr id="81927" name="AutoShape 6">
            <a:extLst>
              <a:ext uri="{FF2B5EF4-FFF2-40B4-BE49-F238E27FC236}">
                <a16:creationId xmlns:a16="http://schemas.microsoft.com/office/drawing/2014/main" id="{6D54D325-EE60-4CA0-942E-8442B761031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1037432" y="1701007"/>
            <a:ext cx="4000500" cy="2027237"/>
          </a:xfrm>
          <a:prstGeom prst="straightConnector1">
            <a:avLst/>
          </a:prstGeom>
          <a:noFill/>
          <a:ln w="57240" cap="sq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28" name="Text Box 8">
            <a:extLst>
              <a:ext uri="{FF2B5EF4-FFF2-40B4-BE49-F238E27FC236}">
                <a16:creationId xmlns:a16="http://schemas.microsoft.com/office/drawing/2014/main" id="{E5141196-F438-4CDA-8C0C-7AC74743F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69" y="131469"/>
            <a:ext cx="489902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650"/>
              </a:spcBef>
              <a:buClrTx/>
              <a:buNone/>
            </a:pPr>
            <a:r>
              <a:rPr lang="ru-RU" altLang="ru-RU" sz="2600" dirty="0">
                <a:solidFill>
                  <a:srgbClr val="002060"/>
                </a:solidFill>
                <a:latin typeface="Tahoma" panose="020B0604030504040204" pitchFamily="34" charset="0"/>
              </a:rPr>
              <a:t>Этапы диагностики Б</a:t>
            </a:r>
            <a:r>
              <a:rPr lang="ru-RU" altLang="ru-RU" sz="2600" dirty="0" smtClean="0">
                <a:solidFill>
                  <a:srgbClr val="002060"/>
                </a:solidFill>
                <a:latin typeface="Tahoma" panose="020B0604030504040204" pitchFamily="34" charset="0"/>
              </a:rPr>
              <a:t>А</a:t>
            </a:r>
            <a:endParaRPr lang="ru-RU" altLang="ru-RU" sz="2600" dirty="0">
              <a:solidFill>
                <a:srgbClr val="002060"/>
              </a:solidFill>
              <a:latin typeface="Tahoma" panose="020B0604030504040204" pitchFamily="34" charset="0"/>
            </a:endParaRPr>
          </a:p>
        </p:txBody>
      </p:sp>
      <p:sp>
        <p:nvSpPr>
          <p:cNvPr id="81929" name="Rectangle 9">
            <a:extLst>
              <a:ext uri="{FF2B5EF4-FFF2-40B4-BE49-F238E27FC236}">
                <a16:creationId xmlns:a16="http://schemas.microsoft.com/office/drawing/2014/main" id="{93B4A318-94D2-4A99-8215-6C82F80F0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25" y="571501"/>
            <a:ext cx="5978526" cy="765175"/>
          </a:xfrm>
          <a:prstGeom prst="rect">
            <a:avLst/>
          </a:prstGeom>
          <a:solidFill>
            <a:srgbClr val="FCD5B5"/>
          </a:solidFill>
          <a:ln w="25560" cap="sq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450"/>
              </a:spcBef>
              <a:buClrTx/>
              <a:buNone/>
            </a:pPr>
            <a:endParaRPr lang="ru-RU" altLang="ru-RU" sz="1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Tx/>
              <a:buNone/>
            </a:pPr>
            <a:r>
              <a:rPr lang="ru-RU" altLang="ru-RU" sz="1800" dirty="0">
                <a:latin typeface="Tahoma" panose="020B0604030504040204" pitchFamily="34" charset="0"/>
                <a:cs typeface="Tahoma" panose="020B0604030504040204" pitchFamily="34" charset="0"/>
              </a:rPr>
              <a:t>Оценка воспаления дыхательных путей (клеточный состав мокроты, выдыхаемый </a:t>
            </a:r>
            <a:r>
              <a:rPr lang="en-US" altLang="ru-RU" sz="1800" dirty="0">
                <a:latin typeface="Tahoma" panose="020B0604030504040204" pitchFamily="34" charset="0"/>
                <a:cs typeface="Tahoma" panose="020B0604030504040204" pitchFamily="34" charset="0"/>
              </a:rPr>
              <a:t>NO</a:t>
            </a:r>
            <a:endParaRPr lang="ru-RU" altLang="ru-RU" sz="1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Tx/>
              <a:buNone/>
            </a:pPr>
            <a:endParaRPr lang="en-US" altLang="ru-RU" sz="1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285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393" t="19652" r="16126" b="15259"/>
          <a:stretch/>
        </p:blipFill>
        <p:spPr>
          <a:xfrm>
            <a:off x="382554" y="485193"/>
            <a:ext cx="11336695" cy="6148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3159" y="65314"/>
            <a:ext cx="5905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Этиологическая классификация ХОБЛ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549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1" y="226857"/>
            <a:ext cx="11448660" cy="586314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формулировок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диагноза </a:t>
            </a:r>
          </a:p>
          <a:p>
            <a:pPr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аллергическая форма, средней степени тяжести, контролируемое течение. ДН 0 ст. Аллергический ринит круглогодичный, легкое течение. Сенсибилизация к аллергенам клещей домашней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пыли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неаллергическая форма, средней степени тяжести, частично контролируемое течение. ДН I ст.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Риносинусит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полипозный рецидивирующий. Непереносимость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НПВС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БА, аллергическая форма, средней степени тяжести, нетяжелое обострение. ДН I ст. Аллергический ринит, сезонный, тяжелое течение. Сенсибилизация к пыльцевым аллергенам (деревья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неаллергическая форма, тяжелое течение;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жизнеугрожающее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обострение (астматический статус). ДН II ст. Нарушение жирового обмена II ст. (индекс массы тела 36 кг/м2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диагнозе могут быть указаны дополнительные фенотипические особенности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БА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4560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Прямоугольник 1">
            <a:extLst>
              <a:ext uri="{FF2B5EF4-FFF2-40B4-BE49-F238E27FC236}">
                <a16:creationId xmlns:a16="http://schemas.microsoft.com/office/drawing/2014/main" id="{FF77DB3C-E684-4D23-A715-41A56E4C8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76" y="357189"/>
            <a:ext cx="7197725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</a:pPr>
            <a:endParaRPr lang="ru-RU" altLang="ru-RU" sz="200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</a:pPr>
            <a:endParaRPr lang="ru-RU" altLang="ru-RU" sz="200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0E4F8938-D966-4564-93AA-C4FA0444D47B}"/>
              </a:ext>
            </a:extLst>
          </p:cNvPr>
          <p:cNvSpPr/>
          <p:nvPr/>
        </p:nvSpPr>
        <p:spPr>
          <a:xfrm>
            <a:off x="4859338" y="1628775"/>
            <a:ext cx="3097212" cy="24399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defRPr/>
            </a:pPr>
            <a:r>
              <a:rPr lang="ru-RU" dirty="0">
                <a:solidFill>
                  <a:schemeClr val="tx1"/>
                </a:solidFill>
              </a:rPr>
              <a:t>Финансовые ресурсы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00D6011-328E-4C35-8B86-7201B5A48094}"/>
              </a:ext>
            </a:extLst>
          </p:cNvPr>
          <p:cNvSpPr/>
          <p:nvPr/>
        </p:nvSpPr>
        <p:spPr>
          <a:xfrm>
            <a:off x="7450139" y="1160463"/>
            <a:ext cx="2860675" cy="14478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defRPr/>
            </a:pPr>
            <a:r>
              <a:rPr lang="ru-RU" dirty="0"/>
              <a:t>Обучение пациентов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60271B1E-9398-426B-9551-BAADC8E8E5D3}"/>
              </a:ext>
            </a:extLst>
          </p:cNvPr>
          <p:cNvSpPr/>
          <p:nvPr/>
        </p:nvSpPr>
        <p:spPr>
          <a:xfrm>
            <a:off x="1881189" y="1160463"/>
            <a:ext cx="3786187" cy="14478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100000"/>
              <a:defRPr/>
            </a:pPr>
            <a:r>
              <a:rPr lang="ru-RU" dirty="0">
                <a:solidFill>
                  <a:schemeClr val="tx1"/>
                </a:solidFill>
              </a:rPr>
              <a:t>Оценка эффективности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ct val="100000"/>
              <a:defRPr/>
            </a:pPr>
            <a:r>
              <a:rPr lang="ru-RU" dirty="0">
                <a:solidFill>
                  <a:schemeClr val="tx1"/>
                </a:solidFill>
              </a:rPr>
              <a:t>терапии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F2EC06E-A7D3-4500-BC2F-E309A86B50AA}"/>
              </a:ext>
            </a:extLst>
          </p:cNvPr>
          <p:cNvSpPr/>
          <p:nvPr/>
        </p:nvSpPr>
        <p:spPr>
          <a:xfrm>
            <a:off x="7167564" y="3000375"/>
            <a:ext cx="3068637" cy="12144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defRPr/>
            </a:pPr>
            <a:r>
              <a:rPr lang="ru-RU" dirty="0">
                <a:solidFill>
                  <a:schemeClr val="tx1"/>
                </a:solidFill>
              </a:rPr>
              <a:t>Устранение триггеров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906C279-BD65-45D7-8F8C-99FB4F99F7A4}"/>
              </a:ext>
            </a:extLst>
          </p:cNvPr>
          <p:cNvSpPr/>
          <p:nvPr/>
        </p:nvSpPr>
        <p:spPr>
          <a:xfrm>
            <a:off x="1881189" y="3000375"/>
            <a:ext cx="3786187" cy="121443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defRPr/>
            </a:pPr>
            <a:r>
              <a:rPr lang="ru-RU" dirty="0">
                <a:solidFill>
                  <a:schemeClr val="bg1"/>
                </a:solidFill>
              </a:rPr>
              <a:t>Фармакотерапия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FCBF5AF-F543-4186-9B65-7F5E71A77E1C}"/>
              </a:ext>
            </a:extLst>
          </p:cNvPr>
          <p:cNvSpPr/>
          <p:nvPr/>
        </p:nvSpPr>
        <p:spPr>
          <a:xfrm>
            <a:off x="4452939" y="3857626"/>
            <a:ext cx="3786187" cy="183991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defRPr/>
            </a:pPr>
            <a:r>
              <a:rPr lang="ru-RU" dirty="0">
                <a:solidFill>
                  <a:schemeClr val="bg1"/>
                </a:solidFill>
              </a:rPr>
              <a:t>Иммунотерапия аллергенами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7C44F-2A63-4FB9-BAAD-580D3B986105}"/>
              </a:ext>
            </a:extLst>
          </p:cNvPr>
          <p:cNvSpPr txBox="1"/>
          <p:nvPr/>
        </p:nvSpPr>
        <p:spPr>
          <a:xfrm>
            <a:off x="2138364" y="323850"/>
            <a:ext cx="8283575" cy="4247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  <a:defRPr/>
            </a:pPr>
            <a:r>
              <a:rPr lang="ru-RU" sz="2400" b="1" dirty="0">
                <a:solidFill>
                  <a:srgbClr val="C00000"/>
                </a:solidFill>
                <a:latin typeface="+mj-lt"/>
                <a:ea typeface="Microsoft YaHei" pitchFamily="32" charset="-122"/>
              </a:rPr>
              <a:t>Комплексный подход к лечению респираторной аллергии</a:t>
            </a:r>
          </a:p>
        </p:txBody>
      </p:sp>
      <p:sp>
        <p:nvSpPr>
          <p:cNvPr id="124938" name="TextBox 10">
            <a:extLst>
              <a:ext uri="{FF2B5EF4-FFF2-40B4-BE49-F238E27FC236}">
                <a16:creationId xmlns:a16="http://schemas.microsoft.com/office/drawing/2014/main" id="{0834A5CD-605D-4BE2-9B8C-3E8B85967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5949950"/>
            <a:ext cx="828675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</a:pPr>
            <a:r>
              <a:rPr lang="ru-RU" altLang="ru-RU" sz="1200">
                <a:latin typeface="Arial" panose="020B0604020202020204" pitchFamily="34" charset="0"/>
                <a:cs typeface="Arial" panose="020B0604020202020204" pitchFamily="34" charset="0"/>
              </a:rPr>
              <a:t>Адаптировано: </a:t>
            </a:r>
            <a:r>
              <a:rPr lang="en-US" altLang="ru-RU" sz="1200">
                <a:latin typeface="Arial" panose="020B0604020202020204" pitchFamily="34" charset="0"/>
                <a:cs typeface="Arial" panose="020B0604020202020204" pitchFamily="34" charset="0"/>
              </a:rPr>
              <a:t>N.G.Papadopoulus et al.</a:t>
            </a:r>
            <a:r>
              <a:rPr lang="ru-RU" altLang="ru-RU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>
                <a:latin typeface="Arial" panose="020B0604020202020204" pitchFamily="34" charset="0"/>
                <a:cs typeface="Arial" panose="020B0604020202020204" pitchFamily="34" charset="0"/>
              </a:rPr>
              <a:t>International consensus on (ICON) pediatric asthma, Allergy 67 (2012)976-997</a:t>
            </a:r>
            <a:endParaRPr lang="ru-RU" alt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1762" y="309314"/>
            <a:ext cx="1074886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Open Sans"/>
              </a:rPr>
              <a:t>ЛЕЧЕНИЕ АСТМЫ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C00000"/>
                </a:solidFill>
                <a:latin typeface="Open Sans"/>
              </a:rPr>
              <a:t>Устранение </a:t>
            </a:r>
            <a:r>
              <a:rPr lang="ru-RU" dirty="0">
                <a:solidFill>
                  <a:srgbClr val="C00000"/>
                </a:solidFill>
                <a:latin typeface="Open Sans"/>
              </a:rPr>
              <a:t>аллергенов, </a:t>
            </a:r>
            <a:r>
              <a:rPr lang="ru-RU" dirty="0" smtClean="0">
                <a:solidFill>
                  <a:srgbClr val="C00000"/>
                </a:solidFill>
                <a:latin typeface="Open Sans"/>
              </a:rPr>
              <a:t>триггеров.</a:t>
            </a:r>
            <a:endParaRPr lang="ru-RU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C00000"/>
                </a:solidFill>
                <a:latin typeface="Open Sans"/>
              </a:rPr>
              <a:t>Отказ </a:t>
            </a:r>
            <a:r>
              <a:rPr lang="ru-RU" dirty="0">
                <a:solidFill>
                  <a:srgbClr val="C00000"/>
                </a:solidFill>
                <a:latin typeface="Open Sans"/>
              </a:rPr>
              <a:t>от </a:t>
            </a:r>
            <a:r>
              <a:rPr lang="ru-RU" dirty="0" smtClean="0">
                <a:solidFill>
                  <a:srgbClr val="C00000"/>
                </a:solidFill>
                <a:latin typeface="Open Sans"/>
              </a:rPr>
              <a:t>курения.</a:t>
            </a:r>
            <a:endParaRPr lang="ru-RU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C00000"/>
                </a:solidFill>
                <a:latin typeface="Open Sans"/>
              </a:rPr>
              <a:t>Снижение </a:t>
            </a:r>
            <a:r>
              <a:rPr lang="ru-RU" dirty="0">
                <a:solidFill>
                  <a:srgbClr val="C00000"/>
                </a:solidFill>
                <a:latin typeface="Open Sans"/>
              </a:rPr>
              <a:t>массы </a:t>
            </a:r>
            <a:r>
              <a:rPr lang="ru-RU" dirty="0" smtClean="0">
                <a:solidFill>
                  <a:srgbClr val="C00000"/>
                </a:solidFill>
                <a:latin typeface="Open Sans"/>
              </a:rPr>
              <a:t>тела.</a:t>
            </a:r>
            <a:endParaRPr lang="ru-RU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C00000"/>
                </a:solidFill>
                <a:latin typeface="Open Sans"/>
              </a:rPr>
              <a:t>Дыхательные упражнения.</a:t>
            </a:r>
            <a:endParaRPr lang="ru-RU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C00000"/>
                </a:solidFill>
                <a:latin typeface="Open Sans"/>
              </a:rPr>
              <a:t>Регулярные </a:t>
            </a:r>
            <a:r>
              <a:rPr lang="ru-RU" dirty="0">
                <a:solidFill>
                  <a:srgbClr val="C00000"/>
                </a:solidFill>
                <a:latin typeface="Open Sans"/>
              </a:rPr>
              <a:t>физические </a:t>
            </a:r>
            <a:r>
              <a:rPr lang="ru-RU" dirty="0" smtClean="0">
                <a:solidFill>
                  <a:srgbClr val="C00000"/>
                </a:solidFill>
                <a:latin typeface="Open Sans"/>
              </a:rPr>
              <a:t>нагрузки.</a:t>
            </a:r>
            <a:endParaRPr lang="ru-RU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C00000"/>
                </a:solidFill>
                <a:latin typeface="Open Sans"/>
              </a:rPr>
              <a:t>Контроль </a:t>
            </a:r>
            <a:r>
              <a:rPr lang="ru-RU" dirty="0">
                <a:solidFill>
                  <a:srgbClr val="C00000"/>
                </a:solidFill>
                <a:latin typeface="Open Sans"/>
              </a:rPr>
              <a:t>депрессии, тревоги, </a:t>
            </a:r>
            <a:r>
              <a:rPr lang="ru-RU" dirty="0" smtClean="0">
                <a:solidFill>
                  <a:srgbClr val="C00000"/>
                </a:solidFill>
                <a:latin typeface="Open Sans"/>
              </a:rPr>
              <a:t>стресса.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C00000"/>
                </a:solidFill>
                <a:latin typeface="Open Sans"/>
              </a:rPr>
              <a:t>Бронхиальная </a:t>
            </a:r>
            <a:r>
              <a:rPr lang="ru-RU" dirty="0">
                <a:solidFill>
                  <a:srgbClr val="C00000"/>
                </a:solidFill>
                <a:latin typeface="Open Sans"/>
              </a:rPr>
              <a:t>термопластика.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2060"/>
                </a:solidFill>
                <a:latin typeface="Open Sans"/>
              </a:rPr>
              <a:t> • </a:t>
            </a:r>
            <a:r>
              <a:rPr lang="ru-RU" dirty="0" err="1">
                <a:solidFill>
                  <a:srgbClr val="002060"/>
                </a:solidFill>
                <a:latin typeface="Open Sans"/>
              </a:rPr>
              <a:t>Сублингвальная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 иммунотерапия при аллергическом рините и сенсибилизации к клещам домашней пыли с </a:t>
            </a:r>
            <a:r>
              <a:rPr lang="ru-RU" dirty="0" err="1">
                <a:solidFill>
                  <a:srgbClr val="002060"/>
                </a:solidFill>
                <a:latin typeface="Open Sans"/>
              </a:rPr>
              <a:t>персистирующей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 астмой, несмотря на ИКС.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Open Sans"/>
              </a:rPr>
              <a:t> • </a:t>
            </a:r>
            <a:r>
              <a:rPr lang="ru-RU" dirty="0" err="1">
                <a:solidFill>
                  <a:srgbClr val="002060"/>
                </a:solidFill>
                <a:latin typeface="Open Sans"/>
              </a:rPr>
              <a:t>Десенсибилизацация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 аспирином</a:t>
            </a:r>
            <a:r>
              <a:rPr lang="ru-RU" dirty="0" smtClean="0">
                <a:solidFill>
                  <a:srgbClr val="002060"/>
                </a:solidFill>
                <a:latin typeface="Open Sans"/>
              </a:rPr>
              <a:t>.</a:t>
            </a:r>
          </a:p>
          <a:p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Open Sans"/>
              </a:rPr>
              <a:t> • </a:t>
            </a:r>
            <a:r>
              <a:rPr lang="ru-RU" dirty="0" err="1">
                <a:solidFill>
                  <a:srgbClr val="002060"/>
                </a:solidFill>
                <a:latin typeface="Open Sans"/>
              </a:rPr>
              <a:t>Бронходилататоры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 пролонгированные: бета</a:t>
            </a:r>
            <a:r>
              <a:rPr lang="ru-RU" baseline="-25000" dirty="0">
                <a:solidFill>
                  <a:srgbClr val="002060"/>
                </a:solidFill>
                <a:latin typeface="Open Sans"/>
              </a:rPr>
              <a:t>2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-агонисты (</a:t>
            </a:r>
            <a:r>
              <a:rPr lang="ru-RU" dirty="0" err="1">
                <a:solidFill>
                  <a:srgbClr val="002060"/>
                </a:solidFill>
                <a:latin typeface="Open Sans"/>
              </a:rPr>
              <a:t>салметерол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Open Sans"/>
              </a:rPr>
              <a:t>формотерол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), </a:t>
            </a:r>
            <a:r>
              <a:rPr lang="ru-RU" dirty="0" err="1">
                <a:solidFill>
                  <a:srgbClr val="002060"/>
                </a:solidFill>
                <a:latin typeface="Open Sans"/>
              </a:rPr>
              <a:t>холинолитики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.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Open Sans"/>
              </a:rPr>
              <a:t> • Противовоспалительные препараты: кортикостероиды, </a:t>
            </a:r>
            <a:r>
              <a:rPr lang="ru-RU" dirty="0" err="1" smtClean="0">
                <a:solidFill>
                  <a:srgbClr val="002060"/>
                </a:solidFill>
                <a:latin typeface="Open Sans"/>
              </a:rPr>
              <a:t>антилейкотриены</a:t>
            </a:r>
            <a:r>
              <a:rPr lang="ru-RU" dirty="0" smtClean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(</a:t>
            </a:r>
            <a:r>
              <a:rPr lang="ru-RU" dirty="0" err="1">
                <a:solidFill>
                  <a:srgbClr val="002060"/>
                </a:solidFill>
                <a:latin typeface="Open Sans"/>
              </a:rPr>
              <a:t>зафирлукаст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Open Sans"/>
              </a:rPr>
              <a:t>монтелукаст</a:t>
            </a:r>
            <a:r>
              <a:rPr lang="ru-RU" dirty="0" smtClean="0">
                <a:solidFill>
                  <a:srgbClr val="002060"/>
                </a:solidFill>
                <a:latin typeface="Open Sans"/>
              </a:rPr>
              <a:t>).</a:t>
            </a:r>
          </a:p>
          <a:p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Open Sans"/>
              </a:rPr>
              <a:t> • Биологические препараты (эозинофильная/типа 2, рефрактерная): анти-</a:t>
            </a:r>
            <a:r>
              <a:rPr lang="ru-RU" dirty="0" err="1">
                <a:solidFill>
                  <a:srgbClr val="002060"/>
                </a:solidFill>
                <a:latin typeface="Open Sans"/>
              </a:rPr>
              <a:t>IgE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 (</a:t>
            </a:r>
            <a:r>
              <a:rPr lang="ru-RU" dirty="0" err="1">
                <a:solidFill>
                  <a:srgbClr val="002060"/>
                </a:solidFill>
                <a:latin typeface="Open Sans"/>
              </a:rPr>
              <a:t>омализумаб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), анти-IL5 (</a:t>
            </a:r>
            <a:r>
              <a:rPr lang="ru-RU" dirty="0" err="1">
                <a:solidFill>
                  <a:srgbClr val="002060"/>
                </a:solidFill>
                <a:latin typeface="Open Sans"/>
              </a:rPr>
              <a:t>меполизумаб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Open Sans"/>
              </a:rPr>
              <a:t>бенрализумаб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Open Sans"/>
              </a:rPr>
              <a:t>реслизумаб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), анти-IL4 (</a:t>
            </a:r>
            <a:r>
              <a:rPr lang="ru-RU" dirty="0" err="1">
                <a:solidFill>
                  <a:srgbClr val="002060"/>
                </a:solidFill>
                <a:latin typeface="Open Sans"/>
              </a:rPr>
              <a:t>дупилумаб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), блокаторы </a:t>
            </a:r>
            <a:r>
              <a:rPr lang="ru-RU" dirty="0" err="1">
                <a:solidFill>
                  <a:srgbClr val="002060"/>
                </a:solidFill>
                <a:latin typeface="Open Sans"/>
              </a:rPr>
              <a:t>лимфопоэтина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 (</a:t>
            </a:r>
            <a:r>
              <a:rPr lang="ru-RU" dirty="0" err="1">
                <a:solidFill>
                  <a:srgbClr val="002060"/>
                </a:solidFill>
                <a:latin typeface="Open Sans"/>
              </a:rPr>
              <a:t>тезепелумаб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).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Open Sans"/>
              </a:rPr>
              <a:t> • </a:t>
            </a:r>
            <a:r>
              <a:rPr lang="ru-RU" dirty="0" smtClean="0">
                <a:solidFill>
                  <a:srgbClr val="002060"/>
                </a:solidFill>
                <a:latin typeface="Open Sans"/>
              </a:rPr>
              <a:t>Вакцинация </a:t>
            </a:r>
            <a:r>
              <a:rPr lang="ru-RU" dirty="0">
                <a:solidFill>
                  <a:srgbClr val="002060"/>
                </a:solidFill>
                <a:latin typeface="Open Sans"/>
              </a:rPr>
              <a:t>против гриппа (тяжелая астма, </a:t>
            </a:r>
            <a:r>
              <a:rPr lang="ru-RU" dirty="0" smtClean="0">
                <a:solidFill>
                  <a:srgbClr val="002060"/>
                </a:solidFill>
                <a:latin typeface="Open Sans"/>
              </a:rPr>
              <a:t>пожилые).</a:t>
            </a:r>
          </a:p>
        </p:txBody>
      </p:sp>
    </p:spTree>
    <p:extLst>
      <p:ext uri="{BB962C8B-B14F-4D97-AF65-F5344CB8AC3E}">
        <p14:creationId xmlns:p14="http://schemas.microsoft.com/office/powerpoint/2010/main" val="28614651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5181" b="17268"/>
          <a:stretch/>
        </p:blipFill>
        <p:spPr>
          <a:xfrm>
            <a:off x="609600" y="647700"/>
            <a:ext cx="11009745" cy="405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54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5181" r="4558" b="15008"/>
          <a:stretch/>
        </p:blipFill>
        <p:spPr>
          <a:xfrm>
            <a:off x="348344" y="289250"/>
            <a:ext cx="11650824" cy="494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706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462" t="19247" r="10986"/>
          <a:stretch/>
        </p:blipFill>
        <p:spPr>
          <a:xfrm>
            <a:off x="681135" y="102637"/>
            <a:ext cx="11355355" cy="59933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1135" y="6267450"/>
            <a:ext cx="11129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Клинический протокол «Диагностика и лечение пациентов (взрослое население) с бронхиальной астмой», утв. постановлением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МЗ Республики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Беларусь 30.04.2024 № 84,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Электронный ресурс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URL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https://minzdrav.gov.by/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0891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6246" y="553055"/>
            <a:ext cx="921864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неотложной медицинской помощи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(ситуационная терапия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КДБА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потребности с целью купирования приступов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бронхоспазма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сальбутамол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ДАИ 100 мкг/доза,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сальбутамол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раствор для ингаляций 1 мг/1 мл (для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небулайзерной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терапии),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фенотерол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ДАИ 100 мкг/доза,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фенотерол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раствор для ингаляций 1 мг/1 мл (для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небулайзерной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терапии),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фиксированные комбинации КДБА/КДМА: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фенотерол/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ипратропия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бромид ДАИ 50 мкг + 20 мкг/доза,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фенотерол/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ипратропия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бромид раствор для ингаляций 0,5 мг + 0,25 мг/1 мл (для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небулайзерной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терапии).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6246" y="5403273"/>
            <a:ext cx="50153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ККБА – короткодействующие бета2 агонисты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ККМА – короткодействующие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мускариновые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антагонисты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ДАИ – дозированный аэрозольный ингалятор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5464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0147" y="627321"/>
            <a:ext cx="9296398" cy="255454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появлении симптомов БА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назначаются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комбинированные ЛС ИГКС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бронхолитик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быстрым началом действия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ИГКС/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сальбутамол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ДАИ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беклометазон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сальбутамол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50 мкг + 100 мкг/доза,  или 250 мкг + 100 мкг/доза,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ИГКС/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формотерол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ДАИ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беклометазон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формотерол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100 + 6 мкг/доза или ДПИ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будесонид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формотерол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80 мкг + 4,5 мкг доза, 160 мкг + 4,5 мкг доза.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0147" y="3879273"/>
            <a:ext cx="50153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ИГКС – ингаляционные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глюкокортикостероиды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ДАИ – дозированный аэрозольный ингалятор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ДПИ – дозированный порошковый ингалятор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0891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9169" y="724183"/>
            <a:ext cx="1108476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Ингаляционные ГКС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беклометазон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ДАИ 100 мкг/доза, 250 мкг/доза;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будесонид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ДАИ 100 мкг/доза, 200 мкг/доза;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флутиказон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ДАИ 50 мкг/доза, 125 мкг/доза, 250 мкг/доза;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омбинации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ИГКС с ДДБА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беклометазон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формотерол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ДАИ 100 мкг + 6 мкг/доза;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будесонид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формотерол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ДПИ 80 мкг + 4,5 мкг доза, 160 мкг + 4,5 мкг доза;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флутиказон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сальметерол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ДАИ 25 мкг + 50 мкг/доза, 25 мкг + 125 мкг/доза, 25 мкг + 250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мкг/доза;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флутиказон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сальметерол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ДПИ 50 мкг + 100 мкг/доза, 50 мкг + 250 мкг/доза, 50 мкг + 500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мкг/доза;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флутиказон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вилантерол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ДПИ 92 мкг + 22 мкг/доза, 184 мкг + 22 мкг/доза;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будесонид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суспензия для ингаляций 0,25 мг/мл или 0,5 мг/мл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небулах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2 мл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флутиказон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суспензия для ингаляций 0,25 мг/мл или 1 мг/мл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небулах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2 мл;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Системные ГКС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метилпреднизолон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таблетки 4 мг и 16 мг, преднизолон таблетки 5 мг;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424335" y="345233"/>
            <a:ext cx="5181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Глюкокортикостероды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для лечения БА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9943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1487" y="1211617"/>
            <a:ext cx="91906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Антилейкотриены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монтелукаст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таблетки, 10 мг;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Метилксантины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замедленного высвобождения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теофиллин, капсулы пролонгированного действия 100 мг, 200 мг, 300 мг, 350 мг;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Длительнодействующий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холинолитик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тиотропиум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бромид раствор для ингаляций в ДАИ 2,5 мкг/доза;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Биологическая терапия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анти-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IgE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омализумаб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125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мг/мл) </a:t>
            </a:r>
          </a:p>
          <a:p>
            <a:r>
              <a:rPr lang="ru-RU" sz="2000" dirty="0" smtClean="0"/>
              <a:t>+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GINA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анти-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IL5/5R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а, анти-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IL4R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а, анти-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TSLP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4061" y="5823530"/>
            <a:ext cx="108740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КЛИНИЧЕСКИЙ ПРОТОКОЛ «Диагностика и лечение пациентов (взрослое население) с бронхиальной астмой», утв. постановлением Министерства здравоохранения Республики Беларусь 30.04.2024 № 84, </a:t>
            </a:r>
            <a:r>
              <a:rPr lang="en-US" sz="1100" dirty="0"/>
              <a:t>[</a:t>
            </a:r>
            <a:r>
              <a:rPr lang="ru-RU" sz="1100" dirty="0"/>
              <a:t>Электронный ресурс</a:t>
            </a:r>
            <a:r>
              <a:rPr lang="en-US" sz="1100" dirty="0"/>
              <a:t>]</a:t>
            </a:r>
            <a:r>
              <a:rPr lang="ru-RU" sz="1100" dirty="0"/>
              <a:t>, </a:t>
            </a:r>
            <a:r>
              <a:rPr lang="en-US" sz="1100" dirty="0"/>
              <a:t>URL</a:t>
            </a:r>
            <a:r>
              <a:rPr lang="ru-RU" sz="1100" dirty="0"/>
              <a:t>:</a:t>
            </a:r>
            <a:r>
              <a:rPr lang="en-US" sz="1100" dirty="0"/>
              <a:t>https://minzdrav.gov.by/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4662" y="380900"/>
            <a:ext cx="5738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Лекарственные препараты для лечения БА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266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3854" t="7020" r="16562" b="7596"/>
          <a:stretch/>
        </p:blipFill>
        <p:spPr>
          <a:xfrm>
            <a:off x="286820" y="618768"/>
            <a:ext cx="5951420" cy="55159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6820" y="6339652"/>
            <a:ext cx="6009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Guo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-Parke H.</a:t>
            </a:r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Mechanisms of Virus-Induced Airway Immunity Dysfunction in the Pathogenesis of COPD Disease, Progression, and Exacerbation. Front.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Immunol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2020;11:1205.</a:t>
            </a:r>
            <a:endParaRPr lang="ru-RU" sz="9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3918" y="167620"/>
            <a:ext cx="360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Воспаление тканей при ХОБЛ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51600" y="625524"/>
            <a:ext cx="5616573" cy="55092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Воспаление преимущественно опосредовано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Th1, CD8+ T-лимфоцитами, нейтрофилами, макрофагами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Медиаторы воспаления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TNF-α, IFN-γ, протеазы (MMP), цитокины (IL-1, IL-6, ИЛ-8, TGF-β),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хемокины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CXC (MCP-1, GRO-α и GM-CSF),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нейтрофильные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хемоаттрактанты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 LTB4, IL-8, TNFα)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маркеров окислительного стресса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Воспаление локализуется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преимущественно в периферических дыхательных путях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распространяется на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интерстициальную ткань и паренхиму легких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приводя к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деструкции альвеол и формированию эмфиземы легких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некоторых больных ХОБЛ можно распознать преимущественное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воспаление Т2 в сочетании со значительной обратимостью и повышением эозинофилов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как в крови (≥300 клеток/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мкл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у 18,8–66,0%), так и в дыхательных путях (</a:t>
            </a:r>
            <a:r>
              <a:rPr lang="en-US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2%; у 31%)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77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Заголовок 1">
            <a:extLst>
              <a:ext uri="{FF2B5EF4-FFF2-40B4-BE49-F238E27FC236}">
                <a16:creationId xmlns:a16="http://schemas.microsoft.com/office/drawing/2014/main" id="{C8EB1D8C-38CF-4785-88C9-507678310D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3637" y="103332"/>
            <a:ext cx="8343900" cy="827088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Иммунотерапия при БА  </a:t>
            </a:r>
            <a:endParaRPr lang="ru-RU" alt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811" name="Содержимое 2">
            <a:extLst>
              <a:ext uri="{FF2B5EF4-FFF2-40B4-BE49-F238E27FC236}">
                <a16:creationId xmlns:a16="http://schemas.microsoft.com/office/drawing/2014/main" id="{6A9CDD5F-D87D-4060-B9A1-F9A65668AF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49058" y="1663629"/>
            <a:ext cx="6055014" cy="2786062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1-3 </a:t>
            </a:r>
            <a:r>
              <a:rPr lang="ru-RU" alt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ступени терапии </a:t>
            </a:r>
            <a:r>
              <a:rPr lang="ru-RU" alt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астмы</a:t>
            </a:r>
            <a:r>
              <a:rPr lang="ru-RU" alt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altLang="ru-RU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аллергенспецифическая</a:t>
            </a:r>
            <a:r>
              <a:rPr lang="ru-RU" alt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иммунотерапия должна проводиться всегда при </a:t>
            </a:r>
            <a:r>
              <a:rPr lang="ru-RU" altLang="ru-RU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аллергической/смешанной форме отсутствии </a:t>
            </a:r>
            <a:r>
              <a:rPr lang="ru-RU" alt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противопоказаний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1-4 ступени: аутосеротерапия, </a:t>
            </a:r>
            <a:r>
              <a:rPr lang="ru-RU" altLang="ru-RU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аутосерогистаминотерапия</a:t>
            </a:r>
            <a:endParaRPr lang="ru-RU" alt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ступень терапии астмы: </a:t>
            </a:r>
            <a:r>
              <a:rPr lang="ru-RU" altLang="ru-RU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моноклональные</a:t>
            </a:r>
            <a:r>
              <a:rPr lang="ru-RU" alt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антитела (анти-</a:t>
            </a:r>
            <a:r>
              <a:rPr lang="en-US" altLang="ru-RU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IgE</a:t>
            </a:r>
            <a:r>
              <a:rPr lang="ru-RU" alt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анти-ИЛ4/4</a:t>
            </a:r>
            <a:r>
              <a:rPr lang="en-US" alt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alt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анти-ИЛ-5/5</a:t>
            </a:r>
            <a:r>
              <a:rPr lang="en-US" alt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alt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анти-ИЛ4/ИЛ13, </a:t>
            </a:r>
            <a:r>
              <a:rPr lang="ru-RU" alt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анти-</a:t>
            </a:r>
            <a:r>
              <a:rPr lang="en-US" alt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TSLP</a:t>
            </a:r>
            <a:r>
              <a:rPr lang="ru-RU" alt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9812" name="Picture 2">
            <a:extLst>
              <a:ext uri="{FF2B5EF4-FFF2-40B4-BE49-F238E27FC236}">
                <a16:creationId xmlns:a16="http://schemas.microsoft.com/office/drawing/2014/main" id="{5954D75A-0B86-40CF-8706-82C646C24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57" y="1663629"/>
            <a:ext cx="4714010" cy="28019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3" name="Прямоугольник 1">
            <a:extLst>
              <a:ext uri="{FF2B5EF4-FFF2-40B4-BE49-F238E27FC236}">
                <a16:creationId xmlns:a16="http://schemas.microsoft.com/office/drawing/2014/main" id="{B50DCF28-2F9A-4849-AE2D-AD5E66DEA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757" y="5934653"/>
            <a:ext cx="1098131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</a:pPr>
            <a:r>
              <a:rPr lang="en-US" altLang="ru-RU" sz="1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Akdis</a:t>
            </a:r>
            <a:r>
              <a:rPr lang="en-US" alt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en-US" altLang="ru-RU" sz="1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Akdis</a:t>
            </a:r>
            <a:r>
              <a:rPr lang="en-US" alt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CA. Mechanisms</a:t>
            </a:r>
            <a:r>
              <a:rPr lang="ru-RU" alt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allergen-specific immunotherapy:</a:t>
            </a:r>
            <a:r>
              <a:rPr lang="ru-RU" alt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suppressor factors</a:t>
            </a:r>
            <a:r>
              <a:rPr lang="ru-RU" alt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in immune tolerance to</a:t>
            </a:r>
            <a:r>
              <a:rPr lang="ru-RU" alt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allergens. J Allergy </a:t>
            </a:r>
            <a:r>
              <a:rPr lang="en-US" altLang="ru-RU" sz="1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alt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Immunol</a:t>
            </a:r>
            <a:r>
              <a:rPr lang="ru-RU" alt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2014;133:621-631.</a:t>
            </a:r>
          </a:p>
        </p:txBody>
      </p:sp>
      <p:sp>
        <p:nvSpPr>
          <p:cNvPr id="119814" name="Прямоугольник 2">
            <a:extLst>
              <a:ext uri="{FF2B5EF4-FFF2-40B4-BE49-F238E27FC236}">
                <a16:creationId xmlns:a16="http://schemas.microsoft.com/office/drawing/2014/main" id="{3B7BD724-FDC0-40A2-800C-921BBF43A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318" y="1145383"/>
            <a:ext cx="481488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650"/>
              </a:spcBef>
              <a:buClr>
                <a:srgbClr val="000000"/>
              </a:buClr>
              <a:buSzPct val="100000"/>
            </a:pP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развития Т-клеточной толерантности при аллергии и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аутоиммунитете</a:t>
            </a:r>
            <a:endParaRPr lang="ru-RU" alt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177" t="25277" r="27500" b="14815"/>
          <a:stretch/>
        </p:blipFill>
        <p:spPr>
          <a:xfrm>
            <a:off x="1457325" y="123825"/>
            <a:ext cx="8743950" cy="57721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57325" y="6223580"/>
            <a:ext cx="85820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КЛИНИЧЕСКИЙ ПРОТОКОЛ «Диагностика и лечение пациентов (взрослое население) с бронхиальной астмой», утв.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постановлением МЗ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Республики Беларусь 30.04.2024 № 84,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Электронный ресурс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URL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https://minzdrav.gov.by/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812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4438" y="359586"/>
            <a:ext cx="1003168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Лечение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обострений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астмы</a:t>
            </a:r>
          </a:p>
          <a:p>
            <a:pPr>
              <a:lnSpc>
                <a:spcPct val="150000"/>
              </a:lnSpc>
            </a:pPr>
            <a:endParaRPr lang="ru-RU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Нетяжелые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обострения БА лечатся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амбулаторных условиях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требуют увеличения объема терапии – переход на ступень выше: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долгосрочный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переход на ступень выше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(по крайней мере в течение 2–3 месяцев) – сохранение симптомов и (или) обострения на фоне 2–3 месяцев терапии.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Перед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тем как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перейти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следующую ступень, необходимо оценить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технику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ингаляций,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приверженность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 терапии, модифицируемые факторы риска (курение, контакт 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аллергеном),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коморбидность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краткосрочный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переход на ступень выше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(1–2 недели) используется в случае эпизода вирусной инфекции или воздействия аллергена.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6515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9891" y="431044"/>
            <a:ext cx="1020618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АМБУЛАТОРНОЕ ЛЕЧЕНИЕ ОБОСТРЕНИЯ АСТМЫ </a:t>
            </a:r>
            <a:endParaRPr lang="ru-RU" b="1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GINA 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2024, </a:t>
            </a:r>
            <a:r>
              <a:rPr lang="ru-RU" sz="16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Клинич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протокол Республики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еларусь)</a:t>
            </a:r>
          </a:p>
          <a:p>
            <a:endParaRPr lang="ru-RU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Увеличить ингаляции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ИКС+формотерола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4 раза: </a:t>
            </a:r>
            <a:endParaRPr lang="ru-RU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доза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будесонид-формотерол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200/6 до 12 ингаляций (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беклометазон+формотерол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100/6 до 8 ингаляций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Короткодействующий бета</a:t>
            </a:r>
            <a:r>
              <a:rPr lang="ru-RU" baseline="-25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-агонист (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сальбутамол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фенотерол)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ингалятор 4–10 вдохов каждые 20 мин первый час, далее от 4–10 вдохов каждые 1–4 ч (через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спейсер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или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фиксированные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комбинации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КДБА/КДМА 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фенотерол/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ипратропия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бромид)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Преднизолон 40–50 мг/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однократно с оценкой эффекта через 4 ч: ОФВ</a:t>
            </a:r>
            <a:r>
              <a:rPr lang="ru-RU" baseline="-25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/ПСВ ≤60%, нет эффекта 48 ч, внезапные тяжелые обострения в анамнезе, 5–7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Далее терапия продолжается средними или высокими дозами ИГКС/ДДБА.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Пациенты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, которые не реагируют на лечение в течение 24 часов или состояние которых продолжает ухудшаться, подлежат госпитализации</a:t>
            </a:r>
            <a:endParaRPr lang="ru-RU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031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s://www.vsmu.by/images/phocagallery/vsmu/vsmu011.jpg">
            <a:extLst>
              <a:ext uri="{FF2B5EF4-FFF2-40B4-BE49-F238E27FC236}">
                <a16:creationId xmlns:a16="http://schemas.microsoft.com/office/drawing/2014/main" id="{69E15677-55D0-49A6-A875-AD5EA2CF5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Text Box 2">
            <a:extLst>
              <a:ext uri="{FF2B5EF4-FFF2-40B4-BE49-F238E27FC236}">
                <a16:creationId xmlns:a16="http://schemas.microsoft.com/office/drawing/2014/main" id="{A8D911BE-1520-4777-8727-34B76E894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514" y="620713"/>
            <a:ext cx="5768975" cy="53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i="1">
                <a:solidFill>
                  <a:schemeClr val="bg1"/>
                </a:solidFill>
                <a:latin typeface="Arial" panose="020B0604020202020204" pitchFamily="34" charset="0"/>
              </a:rPr>
              <a:t>Спасибо за внимание!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4373" y="346526"/>
            <a:ext cx="3692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Клиническая картина ХОБЛ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004" y="1108038"/>
            <a:ext cx="6056556" cy="47089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клинические признаки</a:t>
            </a:r>
          </a:p>
          <a:p>
            <a:endParaRPr lang="ru-RU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Возраст пациента старше 40 лет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Респираторные симптомы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одышка стойкая, прогрессирующая, усиление при физической нагрузке, респираторных инфекциях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хронический кашель (ежедневный, чаще днем, редко ночью (с выделением мокроты)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свистящее дыхание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рецидивирующие инфекции нижних дыхательных путей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Характерно медленное неуклонное нарастание респираторных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симптомов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6714" y="1108038"/>
            <a:ext cx="4012603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клинические признаки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(при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тяжелом течении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ХОБЛ)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Нереспираторные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симптомы: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Утомляемость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Потеря веса, анорексия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Гипотрофия мышц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Тревога и /или депрессия</a:t>
            </a:r>
          </a:p>
        </p:txBody>
      </p:sp>
    </p:spTree>
    <p:extLst>
      <p:ext uri="{BB962C8B-B14F-4D97-AF65-F5344CB8AC3E}">
        <p14:creationId xmlns:p14="http://schemas.microsoft.com/office/powerpoint/2010/main" val="2213395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6934" y="815913"/>
            <a:ext cx="9779611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Физикальное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обследование: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признаки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бронхообструкции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эмфиземы, легочного сердца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6934" y="1376093"/>
            <a:ext cx="9779611" cy="493981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Инструментальные методы исследований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</a:t>
            </a:r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Спирометрия</a:t>
            </a:r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ОФВ</a:t>
            </a:r>
            <a:r>
              <a:rPr lang="ru-RU" baseline="-25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/ФЖЕЛ &lt;70% после </a:t>
            </a:r>
            <a:r>
              <a:rPr lang="ru-RU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бронходилататора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ОФВ</a:t>
            </a:r>
            <a:r>
              <a:rPr lang="ru-RU" baseline="-25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&lt;80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</a:t>
            </a:r>
            <a:r>
              <a:rPr lang="ru-RU" b="1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Пульсоксиметрия</a:t>
            </a:r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гипоксемия SаO</a:t>
            </a:r>
            <a:r>
              <a:rPr lang="ru-RU" baseline="-25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&lt;92%, тяжелая &lt;80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6-минутной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ходьбы/велоэргометрия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Рентгенография грудной клетки: </a:t>
            </a:r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исключение других заболеваний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эмфизема, легочное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сердце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Компьютерная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томография: </a:t>
            </a:r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исключение других заболеваний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эмфизема, скрининг рака легких (ежегодно у курящих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• Эхокардиография: легочное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сердце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Бодиплетизмография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определить показатель ОЕЛ при снижении ФЖЕЛ (</a:t>
            </a:r>
            <a:r>
              <a:rPr lang="ru-RU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обструктивно-рестриктивные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нарушения)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9950" y="224955"/>
            <a:ext cx="2571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Диагностика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ХОБЛ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5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434" y="640794"/>
            <a:ext cx="11166857" cy="467820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Лабораторные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диагностики ХОБЛ </a:t>
            </a:r>
          </a:p>
          <a:p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Эритроцитоз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признак гипоксемии </a:t>
            </a:r>
            <a:endParaRPr lang="ru-RU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Эозинофилия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Т2-фенотип ХОБЛ (уровень Э определяет показания к назначению ингаляционных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глюкокортикостероидов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Лейкоцитоз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повышение СРБ – при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обострении 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Определение альфа1-антитрипсина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(молодым пациентам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45 лет, при быстром прогрессировании ХОБЛ,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наличии базальной эмфиземы, </a:t>
            </a:r>
            <a:r>
              <a:rPr lang="ru-RU" sz="2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семейного анамнеза 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эмфиземы в возрасте &lt;50 </a:t>
            </a:r>
            <a:r>
              <a:rPr lang="ru-RU" sz="2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КЩС крови и газов крови при сатурации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92%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6799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4479</Words>
  <Application>Microsoft Office PowerPoint</Application>
  <PresentationFormat>Широкоэкранный</PresentationFormat>
  <Paragraphs>413</Paragraphs>
  <Slides>64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5" baseType="lpstr">
      <vt:lpstr>Microsoft YaHei</vt:lpstr>
      <vt:lpstr>Arial</vt:lpstr>
      <vt:lpstr>Calibri</vt:lpstr>
      <vt:lpstr>Calibri Light</vt:lpstr>
      <vt:lpstr>Century Gothic</vt:lpstr>
      <vt:lpstr>Open Sans</vt:lpstr>
      <vt:lpstr>Segoe UI</vt:lpstr>
      <vt:lpstr>Tahoma</vt:lpstr>
      <vt:lpstr>Times New Roman</vt:lpstr>
      <vt:lpstr>Wingdings</vt:lpstr>
      <vt:lpstr>Тема Office</vt:lpstr>
      <vt:lpstr>Витебский государственный медицинский университет  Кафедра общей врачебной практики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Иммунотерапия при БА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VSMU</cp:lastModifiedBy>
  <cp:revision>105</cp:revision>
  <dcterms:created xsi:type="dcterms:W3CDTF">2024-10-11T10:43:21Z</dcterms:created>
  <dcterms:modified xsi:type="dcterms:W3CDTF">2024-12-02T07:15:25Z</dcterms:modified>
</cp:coreProperties>
</file>