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5" r:id="rId1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C35D31-EE13-4C7F-B4D2-5DF43DE7E01A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7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CD6E4-7A7C-4B4F-99D8-B6D1540A14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5B171-1F2C-4132-B884-EE4FA64441BF}">
      <dgm:prSet/>
      <dgm:spPr/>
      <dgm:t>
        <a:bodyPr/>
        <a:lstStyle/>
        <a:p>
          <a:r>
            <a:rPr lang="ru-RU" b="0" i="0" dirty="0"/>
            <a:t>ВИЧ передается только тремя путями: </a:t>
          </a:r>
          <a:endParaRPr lang="en-US" dirty="0"/>
        </a:p>
      </dgm:t>
    </dgm:pt>
    <dgm:pt modelId="{2F70816D-5364-4D4D-8A80-216AE769B802}" type="parTrans" cxnId="{EEAE78D3-9E9A-4846-98DE-FD30E8584623}">
      <dgm:prSet/>
      <dgm:spPr/>
      <dgm:t>
        <a:bodyPr/>
        <a:lstStyle/>
        <a:p>
          <a:endParaRPr lang="en-US"/>
        </a:p>
      </dgm:t>
    </dgm:pt>
    <dgm:pt modelId="{E1FEA41A-6A64-4434-B45A-3EB3D7AA4C2A}" type="sibTrans" cxnId="{EEAE78D3-9E9A-4846-98DE-FD30E8584623}">
      <dgm:prSet/>
      <dgm:spPr/>
      <dgm:t>
        <a:bodyPr/>
        <a:lstStyle/>
        <a:p>
          <a:endParaRPr lang="en-US"/>
        </a:p>
      </dgm:t>
    </dgm:pt>
    <dgm:pt modelId="{F3A9BEDC-142D-4DBE-A3AA-8D264EB7A253}">
      <dgm:prSet/>
      <dgm:spPr/>
      <dgm:t>
        <a:bodyPr/>
        <a:lstStyle/>
        <a:p>
          <a:r>
            <a:rPr lang="ru-RU" b="0" i="0" dirty="0"/>
            <a:t>«кровь в кровь» (преимущественно через иглы и шприцы, загрязненные кровью больного ВИЧ-инфекцией); </a:t>
          </a:r>
          <a:endParaRPr lang="en-US" dirty="0"/>
        </a:p>
      </dgm:t>
    </dgm:pt>
    <dgm:pt modelId="{000C8D44-982E-4E0E-BEBC-A4D70D7E328B}" type="parTrans" cxnId="{CC3B705B-8A7C-42B4-8639-88FB43ABC806}">
      <dgm:prSet/>
      <dgm:spPr/>
      <dgm:t>
        <a:bodyPr/>
        <a:lstStyle/>
        <a:p>
          <a:endParaRPr lang="en-US"/>
        </a:p>
      </dgm:t>
    </dgm:pt>
    <dgm:pt modelId="{470FE727-FEEE-4525-9D7A-F47AC2E80F43}" type="sibTrans" cxnId="{CC3B705B-8A7C-42B4-8639-88FB43ABC806}">
      <dgm:prSet/>
      <dgm:spPr/>
      <dgm:t>
        <a:bodyPr/>
        <a:lstStyle/>
        <a:p>
          <a:endParaRPr lang="en-US"/>
        </a:p>
      </dgm:t>
    </dgm:pt>
    <dgm:pt modelId="{04A237EF-E59B-4560-82D7-EB66C50ED820}">
      <dgm:prSet/>
      <dgm:spPr/>
      <dgm:t>
        <a:bodyPr/>
        <a:lstStyle/>
        <a:p>
          <a:r>
            <a:rPr lang="ru-RU" b="0" i="0" dirty="0"/>
            <a:t>от матери ребенку (во время беременности, в родах и при грудном вскармливании).</a:t>
          </a:r>
          <a:endParaRPr lang="en-US" dirty="0"/>
        </a:p>
      </dgm:t>
    </dgm:pt>
    <dgm:pt modelId="{9DC05834-243E-4D05-8D38-4249F1BDF784}" type="parTrans" cxnId="{52A90097-660C-43DA-8A27-34350FB5D190}">
      <dgm:prSet/>
      <dgm:spPr/>
      <dgm:t>
        <a:bodyPr/>
        <a:lstStyle/>
        <a:p>
          <a:endParaRPr lang="en-US"/>
        </a:p>
      </dgm:t>
    </dgm:pt>
    <dgm:pt modelId="{C3BD6D57-6882-4C66-BDBF-3DD0F203F2CE}" type="sibTrans" cxnId="{52A90097-660C-43DA-8A27-34350FB5D190}">
      <dgm:prSet/>
      <dgm:spPr/>
      <dgm:t>
        <a:bodyPr/>
        <a:lstStyle/>
        <a:p>
          <a:endParaRPr lang="en-US"/>
        </a:p>
      </dgm:t>
    </dgm:pt>
    <dgm:pt modelId="{874CCC7C-CD8D-4A1D-B98B-CA7768E9FA09}">
      <dgm:prSet/>
      <dgm:spPr/>
      <dgm:t>
        <a:bodyPr/>
        <a:lstStyle/>
        <a:p>
          <a:r>
            <a:rPr lang="ru-RU" b="0" i="0" dirty="0"/>
            <a:t>половым путем (при любом незащищенном половом контакте, т.е. без презерватива); </a:t>
          </a:r>
          <a:endParaRPr lang="en-US" dirty="0"/>
        </a:p>
      </dgm:t>
    </dgm:pt>
    <dgm:pt modelId="{2BFBEC25-6859-4415-8273-61FFDE42DA74}" type="sibTrans" cxnId="{796AF936-9048-4101-A0F1-32A5224C7EA6}">
      <dgm:prSet/>
      <dgm:spPr/>
      <dgm:t>
        <a:bodyPr/>
        <a:lstStyle/>
        <a:p>
          <a:endParaRPr lang="en-US"/>
        </a:p>
      </dgm:t>
    </dgm:pt>
    <dgm:pt modelId="{9B8D336D-5B10-4738-876B-C2F0D1CF6CCB}" type="parTrans" cxnId="{796AF936-9048-4101-A0F1-32A5224C7EA6}">
      <dgm:prSet/>
      <dgm:spPr/>
      <dgm:t>
        <a:bodyPr/>
        <a:lstStyle/>
        <a:p>
          <a:endParaRPr lang="en-US"/>
        </a:p>
      </dgm:t>
    </dgm:pt>
    <dgm:pt modelId="{D55E9F68-B5D1-46F7-A651-95E87D7B0947}" type="pres">
      <dgm:prSet presAssocID="{539CD6E4-7A7C-4B4F-99D8-B6D1540A14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38A6C1-F823-4F65-9FC0-FC4ED1EB95C2}" type="pres">
      <dgm:prSet presAssocID="{F8B5B171-1F2C-4132-B884-EE4FA64441BF}" presName="parentText" presStyleLbl="node1" presStyleIdx="0" presStyleCnt="1" custLinFactNeighborX="-120" custLinFactNeighborY="-4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B79F7-512B-456D-9E7F-A3CB4B654161}" type="pres">
      <dgm:prSet presAssocID="{F8B5B171-1F2C-4132-B884-EE4FA64441B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3B705B-8A7C-42B4-8639-88FB43ABC806}" srcId="{F8B5B171-1F2C-4132-B884-EE4FA64441BF}" destId="{F3A9BEDC-142D-4DBE-A3AA-8D264EB7A253}" srcOrd="0" destOrd="0" parTransId="{000C8D44-982E-4E0E-BEBC-A4D70D7E328B}" sibTransId="{470FE727-FEEE-4525-9D7A-F47AC2E80F43}"/>
    <dgm:cxn modelId="{213E12E9-DA99-45BC-8900-C0F826960AA8}" type="presOf" srcId="{874CCC7C-CD8D-4A1D-B98B-CA7768E9FA09}" destId="{A34B79F7-512B-456D-9E7F-A3CB4B654161}" srcOrd="0" destOrd="1" presId="urn:microsoft.com/office/officeart/2005/8/layout/vList2"/>
    <dgm:cxn modelId="{6C35B6EA-E810-4C7E-B9CD-6CCEE1174D6B}" type="presOf" srcId="{F8B5B171-1F2C-4132-B884-EE4FA64441BF}" destId="{8D38A6C1-F823-4F65-9FC0-FC4ED1EB95C2}" srcOrd="0" destOrd="0" presId="urn:microsoft.com/office/officeart/2005/8/layout/vList2"/>
    <dgm:cxn modelId="{2A7E113B-28B9-4D8E-AED0-31F6D9F57D3D}" type="presOf" srcId="{F3A9BEDC-142D-4DBE-A3AA-8D264EB7A253}" destId="{A34B79F7-512B-456D-9E7F-A3CB4B654161}" srcOrd="0" destOrd="0" presId="urn:microsoft.com/office/officeart/2005/8/layout/vList2"/>
    <dgm:cxn modelId="{41C62873-8CC7-46E2-9511-76A5E0A2D478}" type="presOf" srcId="{539CD6E4-7A7C-4B4F-99D8-B6D1540A1418}" destId="{D55E9F68-B5D1-46F7-A651-95E87D7B0947}" srcOrd="0" destOrd="0" presId="urn:microsoft.com/office/officeart/2005/8/layout/vList2"/>
    <dgm:cxn modelId="{EEAE78D3-9E9A-4846-98DE-FD30E8584623}" srcId="{539CD6E4-7A7C-4B4F-99D8-B6D1540A1418}" destId="{F8B5B171-1F2C-4132-B884-EE4FA64441BF}" srcOrd="0" destOrd="0" parTransId="{2F70816D-5364-4D4D-8A80-216AE769B802}" sibTransId="{E1FEA41A-6A64-4434-B45A-3EB3D7AA4C2A}"/>
    <dgm:cxn modelId="{796AF936-9048-4101-A0F1-32A5224C7EA6}" srcId="{F8B5B171-1F2C-4132-B884-EE4FA64441BF}" destId="{874CCC7C-CD8D-4A1D-B98B-CA7768E9FA09}" srcOrd="1" destOrd="0" parTransId="{9B8D336D-5B10-4738-876B-C2F0D1CF6CCB}" sibTransId="{2BFBEC25-6859-4415-8273-61FFDE42DA74}"/>
    <dgm:cxn modelId="{52A90097-660C-43DA-8A27-34350FB5D190}" srcId="{F8B5B171-1F2C-4132-B884-EE4FA64441BF}" destId="{04A237EF-E59B-4560-82D7-EB66C50ED820}" srcOrd="2" destOrd="0" parTransId="{9DC05834-243E-4D05-8D38-4249F1BDF784}" sibTransId="{C3BD6D57-6882-4C66-BDBF-3DD0F203F2CE}"/>
    <dgm:cxn modelId="{5E548B68-B7B1-4A40-A775-6B896A85BE90}" type="presOf" srcId="{04A237EF-E59B-4560-82D7-EB66C50ED820}" destId="{A34B79F7-512B-456D-9E7F-A3CB4B654161}" srcOrd="0" destOrd="2" presId="urn:microsoft.com/office/officeart/2005/8/layout/vList2"/>
    <dgm:cxn modelId="{40935033-3872-4F24-8885-E45B7A81AA48}" type="presParOf" srcId="{D55E9F68-B5D1-46F7-A651-95E87D7B0947}" destId="{8D38A6C1-F823-4F65-9FC0-FC4ED1EB95C2}" srcOrd="0" destOrd="0" presId="urn:microsoft.com/office/officeart/2005/8/layout/vList2"/>
    <dgm:cxn modelId="{3337C495-7C2E-4FB2-B319-593302ACE438}" type="presParOf" srcId="{D55E9F68-B5D1-46F7-A651-95E87D7B0947}" destId="{A34B79F7-512B-456D-9E7F-A3CB4B6541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43216A-06F3-4470-95C4-BD938737EB5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F8332A77-B595-4AFB-8AE7-AFE0AC174C3A}">
      <dgm:prSet/>
      <dgm:spPr/>
      <dgm:t>
        <a:bodyPr/>
        <a:lstStyle/>
        <a:p>
          <a:r>
            <a:rPr lang="ru-RU" b="0" i="0"/>
            <a:t>Кровь</a:t>
          </a:r>
          <a:endParaRPr lang="en-US"/>
        </a:p>
      </dgm:t>
    </dgm:pt>
    <dgm:pt modelId="{2EC27A85-5E00-4992-9C46-208EE49C3326}" type="parTrans" cxnId="{343EB91E-7B43-4887-B919-D95F752E7029}">
      <dgm:prSet/>
      <dgm:spPr/>
      <dgm:t>
        <a:bodyPr/>
        <a:lstStyle/>
        <a:p>
          <a:endParaRPr lang="en-US"/>
        </a:p>
      </dgm:t>
    </dgm:pt>
    <dgm:pt modelId="{178B3503-EECE-4F42-9D94-7D092D075D07}" type="sibTrans" cxnId="{343EB91E-7B43-4887-B919-D95F752E7029}">
      <dgm:prSet/>
      <dgm:spPr/>
      <dgm:t>
        <a:bodyPr/>
        <a:lstStyle/>
        <a:p>
          <a:endParaRPr lang="en-US"/>
        </a:p>
      </dgm:t>
    </dgm:pt>
    <dgm:pt modelId="{FAC74129-CC4F-4803-BBE2-89E5B743C703}">
      <dgm:prSet/>
      <dgm:spPr/>
      <dgm:t>
        <a:bodyPr/>
        <a:lstStyle/>
        <a:p>
          <a:r>
            <a:rPr lang="ru-RU" b="0" i="0"/>
            <a:t>Грудное молоко</a:t>
          </a:r>
          <a:endParaRPr lang="en-US"/>
        </a:p>
      </dgm:t>
    </dgm:pt>
    <dgm:pt modelId="{02ACF3AF-3853-4387-9314-8D7AA76E37F2}" type="parTrans" cxnId="{7688FC37-83B3-4E19-91B0-3665A9D44CE2}">
      <dgm:prSet/>
      <dgm:spPr/>
      <dgm:t>
        <a:bodyPr/>
        <a:lstStyle/>
        <a:p>
          <a:endParaRPr lang="en-US"/>
        </a:p>
      </dgm:t>
    </dgm:pt>
    <dgm:pt modelId="{6822D7E6-AA58-41CD-A57E-EB0E415CAD81}" type="sibTrans" cxnId="{7688FC37-83B3-4E19-91B0-3665A9D44CE2}">
      <dgm:prSet/>
      <dgm:spPr/>
      <dgm:t>
        <a:bodyPr/>
        <a:lstStyle/>
        <a:p>
          <a:endParaRPr lang="en-US"/>
        </a:p>
      </dgm:t>
    </dgm:pt>
    <dgm:pt modelId="{AC7CD6F9-8F99-4571-A1EA-0D8E4A63FD26}">
      <dgm:prSet/>
      <dgm:spPr/>
      <dgm:t>
        <a:bodyPr/>
        <a:lstStyle/>
        <a:p>
          <a:r>
            <a:rPr lang="ru-RU" b="0" i="0"/>
            <a:t>Сперму</a:t>
          </a:r>
          <a:endParaRPr lang="en-US"/>
        </a:p>
      </dgm:t>
    </dgm:pt>
    <dgm:pt modelId="{E8121434-88B8-46B2-8EBA-902BE797E046}" type="parTrans" cxnId="{10C785D3-31B1-49B3-9A80-F9F12E73F2A9}">
      <dgm:prSet/>
      <dgm:spPr/>
      <dgm:t>
        <a:bodyPr/>
        <a:lstStyle/>
        <a:p>
          <a:endParaRPr lang="en-US"/>
        </a:p>
      </dgm:t>
    </dgm:pt>
    <dgm:pt modelId="{594BA1EA-A905-429C-8AC2-60F01F9864AB}" type="sibTrans" cxnId="{10C785D3-31B1-49B3-9A80-F9F12E73F2A9}">
      <dgm:prSet/>
      <dgm:spPr/>
      <dgm:t>
        <a:bodyPr/>
        <a:lstStyle/>
        <a:p>
          <a:endParaRPr lang="en-US"/>
        </a:p>
      </dgm:t>
    </dgm:pt>
    <dgm:pt modelId="{7DA43761-D504-4BAC-BCAD-1AA7C95315D5}">
      <dgm:prSet/>
      <dgm:spPr/>
      <dgm:t>
        <a:bodyPr/>
        <a:lstStyle/>
        <a:p>
          <a:r>
            <a:rPr lang="ru-RU" b="0" i="0"/>
            <a:t>Вагинальный секрет</a:t>
          </a:r>
          <a:endParaRPr lang="en-US"/>
        </a:p>
      </dgm:t>
    </dgm:pt>
    <dgm:pt modelId="{C269F417-54B2-4E28-8555-607D5CC033AD}" type="parTrans" cxnId="{4D65EBE3-2368-42EC-BF08-D13E35E4F806}">
      <dgm:prSet/>
      <dgm:spPr/>
      <dgm:t>
        <a:bodyPr/>
        <a:lstStyle/>
        <a:p>
          <a:endParaRPr lang="en-US"/>
        </a:p>
      </dgm:t>
    </dgm:pt>
    <dgm:pt modelId="{ED22E7B8-9BD7-4B3D-8442-A686A7DF712D}" type="sibTrans" cxnId="{4D65EBE3-2368-42EC-BF08-D13E35E4F806}">
      <dgm:prSet/>
      <dgm:spPr/>
      <dgm:t>
        <a:bodyPr/>
        <a:lstStyle/>
        <a:p>
          <a:endParaRPr lang="en-US"/>
        </a:p>
      </dgm:t>
    </dgm:pt>
    <dgm:pt modelId="{4F68A3A7-E4A4-42E9-AA1C-A633194B179E}" type="pres">
      <dgm:prSet presAssocID="{AC43216A-06F3-4470-95C4-BD938737EB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DCE021-1C26-4DEF-8CEB-92D547DA639B}" type="pres">
      <dgm:prSet presAssocID="{F8332A77-B595-4AFB-8AE7-AFE0AC174C3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1273-0790-4400-A861-D20B35055E31}" type="pres">
      <dgm:prSet presAssocID="{178B3503-EECE-4F42-9D94-7D092D075D07}" presName="spacer" presStyleCnt="0"/>
      <dgm:spPr/>
    </dgm:pt>
    <dgm:pt modelId="{44F0DCAD-94A5-4A18-8D03-B103450C88F0}" type="pres">
      <dgm:prSet presAssocID="{FAC74129-CC4F-4803-BBE2-89E5B743C7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DA816-DE82-40E7-B60C-0B68599F8054}" type="pres">
      <dgm:prSet presAssocID="{6822D7E6-AA58-41CD-A57E-EB0E415CAD81}" presName="spacer" presStyleCnt="0"/>
      <dgm:spPr/>
    </dgm:pt>
    <dgm:pt modelId="{7DF77FDF-F4F1-4680-BDF5-C8AA4D2D72F0}" type="pres">
      <dgm:prSet presAssocID="{AC7CD6F9-8F99-4571-A1EA-0D8E4A63FD2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CF451-F71F-477B-81F9-9EB79E0351A8}" type="pres">
      <dgm:prSet presAssocID="{594BA1EA-A905-429C-8AC2-60F01F9864AB}" presName="spacer" presStyleCnt="0"/>
      <dgm:spPr/>
    </dgm:pt>
    <dgm:pt modelId="{5715B0CE-F749-4C8C-A9AB-086E8E03B15D}" type="pres">
      <dgm:prSet presAssocID="{7DA43761-D504-4BAC-BCAD-1AA7C95315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88FC37-83B3-4E19-91B0-3665A9D44CE2}" srcId="{AC43216A-06F3-4470-95C4-BD938737EB54}" destId="{FAC74129-CC4F-4803-BBE2-89E5B743C703}" srcOrd="1" destOrd="0" parTransId="{02ACF3AF-3853-4387-9314-8D7AA76E37F2}" sibTransId="{6822D7E6-AA58-41CD-A57E-EB0E415CAD81}"/>
    <dgm:cxn modelId="{EADB32BE-3389-40F9-AF6D-55AC165F7C5F}" type="presOf" srcId="{AC7CD6F9-8F99-4571-A1EA-0D8E4A63FD26}" destId="{7DF77FDF-F4F1-4680-BDF5-C8AA4D2D72F0}" srcOrd="0" destOrd="0" presId="urn:microsoft.com/office/officeart/2005/8/layout/vList2"/>
    <dgm:cxn modelId="{94095CF1-C50F-492F-A131-BD5A489C59AF}" type="presOf" srcId="{F8332A77-B595-4AFB-8AE7-AFE0AC174C3A}" destId="{23DCE021-1C26-4DEF-8CEB-92D547DA639B}" srcOrd="0" destOrd="0" presId="urn:microsoft.com/office/officeart/2005/8/layout/vList2"/>
    <dgm:cxn modelId="{343EB91E-7B43-4887-B919-D95F752E7029}" srcId="{AC43216A-06F3-4470-95C4-BD938737EB54}" destId="{F8332A77-B595-4AFB-8AE7-AFE0AC174C3A}" srcOrd="0" destOrd="0" parTransId="{2EC27A85-5E00-4992-9C46-208EE49C3326}" sibTransId="{178B3503-EECE-4F42-9D94-7D092D075D07}"/>
    <dgm:cxn modelId="{4D65EBE3-2368-42EC-BF08-D13E35E4F806}" srcId="{AC43216A-06F3-4470-95C4-BD938737EB54}" destId="{7DA43761-D504-4BAC-BCAD-1AA7C95315D5}" srcOrd="3" destOrd="0" parTransId="{C269F417-54B2-4E28-8555-607D5CC033AD}" sibTransId="{ED22E7B8-9BD7-4B3D-8442-A686A7DF712D}"/>
    <dgm:cxn modelId="{EB55BFB9-95BD-43F4-9B06-9E18D20F92AF}" type="presOf" srcId="{FAC74129-CC4F-4803-BBE2-89E5B743C703}" destId="{44F0DCAD-94A5-4A18-8D03-B103450C88F0}" srcOrd="0" destOrd="0" presId="urn:microsoft.com/office/officeart/2005/8/layout/vList2"/>
    <dgm:cxn modelId="{F5E2937E-CD4E-423C-AC84-07D78610C229}" type="presOf" srcId="{AC43216A-06F3-4470-95C4-BD938737EB54}" destId="{4F68A3A7-E4A4-42E9-AA1C-A633194B179E}" srcOrd="0" destOrd="0" presId="urn:microsoft.com/office/officeart/2005/8/layout/vList2"/>
    <dgm:cxn modelId="{10C785D3-31B1-49B3-9A80-F9F12E73F2A9}" srcId="{AC43216A-06F3-4470-95C4-BD938737EB54}" destId="{AC7CD6F9-8F99-4571-A1EA-0D8E4A63FD26}" srcOrd="2" destOrd="0" parTransId="{E8121434-88B8-46B2-8EBA-902BE797E046}" sibTransId="{594BA1EA-A905-429C-8AC2-60F01F9864AB}"/>
    <dgm:cxn modelId="{23DC1037-623D-4746-BA21-3AF1524F9881}" type="presOf" srcId="{7DA43761-D504-4BAC-BCAD-1AA7C95315D5}" destId="{5715B0CE-F749-4C8C-A9AB-086E8E03B15D}" srcOrd="0" destOrd="0" presId="urn:microsoft.com/office/officeart/2005/8/layout/vList2"/>
    <dgm:cxn modelId="{4BD4FEF0-361F-46E1-8E62-8AD2C726EB96}" type="presParOf" srcId="{4F68A3A7-E4A4-42E9-AA1C-A633194B179E}" destId="{23DCE021-1C26-4DEF-8CEB-92D547DA639B}" srcOrd="0" destOrd="0" presId="urn:microsoft.com/office/officeart/2005/8/layout/vList2"/>
    <dgm:cxn modelId="{CEA7F362-43C0-4899-AA2A-0ED4AB78A931}" type="presParOf" srcId="{4F68A3A7-E4A4-42E9-AA1C-A633194B179E}" destId="{9E821273-0790-4400-A861-D20B35055E31}" srcOrd="1" destOrd="0" presId="urn:microsoft.com/office/officeart/2005/8/layout/vList2"/>
    <dgm:cxn modelId="{F0A0D6E9-3D6D-40B0-9DF0-D22EC6A084CC}" type="presParOf" srcId="{4F68A3A7-E4A4-42E9-AA1C-A633194B179E}" destId="{44F0DCAD-94A5-4A18-8D03-B103450C88F0}" srcOrd="2" destOrd="0" presId="urn:microsoft.com/office/officeart/2005/8/layout/vList2"/>
    <dgm:cxn modelId="{B802A7E4-4CC2-42AF-AAA8-1E9965B0F5F9}" type="presParOf" srcId="{4F68A3A7-E4A4-42E9-AA1C-A633194B179E}" destId="{D3CDA816-DE82-40E7-B60C-0B68599F8054}" srcOrd="3" destOrd="0" presId="urn:microsoft.com/office/officeart/2005/8/layout/vList2"/>
    <dgm:cxn modelId="{7DD24ED1-36E1-46A1-8248-CDD0594A5265}" type="presParOf" srcId="{4F68A3A7-E4A4-42E9-AA1C-A633194B179E}" destId="{7DF77FDF-F4F1-4680-BDF5-C8AA4D2D72F0}" srcOrd="4" destOrd="0" presId="urn:microsoft.com/office/officeart/2005/8/layout/vList2"/>
    <dgm:cxn modelId="{284C4E89-6CE6-4A1D-B5E4-DC593E1AB3BC}" type="presParOf" srcId="{4F68A3A7-E4A4-42E9-AA1C-A633194B179E}" destId="{ABACF451-F71F-477B-81F9-9EB79E0351A8}" srcOrd="5" destOrd="0" presId="urn:microsoft.com/office/officeart/2005/8/layout/vList2"/>
    <dgm:cxn modelId="{21FC439D-17F8-467C-BAF2-622AE7352560}" type="presParOf" srcId="{4F68A3A7-E4A4-42E9-AA1C-A633194B179E}" destId="{5715B0CE-F749-4C8C-A9AB-086E8E03B1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8A6C1-F823-4F65-9FC0-FC4ED1EB95C2}">
      <dsp:nvSpPr>
        <dsp:cNvPr id="0" name=""/>
        <dsp:cNvSpPr/>
      </dsp:nvSpPr>
      <dsp:spPr>
        <a:xfrm>
          <a:off x="0" y="3977"/>
          <a:ext cx="10895369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i="0" kern="1200" dirty="0"/>
            <a:t>ВИЧ передается только тремя путями: </a:t>
          </a:r>
          <a:endParaRPr lang="en-US" sz="3500" kern="1200" dirty="0"/>
        </a:p>
      </dsp:txBody>
      <dsp:txXfrm>
        <a:off x="40980" y="44957"/>
        <a:ext cx="10813409" cy="757514"/>
      </dsp:txXfrm>
    </dsp:sp>
    <dsp:sp modelId="{A34B79F7-512B-456D-9E7F-A3CB4B654161}">
      <dsp:nvSpPr>
        <dsp:cNvPr id="0" name=""/>
        <dsp:cNvSpPr/>
      </dsp:nvSpPr>
      <dsp:spPr>
        <a:xfrm>
          <a:off x="0" y="854000"/>
          <a:ext cx="10895369" cy="253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928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b="0" i="0" kern="1200" dirty="0"/>
            <a:t>«кровь в кровь» (преимущественно через иглы и шприцы, загрязненные кровью больного ВИЧ-инфекцией);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b="0" i="0" kern="1200" dirty="0"/>
            <a:t>половым путем (при любом незащищенном половом контакте, т.е. без презерватива);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b="0" i="0" kern="1200" dirty="0"/>
            <a:t>от матери ребенку (во время беременности, в родах и при грудном вскармливании).</a:t>
          </a:r>
          <a:endParaRPr lang="en-US" sz="2700" kern="1200" dirty="0"/>
        </a:p>
      </dsp:txBody>
      <dsp:txXfrm>
        <a:off x="0" y="854000"/>
        <a:ext cx="10895369" cy="2535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CE021-1C26-4DEF-8CEB-92D547DA639B}">
      <dsp:nvSpPr>
        <dsp:cNvPr id="0" name=""/>
        <dsp:cNvSpPr/>
      </dsp:nvSpPr>
      <dsp:spPr>
        <a:xfrm>
          <a:off x="0" y="37530"/>
          <a:ext cx="6496050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0" i="0" kern="1200"/>
            <a:t>Кровь</a:t>
          </a:r>
          <a:endParaRPr lang="en-US" sz="4300" kern="1200"/>
        </a:p>
      </dsp:txBody>
      <dsp:txXfrm>
        <a:off x="50347" y="87877"/>
        <a:ext cx="6395356" cy="930660"/>
      </dsp:txXfrm>
    </dsp:sp>
    <dsp:sp modelId="{44F0DCAD-94A5-4A18-8D03-B103450C88F0}">
      <dsp:nvSpPr>
        <dsp:cNvPr id="0" name=""/>
        <dsp:cNvSpPr/>
      </dsp:nvSpPr>
      <dsp:spPr>
        <a:xfrm>
          <a:off x="0" y="1192725"/>
          <a:ext cx="6496050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0" i="0" kern="1200"/>
            <a:t>Грудное молоко</a:t>
          </a:r>
          <a:endParaRPr lang="en-US" sz="4300" kern="1200"/>
        </a:p>
      </dsp:txBody>
      <dsp:txXfrm>
        <a:off x="50347" y="1243072"/>
        <a:ext cx="6395356" cy="930660"/>
      </dsp:txXfrm>
    </dsp:sp>
    <dsp:sp modelId="{7DF77FDF-F4F1-4680-BDF5-C8AA4D2D72F0}">
      <dsp:nvSpPr>
        <dsp:cNvPr id="0" name=""/>
        <dsp:cNvSpPr/>
      </dsp:nvSpPr>
      <dsp:spPr>
        <a:xfrm>
          <a:off x="0" y="2347920"/>
          <a:ext cx="6496050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0" i="0" kern="1200"/>
            <a:t>Сперму</a:t>
          </a:r>
          <a:endParaRPr lang="en-US" sz="4300" kern="1200"/>
        </a:p>
      </dsp:txBody>
      <dsp:txXfrm>
        <a:off x="50347" y="2398267"/>
        <a:ext cx="6395356" cy="930660"/>
      </dsp:txXfrm>
    </dsp:sp>
    <dsp:sp modelId="{5715B0CE-F749-4C8C-A9AB-086E8E03B15D}">
      <dsp:nvSpPr>
        <dsp:cNvPr id="0" name=""/>
        <dsp:cNvSpPr/>
      </dsp:nvSpPr>
      <dsp:spPr>
        <a:xfrm>
          <a:off x="0" y="3503115"/>
          <a:ext cx="6496050" cy="1031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0" i="0" kern="1200"/>
            <a:t>Вагинальный секрет</a:t>
          </a:r>
          <a:endParaRPr lang="en-US" sz="4300" kern="1200"/>
        </a:p>
      </dsp:txBody>
      <dsp:txXfrm>
        <a:off x="50347" y="3553462"/>
        <a:ext cx="6395356" cy="930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067A-32A1-4FE3-8A54-205510ACF567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0462-D7DC-40BC-BEF9-C1750673C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1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067A-32A1-4FE3-8A54-205510ACF567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0462-D7DC-40BC-BEF9-C1750673C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067A-32A1-4FE3-8A54-205510ACF567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0462-D7DC-40BC-BEF9-C1750673C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6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067A-32A1-4FE3-8A54-205510ACF567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0462-D7DC-40BC-BEF9-C1750673C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3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067A-32A1-4FE3-8A54-205510ACF567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0462-D7DC-40BC-BEF9-C1750673C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0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067A-32A1-4FE3-8A54-205510ACF567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0462-D7DC-40BC-BEF9-C1750673C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1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067A-32A1-4FE3-8A54-205510ACF567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0462-D7DC-40BC-BEF9-C1750673C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98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067A-32A1-4FE3-8A54-205510ACF567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0462-D7DC-40BC-BEF9-C1750673C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4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067A-32A1-4FE3-8A54-205510ACF567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0462-D7DC-40BC-BEF9-C1750673C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7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067A-32A1-4FE3-8A54-205510ACF567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0462-D7DC-40BC-BEF9-C1750673C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7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067A-32A1-4FE3-8A54-205510ACF567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0462-D7DC-40BC-BEF9-C1750673C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7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F067A-32A1-4FE3-8A54-205510ACF567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50462-D7DC-40BC-BEF9-C1750673C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9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1757" y="99419"/>
            <a:ext cx="6849961" cy="26941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ВИЧ-ИНФЕКЦИЯ…</a:t>
            </a:r>
            <a:br>
              <a:rPr lang="ru-RU" b="1" dirty="0" smtClean="0"/>
            </a:br>
            <a:r>
              <a:rPr lang="ru-RU" b="1" dirty="0" smtClean="0"/>
              <a:t>СЕГОДНЯ</a:t>
            </a:r>
            <a:endParaRPr lang="ru-RU" b="1" dirty="0"/>
          </a:p>
        </p:txBody>
      </p:sp>
      <p:pic>
        <p:nvPicPr>
          <p:cNvPr id="4" name="Рисунок 3" descr="Изображение выглядит как дерев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59433AD-4941-483A-9D33-7E6A3AE99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30" y="2793612"/>
            <a:ext cx="4580799" cy="34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36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="" xmlns:a16="http://schemas.microsoft.com/office/drawing/2014/main" id="{74CD14DB-BB81-479F-A1FC-1C75640E9F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943A91B-7CA7-4592-A975-73B1BF8C4C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="" xmlns:a16="http://schemas.microsoft.com/office/drawing/2014/main" id="{EC471314-E46A-414B-8D91-74880E84F1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="" xmlns:a16="http://schemas.microsoft.com/office/drawing/2014/main" id="{6A681326-1C9D-44A3-A627-3871BDAE41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СКРЫТЫЙ ПЕРИОД 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ВИЧ-ИНФЕКЦИИ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729" y="2396727"/>
            <a:ext cx="8946541" cy="348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 момента заражения до первых проявлений ВИЧ-инфекции проходит от 3-4 недель до нескольких лет. Достаточно длительное время человек не ощущает этого заболевания: работает, занимается спортом, ведет активную половую жизнь, создает семью. </a:t>
            </a:r>
          </a:p>
          <a:p>
            <a:pPr marL="0" indent="0">
              <a:buNone/>
            </a:pPr>
            <a:r>
              <a:rPr lang="ru-RU" sz="2400" dirty="0"/>
              <a:t>По внешним признакам невозможно определить, заражен человек ВИЧ или нет. </a:t>
            </a:r>
          </a:p>
          <a:p>
            <a:pPr marL="0" indent="0">
              <a:buNone/>
            </a:pPr>
            <a:r>
              <a:rPr lang="ru-RU" sz="2400" dirty="0"/>
              <a:t>Не существует специфических признаков заражения ВИЧ.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4A68940-A60E-4E58-9A39-DD92587B75E8}"/>
              </a:ext>
            </a:extLst>
          </p:cNvPr>
          <p:cNvCxnSpPr/>
          <p:nvPr/>
        </p:nvCxnSpPr>
        <p:spPr>
          <a:xfrm>
            <a:off x="2292626" y="4147930"/>
            <a:ext cx="6427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65D08B2-E1CA-4787-8CF3-A0EE9B6AA3E2}"/>
              </a:ext>
            </a:extLst>
          </p:cNvPr>
          <p:cNvCxnSpPr>
            <a:cxnSpLocks/>
          </p:cNvCxnSpPr>
          <p:nvPr/>
        </p:nvCxnSpPr>
        <p:spPr>
          <a:xfrm flipV="1">
            <a:off x="2305878" y="4943061"/>
            <a:ext cx="6414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009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="" xmlns:a16="http://schemas.microsoft.com/office/drawing/2014/main" id="{4E78424C-6FD0-41F8-9CAA-5DC19C4235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="" xmlns:a16="http://schemas.microsoft.com/office/drawing/2014/main" id="{DD136760-57DC-4301-8BEA-B71AD2D139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="" xmlns:a16="http://schemas.microsoft.com/office/drawing/2014/main" id="{C99B912D-1E4B-42AF-A2BE-CFEFEC916E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BDC58DEA-1307-4F44-AD47-E613D8B76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82" y="1447800"/>
            <a:ext cx="3444527" cy="4572000"/>
          </a:xfrm>
        </p:spPr>
        <p:txBody>
          <a:bodyPr anchor="ctr">
            <a:normAutofit/>
          </a:bodyPr>
          <a:lstStyle/>
          <a:p>
            <a:r>
              <a:rPr lang="ru-RU" sz="3000" u="sng" dirty="0">
                <a:solidFill>
                  <a:srgbClr val="F2F2F2"/>
                </a:solidFill>
              </a:rPr>
              <a:t>ВИЧ- ЭТО ВСЕГДА ЗАБОЛЕВАНИЕ !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451691" y="1115035"/>
            <a:ext cx="6496050" cy="4937833"/>
            <a:chOff x="4542293" y="1438818"/>
            <a:chExt cx="6496050" cy="4937833"/>
          </a:xfrm>
        </p:grpSpPr>
        <p:sp>
          <p:nvSpPr>
            <p:cNvPr id="4" name="Прямая соединительная линия 3"/>
            <p:cNvSpPr/>
            <p:nvPr/>
          </p:nvSpPr>
          <p:spPr>
            <a:xfrm>
              <a:off x="4542293" y="1438818"/>
              <a:ext cx="6496050" cy="0"/>
            </a:xfrm>
            <a:prstGeom prst="lin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4542293" y="1438818"/>
              <a:ext cx="6496050" cy="847827"/>
            </a:xfrm>
            <a:custGeom>
              <a:avLst/>
              <a:gdLst>
                <a:gd name="connsiteX0" fmla="*/ 0 w 6496050"/>
                <a:gd name="connsiteY0" fmla="*/ 0 h 847827"/>
                <a:gd name="connsiteX1" fmla="*/ 6496050 w 6496050"/>
                <a:gd name="connsiteY1" fmla="*/ 0 h 847827"/>
                <a:gd name="connsiteX2" fmla="*/ 6496050 w 6496050"/>
                <a:gd name="connsiteY2" fmla="*/ 847827 h 847827"/>
                <a:gd name="connsiteX3" fmla="*/ 0 w 6496050"/>
                <a:gd name="connsiteY3" fmla="*/ 847827 h 847827"/>
                <a:gd name="connsiteX4" fmla="*/ 0 w 6496050"/>
                <a:gd name="connsiteY4" fmla="*/ 0 h 84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6050" h="847827">
                  <a:moveTo>
                    <a:pt x="0" y="0"/>
                  </a:moveTo>
                  <a:lnTo>
                    <a:pt x="6496050" y="0"/>
                  </a:lnTo>
                  <a:lnTo>
                    <a:pt x="6496050" y="847827"/>
                  </a:lnTo>
                  <a:lnTo>
                    <a:pt x="0" y="8478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0" i="0" kern="1200" dirty="0">
                  <a:solidFill>
                    <a:schemeClr val="tx1"/>
                  </a:solidFill>
                </a:rPr>
                <a:t>Не существует </a:t>
              </a:r>
              <a:r>
                <a:rPr lang="ru-RU" sz="2400" dirty="0" smtClean="0">
                  <a:solidFill>
                    <a:schemeClr val="tx1"/>
                  </a:solidFill>
                </a:rPr>
                <a:t>«</a:t>
              </a:r>
              <a:r>
                <a:rPr lang="ru-RU" sz="2400" b="0" i="0" kern="1200" dirty="0" smtClean="0">
                  <a:solidFill>
                    <a:schemeClr val="tx1"/>
                  </a:solidFill>
                </a:rPr>
                <a:t>НОСИТЕЛЬСТВА ВИЧ» </a:t>
              </a:r>
              <a:r>
                <a:rPr lang="ru-RU" sz="2400" b="0" i="0" kern="1200" dirty="0">
                  <a:solidFill>
                    <a:schemeClr val="tx1"/>
                  </a:solidFill>
                </a:rPr>
                <a:t>!!!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ая соединительная линия 6"/>
            <p:cNvSpPr/>
            <p:nvPr/>
          </p:nvSpPr>
          <p:spPr>
            <a:xfrm>
              <a:off x="4542293" y="2286645"/>
              <a:ext cx="6496050" cy="0"/>
            </a:xfrm>
            <a:prstGeom prst="lin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4542293" y="2286645"/>
              <a:ext cx="6496050" cy="973825"/>
            </a:xfrm>
            <a:custGeom>
              <a:avLst/>
              <a:gdLst>
                <a:gd name="connsiteX0" fmla="*/ 0 w 6496050"/>
                <a:gd name="connsiteY0" fmla="*/ 0 h 973825"/>
                <a:gd name="connsiteX1" fmla="*/ 6496050 w 6496050"/>
                <a:gd name="connsiteY1" fmla="*/ 0 h 973825"/>
                <a:gd name="connsiteX2" fmla="*/ 6496050 w 6496050"/>
                <a:gd name="connsiteY2" fmla="*/ 973825 h 973825"/>
                <a:gd name="connsiteX3" fmla="*/ 0 w 6496050"/>
                <a:gd name="connsiteY3" fmla="*/ 973825 h 973825"/>
                <a:gd name="connsiteX4" fmla="*/ 0 w 6496050"/>
                <a:gd name="connsiteY4" fmla="*/ 0 h 97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6050" h="973825">
                  <a:moveTo>
                    <a:pt x="0" y="0"/>
                  </a:moveTo>
                  <a:lnTo>
                    <a:pt x="6496050" y="0"/>
                  </a:lnTo>
                  <a:lnTo>
                    <a:pt x="6496050" y="973825"/>
                  </a:lnTo>
                  <a:lnTo>
                    <a:pt x="0" y="9738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0" i="0" kern="1200" dirty="0">
                  <a:solidFill>
                    <a:schemeClr val="tx1"/>
                  </a:solidFill>
                </a:rPr>
                <a:t>С момента заражения человек является источником ВИЧ-инфекции. 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ая соединительная линия 8"/>
            <p:cNvSpPr/>
            <p:nvPr/>
          </p:nvSpPr>
          <p:spPr>
            <a:xfrm>
              <a:off x="4542293" y="3260471"/>
              <a:ext cx="6496050" cy="0"/>
            </a:xfrm>
            <a:prstGeom prst="lin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4542293" y="3260471"/>
              <a:ext cx="6496050" cy="1432614"/>
            </a:xfrm>
            <a:custGeom>
              <a:avLst/>
              <a:gdLst>
                <a:gd name="connsiteX0" fmla="*/ 0 w 6496050"/>
                <a:gd name="connsiteY0" fmla="*/ 0 h 1432614"/>
                <a:gd name="connsiteX1" fmla="*/ 6496050 w 6496050"/>
                <a:gd name="connsiteY1" fmla="*/ 0 h 1432614"/>
                <a:gd name="connsiteX2" fmla="*/ 6496050 w 6496050"/>
                <a:gd name="connsiteY2" fmla="*/ 1432614 h 1432614"/>
                <a:gd name="connsiteX3" fmla="*/ 0 w 6496050"/>
                <a:gd name="connsiteY3" fmla="*/ 1432614 h 1432614"/>
                <a:gd name="connsiteX4" fmla="*/ 0 w 6496050"/>
                <a:gd name="connsiteY4" fmla="*/ 0 h 143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6050" h="1432614">
                  <a:moveTo>
                    <a:pt x="0" y="0"/>
                  </a:moveTo>
                  <a:lnTo>
                    <a:pt x="6496050" y="0"/>
                  </a:lnTo>
                  <a:lnTo>
                    <a:pt x="6496050" y="1432614"/>
                  </a:lnTo>
                  <a:lnTo>
                    <a:pt x="0" y="14326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0" i="0" kern="1200" dirty="0">
                  <a:solidFill>
                    <a:schemeClr val="tx1"/>
                  </a:solidFill>
                </a:rPr>
                <a:t>С первого дня попадания ВИЧ в  организм происходит непрерывное и необратимое разрушение иммунитета.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ая соединительная линия 10"/>
            <p:cNvSpPr/>
            <p:nvPr/>
          </p:nvSpPr>
          <p:spPr>
            <a:xfrm>
              <a:off x="4542293" y="4693085"/>
              <a:ext cx="6496050" cy="0"/>
            </a:xfrm>
            <a:prstGeom prst="lin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4542293" y="4693085"/>
              <a:ext cx="6496050" cy="1683566"/>
            </a:xfrm>
            <a:custGeom>
              <a:avLst/>
              <a:gdLst>
                <a:gd name="connsiteX0" fmla="*/ 0 w 6496050"/>
                <a:gd name="connsiteY0" fmla="*/ 0 h 1683566"/>
                <a:gd name="connsiteX1" fmla="*/ 6496050 w 6496050"/>
                <a:gd name="connsiteY1" fmla="*/ 0 h 1683566"/>
                <a:gd name="connsiteX2" fmla="*/ 6496050 w 6496050"/>
                <a:gd name="connsiteY2" fmla="*/ 1683566 h 1683566"/>
                <a:gd name="connsiteX3" fmla="*/ 0 w 6496050"/>
                <a:gd name="connsiteY3" fmla="*/ 1683566 h 1683566"/>
                <a:gd name="connsiteX4" fmla="*/ 0 w 6496050"/>
                <a:gd name="connsiteY4" fmla="*/ 0 h 168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6050" h="1683566">
                  <a:moveTo>
                    <a:pt x="0" y="0"/>
                  </a:moveTo>
                  <a:lnTo>
                    <a:pt x="6496050" y="0"/>
                  </a:lnTo>
                  <a:lnTo>
                    <a:pt x="6496050" y="1683566"/>
                  </a:lnTo>
                  <a:lnTo>
                    <a:pt x="0" y="1683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0" i="0" kern="1200" dirty="0">
                  <a:solidFill>
                    <a:schemeClr val="tx1"/>
                  </a:solidFill>
                </a:rPr>
                <a:t>При положительном анализе на ВИЧ необходимо </a:t>
              </a:r>
              <a:r>
                <a:rPr lang="ru-RU" sz="2400" b="1" i="0" kern="1200" dirty="0">
                  <a:solidFill>
                    <a:schemeClr val="tx1"/>
                  </a:solidFill>
                </a:rPr>
                <a:t>ОБЯЗАТЕЛЬНО </a:t>
              </a:r>
              <a:r>
                <a:rPr lang="ru-RU" sz="2400" b="0" i="0" kern="1200" dirty="0">
                  <a:solidFill>
                    <a:schemeClr val="tx1"/>
                  </a:solidFill>
                </a:rPr>
                <a:t>обратиться в Краевой центр СПИД для дообследования и уточнения диагноза.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477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4CD14DB-BB81-479F-A1FC-1C75640E9F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943A91B-7CA7-4592-A975-73B1BF8C4C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="" xmlns:a16="http://schemas.microsoft.com/office/drawing/2014/main" id="{EC471314-E46A-414B-8D91-74880E84F1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="" xmlns:a16="http://schemas.microsoft.com/office/drawing/2014/main" id="{6A681326-1C9D-44A3-A627-3871BDAE41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КАК ЖЕНЩИНЕ С ВИЧ РОДИТЬ ЗДОРОВОГО РЕБЁНКА </a:t>
            </a: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286162"/>
            <a:ext cx="8946541" cy="3962237"/>
          </a:xfrm>
        </p:spPr>
        <p:txBody>
          <a:bodyPr>
            <a:no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Все беременные женщины и все их половые партнеры должны быть обследованы на ВИЧ не менее 2-х раз: в сроке до 12 недель (при постановке на учет в женской консультации), в сроке 32-33 недели.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 положительном анализе крови на  ВИЧ беременной необходимо обратиться в Краевой центр СПИД для дообследования.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Если беременной установлен диагноз ВИЧ-инфекция </a:t>
            </a:r>
            <a:r>
              <a:rPr lang="ru-RU" sz="2200" b="1" dirty="0">
                <a:solidFill>
                  <a:srgbClr val="FF0000"/>
                </a:solidFill>
              </a:rPr>
              <a:t>ТОЛЬКО ПРИЕМ СПЕЦИАЛЬНЫХ (АНТИРЕТРОВИРУСНЫХ) ПРЕПАРАТОВ ЗАЩИТИТ БУДУЩЕГО РЕБЕНКА ОТ ВИЧ.</a:t>
            </a:r>
          </a:p>
        </p:txBody>
      </p:sp>
    </p:spTree>
    <p:extLst>
      <p:ext uri="{BB962C8B-B14F-4D97-AF65-F5344CB8AC3E}">
        <p14:creationId xmlns:p14="http://schemas.microsoft.com/office/powerpoint/2010/main" val="417362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E78424C-6FD0-41F8-9CAA-5DC19C4235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D136760-57DC-4301-8BEA-B71AD2D139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99B912D-1E4B-42AF-A2BE-CFEFEC916E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BDC58DEA-1307-4F44-AD47-E613D8B76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411310" cy="4572000"/>
          </a:xfrm>
        </p:spPr>
        <p:txBody>
          <a:bodyPr anchor="ctr">
            <a:normAutofit/>
          </a:bodyPr>
          <a:lstStyle/>
          <a:p>
            <a:r>
              <a:rPr lang="ru-RU" sz="3200" dirty="0">
                <a:solidFill>
                  <a:srgbClr val="F2F2F2"/>
                </a:solidFill>
              </a:rPr>
              <a:t>ЛЕЧЕНИЕ </a:t>
            </a:r>
            <a:br>
              <a:rPr lang="ru-RU" sz="3200" dirty="0">
                <a:solidFill>
                  <a:srgbClr val="F2F2F2"/>
                </a:solidFill>
              </a:rPr>
            </a:br>
            <a:r>
              <a:rPr lang="ru-RU" sz="3200" dirty="0">
                <a:solidFill>
                  <a:srgbClr val="F2F2F2"/>
                </a:solidFill>
              </a:rPr>
              <a:t>ВИЧ-ИНФЕКЦИИ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385328" y="876254"/>
            <a:ext cx="6853018" cy="5190991"/>
            <a:chOff x="4507582" y="1143273"/>
            <a:chExt cx="6853018" cy="5190991"/>
          </a:xfrm>
        </p:grpSpPr>
        <p:sp>
          <p:nvSpPr>
            <p:cNvPr id="4" name="Прямая соединительная линия 3"/>
            <p:cNvSpPr/>
            <p:nvPr/>
          </p:nvSpPr>
          <p:spPr>
            <a:xfrm>
              <a:off x="4507582" y="1143273"/>
              <a:ext cx="6853018" cy="0"/>
            </a:xfrm>
            <a:prstGeom prst="lin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4507582" y="1143273"/>
              <a:ext cx="6853018" cy="1031716"/>
            </a:xfrm>
            <a:custGeom>
              <a:avLst/>
              <a:gdLst>
                <a:gd name="connsiteX0" fmla="*/ 0 w 6853018"/>
                <a:gd name="connsiteY0" fmla="*/ 0 h 1031716"/>
                <a:gd name="connsiteX1" fmla="*/ 6853018 w 6853018"/>
                <a:gd name="connsiteY1" fmla="*/ 0 h 1031716"/>
                <a:gd name="connsiteX2" fmla="*/ 6853018 w 6853018"/>
                <a:gd name="connsiteY2" fmla="*/ 1031716 h 1031716"/>
                <a:gd name="connsiteX3" fmla="*/ 0 w 6853018"/>
                <a:gd name="connsiteY3" fmla="*/ 1031716 h 1031716"/>
                <a:gd name="connsiteX4" fmla="*/ 0 w 6853018"/>
                <a:gd name="connsiteY4" fmla="*/ 0 h 103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3018" h="1031716">
                  <a:moveTo>
                    <a:pt x="0" y="0"/>
                  </a:moveTo>
                  <a:lnTo>
                    <a:pt x="6853018" y="0"/>
                  </a:lnTo>
                  <a:lnTo>
                    <a:pt x="6853018" y="1031716"/>
                  </a:lnTo>
                  <a:lnTo>
                    <a:pt x="0" y="10317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i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Добиться «очищения» организма от вируса иммунодефицита человека если произошло заражение – НЕВОЗМОЖНО. </a:t>
              </a:r>
              <a:endPara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ая соединительная линия 6"/>
            <p:cNvSpPr/>
            <p:nvPr/>
          </p:nvSpPr>
          <p:spPr>
            <a:xfrm>
              <a:off x="4507582" y="2174990"/>
              <a:ext cx="6853018" cy="0"/>
            </a:xfrm>
            <a:prstGeom prst="line">
              <a:avLst/>
            </a:prstGeom>
          </p:spPr>
          <p:style>
            <a:lnRef idx="2">
              <a:schemeClr val="accent3">
                <a:shade val="80000"/>
                <a:hueOff val="-89361"/>
                <a:satOff val="236"/>
                <a:lumOff val="7145"/>
                <a:alphaOff val="0"/>
              </a:schemeClr>
            </a:lnRef>
            <a:fillRef idx="1">
              <a:schemeClr val="accent3">
                <a:shade val="80000"/>
                <a:hueOff val="-89361"/>
                <a:satOff val="236"/>
                <a:lumOff val="7145"/>
                <a:alphaOff val="0"/>
              </a:schemeClr>
            </a:fillRef>
            <a:effectRef idx="1">
              <a:schemeClr val="accent3">
                <a:shade val="80000"/>
                <a:hueOff val="-89361"/>
                <a:satOff val="236"/>
                <a:lumOff val="71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4507582" y="2174990"/>
              <a:ext cx="6853018" cy="771115"/>
            </a:xfrm>
            <a:custGeom>
              <a:avLst/>
              <a:gdLst>
                <a:gd name="connsiteX0" fmla="*/ 0 w 6853018"/>
                <a:gd name="connsiteY0" fmla="*/ 0 h 771115"/>
                <a:gd name="connsiteX1" fmla="*/ 6853018 w 6853018"/>
                <a:gd name="connsiteY1" fmla="*/ 0 h 771115"/>
                <a:gd name="connsiteX2" fmla="*/ 6853018 w 6853018"/>
                <a:gd name="connsiteY2" fmla="*/ 771115 h 771115"/>
                <a:gd name="connsiteX3" fmla="*/ 0 w 6853018"/>
                <a:gd name="connsiteY3" fmla="*/ 771115 h 771115"/>
                <a:gd name="connsiteX4" fmla="*/ 0 w 6853018"/>
                <a:gd name="connsiteY4" fmla="*/ 0 h 77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3018" h="771115">
                  <a:moveTo>
                    <a:pt x="0" y="0"/>
                  </a:moveTo>
                  <a:lnTo>
                    <a:pt x="6853018" y="0"/>
                  </a:lnTo>
                  <a:lnTo>
                    <a:pt x="6853018" y="771115"/>
                  </a:lnTo>
                  <a:lnTo>
                    <a:pt x="0" y="7711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i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ЦЕЛЬ ТЕРАПИИ – снизить активность вируса, а не избавить организм от вируса. 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ая соединительная линия 8"/>
            <p:cNvSpPr/>
            <p:nvPr/>
          </p:nvSpPr>
          <p:spPr>
            <a:xfrm>
              <a:off x="4507582" y="2946106"/>
              <a:ext cx="6853018" cy="0"/>
            </a:xfrm>
            <a:prstGeom prst="line">
              <a:avLst/>
            </a:prstGeom>
          </p:spPr>
          <p:style>
            <a:lnRef idx="2">
              <a:schemeClr val="accent3">
                <a:shade val="80000"/>
                <a:hueOff val="-178723"/>
                <a:satOff val="472"/>
                <a:lumOff val="14290"/>
                <a:alphaOff val="0"/>
              </a:schemeClr>
            </a:lnRef>
            <a:fillRef idx="1">
              <a:schemeClr val="accent3">
                <a:shade val="80000"/>
                <a:hueOff val="-178723"/>
                <a:satOff val="472"/>
                <a:lumOff val="14290"/>
                <a:alphaOff val="0"/>
              </a:schemeClr>
            </a:fillRef>
            <a:effectRef idx="1">
              <a:schemeClr val="accent3">
                <a:shade val="80000"/>
                <a:hueOff val="-178723"/>
                <a:satOff val="472"/>
                <a:lumOff val="142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4507582" y="2946106"/>
              <a:ext cx="6853018" cy="1031716"/>
            </a:xfrm>
            <a:custGeom>
              <a:avLst/>
              <a:gdLst>
                <a:gd name="connsiteX0" fmla="*/ 0 w 6853018"/>
                <a:gd name="connsiteY0" fmla="*/ 0 h 1031716"/>
                <a:gd name="connsiteX1" fmla="*/ 6853018 w 6853018"/>
                <a:gd name="connsiteY1" fmla="*/ 0 h 1031716"/>
                <a:gd name="connsiteX2" fmla="*/ 6853018 w 6853018"/>
                <a:gd name="connsiteY2" fmla="*/ 1031716 h 1031716"/>
                <a:gd name="connsiteX3" fmla="*/ 0 w 6853018"/>
                <a:gd name="connsiteY3" fmla="*/ 1031716 h 1031716"/>
                <a:gd name="connsiteX4" fmla="*/ 0 w 6853018"/>
                <a:gd name="connsiteY4" fmla="*/ 0 h 103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3018" h="1031716">
                  <a:moveTo>
                    <a:pt x="0" y="0"/>
                  </a:moveTo>
                  <a:lnTo>
                    <a:pt x="6853018" y="0"/>
                  </a:lnTo>
                  <a:lnTo>
                    <a:pt x="6853018" y="1031716"/>
                  </a:lnTo>
                  <a:lnTo>
                    <a:pt x="0" y="10317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i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Своевременно начатое лечение, назначенное в Центре СПИД, предотвращает развитие иммунодефицита и вторичных заболеваний, сохраняет качество жизни. </a:t>
              </a:r>
              <a:endPara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ая соединительная линия 12"/>
            <p:cNvSpPr/>
            <p:nvPr/>
          </p:nvSpPr>
          <p:spPr>
            <a:xfrm>
              <a:off x="4507582" y="3977823"/>
              <a:ext cx="6853018" cy="0"/>
            </a:xfrm>
            <a:prstGeom prst="line">
              <a:avLst/>
            </a:prstGeom>
          </p:spPr>
          <p:style>
            <a:lnRef idx="2">
              <a:schemeClr val="accent3">
                <a:shade val="80000"/>
                <a:hueOff val="-268084"/>
                <a:satOff val="708"/>
                <a:lumOff val="21435"/>
                <a:alphaOff val="0"/>
              </a:schemeClr>
            </a:lnRef>
            <a:fillRef idx="1">
              <a:schemeClr val="accent3">
                <a:shade val="80000"/>
                <a:hueOff val="-268084"/>
                <a:satOff val="708"/>
                <a:lumOff val="21435"/>
                <a:alphaOff val="0"/>
              </a:schemeClr>
            </a:fillRef>
            <a:effectRef idx="1">
              <a:schemeClr val="accent3">
                <a:shade val="80000"/>
                <a:hueOff val="-268084"/>
                <a:satOff val="708"/>
                <a:lumOff val="214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4507582" y="3977823"/>
              <a:ext cx="6846325" cy="1324724"/>
            </a:xfrm>
            <a:custGeom>
              <a:avLst/>
              <a:gdLst>
                <a:gd name="connsiteX0" fmla="*/ 0 w 6846325"/>
                <a:gd name="connsiteY0" fmla="*/ 0 h 1324724"/>
                <a:gd name="connsiteX1" fmla="*/ 6846325 w 6846325"/>
                <a:gd name="connsiteY1" fmla="*/ 0 h 1324724"/>
                <a:gd name="connsiteX2" fmla="*/ 6846325 w 6846325"/>
                <a:gd name="connsiteY2" fmla="*/ 1324724 h 1324724"/>
                <a:gd name="connsiteX3" fmla="*/ 0 w 6846325"/>
                <a:gd name="connsiteY3" fmla="*/ 1324724 h 1324724"/>
                <a:gd name="connsiteX4" fmla="*/ 0 w 6846325"/>
                <a:gd name="connsiteY4" fmla="*/ 0 h 132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325" h="1324724">
                  <a:moveTo>
                    <a:pt x="0" y="0"/>
                  </a:moveTo>
                  <a:lnTo>
                    <a:pt x="6846325" y="0"/>
                  </a:lnTo>
                  <a:lnTo>
                    <a:pt x="6846325" y="1324724"/>
                  </a:lnTo>
                  <a:lnTo>
                    <a:pt x="0" y="1324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i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Только на фоне специфической терапии продолжительность жизни пациента с ВИЧ-инфекцией не отличается от продолжительности жизни лиц без ВИЧ-инфекции. </a:t>
              </a:r>
              <a:endParaRPr lang="en-US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ая соединительная линия 16"/>
            <p:cNvSpPr/>
            <p:nvPr/>
          </p:nvSpPr>
          <p:spPr>
            <a:xfrm>
              <a:off x="4507582" y="5302548"/>
              <a:ext cx="6853018" cy="0"/>
            </a:xfrm>
            <a:prstGeom prst="line">
              <a:avLst/>
            </a:prstGeom>
          </p:spPr>
          <p:style>
            <a:lnRef idx="2">
              <a:schemeClr val="accent3">
                <a:shade val="80000"/>
                <a:hueOff val="-357446"/>
                <a:satOff val="944"/>
                <a:lumOff val="28580"/>
                <a:alphaOff val="0"/>
              </a:schemeClr>
            </a:lnRef>
            <a:fillRef idx="1">
              <a:schemeClr val="accent3">
                <a:shade val="80000"/>
                <a:hueOff val="-357446"/>
                <a:satOff val="944"/>
                <a:lumOff val="28580"/>
                <a:alphaOff val="0"/>
              </a:schemeClr>
            </a:fillRef>
            <a:effectRef idx="1">
              <a:schemeClr val="accent3">
                <a:shade val="80000"/>
                <a:hueOff val="-357446"/>
                <a:satOff val="944"/>
                <a:lumOff val="285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4507582" y="5302548"/>
              <a:ext cx="6853018" cy="1031716"/>
            </a:xfrm>
            <a:custGeom>
              <a:avLst/>
              <a:gdLst>
                <a:gd name="connsiteX0" fmla="*/ 0 w 6853018"/>
                <a:gd name="connsiteY0" fmla="*/ 0 h 1031716"/>
                <a:gd name="connsiteX1" fmla="*/ 6853018 w 6853018"/>
                <a:gd name="connsiteY1" fmla="*/ 0 h 1031716"/>
                <a:gd name="connsiteX2" fmla="*/ 6853018 w 6853018"/>
                <a:gd name="connsiteY2" fmla="*/ 1031716 h 1031716"/>
                <a:gd name="connsiteX3" fmla="*/ 0 w 6853018"/>
                <a:gd name="connsiteY3" fmla="*/ 1031716 h 1031716"/>
                <a:gd name="connsiteX4" fmla="*/ 0 w 6853018"/>
                <a:gd name="connsiteY4" fmla="*/ 0 h 103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3018" h="1031716">
                  <a:moveTo>
                    <a:pt x="0" y="0"/>
                  </a:moveTo>
                  <a:lnTo>
                    <a:pt x="6853018" y="0"/>
                  </a:lnTo>
                  <a:lnTo>
                    <a:pt x="6853018" y="1031716"/>
                  </a:lnTo>
                  <a:lnTo>
                    <a:pt x="0" y="10317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i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Лечение ВИЧ-инфекции пожизненное и бесплатное за счет средств государства.</a:t>
              </a:r>
              <a:endPara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514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4CD14DB-BB81-479F-A1FC-1C75640E9F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943A91B-7CA7-4592-A975-73B1BF8C4C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="" xmlns:a16="http://schemas.microsoft.com/office/drawing/2014/main" id="{EC471314-E46A-414B-8D91-74880E84F1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="" xmlns:a16="http://schemas.microsoft.com/office/drawing/2014/main" id="{6A681326-1C9D-44A3-A627-3871BDAE41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ЧТО ПОВЫШАЕТ РИСК ЗАРАЖЕНИЯ ВИЧ </a:t>
            </a: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305966"/>
            <a:ext cx="8946541" cy="394243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Частая смена полового партнера;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Случайные половые связи;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Половые связи с представителями своего пола;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Употребление алкоголя, наркотических веществ (традиционных, синтетических, растительных);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Использование инструментария для маникюра и татуировок, недостаточно обработанного после обслуживания ВИЧ-инфицированного;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Использование «общих» шприцев и игл для инъекций.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6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E78424C-6FD0-41F8-9CAA-5DC19C4235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D136760-57DC-4301-8BEA-B71AD2D139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99B912D-1E4B-42AF-A2BE-CFEFEC916E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BDC58DEA-1307-4F44-AD47-E613D8B76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501" y="1447800"/>
            <a:ext cx="3623345" cy="3293166"/>
          </a:xfrm>
        </p:spPr>
        <p:txBody>
          <a:bodyPr anchor="ctr">
            <a:normAutofit/>
          </a:bodyPr>
          <a:lstStyle/>
          <a:p>
            <a:r>
              <a:rPr lang="ru-RU" sz="3200" dirty="0">
                <a:solidFill>
                  <a:srgbClr val="F2F2F2"/>
                </a:solidFill>
              </a:rPr>
              <a:t>КАК СНИЗИТЬ РИСК ЗАРАЖЕНИЯ ВИЧ-ИНФЕКЦИЕЙ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603166" y="1605441"/>
            <a:ext cx="6496050" cy="4208400"/>
            <a:chOff x="4603166" y="1605441"/>
            <a:chExt cx="6496050" cy="4208400"/>
          </a:xfrm>
        </p:grpSpPr>
        <p:sp>
          <p:nvSpPr>
            <p:cNvPr id="4" name="Полилиния 3"/>
            <p:cNvSpPr/>
            <p:nvPr/>
          </p:nvSpPr>
          <p:spPr>
            <a:xfrm>
              <a:off x="4603166" y="1605441"/>
              <a:ext cx="6496050" cy="795600"/>
            </a:xfrm>
            <a:custGeom>
              <a:avLst/>
              <a:gdLst>
                <a:gd name="connsiteX0" fmla="*/ 0 w 6496050"/>
                <a:gd name="connsiteY0" fmla="*/ 132603 h 795600"/>
                <a:gd name="connsiteX1" fmla="*/ 132603 w 6496050"/>
                <a:gd name="connsiteY1" fmla="*/ 0 h 795600"/>
                <a:gd name="connsiteX2" fmla="*/ 6363447 w 6496050"/>
                <a:gd name="connsiteY2" fmla="*/ 0 h 795600"/>
                <a:gd name="connsiteX3" fmla="*/ 6496050 w 6496050"/>
                <a:gd name="connsiteY3" fmla="*/ 132603 h 795600"/>
                <a:gd name="connsiteX4" fmla="*/ 6496050 w 6496050"/>
                <a:gd name="connsiteY4" fmla="*/ 662997 h 795600"/>
                <a:gd name="connsiteX5" fmla="*/ 6363447 w 6496050"/>
                <a:gd name="connsiteY5" fmla="*/ 795600 h 795600"/>
                <a:gd name="connsiteX6" fmla="*/ 132603 w 6496050"/>
                <a:gd name="connsiteY6" fmla="*/ 795600 h 795600"/>
                <a:gd name="connsiteX7" fmla="*/ 0 w 6496050"/>
                <a:gd name="connsiteY7" fmla="*/ 662997 h 795600"/>
                <a:gd name="connsiteX8" fmla="*/ 0 w 6496050"/>
                <a:gd name="connsiteY8" fmla="*/ 132603 h 7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6050" h="795600">
                  <a:moveTo>
                    <a:pt x="0" y="132603"/>
                  </a:moveTo>
                  <a:cubicBezTo>
                    <a:pt x="0" y="59368"/>
                    <a:pt x="59368" y="0"/>
                    <a:pt x="132603" y="0"/>
                  </a:cubicBezTo>
                  <a:lnTo>
                    <a:pt x="6363447" y="0"/>
                  </a:lnTo>
                  <a:cubicBezTo>
                    <a:pt x="6436682" y="0"/>
                    <a:pt x="6496050" y="59368"/>
                    <a:pt x="6496050" y="132603"/>
                  </a:cubicBezTo>
                  <a:lnTo>
                    <a:pt x="6496050" y="662997"/>
                  </a:lnTo>
                  <a:cubicBezTo>
                    <a:pt x="6496050" y="736232"/>
                    <a:pt x="6436682" y="795600"/>
                    <a:pt x="6363447" y="795600"/>
                  </a:cubicBezTo>
                  <a:lnTo>
                    <a:pt x="132603" y="795600"/>
                  </a:lnTo>
                  <a:cubicBezTo>
                    <a:pt x="59368" y="795600"/>
                    <a:pt x="0" y="736232"/>
                    <a:pt x="0" y="662997"/>
                  </a:cubicBezTo>
                  <a:lnTo>
                    <a:pt x="0" y="13260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5038" tIns="115038" rIns="115038" bIns="115038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i="0" kern="1200" dirty="0"/>
                <a:t>Регулярно обследоваться на ВИЧ (не реже 1 раза в год)</a:t>
              </a:r>
              <a:endParaRPr lang="en-US" sz="2000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603166" y="2458641"/>
              <a:ext cx="6496050" cy="795600"/>
            </a:xfrm>
            <a:custGeom>
              <a:avLst/>
              <a:gdLst>
                <a:gd name="connsiteX0" fmla="*/ 0 w 6496050"/>
                <a:gd name="connsiteY0" fmla="*/ 132603 h 795600"/>
                <a:gd name="connsiteX1" fmla="*/ 132603 w 6496050"/>
                <a:gd name="connsiteY1" fmla="*/ 0 h 795600"/>
                <a:gd name="connsiteX2" fmla="*/ 6363447 w 6496050"/>
                <a:gd name="connsiteY2" fmla="*/ 0 h 795600"/>
                <a:gd name="connsiteX3" fmla="*/ 6496050 w 6496050"/>
                <a:gd name="connsiteY3" fmla="*/ 132603 h 795600"/>
                <a:gd name="connsiteX4" fmla="*/ 6496050 w 6496050"/>
                <a:gd name="connsiteY4" fmla="*/ 662997 h 795600"/>
                <a:gd name="connsiteX5" fmla="*/ 6363447 w 6496050"/>
                <a:gd name="connsiteY5" fmla="*/ 795600 h 795600"/>
                <a:gd name="connsiteX6" fmla="*/ 132603 w 6496050"/>
                <a:gd name="connsiteY6" fmla="*/ 795600 h 795600"/>
                <a:gd name="connsiteX7" fmla="*/ 0 w 6496050"/>
                <a:gd name="connsiteY7" fmla="*/ 662997 h 795600"/>
                <a:gd name="connsiteX8" fmla="*/ 0 w 6496050"/>
                <a:gd name="connsiteY8" fmla="*/ 132603 h 7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6050" h="795600">
                  <a:moveTo>
                    <a:pt x="0" y="132603"/>
                  </a:moveTo>
                  <a:cubicBezTo>
                    <a:pt x="0" y="59368"/>
                    <a:pt x="59368" y="0"/>
                    <a:pt x="132603" y="0"/>
                  </a:cubicBezTo>
                  <a:lnTo>
                    <a:pt x="6363447" y="0"/>
                  </a:lnTo>
                  <a:cubicBezTo>
                    <a:pt x="6436682" y="0"/>
                    <a:pt x="6496050" y="59368"/>
                    <a:pt x="6496050" y="132603"/>
                  </a:cubicBezTo>
                  <a:lnTo>
                    <a:pt x="6496050" y="662997"/>
                  </a:lnTo>
                  <a:cubicBezTo>
                    <a:pt x="6496050" y="736232"/>
                    <a:pt x="6436682" y="795600"/>
                    <a:pt x="6363447" y="795600"/>
                  </a:cubicBezTo>
                  <a:lnTo>
                    <a:pt x="132603" y="795600"/>
                  </a:lnTo>
                  <a:cubicBezTo>
                    <a:pt x="59368" y="795600"/>
                    <a:pt x="0" y="736232"/>
                    <a:pt x="0" y="662997"/>
                  </a:cubicBezTo>
                  <a:lnTo>
                    <a:pt x="0" y="13260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641976"/>
                <a:satOff val="-12658"/>
                <a:lumOff val="343"/>
                <a:alphaOff val="0"/>
              </a:schemeClr>
            </a:fillRef>
            <a:effectRef idx="1">
              <a:schemeClr val="accent3">
                <a:hueOff val="1641976"/>
                <a:satOff val="-12658"/>
                <a:lumOff val="34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5038" tIns="115038" rIns="115038" bIns="115038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i="0" kern="1200" dirty="0"/>
                <a:t>Вступать в половые связи с партнером, обследованным на ВИЧ</a:t>
              </a:r>
              <a:endParaRPr lang="en-US" sz="20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603166" y="3311841"/>
              <a:ext cx="6496050" cy="795600"/>
            </a:xfrm>
            <a:custGeom>
              <a:avLst/>
              <a:gdLst>
                <a:gd name="connsiteX0" fmla="*/ 0 w 6496050"/>
                <a:gd name="connsiteY0" fmla="*/ 132603 h 795600"/>
                <a:gd name="connsiteX1" fmla="*/ 132603 w 6496050"/>
                <a:gd name="connsiteY1" fmla="*/ 0 h 795600"/>
                <a:gd name="connsiteX2" fmla="*/ 6363447 w 6496050"/>
                <a:gd name="connsiteY2" fmla="*/ 0 h 795600"/>
                <a:gd name="connsiteX3" fmla="*/ 6496050 w 6496050"/>
                <a:gd name="connsiteY3" fmla="*/ 132603 h 795600"/>
                <a:gd name="connsiteX4" fmla="*/ 6496050 w 6496050"/>
                <a:gd name="connsiteY4" fmla="*/ 662997 h 795600"/>
                <a:gd name="connsiteX5" fmla="*/ 6363447 w 6496050"/>
                <a:gd name="connsiteY5" fmla="*/ 795600 h 795600"/>
                <a:gd name="connsiteX6" fmla="*/ 132603 w 6496050"/>
                <a:gd name="connsiteY6" fmla="*/ 795600 h 795600"/>
                <a:gd name="connsiteX7" fmla="*/ 0 w 6496050"/>
                <a:gd name="connsiteY7" fmla="*/ 662997 h 795600"/>
                <a:gd name="connsiteX8" fmla="*/ 0 w 6496050"/>
                <a:gd name="connsiteY8" fmla="*/ 132603 h 7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6050" h="795600">
                  <a:moveTo>
                    <a:pt x="0" y="132603"/>
                  </a:moveTo>
                  <a:cubicBezTo>
                    <a:pt x="0" y="59368"/>
                    <a:pt x="59368" y="0"/>
                    <a:pt x="132603" y="0"/>
                  </a:cubicBezTo>
                  <a:lnTo>
                    <a:pt x="6363447" y="0"/>
                  </a:lnTo>
                  <a:cubicBezTo>
                    <a:pt x="6436682" y="0"/>
                    <a:pt x="6496050" y="59368"/>
                    <a:pt x="6496050" y="132603"/>
                  </a:cubicBezTo>
                  <a:lnTo>
                    <a:pt x="6496050" y="662997"/>
                  </a:lnTo>
                  <a:cubicBezTo>
                    <a:pt x="6496050" y="736232"/>
                    <a:pt x="6436682" y="795600"/>
                    <a:pt x="6363447" y="795600"/>
                  </a:cubicBezTo>
                  <a:lnTo>
                    <a:pt x="132603" y="795600"/>
                  </a:lnTo>
                  <a:cubicBezTo>
                    <a:pt x="59368" y="795600"/>
                    <a:pt x="0" y="736232"/>
                    <a:pt x="0" y="662997"/>
                  </a:cubicBezTo>
                  <a:lnTo>
                    <a:pt x="0" y="13260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3283952"/>
                <a:satOff val="-25316"/>
                <a:lumOff val="686"/>
                <a:alphaOff val="0"/>
              </a:schemeClr>
            </a:fillRef>
            <a:effectRef idx="1">
              <a:schemeClr val="accent3">
                <a:hueOff val="3283952"/>
                <a:satOff val="-25316"/>
                <a:lumOff val="68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5038" tIns="115038" rIns="115038" bIns="115038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i="0" kern="1200"/>
                <a:t>Использовать презервативы при половых контактах</a:t>
              </a:r>
              <a:endParaRPr lang="en-US" sz="2000" kern="120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603166" y="4165041"/>
              <a:ext cx="6496050" cy="795600"/>
            </a:xfrm>
            <a:custGeom>
              <a:avLst/>
              <a:gdLst>
                <a:gd name="connsiteX0" fmla="*/ 0 w 6496050"/>
                <a:gd name="connsiteY0" fmla="*/ 132603 h 795600"/>
                <a:gd name="connsiteX1" fmla="*/ 132603 w 6496050"/>
                <a:gd name="connsiteY1" fmla="*/ 0 h 795600"/>
                <a:gd name="connsiteX2" fmla="*/ 6363447 w 6496050"/>
                <a:gd name="connsiteY2" fmla="*/ 0 h 795600"/>
                <a:gd name="connsiteX3" fmla="*/ 6496050 w 6496050"/>
                <a:gd name="connsiteY3" fmla="*/ 132603 h 795600"/>
                <a:gd name="connsiteX4" fmla="*/ 6496050 w 6496050"/>
                <a:gd name="connsiteY4" fmla="*/ 662997 h 795600"/>
                <a:gd name="connsiteX5" fmla="*/ 6363447 w 6496050"/>
                <a:gd name="connsiteY5" fmla="*/ 795600 h 795600"/>
                <a:gd name="connsiteX6" fmla="*/ 132603 w 6496050"/>
                <a:gd name="connsiteY6" fmla="*/ 795600 h 795600"/>
                <a:gd name="connsiteX7" fmla="*/ 0 w 6496050"/>
                <a:gd name="connsiteY7" fmla="*/ 662997 h 795600"/>
                <a:gd name="connsiteX8" fmla="*/ 0 w 6496050"/>
                <a:gd name="connsiteY8" fmla="*/ 132603 h 7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6050" h="795600">
                  <a:moveTo>
                    <a:pt x="0" y="132603"/>
                  </a:moveTo>
                  <a:cubicBezTo>
                    <a:pt x="0" y="59368"/>
                    <a:pt x="59368" y="0"/>
                    <a:pt x="132603" y="0"/>
                  </a:cubicBezTo>
                  <a:lnTo>
                    <a:pt x="6363447" y="0"/>
                  </a:lnTo>
                  <a:cubicBezTo>
                    <a:pt x="6436682" y="0"/>
                    <a:pt x="6496050" y="59368"/>
                    <a:pt x="6496050" y="132603"/>
                  </a:cubicBezTo>
                  <a:lnTo>
                    <a:pt x="6496050" y="662997"/>
                  </a:lnTo>
                  <a:cubicBezTo>
                    <a:pt x="6496050" y="736232"/>
                    <a:pt x="6436682" y="795600"/>
                    <a:pt x="6363447" y="795600"/>
                  </a:cubicBezTo>
                  <a:lnTo>
                    <a:pt x="132603" y="795600"/>
                  </a:lnTo>
                  <a:cubicBezTo>
                    <a:pt x="59368" y="795600"/>
                    <a:pt x="0" y="736232"/>
                    <a:pt x="0" y="662997"/>
                  </a:cubicBezTo>
                  <a:lnTo>
                    <a:pt x="0" y="13260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4925928"/>
                <a:satOff val="-37974"/>
                <a:lumOff val="1030"/>
                <a:alphaOff val="0"/>
              </a:schemeClr>
            </a:fillRef>
            <a:effectRef idx="1">
              <a:schemeClr val="accent3">
                <a:hueOff val="4925928"/>
                <a:satOff val="-37974"/>
                <a:lumOff val="103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5038" tIns="115038" rIns="115038" bIns="115038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i="0" kern="1200"/>
                <a:t>Отказаться от использования психотропных и наркотических веществ в немедицинских целях</a:t>
              </a:r>
              <a:endParaRPr lang="en-US" sz="2000" kern="120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603166" y="5018241"/>
              <a:ext cx="6496050" cy="795600"/>
            </a:xfrm>
            <a:custGeom>
              <a:avLst/>
              <a:gdLst>
                <a:gd name="connsiteX0" fmla="*/ 0 w 6496050"/>
                <a:gd name="connsiteY0" fmla="*/ 132603 h 795600"/>
                <a:gd name="connsiteX1" fmla="*/ 132603 w 6496050"/>
                <a:gd name="connsiteY1" fmla="*/ 0 h 795600"/>
                <a:gd name="connsiteX2" fmla="*/ 6363447 w 6496050"/>
                <a:gd name="connsiteY2" fmla="*/ 0 h 795600"/>
                <a:gd name="connsiteX3" fmla="*/ 6496050 w 6496050"/>
                <a:gd name="connsiteY3" fmla="*/ 132603 h 795600"/>
                <a:gd name="connsiteX4" fmla="*/ 6496050 w 6496050"/>
                <a:gd name="connsiteY4" fmla="*/ 662997 h 795600"/>
                <a:gd name="connsiteX5" fmla="*/ 6363447 w 6496050"/>
                <a:gd name="connsiteY5" fmla="*/ 795600 h 795600"/>
                <a:gd name="connsiteX6" fmla="*/ 132603 w 6496050"/>
                <a:gd name="connsiteY6" fmla="*/ 795600 h 795600"/>
                <a:gd name="connsiteX7" fmla="*/ 0 w 6496050"/>
                <a:gd name="connsiteY7" fmla="*/ 662997 h 795600"/>
                <a:gd name="connsiteX8" fmla="*/ 0 w 6496050"/>
                <a:gd name="connsiteY8" fmla="*/ 132603 h 7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6050" h="795600">
                  <a:moveTo>
                    <a:pt x="0" y="132603"/>
                  </a:moveTo>
                  <a:cubicBezTo>
                    <a:pt x="0" y="59368"/>
                    <a:pt x="59368" y="0"/>
                    <a:pt x="132603" y="0"/>
                  </a:cubicBezTo>
                  <a:lnTo>
                    <a:pt x="6363447" y="0"/>
                  </a:lnTo>
                  <a:cubicBezTo>
                    <a:pt x="6436682" y="0"/>
                    <a:pt x="6496050" y="59368"/>
                    <a:pt x="6496050" y="132603"/>
                  </a:cubicBezTo>
                  <a:lnTo>
                    <a:pt x="6496050" y="662997"/>
                  </a:lnTo>
                  <a:cubicBezTo>
                    <a:pt x="6496050" y="736232"/>
                    <a:pt x="6436682" y="795600"/>
                    <a:pt x="6363447" y="795600"/>
                  </a:cubicBezTo>
                  <a:lnTo>
                    <a:pt x="132603" y="795600"/>
                  </a:lnTo>
                  <a:cubicBezTo>
                    <a:pt x="59368" y="795600"/>
                    <a:pt x="0" y="736232"/>
                    <a:pt x="0" y="662997"/>
                  </a:cubicBezTo>
                  <a:lnTo>
                    <a:pt x="0" y="13260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6567904"/>
                <a:satOff val="-50632"/>
                <a:lumOff val="1373"/>
                <a:alphaOff val="0"/>
              </a:schemeClr>
            </a:fillRef>
            <a:effectRef idx="1">
              <a:schemeClr val="accent3">
                <a:hueOff val="6567904"/>
                <a:satOff val="-50632"/>
                <a:lumOff val="137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5038" tIns="115038" rIns="115038" bIns="115038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i="0" kern="1200"/>
                <a:t>Исключить использование нестерильных шприцев, игл и прочего инструментария.</a:t>
              </a:r>
              <a:endParaRPr lang="en-US" sz="2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207804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4CD14DB-BB81-479F-A1FC-1C75640E9F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943A91B-7CA7-4592-A975-73B1BF8C4C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="" xmlns:a16="http://schemas.microsoft.com/office/drawing/2014/main" id="{EC471314-E46A-414B-8D91-74880E84F1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="" xmlns:a16="http://schemas.microsoft.com/office/drawing/2014/main" id="{6A681326-1C9D-44A3-A627-3871BDAE41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КАК ОТНОСИТЬСЯ К ВИЧ-ИНФИЦИРОВАННЫМ?</a:t>
            </a:r>
            <a:endParaRPr lang="ru-RU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8744" y="2280250"/>
            <a:ext cx="6936736" cy="3352800"/>
          </a:xfrm>
        </p:spPr>
        <p:txBody>
          <a:bodyPr>
            <a:normAutofit/>
          </a:bodyPr>
          <a:lstStyle/>
          <a:p>
            <a:r>
              <a:rPr lang="ru-RU" sz="2400" dirty="0"/>
              <a:t>ВИЧ не делает человека лучше или хуже</a:t>
            </a:r>
          </a:p>
          <a:p>
            <a:endParaRPr lang="ru-RU" sz="2400" dirty="0"/>
          </a:p>
          <a:p>
            <a:r>
              <a:rPr lang="ru-RU" sz="2400" dirty="0"/>
              <a:t>ВИЧ не делает человека привлекательнее или уродливее</a:t>
            </a:r>
          </a:p>
          <a:p>
            <a:endParaRPr lang="ru-RU" sz="2400" dirty="0"/>
          </a:p>
          <a:p>
            <a:r>
              <a:rPr lang="ru-RU" sz="2400" dirty="0"/>
              <a:t>ВИЧ не делает человека опасным в бытовых условиях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58" y="2300030"/>
            <a:ext cx="3909590" cy="28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233577" y="3010619"/>
            <a:ext cx="5745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33577" y="4485736"/>
            <a:ext cx="5745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80227" y="5569664"/>
            <a:ext cx="5520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0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63231"/>
            <a:ext cx="10515600" cy="1165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11575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="" xmlns:a16="http://schemas.microsoft.com/office/drawing/2014/main" id="{4E78424C-6FD0-41F8-9CAA-5DC19C4235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="" xmlns:a16="http://schemas.microsoft.com/office/drawing/2014/main" id="{DD136760-57DC-4301-8BEA-B71AD2D139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="" xmlns:a16="http://schemas.microsoft.com/office/drawing/2014/main" id="{C99B912D-1E4B-42AF-A2BE-CFEFEC916E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BDC58DEA-1307-4F44-AD47-E613D8B76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88" y="1172333"/>
            <a:ext cx="3809458" cy="4111487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rgbClr val="F2F2F2"/>
                </a:solidFill>
              </a:rPr>
              <a:t>ЧТО </a:t>
            </a:r>
            <a:br>
              <a:rPr lang="ru-RU" sz="3200" dirty="0">
                <a:solidFill>
                  <a:srgbClr val="F2F2F2"/>
                </a:solidFill>
              </a:rPr>
            </a:br>
            <a:r>
              <a:rPr lang="ru-RU" sz="3200" dirty="0">
                <a:solidFill>
                  <a:srgbClr val="F2F2F2"/>
                </a:solidFill>
              </a:rPr>
              <a:t>ТАКОЕ</a:t>
            </a:r>
            <a:br>
              <a:rPr lang="ru-RU" sz="3200" dirty="0">
                <a:solidFill>
                  <a:srgbClr val="F2F2F2"/>
                </a:solidFill>
              </a:rPr>
            </a:br>
            <a:r>
              <a:rPr lang="ru-RU" sz="3200" dirty="0">
                <a:solidFill>
                  <a:srgbClr val="F2F2F2"/>
                </a:solidFill>
              </a:rPr>
              <a:t> «ВИЧ»,</a:t>
            </a:r>
            <a:br>
              <a:rPr lang="ru-RU" sz="3200" dirty="0">
                <a:solidFill>
                  <a:srgbClr val="F2F2F2"/>
                </a:solidFill>
              </a:rPr>
            </a:br>
            <a:r>
              <a:rPr lang="ru-RU" sz="3200" dirty="0">
                <a:solidFill>
                  <a:srgbClr val="F2F2F2"/>
                </a:solidFill>
              </a:rPr>
              <a:t>«ВИЧ-ИНФЕКЦИЯ» и</a:t>
            </a:r>
            <a:br>
              <a:rPr lang="ru-RU" sz="3200" dirty="0">
                <a:solidFill>
                  <a:srgbClr val="F2F2F2"/>
                </a:solidFill>
              </a:rPr>
            </a:br>
            <a:r>
              <a:rPr lang="ru-RU" sz="3200" dirty="0">
                <a:solidFill>
                  <a:srgbClr val="F2F2F2"/>
                </a:solidFill>
              </a:rPr>
              <a:t> «СПИД» </a:t>
            </a:r>
            <a:r>
              <a:rPr lang="ru-RU" sz="3200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476194" y="993704"/>
            <a:ext cx="6975923" cy="5431874"/>
            <a:chOff x="4476194" y="993704"/>
            <a:chExt cx="6975923" cy="5431874"/>
          </a:xfrm>
        </p:grpSpPr>
        <p:sp>
          <p:nvSpPr>
            <p:cNvPr id="4" name="Прямая соединительная линия 3"/>
            <p:cNvSpPr/>
            <p:nvPr/>
          </p:nvSpPr>
          <p:spPr>
            <a:xfrm>
              <a:off x="4476194" y="993704"/>
              <a:ext cx="6975923" cy="0"/>
            </a:xfrm>
            <a:prstGeom prst="line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4476194" y="993704"/>
              <a:ext cx="6975923" cy="930721"/>
            </a:xfrm>
            <a:custGeom>
              <a:avLst/>
              <a:gdLst>
                <a:gd name="connsiteX0" fmla="*/ 0 w 6975923"/>
                <a:gd name="connsiteY0" fmla="*/ 0 h 930721"/>
                <a:gd name="connsiteX1" fmla="*/ 6975923 w 6975923"/>
                <a:gd name="connsiteY1" fmla="*/ 0 h 930721"/>
                <a:gd name="connsiteX2" fmla="*/ 6975923 w 6975923"/>
                <a:gd name="connsiteY2" fmla="*/ 930721 h 930721"/>
                <a:gd name="connsiteX3" fmla="*/ 0 w 6975923"/>
                <a:gd name="connsiteY3" fmla="*/ 930721 h 930721"/>
                <a:gd name="connsiteX4" fmla="*/ 0 w 6975923"/>
                <a:gd name="connsiteY4" fmla="*/ 0 h 93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923" h="930721">
                  <a:moveTo>
                    <a:pt x="0" y="0"/>
                  </a:moveTo>
                  <a:lnTo>
                    <a:pt x="6975923" y="0"/>
                  </a:lnTo>
                  <a:lnTo>
                    <a:pt x="6975923" y="930721"/>
                  </a:lnTo>
                  <a:lnTo>
                    <a:pt x="0" y="9307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i="0" kern="1200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ВИЧ</a:t>
              </a:r>
              <a:r>
                <a:rPr lang="ru-RU" sz="2400" b="0" i="0" kern="1200" dirty="0">
                  <a:solidFill>
                    <a:schemeClr val="tx1"/>
                  </a:solidFill>
                </a:rPr>
                <a:t> – вирус иммунодефицита человека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ая соединительная линия 6"/>
            <p:cNvSpPr/>
            <p:nvPr/>
          </p:nvSpPr>
          <p:spPr>
            <a:xfrm>
              <a:off x="4476194" y="1924426"/>
              <a:ext cx="6975923" cy="0"/>
            </a:xfrm>
            <a:prstGeom prst="line">
              <a:avLst/>
            </a:prstGeom>
          </p:spPr>
          <p:style>
            <a:lnRef idx="1">
              <a:schemeClr val="accent5">
                <a:hueOff val="3118619"/>
                <a:satOff val="-2006"/>
                <a:lumOff val="1372"/>
                <a:alphaOff val="0"/>
              </a:schemeClr>
            </a:lnRef>
            <a:fillRef idx="2">
              <a:schemeClr val="accent5">
                <a:hueOff val="3118619"/>
                <a:satOff val="-2006"/>
                <a:lumOff val="1372"/>
                <a:alphaOff val="0"/>
              </a:schemeClr>
            </a:fillRef>
            <a:effectRef idx="1">
              <a:schemeClr val="accent5">
                <a:hueOff val="3118619"/>
                <a:satOff val="-2006"/>
                <a:lumOff val="137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4476194" y="1924426"/>
              <a:ext cx="6975923" cy="1726687"/>
            </a:xfrm>
            <a:custGeom>
              <a:avLst/>
              <a:gdLst>
                <a:gd name="connsiteX0" fmla="*/ 0 w 6975923"/>
                <a:gd name="connsiteY0" fmla="*/ 0 h 1726687"/>
                <a:gd name="connsiteX1" fmla="*/ 6975923 w 6975923"/>
                <a:gd name="connsiteY1" fmla="*/ 0 h 1726687"/>
                <a:gd name="connsiteX2" fmla="*/ 6975923 w 6975923"/>
                <a:gd name="connsiteY2" fmla="*/ 1726687 h 1726687"/>
                <a:gd name="connsiteX3" fmla="*/ 0 w 6975923"/>
                <a:gd name="connsiteY3" fmla="*/ 1726687 h 1726687"/>
                <a:gd name="connsiteX4" fmla="*/ 0 w 6975923"/>
                <a:gd name="connsiteY4" fmla="*/ 0 h 172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923" h="1726687">
                  <a:moveTo>
                    <a:pt x="0" y="0"/>
                  </a:moveTo>
                  <a:lnTo>
                    <a:pt x="6975923" y="0"/>
                  </a:lnTo>
                  <a:lnTo>
                    <a:pt x="6975923" y="1726687"/>
                  </a:lnTo>
                  <a:lnTo>
                    <a:pt x="0" y="17266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i="0" kern="1200" cap="none" spc="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ВИЧ-инфекция</a:t>
              </a:r>
              <a:r>
                <a:rPr lang="ru-RU" sz="2400" b="0" i="0" kern="1200" dirty="0">
                  <a:solidFill>
                    <a:schemeClr val="tx1"/>
                  </a:solidFill>
                </a:rPr>
                <a:t> – заболевание, развивающееся у человека после инфицирования вирусом иммунодефицита человека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ая соединительная линия 8"/>
            <p:cNvSpPr/>
            <p:nvPr/>
          </p:nvSpPr>
          <p:spPr>
            <a:xfrm>
              <a:off x="4476194" y="3651114"/>
              <a:ext cx="6975923" cy="0"/>
            </a:xfrm>
            <a:prstGeom prst="line">
              <a:avLst/>
            </a:prstGeom>
          </p:spPr>
          <p:style>
            <a:lnRef idx="1">
              <a:schemeClr val="accent5">
                <a:hueOff val="6237238"/>
                <a:satOff val="-4013"/>
                <a:lumOff val="2744"/>
                <a:alphaOff val="0"/>
              </a:schemeClr>
            </a:lnRef>
            <a:fillRef idx="2">
              <a:schemeClr val="accent5">
                <a:hueOff val="6237238"/>
                <a:satOff val="-4013"/>
                <a:lumOff val="2744"/>
                <a:alphaOff val="0"/>
              </a:schemeClr>
            </a:fillRef>
            <a:effectRef idx="1">
              <a:schemeClr val="accent5">
                <a:hueOff val="6237238"/>
                <a:satOff val="-4013"/>
                <a:lumOff val="274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4476194" y="3651114"/>
              <a:ext cx="6975923" cy="2774464"/>
            </a:xfrm>
            <a:custGeom>
              <a:avLst/>
              <a:gdLst>
                <a:gd name="connsiteX0" fmla="*/ 0 w 6975923"/>
                <a:gd name="connsiteY0" fmla="*/ 0 h 2774464"/>
                <a:gd name="connsiteX1" fmla="*/ 6975923 w 6975923"/>
                <a:gd name="connsiteY1" fmla="*/ 0 h 2774464"/>
                <a:gd name="connsiteX2" fmla="*/ 6975923 w 6975923"/>
                <a:gd name="connsiteY2" fmla="*/ 2774464 h 2774464"/>
                <a:gd name="connsiteX3" fmla="*/ 0 w 6975923"/>
                <a:gd name="connsiteY3" fmla="*/ 2774464 h 2774464"/>
                <a:gd name="connsiteX4" fmla="*/ 0 w 6975923"/>
                <a:gd name="connsiteY4" fmla="*/ 0 h 277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923" h="2774464">
                  <a:moveTo>
                    <a:pt x="0" y="0"/>
                  </a:moveTo>
                  <a:lnTo>
                    <a:pt x="6975923" y="0"/>
                  </a:lnTo>
                  <a:lnTo>
                    <a:pt x="6975923" y="2774464"/>
                  </a:lnTo>
                  <a:lnTo>
                    <a:pt x="0" y="2774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0" kern="1200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СПИД</a:t>
              </a:r>
              <a:r>
                <a:rPr lang="ru-RU" sz="2400" b="0" i="0" kern="1200" dirty="0">
                  <a:solidFill>
                    <a:schemeClr val="tx1"/>
                  </a:solidFill>
                </a:rPr>
                <a:t>- это самая тяжелая стадия ВИЧ-инфекции, при которой иммунитет человека разрушен вирусом настолько, что человек начинает страдать от различных инфекционных и онкологических заболеваний.</a:t>
              </a:r>
            </a:p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0" u="sng" kern="1200" dirty="0">
                  <a:solidFill>
                    <a:srgbClr val="FF0000"/>
                  </a:solidFill>
                </a:rPr>
                <a:t>СПИД – это ВИЧ–инфекция без лечения.</a:t>
              </a:r>
              <a:endParaRPr lang="en-US" sz="2400" b="1" u="sng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902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4CD14DB-BB81-479F-A1FC-1C75640E9F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943A91B-7CA7-4592-A975-73B1BF8C4C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="" xmlns:a16="http://schemas.microsoft.com/office/drawing/2014/main" id="{EC471314-E46A-414B-8D91-74880E84F1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="" xmlns:a16="http://schemas.microsoft.com/office/drawing/2014/main" id="{6A681326-1C9D-44A3-A627-3871BDAE41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u="sng" dirty="0">
                <a:solidFill>
                  <a:srgbClr val="FFFFFF"/>
                </a:solidFill>
              </a:rPr>
              <a:t/>
            </a:r>
            <a:br>
              <a:rPr lang="ru-RU" u="sng" dirty="0">
                <a:solidFill>
                  <a:srgbClr val="FFFFFF"/>
                </a:solidFill>
              </a:rPr>
            </a:br>
            <a:r>
              <a:rPr lang="ru-R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Эпидситуация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ВИЧ-инфекции в Республике Беларусь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1 сентября 2024 года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u="sng" dirty="0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332" y="2860760"/>
            <a:ext cx="10194172" cy="3387639"/>
          </a:xfrm>
        </p:spPr>
        <p:txBody>
          <a:bodyPr>
            <a:normAutofit/>
          </a:bodyPr>
          <a:lstStyle/>
          <a:p>
            <a:r>
              <a:rPr lang="ru-RU" sz="2400" dirty="0" smtClean="0">
                <a:cs typeface="Arial" panose="020B0604020202020204" pitchFamily="34" charset="0"/>
              </a:rPr>
              <a:t>За </a:t>
            </a:r>
            <a:r>
              <a:rPr lang="ru-RU" sz="2400" dirty="0">
                <a:cs typeface="Arial" panose="020B0604020202020204" pitchFamily="34" charset="0"/>
              </a:rPr>
              <a:t>8 месяцев 2024 года зарегистрировано 862 случая ВИЧ-инфекции, </a:t>
            </a:r>
            <a:r>
              <a:rPr lang="ru-RU" sz="2400" dirty="0" smtClean="0">
                <a:cs typeface="Arial" panose="020B0604020202020204" pitchFamily="34" charset="0"/>
              </a:rPr>
              <a:t>показатель заболеваемости </a:t>
            </a:r>
            <a:r>
              <a:rPr lang="ru-RU" sz="2400" dirty="0">
                <a:cs typeface="Arial" panose="020B0604020202020204" pitchFamily="34" charset="0"/>
              </a:rPr>
              <a:t>ниже аналогичного периода 2023 года на 13,8% и составляет 9,4 случая на </a:t>
            </a:r>
            <a:r>
              <a:rPr lang="ru-RU" sz="2400" dirty="0" smtClean="0">
                <a:cs typeface="Arial" panose="020B0604020202020204" pitchFamily="34" charset="0"/>
              </a:rPr>
              <a:t>100 тысяч </a:t>
            </a:r>
            <a:r>
              <a:rPr lang="ru-RU" sz="2400" dirty="0">
                <a:cs typeface="Arial" panose="020B0604020202020204" pitchFamily="34" charset="0"/>
              </a:rPr>
              <a:t>населения (8 месяцев 2023 года – 10,9 случаев на 100 тысяч населения</a:t>
            </a:r>
            <a:r>
              <a:rPr lang="ru-RU" sz="2400" dirty="0" smtClean="0">
                <a:cs typeface="Arial" panose="020B0604020202020204" pitchFamily="34" charset="0"/>
              </a:rPr>
              <a:t>)</a:t>
            </a:r>
            <a:endParaRPr lang="ru-RU" sz="2400" dirty="0">
              <a:cs typeface="Arial" panose="020B0604020202020204" pitchFamily="34" charset="0"/>
            </a:endParaRPr>
          </a:p>
          <a:p>
            <a:r>
              <a:rPr lang="ru-RU" sz="2400" dirty="0">
                <a:cs typeface="Arial" panose="020B0604020202020204" pitchFamily="34" charset="0"/>
              </a:rPr>
              <a:t>По кумулятивным данным на 1 сентября 2024 года в Республике </a:t>
            </a:r>
            <a:r>
              <a:rPr lang="ru-RU" sz="2400" dirty="0" smtClean="0">
                <a:cs typeface="Arial" panose="020B0604020202020204" pitchFamily="34" charset="0"/>
              </a:rPr>
              <a:t>Беларусь зарегистрировано </a:t>
            </a:r>
            <a:r>
              <a:rPr lang="ru-RU" sz="2400" dirty="0">
                <a:cs typeface="Arial" panose="020B0604020202020204" pitchFamily="34" charset="0"/>
              </a:rPr>
              <a:t>35 962 случая ВИЧ-инфекции; 25 450 человек, живущих с </a:t>
            </a:r>
            <a:r>
              <a:rPr lang="ru-RU" sz="2400" dirty="0" smtClean="0">
                <a:cs typeface="Arial" panose="020B0604020202020204" pitchFamily="34" charset="0"/>
              </a:rPr>
              <a:t>ВИЧ</a:t>
            </a:r>
            <a:endParaRPr lang="ru-RU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73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E78424C-6FD0-41F8-9CAA-5DC19C4235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D136760-57DC-4301-8BEA-B71AD2D139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99B912D-1E4B-42AF-A2BE-CFEFEC916E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BDC58DEA-1307-4F44-AD47-E613D8B76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>
                <a:solidFill>
                  <a:srgbClr val="F2F2F2"/>
                </a:solidFill>
              </a:rPr>
              <a:t>ЧЕМ ОПАСЕН ВИЧ </a:t>
            </a:r>
            <a:r>
              <a:rPr lang="ru-RU" sz="3200" b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627562" y="1178893"/>
            <a:ext cx="6496050" cy="5109812"/>
            <a:chOff x="4627562" y="1178893"/>
            <a:chExt cx="6496050" cy="5109812"/>
          </a:xfrm>
        </p:grpSpPr>
        <p:sp>
          <p:nvSpPr>
            <p:cNvPr id="4" name="Прямая соединительная линия 3"/>
            <p:cNvSpPr/>
            <p:nvPr/>
          </p:nvSpPr>
          <p:spPr>
            <a:xfrm>
              <a:off x="4627562" y="1178893"/>
              <a:ext cx="6496050" cy="0"/>
            </a:xfrm>
            <a:prstGeom prst="line">
              <a:avLst/>
            </a:prstGeom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4627562" y="1178893"/>
              <a:ext cx="6496050" cy="1319028"/>
            </a:xfrm>
            <a:custGeom>
              <a:avLst/>
              <a:gdLst>
                <a:gd name="connsiteX0" fmla="*/ 0 w 6496050"/>
                <a:gd name="connsiteY0" fmla="*/ 0 h 1319028"/>
                <a:gd name="connsiteX1" fmla="*/ 6496050 w 6496050"/>
                <a:gd name="connsiteY1" fmla="*/ 0 h 1319028"/>
                <a:gd name="connsiteX2" fmla="*/ 6496050 w 6496050"/>
                <a:gd name="connsiteY2" fmla="*/ 1319028 h 1319028"/>
                <a:gd name="connsiteX3" fmla="*/ 0 w 6496050"/>
                <a:gd name="connsiteY3" fmla="*/ 1319028 h 1319028"/>
                <a:gd name="connsiteX4" fmla="*/ 0 w 6496050"/>
                <a:gd name="connsiteY4" fmla="*/ 0 h 131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6050" h="1319028">
                  <a:moveTo>
                    <a:pt x="0" y="0"/>
                  </a:moveTo>
                  <a:lnTo>
                    <a:pt x="6496050" y="0"/>
                  </a:lnTo>
                  <a:lnTo>
                    <a:pt x="6496050" y="1319028"/>
                  </a:lnTo>
                  <a:lnTo>
                    <a:pt x="0" y="13190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0" i="0" kern="1200" dirty="0">
                  <a:solidFill>
                    <a:schemeClr val="tx1"/>
                  </a:solidFill>
                </a:rPr>
                <a:t>При проникновении в организм человека вирус поражает клетки иммунной системы. </a:t>
              </a:r>
              <a:endParaRPr lang="en-US" sz="2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ая соединительная линия 6"/>
            <p:cNvSpPr/>
            <p:nvPr/>
          </p:nvSpPr>
          <p:spPr>
            <a:xfrm>
              <a:off x="4627562" y="2497922"/>
              <a:ext cx="6496050" cy="0"/>
            </a:xfrm>
            <a:prstGeom prst="line">
              <a:avLst/>
            </a:prstGeom>
          </p:spPr>
          <p:style>
            <a:lnRef idx="1">
              <a:schemeClr val="accent3">
                <a:shade val="80000"/>
                <a:hueOff val="-178723"/>
                <a:satOff val="472"/>
                <a:lumOff val="14290"/>
                <a:alphaOff val="0"/>
              </a:schemeClr>
            </a:lnRef>
            <a:fillRef idx="2">
              <a:schemeClr val="accent3">
                <a:shade val="80000"/>
                <a:hueOff val="-178723"/>
                <a:satOff val="472"/>
                <a:lumOff val="14290"/>
                <a:alphaOff val="0"/>
              </a:schemeClr>
            </a:fillRef>
            <a:effectRef idx="1">
              <a:schemeClr val="accent3">
                <a:shade val="80000"/>
                <a:hueOff val="-178723"/>
                <a:satOff val="472"/>
                <a:lumOff val="1429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4627562" y="2497922"/>
              <a:ext cx="6496050" cy="1681417"/>
            </a:xfrm>
            <a:custGeom>
              <a:avLst/>
              <a:gdLst>
                <a:gd name="connsiteX0" fmla="*/ 0 w 6496050"/>
                <a:gd name="connsiteY0" fmla="*/ 0 h 1681417"/>
                <a:gd name="connsiteX1" fmla="*/ 6496050 w 6496050"/>
                <a:gd name="connsiteY1" fmla="*/ 0 h 1681417"/>
                <a:gd name="connsiteX2" fmla="*/ 6496050 w 6496050"/>
                <a:gd name="connsiteY2" fmla="*/ 1681417 h 1681417"/>
                <a:gd name="connsiteX3" fmla="*/ 0 w 6496050"/>
                <a:gd name="connsiteY3" fmla="*/ 1681417 h 1681417"/>
                <a:gd name="connsiteX4" fmla="*/ 0 w 6496050"/>
                <a:gd name="connsiteY4" fmla="*/ 0 h 168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6050" h="1681417">
                  <a:moveTo>
                    <a:pt x="0" y="0"/>
                  </a:moveTo>
                  <a:lnTo>
                    <a:pt x="6496050" y="0"/>
                  </a:lnTo>
                  <a:lnTo>
                    <a:pt x="6496050" y="1681417"/>
                  </a:lnTo>
                  <a:lnTo>
                    <a:pt x="0" y="16814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0" i="0" kern="1200" dirty="0">
                  <a:solidFill>
                    <a:schemeClr val="tx1"/>
                  </a:solidFill>
                </a:rPr>
                <a:t>По мере ослабления иммунитета организм становится более уязвимым для различных инфекций и опухолей (т.е. вторичных заболеваний). </a:t>
              </a:r>
              <a:endParaRPr lang="en-US" sz="2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ая соединительная линия 8"/>
            <p:cNvSpPr/>
            <p:nvPr/>
          </p:nvSpPr>
          <p:spPr>
            <a:xfrm>
              <a:off x="4627562" y="4179340"/>
              <a:ext cx="6496050" cy="0"/>
            </a:xfrm>
            <a:prstGeom prst="line">
              <a:avLst/>
            </a:prstGeom>
          </p:spPr>
          <p:style>
            <a:lnRef idx="1">
              <a:schemeClr val="accent3">
                <a:shade val="80000"/>
                <a:hueOff val="-357446"/>
                <a:satOff val="944"/>
                <a:lumOff val="28580"/>
                <a:alphaOff val="0"/>
              </a:schemeClr>
            </a:lnRef>
            <a:fillRef idx="2">
              <a:schemeClr val="accent3">
                <a:shade val="80000"/>
                <a:hueOff val="-357446"/>
                <a:satOff val="944"/>
                <a:lumOff val="28580"/>
                <a:alphaOff val="0"/>
              </a:schemeClr>
            </a:fillRef>
            <a:effectRef idx="1">
              <a:schemeClr val="accent3">
                <a:shade val="80000"/>
                <a:hueOff val="-357446"/>
                <a:satOff val="944"/>
                <a:lumOff val="2858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4627562" y="4179340"/>
              <a:ext cx="6496050" cy="2109365"/>
            </a:xfrm>
            <a:custGeom>
              <a:avLst/>
              <a:gdLst>
                <a:gd name="connsiteX0" fmla="*/ 0 w 6496050"/>
                <a:gd name="connsiteY0" fmla="*/ 0 h 2109365"/>
                <a:gd name="connsiteX1" fmla="*/ 6496050 w 6496050"/>
                <a:gd name="connsiteY1" fmla="*/ 0 h 2109365"/>
                <a:gd name="connsiteX2" fmla="*/ 6496050 w 6496050"/>
                <a:gd name="connsiteY2" fmla="*/ 2109365 h 2109365"/>
                <a:gd name="connsiteX3" fmla="*/ 0 w 6496050"/>
                <a:gd name="connsiteY3" fmla="*/ 2109365 h 2109365"/>
                <a:gd name="connsiteX4" fmla="*/ 0 w 6496050"/>
                <a:gd name="connsiteY4" fmla="*/ 0 h 210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6050" h="2109365">
                  <a:moveTo>
                    <a:pt x="0" y="0"/>
                  </a:moveTo>
                  <a:lnTo>
                    <a:pt x="6496050" y="0"/>
                  </a:lnTo>
                  <a:lnTo>
                    <a:pt x="6496050" y="2109365"/>
                  </a:lnTo>
                  <a:lnTo>
                    <a:pt x="0" y="21093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0" i="0" kern="1200">
                  <a:solidFill>
                    <a:schemeClr val="tx1"/>
                  </a:solidFill>
                </a:rPr>
                <a:t>Без приема антиретровирусных препаратов, подавляющих размножение вируса иммунодефицита, инфицированные лица умирают в среднем через 9-11 лет. </a:t>
              </a:r>
              <a:endParaRPr lang="en-US" sz="2200" kern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023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0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eeform: Shape 24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2" name="Rectangle 26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30" y="634673"/>
            <a:ext cx="9252154" cy="1016654"/>
          </a:xfrm>
        </p:spPr>
        <p:txBody>
          <a:bodyPr>
            <a:normAutofit/>
          </a:bodyPr>
          <a:lstStyle/>
          <a:p>
            <a:pPr algn="ctr"/>
            <a:r>
              <a:rPr lang="ru-RU" u="sng" dirty="0">
                <a:solidFill>
                  <a:srgbClr val="EBEBEB"/>
                </a:solidFill>
              </a:rPr>
              <a:t>КАК ПЕРЕДАЕТСЯ ВИЧ </a:t>
            </a:r>
            <a:r>
              <a:rPr lang="ru-RU" u="sng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146921"/>
              </p:ext>
            </p:extLst>
          </p:nvPr>
        </p:nvGraphicFramePr>
        <p:xfrm>
          <a:off x="805684" y="2798852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DC3A17-7ED7-4A03-B67A-3683582BF29F}"/>
              </a:ext>
            </a:extLst>
          </p:cNvPr>
          <p:cNvSpPr txBox="1"/>
          <p:nvPr/>
        </p:nvSpPr>
        <p:spPr>
          <a:xfrm>
            <a:off x="648930" y="2274757"/>
            <a:ext cx="1089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highlight>
                  <a:srgbClr val="FFFF00"/>
                </a:highlight>
              </a:rPr>
              <a:t>Источник ВИЧ-инфекции - только человек на всех стадиях заболевания. </a:t>
            </a:r>
            <a:endParaRPr lang="en-US" sz="2200" b="1" dirty="0">
              <a:highlight>
                <a:srgbClr val="FFFF00"/>
              </a:highlight>
            </a:endParaRPr>
          </a:p>
          <a:p>
            <a:endParaRPr lang="ru-RU" sz="2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80515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4E78424C-6FD0-41F8-9CAA-5DC19C4235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="" xmlns:a16="http://schemas.microsoft.com/office/drawing/2014/main" id="{DD136760-57DC-4301-8BEA-B71AD2D139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="" xmlns:a16="http://schemas.microsoft.com/office/drawing/2014/main" id="{C99B912D-1E4B-42AF-A2BE-CFEFEC916E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11">
            <a:extLst>
              <a:ext uri="{FF2B5EF4-FFF2-40B4-BE49-F238E27FC236}">
                <a16:creationId xmlns="" xmlns:a16="http://schemas.microsoft.com/office/drawing/2014/main" id="{BDC58DEA-1307-4F44-AD47-E613D8B76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>
                <a:solidFill>
                  <a:srgbClr val="F2F2F2"/>
                </a:solidFill>
              </a:rPr>
              <a:t>ЧЕРЕЗ ЧТО ПЕРЕДАЕТСЯ ВИЧ </a:t>
            </a:r>
            <a:r>
              <a:rPr lang="ru-RU" sz="3600" b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17357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00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="" xmlns:a16="http://schemas.microsoft.com/office/drawing/2014/main" id="{052BEFF1-896C-45B1-B02C-96A6A1BC38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6">
            <a:extLst>
              <a:ext uri="{FF2B5EF4-FFF2-40B4-BE49-F238E27FC236}">
                <a16:creationId xmlns="" xmlns:a16="http://schemas.microsoft.com/office/drawing/2014/main" id="{BB237A14-61B1-4C00-A670-5D8D68A866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="" xmlns:a16="http://schemas.microsoft.com/office/drawing/2014/main" id="{0BA768A8-4FED-4ED8-9E46-6BE72188EC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Freeform: Shape 13">
            <a:extLst>
              <a:ext uri="{FF2B5EF4-FFF2-40B4-BE49-F238E27FC236}">
                <a16:creationId xmlns="" xmlns:a16="http://schemas.microsoft.com/office/drawing/2014/main" id="{8598F259-6F54-47A3-8D13-1603D786A3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КАК </a:t>
            </a:r>
            <a:r>
              <a:rPr lang="ru-RU" sz="5400" b="1" u="sng" dirty="0">
                <a:solidFill>
                  <a:srgbClr val="FF0000"/>
                </a:solidFill>
              </a:rPr>
              <a:t>НЕ</a:t>
            </a:r>
            <a:r>
              <a:rPr lang="ru-RU" dirty="0"/>
              <a:t> ПЕРЕДАЕТСЯ ВИЧ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4373" y="956603"/>
            <a:ext cx="5919503" cy="51601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Через воздух при разговоре и кашле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Через общую посуду и продукты питания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Через рукопожатия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Через поцелуи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Через насекомых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Через домашних животных и птиц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Через места общего пользования</a:t>
            </a:r>
          </a:p>
          <a:p>
            <a:pPr marL="0" indent="0">
              <a:lnSpc>
                <a:spcPct val="90000"/>
              </a:lnSpc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4CD14DB-BB81-479F-A1FC-1C75640E9F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943A91B-7CA7-4592-A975-73B1BF8C4C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="" xmlns:a16="http://schemas.microsoft.com/office/drawing/2014/main" id="{EC471314-E46A-414B-8D91-74880E84F1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="" xmlns:a16="http://schemas.microsoft.com/office/drawing/2014/main" id="{6A681326-1C9D-44A3-A627-3871BDAE41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КТО В ГРУППЕ РИСКА 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ПО ВИЧ-ИНФЕКЦИИ </a:t>
            </a: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729" y="2305966"/>
            <a:ext cx="8946541" cy="375228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ВИЧ касается каждого при</a:t>
            </a:r>
            <a:r>
              <a:rPr lang="ru-RU" sz="18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незащищенных половых контактах;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при употреблении наркотических и других психоактивных веществ, особенно при их внутривенном использовании.</a:t>
            </a:r>
          </a:p>
          <a:p>
            <a:pPr marL="0" indent="0">
              <a:lnSpc>
                <a:spcPct val="90000"/>
              </a:lnSpc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К уязвимым группам по ВИЧ относятся:  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подростки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молодежь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лица, ведущие половую жизнь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беспризорные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дети, лица без определенного места жительства,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мигранты;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лица, находящиеся в местах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лишения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свободы;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медицинские работники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621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52BEFF1-896C-45B1-B02C-96A6A1BC38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="" xmlns:a16="http://schemas.microsoft.com/office/drawing/2014/main" id="{BB237A14-61B1-4C00-A670-5D8D68A866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BA768A8-4FED-4ED8-9E46-6BE72188EC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" name="Freeform: Shape 13">
            <a:extLst>
              <a:ext uri="{FF2B5EF4-FFF2-40B4-BE49-F238E27FC236}">
                <a16:creationId xmlns="" xmlns:a16="http://schemas.microsoft.com/office/drawing/2014/main" id="{8598F259-6F54-47A3-8D13-1603D786A3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КАК ОБНАРУЖИТЬ ВИЧ-ИНФЕКЦИЮ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Единственный способ </a:t>
            </a:r>
            <a:r>
              <a:rPr lang="ru-RU" sz="3600" dirty="0">
                <a:solidFill>
                  <a:schemeClr val="bg1"/>
                </a:solidFill>
              </a:rPr>
              <a:t>- это </a:t>
            </a:r>
            <a:r>
              <a:rPr lang="ru-RU" sz="3600" b="1" u="sng" dirty="0">
                <a:solidFill>
                  <a:schemeClr val="bg1"/>
                </a:solidFill>
              </a:rPr>
              <a:t>провести анализ крови на антитела к вирусу иммунодефицита человека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60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Words>784</Words>
  <Application>Microsoft Office PowerPoint</Application>
  <PresentationFormat>Широкоэкранный</PresentationFormat>
  <Paragraphs>86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Тема Office</vt:lpstr>
      <vt:lpstr>ВИЧ-ИНФЕКЦИЯ… СЕГОДНЯ</vt:lpstr>
      <vt:lpstr>ЧТО  ТАКОЕ  «ВИЧ», «ВИЧ-ИНФЕКЦИЯ» и  «СПИД» ?</vt:lpstr>
      <vt:lpstr> Эпидситуация по ВИЧ-инфекции в Республике Беларусь по состоянию на 1 сентября 2024 года </vt:lpstr>
      <vt:lpstr>ЧЕМ ОПАСЕН ВИЧ ?</vt:lpstr>
      <vt:lpstr>КАК ПЕРЕДАЕТСЯ ВИЧ ?</vt:lpstr>
      <vt:lpstr>ЧЕРЕЗ ЧТО ПЕРЕДАЕТСЯ ВИЧ ?</vt:lpstr>
      <vt:lpstr>КАК НЕ ПЕРЕДАЕТСЯ ВИЧ </vt:lpstr>
      <vt:lpstr>КТО В ГРУППЕ РИСКА  ПО ВИЧ-ИНФЕКЦИИ ?</vt:lpstr>
      <vt:lpstr>КАК ОБНАРУЖИТЬ ВИЧ-ИНФЕКЦИЮ ?</vt:lpstr>
      <vt:lpstr>СКРЫТЫЙ ПЕРИОД  ВИЧ-ИНФЕКЦИИ</vt:lpstr>
      <vt:lpstr>ВИЧ- ЭТО ВСЕГДА ЗАБОЛЕВАНИЕ !</vt:lpstr>
      <vt:lpstr>КАК ЖЕНЩИНЕ С ВИЧ РОДИТЬ ЗДОРОВОГО РЕБЁНКА ?</vt:lpstr>
      <vt:lpstr>ЛЕЧЕНИЕ  ВИЧ-ИНФЕКЦИИ</vt:lpstr>
      <vt:lpstr>ЧТО ПОВЫШАЕТ РИСК ЗАРАЖЕНИЯ ВИЧ ?</vt:lpstr>
      <vt:lpstr>КАК СНИЗИТЬ РИСК ЗАРАЖЕНИЯ ВИЧ-ИНФЕКЦИЕЙ</vt:lpstr>
      <vt:lpstr>КАК ОТНОСИТЬСЯ К ВИЧ-ИНФИЦИРОВАННЫМ?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ZGVMED</dc:creator>
  <cp:lastModifiedBy>Tesla</cp:lastModifiedBy>
  <cp:revision>67</cp:revision>
  <cp:lastPrinted>2019-04-29T10:49:53Z</cp:lastPrinted>
  <dcterms:created xsi:type="dcterms:W3CDTF">2018-02-15T06:23:09Z</dcterms:created>
  <dcterms:modified xsi:type="dcterms:W3CDTF">2024-12-05T10:19:38Z</dcterms:modified>
</cp:coreProperties>
</file>