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6" r:id="rId3"/>
    <p:sldId id="262" r:id="rId4"/>
    <p:sldId id="278" r:id="rId5"/>
    <p:sldId id="277" r:id="rId6"/>
    <p:sldId id="299" r:id="rId7"/>
    <p:sldId id="300" r:id="rId8"/>
    <p:sldId id="302" r:id="rId9"/>
    <p:sldId id="263" r:id="rId10"/>
    <p:sldId id="279" r:id="rId11"/>
    <p:sldId id="264" r:id="rId12"/>
    <p:sldId id="280" r:id="rId13"/>
    <p:sldId id="281" r:id="rId14"/>
    <p:sldId id="298" r:id="rId15"/>
    <p:sldId id="283" r:id="rId16"/>
    <p:sldId id="309" r:id="rId17"/>
    <p:sldId id="310" r:id="rId18"/>
    <p:sldId id="311" r:id="rId19"/>
    <p:sldId id="312" r:id="rId20"/>
    <p:sldId id="266" r:id="rId21"/>
    <p:sldId id="313" r:id="rId22"/>
    <p:sldId id="289" r:id="rId23"/>
    <p:sldId id="267" r:id="rId24"/>
    <p:sldId id="303" r:id="rId25"/>
    <p:sldId id="304" r:id="rId26"/>
    <p:sldId id="290" r:id="rId27"/>
    <p:sldId id="291" r:id="rId28"/>
    <p:sldId id="268" r:id="rId29"/>
    <p:sldId id="269" r:id="rId30"/>
    <p:sldId id="294" r:id="rId31"/>
    <p:sldId id="314" r:id="rId32"/>
    <p:sldId id="295" r:id="rId33"/>
    <p:sldId id="29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E5E5B-60B9-4D07-AA7F-0E15C9519AD7}" type="datetimeFigureOut">
              <a:rPr lang="ru-RU" smtClean="0"/>
              <a:pPr/>
              <a:t>10.02.2025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241D8-7C6E-4E08-8463-F403C65AFB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ln/>
        </p:spPr>
        <p:txBody>
          <a:bodyPr/>
          <a:lstStyle/>
          <a:p>
            <a:fld id="{94E6E23A-16A9-4EC4-A0D7-44A01667AE32}" type="slidenum">
              <a:rPr lang="ru-RU"/>
              <a:pPr/>
              <a:t>6</a:t>
            </a:fld>
            <a:endParaRPr lang="ru-RU"/>
          </a:p>
        </p:txBody>
      </p:sp>
      <p:sp>
        <p:nvSpPr>
          <p:cNvPr id="225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2532" name="Rectangle 2"/>
          <p:cNvSpPr txBox="1">
            <a:spLocks noGrp="1" noChangeArrowheads="1"/>
          </p:cNvSpPr>
          <p:nvPr>
            <p:ph type="body" idx="1"/>
          </p:nvPr>
        </p:nvSpPr>
        <p:spPr>
          <a:xfrm>
            <a:off x="685512" y="4343230"/>
            <a:ext cx="5486976" cy="4115139"/>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p:spPr>
        <p:txBody>
          <a:bodyPr/>
          <a:lstStyle/>
          <a:p>
            <a:fld id="{CC400D84-7C56-42EA-8F66-8CFD0BAEAA13}" type="slidenum">
              <a:rPr lang="ru-RU"/>
              <a:pPr/>
              <a:t>7</a:t>
            </a:fld>
            <a:endParaRPr lang="ru-RU"/>
          </a:p>
        </p:txBody>
      </p:sp>
      <p:sp>
        <p:nvSpPr>
          <p:cNvPr id="235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3556" name="Rectangle 2"/>
          <p:cNvSpPr txBox="1">
            <a:spLocks noGrp="1" noChangeArrowheads="1"/>
          </p:cNvSpPr>
          <p:nvPr>
            <p:ph type="body" idx="1"/>
          </p:nvPr>
        </p:nvSpPr>
        <p:spPr>
          <a:xfrm>
            <a:off x="685512" y="4343230"/>
            <a:ext cx="5486976" cy="4115139"/>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p:spPr>
        <p:txBody>
          <a:bodyPr/>
          <a:lstStyle/>
          <a:p>
            <a:fld id="{CC400D84-7C56-42EA-8F66-8CFD0BAEAA13}" type="slidenum">
              <a:rPr lang="ru-RU"/>
              <a:pPr/>
              <a:t>8</a:t>
            </a:fld>
            <a:endParaRPr lang="ru-RU"/>
          </a:p>
        </p:txBody>
      </p:sp>
      <p:sp>
        <p:nvSpPr>
          <p:cNvPr id="235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3556" name="Rectangle 2"/>
          <p:cNvSpPr txBox="1">
            <a:spLocks noGrp="1" noChangeArrowheads="1"/>
          </p:cNvSpPr>
          <p:nvPr>
            <p:ph type="body" idx="1"/>
          </p:nvPr>
        </p:nvSpPr>
        <p:spPr>
          <a:xfrm>
            <a:off x="685512" y="4343230"/>
            <a:ext cx="5486976" cy="4115139"/>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narmed24.ru/img/2013/01/apopleksiya-illustraciya.jpg"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85794"/>
            <a:ext cx="7772400" cy="1285883"/>
          </a:xfrm>
        </p:spPr>
        <p:style>
          <a:lnRef idx="2">
            <a:schemeClr val="accent2"/>
          </a:lnRef>
          <a:fillRef idx="1">
            <a:schemeClr val="lt1"/>
          </a:fillRef>
          <a:effectRef idx="0">
            <a:schemeClr val="accent2"/>
          </a:effectRef>
          <a:fontRef idx="minor">
            <a:schemeClr val="dk1"/>
          </a:fontRef>
        </p:style>
        <p:txBody>
          <a:bodyPr>
            <a:noAutofit/>
          </a:bodyPr>
          <a:lstStyle/>
          <a:p>
            <a:r>
              <a:rPr lang="en-US" sz="2800" b="1" i="1" dirty="0" smtClean="0">
                <a:latin typeface="Times New Roman" pitchFamily="18" charset="0"/>
                <a:cs typeface="Times New Roman" pitchFamily="18" charset="0"/>
              </a:rPr>
              <a:t>Emergency conditions in gynecology</a:t>
            </a:r>
            <a:endParaRPr lang="ru-RU" sz="2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5301208"/>
            <a:ext cx="8496944" cy="1368152"/>
          </a:xfrm>
        </p:spPr>
        <p:txBody>
          <a:bodyPr>
            <a:noAutofit/>
          </a:bodyPr>
          <a:lstStyle/>
          <a:p>
            <a:pPr algn="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4" name="Picture 4" descr="aee1a5aa76ef36d981450ff04a00740a_L"/>
          <p:cNvPicPr>
            <a:picLocks noChangeAspect="1" noChangeArrowheads="1"/>
          </p:cNvPicPr>
          <p:nvPr/>
        </p:nvPicPr>
        <p:blipFill>
          <a:blip r:embed="rId2" cstate="print"/>
          <a:srcRect/>
          <a:stretch>
            <a:fillRect/>
          </a:stretch>
        </p:blipFill>
        <p:spPr bwMode="auto">
          <a:xfrm>
            <a:off x="357158" y="2714620"/>
            <a:ext cx="4896544" cy="3240359"/>
          </a:xfrm>
          <a:prstGeom prst="rect">
            <a:avLst/>
          </a:prstGeom>
          <a:noFill/>
          <a:ln w="9525">
            <a:noFill/>
            <a:miter lim="800000"/>
            <a:headEnd/>
            <a:tailEnd/>
          </a:ln>
        </p:spPr>
      </p:pic>
      <p:pic>
        <p:nvPicPr>
          <p:cNvPr id="5" name="Picture 4" descr="fallopian_tube_infertility"/>
          <p:cNvPicPr>
            <a:picLocks noChangeAspect="1" noChangeArrowheads="1"/>
          </p:cNvPicPr>
          <p:nvPr/>
        </p:nvPicPr>
        <p:blipFill>
          <a:blip r:embed="rId3" cstate="print"/>
          <a:srcRect/>
          <a:stretch>
            <a:fillRect/>
          </a:stretch>
        </p:blipFill>
        <p:spPr bwMode="auto">
          <a:xfrm>
            <a:off x="5643570" y="2714620"/>
            <a:ext cx="3096344" cy="31683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00034" y="277352"/>
            <a:ext cx="864396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1800" algn="just" fontAlgn="base">
              <a:spcBef>
                <a:spcPct val="0"/>
              </a:spcBef>
              <a:spcAft>
                <a:spcPct val="0"/>
              </a:spcAft>
              <a:tabLst>
                <a:tab pos="1981200" algn="l"/>
              </a:tabLst>
            </a:pPr>
            <a:r>
              <a:rPr lang="en-US" sz="2800" b="1" dirty="0" smtClean="0">
                <a:latin typeface="Times New Roman" pitchFamily="18" charset="0"/>
                <a:ea typeface="Times New Roman" pitchFamily="18" charset="0"/>
                <a:cs typeface="Times New Roman" pitchFamily="18" charset="0"/>
              </a:rPr>
              <a:t>Course of the disease and clinical manifestations</a:t>
            </a:r>
          </a:p>
          <a:p>
            <a:pPr lvl="0" indent="431800" algn="just" fontAlgn="base">
              <a:spcBef>
                <a:spcPct val="0"/>
              </a:spcBef>
              <a:spcAft>
                <a:spcPct val="0"/>
              </a:spcAft>
              <a:tabLst>
                <a:tab pos="1981200" algn="l"/>
              </a:tabLst>
            </a:pPr>
            <a:r>
              <a:rPr lang="en-US" sz="2800" dirty="0" smtClean="0">
                <a:latin typeface="Times New Roman" pitchFamily="18" charset="0"/>
                <a:ea typeface="Times New Roman" pitchFamily="18" charset="0"/>
                <a:cs typeface="Times New Roman" pitchFamily="18" charset="0"/>
              </a:rPr>
              <a:t>There are two stages during the disease: </a:t>
            </a:r>
          </a:p>
          <a:p>
            <a:pPr lvl="0" indent="431800" algn="just" fontAlgn="base">
              <a:spcBef>
                <a:spcPct val="0"/>
              </a:spcBef>
              <a:spcAft>
                <a:spcPct val="0"/>
              </a:spcAft>
              <a:buFont typeface="Arial" pitchFamily="34" charset="0"/>
              <a:buChar char="•"/>
              <a:tabLst>
                <a:tab pos="1981200" algn="l"/>
              </a:tabLst>
            </a:pPr>
            <a:r>
              <a:rPr lang="en-US" sz="2800" dirty="0" smtClean="0">
                <a:latin typeface="Times New Roman" pitchFamily="18" charset="0"/>
                <a:ea typeface="Times New Roman" pitchFamily="18" charset="0"/>
                <a:cs typeface="Times New Roman" pitchFamily="18" charset="0"/>
              </a:rPr>
              <a:t>progressive ectopic pregnancy, </a:t>
            </a:r>
          </a:p>
          <a:p>
            <a:pPr lvl="0" indent="431800" algn="just" fontAlgn="base">
              <a:spcBef>
                <a:spcPct val="0"/>
              </a:spcBef>
              <a:spcAft>
                <a:spcPct val="0"/>
              </a:spcAft>
              <a:buFont typeface="Arial" pitchFamily="34" charset="0"/>
              <a:buChar char="•"/>
              <a:tabLst>
                <a:tab pos="1981200" algn="l"/>
              </a:tabLst>
            </a:pPr>
            <a:r>
              <a:rPr lang="en-US" sz="2800" dirty="0" smtClean="0">
                <a:latin typeface="Times New Roman" pitchFamily="18" charset="0"/>
                <a:ea typeface="Times New Roman" pitchFamily="18" charset="0"/>
                <a:cs typeface="Times New Roman" pitchFamily="18" charset="0"/>
              </a:rPr>
              <a:t>terminated ectopic pregnancy: </a:t>
            </a:r>
          </a:p>
          <a:p>
            <a:pPr lvl="0" indent="431800" algn="just" fontAlgn="base">
              <a:spcBef>
                <a:spcPct val="0"/>
              </a:spcBef>
              <a:spcAft>
                <a:spcPct val="0"/>
              </a:spcAft>
              <a:buFont typeface="Wingdings" pitchFamily="2" charset="2"/>
              <a:buChar char="Ø"/>
              <a:tabLst>
                <a:tab pos="1981200" algn="l"/>
              </a:tabLst>
            </a:pPr>
            <a:r>
              <a:rPr lang="en-US" sz="2800" dirty="0" smtClean="0">
                <a:latin typeface="Times New Roman" pitchFamily="18" charset="0"/>
                <a:ea typeface="Times New Roman" pitchFamily="18" charset="0"/>
                <a:cs typeface="Times New Roman" pitchFamily="18" charset="0"/>
              </a:rPr>
              <a:t>tubal rupture</a:t>
            </a:r>
          </a:p>
          <a:p>
            <a:pPr lvl="0" indent="431800" algn="just" fontAlgn="base">
              <a:spcBef>
                <a:spcPct val="0"/>
              </a:spcBef>
              <a:spcAft>
                <a:spcPct val="0"/>
              </a:spcAft>
              <a:buFont typeface="Wingdings" pitchFamily="2" charset="2"/>
              <a:buChar char="Ø"/>
              <a:tabLst>
                <a:tab pos="1981200" algn="l"/>
              </a:tabLst>
            </a:pPr>
            <a:r>
              <a:rPr lang="en-US" sz="2800" dirty="0" smtClean="0">
                <a:latin typeface="Times New Roman" pitchFamily="18" charset="0"/>
                <a:ea typeface="Times New Roman" pitchFamily="18" charset="0"/>
                <a:cs typeface="Times New Roman" pitchFamily="18" charset="0"/>
              </a:rPr>
              <a:t>tubal abortion</a:t>
            </a: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981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6866" name="Picture 2" descr="D:\МАРИНА\Работа\Материалы к лекциям\Фотоматериалы к лекциям и презентациям\Вн. Бер - ть.jpg"/>
          <p:cNvPicPr>
            <a:picLocks noChangeAspect="1" noChangeArrowheads="1"/>
          </p:cNvPicPr>
          <p:nvPr/>
        </p:nvPicPr>
        <p:blipFill>
          <a:blip r:embed="rId2" cstate="print"/>
          <a:srcRect/>
          <a:stretch>
            <a:fillRect/>
          </a:stretch>
        </p:blipFill>
        <p:spPr bwMode="auto">
          <a:xfrm>
            <a:off x="323528" y="3284984"/>
            <a:ext cx="4032448" cy="3096344"/>
          </a:xfrm>
          <a:prstGeom prst="rect">
            <a:avLst/>
          </a:prstGeom>
          <a:noFill/>
        </p:spPr>
      </p:pic>
      <p:pic>
        <p:nvPicPr>
          <p:cNvPr id="36867" name="Picture 3" descr="D:\МАРИНА\Работа\Материалы к лекциям\Фотоматериалы к лекциям и презентациям\Внеаточная беременность.jpg"/>
          <p:cNvPicPr>
            <a:picLocks noChangeAspect="1" noChangeArrowheads="1"/>
          </p:cNvPicPr>
          <p:nvPr/>
        </p:nvPicPr>
        <p:blipFill>
          <a:blip r:embed="rId3" cstate="print"/>
          <a:srcRect/>
          <a:stretch>
            <a:fillRect/>
          </a:stretch>
        </p:blipFill>
        <p:spPr bwMode="auto">
          <a:xfrm>
            <a:off x="4716016" y="3284984"/>
            <a:ext cx="3960440" cy="30963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576063"/>
          </a:xfrm>
        </p:spPr>
        <p:txBody>
          <a:bodyPr>
            <a:normAutofit/>
          </a:bodyPr>
          <a:lstStyle/>
          <a:p>
            <a:r>
              <a:rPr lang="en-US" sz="2400" b="1" dirty="0" smtClean="0">
                <a:latin typeface="Times New Roman" pitchFamily="18" charset="0"/>
                <a:cs typeface="Times New Roman" pitchFamily="18" charset="0"/>
              </a:rPr>
              <a:t>Clinic</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980728"/>
            <a:ext cx="8640960" cy="5328592"/>
          </a:xfrm>
        </p:spPr>
        <p:txBody>
          <a:bodyPr>
            <a:normAutofit/>
          </a:bodyPr>
          <a:lstStyle/>
          <a:p>
            <a:pPr algn="just"/>
            <a:r>
              <a:rPr lang="en-US" sz="2400" dirty="0" smtClean="0">
                <a:solidFill>
                  <a:schemeClr val="tx1"/>
                </a:solidFill>
                <a:latin typeface="Times New Roman" pitchFamily="18" charset="0"/>
                <a:ea typeface="Times New Roman" pitchFamily="18" charset="0"/>
                <a:cs typeface="Times New Roman" pitchFamily="18" charset="0"/>
              </a:rPr>
              <a:t>After implantation of the fertilized egg, changes similar to a normal intrauterine pregnancy start in the woman’s organism.</a:t>
            </a:r>
          </a:p>
          <a:p>
            <a:pPr algn="just"/>
            <a:r>
              <a:rPr lang="en-US" sz="2400" dirty="0" smtClean="0">
                <a:solidFill>
                  <a:schemeClr val="tx1"/>
                </a:solidFill>
                <a:latin typeface="Times New Roman" pitchFamily="18" charset="0"/>
                <a:ea typeface="Times New Roman" pitchFamily="18" charset="0"/>
                <a:cs typeface="Times New Roman" pitchFamily="18" charset="0"/>
              </a:rPr>
              <a:t>But the fallopian tube cannot create favorable conditions for the growth and development of the fetus, so within 4-7 weeks the ectopic pregnancy is terminated.</a:t>
            </a:r>
          </a:p>
          <a:p>
            <a:pPr algn="just"/>
            <a:r>
              <a:rPr lang="en-US" sz="2400" dirty="0" smtClean="0">
                <a:solidFill>
                  <a:schemeClr val="tx1"/>
                </a:solidFill>
                <a:latin typeface="Times New Roman" pitchFamily="18" charset="0"/>
                <a:ea typeface="Times New Roman" pitchFamily="18" charset="0"/>
                <a:cs typeface="Times New Roman" pitchFamily="18" charset="0"/>
              </a:rPr>
              <a:t>Termination of a tubal pregnancy usually occurs as a </a:t>
            </a:r>
            <a:r>
              <a:rPr lang="en-US" sz="2400" b="1" dirty="0" smtClean="0">
                <a:solidFill>
                  <a:schemeClr val="tx1"/>
                </a:solidFill>
                <a:latin typeface="Times New Roman" pitchFamily="18" charset="0"/>
                <a:ea typeface="Times New Roman" pitchFamily="18" charset="0"/>
                <a:cs typeface="Times New Roman" pitchFamily="18" charset="0"/>
              </a:rPr>
              <a:t>rupture of the tube or as a tubal abortion</a:t>
            </a:r>
            <a:r>
              <a:rPr lang="en-US" sz="2400" dirty="0" smtClean="0">
                <a:solidFill>
                  <a:schemeClr val="tx1"/>
                </a:solidFill>
                <a:latin typeface="Times New Roman" pitchFamily="18" charset="0"/>
                <a:ea typeface="Times New Roman" pitchFamily="18" charset="0"/>
                <a:cs typeface="Times New Roman" pitchFamily="18" charset="0"/>
              </a:rPr>
              <a:t>.</a:t>
            </a:r>
            <a:endParaRPr lang="ru-RU" sz="2400" dirty="0" smtClean="0">
              <a:solidFill>
                <a:schemeClr val="tx1"/>
              </a:solidFill>
              <a:latin typeface="Times New Roman" pitchFamily="18" charset="0"/>
              <a:ea typeface="Times New Roman" pitchFamily="18" charset="0"/>
              <a:cs typeface="Times New Roman" pitchFamily="18" charset="0"/>
            </a:endParaRPr>
          </a:p>
          <a:p>
            <a:pPr algn="just"/>
            <a:endParaRPr lang="ru-RU" dirty="0"/>
          </a:p>
        </p:txBody>
      </p:sp>
      <p:pic>
        <p:nvPicPr>
          <p:cNvPr id="13313" name="Picture 1" descr="D:\МАРИНА\Работа\Материалы к лекциям\Фотоматериалы к лекциям и презентациям\Трубный эмбрион.jpg"/>
          <p:cNvPicPr>
            <a:picLocks noChangeAspect="1" noChangeArrowheads="1"/>
          </p:cNvPicPr>
          <p:nvPr/>
        </p:nvPicPr>
        <p:blipFill>
          <a:blip r:embed="rId2" cstate="print"/>
          <a:srcRect/>
          <a:stretch>
            <a:fillRect/>
          </a:stretch>
        </p:blipFill>
        <p:spPr bwMode="auto">
          <a:xfrm>
            <a:off x="4860032" y="4437112"/>
            <a:ext cx="3384376" cy="2232248"/>
          </a:xfrm>
          <a:prstGeom prst="rect">
            <a:avLst/>
          </a:prstGeom>
          <a:noFill/>
        </p:spPr>
      </p:pic>
      <p:pic>
        <p:nvPicPr>
          <p:cNvPr id="13314" name="Picture 2" descr="D:\МАРИНА\Работа\Материалы к лекциям\Фотоматериалы к лекциям и презентациям\Внематочная бер-ть.jpg"/>
          <p:cNvPicPr>
            <a:picLocks noChangeAspect="1" noChangeArrowheads="1"/>
          </p:cNvPicPr>
          <p:nvPr/>
        </p:nvPicPr>
        <p:blipFill>
          <a:blip r:embed="rId3" cstate="print"/>
          <a:srcRect/>
          <a:stretch>
            <a:fillRect/>
          </a:stretch>
        </p:blipFill>
        <p:spPr bwMode="auto">
          <a:xfrm>
            <a:off x="467544" y="4293096"/>
            <a:ext cx="3960439" cy="23762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357166"/>
            <a:ext cx="850112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1800" algn="just" fontAlgn="base">
              <a:spcBef>
                <a:spcPct val="0"/>
              </a:spcBef>
              <a:spcAft>
                <a:spcPct val="0"/>
              </a:spcAft>
              <a:tabLst>
                <a:tab pos="1219200" algn="l"/>
              </a:tabLst>
            </a:pPr>
            <a:r>
              <a:rPr lang="en-US" sz="2400" b="1" i="1" dirty="0" smtClean="0">
                <a:latin typeface="Times New Roman" pitchFamily="18" charset="0"/>
                <a:ea typeface="Times New Roman" pitchFamily="18" charset="0"/>
                <a:cs typeface="Times New Roman" pitchFamily="18" charset="0"/>
              </a:rPr>
              <a:t>Pregnancy terminated by the tubal rupture is usually recognized based on the following data:</a:t>
            </a:r>
          </a:p>
          <a:p>
            <a:pPr lvl="0" indent="431800" algn="just" fontAlgn="base">
              <a:spcBef>
                <a:spcPct val="0"/>
              </a:spcBef>
              <a:spcAft>
                <a:spcPct val="0"/>
              </a:spcAft>
              <a:buFont typeface="Arial" pitchFamily="34" charset="0"/>
              <a:buChar char="•"/>
              <a:tabLst>
                <a:tab pos="1219200" algn="l"/>
              </a:tabLst>
            </a:pPr>
            <a:r>
              <a:rPr lang="en-US" sz="2400" b="1" i="1" dirty="0" smtClean="0">
                <a:latin typeface="Times New Roman" pitchFamily="18" charset="0"/>
                <a:ea typeface="Times New Roman" pitchFamily="18" charset="0"/>
                <a:cs typeface="Times New Roman" pitchFamily="18" charset="0"/>
              </a:rPr>
              <a:t>An acute onset </a:t>
            </a:r>
            <a:r>
              <a:rPr lang="en-US" sz="2400" dirty="0" smtClean="0">
                <a:latin typeface="Times New Roman" pitchFamily="18" charset="0"/>
                <a:ea typeface="Times New Roman" pitchFamily="18" charset="0"/>
                <a:cs typeface="Times New Roman" pitchFamily="18" charset="0"/>
              </a:rPr>
              <a:t>on a background of complete well-being, which in some women (not all!) is preceded by a delay in the next menstruation from one day to several weeks. </a:t>
            </a:r>
          </a:p>
          <a:p>
            <a:pPr lvl="0" indent="431800" algn="just" fontAlgn="base">
              <a:spcBef>
                <a:spcPct val="0"/>
              </a:spcBef>
              <a:spcAft>
                <a:spcPct val="0"/>
              </a:spcAft>
              <a:buFont typeface="Arial" pitchFamily="34" charset="0"/>
              <a:buChar char="•"/>
              <a:tabLst>
                <a:tab pos="1219200" algn="l"/>
              </a:tabLst>
            </a:pPr>
            <a:r>
              <a:rPr lang="en-US" sz="2400" b="1" i="1" dirty="0" smtClean="0">
                <a:latin typeface="Times New Roman" pitchFamily="18" charset="0"/>
                <a:ea typeface="Times New Roman" pitchFamily="18" charset="0"/>
                <a:cs typeface="Times New Roman" pitchFamily="18" charset="0"/>
              </a:rPr>
              <a:t>Sharp pain </a:t>
            </a:r>
            <a:r>
              <a:rPr lang="en-US" sz="2400" dirty="0" smtClean="0">
                <a:latin typeface="Times New Roman" pitchFamily="18" charset="0"/>
                <a:ea typeface="Times New Roman" pitchFamily="18" charset="0"/>
                <a:cs typeface="Times New Roman" pitchFamily="18" charset="0"/>
              </a:rPr>
              <a:t>appears in the lower abdomen on the right or left. </a:t>
            </a:r>
          </a:p>
          <a:p>
            <a:pPr lvl="0" indent="4318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The abdomen is painful during palpation, the </a:t>
            </a:r>
            <a:r>
              <a:rPr lang="en-US" sz="2400" dirty="0" err="1" smtClean="0">
                <a:latin typeface="Times New Roman" pitchFamily="18" charset="0"/>
                <a:ea typeface="Times New Roman" pitchFamily="18" charset="0"/>
                <a:cs typeface="Times New Roman" pitchFamily="18" charset="0"/>
              </a:rPr>
              <a:t>Shchetkin</a:t>
            </a:r>
            <a:r>
              <a:rPr lang="en-US" sz="2400" dirty="0" smtClean="0">
                <a:latin typeface="Times New Roman" pitchFamily="18" charset="0"/>
                <a:ea typeface="Times New Roman" pitchFamily="18" charset="0"/>
                <a:cs typeface="Times New Roman" pitchFamily="18" charset="0"/>
              </a:rPr>
              <a:t>-Blumberg symptom is positive (weakly positive). </a:t>
            </a:r>
          </a:p>
          <a:p>
            <a:pPr lvl="0" indent="4318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The pain is accompanied by nausea or vomiting, dizziness and loss of consciousness.</a:t>
            </a:r>
            <a:r>
              <a:rPr lang="en-US" sz="2400" b="1" i="1" dirty="0" smtClean="0">
                <a:latin typeface="Times New Roman" pitchFamily="18" charset="0"/>
                <a:ea typeface="Times New Roman" pitchFamily="18" charset="0"/>
                <a:cs typeface="Times New Roman" pitchFamily="18" charset="0"/>
              </a:rPr>
              <a:t> </a:t>
            </a:r>
          </a:p>
          <a:p>
            <a:pPr lvl="0" indent="4318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The woman's general condition progressively worsens until severe shock develops due to internal bleeding. </a:t>
            </a:r>
          </a:p>
          <a:p>
            <a:pPr lvl="0" indent="431800" algn="just" fontAlgn="base">
              <a:spcBef>
                <a:spcPct val="0"/>
              </a:spcBef>
              <a:spcAft>
                <a:spcPct val="0"/>
              </a:spcAft>
              <a:buFont typeface="Arial" pitchFamily="34" charset="0"/>
              <a:buChar char="•"/>
              <a:tabLst>
                <a:tab pos="1219200" algn="l"/>
              </a:tabLst>
            </a:pPr>
            <a:r>
              <a:rPr lang="en-US" sz="2400" b="1" i="1" dirty="0" smtClean="0">
                <a:latin typeface="Times New Roman" pitchFamily="18" charset="0"/>
                <a:ea typeface="Times New Roman" pitchFamily="18" charset="0"/>
                <a:cs typeface="Times New Roman" pitchFamily="18" charset="0"/>
              </a:rPr>
              <a:t>Blood pressure drops, the pulse is weak and frequent, the skin and mucous membranes are pale.</a:t>
            </a:r>
            <a:endPar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b="1" i="1"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МАРИНА\Работа\Материалы к лекциям\Фотоматериалы к лекциям и презентациям\Разрыв трубы, схема.jpg"/>
          <p:cNvPicPr>
            <a:picLocks noChangeAspect="1" noChangeArrowheads="1"/>
          </p:cNvPicPr>
          <p:nvPr/>
        </p:nvPicPr>
        <p:blipFill>
          <a:blip r:embed="rId2" cstate="print"/>
          <a:srcRect/>
          <a:stretch>
            <a:fillRect/>
          </a:stretch>
        </p:blipFill>
        <p:spPr bwMode="auto">
          <a:xfrm>
            <a:off x="4499992" y="908720"/>
            <a:ext cx="4284984" cy="4248472"/>
          </a:xfrm>
          <a:prstGeom prst="rect">
            <a:avLst/>
          </a:prstGeom>
          <a:noFill/>
        </p:spPr>
      </p:pic>
      <p:sp>
        <p:nvSpPr>
          <p:cNvPr id="38915" name="Rectangle 3"/>
          <p:cNvSpPr>
            <a:spLocks noChangeArrowheads="1"/>
          </p:cNvSpPr>
          <p:nvPr/>
        </p:nvSpPr>
        <p:spPr bwMode="auto">
          <a:xfrm>
            <a:off x="214282" y="1142984"/>
            <a:ext cx="410445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981200" algn="l"/>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tab pos="1981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During vaginal examination</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1981200" algn="l"/>
              </a:tabLst>
            </a:pPr>
            <a:r>
              <a:rPr lang="en-US" sz="2400" dirty="0" smtClean="0">
                <a:latin typeface="Times New Roman" pitchFamily="18" charset="0"/>
                <a:ea typeface="Times New Roman" pitchFamily="18" charset="0"/>
                <a:cs typeface="Times New Roman" pitchFamily="18" charset="0"/>
              </a:rPr>
              <a:t> the uterus is slightly enlarged, soft, more mobile than usual</a:t>
            </a:r>
          </a:p>
          <a:p>
            <a:pPr lvl="0" algn="just" eaLnBrk="0" fontAlgn="base" hangingPunct="0">
              <a:spcBef>
                <a:spcPct val="0"/>
              </a:spcBef>
              <a:spcAft>
                <a:spcPct val="0"/>
              </a:spcAft>
              <a:tabLst>
                <a:tab pos="1981200" algn="l"/>
              </a:tabLst>
            </a:pPr>
            <a:endParaRPr lang="en-U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tabLst>
                <a:tab pos="1981200" algn="l"/>
              </a:tabLst>
            </a:pPr>
            <a:r>
              <a:rPr lang="en-US" sz="2400" dirty="0" smtClean="0">
                <a:latin typeface="Times New Roman" pitchFamily="18" charset="0"/>
                <a:ea typeface="Times New Roman" pitchFamily="18" charset="0"/>
                <a:cs typeface="Times New Roman" pitchFamily="18" charset="0"/>
              </a:rPr>
              <a:t> sharp pain during palpation of the posterior vaginal vault</a:t>
            </a:r>
          </a:p>
          <a:p>
            <a:pPr lvl="0" algn="just" eaLnBrk="0" fontAlgn="base" hangingPunct="0">
              <a:spcBef>
                <a:spcPct val="0"/>
              </a:spcBef>
              <a:spcAft>
                <a:spcPct val="0"/>
              </a:spcAft>
              <a:tabLst>
                <a:tab pos="1981200" algn="l"/>
              </a:tabLst>
            </a:pPr>
            <a:endParaRPr lang="en-U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tabLst>
                <a:tab pos="1981200" algn="l"/>
              </a:tabLst>
            </a:pPr>
            <a:r>
              <a:rPr lang="en-US" sz="2400" dirty="0" smtClean="0">
                <a:latin typeface="Times New Roman" pitchFamily="18" charset="0"/>
                <a:ea typeface="Times New Roman" pitchFamily="18" charset="0"/>
                <a:cs typeface="Times New Roman" pitchFamily="18" charset="0"/>
              </a:rPr>
              <a:t> when you try to move the cervix </a:t>
            </a:r>
            <a:r>
              <a:rPr lang="en-US" sz="2400" dirty="0" err="1" smtClean="0">
                <a:latin typeface="Times New Roman" pitchFamily="18" charset="0"/>
                <a:ea typeface="Times New Roman" pitchFamily="18" charset="0"/>
                <a:cs typeface="Times New Roman" pitchFamily="18" charset="0"/>
              </a:rPr>
              <a:t>anteriorly</a:t>
            </a:r>
            <a:r>
              <a:rPr lang="en-US" sz="2400" dirty="0" smtClean="0">
                <a:latin typeface="Times New Roman" pitchFamily="18" charset="0"/>
                <a:ea typeface="Times New Roman" pitchFamily="18" charset="0"/>
                <a:cs typeface="Times New Roman" pitchFamily="18" charset="0"/>
              </a:rPr>
              <a:t>, sharp pain occurs</a:t>
            </a:r>
            <a:endParaRPr kumimoji="0" lang="ru-RU" sz="18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453017"/>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31800" algn="just"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A tubal pregnancy that is terminated as a </a:t>
            </a:r>
            <a:r>
              <a:rPr lang="en-US" sz="2400" b="1" dirty="0" smtClean="0">
                <a:latin typeface="Times New Roman" pitchFamily="18" charset="0"/>
                <a:ea typeface="Times New Roman" pitchFamily="18" charset="0"/>
                <a:cs typeface="Times New Roman" pitchFamily="18" charset="0"/>
              </a:rPr>
              <a:t>tubal abortion </a:t>
            </a:r>
            <a:r>
              <a:rPr lang="en-US" sz="2400" dirty="0" smtClean="0">
                <a:latin typeface="Times New Roman" pitchFamily="18" charset="0"/>
                <a:ea typeface="Times New Roman" pitchFamily="18" charset="0"/>
                <a:cs typeface="Times New Roman" pitchFamily="18" charset="0"/>
              </a:rPr>
              <a:t>has an unclear picture.</a:t>
            </a:r>
          </a:p>
          <a:p>
            <a:pPr indent="431800" algn="just" fontAlgn="base">
              <a:spcBef>
                <a:spcPct val="0"/>
              </a:spcBef>
              <a:spcAft>
                <a:spcPct val="0"/>
              </a:spcAft>
            </a:pPr>
            <a:endParaRPr kumimoji="0" lang="ru-RU" sz="2400"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endParaRPr>
          </a:p>
          <a:p>
            <a:pPr indent="431800" algn="just"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Tubal abortion, as a rule, takes a long time, often without acute clinical manifestations.</a:t>
            </a:r>
            <a:endParaRPr lang="ru-RU" sz="2400" dirty="0" smtClean="0">
              <a:latin typeface="Times New Roman" pitchFamily="18" charset="0"/>
              <a:ea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ea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31800" algn="just" defTabSz="914400" rtl="0" eaLnBrk="1" fontAlgn="base" latinLnBrk="0" hangingPunct="1">
              <a:lnSpc>
                <a:spcPct val="100000"/>
              </a:lnSpc>
              <a:spcBef>
                <a:spcPct val="0"/>
              </a:spcBef>
              <a:spcAft>
                <a:spcPct val="0"/>
              </a:spcAft>
              <a:buClrTx/>
              <a:buSzTx/>
              <a:buFontTx/>
              <a:buNone/>
              <a:tabLst/>
            </a:pP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descr="D:\МАРИНА\Работа\Материалы к лекциям\Фотоматериалы к лекциям и презентациям\Выкидыш.jpg"/>
          <p:cNvPicPr>
            <a:picLocks noChangeAspect="1" noChangeArrowheads="1"/>
          </p:cNvPicPr>
          <p:nvPr/>
        </p:nvPicPr>
        <p:blipFill>
          <a:blip r:embed="rId2" cstate="print"/>
          <a:srcRect/>
          <a:stretch>
            <a:fillRect/>
          </a:stretch>
        </p:blipFill>
        <p:spPr bwMode="auto">
          <a:xfrm>
            <a:off x="4932040" y="2852936"/>
            <a:ext cx="3816424" cy="2952328"/>
          </a:xfrm>
          <a:prstGeom prst="rect">
            <a:avLst/>
          </a:prstGeom>
          <a:noFill/>
        </p:spPr>
      </p:pic>
      <p:pic>
        <p:nvPicPr>
          <p:cNvPr id="1027" name="Picture 3" descr="D:\МАРИНА\Работа\Материалы к лекциям\Фотоматериалы к лекциям и презентациям\Трубный эмбрион.jpg"/>
          <p:cNvPicPr>
            <a:picLocks noChangeAspect="1" noChangeArrowheads="1"/>
          </p:cNvPicPr>
          <p:nvPr/>
        </p:nvPicPr>
        <p:blipFill>
          <a:blip r:embed="rId3" cstate="print"/>
          <a:srcRect/>
          <a:stretch>
            <a:fillRect/>
          </a:stretch>
        </p:blipFill>
        <p:spPr bwMode="auto">
          <a:xfrm>
            <a:off x="251520" y="2708920"/>
            <a:ext cx="4032447" cy="30963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857232"/>
            <a:ext cx="871540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1800" fontAlgn="base">
              <a:spcBef>
                <a:spcPct val="0"/>
              </a:spcBef>
              <a:spcAft>
                <a:spcPct val="0"/>
              </a:spcAft>
              <a:tabLst>
                <a:tab pos="1143000" algn="l"/>
              </a:tabLst>
            </a:pPr>
            <a:r>
              <a:rPr lang="en-US" sz="2400" dirty="0" smtClean="0">
                <a:latin typeface="Times New Roman" pitchFamily="18" charset="0"/>
                <a:ea typeface="Times New Roman" pitchFamily="18" charset="0"/>
                <a:cs typeface="Times New Roman" pitchFamily="18" charset="0"/>
              </a:rPr>
              <a:t>The most informative methods for </a:t>
            </a:r>
            <a:r>
              <a:rPr lang="en-US" sz="2400" b="1" dirty="0" smtClean="0">
                <a:latin typeface="Times New Roman" pitchFamily="18" charset="0"/>
                <a:ea typeface="Times New Roman" pitchFamily="18" charset="0"/>
                <a:cs typeface="Times New Roman" pitchFamily="18" charset="0"/>
              </a:rPr>
              <a:t>diagnosing</a:t>
            </a:r>
            <a:r>
              <a:rPr lang="en-US" sz="2400" dirty="0" smtClean="0">
                <a:latin typeface="Times New Roman" pitchFamily="18" charset="0"/>
                <a:ea typeface="Times New Roman" pitchFamily="18" charset="0"/>
                <a:cs typeface="Times New Roman" pitchFamily="18" charset="0"/>
              </a:rPr>
              <a:t> ectopic pregnancy are the following:</a:t>
            </a:r>
          </a:p>
          <a:p>
            <a:pPr lvl="0" indent="431800" fontAlgn="base">
              <a:spcBef>
                <a:spcPct val="0"/>
              </a:spcBef>
              <a:spcAft>
                <a:spcPct val="0"/>
              </a:spcAft>
              <a:tabLst>
                <a:tab pos="1143000" algn="l"/>
              </a:tabLst>
            </a:pP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Complaints</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Anamnesis data</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Determination of the pregnancy hormone - chorionic </a:t>
            </a:r>
            <a:r>
              <a:rPr lang="en-US" sz="2400" dirty="0" err="1" smtClean="0">
                <a:latin typeface="Times New Roman" pitchFamily="18" charset="0"/>
                <a:cs typeface="Times New Roman" pitchFamily="18" charset="0"/>
              </a:rPr>
              <a:t>gonadotropin</a:t>
            </a:r>
            <a:r>
              <a:rPr lang="en-US" sz="2400" dirty="0" smtClean="0">
                <a:latin typeface="Times New Roman" pitchFamily="18" charset="0"/>
                <a:cs typeface="Times New Roman" pitchFamily="18" charset="0"/>
              </a:rPr>
              <a:t> in the blood or urine</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Ultrasound examination (preferably </a:t>
            </a:r>
            <a:r>
              <a:rPr lang="en-US" sz="2400" dirty="0" err="1" smtClean="0">
                <a:latin typeface="Times New Roman" pitchFamily="18" charset="0"/>
                <a:cs typeface="Times New Roman" pitchFamily="18" charset="0"/>
              </a:rPr>
              <a:t>transvaginally</a:t>
            </a:r>
            <a:r>
              <a:rPr lang="en-US" sz="2400" dirty="0" smtClean="0">
                <a:latin typeface="Times New Roman" pitchFamily="18" charset="0"/>
                <a:cs typeface="Times New Roman" pitchFamily="18" charset="0"/>
              </a:rPr>
              <a:t>)</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Laparoscopy</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Abdominal puncture through the posterior vaginal vault</a:t>
            </a:r>
          </a:p>
          <a:p>
            <a:pPr lvl="0" indent="431800" algn="just" fontAlgn="base">
              <a:spcBef>
                <a:spcPct val="0"/>
              </a:spcBef>
              <a:spcAft>
                <a:spcPct val="0"/>
              </a:spcAft>
              <a:buFont typeface="Arial" pitchFamily="34" charset="0"/>
              <a:buChar char="•"/>
              <a:tabLst>
                <a:tab pos="1143000" algn="l"/>
              </a:tabLst>
            </a:pPr>
            <a:r>
              <a:rPr lang="en-US" sz="2400" dirty="0" smtClean="0">
                <a:latin typeface="Times New Roman" pitchFamily="18" charset="0"/>
                <a:cs typeface="Times New Roman" pitchFamily="18" charset="0"/>
              </a:rPr>
              <a:t>Histological examination of the </a:t>
            </a:r>
            <a:r>
              <a:rPr lang="en-US" sz="2400" dirty="0" err="1" smtClean="0">
                <a:latin typeface="Times New Roman" pitchFamily="18" charset="0"/>
                <a:cs typeface="Times New Roman" pitchFamily="18" charset="0"/>
              </a:rPr>
              <a:t>endometrium</a:t>
            </a:r>
            <a:r>
              <a:rPr lang="en-US" sz="2400" dirty="0" smtClean="0">
                <a:latin typeface="Times New Roman" pitchFamily="18" charset="0"/>
                <a:cs typeface="Times New Roman" pitchFamily="18" charset="0"/>
              </a:rPr>
              <a:t> (presence of </a:t>
            </a:r>
            <a:r>
              <a:rPr lang="en-US" sz="2400" dirty="0" err="1" smtClean="0">
                <a:latin typeface="Times New Roman" pitchFamily="18" charset="0"/>
                <a:cs typeface="Times New Roman" pitchFamily="18" charset="0"/>
              </a:rPr>
              <a:t>decidual</a:t>
            </a:r>
            <a:r>
              <a:rPr lang="en-US" sz="2400" dirty="0" smtClean="0">
                <a:latin typeface="Times New Roman" pitchFamily="18" charset="0"/>
                <a:cs typeface="Times New Roman" pitchFamily="18" charset="0"/>
              </a:rPr>
              <a:t> tissue without chorionic </a:t>
            </a:r>
            <a:r>
              <a:rPr lang="en-US" sz="2400" dirty="0" err="1" smtClean="0">
                <a:latin typeface="Times New Roman" pitchFamily="18" charset="0"/>
                <a:cs typeface="Times New Roman" pitchFamily="18" charset="0"/>
              </a:rPr>
              <a:t>villi</a:t>
            </a:r>
            <a:r>
              <a:rPr lang="en-US" sz="2400" dirty="0" smtClean="0">
                <a:latin typeface="Times New Roman" pitchFamily="18" charset="0"/>
                <a:cs typeface="Times New Roman" pitchFamily="18" charset="0"/>
              </a:rPr>
              <a:t>)</a:t>
            </a:r>
          </a:p>
          <a:p>
            <a:pPr lvl="0" indent="431800" algn="just" fontAlgn="base">
              <a:spcBef>
                <a:spcPct val="0"/>
              </a:spcBef>
              <a:spcAft>
                <a:spcPct val="0"/>
              </a:spcAft>
              <a:buFont typeface="Arial" pitchFamily="34" charset="0"/>
              <a:buChar char="•"/>
              <a:tabLst>
                <a:tab pos="114300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General blood test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Grp="1" noChangeArrowheads="1"/>
          </p:cNvSpPr>
          <p:nvPr>
            <p:ph type="subTitle" idx="1"/>
          </p:nvPr>
        </p:nvSpPr>
        <p:spPr>
          <a:xfrm>
            <a:off x="395536" y="5661248"/>
            <a:ext cx="8424614" cy="936104"/>
          </a:xfrm>
        </p:spPr>
        <p:txBody>
          <a:bodyPr>
            <a:normAutofit lnSpcReduction="10000"/>
          </a:bodyPr>
          <a:lstStyle/>
          <a:p>
            <a:pPr>
              <a:lnSpc>
                <a:spcPct val="90000"/>
              </a:lnSpc>
            </a:pPr>
            <a:r>
              <a:rPr lang="en-US" b="1" dirty="0" smtClean="0">
                <a:latin typeface="Times New Roman" pitchFamily="18" charset="0"/>
                <a:cs typeface="Times New Roman" pitchFamily="18" charset="0"/>
              </a:rPr>
              <a:t>Removed fallopian tube during tubal pregnancy</a:t>
            </a:r>
            <a:endParaRPr lang="ru-RU" b="1" dirty="0">
              <a:latin typeface="Times New Roman" pitchFamily="18" charset="0"/>
              <a:cs typeface="Times New Roman" pitchFamily="18" charset="0"/>
            </a:endParaRPr>
          </a:p>
        </p:txBody>
      </p:sp>
      <p:graphicFrame>
        <p:nvGraphicFramePr>
          <p:cNvPr id="109575" name="Object 7"/>
          <p:cNvGraphicFramePr>
            <a:graphicFrameLocks noChangeAspect="1"/>
          </p:cNvGraphicFramePr>
          <p:nvPr>
            <p:ph type="ctrTitle"/>
          </p:nvPr>
        </p:nvGraphicFramePr>
        <p:xfrm>
          <a:off x="468313" y="260350"/>
          <a:ext cx="8280400" cy="5329238"/>
        </p:xfrm>
        <a:graphic>
          <a:graphicData uri="http://schemas.openxmlformats.org/presentationml/2006/ole">
            <p:oleObj spid="_x0000_s1026" name="Image" r:id="rId3" imgW="5714286" imgH="3809524" progId="">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subTitle" idx="1"/>
          </p:nvPr>
        </p:nvSpPr>
        <p:spPr>
          <a:xfrm>
            <a:off x="323850" y="5949950"/>
            <a:ext cx="8820150" cy="791418"/>
          </a:xfrm>
        </p:spPr>
        <p:txBody>
          <a:bodyPr>
            <a:noAutofit/>
          </a:bodyPr>
          <a:lstStyle/>
          <a:p>
            <a:pPr>
              <a:lnSpc>
                <a:spcPct val="80000"/>
              </a:lnSpc>
            </a:pPr>
            <a:r>
              <a:rPr lang="en-US" sz="2800" b="1" i="1" dirty="0" smtClean="0">
                <a:latin typeface="Times New Roman" pitchFamily="18" charset="0"/>
                <a:cs typeface="Times New Roman" pitchFamily="18" charset="0"/>
              </a:rPr>
              <a:t>Removal of the fallopian tube during tubal pregnancy with an embryo</a:t>
            </a:r>
            <a:endParaRPr lang="ru-RU" sz="2800" b="1" i="1" dirty="0">
              <a:latin typeface="Times New Roman" pitchFamily="18" charset="0"/>
              <a:cs typeface="Times New Roman" pitchFamily="18" charset="0"/>
            </a:endParaRPr>
          </a:p>
        </p:txBody>
      </p:sp>
      <p:graphicFrame>
        <p:nvGraphicFramePr>
          <p:cNvPr id="111622" name="Object 6"/>
          <p:cNvGraphicFramePr>
            <a:graphicFrameLocks noChangeAspect="1"/>
          </p:cNvGraphicFramePr>
          <p:nvPr>
            <p:ph type="ctrTitle"/>
          </p:nvPr>
        </p:nvGraphicFramePr>
        <p:xfrm>
          <a:off x="467544" y="404664"/>
          <a:ext cx="8281541" cy="5256584"/>
        </p:xfrm>
        <a:graphic>
          <a:graphicData uri="http://schemas.openxmlformats.org/presentationml/2006/ole">
            <p:oleObj spid="_x0000_s2050" name="Image" r:id="rId3" imgW="5485714" imgH="2971429" progId="">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subTitle" idx="1"/>
          </p:nvPr>
        </p:nvSpPr>
        <p:spPr>
          <a:xfrm>
            <a:off x="0" y="5661249"/>
            <a:ext cx="8893175" cy="936402"/>
          </a:xfrm>
        </p:spPr>
        <p:txBody>
          <a:bodyPr>
            <a:noAutofit/>
          </a:bodyPr>
          <a:lstStyle/>
          <a:p>
            <a:pPr>
              <a:lnSpc>
                <a:spcPct val="80000"/>
              </a:lnSpc>
            </a:pPr>
            <a:r>
              <a:rPr lang="en-US" b="1" dirty="0" smtClean="0">
                <a:latin typeface="Times New Roman" pitchFamily="18" charset="0"/>
                <a:cs typeface="Times New Roman" pitchFamily="18" charset="0"/>
              </a:rPr>
              <a:t>Removal of the fallopian tube during tubal pregnancy with an embryo</a:t>
            </a:r>
            <a:endParaRPr lang="ru-RU" dirty="0">
              <a:latin typeface="Times New Roman" pitchFamily="18" charset="0"/>
              <a:cs typeface="Times New Roman" pitchFamily="18" charset="0"/>
            </a:endParaRPr>
          </a:p>
        </p:txBody>
      </p:sp>
      <p:graphicFrame>
        <p:nvGraphicFramePr>
          <p:cNvPr id="113670" name="Object 6"/>
          <p:cNvGraphicFramePr>
            <a:graphicFrameLocks noChangeAspect="1"/>
          </p:cNvGraphicFramePr>
          <p:nvPr>
            <p:ph type="ctrTitle"/>
          </p:nvPr>
        </p:nvGraphicFramePr>
        <p:xfrm>
          <a:off x="323850" y="333375"/>
          <a:ext cx="8569325" cy="5183188"/>
        </p:xfrm>
        <a:graphic>
          <a:graphicData uri="http://schemas.openxmlformats.org/presentationml/2006/ole">
            <p:oleObj spid="_x0000_s3074" name="Image" r:id="rId3" imgW="5714286" imgH="3911111" progId="">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ChangeArrowheads="1"/>
          </p:cNvSpPr>
          <p:nvPr>
            <p:ph type="subTitle" idx="1"/>
          </p:nvPr>
        </p:nvSpPr>
        <p:spPr>
          <a:xfrm>
            <a:off x="250825" y="5805488"/>
            <a:ext cx="8569325" cy="792162"/>
          </a:xfrm>
        </p:spPr>
        <p:txBody>
          <a:bodyPr/>
          <a:lstStyle/>
          <a:p>
            <a:r>
              <a:rPr lang="en-US" b="1" dirty="0" smtClean="0">
                <a:latin typeface="Times New Roman" pitchFamily="18" charset="0"/>
                <a:cs typeface="Times New Roman" pitchFamily="18" charset="0"/>
              </a:rPr>
              <a:t>Tubal pregnancy on the left</a:t>
            </a:r>
            <a:endParaRPr lang="ru-RU" b="1" dirty="0">
              <a:latin typeface="Times New Roman" pitchFamily="18" charset="0"/>
              <a:cs typeface="Times New Roman" pitchFamily="18" charset="0"/>
            </a:endParaRPr>
          </a:p>
        </p:txBody>
      </p:sp>
      <p:graphicFrame>
        <p:nvGraphicFramePr>
          <p:cNvPr id="115718" name="Object 6"/>
          <p:cNvGraphicFramePr>
            <a:graphicFrameLocks noChangeAspect="1"/>
          </p:cNvGraphicFramePr>
          <p:nvPr>
            <p:ph type="ctrTitle"/>
          </p:nvPr>
        </p:nvGraphicFramePr>
        <p:xfrm>
          <a:off x="684213" y="333375"/>
          <a:ext cx="7991475" cy="5183188"/>
        </p:xfrm>
        <a:graphic>
          <a:graphicData uri="http://schemas.openxmlformats.org/presentationml/2006/ole">
            <p:oleObj spid="_x0000_s4098" name="Image" r:id="rId3" imgW="5714286" imgH="4126984"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94573"/>
            <a:ext cx="88569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tabLst>
                <a:tab pos="838200" algn="l"/>
              </a:tabLst>
            </a:pPr>
            <a:r>
              <a:rPr lang="en-US" sz="2400" dirty="0" smtClean="0">
                <a:latin typeface="Times New Roman" pitchFamily="18" charset="0"/>
                <a:ea typeface="Times New Roman" pitchFamily="18" charset="0"/>
                <a:cs typeface="Times New Roman" pitchFamily="18" charset="0"/>
              </a:rPr>
              <a:t>Diseases of the female reproductive organs, in which the clinical picture of an </a:t>
            </a:r>
            <a:r>
              <a:rPr lang="en-US" sz="2400" b="1" dirty="0" smtClean="0">
                <a:latin typeface="Times New Roman" pitchFamily="18" charset="0"/>
                <a:ea typeface="Times New Roman" pitchFamily="18" charset="0"/>
                <a:cs typeface="Times New Roman" pitchFamily="18" charset="0"/>
              </a:rPr>
              <a:t>“acute abdomen” </a:t>
            </a:r>
            <a:r>
              <a:rPr lang="en-US" sz="2400" dirty="0" smtClean="0">
                <a:latin typeface="Times New Roman" pitchFamily="18" charset="0"/>
                <a:ea typeface="Times New Roman" pitchFamily="18" charset="0"/>
                <a:cs typeface="Times New Roman" pitchFamily="18" charset="0"/>
              </a:rPr>
              <a:t>is observed, depending on the cause and pathogenesis, can be divided into the following main groups:</a:t>
            </a:r>
          </a:p>
          <a:p>
            <a:pPr lvl="0" indent="457200" algn="just" fontAlgn="base">
              <a:spcBef>
                <a:spcPct val="0"/>
              </a:spcBef>
              <a:spcAft>
                <a:spcPct val="0"/>
              </a:spcAft>
              <a:buFont typeface="Arial" pitchFamily="34" charset="0"/>
              <a:buChar char="•"/>
              <a:tabLst>
                <a:tab pos="838200" algn="l"/>
              </a:tabLst>
            </a:pPr>
            <a:r>
              <a:rPr lang="en-US" sz="2400" b="1" i="1" dirty="0" smtClean="0">
                <a:latin typeface="Times New Roman" pitchFamily="18" charset="0"/>
                <a:ea typeface="Times New Roman" pitchFamily="18" charset="0"/>
                <a:cs typeface="Times New Roman" pitchFamily="18" charset="0"/>
              </a:rPr>
              <a:t>acute bleeding </a:t>
            </a:r>
            <a:r>
              <a:rPr lang="en-US" sz="2400" dirty="0" smtClean="0">
                <a:latin typeface="Times New Roman" pitchFamily="18" charset="0"/>
                <a:ea typeface="Times New Roman" pitchFamily="18" charset="0"/>
                <a:cs typeface="Times New Roman" pitchFamily="18" charset="0"/>
              </a:rPr>
              <a:t>from the internal genital organs: ectopic pregnancy, ovarian apoplexy.</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57200" algn="just" fontAlgn="base">
              <a:spcBef>
                <a:spcPct val="0"/>
              </a:spcBef>
              <a:spcAft>
                <a:spcPct val="0"/>
              </a:spcAft>
              <a:buFont typeface="Arial" pitchFamily="34" charset="0"/>
              <a:buChar char="•"/>
              <a:tabLst>
                <a:tab pos="838200" algn="l"/>
              </a:tabLst>
            </a:pPr>
            <a:r>
              <a:rPr lang="en-US" sz="2400" b="1" i="1" dirty="0" smtClean="0">
                <a:latin typeface="Times New Roman" pitchFamily="18" charset="0"/>
                <a:ea typeface="Times New Roman" pitchFamily="18" charset="0"/>
                <a:cs typeface="Times New Roman" pitchFamily="18" charset="0"/>
              </a:rPr>
              <a:t>circulatory disturbances </a:t>
            </a:r>
            <a:r>
              <a:rPr lang="en-US" sz="2400" dirty="0" smtClean="0">
                <a:latin typeface="Times New Roman" pitchFamily="18" charset="0"/>
                <a:ea typeface="Times New Roman" pitchFamily="18" charset="0"/>
                <a:cs typeface="Times New Roman" pitchFamily="18" charset="0"/>
              </a:rPr>
              <a:t>in the internal genital organs: t</a:t>
            </a:r>
            <a:r>
              <a:rPr lang="en-US" sz="2400" dirty="0" smtClean="0">
                <a:latin typeface="Times New Roman" pitchFamily="18" charset="0"/>
                <a:cs typeface="Times New Roman" pitchFamily="18" charset="0"/>
              </a:rPr>
              <a:t>orsion of tumor pedicle</a:t>
            </a:r>
            <a:r>
              <a:rPr lang="en-US" sz="2400" dirty="0" smtClean="0">
                <a:latin typeface="Times New Roman" pitchFamily="18" charset="0"/>
                <a:ea typeface="Times New Roman" pitchFamily="18" charset="0"/>
                <a:cs typeface="Times New Roman" pitchFamily="18" charset="0"/>
              </a:rPr>
              <a:t>.</a:t>
            </a:r>
          </a:p>
          <a:p>
            <a:pPr lvl="0" indent="457200" algn="just" fontAlgn="base">
              <a:spcBef>
                <a:spcPct val="0"/>
              </a:spcBef>
              <a:spcAft>
                <a:spcPct val="0"/>
              </a:spcAft>
              <a:buFont typeface="Arial" pitchFamily="34" charset="0"/>
              <a:buChar char="•"/>
              <a:tabLst>
                <a:tab pos="838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uterine bleeding: </a:t>
            </a:r>
            <a:r>
              <a:rPr lang="en-US" sz="2400" dirty="0" smtClean="0">
                <a:latin typeface="Times New Roman" pitchFamily="18" charset="0"/>
                <a:ea typeface="Times New Roman" pitchFamily="18" charset="0"/>
                <a:cs typeface="Times New Roman" pitchFamily="18" charset="0"/>
              </a:rPr>
              <a:t>on the background of incomplete miscarriage, </a:t>
            </a:r>
            <a:r>
              <a:rPr lang="en-US" sz="2400" dirty="0" err="1" smtClean="0">
                <a:latin typeface="Times New Roman" pitchFamily="18" charset="0"/>
                <a:ea typeface="Times New Roman" pitchFamily="18" charset="0"/>
                <a:cs typeface="Times New Roman" pitchFamily="18" charset="0"/>
              </a:rPr>
              <a:t>submucosal</a:t>
            </a:r>
            <a:r>
              <a:rPr lang="en-US" sz="2400" dirty="0" smtClean="0">
                <a:latin typeface="Times New Roman" pitchFamily="18" charset="0"/>
                <a:ea typeface="Times New Roman" pitchFamily="18" charset="0"/>
                <a:cs typeface="Times New Roman" pitchFamily="18" charset="0"/>
              </a:rPr>
              <a:t> fibroids of the uterus, cervical pregnancy, malignant </a:t>
            </a:r>
            <a:r>
              <a:rPr lang="en-US" sz="2400" dirty="0" err="1" smtClean="0">
                <a:latin typeface="Times New Roman" pitchFamily="18" charset="0"/>
                <a:ea typeface="Times New Roman" pitchFamily="18" charset="0"/>
                <a:cs typeface="Times New Roman" pitchFamily="18" charset="0"/>
              </a:rPr>
              <a:t>neoplasms</a:t>
            </a:r>
            <a:r>
              <a:rPr lang="en-US" sz="2400" dirty="0" smtClean="0">
                <a:latin typeface="Times New Roman" pitchFamily="18" charset="0"/>
                <a:ea typeface="Times New Roman" pitchFamily="18" charset="0"/>
                <a:cs typeface="Times New Roman" pitchFamily="18" charset="0"/>
              </a:rPr>
              <a:t> of the cervix and body of the uterus.</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838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acute inflammatory diseases of the internal genital organs: </a:t>
            </a:r>
            <a:r>
              <a:rPr lang="en-US" sz="2400" dirty="0" err="1" smtClean="0">
                <a:latin typeface="Times New Roman" pitchFamily="18" charset="0"/>
                <a:ea typeface="Times New Roman" pitchFamily="18" charset="0"/>
                <a:cs typeface="Times New Roman" pitchFamily="18" charset="0"/>
              </a:rPr>
              <a:t>adnexitis</a:t>
            </a:r>
            <a:r>
              <a:rPr lang="en-US" sz="2400" dirty="0" smtClean="0">
                <a:latin typeface="Times New Roman" pitchFamily="18" charset="0"/>
                <a:ea typeface="Times New Roman" pitchFamily="18" charset="0"/>
                <a:cs typeface="Times New Roman" pitchFamily="18" charset="0"/>
              </a:rPr>
              <a:t>, </a:t>
            </a:r>
            <a:r>
              <a:rPr lang="en-US" sz="2400" dirty="0" err="1" smtClean="0">
                <a:latin typeface="Times New Roman" pitchFamily="18" charset="0"/>
                <a:ea typeface="Times New Roman" pitchFamily="18" charset="0"/>
                <a:cs typeface="Times New Roman" pitchFamily="18" charset="0"/>
              </a:rPr>
              <a:t>parametritis</a:t>
            </a:r>
            <a:r>
              <a:rPr lang="en-US" sz="2400" dirty="0" smtClean="0">
                <a:latin typeface="Times New Roman" pitchFamily="18" charset="0"/>
                <a:ea typeface="Times New Roman" pitchFamily="18" charset="0"/>
                <a:cs typeface="Times New Roman" pitchFamily="18" charset="0"/>
              </a:rPr>
              <a:t>, </a:t>
            </a:r>
            <a:r>
              <a:rPr lang="en-US" sz="2400" dirty="0" err="1" smtClean="0">
                <a:latin typeface="Times New Roman" pitchFamily="18" charset="0"/>
                <a:ea typeface="Times New Roman" pitchFamily="18" charset="0"/>
                <a:cs typeface="Times New Roman" pitchFamily="18" charset="0"/>
              </a:rPr>
              <a:t>metroendometritis</a:t>
            </a:r>
            <a:r>
              <a:rPr lang="en-US" sz="2400" dirty="0" smtClean="0">
                <a:latin typeface="Times New Roman" pitchFamily="18" charset="0"/>
                <a:ea typeface="Times New Roman" pitchFamily="18" charset="0"/>
                <a:cs typeface="Times New Roman" pitchFamily="18" charset="0"/>
              </a:rPr>
              <a:t>.</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838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surgical diseases </a:t>
            </a:r>
            <a:r>
              <a:rPr lang="en-US" sz="2400" dirty="0" smtClean="0">
                <a:latin typeface="Times New Roman" pitchFamily="18" charset="0"/>
                <a:ea typeface="Times New Roman" pitchFamily="18" charset="0"/>
                <a:cs typeface="Times New Roman" pitchFamily="18" charset="0"/>
              </a:rPr>
              <a:t>with the symptoms of “acute abdomen”.</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838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injuries </a:t>
            </a:r>
            <a:r>
              <a:rPr lang="en-US" sz="2400" dirty="0" smtClean="0">
                <a:latin typeface="Times New Roman" pitchFamily="18" charset="0"/>
                <a:ea typeface="Times New Roman" pitchFamily="18" charset="0"/>
                <a:cs typeface="Times New Roman" pitchFamily="18" charset="0"/>
              </a:rPr>
              <a:t>of female genital organs</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838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rupture of purulent formation: </a:t>
            </a:r>
            <a:r>
              <a:rPr lang="en-US" sz="2400" dirty="0" err="1" smtClean="0">
                <a:latin typeface="Times New Roman" pitchFamily="18" charset="0"/>
                <a:ea typeface="Times New Roman" pitchFamily="18" charset="0"/>
                <a:cs typeface="Times New Roman" pitchFamily="18" charset="0"/>
              </a:rPr>
              <a:t>pyosalpinx</a:t>
            </a:r>
            <a:r>
              <a:rPr lang="en-US" sz="2400" dirty="0" smtClean="0">
                <a:latin typeface="Times New Roman" pitchFamily="18" charset="0"/>
                <a:ea typeface="Times New Roman" pitchFamily="18" charset="0"/>
                <a:cs typeface="Times New Roman" pitchFamily="18" charset="0"/>
              </a:rPr>
              <a:t>, </a:t>
            </a:r>
            <a:r>
              <a:rPr lang="en-US" sz="2400" dirty="0" err="1" smtClean="0">
                <a:latin typeface="Times New Roman" pitchFamily="18" charset="0"/>
                <a:ea typeface="Times New Roman" pitchFamily="18" charset="0"/>
                <a:cs typeface="Times New Roman" pitchFamily="18" charset="0"/>
              </a:rPr>
              <a:t>pyovar</a:t>
            </a:r>
            <a:r>
              <a:rPr lang="en-US" sz="2400" dirty="0" smtClean="0">
                <a:latin typeface="Times New Roman" pitchFamily="18" charset="0"/>
                <a:ea typeface="Times New Roman" pitchFamily="18" charset="0"/>
                <a:cs typeface="Times New Roman" pitchFamily="18" charset="0"/>
              </a:rPr>
              <a:t>.</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3"/>
            <a:ext cx="7772400" cy="576063"/>
          </a:xfrm>
        </p:spPr>
        <p:txBody>
          <a:bodyPr>
            <a:noAutofit/>
          </a:bodyPr>
          <a:lstStyle/>
          <a:p>
            <a:r>
              <a:rPr lang="en-US" sz="2400" b="1" dirty="0" smtClean="0">
                <a:latin typeface="Times New Roman" pitchFamily="18" charset="0"/>
                <a:cs typeface="Times New Roman" pitchFamily="18" charset="0"/>
              </a:rPr>
              <a:t>Ovarian apoplexy</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620688"/>
            <a:ext cx="8784976" cy="6120680"/>
          </a:xfrm>
        </p:spPr>
        <p:txBody>
          <a:bodyPr>
            <a:normAutofit/>
          </a:bodyPr>
          <a:lstStyle/>
          <a:p>
            <a:pPr algn="just"/>
            <a:r>
              <a:rPr lang="en-US" sz="2400" b="1" dirty="0" smtClean="0">
                <a:solidFill>
                  <a:schemeClr val="tx1"/>
                </a:solidFill>
                <a:latin typeface="Times New Roman" pitchFamily="18" charset="0"/>
                <a:cs typeface="Times New Roman" pitchFamily="18" charset="0"/>
              </a:rPr>
              <a:t>Ovarian apoplexy (OA) </a:t>
            </a:r>
            <a:r>
              <a:rPr lang="en-US" sz="2400" dirty="0" smtClean="0">
                <a:solidFill>
                  <a:schemeClr val="tx1"/>
                </a:solidFill>
                <a:latin typeface="Times New Roman" pitchFamily="18" charset="0"/>
                <a:cs typeface="Times New Roman" pitchFamily="18" charset="0"/>
              </a:rPr>
              <a:t>is a hemorrhage into the ovarian parenchyma, which is accompanied by bleeding into the abdominal cavity.</a:t>
            </a:r>
          </a:p>
          <a:p>
            <a:pPr algn="just"/>
            <a:r>
              <a:rPr lang="en-US" sz="2400" dirty="0" smtClean="0">
                <a:solidFill>
                  <a:schemeClr val="tx1"/>
                </a:solidFill>
                <a:latin typeface="Times New Roman" pitchFamily="18" charset="0"/>
                <a:cs typeface="Times New Roman" pitchFamily="18" charset="0"/>
              </a:rPr>
              <a:t>Bleeding can occur from ruptured ovarian vessels, from a ruptured ovarian hematoma or ovarian cyst.</a:t>
            </a:r>
          </a:p>
          <a:p>
            <a:pPr algn="just"/>
            <a:r>
              <a:rPr lang="en-US" sz="2400" b="1" dirty="0" smtClean="0">
                <a:solidFill>
                  <a:schemeClr val="tx1"/>
                </a:solidFill>
                <a:latin typeface="Times New Roman" pitchFamily="18" charset="0"/>
                <a:cs typeface="Times New Roman" pitchFamily="18" charset="0"/>
              </a:rPr>
              <a:t>The causes </a:t>
            </a:r>
            <a:r>
              <a:rPr lang="en-US" sz="2400" dirty="0" smtClean="0">
                <a:solidFill>
                  <a:schemeClr val="tx1"/>
                </a:solidFill>
                <a:latin typeface="Times New Roman" pitchFamily="18" charset="0"/>
                <a:cs typeface="Times New Roman" pitchFamily="18" charset="0"/>
              </a:rPr>
              <a:t>of apoplexy are not clearly established. </a:t>
            </a:r>
          </a:p>
          <a:p>
            <a:pPr algn="just"/>
            <a:r>
              <a:rPr lang="en-US" sz="2400" dirty="0" smtClean="0">
                <a:solidFill>
                  <a:schemeClr val="tx1"/>
                </a:solidFill>
                <a:latin typeface="Times New Roman" pitchFamily="18" charset="0"/>
                <a:cs typeface="Times New Roman" pitchFamily="18" charset="0"/>
              </a:rPr>
              <a:t>Ovarian rupture occurs due to: </a:t>
            </a:r>
          </a:p>
          <a:p>
            <a:pPr algn="just">
              <a:buFont typeface="Arial" pitchFamily="34" charset="0"/>
              <a:buChar char="•"/>
            </a:pPr>
            <a:r>
              <a:rPr lang="en-US" sz="2400" dirty="0" smtClean="0">
                <a:solidFill>
                  <a:schemeClr val="tx1"/>
                </a:solidFill>
                <a:latin typeface="Times New Roman" pitchFamily="18" charset="0"/>
                <a:cs typeface="Times New Roman" pitchFamily="18" charset="0"/>
              </a:rPr>
              <a:t> congestive hyperemia, </a:t>
            </a:r>
          </a:p>
          <a:p>
            <a:pPr algn="just">
              <a:buFont typeface="Arial" pitchFamily="34" charset="0"/>
              <a:buChar char="•"/>
            </a:pPr>
            <a:r>
              <a:rPr lang="en-US" sz="2400" dirty="0" smtClean="0">
                <a:solidFill>
                  <a:schemeClr val="tx1"/>
                </a:solidFill>
                <a:latin typeface="Times New Roman" pitchFamily="18" charset="0"/>
                <a:cs typeface="Times New Roman" pitchFamily="18" charset="0"/>
              </a:rPr>
              <a:t> varicose veins or sclerosis of blood vessels, </a:t>
            </a:r>
          </a:p>
          <a:p>
            <a:pPr algn="just">
              <a:buFont typeface="Arial" pitchFamily="34" charset="0"/>
              <a:buChar char="•"/>
            </a:pPr>
            <a:r>
              <a:rPr lang="en-US" sz="2400" dirty="0" smtClean="0">
                <a:solidFill>
                  <a:schemeClr val="tx1"/>
                </a:solidFill>
                <a:latin typeface="Times New Roman" pitchFamily="18" charset="0"/>
                <a:cs typeface="Times New Roman" pitchFamily="18" charset="0"/>
              </a:rPr>
              <a:t> sclerotic changes in the </a:t>
            </a:r>
            <a:r>
              <a:rPr lang="en-US" sz="2400" dirty="0" err="1" smtClean="0">
                <a:solidFill>
                  <a:schemeClr val="tx1"/>
                </a:solidFill>
                <a:latin typeface="Times New Roman" pitchFamily="18" charset="0"/>
                <a:cs typeface="Times New Roman" pitchFamily="18" charset="0"/>
              </a:rPr>
              <a:t>stroma</a:t>
            </a:r>
            <a:r>
              <a:rPr lang="en-US" sz="2400" dirty="0" smtClean="0">
                <a:solidFill>
                  <a:schemeClr val="tx1"/>
                </a:solidFill>
                <a:latin typeface="Times New Roman" pitchFamily="18" charset="0"/>
                <a:cs typeface="Times New Roman" pitchFamily="18" charset="0"/>
              </a:rPr>
              <a:t> </a:t>
            </a:r>
          </a:p>
          <a:p>
            <a:pPr algn="just">
              <a:buFont typeface="Arial" pitchFamily="34" charset="0"/>
              <a:buChar char="•"/>
            </a:pPr>
            <a:r>
              <a:rPr lang="en-US" sz="2400" dirty="0" smtClean="0">
                <a:solidFill>
                  <a:schemeClr val="tx1"/>
                </a:solidFill>
                <a:latin typeface="Times New Roman" pitchFamily="18" charset="0"/>
                <a:cs typeface="Times New Roman" pitchFamily="18" charset="0"/>
              </a:rPr>
              <a:t> changes in blood vessels and ovarian tissue are the result of previous ovarian inflammation or appendicitis</a:t>
            </a:r>
          </a:p>
          <a:p>
            <a:pPr algn="just">
              <a:buFont typeface="Arial" pitchFamily="34" charset="0"/>
              <a:buChar char="•"/>
            </a:pPr>
            <a:r>
              <a:rPr lang="en-US" sz="2400" dirty="0" smtClean="0">
                <a:solidFill>
                  <a:schemeClr val="tx1"/>
                </a:solidFill>
                <a:latin typeface="Times New Roman" pitchFamily="18" charset="0"/>
                <a:cs typeface="Times New Roman" pitchFamily="18" charset="0"/>
              </a:rPr>
              <a:t> an important role belongs to disorders of the </a:t>
            </a:r>
            <a:r>
              <a:rPr lang="en-US" sz="2400" dirty="0" err="1" smtClean="0">
                <a:solidFill>
                  <a:schemeClr val="tx1"/>
                </a:solidFill>
                <a:latin typeface="Times New Roman" pitchFamily="18" charset="0"/>
                <a:cs typeface="Times New Roman" pitchFamily="18" charset="0"/>
              </a:rPr>
              <a:t>neurovegetative</a:t>
            </a:r>
            <a:r>
              <a:rPr lang="en-US" sz="2400" dirty="0" smtClean="0">
                <a:solidFill>
                  <a:schemeClr val="tx1"/>
                </a:solidFill>
                <a:latin typeface="Times New Roman" pitchFamily="18" charset="0"/>
                <a:cs typeface="Times New Roman" pitchFamily="18" charset="0"/>
              </a:rPr>
              <a:t> and endocrine systems.</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noChangeArrowheads="1"/>
          </p:cNvSpPr>
          <p:nvPr>
            <p:ph type="subTitle" idx="1"/>
          </p:nvPr>
        </p:nvSpPr>
        <p:spPr>
          <a:xfrm>
            <a:off x="323850" y="5661025"/>
            <a:ext cx="8424863" cy="792311"/>
          </a:xfrm>
        </p:spPr>
        <p:txBody>
          <a:bodyPr/>
          <a:lstStyle/>
          <a:p>
            <a:r>
              <a:rPr lang="en-US" b="1" dirty="0" err="1" smtClean="0">
                <a:latin typeface="Times New Roman" pitchFamily="18" charset="0"/>
                <a:cs typeface="Times New Roman" pitchFamily="18" charset="0"/>
              </a:rPr>
              <a:t>Preovulatory</a:t>
            </a:r>
            <a:r>
              <a:rPr lang="en-US" b="1" dirty="0" smtClean="0">
                <a:latin typeface="Times New Roman" pitchFamily="18" charset="0"/>
                <a:cs typeface="Times New Roman" pitchFamily="18" charset="0"/>
              </a:rPr>
              <a:t> follicle</a:t>
            </a:r>
            <a:endParaRPr lang="ru-RU" b="1" dirty="0">
              <a:latin typeface="Times New Roman" pitchFamily="18" charset="0"/>
              <a:cs typeface="Times New Roman" pitchFamily="18" charset="0"/>
            </a:endParaRPr>
          </a:p>
        </p:txBody>
      </p:sp>
      <p:graphicFrame>
        <p:nvGraphicFramePr>
          <p:cNvPr id="117766" name="Object 6"/>
          <p:cNvGraphicFramePr>
            <a:graphicFrameLocks noChangeAspect="1"/>
          </p:cNvGraphicFramePr>
          <p:nvPr>
            <p:ph type="ctrTitle"/>
          </p:nvPr>
        </p:nvGraphicFramePr>
        <p:xfrm>
          <a:off x="971550" y="404813"/>
          <a:ext cx="7416800" cy="4968875"/>
        </p:xfrm>
        <a:graphic>
          <a:graphicData uri="http://schemas.openxmlformats.org/presentationml/2006/ole">
            <p:oleObj spid="_x0000_s5122" name="Image" r:id="rId3" imgW="5714286" imgH="4292063" progId="">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поплексия яичника">
            <a:hlinkClick r:id="rId2"/>
          </p:cNvPr>
          <p:cNvPicPr/>
          <p:nvPr/>
        </p:nvPicPr>
        <p:blipFill>
          <a:blip r:embed="rId3" cstate="print"/>
          <a:srcRect/>
          <a:stretch>
            <a:fillRect/>
          </a:stretch>
        </p:blipFill>
        <p:spPr bwMode="auto">
          <a:xfrm>
            <a:off x="755576" y="332657"/>
            <a:ext cx="3960440" cy="3168352"/>
          </a:xfrm>
          <a:prstGeom prst="rect">
            <a:avLst/>
          </a:prstGeom>
          <a:noFill/>
          <a:ln w="9525">
            <a:noFill/>
            <a:miter lim="800000"/>
            <a:headEnd/>
            <a:tailEnd/>
          </a:ln>
        </p:spPr>
      </p:pic>
      <p:pic>
        <p:nvPicPr>
          <p:cNvPr id="3" name="Рисунок 2" descr="апоплексия причины возникновения"/>
          <p:cNvPicPr/>
          <p:nvPr/>
        </p:nvPicPr>
        <p:blipFill>
          <a:blip r:embed="rId4" cstate="print"/>
          <a:srcRect/>
          <a:stretch>
            <a:fillRect/>
          </a:stretch>
        </p:blipFill>
        <p:spPr bwMode="auto">
          <a:xfrm>
            <a:off x="467544" y="3501008"/>
            <a:ext cx="4320480" cy="3024336"/>
          </a:xfrm>
          <a:prstGeom prst="rect">
            <a:avLst/>
          </a:prstGeom>
          <a:noFill/>
          <a:ln w="9525">
            <a:noFill/>
            <a:miter lim="800000"/>
            <a:headEnd/>
            <a:tailEnd/>
          </a:ln>
        </p:spPr>
      </p:pic>
      <p:sp>
        <p:nvSpPr>
          <p:cNvPr id="1025" name="Rectangle 1"/>
          <p:cNvSpPr>
            <a:spLocks noChangeArrowheads="1"/>
          </p:cNvSpPr>
          <p:nvPr/>
        </p:nvSpPr>
        <p:spPr bwMode="auto">
          <a:xfrm>
            <a:off x="4967536" y="1357298"/>
            <a:ext cx="41764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1219200" algn="l"/>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Risk factors:</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1219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abdominal trauma</a:t>
            </a:r>
          </a:p>
          <a:p>
            <a:pPr lvl="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 sexual intercourse</a:t>
            </a:r>
          </a:p>
          <a:p>
            <a:pPr lvl="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 lifting weights</a:t>
            </a:r>
          </a:p>
          <a:p>
            <a:pPr lvl="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 careless surgical interventions and medical examinations</a:t>
            </a:r>
          </a:p>
          <a:p>
            <a:pPr lvl="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 mechanical compression of blood vessels by pelvic tumors</a:t>
            </a:r>
          </a:p>
          <a:p>
            <a:pPr lvl="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 horse riding, etc.</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504054"/>
          </a:xfrm>
        </p:spPr>
        <p:txBody>
          <a:bodyPr>
            <a:noAutofit/>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Clinic</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836712"/>
            <a:ext cx="8712968" cy="6021288"/>
          </a:xfrm>
        </p:spPr>
        <p:txBody>
          <a:bodyPr>
            <a:normAutofit/>
          </a:bodyPr>
          <a:lstStyle/>
          <a:p>
            <a:pPr algn="just" eaLnBrk="0" fontAlgn="base" hangingPunct="0">
              <a:spcBef>
                <a:spcPct val="0"/>
              </a:spcBef>
              <a:spcAft>
                <a:spcPct val="0"/>
              </a:spcAft>
              <a:buFontTx/>
              <a:buChar char="•"/>
              <a:tabLst>
                <a:tab pos="1219200" algn="l"/>
              </a:tabLst>
            </a:pPr>
            <a:r>
              <a:rPr lang="ru-RU" sz="2400" dirty="0" smtClean="0">
                <a:solidFill>
                  <a:schemeClr val="tx1"/>
                </a:solidFill>
                <a:latin typeface="Times New Roman" pitchFamily="18" charset="0"/>
                <a:ea typeface="Times New Roman" pitchFamily="18" charset="0"/>
                <a:cs typeface="Times New Roman" pitchFamily="18" charset="0"/>
              </a:rPr>
              <a:t> </a:t>
            </a:r>
            <a:r>
              <a:rPr lang="en-US" sz="2400" dirty="0" smtClean="0">
                <a:solidFill>
                  <a:schemeClr val="tx1"/>
                </a:solidFill>
                <a:latin typeface="Times New Roman" pitchFamily="18" charset="0"/>
                <a:ea typeface="Times New Roman" pitchFamily="18" charset="0"/>
                <a:cs typeface="Times New Roman" pitchFamily="18" charset="0"/>
              </a:rPr>
              <a:t>The disease often develops suddenly, on the background of complete health. </a:t>
            </a:r>
          </a:p>
          <a:p>
            <a:pPr algn="just" eaLnBrk="0" fontAlgn="base" hangingPunct="0">
              <a:spcBef>
                <a:spcPct val="0"/>
              </a:spcBef>
              <a:spcAft>
                <a:spcPct val="0"/>
              </a:spcAft>
              <a:buFontTx/>
              <a:buChar char="•"/>
              <a:tabLst>
                <a:tab pos="1219200" algn="l"/>
              </a:tabLst>
            </a:pPr>
            <a:r>
              <a:rPr lang="en-US" sz="2400" dirty="0" smtClean="0">
                <a:solidFill>
                  <a:schemeClr val="tx1"/>
                </a:solidFill>
                <a:latin typeface="Times New Roman" pitchFamily="18" charset="0"/>
                <a:ea typeface="Times New Roman" pitchFamily="18" charset="0"/>
                <a:cs typeface="Times New Roman" pitchFamily="18" charset="0"/>
              </a:rPr>
              <a:t> Sharp pain appears in the lower abdomen or in one of the iliac regions, radiating to the leg or anus, to the sacrum. </a:t>
            </a:r>
          </a:p>
          <a:p>
            <a:pPr algn="just" eaLnBrk="0" fontAlgn="base" hangingPunct="0">
              <a:spcBef>
                <a:spcPct val="0"/>
              </a:spcBef>
              <a:spcAft>
                <a:spcPct val="0"/>
              </a:spcAft>
              <a:buFontTx/>
              <a:buChar char="•"/>
              <a:tabLst>
                <a:tab pos="1219200" algn="l"/>
              </a:tabLst>
            </a:pPr>
            <a:r>
              <a:rPr lang="en-US" sz="2400" dirty="0" smtClean="0">
                <a:solidFill>
                  <a:schemeClr val="tx1"/>
                </a:solidFill>
                <a:latin typeface="Times New Roman" pitchFamily="18" charset="0"/>
                <a:ea typeface="Times New Roman" pitchFamily="18" charset="0"/>
                <a:cs typeface="Times New Roman" pitchFamily="18" charset="0"/>
              </a:rPr>
              <a:t> If bleeding into the abdominal cavity is massive, then symptoms of secondary anemia develop: the skin and mucous membranes become pale, the pulse is rapid, and blood pressure drops. </a:t>
            </a:r>
          </a:p>
          <a:p>
            <a:pPr algn="just" eaLnBrk="0" fontAlgn="base" hangingPunct="0">
              <a:spcBef>
                <a:spcPct val="0"/>
              </a:spcBef>
              <a:spcAft>
                <a:spcPct val="0"/>
              </a:spcAft>
              <a:buFontTx/>
              <a:buChar char="•"/>
              <a:tabLst>
                <a:tab pos="1219200" algn="l"/>
              </a:tabLst>
            </a:pPr>
            <a:r>
              <a:rPr lang="en-US" sz="2400" dirty="0" smtClean="0">
                <a:solidFill>
                  <a:schemeClr val="tx1"/>
                </a:solidFill>
                <a:latin typeface="Times New Roman" pitchFamily="18" charset="0"/>
                <a:ea typeface="Times New Roman" pitchFamily="18" charset="0"/>
                <a:cs typeface="Times New Roman" pitchFamily="18" charset="0"/>
              </a:rPr>
              <a:t> Shock with loss of consciousness is possible. </a:t>
            </a:r>
          </a:p>
          <a:p>
            <a:pPr algn="just" eaLnBrk="0" fontAlgn="base" hangingPunct="0">
              <a:spcBef>
                <a:spcPct val="0"/>
              </a:spcBef>
              <a:spcAft>
                <a:spcPct val="0"/>
              </a:spcAft>
              <a:buFontTx/>
              <a:buChar char="•"/>
              <a:tabLst>
                <a:tab pos="1219200" algn="l"/>
              </a:tabLst>
            </a:pPr>
            <a:r>
              <a:rPr lang="en-US" sz="2400" dirty="0" smtClean="0">
                <a:solidFill>
                  <a:schemeClr val="tx1"/>
                </a:solidFill>
                <a:latin typeface="Times New Roman" pitchFamily="18" charset="0"/>
                <a:ea typeface="Times New Roman" pitchFamily="18" charset="0"/>
                <a:cs typeface="Times New Roman" pitchFamily="18" charset="0"/>
              </a:rPr>
              <a:t> Body temperature is normal.</a:t>
            </a:r>
            <a:endParaRPr lang="ru-RU" sz="2400" dirty="0" smtClean="0">
              <a:solidFill>
                <a:schemeClr val="tx1"/>
              </a:solidFill>
              <a:latin typeface="Times New Roman" pitchFamily="18" charset="0"/>
              <a:ea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pic>
        <p:nvPicPr>
          <p:cNvPr id="4" name="Рисунок 3" descr="определение заболевания"/>
          <p:cNvPicPr/>
          <p:nvPr/>
        </p:nvPicPr>
        <p:blipFill>
          <a:blip r:embed="rId2" cstate="print"/>
          <a:srcRect/>
          <a:stretch>
            <a:fillRect/>
          </a:stretch>
        </p:blipFill>
        <p:spPr bwMode="auto">
          <a:xfrm>
            <a:off x="5148064" y="3861048"/>
            <a:ext cx="3888432" cy="29969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634082"/>
          </a:xfrm>
        </p:spPr>
        <p:txBody>
          <a:bodyPr>
            <a:normAutofit/>
          </a:bodyPr>
          <a:lstStyle/>
          <a:p>
            <a:r>
              <a:rPr lang="en-US" sz="3200" b="1" dirty="0" smtClean="0">
                <a:latin typeface="Times New Roman" pitchFamily="18" charset="0"/>
                <a:cs typeface="Times New Roman" pitchFamily="18" charset="0"/>
              </a:rPr>
              <a:t>Forms of OA</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323527" y="980728"/>
            <a:ext cx="8806421" cy="4392488"/>
          </a:xfrm>
        </p:spPr>
        <p:txBody>
          <a:bodyPr>
            <a:noAutofit/>
          </a:bodyPr>
          <a:lstStyle/>
          <a:p>
            <a:pPr marL="0" indent="0">
              <a:buNone/>
            </a:pPr>
            <a:r>
              <a:rPr lang="en-US" sz="2800" dirty="0" smtClean="0">
                <a:latin typeface="Times New Roman" pitchFamily="18" charset="0"/>
                <a:cs typeface="Times New Roman" pitchFamily="18" charset="0"/>
              </a:rPr>
              <a:t>Depending on the severity of certain symptoms, ovarian apoplexy is divided into the following forms:</a:t>
            </a:r>
          </a:p>
          <a:p>
            <a:pPr marL="0" indent="0"/>
            <a:r>
              <a:rPr lang="en-US" sz="2800" b="1" i="1" dirty="0" smtClean="0">
                <a:latin typeface="Times New Roman" pitchFamily="18" charset="0"/>
                <a:cs typeface="Times New Roman" pitchFamily="18" charset="0"/>
              </a:rPr>
              <a:t> Painful (</a:t>
            </a:r>
            <a:r>
              <a:rPr lang="en-US" sz="2800" b="1" i="1" dirty="0" err="1" smtClean="0">
                <a:latin typeface="Times New Roman" pitchFamily="18" charset="0"/>
                <a:cs typeface="Times New Roman" pitchFamily="18" charset="0"/>
              </a:rPr>
              <a:t>pseudoappendicular</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most common symptom is severe pain accompanied by nausea, which is why this form of ovarian apoplexy is often mistaken for an attack of appendicitis;</a:t>
            </a:r>
            <a:endParaRPr lang="ru-RU" sz="28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4581128"/>
            <a:ext cx="3384376" cy="2016224"/>
          </a:xfrm>
          <a:prstGeom prst="rect">
            <a:avLst/>
          </a:prstGeom>
        </p:spPr>
      </p:pic>
    </p:spTree>
    <p:extLst>
      <p:ext uri="{BB962C8B-B14F-4D97-AF65-F5344CB8AC3E}">
        <p14:creationId xmlns:p14="http://schemas.microsoft.com/office/powerpoint/2010/main" xmlns="" val="3077435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7"/>
            <a:ext cx="8507288" cy="1584175"/>
          </a:xfrm>
        </p:spPr>
        <p:txBody>
          <a:bodyPr>
            <a:normAutofit/>
          </a:bodyPr>
          <a:lstStyle/>
          <a:p>
            <a:pPr algn="just"/>
            <a:r>
              <a:rPr lang="en-US" sz="2400" b="1" i="1" dirty="0" smtClean="0">
                <a:latin typeface="Times New Roman" pitchFamily="18" charset="0"/>
                <a:cs typeface="Times New Roman" pitchFamily="18" charset="0"/>
              </a:rPr>
              <a:t>Hemorrhagic (anemic). </a:t>
            </a:r>
            <a:r>
              <a:rPr lang="en-US" sz="2400" dirty="0" smtClean="0">
                <a:latin typeface="Times New Roman" pitchFamily="18" charset="0"/>
                <a:cs typeface="Times New Roman" pitchFamily="18" charset="0"/>
              </a:rPr>
              <a:t>The leading symptoms of ovarian apoplexy in this form are signs of internal bleeding: pallor, weakness, dizziness.</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2996952"/>
            <a:ext cx="4104456" cy="3240360"/>
          </a:xfrm>
          <a:prstGeom prst="rect">
            <a:avLst/>
          </a:prstGeom>
        </p:spPr>
      </p:pic>
      <p:sp>
        <p:nvSpPr>
          <p:cNvPr id="5" name="Прямоугольник 4"/>
          <p:cNvSpPr/>
          <p:nvPr/>
        </p:nvSpPr>
        <p:spPr>
          <a:xfrm>
            <a:off x="179512" y="1988841"/>
            <a:ext cx="8784976" cy="830997"/>
          </a:xfrm>
          <a:prstGeom prst="rect">
            <a:avLst/>
          </a:prstGeom>
        </p:spPr>
        <p:txBody>
          <a:bodyPr wrap="square">
            <a:spAutoFit/>
          </a:bodyPr>
          <a:lstStyle/>
          <a:p>
            <a:pPr>
              <a:buFont typeface="Arial" pitchFamily="34" charset="0"/>
              <a:buChar char="•"/>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Mixed</a:t>
            </a:r>
            <a:r>
              <a:rPr lang="en-US" sz="2400" dirty="0" smtClean="0">
                <a:latin typeface="Times New Roman" pitchFamily="18" charset="0"/>
                <a:cs typeface="Times New Roman" pitchFamily="18" charset="0"/>
              </a:rPr>
              <a:t>, combining the symptoms of ovarian apoplexy of both previous forms.</a:t>
            </a:r>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1064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35716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400" b="1" dirty="0" smtClean="0">
                <a:latin typeface="Times New Roman" pitchFamily="18" charset="0"/>
                <a:ea typeface="Times New Roman" pitchFamily="18" charset="0"/>
                <a:cs typeface="Times New Roman" pitchFamily="18" charset="0"/>
              </a:rPr>
              <a:t>Diagnostics:</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Carefully collected medical history</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Complaints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The onset of the disease is taken into account</a:t>
            </a:r>
          </a:p>
          <a:p>
            <a:pPr lvl="0" indent="457200" algn="just" fontAlgn="base">
              <a:spcBef>
                <a:spcPct val="0"/>
              </a:spcBef>
              <a:spcAft>
                <a:spcPct val="0"/>
              </a:spcAft>
              <a:buFont typeface="Arial" pitchFamily="34" charset="0"/>
              <a:buChar char="•"/>
            </a:pPr>
            <a:r>
              <a:rPr lang="en-US" sz="2400" b="1" dirty="0" smtClean="0">
                <a:latin typeface="Times New Roman" pitchFamily="18" charset="0"/>
                <a:ea typeface="Times New Roman" pitchFamily="18" charset="0"/>
                <a:cs typeface="Times New Roman" pitchFamily="18" charset="0"/>
              </a:rPr>
              <a:t>Palpation </a:t>
            </a:r>
            <a:r>
              <a:rPr lang="en-US" sz="2400" dirty="0" smtClean="0">
                <a:latin typeface="Times New Roman" pitchFamily="18" charset="0"/>
                <a:ea typeface="Times New Roman" pitchFamily="18" charset="0"/>
                <a:cs typeface="Times New Roman" pitchFamily="18" charset="0"/>
              </a:rPr>
              <a:t>of the abdomen is painful, symptoms of peritoneal irritation.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Pain during palpation is more pronounced in the lower abdomen. Often an attack of pain is accompanied by nausea and vomiting.</a:t>
            </a:r>
          </a:p>
          <a:p>
            <a:pPr lvl="0" indent="457200" algn="just" fontAlgn="base">
              <a:spcBef>
                <a:spcPct val="0"/>
              </a:spcBef>
              <a:spcAft>
                <a:spcPct val="0"/>
              </a:spcAft>
              <a:buFont typeface="Arial" pitchFamily="34" charset="0"/>
              <a:buChar char="•"/>
            </a:pPr>
            <a:r>
              <a:rPr lang="en-US" sz="2400" b="1" dirty="0" smtClean="0">
                <a:latin typeface="Times New Roman" pitchFamily="18" charset="0"/>
                <a:ea typeface="Times New Roman" pitchFamily="18" charset="0"/>
                <a:cs typeface="Times New Roman" pitchFamily="18" charset="0"/>
              </a:rPr>
              <a:t>Percussion </a:t>
            </a:r>
            <a:r>
              <a:rPr lang="en-US" sz="2400" dirty="0" smtClean="0">
                <a:latin typeface="Times New Roman" pitchFamily="18" charset="0"/>
                <a:ea typeface="Times New Roman" pitchFamily="18" charset="0"/>
                <a:cs typeface="Times New Roman" pitchFamily="18" charset="0"/>
              </a:rPr>
              <a:t>of the abdomen can detect free fluid in the abdominal cavity (blood). </a:t>
            </a:r>
          </a:p>
          <a:p>
            <a:pPr lvl="0" indent="457200" algn="just" fontAlgn="base">
              <a:spcBef>
                <a:spcPct val="0"/>
              </a:spcBef>
              <a:spcAft>
                <a:spcPct val="0"/>
              </a:spcAft>
              <a:buFont typeface="Arial" pitchFamily="34" charset="0"/>
              <a:buChar char="•"/>
            </a:pPr>
            <a:r>
              <a:rPr lang="en-US" sz="2400" b="1" dirty="0" smtClean="0">
                <a:latin typeface="Times New Roman" pitchFamily="18" charset="0"/>
                <a:ea typeface="Times New Roman" pitchFamily="18" charset="0"/>
                <a:cs typeface="Times New Roman" pitchFamily="18" charset="0"/>
              </a:rPr>
              <a:t>Bimanual examination. </a:t>
            </a:r>
            <a:r>
              <a:rPr lang="en-US" sz="2400" dirty="0" smtClean="0">
                <a:latin typeface="Times New Roman" pitchFamily="18" charset="0"/>
                <a:ea typeface="Times New Roman" pitchFamily="18" charset="0"/>
                <a:cs typeface="Times New Roman" pitchFamily="18" charset="0"/>
              </a:rPr>
              <a:t>The uterus is not enlarged, the appendages - on the one hand - are normal, on the side of the disease the ovary is painful, enlarged, often cystic.</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Displacement of the cervix and the entire uterus causes sharp pain.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With heavy bleeding, overhanging and soreness of the vaginal vaults is noted.</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500042"/>
            <a:ext cx="88569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1219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Additional methods</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ultrasound</a:t>
            </a:r>
          </a:p>
          <a:p>
            <a:pPr lvl="0" indent="45720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laparoscopy</a:t>
            </a:r>
          </a:p>
          <a:p>
            <a:pPr lvl="0" indent="45720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puncture through the posterior vaginal vault</a:t>
            </a:r>
          </a:p>
          <a:p>
            <a:pPr lvl="0" indent="457200" algn="just" eaLnBrk="0" fontAlgn="base" hangingPunct="0">
              <a:spcBef>
                <a:spcPct val="0"/>
              </a:spcBef>
              <a:spcAft>
                <a:spcPct val="0"/>
              </a:spcAft>
              <a:buFontTx/>
              <a:buChar char="•"/>
              <a:tabLst>
                <a:tab pos="1219200" algn="l"/>
              </a:tabLst>
            </a:pPr>
            <a:r>
              <a:rPr lang="en-US" sz="2400" dirty="0" smtClean="0">
                <a:latin typeface="Times New Roman" pitchFamily="18" charset="0"/>
                <a:ea typeface="Times New Roman" pitchFamily="18" charset="0"/>
                <a:cs typeface="Times New Roman" pitchFamily="18" charset="0"/>
              </a:rPr>
              <a:t>GBT, blood group, </a:t>
            </a:r>
            <a:r>
              <a:rPr lang="en-US" sz="2400" dirty="0" err="1" smtClean="0">
                <a:latin typeface="Times New Roman" pitchFamily="18" charset="0"/>
                <a:ea typeface="Times New Roman" pitchFamily="18" charset="0"/>
                <a:cs typeface="Times New Roman" pitchFamily="18" charset="0"/>
              </a:rPr>
              <a:t>Rh</a:t>
            </a:r>
            <a:r>
              <a:rPr lang="en-US" sz="2400" dirty="0" smtClean="0">
                <a:latin typeface="Times New Roman" pitchFamily="18" charset="0"/>
                <a:ea typeface="Times New Roman" pitchFamily="18" charset="0"/>
                <a:cs typeface="Times New Roman" pitchFamily="18" charset="0"/>
              </a:rPr>
              <a:t> factor</a:t>
            </a:r>
            <a:endParaRPr lang="ru-RU" sz="2400" dirty="0" smtClean="0">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3110" y="3229236"/>
            <a:ext cx="5885194" cy="35121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7772400" cy="720080"/>
          </a:xfrm>
        </p:spPr>
        <p:txBody>
          <a:bodyPr>
            <a:normAutofit fontScale="90000"/>
          </a:bodyPr>
          <a:lstStyle/>
          <a:p>
            <a:r>
              <a:rPr lang="ru-RU" b="1" dirty="0" smtClean="0"/>
              <a:t/>
            </a:r>
            <a:br>
              <a:rPr lang="ru-RU" b="1" dirty="0" smtClean="0"/>
            </a:br>
            <a:r>
              <a:rPr lang="ru-RU" b="1" dirty="0" smtClean="0"/>
              <a:t/>
            </a:r>
            <a:br>
              <a:rPr lang="ru-RU" b="1" dirty="0" smtClean="0"/>
            </a:br>
            <a:r>
              <a:rPr lang="en-US" sz="2700" b="1" dirty="0" smtClean="0">
                <a:latin typeface="Times New Roman" pitchFamily="18" charset="0"/>
                <a:cs typeface="Times New Roman" pitchFamily="18" charset="0"/>
              </a:rPr>
              <a:t>Torsion of tumor pedicle</a:t>
            </a:r>
            <a:r>
              <a:rPr lang="ru-RU" b="1" dirty="0" smtClean="0"/>
              <a:t> </a:t>
            </a:r>
            <a:r>
              <a:rPr lang="ru-RU" dirty="0" smtClean="0"/>
              <a:t/>
            </a:r>
            <a:br>
              <a:rPr lang="ru-RU" dirty="0" smtClean="0"/>
            </a:br>
            <a:r>
              <a:rPr lang="ru-RU" dirty="0" smtClean="0"/>
              <a:t/>
            </a:r>
            <a:br>
              <a:rPr lang="ru-RU" dirty="0" smtClean="0"/>
            </a:br>
            <a:r>
              <a:rPr lang="ru-RU" dirty="0" smtClean="0"/>
              <a:t> </a:t>
            </a:r>
            <a:endParaRPr lang="ru-RU" dirty="0"/>
          </a:p>
        </p:txBody>
      </p:sp>
      <p:sp>
        <p:nvSpPr>
          <p:cNvPr id="3" name="Подзаголовок 2"/>
          <p:cNvSpPr>
            <a:spLocks noGrp="1"/>
          </p:cNvSpPr>
          <p:nvPr>
            <p:ph type="subTitle" idx="1"/>
          </p:nvPr>
        </p:nvSpPr>
        <p:spPr>
          <a:xfrm>
            <a:off x="107504" y="1142984"/>
            <a:ext cx="8640960" cy="5310352"/>
          </a:xfrm>
        </p:spPr>
        <p:txBody>
          <a:bodyPr>
            <a:normAutofit/>
          </a:bodyPr>
          <a:lstStyle/>
          <a:p>
            <a:pPr algn="just"/>
            <a:r>
              <a:rPr lang="en-US" sz="2400" b="1" dirty="0" smtClean="0">
                <a:solidFill>
                  <a:srgbClr val="555555"/>
                </a:solidFill>
                <a:latin typeface="Times New Roman" pitchFamily="18" charset="0"/>
                <a:ea typeface="Times New Roman" pitchFamily="18" charset="0"/>
                <a:cs typeface="Times New Roman" pitchFamily="18" charset="0"/>
              </a:rPr>
              <a:t>Torsion of the pedicle of an ovarian tumor </a:t>
            </a:r>
            <a:r>
              <a:rPr lang="en-US" sz="2400" dirty="0" smtClean="0">
                <a:solidFill>
                  <a:srgbClr val="555555"/>
                </a:solidFill>
                <a:latin typeface="Times New Roman" pitchFamily="18" charset="0"/>
                <a:ea typeface="Times New Roman" pitchFamily="18" charset="0"/>
                <a:cs typeface="Times New Roman" pitchFamily="18" charset="0"/>
              </a:rPr>
              <a:t>is a complication that develops as a result of inversion or bending of the anatomical structures that form the movable pedicle of the ovarian tumor.</a:t>
            </a:r>
            <a:endParaRPr lang="ru-RU" sz="2400" dirty="0" smtClean="0">
              <a:solidFill>
                <a:srgbClr val="555555"/>
              </a:solidFill>
              <a:latin typeface="Times New Roman" pitchFamily="18" charset="0"/>
              <a:ea typeface="Times New Roman" pitchFamily="18" charset="0"/>
              <a:cs typeface="Times New Roman" pitchFamily="18" charset="0"/>
            </a:endParaRPr>
          </a:p>
        </p:txBody>
      </p:sp>
      <p:pic>
        <p:nvPicPr>
          <p:cNvPr id="15362" name="Picture 2" descr="http://www.krasotaimedicina.ru/upload/iblock/9dd/9ddcf207a55e120cb08811b4695a39a0.JPG"/>
          <p:cNvPicPr>
            <a:picLocks noChangeAspect="1" noChangeArrowheads="1"/>
          </p:cNvPicPr>
          <p:nvPr/>
        </p:nvPicPr>
        <p:blipFill>
          <a:blip r:embed="rId2" cstate="print"/>
          <a:srcRect/>
          <a:stretch>
            <a:fillRect/>
          </a:stretch>
        </p:blipFill>
        <p:spPr bwMode="auto">
          <a:xfrm>
            <a:off x="395536" y="2492897"/>
            <a:ext cx="3960440" cy="3744416"/>
          </a:xfrm>
          <a:prstGeom prst="rect">
            <a:avLst/>
          </a:prstGeom>
          <a:noFill/>
        </p:spPr>
      </p:pic>
      <p:pic>
        <p:nvPicPr>
          <p:cNvPr id="15364" name="Picture 4" descr="Перекрут ножки опухоли яичника"/>
          <p:cNvPicPr>
            <a:picLocks noChangeAspect="1" noChangeArrowheads="1"/>
          </p:cNvPicPr>
          <p:nvPr/>
        </p:nvPicPr>
        <p:blipFill>
          <a:blip r:embed="rId3" cstate="print"/>
          <a:srcRect/>
          <a:stretch>
            <a:fillRect/>
          </a:stretch>
        </p:blipFill>
        <p:spPr bwMode="auto">
          <a:xfrm>
            <a:off x="4932040" y="2492896"/>
            <a:ext cx="3384376" cy="3672408"/>
          </a:xfrm>
          <a:prstGeom prst="rect">
            <a:avLst/>
          </a:prstGeom>
          <a:noFill/>
        </p:spPr>
      </p:pic>
      <p:pic>
        <p:nvPicPr>
          <p:cNvPr id="6" name="Picture 2" descr="http://www.krasotaimedicina.ru/upload/iblock/9dd/9ddcf207a55e120cb08811b4695a39a0.JPG"/>
          <p:cNvPicPr>
            <a:picLocks noChangeAspect="1" noChangeArrowheads="1"/>
          </p:cNvPicPr>
          <p:nvPr/>
        </p:nvPicPr>
        <p:blipFill>
          <a:blip r:embed="rId2" cstate="print"/>
          <a:srcRect/>
          <a:stretch>
            <a:fillRect/>
          </a:stretch>
        </p:blipFill>
        <p:spPr bwMode="auto">
          <a:xfrm>
            <a:off x="395536" y="2492896"/>
            <a:ext cx="3960440" cy="37444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2"/>
            <a:ext cx="8856984" cy="1584176"/>
          </a:xfrm>
        </p:spPr>
        <p:txBody>
          <a:bodyPr>
            <a:normAutofit fontScale="90000"/>
          </a:bodyPr>
          <a:lstStyle/>
          <a:p>
            <a:r>
              <a:rPr lang="ru-RU" sz="2400" dirty="0" smtClean="0">
                <a:solidFill>
                  <a:srgbClr val="555555"/>
                </a:solidFill>
                <a:latin typeface="Times New Roman" pitchFamily="18" charset="0"/>
                <a:ea typeface="Times New Roman" pitchFamily="18" charset="0"/>
                <a:cs typeface="Times New Roman" pitchFamily="18" charset="0"/>
              </a:rPr>
              <a:t/>
            </a:r>
            <a:br>
              <a:rPr lang="ru-RU" sz="2400" dirty="0" smtClean="0">
                <a:solidFill>
                  <a:srgbClr val="555555"/>
                </a:solidFill>
                <a:latin typeface="Times New Roman" pitchFamily="18" charset="0"/>
                <a:ea typeface="Times New Roman" pitchFamily="18" charset="0"/>
                <a:cs typeface="Times New Roman" pitchFamily="18" charset="0"/>
              </a:rPr>
            </a:br>
            <a:r>
              <a:rPr lang="en-US" sz="2700" dirty="0" smtClean="0">
                <a:latin typeface="Times New Roman" pitchFamily="18" charset="0"/>
                <a:ea typeface="Times New Roman" pitchFamily="18" charset="0"/>
                <a:cs typeface="Times New Roman" pitchFamily="18" charset="0"/>
              </a:rPr>
              <a:t> The most common occurrence is torsion of the pedicle of an ovarian tumor (up to 20% of all ovarian tumors). But the pedicle of any tumor of the genital organs, for example, a </a:t>
            </a:r>
            <a:r>
              <a:rPr lang="en-US" sz="2700" dirty="0" err="1" smtClean="0">
                <a:latin typeface="Times New Roman" pitchFamily="18" charset="0"/>
                <a:ea typeface="Times New Roman" pitchFamily="18" charset="0"/>
                <a:cs typeface="Times New Roman" pitchFamily="18" charset="0"/>
              </a:rPr>
              <a:t>subserous</a:t>
            </a:r>
            <a:r>
              <a:rPr lang="en-US" sz="2700" dirty="0" smtClean="0">
                <a:latin typeface="Times New Roman" pitchFamily="18" charset="0"/>
                <a:ea typeface="Times New Roman" pitchFamily="18" charset="0"/>
                <a:cs typeface="Times New Roman" pitchFamily="18" charset="0"/>
              </a:rPr>
              <a:t> </a:t>
            </a:r>
            <a:r>
              <a:rPr lang="en-US" sz="2700" dirty="0" err="1" smtClean="0">
                <a:latin typeface="Times New Roman" pitchFamily="18" charset="0"/>
                <a:ea typeface="Times New Roman" pitchFamily="18" charset="0"/>
                <a:cs typeface="Times New Roman" pitchFamily="18" charset="0"/>
              </a:rPr>
              <a:t>fibromatous</a:t>
            </a:r>
            <a:r>
              <a:rPr lang="en-US" sz="2700" dirty="0" smtClean="0">
                <a:latin typeface="Times New Roman" pitchFamily="18" charset="0"/>
                <a:ea typeface="Times New Roman" pitchFamily="18" charset="0"/>
                <a:cs typeface="Times New Roman" pitchFamily="18" charset="0"/>
              </a:rPr>
              <a:t> node of the uterus, can also twist. </a:t>
            </a:r>
            <a:r>
              <a:rPr lang="ru-RU" sz="2700" dirty="0" smtClean="0">
                <a:latin typeface="Times New Roman" pitchFamily="18" charset="0"/>
                <a:ea typeface="Times New Roman" pitchFamily="18" charset="0"/>
                <a:cs typeface="Times New Roman" pitchFamily="18" charset="0"/>
              </a:rPr>
              <a:t/>
            </a:r>
            <a:br>
              <a:rPr lang="ru-RU" sz="2700" dirty="0" smtClean="0">
                <a:latin typeface="Times New Roman" pitchFamily="18" charset="0"/>
                <a:ea typeface="Times New Roman" pitchFamily="18" charset="0"/>
                <a:cs typeface="Times New Roman" pitchFamily="18" charset="0"/>
              </a:rPr>
            </a:br>
            <a:r>
              <a:rPr lang="ru-RU" sz="2400" dirty="0" smtClean="0"/>
              <a:t/>
            </a:r>
            <a:br>
              <a:rPr lang="ru-RU" sz="2400" dirty="0" smtClean="0"/>
            </a:b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504" y="1628800"/>
            <a:ext cx="9036496" cy="5400600"/>
          </a:xfrm>
        </p:spPr>
        <p:txBody>
          <a:bodyPr>
            <a:normAutofit/>
          </a:bodyPr>
          <a:lstStyle/>
          <a:p>
            <a:pPr algn="just"/>
            <a:r>
              <a:rPr lang="en-US" sz="2400" dirty="0" smtClean="0">
                <a:solidFill>
                  <a:schemeClr val="tx1"/>
                </a:solidFill>
                <a:latin typeface="Times New Roman" pitchFamily="18" charset="0"/>
                <a:ea typeface="Times New Roman" pitchFamily="18" charset="0"/>
                <a:cs typeface="Times New Roman" pitchFamily="18" charset="0"/>
              </a:rPr>
              <a:t>The reasons for tumor torsion are not always clear. They more often occur in </a:t>
            </a:r>
            <a:r>
              <a:rPr lang="en-US" sz="2400" dirty="0" err="1" smtClean="0">
                <a:solidFill>
                  <a:schemeClr val="tx1"/>
                </a:solidFill>
                <a:latin typeface="Times New Roman" pitchFamily="18" charset="0"/>
                <a:ea typeface="Times New Roman" pitchFamily="18" charset="0"/>
                <a:cs typeface="Times New Roman" pitchFamily="18" charset="0"/>
              </a:rPr>
              <a:t>multiparous</a:t>
            </a:r>
            <a:r>
              <a:rPr lang="en-US" sz="2400" dirty="0" smtClean="0">
                <a:solidFill>
                  <a:schemeClr val="tx1"/>
                </a:solidFill>
                <a:latin typeface="Times New Roman" pitchFamily="18" charset="0"/>
                <a:ea typeface="Times New Roman" pitchFamily="18" charset="0"/>
                <a:cs typeface="Times New Roman" pitchFamily="18" charset="0"/>
              </a:rPr>
              <a:t> women with a flabby abdominal wall and a large volume of the abdominal cavity.</a:t>
            </a:r>
          </a:p>
          <a:p>
            <a:pPr algn="just"/>
            <a:r>
              <a:rPr lang="en-US" sz="2400" b="1" i="1" dirty="0" smtClean="0">
                <a:solidFill>
                  <a:schemeClr val="tx1"/>
                </a:solidFill>
                <a:latin typeface="Times New Roman" pitchFamily="18" charset="0"/>
                <a:ea typeface="Times New Roman" pitchFamily="18" charset="0"/>
                <a:cs typeface="Times New Roman" pitchFamily="18" charset="0"/>
              </a:rPr>
              <a:t>Contributing factors </a:t>
            </a:r>
            <a:r>
              <a:rPr lang="en-US" sz="2400" dirty="0" smtClean="0">
                <a:solidFill>
                  <a:schemeClr val="tx1"/>
                </a:solidFill>
                <a:latin typeface="Times New Roman" pitchFamily="18" charset="0"/>
                <a:ea typeface="Times New Roman" pitchFamily="18" charset="0"/>
                <a:cs typeface="Times New Roman" pitchFamily="18" charset="0"/>
              </a:rPr>
              <a:t>may be: </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abdominal trauma</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sudden movements</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dancing (sudden stop of rotational movement of the body)</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gymnastic exercises</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physical stress</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pregnancy and postpartum period</a:t>
            </a:r>
          </a:p>
          <a:p>
            <a:pPr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rapid intestinal peristalsis.</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0"/>
            <a:ext cx="7772400" cy="576064"/>
          </a:xfrm>
        </p:spPr>
        <p:txBody>
          <a:bodyPr>
            <a:normAutofit/>
          </a:bodyPr>
          <a:lstStyle/>
          <a:p>
            <a:r>
              <a:rPr lang="en-US" sz="2400" b="1" dirty="0" smtClean="0">
                <a:latin typeface="Times New Roman" pitchFamily="18" charset="0"/>
                <a:cs typeface="Times New Roman" pitchFamily="18" charset="0"/>
              </a:rPr>
              <a:t>ECTOPIC PREGNANCY</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764704"/>
            <a:ext cx="8856984" cy="6093296"/>
          </a:xfrm>
        </p:spPr>
        <p:txBody>
          <a:bodyPr>
            <a:normAutofit fontScale="92500" lnSpcReduction="20000"/>
          </a:bodyPr>
          <a:lstStyle/>
          <a:p>
            <a:pPr algn="just"/>
            <a:r>
              <a:rPr lang="en-US" sz="2600" dirty="0" smtClean="0">
                <a:solidFill>
                  <a:schemeClr val="tx1"/>
                </a:solidFill>
                <a:latin typeface="Times New Roman" pitchFamily="18" charset="0"/>
                <a:ea typeface="Times New Roman" pitchFamily="18" charset="0"/>
                <a:cs typeface="Times New Roman" pitchFamily="18" charset="0"/>
              </a:rPr>
              <a:t>A pregnancy in which a fertilized egg is implanted and develops not in the uterine cavity, but outside it, is called </a:t>
            </a:r>
            <a:r>
              <a:rPr lang="en-US" sz="2600" b="1" dirty="0" smtClean="0">
                <a:solidFill>
                  <a:schemeClr val="tx1"/>
                </a:solidFill>
                <a:latin typeface="Times New Roman" pitchFamily="18" charset="0"/>
                <a:ea typeface="Times New Roman" pitchFamily="18" charset="0"/>
                <a:cs typeface="Times New Roman" pitchFamily="18" charset="0"/>
              </a:rPr>
              <a:t>ectopic</a:t>
            </a:r>
            <a:r>
              <a:rPr lang="en-US" sz="2600" dirty="0" smtClean="0">
                <a:solidFill>
                  <a:schemeClr val="tx1"/>
                </a:solidFill>
                <a:latin typeface="Times New Roman" pitchFamily="18" charset="0"/>
                <a:ea typeface="Times New Roman" pitchFamily="18" charset="0"/>
                <a:cs typeface="Times New Roman" pitchFamily="18" charset="0"/>
              </a:rPr>
              <a:t>.</a:t>
            </a:r>
          </a:p>
          <a:p>
            <a:pPr algn="just"/>
            <a:r>
              <a:rPr lang="ru-RU" sz="2600" dirty="0" smtClean="0">
                <a:solidFill>
                  <a:schemeClr val="tx1"/>
                </a:solidFill>
                <a:latin typeface="Times New Roman" pitchFamily="18" charset="0"/>
                <a:ea typeface="Times New Roman" pitchFamily="18" charset="0"/>
                <a:cs typeface="Times New Roman" pitchFamily="18" charset="0"/>
              </a:rPr>
              <a:t> </a:t>
            </a:r>
          </a:p>
          <a:p>
            <a:pPr algn="just"/>
            <a:r>
              <a:rPr lang="en-US" sz="2600" dirty="0" smtClean="0">
                <a:solidFill>
                  <a:schemeClr val="tx1"/>
                </a:solidFill>
                <a:latin typeface="Times New Roman" pitchFamily="18" charset="0"/>
                <a:ea typeface="Times New Roman" pitchFamily="18" charset="0"/>
                <a:cs typeface="Times New Roman" pitchFamily="18" charset="0"/>
              </a:rPr>
              <a:t>Depending on the place of attachment of the fertilized egg, there are:</a:t>
            </a:r>
            <a:r>
              <a:rPr lang="ru-RU" sz="2600" dirty="0" smtClean="0">
                <a:solidFill>
                  <a:schemeClr val="tx1"/>
                </a:solidFill>
                <a:latin typeface="Times New Roman" pitchFamily="18" charset="0"/>
                <a:ea typeface="Times New Roman" pitchFamily="18" charset="0"/>
                <a:cs typeface="Times New Roman" pitchFamily="18" charset="0"/>
              </a:rPr>
              <a:t> </a:t>
            </a:r>
            <a:endParaRPr lang="en-US" sz="2600" dirty="0" smtClean="0">
              <a:solidFill>
                <a:schemeClr val="tx1"/>
              </a:solidFill>
              <a:latin typeface="Times New Roman" pitchFamily="18" charset="0"/>
              <a:ea typeface="Times New Roman" pitchFamily="18" charset="0"/>
              <a:cs typeface="Times New Roman" pitchFamily="18" charset="0"/>
            </a:endParaRPr>
          </a:p>
          <a:p>
            <a:pPr algn="just">
              <a:buFont typeface="Arial" pitchFamily="34" charset="0"/>
              <a:buChar char="•"/>
            </a:pPr>
            <a:r>
              <a:rPr lang="en-US" sz="2600" dirty="0" smtClean="0">
                <a:solidFill>
                  <a:schemeClr val="tx1"/>
                </a:solidFill>
                <a:latin typeface="Times New Roman" pitchFamily="18" charset="0"/>
                <a:ea typeface="Times New Roman" pitchFamily="18" charset="0"/>
                <a:cs typeface="Times New Roman" pitchFamily="18" charset="0"/>
              </a:rPr>
              <a:t> tubal, </a:t>
            </a:r>
          </a:p>
          <a:p>
            <a:pPr algn="just">
              <a:buFont typeface="Arial" pitchFamily="34" charset="0"/>
              <a:buChar char="•"/>
            </a:pPr>
            <a:r>
              <a:rPr lang="en-US" sz="2600" dirty="0" smtClean="0">
                <a:solidFill>
                  <a:schemeClr val="tx1"/>
                </a:solidFill>
                <a:latin typeface="Times New Roman" pitchFamily="18" charset="0"/>
                <a:ea typeface="Times New Roman" pitchFamily="18" charset="0"/>
                <a:cs typeface="Times New Roman" pitchFamily="18" charset="0"/>
              </a:rPr>
              <a:t> ovarian, </a:t>
            </a:r>
          </a:p>
          <a:p>
            <a:pPr algn="just">
              <a:buFont typeface="Arial" pitchFamily="34" charset="0"/>
              <a:buChar char="•"/>
            </a:pPr>
            <a:r>
              <a:rPr lang="en-US" sz="2600" dirty="0" smtClean="0">
                <a:solidFill>
                  <a:schemeClr val="tx1"/>
                </a:solidFill>
                <a:latin typeface="Times New Roman" pitchFamily="18" charset="0"/>
                <a:ea typeface="Times New Roman" pitchFamily="18" charset="0"/>
                <a:cs typeface="Times New Roman" pitchFamily="18" charset="0"/>
              </a:rPr>
              <a:t> abdominal pregnancy, </a:t>
            </a:r>
          </a:p>
          <a:p>
            <a:pPr algn="just">
              <a:buFont typeface="Arial" pitchFamily="34" charset="0"/>
              <a:buChar char="•"/>
            </a:pPr>
            <a:r>
              <a:rPr lang="en-US" sz="2600" dirty="0" smtClean="0">
                <a:solidFill>
                  <a:schemeClr val="tx1"/>
                </a:solidFill>
                <a:latin typeface="Times New Roman" pitchFamily="18" charset="0"/>
                <a:ea typeface="Times New Roman" pitchFamily="18" charset="0"/>
                <a:cs typeface="Times New Roman" pitchFamily="18" charset="0"/>
              </a:rPr>
              <a:t> other forms of ectopic pregnancy:</a:t>
            </a:r>
            <a:r>
              <a:rPr lang="ru-RU" sz="2600" dirty="0" smtClean="0">
                <a:solidFill>
                  <a:schemeClr val="tx1"/>
                </a:solidFill>
                <a:latin typeface="Times New Roman" pitchFamily="18" charset="0"/>
                <a:ea typeface="Times New Roman" pitchFamily="18" charset="0"/>
                <a:cs typeface="Times New Roman" pitchFamily="18" charset="0"/>
              </a:rPr>
              <a:t> </a:t>
            </a:r>
            <a:endParaRPr lang="en-US" sz="2600" dirty="0" smtClean="0">
              <a:solidFill>
                <a:schemeClr val="tx1"/>
              </a:solidFill>
              <a:latin typeface="Times New Roman" pitchFamily="18" charset="0"/>
              <a:ea typeface="Times New Roman" pitchFamily="18" charset="0"/>
              <a:cs typeface="Times New Roman" pitchFamily="18" charset="0"/>
            </a:endParaRP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  cervical, </a:t>
            </a: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isthmical</a:t>
            </a:r>
            <a:r>
              <a:rPr lang="en-US" sz="2600" dirty="0" smtClean="0">
                <a:solidFill>
                  <a:schemeClr val="tx1"/>
                </a:solidFill>
                <a:latin typeface="Times New Roman" pitchFamily="18" charset="0"/>
                <a:ea typeface="Times New Roman" pitchFamily="18" charset="0"/>
                <a:cs typeface="Times New Roman" pitchFamily="18" charset="0"/>
              </a:rPr>
              <a:t>, </a:t>
            </a: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in the rudimentary horn </a:t>
            </a:r>
          </a:p>
          <a:p>
            <a:pPr algn="just"/>
            <a:r>
              <a:rPr lang="en-US" sz="2600" dirty="0" smtClean="0">
                <a:solidFill>
                  <a:schemeClr val="tx1"/>
                </a:solidFill>
                <a:latin typeface="Times New Roman" pitchFamily="18" charset="0"/>
                <a:ea typeface="Times New Roman" pitchFamily="18" charset="0"/>
                <a:cs typeface="Times New Roman" pitchFamily="18" charset="0"/>
              </a:rPr>
              <a:t>of the uterus, </a:t>
            </a:r>
          </a:p>
          <a:p>
            <a:pPr algn="just">
              <a:buFont typeface="Wingdings" pitchFamily="2" charset="2"/>
              <a:buChar char="Ø"/>
            </a:pPr>
            <a:r>
              <a:rPr lang="en-US" sz="2600" dirty="0" err="1" smtClean="0">
                <a:solidFill>
                  <a:schemeClr val="tx1"/>
                </a:solidFill>
                <a:latin typeface="Times New Roman" pitchFamily="18" charset="0"/>
                <a:ea typeface="Times New Roman" pitchFamily="18" charset="0"/>
                <a:cs typeface="Times New Roman" pitchFamily="18" charset="0"/>
              </a:rPr>
              <a:t>interligamentous</a:t>
            </a:r>
            <a:r>
              <a:rPr lang="en-US" sz="2600" dirty="0" smtClean="0">
                <a:solidFill>
                  <a:schemeClr val="tx1"/>
                </a:solidFill>
                <a:latin typeface="Times New Roman" pitchFamily="18" charset="0"/>
                <a:ea typeface="Times New Roman" pitchFamily="18" charset="0"/>
                <a:cs typeface="Times New Roman" pitchFamily="18" charset="0"/>
              </a:rPr>
              <a:t>, </a:t>
            </a: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mesenteric, </a:t>
            </a: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combined, </a:t>
            </a:r>
          </a:p>
          <a:p>
            <a:pPr algn="just">
              <a:buFont typeface="Wingdings" pitchFamily="2" charset="2"/>
              <a:buChar char="Ø"/>
            </a:pPr>
            <a:r>
              <a:rPr lang="en-US" sz="2600" dirty="0" smtClean="0">
                <a:solidFill>
                  <a:schemeClr val="tx1"/>
                </a:solidFill>
                <a:latin typeface="Times New Roman" pitchFamily="18" charset="0"/>
                <a:ea typeface="Times New Roman" pitchFamily="18" charset="0"/>
                <a:cs typeface="Times New Roman" pitchFamily="18" charset="0"/>
              </a:rPr>
              <a:t>unspecified.</a:t>
            </a:r>
            <a:endParaRPr lang="ru-RU" sz="2600" dirty="0"/>
          </a:p>
        </p:txBody>
      </p:sp>
      <p:pic>
        <p:nvPicPr>
          <p:cNvPr id="4" name="Picture 3"/>
          <p:cNvPicPr>
            <a:picLocks noChangeAspect="1" noChangeArrowheads="1"/>
          </p:cNvPicPr>
          <p:nvPr/>
        </p:nvPicPr>
        <p:blipFill>
          <a:blip r:embed="rId2" cstate="print"/>
          <a:srcRect/>
          <a:stretch>
            <a:fillRect/>
          </a:stretch>
        </p:blipFill>
        <p:spPr bwMode="auto">
          <a:xfrm>
            <a:off x="4685341" y="4071942"/>
            <a:ext cx="4351154" cy="2786058"/>
          </a:xfrm>
          <a:prstGeom prst="rect">
            <a:avLst/>
          </a:prstGeom>
          <a:noFill/>
          <a:ln w="9525">
            <a:noFill/>
            <a:round/>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50004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Clinic</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spcAft>
                <a:spcPct val="0"/>
              </a:spcAft>
            </a:pPr>
            <a:r>
              <a:rPr lang="en-US" sz="2400" b="1" i="1" dirty="0" smtClean="0">
                <a:latin typeface="Times New Roman" pitchFamily="18" charset="0"/>
                <a:ea typeface="Times New Roman" pitchFamily="18" charset="0"/>
                <a:cs typeface="Times New Roman" pitchFamily="18" charset="0"/>
              </a:rPr>
              <a:t>If torsion occurs slowly, </a:t>
            </a:r>
            <a:r>
              <a:rPr lang="en-US" sz="2400" dirty="0" smtClean="0">
                <a:latin typeface="Times New Roman" pitchFamily="18" charset="0"/>
                <a:ea typeface="Times New Roman" pitchFamily="18" charset="0"/>
                <a:cs typeface="Times New Roman" pitchFamily="18" charset="0"/>
              </a:rPr>
              <a:t>the blood flow through thin-walled venous vessels is initially disrupted, which leads to venous stagnation. </a:t>
            </a:r>
          </a:p>
          <a:p>
            <a:pPr lvl="0" indent="457200" algn="just"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The tumor increases in size, hemorrhages occur, and the tumor may even rupture with bleeding into the abdominal cavity. The color of the tumor becomes dark cherry and then brown.</a:t>
            </a:r>
          </a:p>
          <a:p>
            <a:pPr lvl="0" indent="457200" algn="just" eaLnBrk="0" fontAlgn="base" hangingPunct="0">
              <a:spcBef>
                <a:spcPct val="0"/>
              </a:spcBef>
              <a:spcAft>
                <a:spcPct val="0"/>
              </a:spcAft>
            </a:pPr>
            <a:endParaRPr kumimoji="0" lang="en-US" sz="2400" u="none" strike="noStrike" cap="none" normalizeH="0" baseline="0" dirty="0" smtClean="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spcAft>
                <a:spcPct val="0"/>
              </a:spcAft>
            </a:pP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spcAft>
                <a:spcPct val="0"/>
              </a:spcAft>
            </a:pPr>
            <a:r>
              <a:rPr lang="en-US" sz="2400" b="1" i="1" dirty="0" smtClean="0">
                <a:latin typeface="Times New Roman" pitchFamily="18" charset="0"/>
                <a:ea typeface="Times New Roman" pitchFamily="18" charset="0"/>
                <a:cs typeface="Times New Roman" pitchFamily="18" charset="0"/>
              </a:rPr>
              <a:t>In case of more significant torsion of the tumor pedicle, </a:t>
            </a:r>
            <a:r>
              <a:rPr lang="en-US" sz="2400" dirty="0" smtClean="0">
                <a:latin typeface="Times New Roman" pitchFamily="18" charset="0"/>
                <a:ea typeface="Times New Roman" pitchFamily="18" charset="0"/>
                <a:cs typeface="Times New Roman" pitchFamily="18" charset="0"/>
              </a:rPr>
              <a:t>blood stops flowing through the arterial vessels. </a:t>
            </a:r>
          </a:p>
          <a:p>
            <a:pPr lvl="0" indent="457200" algn="just"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The tumor is deprived of nutrition and the processes of necrosis begin in it. This can lead to putrefactive decomposition of the tumor, peritonitis and death of the patient (if the necessary medical care is not provided in time).</a:t>
            </a:r>
            <a:endParaRPr kumimoji="0" lang="ru-RU" sz="240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subTitle" idx="1"/>
          </p:nvPr>
        </p:nvSpPr>
        <p:spPr>
          <a:xfrm>
            <a:off x="468313" y="5661025"/>
            <a:ext cx="8207375" cy="720725"/>
          </a:xfrm>
        </p:spPr>
        <p:txBody>
          <a:bodyPr/>
          <a:lstStyle/>
          <a:p>
            <a:r>
              <a:rPr lang="en-US" dirty="0" smtClean="0">
                <a:latin typeface="Times New Roman" pitchFamily="18" charset="0"/>
                <a:ea typeface="Times New Roman" pitchFamily="18" charset="0"/>
                <a:cs typeface="Times New Roman" pitchFamily="18" charset="0"/>
              </a:rPr>
              <a:t>Torsion of the pedicle of an ovarian tumor</a:t>
            </a:r>
            <a:endParaRPr lang="ru-RU" b="1" dirty="0">
              <a:latin typeface="Times New Roman" pitchFamily="18" charset="0"/>
              <a:cs typeface="Times New Roman" pitchFamily="18" charset="0"/>
            </a:endParaRPr>
          </a:p>
        </p:txBody>
      </p:sp>
      <p:graphicFrame>
        <p:nvGraphicFramePr>
          <p:cNvPr id="121862" name="Object 6"/>
          <p:cNvGraphicFramePr>
            <a:graphicFrameLocks noChangeAspect="1"/>
          </p:cNvGraphicFramePr>
          <p:nvPr>
            <p:ph type="ctrTitle"/>
          </p:nvPr>
        </p:nvGraphicFramePr>
        <p:xfrm>
          <a:off x="827088" y="476250"/>
          <a:ext cx="7561262" cy="4897438"/>
        </p:xfrm>
        <a:graphic>
          <a:graphicData uri="http://schemas.openxmlformats.org/presentationml/2006/ole">
            <p:oleObj spid="_x0000_s6146" name="Image" r:id="rId3" imgW="5714286" imgH="4292063" progId="">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12548"/>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In case of a </a:t>
            </a:r>
            <a:r>
              <a:rPr lang="en-US" sz="2400" b="1" dirty="0" smtClean="0">
                <a:latin typeface="Times New Roman" pitchFamily="18" charset="0"/>
                <a:ea typeface="Times New Roman" pitchFamily="18" charset="0"/>
                <a:cs typeface="Times New Roman" pitchFamily="18" charset="0"/>
              </a:rPr>
              <a:t>complete torsion </a:t>
            </a:r>
            <a:r>
              <a:rPr lang="en-US" sz="2400" dirty="0" smtClean="0">
                <a:latin typeface="Times New Roman" pitchFamily="18" charset="0"/>
                <a:ea typeface="Times New Roman" pitchFamily="18" charset="0"/>
                <a:cs typeface="Times New Roman" pitchFamily="18" charset="0"/>
              </a:rPr>
              <a:t>of the tumor pedicle, symptoms of an “acute abdomen” are determined.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The disease begins suddenly, with sharp pain in the lower abdomen.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Pain may radiate to the leg and lower back.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Tension of the anterior abdominal wall, positive </a:t>
            </a:r>
            <a:r>
              <a:rPr lang="en-US" sz="2400" dirty="0" err="1" smtClean="0">
                <a:latin typeface="Times New Roman" pitchFamily="18" charset="0"/>
                <a:ea typeface="Times New Roman" pitchFamily="18" charset="0"/>
                <a:cs typeface="Times New Roman" pitchFamily="18" charset="0"/>
              </a:rPr>
              <a:t>Shchetkin</a:t>
            </a:r>
            <a:r>
              <a:rPr lang="en-US" sz="2400" dirty="0" smtClean="0">
                <a:latin typeface="Times New Roman" pitchFamily="18" charset="0"/>
                <a:ea typeface="Times New Roman" pitchFamily="18" charset="0"/>
                <a:cs typeface="Times New Roman" pitchFamily="18" charset="0"/>
              </a:rPr>
              <a:t>-Blumberg sign.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Nausea, vomiting, intestinal paresis, stool retention appear, gases pass poorly, and less often - diarrhea.</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The patient is restless, there is cold sweat on her face, there is pallor of the skin and mucous membranes.</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Body temperature at the beginning of the disease can be normal, then becomes low-grade to elevated.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The patient takes a forced position with the lower limbs bent and brought to the stomach.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2-3 hours after the cessation of blood supply, necrosis of the tumor node develops, </a:t>
            </a:r>
          </a:p>
          <a:p>
            <a:pPr lvl="0" indent="457200" algn="just" fontAlgn="base">
              <a:spcBef>
                <a:spcPct val="0"/>
              </a:spcBef>
              <a:spcAft>
                <a:spcPct val="0"/>
              </a:spcAft>
              <a:buFont typeface="Arial" pitchFamily="34" charset="0"/>
              <a:buChar char="•"/>
            </a:pPr>
            <a:r>
              <a:rPr lang="en-US" sz="2400" dirty="0" smtClean="0">
                <a:latin typeface="Times New Roman" pitchFamily="18" charset="0"/>
                <a:ea typeface="Times New Roman" pitchFamily="18" charset="0"/>
                <a:cs typeface="Times New Roman" pitchFamily="18" charset="0"/>
              </a:rPr>
              <a:t>After 4-6 hours, peritonitis may develop.</a:t>
            </a: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279119"/>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tabLst>
                <a:tab pos="1219200" algn="l"/>
              </a:tabLst>
            </a:pPr>
            <a:r>
              <a:rPr lang="en-US" sz="2400" dirty="0" smtClean="0">
                <a:latin typeface="Times New Roman" pitchFamily="18" charset="0"/>
                <a:ea typeface="Times New Roman" pitchFamily="18" charset="0"/>
                <a:cs typeface="Times New Roman" pitchFamily="18" charset="0"/>
              </a:rPr>
              <a:t>Patients with torsion are subject to urgent hospitalization and surgical intervention.</a:t>
            </a:r>
          </a:p>
          <a:p>
            <a:pPr lvl="0" indent="457200" algn="just" fontAlgn="base">
              <a:spcBef>
                <a:spcPct val="0"/>
              </a:spcBef>
              <a:spcAft>
                <a:spcPct val="0"/>
              </a:spcAft>
              <a:tabLst>
                <a:tab pos="1219200" algn="l"/>
              </a:tabLst>
            </a:pPr>
            <a:r>
              <a:rPr lang="en-US" sz="2400" b="1" dirty="0" smtClean="0">
                <a:latin typeface="Times New Roman" pitchFamily="18" charset="0"/>
                <a:ea typeface="Times New Roman" pitchFamily="18" charset="0"/>
                <a:cs typeface="Times New Roman" pitchFamily="18" charset="0"/>
              </a:rPr>
              <a:t>Diagnostics:</a:t>
            </a:r>
          </a:p>
          <a:p>
            <a:pPr lvl="0" indent="457200" algn="just" fontAlgn="base">
              <a:spcBef>
                <a:spcPct val="0"/>
              </a:spcBef>
              <a:spcAft>
                <a:spcPct val="0"/>
              </a:spcAft>
              <a:tabLst>
                <a:tab pos="1219200" algn="l"/>
              </a:tabLst>
            </a:pPr>
            <a:r>
              <a:rPr lang="en-US" sz="2400" dirty="0" smtClean="0">
                <a:latin typeface="Times New Roman" pitchFamily="18" charset="0"/>
                <a:ea typeface="Times New Roman" pitchFamily="18" charset="0"/>
                <a:cs typeface="Times New Roman" pitchFamily="18" charset="0"/>
              </a:rPr>
              <a:t>The diagnosis is established on the basis of a carefully collected history and complaints. The onset of the disease, data from an objective examination, as well as vaginal examination are taken into account.</a:t>
            </a:r>
          </a:p>
          <a:p>
            <a:pPr lvl="0" indent="457200" algn="just" fontAlgn="base">
              <a:spcBef>
                <a:spcPct val="0"/>
              </a:spcBef>
              <a:spcAft>
                <a:spcPct val="0"/>
              </a:spcAft>
              <a:tabLst>
                <a:tab pos="1219200" algn="l"/>
              </a:tabLst>
            </a:pPr>
            <a:r>
              <a:rPr lang="en-US" sz="2400" dirty="0" smtClean="0">
                <a:latin typeface="Times New Roman" pitchFamily="18" charset="0"/>
                <a:ea typeface="Times New Roman" pitchFamily="18" charset="0"/>
                <a:cs typeface="Times New Roman" pitchFamily="18" charset="0"/>
              </a:rPr>
              <a:t>Delay in tactics can lead to tumor necrosis, infection, its fusion with neighboring organs, and limited peritonitis. </a:t>
            </a:r>
          </a:p>
          <a:p>
            <a:pPr lvl="0" indent="457200" algn="just" fontAlgn="base">
              <a:spcBef>
                <a:spcPct val="0"/>
              </a:spcBef>
              <a:spcAft>
                <a:spcPct val="0"/>
              </a:spcAft>
              <a:tabLst>
                <a:tab pos="1219200" algn="l"/>
              </a:tabLst>
            </a:pPr>
            <a:r>
              <a:rPr lang="en-US" sz="2400" dirty="0" smtClean="0">
                <a:latin typeface="Times New Roman" pitchFamily="18" charset="0"/>
                <a:ea typeface="Times New Roman" pitchFamily="18" charset="0"/>
                <a:cs typeface="Times New Roman" pitchFamily="18" charset="0"/>
              </a:rPr>
              <a:t>In some cases, delay contributes to the development of diffuse peritonitis. (which will further complicate the scope of the operation).</a:t>
            </a:r>
          </a:p>
          <a:p>
            <a:pPr lvl="0" indent="457200" algn="just" fontAlgn="base">
              <a:spcBef>
                <a:spcPct val="0"/>
              </a:spcBef>
              <a:spcAft>
                <a:spcPct val="0"/>
              </a:spcAft>
              <a:tabLst>
                <a:tab pos="1219200" algn="l"/>
              </a:tabLst>
            </a:pPr>
            <a:r>
              <a:rPr lang="en-US" sz="2400" b="1" dirty="0" smtClean="0">
                <a:latin typeface="Times New Roman" pitchFamily="18" charset="0"/>
                <a:ea typeface="Times New Roman" pitchFamily="18" charset="0"/>
                <a:cs typeface="Times New Roman" pitchFamily="18" charset="0"/>
              </a:rPr>
              <a:t>Additional methods:</a:t>
            </a:r>
            <a:r>
              <a:rPr lang="en-US" sz="2400" dirty="0" smtClean="0">
                <a:latin typeface="Times New Roman" pitchFamily="18" charset="0"/>
                <a:ea typeface="Times New Roman" pitchFamily="18" charset="0"/>
                <a:cs typeface="Times New Roman" pitchFamily="18" charset="0"/>
              </a:rPr>
              <a:t> </a:t>
            </a:r>
          </a:p>
          <a:p>
            <a:pPr lvl="0" indent="4572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ultrasound, </a:t>
            </a:r>
          </a:p>
          <a:p>
            <a:pPr lvl="0" indent="4572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laparoscopy, </a:t>
            </a:r>
          </a:p>
          <a:p>
            <a:pPr lvl="0" indent="457200" algn="just" fontAlgn="base">
              <a:spcBef>
                <a:spcPct val="0"/>
              </a:spcBef>
              <a:spcAft>
                <a:spcPct val="0"/>
              </a:spcAft>
              <a:buFont typeface="Arial" pitchFamily="34" charset="0"/>
              <a:buChar char="•"/>
              <a:tabLst>
                <a:tab pos="1219200" algn="l"/>
              </a:tabLst>
            </a:pPr>
            <a:r>
              <a:rPr lang="en-US" sz="2400" dirty="0" err="1" smtClean="0">
                <a:latin typeface="Times New Roman" pitchFamily="18" charset="0"/>
                <a:ea typeface="Times New Roman" pitchFamily="18" charset="0"/>
                <a:cs typeface="Times New Roman" pitchFamily="18" charset="0"/>
              </a:rPr>
              <a:t>culdocentesis</a:t>
            </a:r>
            <a:r>
              <a:rPr lang="en-US" sz="2400" dirty="0" smtClean="0">
                <a:latin typeface="Times New Roman" pitchFamily="18" charset="0"/>
                <a:ea typeface="Times New Roman" pitchFamily="18" charset="0"/>
                <a:cs typeface="Times New Roman" pitchFamily="18" charset="0"/>
              </a:rPr>
              <a:t>, </a:t>
            </a:r>
          </a:p>
          <a:p>
            <a:pPr lvl="0" indent="4572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GBT, blood group, </a:t>
            </a:r>
            <a:r>
              <a:rPr lang="en-US" sz="2400" dirty="0" err="1" smtClean="0">
                <a:latin typeface="Times New Roman" pitchFamily="18" charset="0"/>
                <a:ea typeface="Times New Roman" pitchFamily="18" charset="0"/>
                <a:cs typeface="Times New Roman" pitchFamily="18" charset="0"/>
              </a:rPr>
              <a:t>Rh</a:t>
            </a:r>
            <a:r>
              <a:rPr lang="en-US" sz="2400" dirty="0" smtClean="0">
                <a:latin typeface="Times New Roman" pitchFamily="18" charset="0"/>
                <a:ea typeface="Times New Roman" pitchFamily="18" charset="0"/>
                <a:cs typeface="Times New Roman" pitchFamily="18" charset="0"/>
              </a:rPr>
              <a:t> factor.</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19200" algn="l"/>
              </a:tabLst>
            </a:pP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МАРИНА\Работа\Материалы к лекциям\Фотоматериалы к лекциям и презентациям\ВнБ - локализация, схема.jpg"/>
          <p:cNvPicPr>
            <a:picLocks noChangeAspect="1" noChangeArrowheads="1"/>
          </p:cNvPicPr>
          <p:nvPr/>
        </p:nvPicPr>
        <p:blipFill>
          <a:blip r:embed="rId2" cstate="print"/>
          <a:srcRect/>
          <a:stretch>
            <a:fillRect/>
          </a:stretch>
        </p:blipFill>
        <p:spPr bwMode="auto">
          <a:xfrm>
            <a:off x="539552" y="404664"/>
            <a:ext cx="7920880" cy="58326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714348" y="975576"/>
            <a:ext cx="80010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1800" algn="just" fontAlgn="base">
              <a:spcBef>
                <a:spcPct val="0"/>
              </a:spcBef>
              <a:spcAft>
                <a:spcPct val="0"/>
              </a:spcAft>
              <a:tabLst>
                <a:tab pos="1219200" algn="l"/>
              </a:tabLst>
            </a:pPr>
            <a:r>
              <a:rPr lang="en-US" sz="2400" dirty="0" smtClean="0">
                <a:latin typeface="Times New Roman" pitchFamily="18" charset="0"/>
                <a:ea typeface="Times New Roman" pitchFamily="18" charset="0"/>
                <a:cs typeface="Times New Roman" pitchFamily="18" charset="0"/>
              </a:rPr>
              <a:t>The most common form is </a:t>
            </a:r>
            <a:r>
              <a:rPr lang="en-US" sz="2400" b="1" dirty="0" smtClean="0">
                <a:latin typeface="Times New Roman" pitchFamily="18" charset="0"/>
                <a:ea typeface="Times New Roman" pitchFamily="18" charset="0"/>
                <a:cs typeface="Times New Roman" pitchFamily="18" charset="0"/>
              </a:rPr>
              <a:t>tubal pregnancy</a:t>
            </a:r>
            <a:r>
              <a:rPr lang="en-US" sz="2400" dirty="0" smtClean="0">
                <a:latin typeface="Times New Roman" pitchFamily="18" charset="0"/>
                <a:ea typeface="Times New Roman" pitchFamily="18" charset="0"/>
                <a:cs typeface="Times New Roman" pitchFamily="18" charset="0"/>
              </a:rPr>
              <a:t>, which is divided into: </a:t>
            </a:r>
          </a:p>
          <a:p>
            <a:pPr lvl="0" indent="431800" algn="just" fontAlgn="base">
              <a:spcBef>
                <a:spcPct val="0"/>
              </a:spcBef>
              <a:spcAft>
                <a:spcPct val="0"/>
              </a:spcAft>
              <a:buFont typeface="Arial" pitchFamily="34" charset="0"/>
              <a:buChar char="•"/>
              <a:tabLst>
                <a:tab pos="1219200" algn="l"/>
              </a:tabLst>
            </a:pPr>
            <a:r>
              <a:rPr lang="en-US" sz="2400" dirty="0" err="1" smtClean="0">
                <a:latin typeface="Times New Roman" pitchFamily="18" charset="0"/>
                <a:ea typeface="Times New Roman" pitchFamily="18" charset="0"/>
                <a:cs typeface="Times New Roman" pitchFamily="18" charset="0"/>
              </a:rPr>
              <a:t>ampullar</a:t>
            </a:r>
            <a:r>
              <a:rPr lang="en-US" sz="2400" dirty="0" smtClean="0">
                <a:latin typeface="Times New Roman" pitchFamily="18" charset="0"/>
                <a:ea typeface="Times New Roman" pitchFamily="18" charset="0"/>
                <a:cs typeface="Times New Roman" pitchFamily="18" charset="0"/>
              </a:rPr>
              <a:t>, </a:t>
            </a:r>
          </a:p>
          <a:p>
            <a:pPr lvl="0" indent="431800" algn="just" fontAlgn="base">
              <a:spcBef>
                <a:spcPct val="0"/>
              </a:spcBef>
              <a:spcAft>
                <a:spcPct val="0"/>
              </a:spcAft>
              <a:buFont typeface="Arial" pitchFamily="34" charset="0"/>
              <a:buChar char="•"/>
              <a:tabLst>
                <a:tab pos="1219200" algn="l"/>
              </a:tabLst>
            </a:pPr>
            <a:r>
              <a:rPr lang="en-US" sz="2400" dirty="0" err="1" smtClean="0">
                <a:latin typeface="Times New Roman" pitchFamily="18" charset="0"/>
                <a:ea typeface="Times New Roman" pitchFamily="18" charset="0"/>
                <a:cs typeface="Times New Roman" pitchFamily="18" charset="0"/>
              </a:rPr>
              <a:t>isthmical</a:t>
            </a:r>
            <a:r>
              <a:rPr lang="en-US" sz="2400" dirty="0" smtClean="0">
                <a:latin typeface="Times New Roman" pitchFamily="18" charset="0"/>
                <a:ea typeface="Times New Roman" pitchFamily="18" charset="0"/>
                <a:cs typeface="Times New Roman" pitchFamily="18" charset="0"/>
              </a:rPr>
              <a:t>, </a:t>
            </a:r>
          </a:p>
          <a:p>
            <a:pPr lvl="0" indent="431800" algn="just" fontAlgn="base">
              <a:spcBef>
                <a:spcPct val="0"/>
              </a:spcBef>
              <a:spcAft>
                <a:spcPct val="0"/>
              </a:spcAft>
              <a:buFont typeface="Arial" pitchFamily="34" charset="0"/>
              <a:buChar char="•"/>
              <a:tabLst>
                <a:tab pos="1219200" algn="l"/>
              </a:tabLst>
            </a:pPr>
            <a:r>
              <a:rPr lang="en-US" sz="2400" dirty="0" smtClean="0">
                <a:latin typeface="Times New Roman" pitchFamily="18" charset="0"/>
                <a:ea typeface="Times New Roman" pitchFamily="18" charset="0"/>
                <a:cs typeface="Times New Roman" pitchFamily="18" charset="0"/>
              </a:rPr>
              <a:t>interstitial</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lang="ru-RU"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219200"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4818" name="Picture 2" descr="D:\МАРИНА\Работа\Материалы к лекциям\Фотоматериалы к лекциям и презентациям\Локализация ВнБ.jpg"/>
          <p:cNvPicPr>
            <a:picLocks noChangeAspect="1" noChangeArrowheads="1"/>
          </p:cNvPicPr>
          <p:nvPr/>
        </p:nvPicPr>
        <p:blipFill>
          <a:blip r:embed="rId2" cstate="print"/>
          <a:srcRect/>
          <a:stretch>
            <a:fillRect/>
          </a:stretch>
        </p:blipFill>
        <p:spPr bwMode="auto">
          <a:xfrm>
            <a:off x="1043608" y="2924944"/>
            <a:ext cx="7128792" cy="36724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1331640" y="188641"/>
            <a:ext cx="5832648" cy="360039"/>
          </a:xfrm>
        </p:spPr>
        <p:txBody>
          <a:bodyPr tIns="35203">
            <a:normAutofit fontScale="90000"/>
          </a:bodyPr>
          <a:lstStyle/>
          <a:p>
            <a:pPr>
              <a:tabLst>
                <a:tab pos="407526" algn="l"/>
                <a:tab pos="815052" algn="l"/>
                <a:tab pos="1222578" algn="l"/>
                <a:tab pos="1630104" algn="l"/>
                <a:tab pos="2037631" algn="l"/>
                <a:tab pos="2445156" algn="l"/>
                <a:tab pos="2852683" algn="l"/>
                <a:tab pos="3260208" algn="l"/>
              </a:tabLst>
            </a:pPr>
            <a:r>
              <a:rPr lang="en-US" sz="3200" dirty="0" smtClean="0">
                <a:latin typeface="Times New Roman" pitchFamily="18" charset="0"/>
                <a:cs typeface="Times New Roman" pitchFamily="18" charset="0"/>
              </a:rPr>
              <a:t>Tubal pregnancy</a:t>
            </a:r>
            <a:endParaRPr lang="ru-RU" sz="3200" dirty="0" smtClean="0">
              <a:latin typeface="Times New Roman" pitchFamily="18" charset="0"/>
              <a:cs typeface="Times New Roman" pitchFamily="18" charset="0"/>
            </a:endParaRPr>
          </a:p>
        </p:txBody>
      </p:sp>
      <p:sp>
        <p:nvSpPr>
          <p:cNvPr id="6147" name="Rectangle 2"/>
          <p:cNvSpPr>
            <a:spLocks noGrp="1" noChangeArrowheads="1"/>
          </p:cNvSpPr>
          <p:nvPr>
            <p:ph type="body" idx="1"/>
          </p:nvPr>
        </p:nvSpPr>
        <p:spPr>
          <a:xfrm>
            <a:off x="0" y="620688"/>
            <a:ext cx="9144000" cy="6237312"/>
          </a:xfrm>
        </p:spPr>
        <p:txBody>
          <a:bodyPr>
            <a:noAutofit/>
          </a:bodyPr>
          <a:lstStyle/>
          <a:p>
            <a:pPr marL="391686" indent="-293764" algn="just">
              <a:buSzPct val="45000"/>
              <a:buFont typeface="StarSymbol" charset="0"/>
              <a:buChar cha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pPr>
            <a:r>
              <a:rPr lang="ru-RU" sz="2000" dirty="0" smtClean="0">
                <a:latin typeface="Times New Roman" pitchFamily="18" charset="0"/>
                <a:cs typeface="Times New Roman" pitchFamily="18" charset="0"/>
              </a:rPr>
              <a:t>А. </a:t>
            </a:r>
            <a:r>
              <a:rPr lang="en-US" sz="2000" b="1" i="1" dirty="0" err="1" smtClean="0">
                <a:latin typeface="Times New Roman" pitchFamily="18" charset="0"/>
                <a:cs typeface="Times New Roman" pitchFamily="18" charset="0"/>
              </a:rPr>
              <a:t>Ampullar</a:t>
            </a:r>
            <a:r>
              <a:rPr lang="en-US" sz="2000" b="1" i="1" dirty="0" smtClean="0">
                <a:latin typeface="Times New Roman" pitchFamily="18" charset="0"/>
                <a:cs typeface="Times New Roman" pitchFamily="18" charset="0"/>
              </a:rPr>
              <a:t> tubal pregnancy </a:t>
            </a:r>
            <a:r>
              <a:rPr lang="en-US" sz="2000" dirty="0" smtClean="0">
                <a:latin typeface="Times New Roman" pitchFamily="18" charset="0"/>
                <a:cs typeface="Times New Roman" pitchFamily="18" charset="0"/>
              </a:rPr>
              <a:t>accounts for 80% of tubal pregnancies. Since the </a:t>
            </a:r>
            <a:r>
              <a:rPr lang="en-US" sz="2000" dirty="0" err="1" smtClean="0">
                <a:latin typeface="Times New Roman" pitchFamily="18" charset="0"/>
                <a:cs typeface="Times New Roman" pitchFamily="18" charset="0"/>
              </a:rPr>
              <a:t>ampulla</a:t>
            </a:r>
            <a:r>
              <a:rPr lang="en-US" sz="2000" dirty="0" smtClean="0">
                <a:latin typeface="Times New Roman" pitchFamily="18" charset="0"/>
                <a:cs typeface="Times New Roman" pitchFamily="18" charset="0"/>
              </a:rPr>
              <a:t> of the fallopian tube is its widest part, the fertilized egg during </a:t>
            </a:r>
            <a:r>
              <a:rPr lang="en-US" sz="2000" dirty="0" err="1" smtClean="0">
                <a:latin typeface="Times New Roman" pitchFamily="18" charset="0"/>
                <a:cs typeface="Times New Roman" pitchFamily="18" charset="0"/>
              </a:rPr>
              <a:t>ampullar</a:t>
            </a:r>
            <a:r>
              <a:rPr lang="en-US" sz="2000" dirty="0" smtClean="0">
                <a:latin typeface="Times New Roman" pitchFamily="18" charset="0"/>
                <a:cs typeface="Times New Roman" pitchFamily="18" charset="0"/>
              </a:rPr>
              <a:t> pregnancy can reach significant sizes. Pregnancy is usually terminated at 12 weeks. Usually a rupture of the fallopian tube occurs, less often the termination occurs as a tubal abortion. Tubal abortion can cause other types of ectopic pregnancy - abdominal, ovarian or </a:t>
            </a:r>
            <a:r>
              <a:rPr lang="en-US" sz="2000" dirty="0" err="1" smtClean="0">
                <a:latin typeface="Times New Roman" pitchFamily="18" charset="0"/>
                <a:cs typeface="Times New Roman" pitchFamily="18" charset="0"/>
              </a:rPr>
              <a:t>fimbrial</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391686" indent="-293764" algn="just">
              <a:buSzPct val="45000"/>
              <a:buFont typeface="StarSymbol" charset="0"/>
              <a:buChar cha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pPr>
            <a:r>
              <a:rPr lang="en-US" sz="2000" dirty="0" smtClean="0">
                <a:latin typeface="Times New Roman" pitchFamily="18" charset="0"/>
                <a:cs typeface="Times New Roman" pitchFamily="18" charset="0"/>
              </a:rPr>
              <a:t>B</a:t>
            </a:r>
            <a:r>
              <a:rPr lang="ru-RU" sz="2000"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Isthmical</a:t>
            </a:r>
            <a:r>
              <a:rPr lang="en-US" sz="2000" b="1" i="1" dirty="0" smtClean="0">
                <a:latin typeface="Times New Roman" pitchFamily="18" charset="0"/>
                <a:cs typeface="Times New Roman" pitchFamily="18" charset="0"/>
              </a:rPr>
              <a:t> tubal pregnancy </a:t>
            </a:r>
            <a:r>
              <a:rPr lang="en-US" sz="2000" dirty="0" smtClean="0">
                <a:latin typeface="Times New Roman" pitchFamily="18" charset="0"/>
                <a:cs typeface="Times New Roman" pitchFamily="18" charset="0"/>
              </a:rPr>
              <a:t>accounts for about 13% of tubal pregnancies. Pregnancy ends with a rupture of the fallopian tube. Since the isthmus of the fallopian tube is its narrowest part, rupture occurs quite early. The egg is usually released into the abdominal cavity. If the fallopian tube ruptures along the line of attachment of the mesentery, the fertilized egg becomes trapped between the layers of the broad ligament of the uterus, where it can continue to develop.</a:t>
            </a:r>
            <a:endParaRPr lang="ru-RU" sz="2000" dirty="0" smtClean="0">
              <a:latin typeface="Times New Roman" pitchFamily="18" charset="0"/>
              <a:cs typeface="Times New Roman" pitchFamily="18" charset="0"/>
            </a:endParaRPr>
          </a:p>
          <a:p>
            <a:pPr marL="391686" indent="-293764" algn="just">
              <a:buSzPct val="45000"/>
              <a:buFont typeface="StarSymbol" charset="0"/>
              <a:buChar cha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pPr>
            <a:r>
              <a:rPr lang="en-US" sz="2000" dirty="0" smtClean="0">
                <a:latin typeface="Times New Roman" pitchFamily="18" charset="0"/>
                <a:cs typeface="Times New Roman" pitchFamily="18" charset="0"/>
              </a:rPr>
              <a:t>C</a:t>
            </a:r>
            <a:r>
              <a:rPr lang="ru-RU"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Interstitial tubal pregnancy </a:t>
            </a:r>
            <a:r>
              <a:rPr lang="en-US" sz="2000" dirty="0" smtClean="0">
                <a:latin typeface="Times New Roman" pitchFamily="18" charset="0"/>
                <a:cs typeface="Times New Roman" pitchFamily="18" charset="0"/>
              </a:rPr>
              <a:t>accounts for about 2% of tubal pregnancies. Due to the great extensibility of the </a:t>
            </a:r>
            <a:r>
              <a:rPr lang="en-US" sz="2000" dirty="0" err="1" smtClean="0">
                <a:latin typeface="Times New Roman" pitchFamily="18" charset="0"/>
                <a:cs typeface="Times New Roman" pitchFamily="18" charset="0"/>
              </a:rPr>
              <a:t>myometrium</a:t>
            </a:r>
            <a:r>
              <a:rPr lang="en-US" sz="2000" dirty="0" smtClean="0">
                <a:latin typeface="Times New Roman" pitchFamily="18" charset="0"/>
                <a:cs typeface="Times New Roman" pitchFamily="18" charset="0"/>
              </a:rPr>
              <a:t>, interstitial pregnancy can develop up to 4 months. Interruption is accompanied by severe bleeding, which can quickly lead to death. If there is significant damage to the uterus, extirpation is indicated.</a:t>
            </a:r>
            <a:endParaRPr lang="ru-RU" sz="2000" dirty="0" smtClean="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60640" y="260648"/>
            <a:ext cx="8490240" cy="4536504"/>
          </a:xfrm>
        </p:spPr>
        <p:txBody>
          <a:bodyPr tIns="12801">
            <a:normAutofit fontScale="90000"/>
          </a:bodyPr>
          <a:lstStyle/>
          <a:p>
            <a:pPr algn="just">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defRPr/>
            </a:pPr>
            <a:r>
              <a:rPr lang="ru-RU" sz="2400" b="1" dirty="0" smtClean="0">
                <a:effectLst>
                  <a:outerShdw blurRad="38100" dist="38100" dir="2700000" algn="tl">
                    <a:srgbClr val="FFFFFF"/>
                  </a:outerShdw>
                </a:effectLst>
                <a:latin typeface="Times New Roman" pitchFamily="18" charset="0"/>
                <a:cs typeface="Times New Roman" pitchFamily="18" charset="0"/>
              </a:rPr>
              <a:t/>
            </a:r>
            <a:br>
              <a:rPr lang="ru-RU" sz="2400" b="1" dirty="0" smtClean="0">
                <a:effectLst>
                  <a:outerShdw blurRad="38100" dist="38100" dir="2700000" algn="tl">
                    <a:srgbClr val="FFFFFF"/>
                  </a:outerShdw>
                </a:effectLst>
                <a:latin typeface="Times New Roman" pitchFamily="18" charset="0"/>
                <a:cs typeface="Times New Roman" pitchFamily="18" charset="0"/>
              </a:rPr>
            </a:br>
            <a:r>
              <a:rPr lang="en-US" sz="2400" b="1" dirty="0" smtClean="0">
                <a:effectLst>
                  <a:outerShdw blurRad="38100" dist="38100" dir="2700000" algn="tl">
                    <a:srgbClr val="FFFFFF"/>
                  </a:outerShdw>
                </a:effectLst>
                <a:latin typeface="Times New Roman" pitchFamily="18" charset="0"/>
                <a:cs typeface="Times New Roman" pitchFamily="18" charset="0"/>
              </a:rPr>
              <a:t>Ovarian pregnancy </a:t>
            </a:r>
            <a:r>
              <a:rPr lang="en-US" sz="2400" dirty="0" smtClean="0">
                <a:effectLst>
                  <a:outerShdw blurRad="38100" dist="38100" dir="2700000" algn="tl">
                    <a:srgbClr val="FFFFFF"/>
                  </a:outerShdw>
                </a:effectLst>
                <a:latin typeface="Times New Roman" pitchFamily="18" charset="0"/>
                <a:cs typeface="Times New Roman" pitchFamily="18" charset="0"/>
              </a:rPr>
              <a:t>occurs if a sperm enters the ovary and fertilizes an egg that has not yet been released, or the fertilized egg attaches to the surface of the ovary. The probability of such a pregnancy is less than 1%. It can continue for quite a long time and leads to the rupture of the ovary.</a:t>
            </a:r>
            <a:br>
              <a:rPr lang="en-US" sz="2400" dirty="0" smtClean="0">
                <a:effectLst>
                  <a:outerShdw blurRad="38100" dist="38100" dir="2700000" algn="tl">
                    <a:srgbClr val="FFFFFF"/>
                  </a:outerShdw>
                </a:effectLst>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Cervical pregnancy </a:t>
            </a:r>
            <a:r>
              <a:rPr lang="en-US" sz="2400" dirty="0" smtClean="0">
                <a:latin typeface="Times New Roman" pitchFamily="18" charset="0"/>
                <a:cs typeface="Times New Roman" pitchFamily="18" charset="0"/>
              </a:rPr>
              <a:t>is caused by the attachment of the fertilized egg in the cervix or isthmus area. Since the tissues in this place contain a large number of blood vessels and nodes, cervical pregnancy is fraught with large blood loss. The outcome depends on the time of detection. Sometimes, in order to save a woman’s life, the uterus has to be removed</a:t>
            </a:r>
            <a:r>
              <a:rPr lang="ru-RU" sz="1500" dirty="0" smtClean="0"/>
              <a:t>.</a:t>
            </a:r>
          </a:p>
        </p:txBody>
      </p:sp>
      <p:pic>
        <p:nvPicPr>
          <p:cNvPr id="7171" name="Picture 2"/>
          <p:cNvPicPr>
            <a:picLocks noChangeAspect="1" noChangeArrowheads="1"/>
          </p:cNvPicPr>
          <p:nvPr/>
        </p:nvPicPr>
        <p:blipFill>
          <a:blip r:embed="rId3" cstate="print"/>
          <a:srcRect/>
          <a:stretch>
            <a:fillRect/>
          </a:stretch>
        </p:blipFill>
        <p:spPr bwMode="auto">
          <a:xfrm>
            <a:off x="2987824" y="4869160"/>
            <a:ext cx="3024336" cy="1924034"/>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60640" y="64808"/>
            <a:ext cx="8487824" cy="3724232"/>
          </a:xfrm>
        </p:spPr>
        <p:txBody>
          <a:bodyPr tIns="12801">
            <a:normAutofit fontScale="90000"/>
          </a:bodyPr>
          <a:lstStyle/>
          <a:p>
            <a:pPr algn="just">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defRPr/>
            </a:pPr>
            <a:r>
              <a:rPr lang="ru-RU" sz="1500" dirty="0" smtClean="0"/>
              <a:t/>
            </a:r>
            <a:br>
              <a:rPr lang="ru-RU" sz="1500" dirty="0" smtClean="0"/>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en-US" sz="2400" b="1" dirty="0" smtClean="0">
                <a:effectLst>
                  <a:outerShdw blurRad="38100" dist="38100" dir="2700000" algn="tl">
                    <a:srgbClr val="FFFFFF"/>
                  </a:outerShdw>
                </a:effectLst>
                <a:latin typeface="Times New Roman" pitchFamily="18" charset="0"/>
                <a:cs typeface="Times New Roman" pitchFamily="18" charset="0"/>
              </a:rPr>
              <a:t>Abdominal pregnancy </a:t>
            </a:r>
            <a:r>
              <a:rPr lang="en-US" sz="2400" dirty="0" smtClean="0">
                <a:latin typeface="Times New Roman" pitchFamily="18" charset="0"/>
                <a:cs typeface="Times New Roman" pitchFamily="18" charset="0"/>
              </a:rPr>
              <a:t>can occur in two cases: </a:t>
            </a:r>
            <a:r>
              <a:rPr lang="en-US" sz="2400" i="1" dirty="0" smtClean="0">
                <a:latin typeface="Times New Roman" pitchFamily="18" charset="0"/>
                <a:cs typeface="Times New Roman" pitchFamily="18" charset="0"/>
              </a:rPr>
              <a:t>the primary release </a:t>
            </a:r>
            <a:r>
              <a:rPr lang="en-US" sz="2400" dirty="0" smtClean="0">
                <a:latin typeface="Times New Roman" pitchFamily="18" charset="0"/>
                <a:cs typeface="Times New Roman" pitchFamily="18" charset="0"/>
              </a:rPr>
              <a:t>of the egg into the abdominal cavity after fertilization, or the </a:t>
            </a:r>
            <a:r>
              <a:rPr lang="en-US" sz="2400" i="1" dirty="0" smtClean="0">
                <a:latin typeface="Times New Roman" pitchFamily="18" charset="0"/>
                <a:cs typeface="Times New Roman" pitchFamily="18" charset="0"/>
              </a:rPr>
              <a:t>secondary entry </a:t>
            </a:r>
            <a:r>
              <a:rPr lang="en-US" sz="2400" dirty="0" smtClean="0">
                <a:latin typeface="Times New Roman" pitchFamily="18" charset="0"/>
                <a:cs typeface="Times New Roman" pitchFamily="18" charset="0"/>
              </a:rPr>
              <a:t>of the fertilized egg there after a tubal abortion.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If an abdominal ectopic pregnancy progresses, then the internal organs located “in the neighborhood” are injured and the tissues are destroyed. However, there are real cases where women managed to bear a viable child who was born through very complex and dangerous surgical delivery operations.</a:t>
            </a:r>
            <a:endParaRPr lang="ru-RU" sz="2400" dirty="0" smtClean="0">
              <a:latin typeface="Times New Roman" pitchFamily="18" charset="0"/>
              <a:cs typeface="Times New Roman" pitchFamily="18" charset="0"/>
            </a:endParaRPr>
          </a:p>
        </p:txBody>
      </p:sp>
      <p:pic>
        <p:nvPicPr>
          <p:cNvPr id="7171" name="Picture 2"/>
          <p:cNvPicPr>
            <a:picLocks noChangeAspect="1" noChangeArrowheads="1"/>
          </p:cNvPicPr>
          <p:nvPr/>
        </p:nvPicPr>
        <p:blipFill>
          <a:blip r:embed="rId3" cstate="print"/>
          <a:srcRect/>
          <a:stretch>
            <a:fillRect/>
          </a:stretch>
        </p:blipFill>
        <p:spPr bwMode="auto">
          <a:xfrm>
            <a:off x="2627784" y="4077072"/>
            <a:ext cx="3888432" cy="266429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1"/>
            <a:ext cx="8134672" cy="576063"/>
          </a:xfrm>
        </p:spPr>
        <p:txBody>
          <a:bodyPr>
            <a:normAutofit/>
          </a:bodyPr>
          <a:lstStyle/>
          <a:p>
            <a:r>
              <a:rPr lang="en-US" sz="2400" b="1" dirty="0" smtClean="0">
                <a:latin typeface="Times New Roman" pitchFamily="18" charset="0"/>
                <a:cs typeface="Times New Roman" pitchFamily="18" charset="0"/>
              </a:rPr>
              <a:t>Causes of ectopic pregnancy</a:t>
            </a:r>
            <a:r>
              <a:rPr lang="ru-RU" sz="2400" b="1" dirty="0" smtClean="0">
                <a:latin typeface="Times New Roman" pitchFamily="18" charset="0"/>
                <a:cs typeface="Times New Roman" pitchFamily="18" charset="0"/>
              </a:rPr>
              <a:t>:</a:t>
            </a:r>
          </a:p>
        </p:txBody>
      </p:sp>
      <p:sp>
        <p:nvSpPr>
          <p:cNvPr id="3" name="Подзаголовок 2"/>
          <p:cNvSpPr>
            <a:spLocks noGrp="1"/>
          </p:cNvSpPr>
          <p:nvPr>
            <p:ph type="subTitle" idx="1"/>
          </p:nvPr>
        </p:nvSpPr>
        <p:spPr>
          <a:xfrm>
            <a:off x="251520" y="692696"/>
            <a:ext cx="8640960" cy="6048672"/>
          </a:xfrm>
        </p:spPr>
        <p:txBody>
          <a:bodyPr>
            <a:noAutofit/>
          </a:bodyPr>
          <a:lstStyle/>
          <a:p>
            <a:pPr lvl="0" algn="just">
              <a:buFont typeface="Arial" pitchFamily="34" charset="0"/>
              <a:buChar char="•"/>
            </a:pPr>
            <a:r>
              <a:rPr lang="ru-RU" sz="2400" dirty="0" smtClean="0">
                <a:solidFill>
                  <a:schemeClr val="tx1"/>
                </a:solidFill>
                <a:latin typeface="Times New Roman" pitchFamily="18" charset="0"/>
                <a:ea typeface="Times New Roman" pitchFamily="18" charset="0"/>
                <a:cs typeface="Times New Roman" pitchFamily="18" charset="0"/>
              </a:rPr>
              <a:t> </a:t>
            </a:r>
            <a:r>
              <a:rPr lang="en-US" sz="2400" dirty="0" smtClean="0">
                <a:solidFill>
                  <a:schemeClr val="tx1"/>
                </a:solidFill>
                <a:latin typeface="Times New Roman" pitchFamily="18" charset="0"/>
                <a:ea typeface="Times New Roman" pitchFamily="18" charset="0"/>
                <a:cs typeface="Times New Roman" pitchFamily="18" charset="0"/>
              </a:rPr>
              <a:t>inflammatory diseases of the internal genital organs,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the formation of adhesions, which leads to fusion of the fallopian tube with neighboring organs, its displacement,</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STIs (</a:t>
            </a:r>
            <a:r>
              <a:rPr lang="en-US" sz="2400" dirty="0" err="1" smtClean="0">
                <a:solidFill>
                  <a:schemeClr val="tx1"/>
                </a:solidFill>
                <a:latin typeface="Times New Roman" pitchFamily="18" charset="0"/>
                <a:ea typeface="Times New Roman" pitchFamily="18" charset="0"/>
                <a:cs typeface="Times New Roman" pitchFamily="18" charset="0"/>
              </a:rPr>
              <a:t>chlamydial</a:t>
            </a:r>
            <a:r>
              <a:rPr lang="en-US" sz="2400" dirty="0" smtClean="0">
                <a:solidFill>
                  <a:schemeClr val="tx1"/>
                </a:solidFill>
                <a:latin typeface="Times New Roman" pitchFamily="18" charset="0"/>
                <a:ea typeface="Times New Roman" pitchFamily="18" charset="0"/>
                <a:cs typeface="Times New Roman" pitchFamily="18" charset="0"/>
              </a:rPr>
              <a:t> infection, </a:t>
            </a:r>
            <a:r>
              <a:rPr lang="en-US" sz="2400" dirty="0" err="1" smtClean="0">
                <a:solidFill>
                  <a:schemeClr val="tx1"/>
                </a:solidFill>
                <a:latin typeface="Times New Roman" pitchFamily="18" charset="0"/>
                <a:ea typeface="Times New Roman" pitchFamily="18" charset="0"/>
                <a:cs typeface="Times New Roman" pitchFamily="18" charset="0"/>
              </a:rPr>
              <a:t>mycoplasma</a:t>
            </a:r>
            <a:r>
              <a:rPr lang="en-US" sz="2400" dirty="0" smtClean="0">
                <a:solidFill>
                  <a:schemeClr val="tx1"/>
                </a:solidFill>
                <a:latin typeface="Times New Roman" pitchFamily="18" charset="0"/>
                <a:ea typeface="Times New Roman" pitchFamily="18" charset="0"/>
                <a:cs typeface="Times New Roman" pitchFamily="18" charset="0"/>
              </a:rPr>
              <a:t>, </a:t>
            </a:r>
            <a:r>
              <a:rPr lang="en-US" sz="2400" dirty="0" err="1" smtClean="0">
                <a:solidFill>
                  <a:schemeClr val="tx1"/>
                </a:solidFill>
                <a:latin typeface="Times New Roman" pitchFamily="18" charset="0"/>
                <a:ea typeface="Times New Roman" pitchFamily="18" charset="0"/>
                <a:cs typeface="Times New Roman" pitchFamily="18" charset="0"/>
              </a:rPr>
              <a:t>ureaplasma</a:t>
            </a:r>
            <a:r>
              <a:rPr lang="en-US" sz="2400" dirty="0" smtClean="0">
                <a:solidFill>
                  <a:schemeClr val="tx1"/>
                </a:solidFill>
                <a:latin typeface="Times New Roman" pitchFamily="18" charset="0"/>
                <a:ea typeface="Times New Roman" pitchFamily="18" charset="0"/>
                <a:cs typeface="Times New Roman" pitchFamily="18" charset="0"/>
              </a:rPr>
              <a:t> and other pathogenic microbes),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violation of the hormonal function of the ovaries,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congenital changes in the shape of the fallopian tubes (too long and tortuous),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history of induced abortions,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fallopian tube endometriosis,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surgical interventions on the fallopian tubes, </a:t>
            </a:r>
          </a:p>
          <a:p>
            <a:pPr lvl="0" algn="just">
              <a:buFont typeface="Arial" pitchFamily="34" charset="0"/>
              <a:buChar char="•"/>
            </a:pPr>
            <a:r>
              <a:rPr lang="en-US" sz="2400" dirty="0" smtClean="0">
                <a:solidFill>
                  <a:schemeClr val="tx1"/>
                </a:solidFill>
                <a:latin typeface="Times New Roman" pitchFamily="18" charset="0"/>
                <a:ea typeface="Times New Roman" pitchFamily="18" charset="0"/>
                <a:cs typeface="Times New Roman" pitchFamily="18" charset="0"/>
              </a:rPr>
              <a:t> pregnancies obtained through IVF</a:t>
            </a:r>
            <a:endParaRPr lang="ru-RU" sz="2400" dirty="0" smtClean="0">
              <a:solidFill>
                <a:schemeClr val="tx1"/>
              </a:solidFill>
              <a:latin typeface="Times New Roman" pitchFamily="18" charset="0"/>
              <a:ea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1880</Words>
  <Application>Microsoft Office PowerPoint</Application>
  <PresentationFormat>Экран (4:3)</PresentationFormat>
  <Paragraphs>197</Paragraphs>
  <Slides>33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Тема Office</vt:lpstr>
      <vt:lpstr>Image</vt:lpstr>
      <vt:lpstr>Emergency conditions in gynecology</vt:lpstr>
      <vt:lpstr>Слайд 2</vt:lpstr>
      <vt:lpstr>ECTOPIC PREGNANCY</vt:lpstr>
      <vt:lpstr>Слайд 4</vt:lpstr>
      <vt:lpstr>Слайд 5</vt:lpstr>
      <vt:lpstr>Tubal pregnancy</vt:lpstr>
      <vt:lpstr> Ovarian pregnancy occurs if a sperm enters the ovary and fertilizes an egg that has not yet been released, or the fertilized egg attaches to the surface of the ovary. The probability of such a pregnancy is less than 1%. It can continue for quite a long time and leads to the rupture of the ovary.  Cervical pregnancy is caused by the attachment of the fertilized egg in the cervix or isthmus area. Since the tissues in this place contain a large number of blood vessels and nodes, cervical pregnancy is fraught with large blood loss. The outcome depends on the time of detection. Sometimes, in order to save a woman’s life, the uterus has to be removed.</vt:lpstr>
      <vt:lpstr>  Abdominal pregnancy can occur in two cases: the primary release of the egg into the abdominal cavity after fertilization, or the secondary entry of the fertilized egg there after a tubal abortion.   If an abdominal ectopic pregnancy progresses, then the internal organs located “in the neighborhood” are injured and the tissues are destroyed. However, there are real cases where women managed to bear a viable child who was born through very complex and dangerous surgical delivery operations.</vt:lpstr>
      <vt:lpstr>Causes of ectopic pregnancy:</vt:lpstr>
      <vt:lpstr>Слайд 10</vt:lpstr>
      <vt:lpstr>Clinic:</vt:lpstr>
      <vt:lpstr>Слайд 12</vt:lpstr>
      <vt:lpstr>Слайд 13</vt:lpstr>
      <vt:lpstr>Слайд 14</vt:lpstr>
      <vt:lpstr>Слайд 15</vt:lpstr>
      <vt:lpstr>Слайд 16</vt:lpstr>
      <vt:lpstr>Слайд 17</vt:lpstr>
      <vt:lpstr>Слайд 18</vt:lpstr>
      <vt:lpstr>Слайд 19</vt:lpstr>
      <vt:lpstr>Ovarian apoplexy</vt:lpstr>
      <vt:lpstr>Слайд 21</vt:lpstr>
      <vt:lpstr>Слайд 22</vt:lpstr>
      <vt:lpstr> Clinic: </vt:lpstr>
      <vt:lpstr>Forms of OA</vt:lpstr>
      <vt:lpstr>Слайд 25</vt:lpstr>
      <vt:lpstr>Слайд 26</vt:lpstr>
      <vt:lpstr>Слайд 27</vt:lpstr>
      <vt:lpstr>  Torsion of tumor pedicle    </vt:lpstr>
      <vt:lpstr>  The most common occurrence is torsion of the pedicle of an ovarian tumor (up to 20% of all ovarian tumors). But the pedicle of any tumor of the genital organs, for example, a subserous fibromatous node of the uterus, can also twist.   </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«Неотложная помощь в гинекологии» </dc:title>
  <dc:creator>Core</dc:creator>
  <cp:lastModifiedBy>Admin</cp:lastModifiedBy>
  <cp:revision>79</cp:revision>
  <dcterms:created xsi:type="dcterms:W3CDTF">2014-02-09T07:43:28Z</dcterms:created>
  <dcterms:modified xsi:type="dcterms:W3CDTF">2025-02-10T12:00:28Z</dcterms:modified>
</cp:coreProperties>
</file>