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4" r:id="rId29"/>
    <p:sldId id="285" r:id="rId30"/>
    <p:sldId id="286" r:id="rId31"/>
    <p:sldId id="287" r:id="rId3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3" d="100"/>
          <a:sy n="113" d="100"/>
        </p:scale>
        <p:origin x="-94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94"/>
          <p:cNvGrpSpPr>
            <a:grpSpLocks/>
          </p:cNvGrpSpPr>
          <p:nvPr/>
        </p:nvGrpSpPr>
        <p:grpSpPr bwMode="auto">
          <a:xfrm>
            <a:off x="0" y="-30163"/>
            <a:ext cx="9067800" cy="6889751"/>
            <a:chOff x="0" y="-30477"/>
            <a:chExt cx="9067800" cy="6889273"/>
          </a:xfrm>
        </p:grpSpPr>
        <p:cxnSp>
          <p:nvCxnSpPr>
            <p:cNvPr id="5" name="Straight Connector 109"/>
            <p:cNvCxnSpPr/>
            <p:nvPr/>
          </p:nvCxnSpPr>
          <p:spPr>
            <a:xfrm rot="16200000" flipH="1">
              <a:off x="-14475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176"/>
            <p:cNvCxnSpPr/>
            <p:nvPr/>
          </p:nvCxnSpPr>
          <p:spPr>
            <a:xfrm rot="16200000" flipH="1">
              <a:off x="-1638062"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177"/>
            <p:cNvCxnSpPr/>
            <p:nvPr/>
          </p:nvCxnSpPr>
          <p:spPr>
            <a:xfrm rot="5400000">
              <a:off x="-1485662"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180"/>
            <p:cNvCxnSpPr/>
            <p:nvPr/>
          </p:nvCxnSpPr>
          <p:spPr>
            <a:xfrm rot="5400000">
              <a:off x="-3238262"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181"/>
            <p:cNvCxnSpPr/>
            <p:nvPr/>
          </p:nvCxnSpPr>
          <p:spPr>
            <a:xfrm rot="16200000" flipH="1">
              <a:off x="-3314462"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182"/>
            <p:cNvCxnSpPr/>
            <p:nvPr/>
          </p:nvCxnSpPr>
          <p:spPr>
            <a:xfrm rot="16200000" flipH="1">
              <a:off x="-1371362" y="2971246"/>
              <a:ext cx="6857524"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83"/>
            <p:cNvCxnSpPr/>
            <p:nvPr/>
          </p:nvCxnSpPr>
          <p:spPr>
            <a:xfrm rot="16200000" flipH="1">
              <a:off x="-2819162" y="3199846"/>
              <a:ext cx="6857524"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84"/>
            <p:cNvCxnSpPr/>
            <p:nvPr/>
          </p:nvCxnSpPr>
          <p:spPr>
            <a:xfrm rot="5400000">
              <a:off x="-2704862" y="3237946"/>
              <a:ext cx="6857524"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85"/>
            <p:cNvCxnSpPr/>
            <p:nvPr/>
          </p:nvCxnSpPr>
          <p:spPr>
            <a:xfrm rot="16200000" flipH="1">
              <a:off x="-2133362"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86"/>
            <p:cNvCxnSpPr/>
            <p:nvPr/>
          </p:nvCxnSpPr>
          <p:spPr>
            <a:xfrm rot="16200000" flipH="1">
              <a:off x="-31239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87"/>
            <p:cNvCxnSpPr/>
            <p:nvPr/>
          </p:nvCxnSpPr>
          <p:spPr>
            <a:xfrm rot="16200000" flipH="1">
              <a:off x="-18285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88"/>
            <p:cNvCxnSpPr/>
            <p:nvPr/>
          </p:nvCxnSpPr>
          <p:spPr>
            <a:xfrm rot="16200000" flipH="1">
              <a:off x="-28191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7" name="Straight Connector 189"/>
            <p:cNvCxnSpPr/>
            <p:nvPr/>
          </p:nvCxnSpPr>
          <p:spPr>
            <a:xfrm rot="16200000" flipH="1">
              <a:off x="-2438162" y="3123646"/>
              <a:ext cx="6857524"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64"/>
            <p:cNvCxnSpPr/>
            <p:nvPr/>
          </p:nvCxnSpPr>
          <p:spPr>
            <a:xfrm rot="5400000">
              <a:off x="-1731724" y="2722008"/>
              <a:ext cx="6857524"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65"/>
            <p:cNvCxnSpPr/>
            <p:nvPr/>
          </p:nvCxnSpPr>
          <p:spPr>
            <a:xfrm rot="5400000">
              <a:off x="-1141968"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68"/>
            <p:cNvCxnSpPr/>
            <p:nvPr/>
          </p:nvCxnSpPr>
          <p:spPr>
            <a:xfrm rot="5400000">
              <a:off x="-9141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172"/>
            <p:cNvCxnSpPr/>
            <p:nvPr/>
          </p:nvCxnSpPr>
          <p:spPr>
            <a:xfrm rot="5400000">
              <a:off x="-1855549"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120"/>
            <p:cNvCxnSpPr/>
            <p:nvPr/>
          </p:nvCxnSpPr>
          <p:spPr>
            <a:xfrm rot="16200000" flipH="1">
              <a:off x="-2642949" y="3252233"/>
              <a:ext cx="6857524"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144"/>
            <p:cNvCxnSpPr/>
            <p:nvPr/>
          </p:nvCxnSpPr>
          <p:spPr>
            <a:xfrm rot="16200000" flipH="1">
              <a:off x="-1953974" y="3325258"/>
              <a:ext cx="6857524" cy="206375"/>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107"/>
            <p:cNvCxnSpPr/>
            <p:nvPr/>
          </p:nvCxnSpPr>
          <p:spPr>
            <a:xfrm rot="16200000" flipH="1">
              <a:off x="-23619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08"/>
            <p:cNvCxnSpPr/>
            <p:nvPr/>
          </p:nvCxnSpPr>
          <p:spPr>
            <a:xfrm rot="16200000" flipH="1">
              <a:off x="-21333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 name="Straight Connector 209"/>
            <p:cNvCxnSpPr/>
            <p:nvPr/>
          </p:nvCxnSpPr>
          <p:spPr>
            <a:xfrm rot="16200000" flipH="1">
              <a:off x="1067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10"/>
            <p:cNvCxnSpPr/>
            <p:nvPr/>
          </p:nvCxnSpPr>
          <p:spPr>
            <a:xfrm rot="16200000" flipH="1">
              <a:off x="8765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11"/>
            <p:cNvCxnSpPr/>
            <p:nvPr/>
          </p:nvCxnSpPr>
          <p:spPr>
            <a:xfrm rot="5400000">
              <a:off x="1028938" y="3237946"/>
              <a:ext cx="6857524"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12"/>
            <p:cNvCxnSpPr/>
            <p:nvPr/>
          </p:nvCxnSpPr>
          <p:spPr>
            <a:xfrm rot="5400000">
              <a:off x="-723662"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13"/>
            <p:cNvCxnSpPr/>
            <p:nvPr/>
          </p:nvCxnSpPr>
          <p:spPr>
            <a:xfrm rot="16200000" flipH="1">
              <a:off x="-799862"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214"/>
            <p:cNvCxnSpPr/>
            <p:nvPr/>
          </p:nvCxnSpPr>
          <p:spPr>
            <a:xfrm rot="5400000">
              <a:off x="-152161" y="3428446"/>
              <a:ext cx="6857524" cy="3175"/>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215"/>
            <p:cNvCxnSpPr/>
            <p:nvPr/>
          </p:nvCxnSpPr>
          <p:spPr>
            <a:xfrm rot="16200000" flipH="1">
              <a:off x="-304562" y="3199846"/>
              <a:ext cx="6857524"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216"/>
            <p:cNvCxnSpPr/>
            <p:nvPr/>
          </p:nvCxnSpPr>
          <p:spPr>
            <a:xfrm rot="5400000">
              <a:off x="-190262" y="3237946"/>
              <a:ext cx="6857524"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217"/>
            <p:cNvCxnSpPr/>
            <p:nvPr/>
          </p:nvCxnSpPr>
          <p:spPr>
            <a:xfrm rot="16200000" flipH="1">
              <a:off x="3812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218"/>
            <p:cNvCxnSpPr/>
            <p:nvPr/>
          </p:nvCxnSpPr>
          <p:spPr>
            <a:xfrm rot="16200000" flipH="1">
              <a:off x="-6093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219"/>
            <p:cNvCxnSpPr/>
            <p:nvPr/>
          </p:nvCxnSpPr>
          <p:spPr>
            <a:xfrm rot="16200000" flipH="1">
              <a:off x="686038" y="3352246"/>
              <a:ext cx="6857524"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220"/>
            <p:cNvCxnSpPr/>
            <p:nvPr/>
          </p:nvCxnSpPr>
          <p:spPr>
            <a:xfrm rot="16200000" flipH="1">
              <a:off x="-3045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38" name="Straight Connector 221"/>
            <p:cNvCxnSpPr/>
            <p:nvPr/>
          </p:nvCxnSpPr>
          <p:spPr>
            <a:xfrm rot="5400000">
              <a:off x="-1028462" y="3314146"/>
              <a:ext cx="6857524"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222"/>
            <p:cNvCxnSpPr/>
            <p:nvPr/>
          </p:nvCxnSpPr>
          <p:spPr>
            <a:xfrm rot="5400000">
              <a:off x="782876" y="2722008"/>
              <a:ext cx="6857524"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223"/>
            <p:cNvCxnSpPr/>
            <p:nvPr/>
          </p:nvCxnSpPr>
          <p:spPr>
            <a:xfrm rot="5400000">
              <a:off x="1372632"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224"/>
            <p:cNvCxnSpPr/>
            <p:nvPr/>
          </p:nvCxnSpPr>
          <p:spPr>
            <a:xfrm rot="5400000">
              <a:off x="16004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225"/>
            <p:cNvCxnSpPr/>
            <p:nvPr/>
          </p:nvCxnSpPr>
          <p:spPr>
            <a:xfrm rot="5400000">
              <a:off x="659051"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226"/>
            <p:cNvCxnSpPr/>
            <p:nvPr/>
          </p:nvCxnSpPr>
          <p:spPr>
            <a:xfrm rot="16200000" flipH="1">
              <a:off x="-128349" y="3252233"/>
              <a:ext cx="6857524"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4" name="Straight Connector 227"/>
            <p:cNvCxnSpPr/>
            <p:nvPr/>
          </p:nvCxnSpPr>
          <p:spPr>
            <a:xfrm rot="16200000" flipH="1">
              <a:off x="560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228"/>
            <p:cNvCxnSpPr/>
            <p:nvPr/>
          </p:nvCxnSpPr>
          <p:spPr>
            <a:xfrm rot="16200000" flipH="1">
              <a:off x="1526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229"/>
            <p:cNvCxnSpPr/>
            <p:nvPr/>
          </p:nvCxnSpPr>
          <p:spPr>
            <a:xfrm rot="16200000" flipH="1">
              <a:off x="3812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7" name="Straight Connector 236"/>
            <p:cNvCxnSpPr/>
            <p:nvPr/>
          </p:nvCxnSpPr>
          <p:spPr>
            <a:xfrm rot="16200000" flipH="1">
              <a:off x="2743438" y="3352246"/>
              <a:ext cx="6857524"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237"/>
            <p:cNvCxnSpPr/>
            <p:nvPr/>
          </p:nvCxnSpPr>
          <p:spPr>
            <a:xfrm rot="16200000" flipH="1">
              <a:off x="20957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238"/>
            <p:cNvCxnSpPr/>
            <p:nvPr/>
          </p:nvCxnSpPr>
          <p:spPr>
            <a:xfrm rot="5400000">
              <a:off x="27053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239"/>
            <p:cNvCxnSpPr/>
            <p:nvPr/>
          </p:nvCxnSpPr>
          <p:spPr>
            <a:xfrm rot="5400000">
              <a:off x="1829038" y="3276046"/>
              <a:ext cx="6857524"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240"/>
            <p:cNvCxnSpPr/>
            <p:nvPr/>
          </p:nvCxnSpPr>
          <p:spPr>
            <a:xfrm rot="16200000" flipH="1">
              <a:off x="10670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241"/>
            <p:cNvCxnSpPr/>
            <p:nvPr/>
          </p:nvCxnSpPr>
          <p:spPr>
            <a:xfrm rot="16200000" flipH="1">
              <a:off x="23624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242"/>
            <p:cNvCxnSpPr/>
            <p:nvPr/>
          </p:nvCxnSpPr>
          <p:spPr>
            <a:xfrm rot="5400000">
              <a:off x="2646601" y="2722008"/>
              <a:ext cx="6857524" cy="1412875"/>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243"/>
            <p:cNvCxnSpPr/>
            <p:nvPr/>
          </p:nvCxnSpPr>
          <p:spPr>
            <a:xfrm rot="5400000">
              <a:off x="3049032"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5" name="Straight Connector 244"/>
            <p:cNvCxnSpPr/>
            <p:nvPr/>
          </p:nvCxnSpPr>
          <p:spPr>
            <a:xfrm rot="5400000">
              <a:off x="2895838"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245"/>
            <p:cNvCxnSpPr/>
            <p:nvPr/>
          </p:nvCxnSpPr>
          <p:spPr>
            <a:xfrm rot="5400000">
              <a:off x="2389426"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246"/>
            <p:cNvCxnSpPr/>
            <p:nvPr/>
          </p:nvCxnSpPr>
          <p:spPr>
            <a:xfrm rot="16200000" flipH="1">
              <a:off x="22370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247"/>
            <p:cNvCxnSpPr/>
            <p:nvPr/>
          </p:nvCxnSpPr>
          <p:spPr>
            <a:xfrm rot="16200000" flipH="1">
              <a:off x="17528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248"/>
            <p:cNvCxnSpPr/>
            <p:nvPr/>
          </p:nvCxnSpPr>
          <p:spPr>
            <a:xfrm rot="16200000" flipH="1">
              <a:off x="19814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0" name="Straight Connector 249"/>
            <p:cNvCxnSpPr/>
            <p:nvPr/>
          </p:nvCxnSpPr>
          <p:spPr>
            <a:xfrm rot="5400000">
              <a:off x="3467338"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250"/>
            <p:cNvCxnSpPr/>
            <p:nvPr/>
          </p:nvCxnSpPr>
          <p:spPr>
            <a:xfrm rot="16200000" flipH="1">
              <a:off x="3467338"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251"/>
            <p:cNvCxnSpPr/>
            <p:nvPr/>
          </p:nvCxnSpPr>
          <p:spPr>
            <a:xfrm rot="5400000">
              <a:off x="4038839" y="3428446"/>
              <a:ext cx="6857524" cy="3175"/>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252"/>
            <p:cNvCxnSpPr/>
            <p:nvPr/>
          </p:nvCxnSpPr>
          <p:spPr>
            <a:xfrm rot="16200000" flipH="1">
              <a:off x="3886438" y="3199846"/>
              <a:ext cx="6857524"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253"/>
            <p:cNvCxnSpPr/>
            <p:nvPr/>
          </p:nvCxnSpPr>
          <p:spPr>
            <a:xfrm rot="5400000">
              <a:off x="4000738" y="3237946"/>
              <a:ext cx="6857524"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254"/>
            <p:cNvCxnSpPr/>
            <p:nvPr/>
          </p:nvCxnSpPr>
          <p:spPr>
            <a:xfrm rot="16200000" flipH="1">
              <a:off x="45722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256"/>
            <p:cNvCxnSpPr/>
            <p:nvPr/>
          </p:nvCxnSpPr>
          <p:spPr>
            <a:xfrm rot="16200000" flipH="1">
              <a:off x="37340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7" name="Straight Connector 257"/>
            <p:cNvCxnSpPr/>
            <p:nvPr/>
          </p:nvCxnSpPr>
          <p:spPr>
            <a:xfrm rot="5400000">
              <a:off x="3619738" y="3314146"/>
              <a:ext cx="6857524"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258"/>
            <p:cNvCxnSpPr/>
            <p:nvPr/>
          </p:nvCxnSpPr>
          <p:spPr>
            <a:xfrm rot="16200000" flipH="1">
              <a:off x="4215051" y="3252233"/>
              <a:ext cx="6857524"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259"/>
            <p:cNvCxnSpPr/>
            <p:nvPr/>
          </p:nvCxnSpPr>
          <p:spPr>
            <a:xfrm rot="16200000" flipH="1">
              <a:off x="4751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260"/>
            <p:cNvCxnSpPr/>
            <p:nvPr/>
          </p:nvCxnSpPr>
          <p:spPr>
            <a:xfrm rot="16200000" flipH="1">
              <a:off x="43436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261"/>
            <p:cNvCxnSpPr/>
            <p:nvPr/>
          </p:nvCxnSpPr>
          <p:spPr>
            <a:xfrm rot="16200000" flipH="1">
              <a:off x="45722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2" name="Straight Connector 263"/>
            <p:cNvCxnSpPr/>
            <p:nvPr/>
          </p:nvCxnSpPr>
          <p:spPr>
            <a:xfrm rot="16200000" flipH="1">
              <a:off x="5258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264"/>
            <p:cNvCxnSpPr/>
            <p:nvPr/>
          </p:nvCxnSpPr>
          <p:spPr>
            <a:xfrm rot="16200000" flipH="1">
              <a:off x="50675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265"/>
            <p:cNvCxnSpPr/>
            <p:nvPr/>
          </p:nvCxnSpPr>
          <p:spPr>
            <a:xfrm rot="5400000">
              <a:off x="5219938" y="3237946"/>
              <a:ext cx="6857524"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266"/>
            <p:cNvCxnSpPr/>
            <p:nvPr/>
          </p:nvCxnSpPr>
          <p:spPr>
            <a:xfrm rot="16200000" flipH="1">
              <a:off x="4877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267"/>
            <p:cNvCxnSpPr/>
            <p:nvPr/>
          </p:nvCxnSpPr>
          <p:spPr>
            <a:xfrm rot="5400000">
              <a:off x="5528707" y="3318116"/>
              <a:ext cx="6887685" cy="1905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7" name="Straight Connector 269"/>
            <p:cNvCxnSpPr/>
            <p:nvPr/>
          </p:nvCxnSpPr>
          <p:spPr>
            <a:xfrm rot="5400000">
              <a:off x="4850051" y="3226833"/>
              <a:ext cx="6857524" cy="403225"/>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270"/>
            <p:cNvCxnSpPr/>
            <p:nvPr/>
          </p:nvCxnSpPr>
          <p:spPr>
            <a:xfrm rot="16200000" flipH="1">
              <a:off x="4751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277"/>
            <p:cNvCxnSpPr/>
            <p:nvPr/>
          </p:nvCxnSpPr>
          <p:spPr>
            <a:xfrm rot="5400000">
              <a:off x="5562839" y="3428446"/>
              <a:ext cx="6857524" cy="317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282"/>
            <p:cNvCxnSpPr/>
            <p:nvPr/>
          </p:nvCxnSpPr>
          <p:spPr>
            <a:xfrm rot="5400000">
              <a:off x="2552938" y="3390346"/>
              <a:ext cx="6857524"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288"/>
            <p:cNvCxnSpPr/>
            <p:nvPr/>
          </p:nvCxnSpPr>
          <p:spPr>
            <a:xfrm rot="16200000" flipH="1">
              <a:off x="3048238" y="3352246"/>
              <a:ext cx="6857524"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291"/>
            <p:cNvCxnSpPr/>
            <p:nvPr/>
          </p:nvCxnSpPr>
          <p:spPr>
            <a:xfrm rot="16200000" flipH="1">
              <a:off x="3238738" y="3237946"/>
              <a:ext cx="6857524"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293"/>
            <p:cNvCxnSpPr/>
            <p:nvPr/>
          </p:nvCxnSpPr>
          <p:spPr>
            <a:xfrm rot="5400000">
              <a:off x="2133838" y="3276046"/>
              <a:ext cx="6857524"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297"/>
            <p:cNvCxnSpPr/>
            <p:nvPr/>
          </p:nvCxnSpPr>
          <p:spPr>
            <a:xfrm rot="16200000" flipH="1">
              <a:off x="3148251" y="3252233"/>
              <a:ext cx="6857524"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298"/>
            <p:cNvCxnSpPr/>
            <p:nvPr/>
          </p:nvCxnSpPr>
          <p:spPr>
            <a:xfrm rot="5400000">
              <a:off x="37721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301"/>
            <p:cNvCxnSpPr/>
            <p:nvPr/>
          </p:nvCxnSpPr>
          <p:spPr>
            <a:xfrm rot="5400000">
              <a:off x="4229338" y="2933146"/>
              <a:ext cx="6857524"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306"/>
            <p:cNvCxnSpPr/>
            <p:nvPr/>
          </p:nvCxnSpPr>
          <p:spPr>
            <a:xfrm rot="16200000" flipH="1">
              <a:off x="1371044" y="3200640"/>
              <a:ext cx="6859112"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88"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nvGrpSpPr>
          <p:cNvPr id="89" name="Group 93"/>
          <p:cNvGrpSpPr>
            <a:grpSpLocks/>
          </p:cNvGrpSpPr>
          <p:nvPr/>
        </p:nvGrpSpPr>
        <p:grpSpPr bwMode="auto">
          <a:xfrm>
            <a:off x="0" y="2057400"/>
            <a:ext cx="4802188" cy="2820988"/>
            <a:chOff x="0" y="2057400"/>
            <a:chExt cx="4801394" cy="2820988"/>
          </a:xfrm>
        </p:grpSpPr>
        <p:cxnSp>
          <p:nvCxnSpPr>
            <p:cNvPr id="90" name="Straight Connector 116"/>
            <p:cNvCxnSpPr/>
            <p:nvPr/>
          </p:nvCxnSpPr>
          <p:spPr>
            <a:xfrm>
              <a:off x="0" y="2057400"/>
              <a:ext cx="4799806"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1" name="Straight Connector 117"/>
            <p:cNvCxnSpPr/>
            <p:nvPr/>
          </p:nvCxnSpPr>
          <p:spPr>
            <a:xfrm>
              <a:off x="0" y="4876800"/>
              <a:ext cx="4799806"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2" name="Straight Connector 119"/>
            <p:cNvCxnSpPr/>
            <p:nvPr/>
          </p:nvCxnSpPr>
          <p:spPr>
            <a:xfrm rot="5400000">
              <a:off x="3391694" y="3467100"/>
              <a:ext cx="2817812"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93" name="Date Placeholder 3"/>
          <p:cNvSpPr>
            <a:spLocks noGrp="1"/>
          </p:cNvSpPr>
          <p:nvPr>
            <p:ph type="dt" sz="half" idx="10"/>
          </p:nvPr>
        </p:nvSpPr>
        <p:spPr/>
        <p:txBody>
          <a:bodyPr/>
          <a:lstStyle>
            <a:lvl1pPr>
              <a:defRPr/>
            </a:lvl1pPr>
          </a:lstStyle>
          <a:p>
            <a:pPr>
              <a:defRPr/>
            </a:pPr>
            <a:fld id="{122CA5DA-A0CC-48D8-AB80-DA0A36207D07}" type="datetimeFigureOut">
              <a:rPr lang="ru-RU"/>
              <a:pPr>
                <a:defRPr/>
              </a:pPr>
              <a:t>29.08.2018</a:t>
            </a:fld>
            <a:endParaRPr lang="ru-RU"/>
          </a:p>
        </p:txBody>
      </p:sp>
      <p:sp>
        <p:nvSpPr>
          <p:cNvPr id="94" name="Footer Placeholder 4"/>
          <p:cNvSpPr>
            <a:spLocks noGrp="1"/>
          </p:cNvSpPr>
          <p:nvPr>
            <p:ph type="ftr" sz="quarter" idx="11"/>
          </p:nvPr>
        </p:nvSpPr>
        <p:spPr/>
        <p:txBody>
          <a:bodyPr/>
          <a:lstStyle>
            <a:lvl1pPr>
              <a:defRPr/>
            </a:lvl1pPr>
          </a:lstStyle>
          <a:p>
            <a:pPr>
              <a:defRPr/>
            </a:pPr>
            <a:endParaRPr lang="ru-RU"/>
          </a:p>
        </p:txBody>
      </p:sp>
      <p:sp>
        <p:nvSpPr>
          <p:cNvPr id="95" name="Slide Number Placeholder 5"/>
          <p:cNvSpPr>
            <a:spLocks noGrp="1"/>
          </p:cNvSpPr>
          <p:nvPr>
            <p:ph type="sldNum" sz="quarter" idx="12"/>
          </p:nvPr>
        </p:nvSpPr>
        <p:spPr/>
        <p:txBody>
          <a:bodyPr/>
          <a:lstStyle>
            <a:lvl1pPr>
              <a:defRPr/>
            </a:lvl1pPr>
          </a:lstStyle>
          <a:p>
            <a:pPr>
              <a:defRPr/>
            </a:pPr>
            <a:fld id="{E6CA1785-9D32-48A1-82D5-A92BDB14E895}"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B9A3CA55-D508-42F0-8CC4-6D5483982CE3}" type="datetimeFigureOut">
              <a:rPr lang="ru-RU"/>
              <a:pPr>
                <a:defRPr/>
              </a:pPr>
              <a:t>29.08.2018</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83E1E92E-29CC-46EC-9CE7-A93B78E96F8C}"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034DAD1B-E5D2-4D88-8EFD-336FA2E87161}" type="datetimeFigureOut">
              <a:rPr lang="ru-RU"/>
              <a:pPr>
                <a:defRPr/>
              </a:pPr>
              <a:t>29.08.2018</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22F5863D-7790-40C9-B264-1FB3C9AC415B}"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26CB07B2-1D4C-4140-A0D4-2A993244C110}" type="datetimeFigureOut">
              <a:rPr lang="ru-RU"/>
              <a:pPr>
                <a:defRPr/>
              </a:pPr>
              <a:t>29.08.2018</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2208BDC9-DD1C-438D-AAB0-0B34AED49C97}"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grpSp>
        <p:nvGrpSpPr>
          <p:cNvPr id="4" name="Group 92"/>
          <p:cNvGrpSpPr>
            <a:grpSpLocks/>
          </p:cNvGrpSpPr>
          <p:nvPr/>
        </p:nvGrpSpPr>
        <p:grpSpPr bwMode="auto">
          <a:xfrm>
            <a:off x="0" y="-30163"/>
            <a:ext cx="9067800" cy="4846638"/>
            <a:chOff x="1" y="-30477"/>
            <a:chExt cx="9067799" cy="4526277"/>
          </a:xfrm>
        </p:grpSpPr>
        <p:cxnSp>
          <p:nvCxnSpPr>
            <p:cNvPr id="5" name="Straight Connector 7"/>
            <p:cNvCxnSpPr/>
            <p:nvPr/>
          </p:nvCxnSpPr>
          <p:spPr>
            <a:xfrm rot="16200000" flipH="1">
              <a:off x="-27156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rot="16200000" flipH="1">
              <a:off x="-462060"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9"/>
            <p:cNvCxnSpPr/>
            <p:nvPr/>
          </p:nvCxnSpPr>
          <p:spPr>
            <a:xfrm rot="5400000">
              <a:off x="-309660"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10"/>
            <p:cNvCxnSpPr/>
            <p:nvPr/>
          </p:nvCxnSpPr>
          <p:spPr>
            <a:xfrm rot="5400000">
              <a:off x="-2062260"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11"/>
            <p:cNvCxnSpPr/>
            <p:nvPr/>
          </p:nvCxnSpPr>
          <p:spPr>
            <a:xfrm rot="16200000" flipH="1">
              <a:off x="-2138460"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12"/>
            <p:cNvCxnSpPr/>
            <p:nvPr/>
          </p:nvCxnSpPr>
          <p:spPr>
            <a:xfrm rot="16200000" flipH="1">
              <a:off x="-195360" y="1785840"/>
              <a:ext cx="450552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3"/>
            <p:cNvCxnSpPr/>
            <p:nvPr/>
          </p:nvCxnSpPr>
          <p:spPr>
            <a:xfrm rot="16200000" flipH="1">
              <a:off x="-1643160" y="2014440"/>
              <a:ext cx="450552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4"/>
            <p:cNvCxnSpPr/>
            <p:nvPr/>
          </p:nvCxnSpPr>
          <p:spPr>
            <a:xfrm rot="5400000">
              <a:off x="-1528860"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5"/>
            <p:cNvCxnSpPr/>
            <p:nvPr/>
          </p:nvCxnSpPr>
          <p:spPr>
            <a:xfrm rot="16200000" flipH="1">
              <a:off x="-957360"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6"/>
            <p:cNvCxnSpPr/>
            <p:nvPr/>
          </p:nvCxnSpPr>
          <p:spPr>
            <a:xfrm rot="16200000" flipH="1">
              <a:off x="-194796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7"/>
            <p:cNvCxnSpPr/>
            <p:nvPr/>
          </p:nvCxnSpPr>
          <p:spPr>
            <a:xfrm rot="16200000" flipH="1">
              <a:off x="-652560"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8"/>
            <p:cNvCxnSpPr/>
            <p:nvPr/>
          </p:nvCxnSpPr>
          <p:spPr>
            <a:xfrm rot="16200000" flipH="1">
              <a:off x="-164316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7" name="Straight Connector 19"/>
            <p:cNvCxnSpPr/>
            <p:nvPr/>
          </p:nvCxnSpPr>
          <p:spPr>
            <a:xfrm rot="16200000" flipH="1">
              <a:off x="-1790370" y="2019629"/>
              <a:ext cx="4495143"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20"/>
            <p:cNvCxnSpPr/>
            <p:nvPr/>
          </p:nvCxnSpPr>
          <p:spPr>
            <a:xfrm rot="5400000">
              <a:off x="-555722" y="1536602"/>
              <a:ext cx="4505521"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21"/>
            <p:cNvCxnSpPr/>
            <p:nvPr/>
          </p:nvCxnSpPr>
          <p:spPr>
            <a:xfrm rot="5400000">
              <a:off x="34034"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22"/>
            <p:cNvCxnSpPr/>
            <p:nvPr/>
          </p:nvCxnSpPr>
          <p:spPr>
            <a:xfrm rot="5400000">
              <a:off x="26184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3"/>
            <p:cNvCxnSpPr/>
            <p:nvPr/>
          </p:nvCxnSpPr>
          <p:spPr>
            <a:xfrm rot="5400000">
              <a:off x="-679547"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4"/>
            <p:cNvCxnSpPr/>
            <p:nvPr/>
          </p:nvCxnSpPr>
          <p:spPr>
            <a:xfrm rot="16200000" flipH="1">
              <a:off x="-1466947" y="2066827"/>
              <a:ext cx="450552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25"/>
            <p:cNvCxnSpPr/>
            <p:nvPr/>
          </p:nvCxnSpPr>
          <p:spPr>
            <a:xfrm rot="16200000" flipH="1">
              <a:off x="-777972"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6"/>
            <p:cNvCxnSpPr/>
            <p:nvPr/>
          </p:nvCxnSpPr>
          <p:spPr>
            <a:xfrm rot="16200000" flipH="1">
              <a:off x="-118596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7"/>
            <p:cNvCxnSpPr/>
            <p:nvPr/>
          </p:nvCxnSpPr>
          <p:spPr>
            <a:xfrm rot="16200000" flipH="1">
              <a:off x="-95736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 name="Straight Connector 28"/>
            <p:cNvCxnSpPr/>
            <p:nvPr/>
          </p:nvCxnSpPr>
          <p:spPr>
            <a:xfrm rot="16200000" flipH="1">
              <a:off x="2243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9"/>
            <p:cNvCxnSpPr/>
            <p:nvPr/>
          </p:nvCxnSpPr>
          <p:spPr>
            <a:xfrm rot="16200000" flipH="1">
              <a:off x="20525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30"/>
            <p:cNvCxnSpPr/>
            <p:nvPr/>
          </p:nvCxnSpPr>
          <p:spPr>
            <a:xfrm rot="5400000">
              <a:off x="2204939" y="2052540"/>
              <a:ext cx="450552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31"/>
            <p:cNvCxnSpPr/>
            <p:nvPr/>
          </p:nvCxnSpPr>
          <p:spPr>
            <a:xfrm rot="5400000">
              <a:off x="452340"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32"/>
            <p:cNvCxnSpPr/>
            <p:nvPr/>
          </p:nvCxnSpPr>
          <p:spPr>
            <a:xfrm rot="16200000" flipH="1">
              <a:off x="376140"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3"/>
            <p:cNvCxnSpPr/>
            <p:nvPr/>
          </p:nvCxnSpPr>
          <p:spPr>
            <a:xfrm rot="5400000">
              <a:off x="1024634" y="2242246"/>
              <a:ext cx="450552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4"/>
            <p:cNvCxnSpPr/>
            <p:nvPr/>
          </p:nvCxnSpPr>
          <p:spPr>
            <a:xfrm rot="16200000" flipH="1">
              <a:off x="871440" y="2014440"/>
              <a:ext cx="450552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5"/>
            <p:cNvCxnSpPr/>
            <p:nvPr/>
          </p:nvCxnSpPr>
          <p:spPr>
            <a:xfrm rot="5400000">
              <a:off x="985740"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6"/>
            <p:cNvCxnSpPr/>
            <p:nvPr/>
          </p:nvCxnSpPr>
          <p:spPr>
            <a:xfrm rot="16200000" flipH="1">
              <a:off x="1557240"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7"/>
            <p:cNvCxnSpPr/>
            <p:nvPr/>
          </p:nvCxnSpPr>
          <p:spPr>
            <a:xfrm rot="16200000" flipH="1">
              <a:off x="56664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8"/>
            <p:cNvCxnSpPr/>
            <p:nvPr/>
          </p:nvCxnSpPr>
          <p:spPr>
            <a:xfrm rot="16200000" flipH="1">
              <a:off x="186204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9"/>
            <p:cNvCxnSpPr/>
            <p:nvPr/>
          </p:nvCxnSpPr>
          <p:spPr>
            <a:xfrm rot="16200000" flipH="1">
              <a:off x="87144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38" name="Straight Connector 40"/>
            <p:cNvCxnSpPr/>
            <p:nvPr/>
          </p:nvCxnSpPr>
          <p:spPr>
            <a:xfrm rot="5400000">
              <a:off x="147540" y="2128740"/>
              <a:ext cx="450552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41"/>
            <p:cNvCxnSpPr/>
            <p:nvPr/>
          </p:nvCxnSpPr>
          <p:spPr>
            <a:xfrm rot="5400000">
              <a:off x="1958878" y="1536602"/>
              <a:ext cx="4505521"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42"/>
            <p:cNvCxnSpPr/>
            <p:nvPr/>
          </p:nvCxnSpPr>
          <p:spPr>
            <a:xfrm rot="5400000">
              <a:off x="2548633"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3"/>
            <p:cNvCxnSpPr/>
            <p:nvPr/>
          </p:nvCxnSpPr>
          <p:spPr>
            <a:xfrm rot="5400000">
              <a:off x="27764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4"/>
            <p:cNvCxnSpPr/>
            <p:nvPr/>
          </p:nvCxnSpPr>
          <p:spPr>
            <a:xfrm rot="5400000">
              <a:off x="1835053"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5"/>
            <p:cNvCxnSpPr/>
            <p:nvPr/>
          </p:nvCxnSpPr>
          <p:spPr>
            <a:xfrm rot="16200000" flipH="1">
              <a:off x="1047653" y="2066827"/>
              <a:ext cx="450552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4" name="Straight Connector 46"/>
            <p:cNvCxnSpPr/>
            <p:nvPr/>
          </p:nvCxnSpPr>
          <p:spPr>
            <a:xfrm rot="16200000" flipH="1">
              <a:off x="1736628"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7"/>
            <p:cNvCxnSpPr/>
            <p:nvPr/>
          </p:nvCxnSpPr>
          <p:spPr>
            <a:xfrm rot="16200000" flipH="1">
              <a:off x="132864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8"/>
            <p:cNvCxnSpPr/>
            <p:nvPr/>
          </p:nvCxnSpPr>
          <p:spPr>
            <a:xfrm rot="16200000" flipH="1">
              <a:off x="155724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7" name="Straight Connector 49"/>
            <p:cNvCxnSpPr/>
            <p:nvPr/>
          </p:nvCxnSpPr>
          <p:spPr>
            <a:xfrm rot="16200000" flipH="1">
              <a:off x="3919439"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50"/>
            <p:cNvCxnSpPr/>
            <p:nvPr/>
          </p:nvCxnSpPr>
          <p:spPr>
            <a:xfrm rot="16200000" flipH="1">
              <a:off x="32717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51"/>
            <p:cNvCxnSpPr/>
            <p:nvPr/>
          </p:nvCxnSpPr>
          <p:spPr>
            <a:xfrm rot="5400000">
              <a:off x="38813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52"/>
            <p:cNvCxnSpPr/>
            <p:nvPr/>
          </p:nvCxnSpPr>
          <p:spPr>
            <a:xfrm rot="5400000">
              <a:off x="3005039" y="2090640"/>
              <a:ext cx="4505521"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3"/>
            <p:cNvCxnSpPr/>
            <p:nvPr/>
          </p:nvCxnSpPr>
          <p:spPr>
            <a:xfrm rot="16200000" flipH="1">
              <a:off x="22430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4"/>
            <p:cNvCxnSpPr/>
            <p:nvPr/>
          </p:nvCxnSpPr>
          <p:spPr>
            <a:xfrm rot="16200000" flipH="1">
              <a:off x="35384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5"/>
            <p:cNvCxnSpPr/>
            <p:nvPr/>
          </p:nvCxnSpPr>
          <p:spPr>
            <a:xfrm rot="5400000">
              <a:off x="3822602" y="1536602"/>
              <a:ext cx="4505521" cy="1412875"/>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6"/>
            <p:cNvCxnSpPr/>
            <p:nvPr/>
          </p:nvCxnSpPr>
          <p:spPr>
            <a:xfrm rot="5400000">
              <a:off x="4225033"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5" name="Straight Connector 57"/>
            <p:cNvCxnSpPr/>
            <p:nvPr/>
          </p:nvCxnSpPr>
          <p:spPr>
            <a:xfrm rot="5400000">
              <a:off x="4071839"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8"/>
            <p:cNvCxnSpPr/>
            <p:nvPr/>
          </p:nvCxnSpPr>
          <p:spPr>
            <a:xfrm rot="5400000">
              <a:off x="3565427"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59"/>
            <p:cNvCxnSpPr/>
            <p:nvPr/>
          </p:nvCxnSpPr>
          <p:spPr>
            <a:xfrm rot="16200000" flipH="1">
              <a:off x="34130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60"/>
            <p:cNvCxnSpPr/>
            <p:nvPr/>
          </p:nvCxnSpPr>
          <p:spPr>
            <a:xfrm rot="16200000" flipH="1">
              <a:off x="2928839"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61"/>
            <p:cNvCxnSpPr/>
            <p:nvPr/>
          </p:nvCxnSpPr>
          <p:spPr>
            <a:xfrm rot="16200000" flipH="1">
              <a:off x="30812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0" name="Straight Connector 62"/>
            <p:cNvCxnSpPr/>
            <p:nvPr/>
          </p:nvCxnSpPr>
          <p:spPr>
            <a:xfrm rot="5400000">
              <a:off x="4643339"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3"/>
            <p:cNvCxnSpPr/>
            <p:nvPr/>
          </p:nvCxnSpPr>
          <p:spPr>
            <a:xfrm rot="16200000" flipH="1">
              <a:off x="4643339"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4"/>
            <p:cNvCxnSpPr/>
            <p:nvPr/>
          </p:nvCxnSpPr>
          <p:spPr>
            <a:xfrm rot="5400000">
              <a:off x="5215633" y="2242246"/>
              <a:ext cx="450552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5"/>
            <p:cNvCxnSpPr/>
            <p:nvPr/>
          </p:nvCxnSpPr>
          <p:spPr>
            <a:xfrm rot="16200000" flipH="1">
              <a:off x="5062439" y="2014440"/>
              <a:ext cx="450552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6"/>
            <p:cNvCxnSpPr/>
            <p:nvPr/>
          </p:nvCxnSpPr>
          <p:spPr>
            <a:xfrm rot="5400000">
              <a:off x="5176739"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7"/>
            <p:cNvCxnSpPr/>
            <p:nvPr/>
          </p:nvCxnSpPr>
          <p:spPr>
            <a:xfrm rot="16200000" flipH="1">
              <a:off x="57482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8"/>
            <p:cNvCxnSpPr/>
            <p:nvPr/>
          </p:nvCxnSpPr>
          <p:spPr>
            <a:xfrm rot="16200000" flipH="1">
              <a:off x="49100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7" name="Straight Connector 69"/>
            <p:cNvCxnSpPr/>
            <p:nvPr/>
          </p:nvCxnSpPr>
          <p:spPr>
            <a:xfrm rot="5400000">
              <a:off x="4795739" y="2128740"/>
              <a:ext cx="450552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70"/>
            <p:cNvCxnSpPr/>
            <p:nvPr/>
          </p:nvCxnSpPr>
          <p:spPr>
            <a:xfrm rot="16200000" flipH="1">
              <a:off x="5391052" y="2066827"/>
              <a:ext cx="450552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71"/>
            <p:cNvCxnSpPr/>
            <p:nvPr/>
          </p:nvCxnSpPr>
          <p:spPr>
            <a:xfrm rot="16200000" flipH="1">
              <a:off x="59276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72"/>
            <p:cNvCxnSpPr/>
            <p:nvPr/>
          </p:nvCxnSpPr>
          <p:spPr>
            <a:xfrm rot="16200000" flipH="1">
              <a:off x="55196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3"/>
            <p:cNvCxnSpPr/>
            <p:nvPr/>
          </p:nvCxnSpPr>
          <p:spPr>
            <a:xfrm rot="16200000" flipH="1">
              <a:off x="57482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2" name="Straight Connector 74"/>
            <p:cNvCxnSpPr/>
            <p:nvPr/>
          </p:nvCxnSpPr>
          <p:spPr>
            <a:xfrm rot="16200000" flipH="1">
              <a:off x="6434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5"/>
            <p:cNvCxnSpPr/>
            <p:nvPr/>
          </p:nvCxnSpPr>
          <p:spPr>
            <a:xfrm rot="16200000" flipH="1">
              <a:off x="62435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6"/>
            <p:cNvCxnSpPr/>
            <p:nvPr/>
          </p:nvCxnSpPr>
          <p:spPr>
            <a:xfrm rot="5400000">
              <a:off x="63959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7"/>
            <p:cNvCxnSpPr/>
            <p:nvPr/>
          </p:nvCxnSpPr>
          <p:spPr>
            <a:xfrm rot="16200000" flipH="1">
              <a:off x="6053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8"/>
            <p:cNvCxnSpPr/>
            <p:nvPr/>
          </p:nvCxnSpPr>
          <p:spPr>
            <a:xfrm rot="5400000">
              <a:off x="6709412" y="2137412"/>
              <a:ext cx="4526277" cy="1905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7" name="Straight Connector 79"/>
            <p:cNvCxnSpPr/>
            <p:nvPr/>
          </p:nvCxnSpPr>
          <p:spPr>
            <a:xfrm rot="5400000">
              <a:off x="6026052" y="2041427"/>
              <a:ext cx="4505521" cy="403225"/>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80"/>
            <p:cNvCxnSpPr/>
            <p:nvPr/>
          </p:nvCxnSpPr>
          <p:spPr>
            <a:xfrm rot="16200000" flipH="1">
              <a:off x="59276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81"/>
            <p:cNvCxnSpPr/>
            <p:nvPr/>
          </p:nvCxnSpPr>
          <p:spPr>
            <a:xfrm rot="5400000">
              <a:off x="6738840" y="2241452"/>
              <a:ext cx="4505521" cy="317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82"/>
            <p:cNvCxnSpPr/>
            <p:nvPr/>
          </p:nvCxnSpPr>
          <p:spPr>
            <a:xfrm rot="5400000">
              <a:off x="3728939" y="2204940"/>
              <a:ext cx="450552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3"/>
            <p:cNvCxnSpPr/>
            <p:nvPr/>
          </p:nvCxnSpPr>
          <p:spPr>
            <a:xfrm rot="16200000" flipH="1">
              <a:off x="4224239" y="2166840"/>
              <a:ext cx="450552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4"/>
            <p:cNvCxnSpPr/>
            <p:nvPr/>
          </p:nvCxnSpPr>
          <p:spPr>
            <a:xfrm rot="16200000" flipH="1">
              <a:off x="4414739" y="2052540"/>
              <a:ext cx="450552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5"/>
            <p:cNvCxnSpPr/>
            <p:nvPr/>
          </p:nvCxnSpPr>
          <p:spPr>
            <a:xfrm rot="5400000">
              <a:off x="3309839" y="2090640"/>
              <a:ext cx="450552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6"/>
            <p:cNvCxnSpPr/>
            <p:nvPr/>
          </p:nvCxnSpPr>
          <p:spPr>
            <a:xfrm rot="16200000" flipH="1">
              <a:off x="4324252" y="2066827"/>
              <a:ext cx="450552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7"/>
            <p:cNvCxnSpPr/>
            <p:nvPr/>
          </p:nvCxnSpPr>
          <p:spPr>
            <a:xfrm rot="5400000">
              <a:off x="49481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8"/>
            <p:cNvCxnSpPr/>
            <p:nvPr/>
          </p:nvCxnSpPr>
          <p:spPr>
            <a:xfrm rot="5400000">
              <a:off x="5405339" y="1747740"/>
              <a:ext cx="450552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9"/>
            <p:cNvCxnSpPr/>
            <p:nvPr/>
          </p:nvCxnSpPr>
          <p:spPr>
            <a:xfrm rot="16200000" flipH="1">
              <a:off x="25478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88" name="Rectangle 93"/>
          <p:cNvSpPr/>
          <p:nvPr/>
        </p:nvSpPr>
        <p:spPr>
          <a:xfrm>
            <a:off x="0" y="4311650"/>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89" name="Straight Connector 95"/>
          <p:cNvCxnSpPr/>
          <p:nvPr/>
        </p:nvCxnSpPr>
        <p:spPr>
          <a:xfrm>
            <a:off x="0" y="438785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0" name="Straight Connector 96"/>
          <p:cNvCxnSpPr/>
          <p:nvPr/>
        </p:nvCxnSpPr>
        <p:spPr>
          <a:xfrm>
            <a:off x="0" y="6138863"/>
            <a:ext cx="9144000" cy="15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95" name="Title 94"/>
          <p:cNvSpPr>
            <a:spLocks noGrp="1"/>
          </p:cNvSpPr>
          <p:nvPr>
            <p:ph type="title"/>
          </p:nvPr>
        </p:nvSpPr>
        <p:spPr>
          <a:xfrm>
            <a:off x="457200" y="4463568"/>
            <a:ext cx="8305800" cy="1143000"/>
          </a:xfrm>
        </p:spPr>
        <p:txBody>
          <a:bodyPr/>
          <a:lstStyle/>
          <a:p>
            <a:r>
              <a:rPr lang="ru-RU" smtClean="0"/>
              <a:t>Образец заголовка</a:t>
            </a:r>
            <a:endParaRPr lang="en-US"/>
          </a:p>
        </p:txBody>
      </p:sp>
      <p:sp>
        <p:nvSpPr>
          <p:cNvPr id="91" name="Date Placeholder 1"/>
          <p:cNvSpPr>
            <a:spLocks noGrp="1"/>
          </p:cNvSpPr>
          <p:nvPr>
            <p:ph type="dt" sz="half" idx="10"/>
          </p:nvPr>
        </p:nvSpPr>
        <p:spPr/>
        <p:txBody>
          <a:bodyPr/>
          <a:lstStyle>
            <a:lvl1pPr>
              <a:defRPr/>
            </a:lvl1pPr>
          </a:lstStyle>
          <a:p>
            <a:pPr>
              <a:defRPr/>
            </a:pPr>
            <a:fld id="{F667CC04-657B-40C1-A639-1E22E19149C1}" type="datetimeFigureOut">
              <a:rPr lang="ru-RU"/>
              <a:pPr>
                <a:defRPr/>
              </a:pPr>
              <a:t>29.08.2018</a:t>
            </a:fld>
            <a:endParaRPr lang="ru-RU"/>
          </a:p>
        </p:txBody>
      </p:sp>
      <p:sp>
        <p:nvSpPr>
          <p:cNvPr id="92" name="Footer Placeholder 90"/>
          <p:cNvSpPr>
            <a:spLocks noGrp="1"/>
          </p:cNvSpPr>
          <p:nvPr>
            <p:ph type="ftr" sz="quarter" idx="11"/>
          </p:nvPr>
        </p:nvSpPr>
        <p:spPr/>
        <p:txBody>
          <a:bodyPr/>
          <a:lstStyle>
            <a:lvl1pPr>
              <a:defRPr/>
            </a:lvl1pPr>
          </a:lstStyle>
          <a:p>
            <a:pPr>
              <a:defRPr/>
            </a:pPr>
            <a:endParaRPr lang="ru-RU"/>
          </a:p>
        </p:txBody>
      </p:sp>
      <p:sp>
        <p:nvSpPr>
          <p:cNvPr id="93" name="Slide Number Placeholder 91"/>
          <p:cNvSpPr>
            <a:spLocks noGrp="1"/>
          </p:cNvSpPr>
          <p:nvPr>
            <p:ph type="sldNum" sz="quarter" idx="12"/>
          </p:nvPr>
        </p:nvSpPr>
        <p:spPr/>
        <p:txBody>
          <a:bodyPr/>
          <a:lstStyle>
            <a:lvl1pPr>
              <a:defRPr/>
            </a:lvl1pPr>
          </a:lstStyle>
          <a:p>
            <a:pPr>
              <a:defRPr/>
            </a:pPr>
            <a:fld id="{B94A6883-2092-46B7-83D4-B836D944B087}"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0"/>
          </p:nvPr>
        </p:nvSpPr>
        <p:spPr/>
        <p:txBody>
          <a:bodyPr/>
          <a:lstStyle>
            <a:lvl1pPr>
              <a:defRPr/>
            </a:lvl1pPr>
          </a:lstStyle>
          <a:p>
            <a:pPr>
              <a:defRPr/>
            </a:pPr>
            <a:fld id="{9AED20AD-A07F-47F6-A162-419586198339}" type="datetimeFigureOut">
              <a:rPr lang="ru-RU"/>
              <a:pPr>
                <a:defRPr/>
              </a:pPr>
              <a:t>29.08.2018</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A525FEC9-2A20-45FD-AC7C-46E7184A3200}"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3"/>
          <p:cNvSpPr>
            <a:spLocks noGrp="1"/>
          </p:cNvSpPr>
          <p:nvPr>
            <p:ph type="dt" sz="half" idx="10"/>
          </p:nvPr>
        </p:nvSpPr>
        <p:spPr/>
        <p:txBody>
          <a:bodyPr/>
          <a:lstStyle>
            <a:lvl1pPr>
              <a:defRPr/>
            </a:lvl1pPr>
          </a:lstStyle>
          <a:p>
            <a:pPr>
              <a:defRPr/>
            </a:pPr>
            <a:fld id="{86BE65C5-0143-430A-ADF8-134B126E65E9}" type="datetimeFigureOut">
              <a:rPr lang="ru-RU"/>
              <a:pPr>
                <a:defRPr/>
              </a:pPr>
              <a:t>29.08.2018</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28009E7C-20EC-4EE2-96A3-D65E2B9063F5}"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3F4224AD-0025-4E1C-B59C-69F08F530BCE}" type="datetimeFigureOut">
              <a:rPr lang="ru-RU"/>
              <a:pPr>
                <a:defRPr/>
              </a:pPr>
              <a:t>29.08.2018</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91249459-D1C7-4F04-9738-813A77C1623A}"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CFAF7FC-EBDC-4766-92E3-C23F79E9919E}" type="datetimeFigureOut">
              <a:rPr lang="ru-RU"/>
              <a:pPr>
                <a:defRPr/>
              </a:pPr>
              <a:t>29.08.2018</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7125CB4E-2697-4458-A102-E94C59D81D7B}"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ectangle 36"/>
          <p:cNvSpPr/>
          <p:nvPr/>
        </p:nvSpPr>
        <p:spPr>
          <a:xfrm>
            <a:off x="0" y="1563688"/>
            <a:ext cx="2762250" cy="3313112"/>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6" name="Straight Connector 38"/>
          <p:cNvCxnSpPr/>
          <p:nvPr/>
        </p:nvCxnSpPr>
        <p:spPr>
          <a:xfrm rot="5400000">
            <a:off x="1127919" y="3221832"/>
            <a:ext cx="301783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40"/>
          <p:cNvCxnSpPr/>
          <p:nvPr/>
        </p:nvCxnSpPr>
        <p:spPr>
          <a:xfrm>
            <a:off x="0" y="1712913"/>
            <a:ext cx="2651125" cy="15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42"/>
          <p:cNvCxnSpPr/>
          <p:nvPr/>
        </p:nvCxnSpPr>
        <p:spPr>
          <a:xfrm>
            <a:off x="0" y="4733925"/>
            <a:ext cx="2651125"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a:xfrm>
            <a:off x="152400" y="1901952"/>
            <a:ext cx="2377440" cy="1371600"/>
          </a:xfrm>
        </p:spPr>
        <p:txBody>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Date Placeholder 4"/>
          <p:cNvSpPr>
            <a:spLocks noGrp="1"/>
          </p:cNvSpPr>
          <p:nvPr>
            <p:ph type="dt" sz="half" idx="10"/>
          </p:nvPr>
        </p:nvSpPr>
        <p:spPr/>
        <p:txBody>
          <a:bodyPr/>
          <a:lstStyle>
            <a:lvl1pPr>
              <a:defRPr/>
            </a:lvl1pPr>
          </a:lstStyle>
          <a:p>
            <a:pPr>
              <a:defRPr/>
            </a:pPr>
            <a:fld id="{670DF23F-46D1-435D-95EE-623718BDC82C}" type="datetimeFigureOut">
              <a:rPr lang="ru-RU"/>
              <a:pPr>
                <a:defRPr/>
              </a:pPr>
              <a:t>29.08.2018</a:t>
            </a:fld>
            <a:endParaRPr lang="ru-RU"/>
          </a:p>
        </p:txBody>
      </p:sp>
      <p:sp>
        <p:nvSpPr>
          <p:cNvPr id="10" name="Footer Placeholder 5"/>
          <p:cNvSpPr>
            <a:spLocks noGrp="1"/>
          </p:cNvSpPr>
          <p:nvPr>
            <p:ph type="ftr" sz="quarter" idx="11"/>
          </p:nvPr>
        </p:nvSpPr>
        <p:spPr/>
        <p:txBody>
          <a:bodyPr/>
          <a:lstStyle>
            <a:lvl1pPr>
              <a:defRPr/>
            </a:lvl1pPr>
          </a:lstStyle>
          <a:p>
            <a:pPr>
              <a:defRPr/>
            </a:pPr>
            <a:endParaRPr lang="ru-RU"/>
          </a:p>
        </p:txBody>
      </p:sp>
      <p:sp>
        <p:nvSpPr>
          <p:cNvPr id="11" name="Slide Number Placeholder 6"/>
          <p:cNvSpPr>
            <a:spLocks noGrp="1"/>
          </p:cNvSpPr>
          <p:nvPr>
            <p:ph type="sldNum" sz="quarter" idx="12"/>
          </p:nvPr>
        </p:nvSpPr>
        <p:spPr/>
        <p:txBody>
          <a:bodyPr/>
          <a:lstStyle>
            <a:lvl1pPr>
              <a:defRPr/>
            </a:lvl1pPr>
          </a:lstStyle>
          <a:p>
            <a:pPr>
              <a:defRPr/>
            </a:pPr>
            <a:fld id="{30F156B0-F337-4E45-95F0-893D5FBD45E7}"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ectangle 32"/>
          <p:cNvSpPr/>
          <p:nvPr/>
        </p:nvSpPr>
        <p:spPr>
          <a:xfrm>
            <a:off x="0" y="1563688"/>
            <a:ext cx="2762250" cy="3313112"/>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6" name="Straight Connector 33"/>
          <p:cNvCxnSpPr/>
          <p:nvPr/>
        </p:nvCxnSpPr>
        <p:spPr>
          <a:xfrm rot="5400000">
            <a:off x="1127919" y="3221832"/>
            <a:ext cx="301783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34"/>
          <p:cNvCxnSpPr/>
          <p:nvPr/>
        </p:nvCxnSpPr>
        <p:spPr>
          <a:xfrm>
            <a:off x="0" y="1712913"/>
            <a:ext cx="2651125" cy="15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59"/>
          <p:cNvCxnSpPr/>
          <p:nvPr/>
        </p:nvCxnSpPr>
        <p:spPr>
          <a:xfrm>
            <a:off x="0" y="4733925"/>
            <a:ext cx="2651125"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a:p>
        </p:txBody>
      </p:sp>
      <p:sp>
        <p:nvSpPr>
          <p:cNvPr id="2" name="Title 1"/>
          <p:cNvSpPr>
            <a:spLocks noGrp="1"/>
          </p:cNvSpPr>
          <p:nvPr>
            <p:ph type="title"/>
          </p:nvPr>
        </p:nvSpPr>
        <p:spPr>
          <a:xfrm>
            <a:off x="155448" y="1905000"/>
            <a:ext cx="2377440" cy="1371600"/>
          </a:xfrm>
        </p:spPr>
        <p:txBody>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Date Placeholder 4"/>
          <p:cNvSpPr>
            <a:spLocks noGrp="1"/>
          </p:cNvSpPr>
          <p:nvPr>
            <p:ph type="dt" sz="half" idx="10"/>
          </p:nvPr>
        </p:nvSpPr>
        <p:spPr/>
        <p:txBody>
          <a:bodyPr/>
          <a:lstStyle>
            <a:lvl1pPr>
              <a:defRPr/>
            </a:lvl1pPr>
          </a:lstStyle>
          <a:p>
            <a:pPr>
              <a:defRPr/>
            </a:pPr>
            <a:fld id="{D5306BE9-F249-4402-A0AD-9D85233CF86F}" type="datetimeFigureOut">
              <a:rPr lang="ru-RU"/>
              <a:pPr>
                <a:defRPr/>
              </a:pPr>
              <a:t>29.08.2018</a:t>
            </a:fld>
            <a:endParaRPr lang="ru-RU"/>
          </a:p>
        </p:txBody>
      </p:sp>
      <p:sp>
        <p:nvSpPr>
          <p:cNvPr id="10" name="Footer Placeholder 5"/>
          <p:cNvSpPr>
            <a:spLocks noGrp="1"/>
          </p:cNvSpPr>
          <p:nvPr>
            <p:ph type="ftr" sz="quarter" idx="11"/>
          </p:nvPr>
        </p:nvSpPr>
        <p:spPr/>
        <p:txBody>
          <a:bodyPr/>
          <a:lstStyle>
            <a:lvl1pPr>
              <a:defRPr/>
            </a:lvl1pPr>
          </a:lstStyle>
          <a:p>
            <a:pPr>
              <a:defRPr/>
            </a:pPr>
            <a:endParaRPr lang="ru-RU"/>
          </a:p>
        </p:txBody>
      </p:sp>
      <p:sp>
        <p:nvSpPr>
          <p:cNvPr id="11" name="Slide Number Placeholder 6"/>
          <p:cNvSpPr>
            <a:spLocks noGrp="1"/>
          </p:cNvSpPr>
          <p:nvPr>
            <p:ph type="sldNum" sz="quarter" idx="12"/>
          </p:nvPr>
        </p:nvSpPr>
        <p:spPr/>
        <p:txBody>
          <a:bodyPr/>
          <a:lstStyle>
            <a:lvl1pPr>
              <a:defRPr/>
            </a:lvl1pPr>
          </a:lstStyle>
          <a:p>
            <a:pPr>
              <a:defRPr/>
            </a:pPr>
            <a:fld id="{4AE2B924-C11B-4636-A282-9F1E7941981C}"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225" y="136525"/>
            <a:ext cx="8869363" cy="658495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457200" y="631190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2"/>
                </a:solidFill>
                <a:latin typeface="+mn-lt"/>
              </a:defRPr>
            </a:lvl1pPr>
          </a:lstStyle>
          <a:p>
            <a:pPr>
              <a:defRPr/>
            </a:pPr>
            <a:fld id="{B3B8D4E8-AD66-4601-A739-46FEF09DA2B7}" type="datetimeFigureOut">
              <a:rPr lang="ru-RU"/>
              <a:pPr>
                <a:defRPr/>
              </a:pPr>
              <a:t>29.08.2018</a:t>
            </a:fld>
            <a:endParaRPr lang="ru-RU"/>
          </a:p>
        </p:txBody>
      </p:sp>
      <p:sp>
        <p:nvSpPr>
          <p:cNvPr id="5" name="Footer Placeholder 4"/>
          <p:cNvSpPr>
            <a:spLocks noGrp="1"/>
          </p:cNvSpPr>
          <p:nvPr>
            <p:ph type="ftr" sz="quarter" idx="3"/>
          </p:nvPr>
        </p:nvSpPr>
        <p:spPr>
          <a:xfrm>
            <a:off x="2830513" y="6311900"/>
            <a:ext cx="348297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2"/>
                </a:solidFill>
                <a:latin typeface="+mn-lt"/>
              </a:defRPr>
            </a:lvl1pPr>
          </a:lstStyle>
          <a:p>
            <a:pPr>
              <a:defRPr/>
            </a:pPr>
            <a:endParaRPr lang="ru-RU"/>
          </a:p>
        </p:txBody>
      </p:sp>
      <p:sp>
        <p:nvSpPr>
          <p:cNvPr id="6" name="Slide Number Placeholder 5"/>
          <p:cNvSpPr>
            <a:spLocks noGrp="1"/>
          </p:cNvSpPr>
          <p:nvPr>
            <p:ph type="sldNum" sz="quarter" idx="4"/>
          </p:nvPr>
        </p:nvSpPr>
        <p:spPr>
          <a:xfrm>
            <a:off x="6553200" y="631190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2"/>
                </a:solidFill>
                <a:latin typeface="+mn-lt"/>
              </a:defRPr>
            </a:lvl1pPr>
          </a:lstStyle>
          <a:p>
            <a:pPr>
              <a:defRPr/>
            </a:pPr>
            <a:fld id="{C92A9372-C6D0-4741-A989-851AB88D25E8}"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732" r:id="rId1"/>
    <p:sldLayoutId id="2147483731" r:id="rId2"/>
    <p:sldLayoutId id="2147483733" r:id="rId3"/>
    <p:sldLayoutId id="2147483730" r:id="rId4"/>
    <p:sldLayoutId id="2147483729" r:id="rId5"/>
    <p:sldLayoutId id="2147483728" r:id="rId6"/>
    <p:sldLayoutId id="2147483727" r:id="rId7"/>
    <p:sldLayoutId id="2147483734" r:id="rId8"/>
    <p:sldLayoutId id="2147483735" r:id="rId9"/>
    <p:sldLayoutId id="2147483726" r:id="rId10"/>
    <p:sldLayoutId id="2147483725" r:id="rId11"/>
  </p:sldLayoutIdLst>
  <p:txStyles>
    <p:titleStyle>
      <a:lvl1pPr algn="l" rtl="0" fontAlgn="base">
        <a:spcBef>
          <a:spcPct val="0"/>
        </a:spcBef>
        <a:spcAft>
          <a:spcPct val="0"/>
        </a:spcAft>
        <a:tabLst>
          <a:tab pos="3830638" algn="l"/>
        </a:tabLst>
        <a:defRPr sz="3600" b="1" kern="1200" spc="50">
          <a:ln w="13335" cmpd="sng">
            <a:solidFill>
              <a:schemeClr val="accent1">
                <a:lumMod val="50000"/>
              </a:schemeClr>
            </a:solidFill>
            <a:prstDash val="solid"/>
          </a:ln>
          <a:solidFill>
            <a:srgbClr val="FFFEFE"/>
          </a:solidFill>
          <a:latin typeface="+mj-lt"/>
          <a:ea typeface="+mj-ea"/>
          <a:cs typeface="+mj-cs"/>
        </a:defRPr>
      </a:lvl1pPr>
      <a:lvl2pPr algn="l" rtl="0" fontAlgn="base">
        <a:spcBef>
          <a:spcPct val="0"/>
        </a:spcBef>
        <a:spcAft>
          <a:spcPct val="0"/>
        </a:spcAft>
        <a:tabLst>
          <a:tab pos="3830638" algn="l"/>
        </a:tabLst>
        <a:defRPr sz="3600" b="1">
          <a:solidFill>
            <a:srgbClr val="FFFEFE"/>
          </a:solidFill>
          <a:latin typeface="Calibri" pitchFamily="34" charset="0"/>
        </a:defRPr>
      </a:lvl2pPr>
      <a:lvl3pPr algn="l" rtl="0" fontAlgn="base">
        <a:spcBef>
          <a:spcPct val="0"/>
        </a:spcBef>
        <a:spcAft>
          <a:spcPct val="0"/>
        </a:spcAft>
        <a:tabLst>
          <a:tab pos="3830638" algn="l"/>
        </a:tabLst>
        <a:defRPr sz="3600" b="1">
          <a:solidFill>
            <a:srgbClr val="FFFEFE"/>
          </a:solidFill>
          <a:latin typeface="Calibri" pitchFamily="34" charset="0"/>
        </a:defRPr>
      </a:lvl3pPr>
      <a:lvl4pPr algn="l" rtl="0" fontAlgn="base">
        <a:spcBef>
          <a:spcPct val="0"/>
        </a:spcBef>
        <a:spcAft>
          <a:spcPct val="0"/>
        </a:spcAft>
        <a:tabLst>
          <a:tab pos="3830638" algn="l"/>
        </a:tabLst>
        <a:defRPr sz="3600" b="1">
          <a:solidFill>
            <a:srgbClr val="FFFEFE"/>
          </a:solidFill>
          <a:latin typeface="Calibri" pitchFamily="34" charset="0"/>
        </a:defRPr>
      </a:lvl4pPr>
      <a:lvl5pPr algn="l" rtl="0" fontAlgn="base">
        <a:spcBef>
          <a:spcPct val="0"/>
        </a:spcBef>
        <a:spcAft>
          <a:spcPct val="0"/>
        </a:spcAft>
        <a:tabLst>
          <a:tab pos="3830638" algn="l"/>
        </a:tabLst>
        <a:defRPr sz="3600" b="1">
          <a:solidFill>
            <a:srgbClr val="FFFEFE"/>
          </a:solidFill>
          <a:latin typeface="Calibri" pitchFamily="34" charset="0"/>
        </a:defRPr>
      </a:lvl5pPr>
      <a:lvl6pPr marL="457200" algn="l" rtl="0" fontAlgn="base">
        <a:spcBef>
          <a:spcPct val="0"/>
        </a:spcBef>
        <a:spcAft>
          <a:spcPct val="0"/>
        </a:spcAft>
        <a:tabLst>
          <a:tab pos="3830638" algn="l"/>
        </a:tabLst>
        <a:defRPr sz="3600" b="1">
          <a:solidFill>
            <a:srgbClr val="FFFEFE"/>
          </a:solidFill>
          <a:latin typeface="Calibri" pitchFamily="34" charset="0"/>
        </a:defRPr>
      </a:lvl6pPr>
      <a:lvl7pPr marL="914400" algn="l" rtl="0" fontAlgn="base">
        <a:spcBef>
          <a:spcPct val="0"/>
        </a:spcBef>
        <a:spcAft>
          <a:spcPct val="0"/>
        </a:spcAft>
        <a:tabLst>
          <a:tab pos="3830638" algn="l"/>
        </a:tabLst>
        <a:defRPr sz="3600" b="1">
          <a:solidFill>
            <a:srgbClr val="FFFEFE"/>
          </a:solidFill>
          <a:latin typeface="Calibri" pitchFamily="34" charset="0"/>
        </a:defRPr>
      </a:lvl7pPr>
      <a:lvl8pPr marL="1371600" algn="l" rtl="0" fontAlgn="base">
        <a:spcBef>
          <a:spcPct val="0"/>
        </a:spcBef>
        <a:spcAft>
          <a:spcPct val="0"/>
        </a:spcAft>
        <a:tabLst>
          <a:tab pos="3830638" algn="l"/>
        </a:tabLst>
        <a:defRPr sz="3600" b="1">
          <a:solidFill>
            <a:srgbClr val="FFFEFE"/>
          </a:solidFill>
          <a:latin typeface="Calibri" pitchFamily="34" charset="0"/>
        </a:defRPr>
      </a:lvl8pPr>
      <a:lvl9pPr marL="1828800" algn="l" rtl="0" fontAlgn="base">
        <a:spcBef>
          <a:spcPct val="0"/>
        </a:spcBef>
        <a:spcAft>
          <a:spcPct val="0"/>
        </a:spcAft>
        <a:tabLst>
          <a:tab pos="3830638" algn="l"/>
        </a:tabLst>
        <a:defRPr sz="3600" b="1">
          <a:solidFill>
            <a:srgbClr val="FFFEFE"/>
          </a:solidFill>
          <a:latin typeface="Calibri" pitchFamily="34" charset="0"/>
        </a:defRPr>
      </a:lvl9pPr>
    </p:titleStyle>
    <p:bodyStyle>
      <a:lvl1pPr marL="273050" indent="-273050" algn="l" rtl="0" fontAlgn="base">
        <a:spcBef>
          <a:spcPct val="20000"/>
        </a:spcBef>
        <a:spcAft>
          <a:spcPct val="0"/>
        </a:spcAft>
        <a:buClr>
          <a:srgbClr val="95B3D7"/>
        </a:buClr>
        <a:buFont typeface="Arial" charset="0"/>
        <a:buChar char="•"/>
        <a:defRPr sz="2400" kern="1200">
          <a:solidFill>
            <a:schemeClr val="tx2"/>
          </a:solidFill>
          <a:latin typeface="+mn-lt"/>
          <a:ea typeface="+mn-ea"/>
          <a:cs typeface="+mn-cs"/>
        </a:defRPr>
      </a:lvl1pPr>
      <a:lvl2pPr marL="547688" indent="-182563" algn="l" rtl="0" fontAlgn="base">
        <a:spcBef>
          <a:spcPct val="20000"/>
        </a:spcBef>
        <a:spcAft>
          <a:spcPct val="0"/>
        </a:spcAft>
        <a:buClr>
          <a:srgbClr val="95B3D7"/>
        </a:buClr>
        <a:buFont typeface="Arial" charset="0"/>
        <a:buChar char="•"/>
        <a:defRPr sz="2000" kern="1200">
          <a:solidFill>
            <a:schemeClr val="tx1"/>
          </a:solidFill>
          <a:latin typeface="+mn-lt"/>
          <a:ea typeface="+mn-ea"/>
          <a:cs typeface="+mn-cs"/>
        </a:defRPr>
      </a:lvl2pPr>
      <a:lvl3pPr marL="914400" indent="-228600" algn="l" rtl="0" fontAlgn="base">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fontAlgn="base">
        <a:spcBef>
          <a:spcPct val="20000"/>
        </a:spcBef>
        <a:spcAft>
          <a:spcPct val="0"/>
        </a:spcAft>
        <a:buClr>
          <a:srgbClr val="9BBB59"/>
        </a:buClr>
        <a:buFont typeface="Arial" charset="0"/>
        <a:buChar char="•"/>
        <a:defRPr kern="1200">
          <a:solidFill>
            <a:schemeClr val="tx1"/>
          </a:solidFill>
          <a:latin typeface="+mn-lt"/>
          <a:ea typeface="+mn-ea"/>
          <a:cs typeface="+mn-cs"/>
        </a:defRPr>
      </a:lvl4pPr>
      <a:lvl5pPr marL="1462088" indent="-228600" algn="l" rtl="0" fontAlgn="base">
        <a:spcBef>
          <a:spcPct val="20000"/>
        </a:spcBef>
        <a:spcAft>
          <a:spcPct val="0"/>
        </a:spcAft>
        <a:buClr>
          <a:srgbClr val="8064A2"/>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2" y="2420888"/>
            <a:ext cx="4419600" cy="1960367"/>
          </a:xfrm>
        </p:spPr>
        <p:txBody>
          <a:bodyPr>
            <a:noAutofit/>
          </a:bodyPr>
          <a:lstStyle/>
          <a:p>
            <a:pPr algn="ctr" fontAlgn="auto">
              <a:spcAft>
                <a:spcPts val="0"/>
              </a:spcAft>
              <a:defRPr/>
            </a:pPr>
            <a:r>
              <a:rPr lang="en-US" dirty="0" smtClean="0">
                <a:latin typeface="Arial" panose="020B0604020202020204" pitchFamily="34" charset="0"/>
                <a:cs typeface="Arial" panose="020B0604020202020204" pitchFamily="34" charset="0"/>
              </a:rPr>
              <a:t>Physiology of female body at pregnancy</a:t>
            </a:r>
            <a:endParaRPr lang="ru-RU" dirty="0">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229600" cy="854968"/>
          </a:xfrm>
        </p:spPr>
        <p:txBody>
          <a:bodyPr>
            <a:normAutofit fontScale="90000"/>
          </a:bodyPr>
          <a:lstStyle/>
          <a:p>
            <a:pPr algn="ctr" fontAlgn="auto">
              <a:spcAft>
                <a:spcPts val="0"/>
              </a:spcAft>
              <a:defRPr/>
            </a:pPr>
            <a:r>
              <a:rPr lang="en-US" u="sng" dirty="0">
                <a:solidFill>
                  <a:schemeClr val="accent6">
                    <a:tint val="1000"/>
                  </a:schemeClr>
                </a:solidFill>
                <a:latin typeface="Arial" panose="020B0604020202020204" pitchFamily="34" charset="0"/>
                <a:cs typeface="Arial" panose="020B0604020202020204" pitchFamily="34" charset="0"/>
              </a:rPr>
              <a:t>Pregnancy-related changes </a:t>
            </a:r>
            <a:r>
              <a:rPr lang="ru-RU" u="sng" dirty="0" smtClean="0">
                <a:solidFill>
                  <a:schemeClr val="accent6">
                    <a:tint val="1000"/>
                  </a:schemeClr>
                </a:solidFill>
                <a:latin typeface="Arial" panose="020B0604020202020204" pitchFamily="34" charset="0"/>
                <a:cs typeface="Arial" panose="020B0604020202020204" pitchFamily="34" charset="0"/>
              </a:rPr>
              <a:t/>
            </a:r>
            <a:br>
              <a:rPr lang="ru-RU" u="sng" dirty="0" smtClean="0">
                <a:solidFill>
                  <a:schemeClr val="accent6">
                    <a:tint val="1000"/>
                  </a:schemeClr>
                </a:solidFill>
                <a:latin typeface="Arial" panose="020B0604020202020204" pitchFamily="34" charset="0"/>
                <a:cs typeface="Arial" panose="020B0604020202020204" pitchFamily="34" charset="0"/>
              </a:rPr>
            </a:br>
            <a:r>
              <a:rPr lang="en-US" u="sng" dirty="0" smtClean="0">
                <a:solidFill>
                  <a:schemeClr val="accent6">
                    <a:tint val="1000"/>
                  </a:schemeClr>
                </a:solidFill>
                <a:latin typeface="Arial" panose="020B0604020202020204" pitchFamily="34" charset="0"/>
                <a:cs typeface="Arial" panose="020B0604020202020204" pitchFamily="34" charset="0"/>
              </a:rPr>
              <a:t>in </a:t>
            </a:r>
            <a:r>
              <a:rPr lang="en-US" u="sng" dirty="0">
                <a:solidFill>
                  <a:schemeClr val="accent6">
                    <a:tint val="1000"/>
                  </a:schemeClr>
                </a:solidFill>
                <a:latin typeface="Arial" panose="020B0604020202020204" pitchFamily="34" charset="0"/>
                <a:cs typeface="Arial" panose="020B0604020202020204" pitchFamily="34" charset="0"/>
              </a:rPr>
              <a:t>posture and joints</a:t>
            </a:r>
            <a:endParaRPr lang="ru-RU" u="sng" dirty="0">
              <a:solidFill>
                <a:schemeClr val="accent6">
                  <a:tint val="1000"/>
                </a:schemeClr>
              </a:solidFill>
              <a:latin typeface="Arial" panose="020B0604020202020204" pitchFamily="34" charset="0"/>
              <a:cs typeface="Arial" panose="020B0604020202020204" pitchFamily="34" charset="0"/>
            </a:endParaRPr>
          </a:p>
        </p:txBody>
      </p:sp>
      <p:sp>
        <p:nvSpPr>
          <p:cNvPr id="22530" name="Прямоугольник 2"/>
          <p:cNvSpPr>
            <a:spLocks noChangeArrowheads="1"/>
          </p:cNvSpPr>
          <p:nvPr/>
        </p:nvSpPr>
        <p:spPr bwMode="auto">
          <a:xfrm>
            <a:off x="117475" y="1484313"/>
            <a:ext cx="8918575" cy="4156075"/>
          </a:xfrm>
          <a:prstGeom prst="rect">
            <a:avLst/>
          </a:prstGeom>
          <a:noFill/>
          <a:ln w="9525">
            <a:noFill/>
            <a:miter lim="800000"/>
            <a:headEnd/>
            <a:tailEnd/>
          </a:ln>
        </p:spPr>
        <p:txBody>
          <a:bodyPr>
            <a:spAutoFit/>
          </a:bodyPr>
          <a:lstStyle/>
          <a:p>
            <a:pPr algn="just"/>
            <a:r>
              <a:rPr lang="en-US" sz="2400">
                <a:cs typeface="Arial" charset="0"/>
              </a:rPr>
              <a:t>A pregnant woman’s entire posture changes as the baby gets bigger. Her abdomen transforms from flat or concave (dished) to very convex (bulging outwards), increasing the curvature of her back. The weight of the fetus, the enlarged uterus, the placenta and the amniotic fluid (the bag of waters surrounding the baby), together with the increasing curvature of her back, puts a large strain on the woman’s bones and muscles. As a result, many pregnant women get back pain. Too much standing in one place or leaning forward can cause back pain, and so can hard physical work. Most kinds of back pain are normal in pregnancy, but it can also be a warning sign of a kidney infection.</a:t>
            </a:r>
            <a:endParaRPr lang="ru-RU" sz="2400">
              <a:cs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Прямоугольник 1"/>
          <p:cNvSpPr>
            <a:spLocks noChangeArrowheads="1"/>
          </p:cNvSpPr>
          <p:nvPr/>
        </p:nvSpPr>
        <p:spPr bwMode="auto">
          <a:xfrm>
            <a:off x="179388" y="333375"/>
            <a:ext cx="8713787" cy="1568450"/>
          </a:xfrm>
          <a:prstGeom prst="rect">
            <a:avLst/>
          </a:prstGeom>
          <a:noFill/>
          <a:ln w="9525">
            <a:noFill/>
            <a:miter lim="800000"/>
            <a:headEnd/>
            <a:tailEnd/>
          </a:ln>
        </p:spPr>
        <p:txBody>
          <a:bodyPr>
            <a:spAutoFit/>
          </a:bodyPr>
          <a:lstStyle/>
          <a:p>
            <a:pPr algn="just"/>
            <a:r>
              <a:rPr lang="en-US" sz="2000">
                <a:cs typeface="Arial" charset="0"/>
              </a:rPr>
              <a:t> </a:t>
            </a:r>
            <a:r>
              <a:rPr lang="en-US" sz="2400">
                <a:cs typeface="Arial" charset="0"/>
              </a:rPr>
              <a:t>In addition, progesterone causes a loosening of ligaments and joints throughout the body. Pregnant women may be at greater risk of sprains and strains because the ligaments are looser, and because their posture has changed.</a:t>
            </a:r>
            <a:endParaRPr lang="ru-RU" sz="2400">
              <a:cs typeface="Arial" charset="0"/>
            </a:endParaRPr>
          </a:p>
        </p:txBody>
      </p:sp>
      <p:pic>
        <p:nvPicPr>
          <p:cNvPr id="23554" name="Рисунок 3"/>
          <p:cNvPicPr>
            <a:picLocks noChangeAspect="1"/>
          </p:cNvPicPr>
          <p:nvPr/>
        </p:nvPicPr>
        <p:blipFill>
          <a:blip r:embed="rId2"/>
          <a:srcRect/>
          <a:stretch>
            <a:fillRect/>
          </a:stretch>
        </p:blipFill>
        <p:spPr bwMode="auto">
          <a:xfrm>
            <a:off x="755650" y="1989138"/>
            <a:ext cx="7704138" cy="45085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8229600" cy="580926"/>
          </a:xfrm>
        </p:spPr>
        <p:txBody>
          <a:bodyPr>
            <a:normAutofit fontScale="90000"/>
          </a:bodyPr>
          <a:lstStyle/>
          <a:p>
            <a:pPr fontAlgn="auto">
              <a:spcAft>
                <a:spcPts val="0"/>
              </a:spcAft>
              <a:defRPr/>
            </a:pPr>
            <a:r>
              <a:rPr lang="en-US" u="sng" dirty="0">
                <a:solidFill>
                  <a:schemeClr val="accent6">
                    <a:tint val="1000"/>
                  </a:schemeClr>
                </a:solidFill>
                <a:latin typeface="Arial" panose="020B0604020202020204" pitchFamily="34" charset="0"/>
                <a:cs typeface="Arial" panose="020B0604020202020204" pitchFamily="34" charset="0"/>
              </a:rPr>
              <a:t>Changes in the cardiovascular system</a:t>
            </a:r>
            <a:endParaRPr lang="ru-RU" u="sng" dirty="0">
              <a:solidFill>
                <a:schemeClr val="accent6">
                  <a:tint val="1000"/>
                </a:schemeClr>
              </a:solidFill>
              <a:latin typeface="Arial" panose="020B0604020202020204" pitchFamily="34" charset="0"/>
              <a:cs typeface="Arial" panose="020B0604020202020204" pitchFamily="34" charset="0"/>
            </a:endParaRPr>
          </a:p>
        </p:txBody>
      </p:sp>
      <p:sp>
        <p:nvSpPr>
          <p:cNvPr id="24578" name="Прямоугольник 2"/>
          <p:cNvSpPr>
            <a:spLocks noChangeArrowheads="1"/>
          </p:cNvSpPr>
          <p:nvPr/>
        </p:nvSpPr>
        <p:spPr bwMode="auto">
          <a:xfrm>
            <a:off x="323850" y="836613"/>
            <a:ext cx="8445500" cy="1570037"/>
          </a:xfrm>
          <a:prstGeom prst="rect">
            <a:avLst/>
          </a:prstGeom>
          <a:noFill/>
          <a:ln w="9525">
            <a:noFill/>
            <a:miter lim="800000"/>
            <a:headEnd/>
            <a:tailEnd/>
          </a:ln>
        </p:spPr>
        <p:txBody>
          <a:bodyPr>
            <a:spAutoFit/>
          </a:bodyPr>
          <a:lstStyle/>
          <a:p>
            <a:pPr algn="just"/>
            <a:r>
              <a:rPr lang="en-US" sz="2400">
                <a:cs typeface="Arial" charset="0"/>
              </a:rPr>
              <a:t>There are several significant changes in this complex system during pregnancy.</a:t>
            </a:r>
            <a:r>
              <a:rPr lang="ru-RU" sz="2400">
                <a:cs typeface="Arial" charset="0"/>
              </a:rPr>
              <a:t> </a:t>
            </a:r>
            <a:r>
              <a:rPr lang="en-US" sz="2400">
                <a:cs typeface="Arial" charset="0"/>
              </a:rPr>
              <a:t>The heart may increase in size during pregnancy due to an increase in its workload.</a:t>
            </a:r>
            <a:r>
              <a:rPr lang="ru-RU" sz="2400">
                <a:cs typeface="Arial" charset="0"/>
              </a:rPr>
              <a:t> </a:t>
            </a:r>
            <a:r>
              <a:rPr lang="en-US" sz="2400">
                <a:cs typeface="Arial" charset="0"/>
              </a:rPr>
              <a:t>Changes in cardiac output during pregnancy </a:t>
            </a:r>
            <a:r>
              <a:rPr lang="ru-RU" sz="2400">
                <a:cs typeface="Arial" charset="0"/>
              </a:rPr>
              <a:t>:</a:t>
            </a:r>
          </a:p>
        </p:txBody>
      </p:sp>
      <p:graphicFrame>
        <p:nvGraphicFramePr>
          <p:cNvPr id="4" name="Таблица 3"/>
          <p:cNvGraphicFramePr>
            <a:graphicFrameLocks noGrp="1"/>
          </p:cNvGraphicFramePr>
          <p:nvPr/>
        </p:nvGraphicFramePr>
        <p:xfrm>
          <a:off x="1042988" y="2478088"/>
          <a:ext cx="6783387" cy="2232025"/>
        </p:xfrm>
        <a:graphic>
          <a:graphicData uri="http://schemas.openxmlformats.org/drawingml/2006/table">
            <a:tbl>
              <a:tblPr firstRow="1" firstCol="1" bandRow="1" bandCol="1"/>
              <a:tblGrid>
                <a:gridCol w="3391250"/>
                <a:gridCol w="3391958"/>
              </a:tblGrid>
              <a:tr h="375182">
                <a:tc>
                  <a:txBody>
                    <a:bodyPr/>
                    <a:lstStyle/>
                    <a:p>
                      <a:pPr algn="ctr">
                        <a:spcAft>
                          <a:spcPts val="0"/>
                        </a:spcAft>
                      </a:pPr>
                      <a:r>
                        <a:rPr lang="en-US" sz="2400" u="sng" dirty="0">
                          <a:effectLst/>
                          <a:latin typeface="Arial" panose="020B0604020202020204" pitchFamily="34" charset="0"/>
                          <a:ea typeface="Times New Roman" panose="02020603050405020304" pitchFamily="18" charset="0"/>
                          <a:cs typeface="Arial" panose="020B0604020202020204" pitchFamily="34" charset="0"/>
                        </a:rPr>
                        <a:t>Woman’s condition</a:t>
                      </a:r>
                      <a:endParaRPr lang="ru-RU" sz="2800" u="sng"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dirty="0">
                          <a:effectLst/>
                          <a:latin typeface="Arial" panose="020B0604020202020204" pitchFamily="34" charset="0"/>
                          <a:ea typeface="Times New Roman" panose="02020603050405020304" pitchFamily="18" charset="0"/>
                          <a:cs typeface="Arial" panose="020B0604020202020204" pitchFamily="34" charset="0"/>
                        </a:rPr>
                        <a:t>Cardiac output (</a:t>
                      </a:r>
                      <a:r>
                        <a:rPr lang="en-US" sz="2400" dirty="0" err="1">
                          <a:effectLst/>
                          <a:latin typeface="Arial" panose="020B0604020202020204" pitchFamily="34" charset="0"/>
                          <a:ea typeface="Times New Roman" panose="02020603050405020304" pitchFamily="18" charset="0"/>
                          <a:cs typeface="Arial" panose="020B0604020202020204" pitchFamily="34" charset="0"/>
                        </a:rPr>
                        <a:t>litres</a:t>
                      </a:r>
                      <a:r>
                        <a:rPr lang="en-US" sz="2400" dirty="0">
                          <a:effectLst/>
                          <a:latin typeface="Arial" panose="020B0604020202020204" pitchFamily="34" charset="0"/>
                          <a:ea typeface="Times New Roman" panose="02020603050405020304" pitchFamily="18" charset="0"/>
                          <a:cs typeface="Arial" panose="020B0604020202020204" pitchFamily="34" charset="0"/>
                        </a:rPr>
                        <a:t> per minute)</a:t>
                      </a:r>
                      <a:endParaRPr lang="ru-RU"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182">
                <a:tc>
                  <a:txBody>
                    <a:bodyPr/>
                    <a:lstStyle/>
                    <a:p>
                      <a:pPr algn="ctr">
                        <a:spcAft>
                          <a:spcPts val="0"/>
                        </a:spcAft>
                      </a:pPr>
                      <a:r>
                        <a:rPr lang="en-US" sz="2400" dirty="0">
                          <a:effectLst/>
                          <a:latin typeface="Arial" panose="020B0604020202020204" pitchFamily="34" charset="0"/>
                          <a:ea typeface="Times New Roman" panose="02020603050405020304" pitchFamily="18" charset="0"/>
                          <a:cs typeface="Arial" panose="020B0604020202020204" pitchFamily="34" charset="0"/>
                        </a:rPr>
                        <a:t>non-pregnant, resting</a:t>
                      </a:r>
                      <a:endParaRPr lang="ru-RU"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a:effectLst/>
                          <a:latin typeface="Arial" panose="020B0604020202020204" pitchFamily="34" charset="0"/>
                          <a:ea typeface="Times New Roman" panose="02020603050405020304" pitchFamily="18" charset="0"/>
                          <a:cs typeface="Arial" panose="020B0604020202020204" pitchFamily="34" charset="0"/>
                        </a:rPr>
                        <a:t>2.5</a:t>
                      </a:r>
                      <a:endParaRPr lang="ru-RU" sz="2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182">
                <a:tc>
                  <a:txBody>
                    <a:bodyPr/>
                    <a:lstStyle/>
                    <a:p>
                      <a:pPr algn="ctr">
                        <a:spcAft>
                          <a:spcPts val="0"/>
                        </a:spcAft>
                      </a:pPr>
                      <a:r>
                        <a:rPr lang="en-US" sz="2400" dirty="0">
                          <a:effectLst/>
                          <a:latin typeface="Arial" panose="020B0604020202020204" pitchFamily="34" charset="0"/>
                          <a:ea typeface="Times New Roman" panose="02020603050405020304" pitchFamily="18" charset="0"/>
                          <a:cs typeface="Arial" panose="020B0604020202020204" pitchFamily="34" charset="0"/>
                        </a:rPr>
                        <a:t>end of 1st trimester</a:t>
                      </a:r>
                      <a:endParaRPr lang="ru-RU"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dirty="0">
                          <a:effectLst/>
                          <a:latin typeface="Arial" panose="020B0604020202020204" pitchFamily="34" charset="0"/>
                          <a:ea typeface="Times New Roman" panose="02020603050405020304" pitchFamily="18" charset="0"/>
                          <a:cs typeface="Arial" panose="020B0604020202020204" pitchFamily="34" charset="0"/>
                        </a:rPr>
                        <a:t>5</a:t>
                      </a:r>
                      <a:endParaRPr lang="ru-RU"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182">
                <a:tc>
                  <a:txBody>
                    <a:bodyPr/>
                    <a:lstStyle/>
                    <a:p>
                      <a:pPr algn="ctr">
                        <a:spcAft>
                          <a:spcPts val="0"/>
                        </a:spcAft>
                      </a:pPr>
                      <a:r>
                        <a:rPr lang="en-US" sz="2400" dirty="0">
                          <a:effectLst/>
                          <a:latin typeface="Arial" panose="020B0604020202020204" pitchFamily="34" charset="0"/>
                          <a:ea typeface="Times New Roman" panose="02020603050405020304" pitchFamily="18" charset="0"/>
                          <a:cs typeface="Arial" panose="020B0604020202020204" pitchFamily="34" charset="0"/>
                        </a:rPr>
                        <a:t>end of 2nd trimester</a:t>
                      </a:r>
                      <a:endParaRPr lang="ru-RU"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dirty="0">
                          <a:effectLst/>
                          <a:latin typeface="Arial" panose="020B0604020202020204" pitchFamily="34" charset="0"/>
                          <a:ea typeface="Times New Roman" panose="02020603050405020304" pitchFamily="18" charset="0"/>
                          <a:cs typeface="Arial" panose="020B0604020202020204" pitchFamily="34" charset="0"/>
                        </a:rPr>
                        <a:t>6</a:t>
                      </a:r>
                      <a:endParaRPr lang="ru-RU"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182">
                <a:tc>
                  <a:txBody>
                    <a:bodyPr/>
                    <a:lstStyle/>
                    <a:p>
                      <a:pPr algn="ctr">
                        <a:spcAft>
                          <a:spcPts val="0"/>
                        </a:spcAft>
                      </a:pPr>
                      <a:r>
                        <a:rPr lang="en-US" sz="2400">
                          <a:effectLst/>
                          <a:latin typeface="Arial" panose="020B0604020202020204" pitchFamily="34" charset="0"/>
                          <a:ea typeface="Times New Roman" panose="02020603050405020304" pitchFamily="18" charset="0"/>
                          <a:cs typeface="Arial" panose="020B0604020202020204" pitchFamily="34" charset="0"/>
                        </a:rPr>
                        <a:t>full-term</a:t>
                      </a:r>
                      <a:endParaRPr lang="ru-RU" sz="2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dirty="0">
                          <a:effectLst/>
                          <a:latin typeface="Arial" panose="020B0604020202020204" pitchFamily="34" charset="0"/>
                          <a:ea typeface="Times New Roman" panose="02020603050405020304" pitchFamily="18" charset="0"/>
                          <a:cs typeface="Arial" panose="020B0604020202020204" pitchFamily="34" charset="0"/>
                        </a:rPr>
                        <a:t>7</a:t>
                      </a:r>
                      <a:endParaRPr lang="ru-RU"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4599" name="Прямоугольник 4"/>
          <p:cNvSpPr>
            <a:spLocks noChangeArrowheads="1"/>
          </p:cNvSpPr>
          <p:nvPr/>
        </p:nvSpPr>
        <p:spPr bwMode="auto">
          <a:xfrm>
            <a:off x="153988" y="4802188"/>
            <a:ext cx="8785225" cy="1570037"/>
          </a:xfrm>
          <a:prstGeom prst="rect">
            <a:avLst/>
          </a:prstGeom>
          <a:noFill/>
          <a:ln w="9525">
            <a:noFill/>
            <a:miter lim="800000"/>
            <a:headEnd/>
            <a:tailEnd/>
          </a:ln>
        </p:spPr>
        <p:txBody>
          <a:bodyPr>
            <a:spAutoFit/>
          </a:bodyPr>
          <a:lstStyle/>
          <a:p>
            <a:pPr algn="just"/>
            <a:r>
              <a:rPr lang="en-US" sz="2400">
                <a:cs typeface="Arial" charset="0"/>
              </a:rPr>
              <a:t>During the second trimester of pregnancy, the mother’s heart at rest is working 40% harder than in her non-pregnant state. Most of this increase results from a more efficiently performing heart, which ejects more blood at each beat.</a:t>
            </a:r>
            <a:endParaRPr lang="ru-RU" sz="2400">
              <a:cs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0825" y="260350"/>
            <a:ext cx="8569325" cy="3048000"/>
          </a:xfrm>
          <a:prstGeom prst="rect">
            <a:avLst/>
          </a:prstGeom>
        </p:spPr>
        <p:txBody>
          <a:bodyPr>
            <a:spAutoFit/>
          </a:bodyPr>
          <a:lstStyle/>
          <a:p>
            <a:pPr fontAlgn="auto">
              <a:spcBef>
                <a:spcPts val="0"/>
              </a:spcBef>
              <a:spcAft>
                <a:spcPts val="0"/>
              </a:spcAft>
              <a:defRPr/>
            </a:pPr>
            <a:r>
              <a:rPr lang="en-US" sz="2400" dirty="0">
                <a:latin typeface="Arial" panose="020B0604020202020204" pitchFamily="34" charset="0"/>
                <a:cs typeface="Arial" panose="020B0604020202020204" pitchFamily="34" charset="0"/>
              </a:rPr>
              <a:t>The increase in cardiac output is caused by two changes in how the heart functions</a:t>
            </a:r>
            <a:r>
              <a:rPr lang="en-US" sz="2400" dirty="0">
                <a:latin typeface="Arial" panose="020B0604020202020204" pitchFamily="34" charset="0"/>
                <a:cs typeface="Arial" panose="020B0604020202020204" pitchFamily="34" charset="0"/>
              </a:rPr>
              <a:t>:</a:t>
            </a:r>
            <a:endParaRPr lang="ru-RU" sz="2400" dirty="0">
              <a:latin typeface="Arial" panose="020B0604020202020204" pitchFamily="34" charset="0"/>
              <a:cs typeface="Arial" panose="020B0604020202020204" pitchFamily="34" charset="0"/>
            </a:endParaRPr>
          </a:p>
          <a:p>
            <a:pPr marL="457200" indent="-457200" algn="just" fontAlgn="auto">
              <a:spcBef>
                <a:spcPts val="0"/>
              </a:spcBef>
              <a:spcAft>
                <a:spcPts val="0"/>
              </a:spcAft>
              <a:buFont typeface="+mj-lt"/>
              <a:buAutoNum type="arabicPeriod"/>
              <a:defRPr/>
            </a:pPr>
            <a:r>
              <a:rPr lang="en-US" sz="2400" u="sng" dirty="0">
                <a:latin typeface="Arial" panose="020B0604020202020204" pitchFamily="34" charset="0"/>
                <a:cs typeface="Arial" panose="020B0604020202020204" pitchFamily="34" charset="0"/>
              </a:rPr>
              <a:t>Increase </a:t>
            </a:r>
            <a:r>
              <a:rPr lang="en-US" sz="2400" u="sng" dirty="0">
                <a:latin typeface="Arial" panose="020B0604020202020204" pitchFamily="34" charset="0"/>
                <a:cs typeface="Arial" panose="020B0604020202020204" pitchFamily="34" charset="0"/>
              </a:rPr>
              <a:t>in the resting heart rate</a:t>
            </a:r>
            <a:r>
              <a:rPr lang="en-US" sz="2400" dirty="0">
                <a:latin typeface="Arial" panose="020B0604020202020204" pitchFamily="34" charset="0"/>
                <a:cs typeface="Arial" panose="020B0604020202020204" pitchFamily="34" charset="0"/>
              </a:rPr>
              <a:t>, i.e. the number of heart beats per minute. The heart rate is about 15 beats per minute higher in the pregnant woman</a:t>
            </a:r>
            <a:r>
              <a:rPr lang="en-US" sz="2400" dirty="0">
                <a:latin typeface="Arial" panose="020B0604020202020204" pitchFamily="34" charset="0"/>
                <a:cs typeface="Arial" panose="020B0604020202020204" pitchFamily="34" charset="0"/>
              </a:rPr>
              <a:t>.</a:t>
            </a:r>
            <a:endParaRPr lang="ru-RU" sz="2400" dirty="0">
              <a:latin typeface="Arial" panose="020B0604020202020204" pitchFamily="34" charset="0"/>
              <a:cs typeface="Arial" panose="020B0604020202020204" pitchFamily="34" charset="0"/>
            </a:endParaRPr>
          </a:p>
          <a:p>
            <a:pPr marL="457200" indent="-457200" algn="just" fontAlgn="auto">
              <a:spcBef>
                <a:spcPts val="0"/>
              </a:spcBef>
              <a:spcAft>
                <a:spcPts val="0"/>
              </a:spcAft>
              <a:buFont typeface="+mj-lt"/>
              <a:buAutoNum type="arabicPeriod"/>
              <a:defRPr/>
            </a:pPr>
            <a:r>
              <a:rPr lang="en-US" sz="2400" u="sng" dirty="0">
                <a:latin typeface="Arial" panose="020B0604020202020204" pitchFamily="34" charset="0"/>
                <a:cs typeface="Arial" panose="020B0604020202020204" pitchFamily="34" charset="0"/>
              </a:rPr>
              <a:t>Increase </a:t>
            </a:r>
            <a:r>
              <a:rPr lang="en-US" sz="2400" u="sng" dirty="0">
                <a:latin typeface="Arial" panose="020B0604020202020204" pitchFamily="34" charset="0"/>
                <a:cs typeface="Arial" panose="020B0604020202020204" pitchFamily="34" charset="0"/>
              </a:rPr>
              <a:t>in the stroke volume</a:t>
            </a:r>
            <a:r>
              <a:rPr lang="en-US" sz="2400" dirty="0">
                <a:latin typeface="Arial" panose="020B0604020202020204" pitchFamily="34" charset="0"/>
                <a:cs typeface="Arial" panose="020B0604020202020204" pitchFamily="34" charset="0"/>
              </a:rPr>
              <a:t>, i.e. the volume of blood pumped out of the heart in a single heart beat. It is about 7 </a:t>
            </a:r>
            <a:r>
              <a:rPr lang="en-US" sz="2400" dirty="0" err="1">
                <a:latin typeface="Arial" panose="020B0604020202020204" pitchFamily="34" charset="0"/>
                <a:cs typeface="Arial" panose="020B0604020202020204" pitchFamily="34" charset="0"/>
              </a:rPr>
              <a:t>millilitres</a:t>
            </a:r>
            <a:r>
              <a:rPr lang="en-US" sz="2400" dirty="0">
                <a:latin typeface="Arial" panose="020B0604020202020204" pitchFamily="34" charset="0"/>
                <a:cs typeface="Arial" panose="020B0604020202020204" pitchFamily="34" charset="0"/>
              </a:rPr>
              <a:t> (ml) larger per heart beat in the pregnant woman.</a:t>
            </a:r>
            <a:endParaRPr lang="ru-RU" sz="2400" dirty="0">
              <a:latin typeface="Arial" panose="020B0604020202020204" pitchFamily="34" charset="0"/>
              <a:cs typeface="Arial" panose="020B0604020202020204" pitchFamily="34" charset="0"/>
            </a:endParaRPr>
          </a:p>
        </p:txBody>
      </p:sp>
      <p:pic>
        <p:nvPicPr>
          <p:cNvPr id="25602" name="Рисунок 2"/>
          <p:cNvPicPr>
            <a:picLocks noChangeAspect="1"/>
          </p:cNvPicPr>
          <p:nvPr/>
        </p:nvPicPr>
        <p:blipFill>
          <a:blip r:embed="rId2"/>
          <a:srcRect/>
          <a:stretch>
            <a:fillRect/>
          </a:stretch>
        </p:blipFill>
        <p:spPr bwMode="auto">
          <a:xfrm>
            <a:off x="1063625" y="3429000"/>
            <a:ext cx="6943725" cy="29718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7000"/>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99792" y="188640"/>
            <a:ext cx="3466728" cy="652934"/>
          </a:xfrm>
        </p:spPr>
        <p:txBody>
          <a:bodyPr/>
          <a:lstStyle/>
          <a:p>
            <a:pPr algn="ctr" fontAlgn="auto">
              <a:spcAft>
                <a:spcPts val="0"/>
              </a:spcAft>
              <a:defRPr/>
            </a:pPr>
            <a:r>
              <a:rPr lang="en-US" u="sng" dirty="0">
                <a:solidFill>
                  <a:schemeClr val="accent6">
                    <a:tint val="1000"/>
                  </a:schemeClr>
                </a:solidFill>
                <a:latin typeface="Arial" panose="020B0604020202020204" pitchFamily="34" charset="0"/>
                <a:cs typeface="Arial" panose="020B0604020202020204" pitchFamily="34" charset="0"/>
              </a:rPr>
              <a:t>Blood volume</a:t>
            </a:r>
            <a:endParaRPr lang="ru-RU" u="sng" dirty="0">
              <a:solidFill>
                <a:schemeClr val="accent6">
                  <a:tint val="1000"/>
                </a:schemeClr>
              </a:solidFill>
              <a:latin typeface="Arial" panose="020B0604020202020204" pitchFamily="34" charset="0"/>
              <a:cs typeface="Arial" panose="020B0604020202020204" pitchFamily="34" charset="0"/>
            </a:endParaRPr>
          </a:p>
        </p:txBody>
      </p:sp>
      <p:sp>
        <p:nvSpPr>
          <p:cNvPr id="26627" name="Прямоугольник 2"/>
          <p:cNvSpPr>
            <a:spLocks noChangeArrowheads="1"/>
          </p:cNvSpPr>
          <p:nvPr/>
        </p:nvSpPr>
        <p:spPr bwMode="auto">
          <a:xfrm>
            <a:off x="179388" y="841375"/>
            <a:ext cx="8785225" cy="3786188"/>
          </a:xfrm>
          <a:prstGeom prst="rect">
            <a:avLst/>
          </a:prstGeom>
          <a:noFill/>
          <a:ln w="9525">
            <a:noFill/>
            <a:miter lim="800000"/>
            <a:headEnd/>
            <a:tailEnd/>
          </a:ln>
        </p:spPr>
        <p:txBody>
          <a:bodyPr>
            <a:spAutoFit/>
          </a:bodyPr>
          <a:lstStyle/>
          <a:p>
            <a:pPr algn="just"/>
            <a:r>
              <a:rPr lang="en-US" sz="2400">
                <a:cs typeface="Arial" charset="0"/>
              </a:rPr>
              <a:t>Blood volume (the total volume of blood in the circulation, measured in litres) increases gradually by 30-50 % in the pregnant woman, so by full term she has about 1.5 litres more blood than before the pregnancy. A higher circulating blood volume is required to provide extra blood flow through the placenta, so nutrients and oxygen can be delivered to the fetus. The increase in blood volume is caused by two changes: Increase in the volume of blood plasma (the fluid part of the blood); Increase in the number of red blood cells in the circulation.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t="-6000" b="-6000"/>
          </a:stretch>
        </a:blipFill>
        <a:effectLst/>
      </p:bgPr>
    </p:bg>
    <p:spTree>
      <p:nvGrpSpPr>
        <p:cNvPr id="1" name=""/>
        <p:cNvGrpSpPr/>
        <p:nvPr/>
      </p:nvGrpSpPr>
      <p:grpSpPr>
        <a:xfrm>
          <a:off x="0" y="0"/>
          <a:ext cx="0" cy="0"/>
          <a:chOff x="0" y="0"/>
          <a:chExt cx="0" cy="0"/>
        </a:xfrm>
      </p:grpSpPr>
      <p:sp>
        <p:nvSpPr>
          <p:cNvPr id="27650" name="Прямоугольник 1"/>
          <p:cNvSpPr>
            <a:spLocks noChangeArrowheads="1"/>
          </p:cNvSpPr>
          <p:nvPr/>
        </p:nvSpPr>
        <p:spPr bwMode="auto">
          <a:xfrm>
            <a:off x="179388" y="692150"/>
            <a:ext cx="8785225" cy="3048000"/>
          </a:xfrm>
          <a:prstGeom prst="rect">
            <a:avLst/>
          </a:prstGeom>
          <a:noFill/>
          <a:ln w="9525">
            <a:noFill/>
            <a:miter lim="800000"/>
            <a:headEnd/>
            <a:tailEnd/>
          </a:ln>
        </p:spPr>
        <p:txBody>
          <a:bodyPr>
            <a:spAutoFit/>
          </a:bodyPr>
          <a:lstStyle/>
          <a:p>
            <a:pPr algn="just"/>
            <a:r>
              <a:rPr lang="en-US" sz="2400" b="1">
                <a:cs typeface="Arial" charset="0"/>
              </a:rPr>
              <a:t>The volume of blood plasma increases after about the sixth week of pregnancy. It reaches its maximum level of approximately 50% above non-pregnant values by the second trimester, and maintains this until full term.</a:t>
            </a:r>
          </a:p>
          <a:p>
            <a:pPr algn="just"/>
            <a:r>
              <a:rPr lang="en-US" sz="2400" b="1">
                <a:cs typeface="Arial" charset="0"/>
              </a:rPr>
              <a:t>The total volume of red cells in the circulation increases by about 18% during pregnancy, in response to the extra oxygen requirements made by the maternal, placental and fetal tissues.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4448" y="0"/>
            <a:ext cx="8229600" cy="652934"/>
          </a:xfrm>
        </p:spPr>
        <p:txBody>
          <a:bodyPr/>
          <a:lstStyle/>
          <a:p>
            <a:pPr algn="ctr" fontAlgn="auto">
              <a:spcAft>
                <a:spcPts val="0"/>
              </a:spcAft>
              <a:defRPr/>
            </a:pPr>
            <a:r>
              <a:rPr lang="en-US" u="sng" dirty="0">
                <a:solidFill>
                  <a:schemeClr val="accent6">
                    <a:tint val="1000"/>
                  </a:schemeClr>
                </a:solidFill>
                <a:latin typeface="Arial" panose="020B0604020202020204" pitchFamily="34" charset="0"/>
                <a:cs typeface="Arial" panose="020B0604020202020204" pitchFamily="34" charset="0"/>
              </a:rPr>
              <a:t>Iron, </a:t>
            </a:r>
            <a:r>
              <a:rPr lang="en-US" u="sng" dirty="0" err="1">
                <a:solidFill>
                  <a:schemeClr val="accent6">
                    <a:tint val="1000"/>
                  </a:schemeClr>
                </a:solidFill>
                <a:latin typeface="Arial" panose="020B0604020202020204" pitchFamily="34" charset="0"/>
                <a:cs typeface="Arial" panose="020B0604020202020204" pitchFamily="34" charset="0"/>
              </a:rPr>
              <a:t>haemoglobin</a:t>
            </a:r>
            <a:r>
              <a:rPr lang="en-US" u="sng" dirty="0">
                <a:solidFill>
                  <a:schemeClr val="accent6">
                    <a:tint val="1000"/>
                  </a:schemeClr>
                </a:solidFill>
                <a:latin typeface="Arial" panose="020B0604020202020204" pitchFamily="34" charset="0"/>
                <a:cs typeface="Arial" panose="020B0604020202020204" pitchFamily="34" charset="0"/>
              </a:rPr>
              <a:t> and </a:t>
            </a:r>
            <a:r>
              <a:rPr lang="en-US" u="sng" dirty="0" err="1">
                <a:solidFill>
                  <a:schemeClr val="accent6">
                    <a:tint val="1000"/>
                  </a:schemeClr>
                </a:solidFill>
                <a:latin typeface="Arial" panose="020B0604020202020204" pitchFamily="34" charset="0"/>
                <a:cs typeface="Arial" panose="020B0604020202020204" pitchFamily="34" charset="0"/>
              </a:rPr>
              <a:t>anaemia</a:t>
            </a:r>
            <a:endParaRPr lang="ru-RU" u="sng" dirty="0">
              <a:solidFill>
                <a:schemeClr val="accent6">
                  <a:tint val="1000"/>
                </a:schemeClr>
              </a:solidFill>
              <a:latin typeface="Arial" panose="020B0604020202020204" pitchFamily="34" charset="0"/>
              <a:cs typeface="Arial" panose="020B0604020202020204" pitchFamily="34" charset="0"/>
            </a:endParaRPr>
          </a:p>
        </p:txBody>
      </p:sp>
      <p:sp>
        <p:nvSpPr>
          <p:cNvPr id="28674" name="Прямоугольник 2"/>
          <p:cNvSpPr>
            <a:spLocks noChangeArrowheads="1"/>
          </p:cNvSpPr>
          <p:nvPr/>
        </p:nvSpPr>
        <p:spPr bwMode="auto">
          <a:xfrm>
            <a:off x="306388" y="652463"/>
            <a:ext cx="8586787" cy="3048000"/>
          </a:xfrm>
          <a:prstGeom prst="rect">
            <a:avLst/>
          </a:prstGeom>
          <a:noFill/>
          <a:ln w="9525">
            <a:noFill/>
            <a:miter lim="800000"/>
            <a:headEnd/>
            <a:tailEnd/>
          </a:ln>
        </p:spPr>
        <p:txBody>
          <a:bodyPr>
            <a:spAutoFit/>
          </a:bodyPr>
          <a:lstStyle/>
          <a:p>
            <a:pPr algn="just"/>
            <a:r>
              <a:rPr lang="en-US" sz="2400">
                <a:cs typeface="Arial" charset="0"/>
              </a:rPr>
              <a:t>Although there is a constant increase in the number of red blood cells in the circulation during pregnancy, the increase in the volume of blood plasma is much larger. So even though the pregnant woman has more red blood cells than before she was pregnant, they are diluted in the much larger volume of blood plasma. The WHO recommends that the pregnant woman’s haemoglobin should not fall below 11 grams of haemoglobin per deciliter of blood (Hb 11g/d).</a:t>
            </a:r>
            <a:endParaRPr lang="ru-RU" sz="2400">
              <a:cs typeface="Arial" charset="0"/>
            </a:endParaRPr>
          </a:p>
        </p:txBody>
      </p:sp>
      <p:pic>
        <p:nvPicPr>
          <p:cNvPr id="28675" name="Рисунок 3"/>
          <p:cNvPicPr>
            <a:picLocks noChangeAspect="1"/>
          </p:cNvPicPr>
          <p:nvPr/>
        </p:nvPicPr>
        <p:blipFill>
          <a:blip r:embed="rId2"/>
          <a:srcRect/>
          <a:stretch>
            <a:fillRect/>
          </a:stretch>
        </p:blipFill>
        <p:spPr bwMode="auto">
          <a:xfrm>
            <a:off x="1835150" y="3700463"/>
            <a:ext cx="4968875" cy="292576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16632"/>
            <a:ext cx="6779096" cy="652934"/>
          </a:xfrm>
        </p:spPr>
        <p:txBody>
          <a:bodyPr/>
          <a:lstStyle/>
          <a:p>
            <a:pPr fontAlgn="auto">
              <a:spcAft>
                <a:spcPts val="0"/>
              </a:spcAft>
              <a:defRPr/>
            </a:pPr>
            <a:r>
              <a:rPr lang="en-US" u="sng" dirty="0">
                <a:solidFill>
                  <a:schemeClr val="accent6">
                    <a:tint val="1000"/>
                  </a:schemeClr>
                </a:solidFill>
                <a:latin typeface="Arial" panose="020B0604020202020204" pitchFamily="34" charset="0"/>
                <a:cs typeface="Arial" panose="020B0604020202020204" pitchFamily="34" charset="0"/>
              </a:rPr>
              <a:t>Blood pressure in pregnancy</a:t>
            </a:r>
            <a:endParaRPr lang="ru-RU" u="sng" dirty="0">
              <a:solidFill>
                <a:schemeClr val="accent6">
                  <a:tint val="1000"/>
                </a:schemeClr>
              </a:solidFill>
              <a:latin typeface="Arial" panose="020B0604020202020204" pitchFamily="34" charset="0"/>
              <a:cs typeface="Arial" panose="020B0604020202020204" pitchFamily="34" charset="0"/>
            </a:endParaRPr>
          </a:p>
        </p:txBody>
      </p:sp>
      <p:sp>
        <p:nvSpPr>
          <p:cNvPr id="29698" name="Прямоугольник 2"/>
          <p:cNvSpPr>
            <a:spLocks noChangeArrowheads="1"/>
          </p:cNvSpPr>
          <p:nvPr/>
        </p:nvSpPr>
        <p:spPr bwMode="auto">
          <a:xfrm>
            <a:off x="250825" y="769938"/>
            <a:ext cx="5184775" cy="5632450"/>
          </a:xfrm>
          <a:prstGeom prst="rect">
            <a:avLst/>
          </a:prstGeom>
          <a:noFill/>
          <a:ln w="9525">
            <a:noFill/>
            <a:miter lim="800000"/>
            <a:headEnd/>
            <a:tailEnd/>
          </a:ln>
        </p:spPr>
        <p:txBody>
          <a:bodyPr>
            <a:spAutoFit/>
          </a:bodyPr>
          <a:lstStyle/>
          <a:p>
            <a:pPr algn="just"/>
            <a:r>
              <a:rPr lang="en-US" sz="2400">
                <a:cs typeface="Arial" charset="0"/>
              </a:rPr>
              <a:t>We said earlier that progesterone causes the ligaments and joints to loosen during pregnancy. It also acts with some other natural chemicals in the body to cause the muscular walls of the blood vessels to relax slightly. The result is that there is less resistance to the flow of blood around the body, because the same volume of blood is circulating in slightly wider blood vessels. Blood pressure (BP) refers to how hard the blood is ‘pushing’ on the walls of the major blood vessels as it is pumped around the body by the heart.</a:t>
            </a:r>
            <a:endParaRPr lang="ru-RU" sz="2400">
              <a:cs typeface="Arial" charset="0"/>
            </a:endParaRPr>
          </a:p>
        </p:txBody>
      </p:sp>
      <p:pic>
        <p:nvPicPr>
          <p:cNvPr id="29699" name="Рисунок 3"/>
          <p:cNvPicPr>
            <a:picLocks noChangeAspect="1"/>
          </p:cNvPicPr>
          <p:nvPr/>
        </p:nvPicPr>
        <p:blipFill>
          <a:blip r:embed="rId2"/>
          <a:srcRect/>
          <a:stretch>
            <a:fillRect/>
          </a:stretch>
        </p:blipFill>
        <p:spPr bwMode="auto">
          <a:xfrm>
            <a:off x="5435600" y="3644900"/>
            <a:ext cx="3484563" cy="2322513"/>
          </a:xfrm>
          <a:prstGeom prst="rect">
            <a:avLst/>
          </a:prstGeom>
          <a:noFill/>
          <a:ln w="9525">
            <a:noFill/>
            <a:miter lim="800000"/>
            <a:headEnd/>
            <a:tailEnd/>
          </a:ln>
        </p:spPr>
      </p:pic>
      <p:pic>
        <p:nvPicPr>
          <p:cNvPr id="29700" name="Рисунок 4"/>
          <p:cNvPicPr>
            <a:picLocks noChangeAspect="1"/>
          </p:cNvPicPr>
          <p:nvPr/>
        </p:nvPicPr>
        <p:blipFill>
          <a:blip r:embed="rId3"/>
          <a:srcRect/>
          <a:stretch>
            <a:fillRect/>
          </a:stretch>
        </p:blipFill>
        <p:spPr bwMode="auto">
          <a:xfrm>
            <a:off x="5654675" y="981075"/>
            <a:ext cx="3048000" cy="2032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Прямоугольник 1"/>
          <p:cNvSpPr>
            <a:spLocks noChangeArrowheads="1"/>
          </p:cNvSpPr>
          <p:nvPr/>
        </p:nvSpPr>
        <p:spPr bwMode="auto">
          <a:xfrm>
            <a:off x="107950" y="188913"/>
            <a:ext cx="8856663" cy="3028950"/>
          </a:xfrm>
          <a:prstGeom prst="rect">
            <a:avLst/>
          </a:prstGeom>
          <a:noFill/>
          <a:ln w="9525">
            <a:noFill/>
            <a:miter lim="800000"/>
            <a:headEnd/>
            <a:tailEnd/>
          </a:ln>
        </p:spPr>
        <p:txBody>
          <a:bodyPr>
            <a:spAutoFit/>
          </a:bodyPr>
          <a:lstStyle/>
          <a:p>
            <a:pPr algn="just">
              <a:lnSpc>
                <a:spcPct val="115000"/>
              </a:lnSpc>
              <a:spcAft>
                <a:spcPts val="1000"/>
              </a:spcAft>
            </a:pPr>
            <a:r>
              <a:rPr lang="en-US" sz="2400">
                <a:ea typeface="Times New Roman" pitchFamily="18" charset="0"/>
                <a:cs typeface="Arial" charset="0"/>
              </a:rPr>
              <a:t>Lower blood pressure is particularly common in early pregnancy. Many women report occasionally feeling dizzy in the first trimester, because less blood and less oxygen is being pumped to the brain. Progesterone can also cause a sudden larger relaxation in the blood vessels, resulting in an acute feeling of dizziness, or even a brief loss of consciousness (passing out).</a:t>
            </a:r>
            <a:endParaRPr lang="ru-RU" sz="2800">
              <a:ea typeface="Times New Roman" pitchFamily="18" charset="0"/>
              <a:cs typeface="Arial" charset="0"/>
            </a:endParaRPr>
          </a:p>
        </p:txBody>
      </p:sp>
      <p:pic>
        <p:nvPicPr>
          <p:cNvPr id="30722" name="Рисунок 2"/>
          <p:cNvPicPr>
            <a:picLocks noChangeAspect="1"/>
          </p:cNvPicPr>
          <p:nvPr/>
        </p:nvPicPr>
        <p:blipFill>
          <a:blip r:embed="rId2"/>
          <a:srcRect/>
          <a:stretch>
            <a:fillRect/>
          </a:stretch>
        </p:blipFill>
        <p:spPr bwMode="auto">
          <a:xfrm>
            <a:off x="1641475" y="3357563"/>
            <a:ext cx="5789613" cy="3255962"/>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Прямоугольник 1"/>
          <p:cNvSpPr>
            <a:spLocks noChangeArrowheads="1"/>
          </p:cNvSpPr>
          <p:nvPr/>
        </p:nvSpPr>
        <p:spPr bwMode="auto">
          <a:xfrm>
            <a:off x="250825" y="188913"/>
            <a:ext cx="8642350" cy="2862262"/>
          </a:xfrm>
          <a:prstGeom prst="rect">
            <a:avLst/>
          </a:prstGeom>
          <a:noFill/>
          <a:ln w="9525">
            <a:noFill/>
            <a:miter lim="800000"/>
            <a:headEnd/>
            <a:tailEnd/>
          </a:ln>
        </p:spPr>
        <p:txBody>
          <a:bodyPr>
            <a:spAutoFit/>
          </a:bodyPr>
          <a:lstStyle/>
          <a:p>
            <a:pPr algn="just"/>
            <a:r>
              <a:rPr lang="en-US" sz="2000">
                <a:cs typeface="Arial" charset="0"/>
              </a:rPr>
              <a:t>Another cause of dizziness can result from lying flat on the back. This is more common after 24 weeks of pregnancy, but it can happen earlier during twin pregnancies, or conditions that increase the volume of amniotic fluid (waters surrounding the fetus). When a pregnant woman is lying flat on her back, the weight of her uterus and its contents compresses the large blood vessel (vena cava) leading from her lower body to the heart. When this blood vessel is squashed, the blood flow back to the heart is reduced, which in turn leads to a reduction in the blood flow out of the heart to the rest of the body.</a:t>
            </a:r>
            <a:endParaRPr lang="ru-RU" sz="2000">
              <a:cs typeface="Arial" charset="0"/>
            </a:endParaRPr>
          </a:p>
        </p:txBody>
      </p:sp>
      <p:pic>
        <p:nvPicPr>
          <p:cNvPr id="31746" name="Рисунок 2"/>
          <p:cNvPicPr>
            <a:picLocks noChangeAspect="1"/>
          </p:cNvPicPr>
          <p:nvPr/>
        </p:nvPicPr>
        <p:blipFill>
          <a:blip r:embed="rId2"/>
          <a:srcRect/>
          <a:stretch>
            <a:fillRect/>
          </a:stretch>
        </p:blipFill>
        <p:spPr bwMode="auto">
          <a:xfrm>
            <a:off x="1908175" y="3051175"/>
            <a:ext cx="5505450" cy="33909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Прямоугольник 1"/>
          <p:cNvSpPr>
            <a:spLocks noChangeArrowheads="1"/>
          </p:cNvSpPr>
          <p:nvPr/>
        </p:nvSpPr>
        <p:spPr bwMode="auto">
          <a:xfrm>
            <a:off x="107950" y="263525"/>
            <a:ext cx="5543550" cy="5632450"/>
          </a:xfrm>
          <a:prstGeom prst="rect">
            <a:avLst/>
          </a:prstGeom>
          <a:noFill/>
          <a:ln w="9525">
            <a:noFill/>
            <a:miter lim="800000"/>
            <a:headEnd/>
            <a:tailEnd/>
          </a:ln>
        </p:spPr>
        <p:txBody>
          <a:bodyPr>
            <a:spAutoFit/>
          </a:bodyPr>
          <a:lstStyle/>
          <a:p>
            <a:pPr marL="342900" indent="-342900">
              <a:buFont typeface="Arial" charset="0"/>
              <a:buChar char="•"/>
            </a:pPr>
            <a:r>
              <a:rPr lang="en-US" sz="2400">
                <a:cs typeface="Arial" charset="0"/>
              </a:rPr>
              <a:t>Oestrogen and progesterone are the chief pregnancy hormones.</a:t>
            </a:r>
          </a:p>
          <a:p>
            <a:pPr marL="342900" indent="-342900">
              <a:buFont typeface="Arial" charset="0"/>
              <a:buChar char="•"/>
            </a:pPr>
            <a:endParaRPr lang="en-US" sz="2400">
              <a:cs typeface="Arial" charset="0"/>
            </a:endParaRPr>
          </a:p>
          <a:p>
            <a:pPr marL="342900" indent="-342900">
              <a:buFont typeface="Arial" charset="0"/>
              <a:buChar char="•"/>
            </a:pPr>
            <a:endParaRPr lang="en-US" sz="2400">
              <a:cs typeface="Arial" charset="0"/>
            </a:endParaRPr>
          </a:p>
          <a:p>
            <a:pPr marL="342900" indent="-342900">
              <a:buFont typeface="Arial" charset="0"/>
              <a:buChar char="•"/>
            </a:pPr>
            <a:r>
              <a:rPr lang="en-US" sz="2400">
                <a:cs typeface="Arial" charset="0"/>
              </a:rPr>
              <a:t>High levels of progesterone cause some internal structures to increase in size, including the uterus which changes from the size of a small pear in its non-pregnant state to five times its normal size at full term.</a:t>
            </a:r>
          </a:p>
          <a:p>
            <a:pPr marL="342900" indent="-342900">
              <a:buFont typeface="Arial" charset="0"/>
              <a:buChar char="•"/>
            </a:pPr>
            <a:endParaRPr lang="en-US" sz="2400">
              <a:cs typeface="Arial" charset="0"/>
            </a:endParaRPr>
          </a:p>
          <a:p>
            <a:pPr marL="342900" indent="-342900">
              <a:buFont typeface="Arial" charset="0"/>
              <a:buChar char="•"/>
            </a:pPr>
            <a:endParaRPr lang="en-US" sz="2400">
              <a:cs typeface="Arial" charset="0"/>
            </a:endParaRPr>
          </a:p>
          <a:p>
            <a:pPr marL="342900" indent="-342900">
              <a:buFont typeface="Arial" charset="0"/>
              <a:buChar char="•"/>
            </a:pPr>
            <a:r>
              <a:rPr lang="en-US" sz="2400">
                <a:cs typeface="Arial" charset="0"/>
              </a:rPr>
              <a:t>The expected increase in weight of the mother in an average pregnancy is 9-12 kg.</a:t>
            </a:r>
          </a:p>
        </p:txBody>
      </p:sp>
      <p:pic>
        <p:nvPicPr>
          <p:cNvPr id="14338" name="Рисунок 2"/>
          <p:cNvPicPr>
            <a:picLocks noChangeAspect="1"/>
          </p:cNvPicPr>
          <p:nvPr/>
        </p:nvPicPr>
        <p:blipFill>
          <a:blip r:embed="rId2"/>
          <a:srcRect/>
          <a:stretch>
            <a:fillRect/>
          </a:stretch>
        </p:blipFill>
        <p:spPr bwMode="auto">
          <a:xfrm>
            <a:off x="5795963" y="260350"/>
            <a:ext cx="3141662" cy="2366963"/>
          </a:xfrm>
          <a:prstGeom prst="rect">
            <a:avLst/>
          </a:prstGeom>
          <a:noFill/>
          <a:ln w="9525">
            <a:noFill/>
            <a:miter lim="800000"/>
            <a:headEnd/>
            <a:tailEnd/>
          </a:ln>
        </p:spPr>
      </p:pic>
      <p:pic>
        <p:nvPicPr>
          <p:cNvPr id="14339" name="Рисунок 3"/>
          <p:cNvPicPr>
            <a:picLocks noChangeAspect="1"/>
          </p:cNvPicPr>
          <p:nvPr/>
        </p:nvPicPr>
        <p:blipFill>
          <a:blip r:embed="rId3"/>
          <a:srcRect/>
          <a:stretch>
            <a:fillRect/>
          </a:stretch>
        </p:blipFill>
        <p:spPr bwMode="auto">
          <a:xfrm>
            <a:off x="5927725" y="2924175"/>
            <a:ext cx="3014663" cy="3357563"/>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Рисунок 1"/>
          <p:cNvPicPr>
            <a:picLocks noChangeAspect="1"/>
          </p:cNvPicPr>
          <p:nvPr/>
        </p:nvPicPr>
        <p:blipFill>
          <a:blip r:embed="rId2"/>
          <a:srcRect/>
          <a:stretch>
            <a:fillRect/>
          </a:stretch>
        </p:blipFill>
        <p:spPr bwMode="auto">
          <a:xfrm>
            <a:off x="250825" y="549275"/>
            <a:ext cx="8569325" cy="5688013"/>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188640"/>
            <a:ext cx="7787208" cy="580926"/>
          </a:xfrm>
        </p:spPr>
        <p:txBody>
          <a:bodyPr>
            <a:normAutofit fontScale="90000"/>
          </a:bodyPr>
          <a:lstStyle/>
          <a:p>
            <a:pPr fontAlgn="auto">
              <a:spcAft>
                <a:spcPts val="0"/>
              </a:spcAft>
              <a:defRPr/>
            </a:pPr>
            <a:r>
              <a:rPr lang="en-US" u="sng" dirty="0">
                <a:solidFill>
                  <a:schemeClr val="accent6">
                    <a:tint val="1000"/>
                  </a:schemeClr>
                </a:solidFill>
                <a:latin typeface="Arial" panose="020B0604020202020204" pitchFamily="34" charset="0"/>
                <a:cs typeface="Arial" panose="020B0604020202020204" pitchFamily="34" charset="0"/>
              </a:rPr>
              <a:t>Exercise and blood flow in pregnancy</a:t>
            </a:r>
            <a:endParaRPr lang="ru-RU" u="sng" dirty="0">
              <a:solidFill>
                <a:schemeClr val="accent6">
                  <a:tint val="1000"/>
                </a:schemeClr>
              </a:solidFill>
              <a:latin typeface="Arial" panose="020B0604020202020204" pitchFamily="34" charset="0"/>
              <a:cs typeface="Arial" panose="020B0604020202020204" pitchFamily="34" charset="0"/>
            </a:endParaRPr>
          </a:p>
        </p:txBody>
      </p:sp>
      <p:sp>
        <p:nvSpPr>
          <p:cNvPr id="33794" name="Прямоугольник 2"/>
          <p:cNvSpPr>
            <a:spLocks noChangeArrowheads="1"/>
          </p:cNvSpPr>
          <p:nvPr/>
        </p:nvSpPr>
        <p:spPr bwMode="auto">
          <a:xfrm>
            <a:off x="250825" y="735013"/>
            <a:ext cx="5041900" cy="5632450"/>
          </a:xfrm>
          <a:prstGeom prst="rect">
            <a:avLst/>
          </a:prstGeom>
          <a:noFill/>
          <a:ln w="9525">
            <a:noFill/>
            <a:miter lim="800000"/>
            <a:headEnd/>
            <a:tailEnd/>
          </a:ln>
        </p:spPr>
        <p:txBody>
          <a:bodyPr>
            <a:spAutoFit/>
          </a:bodyPr>
          <a:lstStyle/>
          <a:p>
            <a:pPr algn="just"/>
            <a:r>
              <a:rPr lang="en-US" sz="2400">
                <a:cs typeface="Arial" charset="0"/>
              </a:rPr>
              <a:t>The weight gain in pregnant women increases the workload on the body from any physical activity. Steady, non-violent exercise is good for the mother because it prepares her body for labour, but sudden strong exercise, or working for too many hours without a break, may make her feel dizzy. This is because the reduced blood pressure and slight physiological anaemia cannot keep pace with the demand of her body for more oxygen. So, having too much or too little exercise should be avoided in pregnancy.</a:t>
            </a:r>
            <a:endParaRPr lang="ru-RU" sz="2400">
              <a:cs typeface="Arial" charset="0"/>
            </a:endParaRPr>
          </a:p>
        </p:txBody>
      </p:sp>
      <p:pic>
        <p:nvPicPr>
          <p:cNvPr id="33795" name="Рисунок 3"/>
          <p:cNvPicPr>
            <a:picLocks noChangeAspect="1"/>
          </p:cNvPicPr>
          <p:nvPr/>
        </p:nvPicPr>
        <p:blipFill>
          <a:blip r:embed="rId2"/>
          <a:srcRect/>
          <a:stretch>
            <a:fillRect/>
          </a:stretch>
        </p:blipFill>
        <p:spPr bwMode="auto">
          <a:xfrm>
            <a:off x="5508625" y="1196975"/>
            <a:ext cx="3265488" cy="4081463"/>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Прямоугольник 1"/>
          <p:cNvSpPr>
            <a:spLocks noChangeArrowheads="1"/>
          </p:cNvSpPr>
          <p:nvPr/>
        </p:nvSpPr>
        <p:spPr bwMode="auto">
          <a:xfrm>
            <a:off x="250825" y="188913"/>
            <a:ext cx="8642350" cy="2246312"/>
          </a:xfrm>
          <a:prstGeom prst="rect">
            <a:avLst/>
          </a:prstGeom>
          <a:noFill/>
          <a:ln w="9525">
            <a:noFill/>
            <a:miter lim="800000"/>
            <a:headEnd/>
            <a:tailEnd/>
          </a:ln>
        </p:spPr>
        <p:txBody>
          <a:bodyPr>
            <a:spAutoFit/>
          </a:bodyPr>
          <a:lstStyle/>
          <a:p>
            <a:pPr algn="just"/>
            <a:r>
              <a:rPr lang="en-US" sz="2000">
                <a:cs typeface="Arial" charset="0"/>
              </a:rPr>
              <a:t>A pregnant woman should not do exercises where she is lying on her back, due to the compression of the major blood vessels returning blood to her heart. Strong exercise may lead to decreased blood flow to the uterus because blood is diverted to the muscles, but this has not been shown to have any long-term effects on the baby. Pregnant women should not exercise vigorously in hot weather, or if it makes them breathless, or if there are known risk factors such as a history of miscarriage.</a:t>
            </a:r>
            <a:endParaRPr lang="ru-RU" sz="2000">
              <a:cs typeface="Arial" charset="0"/>
            </a:endParaRPr>
          </a:p>
        </p:txBody>
      </p:sp>
      <p:pic>
        <p:nvPicPr>
          <p:cNvPr id="34818" name="Рисунок 2"/>
          <p:cNvPicPr>
            <a:picLocks noChangeAspect="1"/>
          </p:cNvPicPr>
          <p:nvPr/>
        </p:nvPicPr>
        <p:blipFill>
          <a:blip r:embed="rId2"/>
          <a:srcRect/>
          <a:stretch>
            <a:fillRect/>
          </a:stretch>
        </p:blipFill>
        <p:spPr bwMode="auto">
          <a:xfrm>
            <a:off x="1547813" y="2636838"/>
            <a:ext cx="5651500" cy="376872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260648"/>
            <a:ext cx="5194920" cy="652934"/>
          </a:xfrm>
        </p:spPr>
        <p:txBody>
          <a:bodyPr/>
          <a:lstStyle/>
          <a:p>
            <a:pPr fontAlgn="auto">
              <a:spcAft>
                <a:spcPts val="0"/>
              </a:spcAft>
              <a:defRPr/>
            </a:pPr>
            <a:r>
              <a:rPr lang="en-US" u="sng" dirty="0" err="1">
                <a:solidFill>
                  <a:schemeClr val="accent6">
                    <a:tint val="1000"/>
                  </a:schemeClr>
                </a:solidFill>
                <a:latin typeface="Arial" panose="020B0604020202020204" pitchFamily="34" charset="0"/>
                <a:cs typeface="Arial" panose="020B0604020202020204" pitchFamily="34" charset="0"/>
              </a:rPr>
              <a:t>Oedema</a:t>
            </a:r>
            <a:r>
              <a:rPr lang="en-US" u="sng" dirty="0">
                <a:solidFill>
                  <a:schemeClr val="accent6">
                    <a:tint val="1000"/>
                  </a:schemeClr>
                </a:solidFill>
                <a:latin typeface="Arial" panose="020B0604020202020204" pitchFamily="34" charset="0"/>
                <a:cs typeface="Arial" panose="020B0604020202020204" pitchFamily="34" charset="0"/>
              </a:rPr>
              <a:t> in pregnancy </a:t>
            </a:r>
            <a:endParaRPr lang="ru-RU" u="sng" dirty="0">
              <a:solidFill>
                <a:schemeClr val="accent6">
                  <a:tint val="1000"/>
                </a:schemeClr>
              </a:solidFill>
              <a:latin typeface="Arial" panose="020B0604020202020204" pitchFamily="34" charset="0"/>
              <a:cs typeface="Arial" panose="020B0604020202020204" pitchFamily="34" charset="0"/>
            </a:endParaRPr>
          </a:p>
        </p:txBody>
      </p:sp>
      <p:sp>
        <p:nvSpPr>
          <p:cNvPr id="35842" name="Прямоугольник 2"/>
          <p:cNvSpPr>
            <a:spLocks noChangeArrowheads="1"/>
          </p:cNvSpPr>
          <p:nvPr/>
        </p:nvSpPr>
        <p:spPr bwMode="auto">
          <a:xfrm>
            <a:off x="250825" y="912813"/>
            <a:ext cx="8642350" cy="2247900"/>
          </a:xfrm>
          <a:prstGeom prst="rect">
            <a:avLst/>
          </a:prstGeom>
          <a:noFill/>
          <a:ln w="9525">
            <a:noFill/>
            <a:miter lim="800000"/>
            <a:headEnd/>
            <a:tailEnd/>
          </a:ln>
        </p:spPr>
        <p:txBody>
          <a:bodyPr>
            <a:spAutoFit/>
          </a:bodyPr>
          <a:lstStyle/>
          <a:p>
            <a:pPr algn="just"/>
            <a:r>
              <a:rPr lang="en-US" sz="2000">
                <a:ea typeface="Times New Roman" pitchFamily="18" charset="0"/>
                <a:cs typeface="Arial" charset="0"/>
              </a:rPr>
              <a:t>A combination of the slight increase in the permeability of the smallest of blood vessels (they allow more fluid to leak out into the tissues), the additional weight of the uterus, and the downward force of gravity, slow down the rate at which blood is pumped back to the heart from the lower half of the body. Fluid often collects in the tissues of the legs and feet of pregnant women after the first trimester, instead of being absorbed into the blood circulation. </a:t>
            </a:r>
            <a:endParaRPr lang="ru-RU" sz="2000">
              <a:ea typeface="Times New Roman" pitchFamily="18" charset="0"/>
              <a:cs typeface="Arial" charset="0"/>
            </a:endParaRPr>
          </a:p>
        </p:txBody>
      </p:sp>
      <p:pic>
        <p:nvPicPr>
          <p:cNvPr id="35843" name="Рисунок 3"/>
          <p:cNvPicPr>
            <a:picLocks noChangeAspect="1"/>
          </p:cNvPicPr>
          <p:nvPr/>
        </p:nvPicPr>
        <p:blipFill>
          <a:blip r:embed="rId2"/>
          <a:srcRect/>
          <a:stretch>
            <a:fillRect/>
          </a:stretch>
        </p:blipFill>
        <p:spPr bwMode="auto">
          <a:xfrm>
            <a:off x="5292725" y="3160713"/>
            <a:ext cx="3284538" cy="3284537"/>
          </a:xfrm>
          <a:prstGeom prst="rect">
            <a:avLst/>
          </a:prstGeom>
          <a:noFill/>
          <a:ln w="9525">
            <a:noFill/>
            <a:miter lim="800000"/>
            <a:headEnd/>
            <a:tailEnd/>
          </a:ln>
        </p:spPr>
      </p:pic>
      <p:pic>
        <p:nvPicPr>
          <p:cNvPr id="35844" name="Рисунок 4"/>
          <p:cNvPicPr>
            <a:picLocks noChangeAspect="1"/>
          </p:cNvPicPr>
          <p:nvPr/>
        </p:nvPicPr>
        <p:blipFill>
          <a:blip r:embed="rId3"/>
          <a:srcRect/>
          <a:stretch>
            <a:fillRect/>
          </a:stretch>
        </p:blipFill>
        <p:spPr bwMode="auto">
          <a:xfrm>
            <a:off x="250825" y="3160713"/>
            <a:ext cx="4926013" cy="3284537"/>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Прямоугольник 1"/>
          <p:cNvSpPr>
            <a:spLocks noChangeArrowheads="1"/>
          </p:cNvSpPr>
          <p:nvPr/>
        </p:nvSpPr>
        <p:spPr bwMode="auto">
          <a:xfrm>
            <a:off x="250825" y="188913"/>
            <a:ext cx="8713788" cy="2862262"/>
          </a:xfrm>
          <a:prstGeom prst="rect">
            <a:avLst/>
          </a:prstGeom>
          <a:noFill/>
          <a:ln w="9525">
            <a:noFill/>
            <a:miter lim="800000"/>
            <a:headEnd/>
            <a:tailEnd/>
          </a:ln>
        </p:spPr>
        <p:txBody>
          <a:bodyPr>
            <a:spAutoFit/>
          </a:bodyPr>
          <a:lstStyle/>
          <a:p>
            <a:pPr algn="just"/>
            <a:r>
              <a:rPr lang="en-US" sz="2000">
                <a:cs typeface="Arial" charset="0"/>
              </a:rPr>
              <a:t>It is a common condition in pregnant women, particularly if they stand for a long time during the day. Oedema of the hands may also occur. Advise the woman to rest frequently and to elevate (raise) her feet and legs while sitting. This will improve the return of blood to her heart and decrease swelling of the legs. </a:t>
            </a:r>
          </a:p>
          <a:p>
            <a:pPr algn="just"/>
            <a:r>
              <a:rPr lang="en-US" sz="2000">
                <a:cs typeface="Arial" charset="0"/>
              </a:rPr>
              <a:t>If a pregnant woman experiences severe oedema, including swelling of the face, this is a danger sign that requires immediate referral to the nearest health facility.</a:t>
            </a:r>
          </a:p>
          <a:p>
            <a:pPr algn="just"/>
            <a:r>
              <a:rPr lang="en-US" sz="2000">
                <a:cs typeface="Arial" charset="0"/>
              </a:rPr>
              <a:t> </a:t>
            </a:r>
          </a:p>
        </p:txBody>
      </p:sp>
      <p:pic>
        <p:nvPicPr>
          <p:cNvPr id="36866" name="Рисунок 2"/>
          <p:cNvPicPr>
            <a:picLocks noChangeAspect="1"/>
          </p:cNvPicPr>
          <p:nvPr/>
        </p:nvPicPr>
        <p:blipFill>
          <a:blip r:embed="rId2"/>
          <a:srcRect/>
          <a:stretch>
            <a:fillRect/>
          </a:stretch>
        </p:blipFill>
        <p:spPr bwMode="auto">
          <a:xfrm>
            <a:off x="280988" y="3357563"/>
            <a:ext cx="3940175" cy="2955925"/>
          </a:xfrm>
          <a:prstGeom prst="rect">
            <a:avLst/>
          </a:prstGeom>
          <a:noFill/>
          <a:ln w="9525">
            <a:noFill/>
            <a:miter lim="800000"/>
            <a:headEnd/>
            <a:tailEnd/>
          </a:ln>
        </p:spPr>
      </p:pic>
      <p:pic>
        <p:nvPicPr>
          <p:cNvPr id="36867" name="Рисунок 3"/>
          <p:cNvPicPr>
            <a:picLocks noChangeAspect="1"/>
          </p:cNvPicPr>
          <p:nvPr/>
        </p:nvPicPr>
        <p:blipFill>
          <a:blip r:embed="rId3"/>
          <a:srcRect/>
          <a:stretch>
            <a:fillRect/>
          </a:stretch>
        </p:blipFill>
        <p:spPr bwMode="auto">
          <a:xfrm>
            <a:off x="4356100" y="3357563"/>
            <a:ext cx="4200525" cy="31496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Прямоугольник 1"/>
          <p:cNvSpPr>
            <a:spLocks noChangeArrowheads="1"/>
          </p:cNvSpPr>
          <p:nvPr/>
        </p:nvSpPr>
        <p:spPr bwMode="auto">
          <a:xfrm>
            <a:off x="250825" y="115888"/>
            <a:ext cx="8569325" cy="5018087"/>
          </a:xfrm>
          <a:prstGeom prst="rect">
            <a:avLst/>
          </a:prstGeom>
          <a:noFill/>
          <a:ln w="9525">
            <a:noFill/>
            <a:miter lim="800000"/>
            <a:headEnd/>
            <a:tailEnd/>
          </a:ln>
        </p:spPr>
        <p:txBody>
          <a:bodyPr>
            <a:spAutoFit/>
          </a:bodyPr>
          <a:lstStyle/>
          <a:p>
            <a:pPr algn="ctr"/>
            <a:r>
              <a:rPr lang="en-US" sz="3200" u="sng">
                <a:cs typeface="Arial" charset="0"/>
              </a:rPr>
              <a:t>Respiratory changes</a:t>
            </a:r>
          </a:p>
          <a:p>
            <a:pPr algn="just"/>
            <a:r>
              <a:rPr lang="en-US" sz="2400">
                <a:cs typeface="Arial" charset="0"/>
              </a:rPr>
              <a:t>During pregnancy, the amount of air moved in and out of the lungs increases by nearly 50% due to two factors: each breath contains a larger volume of air, the rate of breathing (breaths per minute) increases slightly. </a:t>
            </a:r>
          </a:p>
          <a:p>
            <a:pPr algn="just"/>
            <a:r>
              <a:rPr lang="en-US" sz="2400">
                <a:cs typeface="Arial" charset="0"/>
              </a:rPr>
              <a:t>During pregnancy, many women find they get short of breath (cannot breathe as deeply as usual). This is because the growing baby crowds the mother’s lungs and she has less room to breathe. But if a woman is also weak and tired, or if she is short of breath all of the time, she should be checked for signs of sickness, heart problems, anaemia or poor diet. Get medical advice if you think she may have any of these problems.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Рисунок 1"/>
          <p:cNvPicPr>
            <a:picLocks noChangeAspect="1"/>
          </p:cNvPicPr>
          <p:nvPr/>
        </p:nvPicPr>
        <p:blipFill>
          <a:blip r:embed="rId2"/>
          <a:srcRect/>
          <a:stretch>
            <a:fillRect/>
          </a:stretch>
        </p:blipFill>
        <p:spPr bwMode="auto">
          <a:xfrm>
            <a:off x="1331913" y="260350"/>
            <a:ext cx="6408737" cy="6170613"/>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Прямоугольник 1"/>
          <p:cNvSpPr>
            <a:spLocks noChangeArrowheads="1"/>
          </p:cNvSpPr>
          <p:nvPr/>
        </p:nvSpPr>
        <p:spPr bwMode="auto">
          <a:xfrm>
            <a:off x="250825" y="260350"/>
            <a:ext cx="8713788" cy="5570538"/>
          </a:xfrm>
          <a:prstGeom prst="rect">
            <a:avLst/>
          </a:prstGeom>
          <a:noFill/>
          <a:ln w="9525">
            <a:noFill/>
            <a:miter lim="800000"/>
            <a:headEnd/>
            <a:tailEnd/>
          </a:ln>
        </p:spPr>
        <p:txBody>
          <a:bodyPr>
            <a:spAutoFit/>
          </a:bodyPr>
          <a:lstStyle/>
          <a:p>
            <a:pPr algn="ctr"/>
            <a:r>
              <a:rPr lang="en-US" sz="2800" u="sng">
                <a:cs typeface="Arial" charset="0"/>
              </a:rPr>
              <a:t>Changes in the gastrointestinal system in pregnancy</a:t>
            </a:r>
            <a:endParaRPr lang="ru-RU" sz="2800" u="sng">
              <a:cs typeface="Arial" charset="0"/>
            </a:endParaRPr>
          </a:p>
          <a:p>
            <a:pPr algn="ctr"/>
            <a:endParaRPr lang="en-US" sz="2800" u="sng">
              <a:cs typeface="Arial" charset="0"/>
            </a:endParaRPr>
          </a:p>
          <a:p>
            <a:pPr algn="just"/>
            <a:r>
              <a:rPr lang="en-US" sz="2000">
                <a:cs typeface="Arial" charset="0"/>
              </a:rPr>
              <a:t>During pregnancy, the muscles in the walls of the gastrointestinal system relax slightly, and the rate at which food is squeezed out of the stomach and along the intestines is slowed down.</a:t>
            </a:r>
          </a:p>
          <a:p>
            <a:pPr algn="just"/>
            <a:r>
              <a:rPr lang="en-US" sz="2000">
                <a:cs typeface="Arial" charset="0"/>
              </a:rPr>
              <a:t>The growing baby crowds the mother’s stomach and can cause indigestion and heartburn. </a:t>
            </a:r>
          </a:p>
          <a:p>
            <a:pPr algn="just"/>
            <a:r>
              <a:rPr lang="en-US" sz="2000">
                <a:cs typeface="Arial" charset="0"/>
              </a:rPr>
              <a:t>Many women also have nausea in the first months of pregnancy. A burning feeling, or pain in the stomach or between the breasts, is called indigestion (or ‘heartburn’, although the heart is not involved). It happens because as the pregnancy progresses, the growing baby crowds the mother’s stomach and pushes it higher than usual. The acids in the mother’s stomach that help digest food are pushed up into her chest, where they cause a burning feeling. This is not dangerous and usually goes away after the birth. </a:t>
            </a:r>
          </a:p>
          <a:p>
            <a:pPr algn="just"/>
            <a:r>
              <a:rPr lang="en-US" sz="2000">
                <a:cs typeface="Arial" charset="0"/>
              </a:rPr>
              <a:t>If the mother has difficulty with nausea or indigestion, advise her to eat small, frequent meals. The mother should not lie down flat for 1 to 2 hours after eating, because this may cause these symptoms.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Прямоугольник 1"/>
          <p:cNvSpPr>
            <a:spLocks noChangeArrowheads="1"/>
          </p:cNvSpPr>
          <p:nvPr/>
        </p:nvSpPr>
        <p:spPr bwMode="auto">
          <a:xfrm>
            <a:off x="179388" y="260350"/>
            <a:ext cx="8785225" cy="5213350"/>
          </a:xfrm>
          <a:prstGeom prst="rect">
            <a:avLst/>
          </a:prstGeom>
          <a:noFill/>
          <a:ln w="9525">
            <a:noFill/>
            <a:miter lim="800000"/>
            <a:headEnd/>
            <a:tailEnd/>
          </a:ln>
        </p:spPr>
        <p:txBody>
          <a:bodyPr>
            <a:spAutoFit/>
          </a:bodyPr>
          <a:lstStyle/>
          <a:p>
            <a:pPr algn="ctr"/>
            <a:r>
              <a:rPr lang="en-US" sz="2800" u="sng">
                <a:cs typeface="Arial" charset="0"/>
              </a:rPr>
              <a:t>Changes in the urinary system during pregnancy</a:t>
            </a:r>
            <a:endParaRPr lang="ru-RU" sz="2800" u="sng">
              <a:cs typeface="Arial" charset="0"/>
            </a:endParaRPr>
          </a:p>
          <a:p>
            <a:pPr algn="ctr"/>
            <a:endParaRPr lang="en-US" sz="2800" u="sng">
              <a:cs typeface="Arial" charset="0"/>
            </a:endParaRPr>
          </a:p>
          <a:p>
            <a:pPr algn="just"/>
            <a:r>
              <a:rPr lang="en-US" sz="2000">
                <a:cs typeface="Arial" charset="0"/>
              </a:rPr>
              <a:t>The urinary system consists of the kidneys, the tubes connecting the kidneys to the bladder where urine is stored, and a tube called the urethra that passes urine out of the body. The kidneys extract waste from the blood and turn it into urine. They must work extra hard to filter the mother’s own waste products from her blood, plus those of the fetus, and get rid of them in her urine. Therefore, there is also an increase in the amount of urine produced during pregnancy.</a:t>
            </a:r>
          </a:p>
          <a:p>
            <a:pPr algn="just"/>
            <a:r>
              <a:rPr lang="en-US" sz="2000">
                <a:cs typeface="Arial" charset="0"/>
              </a:rPr>
              <a:t>Needing to urinate (pee) often is normal, especially in the first and last months of pregnancy. This happens because the growing uterus presses against the bladder. In late pregnancy, a woman often has to get up during the night to urinate, because fluid retained in the legs and feet during the day (oedema) is absorbed into the blood circulation when her legs are raised in bed. The kidneys extract the excess fluid and turn it into urine, so the bladder fills more quickly at night.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Прямоугольник 1"/>
          <p:cNvSpPr>
            <a:spLocks noChangeArrowheads="1"/>
          </p:cNvSpPr>
          <p:nvPr/>
        </p:nvSpPr>
        <p:spPr bwMode="auto">
          <a:xfrm>
            <a:off x="250825" y="188913"/>
            <a:ext cx="8642350" cy="5816600"/>
          </a:xfrm>
          <a:prstGeom prst="rect">
            <a:avLst/>
          </a:prstGeom>
          <a:noFill/>
          <a:ln w="9525">
            <a:noFill/>
            <a:miter lim="800000"/>
            <a:headEnd/>
            <a:tailEnd/>
          </a:ln>
        </p:spPr>
        <p:txBody>
          <a:bodyPr>
            <a:spAutoFit/>
          </a:bodyPr>
          <a:lstStyle/>
          <a:p>
            <a:pPr algn="ctr"/>
            <a:r>
              <a:rPr lang="en-US" sz="3200" u="sng">
                <a:cs typeface="Arial" charset="0"/>
              </a:rPr>
              <a:t>Changes in the breasts</a:t>
            </a:r>
          </a:p>
          <a:p>
            <a:pPr algn="just"/>
            <a:r>
              <a:rPr lang="en-US" sz="2000">
                <a:cs typeface="Arial" charset="0"/>
              </a:rPr>
              <a:t>In early pregnancy, the breasts may feel full or tingle, and they increase in size as pregnancy progresses. The areola around the nipples (the circle of pigmented skin) darkens and the diameter increases. The Montgomery’s glands (the tiny bumps in the areola) enlarge and tend to protrude (stick out more). The surface blood vessels of the breast may become visible due to increased circulation, and this may give a bluish tint to the breasts.</a:t>
            </a:r>
          </a:p>
          <a:p>
            <a:pPr algn="just"/>
            <a:r>
              <a:rPr lang="en-US" sz="2000">
                <a:cs typeface="Arial" charset="0"/>
              </a:rPr>
              <a:t>By the 16th week (during the second trimester), the breasts begin to produce colostrum. This is the precursor of breastmilk. It is a yellowish secretion from the nipples, which thickens as pregnancy progresses. It is extremely high in protein and contains antibodies (special proteins produced by the mother’s immune system) that help to protect the newborn baby from infection. Near the end of pregnancy, the nipples may produce enough colostrum to make wet patches on the woman’s clothes. Reassure her that this is normal and a good sign. After the baby is born, colostrum is produced for about the first three days, before the proper milk begins to flow. Make sure that the mother breastfeeds the colostrum to her baby, so he or she gets all the nutrients and antibodies it contains.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Прямоугольник 1"/>
          <p:cNvSpPr>
            <a:spLocks noChangeArrowheads="1"/>
          </p:cNvSpPr>
          <p:nvPr/>
        </p:nvSpPr>
        <p:spPr bwMode="auto">
          <a:xfrm>
            <a:off x="230188" y="333375"/>
            <a:ext cx="8497887" cy="6000750"/>
          </a:xfrm>
          <a:prstGeom prst="rect">
            <a:avLst/>
          </a:prstGeom>
          <a:blipFill dpi="0" rotWithShape="1">
            <a:blip r:embed="rId2">
              <a:alphaModFix amt="34000"/>
            </a:blip>
            <a:srcRect/>
            <a:stretch>
              <a:fillRect/>
            </a:stretch>
          </a:blipFill>
          <a:ln w="9525">
            <a:noFill/>
            <a:miter lim="800000"/>
            <a:headEnd/>
            <a:tailEnd/>
          </a:ln>
        </p:spPr>
        <p:txBody>
          <a:bodyPr>
            <a:spAutoFit/>
          </a:bodyPr>
          <a:lstStyle/>
          <a:p>
            <a:pPr marL="285750" indent="-285750" algn="just">
              <a:buFont typeface="Arial" charset="0"/>
              <a:buChar char="•"/>
            </a:pPr>
            <a:r>
              <a:rPr lang="en-US" sz="2400" b="1">
                <a:cs typeface="Arial" charset="0"/>
              </a:rPr>
              <a:t>A higher circulating blood volume is required to provide extra blood flow through the placenta to the fetus, and the mother also produces more red blood cells.</a:t>
            </a:r>
          </a:p>
          <a:p>
            <a:pPr marL="285750" indent="-285750" algn="just">
              <a:buFont typeface="Arial" charset="0"/>
              <a:buChar char="•"/>
            </a:pPr>
            <a:r>
              <a:rPr lang="en-US" sz="2400" b="1">
                <a:cs typeface="Arial" charset="0"/>
              </a:rPr>
              <a:t>The increase in blood volume exceeds the increase in red blood cells, so they are diluted in the much larger volume of blood plasma, causing physiological anaemia. </a:t>
            </a:r>
          </a:p>
          <a:p>
            <a:pPr marL="285750" indent="-285750" algn="just">
              <a:buFont typeface="Arial" charset="0"/>
              <a:buChar char="•"/>
            </a:pPr>
            <a:r>
              <a:rPr lang="en-US" sz="2400" b="1">
                <a:cs typeface="Arial" charset="0"/>
              </a:rPr>
              <a:t>Lower blood pressure is particularly common in early pregnancy because progesterone causes a slight relaxation in the blood vessels. This can cause dizziness and perhaps even a brief loss of consciousness.</a:t>
            </a:r>
          </a:p>
          <a:p>
            <a:pPr marL="285750" indent="-285750" algn="just">
              <a:buFont typeface="Arial" charset="0"/>
              <a:buChar char="•"/>
            </a:pPr>
            <a:r>
              <a:rPr lang="en-US" sz="2400" b="1">
                <a:cs typeface="Arial" charset="0"/>
              </a:rPr>
              <a:t>A reduction in blood flow back to the heart may lead to oedema — swelling due to fluid collecting in the legs and feet.</a:t>
            </a:r>
            <a:endParaRPr lang="ru-RU" b="1">
              <a:cs typeface="Arial"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Рисунок 1"/>
          <p:cNvPicPr>
            <a:picLocks noChangeAspect="1"/>
          </p:cNvPicPr>
          <p:nvPr/>
        </p:nvPicPr>
        <p:blipFill>
          <a:blip r:embed="rId2"/>
          <a:srcRect/>
          <a:stretch>
            <a:fillRect/>
          </a:stretch>
        </p:blipFill>
        <p:spPr bwMode="auto">
          <a:xfrm>
            <a:off x="395288" y="549275"/>
            <a:ext cx="8353425" cy="5557838"/>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88640"/>
            <a:ext cx="6419056" cy="796950"/>
          </a:xfrm>
        </p:spPr>
        <p:txBody>
          <a:bodyPr>
            <a:normAutofit fontScale="90000"/>
          </a:bodyPr>
          <a:lstStyle/>
          <a:p>
            <a:pPr fontAlgn="auto">
              <a:spcAft>
                <a:spcPts val="0"/>
              </a:spcAft>
              <a:defRPr/>
            </a:pPr>
            <a:r>
              <a:rPr lang="en-US" u="sng" dirty="0">
                <a:solidFill>
                  <a:schemeClr val="accent6">
                    <a:tint val="1000"/>
                  </a:schemeClr>
                </a:solidFill>
                <a:latin typeface="Arial" panose="020B0604020202020204" pitchFamily="34" charset="0"/>
                <a:cs typeface="Arial" panose="020B0604020202020204" pitchFamily="34" charset="0"/>
              </a:rPr>
              <a:t>THANK YOU FOR ATTENTION </a:t>
            </a:r>
            <a:r>
              <a:rPr lang="ru-RU" u="sng" dirty="0" smtClean="0">
                <a:solidFill>
                  <a:schemeClr val="accent6">
                    <a:tint val="1000"/>
                  </a:schemeClr>
                </a:solidFill>
                <a:latin typeface="Arial" panose="020B0604020202020204" pitchFamily="34" charset="0"/>
                <a:cs typeface="Arial" panose="020B0604020202020204" pitchFamily="34" charset="0"/>
              </a:rPr>
              <a:t>!</a:t>
            </a:r>
            <a:endParaRPr lang="ru-RU" u="sng" dirty="0">
              <a:solidFill>
                <a:schemeClr val="accent6">
                  <a:tint val="1000"/>
                </a:schemeClr>
              </a:solidFill>
              <a:latin typeface="Arial" panose="020B0604020202020204" pitchFamily="34" charset="0"/>
              <a:cs typeface="Arial" panose="020B0604020202020204" pitchFamily="34" charset="0"/>
            </a:endParaRPr>
          </a:p>
        </p:txBody>
      </p:sp>
      <p:pic>
        <p:nvPicPr>
          <p:cNvPr id="45058" name="Рисунок 2"/>
          <p:cNvPicPr>
            <a:picLocks noChangeAspect="1"/>
          </p:cNvPicPr>
          <p:nvPr/>
        </p:nvPicPr>
        <p:blipFill>
          <a:blip r:embed="rId2"/>
          <a:srcRect/>
          <a:stretch>
            <a:fillRect/>
          </a:stretch>
        </p:blipFill>
        <p:spPr bwMode="auto">
          <a:xfrm>
            <a:off x="1103313" y="1628775"/>
            <a:ext cx="7019925" cy="388937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Рисунок 1"/>
          <p:cNvPicPr>
            <a:picLocks noChangeAspect="1"/>
          </p:cNvPicPr>
          <p:nvPr/>
        </p:nvPicPr>
        <p:blipFill>
          <a:blip r:embed="rId2"/>
          <a:srcRect/>
          <a:stretch>
            <a:fillRect/>
          </a:stretch>
        </p:blipFill>
        <p:spPr bwMode="auto">
          <a:xfrm>
            <a:off x="684213" y="404813"/>
            <a:ext cx="7748587" cy="5811837"/>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Прямоугольник 1"/>
          <p:cNvSpPr>
            <a:spLocks noChangeArrowheads="1"/>
          </p:cNvSpPr>
          <p:nvPr/>
        </p:nvSpPr>
        <p:spPr bwMode="auto">
          <a:xfrm>
            <a:off x="539750" y="765175"/>
            <a:ext cx="7993063" cy="4524375"/>
          </a:xfrm>
          <a:prstGeom prst="rect">
            <a:avLst/>
          </a:prstGeom>
          <a:noFill/>
          <a:ln w="9525">
            <a:noFill/>
            <a:miter lim="800000"/>
            <a:headEnd/>
            <a:tailEnd/>
          </a:ln>
        </p:spPr>
        <p:txBody>
          <a:bodyPr>
            <a:spAutoFit/>
          </a:bodyPr>
          <a:lstStyle/>
          <a:p>
            <a:pPr marL="342900" indent="-342900" algn="just">
              <a:buFont typeface="Arial" charset="0"/>
              <a:buChar char="•"/>
            </a:pPr>
            <a:r>
              <a:rPr lang="en-US" sz="2400">
                <a:cs typeface="Arial" charset="0"/>
              </a:rPr>
              <a:t>During pregnancy, many women get short of breath because the growing baby crowds the mother’s lungs and she has less room to breathe. She may also experience indigestion as her stomach is pushed higher.</a:t>
            </a:r>
            <a:endParaRPr lang="ru-RU" sz="2400">
              <a:cs typeface="Arial" charset="0"/>
            </a:endParaRPr>
          </a:p>
          <a:p>
            <a:pPr marL="342900" indent="-342900" algn="just">
              <a:buFont typeface="Arial" charset="0"/>
              <a:buChar char="•"/>
            </a:pPr>
            <a:endParaRPr lang="ru-RU" sz="2400">
              <a:cs typeface="Arial" charset="0"/>
            </a:endParaRPr>
          </a:p>
          <a:p>
            <a:pPr marL="342900" indent="-342900" algn="just">
              <a:buFont typeface="Arial" charset="0"/>
              <a:buChar char="•"/>
            </a:pPr>
            <a:r>
              <a:rPr lang="en-US" sz="2400">
                <a:cs typeface="Arial" charset="0"/>
              </a:rPr>
              <a:t>During pregnancy, the muscles in the walls of the gastrointestinal system relax slightly, and the rate at which food moves along the gut is slowed down. This maximises the absorption of nutrients into the mother’s blood, which is good for the fetus, but the mother may also experience nausea or constipation.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fontAlgn="auto">
              <a:spcAft>
                <a:spcPts val="0"/>
              </a:spcAft>
              <a:defRPr/>
            </a:pPr>
            <a:r>
              <a:rPr lang="en-US" sz="2800" dirty="0" smtClean="0">
                <a:solidFill>
                  <a:schemeClr val="accent6">
                    <a:tint val="1000"/>
                  </a:schemeClr>
                </a:solidFill>
                <a:latin typeface="Arial" panose="020B0604020202020204" pitchFamily="34" charset="0"/>
                <a:cs typeface="Arial" panose="020B0604020202020204" pitchFamily="34" charset="0"/>
              </a:rPr>
              <a:t>Comparison </a:t>
            </a:r>
            <a:r>
              <a:rPr lang="en-US" sz="2800" dirty="0">
                <a:solidFill>
                  <a:schemeClr val="accent6">
                    <a:tint val="1000"/>
                  </a:schemeClr>
                </a:solidFill>
                <a:latin typeface="Arial" panose="020B0604020202020204" pitchFamily="34" charset="0"/>
                <a:cs typeface="Arial" panose="020B0604020202020204" pitchFamily="34" charset="0"/>
              </a:rPr>
              <a:t>of the chest of pregnant and non-pregnant women</a:t>
            </a:r>
            <a:endParaRPr lang="ru-RU" sz="2800" dirty="0">
              <a:solidFill>
                <a:schemeClr val="accent6">
                  <a:tint val="1000"/>
                </a:schemeClr>
              </a:solidFill>
              <a:latin typeface="Arial" panose="020B0604020202020204" pitchFamily="34" charset="0"/>
              <a:cs typeface="Arial" panose="020B0604020202020204" pitchFamily="34" charset="0"/>
            </a:endParaRPr>
          </a:p>
        </p:txBody>
      </p:sp>
      <p:pic>
        <p:nvPicPr>
          <p:cNvPr id="18434" name="Объект 3"/>
          <p:cNvPicPr>
            <a:picLocks noGrp="1" noChangeAspect="1"/>
          </p:cNvPicPr>
          <p:nvPr>
            <p:ph idx="1"/>
          </p:nvPr>
        </p:nvPicPr>
        <p:blipFill>
          <a:blip r:embed="rId2"/>
          <a:srcRect/>
          <a:stretch>
            <a:fillRect/>
          </a:stretch>
        </p:blipFill>
        <p:spPr>
          <a:xfrm>
            <a:off x="1116013" y="1700213"/>
            <a:ext cx="6696075" cy="4568825"/>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Прямоугольник 1"/>
          <p:cNvSpPr>
            <a:spLocks noChangeArrowheads="1"/>
          </p:cNvSpPr>
          <p:nvPr/>
        </p:nvSpPr>
        <p:spPr bwMode="auto">
          <a:xfrm>
            <a:off x="395288" y="333375"/>
            <a:ext cx="8208962" cy="1938338"/>
          </a:xfrm>
          <a:prstGeom prst="rect">
            <a:avLst/>
          </a:prstGeom>
          <a:noFill/>
          <a:ln w="9525">
            <a:noFill/>
            <a:miter lim="800000"/>
            <a:headEnd/>
            <a:tailEnd/>
          </a:ln>
        </p:spPr>
        <p:txBody>
          <a:bodyPr>
            <a:spAutoFit/>
          </a:bodyPr>
          <a:lstStyle/>
          <a:p>
            <a:pPr algn="just"/>
            <a:r>
              <a:rPr lang="en-US" sz="2400">
                <a:cs typeface="Arial" charset="0"/>
              </a:rPr>
              <a:t>Needing to urinate often is normal, especially in the first and last months of pregnancy, because the growing uterus presses against the bladder. At night, the bladder fills more quickly as fluid (oedema) that collected in the legs during the day is re-absorbed</a:t>
            </a:r>
            <a:r>
              <a:rPr lang="en-US">
                <a:latin typeface="Tw Cen MT" pitchFamily="34" charset="0"/>
              </a:rPr>
              <a:t>.</a:t>
            </a:r>
            <a:endParaRPr lang="ru-RU">
              <a:latin typeface="Calibri" pitchFamily="34" charset="0"/>
            </a:endParaRPr>
          </a:p>
        </p:txBody>
      </p:sp>
      <p:pic>
        <p:nvPicPr>
          <p:cNvPr id="19458" name="Рисунок 2"/>
          <p:cNvPicPr>
            <a:picLocks noChangeAspect="1"/>
          </p:cNvPicPr>
          <p:nvPr/>
        </p:nvPicPr>
        <p:blipFill>
          <a:blip r:embed="rId2"/>
          <a:srcRect/>
          <a:stretch>
            <a:fillRect/>
          </a:stretch>
        </p:blipFill>
        <p:spPr bwMode="auto">
          <a:xfrm>
            <a:off x="1252538" y="2420938"/>
            <a:ext cx="6496050" cy="39909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Прямоугольник 1"/>
          <p:cNvSpPr>
            <a:spLocks noChangeArrowheads="1"/>
          </p:cNvSpPr>
          <p:nvPr/>
        </p:nvSpPr>
        <p:spPr bwMode="auto">
          <a:xfrm>
            <a:off x="250825" y="188913"/>
            <a:ext cx="8424863" cy="1938337"/>
          </a:xfrm>
          <a:prstGeom prst="rect">
            <a:avLst/>
          </a:prstGeom>
          <a:noFill/>
          <a:ln w="9525">
            <a:noFill/>
            <a:miter lim="800000"/>
            <a:headEnd/>
            <a:tailEnd/>
          </a:ln>
        </p:spPr>
        <p:txBody>
          <a:bodyPr>
            <a:spAutoFit/>
          </a:bodyPr>
          <a:lstStyle/>
          <a:p>
            <a:pPr algn="just"/>
            <a:r>
              <a:rPr lang="en-US" sz="2400">
                <a:cs typeface="Arial" charset="0"/>
              </a:rPr>
              <a:t>Changes in the woman’s hormones, and mechanical stretching of her growing abdomen and breasts, can cause stretch marks in the skin of these areas during pregnancy. Other skin changes may include brown pigmentation and increased sweating.</a:t>
            </a:r>
            <a:endParaRPr lang="ru-RU" sz="2400">
              <a:cs typeface="Arial" charset="0"/>
            </a:endParaRPr>
          </a:p>
        </p:txBody>
      </p:sp>
      <p:pic>
        <p:nvPicPr>
          <p:cNvPr id="20482" name="Рисунок 2"/>
          <p:cNvPicPr>
            <a:picLocks noChangeAspect="1"/>
          </p:cNvPicPr>
          <p:nvPr/>
        </p:nvPicPr>
        <p:blipFill>
          <a:blip r:embed="rId2"/>
          <a:srcRect/>
          <a:stretch>
            <a:fillRect/>
          </a:stretch>
        </p:blipFill>
        <p:spPr bwMode="auto">
          <a:xfrm>
            <a:off x="260350" y="2420938"/>
            <a:ext cx="4383088" cy="3195637"/>
          </a:xfrm>
          <a:prstGeom prst="rect">
            <a:avLst/>
          </a:prstGeom>
          <a:noFill/>
          <a:ln w="9525">
            <a:noFill/>
            <a:miter lim="800000"/>
            <a:headEnd/>
            <a:tailEnd/>
          </a:ln>
        </p:spPr>
      </p:pic>
      <p:pic>
        <p:nvPicPr>
          <p:cNvPr id="20483" name="Рисунок 3"/>
          <p:cNvPicPr>
            <a:picLocks noChangeAspect="1"/>
          </p:cNvPicPr>
          <p:nvPr/>
        </p:nvPicPr>
        <p:blipFill>
          <a:blip r:embed="rId3"/>
          <a:srcRect/>
          <a:stretch>
            <a:fillRect/>
          </a:stretch>
        </p:blipFill>
        <p:spPr bwMode="auto">
          <a:xfrm>
            <a:off x="4787900" y="2420938"/>
            <a:ext cx="4049713" cy="3195637"/>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Прямоугольник 1"/>
          <p:cNvSpPr>
            <a:spLocks noChangeArrowheads="1"/>
          </p:cNvSpPr>
          <p:nvPr/>
        </p:nvSpPr>
        <p:spPr bwMode="auto">
          <a:xfrm>
            <a:off x="468313" y="549275"/>
            <a:ext cx="8135937" cy="1568450"/>
          </a:xfrm>
          <a:prstGeom prst="rect">
            <a:avLst/>
          </a:prstGeom>
          <a:noFill/>
          <a:ln w="9525">
            <a:noFill/>
            <a:miter lim="800000"/>
            <a:headEnd/>
            <a:tailEnd/>
          </a:ln>
        </p:spPr>
        <p:txBody>
          <a:bodyPr>
            <a:spAutoFit/>
          </a:bodyPr>
          <a:lstStyle/>
          <a:p>
            <a:pPr algn="just"/>
            <a:r>
              <a:rPr lang="en-US" sz="2400">
                <a:cs typeface="Arial" charset="0"/>
              </a:rPr>
              <a:t>In the second trimester, the breasts begin to produce colostrum — a yellowish secretion that thickens as pregnancy progresses. It is rich in proteins and maternal antibodies, and should always be fed to newborn babies</a:t>
            </a:r>
            <a:r>
              <a:rPr lang="en-US">
                <a:latin typeface="Tw Cen MT" pitchFamily="34" charset="0"/>
              </a:rPr>
              <a:t>.</a:t>
            </a:r>
            <a:endParaRPr lang="ru-RU">
              <a:latin typeface="Calibri" pitchFamily="34" charset="0"/>
            </a:endParaRPr>
          </a:p>
        </p:txBody>
      </p:sp>
      <p:pic>
        <p:nvPicPr>
          <p:cNvPr id="21506" name="Рисунок 2"/>
          <p:cNvPicPr>
            <a:picLocks noChangeAspect="1"/>
          </p:cNvPicPr>
          <p:nvPr/>
        </p:nvPicPr>
        <p:blipFill>
          <a:blip r:embed="rId2"/>
          <a:srcRect/>
          <a:stretch>
            <a:fillRect/>
          </a:stretch>
        </p:blipFill>
        <p:spPr bwMode="auto">
          <a:xfrm>
            <a:off x="781050" y="2420938"/>
            <a:ext cx="7620000" cy="379095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Паркет">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Обычная">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Паркет">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Thatch</Template>
  <TotalTime>250</TotalTime>
  <Words>2213</Words>
  <Application>Microsoft Office PowerPoint</Application>
  <PresentationFormat>Экран (4:3)</PresentationFormat>
  <Paragraphs>63</Paragraphs>
  <Slides>31</Slides>
  <Notes>0</Notes>
  <HiddenSlides>0</HiddenSlides>
  <MMClips>0</MMClips>
  <ScaleCrop>false</ScaleCrop>
  <HeadingPairs>
    <vt:vector size="6" baseType="variant">
      <vt:variant>
        <vt:lpstr>Использованные шрифты</vt:lpstr>
      </vt:variant>
      <vt:variant>
        <vt:i4>4</vt:i4>
      </vt:variant>
      <vt:variant>
        <vt:lpstr>Шаблон оформления</vt:lpstr>
      </vt:variant>
      <vt:variant>
        <vt:i4>5</vt:i4>
      </vt:variant>
      <vt:variant>
        <vt:lpstr>Заголовки слайдов</vt:lpstr>
      </vt:variant>
      <vt:variant>
        <vt:i4>31</vt:i4>
      </vt:variant>
    </vt:vector>
  </HeadingPairs>
  <TitlesOfParts>
    <vt:vector size="40" baseType="lpstr">
      <vt:lpstr>Calibri</vt:lpstr>
      <vt:lpstr>Arial</vt:lpstr>
      <vt:lpstr>Tw Cen MT</vt:lpstr>
      <vt:lpstr>Times New Roman</vt:lpstr>
      <vt:lpstr>Паркет</vt:lpstr>
      <vt:lpstr>Паркет</vt:lpstr>
      <vt:lpstr>Паркет</vt:lpstr>
      <vt:lpstr>Паркет</vt:lpstr>
      <vt:lpstr>Паркет</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Physiology of female body at pregnancy</dc:title>
  <dc:creator>doctor</dc:creator>
  <cp:lastModifiedBy>Ak</cp:lastModifiedBy>
  <cp:revision>24</cp:revision>
  <dcterms:created xsi:type="dcterms:W3CDTF">2018-08-28T10:57:01Z</dcterms:created>
  <dcterms:modified xsi:type="dcterms:W3CDTF">2018-08-29T10:24:22Z</dcterms:modified>
</cp:coreProperties>
</file>