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00" r:id="rId4"/>
    <p:sldMasterId id="2147483714" r:id="rId5"/>
  </p:sldMasterIdLst>
  <p:notesMasterIdLst>
    <p:notesMasterId r:id="rId32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E4F3-1AF3-467B-AB65-1E7399020D28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D245F-8E94-4C67-BF0E-640A51E48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2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98845B5-E260-4182-A385-7FCD46217940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125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125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E750ECC-57D9-4C7F-BE8F-097938E48043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A06A8F3-8A5F-4FD7-86FF-4AFFF199D7E3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149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149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CE27AEA-A14D-447A-9D94-245FD610FE96}" type="slidenum">
              <a:rPr lang="uk-UA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uk-UA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FB9E2FB9-552A-4E55-B2E9-B9013C550937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D079B2D-BDF9-4F31-AB72-5AF3016D39FC}" type="slidenum">
              <a:rPr lang="en-GB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uk-UA" i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B385F51F-381B-4C7A-AFCD-422887EE4871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13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3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1CE9FF4-18D5-4BE6-9A0C-572CF19F1640}" type="slidenum">
              <a:rPr lang="en-GB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3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33FC5AE-4B17-418B-B2F1-B7B225271811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14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6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6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D947D6D-5CF6-4DF1-9AC3-7F7A4CA148F9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2F6FCF60-70F8-4593-96FA-F1449A02FB77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15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558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668BC8C-1DE2-4C27-94A1-D2423F5535A0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1F3F257-D438-427F-BF7E-1567AA73755C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16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661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661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057C3A-C597-4310-A69F-5E125AC4B385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E8B5723-D3FB-487C-8D34-A3C05D25744D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Теперь о самом препарате НовоСэвен…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Производится генно инженерным путем отсюда и цена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C07A22E-3810-4A1C-8246-5ECB7F7F258F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18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0EC9281-8D13-4DE7-B830-C269D280A795}" type="slidenum"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7B123F17-AAD0-4D64-9B80-7F45363FF94D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19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D291CC5-20F2-4691-BE89-B66C778EBAAA}" type="slidenum"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F3F95502-7F34-467C-9F0F-00D419F70B65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23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1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973C3AA-685D-41AC-A63D-8003AB18A374}" type="slidenum"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8CFE0015-8244-48C7-BAD7-2910A4A7B76B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27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227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C0A7E92-2F82-4667-9263-6692742D8901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DB47383-8A29-4A83-AABB-29F919DAEBF9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25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377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378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CBBB576-C360-4F65-8A23-BE041A515320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87AA8C77-7BD3-4721-B6B5-4A8197749A36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2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2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7E4D103-F6F5-4A11-8E96-DC95E7E568C6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35DA4CA-7E01-41CB-872D-838D9881DDCD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87D2ABC5-6C1E-434C-B65C-176908779E3A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739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739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10087CB-B004-4B18-B283-C5B85240E4E4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8008015E-4777-4B40-B92B-51862FD9907E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84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842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15A659A-FA3E-49D9-AE4B-04859982FD45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FC70405-8FA5-4047-9F50-70715E63517B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94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944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0A8F0DD-6925-4E09-B181-E2071AF9AAFA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AC89CEB-87C3-42C1-92B4-DB932C307B00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46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046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5F78DD3-2EA3-4E88-960D-895749ED9918}" type="slidenum">
              <a:rPr lang="uk-UA" sz="12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3DC8FB-7796-416F-BAEC-0E14469E5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1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926B8-C9C1-4790-9516-ED6ADA0BF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328B69-D234-4B0C-829F-EA5C1C9E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9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D6AE84-B70B-4DB7-BACD-93C7CF9EC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2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3DC8FB-7796-416F-BAEC-0E14469E5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3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42A03-6B37-42C5-87A2-21D173904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5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83A3FC-D4A4-4609-9165-CE99754E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5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A5C87D-4E13-43B8-A9B8-1A9B2849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5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833501-E061-4855-8E0B-82EE74F58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1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08CB03-9CC2-4B34-BE4E-5879A2B0D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5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74381F-857D-4372-B831-50E12B04B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6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42A03-6B37-42C5-87A2-21D173904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06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36ACAA-EF1F-4327-8A62-E27C25D8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6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8C9C5-2FF6-44B9-A2F8-10FA0C754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9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926B8-C9C1-4790-9516-ED6ADA0BF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3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328B69-D234-4B0C-829F-EA5C1C9E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D6AE84-B70B-4DB7-BACD-93C7CF9EC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5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1044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19571D-1FF1-4FCF-99EC-42BA42150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8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5CF25F-6B56-4374-8AF5-39F9E8F2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8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688FCE-2F6D-4DFB-9D83-014F93B7D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56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B6DDDA-9CB5-4704-90E9-D6635096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2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E266DD-C2D4-4AD1-8CEE-B97EDD729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5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83A3FC-D4A4-4609-9165-CE99754E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32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B744B-F6CE-4713-968F-7DA5F83AC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0AF2D1-2615-49AC-81A6-16A53D186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44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EB5564-EB7F-476A-8FC1-F446B51EB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33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D0EC1A-F73E-41B7-A102-FA5F4D037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49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66CD3-45D2-4131-966C-237C3EDAD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12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21F9A5-6FAB-493D-A7FD-E344AB463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05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118D5B-12C1-413E-9840-1928DAB78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25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AE74ED-B21A-4F50-AE60-545044A11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286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1044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4EEF8C-B1AB-4B70-9F08-6469E090D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5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60FEE5-DFD0-4A35-BB8D-396AE441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A5C87D-4E13-43B8-A9B8-1A9B2849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35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B05FF4-8DB2-4D07-A887-23FD28E60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56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2595B5-0E58-4C4D-B35A-4DA36209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643918-665F-454E-8862-811B2BC40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02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1E1808-41B3-482E-B8B4-6CBD35642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6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4CDFAB-9AF0-41C4-BFA2-7E80157F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26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5D50CF-E893-4806-9521-A3BA36B9B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0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8924D6-70A0-45E9-A37A-EC1248BF9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98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396617-2A06-4E50-954E-780A20B40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5852D-D8E7-4545-9026-4785B7AB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66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2651F2-B999-458D-9003-6B4569C33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833501-E061-4855-8E0B-82EE74F58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23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AEA8E4-90B1-4C2D-91BF-E21AB5CC0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25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2E9E24-4ED1-4C9C-91EF-EB2812DFA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29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2C0952D-47CF-45DC-A862-5D4CC964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58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A32512-03B8-450F-A886-1A420E300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40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D686CCD-A7B8-462C-9BF4-52DDA1361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30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9D75033-5292-4389-AF06-FD824C816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91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783278-88CB-49AE-865A-E18114D0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9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9E7EEF1-D7CF-4D3A-B798-19A71F3E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01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9FBD66-DB21-405C-A2C9-618F7CC88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28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EBC54A-DF97-41F0-9D3B-4A548302F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8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08CB03-9CC2-4B34-BE4E-5879A2B0D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31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A478D42-D0CC-4988-B874-46FB62AC1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90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6969355-2CBB-4E0E-B081-52D07C9E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7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8194AB-DDC5-4F98-A37F-DD9AAF279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74381F-857D-4372-B831-50E12B04B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36ACAA-EF1F-4327-8A62-E27C25D8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8C9C5-2FF6-44B9-A2F8-10FA0C754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C6FF7-E9B4-49D3-B1E6-01BE2C3D79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1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C6FF7-E9B4-49D3-B1E6-01BE2C3D79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4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1034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4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4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4A90C-BDA1-40B8-9794-0989A6148B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1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080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3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89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1034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4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4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A5552-E6A7-4266-9CC4-B0E5238E3E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82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95166-F946-4272-AEE8-2F02C71DD5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5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484313"/>
            <a:ext cx="7786687" cy="1643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i="1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Профилактика интраоперационной кровопотери и методы хирургического гемостаза массивных акушерских кровотечений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5857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i="1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endParaRPr lang="ru-RU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5172" name="Содержимое 9" descr="excla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13684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Балонная тампонада матки</a:t>
            </a:r>
            <a:br>
              <a:rPr lang="ru-RU" sz="4000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4000" smtClean="0">
              <a:solidFill>
                <a:srgbClr val="F8083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4541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00188"/>
            <a:ext cx="37147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1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7929563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4000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Методы хирургического гемостаза</a:t>
            </a:r>
            <a:endParaRPr lang="fr-FR" sz="4000" smtClean="0">
              <a:solidFill>
                <a:srgbClr val="F8083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49688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  <a:latin typeface="Calibri" pitchFamily="34" charset="0"/>
              </a:rPr>
              <a:t>Эффективные вмешательства, которые следует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  <a:latin typeface="Calibri" pitchFamily="34" charset="0"/>
              </a:rPr>
              <a:t>предпринимать для остановки кровотечения:</a:t>
            </a:r>
            <a:r>
              <a:rPr lang="ru-RU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en-GB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400" b="1" smtClean="0">
                <a:solidFill>
                  <a:srgbClr val="F8083B"/>
                </a:solidFill>
                <a:latin typeface="Calibri" pitchFamily="34" charset="0"/>
              </a:rPr>
              <a:t>Билатеральная перевязка маточных сосудов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400" b="1" smtClean="0">
                <a:solidFill>
                  <a:srgbClr val="F8083B"/>
                </a:solidFill>
                <a:latin typeface="Calibri" pitchFamily="34" charset="0"/>
              </a:rPr>
              <a:t>Билатеральная перевязка яичниковых сосудов</a:t>
            </a:r>
            <a:r>
              <a:rPr lang="ru-RU" sz="2400" b="1" smtClean="0">
                <a:solidFill>
                  <a:srgbClr val="F8083B"/>
                </a:solidFill>
              </a:rPr>
              <a:t> (деваскуляризация)</a:t>
            </a:r>
            <a:endParaRPr lang="en-GB" sz="2400" b="1" smtClean="0">
              <a:solidFill>
                <a:srgbClr val="F8083B"/>
              </a:solidFill>
            </a:endParaRP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400" b="1" smtClean="0">
                <a:solidFill>
                  <a:srgbClr val="F8083B"/>
                </a:solidFill>
                <a:latin typeface="Calibri" pitchFamily="34" charset="0"/>
              </a:rPr>
              <a:t>Компрессионные швы на матку </a:t>
            </a:r>
            <a:r>
              <a:rPr lang="en-GB" sz="2400" b="1" smtClean="0">
                <a:solidFill>
                  <a:srgbClr val="F8083B"/>
                </a:solidFill>
                <a:latin typeface="Calibri" pitchFamily="34" charset="0"/>
              </a:rPr>
              <a:t>(</a:t>
            </a:r>
            <a:r>
              <a:rPr lang="ru-RU" sz="2400" b="1" smtClean="0">
                <a:solidFill>
                  <a:srgbClr val="F8083B"/>
                </a:solidFill>
                <a:latin typeface="Calibri" pitchFamily="34" charset="0"/>
              </a:rPr>
              <a:t>например, шов Б-Линча, С</a:t>
            </a:r>
            <a:r>
              <a:rPr lang="en-US" sz="2400" b="1" smtClean="0">
                <a:solidFill>
                  <a:srgbClr val="F8083B"/>
                </a:solidFill>
                <a:latin typeface="Calibri" pitchFamily="34" charset="0"/>
              </a:rPr>
              <a:t>ho</a:t>
            </a:r>
            <a:r>
              <a:rPr lang="ru-RU" sz="2400" b="1" smtClean="0">
                <a:solidFill>
                  <a:srgbClr val="F8083B"/>
                </a:solidFill>
                <a:latin typeface="Calibri" pitchFamily="34" charset="0"/>
              </a:rPr>
              <a:t>)</a:t>
            </a:r>
            <a:endParaRPr lang="en-GB" sz="2400" b="1" smtClean="0">
              <a:solidFill>
                <a:srgbClr val="F8083B"/>
              </a:solidFill>
              <a:latin typeface="Calibri" pitchFamily="34" charset="0"/>
            </a:endParaRP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400" b="1" smtClean="0">
                <a:solidFill>
                  <a:srgbClr val="F8083B"/>
                </a:solidFill>
                <a:latin typeface="Calibri" pitchFamily="34" charset="0"/>
              </a:rPr>
              <a:t>Билатеральная перевязка внутренних подвздошных артерий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400" b="1" smtClean="0">
                <a:solidFill>
                  <a:srgbClr val="F8083B"/>
                </a:solidFill>
                <a:latin typeface="Calibri" pitchFamily="34" charset="0"/>
              </a:rPr>
              <a:t>Гистерэктомия</a:t>
            </a:r>
            <a:endParaRPr lang="en-GB" sz="2400" b="1" smtClean="0">
              <a:solidFill>
                <a:srgbClr val="F8083B"/>
              </a:solidFill>
              <a:latin typeface="Calibri" pitchFamily="34" charset="0"/>
            </a:endParaRPr>
          </a:p>
          <a:p>
            <a:pPr lvl="1" algn="r" eaLnBrk="1" hangingPunct="1">
              <a:buFontTx/>
              <a:buNone/>
              <a:defRPr/>
            </a:pPr>
            <a:r>
              <a:rPr lang="en-GB" sz="1400" smtClean="0">
                <a:solidFill>
                  <a:srgbClr val="000000"/>
                </a:solidFill>
              </a:rPr>
              <a:t>	</a:t>
            </a:r>
            <a:r>
              <a:rPr lang="en-GB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436" name="Rectangle 6"/>
          <p:cNvSpPr>
            <a:spLocks noChangeArrowheads="1"/>
          </p:cNvSpPr>
          <p:nvPr/>
        </p:nvSpPr>
        <p:spPr bwMode="auto">
          <a:xfrm>
            <a:off x="5857875" y="6215063"/>
            <a:ext cx="299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333399"/>
                </a:solidFill>
                <a:latin typeface="Times New Roman" pitchFamily="18" charset="0"/>
                <a:cs typeface="Arial" pitchFamily="34" charset="0"/>
              </a:rPr>
              <a:t>Postpartum Hemorrhage, 2006</a:t>
            </a:r>
            <a:endParaRPr lang="ru-RU" smtClean="0">
              <a:solidFill>
                <a:srgbClr val="333399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6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Компрессионный гемостатический шов</a:t>
            </a:r>
          </a:p>
        </p:txBody>
      </p:sp>
      <p:pic>
        <p:nvPicPr>
          <p:cNvPr id="147459" name="Picture 3" descr="IMG_41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33538"/>
            <a:ext cx="6335713" cy="4751387"/>
          </a:xfrm>
        </p:spPr>
      </p:pic>
    </p:spTree>
    <p:extLst>
      <p:ext uri="{BB962C8B-B14F-4D97-AF65-F5344CB8AC3E}">
        <p14:creationId xmlns:p14="http://schemas.microsoft.com/office/powerpoint/2010/main" val="2091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9144000" cy="12176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8083B"/>
                </a:solidFill>
                <a:latin typeface="Courier New" pitchFamily="49" charset="0"/>
              </a:rPr>
              <a:t>Перевязывания маточных</a:t>
            </a:r>
            <a:br>
              <a:rPr lang="ru-RU" sz="3600" b="1" smtClean="0">
                <a:solidFill>
                  <a:srgbClr val="F8083B"/>
                </a:solidFill>
                <a:latin typeface="Courier New" pitchFamily="49" charset="0"/>
              </a:rPr>
            </a:br>
            <a:r>
              <a:rPr lang="ru-RU" sz="3600" b="1" smtClean="0">
                <a:solidFill>
                  <a:srgbClr val="F8083B"/>
                </a:solidFill>
                <a:latin typeface="Courier New" pitchFamily="49" charset="0"/>
              </a:rPr>
              <a:t> артерий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071688"/>
            <a:ext cx="8929687" cy="4429125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  <a:latin typeface="Courier New" pitchFamily="49" charset="0"/>
              </a:rPr>
              <a:t>Первое сообщение</a:t>
            </a:r>
            <a:r>
              <a:rPr lang="en-US" sz="2400" b="1" smtClean="0">
                <a:solidFill>
                  <a:schemeClr val="accent2"/>
                </a:solidFill>
                <a:latin typeface="Courier New" pitchFamily="49" charset="0"/>
              </a:rPr>
              <a:t>: Waters, 1952; </a:t>
            </a:r>
            <a:r>
              <a:rPr lang="ru-RU" sz="2400" b="1" smtClean="0">
                <a:solidFill>
                  <a:schemeClr val="accent2"/>
                </a:solidFill>
                <a:latin typeface="Courier New" pitchFamily="49" charset="0"/>
              </a:rPr>
              <a:t>эффективность</a:t>
            </a:r>
            <a:r>
              <a:rPr lang="en-US" sz="2400" b="1" smtClean="0">
                <a:solidFill>
                  <a:schemeClr val="accent2"/>
                </a:solidFill>
                <a:latin typeface="Courier New" pitchFamily="49" charset="0"/>
              </a:rPr>
              <a:t> 80-90%</a:t>
            </a:r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endParaRPr lang="en-US" sz="2400" b="1" smtClean="0">
              <a:solidFill>
                <a:schemeClr val="accent2"/>
              </a:solidFill>
              <a:latin typeface="Courier New" pitchFamily="49" charset="0"/>
            </a:endParaRP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  <a:latin typeface="Courier New" pitchFamily="49" charset="0"/>
              </a:rPr>
              <a:t>Самое крупное исследование</a:t>
            </a:r>
            <a:r>
              <a:rPr lang="en-US" sz="2400" b="1" smtClean="0">
                <a:solidFill>
                  <a:schemeClr val="accent2"/>
                </a:solidFill>
                <a:latin typeface="Courier New" pitchFamily="49" charset="0"/>
              </a:rPr>
              <a:t>: O’Leary  (1995): 265 </a:t>
            </a:r>
            <a:r>
              <a:rPr lang="ru-RU" sz="2400" b="1" smtClean="0">
                <a:solidFill>
                  <a:schemeClr val="accent2"/>
                </a:solidFill>
                <a:latin typeface="Courier New" pitchFamily="49" charset="0"/>
              </a:rPr>
              <a:t>пациенток</a:t>
            </a:r>
            <a:r>
              <a:rPr lang="en-US" sz="2400" b="1" smtClean="0">
                <a:solidFill>
                  <a:schemeClr val="accent2"/>
                </a:solidFill>
                <a:latin typeface="Courier New" pitchFamily="49" charset="0"/>
              </a:rPr>
              <a:t>, </a:t>
            </a:r>
            <a:r>
              <a:rPr lang="ru-RU" sz="2400" b="1" smtClean="0">
                <a:solidFill>
                  <a:schemeClr val="accent2"/>
                </a:solidFill>
                <a:latin typeface="Courier New" pitchFamily="49" charset="0"/>
              </a:rPr>
              <a:t>эффективность</a:t>
            </a:r>
            <a:r>
              <a:rPr lang="en-US" sz="2400" b="1" smtClean="0">
                <a:solidFill>
                  <a:schemeClr val="accent2"/>
                </a:solidFill>
                <a:latin typeface="Courier New" pitchFamily="49" charset="0"/>
              </a:rPr>
              <a:t> 96%</a:t>
            </a:r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endParaRPr lang="en-US" sz="2400" b="1" smtClean="0">
              <a:solidFill>
                <a:schemeClr val="accent2"/>
              </a:solidFill>
              <a:latin typeface="Courier New" pitchFamily="49" charset="0"/>
            </a:endParaRP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  <a:latin typeface="Courier New" pitchFamily="49" charset="0"/>
              </a:rPr>
              <a:t>Не было сообщений о серьезных осложнениях, и описывались случаи последующей беременности</a:t>
            </a:r>
            <a:endParaRPr lang="en-US" sz="2400" b="1" smtClean="0">
              <a:solidFill>
                <a:schemeClr val="accent2"/>
              </a:solidFill>
              <a:latin typeface="Courier New" pitchFamily="49" charset="0"/>
            </a:endParaRPr>
          </a:p>
          <a:p>
            <a:pPr eaLnBrk="1" hangingPunct="1">
              <a:spcAft>
                <a:spcPct val="30000"/>
              </a:spcAft>
              <a:buClr>
                <a:srgbClr val="FFFF00"/>
              </a:buClr>
              <a:defRPr/>
            </a:pPr>
            <a:endParaRPr lang="en-GB" sz="2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7286625" y="6286500"/>
            <a:ext cx="12684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1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SOGC, 2000</a:t>
            </a:r>
          </a:p>
        </p:txBody>
      </p:sp>
    </p:spTree>
    <p:extLst>
      <p:ext uri="{BB962C8B-B14F-4D97-AF65-F5344CB8AC3E}">
        <p14:creationId xmlns:p14="http://schemas.microsoft.com/office/powerpoint/2010/main" val="175284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0532" name="Picture 2" descr="C:\Users\User\Desktop\Огляд літератури\Super foto Ligation\МА\Фото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3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143875" cy="1071563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8083B"/>
                </a:solidFill>
                <a:latin typeface="Calibri" pitchFamily="34" charset="0"/>
              </a:rPr>
              <a:t>Перевязывание яичниковых сосудов</a:t>
            </a:r>
          </a:p>
        </p:txBody>
      </p:sp>
      <p:pic>
        <p:nvPicPr>
          <p:cNvPr id="151555" name="Picture 2" descr="C:\Users\User\Desktop\Огляд літератури\Super foto Ligation\ЯА\Фото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8429625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61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072438" cy="1143000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8083B"/>
                </a:solidFill>
                <a:latin typeface="Courier New" pitchFamily="49" charset="0"/>
              </a:rPr>
              <a:t>Показания к перевязыванию ВПА</a:t>
            </a:r>
          </a:p>
        </p:txBody>
      </p:sp>
      <p:sp>
        <p:nvSpPr>
          <p:cNvPr id="153603" name="Содержимое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4802188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Атония матки, когда др</a:t>
            </a:r>
            <a:r>
              <a:rPr lang="uk-UA" sz="2400" b="1" smtClean="0">
                <a:solidFill>
                  <a:schemeClr val="accent2"/>
                </a:solidFill>
              </a:rPr>
              <a:t>угие</a:t>
            </a: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 методы лечения были неэффективными</a:t>
            </a:r>
          </a:p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До или после гистерэктомии – когда ОК ≥ 1500,0 мл </a:t>
            </a:r>
          </a:p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В комплексной терапии коагулопатической </a:t>
            </a:r>
            <a:r>
              <a:rPr lang="uk-UA" sz="2400" b="1" smtClean="0">
                <a:solidFill>
                  <a:schemeClr val="accent2"/>
                </a:solidFill>
              </a:rPr>
              <a:t>кровопотери</a:t>
            </a:r>
            <a:endParaRPr lang="uk-UA" sz="2400" b="1" smtClean="0">
              <a:solidFill>
                <a:schemeClr val="accent2"/>
              </a:solidFill>
              <a:latin typeface="Calibri" pitchFamily="34" charset="0"/>
            </a:endParaRPr>
          </a:p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Кровотечение из под листков широкой связки матки, стенки таза, параметральной клетчатки</a:t>
            </a:r>
          </a:p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Диффузное кровотечение с участка без четкого определения источника кровотечения и ложа сосуда</a:t>
            </a:r>
          </a:p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Разрыв матки с </a:t>
            </a:r>
            <a:r>
              <a:rPr lang="uk-UA" sz="2400" b="1" smtClean="0">
                <a:solidFill>
                  <a:schemeClr val="accent2"/>
                </a:solidFill>
              </a:rPr>
              <a:t>повреждением</a:t>
            </a: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 маточной артерии</a:t>
            </a:r>
          </a:p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Глубокие разрывы  ш</a:t>
            </a:r>
            <a:r>
              <a:rPr lang="uk-UA" sz="2400" b="1" smtClean="0">
                <a:solidFill>
                  <a:schemeClr val="accent2"/>
                </a:solidFill>
              </a:rPr>
              <a:t>ейки</a:t>
            </a:r>
            <a:r>
              <a:rPr lang="uk-UA" sz="2400" b="1" smtClean="0">
                <a:solidFill>
                  <a:schemeClr val="accent2"/>
                </a:solidFill>
                <a:latin typeface="Calibri" pitchFamily="34" charset="0"/>
              </a:rPr>
              <a:t> матки и сводов влагалища с техническими трудностями их ушивания</a:t>
            </a:r>
          </a:p>
          <a:p>
            <a:pPr eaLnBrk="1" hangingPunct="1">
              <a:buClr>
                <a:srgbClr val="FFFF00"/>
              </a:buClr>
              <a:buSzPct val="122000"/>
              <a:buFont typeface="Wingdings" pitchFamily="2" charset="2"/>
              <a:buChar char="§"/>
            </a:pPr>
            <a:endParaRPr lang="uk-UA" sz="2400" b="1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8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108_0830 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133600"/>
            <a:ext cx="3206750" cy="240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4427538" y="1628775"/>
            <a:ext cx="402748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ru-RU" sz="2400" b="1" smtClean="0">
                <a:solidFill>
                  <a:srgbClr val="003399"/>
                </a:solidFill>
                <a:cs typeface="Arial" pitchFamily="34" charset="0"/>
              </a:rPr>
              <a:t>НовоСэвен</a:t>
            </a:r>
            <a:r>
              <a:rPr lang="ru-RU" sz="2400" b="1" baseline="30000" smtClean="0">
                <a:solidFill>
                  <a:srgbClr val="003399"/>
                </a:solidFill>
                <a:cs typeface="Arial" pitchFamily="34" charset="0"/>
              </a:rPr>
              <a:t>®</a:t>
            </a:r>
            <a:r>
              <a:rPr lang="ru-RU" sz="2400" b="1" smtClean="0">
                <a:solidFill>
                  <a:srgbClr val="003399"/>
                </a:solidFill>
                <a:cs typeface="Arial" pitchFamily="34" charset="0"/>
              </a:rPr>
              <a:t> - рекомбинантный активированный </a:t>
            </a:r>
            <a:r>
              <a:rPr lang="en-US" sz="2400" b="1" smtClean="0">
                <a:solidFill>
                  <a:srgbClr val="003399"/>
                </a:solidFill>
                <a:cs typeface="Arial" pitchFamily="34" charset="0"/>
              </a:rPr>
              <a:t>VII</a:t>
            </a:r>
            <a:r>
              <a:rPr lang="ru-RU" sz="2400" b="1" smtClean="0">
                <a:solidFill>
                  <a:srgbClr val="003399"/>
                </a:solidFill>
                <a:cs typeface="Arial" pitchFamily="34" charset="0"/>
              </a:rPr>
              <a:t> фактор свертывания.</a:t>
            </a:r>
          </a:p>
          <a:p>
            <a:pPr marL="342900" indent="-3429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400" b="1" smtClean="0">
                <a:solidFill>
                  <a:srgbClr val="003399"/>
                </a:solidFill>
                <a:cs typeface="Arial" pitchFamily="34" charset="0"/>
              </a:rPr>
              <a:t>НовоСэвен</a:t>
            </a:r>
            <a:r>
              <a:rPr lang="en-US" sz="2400" b="1" baseline="30000" smtClean="0">
                <a:solidFill>
                  <a:srgbClr val="003399"/>
                </a:solidFill>
                <a:cs typeface="Arial" pitchFamily="34" charset="0"/>
              </a:rPr>
              <a:t>®</a:t>
            </a:r>
            <a:r>
              <a:rPr lang="en-US" sz="2400" b="1" smtClean="0">
                <a:solidFill>
                  <a:srgbClr val="003399"/>
                </a:solidFill>
                <a:cs typeface="Arial" pitchFamily="34" charset="0"/>
              </a:rPr>
              <a:t> идентичен активированному VII фактору</a:t>
            </a:r>
            <a:r>
              <a:rPr lang="ru-RU" sz="3200" b="1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3399"/>
                </a:solidFill>
                <a:cs typeface="Arial" pitchFamily="34" charset="0"/>
              </a:rPr>
              <a:t>плазмы крови человека.</a:t>
            </a:r>
            <a:endParaRPr lang="ru-RU" sz="2400" b="1" smtClean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042988" y="476250"/>
            <a:ext cx="6764337" cy="83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Что такое НовоСэвен®?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684213" y="5373688"/>
            <a:ext cx="619283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000000"/>
              </a:buClr>
              <a:buSzPct val="70000"/>
              <a:buFont typeface="Symbol" pitchFamily="18" charset="2"/>
              <a:buNone/>
            </a:pPr>
            <a:r>
              <a:rPr lang="ru-RU" sz="2400" i="1" smtClean="0">
                <a:solidFill>
                  <a:srgbClr val="009999"/>
                </a:solidFill>
                <a:latin typeface="Verdana" pitchFamily="34" charset="0"/>
                <a:cs typeface="Arial" pitchFamily="34" charset="0"/>
              </a:rPr>
              <a:t>Создан для лечения больных с </a:t>
            </a:r>
            <a:endParaRPr lang="en-US" sz="2400" i="1" smtClean="0">
              <a:solidFill>
                <a:srgbClr val="009999"/>
              </a:solidFill>
              <a:latin typeface="Verdana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000000"/>
              </a:buClr>
              <a:buSzPct val="70000"/>
              <a:buFont typeface="Symbol" pitchFamily="18" charset="2"/>
              <a:buNone/>
            </a:pPr>
            <a:r>
              <a:rPr lang="ru-RU" sz="2400" i="1" smtClean="0">
                <a:solidFill>
                  <a:srgbClr val="009999"/>
                </a:solidFill>
                <a:latin typeface="Verdana" pitchFamily="34" charset="0"/>
                <a:cs typeface="Arial" pitchFamily="34" charset="0"/>
              </a:rPr>
              <a:t>тяжелой ингибиторной гемофилией</a:t>
            </a:r>
          </a:p>
        </p:txBody>
      </p:sp>
    </p:spTree>
    <p:extLst>
      <p:ext uri="{BB962C8B-B14F-4D97-AF65-F5344CB8AC3E}">
        <p14:creationId xmlns:p14="http://schemas.microsoft.com/office/powerpoint/2010/main" val="27715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00113" y="4437063"/>
            <a:ext cx="66960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Boehlen F., Morales M.A., Fontane P., Ricon B., ron O., Moerloose P. Prolonged treatment of massive postpartum hemorrhage with recombinant factor VIIa: a case report and review of the literature. Br. J. Obstet. Gunecol. 2004; 111: 284–287.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Bouwmeester F.W., Jonkhoff A.R., Vorheijen R., van Geijn H. Seccesful treatment of life Threatening postpartum hemorrhage with recombinant activated factor VII. Obstet. Gynecol. 2003: 101; 1174–1176.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Segal S., Shemesh I.Y., Blumenthal R., et al. Treatment of obstetric hemorrhage with recombinant activated factor VII (rRVIIa). Acta Haematol. 2002; 108: 162–163.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79388" y="1628775"/>
            <a:ext cx="84963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altLang="ru-RU" sz="2400" b="1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ru-RU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Фактор  VIIа в дозе 90</a:t>
            </a: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–</a:t>
            </a:r>
            <a:r>
              <a:rPr lang="ru-RU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100 µg/кг при акушерском</a:t>
            </a: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ru-RU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кровотечении, не поддающемуся стандартной терапии,</a:t>
            </a: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ru-RU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выполняет гемостатическую функцию даже при</a:t>
            </a: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ru-RU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развившемся диссеминированном внутрисосудистом</a:t>
            </a: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ru-RU" altLang="ru-RU" sz="2400" b="1" smtClean="0">
                <a:solidFill>
                  <a:srgbClr val="F8083B"/>
                </a:solidFill>
                <a:latin typeface="Times New Roman" pitchFamily="18" charset="0"/>
                <a:cs typeface="Arial" pitchFamily="34" charset="0"/>
              </a:rPr>
              <a:t> свертывании</a:t>
            </a:r>
          </a:p>
        </p:txBody>
      </p:sp>
      <p:pic>
        <p:nvPicPr>
          <p:cNvPr id="155652" name="Picture 5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479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610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1116013" y="5805488"/>
            <a:ext cx="7777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Момот А.</a:t>
            </a:r>
            <a:r>
              <a:rPr lang="en-US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П., Молчанова И.</a:t>
            </a:r>
            <a:r>
              <a:rPr lang="en-US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В., Цхай В.</a:t>
            </a:r>
            <a:r>
              <a:rPr lang="en-US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Массивные акушерские кровотечения: от гистерэктомии к фармакотерапии.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Клин. фармакол. и фармакотер. 2012. Том 11, № 2.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4618038" y="2420938"/>
            <a:ext cx="452596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</a:pPr>
            <a:r>
              <a:rPr lang="ru-RU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В соответствии с использованными </a:t>
            </a:r>
            <a:r>
              <a:rPr lang="en-US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в работе критериями</a:t>
            </a:r>
            <a:r>
              <a:rPr lang="en-US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эффективности оптимальный гемостатический эффект rFVIIa был получен у женщин </a:t>
            </a:r>
            <a:r>
              <a:rPr lang="en-US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с массивным маточным кровотечением, </a:t>
            </a:r>
            <a:r>
              <a:rPr lang="en-US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b="1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у которых применение данного препарата позволило избежать гистерэктомии в 80,8% случаев. </a:t>
            </a:r>
          </a:p>
        </p:txBody>
      </p:sp>
      <p:pic>
        <p:nvPicPr>
          <p:cNvPr id="157700" name="Picture 5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903913"/>
            <a:ext cx="527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2300"/>
            <a:ext cx="33115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2775"/>
            <a:ext cx="43211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53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748712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solidFill>
                  <a:srgbClr val="F8083B"/>
                </a:solidFill>
                <a:latin typeface="Calibri" pitchFamily="34" charset="0"/>
              </a:rPr>
              <a:t>Актуальность проблемы </a:t>
            </a:r>
            <a:r>
              <a:rPr lang="ru-RU" sz="2800" b="1" smtClean="0">
                <a:solidFill>
                  <a:srgbClr val="F8083B"/>
                </a:solidFill>
              </a:rPr>
              <a:t>массивных </a:t>
            </a:r>
            <a:r>
              <a:rPr lang="ru-RU" sz="2800" b="1" smtClean="0">
                <a:solidFill>
                  <a:srgbClr val="F8083B"/>
                </a:solidFill>
                <a:latin typeface="Calibri" pitchFamily="34" charset="0"/>
              </a:rPr>
              <a:t>акушерских кровотечений</a:t>
            </a:r>
            <a:br>
              <a:rPr lang="ru-RU" sz="2800" b="1" smtClean="0">
                <a:solidFill>
                  <a:srgbClr val="F8083B"/>
                </a:solidFill>
                <a:latin typeface="Calibri" pitchFamily="34" charset="0"/>
              </a:rPr>
            </a:br>
            <a:endParaRPr lang="ru-RU" sz="2800" b="1" smtClean="0">
              <a:solidFill>
                <a:srgbClr val="F8083B"/>
              </a:solidFill>
              <a:latin typeface="Calibri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9144000" cy="38163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800" b="1" smtClean="0">
              <a:solidFill>
                <a:srgbClr val="660033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800" b="1" smtClean="0">
              <a:solidFill>
                <a:srgbClr val="660033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smtClean="0">
                <a:solidFill>
                  <a:srgbClr val="660033"/>
                </a:solidFill>
                <a:latin typeface="Courier New" pitchFamily="49" charset="0"/>
              </a:rPr>
              <a:t>Уровень МС – </a:t>
            </a:r>
            <a:r>
              <a:rPr lang="ru-RU" sz="2000" b="1" smtClean="0">
                <a:solidFill>
                  <a:srgbClr val="F8083B"/>
                </a:solidFill>
                <a:latin typeface="Courier New" pitchFamily="49" charset="0"/>
              </a:rPr>
              <a:t>400 тыс. в год</a:t>
            </a:r>
            <a:r>
              <a:rPr lang="ru-RU" sz="2000" b="1" smtClean="0">
                <a:solidFill>
                  <a:srgbClr val="660033"/>
                </a:solidFill>
                <a:latin typeface="Courier New" pitchFamily="49" charset="0"/>
              </a:rPr>
              <a:t>; массивных акушерских кровотечений – до </a:t>
            </a:r>
            <a:r>
              <a:rPr lang="ru-RU" sz="2000" b="1" smtClean="0">
                <a:solidFill>
                  <a:srgbClr val="F8083B"/>
                </a:solidFill>
                <a:latin typeface="Courier New" pitchFamily="49" charset="0"/>
              </a:rPr>
              <a:t>140 тыс. в год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solidFill>
                <a:srgbClr val="F8083B"/>
              </a:solidFill>
              <a:latin typeface="Courier New" pitchFamily="49" charset="0"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smtClean="0">
                <a:solidFill>
                  <a:srgbClr val="660033"/>
                </a:solidFill>
                <a:latin typeface="Courier New" pitchFamily="49" charset="0"/>
              </a:rPr>
              <a:t>Около 1000 женщин умирают ежедневно от причин, связанных с беременностью, родами…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solidFill>
                <a:srgbClr val="660033"/>
              </a:solidFill>
              <a:latin typeface="Courier New" pitchFamily="49" charset="0"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smtClean="0">
                <a:solidFill>
                  <a:srgbClr val="660033"/>
                </a:solidFill>
                <a:latin typeface="Courier New" pitchFamily="49" charset="0"/>
              </a:rPr>
              <a:t>Среди причин МС массивные акушерские кровотечения составляют в среднем </a:t>
            </a:r>
            <a:r>
              <a:rPr lang="ru-RU" sz="2000" b="1" smtClean="0">
                <a:solidFill>
                  <a:srgbClr val="F8083B"/>
                </a:solidFill>
                <a:latin typeface="Courier New" pitchFamily="49" charset="0"/>
              </a:rPr>
              <a:t>20-25%,</a:t>
            </a:r>
            <a:r>
              <a:rPr lang="ru-RU" sz="2000" b="1" smtClean="0">
                <a:solidFill>
                  <a:srgbClr val="660033"/>
                </a:solidFill>
                <a:latin typeface="Courier New" pitchFamily="49" charset="0"/>
              </a:rPr>
              <a:t> а к общему количеству родов - </a:t>
            </a:r>
            <a:r>
              <a:rPr lang="ru-RU" sz="2000" b="1" smtClean="0">
                <a:solidFill>
                  <a:srgbClr val="F8083B"/>
                </a:solidFill>
                <a:latin typeface="Courier New" pitchFamily="49" charset="0"/>
              </a:rPr>
              <a:t>от 3 до 8%</a:t>
            </a:r>
            <a:r>
              <a:rPr lang="ru-RU" sz="2000" b="1" smtClean="0">
                <a:solidFill>
                  <a:srgbClr val="660033"/>
                </a:solidFill>
                <a:latin typeface="Courier New" pitchFamily="49" charset="0"/>
              </a:rPr>
              <a:t> </a:t>
            </a:r>
            <a:endParaRPr lang="en-US" sz="2000" b="1" smtClean="0">
              <a:solidFill>
                <a:srgbClr val="660033"/>
              </a:solidFill>
              <a:latin typeface="Courier New" pitchFamily="49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solidFill>
                <a:srgbClr val="660033"/>
              </a:solidFill>
              <a:latin typeface="Courier New" pitchFamily="49" charset="0"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smtClean="0">
                <a:solidFill>
                  <a:srgbClr val="660033"/>
                </a:solidFill>
                <a:latin typeface="Courier New" pitchFamily="49" charset="0"/>
              </a:rPr>
              <a:t>МАК - наиболее частая причина МС в странах, которые развиваются – </a:t>
            </a:r>
            <a:r>
              <a:rPr lang="ru-RU" sz="2000" b="1" smtClean="0">
                <a:solidFill>
                  <a:srgbClr val="F8083B"/>
                </a:solidFill>
                <a:latin typeface="Courier New" pitchFamily="49" charset="0"/>
              </a:rPr>
              <a:t>125 тыс. ежегодно      </a:t>
            </a:r>
            <a:r>
              <a:rPr lang="en-US" sz="2000" b="1" smtClean="0">
                <a:solidFill>
                  <a:srgbClr val="F8083B"/>
                </a:solidFill>
                <a:latin typeface="Courier New" pitchFamily="49" charset="0"/>
              </a:rPr>
              <a:t>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                                                                         </a:t>
            </a:r>
            <a:r>
              <a:rPr lang="ru-RU" sz="20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                                                                                                    </a:t>
            </a:r>
            <a:r>
              <a:rPr 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WHO, 2008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                                                                  </a:t>
            </a:r>
            <a:r>
              <a:rPr lang="ru-RU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ru-RU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1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22288" y="225425"/>
            <a:ext cx="8070850" cy="8270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333399"/>
                </a:solidFill>
              </a:rPr>
              <a:t/>
            </a:r>
            <a:br>
              <a:rPr lang="ru-RU" sz="2400" b="1" dirty="0" smtClean="0">
                <a:solidFill>
                  <a:srgbClr val="333399"/>
                </a:solidFill>
              </a:rPr>
            </a:br>
            <a:r>
              <a:rPr lang="ru-RU" sz="2000" b="1" dirty="0" err="1" smtClean="0">
                <a:solidFill>
                  <a:srgbClr val="FF0000"/>
                </a:solidFill>
                <a:cs typeface="Aharoni" pitchFamily="2" charset="-79"/>
              </a:rPr>
              <a:t>Октаплекс</a:t>
            </a: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Open Sans"/>
                <a:cs typeface="Aharoni" pitchFamily="2" charset="-79"/>
              </a:rPr>
              <a:t>500 </a:t>
            </a: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>МЕ </a:t>
            </a:r>
            <a:r>
              <a:rPr lang="ru-RU" sz="2000" b="1" dirty="0" err="1" smtClean="0">
                <a:solidFill>
                  <a:srgbClr val="FF0000"/>
                </a:solidFill>
                <a:cs typeface="Aharoni" pitchFamily="2" charset="-79"/>
              </a:rPr>
              <a:t>протромбиновый</a:t>
            </a: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> комплекс человека для внутривенного введения</a:t>
            </a:r>
            <a:r>
              <a:rPr lang="ru-RU" sz="2000" cap="all" dirty="0" smtClean="0"/>
              <a:t/>
            </a:r>
            <a:br>
              <a:rPr lang="ru-RU" sz="2000" cap="all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052513"/>
            <a:ext cx="5867400" cy="5653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err="1" smtClean="0">
                <a:solidFill>
                  <a:srgbClr val="7030A0"/>
                </a:solidFill>
              </a:rPr>
              <a:t>Октаплекс</a:t>
            </a:r>
            <a:r>
              <a:rPr lang="ru-RU" sz="1700" b="1" dirty="0" smtClean="0">
                <a:solidFill>
                  <a:srgbClr val="7030A0"/>
                </a:solidFill>
              </a:rPr>
              <a:t> </a:t>
            </a:r>
            <a:r>
              <a:rPr lang="ru-RU" sz="1700" b="1" dirty="0">
                <a:solidFill>
                  <a:srgbClr val="7030A0"/>
                </a:solidFill>
              </a:rPr>
              <a:t>содержит факторы свертывания крови II, IX, VII и X, которые синтезируются в печени с помощью витамина </a:t>
            </a:r>
            <a:r>
              <a:rPr lang="ru-RU" sz="1700" b="1" dirty="0" smtClean="0">
                <a:solidFill>
                  <a:srgbClr val="7030A0"/>
                </a:solidFill>
              </a:rPr>
              <a:t>К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7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7030A0"/>
                </a:solidFill>
              </a:rPr>
              <a:t>Введение </a:t>
            </a:r>
            <a:r>
              <a:rPr lang="ru-RU" sz="1700" b="1" dirty="0" err="1">
                <a:solidFill>
                  <a:srgbClr val="7030A0"/>
                </a:solidFill>
              </a:rPr>
              <a:t>Октаплекса</a:t>
            </a:r>
            <a:r>
              <a:rPr lang="ru-RU" sz="1700" b="1" dirty="0">
                <a:solidFill>
                  <a:srgbClr val="7030A0"/>
                </a:solidFill>
              </a:rPr>
              <a:t> обуславливает повышение уровня витамин К-зависимых факторов свертывания в плазме крови и может быстро корригировать нарушение коагуляции у пациентов с дефицитом одного или нескольких этих </a:t>
            </a:r>
            <a:r>
              <a:rPr lang="ru-RU" sz="1700" b="1" dirty="0" smtClean="0">
                <a:solidFill>
                  <a:srgbClr val="7030A0"/>
                </a:solidFill>
              </a:rPr>
              <a:t>факторов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7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7030A0"/>
                </a:solidFill>
              </a:rPr>
              <a:t>Показания </a:t>
            </a:r>
            <a:r>
              <a:rPr lang="ru-RU" sz="1700" b="1" dirty="0">
                <a:solidFill>
                  <a:srgbClr val="7030A0"/>
                </a:solidFill>
              </a:rPr>
              <a:t>к применению: лечение кровотечений и предоперационная профилактика кровотечений, связанных с приобретенным дефицитом </a:t>
            </a:r>
            <a:r>
              <a:rPr lang="ru-RU" sz="1700" b="1" dirty="0" err="1">
                <a:solidFill>
                  <a:srgbClr val="7030A0"/>
                </a:solidFill>
              </a:rPr>
              <a:t>протромбинового</a:t>
            </a:r>
            <a:r>
              <a:rPr lang="ru-RU" sz="1700" b="1" dirty="0">
                <a:solidFill>
                  <a:srgbClr val="7030A0"/>
                </a:solidFill>
              </a:rPr>
              <a:t> комплекса свертывающих </a:t>
            </a:r>
            <a:r>
              <a:rPr lang="ru-RU" sz="1700" b="1" dirty="0" smtClean="0">
                <a:solidFill>
                  <a:srgbClr val="7030A0"/>
                </a:solidFill>
              </a:rPr>
              <a:t>факторов; лечение </a:t>
            </a:r>
            <a:r>
              <a:rPr lang="ru-RU" sz="1700" b="1" dirty="0">
                <a:solidFill>
                  <a:srgbClr val="7030A0"/>
                </a:solidFill>
              </a:rPr>
              <a:t>кровотечений и предоперационная профилактика при наследственном дефиците витамин К-зависимых факторов свертывания II и </a:t>
            </a:r>
            <a:r>
              <a:rPr lang="ru-RU" sz="1700" b="1" dirty="0" smtClean="0">
                <a:solidFill>
                  <a:srgbClr val="7030A0"/>
                </a:solidFill>
              </a:rPr>
              <a:t>X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700" b="1" dirty="0" smtClean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FF0000"/>
                </a:solidFill>
              </a:rPr>
              <a:t>Каждый раз, когда пациенту вводится </a:t>
            </a:r>
            <a:r>
              <a:rPr lang="ru-RU" sz="1800" b="1" dirty="0" err="1">
                <a:solidFill>
                  <a:srgbClr val="FF0000"/>
                </a:solidFill>
              </a:rPr>
              <a:t>Октаплекс</a:t>
            </a:r>
            <a:r>
              <a:rPr lang="ru-RU" sz="1800" b="1" dirty="0">
                <a:solidFill>
                  <a:srgbClr val="FF0000"/>
                </a:solidFill>
              </a:rPr>
              <a:t>, рекомендуется строго записывать название и номер серии </a:t>
            </a:r>
            <a:r>
              <a:rPr lang="ru-RU" sz="1800" b="1" dirty="0" smtClean="0">
                <a:solidFill>
                  <a:srgbClr val="FF0000"/>
                </a:solidFill>
              </a:rPr>
              <a:t>препарата!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33400" y="476250"/>
            <a:ext cx="75676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smtClean="0">
              <a:solidFill>
                <a:srgbClr val="333399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smtClean="0">
              <a:solidFill>
                <a:srgbClr val="333399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smtClean="0">
              <a:solidFill>
                <a:srgbClr val="333399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smtClean="0">
              <a:solidFill>
                <a:srgbClr val="333399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smtClean="0">
              <a:solidFill>
                <a:srgbClr val="333399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159749" name="Picture 2" descr="Октаплекс 500 Мо порошок для раствора для инъекций вместе с растворителем  по 500 мо №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700213"/>
            <a:ext cx="34559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97912" cy="8477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8083B"/>
                </a:solidFill>
              </a:rPr>
              <a:t>Показания для гемотрансфузии: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137525" cy="4967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8083B"/>
                </a:solidFill>
              </a:rPr>
              <a:t>При продолжающемся кровотечении: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accent2"/>
                </a:solidFill>
              </a:rPr>
              <a:t>снижение гематокрита ниже 25 %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accent2"/>
                </a:solidFill>
              </a:rPr>
              <a:t>снижение гемоглобина менее 80 г/л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accent2"/>
                </a:solidFill>
              </a:rPr>
              <a:t>нестабильные показатели гемодинамики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8083B"/>
                </a:solidFill>
              </a:rPr>
              <a:t>При остановленном кровотечении: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accent2"/>
                </a:solidFill>
              </a:rPr>
              <a:t>острая кровопотеря более 30% ОЦК (1500-2000 мл)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accent2"/>
                </a:solidFill>
              </a:rPr>
              <a:t>снижение уровня гемоглобина менее 65-60 г/л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accent2"/>
                </a:solidFill>
              </a:rPr>
              <a:t>гематокрита ниже 18-20%, клинические признаки гемической анемии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	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F8083B"/>
                </a:solidFill>
              </a:rPr>
              <a:t>Оптимальным вариантом является проведение плановой гемотрансфузии индивидуально подобранных отмытых эритроцитов с целью лечения выраженной постгеморрагической анемии в постреанимационном периоде.</a:t>
            </a:r>
          </a:p>
        </p:txBody>
      </p:sp>
    </p:spTree>
    <p:extLst>
      <p:ext uri="{BB962C8B-B14F-4D97-AF65-F5344CB8AC3E}">
        <p14:creationId xmlns:p14="http://schemas.microsoft.com/office/powerpoint/2010/main" val="410026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8"/>
          <p:cNvSpPr>
            <a:spLocks noChangeArrowheads="1"/>
          </p:cNvSpPr>
          <p:nvPr/>
        </p:nvSpPr>
        <p:spPr bwMode="auto">
          <a:xfrm>
            <a:off x="533400" y="304800"/>
            <a:ext cx="373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Times New Roman" pitchFamily="18" charset="0"/>
                <a:cs typeface="Arial" pitchFamily="34" charset="0"/>
              </a:rPr>
              <a:t>XII    XII 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Times New Roman" pitchFamily="18" charset="0"/>
                <a:cs typeface="Arial" pitchFamily="34" charset="0"/>
              </a:rPr>
              <a:t>          XI      XI 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Times New Roman" pitchFamily="18" charset="0"/>
                <a:cs typeface="Arial" pitchFamily="34" charset="0"/>
              </a:rPr>
              <a:t>                     IX      IX 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Times New Roman" pitchFamily="18" charset="0"/>
                <a:cs typeface="Arial" pitchFamily="34" charset="0"/>
              </a:rPr>
              <a:t>                     VIII        VIIIa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Times New Roman" pitchFamily="18" charset="0"/>
                <a:cs typeface="Arial" pitchFamily="34" charset="0"/>
              </a:rPr>
              <a:t>                                         X                  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2400" b="1" smtClean="0">
              <a:solidFill>
                <a:srgbClr val="000000"/>
              </a:solidFill>
              <a:latin typeface="Times New Roman Cyr" pitchFamily="18" charset="0"/>
              <a:cs typeface="Arial" pitchFamily="34" charset="0"/>
            </a:endParaRPr>
          </a:p>
        </p:txBody>
      </p:sp>
      <p:sp>
        <p:nvSpPr>
          <p:cNvPr id="161795" name="Rectangle 39"/>
          <p:cNvSpPr>
            <a:spLocks noChangeArrowheads="1"/>
          </p:cNvSpPr>
          <p:nvPr/>
        </p:nvSpPr>
        <p:spPr bwMode="auto">
          <a:xfrm>
            <a:off x="4191000" y="24384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</a:t>
            </a:r>
            <a:r>
              <a:rPr lang="ru-RU" sz="2000" b="1" smtClean="0">
                <a:solidFill>
                  <a:srgbClr val="660033"/>
                </a:solidFill>
                <a:cs typeface="Arial" pitchFamily="34" charset="0"/>
              </a:rPr>
              <a:t>X a + V+ фосфолипид + Са 2+</a:t>
            </a: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2400" smtClean="0">
              <a:solidFill>
                <a:srgbClr val="660033"/>
              </a:solidFill>
              <a:latin typeface="Times New Roman Cyr" pitchFamily="18" charset="0"/>
              <a:cs typeface="Arial" pitchFamily="34" charset="0"/>
            </a:endParaRPr>
          </a:p>
        </p:txBody>
      </p:sp>
      <p:sp>
        <p:nvSpPr>
          <p:cNvPr id="161796" name="Rectangle 40"/>
          <p:cNvSpPr>
            <a:spLocks noChangeArrowheads="1"/>
          </p:cNvSpPr>
          <p:nvPr/>
        </p:nvSpPr>
        <p:spPr bwMode="auto">
          <a:xfrm>
            <a:off x="4113213" y="20574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</a:t>
            </a:r>
            <a:r>
              <a:rPr lang="ru-RU" sz="2800" b="1" i="1" smtClean="0">
                <a:solidFill>
                  <a:srgbClr val="660033"/>
                </a:solidFill>
                <a:cs typeface="Arial" pitchFamily="34" charset="0"/>
              </a:rPr>
              <a:t>Протромбиназа</a:t>
            </a:r>
            <a:endParaRPr lang="ru-RU" sz="2800" b="1" i="1" smtClean="0">
              <a:solidFill>
                <a:srgbClr val="660033"/>
              </a:solidFill>
              <a:latin typeface="Arial Cyr" pitchFamily="34" charset="0"/>
              <a:cs typeface="Arial" pitchFamily="34" charset="0"/>
            </a:endParaRPr>
          </a:p>
        </p:txBody>
      </p:sp>
      <p:sp>
        <p:nvSpPr>
          <p:cNvPr id="161797" name="Line 41"/>
          <p:cNvSpPr>
            <a:spLocks noChangeShapeType="1"/>
          </p:cNvSpPr>
          <p:nvPr/>
        </p:nvSpPr>
        <p:spPr bwMode="auto">
          <a:xfrm>
            <a:off x="6172200" y="28956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798" name="Rectangle 42"/>
          <p:cNvSpPr>
            <a:spLocks noChangeArrowheads="1"/>
          </p:cNvSpPr>
          <p:nvPr/>
        </p:nvSpPr>
        <p:spPr bwMode="auto">
          <a:xfrm>
            <a:off x="3581400" y="3733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smtClean="0">
                <a:solidFill>
                  <a:srgbClr val="F8083B"/>
                </a:solidFill>
                <a:cs typeface="Arial" pitchFamily="34" charset="0"/>
              </a:rPr>
              <a:t>Протромбин  </a:t>
            </a:r>
            <a:endParaRPr lang="ru-RU" sz="2400" b="1" smtClean="0">
              <a:solidFill>
                <a:srgbClr val="F8083B"/>
              </a:solidFill>
              <a:latin typeface="Arial Cyr" pitchFamily="34" charset="0"/>
              <a:cs typeface="Arial" pitchFamily="34" charset="0"/>
            </a:endParaRPr>
          </a:p>
        </p:txBody>
      </p:sp>
      <p:sp>
        <p:nvSpPr>
          <p:cNvPr id="161799" name="Line 43"/>
          <p:cNvSpPr>
            <a:spLocks noChangeShapeType="1"/>
          </p:cNvSpPr>
          <p:nvPr/>
        </p:nvSpPr>
        <p:spPr bwMode="auto">
          <a:xfrm>
            <a:off x="5715000" y="3962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00" name="Rectangle 44"/>
          <p:cNvSpPr>
            <a:spLocks noChangeArrowheads="1"/>
          </p:cNvSpPr>
          <p:nvPr/>
        </p:nvSpPr>
        <p:spPr bwMode="auto">
          <a:xfrm>
            <a:off x="6705600" y="373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083B"/>
                </a:solidFill>
                <a:cs typeface="Arial" pitchFamily="34" charset="0"/>
              </a:rPr>
              <a:t>Тромбин</a:t>
            </a:r>
          </a:p>
        </p:txBody>
      </p:sp>
      <p:sp>
        <p:nvSpPr>
          <p:cNvPr id="161801" name="Rectangle 45"/>
          <p:cNvSpPr>
            <a:spLocks noChangeArrowheads="1"/>
          </p:cNvSpPr>
          <p:nvPr/>
        </p:nvSpPr>
        <p:spPr bwMode="auto">
          <a:xfrm>
            <a:off x="4876800" y="4419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083B"/>
                </a:solidFill>
                <a:cs typeface="Arial" pitchFamily="34" charset="0"/>
              </a:rPr>
              <a:t>Фибриноген</a:t>
            </a:r>
            <a:endParaRPr lang="ru-RU" sz="2400" b="1" smtClean="0">
              <a:solidFill>
                <a:srgbClr val="F8083B"/>
              </a:solidFill>
              <a:latin typeface="Arial Cyr" pitchFamily="34" charset="0"/>
              <a:cs typeface="Arial" pitchFamily="34" charset="0"/>
            </a:endParaRPr>
          </a:p>
        </p:txBody>
      </p:sp>
      <p:sp>
        <p:nvSpPr>
          <p:cNvPr id="161802" name="Line 46"/>
          <p:cNvSpPr>
            <a:spLocks noChangeShapeType="1"/>
          </p:cNvSpPr>
          <p:nvPr/>
        </p:nvSpPr>
        <p:spPr bwMode="auto">
          <a:xfrm>
            <a:off x="73152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03" name="Line 47"/>
          <p:cNvSpPr>
            <a:spLocks noChangeShapeType="1"/>
          </p:cNvSpPr>
          <p:nvPr/>
        </p:nvSpPr>
        <p:spPr bwMode="auto">
          <a:xfrm>
            <a:off x="6705600" y="464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04" name="Rectangle 48"/>
          <p:cNvSpPr>
            <a:spLocks noChangeArrowheads="1"/>
          </p:cNvSpPr>
          <p:nvPr/>
        </p:nvSpPr>
        <p:spPr bwMode="auto">
          <a:xfrm>
            <a:off x="7524750" y="4365625"/>
            <a:ext cx="16192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smtClean="0">
                <a:solidFill>
                  <a:srgbClr val="F8083B"/>
                </a:solidFill>
                <a:cs typeface="Arial" pitchFamily="34" charset="0"/>
              </a:rPr>
              <a:t>Фибрин мономер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083B"/>
                </a:solidFill>
                <a:cs typeface="Arial" pitchFamily="34" charset="0"/>
              </a:rPr>
              <a:t>Фибрин полимер</a:t>
            </a:r>
            <a:endParaRPr lang="ru-RU" sz="2400" b="1" smtClean="0">
              <a:solidFill>
                <a:srgbClr val="F8083B"/>
              </a:solidFill>
              <a:latin typeface="Arial Cyr" pitchFamily="34" charset="0"/>
              <a:cs typeface="Arial" pitchFamily="34" charset="0"/>
            </a:endParaRPr>
          </a:p>
        </p:txBody>
      </p:sp>
      <p:sp>
        <p:nvSpPr>
          <p:cNvPr id="161805" name="Line 49"/>
          <p:cNvSpPr>
            <a:spLocks noChangeShapeType="1"/>
          </p:cNvSpPr>
          <p:nvPr/>
        </p:nvSpPr>
        <p:spPr bwMode="auto">
          <a:xfrm>
            <a:off x="8229600" y="5029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06" name="Rectangle 50"/>
          <p:cNvSpPr>
            <a:spLocks noChangeArrowheads="1"/>
          </p:cNvSpPr>
          <p:nvPr/>
        </p:nvSpPr>
        <p:spPr bwMode="auto">
          <a:xfrm>
            <a:off x="6934200" y="5257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lang="ru-RU" sz="2400" b="1" smtClean="0">
                <a:solidFill>
                  <a:srgbClr val="333399"/>
                </a:solidFill>
                <a:latin typeface="Times New Roman" pitchFamily="18" charset="0"/>
                <a:cs typeface="Arial" pitchFamily="34" charset="0"/>
              </a:rPr>
              <a:t>XIII</a:t>
            </a:r>
            <a:endParaRPr lang="ru-RU" sz="2400" b="1" smtClean="0">
              <a:solidFill>
                <a:srgbClr val="333399"/>
              </a:solidFill>
              <a:latin typeface="Times New Roman Cyr" pitchFamily="18" charset="0"/>
              <a:cs typeface="Arial" pitchFamily="34" charset="0"/>
            </a:endParaRPr>
          </a:p>
        </p:txBody>
      </p:sp>
      <p:sp>
        <p:nvSpPr>
          <p:cNvPr id="161807" name="Line 51"/>
          <p:cNvSpPr>
            <a:spLocks noChangeShapeType="1"/>
          </p:cNvSpPr>
          <p:nvPr/>
        </p:nvSpPr>
        <p:spPr bwMode="auto">
          <a:xfrm>
            <a:off x="1143000" y="533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08" name="Line 52"/>
          <p:cNvSpPr>
            <a:spLocks noChangeShapeType="1"/>
          </p:cNvSpPr>
          <p:nvPr/>
        </p:nvSpPr>
        <p:spPr bwMode="auto">
          <a:xfrm>
            <a:off x="1828800" y="106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09" name="Line 53"/>
          <p:cNvSpPr>
            <a:spLocks noChangeShapeType="1"/>
          </p:cNvSpPr>
          <p:nvPr/>
        </p:nvSpPr>
        <p:spPr bwMode="auto">
          <a:xfrm>
            <a:off x="2895600" y="2133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10" name="Line 54"/>
          <p:cNvSpPr>
            <a:spLocks noChangeShapeType="1"/>
          </p:cNvSpPr>
          <p:nvPr/>
        </p:nvSpPr>
        <p:spPr bwMode="auto">
          <a:xfrm>
            <a:off x="1600200" y="609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11" name="Line 55"/>
          <p:cNvSpPr>
            <a:spLocks noChangeShapeType="1"/>
          </p:cNvSpPr>
          <p:nvPr/>
        </p:nvSpPr>
        <p:spPr bwMode="auto">
          <a:xfrm>
            <a:off x="2362200" y="1143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12" name="Line 56"/>
          <p:cNvSpPr>
            <a:spLocks noChangeShapeType="1"/>
          </p:cNvSpPr>
          <p:nvPr/>
        </p:nvSpPr>
        <p:spPr bwMode="auto">
          <a:xfrm>
            <a:off x="2590800" y="1600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13" name="Line 57"/>
          <p:cNvSpPr>
            <a:spLocks noChangeShapeType="1"/>
          </p:cNvSpPr>
          <p:nvPr/>
        </p:nvSpPr>
        <p:spPr bwMode="auto">
          <a:xfrm>
            <a:off x="3810000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14" name="Rectangle 58"/>
          <p:cNvSpPr>
            <a:spLocks noChangeArrowheads="1"/>
          </p:cNvSpPr>
          <p:nvPr/>
        </p:nvSpPr>
        <p:spPr bwMode="auto">
          <a:xfrm>
            <a:off x="4578350" y="2520950"/>
            <a:ext cx="42545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61815" name="Line 59"/>
          <p:cNvSpPr>
            <a:spLocks noChangeShapeType="1"/>
          </p:cNvSpPr>
          <p:nvPr/>
        </p:nvSpPr>
        <p:spPr bwMode="auto">
          <a:xfrm>
            <a:off x="3886200" y="26670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16" name="Line 60"/>
          <p:cNvSpPr>
            <a:spLocks noChangeShapeType="1"/>
          </p:cNvSpPr>
          <p:nvPr/>
        </p:nvSpPr>
        <p:spPr bwMode="auto">
          <a:xfrm flipH="1">
            <a:off x="2590800" y="1752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17" name="Rectangle 61"/>
          <p:cNvSpPr>
            <a:spLocks noChangeArrowheads="1"/>
          </p:cNvSpPr>
          <p:nvPr/>
        </p:nvSpPr>
        <p:spPr bwMode="auto">
          <a:xfrm>
            <a:off x="2362200" y="5715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083B"/>
                </a:solidFill>
                <a:cs typeface="Arial" pitchFamily="34" charset="0"/>
              </a:rPr>
              <a:t>Плазмин  </a:t>
            </a:r>
          </a:p>
        </p:txBody>
      </p:sp>
      <p:sp>
        <p:nvSpPr>
          <p:cNvPr id="161818" name="Rectangle 62"/>
          <p:cNvSpPr>
            <a:spLocks noChangeArrowheads="1"/>
          </p:cNvSpPr>
          <p:nvPr/>
        </p:nvSpPr>
        <p:spPr bwMode="auto">
          <a:xfrm>
            <a:off x="1447800" y="4876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8083B"/>
                </a:solidFill>
                <a:cs typeface="Arial" pitchFamily="34" charset="0"/>
              </a:rPr>
              <a:t>Плазминоген  </a:t>
            </a:r>
          </a:p>
        </p:txBody>
      </p:sp>
      <p:sp>
        <p:nvSpPr>
          <p:cNvPr id="161819" name="Line 63"/>
          <p:cNvSpPr>
            <a:spLocks noChangeShapeType="1"/>
          </p:cNvSpPr>
          <p:nvPr/>
        </p:nvSpPr>
        <p:spPr bwMode="auto">
          <a:xfrm>
            <a:off x="3429000" y="5334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20" name="Line 64"/>
          <p:cNvSpPr>
            <a:spLocks noChangeShapeType="1"/>
          </p:cNvSpPr>
          <p:nvPr/>
        </p:nvSpPr>
        <p:spPr bwMode="auto">
          <a:xfrm>
            <a:off x="4343400" y="6096000"/>
            <a:ext cx="3124200" cy="0"/>
          </a:xfrm>
          <a:prstGeom prst="line">
            <a:avLst/>
          </a:prstGeom>
          <a:noFill/>
          <a:ln w="57150">
            <a:solidFill>
              <a:srgbClr val="F8083B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337" name="Text Box 65"/>
          <p:cNvSpPr txBox="1">
            <a:spLocks noChangeArrowheads="1"/>
          </p:cNvSpPr>
          <p:nvPr/>
        </p:nvSpPr>
        <p:spPr bwMode="auto">
          <a:xfrm>
            <a:off x="4495800" y="5638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i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Лизис сгустка</a:t>
            </a:r>
          </a:p>
        </p:txBody>
      </p:sp>
      <p:sp>
        <p:nvSpPr>
          <p:cNvPr id="161822" name="Line 66"/>
          <p:cNvSpPr>
            <a:spLocks noChangeShapeType="1"/>
          </p:cNvSpPr>
          <p:nvPr/>
        </p:nvSpPr>
        <p:spPr bwMode="auto">
          <a:xfrm flipH="1">
            <a:off x="4800600" y="5410200"/>
            <a:ext cx="1143000" cy="1143000"/>
          </a:xfrm>
          <a:prstGeom prst="line">
            <a:avLst/>
          </a:prstGeom>
          <a:noFill/>
          <a:ln w="12700">
            <a:solidFill>
              <a:srgbClr val="F8083B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23" name="Line 67"/>
          <p:cNvSpPr>
            <a:spLocks noChangeShapeType="1"/>
          </p:cNvSpPr>
          <p:nvPr/>
        </p:nvSpPr>
        <p:spPr bwMode="auto">
          <a:xfrm>
            <a:off x="5076825" y="5445125"/>
            <a:ext cx="914400" cy="1143000"/>
          </a:xfrm>
          <a:prstGeom prst="line">
            <a:avLst/>
          </a:prstGeom>
          <a:noFill/>
          <a:ln w="12700">
            <a:solidFill>
              <a:srgbClr val="F8083B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2340" name="Text Box 68"/>
          <p:cNvSpPr txBox="1">
            <a:spLocks noChangeArrowheads="1"/>
          </p:cNvSpPr>
          <p:nvPr/>
        </p:nvSpPr>
        <p:spPr bwMode="auto">
          <a:xfrm>
            <a:off x="4495800" y="5029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i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Транексам</a:t>
            </a:r>
          </a:p>
        </p:txBody>
      </p:sp>
      <p:sp>
        <p:nvSpPr>
          <p:cNvPr id="161825" name="Line 69"/>
          <p:cNvSpPr>
            <a:spLocks noChangeShapeType="1"/>
          </p:cNvSpPr>
          <p:nvPr/>
        </p:nvSpPr>
        <p:spPr bwMode="auto">
          <a:xfrm flipH="1">
            <a:off x="3581400" y="5181600"/>
            <a:ext cx="914400" cy="0"/>
          </a:xfrm>
          <a:prstGeom prst="line">
            <a:avLst/>
          </a:prstGeom>
          <a:noFill/>
          <a:ln w="38100">
            <a:solidFill>
              <a:srgbClr val="F8083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26" name="Line 70"/>
          <p:cNvSpPr>
            <a:spLocks noChangeShapeType="1"/>
          </p:cNvSpPr>
          <p:nvPr/>
        </p:nvSpPr>
        <p:spPr bwMode="auto">
          <a:xfrm flipH="1">
            <a:off x="3810000" y="5181600"/>
            <a:ext cx="685800" cy="609600"/>
          </a:xfrm>
          <a:prstGeom prst="line">
            <a:avLst/>
          </a:prstGeom>
          <a:noFill/>
          <a:ln w="38100">
            <a:solidFill>
              <a:srgbClr val="F8083B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827" name="Rectangle 71"/>
          <p:cNvSpPr>
            <a:spLocks noRot="1" noChangeArrowheads="1"/>
          </p:cNvSpPr>
          <p:nvPr/>
        </p:nvSpPr>
        <p:spPr bwMode="auto">
          <a:xfrm>
            <a:off x="2667000" y="274638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Транексам ингибирует фибринолиз, инактивируя плазминоген</a:t>
            </a:r>
          </a:p>
        </p:txBody>
      </p:sp>
    </p:spTree>
    <p:extLst>
      <p:ext uri="{BB962C8B-B14F-4D97-AF65-F5344CB8AC3E}">
        <p14:creationId xmlns:p14="http://schemas.microsoft.com/office/powerpoint/2010/main" val="21917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179388" y="620713"/>
            <a:ext cx="8713787" cy="12001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FFE4C9"/>
                </a:solidFill>
                <a:latin typeface="Times New Roman" pitchFamily="18" charset="0"/>
                <a:cs typeface="Arial" pitchFamily="34" charset="0"/>
              </a:rPr>
              <a:t>Транексамовая кислота для лечения послеродового кровотечения: международное рандомизированное </a:t>
            </a:r>
            <a:br>
              <a:rPr lang="ru-RU" altLang="ru-RU" sz="2400" b="1" smtClean="0">
                <a:solidFill>
                  <a:srgbClr val="FFE4C9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sz="2400" b="1" smtClean="0">
                <a:solidFill>
                  <a:srgbClr val="FFE4C9"/>
                </a:solidFill>
                <a:latin typeface="Times New Roman" pitchFamily="18" charset="0"/>
                <a:cs typeface="Arial" pitchFamily="34" charset="0"/>
              </a:rPr>
              <a:t>двойное слепое плацебо-контролируемое исследование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179388" y="2205038"/>
            <a:ext cx="87137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8288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г</a:t>
            </a:r>
            <a: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в/в (за </a:t>
            </a: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мин.)</a:t>
            </a:r>
            <a:b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</a:br>
            <a:endParaRPr lang="ru-RU" altLang="ru-RU" sz="1000" smtClean="0">
              <a:solidFill>
                <a:srgbClr val="663300"/>
              </a:solidFill>
              <a:latin typeface="Times New Roman" pitchFamily="18" charset="0"/>
              <a:cs typeface="Arial" pitchFamily="34" charset="0"/>
            </a:endParaRPr>
          </a:p>
          <a:p>
            <a:pPr indent="268288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При продолжении кровотечения </a:t>
            </a:r>
            <a:b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    повторить введение </a:t>
            </a: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1 г</a:t>
            </a:r>
            <a: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через </a:t>
            </a: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30</a:t>
            </a:r>
            <a:r>
              <a:rPr lang="ru-RU" altLang="ru-RU" sz="2000" smtClean="0">
                <a:solidFill>
                  <a:srgbClr val="663300"/>
                </a:solidFill>
                <a:latin typeface="Times New Roman" pitchFamily="18" charset="0"/>
                <a:cs typeface="Arial" pitchFamily="34" charset="0"/>
              </a:rPr>
              <a:t> мин. </a:t>
            </a:r>
          </a:p>
        </p:txBody>
      </p:sp>
      <p:sp>
        <p:nvSpPr>
          <p:cNvPr id="167940" name="Rectangle 5"/>
          <p:cNvSpPr>
            <a:spLocks noChangeArrowheads="1"/>
          </p:cNvSpPr>
          <p:nvPr/>
        </p:nvSpPr>
        <p:spPr bwMode="auto">
          <a:xfrm>
            <a:off x="755650" y="6046788"/>
            <a:ext cx="6553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WHO, 2009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Shakur H., Trials 2010; 11:40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smtClean="0">
                <a:solidFill>
                  <a:srgbClr val="993500"/>
                </a:solidFill>
                <a:latin typeface="Times New Roman" pitchFamily="18" charset="0"/>
                <a:cs typeface="Times New Roman" pitchFamily="18" charset="0"/>
              </a:rPr>
              <a:t>www.thewomantrial.lshtm.ac.uk</a:t>
            </a:r>
          </a:p>
        </p:txBody>
      </p:sp>
      <p:pic>
        <p:nvPicPr>
          <p:cNvPr id="167941" name="Picture 6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37288"/>
            <a:ext cx="479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644900"/>
            <a:ext cx="5318125" cy="2325688"/>
          </a:xfrm>
          <a:prstGeom prst="rect">
            <a:avLst/>
          </a:prstGeom>
          <a:noFill/>
          <a:ln w="6350">
            <a:solidFill>
              <a:srgbClr val="9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2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8083B"/>
                </a:solidFill>
                <a:latin typeface="Times New Roman" pitchFamily="18" charset="0"/>
                <a:cs typeface="Times New Roman" pitchFamily="18" charset="0"/>
              </a:rPr>
              <a:t>Рекомендации по ведению пациенток с коагулопатией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534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8083B"/>
                </a:solidFill>
              </a:rPr>
              <a:t>Профилактическое введение свежезамороженной плазмы не эффективно: не предотвращает кровотечение, не повышает уровни факторов свертывания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F8083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</a:rPr>
              <a:t>Начинать с антифибринолитиков (препарат выбора - транексамовая кислота, доза не менее 1 г в/в)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</a:rPr>
              <a:t>Затем восстанавливать уровень фибриногена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</a:rPr>
              <a:t>Следующий этап – СЗП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</a:rPr>
              <a:t>При кровотечении доза СЗП должна быть не менее 12 мг на кг веса (эффект по возмещению факторов свертывания 20%, при дозе 30 мг/кг – эффект 100%)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</a:rPr>
              <a:t>Тромбоцитарная масса (при необходимости)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</a:rPr>
              <a:t>Ново - севен</a:t>
            </a:r>
            <a:endParaRPr lang="ru-RU" sz="240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7543800" cy="1431925"/>
          </a:xfrm>
        </p:spPr>
        <p:txBody>
          <a:bodyPr/>
          <a:lstStyle/>
          <a:p>
            <a:pPr eaLnBrk="1" hangingPunct="1"/>
            <a:r>
              <a:rPr lang="uk-UA" sz="3200" b="1" smtClean="0">
                <a:latin typeface="Courier New" pitchFamily="49" charset="0"/>
              </a:rPr>
              <a:t>Комплексная профилактика АК</a:t>
            </a:r>
            <a:br>
              <a:rPr lang="uk-UA" sz="3200" b="1" smtClean="0">
                <a:latin typeface="Courier New" pitchFamily="49" charset="0"/>
              </a:rPr>
            </a:br>
            <a:endParaRPr lang="ru-RU" sz="3200" b="1" smtClean="0">
              <a:latin typeface="Courier New" pitchFamily="49" charset="0"/>
            </a:endParaRPr>
          </a:p>
        </p:txBody>
      </p:sp>
      <p:sp>
        <p:nvSpPr>
          <p:cNvPr id="172035" name="Содержимое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9144000" cy="5214937"/>
          </a:xfrm>
        </p:spPr>
        <p:txBody>
          <a:bodyPr/>
          <a:lstStyle/>
          <a:p>
            <a:pPr algn="just" eaLnBrk="1" hangingPunct="1">
              <a:buClr>
                <a:srgbClr val="FFFF00"/>
              </a:buClr>
            </a:pPr>
            <a:r>
              <a:rPr lang="uk-UA" sz="1800" b="1" smtClean="0">
                <a:solidFill>
                  <a:srgbClr val="F8083B"/>
                </a:solidFill>
                <a:latin typeface="Calibri" pitchFamily="34" charset="0"/>
              </a:rPr>
              <a:t>В антенатальном периоде</a:t>
            </a:r>
            <a:r>
              <a:rPr lang="en-US" sz="1800" b="1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1800" b="1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профилактика крупного плода, терапия  многоводия,  своеврем</a:t>
            </a:r>
            <a:r>
              <a:rPr lang="uk-UA" sz="1800" b="1" smtClean="0">
                <a:solidFill>
                  <a:schemeClr val="tx2"/>
                </a:solidFill>
              </a:rPr>
              <a:t>енное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 обследование </a:t>
            </a:r>
            <a:r>
              <a:rPr lang="uk-UA" sz="1800" b="1" smtClean="0">
                <a:solidFill>
                  <a:schemeClr val="tx2"/>
                </a:solidFill>
              </a:rPr>
              <a:t>и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 госпитализация женщин с акуш</a:t>
            </a:r>
            <a:r>
              <a:rPr lang="uk-UA" sz="1800" b="1" smtClean="0">
                <a:solidFill>
                  <a:schemeClr val="tx2"/>
                </a:solidFill>
              </a:rPr>
              <a:t>ерской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 и экстрагенитальной патологией) </a:t>
            </a:r>
          </a:p>
          <a:p>
            <a:pPr algn="just" eaLnBrk="1" hangingPunct="1">
              <a:buClr>
                <a:srgbClr val="FFFF00"/>
              </a:buClr>
              <a:buFontTx/>
              <a:buNone/>
            </a:pPr>
            <a:endParaRPr lang="uk-UA" sz="1800" b="1" smtClean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uk-UA" sz="1800" b="1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z="1800" b="1" smtClean="0">
                <a:solidFill>
                  <a:srgbClr val="F8083B"/>
                </a:solidFill>
                <a:latin typeface="Calibri" pitchFamily="34" charset="0"/>
              </a:rPr>
              <a:t>Рациональное ведение родов</a:t>
            </a:r>
            <a:r>
              <a:rPr lang="uk-UA" sz="1800" b="1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(партнерские роды, партограмма, терапия аномалий родовой деятельности,  рациональное использование утеротоников, запрещение метода Кристеллера во ІІ п</a:t>
            </a:r>
            <a:r>
              <a:rPr lang="uk-UA" sz="1800" b="1" smtClean="0">
                <a:solidFill>
                  <a:schemeClr val="tx2"/>
                </a:solidFill>
              </a:rPr>
              <a:t>ериоде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 родов)</a:t>
            </a:r>
          </a:p>
          <a:p>
            <a:pPr algn="just" eaLnBrk="1" hangingPunct="1">
              <a:buClr>
                <a:srgbClr val="FFFF00"/>
              </a:buClr>
              <a:buFontTx/>
              <a:buNone/>
            </a:pPr>
            <a:endParaRPr lang="uk-UA" sz="1800" b="1" smtClean="0">
              <a:solidFill>
                <a:schemeClr val="tx2"/>
              </a:solidFill>
              <a:latin typeface="Calibri" pitchFamily="34" charset="0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uk-UA" sz="1800" b="1" smtClean="0">
                <a:solidFill>
                  <a:srgbClr val="F8083B"/>
                </a:solidFill>
                <a:latin typeface="Calibri" pitchFamily="34" charset="0"/>
              </a:rPr>
              <a:t>Активное ведение ІІІ периода</a:t>
            </a:r>
            <a:r>
              <a:rPr lang="uk-UA" sz="1800" b="1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z="1800" b="1" smtClean="0">
                <a:latin typeface="Calibri" pitchFamily="34" charset="0"/>
              </a:rPr>
              <a:t>родов </a:t>
            </a:r>
          </a:p>
          <a:p>
            <a:pPr algn="just" eaLnBrk="1" hangingPunct="1">
              <a:buClr>
                <a:srgbClr val="FFFF00"/>
              </a:buClr>
            </a:pPr>
            <a:r>
              <a:rPr lang="uk-UA" sz="1800" b="1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uk-UA" sz="1800" b="1" smtClean="0">
                <a:solidFill>
                  <a:srgbClr val="F8083B"/>
                </a:solidFill>
                <a:latin typeface="Calibri" pitchFamily="34" charset="0"/>
              </a:rPr>
              <a:t>Соблюдение техники акуш</a:t>
            </a:r>
            <a:r>
              <a:rPr lang="uk-UA" sz="1800" b="1" smtClean="0">
                <a:solidFill>
                  <a:srgbClr val="F8083B"/>
                </a:solidFill>
              </a:rPr>
              <a:t>ерских </a:t>
            </a:r>
            <a:r>
              <a:rPr lang="uk-UA" sz="1800" b="1" smtClean="0">
                <a:solidFill>
                  <a:srgbClr val="F8083B"/>
                </a:solidFill>
                <a:latin typeface="Calibri" pitchFamily="34" charset="0"/>
              </a:rPr>
              <a:t>операций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 (проведение операций современным шовным материалом с минимальной травматизацией тканей)</a:t>
            </a:r>
          </a:p>
          <a:p>
            <a:pPr algn="just" eaLnBrk="1" hangingPunct="1">
              <a:buClr>
                <a:srgbClr val="FFFF00"/>
              </a:buClr>
            </a:pPr>
            <a:r>
              <a:rPr lang="uk-UA" sz="1800" b="1" smtClean="0">
                <a:solidFill>
                  <a:srgbClr val="F8083B"/>
                </a:solidFill>
                <a:latin typeface="Calibri" pitchFamily="34" charset="0"/>
              </a:rPr>
              <a:t>Профилактика МАК в случае</a:t>
            </a:r>
            <a:r>
              <a:rPr lang="uk-UA" sz="1800" b="1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uk-UA" sz="1800" b="1" smtClean="0">
                <a:solidFill>
                  <a:schemeClr val="tx2"/>
                </a:solidFill>
                <a:latin typeface="Calibri" pitchFamily="34" charset="0"/>
              </a:rPr>
              <a:t>интраоперационной КП &gt; 1,0%</a:t>
            </a:r>
            <a:endParaRPr lang="ru-RU" sz="180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4968875" cy="11430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bg1"/>
                </a:solidFill>
                <a:latin typeface="Segoe Script" pitchFamily="34" charset="0"/>
              </a:rPr>
              <a:t>СПАСИБО ЗА  ВНИМАНИЕ!</a:t>
            </a:r>
            <a:endParaRPr lang="uk-UA" sz="3600" b="1" smtClean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74083" name="Rectangle 4"/>
          <p:cNvSpPr>
            <a:spLocks noChangeArrowheads="1"/>
          </p:cNvSpPr>
          <p:nvPr/>
        </p:nvSpPr>
        <p:spPr bwMode="auto">
          <a:xfrm>
            <a:off x="1258888" y="5845175"/>
            <a:ext cx="7431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None/>
            </a:pPr>
            <a:r>
              <a:rPr lang="ru-RU" sz="2800" b="1" smtClean="0">
                <a:solidFill>
                  <a:srgbClr val="990000"/>
                </a:solidFill>
                <a:cs typeface="Arial" pitchFamily="34" charset="0"/>
              </a:rPr>
              <a:t>СПАСИБО ЗА ВНИМАНИЕ!</a:t>
            </a:r>
            <a:endParaRPr lang="ru-RU" sz="2800" b="1" smtClean="0">
              <a:solidFill>
                <a:srgbClr val="990000"/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74084" name="Picture 8" descr="krasivyie-foto-oseni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9200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27313" y="188913"/>
            <a:ext cx="6337300" cy="10795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8083B"/>
                </a:solidFill>
                <a:latin typeface="Courier New" pitchFamily="49" charset="0"/>
              </a:rPr>
              <a:t>Инновационные технологии при выполнении КС</a:t>
            </a:r>
          </a:p>
        </p:txBody>
      </p:sp>
      <p:sp>
        <p:nvSpPr>
          <p:cNvPr id="138243" name="Содержимое 2"/>
          <p:cNvSpPr>
            <a:spLocks noGrp="1"/>
          </p:cNvSpPr>
          <p:nvPr>
            <p:ph idx="4294967295"/>
          </p:nvPr>
        </p:nvSpPr>
        <p:spPr>
          <a:xfrm>
            <a:off x="2987675" y="1341438"/>
            <a:ext cx="5838825" cy="5040312"/>
          </a:xfrm>
        </p:spPr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ru-RU" sz="2100" b="1" smtClean="0">
                <a:solidFill>
                  <a:schemeClr val="accent2"/>
                </a:solidFill>
                <a:latin typeface="Courier New" pitchFamily="49" charset="0"/>
              </a:rPr>
              <a:t>Применение современных утеротоников (карбетоцин 100мкг)</a:t>
            </a:r>
          </a:p>
          <a:p>
            <a:pPr eaLnBrk="1" hangingPunct="1">
              <a:buClr>
                <a:srgbClr val="FFFF00"/>
              </a:buClr>
            </a:pPr>
            <a:r>
              <a:rPr lang="ru-RU" sz="2100" b="1" smtClean="0">
                <a:solidFill>
                  <a:schemeClr val="accent2"/>
                </a:solidFill>
                <a:latin typeface="Courier New" pitchFamily="49" charset="0"/>
              </a:rPr>
              <a:t>Использование вазопрессивных препаратов (терлипрессин 0,4-0,6 мг)</a:t>
            </a:r>
          </a:p>
          <a:p>
            <a:pPr eaLnBrk="1" hangingPunct="1">
              <a:buClr>
                <a:srgbClr val="FFFF00"/>
              </a:buClr>
            </a:pPr>
            <a:r>
              <a:rPr lang="ru-RU" sz="2100" b="1" smtClean="0">
                <a:solidFill>
                  <a:schemeClr val="accent2"/>
                </a:solidFill>
                <a:latin typeface="Courier New" pitchFamily="49" charset="0"/>
              </a:rPr>
              <a:t>Аргоноплазменная коагуляция тканей с целью профилактики АК и гнойно-воспалительных заболеваний </a:t>
            </a:r>
          </a:p>
          <a:p>
            <a:pPr eaLnBrk="1" hangingPunct="1">
              <a:buClr>
                <a:srgbClr val="FFFF00"/>
              </a:buClr>
            </a:pPr>
            <a:r>
              <a:rPr lang="ru-RU" sz="2100" b="1" smtClean="0">
                <a:solidFill>
                  <a:schemeClr val="accent2"/>
                </a:solidFill>
                <a:latin typeface="Courier New" pitchFamily="49" charset="0"/>
              </a:rPr>
              <a:t>Транексамовая кислота (10-15мг</a:t>
            </a:r>
            <a:r>
              <a:rPr lang="en-US" sz="2100" b="1" smtClean="0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ru-RU" sz="2100" b="1" smtClean="0">
                <a:solidFill>
                  <a:schemeClr val="accent2"/>
                </a:solidFill>
                <a:latin typeface="Courier New" pitchFamily="49" charset="0"/>
              </a:rPr>
              <a:t>кг)</a:t>
            </a:r>
          </a:p>
          <a:p>
            <a:pPr eaLnBrk="1" hangingPunct="1">
              <a:buClr>
                <a:srgbClr val="FFFF00"/>
              </a:buClr>
            </a:pPr>
            <a:r>
              <a:rPr lang="ru-RU" sz="2100" b="1" smtClean="0">
                <a:solidFill>
                  <a:schemeClr val="accent2"/>
                </a:solidFill>
                <a:latin typeface="Courier New" pitchFamily="49" charset="0"/>
              </a:rPr>
              <a:t>Использование местных гемостатиков (серджисел, тахокомб)</a:t>
            </a:r>
          </a:p>
          <a:p>
            <a:pPr eaLnBrk="1" hangingPunct="1">
              <a:buClr>
                <a:srgbClr val="FFFF00"/>
              </a:buClr>
            </a:pPr>
            <a:endParaRPr lang="ru-RU" sz="2100" b="1" smtClean="0">
              <a:solidFill>
                <a:schemeClr val="accent2"/>
              </a:solidFill>
              <a:latin typeface="Courier New" pitchFamily="49" charset="0"/>
            </a:endParaRPr>
          </a:p>
        </p:txBody>
      </p:sp>
      <p:pic>
        <p:nvPicPr>
          <p:cNvPr id="138244" name="Picture 7" descr="Картинки по запросу картинки акушерские кровотеч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0591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50" y="0"/>
            <a:ext cx="6858000" cy="1714500"/>
          </a:xfrm>
        </p:spPr>
        <p:txBody>
          <a:bodyPr/>
          <a:lstStyle/>
          <a:p>
            <a:pPr algn="ctr">
              <a:defRPr/>
            </a:pPr>
            <a:r>
              <a:rPr lang="ru-RU" sz="4000" smtClean="0">
                <a:solidFill>
                  <a:srgbClr val="FFFF00"/>
                </a:solidFill>
                <a:latin typeface="Calibri" pitchFamily="34" charset="0"/>
              </a:rPr>
              <a:t>Аргоноплазменная </a:t>
            </a:r>
            <a:br>
              <a:rPr lang="ru-RU" sz="400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4000" smtClean="0">
                <a:solidFill>
                  <a:srgbClr val="FFFF00"/>
                </a:solidFill>
                <a:latin typeface="Calibri" pitchFamily="34" charset="0"/>
              </a:rPr>
              <a:t>коагуляция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1857375"/>
            <a:ext cx="85725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400" b="1" smtClean="0">
                <a:latin typeface="Calibri" pitchFamily="34" charset="0"/>
              </a:rPr>
              <a:t>В среде инертного газа аргона при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smtClean="0">
                <a:latin typeface="Calibri" pitchFamily="34" charset="0"/>
              </a:rPr>
              <a:t>     температуре 120°С происходит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smtClean="0">
                <a:latin typeface="Calibri" pitchFamily="34" charset="0"/>
              </a:rPr>
              <a:t>     коагуляция тканей на глубину не более 3мм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endParaRPr lang="ru-RU" sz="14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400" b="1" smtClean="0">
                <a:latin typeface="Calibri" pitchFamily="34" charset="0"/>
              </a:rPr>
              <a:t>Нет прямого горения ткани - отсутствует эффект КАРБОНИЗАЦИИ – обугливания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smtClean="0">
                <a:latin typeface="Calibri" pitchFamily="34" charset="0"/>
              </a:rPr>
              <a:t> </a:t>
            </a:r>
            <a:r>
              <a:rPr lang="ru-RU" sz="1400" b="1" smtClean="0">
                <a:latin typeface="Calibri" pitchFamily="34" charset="0"/>
              </a:rPr>
              <a:t>               </a:t>
            </a:r>
            <a:endParaRPr lang="ru-RU" sz="24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400" b="1" smtClean="0">
                <a:latin typeface="Calibri" pitchFamily="34" charset="0"/>
              </a:rPr>
              <a:t>Прямое термическое воздействие на микробный агент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endParaRPr lang="ru-RU" sz="14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400" b="1" smtClean="0">
                <a:latin typeface="Calibri" pitchFamily="34" charset="0"/>
              </a:rPr>
              <a:t>В результате глубокого прогрева  ткани миометрия  в области шва (на глубину 5-7 мм), происходит активизация репаративных процессов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endParaRPr lang="ru-RU" sz="14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ru-RU" sz="2400" b="1" smtClean="0">
                <a:latin typeface="Calibri" pitchFamily="34" charset="0"/>
              </a:rPr>
              <a:t> Термообработка ткани приводит к  сокращению коллагеновых волокон</a:t>
            </a:r>
            <a:endParaRPr lang="ru-RU" sz="2400" b="1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39268" name="Picture 4" descr="ar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0"/>
            <a:ext cx="2714625" cy="2611438"/>
          </a:xfrm>
        </p:spPr>
      </p:pic>
    </p:spTree>
    <p:extLst>
      <p:ext uri="{BB962C8B-B14F-4D97-AF65-F5344CB8AC3E}">
        <p14:creationId xmlns:p14="http://schemas.microsoft.com/office/powerpoint/2010/main" val="23507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85750"/>
            <a:ext cx="71643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000" smtClean="0">
                <a:solidFill>
                  <a:srgbClr val="FFFF00"/>
                </a:solidFill>
                <a:latin typeface="Calibri" pitchFamily="34" charset="0"/>
              </a:rPr>
              <a:t>Карбетоцин  ( ПАБАЛ )</a:t>
            </a:r>
            <a:endParaRPr lang="ru-RU" sz="400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25"/>
            <a:ext cx="51435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6"/>
          <p:cNvSpPr>
            <a:spLocks noChangeArrowheads="1"/>
          </p:cNvSpPr>
          <p:nvPr/>
        </p:nvSpPr>
        <p:spPr bwMode="auto">
          <a:xfrm>
            <a:off x="5500688" y="2071688"/>
            <a:ext cx="350043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Подобно окситоцину, карбетоцин селективно связывается с рецепторами окситоцина гладкомышечных клеток миометрия, стимулирует ритмические сокращения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матки, которые уже начались и повышает тонус матки</a:t>
            </a:r>
          </a:p>
        </p:txBody>
      </p:sp>
    </p:spTree>
    <p:extLst>
      <p:ext uri="{BB962C8B-B14F-4D97-AF65-F5344CB8AC3E}">
        <p14:creationId xmlns:p14="http://schemas.microsoft.com/office/powerpoint/2010/main" val="1641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14313"/>
            <a:ext cx="8412163" cy="11795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8083B"/>
                </a:solidFill>
                <a:latin typeface="Calibri" pitchFamily="34" charset="0"/>
              </a:rPr>
              <a:t>Агонист окситоцина Карбетоцин (ПАБАЛ)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  <a:latin typeface="Calibri" pitchFamily="34" charset="0"/>
              </a:rPr>
              <a:t>Преимущества применения: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chemeClr val="accent2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</a:pP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Быстрый  и сильный утеротонический эффект</a:t>
            </a: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    (в 8-10 раз сильнее, чем окситоцин)</a:t>
            </a: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</a:pP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Длительное действие, направленное на сокращение миометрия (до 2-х часов)</a:t>
            </a: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</a:pP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Небольшая частота побочных эффектов</a:t>
            </a: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</a:pP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Простота введения – 1 в</a:t>
            </a:r>
            <a:r>
              <a:rPr lang="en-US" sz="2000" b="1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венная инъекция</a:t>
            </a: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ru-RU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FF00"/>
              </a:buClr>
            </a:pP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Быстрая инволюция матки после родов без дополнительного  введения утеротоников</a:t>
            </a:r>
            <a:endParaRPr lang="ru-RU" sz="2000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85750"/>
            <a:ext cx="8185150" cy="12954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8083B"/>
                </a:solidFill>
                <a:latin typeface="Courier New" pitchFamily="49" charset="0"/>
              </a:rPr>
              <a:t>Современные технологии а</a:t>
            </a:r>
            <a:br>
              <a:rPr lang="ru-RU" sz="2800" b="1" smtClean="0">
                <a:solidFill>
                  <a:srgbClr val="F8083B"/>
                </a:solidFill>
                <a:latin typeface="Courier New" pitchFamily="49" charset="0"/>
              </a:rPr>
            </a:br>
            <a:r>
              <a:rPr lang="ru-RU" sz="2800" b="1" smtClean="0">
                <a:solidFill>
                  <a:srgbClr val="F8083B"/>
                </a:solidFill>
                <a:latin typeface="Courier New" pitchFamily="49" charset="0"/>
              </a:rPr>
              <a:t>акушерстве </a:t>
            </a:r>
            <a:br>
              <a:rPr lang="ru-RU" sz="2800" b="1" smtClean="0">
                <a:solidFill>
                  <a:srgbClr val="F8083B"/>
                </a:solidFill>
                <a:latin typeface="Courier New" pitchFamily="49" charset="0"/>
              </a:rPr>
            </a:br>
            <a:r>
              <a:rPr lang="ru-RU" sz="2800" b="1" smtClean="0">
                <a:solidFill>
                  <a:srgbClr val="F8083B"/>
                </a:solidFill>
                <a:latin typeface="Courier New" pitchFamily="49" charset="0"/>
              </a:rPr>
              <a:t>При продолжающемся кровотечении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smtClean="0">
                <a:solidFill>
                  <a:srgbClr val="F8083B"/>
                </a:solidFill>
                <a:latin typeface="Courier New" pitchFamily="49" charset="0"/>
              </a:rPr>
              <a:t>Одновременно:</a:t>
            </a:r>
          </a:p>
          <a:p>
            <a:pPr eaLnBrk="1" hangingPunct="1">
              <a:buFontTx/>
              <a:buNone/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    Мобилизация всего свободного персонала </a:t>
            </a:r>
            <a:r>
              <a:rPr lang="en-US" sz="2400" b="1" smtClean="0">
                <a:solidFill>
                  <a:schemeClr val="accent2"/>
                </a:solidFill>
              </a:rPr>
              <a:t>(</a:t>
            </a:r>
            <a:r>
              <a:rPr lang="ru-RU" sz="2400" b="1" smtClean="0">
                <a:solidFill>
                  <a:schemeClr val="accent2"/>
                </a:solidFill>
              </a:rPr>
              <a:t>лаборант – повторно; ответственный за переливание крови)</a:t>
            </a:r>
            <a:endParaRPr lang="ru-RU" sz="1400" b="1" smtClean="0">
              <a:solidFill>
                <a:schemeClr val="accent2"/>
              </a:solidFill>
            </a:endParaRP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Оценка объема кровопотери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Контроль жизненно важных функций (постоянный мониторинг АД; Р</a:t>
            </a:r>
            <a:r>
              <a:rPr lang="en-US" sz="2400" b="1" smtClean="0">
                <a:solidFill>
                  <a:schemeClr val="accent2"/>
                </a:solidFill>
              </a:rPr>
              <a:t>s</a:t>
            </a:r>
            <a:r>
              <a:rPr lang="ru-RU" sz="2400" b="1" smtClean="0">
                <a:solidFill>
                  <a:schemeClr val="accent2"/>
                </a:solidFill>
              </a:rPr>
              <a:t>; ЧД; Ттела ; диуреза – карта ИТ 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Введение кристаллоидов (р-р Рингера) в отношении 3:1 к ОК (темп инфузии не менее 100мл</a:t>
            </a:r>
            <a:r>
              <a:rPr lang="en-US" sz="2400" b="1" smtClean="0">
                <a:solidFill>
                  <a:schemeClr val="accent2"/>
                </a:solidFill>
              </a:rPr>
              <a:t>/</a:t>
            </a:r>
            <a:r>
              <a:rPr lang="ru-RU" sz="2400" b="1" smtClean="0">
                <a:solidFill>
                  <a:schemeClr val="accent2"/>
                </a:solidFill>
              </a:rPr>
              <a:t>мин)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Составить программу ИТТ (вместе с анестезиологом 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Развернуть операционную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2400" b="1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ЛУЧШЕ РАНЬШЕ, ЧЕМ  ПОЗЖЕ)</a:t>
            </a:r>
          </a:p>
        </p:txBody>
      </p:sp>
    </p:spTree>
    <p:extLst>
      <p:ext uri="{BB962C8B-B14F-4D97-AF65-F5344CB8AC3E}">
        <p14:creationId xmlns:p14="http://schemas.microsoft.com/office/powerpoint/2010/main" val="327784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7429500" cy="12525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3600" b="1" smtClean="0">
                <a:solidFill>
                  <a:srgbClr val="F8083B"/>
                </a:solidFill>
                <a:latin typeface="Courier New" pitchFamily="49" charset="0"/>
              </a:rPr>
              <a:t>Методы временной остановки кровотечения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accent2"/>
                </a:solidFill>
              </a:rPr>
              <a:t>Во время развертывания операционной используют методы временной остановки кровотечения:</a:t>
            </a:r>
            <a:r>
              <a:rPr lang="ru-RU" b="1" smtClean="0"/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b="1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</a:t>
            </a:r>
            <a:r>
              <a:rPr lang="ru-RU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b="1" smtClean="0">
                <a:solidFill>
                  <a:srgbClr val="F8083B"/>
                </a:solidFill>
                <a:latin typeface="Calibri" pitchFamily="34" charset="0"/>
              </a:rPr>
              <a:t>Бимануальная компрессия матки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F8083B"/>
                </a:solidFill>
                <a:latin typeface="Calibri" pitchFamily="34" charset="0"/>
              </a:rPr>
              <a:t>                      </a:t>
            </a:r>
            <a:r>
              <a:rPr lang="ru-RU" b="1" smtClean="0">
                <a:solidFill>
                  <a:srgbClr val="F8083B"/>
                </a:solidFill>
                <a:latin typeface="Calibri" pitchFamily="34" charset="0"/>
              </a:rPr>
              <a:t>-</a:t>
            </a:r>
            <a:r>
              <a:rPr lang="ru-RU" smtClean="0">
                <a:solidFill>
                  <a:srgbClr val="F8083B"/>
                </a:solidFill>
                <a:latin typeface="Calibri" pitchFamily="34" charset="0"/>
              </a:rPr>
              <a:t>   </a:t>
            </a:r>
            <a:r>
              <a:rPr lang="ru-RU" b="1" smtClean="0">
                <a:solidFill>
                  <a:srgbClr val="F8083B"/>
                </a:solidFill>
                <a:latin typeface="Calibri" pitchFamily="34" charset="0"/>
              </a:rPr>
              <a:t>Балонная тампонада матки</a:t>
            </a:r>
          </a:p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F8083B"/>
                </a:solidFill>
                <a:latin typeface="Calibri" pitchFamily="34" charset="0"/>
              </a:rPr>
              <a:t>                         -   Сдавление брюшной аорты</a:t>
            </a:r>
            <a:r>
              <a:rPr lang="ru-RU" b="1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</a:t>
            </a:r>
          </a:p>
        </p:txBody>
      </p:sp>
      <p:pic>
        <p:nvPicPr>
          <p:cNvPr id="143364" name="Содержимое 9" descr="excla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0806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4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7799387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808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Бимануальная компрессия матки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857375"/>
            <a:ext cx="546417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4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1229</Words>
  <Application>Microsoft Office PowerPoint</Application>
  <PresentationFormat>Экран (4:3)</PresentationFormat>
  <Paragraphs>219</Paragraphs>
  <Slides>26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Оформление по умолчанию</vt:lpstr>
      <vt:lpstr>1_Оформление по умолчанию</vt:lpstr>
      <vt:lpstr>1_Сумерки</vt:lpstr>
      <vt:lpstr>Сумерки</vt:lpstr>
      <vt:lpstr>2_Оформление по умолчанию</vt:lpstr>
      <vt:lpstr>Профилактика интраоперационной кровопотери и методы хирургического гемостаза массивных акушерских кровотечений</vt:lpstr>
      <vt:lpstr> Актуальность проблемы массивных акушерских кровотечений </vt:lpstr>
      <vt:lpstr>Инновационные технологии при выполнении КС</vt:lpstr>
      <vt:lpstr>Аргоноплазменная  коагуляция</vt:lpstr>
      <vt:lpstr>Карбетоцин  ( ПАБАЛ )</vt:lpstr>
      <vt:lpstr>Агонист окситоцина Карбетоцин (ПАБАЛ)</vt:lpstr>
      <vt:lpstr>Современные технологии а акушерстве  При продолжающемся кровотечении</vt:lpstr>
      <vt:lpstr> Методы временной остановки кровотечения</vt:lpstr>
      <vt:lpstr>Бимануальная компрессия матки</vt:lpstr>
      <vt:lpstr>Балонная тампонада матки </vt:lpstr>
      <vt:lpstr> Методы хирургического гемостаза</vt:lpstr>
      <vt:lpstr>Компрессионный гемостатический шов</vt:lpstr>
      <vt:lpstr>Перевязывания маточных  артерий</vt:lpstr>
      <vt:lpstr>Презентация PowerPoint</vt:lpstr>
      <vt:lpstr>Перевязывание яичниковых сосудов</vt:lpstr>
      <vt:lpstr>Показания к перевязыванию ВПА</vt:lpstr>
      <vt:lpstr>Что такое НовоСэвен®?</vt:lpstr>
      <vt:lpstr>Презентация PowerPoint</vt:lpstr>
      <vt:lpstr>Презентация PowerPoint</vt:lpstr>
      <vt:lpstr> Октаплекс 500 МЕ протромбиновый комплекс человека для внутривенного введения  </vt:lpstr>
      <vt:lpstr>Показания для гемотрансфузии:</vt:lpstr>
      <vt:lpstr>Презентация PowerPoint</vt:lpstr>
      <vt:lpstr>Презентация PowerPoint</vt:lpstr>
      <vt:lpstr>Рекомендации по ведению пациенток с коагулопатией</vt:lpstr>
      <vt:lpstr>Комплексная профилактика АК </vt:lpstr>
      <vt:lpstr>СПАСИБО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интраоперационной кровопотери и методы хирургического гемостаза массивных акушерских кровотечений</dc:title>
  <dc:creator>User</dc:creator>
  <cp:lastModifiedBy>admin</cp:lastModifiedBy>
  <cp:revision>2</cp:revision>
  <dcterms:created xsi:type="dcterms:W3CDTF">2019-03-12T19:57:59Z</dcterms:created>
  <dcterms:modified xsi:type="dcterms:W3CDTF">2019-03-24T07:30:23Z</dcterms:modified>
</cp:coreProperties>
</file>