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sldIdLst>
    <p:sldId id="256" r:id="rId2"/>
    <p:sldId id="320" r:id="rId3"/>
    <p:sldId id="319" r:id="rId4"/>
    <p:sldId id="317" r:id="rId5"/>
    <p:sldId id="322" r:id="rId6"/>
    <p:sldId id="326" r:id="rId7"/>
    <p:sldId id="324" r:id="rId8"/>
    <p:sldId id="327" r:id="rId9"/>
    <p:sldId id="328" r:id="rId10"/>
    <p:sldId id="329" r:id="rId11"/>
    <p:sldId id="330" r:id="rId12"/>
    <p:sldId id="335" r:id="rId13"/>
    <p:sldId id="331" r:id="rId14"/>
    <p:sldId id="332" r:id="rId15"/>
    <p:sldId id="333" r:id="rId16"/>
    <p:sldId id="336" r:id="rId17"/>
    <p:sldId id="30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1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B5D15A0-B741-44C0-BA6E-43A96D54D3E1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670054B-244D-4534-A766-84B41442C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1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course and management of physiological pregnancy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0054B-244D-4534-A766-84B41442C35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6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0054B-244D-4534-A766-84B41442C35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7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11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5B56-1ED5-43FD-95FF-393BAC58FC71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E308-A517-4DC5-98B6-2B99A10BD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72F63-8031-44B0-9C93-43A496E12FFF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EBFA-5489-4BF0-A720-B133FA620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4850-B326-4BD0-AAD2-989AC7D4672F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1D3E8-36B2-43F2-9CC5-49FF7977F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2B52B-6975-47F2-AD57-D002F73496C2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7F03D-37C0-4765-AD17-63C0D7BF6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7F7BA-52CE-450E-83A9-0C2017DE35C6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2A98E-9C5B-4942-A9CA-4F6AA86C7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A8249-2651-4856-AB37-672FAC5BBF8A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D1B64-008D-46D2-866D-19E742CE4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B2CF-2872-421A-89C3-78945E031020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80706-E35F-47F8-B111-4156FFC71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B7E1-888F-4ED9-A649-3E74E7422BB7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3D2EE-F793-4326-9EAD-67E8B191B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B4E41-8E19-4B85-8812-F9E1F8069AB9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A6F97-F8B9-4A65-8D8C-A654255C3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5230-2879-4ADF-A7BB-43B2B125A837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6132E-89AA-4A95-A9FE-F2780F73E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3C669-A9B8-4285-B703-2E7BD41F550B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8D9F-BFBA-43E1-A1C1-960440E84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8F1B-2C1D-4572-9138-731CAEFEF680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C1E67-C6F6-456D-9199-F3BE9027C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9011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011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01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01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DD535F0-643E-43C8-9A98-572BF6C818A7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2399FB4-AF6D-4BB6-BD70-411847759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304800"/>
            <a:ext cx="7543800" cy="2619375"/>
          </a:xfrm>
        </p:spPr>
        <p:txBody>
          <a:bodyPr/>
          <a:lstStyle/>
          <a:p>
            <a:pPr algn="ctr" eaLnBrk="1" hangingPunct="1"/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en-US" sz="4000" dirty="0" err="1" smtClean="0">
                <a:solidFill>
                  <a:srgbClr val="FF0000"/>
                </a:solidFill>
              </a:rPr>
              <a:t>rganization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of obstetric and gynecological </a:t>
            </a:r>
            <a:r>
              <a:rPr lang="en-US" sz="4000" dirty="0" smtClean="0">
                <a:solidFill>
                  <a:srgbClr val="FF0000"/>
                </a:solidFill>
              </a:rPr>
              <a:t>services</a:t>
            </a:r>
            <a:r>
              <a:rPr lang="ru-RU" sz="4000" dirty="0">
                <a:solidFill>
                  <a:srgbClr val="FF0000"/>
                </a:solidFill>
              </a:rPr>
              <a:t>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859338" y="3573016"/>
            <a:ext cx="4038600" cy="4166047"/>
          </a:xfrm>
        </p:spPr>
        <p:txBody>
          <a:bodyPr/>
          <a:lstStyle/>
          <a:p>
            <a:pPr eaLnBrk="1" hangingPunct="1"/>
            <a:r>
              <a:rPr lang="en-US" b="1" dirty="0"/>
              <a:t>Professor of the department of obstetrics and gynecology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/>
              <a:t> L.E. </a:t>
            </a:r>
            <a:r>
              <a:rPr lang="en-US" b="1" dirty="0" err="1"/>
              <a:t>Radeckaya</a:t>
            </a:r>
            <a:endParaRPr lang="ru-RU" b="1" dirty="0"/>
          </a:p>
        </p:txBody>
      </p:sp>
      <p:pic>
        <p:nvPicPr>
          <p:cNvPr id="15366" name="Picture 6" descr="i?id=ad2029ebce62d8e82853c010ff6b257b-708338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3586823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6632"/>
            <a:ext cx="7825680" cy="1620093"/>
          </a:xfrm>
        </p:spPr>
        <p:txBody>
          <a:bodyPr/>
          <a:lstStyle/>
          <a:p>
            <a:r>
              <a:rPr lang="en-US" dirty="0"/>
              <a:t>The I</a:t>
            </a:r>
            <a:r>
              <a:rPr lang="en-US" dirty="0" smtClean="0"/>
              <a:t> </a:t>
            </a:r>
            <a:r>
              <a:rPr lang="en-US" dirty="0"/>
              <a:t>level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care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3140968"/>
            <a:ext cx="7543800" cy="4114800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the central </a:t>
            </a:r>
            <a:r>
              <a:rPr lang="en-US" dirty="0">
                <a:solidFill>
                  <a:srgbClr val="FFFF00"/>
                </a:solidFill>
              </a:rPr>
              <a:t>district</a:t>
            </a:r>
            <a:r>
              <a:rPr lang="en-US" dirty="0"/>
              <a:t> hospital, which has a </a:t>
            </a:r>
            <a:r>
              <a:rPr lang="en-US" dirty="0" smtClean="0"/>
              <a:t>clinic for women, </a:t>
            </a:r>
            <a:r>
              <a:rPr lang="en-US" dirty="0"/>
              <a:t>an obstetric </a:t>
            </a:r>
            <a:r>
              <a:rPr lang="en-US" dirty="0" smtClean="0"/>
              <a:t>department and </a:t>
            </a:r>
            <a:r>
              <a:rPr lang="en-US" dirty="0"/>
              <a:t>a children's department.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Healthy</a:t>
            </a:r>
            <a:r>
              <a:rPr lang="en-US" dirty="0" smtClean="0"/>
              <a:t> </a:t>
            </a:r>
            <a:r>
              <a:rPr lang="en-US" dirty="0"/>
              <a:t>pregnant women are hospitalized</a:t>
            </a:r>
            <a:endParaRPr lang="ru-RU" dirty="0"/>
          </a:p>
        </p:txBody>
      </p:sp>
      <p:pic>
        <p:nvPicPr>
          <p:cNvPr id="1026" name="Picture 2" descr="Географическое положение | Витебский областной исполнительный комитет.  Официальный сай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16632"/>
            <a:ext cx="4508740" cy="29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5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II </a:t>
            </a:r>
            <a:r>
              <a:rPr lang="en-US" dirty="0" err="1" smtClean="0"/>
              <a:t>interdistrict</a:t>
            </a:r>
            <a:r>
              <a:rPr lang="en-US" dirty="0" smtClean="0"/>
              <a:t> </a:t>
            </a:r>
            <a:r>
              <a:rPr lang="en-US" dirty="0"/>
              <a:t>perinatal center.  They provide special care for </a:t>
            </a:r>
            <a:r>
              <a:rPr lang="en-US" dirty="0" smtClean="0"/>
              <a:t>newborns</a:t>
            </a:r>
            <a:r>
              <a:rPr lang="en-US" dirty="0"/>
              <a:t>. 24-hours duty of obstetrician and gynecologist, anesthesiologist, </a:t>
            </a:r>
            <a:r>
              <a:rPr lang="en-US" dirty="0" smtClean="0"/>
              <a:t>neonatologist. </a:t>
            </a:r>
          </a:p>
          <a:p>
            <a:r>
              <a:rPr lang="en-US" dirty="0" smtClean="0"/>
              <a:t>Level III – regional centers. 24-hours duty of neonatologist-resuscitator (except above).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88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23528" y="304800"/>
            <a:ext cx="8287072" cy="5791200"/>
          </a:xfrm>
        </p:spPr>
        <p:txBody>
          <a:bodyPr/>
          <a:lstStyle/>
          <a:p>
            <a:r>
              <a:rPr lang="en-US" dirty="0"/>
              <a:t>Level II </a:t>
            </a:r>
            <a:r>
              <a:rPr lang="en-US" dirty="0" err="1"/>
              <a:t>interdistrict</a:t>
            </a:r>
            <a:r>
              <a:rPr lang="en-US" dirty="0"/>
              <a:t> </a:t>
            </a:r>
            <a:r>
              <a:rPr lang="en-US" dirty="0" smtClean="0"/>
              <a:t>center</a:t>
            </a:r>
            <a:r>
              <a:rPr lang="en-US" dirty="0"/>
              <a:t>. </a:t>
            </a:r>
            <a:r>
              <a:rPr lang="en-US" dirty="0" smtClean="0"/>
              <a:t>Special </a:t>
            </a:r>
            <a:r>
              <a:rPr lang="en-US" dirty="0"/>
              <a:t>care for newborns. 24-hours duty of </a:t>
            </a:r>
            <a:r>
              <a:rPr lang="en-US" dirty="0" smtClean="0"/>
              <a:t>OG, AR, neonatologist</a:t>
            </a:r>
            <a:r>
              <a:rPr lang="en-US" dirty="0"/>
              <a:t>. </a:t>
            </a:r>
            <a:r>
              <a:rPr lang="en-US" dirty="0" smtClean="0"/>
              <a:t>(</a:t>
            </a:r>
            <a:r>
              <a:rPr lang="en-US" dirty="0" err="1" smtClean="0"/>
              <a:t>Orsha</a:t>
            </a:r>
            <a:r>
              <a:rPr lang="en-US" dirty="0" smtClean="0"/>
              <a:t>, </a:t>
            </a:r>
            <a:r>
              <a:rPr lang="en-US" dirty="0" err="1" smtClean="0"/>
              <a:t>Polock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Level </a:t>
            </a:r>
            <a:r>
              <a:rPr lang="en-US" dirty="0"/>
              <a:t>III – </a:t>
            </a:r>
            <a:r>
              <a:rPr lang="en-US" dirty="0" smtClean="0"/>
              <a:t>regional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centers. 24-hours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duty </a:t>
            </a:r>
            <a:r>
              <a:rPr lang="en-US" dirty="0"/>
              <a:t>of neonatologist-resuscitator (except above).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832923"/>
            <a:ext cx="4248472" cy="27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54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special order from the Ministry of Health of the Republic of Belarus </a:t>
            </a:r>
            <a:r>
              <a:rPr lang="en-US" dirty="0">
                <a:solidFill>
                  <a:srgbClr val="FFFF00"/>
                </a:solidFill>
              </a:rPr>
              <a:t>divides</a:t>
            </a:r>
            <a:r>
              <a:rPr lang="en-US" dirty="0"/>
              <a:t> all pregnant women into </a:t>
            </a:r>
            <a:r>
              <a:rPr lang="en-US" dirty="0">
                <a:solidFill>
                  <a:srgbClr val="FFFF00"/>
                </a:solidFill>
              </a:rPr>
              <a:t>groups</a:t>
            </a:r>
            <a:r>
              <a:rPr lang="en-US" dirty="0"/>
              <a:t> and indicates which ones should be </a:t>
            </a:r>
            <a:r>
              <a:rPr lang="en-US" dirty="0">
                <a:solidFill>
                  <a:srgbClr val="FFFF00"/>
                </a:solidFill>
              </a:rPr>
              <a:t>sent</a:t>
            </a:r>
            <a:r>
              <a:rPr lang="en-US" dirty="0"/>
              <a:t> for hospitalization.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6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8568952" cy="1431925"/>
          </a:xfrm>
        </p:spPr>
        <p:txBody>
          <a:bodyPr/>
          <a:lstStyle/>
          <a:p>
            <a:r>
              <a:rPr lang="en-US" sz="3600" dirty="0" err="1" smtClean="0"/>
              <a:t>Dispancerisation</a:t>
            </a:r>
            <a:r>
              <a:rPr lang="en-US" sz="3600" dirty="0" smtClean="0"/>
              <a:t> (Medical examination) </a:t>
            </a:r>
            <a:r>
              <a:rPr lang="en-US" sz="3600" dirty="0"/>
              <a:t>of pregnant women</a:t>
            </a:r>
            <a:br>
              <a:rPr lang="en-US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36725"/>
            <a:ext cx="8215064" cy="447213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is </a:t>
            </a:r>
            <a:r>
              <a:rPr lang="en-US" sz="2400" b="1" dirty="0"/>
              <a:t>carried out in a </a:t>
            </a:r>
            <a:r>
              <a:rPr lang="en-US" sz="2400" b="1" dirty="0" smtClean="0"/>
              <a:t>clinic for women, in </a:t>
            </a:r>
            <a:r>
              <a:rPr lang="en-US" sz="2400" b="1" dirty="0"/>
              <a:t>accordance with current normative documents. </a:t>
            </a:r>
          </a:p>
          <a:p>
            <a:pPr marL="0" indent="0">
              <a:buNone/>
            </a:pPr>
            <a:r>
              <a:rPr lang="en-US" sz="2400" b="1" dirty="0"/>
              <a:t>The main principles are: </a:t>
            </a:r>
            <a:endParaRPr lang="en-US" sz="2400" b="1" dirty="0" smtClean="0"/>
          </a:p>
          <a:p>
            <a:r>
              <a:rPr lang="en-US" sz="2800" b="1" dirty="0" smtClean="0"/>
              <a:t>comprehensive </a:t>
            </a:r>
            <a:r>
              <a:rPr lang="en-US" sz="2800" b="1" dirty="0"/>
              <a:t>examination of pregnant women, </a:t>
            </a:r>
            <a:endParaRPr lang="en-US" sz="2800" b="1" dirty="0" smtClean="0"/>
          </a:p>
          <a:p>
            <a:r>
              <a:rPr lang="en-US" sz="2800" b="1" dirty="0"/>
              <a:t>m</a:t>
            </a:r>
            <a:r>
              <a:rPr lang="en-US" sz="2800" b="1" dirty="0" smtClean="0"/>
              <a:t>edical control </a:t>
            </a:r>
            <a:r>
              <a:rPr lang="en-US" sz="2800" b="1" dirty="0"/>
              <a:t>over the state of health of the woman, the course of pregnancy, </a:t>
            </a:r>
            <a:endParaRPr lang="en-US" sz="2800" b="1" dirty="0" smtClean="0"/>
          </a:p>
          <a:p>
            <a:r>
              <a:rPr lang="en-US" sz="2800" b="1" dirty="0" smtClean="0"/>
              <a:t>the </a:t>
            </a:r>
            <a:r>
              <a:rPr lang="en-US" sz="2800" b="1" dirty="0"/>
              <a:t>provision of preventive and curative care to both mother and fetus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85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 for</a:t>
            </a:r>
            <a:br>
              <a:rPr lang="en-US" dirty="0" smtClean="0"/>
            </a:br>
            <a:r>
              <a:rPr lang="en-US" dirty="0" smtClean="0"/>
              <a:t> women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996952"/>
            <a:ext cx="7543800" cy="3099048"/>
          </a:xfrm>
        </p:spPr>
        <p:txBody>
          <a:bodyPr/>
          <a:lstStyle/>
          <a:p>
            <a:r>
              <a:rPr lang="en-US" dirty="0"/>
              <a:t>The organization of the work of </a:t>
            </a:r>
            <a:r>
              <a:rPr lang="en-US" dirty="0" smtClean="0"/>
              <a:t>it is </a:t>
            </a:r>
            <a:r>
              <a:rPr lang="en-US" dirty="0"/>
              <a:t>based on the territorial-participation (</a:t>
            </a:r>
            <a:r>
              <a:rPr lang="en-US" dirty="0" smtClean="0">
                <a:solidFill>
                  <a:srgbClr val="FFFF00"/>
                </a:solidFill>
              </a:rPr>
              <a:t>territorial-site</a:t>
            </a:r>
            <a:r>
              <a:rPr lang="en-US" dirty="0" smtClean="0"/>
              <a:t>) </a:t>
            </a:r>
            <a:r>
              <a:rPr lang="en-US" dirty="0"/>
              <a:t>principle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One </a:t>
            </a:r>
            <a:r>
              <a:rPr lang="en-US" dirty="0"/>
              <a:t>obstetric-gynecological site corresponds to two therapeutic sites.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88639"/>
            <a:ext cx="3870385" cy="28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19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0"/>
            <a:ext cx="8892480" cy="63093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Large </a:t>
            </a:r>
            <a:r>
              <a:rPr lang="en-US" dirty="0" smtClean="0"/>
              <a:t>clinic for women organize </a:t>
            </a:r>
            <a:r>
              <a:rPr lang="en-US" dirty="0"/>
              <a:t>offices for specialized obstetric and </a:t>
            </a:r>
            <a:r>
              <a:rPr lang="en-US" dirty="0" err="1"/>
              <a:t>gynaecological</a:t>
            </a:r>
            <a:r>
              <a:rPr lang="en-US" dirty="0"/>
              <a:t> care: </a:t>
            </a:r>
            <a:endParaRPr lang="en-US" dirty="0" smtClean="0"/>
          </a:p>
          <a:p>
            <a:r>
              <a:rPr lang="en-US" dirty="0" smtClean="0"/>
              <a:t>prenatal care of fetal </a:t>
            </a:r>
            <a:r>
              <a:rPr lang="en-US" dirty="0" err="1" smtClean="0"/>
              <a:t>wellbening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oncoprophylaxis</a:t>
            </a:r>
            <a:r>
              <a:rPr lang="en-US" dirty="0" smtClean="0"/>
              <a:t> </a:t>
            </a:r>
            <a:r>
              <a:rPr lang="en-US" dirty="0"/>
              <a:t>(cervical pathology</a:t>
            </a:r>
            <a:r>
              <a:rPr lang="en-US" dirty="0" smtClean="0"/>
              <a:t>), </a:t>
            </a:r>
          </a:p>
          <a:p>
            <a:r>
              <a:rPr lang="en-US" dirty="0" err="1" smtClean="0"/>
              <a:t>mammologist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endocrine disorders , </a:t>
            </a:r>
            <a:r>
              <a:rPr lang="en-US" dirty="0"/>
              <a:t>menopause pathology, </a:t>
            </a:r>
            <a:endParaRPr lang="en-US" dirty="0" smtClean="0"/>
          </a:p>
          <a:p>
            <a:r>
              <a:rPr lang="en-US" dirty="0" smtClean="0"/>
              <a:t>family </a:t>
            </a:r>
            <a:r>
              <a:rPr lang="en-US" dirty="0"/>
              <a:t>planning, </a:t>
            </a:r>
            <a:endParaRPr lang="en-US" dirty="0" smtClean="0"/>
          </a:p>
          <a:p>
            <a:r>
              <a:rPr lang="en-US" dirty="0"/>
              <a:t>miscarriage, and others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If conditions are available, </a:t>
            </a:r>
            <a:r>
              <a:rPr lang="en-US" dirty="0" smtClean="0"/>
              <a:t>a </a:t>
            </a:r>
            <a:r>
              <a:rPr lang="en-US" dirty="0"/>
              <a:t>day-care hospital for pregnant and gynecological patients </a:t>
            </a:r>
            <a:r>
              <a:rPr lang="en-US" dirty="0" smtClean="0"/>
              <a:t> is organized.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00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2706" name="Picture 6" descr="shutterstock_314074451_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251950" cy="61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WordArt 7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979613" y="836613"/>
            <a:ext cx="4897437" cy="9985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Thank you for attention!</a:t>
            </a:r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obstetric and gynecological service in the country is headed </a:t>
            </a:r>
            <a:endParaRPr lang="ru-RU" dirty="0" smtClean="0"/>
          </a:p>
          <a:p>
            <a:pPr marL="0" indent="0" algn="ctr">
              <a:buNone/>
            </a:pPr>
            <a:r>
              <a:rPr lang="en-US" dirty="0" smtClean="0"/>
              <a:t>by </a:t>
            </a:r>
            <a:r>
              <a:rPr lang="en-US" dirty="0"/>
              <a:t>the Ministry of Health of the Republic of Belarus.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2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/>
              </a:rPr>
              <a:t>The main healthcare institutions providing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obstetric and gynecological care are: 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• maternity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hospital</a:t>
            </a:r>
            <a:r>
              <a:rPr lang="en-US" dirty="0" smtClean="0">
                <a:effectLst/>
              </a:rPr>
              <a:t> as a separate institution or as part of a multidisciplinary hospital 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•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Clinic</a:t>
            </a:r>
            <a:r>
              <a:rPr lang="en-US" dirty="0" smtClean="0">
                <a:effectLst/>
              </a:rPr>
              <a:t> for Women;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 • obstetric and gynecological 	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departments</a:t>
            </a:r>
            <a:r>
              <a:rPr lang="en-US" dirty="0" smtClean="0">
                <a:effectLst/>
              </a:rPr>
              <a:t> of regional or other    	hospitals</a:t>
            </a:r>
            <a:r>
              <a:rPr lang="en-US" dirty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09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Medical and genetic </a:t>
            </a:r>
            <a:r>
              <a:rPr lang="en-US" dirty="0" smtClean="0">
                <a:effectLst/>
              </a:rPr>
              <a:t>centers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6957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have </a:t>
            </a:r>
            <a:r>
              <a:rPr lang="en-US" dirty="0">
                <a:effectLst/>
              </a:rPr>
              <a:t>been organized in regional centers. Their activities are aimed at the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prevention</a:t>
            </a:r>
            <a:r>
              <a:rPr lang="en-US" dirty="0">
                <a:solidFill>
                  <a:srgbClr val="FF0000"/>
                </a:solidFill>
                <a:effectLst/>
              </a:rPr>
              <a:t>,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effectLst/>
              </a:rPr>
              <a:t>timely </a:t>
            </a:r>
            <a:r>
              <a:rPr lang="en-US" dirty="0">
                <a:solidFill>
                  <a:srgbClr val="FF0000"/>
                </a:solidFill>
                <a:effectLst/>
              </a:rPr>
              <a:t>detection and treatment </a:t>
            </a:r>
            <a:r>
              <a:rPr lang="en-US" dirty="0">
                <a:effectLst/>
              </a:rPr>
              <a:t>of </a:t>
            </a:r>
            <a:r>
              <a:rPr lang="en-US" dirty="0">
                <a:solidFill>
                  <a:srgbClr val="FFFF00"/>
                </a:solidFill>
                <a:effectLst/>
              </a:rPr>
              <a:t>hereditary diseases.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064" y="1259792"/>
            <a:ext cx="3787946" cy="2520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847494"/>
            <a:ext cx="3787946" cy="25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0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891952"/>
          </a:xfrm>
        </p:spPr>
        <p:txBody>
          <a:bodyPr/>
          <a:lstStyle/>
          <a:p>
            <a:r>
              <a:rPr lang="en-US" sz="3200" dirty="0" smtClean="0"/>
              <a:t>Indications for genetic </a:t>
            </a:r>
            <a:r>
              <a:rPr lang="en-US" sz="3200" dirty="0">
                <a:effectLst/>
              </a:rPr>
              <a:t>counseling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196753"/>
            <a:ext cx="7543800" cy="4899247"/>
          </a:xfrm>
        </p:spPr>
        <p:txBody>
          <a:bodyPr/>
          <a:lstStyle/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1. The age of </a:t>
            </a:r>
            <a:r>
              <a:rPr lang="en-US" dirty="0" smtClean="0">
                <a:effectLst/>
              </a:rPr>
              <a:t>woman ≥ </a:t>
            </a:r>
            <a:r>
              <a:rPr lang="en-US" dirty="0">
                <a:effectLst/>
              </a:rPr>
              <a:t>35 </a:t>
            </a:r>
            <a:r>
              <a:rPr lang="en-US" dirty="0" smtClean="0">
                <a:effectLst/>
              </a:rPr>
              <a:t>years.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2. The presence of a chromosomal abnormality </a:t>
            </a:r>
            <a:r>
              <a:rPr lang="en-US" dirty="0" smtClean="0">
                <a:effectLst/>
              </a:rPr>
              <a:t>in </a:t>
            </a:r>
            <a:r>
              <a:rPr lang="en-US" dirty="0">
                <a:effectLst/>
              </a:rPr>
              <a:t>one of the </a:t>
            </a:r>
            <a:r>
              <a:rPr lang="en-US" dirty="0" smtClean="0">
                <a:effectLst/>
              </a:rPr>
              <a:t>partner.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3. The presence </a:t>
            </a:r>
            <a:r>
              <a:rPr lang="en-US" dirty="0" smtClean="0">
                <a:effectLst/>
              </a:rPr>
              <a:t>of the children </a:t>
            </a:r>
            <a:r>
              <a:rPr lang="en-US" dirty="0">
                <a:effectLst/>
              </a:rPr>
              <a:t>with hereditary </a:t>
            </a:r>
            <a:r>
              <a:rPr lang="en-US" dirty="0" smtClean="0">
                <a:effectLst/>
              </a:rPr>
              <a:t>diseases in the family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4. </a:t>
            </a:r>
            <a:r>
              <a:rPr lang="en-US" dirty="0" smtClean="0">
                <a:effectLst/>
              </a:rPr>
              <a:t>Marriage </a:t>
            </a:r>
            <a:r>
              <a:rPr lang="en-US" dirty="0">
                <a:effectLst/>
              </a:rPr>
              <a:t>between relatives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>
                <a:effectLst/>
              </a:rPr>
              <a:t>5.	</a:t>
            </a:r>
            <a:r>
              <a:rPr lang="en-US" dirty="0" err="1">
                <a:effectLst/>
              </a:rPr>
              <a:t>Harmfull</a:t>
            </a:r>
            <a:r>
              <a:rPr lang="en-US" dirty="0">
                <a:effectLst/>
              </a:rPr>
              <a:t> effects in early pregnancy (diseases, diagnostic or therapeutic procedures, taking medications, ..). </a:t>
            </a:r>
            <a:r>
              <a:rPr lang="en-US" dirty="0" smtClean="0">
                <a:effectLst/>
              </a:rPr>
              <a:t>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62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the pregnant woman has obstetric </a:t>
            </a:r>
            <a:r>
              <a:rPr lang="en-US" dirty="0">
                <a:solidFill>
                  <a:srgbClr val="FFFF00"/>
                </a:solidFill>
              </a:rPr>
              <a:t>pathology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she is hospitalized </a:t>
            </a:r>
            <a:r>
              <a:rPr lang="en-US" dirty="0"/>
              <a:t>in the </a:t>
            </a:r>
            <a:r>
              <a:rPr lang="en-US" dirty="0" smtClean="0"/>
              <a:t>ward for pregnant women of </a:t>
            </a:r>
            <a:r>
              <a:rPr lang="en-US" dirty="0"/>
              <a:t>the obstetric hospital.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case of </a:t>
            </a:r>
            <a:r>
              <a:rPr lang="en-US" dirty="0" err="1">
                <a:solidFill>
                  <a:srgbClr val="FFFF00"/>
                </a:solidFill>
              </a:rPr>
              <a:t>extragenital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pathology, they are hospitalized </a:t>
            </a:r>
            <a:r>
              <a:rPr lang="en-US" dirty="0">
                <a:solidFill>
                  <a:srgbClr val="FFFF00"/>
                </a:solidFill>
              </a:rPr>
              <a:t>routinely</a:t>
            </a:r>
            <a:r>
              <a:rPr lang="en-US" dirty="0"/>
              <a:t> in the </a:t>
            </a:r>
            <a:r>
              <a:rPr lang="en-US" dirty="0" smtClean="0"/>
              <a:t>somatic  </a:t>
            </a:r>
            <a:r>
              <a:rPr lang="en-US" dirty="0"/>
              <a:t>department </a:t>
            </a:r>
            <a:r>
              <a:rPr lang="en-US" dirty="0" smtClean="0"/>
              <a:t>according the </a:t>
            </a:r>
            <a:r>
              <a:rPr lang="en-US" dirty="0"/>
              <a:t>disease profile or in the </a:t>
            </a:r>
            <a:r>
              <a:rPr lang="en-US" dirty="0" smtClean="0"/>
              <a:t>obstetric </a:t>
            </a:r>
            <a:r>
              <a:rPr lang="en-US" dirty="0"/>
              <a:t>hospital (depending on the gestational age and the severity of the disease).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18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Arterial </a:t>
            </a:r>
            <a:r>
              <a:rPr lang="en-US" dirty="0"/>
              <a:t>hypertension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56792"/>
            <a:ext cx="7543800" cy="45392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Hospitalization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cardiological</a:t>
            </a:r>
            <a:r>
              <a:rPr lang="en-US" dirty="0" smtClean="0"/>
              <a:t> department :</a:t>
            </a:r>
            <a:endParaRPr lang="en-US" dirty="0"/>
          </a:p>
          <a:p>
            <a:r>
              <a:rPr lang="en-US" dirty="0"/>
              <a:t>before 12,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18-20, </a:t>
            </a:r>
            <a:endParaRPr lang="en-US" dirty="0" smtClean="0"/>
          </a:p>
          <a:p>
            <a:r>
              <a:rPr lang="en-US" dirty="0" smtClean="0"/>
              <a:t>At 28-32 </a:t>
            </a:r>
            <a:r>
              <a:rPr lang="en-US" dirty="0"/>
              <a:t>weeks of </a:t>
            </a:r>
            <a:r>
              <a:rPr lang="en-US" dirty="0" smtClean="0"/>
              <a:t>pregnancy.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the </a:t>
            </a:r>
            <a:r>
              <a:rPr lang="en-US" dirty="0">
                <a:solidFill>
                  <a:srgbClr val="FFFF00"/>
                </a:solidFill>
              </a:rPr>
              <a:t>obstetric</a:t>
            </a:r>
            <a:r>
              <a:rPr lang="en-US" dirty="0"/>
              <a:t> hospital </a:t>
            </a:r>
            <a:r>
              <a:rPr lang="en-US" dirty="0" smtClean="0"/>
              <a:t>- at </a:t>
            </a:r>
            <a:r>
              <a:rPr lang="en-US" dirty="0"/>
              <a:t>38 weeks of </a:t>
            </a:r>
            <a:r>
              <a:rPr lang="en-US" dirty="0" smtClean="0"/>
              <a:t>pregnancy: </a:t>
            </a:r>
            <a:r>
              <a:rPr lang="en-US" dirty="0"/>
              <a:t>to determine the term and choose the method of delivery.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0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035968"/>
          </a:xfrm>
        </p:spPr>
        <p:txBody>
          <a:bodyPr/>
          <a:lstStyle/>
          <a:p>
            <a:r>
              <a:rPr lang="en-US" dirty="0" smtClean="0"/>
              <a:t>Diabetes mellitus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484784"/>
            <a:ext cx="7543800" cy="4611216"/>
          </a:xfrm>
        </p:spPr>
        <p:txBody>
          <a:bodyPr/>
          <a:lstStyle/>
          <a:p>
            <a:r>
              <a:rPr lang="en-US" dirty="0"/>
              <a:t>Planned </a:t>
            </a:r>
            <a:r>
              <a:rPr lang="en-US" dirty="0" smtClean="0"/>
              <a:t>(Scheduled, routine)</a:t>
            </a:r>
            <a:r>
              <a:rPr lang="en-US" dirty="0"/>
              <a:t> hospitalization 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err="1" smtClean="0"/>
              <a:t>endocrinological</a:t>
            </a:r>
            <a:r>
              <a:rPr lang="en-US" dirty="0" smtClean="0"/>
              <a:t> department </a:t>
            </a:r>
          </a:p>
          <a:p>
            <a:r>
              <a:rPr lang="en-US" dirty="0" smtClean="0"/>
              <a:t>Up </a:t>
            </a:r>
            <a:r>
              <a:rPr lang="en-US" dirty="0"/>
              <a:t>to 12 weeks,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20-22, </a:t>
            </a:r>
            <a:endParaRPr lang="en-US" dirty="0" smtClean="0"/>
          </a:p>
          <a:p>
            <a:r>
              <a:rPr lang="en-US" dirty="0" smtClean="0"/>
              <a:t>28-32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36-38 </a:t>
            </a:r>
            <a:r>
              <a:rPr lang="en-US" dirty="0"/>
              <a:t>weeks (in case of insulin therapy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057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8280920" cy="1431925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Currently</a:t>
            </a:r>
            <a:r>
              <a:rPr lang="en-US" sz="3200" dirty="0"/>
              <a:t>, the obstetric care system in the Republic of Belarus has a structure of 3 levels.</a:t>
            </a:r>
            <a:br>
              <a:rPr lang="en-US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540" y="1916832"/>
            <a:ext cx="8408939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 purpose of this system is to ensure timely hospitalization of mothers  and newborns with pathology to </a:t>
            </a:r>
            <a:r>
              <a:rPr lang="en-US" b="1" dirty="0" smtClean="0">
                <a:solidFill>
                  <a:srgbClr val="FFFF00"/>
                </a:solidFill>
              </a:rPr>
              <a:t>appropriate</a:t>
            </a:r>
            <a:r>
              <a:rPr lang="en-US" b="1" dirty="0" smtClean="0"/>
              <a:t> medical institutions that </a:t>
            </a:r>
            <a:r>
              <a:rPr lang="en-US" b="1" dirty="0" smtClean="0">
                <a:solidFill>
                  <a:srgbClr val="FFFF00"/>
                </a:solidFill>
              </a:rPr>
              <a:t>are able </a:t>
            </a:r>
            <a:r>
              <a:rPr lang="en-US" b="1" dirty="0" smtClean="0"/>
              <a:t>to provide </a:t>
            </a:r>
            <a:r>
              <a:rPr lang="en-US" b="1" dirty="0" smtClean="0">
                <a:solidFill>
                  <a:srgbClr val="FFFF00"/>
                </a:solidFill>
              </a:rPr>
              <a:t>high−quality medical care </a:t>
            </a:r>
            <a:r>
              <a:rPr lang="en-US" b="1" dirty="0" smtClean="0"/>
              <a:t>based on the complexity of the obstetric situation and the health status of the newborn.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3444582"/>
      </p:ext>
    </p:extLst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1129</TotalTime>
  <Words>624</Words>
  <Application>Microsoft Office PowerPoint</Application>
  <PresentationFormat>Экран (4:3)</PresentationFormat>
  <Paragraphs>70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Сумерки</vt:lpstr>
      <vt:lpstr> Оrganization of obstetric and gynecological services. </vt:lpstr>
      <vt:lpstr>Презентация PowerPoint</vt:lpstr>
      <vt:lpstr>The main healthcare institutions providing </vt:lpstr>
      <vt:lpstr>Medical and genetic centers </vt:lpstr>
      <vt:lpstr>Indications for genetic counseling </vt:lpstr>
      <vt:lpstr>Презентация PowerPoint</vt:lpstr>
      <vt:lpstr>Arterial hypertension</vt:lpstr>
      <vt:lpstr>Diabetes mellitus </vt:lpstr>
      <vt:lpstr> Currently, the obstetric care system in the Republic of Belarus has a structure of 3 levels. </vt:lpstr>
      <vt:lpstr>The I level  of care </vt:lpstr>
      <vt:lpstr>Презентация PowerPoint</vt:lpstr>
      <vt:lpstr>Презентация PowerPoint</vt:lpstr>
      <vt:lpstr>Презентация PowerPoint</vt:lpstr>
      <vt:lpstr>Dispancerisation (Medical examination) of pregnant women </vt:lpstr>
      <vt:lpstr>Clinic for  women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HP</cp:lastModifiedBy>
  <cp:revision>94</cp:revision>
  <dcterms:created xsi:type="dcterms:W3CDTF">2023-02-10T06:25:21Z</dcterms:created>
  <dcterms:modified xsi:type="dcterms:W3CDTF">2025-02-18T07:41:12Z</dcterms:modified>
</cp:coreProperties>
</file>