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6" r:id="rId4"/>
    <p:sldId id="287" r:id="rId5"/>
    <p:sldId id="288" r:id="rId6"/>
    <p:sldId id="289" r:id="rId7"/>
    <p:sldId id="290" r:id="rId8"/>
    <p:sldId id="291" r:id="rId9"/>
    <p:sldId id="297" r:id="rId10"/>
    <p:sldId id="292" r:id="rId11"/>
    <p:sldId id="295" r:id="rId12"/>
    <p:sldId id="298" r:id="rId13"/>
    <p:sldId id="299" r:id="rId14"/>
    <p:sldId id="300" r:id="rId15"/>
    <p:sldId id="296" r:id="rId16"/>
    <p:sldId id="301" r:id="rId17"/>
    <p:sldId id="303" r:id="rId18"/>
    <p:sldId id="304" r:id="rId19"/>
    <p:sldId id="305" r:id="rId20"/>
    <p:sldId id="306" r:id="rId21"/>
    <p:sldId id="307" r:id="rId22"/>
    <p:sldId id="260" r:id="rId23"/>
    <p:sldId id="309" r:id="rId24"/>
    <p:sldId id="308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269" r:id="rId39"/>
    <p:sldId id="293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0033"/>
    <a:srgbClr val="9999FF"/>
    <a:srgbClr val="FFFFFF"/>
    <a:srgbClr val="FFFFCC"/>
    <a:srgbClr val="CCECFF"/>
    <a:srgbClr val="003399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7A799-1196-43B7-8273-C9818C3235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D257A-8ED2-4979-996C-89A6DC703E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B63D6-3EBA-477B-B773-2B67765A09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801E30-BE8A-4149-9FE8-D7B87DF5B4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F13D28-C46B-4D53-B0EC-0250C564C2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C44E0-67EF-4223-A46C-530667AD66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CF39F-8E97-4AFC-84BC-39E18AA836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E2B1E-CA98-43AB-AC2E-2E65C41377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A7638-F6EF-442F-A8F3-D5DF088330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F807E-69AD-459E-9230-CFCB87A0D9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00B3E-D167-4AAF-B105-2EADC13859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043AC-9EF9-437A-A883-53B698493C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A09E6-B5EA-4883-9A97-294F2A42D3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21207B-C572-4A65-A942-563DC7A60C4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419475" y="0"/>
            <a:ext cx="5724525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3419475" y="277813"/>
            <a:ext cx="5267325" cy="4303712"/>
          </a:xfrm>
        </p:spPr>
        <p:txBody>
          <a:bodyPr/>
          <a:lstStyle/>
          <a:p>
            <a:r>
              <a:rPr lang="ru-RU" sz="3600" b="1">
                <a:solidFill>
                  <a:schemeClr val="bg1"/>
                </a:solidFill>
              </a:rPr>
              <a:t>НЕВЫНАШИВАНИЕ БЕРЕМЕННОСТИ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0" y="5229225"/>
            <a:ext cx="4114800" cy="1295400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bg1"/>
                </a:solidFill>
              </a:rPr>
              <a:t>   профессор И.М.Арестова</a:t>
            </a:r>
          </a:p>
        </p:txBody>
      </p:sp>
      <p:pic>
        <p:nvPicPr>
          <p:cNvPr id="3077" name="Picture 5" descr="ba2521"/>
          <p:cNvPicPr>
            <a:picLocks noChangeAspect="1" noChangeArrowheads="1"/>
          </p:cNvPicPr>
          <p:nvPr/>
        </p:nvPicPr>
        <p:blipFill>
          <a:blip r:embed="rId2" cstate="print"/>
          <a:srcRect l="23610"/>
          <a:stretch>
            <a:fillRect/>
          </a:stretch>
        </p:blipFill>
        <p:spPr bwMode="auto">
          <a:xfrm>
            <a:off x="0" y="0"/>
            <a:ext cx="349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5738" y="1628775"/>
            <a:ext cx="6418262" cy="503238"/>
          </a:xfrm>
        </p:spPr>
        <p:txBody>
          <a:bodyPr/>
          <a:lstStyle/>
          <a:p>
            <a:r>
              <a:rPr lang="ru-RU" sz="1800" b="1">
                <a:solidFill>
                  <a:srgbClr val="FF3300"/>
                </a:solidFill>
              </a:rPr>
              <a:t>КЛИНИЧЕСКОЕ ТЕЧЕНИЕ АБОРТА</a:t>
            </a:r>
            <a:r>
              <a:rPr lang="ru-RU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2349500"/>
            <a:ext cx="4619625" cy="4246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000"/>
              <a:t>     </a:t>
            </a:r>
            <a:r>
              <a:rPr lang="ru-RU" sz="2000" b="1">
                <a:solidFill>
                  <a:srgbClr val="FF3300"/>
                </a:solidFill>
                <a:latin typeface="Tahoma" pitchFamily="34" charset="0"/>
              </a:rPr>
              <a:t>Угрожающий аборт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          </a:t>
            </a:r>
            <a:r>
              <a:rPr lang="ru-RU" sz="1600" b="1">
                <a:solidFill>
                  <a:schemeClr val="accent2"/>
                </a:solidFill>
                <a:latin typeface="Tahoma" pitchFamily="34" charset="0"/>
              </a:rPr>
              <a:t>Для уточнения диагноза и контроля за течением беременности кроме общеклинических методов исследования целесообразно использование следующих тестов: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>
                <a:solidFill>
                  <a:schemeClr val="accent2"/>
                </a:solidFill>
                <a:latin typeface="Tahoma" pitchFamily="34" charset="0"/>
              </a:rPr>
              <a:t>а)  ректальная температура выше 37°С без препаратов — благоприятный признак (нередко сохраняется длительное время при неразвивающейся беременности)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>
                <a:solidFill>
                  <a:schemeClr val="accent2"/>
                </a:solidFill>
                <a:latin typeface="Tahoma" pitchFamily="34" charset="0"/>
              </a:rPr>
              <a:t>б)  уровень ХГ, ТБГ (трофобластический гликопротеин)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>
                <a:solidFill>
                  <a:schemeClr val="accent2"/>
                </a:solidFill>
                <a:latin typeface="Tahoma" pitchFamily="34" charset="0"/>
              </a:rPr>
              <a:t> в)  УЗИ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39750" y="188913"/>
            <a:ext cx="7991475" cy="11906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В зависимости от жалоб больной и клинических данных различают: угрожающий выкидыш, начавшийся выкидыш, аборт в ходу, неполный аборт, несостоявшийся аборт (</a:t>
            </a:r>
            <a:r>
              <a:rPr lang="en-US" b="1">
                <a:solidFill>
                  <a:schemeClr val="bg1"/>
                </a:solidFill>
              </a:rPr>
              <a:t>missed abortion</a:t>
            </a:r>
            <a:r>
              <a:rPr lang="ru-RU" b="1">
                <a:solidFill>
                  <a:schemeClr val="bg1"/>
                </a:solidFill>
              </a:rPr>
              <a:t>), индуцированный и привычный аборт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48137" name="Picture 9" descr="Картинки по запросу картинки таблетки и уколы для прерывания беременности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573463"/>
            <a:ext cx="3816350" cy="2736850"/>
          </a:xfrm>
          <a:noFill/>
          <a:ln/>
        </p:spPr>
      </p:pic>
      <p:pic>
        <p:nvPicPr>
          <p:cNvPr id="48138" name="Picture 10" descr="Картинки по запросу картинки восклицательные и вопросительные зна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700213"/>
            <a:ext cx="17287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3575" y="1412875"/>
            <a:ext cx="5761038" cy="51831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600"/>
              <a:t>     </a:t>
            </a:r>
            <a:endParaRPr lang="ru-RU" sz="1200" b="1">
              <a:solidFill>
                <a:srgbClr val="FF3300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Амбулаторное лечение угрозы выкидыша не проводится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Госпитализация при явлениях угрозы аборта, а также женщин группы риска в   критические периоды беременности (8-12, 16-22, 26-28, 28-32 недель) и перед сроками, в которые произошло прерывание предыдущих беременностей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Физический и сексуальный покой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Психотерапия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Симптоматическое лечение: назначение растительных седативных препаратов (валериана 1 —2 табл. 3 раза в день, пустырник 1—2 табл. 3 раза в день, ново-пассид (1 дессертная ложка 3 раза в день). Альтернативным путем терапии может быть использование препарата магне-В6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Препарат магне-В6 назначается в дозе 4-6 таблеток в день. Режим приема может быть 2 таблетки ут­ром и 2 таблетки на ночь; а также 1 таблетка утром, 1 таблетка в обед и 2 таблетки на ночь. Длительность приема определяется самочувствием пациентки от 2 не­дель до практически всего срока беременности. 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7991475" cy="91598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Угрожающий аборт</a:t>
            </a: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>
                <a:solidFill>
                  <a:schemeClr val="bg1"/>
                </a:solidFill>
              </a:rPr>
              <a:t>                                                   ЛЕЧЕНИЕ</a:t>
            </a:r>
          </a:p>
        </p:txBody>
      </p:sp>
      <p:pic>
        <p:nvPicPr>
          <p:cNvPr id="52231" name="Picture 7" descr="Картинки по запросу картинки восклицательные и вопросительные знаки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2736850" cy="3024187"/>
          </a:xfrm>
          <a:noFill/>
          <a:ln/>
        </p:spPr>
      </p:pic>
      <p:pic>
        <p:nvPicPr>
          <p:cNvPr id="52232" name="Picture 4" descr="Магне-В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724400"/>
            <a:ext cx="22320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268413"/>
            <a:ext cx="5616575" cy="51831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500"/>
          </a:p>
          <a:p>
            <a:pPr>
              <a:lnSpc>
                <a:spcPct val="80000"/>
              </a:lnSpc>
            </a:pPr>
            <a:r>
              <a:rPr lang="ru-RU" sz="500"/>
              <a:t>    </a:t>
            </a: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Спазмолитическая терапия: но-шпа по 0,04 г 3 раза в сутки, свечи с папаверином гидрохлоридом 0,02 — 3—4 раза в сутки. В случае выраженности болей применяют но-шпу по 2,0 мл внутримышечно 2—3 раза в сутки, баралгин 2,0 мл внутримышечно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Витаминотерапия (витамин Е, аскорутин, фолиевая кислота, рибоксин)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Патогенетически обоснованная гормональная терапия проводится в зависимости от причин угрозы прерывания, гормональных показателей, срока беременности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Из немедикаментозных методов лечения применяют электросон или электроаналгезию, электрорелаксацию, иглорефлексотерапию, электрофорез магния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Обязательно проводят профилактику фетоплацентарной недостаточности (актовегин, эссенциале, курантил, витаминотерапия — дозы препаратов подбираются индивидуально)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627313" y="260350"/>
            <a:ext cx="6262687" cy="91598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Угрожающий аборт</a:t>
            </a: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r>
              <a:rPr lang="ru-RU" b="1">
                <a:solidFill>
                  <a:schemeClr val="bg1"/>
                </a:solidFill>
              </a:rPr>
              <a:t>ЛЕЧЕНИЕ</a:t>
            </a:r>
          </a:p>
        </p:txBody>
      </p:sp>
      <p:pic>
        <p:nvPicPr>
          <p:cNvPr id="55302" name="Picture 6" descr="Картинки по запросу картинки по медицине беременные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636838"/>
            <a:ext cx="3097212" cy="2592387"/>
          </a:xfrm>
          <a:noFill/>
          <a:ln/>
        </p:spPr>
      </p:pic>
      <p:pic>
        <p:nvPicPr>
          <p:cNvPr id="55303" name="Picture 7" descr="Картинки по запросу картинка с восклицательным знак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6250"/>
            <a:ext cx="17287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25738" y="1628775"/>
            <a:ext cx="6418262" cy="503238"/>
          </a:xfrm>
        </p:spPr>
        <p:txBody>
          <a:bodyPr/>
          <a:lstStyle/>
          <a:p>
            <a:r>
              <a:rPr lang="ru-RU" sz="1800" b="1">
                <a:solidFill>
                  <a:srgbClr val="FF3300"/>
                </a:solidFill>
              </a:rPr>
              <a:t>КЛИНИЧЕСКОЕ ТЕЧЕНИЕ АБОРТА</a:t>
            </a:r>
            <a:r>
              <a:rPr lang="ru-RU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92500" y="2349500"/>
            <a:ext cx="5194300" cy="4246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600"/>
              <a:t>     </a:t>
            </a:r>
            <a:r>
              <a:rPr lang="ru-RU" sz="1800" b="1">
                <a:solidFill>
                  <a:srgbClr val="FF3300"/>
                </a:solidFill>
                <a:latin typeface="Tahoma" pitchFamily="34" charset="0"/>
              </a:rPr>
              <a:t>Начавшийся аборт</a:t>
            </a:r>
            <a:r>
              <a:rPr lang="ru-RU" sz="1800"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>
              <a:solidFill>
                <a:srgbClr val="FF3300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Схваткообразные боли более выражены, чем при угрожающем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Плодное яйцо отслаивается на небольшом участке, поэтому величина матки соответствует сроку беременности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Кровянистые выделения из половых путей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Шейка матки сохранена, канал ее закрыт или слегка приоткрыт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При истмико-цервикальной недостаточности канал шейки матки бывает несколько расширен, поэтому болевые ощущения менее выражены или отсутствуют. Возможно подтекание околоплодных вод</a:t>
            </a:r>
          </a:p>
        </p:txBody>
      </p:sp>
      <p:pic>
        <p:nvPicPr>
          <p:cNvPr id="56324" name="Picture 4" descr="89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844675"/>
            <a:ext cx="2709862" cy="3443288"/>
          </a:xfrm>
          <a:noFill/>
          <a:ln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7991475" cy="11906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В зависимости от жалоб больной и клинических данных различают: угрожающий выкидыш, начавшийся выкидыш, аборт в ходу, неполный аборт, несостоявшийся аборт (</a:t>
            </a:r>
            <a:r>
              <a:rPr lang="en-US" b="1">
                <a:solidFill>
                  <a:schemeClr val="bg1"/>
                </a:solidFill>
              </a:rPr>
              <a:t>missed abortion</a:t>
            </a:r>
            <a:r>
              <a:rPr lang="ru-RU" b="1">
                <a:solidFill>
                  <a:schemeClr val="bg1"/>
                </a:solidFill>
              </a:rPr>
              <a:t>), индуцированный и привычный аборт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341438"/>
            <a:ext cx="5688013" cy="52546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700"/>
              <a:t>     </a:t>
            </a:r>
            <a:endParaRPr lang="ru-RU" sz="1400" b="1">
              <a:solidFill>
                <a:srgbClr val="FF3300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ru-RU" sz="14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Амбулаторное лечение начавшегося выкидыша не проводится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      Комплекс лечения как при угрозе прерывания беременности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Для остановки кровотечения - препарат трансамин (транексамовая кислота, трансамча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Трансамин целесообразно вводить внутривенно-капельно 5,0 мл в 200,0 мл физиологического раствора 1—2 раза в день, можно внутримышечно 2,0 мл 2—3 раза в день. После остановки кровотечения -продолжать прием в виде таблеток еще  4—5 дней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Целесообразно назначение препарата дицинон (этамзилат) по 2,0 мл внутримышечно 2—3 раза в день, затем в таблетках по 250 мг 3 раза в день до полной остановки кровотечения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После остановки кровотечения для более быстрого рассасывания гематомы назначают вобэнзим по 3 драже 3 раза в день за 40 минут до еды до полного рассасывания гематомы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11188" y="333375"/>
            <a:ext cx="7991475" cy="91598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Начавшийся аборт</a:t>
            </a: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>
                <a:solidFill>
                  <a:schemeClr val="bg1"/>
                </a:solidFill>
              </a:rPr>
              <a:t>                                                   ЛЕЧЕНИЕ</a:t>
            </a:r>
          </a:p>
        </p:txBody>
      </p:sp>
      <p:pic>
        <p:nvPicPr>
          <p:cNvPr id="57350" name="Picture 6" descr="Картинки по запросу картинки таблетки и уколы для прерывания беременности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997200"/>
            <a:ext cx="2305050" cy="1439863"/>
          </a:xfrm>
          <a:noFill/>
          <a:ln/>
        </p:spPr>
      </p:pic>
      <p:pic>
        <p:nvPicPr>
          <p:cNvPr id="57351" name="Picture 7" descr="Картинки по запросу картинки таблетки и уколы для прерывания беремен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437063"/>
            <a:ext cx="18002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Картинки по запросу картинки восклицательные и вопросительные зна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341438"/>
            <a:ext cx="17287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620713"/>
            <a:ext cx="6418262" cy="431800"/>
          </a:xfrm>
        </p:spPr>
        <p:txBody>
          <a:bodyPr/>
          <a:lstStyle/>
          <a:p>
            <a:r>
              <a:rPr lang="ru-RU" sz="1800" b="1">
                <a:solidFill>
                  <a:srgbClr val="FF3300"/>
                </a:solidFill>
              </a:rPr>
              <a:t>Аборт в ходу</a:t>
            </a:r>
            <a:br>
              <a:rPr lang="ru-RU" sz="1800" b="1">
                <a:solidFill>
                  <a:srgbClr val="FF3300"/>
                </a:solidFill>
              </a:rPr>
            </a:br>
            <a:endParaRPr lang="ru-RU" sz="1800" b="1">
              <a:solidFill>
                <a:srgbClr val="FF33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19475" y="908050"/>
            <a:ext cx="5122863" cy="1441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Схваткообразные боли внизу живота</a:t>
            </a: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Выраженное кровотечение</a:t>
            </a: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Плодное яйцо находится в канале шейки </a:t>
            </a: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матки, нижний полюс его может выступать во влагалище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1600" b="1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11188" y="188913"/>
            <a:ext cx="7991475" cy="36671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КЛИНИЧЕСКОЕ ТЕЧЕНИЕ АБОРТА, ОКАЗАНИЕ ПОМОЩИ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124075" y="2349500"/>
            <a:ext cx="6418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/>
            </a:r>
            <a:br>
              <a:rPr lang="ru-RU" b="1">
                <a:solidFill>
                  <a:srgbClr val="FF3300"/>
                </a:solidFill>
              </a:rPr>
            </a:b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563938" y="2708275"/>
            <a:ext cx="53276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    Плодное яйцо частично изгоняется из полости матки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    Схваткообразные боли в низу живота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    Кровотечение выраженное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    Канал шейки матки раскрыт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    Матка - величина ее меньше, чем должна быть при предполагаемом сроке беременности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b="1">
                <a:solidFill>
                  <a:srgbClr val="FF3300"/>
                </a:solidFill>
                <a:latin typeface="Tahoma" pitchFamily="34" charset="0"/>
              </a:rPr>
              <a:t>ПОМОЩЬ 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1400" b="1">
                <a:latin typeface="Tahoma" pitchFamily="34" charset="0"/>
              </a:rPr>
              <a:t>         </a:t>
            </a: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Абортцангом удаляются остатки плодного яйца, производят вакуум-аспирацию или кюретаж, назначается антибактериальная терапия, при необходимости - лечение постгеморрагической анемии 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339975" y="2420938"/>
            <a:ext cx="64182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Неполный аборт</a:t>
            </a:r>
            <a:br>
              <a:rPr lang="ru-RU" b="1">
                <a:solidFill>
                  <a:srgbClr val="FF3300"/>
                </a:solidFill>
              </a:rPr>
            </a:br>
            <a:endParaRPr lang="ru-RU" b="1">
              <a:solidFill>
                <a:srgbClr val="FF3300"/>
              </a:solidFill>
            </a:endParaRPr>
          </a:p>
        </p:txBody>
      </p:sp>
      <p:pic>
        <p:nvPicPr>
          <p:cNvPr id="53260" name="Picture 12" descr="Картинки по запросу картинки восклицательные и вопросительные знаки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692150"/>
            <a:ext cx="2592387" cy="2159000"/>
          </a:xfrm>
          <a:noFill/>
          <a:ln/>
        </p:spPr>
      </p:pic>
      <p:pic>
        <p:nvPicPr>
          <p:cNvPr id="53261" name="Picture 13" descr="Картинки по запросу картинки таблетки и уколы для прерывания беремен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97200"/>
            <a:ext cx="34559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620713"/>
            <a:ext cx="6418262" cy="431800"/>
          </a:xfrm>
        </p:spPr>
        <p:txBody>
          <a:bodyPr/>
          <a:lstStyle/>
          <a:p>
            <a:r>
              <a:rPr lang="ru-RU" sz="1800" b="1">
                <a:solidFill>
                  <a:srgbClr val="FF3300"/>
                </a:solidFill>
                <a:latin typeface="Tahoma" pitchFamily="34" charset="0"/>
              </a:rPr>
              <a:t>Несостоявшийся выкидыш (неразвивающаяся беременность, </a:t>
            </a:r>
            <a:r>
              <a:rPr lang="en-US" sz="1800" b="1">
                <a:solidFill>
                  <a:srgbClr val="FF3300"/>
                </a:solidFill>
                <a:latin typeface="Tahoma" pitchFamily="34" charset="0"/>
              </a:rPr>
              <a:t>missed abortion</a:t>
            </a:r>
            <a:r>
              <a:rPr lang="ru-RU" sz="1800" b="1">
                <a:solidFill>
                  <a:srgbClr val="FF33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125538"/>
            <a:ext cx="5327650" cy="27352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accent2"/>
                </a:solidFill>
                <a:latin typeface="Tahoma" pitchFamily="34" charset="0"/>
              </a:rPr>
              <a:t>Происходит гибель эмбриона (плода) без появления признаков угрожающего выкидыша 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accent2"/>
                </a:solidFill>
                <a:latin typeface="Tahoma" pitchFamily="34" charset="0"/>
              </a:rPr>
              <a:t>Клинически размеры матки меньше срока гестации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accent2"/>
                </a:solidFill>
                <a:latin typeface="Tahoma" pitchFamily="34" charset="0"/>
              </a:rPr>
              <a:t>Не определяется сердцебиение плода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accent2"/>
                </a:solidFill>
                <a:latin typeface="Tahoma" pitchFamily="34" charset="0"/>
              </a:rPr>
              <a:t>Уменьшаются субъективные признаки беременности 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accent2"/>
                </a:solidFill>
                <a:latin typeface="Tahoma" pitchFamily="34" charset="0"/>
              </a:rPr>
              <a:t>Могут быть периодически мажущие кровянистые выделения.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accent2"/>
                </a:solidFill>
                <a:latin typeface="Tahoma" pitchFamily="34" charset="0"/>
              </a:rPr>
              <a:t>Диагноз подтверждается при ультразвуковом исследовании</a:t>
            </a:r>
            <a:r>
              <a:rPr lang="ru-RU" sz="16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7991475" cy="36671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КЛИНИЧЕСКОЕ ТЕЧЕНИЕ АБОРТА, ОКАЗАНИЕ ПОМОЩИ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124075" y="2349500"/>
            <a:ext cx="6418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/>
            </a:r>
            <a:br>
              <a:rPr lang="ru-RU" b="1">
                <a:solidFill>
                  <a:srgbClr val="FF3300"/>
                </a:solidFill>
              </a:rPr>
            </a:b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132138" y="3933825"/>
            <a:ext cx="53276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b="1">
                <a:solidFill>
                  <a:srgbClr val="FF3300"/>
                </a:solidFill>
                <a:latin typeface="Tahoma" pitchFamily="34" charset="0"/>
              </a:rPr>
              <a:t>ПОМОЩЬ 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1400" b="1">
                <a:latin typeface="Tahoma" pitchFamily="34" charset="0"/>
              </a:rPr>
              <a:t>            </a:t>
            </a:r>
            <a:r>
              <a:rPr lang="ru-RU" sz="1400" b="1">
                <a:solidFill>
                  <a:srgbClr val="333399"/>
                </a:solidFill>
                <a:latin typeface="Tahoma" pitchFamily="34" charset="0"/>
              </a:rPr>
              <a:t>При сроке беременности до 12—14 недель возможно одномоментное удаление плодного яйца.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1400" b="1">
                <a:solidFill>
                  <a:srgbClr val="333399"/>
                </a:solidFill>
                <a:latin typeface="Tahoma" pitchFamily="34" charset="0"/>
              </a:rPr>
              <a:t>           Для удаления погибшего плода во втором триместре беременности могут быть использованы специфические методы: внутривенное введение больших доз окситоцина по методу Гуртового Б.Л., интраамниотическое введение простагландина </a:t>
            </a:r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F</a:t>
            </a:r>
            <a:r>
              <a:rPr lang="ru-RU" sz="1400" b="1">
                <a:solidFill>
                  <a:srgbClr val="333399"/>
                </a:solidFill>
                <a:latin typeface="Tahoma" pitchFamily="34" charset="0"/>
              </a:rPr>
              <a:t>2</a:t>
            </a:r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a</a:t>
            </a:r>
            <a:r>
              <a:rPr lang="ru-RU" sz="1400" b="1">
                <a:solidFill>
                  <a:srgbClr val="333399"/>
                </a:solidFill>
                <a:latin typeface="Tahoma" pitchFamily="34" charset="0"/>
              </a:rPr>
              <a:t>, интравагинальное введение суппозиториев простагландина Е2. </a:t>
            </a:r>
          </a:p>
        </p:txBody>
      </p:sp>
      <p:pic>
        <p:nvPicPr>
          <p:cNvPr id="58376" name="Picture 8" descr="Картинки по запросу картинки восклицательные и вопросительные знаки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3429000"/>
            <a:ext cx="2952750" cy="2809875"/>
          </a:xfrm>
          <a:noFill/>
          <a:ln/>
        </p:spPr>
      </p:pic>
      <p:pic>
        <p:nvPicPr>
          <p:cNvPr id="58377" name="Picture 9" descr="Картинки по запросу картинки таблетки и уколы для прерывания беремен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29543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674813"/>
            <a:ext cx="5543550" cy="4562475"/>
          </a:xfrm>
        </p:spPr>
        <p:txBody>
          <a:bodyPr/>
          <a:lstStyle/>
          <a:p>
            <a:pPr>
              <a:buFontTx/>
              <a:buNone/>
            </a:pPr>
            <a:r>
              <a:rPr lang="ru-RU" sz="1400"/>
              <a:t>           </a:t>
            </a:r>
          </a:p>
          <a:p>
            <a:pPr>
              <a:buFontTx/>
              <a:buNone/>
            </a:pPr>
            <a:r>
              <a:rPr lang="ru-RU" sz="1400"/>
              <a:t>          </a:t>
            </a: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При длительном течении самопроизвольного аборта (начинающегося, неполного) возможно проникновение микрофлоры из влагалища в полость матки с последующим развитием хориоамнионита, амнионита, эндометрита</a:t>
            </a:r>
          </a:p>
          <a:p>
            <a:pPr>
              <a:buFontTx/>
              <a:buNone/>
            </a:pPr>
            <a:endParaRPr lang="ru-RU" sz="1600" b="1">
              <a:solidFill>
                <a:srgbClr val="333399"/>
              </a:solidFill>
              <a:latin typeface="Tahoma" pitchFamily="34" charset="0"/>
            </a:endParaRPr>
          </a:p>
          <a:p>
            <a:pPr>
              <a:buFontTx/>
              <a:buNone/>
            </a:pPr>
            <a:r>
              <a:rPr lang="ru-RU" sz="1600">
                <a:latin typeface="Tahoma" pitchFamily="34" charset="0"/>
              </a:rPr>
              <a:t>        </a:t>
            </a:r>
            <a:r>
              <a:rPr lang="ru-RU" sz="1600" b="1">
                <a:solidFill>
                  <a:srgbClr val="FF3300"/>
                </a:solidFill>
                <a:latin typeface="Tahoma" pitchFamily="34" charset="0"/>
              </a:rPr>
              <a:t>В зависимости от степени распространения инфекции выделяют:</a:t>
            </a:r>
          </a:p>
          <a:p>
            <a:pPr>
              <a:buFontTx/>
              <a:buNone/>
            </a:pPr>
            <a:r>
              <a:rPr lang="ru-RU" sz="1600">
                <a:latin typeface="Tahoma" pitchFamily="34" charset="0"/>
              </a:rPr>
              <a:t>       </a:t>
            </a: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-  неосложненный инфицированный (инфекция локализуется в матке) аборт</a:t>
            </a:r>
          </a:p>
          <a:p>
            <a:pPr>
              <a:buFontTx/>
              <a:buNone/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      - осложненный инфицированный (инфекция не выходит за пределы малого таза) аборт</a:t>
            </a:r>
          </a:p>
          <a:p>
            <a:pPr>
              <a:buFontTx/>
              <a:buNone/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      - септический (процесс принимает генерализованный характер) аборт  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11188" y="333375"/>
            <a:ext cx="7991475" cy="11906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                   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Инфицированный (лихорадочный) аборт</a:t>
            </a: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60420" name="Picture 4" descr="Картинки по запросу картинки восклицательные и вопросительные знаки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989138"/>
            <a:ext cx="2952750" cy="3600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1916113"/>
            <a:ext cx="5543550" cy="45624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/>
              <a:t>   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          </a:t>
            </a: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В структуре невынашивания во 2-м  триместре беременности ИЦН в сочетании с генитальным инфантилизмом составляет 40%, а в 3-м триместре беременности ИЦН диагностируется в каждом третьем случае</a:t>
            </a:r>
            <a:r>
              <a:rPr lang="ru-RU" sz="1400" b="1">
                <a:solidFill>
                  <a:srgbClr val="333399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>
              <a:solidFill>
                <a:srgbClr val="333399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FF3300"/>
                </a:solidFill>
                <a:latin typeface="Tahoma" pitchFamily="34" charset="0"/>
              </a:rPr>
              <a:t>        </a:t>
            </a:r>
            <a:r>
              <a:rPr lang="ru-RU" sz="1600" b="1">
                <a:solidFill>
                  <a:srgbClr val="FF3300"/>
                </a:solidFill>
                <a:latin typeface="Tahoma" pitchFamily="34" charset="0"/>
              </a:rPr>
              <a:t>На основании причины развития ИЦН выделяют:</a:t>
            </a:r>
            <a:r>
              <a:rPr lang="ru-RU" sz="1600" b="1"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>
                <a:latin typeface="Tahoma" pitchFamily="34" charset="0"/>
              </a:rPr>
              <a:t>      </a:t>
            </a: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- </a:t>
            </a:r>
            <a:r>
              <a:rPr lang="ru-RU" sz="1600" b="1">
                <a:solidFill>
                  <a:srgbClr val="FF3300"/>
                </a:solidFill>
                <a:latin typeface="Tahoma" pitchFamily="34" charset="0"/>
              </a:rPr>
              <a:t>органическую</a:t>
            </a: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(</a:t>
            </a:r>
            <a:r>
              <a:rPr lang="ru-RU" sz="1600" b="1" i="1">
                <a:solidFill>
                  <a:srgbClr val="333399"/>
                </a:solidFill>
                <a:latin typeface="Tahoma" pitchFamily="34" charset="0"/>
              </a:rPr>
              <a:t>вторичную,      посттравматическую</a:t>
            </a: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) ИЦН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333399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     - </a:t>
            </a:r>
            <a:r>
              <a:rPr lang="ru-RU" sz="1600" b="1">
                <a:solidFill>
                  <a:srgbClr val="FF3300"/>
                </a:solidFill>
                <a:latin typeface="Tahoma" pitchFamily="34" charset="0"/>
              </a:rPr>
              <a:t>функциональную ИЦН</a:t>
            </a: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(</a:t>
            </a:r>
            <a:r>
              <a:rPr lang="ru-RU" sz="1600" b="1" i="1">
                <a:solidFill>
                  <a:srgbClr val="333399"/>
                </a:solidFill>
                <a:latin typeface="Tahoma" pitchFamily="34" charset="0"/>
              </a:rPr>
              <a:t>обусловлена</a:t>
            </a: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ru-RU" sz="1600" b="1" i="1">
                <a:solidFill>
                  <a:srgbClr val="333399"/>
                </a:solidFill>
                <a:latin typeface="Tahoma" pitchFamily="34" charset="0"/>
              </a:rPr>
              <a:t>относительной и абсолютной гиперэстрогенией, различными формами гиперандрогении)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     - </a:t>
            </a:r>
            <a:r>
              <a:rPr lang="ru-RU" sz="1600" b="1">
                <a:solidFill>
                  <a:srgbClr val="FF3300"/>
                </a:solidFill>
                <a:latin typeface="Tahoma" pitchFamily="34" charset="0"/>
              </a:rPr>
              <a:t>врожденную ИЦН</a:t>
            </a: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333399"/>
                </a:solidFill>
                <a:latin typeface="Tahoma" pitchFamily="34" charset="0"/>
              </a:rPr>
              <a:t>       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55650" y="188913"/>
            <a:ext cx="7991475" cy="146526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                   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Истмико-цервикальная недостаточность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(ИЦН)</a:t>
            </a: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61446" name="Picture 6" descr="Картинки по запросу картинка с восклицательным знаком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133600"/>
            <a:ext cx="2808287" cy="3455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2133600"/>
            <a:ext cx="5038725" cy="45624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/>
              <a:t>         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При анатомической ИЦН - </a:t>
            </a:r>
            <a:r>
              <a:rPr lang="ru-RU" sz="1600" b="1" i="1">
                <a:solidFill>
                  <a:srgbClr val="FF3300"/>
                </a:solidFill>
                <a:latin typeface="Tahoma" pitchFamily="34" charset="0"/>
              </a:rPr>
              <a:t>накладывают шов</a:t>
            </a:r>
            <a:r>
              <a:rPr lang="ru-RU" sz="1600" b="1" i="1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на внутренний зев шейки матки в различной модификации при сроке беременности 13-16 недель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Рекомендуется ношение </a:t>
            </a:r>
            <a:r>
              <a:rPr lang="ru-RU" sz="1600" b="1" i="1">
                <a:solidFill>
                  <a:srgbClr val="FF3300"/>
                </a:solidFill>
                <a:latin typeface="Tahoma" pitchFamily="34" charset="0"/>
              </a:rPr>
              <a:t>влагалищных разгрузочных пессариев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 i="1">
              <a:solidFill>
                <a:srgbClr val="FF3300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С 16 недель беременности проводится </a:t>
            </a:r>
            <a:r>
              <a:rPr lang="ru-RU" sz="1600" b="1" i="1">
                <a:solidFill>
                  <a:srgbClr val="FF3300"/>
                </a:solidFill>
                <a:latin typeface="Tahoma" pitchFamily="34" charset="0"/>
              </a:rPr>
              <a:t>токолитическая терапия</a:t>
            </a:r>
            <a:r>
              <a:rPr lang="ru-RU" sz="1600" b="1" i="1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(при любой форме ИЦН), снижающая сократительную способность матки (бета-адреномиметики — бриканил, гинипрал, партусистен)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333399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>
                <a:solidFill>
                  <a:srgbClr val="FF3300"/>
                </a:solidFill>
                <a:latin typeface="Tahoma" pitchFamily="34" charset="0"/>
              </a:rPr>
              <a:t>Дородовая госпитализация</a:t>
            </a: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осуществляется в 37—38 недель для снятия шва с шейки матки или удаления пессария 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916238" y="188913"/>
            <a:ext cx="5976937" cy="18605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                 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ahoma" pitchFamily="34" charset="0"/>
              </a:rPr>
              <a:t>Истмико-цервикальная недостаточность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ahoma" pitchFamily="34" charset="0"/>
              </a:rPr>
              <a:t>(ИЦН)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ahoma" pitchFamily="34" charset="0"/>
              </a:rPr>
              <a:t>Методы коррекции</a:t>
            </a:r>
          </a:p>
          <a:p>
            <a:pPr algn="ctr"/>
            <a:endParaRPr lang="ru-RU" sz="2000" b="1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62468" name="Picture 4" descr="Картинки по запросу картинка с восклицательным знаком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76250"/>
            <a:ext cx="2232025" cy="2376488"/>
          </a:xfrm>
          <a:noFill/>
          <a:ln/>
        </p:spPr>
      </p:pic>
      <p:sp>
        <p:nvSpPr>
          <p:cNvPr id="62470" name="AutoShape 6" descr="Картинки по запросу акушерский разгружающий пессарий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2472" name="AutoShape 8" descr="Картинки по запросу акушерский разгружающий пессарий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2474" name="AutoShape 10" descr="Картинки по запросу акушерский разгружающий пессарий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2476" name="AutoShape 12" descr="Картинки по запросу акушерский разгружающий пессарий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2480" name="Picture 16" descr="Картинки по запросу акушерский разгружающий пессарий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3816350" cy="1512888"/>
          </a:xfrm>
          <a:prstGeom prst="rect">
            <a:avLst/>
          </a:prstGeom>
          <a:noFill/>
        </p:spPr>
      </p:pic>
      <p:sp>
        <p:nvSpPr>
          <p:cNvPr id="62482" name="AutoShape 18" descr="Картинки по запросу акушерский разгружающий пессарий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2484" name="AutoShape 20" descr="Картинки по запросу акушерский разгружающий пессарий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2486" name="Picture 22" descr="Картинки по запросу акушерский разгружающий пессарий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508500"/>
            <a:ext cx="2449512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419475" y="0"/>
            <a:ext cx="5724525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3" descr="ba2521"/>
          <p:cNvPicPr>
            <a:picLocks noChangeAspect="1" noChangeArrowheads="1"/>
          </p:cNvPicPr>
          <p:nvPr/>
        </p:nvPicPr>
        <p:blipFill>
          <a:blip r:embed="rId2" cstate="print"/>
          <a:srcRect l="23610"/>
          <a:stretch>
            <a:fillRect/>
          </a:stretch>
        </p:blipFill>
        <p:spPr bwMode="auto">
          <a:xfrm>
            <a:off x="0" y="0"/>
            <a:ext cx="349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635375" y="-315913"/>
            <a:ext cx="5267325" cy="2071688"/>
          </a:xfrm>
          <a:noFill/>
          <a:ln/>
        </p:spPr>
        <p:txBody>
          <a:bodyPr/>
          <a:lstStyle/>
          <a:p>
            <a:pPr marL="92075" algn="l"/>
            <a:r>
              <a:rPr lang="ru-RU" sz="3200" b="1">
                <a:solidFill>
                  <a:schemeClr val="bg1"/>
                </a:solidFill>
              </a:rPr>
              <a:t>Актуальность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08400" y="2349500"/>
            <a:ext cx="51847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92075">
              <a:buFont typeface="Wingdings" pitchFamily="2" charset="2"/>
              <a:buChar char="§"/>
            </a:pPr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Высокая частота неблагоприятных ближайших и отдаленных результатов для матери и для новорожденного</a:t>
            </a:r>
            <a:r>
              <a:rPr lang="ru-RU" sz="1600">
                <a:solidFill>
                  <a:schemeClr val="bg1"/>
                </a:solidFill>
              </a:rPr>
              <a:t/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/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 </a:t>
            </a: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Частота невынашивания составляет в среднем от 10-12 % до 20-35% от общего количества беременностей</a:t>
            </a:r>
            <a:r>
              <a:rPr lang="ru-RU" sz="1600">
                <a:solidFill>
                  <a:schemeClr val="bg1"/>
                </a:solidFill>
              </a:rPr>
              <a:t> 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/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2400">
                <a:solidFill>
                  <a:schemeClr val="bg1"/>
                </a:solidFill>
              </a:rPr>
              <a:t>  </a:t>
            </a: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Каждая пятая желанная беременность прерывается досрочно, при этом в 15% случаев имеет место неразвивающаяся беременность или самопроизвольный выкидыш, в 5% случаев наступают преждевременные роды</a:t>
            </a:r>
            <a:b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b="1" u="sng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b="1" u="sng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b="1" u="sng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u="sng"/>
              <a:t/>
            </a:r>
            <a:br>
              <a:rPr lang="ru-RU" sz="2400" u="sng"/>
            </a:br>
            <a:r>
              <a:rPr lang="ru-RU" sz="2400" u="sng"/>
              <a:t/>
            </a:r>
            <a:br>
              <a:rPr lang="ru-RU" sz="2400" u="sng"/>
            </a:br>
            <a:r>
              <a:rPr lang="ru-RU" sz="2400" u="sng"/>
              <a:t/>
            </a:r>
            <a:br>
              <a:rPr lang="ru-RU" sz="2400" u="sng"/>
            </a:br>
            <a:r>
              <a:rPr lang="ru-RU" sz="2400" u="sng"/>
              <a:t/>
            </a:r>
            <a:br>
              <a:rPr lang="ru-RU" sz="2400" u="sng"/>
            </a:br>
            <a:endParaRPr lang="ru-RU" sz="24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419475" y="1916113"/>
            <a:ext cx="5472113" cy="47069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000"/>
              <a:t>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         </a:t>
            </a:r>
            <a:r>
              <a:rPr lang="ru-RU" sz="1800" b="1">
                <a:solidFill>
                  <a:srgbClr val="FF3300"/>
                </a:solidFill>
                <a:latin typeface="Tahoma" pitchFamily="34" charset="0"/>
              </a:rPr>
              <a:t>Хирургическая коррекция ИЦН обычно осуществляется в период от 13— 27 нед беременности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1800" b="1">
                <a:latin typeface="Tahoma" pitchFamily="34" charset="0"/>
              </a:rPr>
              <a:t>          </a:t>
            </a:r>
            <a:r>
              <a:rPr lang="ru-RU" sz="1800" b="1">
                <a:solidFill>
                  <a:srgbClr val="FF3300"/>
                </a:solidFill>
                <a:latin typeface="Tahoma" pitchFamily="34" charset="0"/>
              </a:rPr>
              <a:t>Предложены следующие методы хирургической коррекции ИЦН:</a:t>
            </a: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Метод зашивания шейки матки круговым кисетным швом по </a:t>
            </a:r>
            <a:r>
              <a:rPr lang="en-US" sz="1600" b="1">
                <a:solidFill>
                  <a:srgbClr val="333399"/>
                </a:solidFill>
                <a:latin typeface="Tahoma" pitchFamily="34" charset="0"/>
              </a:rPr>
              <a:t>MacDonald</a:t>
            </a: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 b="1">
              <a:solidFill>
                <a:srgbClr val="333399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Круговой (подслизистый) шов по методу Любимовой А.И.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 b="1">
              <a:solidFill>
                <a:srgbClr val="333399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П-образные швы на шейку матки по методу Любимовой А.И. и Мамедалиевой Н.М.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 b="1">
              <a:solidFill>
                <a:srgbClr val="333399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В последние годы отдается предпочтение нехирургическим методам лечения ИЦН – введению акушерского пессария</a:t>
            </a:r>
            <a:r>
              <a:rPr lang="ru-RU" sz="160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ru-RU" sz="1600" b="1">
                <a:solidFill>
                  <a:srgbClr val="333399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sz="1600" b="1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059113" y="188913"/>
            <a:ext cx="5761037" cy="18605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                 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ahoma" pitchFamily="34" charset="0"/>
              </a:rPr>
              <a:t>Истмико-цервикальная недостаточность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ahoma" pitchFamily="34" charset="0"/>
              </a:rPr>
              <a:t>(ИЦН)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ahoma" pitchFamily="34" charset="0"/>
              </a:rPr>
              <a:t>Методы коррекции</a:t>
            </a:r>
          </a:p>
          <a:p>
            <a:pPr algn="ctr"/>
            <a:endParaRPr lang="ru-RU" sz="2000" b="1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63492" name="Picture 4" descr="Картинки по запросу картинка с восклицательным знаком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76250"/>
            <a:ext cx="2160588" cy="2232025"/>
          </a:xfrm>
          <a:noFill/>
          <a:ln/>
        </p:spPr>
      </p:pic>
      <p:pic>
        <p:nvPicPr>
          <p:cNvPr id="63494" name="Picture 6" descr="Картинки по запросу акушерский разгружающий пессарий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068638"/>
            <a:ext cx="3313112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059113" y="1341438"/>
            <a:ext cx="5905500" cy="53276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400"/>
              <a:t>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FF3300"/>
                </a:solidFill>
                <a:latin typeface="Tahoma" pitchFamily="34" charset="0"/>
              </a:rPr>
              <a:t>      Проводится под контролем содержания гормонов 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FF3300"/>
                </a:solidFill>
                <a:latin typeface="Tahoma" pitchFamily="34" charset="0"/>
              </a:rPr>
              <a:t> сыворотке крови, моче беременной и гормональной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FF3300"/>
                </a:solidFill>
                <a:latin typeface="Tahoma" pitchFamily="34" charset="0"/>
              </a:rPr>
              <a:t> кольпоцитограммы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FF3300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FF3300"/>
                </a:solidFill>
                <a:latin typeface="Tahoma" pitchFamily="34" charset="0"/>
              </a:rPr>
              <a:t>      Применение эстрогенов для гормонального гемостаза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FF3300"/>
                </a:solidFill>
                <a:latin typeface="Tahoma" pitchFamily="34" charset="0"/>
              </a:rPr>
              <a:t>на ранних сроках беременности без предыдущего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FF3300"/>
                </a:solidFill>
                <a:latin typeface="Tahoma" pitchFamily="34" charset="0"/>
              </a:rPr>
              <a:t> гемостазиологического обследования  сомнительно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b="1" i="1">
                <a:solidFill>
                  <a:srgbClr val="FF3300"/>
                </a:solidFill>
                <a:latin typeface="Tahoma" pitchFamily="34" charset="0"/>
              </a:rPr>
              <a:t>Гестагенные препараты: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333399"/>
                </a:solidFill>
                <a:latin typeface="Tahoma" pitchFamily="34" charset="0"/>
              </a:rPr>
              <a:t>      - </a:t>
            </a:r>
            <a:r>
              <a:rPr lang="ru-RU" sz="1400" b="1" i="1">
                <a:solidFill>
                  <a:srgbClr val="FF3300"/>
                </a:solidFill>
                <a:latin typeface="Tahoma" pitchFamily="34" charset="0"/>
              </a:rPr>
              <a:t>прогестерон</a:t>
            </a:r>
            <a:r>
              <a:rPr lang="ru-RU" sz="1400" b="1" i="1">
                <a:solidFill>
                  <a:srgbClr val="333399"/>
                </a:solidFill>
                <a:latin typeface="Tahoma" pitchFamily="34" charset="0"/>
              </a:rPr>
              <a:t> по 10-25 мг на сутки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333399"/>
                </a:solidFill>
                <a:latin typeface="Tahoma" pitchFamily="34" charset="0"/>
              </a:rPr>
              <a:t>      - </a:t>
            </a:r>
            <a:r>
              <a:rPr lang="ru-RU" sz="1400" b="1" i="1">
                <a:solidFill>
                  <a:srgbClr val="FF3300"/>
                </a:solidFill>
                <a:latin typeface="Tahoma" pitchFamily="34" charset="0"/>
              </a:rPr>
              <a:t>утрожестан</a:t>
            </a:r>
            <a:r>
              <a:rPr lang="ru-RU" sz="1400" b="1" i="1">
                <a:solidFill>
                  <a:srgbClr val="333399"/>
                </a:solidFill>
                <a:latin typeface="Tahoma" pitchFamily="34" charset="0"/>
              </a:rPr>
              <a:t> по 100 мг внутрь или влагалищный 2 раза в день (до 27 недель) </a:t>
            </a:r>
            <a:br>
              <a:rPr lang="ru-RU" sz="1400" b="1" i="1">
                <a:solidFill>
                  <a:srgbClr val="333399"/>
                </a:solidFill>
                <a:latin typeface="Tahoma" pitchFamily="34" charset="0"/>
              </a:rPr>
            </a:br>
            <a:r>
              <a:rPr lang="ru-RU" sz="1400" b="1" i="1">
                <a:solidFill>
                  <a:srgbClr val="333399"/>
                </a:solidFill>
                <a:latin typeface="Tahoma" pitchFamily="34" charset="0"/>
              </a:rPr>
              <a:t>- </a:t>
            </a:r>
            <a:r>
              <a:rPr lang="ru-RU" sz="1400" b="1" i="1">
                <a:solidFill>
                  <a:srgbClr val="FF3300"/>
                </a:solidFill>
                <a:latin typeface="Tahoma" pitchFamily="34" charset="0"/>
              </a:rPr>
              <a:t>дюфастон </a:t>
            </a:r>
            <a:r>
              <a:rPr lang="ru-RU" sz="1400" b="1" i="1">
                <a:solidFill>
                  <a:srgbClr val="333399"/>
                </a:solidFill>
                <a:latin typeface="Tahoma" pitchFamily="34" charset="0"/>
              </a:rPr>
              <a:t>–  40 мг внутрь одномоментно, потом по 1 табл. (10 мг) 2-3 раза в сутки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 i="1">
              <a:solidFill>
                <a:srgbClr val="333399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333399"/>
                </a:solidFill>
                <a:latin typeface="Tahoma" pitchFamily="34" charset="0"/>
              </a:rPr>
              <a:t>      Указанная гормональная терапия проводится до 12-16 недель беременности (до становления функции плаценты)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333399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333399"/>
                </a:solidFill>
                <a:latin typeface="Tahoma" pitchFamily="34" charset="0"/>
              </a:rPr>
              <a:t>      Исключением являются гестагенные препараты: дюфастон и утрожестан (могут применяться и в более поздние сроки)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 i="1">
              <a:solidFill>
                <a:srgbClr val="333399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333399"/>
                </a:solidFill>
                <a:latin typeface="Tahoma" pitchFamily="34" charset="0"/>
              </a:rPr>
              <a:t>       При гиперандрогении надпочечного генезиса лечение кортикостероидами:    преднизолон – по 1,25-5 мг, дексаметазон по 0,125-0,5 мг/сутки внутрь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00" b="1" i="1">
                <a:solidFill>
                  <a:srgbClr val="333399"/>
                </a:solidFill>
              </a:rPr>
              <a:t> </a:t>
            </a:r>
            <a:r>
              <a:rPr lang="ru-RU" sz="1000" b="1" i="1">
                <a:solidFill>
                  <a:srgbClr val="333399"/>
                </a:solidFill>
                <a:latin typeface="Tahoma" pitchFamily="34" charset="0"/>
              </a:rPr>
              <a:t>                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987675" y="188913"/>
            <a:ext cx="5759450" cy="97631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                    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Гормональная терапия</a:t>
            </a:r>
          </a:p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64516" name="Picture 4" descr="Картинки по запросу картинка с восклицательным знаком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88913"/>
            <a:ext cx="1728788" cy="1800225"/>
          </a:xfrm>
          <a:noFill/>
          <a:ln/>
        </p:spPr>
      </p:pic>
      <p:pic>
        <p:nvPicPr>
          <p:cNvPr id="64517" name="Picture 5" descr="Картинки по запросу картинки таблетки и уколы для прерывания беремен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989138"/>
            <a:ext cx="22320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Картинки по запросу картинки таблетки и уколы для прерывания беременн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429000"/>
            <a:ext cx="23050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 descr="Картинки по запросу картинки таблетки и уколы для прерывания беременн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941888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74638"/>
            <a:ext cx="6408738" cy="850900"/>
          </a:xfrm>
        </p:spPr>
        <p:txBody>
          <a:bodyPr/>
          <a:lstStyle/>
          <a:p>
            <a:r>
              <a:rPr lang="ru-RU" sz="2800" b="1">
                <a:solidFill>
                  <a:srgbClr val="FF3300"/>
                </a:solidFill>
              </a:rPr>
              <a:t>ПРЕЖДЕВРЕМЕННЫЕ РОДЫ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284663" y="1268413"/>
            <a:ext cx="4679950" cy="51847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182563"/>
            <a:r>
              <a:rPr lang="ru-RU" b="1" i="1">
                <a:solidFill>
                  <a:srgbClr val="FF3300"/>
                </a:solidFill>
                <a:latin typeface="Tahoma" pitchFamily="34" charset="0"/>
              </a:rPr>
              <a:t>Преждевременные роды</a:t>
            </a:r>
            <a:r>
              <a:rPr lang="ru-RU" b="1">
                <a:solidFill>
                  <a:srgbClr val="FF3300"/>
                </a:solidFill>
                <a:latin typeface="Tahoma" pitchFamily="34" charset="0"/>
              </a:rPr>
              <a:t> — </a:t>
            </a:r>
          </a:p>
          <a:p>
            <a:pPr marL="182563"/>
            <a:r>
              <a:rPr lang="ru-RU" b="1">
                <a:solidFill>
                  <a:srgbClr val="333399"/>
                </a:solidFill>
                <a:latin typeface="Tahoma" pitchFamily="34" charset="0"/>
              </a:rPr>
              <a:t>роды, наступившие при </a:t>
            </a:r>
          </a:p>
          <a:p>
            <a:pPr marL="182563"/>
            <a:r>
              <a:rPr lang="ru-RU" b="1">
                <a:solidFill>
                  <a:srgbClr val="333399"/>
                </a:solidFill>
                <a:latin typeface="Tahoma" pitchFamily="34" charset="0"/>
              </a:rPr>
              <a:t>сроке беременности </a:t>
            </a:r>
          </a:p>
          <a:p>
            <a:pPr marL="182563"/>
            <a:r>
              <a:rPr lang="ru-RU" b="1">
                <a:solidFill>
                  <a:srgbClr val="333399"/>
                </a:solidFill>
                <a:latin typeface="Tahoma" pitchFamily="34" charset="0"/>
              </a:rPr>
              <a:t>от 22 до 37 недель беременности; </a:t>
            </a:r>
          </a:p>
          <a:p>
            <a:pPr marL="182563"/>
            <a:r>
              <a:rPr lang="ru-RU" b="1">
                <a:solidFill>
                  <a:srgbClr val="333399"/>
                </a:solidFill>
                <a:latin typeface="Tahoma" pitchFamily="34" charset="0"/>
              </a:rPr>
              <a:t>масса плода от 500 г до 2500 г</a:t>
            </a:r>
          </a:p>
          <a:p>
            <a:pPr marL="182563"/>
            <a:endParaRPr lang="ru-RU" b="1">
              <a:solidFill>
                <a:srgbClr val="333399"/>
              </a:solidFill>
              <a:latin typeface="Tahoma" pitchFamily="34" charset="0"/>
            </a:endParaRPr>
          </a:p>
          <a:p>
            <a:pPr marL="182563"/>
            <a:r>
              <a:rPr lang="ru-RU"/>
              <a:t> </a:t>
            </a:r>
          </a:p>
          <a:p>
            <a:pPr marL="182563"/>
            <a:r>
              <a:rPr lang="ru-RU" b="1">
                <a:solidFill>
                  <a:srgbClr val="FF3300"/>
                </a:solidFill>
                <a:latin typeface="Tahoma" pitchFamily="34" charset="0"/>
              </a:rPr>
              <a:t>По рекомендации ВОЗ</a:t>
            </a:r>
            <a:r>
              <a:rPr lang="ru-RU" b="1">
                <a:latin typeface="Tahoma" pitchFamily="34" charset="0"/>
              </a:rPr>
              <a:t> </a:t>
            </a:r>
            <a:r>
              <a:rPr lang="ru-RU" b="1">
                <a:solidFill>
                  <a:srgbClr val="333399"/>
                </a:solidFill>
                <a:latin typeface="Tahoma" pitchFamily="34" charset="0"/>
              </a:rPr>
              <a:t>учет </a:t>
            </a:r>
          </a:p>
          <a:p>
            <a:pPr marL="182563"/>
            <a:r>
              <a:rPr lang="ru-RU" b="1">
                <a:solidFill>
                  <a:srgbClr val="333399"/>
                </a:solidFill>
                <a:latin typeface="Tahoma" pitchFamily="34" charset="0"/>
              </a:rPr>
              <a:t>перинатальной смертности </a:t>
            </a:r>
          </a:p>
          <a:p>
            <a:pPr marL="182563"/>
            <a:r>
              <a:rPr lang="ru-RU" b="1">
                <a:solidFill>
                  <a:srgbClr val="333399"/>
                </a:solidFill>
                <a:latin typeface="Tahoma" pitchFamily="34" charset="0"/>
              </a:rPr>
              <a:t>осуществляется с 22 недель </a:t>
            </a:r>
          </a:p>
          <a:p>
            <a:pPr marL="182563"/>
            <a:r>
              <a:rPr lang="ru-RU" b="1">
                <a:solidFill>
                  <a:srgbClr val="333399"/>
                </a:solidFill>
                <a:latin typeface="Tahoma" pitchFamily="34" charset="0"/>
              </a:rPr>
              <a:t>беременности при массе</a:t>
            </a:r>
          </a:p>
          <a:p>
            <a:pPr marL="182563"/>
            <a:r>
              <a:rPr lang="ru-RU" b="1">
                <a:solidFill>
                  <a:srgbClr val="333399"/>
                </a:solidFill>
                <a:latin typeface="Tahoma" pitchFamily="34" charset="0"/>
              </a:rPr>
              <a:t>плода 500 г и более</a:t>
            </a:r>
          </a:p>
          <a:p>
            <a:pPr marL="182563"/>
            <a:endParaRPr lang="ru-RU" b="1">
              <a:solidFill>
                <a:srgbClr val="333399"/>
              </a:solidFill>
              <a:latin typeface="Tahoma" pitchFamily="34" charset="0"/>
            </a:endParaRPr>
          </a:p>
          <a:p>
            <a:pPr marL="182563"/>
            <a:endParaRPr lang="ru-RU" b="1">
              <a:solidFill>
                <a:srgbClr val="333399"/>
              </a:solidFill>
              <a:latin typeface="Tahoma" pitchFamily="34" charset="0"/>
            </a:endParaRPr>
          </a:p>
        </p:txBody>
      </p:sp>
      <p:pic>
        <p:nvPicPr>
          <p:cNvPr id="6152" name="Picture 8" descr="Кортикостероидная ( глюкокортикоидная ) терапия при угрозе преждевременных родо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4032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gray">
          <a:xfrm flipV="1">
            <a:off x="1295400" y="1371600"/>
            <a:ext cx="6604000" cy="738188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850900"/>
          </a:xfrm>
        </p:spPr>
        <p:txBody>
          <a:bodyPr/>
          <a:lstStyle/>
          <a:p>
            <a:r>
              <a:rPr lang="ru-RU" sz="3200" b="1">
                <a:solidFill>
                  <a:schemeClr val="accent2"/>
                </a:solidFill>
              </a:rPr>
              <a:t>Классификация преждевременных родов</a:t>
            </a:r>
            <a:endParaRPr lang="en-US" sz="3200" b="1">
              <a:solidFill>
                <a:schemeClr val="accent2"/>
              </a:solidFill>
            </a:endParaRP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gray">
          <a:xfrm flipV="1">
            <a:off x="1295400" y="2998788"/>
            <a:ext cx="6604000" cy="7381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gray">
          <a:xfrm flipV="1">
            <a:off x="1327150" y="4518025"/>
            <a:ext cx="6543675" cy="7413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39999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gray">
          <a:xfrm>
            <a:off x="1258888" y="2060575"/>
            <a:ext cx="6653212" cy="114458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gray">
          <a:xfrm>
            <a:off x="1268413" y="3744913"/>
            <a:ext cx="6653212" cy="1019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gray">
          <a:xfrm>
            <a:off x="1276350" y="5260975"/>
            <a:ext cx="6653213" cy="126365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656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322388" y="2130425"/>
            <a:ext cx="674687" cy="574675"/>
          </a:xfrm>
          <a:prstGeom prst="rect">
            <a:avLst/>
          </a:prstGeom>
          <a:noFill/>
        </p:spPr>
      </p:pic>
      <p:pic>
        <p:nvPicPr>
          <p:cNvPr id="66570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319213" y="3790950"/>
            <a:ext cx="676275" cy="573088"/>
          </a:xfrm>
          <a:prstGeom prst="rect">
            <a:avLst/>
          </a:prstGeom>
          <a:noFill/>
        </p:spPr>
      </p:pic>
      <p:pic>
        <p:nvPicPr>
          <p:cNvPr id="66571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323975" y="5302250"/>
            <a:ext cx="674688" cy="573088"/>
          </a:xfrm>
          <a:prstGeom prst="rect">
            <a:avLst/>
          </a:prstGeom>
          <a:noFill/>
        </p:spPr>
      </p:pic>
      <p:sp>
        <p:nvSpPr>
          <p:cNvPr id="66572" name="AutoShape 12"/>
          <p:cNvSpPr>
            <a:spLocks noChangeArrowheads="1"/>
          </p:cNvSpPr>
          <p:nvPr/>
        </p:nvSpPr>
        <p:spPr bwMode="gray">
          <a:xfrm>
            <a:off x="1752600" y="186055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73" name="AutoShape 13"/>
          <p:cNvSpPr>
            <a:spLocks noChangeArrowheads="1"/>
          </p:cNvSpPr>
          <p:nvPr/>
        </p:nvSpPr>
        <p:spPr bwMode="gray">
          <a:xfrm>
            <a:off x="1835150" y="3500438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endParaRPr lang="ru-RU" b="1"/>
          </a:p>
          <a:p>
            <a:pPr algn="ctr">
              <a:lnSpc>
                <a:spcPct val="120000"/>
              </a:lnSpc>
            </a:pPr>
            <a:r>
              <a:rPr lang="ru-RU" sz="1600" b="1">
                <a:latin typeface="Tahoma" pitchFamily="34" charset="0"/>
              </a:rPr>
              <a:t>Преждевременные роды в 28—33 недели</a:t>
            </a:r>
            <a:r>
              <a:rPr lang="ru-RU" b="1"/>
              <a:t>  </a:t>
            </a:r>
            <a:endParaRPr lang="en-US" b="1"/>
          </a:p>
          <a:p>
            <a:pPr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gray">
          <a:xfrm>
            <a:off x="1752600" y="5038725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latin typeface="Tahoma" pitchFamily="34" charset="0"/>
              </a:rPr>
              <a:t>Преждевременные роды в 34—37 недель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gray">
          <a:xfrm>
            <a:off x="1676400" y="2470150"/>
            <a:ext cx="6019800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1400" b="1">
                <a:solidFill>
                  <a:schemeClr val="bg1"/>
                </a:solidFill>
              </a:rPr>
              <a:t> масса плода от 500 до 1000 г</a:t>
            </a:r>
            <a:r>
              <a:rPr lang="ru-RU" sz="1400">
                <a:solidFill>
                  <a:schemeClr val="bg1"/>
                </a:solidFill>
              </a:rPr>
              <a:t> </a:t>
            </a:r>
          </a:p>
          <a:p>
            <a:pPr eaLnBrk="0" hangingPunct="0">
              <a:buFontTx/>
              <a:buChar char="-"/>
            </a:pPr>
            <a:r>
              <a:rPr lang="ru-RU" sz="1400">
                <a:solidFill>
                  <a:schemeClr val="bg1"/>
                </a:solidFill>
              </a:rPr>
              <a:t>  </a:t>
            </a:r>
            <a:r>
              <a:rPr lang="ru-RU" sz="1400" b="1">
                <a:solidFill>
                  <a:schemeClr val="bg1"/>
                </a:solidFill>
              </a:rPr>
              <a:t>легкие плода незрелы, высокая перинатальная смертность</a:t>
            </a:r>
            <a:r>
              <a:rPr lang="ru-RU"/>
              <a:t> </a:t>
            </a:r>
            <a:endParaRPr lang="ru-RU" sz="1400">
              <a:solidFill>
                <a:schemeClr val="bg1"/>
              </a:solidFill>
            </a:endParaRPr>
          </a:p>
          <a:p>
            <a:pPr eaLnBrk="0" hangingPunct="0"/>
            <a:r>
              <a:rPr lang="ru-RU" sz="1400">
                <a:solidFill>
                  <a:schemeClr val="bg1"/>
                </a:solidFill>
              </a:rPr>
              <a:t> 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gray">
          <a:xfrm>
            <a:off x="1692275" y="4005263"/>
            <a:ext cx="60198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1400" b="1">
                <a:solidFill>
                  <a:schemeClr val="bg1"/>
                </a:solidFill>
              </a:rPr>
              <a:t> масса плода от 1000 до 1800 г</a:t>
            </a:r>
          </a:p>
          <a:p>
            <a:pPr eaLnBrk="0" hangingPunct="0">
              <a:buFontTx/>
              <a:buChar char="-"/>
            </a:pPr>
            <a:r>
              <a:rPr lang="ru-RU" sz="1400">
                <a:solidFill>
                  <a:schemeClr val="bg1"/>
                </a:solidFill>
              </a:rPr>
              <a:t> </a:t>
            </a:r>
            <a:r>
              <a:rPr lang="ru-RU" sz="1400" b="1">
                <a:solidFill>
                  <a:schemeClr val="bg1"/>
                </a:solidFill>
              </a:rPr>
              <a:t>возможна выжидательная тактика и пролонгирование беременности  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gray">
          <a:xfrm>
            <a:off x="1692275" y="5516563"/>
            <a:ext cx="6135688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1400" b="1">
                <a:solidFill>
                  <a:schemeClr val="bg1"/>
                </a:solidFill>
              </a:rPr>
              <a:t>  масса плода от 1900 до 2500 г</a:t>
            </a:r>
          </a:p>
          <a:p>
            <a:pPr eaLnBrk="0" hangingPunct="0">
              <a:buFontTx/>
              <a:buChar char="-"/>
            </a:pPr>
            <a:r>
              <a:rPr lang="ru-RU" sz="1400" b="1">
                <a:solidFill>
                  <a:schemeClr val="bg1"/>
                </a:solidFill>
              </a:rPr>
              <a:t>  легкие плода практически зрелы</a:t>
            </a:r>
            <a:r>
              <a:rPr lang="ru-RU" b="1"/>
              <a:t>,</a:t>
            </a:r>
            <a:r>
              <a:rPr lang="ru-RU"/>
              <a:t> </a:t>
            </a:r>
            <a:endParaRPr lang="ru-RU" sz="1400" b="1">
              <a:solidFill>
                <a:schemeClr val="bg1"/>
              </a:solidFill>
            </a:endParaRPr>
          </a:p>
          <a:p>
            <a:pPr eaLnBrk="0" hangingPunct="0">
              <a:buFontTx/>
              <a:buChar char="-"/>
            </a:pPr>
            <a:r>
              <a:rPr lang="ru-RU" sz="1400" b="1">
                <a:solidFill>
                  <a:schemeClr val="bg1"/>
                </a:solidFill>
              </a:rPr>
              <a:t>  пролонгирование беременности целесообразно</a:t>
            </a:r>
            <a:r>
              <a:rPr lang="ru-RU" sz="1400">
                <a:solidFill>
                  <a:schemeClr val="bg1"/>
                </a:solidFill>
              </a:rPr>
              <a:t> </a:t>
            </a:r>
            <a:r>
              <a:rPr lang="ru-RU" sz="1400" b="1">
                <a:solidFill>
                  <a:schemeClr val="bg1"/>
                </a:solidFill>
              </a:rPr>
              <a:t> 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black">
          <a:xfrm>
            <a:off x="2133600" y="1860550"/>
            <a:ext cx="50292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>
                <a:latin typeface="Tahoma" pitchFamily="34" charset="0"/>
              </a:rPr>
              <a:t>Преждевременные роды в 22—27 недель  </a:t>
            </a:r>
            <a:endParaRPr lang="en-US" sz="1600" b="1">
              <a:latin typeface="Tahoma" pitchFamily="34" charset="0"/>
            </a:endParaRP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black">
          <a:xfrm>
            <a:off x="2133600" y="5049838"/>
            <a:ext cx="5029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/>
              <a:t>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gray">
          <a:xfrm flipV="1">
            <a:off x="1295400" y="1371600"/>
            <a:ext cx="6604000" cy="738188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922337"/>
          </a:xfrm>
        </p:spPr>
        <p:txBody>
          <a:bodyPr/>
          <a:lstStyle/>
          <a:p>
            <a:r>
              <a:rPr lang="ru-RU" sz="2800" b="1">
                <a:solidFill>
                  <a:schemeClr val="accent2"/>
                </a:solidFill>
              </a:rPr>
              <a:t>Классификация преждевременных родов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(по клиническому течению)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gray">
          <a:xfrm flipV="1">
            <a:off x="1295400" y="2998788"/>
            <a:ext cx="6604000" cy="7381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gray">
          <a:xfrm flipV="1">
            <a:off x="1327150" y="4518025"/>
            <a:ext cx="6543675" cy="7413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39999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gray">
          <a:xfrm>
            <a:off x="1265238" y="2087563"/>
            <a:ext cx="6653212" cy="11445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gray">
          <a:xfrm>
            <a:off x="1268413" y="3744913"/>
            <a:ext cx="6653212" cy="1019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gray">
          <a:xfrm>
            <a:off x="1276350" y="5260975"/>
            <a:ext cx="6653213" cy="10318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5545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322388" y="2130425"/>
            <a:ext cx="674687" cy="574675"/>
          </a:xfrm>
          <a:prstGeom prst="rect">
            <a:avLst/>
          </a:prstGeom>
          <a:noFill/>
        </p:spPr>
      </p:pic>
      <p:pic>
        <p:nvPicPr>
          <p:cNvPr id="65546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319213" y="3790950"/>
            <a:ext cx="676275" cy="573088"/>
          </a:xfrm>
          <a:prstGeom prst="rect">
            <a:avLst/>
          </a:prstGeom>
          <a:noFill/>
        </p:spPr>
      </p:pic>
      <p:pic>
        <p:nvPicPr>
          <p:cNvPr id="65547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323975" y="5302250"/>
            <a:ext cx="674688" cy="573088"/>
          </a:xfrm>
          <a:prstGeom prst="rect">
            <a:avLst/>
          </a:prstGeom>
          <a:noFill/>
        </p:spPr>
      </p:pic>
      <p:sp>
        <p:nvSpPr>
          <p:cNvPr id="65548" name="AutoShape 12"/>
          <p:cNvSpPr>
            <a:spLocks noChangeArrowheads="1"/>
          </p:cNvSpPr>
          <p:nvPr/>
        </p:nvSpPr>
        <p:spPr bwMode="gray">
          <a:xfrm>
            <a:off x="1763713" y="1844675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9" name="AutoShape 13"/>
          <p:cNvSpPr>
            <a:spLocks noChangeArrowheads="1"/>
          </p:cNvSpPr>
          <p:nvPr/>
        </p:nvSpPr>
        <p:spPr bwMode="gray">
          <a:xfrm>
            <a:off x="1752600" y="353695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gray">
          <a:xfrm>
            <a:off x="1752600" y="5038725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gray">
          <a:xfrm>
            <a:off x="1676400" y="2470150"/>
            <a:ext cx="6019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solidFill>
                  <a:schemeClr val="bg1"/>
                </a:solidFill>
              </a:rPr>
              <a:t>- </a:t>
            </a:r>
            <a:r>
              <a:rPr lang="ru-RU" sz="1600" b="1">
                <a:solidFill>
                  <a:schemeClr val="bg1"/>
                </a:solidFill>
                <a:latin typeface="Tahoma" pitchFamily="34" charset="0"/>
              </a:rPr>
              <a:t>Пролонгирование  беременности</a:t>
            </a:r>
            <a:r>
              <a:rPr lang="ru-RU"/>
              <a:t> </a:t>
            </a:r>
            <a:endParaRPr lang="en-US"/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gray">
          <a:xfrm>
            <a:off x="1676400" y="4073525"/>
            <a:ext cx="6019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FEFFFF"/>
                </a:solidFill>
              </a:rPr>
              <a:t>- </a:t>
            </a:r>
            <a:r>
              <a:rPr lang="ru-RU" sz="1600" b="1">
                <a:solidFill>
                  <a:srgbClr val="FEFFFF"/>
                </a:solidFill>
                <a:latin typeface="Tahoma" pitchFamily="34" charset="0"/>
              </a:rPr>
              <a:t>Возможно пролонгирование </a:t>
            </a:r>
            <a:r>
              <a:rPr lang="ru-RU" sz="16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ru-RU" sz="1600" b="1">
                <a:solidFill>
                  <a:schemeClr val="bg1"/>
                </a:solidFill>
                <a:latin typeface="Tahoma" pitchFamily="34" charset="0"/>
              </a:rPr>
              <a:t>беременности</a:t>
            </a:r>
            <a:endParaRPr lang="en-US" sz="16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gray">
          <a:xfrm>
            <a:off x="1676400" y="5551488"/>
            <a:ext cx="6135688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1600" b="1">
                <a:solidFill>
                  <a:schemeClr val="bg1"/>
                </a:solidFill>
                <a:latin typeface="Tahoma" pitchFamily="34" charset="0"/>
              </a:rPr>
              <a:t>Тактически правильное ведение преждевременных родов</a:t>
            </a:r>
            <a:endParaRPr lang="en-US" sz="16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black">
          <a:xfrm>
            <a:off x="2133600" y="1860550"/>
            <a:ext cx="5029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i="1"/>
              <a:t>Угрожающие </a:t>
            </a:r>
            <a:endParaRPr lang="en-US" b="1" i="1"/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black">
          <a:xfrm>
            <a:off x="2133600" y="3546475"/>
            <a:ext cx="5029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i="1"/>
              <a:t>Начинающиеся </a:t>
            </a:r>
            <a:endParaRPr lang="en-US" b="1" i="1"/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black">
          <a:xfrm>
            <a:off x="2133600" y="5049838"/>
            <a:ext cx="5029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i="1"/>
              <a:t>Начавшиеся</a:t>
            </a:r>
            <a:r>
              <a:rPr lang="ru-RU"/>
              <a:t>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97887" cy="719137"/>
          </a:xfrm>
        </p:spPr>
        <p:txBody>
          <a:bodyPr/>
          <a:lstStyle/>
          <a:p>
            <a:r>
              <a:rPr lang="ru-RU" sz="2400" b="1">
                <a:solidFill>
                  <a:srgbClr val="FF3300"/>
                </a:solidFill>
              </a:rPr>
              <a:t>Клиническая картина преждевременных родов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052513"/>
            <a:ext cx="4978400" cy="54006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    </a:t>
            </a:r>
            <a:r>
              <a:rPr lang="ru-RU" sz="1400" b="1" i="1">
                <a:solidFill>
                  <a:srgbClr val="FF3300"/>
                </a:solidFill>
                <a:latin typeface="Tahoma" pitchFamily="34" charset="0"/>
              </a:rPr>
              <a:t>Угрожающие преждевременные</a:t>
            </a:r>
            <a:r>
              <a:rPr lang="ru-RU" sz="1400" b="1">
                <a:solidFill>
                  <a:srgbClr val="FF3300"/>
                </a:solidFill>
                <a:latin typeface="Tahoma" pitchFamily="34" charset="0"/>
              </a:rPr>
              <a:t> роды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latin typeface="Tahoma" pitchFamily="34" charset="0"/>
              </a:rPr>
              <a:t> </a:t>
            </a: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характеризуются незначительными болями внизу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 живота или в пояснице. При пальпации матки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 выявляется повышенный тонус и возбудимость.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Сердцебиение плода не страдает.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При влагалищном исследовании изменений со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 стороны шейки матки не находят</a:t>
            </a:r>
            <a:r>
              <a:rPr lang="ru-RU" sz="1400" b="1">
                <a:solidFill>
                  <a:srgbClr val="3333CC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400" b="1">
              <a:solidFill>
                <a:srgbClr val="3333CC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latin typeface="Tahoma" pitchFamily="34" charset="0"/>
              </a:rPr>
              <a:t>      </a:t>
            </a:r>
            <a:r>
              <a:rPr lang="ru-RU" sz="1400" b="1">
                <a:solidFill>
                  <a:srgbClr val="FF3300"/>
                </a:solidFill>
                <a:latin typeface="Tahoma" pitchFamily="34" charset="0"/>
              </a:rPr>
              <a:t>При </a:t>
            </a:r>
            <a:r>
              <a:rPr lang="ru-RU" sz="1400" b="1" i="1">
                <a:solidFill>
                  <a:srgbClr val="FF3300"/>
                </a:solidFill>
                <a:latin typeface="Tahoma" pitchFamily="34" charset="0"/>
              </a:rPr>
              <a:t>начинающихся преждевременных</a:t>
            </a:r>
            <a:r>
              <a:rPr lang="ru-RU" sz="1400" b="1">
                <a:solidFill>
                  <a:srgbClr val="FF3300"/>
                </a:solidFill>
                <a:latin typeface="Tahoma" pitchFamily="34" charset="0"/>
              </a:rPr>
              <a:t> родах</a:t>
            </a:r>
            <a:r>
              <a:rPr lang="ru-RU" sz="1400" b="1">
                <a:latin typeface="Tahoma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боли усиливаются, приобретают схваткообразный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 характер. При влагалищном исследовании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обнаруживают укороченную или сглаженную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шейку матки. Нередко наблюдается излитие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околоплодных вод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400" b="1">
              <a:solidFill>
                <a:srgbClr val="003399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 i="1">
                <a:latin typeface="Tahoma" pitchFamily="34" charset="0"/>
              </a:rPr>
              <a:t>      </a:t>
            </a:r>
            <a:r>
              <a:rPr lang="ru-RU" sz="1400" b="1" i="1">
                <a:solidFill>
                  <a:srgbClr val="FF3300"/>
                </a:solidFill>
                <a:latin typeface="Tahoma" pitchFamily="34" charset="0"/>
              </a:rPr>
              <a:t>Начавшиеся</a:t>
            </a:r>
            <a:r>
              <a:rPr lang="ru-RU" sz="1400" b="1">
                <a:solidFill>
                  <a:srgbClr val="FF3300"/>
                </a:solidFill>
                <a:latin typeface="Tahoma" pitchFamily="34" charset="0"/>
              </a:rPr>
              <a:t> преждевременные роды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характеризуются регулярными схватками.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Раскрытие шейки матки составляет 4 см и более,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что свидетельствует о необратимости процесса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прерывания беременности</a:t>
            </a:r>
            <a:r>
              <a:rPr lang="ru-RU" sz="1400">
                <a:solidFill>
                  <a:srgbClr val="3333CC"/>
                </a:solidFill>
                <a:latin typeface="Tahoma" pitchFamily="34" charset="0"/>
              </a:rPr>
              <a:t>  </a:t>
            </a:r>
          </a:p>
        </p:txBody>
      </p:sp>
      <p:pic>
        <p:nvPicPr>
          <p:cNvPr id="67590" name="Picture 6" descr="Лечение бактериального вагиноза во время беременности и при преждевременных родах. Электрорелаксация матки.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96975"/>
            <a:ext cx="3600450" cy="2879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стойкие-поздние-децелерации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lum bright="-6000" contrast="18000"/>
          </a:blip>
          <a:srcRect t="60463"/>
          <a:stretch>
            <a:fillRect/>
          </a:stretch>
        </p:blipFill>
        <p:spPr>
          <a:xfrm>
            <a:off x="539750" y="2997200"/>
            <a:ext cx="8064500" cy="3429000"/>
          </a:xfrm>
          <a:noFill/>
          <a:ln/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115888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41325" algn="ctr"/>
            <a:r>
              <a:rPr lang="ru-RU" sz="2800" b="1">
                <a:solidFill>
                  <a:srgbClr val="FF3300"/>
                </a:solidFill>
                <a:latin typeface="Tahoma" pitchFamily="34" charset="0"/>
              </a:rPr>
              <a:t>Диагностика преждевременных родов</a:t>
            </a:r>
            <a:br>
              <a:rPr lang="ru-RU" sz="2800" b="1">
                <a:solidFill>
                  <a:srgbClr val="FF3300"/>
                </a:solidFill>
                <a:latin typeface="Tahoma" pitchFamily="34" charset="0"/>
              </a:rPr>
            </a:br>
            <a:endParaRPr lang="ru-RU" sz="2800" b="1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79388" y="908050"/>
            <a:ext cx="8785225" cy="1657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41325"/>
            <a:r>
              <a:rPr lang="ru-RU" sz="2400">
                <a:solidFill>
                  <a:schemeClr val="tx2"/>
                </a:solidFill>
              </a:rPr>
              <a:t/>
            </a:r>
            <a:br>
              <a:rPr lang="ru-RU" sz="2400">
                <a:solidFill>
                  <a:schemeClr val="tx2"/>
                </a:solidFill>
              </a:rPr>
            </a:br>
            <a:r>
              <a:rPr lang="ru-RU" sz="2400">
                <a:solidFill>
                  <a:schemeClr val="tx2"/>
                </a:solidFill>
              </a:rPr>
              <a:t>      </a:t>
            </a:r>
            <a:r>
              <a:rPr lang="ru-RU" b="1">
                <a:solidFill>
                  <a:schemeClr val="tx2"/>
                </a:solidFill>
                <a:latin typeface="Tahoma" pitchFamily="34" charset="0"/>
              </a:rPr>
              <a:t>Диагноз преждевременных родов основан на жалобах беременной и данных наружного и внутреннего акушерского исследований, данных гистерографии </a:t>
            </a:r>
            <a:br>
              <a:rPr lang="ru-RU" b="1">
                <a:solidFill>
                  <a:schemeClr val="tx2"/>
                </a:solidFill>
                <a:latin typeface="Tahoma" pitchFamily="34" charset="0"/>
              </a:rPr>
            </a:br>
            <a:r>
              <a:rPr lang="ru-RU" b="1">
                <a:solidFill>
                  <a:schemeClr val="tx2"/>
                </a:solidFill>
                <a:latin typeface="Tahoma" pitchFamily="34" charset="0"/>
              </a:rPr>
              <a:t>         </a:t>
            </a:r>
            <a:br>
              <a:rPr lang="ru-RU" b="1">
                <a:solidFill>
                  <a:schemeClr val="tx2"/>
                </a:solidFill>
                <a:latin typeface="Tahoma" pitchFamily="34" charset="0"/>
              </a:rPr>
            </a:br>
            <a:r>
              <a:rPr lang="ru-RU" sz="1600" b="1">
                <a:solidFill>
                  <a:schemeClr val="tx2"/>
                </a:solidFill>
                <a:latin typeface="Tahoma" pitchFamily="34" charset="0"/>
              </a:rPr>
              <a:t>       </a:t>
            </a:r>
            <a:br>
              <a:rPr lang="ru-RU" sz="1600" b="1">
                <a:solidFill>
                  <a:schemeClr val="tx2"/>
                </a:solidFill>
                <a:latin typeface="Tahoma" pitchFamily="34" charset="0"/>
              </a:rPr>
            </a:br>
            <a:endParaRPr lang="ru-RU" sz="1600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971550" y="3068638"/>
            <a:ext cx="4464050" cy="431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10 минут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187450" y="5084763"/>
            <a:ext cx="3603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555875" y="5013325"/>
            <a:ext cx="3603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140200" y="5013325"/>
            <a:ext cx="4318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FF33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74638"/>
            <a:ext cx="5616575" cy="1143000"/>
          </a:xfrm>
        </p:spPr>
        <p:txBody>
          <a:bodyPr/>
          <a:lstStyle/>
          <a:p>
            <a:r>
              <a:rPr lang="ru-RU" sz="2400" b="1">
                <a:solidFill>
                  <a:srgbClr val="FF3300"/>
                </a:solidFill>
                <a:latin typeface="Tahoma" pitchFamily="34" charset="0"/>
              </a:rPr>
              <a:t>Тактика ведения преждевременных родов зависит от: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484313"/>
            <a:ext cx="4464050" cy="5040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стадии течения (угрожающие, начинающиеся, начавшиеся)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срока беременности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состояния матери (соматические заболевания, поздний гестоз)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состояния плода (гипоксия плода, пороки развития плода)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состояния плодного пузыря (цел, вскрылся)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степени раскрытия шейки матки (до 4 см, более 4 см)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наличия и интенсивности кровотечения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наличия или отсутствия инфекции </a:t>
            </a:r>
          </a:p>
        </p:txBody>
      </p:sp>
      <p:pic>
        <p:nvPicPr>
          <p:cNvPr id="69636" name="Picture 4" descr="sa581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36838"/>
            <a:ext cx="4033838" cy="3240087"/>
          </a:xfrm>
          <a:noFill/>
          <a:ln/>
        </p:spPr>
      </p:pic>
      <p:pic>
        <p:nvPicPr>
          <p:cNvPr id="69637" name="Picture 5" descr="da0060"/>
          <p:cNvPicPr>
            <a:picLocks noChangeAspect="1" noChangeArrowheads="1"/>
          </p:cNvPicPr>
          <p:nvPr/>
        </p:nvPicPr>
        <p:blipFill>
          <a:blip r:embed="rId3" cstate="print"/>
          <a:srcRect r="19022"/>
          <a:stretch>
            <a:fillRect/>
          </a:stretch>
        </p:blipFill>
        <p:spPr bwMode="auto">
          <a:xfrm>
            <a:off x="323850" y="404813"/>
            <a:ext cx="265588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74638"/>
            <a:ext cx="5616575" cy="1143000"/>
          </a:xfrm>
        </p:spPr>
        <p:txBody>
          <a:bodyPr/>
          <a:lstStyle/>
          <a:p>
            <a:r>
              <a:rPr lang="ru-RU" sz="2400" b="1">
                <a:solidFill>
                  <a:srgbClr val="FF3300"/>
                </a:solidFill>
                <a:latin typeface="Tahoma" pitchFamily="34" charset="0"/>
              </a:rPr>
              <a:t>Осложнения преждевременных родов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484313"/>
            <a:ext cx="4464050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Преждевременный разрыв плодных оболочек и излитие околоплодных вод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Слабость или чрезмерносильная родовая деятельность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Дискоординация родовой деятельности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Неправильные положения плода (тазовое, поперечное, косое)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Асфиксия плода в родах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Родовые травмы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Мертворождения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 b="1">
              <a:solidFill>
                <a:srgbClr val="660033"/>
              </a:solidFill>
              <a:latin typeface="Tahoma" pitchFamily="34" charset="0"/>
            </a:endParaRPr>
          </a:p>
        </p:txBody>
      </p:sp>
      <p:pic>
        <p:nvPicPr>
          <p:cNvPr id="70661" name="Picture 5" descr="da0060"/>
          <p:cNvPicPr>
            <a:picLocks noChangeAspect="1" noChangeArrowheads="1"/>
          </p:cNvPicPr>
          <p:nvPr/>
        </p:nvPicPr>
        <p:blipFill>
          <a:blip r:embed="rId2" cstate="print"/>
          <a:srcRect r="19022"/>
          <a:stretch>
            <a:fillRect/>
          </a:stretch>
        </p:blipFill>
        <p:spPr bwMode="auto">
          <a:xfrm>
            <a:off x="323850" y="404813"/>
            <a:ext cx="265588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 descr="Ведение преждевременных родов. Факторы риска при преждевременных родах.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708275"/>
            <a:ext cx="4248150" cy="3384550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188913"/>
            <a:ext cx="5113338" cy="706437"/>
          </a:xfrm>
        </p:spPr>
        <p:txBody>
          <a:bodyPr/>
          <a:lstStyle/>
          <a:p>
            <a:r>
              <a:rPr lang="ru-RU" sz="2400" b="1">
                <a:solidFill>
                  <a:srgbClr val="FF3300"/>
                </a:solidFill>
                <a:latin typeface="Tahoma" pitchFamily="34" charset="0"/>
              </a:rPr>
              <a:t>Лечение угрожаюших ПР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196975"/>
            <a:ext cx="5040313" cy="50419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600" b="1"/>
              <a:t> </a:t>
            </a: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Беременным назначают препараты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 валерианы и пустырника, тазепам, сибазон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3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Применяют спазмолитики (метацин, но-шпа,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 папаверин), антипростагландины (индометацин),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антагонисты кальция (изоптин)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3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Для закрепления эффекта целесообразно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использовать сочетание индометацина с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 электрофорезом магния (СМТ)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3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Терапию угрожающих преждевременных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 родов внутривенным капельным введением 2%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 раствора сульфата магния в дозе 200 мл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проводят в течение 1 часа ежедневно,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продолжительность лечения - 5—7 дней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Оптимально проводить электрорелаксацию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 матки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3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Препараты токолитического действия — β-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адреномиметики (партусистен, бриканил,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алупент)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300" b="1">
                <a:solidFill>
                  <a:srgbClr val="660033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71688" name="Picture 8" descr="Безымянный2ъ"/>
          <p:cNvPicPr>
            <a:picLocks noChangeAspect="1" noChangeArrowheads="1"/>
          </p:cNvPicPr>
          <p:nvPr/>
        </p:nvPicPr>
        <p:blipFill>
          <a:blip r:embed="rId2" cstate="print"/>
          <a:srcRect l="49867" t="45604" b="20157"/>
          <a:stretch>
            <a:fillRect/>
          </a:stretch>
        </p:blipFill>
        <p:spPr bwMode="auto">
          <a:xfrm>
            <a:off x="179388" y="260350"/>
            <a:ext cx="38163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gray">
          <a:xfrm flipV="1">
            <a:off x="1295400" y="1371600"/>
            <a:ext cx="6604000" cy="738188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chemeClr val="accent2"/>
                </a:solidFill>
              </a:rPr>
              <a:t>Классификация невынашивания</a:t>
            </a:r>
            <a:endParaRPr lang="en-US" sz="3600" b="1">
              <a:solidFill>
                <a:schemeClr val="accent2"/>
              </a:solidFill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gray">
          <a:xfrm flipV="1">
            <a:off x="1295400" y="2998788"/>
            <a:ext cx="6604000" cy="7381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gray">
          <a:xfrm flipV="1">
            <a:off x="1327150" y="4518025"/>
            <a:ext cx="6543675" cy="7413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39999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gray">
          <a:xfrm>
            <a:off x="1265238" y="2087563"/>
            <a:ext cx="6653212" cy="11445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gray">
          <a:xfrm>
            <a:off x="1268413" y="3744913"/>
            <a:ext cx="6653212" cy="1019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gray">
          <a:xfrm>
            <a:off x="1276350" y="5260975"/>
            <a:ext cx="6653213" cy="10318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2777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322388" y="2130425"/>
            <a:ext cx="674687" cy="574675"/>
          </a:xfrm>
          <a:prstGeom prst="rect">
            <a:avLst/>
          </a:prstGeom>
          <a:noFill/>
        </p:spPr>
      </p:pic>
      <p:pic>
        <p:nvPicPr>
          <p:cNvPr id="32778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319213" y="3790950"/>
            <a:ext cx="676275" cy="573088"/>
          </a:xfrm>
          <a:prstGeom prst="rect">
            <a:avLst/>
          </a:prstGeom>
          <a:noFill/>
        </p:spPr>
      </p:pic>
      <p:pic>
        <p:nvPicPr>
          <p:cNvPr id="32779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323975" y="5302250"/>
            <a:ext cx="674688" cy="573088"/>
          </a:xfrm>
          <a:prstGeom prst="rect">
            <a:avLst/>
          </a:prstGeom>
          <a:noFill/>
        </p:spPr>
      </p:pic>
      <p:sp>
        <p:nvSpPr>
          <p:cNvPr id="32780" name="AutoShape 12"/>
          <p:cNvSpPr>
            <a:spLocks noChangeArrowheads="1"/>
          </p:cNvSpPr>
          <p:nvPr/>
        </p:nvSpPr>
        <p:spPr bwMode="gray">
          <a:xfrm>
            <a:off x="1752600" y="186055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gray">
          <a:xfrm>
            <a:off x="1752600" y="353695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gray">
          <a:xfrm>
            <a:off x="1752600" y="5038725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gray">
          <a:xfrm>
            <a:off x="1676400" y="2470150"/>
            <a:ext cx="6019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solidFill>
                  <a:schemeClr val="bg1"/>
                </a:solidFill>
              </a:rPr>
              <a:t>- </a:t>
            </a:r>
            <a:r>
              <a:rPr lang="ru-RU" b="1">
                <a:solidFill>
                  <a:schemeClr val="bg1"/>
                </a:solidFill>
              </a:rPr>
              <a:t>прерывание беременности в сроках от момента зачатия до 37 недель (259 дней)</a:t>
            </a:r>
            <a:r>
              <a:rPr lang="ru-RU"/>
              <a:t> </a:t>
            </a:r>
            <a:endParaRPr lang="en-US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gray">
          <a:xfrm>
            <a:off x="1676400" y="4073525"/>
            <a:ext cx="601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FEFFFF"/>
                </a:solidFill>
              </a:rPr>
              <a:t>- </a:t>
            </a:r>
            <a:r>
              <a:rPr lang="ru-RU" sz="1600" b="1">
                <a:solidFill>
                  <a:schemeClr val="bg1"/>
                </a:solidFill>
              </a:rPr>
              <a:t>прерывание беременности с момента зачатия до 22 недель (153 дней) </a:t>
            </a:r>
            <a:r>
              <a:rPr lang="ru-RU" sz="1600">
                <a:solidFill>
                  <a:schemeClr val="bg1"/>
                </a:solidFill>
              </a:rPr>
              <a:t> 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gray">
          <a:xfrm>
            <a:off x="1676400" y="5551488"/>
            <a:ext cx="6019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ru-RU" b="1">
                <a:solidFill>
                  <a:schemeClr val="bg1"/>
                </a:solidFill>
              </a:rPr>
              <a:t> гибель эмбриона либо плода до срока 21 недели</a:t>
            </a:r>
          </a:p>
          <a:p>
            <a:pPr eaLnBrk="0" hangingPunct="0"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chemeClr val="bg1"/>
                </a:solidFill>
              </a:rPr>
              <a:t>разновидность - анэмбриония</a:t>
            </a:r>
            <a:r>
              <a:rPr lang="ru-RU">
                <a:solidFill>
                  <a:schemeClr val="bg1"/>
                </a:solidFill>
              </a:rPr>
              <a:t> 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black">
          <a:xfrm>
            <a:off x="2133600" y="1860550"/>
            <a:ext cx="5029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i="1"/>
              <a:t>Невынашивание беременности</a:t>
            </a:r>
            <a:r>
              <a:rPr lang="ru-RU"/>
              <a:t> </a:t>
            </a:r>
            <a:endParaRPr lang="en-US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black">
          <a:xfrm>
            <a:off x="2133600" y="3546475"/>
            <a:ext cx="5029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i="1"/>
              <a:t>Самопроизвольный выкидыш</a:t>
            </a:r>
            <a:r>
              <a:rPr lang="ru-RU"/>
              <a:t> </a:t>
            </a:r>
            <a:endParaRPr lang="en-US"/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black">
          <a:xfrm>
            <a:off x="2133600" y="5049838"/>
            <a:ext cx="5029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i="1"/>
              <a:t>Неразвивающаяся беременность</a:t>
            </a:r>
            <a:r>
              <a:rPr lang="ru-RU"/>
              <a:t>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188913"/>
            <a:ext cx="5257800" cy="1152525"/>
          </a:xfrm>
        </p:spPr>
        <p:txBody>
          <a:bodyPr/>
          <a:lstStyle/>
          <a:p>
            <a:r>
              <a:rPr lang="ru-RU" sz="2200" b="1">
                <a:solidFill>
                  <a:srgbClr val="FF3300"/>
                </a:solidFill>
                <a:latin typeface="Tahoma" pitchFamily="34" charset="0"/>
              </a:rPr>
              <a:t>Лечение угрожаюших ПР – методика проведения токолитической терапии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628775"/>
            <a:ext cx="5040313" cy="46799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b="1">
                <a:latin typeface="Tahoma" pitchFamily="34" charset="0"/>
              </a:rPr>
              <a:t>Лечение токолитиками начинают с внутривенного введения 0,25 мг гинипрала, или 0,5 мг партусистена, или 0,5 мг алупента, или 1,0 мг ритодрина, разведенных в 400 мл реополиглюкина или физиологического раствора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b="1">
                <a:latin typeface="Tahoma" pitchFamily="34" charset="0"/>
              </a:rPr>
              <a:t>Препараты вводят со скоростью 12-15 кап в течение 6-12 ч.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b="1">
                <a:latin typeface="Tahoma" pitchFamily="34" charset="0"/>
              </a:rPr>
              <a:t>В дальнейшем переходят на оральное назначение таблетированных форм с постепенным снижением дозы по мере улучшения состояния</a:t>
            </a:r>
            <a:endParaRPr lang="ru-RU" sz="1800" b="1">
              <a:solidFill>
                <a:srgbClr val="660033"/>
              </a:solidFill>
              <a:latin typeface="Tahoma" pitchFamily="34" charset="0"/>
            </a:endParaRPr>
          </a:p>
        </p:txBody>
      </p:sp>
      <p:pic>
        <p:nvPicPr>
          <p:cNvPr id="72708" name="Picture 4" descr="Безымянный2ъ"/>
          <p:cNvPicPr>
            <a:picLocks noChangeAspect="1" noChangeArrowheads="1"/>
          </p:cNvPicPr>
          <p:nvPr/>
        </p:nvPicPr>
        <p:blipFill>
          <a:blip r:embed="rId2" cstate="print"/>
          <a:srcRect l="49867" t="45604" b="20157"/>
          <a:stretch>
            <a:fillRect/>
          </a:stretch>
        </p:blipFill>
        <p:spPr bwMode="auto">
          <a:xfrm>
            <a:off x="179388" y="692150"/>
            <a:ext cx="38163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188913"/>
            <a:ext cx="5257800" cy="1152525"/>
          </a:xfrm>
        </p:spPr>
        <p:txBody>
          <a:bodyPr/>
          <a:lstStyle/>
          <a:p>
            <a:r>
              <a:rPr lang="ru-RU" sz="2200" b="1">
                <a:solidFill>
                  <a:srgbClr val="660033"/>
                </a:solidFill>
                <a:latin typeface="Tahoma" pitchFamily="34" charset="0"/>
              </a:rPr>
              <a:t>Противопоказания к проведению токолитической терапии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341438"/>
            <a:ext cx="4248150" cy="5111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b="1">
                <a:latin typeface="Tahoma" pitchFamily="34" charset="0"/>
              </a:rPr>
              <a:t>Разрыв плодного пузыря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b="1">
                <a:latin typeface="Tahoma" pitchFamily="34" charset="0"/>
              </a:rPr>
              <a:t>Клинически проявляющаяся внутриматочная инфекция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b="1">
                <a:latin typeface="Tahoma" pitchFamily="34" charset="0"/>
              </a:rPr>
              <a:t>Внутриутробная гибель плода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b="1">
                <a:latin typeface="Tahoma" pitchFamily="34" charset="0"/>
              </a:rPr>
              <a:t>Преждевременная отслойка нормально расположенной плаценты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b="1">
                <a:latin typeface="Tahoma" pitchFamily="34" charset="0"/>
              </a:rPr>
              <a:t>Сахарный диабет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b="1">
                <a:latin typeface="Tahoma" pitchFamily="34" charset="0"/>
              </a:rPr>
              <a:t>Заболевания щитовидной железы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b="1">
                <a:latin typeface="Tahoma" pitchFamily="34" charset="0"/>
              </a:rPr>
              <a:t>Сердечно-сосудистые заболевания</a:t>
            </a:r>
          </a:p>
        </p:txBody>
      </p:sp>
      <p:pic>
        <p:nvPicPr>
          <p:cNvPr id="73733" name="Picture 5" descr="Картинки по запросу картинки таблетки и уколы для прерывания беремен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4464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476250"/>
            <a:ext cx="5473700" cy="792163"/>
          </a:xfrm>
        </p:spPr>
        <p:txBody>
          <a:bodyPr/>
          <a:lstStyle/>
          <a:p>
            <a:pPr algn="l"/>
            <a:r>
              <a:rPr lang="ru-RU" sz="2200" b="1">
                <a:solidFill>
                  <a:srgbClr val="FF3300"/>
                </a:solidFill>
                <a:latin typeface="Tahoma" pitchFamily="34" charset="0"/>
              </a:rPr>
              <a:t/>
            </a:r>
            <a:br>
              <a:rPr lang="ru-RU" sz="2200" b="1">
                <a:solidFill>
                  <a:srgbClr val="FF3300"/>
                </a:solidFill>
                <a:latin typeface="Tahoma" pitchFamily="34" charset="0"/>
              </a:rPr>
            </a:br>
            <a:r>
              <a:rPr lang="ru-RU" sz="2200" b="1">
                <a:solidFill>
                  <a:srgbClr val="FF3300"/>
                </a:solidFill>
                <a:latin typeface="Tahoma" pitchFamily="34" charset="0"/>
              </a:rPr>
              <a:t>П</a:t>
            </a:r>
            <a:r>
              <a:rPr lang="ru-RU" sz="2000" b="1">
                <a:solidFill>
                  <a:srgbClr val="FF3300"/>
                </a:solidFill>
                <a:latin typeface="Tahoma" pitchFamily="34" charset="0"/>
              </a:rPr>
              <a:t>рофилактика РДС у новорожденного</a:t>
            </a:r>
            <a:br>
              <a:rPr lang="ru-RU" sz="2000" b="1">
                <a:solidFill>
                  <a:srgbClr val="FF3300"/>
                </a:solidFill>
                <a:latin typeface="Tahoma" pitchFamily="34" charset="0"/>
              </a:rPr>
            </a:br>
            <a:r>
              <a:rPr lang="ru-RU"/>
              <a:t>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125538"/>
            <a:ext cx="5040313" cy="518318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ru-RU" sz="1600" b="1">
              <a:latin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Пренатальная стимуляция образования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сурфактанта в легочной ткани плода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оправдана с 24-й по 36–ю недели гестации</a:t>
            </a:r>
          </a:p>
          <a:p>
            <a:pPr>
              <a:buFont typeface="Wingdings" pitchFamily="2" charset="2"/>
              <a:buNone/>
            </a:pPr>
            <a:r>
              <a:rPr lang="ru-RU" sz="1600">
                <a:solidFill>
                  <a:srgbClr val="660033"/>
                </a:solidFill>
                <a:latin typeface="Tahoma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До 24 недель внутриутробного развития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стимуляция сурфактантной системы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неэффективна</a:t>
            </a:r>
          </a:p>
          <a:p>
            <a:pPr>
              <a:buFont typeface="Wingdings" pitchFamily="2" charset="2"/>
              <a:buNone/>
            </a:pPr>
            <a:endParaRPr lang="ru-RU" sz="16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После 34 недель профилактика РДС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нерациональна, так как к этому времени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сурфактантная система 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достигает зрелости, а сами препараты, 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используемые для профилактики, 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небезопасны для плода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74757" name="Picture 5" descr="Ведение преждевременных родов при преждевременном разрыве плодных оболочек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31686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476250"/>
            <a:ext cx="5473700" cy="792163"/>
          </a:xfrm>
        </p:spPr>
        <p:txBody>
          <a:bodyPr/>
          <a:lstStyle/>
          <a:p>
            <a:pPr algn="l"/>
            <a:r>
              <a:rPr lang="ru-RU" sz="2200" b="1">
                <a:solidFill>
                  <a:srgbClr val="FF3300"/>
                </a:solidFill>
                <a:latin typeface="Tahoma" pitchFamily="34" charset="0"/>
              </a:rPr>
              <a:t/>
            </a:r>
            <a:br>
              <a:rPr lang="ru-RU" sz="2200" b="1">
                <a:solidFill>
                  <a:srgbClr val="FF3300"/>
                </a:solidFill>
                <a:latin typeface="Tahoma" pitchFamily="34" charset="0"/>
              </a:rPr>
            </a:br>
            <a:r>
              <a:rPr lang="ru-RU" sz="2200" b="1">
                <a:solidFill>
                  <a:srgbClr val="FF3300"/>
                </a:solidFill>
                <a:latin typeface="Tahoma" pitchFamily="34" charset="0"/>
              </a:rPr>
              <a:t>П</a:t>
            </a:r>
            <a:r>
              <a:rPr lang="ru-RU" sz="2000" b="1">
                <a:solidFill>
                  <a:srgbClr val="FF3300"/>
                </a:solidFill>
                <a:latin typeface="Tahoma" pitchFamily="34" charset="0"/>
              </a:rPr>
              <a:t>рофилактика РДС у новорожденного</a:t>
            </a:r>
            <a:br>
              <a:rPr lang="ru-RU" sz="2000" b="1">
                <a:solidFill>
                  <a:srgbClr val="FF3300"/>
                </a:solidFill>
                <a:latin typeface="Tahoma" pitchFamily="34" charset="0"/>
              </a:rPr>
            </a:br>
            <a:r>
              <a:rPr lang="ru-RU"/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125538"/>
            <a:ext cx="4752975" cy="53990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ru-RU" sz="900" b="1"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/>
              <a:t>       </a:t>
            </a:r>
            <a:r>
              <a:rPr lang="ru-RU" sz="1600" b="1">
                <a:solidFill>
                  <a:srgbClr val="FF3300"/>
                </a:solidFill>
                <a:latin typeface="Tahoma" pitchFamily="34" charset="0"/>
              </a:rPr>
              <a:t>Средства для медикаментозной стимуляции легких плода: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глюкокортикоиды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амброксола гидрохлорид (мукосольван, лазолван)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660033"/>
                </a:solidFill>
                <a:latin typeface="Tahoma" pitchFamily="34" charset="0"/>
              </a:rPr>
              <a:t>другие препараты (этимизол, эуфиллин; пирацетам, антиоксиданты) совместно с фосфолипидами (эссенциале, унитиол)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/>
              <a:t>        </a:t>
            </a:r>
            <a:r>
              <a:rPr lang="ru-RU" sz="1600" b="1">
                <a:solidFill>
                  <a:srgbClr val="FF3300"/>
                </a:solidFill>
                <a:latin typeface="Tahoma" pitchFamily="34" charset="0"/>
              </a:rPr>
              <a:t>Из глюкокортикоидов препаратами выбора являются</a:t>
            </a:r>
            <a:r>
              <a:rPr lang="ru-RU" sz="1600" b="1" i="1">
                <a:solidFill>
                  <a:srgbClr val="FF3300"/>
                </a:solidFill>
                <a:latin typeface="Tahoma" pitchFamily="34" charset="0"/>
              </a:rPr>
              <a:t>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600" b="1">
                <a:solidFill>
                  <a:srgbClr val="FF3300"/>
                </a:solidFill>
                <a:latin typeface="Tahoma" pitchFamily="34" charset="0"/>
              </a:rPr>
              <a:t>бетаметазон </a:t>
            </a:r>
            <a:r>
              <a:rPr lang="ru-RU" sz="1600" b="1">
                <a:latin typeface="Tahoma" pitchFamily="34" charset="0"/>
              </a:rPr>
              <a:t>(разовая доза - 5 мл (20 мг); суточная доза  - 25 мг)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 i="1"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600" b="1">
                <a:solidFill>
                  <a:srgbClr val="FF3300"/>
                </a:solidFill>
                <a:latin typeface="Tahoma" pitchFamily="34" charset="0"/>
              </a:rPr>
              <a:t>дексаметазон</a:t>
            </a:r>
            <a:r>
              <a:rPr lang="ru-RU" sz="1600" b="1">
                <a:latin typeface="Tahoma" pitchFamily="34" charset="0"/>
              </a:rPr>
              <a:t> (суточная доза -  до 6 мг)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 i="1"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>
                <a:latin typeface="Tahoma" pitchFamily="34" charset="0"/>
              </a:rPr>
              <a:t>-    </a:t>
            </a:r>
            <a:r>
              <a:rPr lang="ru-RU" sz="1600" b="1">
                <a:solidFill>
                  <a:srgbClr val="FF3300"/>
                </a:solidFill>
                <a:latin typeface="Tahoma" pitchFamily="34" charset="0"/>
              </a:rPr>
              <a:t>преднизолон</a:t>
            </a:r>
            <a:r>
              <a:rPr lang="ru-RU" sz="1600" b="1">
                <a:latin typeface="Tahoma" pitchFamily="34" charset="0"/>
              </a:rPr>
              <a:t> - таблетки по 5 мг; суспензия для инъекции по 1 мл ; раствор для инъекции в ампулах по 1 мл, которые содержат 30 мг активного вещества</a:t>
            </a:r>
            <a:endParaRPr lang="ru-RU" sz="900" b="1">
              <a:solidFill>
                <a:srgbClr val="660033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900" b="1">
                <a:solidFill>
                  <a:srgbClr val="660033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75781" name="Picture 5" descr="Профилактика респираторного дистресс-синдрома (РДС) при преждевременных родах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396081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603250"/>
          </a:xfrm>
        </p:spPr>
        <p:txBody>
          <a:bodyPr/>
          <a:lstStyle/>
          <a:p>
            <a:r>
              <a:rPr lang="ru-RU" sz="2000" b="1">
                <a:solidFill>
                  <a:srgbClr val="FF3300"/>
                </a:solidFill>
                <a:latin typeface="Tahoma" pitchFamily="34" charset="0"/>
              </a:rPr>
              <a:t>Тактика ведения преждевременных родов</a:t>
            </a:r>
            <a:r>
              <a:rPr lang="ru-RU"/>
              <a:t>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836613"/>
            <a:ext cx="7561262" cy="936625"/>
          </a:xfrm>
          <a:solidFill>
            <a:srgbClr val="FF3300"/>
          </a:solidFill>
        </p:spPr>
        <p:txBody>
          <a:bodyPr/>
          <a:lstStyle/>
          <a:p>
            <a:pPr marL="82550" indent="20638">
              <a:buFontTx/>
              <a:buNone/>
            </a:pPr>
            <a:r>
              <a:rPr lang="ru-RU" sz="2400" b="1" i="1">
                <a:solidFill>
                  <a:schemeClr val="bg1"/>
                </a:solidFill>
              </a:rPr>
              <a:t>Основные принципы активной тактики ведения преждевременных родов</a:t>
            </a:r>
            <a:r>
              <a:rPr lang="ru-RU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563938" y="1916113"/>
            <a:ext cx="53292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400" b="1">
                <a:latin typeface="Tahoma" pitchFamily="34" charset="0"/>
              </a:rPr>
              <a:t> </a:t>
            </a: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Начавшиеся преждевременные роды проводятся через естественные родовые пути под постоянным кардиомониторным наблюдением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 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 Широкое использование спазмолитиков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 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 Слабость родовой деятельности корригируется внутривенным введением простагландинов или окситоцина под тщательным контролем кардиотокографии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endParaRPr lang="ru-RU" sz="1200" b="1">
              <a:solidFill>
                <a:srgbClr val="660033"/>
              </a:solidFill>
              <a:latin typeface="Tahoma" pitchFamily="34" charset="0"/>
            </a:endParaRP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 При стремительном или быстром течении показано использование токолитиков или магния сульфата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endParaRPr lang="ru-RU" sz="1200" b="1">
              <a:solidFill>
                <a:srgbClr val="660033"/>
              </a:solidFill>
              <a:latin typeface="Tahoma" pitchFamily="34" charset="0"/>
            </a:endParaRP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 Профилактика гипоксии плода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endParaRPr lang="ru-RU" sz="1200" b="1">
              <a:solidFill>
                <a:srgbClr val="660033"/>
              </a:solidFill>
              <a:latin typeface="Tahoma" pitchFamily="34" charset="0"/>
            </a:endParaRPr>
          </a:p>
          <a:p>
            <a:pPr marL="82550" indent="20638">
              <a:spcBef>
                <a:spcPct val="20000"/>
              </a:spcBef>
              <a:buFontTx/>
              <a:buChar char="•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Для предотвращения родового травматизма плода</a:t>
            </a:r>
          </a:p>
          <a:p>
            <a:pPr marL="82550" indent="20638">
              <a:spcBef>
                <a:spcPct val="20000"/>
              </a:spcBef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период изгнания проводится без защиты</a:t>
            </a:r>
          </a:p>
          <a:p>
            <a:pPr marL="82550" indent="20638">
              <a:spcBef>
                <a:spcPct val="20000"/>
              </a:spcBef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 промежности, показана пудендальная анестезия или 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перинеотомия</a:t>
            </a:r>
          </a:p>
          <a:p>
            <a:pPr marL="82550" indent="20638">
              <a:spcBef>
                <a:spcPct val="20000"/>
              </a:spcBef>
              <a:buFontTx/>
              <a:buChar char="•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В последовом периоде проводят мероприятия по</a:t>
            </a:r>
          </a:p>
          <a:p>
            <a:pPr marL="82550" indent="20638">
              <a:spcBef>
                <a:spcPct val="20000"/>
              </a:spcBef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 профилактике кровотечений   </a:t>
            </a:r>
          </a:p>
        </p:txBody>
      </p:sp>
      <p:pic>
        <p:nvPicPr>
          <p:cNvPr id="76805" name="Picture 5" descr="Лечение угрожающих и начинающихся преждевременных родов. Cредства снижающие активность мат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33600"/>
            <a:ext cx="29813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08962" cy="360362"/>
          </a:xfrm>
        </p:spPr>
        <p:txBody>
          <a:bodyPr/>
          <a:lstStyle/>
          <a:p>
            <a:r>
              <a:rPr lang="ru-RU" sz="2000" b="1">
                <a:solidFill>
                  <a:srgbClr val="FF3300"/>
                </a:solidFill>
                <a:latin typeface="Tahoma" pitchFamily="34" charset="0"/>
              </a:rPr>
              <a:t>Тактика ведения преждевременных родов</a:t>
            </a:r>
            <a:r>
              <a:rPr lang="ru-RU"/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765175"/>
            <a:ext cx="5545137" cy="504825"/>
          </a:xfrm>
          <a:solidFill>
            <a:srgbClr val="FF3300"/>
          </a:solidFill>
        </p:spPr>
        <p:txBody>
          <a:bodyPr/>
          <a:lstStyle/>
          <a:p>
            <a:pPr marL="82550" indent="20638">
              <a:buFontTx/>
              <a:buNone/>
            </a:pPr>
            <a:r>
              <a:rPr lang="ru-RU" sz="2400" b="1">
                <a:latin typeface="Tahoma" pitchFamily="34" charset="0"/>
              </a:rPr>
              <a:t>Течение и ведение родов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492500" y="1412875"/>
            <a:ext cx="55070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 При нормальной продолжительности преждевременных родов имеется тенденция к увеличению скорости раскрытия шейки матки, которая в латентной фазе составляет 0,8 см/час, в активной — 3,5 см/час 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endParaRPr lang="ru-RU" sz="1200" b="1">
              <a:solidFill>
                <a:srgbClr val="660033"/>
              </a:solidFill>
              <a:latin typeface="Tahoma" pitchFamily="34" charset="0"/>
            </a:endParaRP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В результате ускорения периода раскрытия шейки матки в динамике нормальных преждевременных родов происходит укорочение длительности как латентной (6 час), так и активной фаз родов (2  часа)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endParaRPr lang="ru-RU" sz="1200" b="1">
              <a:solidFill>
                <a:srgbClr val="660033"/>
              </a:solidFill>
              <a:latin typeface="Tahoma" pitchFamily="34" charset="0"/>
            </a:endParaRP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В родах проводится регулярно профилактика гипоксии плода введением глюкозы, аскорбиновой кислоты, сигетина, кокарбоксилазы каждые 2—3 часа в течение родов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endParaRPr lang="ru-RU" sz="1200" b="1">
              <a:solidFill>
                <a:srgbClr val="660033"/>
              </a:solidFill>
              <a:latin typeface="Tahoma" pitchFamily="34" charset="0"/>
            </a:endParaRP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 </a:t>
            </a:r>
            <a:r>
              <a:rPr lang="ru-RU" sz="1200">
                <a:solidFill>
                  <a:srgbClr val="660033"/>
                </a:solidFill>
                <a:latin typeface="Tahoma" pitchFamily="34" charset="0"/>
              </a:rPr>
              <a:t> </a:t>
            </a: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Пособие оказывается без защиты промежности, с рассечением промежности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endParaRPr lang="ru-RU" sz="1200" b="1">
              <a:solidFill>
                <a:srgbClr val="660033"/>
              </a:solidFill>
              <a:latin typeface="Tahoma" pitchFamily="34" charset="0"/>
            </a:endParaRP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Принимается ребенок на специальную подставку, на уровне промежности матери, теплые пеленки</a:t>
            </a:r>
            <a:r>
              <a:rPr lang="ru-RU" sz="1200">
                <a:solidFill>
                  <a:srgbClr val="660033"/>
                </a:solidFill>
                <a:latin typeface="Tahoma" pitchFamily="34" charset="0"/>
              </a:rPr>
              <a:t> 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endParaRPr lang="ru-RU" sz="1200">
              <a:solidFill>
                <a:srgbClr val="660033"/>
              </a:solidFill>
              <a:latin typeface="Tahoma" pitchFamily="34" charset="0"/>
            </a:endParaRP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Отделение его от матери целесообразно проводить в течение первой минуты после рождения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Приступать к реанимационным мероприятиям следует бережно, осторожно, лучше в кювезе</a:t>
            </a:r>
            <a:r>
              <a:rPr lang="ru-RU" sz="1400">
                <a:solidFill>
                  <a:srgbClr val="660033"/>
                </a:solidFill>
                <a:latin typeface="Tahoma" pitchFamily="34" charset="0"/>
              </a:rPr>
              <a:t>   </a:t>
            </a:r>
          </a:p>
        </p:txBody>
      </p:sp>
      <p:pic>
        <p:nvPicPr>
          <p:cNvPr id="77830" name="Picture 6" descr="Ведение преждевременных родов. Факторы риска при преждевременных родах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538"/>
            <a:ext cx="34194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7" descr="da0060"/>
          <p:cNvPicPr>
            <a:picLocks noChangeAspect="1" noChangeArrowheads="1"/>
          </p:cNvPicPr>
          <p:nvPr/>
        </p:nvPicPr>
        <p:blipFill>
          <a:blip r:embed="rId3" cstate="print"/>
          <a:srcRect r="19022"/>
          <a:stretch>
            <a:fillRect/>
          </a:stretch>
        </p:blipFill>
        <p:spPr bwMode="auto">
          <a:xfrm>
            <a:off x="179388" y="836613"/>
            <a:ext cx="2655887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08962" cy="360362"/>
          </a:xfrm>
        </p:spPr>
        <p:txBody>
          <a:bodyPr/>
          <a:lstStyle/>
          <a:p>
            <a:r>
              <a:rPr lang="ru-RU" sz="2000" b="1">
                <a:solidFill>
                  <a:srgbClr val="FF3300"/>
                </a:solidFill>
                <a:latin typeface="Tahoma" pitchFamily="34" charset="0"/>
              </a:rPr>
              <a:t>Тактика ведения преждевременных родов</a:t>
            </a:r>
            <a:r>
              <a:rPr lang="ru-RU"/>
              <a:t>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765175"/>
            <a:ext cx="5545137" cy="504825"/>
          </a:xfrm>
          <a:solidFill>
            <a:srgbClr val="FF3300"/>
          </a:solidFill>
        </p:spPr>
        <p:txBody>
          <a:bodyPr/>
          <a:lstStyle/>
          <a:p>
            <a:pPr marL="82550" indent="20638">
              <a:buFontTx/>
              <a:buNone/>
            </a:pPr>
            <a:r>
              <a:rPr lang="ru-RU" sz="2400" b="1">
                <a:latin typeface="Tahoma" pitchFamily="34" charset="0"/>
              </a:rPr>
              <a:t>Течение и ведение родов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3492500" y="1412875"/>
            <a:ext cx="55070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 Коррекция нарушения сократительной деятельности при быстрых преждевременных родах проводится внутривенным капельным введением партусистена (0,5 мг партусистена в 250—300 мл 0,9% физиологического раствора хлорида натрия) 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endParaRPr lang="ru-RU" sz="1200" b="1">
              <a:solidFill>
                <a:srgbClr val="660033"/>
              </a:solidFill>
              <a:latin typeface="Tahoma" pitchFamily="34" charset="0"/>
            </a:endParaRP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При дискоординированной родовой деятельности эта доза также являляется достаточной для ее нормализации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endParaRPr lang="ru-RU" sz="1200" b="1">
              <a:solidFill>
                <a:srgbClr val="660033"/>
              </a:solidFill>
              <a:latin typeface="Tahoma" pitchFamily="34" charset="0"/>
            </a:endParaRP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При чрезмерно активной родовой деятельности дозу партусистена увеличиваают до 1,2 —3,0 мкг/мин, т.е. до 40 капель в минуту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endParaRPr lang="ru-RU" sz="1200" b="1">
              <a:solidFill>
                <a:srgbClr val="660033"/>
              </a:solidFill>
              <a:latin typeface="Tahoma" pitchFamily="34" charset="0"/>
            </a:endParaRP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Токолиз прекращается при открытии шейки матки 8—9 см, т.е. за 30—40 минут до предполагаемых родов 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endParaRPr lang="ru-RU" sz="1200" b="1">
              <a:solidFill>
                <a:srgbClr val="660033"/>
              </a:solidFill>
              <a:latin typeface="Tahoma" pitchFamily="34" charset="0"/>
            </a:endParaRP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В последовом и раннем послеродовом периодах следует проводить профилактику кровотечения путем введения метилэргометрина 1,0 или окситоцина 5 ЕД в 300 мл физиологического раствора</a:t>
            </a:r>
            <a:r>
              <a:rPr lang="ru-RU" sz="1400">
                <a:solidFill>
                  <a:srgbClr val="660033"/>
                </a:solidFill>
                <a:latin typeface="Tahoma" pitchFamily="34" charset="0"/>
              </a:rPr>
              <a:t>    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endParaRPr lang="ru-RU" sz="1400">
              <a:solidFill>
                <a:srgbClr val="660033"/>
              </a:solidFill>
              <a:latin typeface="Tahoma" pitchFamily="34" charset="0"/>
            </a:endParaRPr>
          </a:p>
        </p:txBody>
      </p:sp>
      <p:pic>
        <p:nvPicPr>
          <p:cNvPr id="78854" name="Picture 6" descr="da0060"/>
          <p:cNvPicPr>
            <a:picLocks noChangeAspect="1" noChangeArrowheads="1"/>
          </p:cNvPicPr>
          <p:nvPr/>
        </p:nvPicPr>
        <p:blipFill>
          <a:blip r:embed="rId2" cstate="print"/>
          <a:srcRect r="19022"/>
          <a:stretch>
            <a:fillRect/>
          </a:stretch>
        </p:blipFill>
        <p:spPr bwMode="auto">
          <a:xfrm>
            <a:off x="179388" y="836613"/>
            <a:ext cx="2655887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8" descr="децелерации-и-брадикардия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t="73056" r="32866"/>
          <a:stretch>
            <a:fillRect/>
          </a:stretch>
        </p:blipFill>
        <p:spPr bwMode="auto">
          <a:xfrm>
            <a:off x="539750" y="5300663"/>
            <a:ext cx="79914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0" name="Picture 12" descr="Картинки по запросу картинки по медицине беременн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213100"/>
            <a:ext cx="27336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08962" cy="360362"/>
          </a:xfrm>
        </p:spPr>
        <p:txBody>
          <a:bodyPr/>
          <a:lstStyle/>
          <a:p>
            <a:r>
              <a:rPr lang="ru-RU" sz="2000" b="1">
                <a:solidFill>
                  <a:srgbClr val="FF3300"/>
                </a:solidFill>
                <a:latin typeface="Tahoma" pitchFamily="34" charset="0"/>
              </a:rPr>
              <a:t>Тактика ведения преждевременных родов</a:t>
            </a:r>
            <a:r>
              <a:rPr lang="ru-RU"/>
              <a:t>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692150"/>
            <a:ext cx="5545138" cy="504825"/>
          </a:xfrm>
          <a:solidFill>
            <a:srgbClr val="FF3300"/>
          </a:solidFill>
        </p:spPr>
        <p:txBody>
          <a:bodyPr/>
          <a:lstStyle/>
          <a:p>
            <a:pPr marL="82550" indent="20638">
              <a:buFontTx/>
              <a:buNone/>
            </a:pPr>
            <a:r>
              <a:rPr lang="ru-RU" sz="2400" b="1">
                <a:latin typeface="Tahoma" pitchFamily="34" charset="0"/>
              </a:rPr>
              <a:t>Течение и ведение родов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492500" y="1412875"/>
            <a:ext cx="55070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 Слабость родовой деятельности диагностируется по уменьшению частоты, длительности, интенсивности схваток и замедлении скорости раскрытия шейки матки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endParaRPr lang="ru-RU" sz="1200" b="1">
              <a:solidFill>
                <a:srgbClr val="660033"/>
              </a:solidFill>
              <a:latin typeface="Tahoma" pitchFamily="34" charset="0"/>
            </a:endParaRP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Введение стимулирующих маточные сокращения средств при преждевременных родах проводится осторожно после предоставления женщине отдыха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endParaRPr lang="ru-RU" sz="1200" b="1">
              <a:solidFill>
                <a:srgbClr val="660033"/>
              </a:solidFill>
              <a:latin typeface="Tahoma" pitchFamily="34" charset="0"/>
            </a:endParaRP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Наиболее эффективным методом родостимуляции является сочетанное применение окситоцина 2,5 ЕД и простагландина </a:t>
            </a:r>
            <a:r>
              <a:rPr lang="en-US" sz="1200" b="1">
                <a:solidFill>
                  <a:srgbClr val="660033"/>
                </a:solidFill>
                <a:latin typeface="Tahoma" pitchFamily="34" charset="0"/>
              </a:rPr>
              <a:t>F</a:t>
            </a: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 2α в дозе 2,5 мг в 500,0 мл раствора натрия хлорида изотонического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endParaRPr lang="ru-RU" sz="1200" b="1">
              <a:solidFill>
                <a:srgbClr val="660033"/>
              </a:solidFill>
              <a:latin typeface="Tahoma" pitchFamily="34" charset="0"/>
            </a:endParaRP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Введение утеротонических средств продолжается до нормализации сократительной деятельности матки 1 —2 часа затем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None/>
            </a:pPr>
            <a:endParaRPr lang="ru-RU" sz="1200" b="1">
              <a:solidFill>
                <a:srgbClr val="660033"/>
              </a:solidFill>
              <a:latin typeface="Tahoma" pitchFamily="34" charset="0"/>
            </a:endParaRP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b="1">
                <a:solidFill>
                  <a:srgbClr val="660033"/>
                </a:solidFill>
                <a:latin typeface="Tahoma" pitchFamily="34" charset="0"/>
              </a:rPr>
              <a:t>При тазовом предлежании плода ручное пособие следует оказывать очень осторожно, используя приемы классического пособия</a:t>
            </a:r>
            <a:r>
              <a:rPr lang="ru-RU" sz="1200">
                <a:solidFill>
                  <a:srgbClr val="660033"/>
                </a:solidFill>
                <a:latin typeface="Tahoma" pitchFamily="34" charset="0"/>
              </a:rPr>
              <a:t>   </a:t>
            </a:r>
          </a:p>
          <a:p>
            <a:pPr marL="82550" indent="20638">
              <a:spcBef>
                <a:spcPct val="20000"/>
              </a:spcBef>
              <a:buFont typeface="Wingdings" pitchFamily="2" charset="2"/>
              <a:buChar char="§"/>
            </a:pPr>
            <a:endParaRPr lang="ru-RU" sz="1200">
              <a:solidFill>
                <a:srgbClr val="660033"/>
              </a:solidFill>
              <a:latin typeface="Tahoma" pitchFamily="34" charset="0"/>
            </a:endParaRPr>
          </a:p>
        </p:txBody>
      </p:sp>
      <p:pic>
        <p:nvPicPr>
          <p:cNvPr id="79879" name="Picture 7" descr="тяжелые-вариабельные-децеле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600" t="87778" r="6082" b="-1305"/>
          <a:stretch>
            <a:fillRect/>
          </a:stretch>
        </p:blipFill>
        <p:spPr bwMode="auto">
          <a:xfrm>
            <a:off x="468313" y="5516563"/>
            <a:ext cx="82819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 descr="Картинки по запросу картинки по медицине беремен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765175"/>
            <a:ext cx="30241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 descr="bc195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3429000"/>
            <a:ext cx="12239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89963" cy="719137"/>
          </a:xfrm>
        </p:spPr>
        <p:txBody>
          <a:bodyPr/>
          <a:lstStyle/>
          <a:p>
            <a:r>
              <a:rPr lang="ru-RU" sz="2400" b="1" i="1">
                <a:solidFill>
                  <a:srgbClr val="FF3300"/>
                </a:solidFill>
                <a:latin typeface="Tahoma" pitchFamily="34" charset="0"/>
              </a:rPr>
              <a:t>Кесарево сечение при преждевременных родах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052513"/>
            <a:ext cx="4321175" cy="49672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400">
                <a:latin typeface="Tahoma" pitchFamily="34" charset="0"/>
              </a:rPr>
              <a:t>    </a:t>
            </a: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Кесарево сечение до 34 недель гестации проводится </a:t>
            </a:r>
            <a:r>
              <a:rPr lang="ru-RU" sz="1400" b="1" i="1">
                <a:solidFill>
                  <a:srgbClr val="FF3300"/>
                </a:solidFill>
                <a:latin typeface="Tahoma" pitchFamily="34" charset="0"/>
              </a:rPr>
              <a:t>по жизненным показаниям со стороны матери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Родоразрешение путем </a:t>
            </a:r>
            <a:r>
              <a:rPr lang="ru-RU" sz="1400" b="1" i="1">
                <a:solidFill>
                  <a:srgbClr val="003399"/>
                </a:solidFill>
                <a:latin typeface="Tahoma" pitchFamily="34" charset="0"/>
              </a:rPr>
              <a:t>кесарева сечения </a:t>
            </a: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при преждевременных родах осуществляют по строгим показаниям: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     - </a:t>
            </a:r>
            <a:r>
              <a:rPr lang="ru-RU" sz="1400" b="1" i="1">
                <a:solidFill>
                  <a:srgbClr val="FF3300"/>
                </a:solidFill>
                <a:latin typeface="Tahoma" pitchFamily="34" charset="0"/>
              </a:rPr>
              <a:t>предлежание плаценты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 i="1">
                <a:solidFill>
                  <a:srgbClr val="FF3300"/>
                </a:solidFill>
                <a:latin typeface="Tahoma" pitchFamily="34" charset="0"/>
              </a:rPr>
              <a:t>     - преждевременная отслойка нормально расположенной плаценты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 i="1">
                <a:solidFill>
                  <a:srgbClr val="FF3300"/>
                </a:solidFill>
                <a:latin typeface="Tahoma" pitchFamily="34" charset="0"/>
              </a:rPr>
              <a:t>      - эклампсия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b="1" i="1">
              <a:solidFill>
                <a:srgbClr val="FF3300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400" b="1" i="1">
                <a:solidFill>
                  <a:srgbClr val="FF3300"/>
                </a:solidFill>
                <a:latin typeface="Tahoma" pitchFamily="34" charset="0"/>
              </a:rPr>
              <a:t>В интересах плода</a:t>
            </a:r>
            <a:r>
              <a:rPr lang="ru-RU" sz="1400" b="1">
                <a:solidFill>
                  <a:srgbClr val="003399"/>
                </a:solidFill>
                <a:latin typeface="Tahoma" pitchFamily="34" charset="0"/>
              </a:rPr>
              <a:t> в эти сроки гестации может быть поставлен вопрос об операции при осложненном течении родов: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400" b="1" i="1">
                <a:solidFill>
                  <a:srgbClr val="FF3300"/>
                </a:solidFill>
                <a:latin typeface="Tahoma" pitchFamily="34" charset="0"/>
              </a:rPr>
              <a:t>в тазовом предлежании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400" b="1" i="1">
                <a:solidFill>
                  <a:srgbClr val="FF3300"/>
                </a:solidFill>
                <a:latin typeface="Tahoma" pitchFamily="34" charset="0"/>
              </a:rPr>
              <a:t> при поперечном, косом положении плода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400" b="1" i="1">
                <a:solidFill>
                  <a:srgbClr val="FF3300"/>
                </a:solidFill>
                <a:latin typeface="Tahoma" pitchFamily="34" charset="0"/>
              </a:rPr>
              <a:t>у женщин с отягощенным акушерским анамнезом (бесплодие, невынашивание)</a:t>
            </a:r>
          </a:p>
        </p:txBody>
      </p:sp>
      <p:pic>
        <p:nvPicPr>
          <p:cNvPr id="15366" name="Picture 6" descr="Оперативные вмешательства при преждевременных родах. Реанимационные мероприятия при преждевременных родах.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12875"/>
            <a:ext cx="4032250" cy="4321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cs typeface="Arial" charset="0"/>
                <a:hlinkClick r:id="rId2"/>
              </a:rPr>
              <a:t>Free Powerpoint Templates</a:t>
            </a:r>
            <a:endParaRPr lang="fr-FR">
              <a:cs typeface="Arial" charset="0"/>
            </a:endParaRPr>
          </a:p>
        </p:txBody>
      </p:sp>
      <p:pic>
        <p:nvPicPr>
          <p:cNvPr id="49155" name="Picture 3" descr="bvcb dfbvcd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4925" y="333375"/>
            <a:ext cx="68770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spAutoFit/>
          </a:bodyPr>
          <a:lstStyle/>
          <a:p>
            <a:r>
              <a:rPr lang="ru-RU" sz="3200" b="1" i="1">
                <a:solidFill>
                  <a:srgbClr val="023CB1"/>
                </a:solidFill>
                <a:cs typeface="Arial" charset="0"/>
              </a:rPr>
              <a:t>Благодарю за внимание!</a:t>
            </a:r>
            <a:endParaRPr lang="fr-FR" sz="3200" b="1" i="1">
              <a:solidFill>
                <a:srgbClr val="023CB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gray">
          <a:xfrm flipV="1">
            <a:off x="1295400" y="1371600"/>
            <a:ext cx="6604000" cy="738188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chemeClr val="accent2"/>
                </a:solidFill>
              </a:rPr>
              <a:t>Классификация невынашивания</a:t>
            </a:r>
            <a:endParaRPr lang="en-US" sz="3600" b="1">
              <a:solidFill>
                <a:schemeClr val="accent2"/>
              </a:solidFill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gray">
          <a:xfrm flipV="1">
            <a:off x="1295400" y="2998788"/>
            <a:ext cx="6604000" cy="7381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gray">
          <a:xfrm flipV="1">
            <a:off x="1327150" y="4518025"/>
            <a:ext cx="6543675" cy="7413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39999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gray">
          <a:xfrm>
            <a:off x="1265238" y="2087563"/>
            <a:ext cx="6653212" cy="11445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gray">
          <a:xfrm>
            <a:off x="1268413" y="3744913"/>
            <a:ext cx="6653212" cy="1019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gray">
          <a:xfrm>
            <a:off x="1276350" y="5260975"/>
            <a:ext cx="6653213" cy="1408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3801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322388" y="2130425"/>
            <a:ext cx="674687" cy="574675"/>
          </a:xfrm>
          <a:prstGeom prst="rect">
            <a:avLst/>
          </a:prstGeom>
          <a:noFill/>
        </p:spPr>
      </p:pic>
      <p:pic>
        <p:nvPicPr>
          <p:cNvPr id="33802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319213" y="3790950"/>
            <a:ext cx="676275" cy="573088"/>
          </a:xfrm>
          <a:prstGeom prst="rect">
            <a:avLst/>
          </a:prstGeom>
          <a:noFill/>
        </p:spPr>
      </p:pic>
      <p:pic>
        <p:nvPicPr>
          <p:cNvPr id="33803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323975" y="5302250"/>
            <a:ext cx="674688" cy="573088"/>
          </a:xfrm>
          <a:prstGeom prst="rect">
            <a:avLst/>
          </a:prstGeom>
          <a:noFill/>
        </p:spPr>
      </p:pic>
      <p:sp>
        <p:nvSpPr>
          <p:cNvPr id="33804" name="AutoShape 12"/>
          <p:cNvSpPr>
            <a:spLocks noChangeArrowheads="1"/>
          </p:cNvSpPr>
          <p:nvPr/>
        </p:nvSpPr>
        <p:spPr bwMode="gray">
          <a:xfrm>
            <a:off x="1752600" y="186055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gray">
          <a:xfrm>
            <a:off x="1752600" y="353695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gray">
          <a:xfrm>
            <a:off x="1752600" y="5038725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gray">
          <a:xfrm>
            <a:off x="1676400" y="2470150"/>
            <a:ext cx="601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solidFill>
                  <a:schemeClr val="bg1"/>
                </a:solidFill>
              </a:rPr>
              <a:t>- роды, наступившие при сроке беременности от 22 до 37 недель беременности</a:t>
            </a:r>
            <a:r>
              <a:rPr lang="ru-RU" sz="1600">
                <a:solidFill>
                  <a:schemeClr val="bg1"/>
                </a:solidFill>
              </a:rPr>
              <a:t> 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gray">
          <a:xfrm>
            <a:off x="1676400" y="4073525"/>
            <a:ext cx="6019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FEFFFF"/>
                </a:solidFill>
              </a:rPr>
              <a:t>- </a:t>
            </a:r>
            <a:r>
              <a:rPr lang="ru-RU" sz="1600" b="1">
                <a:solidFill>
                  <a:schemeClr val="bg1"/>
                </a:solidFill>
              </a:rPr>
              <a:t>прерывание двух и более беременностей</a:t>
            </a:r>
            <a:r>
              <a:rPr lang="ru-RU" sz="1600">
                <a:solidFill>
                  <a:schemeClr val="bg1"/>
                </a:solidFill>
              </a:rPr>
              <a:t> 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gray">
          <a:xfrm>
            <a:off x="1692275" y="5516563"/>
            <a:ext cx="6135688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1400" b="1">
                <a:solidFill>
                  <a:schemeClr val="bg1"/>
                </a:solidFill>
              </a:rPr>
              <a:t>один или более самопроизвольных выкидышей  в анамнезе</a:t>
            </a:r>
          </a:p>
          <a:p>
            <a:pPr eaLnBrk="0" hangingPunct="0">
              <a:buFontTx/>
              <a:buChar char="-"/>
            </a:pPr>
            <a:r>
              <a:rPr lang="ru-RU" sz="1400" b="1">
                <a:solidFill>
                  <a:schemeClr val="bg1"/>
                </a:solidFill>
              </a:rPr>
              <a:t> неразвивающаяся беременность в сроке 10 и более недель</a:t>
            </a:r>
          </a:p>
          <a:p>
            <a:pPr eaLnBrk="0" hangingPunct="0">
              <a:buFontTx/>
              <a:buChar char="-"/>
            </a:pPr>
            <a:r>
              <a:rPr lang="ru-RU" sz="1400" b="1">
                <a:solidFill>
                  <a:schemeClr val="bg1"/>
                </a:solidFill>
              </a:rPr>
              <a:t>мертворождение, неонатальная смерть   </a:t>
            </a:r>
          </a:p>
          <a:p>
            <a:pPr eaLnBrk="0" hangingPunct="0">
              <a:buFontTx/>
              <a:buChar char="-"/>
            </a:pPr>
            <a:r>
              <a:rPr lang="ru-RU" sz="1400" b="1">
                <a:solidFill>
                  <a:schemeClr val="bg1"/>
                </a:solidFill>
              </a:rPr>
              <a:t>3 и более самопроизвольных аборта до 8 недель 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black">
          <a:xfrm>
            <a:off x="2133600" y="1860550"/>
            <a:ext cx="5029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i="1"/>
              <a:t>Преждевременные роды</a:t>
            </a:r>
            <a:r>
              <a:rPr lang="ru-RU"/>
              <a:t> </a:t>
            </a:r>
            <a:endParaRPr lang="en-US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black">
          <a:xfrm>
            <a:off x="2133600" y="3546475"/>
            <a:ext cx="5029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i="1"/>
              <a:t>Привычное невынашивание</a:t>
            </a:r>
            <a:r>
              <a:rPr lang="ru-RU"/>
              <a:t> </a:t>
            </a:r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black">
          <a:xfrm>
            <a:off x="2133600" y="5049838"/>
            <a:ext cx="5029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i="1"/>
              <a:t>Синдром потери плода</a:t>
            </a:r>
            <a:r>
              <a:rPr lang="ru-RU"/>
              <a:t>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ru-RU" sz="32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Причины</a:t>
            </a:r>
            <a:br>
              <a:rPr lang="ru-RU" sz="32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</a:br>
            <a:endParaRPr lang="ru-RU" sz="3200" b="1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92500" y="1096963"/>
            <a:ext cx="5338763" cy="576103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Генетические ( патологический кариотип у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одного  из супругов, чаще всего в виде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сбалансированной транслокации, 3%).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Хромосомные аномалии приводят к прерыванию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беременности в </a:t>
            </a:r>
            <a:r>
              <a:rPr lang="en-US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триместре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Инфекционные (27% в сруктуре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невынашивания)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Эндокринные  (15%) причины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Иммунологические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(АФС, тромбофилии, резус-сенсибилизация,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сенсибилизация по другим системам, 9%)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Патология матки (пороки развития матки,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гипоплазия матки, миома, внутриматочные синехии,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5%)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Мужской  фактор (при нарушениях сперматогенеза в  виде тератозооспермии)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Экстрагенитальная патология (болезни сердечно-­сосудистой системы, почек; заболевания соединительной ткани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ИЦН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Осложнения, связанные с беременностью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endParaRPr lang="ru-RU" sz="16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500" b="1">
                <a:latin typeface="Tahoma" pitchFamily="34" charset="0"/>
              </a:rPr>
              <a:t>           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 cstate="print"/>
          <a:srcRect l="2325" t="1923" r="4651" b="9616"/>
          <a:stretch>
            <a:fillRect/>
          </a:stretch>
        </p:blipFill>
        <p:spPr bwMode="auto">
          <a:xfrm>
            <a:off x="250825" y="981075"/>
            <a:ext cx="2952750" cy="3959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931862"/>
          </a:xfrm>
        </p:spPr>
        <p:txBody>
          <a:bodyPr/>
          <a:lstStyle/>
          <a:p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3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27088" y="620713"/>
            <a:ext cx="8007350" cy="4248150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</a:p>
          <a:p>
            <a:pPr algn="ctr">
              <a:buFontTx/>
              <a:buNone/>
            </a:pPr>
            <a:r>
              <a:rPr lang="ru-RU" sz="2800" b="1" i="1">
                <a:solidFill>
                  <a:srgbClr val="FF3300"/>
                </a:solidFill>
              </a:rPr>
              <a:t>     Самопроизвольный выкидыш (аборт)</a:t>
            </a:r>
            <a:r>
              <a:rPr lang="ru-RU" sz="2800" b="1" i="1">
                <a:solidFill>
                  <a:srgbClr val="660033"/>
                </a:solidFill>
              </a:rPr>
              <a:t> – </a:t>
            </a:r>
            <a:r>
              <a:rPr lang="ru-RU" sz="2800" b="1">
                <a:solidFill>
                  <a:srgbClr val="660033"/>
                </a:solidFill>
              </a:rPr>
              <a:t>прерывание беременности с момента зачатия до 22 недель (153 дней), заканчивающееся рождением незрелого и нежизнеспособного плода, либо рождением плода массой менее 500 г</a:t>
            </a:r>
            <a:r>
              <a:rPr lang="ru-RU" sz="28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>
              <a:buFontTx/>
              <a:buNone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endParaRPr lang="ru-RU" sz="2800" b="1">
              <a:solidFill>
                <a:srgbClr val="FF3300"/>
              </a:solidFill>
            </a:endParaRPr>
          </a:p>
        </p:txBody>
      </p:sp>
      <p:pic>
        <p:nvPicPr>
          <p:cNvPr id="37892" name="Picture 6" descr="row-of-bu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157788"/>
            <a:ext cx="5976937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188913"/>
            <a:ext cx="8229600" cy="628650"/>
          </a:xfrm>
        </p:spPr>
        <p:txBody>
          <a:bodyPr/>
          <a:lstStyle/>
          <a:p>
            <a:r>
              <a:rPr lang="ru-RU" sz="24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Классификация аборта</a:t>
            </a:r>
            <a:r>
              <a:rPr lang="ru-RU"/>
              <a:t> 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981075"/>
            <a:ext cx="8521700" cy="554355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ja-JP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ru-RU" altLang="ja-JP" sz="2000" b="1">
                <a:solidFill>
                  <a:srgbClr val="FF3300"/>
                </a:solidFill>
              </a:rPr>
              <a:t>В зависимости от срока беременности аборты подразделяются на:</a:t>
            </a:r>
          </a:p>
          <a:p>
            <a:r>
              <a:rPr lang="ru-RU" altLang="ja-JP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altLang="ja-JP" sz="2000" b="1">
                <a:solidFill>
                  <a:srgbClr val="660033"/>
                </a:solidFill>
              </a:rPr>
              <a:t>ранние (до 16 нед.)</a:t>
            </a:r>
          </a:p>
          <a:p>
            <a:r>
              <a:rPr lang="ru-RU" altLang="ja-JP" sz="2000" b="1">
                <a:solidFill>
                  <a:srgbClr val="660033"/>
                </a:solidFill>
              </a:rPr>
              <a:t>  поздние (от 16 до 22 нед.)</a:t>
            </a:r>
            <a:endParaRPr lang="uk-UA" altLang="ja-JP" sz="2000" b="1">
              <a:solidFill>
                <a:srgbClr val="660033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ja-JP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ru-RU" altLang="ja-JP" sz="2000" b="1">
                <a:solidFill>
                  <a:srgbClr val="FF3300"/>
                </a:solidFill>
              </a:rPr>
              <a:t>В зависимости от клинической формы:</a:t>
            </a:r>
            <a:endParaRPr lang="uk-UA" altLang="ja-JP" sz="2000" b="1">
              <a:solidFill>
                <a:srgbClr val="FF3300"/>
              </a:solidFill>
            </a:endParaRPr>
          </a:p>
          <a:p>
            <a:r>
              <a:rPr lang="ru-RU" altLang="ja-JP" sz="2000" b="1">
                <a:solidFill>
                  <a:srgbClr val="660033"/>
                </a:solidFill>
              </a:rPr>
              <a:t>угрожающий</a:t>
            </a:r>
          </a:p>
          <a:p>
            <a:r>
              <a:rPr lang="ru-RU" altLang="ja-JP" sz="2000" b="1">
                <a:solidFill>
                  <a:srgbClr val="660033"/>
                </a:solidFill>
              </a:rPr>
              <a:t>начавшийся</a:t>
            </a:r>
          </a:p>
          <a:p>
            <a:r>
              <a:rPr lang="ru-RU" altLang="ja-JP" sz="2000" b="1">
                <a:solidFill>
                  <a:srgbClr val="660033"/>
                </a:solidFill>
              </a:rPr>
              <a:t>аборт в ходу</a:t>
            </a:r>
          </a:p>
          <a:p>
            <a:r>
              <a:rPr lang="ru-RU" altLang="ja-JP" sz="2000" b="1">
                <a:solidFill>
                  <a:srgbClr val="660033"/>
                </a:solidFill>
              </a:rPr>
              <a:t>неполный</a:t>
            </a:r>
          </a:p>
          <a:p>
            <a:r>
              <a:rPr lang="ru-RU" altLang="ja-JP" sz="2000" b="1">
                <a:solidFill>
                  <a:srgbClr val="660033"/>
                </a:solidFill>
              </a:rPr>
              <a:t>полный</a:t>
            </a:r>
          </a:p>
          <a:p>
            <a:r>
              <a:rPr lang="ru-RU" altLang="ja-JP" sz="2000" b="1">
                <a:solidFill>
                  <a:srgbClr val="660033"/>
                </a:solidFill>
              </a:rPr>
              <a:t>несостоявшийся</a:t>
            </a:r>
          </a:p>
          <a:p>
            <a:r>
              <a:rPr lang="ru-RU" altLang="ja-JP" sz="2000" b="1">
                <a:solidFill>
                  <a:srgbClr val="660033"/>
                </a:solidFill>
              </a:rPr>
              <a:t>инфицированный</a:t>
            </a:r>
          </a:p>
          <a:p>
            <a:r>
              <a:rPr lang="ru-RU" altLang="ja-JP" sz="2000" b="1">
                <a:solidFill>
                  <a:srgbClr val="660033"/>
                </a:solidFill>
              </a:rPr>
              <a:t>привычный аборт</a:t>
            </a:r>
            <a:endParaRPr lang="uk-UA" altLang="ja-JP" sz="2400" b="1">
              <a:solidFill>
                <a:srgbClr val="660033"/>
              </a:solidFill>
            </a:endParaRPr>
          </a:p>
          <a:p>
            <a:pPr>
              <a:lnSpc>
                <a:spcPct val="80000"/>
              </a:lnSpc>
            </a:pPr>
            <a:endParaRPr lang="uk-UA" altLang="ja-JP" sz="2400" b="1">
              <a:solidFill>
                <a:srgbClr val="660033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uk-UA" altLang="ja-JP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65" name="Picture 5" descr="Картинки по запросу картинки таблетки и уколы для прерывания беремен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141663"/>
            <a:ext cx="424973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"/>
          </a:xfrm>
        </p:spPr>
        <p:txBody>
          <a:bodyPr lIns="92075" tIns="46038" rIns="92075" bIns="46038"/>
          <a:lstStyle/>
          <a:p>
            <a:r>
              <a:rPr lang="ru-RU" sz="2800" b="1">
                <a:solidFill>
                  <a:srgbClr val="333399"/>
                </a:solidFill>
              </a:rPr>
              <a:t/>
            </a:r>
            <a:br>
              <a:rPr lang="ru-RU" sz="2800" b="1">
                <a:solidFill>
                  <a:srgbClr val="333399"/>
                </a:solidFill>
              </a:rPr>
            </a:br>
            <a:r>
              <a:rPr lang="ru-RU" sz="2800" b="1">
                <a:solidFill>
                  <a:srgbClr val="333399"/>
                </a:solidFill>
              </a:rPr>
              <a:t>Патогенез</a:t>
            </a:r>
            <a:br>
              <a:rPr lang="ru-RU" sz="2800" b="1">
                <a:solidFill>
                  <a:srgbClr val="333399"/>
                </a:solidFill>
              </a:rPr>
            </a:br>
            <a:endParaRPr lang="ru-RU" sz="2800" b="1">
              <a:solidFill>
                <a:srgbClr val="333399"/>
              </a:solidFill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11188" y="549275"/>
            <a:ext cx="8064500" cy="3384550"/>
          </a:xfrm>
          <a:prstGeom prst="octagon">
            <a:avLst>
              <a:gd name="adj" fmla="val 29287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r>
              <a:rPr lang="ru-RU" b="1">
                <a:solidFill>
                  <a:srgbClr val="3333CC"/>
                </a:solidFill>
                <a:latin typeface="Tahoma" pitchFamily="34" charset="0"/>
              </a:rPr>
              <a:t>При самопроизвольных абортах любой из этиологических факторов приводит в конечном счете к усилению сократительной активности матки, отделению плодного яйца от стенки матки и его изгнанию</a:t>
            </a:r>
            <a:r>
              <a:rPr lang="ru-RU" b="1">
                <a:solidFill>
                  <a:srgbClr val="3333CC"/>
                </a:solidFill>
              </a:rPr>
              <a:t> </a:t>
            </a:r>
          </a:p>
          <a:p>
            <a:pPr eaLnBrk="0" hangingPunct="0"/>
            <a:endParaRPr lang="ru-RU" b="1">
              <a:solidFill>
                <a:srgbClr val="3333CC"/>
              </a:solidFill>
            </a:endParaRPr>
          </a:p>
          <a:p>
            <a:pPr eaLnBrk="0" hangingPunct="0"/>
            <a:r>
              <a:rPr lang="ru-RU" b="1">
                <a:solidFill>
                  <a:srgbClr val="3333CC"/>
                </a:solidFill>
                <a:latin typeface="Tahoma" pitchFamily="34" charset="0"/>
              </a:rPr>
              <a:t>В  </a:t>
            </a:r>
            <a:r>
              <a:rPr lang="en-US" b="1">
                <a:solidFill>
                  <a:srgbClr val="3333CC"/>
                </a:solidFill>
                <a:latin typeface="Tahoma" pitchFamily="34" charset="0"/>
              </a:rPr>
              <a:t>I</a:t>
            </a:r>
            <a:r>
              <a:rPr lang="ru-RU" b="1">
                <a:solidFill>
                  <a:srgbClr val="3333CC"/>
                </a:solidFill>
                <a:latin typeface="Tahoma" pitchFamily="34" charset="0"/>
              </a:rPr>
              <a:t>-м и начале    </a:t>
            </a:r>
            <a:r>
              <a:rPr lang="en-US" b="1">
                <a:solidFill>
                  <a:srgbClr val="3333CC"/>
                </a:solidFill>
                <a:latin typeface="Tahoma" pitchFamily="34" charset="0"/>
              </a:rPr>
              <a:t>II</a:t>
            </a:r>
            <a:r>
              <a:rPr lang="ru-RU" b="1">
                <a:solidFill>
                  <a:srgbClr val="3333CC"/>
                </a:solidFill>
                <a:latin typeface="Tahoma" pitchFamily="34" charset="0"/>
              </a:rPr>
              <a:t> триместра (до завершения плацентации) плодное яйцо отделяется и выделяется из матки без вскрытия плодного пузыря</a:t>
            </a:r>
            <a:r>
              <a:rPr lang="ru-RU" b="1">
                <a:solidFill>
                  <a:srgbClr val="3333CC"/>
                </a:solidFill>
              </a:rPr>
              <a:t> </a:t>
            </a:r>
          </a:p>
          <a:p>
            <a:pPr algn="ctr" eaLnBrk="0" hangingPunct="0"/>
            <a:endParaRPr lang="ru-RU" b="1">
              <a:solidFill>
                <a:srgbClr val="3333CC"/>
              </a:solidFill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987675" y="4076700"/>
            <a:ext cx="3898900" cy="76835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411413" y="5157788"/>
            <a:ext cx="5243512" cy="1409700"/>
          </a:xfrm>
          <a:prstGeom prst="hexagon">
            <a:avLst>
              <a:gd name="adj" fmla="val 92990"/>
              <a:gd name="vf" fmla="val 115470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ru-RU" b="1">
                <a:solidFill>
                  <a:srgbClr val="3333CC"/>
                </a:solidFill>
                <a:latin typeface="Tahoma" pitchFamily="34" charset="0"/>
              </a:rPr>
              <a:t>В более поздние сроки прерывание беременности происходит по типу родового акта </a:t>
            </a:r>
          </a:p>
        </p:txBody>
      </p:sp>
      <p:pic>
        <p:nvPicPr>
          <p:cNvPr id="41994" name="Picture 10" descr="Безымянный2ъ"/>
          <p:cNvPicPr>
            <a:picLocks noChangeAspect="1" noChangeArrowheads="1"/>
          </p:cNvPicPr>
          <p:nvPr/>
        </p:nvPicPr>
        <p:blipFill>
          <a:blip r:embed="rId2" cstate="print"/>
          <a:srcRect l="52589" t="9660" b="55371"/>
          <a:stretch>
            <a:fillRect/>
          </a:stretch>
        </p:blipFill>
        <p:spPr bwMode="auto">
          <a:xfrm>
            <a:off x="179388" y="4581525"/>
            <a:ext cx="22320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AutoShape 11"/>
          <p:cNvSpPr>
            <a:spLocks noChangeArrowheads="1"/>
          </p:cNvSpPr>
          <p:nvPr/>
        </p:nvSpPr>
        <p:spPr bwMode="auto">
          <a:xfrm rot="-2673730">
            <a:off x="2009775" y="5956300"/>
            <a:ext cx="387350" cy="203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 rot="8193970">
            <a:off x="1539875" y="6367463"/>
            <a:ext cx="430213" cy="2349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58382E-6 L 0.02969 -0.03792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-0.01433 L -0.03767 0.0485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9" grpId="0" animBg="1" autoUpdateAnimBg="0"/>
      <p:bldP spid="6150" grpId="0" animBg="1"/>
      <p:bldP spid="6151" grpId="0" animBg="1" autoUpdateAnimBg="0"/>
      <p:bldP spid="41995" grpId="0" animBg="1"/>
      <p:bldP spid="419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5738" y="1628775"/>
            <a:ext cx="6418262" cy="503238"/>
          </a:xfrm>
        </p:spPr>
        <p:txBody>
          <a:bodyPr/>
          <a:lstStyle/>
          <a:p>
            <a:r>
              <a:rPr lang="ru-RU" sz="1800" b="1">
                <a:solidFill>
                  <a:srgbClr val="FF3300"/>
                </a:solidFill>
              </a:rPr>
              <a:t>КЛИНИЧЕСКОЕ ТЕЧЕНИЕ АБОРТА</a:t>
            </a:r>
            <a:r>
              <a:rPr lang="ru-RU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92500" y="2349500"/>
            <a:ext cx="5194300" cy="4246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800"/>
              <a:t>     </a:t>
            </a:r>
            <a:r>
              <a:rPr lang="ru-RU" sz="1600" b="1">
                <a:solidFill>
                  <a:srgbClr val="FF3300"/>
                </a:solidFill>
                <a:latin typeface="Tahoma" pitchFamily="34" charset="0"/>
              </a:rPr>
              <a:t>Угрожающий аборт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FF3300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600" b="1">
                <a:latin typeface="Tahoma" pitchFamily="34" charset="0"/>
              </a:rPr>
              <a:t>Ощущение тяжести или небольшие тянущие боли в низу живота и области крестца, при позднем аборте могут быть боли схваткообразного характера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600" b="1">
                <a:latin typeface="Tahoma" pitchFamily="34" charset="0"/>
              </a:rPr>
              <a:t>Кровянистые выделения отсутствуют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600" b="1">
                <a:latin typeface="Tahoma" pitchFamily="34" charset="0"/>
              </a:rPr>
              <a:t>Шейка матки не укорочена, внутренний зев закрыт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600" b="1">
                <a:latin typeface="Tahoma" pitchFamily="34" charset="0"/>
              </a:rPr>
              <a:t>Тонус матки повышен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600" b="1">
                <a:latin typeface="Tahoma" pitchFamily="34" charset="0"/>
              </a:rPr>
              <a:t>Величина матки соответствует сроку беременности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600" b="1">
                <a:latin typeface="Tahoma" pitchFamily="34" charset="0"/>
              </a:rPr>
              <a:t>Отслойка плодного яйца не происходит</a:t>
            </a:r>
          </a:p>
        </p:txBody>
      </p:sp>
      <p:pic>
        <p:nvPicPr>
          <p:cNvPr id="54276" name="Picture 4" descr="89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844675"/>
            <a:ext cx="2709862" cy="3443288"/>
          </a:xfrm>
          <a:noFill/>
          <a:ln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7991475" cy="11906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В зависимости от жалоб больной и клинических данных различают: угрожающий выкидыш, начавшийся выкидыш, аборт в ходу, неполный аборт, несостоявшийся аборт (</a:t>
            </a:r>
            <a:r>
              <a:rPr lang="en-US" b="1">
                <a:solidFill>
                  <a:schemeClr val="bg1"/>
                </a:solidFill>
              </a:rPr>
              <a:t>missed abortion</a:t>
            </a:r>
            <a:r>
              <a:rPr lang="ru-RU" b="1">
                <a:solidFill>
                  <a:schemeClr val="bg1"/>
                </a:solidFill>
              </a:rPr>
              <a:t>), индуцированный и привычный аборт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2787</Words>
  <Application>Microsoft Office PowerPoint</Application>
  <PresentationFormat>Экран (4:3)</PresentationFormat>
  <Paragraphs>477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Wingdings</vt:lpstr>
      <vt:lpstr>Tahoma</vt:lpstr>
      <vt:lpstr>Times New Roman</vt:lpstr>
      <vt:lpstr>Оформление по умолчанию</vt:lpstr>
      <vt:lpstr>НЕВЫНАШИВАНИЕ БЕРЕМЕННОСТИ</vt:lpstr>
      <vt:lpstr>Актуальность</vt:lpstr>
      <vt:lpstr>Классификация невынашивания</vt:lpstr>
      <vt:lpstr>Классификация невынашивания</vt:lpstr>
      <vt:lpstr>Причины </vt:lpstr>
      <vt:lpstr> </vt:lpstr>
      <vt:lpstr>Классификация аборта </vt:lpstr>
      <vt:lpstr> Патогенез </vt:lpstr>
      <vt:lpstr>КЛИНИЧЕСКОЕ ТЕЧЕНИЕ АБОРТА </vt:lpstr>
      <vt:lpstr>КЛИНИЧЕСКОЕ ТЕЧЕНИЕ АБОРТА </vt:lpstr>
      <vt:lpstr>Слайд 11</vt:lpstr>
      <vt:lpstr>Слайд 12</vt:lpstr>
      <vt:lpstr>КЛИНИЧЕСКОЕ ТЕЧЕНИЕ АБОРТА </vt:lpstr>
      <vt:lpstr>Слайд 14</vt:lpstr>
      <vt:lpstr>Аборт в ходу </vt:lpstr>
      <vt:lpstr>Несостоявшийся выкидыш (неразвивающаяся беременность, missed abortion)</vt:lpstr>
      <vt:lpstr>Слайд 17</vt:lpstr>
      <vt:lpstr>Слайд 18</vt:lpstr>
      <vt:lpstr>Слайд 19</vt:lpstr>
      <vt:lpstr>Слайд 20</vt:lpstr>
      <vt:lpstr>Слайд 21</vt:lpstr>
      <vt:lpstr>ПРЕЖДЕВРЕМЕННЫЕ РОДЫ</vt:lpstr>
      <vt:lpstr>Классификация преждевременных родов</vt:lpstr>
      <vt:lpstr>Классификация преждевременных родов (по клиническому течению)</vt:lpstr>
      <vt:lpstr>Клиническая картина преждевременных родов</vt:lpstr>
      <vt:lpstr>Слайд 26</vt:lpstr>
      <vt:lpstr>Тактика ведения преждевременных родов зависит от:</vt:lpstr>
      <vt:lpstr>Осложнения преждевременных родов </vt:lpstr>
      <vt:lpstr>Лечение угрожаюших ПР</vt:lpstr>
      <vt:lpstr>Лечение угрожаюших ПР – методика проведения токолитической терапии</vt:lpstr>
      <vt:lpstr>Противопоказания к проведению токолитической терапии</vt:lpstr>
      <vt:lpstr> Профилактика РДС у новорожденного  </vt:lpstr>
      <vt:lpstr> Профилактика РДС у новорожденного  </vt:lpstr>
      <vt:lpstr>Тактика ведения преждевременных родов </vt:lpstr>
      <vt:lpstr>Тактика ведения преждевременных родов </vt:lpstr>
      <vt:lpstr>Тактика ведения преждевременных родов </vt:lpstr>
      <vt:lpstr>Тактика ведения преждевременных родов </vt:lpstr>
      <vt:lpstr>Кесарево сечение при преждевременных родах</vt:lpstr>
      <vt:lpstr>Слайд 39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admin</cp:lastModifiedBy>
  <cp:revision>89</cp:revision>
  <dcterms:created xsi:type="dcterms:W3CDTF">2015-02-26T13:29:03Z</dcterms:created>
  <dcterms:modified xsi:type="dcterms:W3CDTF">2016-05-29T16:31:01Z</dcterms:modified>
</cp:coreProperties>
</file>