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7" r:id="rId9"/>
    <p:sldId id="268" r:id="rId10"/>
    <p:sldId id="269" r:id="rId11"/>
    <p:sldId id="270" r:id="rId12"/>
    <p:sldId id="274" r:id="rId13"/>
    <p:sldId id="271" r:id="rId14"/>
    <p:sldId id="272" r:id="rId15"/>
    <p:sldId id="277" r:id="rId16"/>
    <p:sldId id="278" r:id="rId17"/>
    <p:sldId id="275" r:id="rId18"/>
    <p:sldId id="276" r:id="rId19"/>
    <p:sldId id="279" r:id="rId20"/>
    <p:sldId id="280" r:id="rId21"/>
    <p:sldId id="263" r:id="rId22"/>
    <p:sldId id="282" r:id="rId23"/>
    <p:sldId id="283" r:id="rId24"/>
    <p:sldId id="260" r:id="rId25"/>
    <p:sldId id="284" r:id="rId26"/>
    <p:sldId id="286" r:id="rId27"/>
    <p:sldId id="261" r:id="rId28"/>
    <p:sldId id="262" r:id="rId29"/>
    <p:sldId id="287" r:id="rId30"/>
    <p:sldId id="289" r:id="rId31"/>
    <p:sldId id="291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2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6554E-5ACF-4743-A9CA-92C8210B5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81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63B56-55F6-4935-AF72-142F44ABA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39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25225-3345-454D-B91B-FB21D0D16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870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8D951-86EC-4D11-9F86-0EF83319F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19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E694E-497F-467B-A027-57E7B42EC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8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C4D6C-B06A-44B0-9729-EAFB3EB6F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83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ACF0F-C7E0-4B06-948D-7DBA2FE63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6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752CE-C3CB-428F-A54B-1A81124AF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2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F2681-DEAB-42C9-9123-1B4B7CDBD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74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F299D-7532-42C9-B868-CD4445F2A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71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642C9-1AB4-4AC6-9E25-93CDB7A21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61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DE75B-7840-41CF-A301-6112467EC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3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38DE6-B846-4F10-9ECB-67627632E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5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E102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1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0ADBD0E-79C2-49F0-A8ED-4A0B14CC1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7772400" cy="792163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rgbClr val="FF66FF"/>
                </a:solidFill>
              </a:rPr>
              <a:t>Лекция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773238"/>
            <a:ext cx="7777162" cy="3865562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Специфические заболевания ЛОР-органов: инфекционные гранулемы.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9750" y="4149725"/>
            <a:ext cx="77041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endParaRPr lang="ru-RU" sz="20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Кафедра оториноларингологии ВГМУ</a:t>
            </a:r>
          </a:p>
          <a:p>
            <a:pPr algn="ctr">
              <a:defRPr/>
            </a:pPr>
            <a:endParaRPr lang="ru-RU" sz="20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sz="20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FF0000"/>
                </a:solidFill>
              </a:rPr>
              <a:t>Этиология и патогенез склеромы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964613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Склерома вызывается капсульным диплококком — клебсиеллой склеромы (палочка Фриша—Волковича).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Патоморфологическим субстратом заболевания является инфильтрат, состоящий из фиброзной соединительной ткани с большим количеством плазматических клеток и сосудов. Среди этих образований находятся специфические для склеромы клетки Микулича, в вакуолях протоплазмы и вне их располагаются палочки Волковича—Фриша.  Кроме того, в инфильтрате встречаются гиалиновые шары — тельца Русселя.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Инкубационный период заболевания длительный, при внедрении инфекции возникают катаральные явления, а через 3–5 лет обнаруживаются признаки заболевания.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b="1" i="1" smtClean="0">
                <a:solidFill>
                  <a:srgbClr val="FF0000"/>
                </a:solidFill>
              </a:rPr>
              <a:t>Формы склеромы:</a:t>
            </a:r>
            <a:r>
              <a:rPr lang="ru-RU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964613" cy="5589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folHlink"/>
                </a:solidFill>
              </a:rPr>
              <a:t>атрофическая;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folHlink"/>
                </a:solidFill>
              </a:rPr>
              <a:t>инфильтративная;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folHlink"/>
                </a:solidFill>
              </a:rPr>
              <a:t>Рубцовая.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i="1" dirty="0" smtClean="0">
                <a:solidFill>
                  <a:srgbClr val="FF0000"/>
                </a:solidFill>
              </a:rPr>
              <a:t>    Клиника:</a:t>
            </a:r>
            <a:r>
              <a:rPr lang="ru-RU" sz="2800" dirty="0" smtClean="0"/>
              <a:t> </a:t>
            </a:r>
            <a:r>
              <a:rPr lang="ru-RU" sz="2400" dirty="0" smtClean="0"/>
              <a:t>Заболевание развивается медленно, с самого начала принимая хроническое течение, без болей и повышения температуры; специфические </a:t>
            </a:r>
            <a:r>
              <a:rPr lang="ru-RU" sz="2400" dirty="0" err="1" smtClean="0"/>
              <a:t>склеромные</a:t>
            </a:r>
            <a:r>
              <a:rPr lang="ru-RU" sz="2400" dirty="0" smtClean="0"/>
              <a:t> изменения располагаются обычно симметрично и не проявляют склонности к распаду и изъязвлению, а подвергаются рубцеванию.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Наиболее частая локализация поражения при склероме — передние отделы носа, область хоан, </a:t>
            </a:r>
            <a:r>
              <a:rPr lang="ru-RU" sz="2400" dirty="0" err="1" smtClean="0"/>
              <a:t>подголосовое</a:t>
            </a:r>
            <a:r>
              <a:rPr lang="ru-RU" sz="2400" dirty="0" smtClean="0"/>
              <a:t> пространство гортани, бифуркация трахеи и бронхов, т. е. </a:t>
            </a:r>
            <a:r>
              <a:rPr lang="ru-RU" sz="2400" dirty="0" smtClean="0">
                <a:solidFill>
                  <a:schemeClr val="folHlink"/>
                </a:solidFill>
              </a:rPr>
              <a:t>места </a:t>
            </a:r>
            <a:r>
              <a:rPr lang="ru-RU" sz="2400" dirty="0" err="1" smtClean="0">
                <a:solidFill>
                  <a:schemeClr val="folHlink"/>
                </a:solidFill>
              </a:rPr>
              <a:t>физиологич</a:t>
            </a:r>
            <a:r>
              <a:rPr lang="ru-RU" sz="2400" dirty="0" smtClean="0">
                <a:solidFill>
                  <a:schemeClr val="folHlink"/>
                </a:solidFill>
              </a:rPr>
              <a:t>. сужений.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FF0000"/>
                </a:solidFill>
              </a:rPr>
              <a:t>Локализация склеромных очагов</a:t>
            </a:r>
          </a:p>
        </p:txBody>
      </p:sp>
      <p:pic>
        <p:nvPicPr>
          <p:cNvPr id="14339" name="Picture 3" descr="6-07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84313"/>
            <a:ext cx="3600450" cy="489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600200"/>
            <a:ext cx="4691062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Первоначально инфильтраты, а затем рубцы формируются преимущественно в местах физиологических сужений.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Диагностика склеромы: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1133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Проводится с учетом соответствующих </a:t>
            </a:r>
            <a:r>
              <a:rPr lang="ru-RU" sz="2800" dirty="0" smtClean="0">
                <a:solidFill>
                  <a:schemeClr val="folHlink"/>
                </a:solidFill>
              </a:rPr>
              <a:t>анамнестических данных, характерной   эндоскопической картины.</a:t>
            </a:r>
            <a:r>
              <a:rPr lang="ru-RU" sz="28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Определенную помощь в диагностике оказывает </a:t>
            </a:r>
            <a:r>
              <a:rPr lang="ru-RU" sz="2800" dirty="0" err="1" smtClean="0">
                <a:solidFill>
                  <a:schemeClr val="folHlink"/>
                </a:solidFill>
              </a:rPr>
              <a:t>трахеобронхоскопия</a:t>
            </a:r>
            <a:r>
              <a:rPr lang="ru-RU" sz="2800" dirty="0" smtClean="0">
                <a:solidFill>
                  <a:schemeClr val="folHlink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Обычно прибегают к постановке </a:t>
            </a:r>
            <a:r>
              <a:rPr lang="ru-RU" sz="2800" dirty="0" smtClean="0">
                <a:solidFill>
                  <a:schemeClr val="folHlink"/>
                </a:solidFill>
              </a:rPr>
              <a:t>серологических реакций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Вассермана</a:t>
            </a:r>
            <a:r>
              <a:rPr lang="ru-RU" sz="2800" dirty="0" smtClean="0"/>
              <a:t> и </a:t>
            </a:r>
            <a:r>
              <a:rPr lang="ru-RU" sz="2800" dirty="0" err="1" smtClean="0"/>
              <a:t>Борде</a:t>
            </a:r>
            <a:r>
              <a:rPr lang="ru-RU" sz="2800" dirty="0" smtClean="0"/>
              <a:t>—</a:t>
            </a:r>
            <a:r>
              <a:rPr lang="ru-RU" sz="2800" dirty="0" err="1" smtClean="0"/>
              <a:t>Жангу</a:t>
            </a:r>
            <a:r>
              <a:rPr lang="ru-RU" sz="2800" dirty="0" smtClean="0"/>
              <a:t> со </a:t>
            </a:r>
            <a:r>
              <a:rPr lang="ru-RU" sz="2800" dirty="0" err="1" smtClean="0"/>
              <a:t>склеромным</a:t>
            </a:r>
            <a:r>
              <a:rPr lang="ru-RU" sz="2800" dirty="0" smtClean="0"/>
              <a:t> антигеном.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Подспорьем в диагностике является </a:t>
            </a:r>
            <a:r>
              <a:rPr lang="ru-RU" sz="2800" dirty="0" smtClean="0">
                <a:solidFill>
                  <a:schemeClr val="folHlink"/>
                </a:solidFill>
              </a:rPr>
              <a:t>гистологическое исследование</a:t>
            </a:r>
            <a:r>
              <a:rPr lang="ru-RU" sz="2800" dirty="0" smtClean="0"/>
              <a:t> удаленного инфильтрата, в ткани которого обнаруживается бациллы Волковича—</a:t>
            </a:r>
            <a:r>
              <a:rPr lang="ru-RU" sz="2800" dirty="0" err="1" smtClean="0"/>
              <a:t>Фриша</a:t>
            </a:r>
            <a:r>
              <a:rPr lang="ru-RU" sz="2800" dirty="0" smtClean="0"/>
              <a:t> и клетки Микулича.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FF0000"/>
                </a:solidFill>
              </a:rPr>
              <a:t>Лечение склеромы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solidFill>
                  <a:srgbClr val="FF66FF"/>
                </a:solidFill>
              </a:rPr>
              <a:t>Консервативное: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— антибиотики (стрептомицин внутримышечно по 500 000 ЕД 2 раза в сутки, на курс 40–80 г.; левомицетин, тетрациклин, олеандомицин и др.);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—  препараты гиалуроновой кислоты: лидаза, гиалуронидаза, ронидаза;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— иммуномодуляторы.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solidFill>
                  <a:srgbClr val="FF66FF"/>
                </a:solidFill>
              </a:rPr>
              <a:t>Хирургическое: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— иссечение инфильтратов, рубцов и удаление их путем электрокоагуляции, лазерного воздействия, криодеструкции;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— при стенозе применяют бужирование гортани, трахеи.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i="1" smtClean="0">
                <a:solidFill>
                  <a:srgbClr val="FF0000"/>
                </a:solidFill>
              </a:rPr>
              <a:t>Туберкулез ЛОР-органов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• Заболевание вызывается микобактериями туберкулеза (бацилла Коха).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• Факторами риска являются: плохие социально-бытовые условия, тесный контакт с больным туберкулезом, иммуносупрессия.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• Первичным, как правило, является поражение легких или туберкулез лимфатических узлов (у детей).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i="1" smtClean="0">
                <a:solidFill>
                  <a:srgbClr val="FF0000"/>
                </a:solidFill>
              </a:rPr>
              <a:t>Туберкулез гортани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• </a:t>
            </a:r>
            <a:r>
              <a:rPr lang="ru-RU" sz="2800" i="1" dirty="0" smtClean="0"/>
              <a:t>Поражение гортани</a:t>
            </a:r>
            <a:r>
              <a:rPr lang="ru-RU" sz="2800" dirty="0" smtClean="0"/>
              <a:t> — наиболее частая локализация туберкулезного процесса в верхних дыхательных путях.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• Инфицирование гортани туберкулезными микобактериями происходит </a:t>
            </a:r>
            <a:r>
              <a:rPr lang="ru-RU" sz="2800" i="1" dirty="0" smtClean="0"/>
              <a:t>гематогенным,</a:t>
            </a:r>
            <a:r>
              <a:rPr lang="ru-RU" sz="2800" dirty="0" smtClean="0"/>
              <a:t> </a:t>
            </a:r>
            <a:r>
              <a:rPr lang="ru-RU" sz="2800" i="1" dirty="0" err="1" smtClean="0"/>
              <a:t>лимфогенным</a:t>
            </a:r>
            <a:r>
              <a:rPr lang="ru-RU" sz="2800" i="1" dirty="0" smtClean="0"/>
              <a:t> </a:t>
            </a:r>
            <a:r>
              <a:rPr lang="ru-RU" sz="2800" dirty="0" smtClean="0"/>
              <a:t>либо </a:t>
            </a:r>
            <a:r>
              <a:rPr lang="ru-RU" sz="2800" i="1" dirty="0" smtClean="0"/>
              <a:t>контактным</a:t>
            </a:r>
            <a:r>
              <a:rPr lang="ru-RU" sz="2800" dirty="0" smtClean="0"/>
              <a:t> путем.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• В развитии туберкулезного процесса в гортани различают </a:t>
            </a:r>
            <a:r>
              <a:rPr lang="ru-RU" sz="2800" i="1" dirty="0" smtClean="0">
                <a:solidFill>
                  <a:srgbClr val="FF66FF"/>
                </a:solidFill>
              </a:rPr>
              <a:t>три стадии:</a:t>
            </a:r>
            <a:r>
              <a:rPr lang="ru-RU" sz="2800" i="1" dirty="0" smtClean="0">
                <a:solidFill>
                  <a:schemeClr val="bg2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   </a:t>
            </a:r>
            <a:r>
              <a:rPr lang="ru-RU" sz="2800" dirty="0" smtClean="0">
                <a:solidFill>
                  <a:schemeClr val="folHlink"/>
                </a:solidFill>
              </a:rPr>
              <a:t>—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folHlink"/>
                </a:solidFill>
              </a:rPr>
              <a:t>образование инфильтрата;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folHlink"/>
                </a:solidFill>
              </a:rPr>
              <a:t>       — формирование язвы;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folHlink"/>
                </a:solidFill>
              </a:rPr>
              <a:t>       — поражение хрящей.</a:t>
            </a:r>
            <a:r>
              <a:rPr lang="ru-RU" sz="2800" dirty="0" smtClean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FF0000"/>
                </a:solidFill>
              </a:rPr>
              <a:t>Туберкулез правой голосовой складки</a:t>
            </a:r>
          </a:p>
        </p:txBody>
      </p:sp>
      <p:pic>
        <p:nvPicPr>
          <p:cNvPr id="19459" name="Picture 3" descr="6-0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4392613" cy="4608512"/>
          </a:xfrm>
          <a:solidFill>
            <a:srgbClr val="FF339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Гиперемия и инфильтрация правых голосовой и вестибулярной складок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FF0000"/>
                </a:solidFill>
              </a:rPr>
              <a:t>Туберкулез гортани — изъязвление</a:t>
            </a:r>
          </a:p>
        </p:txBody>
      </p:sp>
      <p:pic>
        <p:nvPicPr>
          <p:cNvPr id="20483" name="Picture 3" descr="6-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4321175" cy="4679950"/>
          </a:xfrm>
          <a:solidFill>
            <a:srgbClr val="FF339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Поражение правого черпаловидного хряща, голосовой складки и надгортанника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FF0000"/>
                </a:solidFill>
              </a:rPr>
              <a:t>Диагностика туберкулезного ларингита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686800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Для туберкулезного ларингита характерно одностороннее поражение, гиперемия или инфильтрация голосовой складки. Основой дифференциальной диагностики с </a:t>
            </a:r>
            <a:r>
              <a:rPr lang="ru-RU" sz="2400" smtClean="0">
                <a:solidFill>
                  <a:schemeClr val="folHlink"/>
                </a:solidFill>
              </a:rPr>
              <a:t>опухолевым процессом</a:t>
            </a:r>
            <a:r>
              <a:rPr lang="ru-RU" sz="2400" smtClean="0"/>
              <a:t> в гортани являются результаты биопсии.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При неспецифическом воспалении гортани обычно наблюдается двустороннее поражение ее, то же бывает и при </a:t>
            </a:r>
            <a:r>
              <a:rPr lang="ru-RU" sz="2400" smtClean="0">
                <a:solidFill>
                  <a:schemeClr val="folHlink"/>
                </a:solidFill>
              </a:rPr>
              <a:t>сифилитическом поражении гортани.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Для диагностики туберкулезного поражения важно </a:t>
            </a:r>
            <a:r>
              <a:rPr lang="ru-RU" sz="2400" smtClean="0">
                <a:solidFill>
                  <a:schemeClr val="folHlink"/>
                </a:solidFill>
              </a:rPr>
              <a:t>проведение исследования мокроты на микобактерии туберкулеза и рентгенологического исследования</a:t>
            </a:r>
            <a:r>
              <a:rPr lang="ru-RU" sz="2400" smtClean="0"/>
              <a:t> органов грудной клетки.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600" b="1" i="1" smtClean="0">
                <a:solidFill>
                  <a:srgbClr val="FF0000"/>
                </a:solidFill>
              </a:rPr>
              <a:t>Основные вопросы: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● Этиология, патогенез, клиника, диагностика и лечение при отдельных заболеваниях: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— болезнь Вегенера;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— склерома;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— туберкулез;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— сифилис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FF0000"/>
                </a:solidFill>
              </a:rPr>
              <a:t>Туберкулез носа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964613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i="1" smtClean="0"/>
              <a:t>Туберкулез носа</a:t>
            </a:r>
            <a:r>
              <a:rPr lang="ru-RU" sz="2400" smtClean="0"/>
              <a:t> первоначально  обычно локализуется в передних отделах полости носа — в преддверии, на перегородке, на слизистой оболочке носовых раковин.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В начальной стадии заболевания  — обильные выделения из носа, образование корок и ощущение заложенности. Появляется узелковый инфильтрат, быстро изъязвляющийся, нередко с формированием </a:t>
            </a:r>
            <a:r>
              <a:rPr lang="ru-RU" sz="2400" i="1" smtClean="0">
                <a:solidFill>
                  <a:srgbClr val="FF66FF"/>
                </a:solidFill>
              </a:rPr>
              <a:t>перфорации в хрящевом отделе</a:t>
            </a:r>
            <a:r>
              <a:rPr lang="ru-RU" sz="2400" smtClean="0"/>
              <a:t> перегородки носа.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При распаде инфильтратов и образовании язв наблюдается гнойное отделяемое с примесью крови. Риноскопически язвы определяются как дефект слизистой оболочки, на дне которого расположены вялые грануляции.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FF33CC"/>
                </a:solidFill>
              </a:rPr>
              <a:t/>
            </a:r>
            <a:br>
              <a:rPr lang="ru-RU" sz="3200" b="1" i="1" smtClean="0">
                <a:solidFill>
                  <a:srgbClr val="FF33CC"/>
                </a:solidFill>
              </a:rPr>
            </a:br>
            <a:r>
              <a:rPr lang="ru-RU" sz="3200" b="1" i="1" smtClean="0">
                <a:solidFill>
                  <a:srgbClr val="FF33CC"/>
                </a:solidFill>
              </a:rPr>
              <a:t/>
            </a:r>
            <a:br>
              <a:rPr lang="ru-RU" sz="3200" b="1" i="1" smtClean="0">
                <a:solidFill>
                  <a:srgbClr val="FF33CC"/>
                </a:solidFill>
              </a:rPr>
            </a:br>
            <a:r>
              <a:rPr lang="ru-RU" sz="3200" b="1" i="1" smtClean="0">
                <a:solidFill>
                  <a:srgbClr val="FF33CC"/>
                </a:solidFill>
              </a:rPr>
              <a:t>Туберкулез глотки – бугорковые высыпания </a:t>
            </a:r>
            <a:br>
              <a:rPr lang="ru-RU" sz="3200" b="1" i="1" smtClean="0">
                <a:solidFill>
                  <a:srgbClr val="FF33CC"/>
                </a:solidFill>
              </a:rPr>
            </a:br>
            <a:r>
              <a:rPr lang="ru-RU" smtClean="0"/>
              <a:t>                             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 smtClean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Туберкуломы на дужках, на миндалине и задней стенке глотки</a:t>
            </a:r>
          </a:p>
        </p:txBody>
      </p:sp>
      <p:pic>
        <p:nvPicPr>
          <p:cNvPr id="23557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41052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FF33CC"/>
                </a:solidFill>
              </a:rPr>
              <a:t>Туберкулез глотки — язвенное поражение 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— Туберкулезные язвы располагаются на нёбных дужках, на слизистой оболочке задней стенки глотки, имеют неровные фестончатые подрытые края и бледно-розовую окраску;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— поверхность язв покрыта гнойным налетом, под которым определяются бледные, вялые грануляции;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— отмечается резкая болезненность при глотании не только твердой пищи, но и воды. </a:t>
            </a:r>
          </a:p>
        </p:txBody>
      </p:sp>
      <p:pic>
        <p:nvPicPr>
          <p:cNvPr id="24580" name="Picture 7" descr="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4105275" cy="4392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smtClean="0">
                <a:solidFill>
                  <a:srgbClr val="FF0000"/>
                </a:solidFill>
              </a:rPr>
              <a:t>Туберкулез уха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13787" cy="57324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i="1" smtClean="0"/>
              <a:t>Туберкулез уха</a:t>
            </a:r>
            <a:r>
              <a:rPr lang="ru-RU" sz="2400" b="1" smtClean="0"/>
              <a:t> </a:t>
            </a:r>
            <a:r>
              <a:rPr lang="ru-RU" sz="2400" smtClean="0"/>
              <a:t>встречается сравнительно редко, обычно при гематогенном диссеминированном туберкулезе легких.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В раннем детском возрасте возможно поражение сосцевидного отростка без предшествующего воспаления в барабанной полости.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В развитии туберкулезного среднего отита важная роль принадлежит вторичному инфицированию гноеродными микроорганизмами.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При поражении барабанной перепонки в толще ее возникают изолированные очаги в виде бугорков, распад которых ведет в дальнейшем к образованию </a:t>
            </a:r>
            <a:r>
              <a:rPr lang="ru-RU" sz="2400" i="1" smtClean="0">
                <a:solidFill>
                  <a:srgbClr val="FF66FF"/>
                </a:solidFill>
              </a:rPr>
              <a:t>множественных перфораций</a:t>
            </a:r>
            <a:r>
              <a:rPr lang="ru-RU" sz="2400" smtClean="0">
                <a:solidFill>
                  <a:srgbClr val="FF66FF"/>
                </a:solidFill>
              </a:rPr>
              <a:t>.</a:t>
            </a:r>
            <a:r>
              <a:rPr lang="ru-RU" sz="2400" smtClean="0"/>
              <a:t> Распространение процесса на кость приводит к разрушению костной ткани.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3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304" name="Rectangle 1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sp>
        <p:nvSpPr>
          <p:cNvPr id="12305" name="Rectangle 17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sp>
        <p:nvSpPr>
          <p:cNvPr id="12306" name="Rectangle 18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 smtClean="0"/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smtClean="0">
                <a:solidFill>
                  <a:srgbClr val="FF0000"/>
                </a:solidFill>
              </a:rPr>
              <a:t>Сифилис ЛОР-органов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13787" cy="55451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</a:rPr>
              <a:t>    Сифилис — хроническое инфекционное заболевание, вызываемое бледной спирохетой, характеризующееся поражением кожи, слизистых оболочек, внутренних органов, костей, нервной системы. </a:t>
            </a:r>
          </a:p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Заражение происходит чаще </a:t>
            </a:r>
            <a:r>
              <a:rPr lang="ru-RU" sz="2400" b="1" i="1" dirty="0" smtClean="0">
                <a:solidFill>
                  <a:schemeClr val="folHlink"/>
                </a:solidFill>
                <a:latin typeface="Times New Roman" pitchFamily="18" charset="0"/>
              </a:rPr>
              <a:t>половым путем</a:t>
            </a:r>
            <a:r>
              <a:rPr lang="ru-RU" sz="2400" b="1" dirty="0" smtClean="0">
                <a:latin typeface="Times New Roman" pitchFamily="18" charset="0"/>
              </a:rPr>
              <a:t>, реже возможен </a:t>
            </a:r>
            <a:r>
              <a:rPr lang="ru-RU" sz="24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внеполовой</a:t>
            </a:r>
            <a:r>
              <a:rPr lang="ru-RU" sz="2400" b="1" i="1" dirty="0" smtClean="0">
                <a:latin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</a:rPr>
              <a:t>в частности, в результате заноса инфекции плохо дезинфицированными инструментами, ранее использованными при обследовании больного сифилисом. </a:t>
            </a:r>
          </a:p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Инкубацонный</a:t>
            </a:r>
            <a:r>
              <a:rPr lang="ru-RU" sz="2400" b="1" dirty="0" smtClean="0">
                <a:latin typeface="Times New Roman" pitchFamily="18" charset="0"/>
              </a:rPr>
              <a:t> период в среднем 3 недели, затем на месте внедрения инфекции появляется красноватое пятно или папула, которая в течение нескольких дней увеличивается и уплотняется — формируется </a:t>
            </a:r>
            <a:r>
              <a:rPr lang="ru-RU" sz="2400" b="1" i="1" dirty="0" smtClean="0">
                <a:solidFill>
                  <a:schemeClr val="folHlink"/>
                </a:solidFill>
                <a:latin typeface="Times New Roman" pitchFamily="18" charset="0"/>
              </a:rPr>
              <a:t>первичный сифилид</a:t>
            </a:r>
            <a:r>
              <a:rPr lang="ru-RU" sz="2400" b="1" dirty="0" smtClean="0">
                <a:solidFill>
                  <a:schemeClr val="folHlink"/>
                </a:solidFill>
                <a:latin typeface="Times New Roman" pitchFamily="18" charset="0"/>
              </a:rPr>
              <a:t> (</a:t>
            </a:r>
            <a:r>
              <a:rPr lang="ru-RU" sz="2400" b="1" i="1" dirty="0" smtClean="0">
                <a:solidFill>
                  <a:schemeClr val="folHlink"/>
                </a:solidFill>
                <a:latin typeface="Times New Roman" pitchFamily="18" charset="0"/>
              </a:rPr>
              <a:t>твердый шанкр</a:t>
            </a:r>
            <a:r>
              <a:rPr lang="ru-RU" sz="2400" b="1" dirty="0" smtClean="0">
                <a:solidFill>
                  <a:schemeClr val="folHlink"/>
                </a:solidFill>
                <a:latin typeface="Times New Roman" pitchFamily="18" charset="0"/>
              </a:rPr>
              <a:t>),</a:t>
            </a:r>
            <a:r>
              <a:rPr lang="ru-RU" sz="2400" b="1" dirty="0" smtClean="0">
                <a:latin typeface="Times New Roman" pitchFamily="18" charset="0"/>
              </a:rPr>
              <a:t> в центре которого образуется язва.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FF0000"/>
                </a:solidFill>
              </a:rPr>
              <a:t>Сифилис ЛОР-органов (продолжение)</a:t>
            </a:r>
            <a:r>
              <a:rPr lang="ru-RU" sz="4000" smtClean="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Через 6–7 недель после развития твердого шанкра появляются признаки </a:t>
            </a:r>
            <a:r>
              <a:rPr lang="ru-RU" sz="2400" i="1" smtClean="0">
                <a:solidFill>
                  <a:schemeClr val="folHlink"/>
                </a:solidFill>
              </a:rPr>
              <a:t>вторичного сифилиса</a:t>
            </a:r>
            <a:r>
              <a:rPr lang="ru-RU" sz="2400" smtClean="0"/>
              <a:t> — специфические сифилитические высыпания в виде розеолезных, папулезных и пустулезных образований на коже и слизистых оболочках.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i="1" smtClean="0">
                <a:solidFill>
                  <a:schemeClr val="folHlink"/>
                </a:solidFill>
              </a:rPr>
              <a:t>Третичная форма</a:t>
            </a:r>
            <a:r>
              <a:rPr lang="ru-RU" sz="2400" smtClean="0"/>
              <a:t> сифилиса характеризуется образованием </a:t>
            </a:r>
            <a:r>
              <a:rPr lang="ru-RU" sz="2400" i="1" smtClean="0">
                <a:solidFill>
                  <a:schemeClr val="folHlink"/>
                </a:solidFill>
              </a:rPr>
              <a:t>диффузных инфильтратов</a:t>
            </a:r>
            <a:r>
              <a:rPr lang="ru-RU" sz="2400" smtClean="0">
                <a:solidFill>
                  <a:schemeClr val="folHlink"/>
                </a:solidFill>
              </a:rPr>
              <a:t> или </a:t>
            </a:r>
            <a:r>
              <a:rPr lang="ru-RU" sz="2400" i="1" smtClean="0">
                <a:solidFill>
                  <a:schemeClr val="folHlink"/>
                </a:solidFill>
              </a:rPr>
              <a:t>гуммы с распадом</a:t>
            </a:r>
            <a:r>
              <a:rPr lang="ru-RU" sz="2400" smtClean="0">
                <a:solidFill>
                  <a:schemeClr val="folHlink"/>
                </a:solidFill>
              </a:rPr>
              <a:t>.</a:t>
            </a:r>
            <a:r>
              <a:rPr lang="ru-RU" sz="2400" smtClean="0"/>
              <a:t> Гумма может локализоваться в слизистой оболочке, в кости, надкостнице и хряще; при этом происходит некроз костной ткани с образованием секвестров.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i="1" smtClean="0">
                <a:solidFill>
                  <a:srgbClr val="FF0000"/>
                </a:solidFill>
              </a:rPr>
              <a:t>Сифилитическая ангина</a:t>
            </a:r>
            <a:r>
              <a:rPr lang="ru-RU" smtClean="0"/>
              <a:t> </a:t>
            </a:r>
            <a:r>
              <a:rPr lang="ru-RU" sz="3200" b="1" i="1" smtClean="0">
                <a:solidFill>
                  <a:srgbClr val="FF0000"/>
                </a:solidFill>
              </a:rPr>
              <a:t>(вторичный сифилис глотки):</a:t>
            </a:r>
            <a:r>
              <a:rPr lang="ru-RU" smtClean="0"/>
              <a:t/>
            </a:r>
            <a:br>
              <a:rPr lang="ru-RU" smtClean="0"/>
            </a:br>
            <a:r>
              <a:rPr lang="ru-RU" sz="2000" i="1" smtClean="0">
                <a:solidFill>
                  <a:srgbClr val="FF0000"/>
                </a:solidFill>
              </a:rPr>
              <a:t>(Бессараб А.П., 2007)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 smtClean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разлитая припухлость на фоне гиперемии медно-красного цвета, которая распространяется на нёбные дужки, слизистую оболочку мягкого и твердого нёба </a:t>
            </a: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4176712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i="1" smtClean="0">
                <a:solidFill>
                  <a:srgbClr val="FF33CC"/>
                </a:solidFill>
              </a:rPr>
              <a:t>Третичный сифилис глотки – твердый шанкр, язвенная форма</a:t>
            </a:r>
            <a:r>
              <a:rPr lang="ru-RU" smtClean="0"/>
              <a:t>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316413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Кратерообразная глубокая гуммозная язва мягкого и твердого неба, распространяющаяся на костную ткань. </a:t>
            </a:r>
          </a:p>
          <a:p>
            <a:pPr eaLnBrk="1" hangingPunct="1">
              <a:defRPr/>
            </a:pPr>
            <a:r>
              <a:rPr lang="ru-RU" sz="2400" smtClean="0"/>
              <a:t>Дно язвы покрыто гноем и тканевым распадом, края окружены валиком плотного инфильтрата</a:t>
            </a:r>
          </a:p>
        </p:txBody>
      </p:sp>
      <p:pic>
        <p:nvPicPr>
          <p:cNvPr id="30725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45005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smtClean="0">
                <a:solidFill>
                  <a:srgbClr val="FF0000"/>
                </a:solidFill>
              </a:rPr>
              <a:t>Лечение сифилиса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latin typeface="Times New Roman" pitchFamily="18" charset="0"/>
              </a:rPr>
              <a:t>Основу этиотропной терапии при всех стадиях сифилиса составляют препараты пенициллина, в первую очередь — бензинпенициллина натриевая соль.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latin typeface="Times New Roman" pitchFamily="18" charset="0"/>
              </a:rPr>
              <a:t>При непереносимости  бензилпенициллина и в начальной фазе лечения позднего висцерального сифилиса используют препараты резерва: эритромицин, тетрациклин, доксициклин, цефтриаксон.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>
                <a:latin typeface="Times New Roman" pitchFamily="18" charset="0"/>
              </a:rPr>
              <a:t>Местно при поражении носа рекомендуется носовой душ раствором гидрокарбоната натрия, промывание полости носа </a:t>
            </a:r>
            <a:r>
              <a:rPr lang="ru-RU" sz="2800" i="1" smtClean="0">
                <a:latin typeface="Times New Roman" pitchFamily="18" charset="0"/>
              </a:rPr>
              <a:t>0,1%-ным</a:t>
            </a:r>
            <a:r>
              <a:rPr lang="ru-RU" sz="2800" smtClean="0">
                <a:latin typeface="Times New Roman" pitchFamily="18" charset="0"/>
              </a:rPr>
              <a:t> раствором перманганата калия. При поражении глотки применяют полоскание слабодезинфицирующими растворами перекиси водорода, отвара ромашки и др.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7813"/>
            <a:ext cx="8075612" cy="8477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Общая характеристика.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507412" cy="5005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• </a:t>
            </a:r>
            <a:r>
              <a:rPr lang="ru-RU" sz="2800" dirty="0" smtClean="0"/>
              <a:t>Общим для этих заболеваний является </a:t>
            </a:r>
            <a:r>
              <a:rPr lang="ru-RU" sz="2800" i="1" dirty="0" smtClean="0">
                <a:solidFill>
                  <a:schemeClr val="folHlink"/>
                </a:solidFill>
              </a:rPr>
              <a:t>образование гранулем</a:t>
            </a:r>
            <a:r>
              <a:rPr lang="ru-RU" sz="2800" i="1" dirty="0" smtClean="0"/>
              <a:t>. </a:t>
            </a:r>
            <a:r>
              <a:rPr lang="ru-RU" sz="2800" dirty="0" smtClean="0"/>
              <a:t>Последние представляют собой ограниченные, своеобразно построенные морфологические структуры — узелки (бугорки) продуктивного воспаления, состоящие из клеток молодой соединительной ткани.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• Обычно гранулемы возникают как проявление различных инфекционных заболеваний, однако они могут образоваться и при воздействии вредных химических веществ.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sz="3200" b="1" i="1">
                <a:solidFill>
                  <a:srgbClr val="FF0000"/>
                </a:solidFill>
              </a:rPr>
              <a:t>Моноцитарная ангина, которая может быть одним из начальных проявлений ВИЧ-инфекции </a:t>
            </a:r>
            <a:br>
              <a:rPr lang="ru-RU" sz="3200" b="1" i="1">
                <a:solidFill>
                  <a:srgbClr val="FF0000"/>
                </a:solidFill>
              </a:rPr>
            </a:br>
            <a:r>
              <a:rPr lang="ru-RU" sz="1800" b="1" i="1">
                <a:solidFill>
                  <a:srgbClr val="FF0000"/>
                </a:solidFill>
              </a:rPr>
              <a:t> (по Т.П. Бессарабу, 2007)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16113"/>
            <a:ext cx="4897438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sz="3200" b="1" i="1">
                <a:solidFill>
                  <a:srgbClr val="FF0000"/>
                </a:solidFill>
              </a:rPr>
              <a:t>Синдром Ханта, </a:t>
            </a:r>
            <a:r>
              <a:rPr lang="en-US" sz="3200" b="1" i="1">
                <a:solidFill>
                  <a:srgbClr val="FF0000"/>
                </a:solidFill>
              </a:rPr>
              <a:t>Herpes Zoster oticus</a:t>
            </a:r>
            <a:endParaRPr lang="ru-RU" sz="400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00213"/>
            <a:ext cx="4535488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i="1">
                <a:solidFill>
                  <a:srgbClr val="FF0000"/>
                </a:solidFill>
              </a:rPr>
              <a:t>Герпетическое поражение кожи лба</a:t>
            </a:r>
            <a:endParaRPr lang="ru-RU" sz="400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5688013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sz="4000" b="1" i="1">
                <a:solidFill>
                  <a:srgbClr val="FF0000"/>
                </a:solidFill>
              </a:rPr>
              <a:t>Кандидоз полости рта</a:t>
            </a:r>
            <a:endParaRPr lang="ru-RU" sz="480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1557338"/>
            <a:ext cx="4505325" cy="487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>
              <a:defRPr/>
            </a:pPr>
            <a:r>
              <a:rPr lang="ru-RU" sz="3200" b="1" i="1">
                <a:solidFill>
                  <a:srgbClr val="FF0000"/>
                </a:solidFill>
              </a:rPr>
              <a:t/>
            </a:r>
            <a:br>
              <a:rPr lang="ru-RU" sz="3200" b="1" i="1">
                <a:solidFill>
                  <a:srgbClr val="FF0000"/>
                </a:solidFill>
              </a:rPr>
            </a:br>
            <a:r>
              <a:rPr lang="ru-RU" sz="3200" b="1" i="1">
                <a:solidFill>
                  <a:srgbClr val="FF0000"/>
                </a:solidFill>
              </a:rPr>
              <a:t>Псевдомембранозный орофарингеальный кандидоз</a:t>
            </a:r>
            <a:endParaRPr lang="ru-RU" sz="4000"/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2133600"/>
            <a:ext cx="4319587" cy="446405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i="1">
                <a:solidFill>
                  <a:srgbClr val="FF0000"/>
                </a:solidFill>
              </a:rPr>
              <a:t>Герпетическая инфекция — афтозный тонзиллофарингит</a:t>
            </a:r>
            <a:endParaRPr lang="ru-RU" sz="1800" i="1">
              <a:solidFill>
                <a:srgbClr val="FF0000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ru-RU" sz="280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600200"/>
            <a:ext cx="4176713" cy="4530725"/>
          </a:xfrm>
        </p:spPr>
        <p:txBody>
          <a:bodyPr/>
          <a:lstStyle/>
          <a:p>
            <a:pPr>
              <a:defRPr/>
            </a:pPr>
            <a:r>
              <a:rPr lang="ru-RU" sz="2800"/>
              <a:t> Важным признаком СПИДа является </a:t>
            </a:r>
            <a:r>
              <a:rPr lang="ru-RU" sz="2800" i="1"/>
              <a:t>длящаяся более 1 месяца герпетическая инфекция, </a:t>
            </a:r>
            <a:r>
              <a:rPr lang="ru-RU" sz="2800"/>
              <a:t>поражающая слизистую оболочку полости рта и глотки. 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475297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sz="3200" b="1" i="1">
                <a:solidFill>
                  <a:srgbClr val="FF0000"/>
                </a:solidFill>
              </a:rPr>
              <a:t>Парааурикулярный кандидозный дерматит</a:t>
            </a:r>
            <a:endParaRPr lang="ru-RU" sz="400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557338"/>
            <a:ext cx="532923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i="1">
                <a:solidFill>
                  <a:srgbClr val="FF0000"/>
                </a:solidFill>
              </a:rPr>
              <a:t>Саркома Капоши лица и шеи</a:t>
            </a:r>
            <a:endParaRPr lang="ru-RU" sz="4000"/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600200"/>
            <a:ext cx="4643437" cy="4530725"/>
          </a:xfrm>
        </p:spPr>
        <p:txBody>
          <a:bodyPr/>
          <a:lstStyle/>
          <a:p>
            <a:pPr>
              <a:defRPr/>
            </a:pPr>
            <a:r>
              <a:rPr lang="ru-RU" sz="2400"/>
              <a:t>На коже головы и шеи появляются красные или гиперпигментированные пятна, которые в последующем трансформируются сначала в папулы и бляшки, а затем сливаются и образуют инфильтраты.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40322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i="1">
                <a:solidFill>
                  <a:srgbClr val="FF0000"/>
                </a:solidFill>
              </a:rPr>
              <a:t>Саркома Капоши полости рта</a:t>
            </a:r>
            <a:r>
              <a:rPr lang="ru-RU" sz="4000">
                <a:solidFill>
                  <a:srgbClr val="FF0000"/>
                </a:solidFill>
              </a:rPr>
              <a:t> </a:t>
            </a:r>
            <a:br>
              <a:rPr lang="ru-RU" sz="4000">
                <a:solidFill>
                  <a:srgbClr val="FF0000"/>
                </a:solidFill>
              </a:rPr>
            </a:br>
            <a:r>
              <a:rPr lang="ru-RU" sz="1800" b="1" i="1">
                <a:solidFill>
                  <a:srgbClr val="FF0000"/>
                </a:solidFill>
              </a:rPr>
              <a:t>(Бессараб Т.П., 2007)</a:t>
            </a:r>
            <a:r>
              <a:rPr lang="ru-RU" sz="4000"/>
              <a:t>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ru-RU" sz="280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316413" cy="4530725"/>
          </a:xfrm>
        </p:spPr>
        <p:txBody>
          <a:bodyPr/>
          <a:lstStyle/>
          <a:p>
            <a:pPr>
              <a:defRPr/>
            </a:pPr>
            <a:r>
              <a:rPr lang="ru-RU" sz="2800"/>
              <a:t>На твердом нёбе или деснах выявляются несколько эритематозных голубоватых или фиолетовых пятен или бляшек, иногда с изъязвлениями.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4249738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675688" cy="919162"/>
          </a:xfrm>
        </p:spPr>
        <p:txBody>
          <a:bodyPr/>
          <a:lstStyle/>
          <a:p>
            <a:pPr>
              <a:defRPr/>
            </a:pPr>
            <a:r>
              <a:rPr lang="ru-RU" sz="3200" b="1" i="1">
                <a:solidFill>
                  <a:srgbClr val="FF0000"/>
                </a:solidFill>
              </a:rPr>
              <a:t>Волосистая лейкоплакия языка</a:t>
            </a:r>
            <a:endParaRPr lang="ru-RU" sz="400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2136775"/>
            <a:ext cx="404812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2136775"/>
            <a:ext cx="404812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2136775"/>
            <a:ext cx="404812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5329238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i="1" smtClean="0">
                <a:solidFill>
                  <a:srgbClr val="FF0000"/>
                </a:solidFill>
              </a:rPr>
              <a:t>Болезнь Вегенера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Это системный некротический гранулематозный васкулит с преимущественным первичным поражением верхних дыхательных путей и последующим вовлечением в процесс висцеральных органов (чаще — легких и почек).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Принципиально важным является то, что начальные проявления гранулематоза Вегенера чаще  связаны с поражением верхних дыхательных путей. Поэтому ранняя диагностика заболевания во многом зависит от оториноларинголога.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FF0000"/>
                </a:solidFill>
              </a:rPr>
              <a:t>Клиническая симптоматика болезни Вегенера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964612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Различают </a:t>
            </a:r>
            <a:r>
              <a:rPr lang="ru-RU" sz="2400" i="1" smtClean="0">
                <a:solidFill>
                  <a:schemeClr val="folHlink"/>
                </a:solidFill>
              </a:rPr>
              <a:t>острое, подострое и хроническое</a:t>
            </a:r>
            <a:r>
              <a:rPr lang="ru-RU" sz="2400" smtClean="0"/>
              <a:t> течение заболевания. Чем острее начало заболевания, тем тяжелее его дальнейшее течение, быстрее наступает генерализация процесса.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В развитии гранулематоза выделяют </a:t>
            </a:r>
            <a:r>
              <a:rPr lang="ru-RU" sz="2400" i="1" smtClean="0">
                <a:solidFill>
                  <a:schemeClr val="folHlink"/>
                </a:solidFill>
              </a:rPr>
              <a:t>три периода</a:t>
            </a:r>
            <a:r>
              <a:rPr lang="ru-RU" sz="2400" i="1" smtClean="0"/>
              <a:t>:</a:t>
            </a:r>
            <a:r>
              <a:rPr lang="ru-RU" sz="2400" smtClean="0"/>
              <a:t>   — </a:t>
            </a:r>
            <a:r>
              <a:rPr lang="ru-RU" sz="2400" smtClean="0">
                <a:solidFill>
                  <a:schemeClr val="folHlink"/>
                </a:solidFill>
              </a:rPr>
              <a:t>начальный,</a:t>
            </a:r>
            <a:r>
              <a:rPr lang="ru-RU" sz="2400" smtClean="0"/>
              <a:t> с локальными изменениями верхних дыхательных путей, иногда уха и глаз;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— </a:t>
            </a:r>
            <a:r>
              <a:rPr lang="ru-RU" sz="2400" smtClean="0">
                <a:solidFill>
                  <a:schemeClr val="folHlink"/>
                </a:solidFill>
              </a:rPr>
              <a:t>период генерализации</a:t>
            </a:r>
            <a:r>
              <a:rPr lang="ru-RU" sz="2400" smtClean="0"/>
              <a:t> с поражением внутренних органов (чаще легких и почек);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— </a:t>
            </a:r>
            <a:r>
              <a:rPr lang="ru-RU" sz="2400" smtClean="0">
                <a:solidFill>
                  <a:schemeClr val="folHlink"/>
                </a:solidFill>
              </a:rPr>
              <a:t>терминальный</a:t>
            </a:r>
            <a:r>
              <a:rPr lang="ru-RU" sz="2400" smtClean="0"/>
              <a:t> — с развитием почечной или легочно-сердечной недостаточности.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FF0000"/>
                </a:solidFill>
              </a:rPr>
              <a:t>Местные проявления болезни Вегенера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Наиболее постоянным симптомом при болезни Вегенера на ранней стадии является образование гнойно-кровянистых корок на слизистой оболочке носа. Корки имеют буро-коричневый цвет и удаляются из полости носа в виде слепков.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Слизистая оболочка после удаления корок имеет довольно характерный вид: она истончена, красно-синюшного цвета, в отдельных местах покрыта кровоточащими грануляциями.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Характерным является наличие изъязвленной слизистой оболочки в передних отделах перегородки носа, нередко здесь возникает перфорация  с поражением хрящевого, а затем и костного отделов перегородки, развивается седловидная деформация носа.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569325" cy="5048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FF0000"/>
                </a:solidFill>
              </a:rPr>
              <a:t>Диагностика гранулематоза Вегенера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964612" cy="5545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• Крайне важной является </a:t>
            </a:r>
            <a:r>
              <a:rPr lang="ru-RU" sz="2400" i="1" smtClean="0">
                <a:solidFill>
                  <a:schemeClr val="folHlink"/>
                </a:solidFill>
              </a:rPr>
              <a:t>адекватная оценка изменений со стороны верхних дыхательных путей</a:t>
            </a:r>
            <a:r>
              <a:rPr lang="ru-RU" sz="2400" smtClean="0"/>
              <a:t>, особенно носа и околоносовых пазух.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• </a:t>
            </a:r>
            <a:r>
              <a:rPr lang="ru-RU" sz="2400" i="1" smtClean="0">
                <a:solidFill>
                  <a:schemeClr val="folHlink"/>
                </a:solidFill>
              </a:rPr>
              <a:t>Биопсия тканей</a:t>
            </a:r>
            <a:r>
              <a:rPr lang="ru-RU" sz="2400" smtClean="0"/>
              <a:t> также помогает диагностировать гранулематоз Вегенера. Образец ткани рекомендуется брать из зоны изъязвления диаметром более 5 мм. Гистологически заболевание характеризуется гранулематозным воспалением, фокальным некрозом, фибриноподобной дегенерацией и появлением многоядерных гигантских клеток.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• Важное значение для диагностики гранулематоза Вегенера имеет </a:t>
            </a:r>
            <a:r>
              <a:rPr lang="ru-RU" sz="2400" i="1" smtClean="0"/>
              <a:t>определение </a:t>
            </a:r>
            <a:r>
              <a:rPr lang="ru-RU" sz="2400" i="1" smtClean="0">
                <a:solidFill>
                  <a:schemeClr val="folHlink"/>
                </a:solidFill>
              </a:rPr>
              <a:t>антинейтрофильных цитоплазматических антител</a:t>
            </a:r>
            <a:r>
              <a:rPr lang="ru-RU" sz="2400" smtClean="0">
                <a:solidFill>
                  <a:schemeClr val="folHlink"/>
                </a:solidFill>
              </a:rPr>
              <a:t> (АНЦА),</a:t>
            </a:r>
            <a:r>
              <a:rPr lang="ru-RU" sz="2400" smtClean="0"/>
              <a:t> которые обнаруживаются у 40–99% больных; чаще — у больных с активным генерализованным процессом.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FF0000"/>
                </a:solidFill>
              </a:rPr>
              <a:t>Лечение гранулематоза Вегенера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713788" cy="52562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Основано на применении цитостатиков в сочетании с кортикостероидами: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— </a:t>
            </a:r>
            <a:r>
              <a:rPr lang="ru-RU" sz="2400" smtClean="0">
                <a:solidFill>
                  <a:schemeClr val="folHlink"/>
                </a:solidFill>
              </a:rPr>
              <a:t>циклофосфамид </a:t>
            </a:r>
            <a:r>
              <a:rPr lang="ru-RU" sz="2400" smtClean="0"/>
              <a:t>2 мг/кг/сут внутрь, лечение продолжают не менее 1 года после достижения стойкой ремиссии, затем его дозу снижают на </a:t>
            </a:r>
            <a:br>
              <a:rPr lang="ru-RU" sz="2400" smtClean="0"/>
            </a:br>
            <a:r>
              <a:rPr lang="ru-RU" sz="2400" smtClean="0"/>
              <a:t>25 мг каждые 2–3 месяца;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— </a:t>
            </a:r>
            <a:r>
              <a:rPr lang="ru-RU" sz="2400" smtClean="0">
                <a:solidFill>
                  <a:schemeClr val="folHlink"/>
                </a:solidFill>
              </a:rPr>
              <a:t>преднизолон</a:t>
            </a:r>
            <a:r>
              <a:rPr lang="ru-RU" sz="2400" smtClean="0"/>
              <a:t> назначают в дозе 1 мг/кг/день, после развития явного улучшения доза преднизолона постепенно снижается с попыткой последующей отмены;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— в качестве базисной терапии используют также </a:t>
            </a:r>
            <a:r>
              <a:rPr lang="ru-RU" sz="2400" smtClean="0">
                <a:solidFill>
                  <a:schemeClr val="folHlink"/>
                </a:solidFill>
              </a:rPr>
              <a:t>метотрексат</a:t>
            </a:r>
            <a:r>
              <a:rPr lang="ru-RU" sz="2400" smtClean="0"/>
              <a:t> в дозе 0,15–0,3 мг/кг в неделю.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smtClean="0"/>
              <a:t/>
            </a:r>
            <a:br>
              <a:rPr lang="ru-RU" sz="3200" b="1" i="1" smtClean="0"/>
            </a:br>
            <a:r>
              <a:rPr lang="ru-RU" sz="3200" b="1" i="1" smtClean="0"/>
              <a:t/>
            </a:r>
            <a:br>
              <a:rPr lang="ru-RU" sz="3200" b="1" i="1" smtClean="0"/>
            </a:br>
            <a:r>
              <a:rPr lang="ru-RU" sz="3200" b="1" i="1" smtClean="0"/>
              <a:t/>
            </a:r>
            <a:br>
              <a:rPr lang="ru-RU" sz="3200" b="1" i="1" smtClean="0"/>
            </a:br>
            <a:r>
              <a:rPr lang="ru-RU" sz="3200" b="1" i="1" smtClean="0"/>
              <a:t/>
            </a:r>
            <a:br>
              <a:rPr lang="ru-RU" sz="3200" b="1" i="1" smtClean="0"/>
            </a:br>
            <a:r>
              <a:rPr lang="ru-RU" sz="3200" b="1" i="1" smtClean="0"/>
              <a:t/>
            </a:r>
            <a:br>
              <a:rPr lang="ru-RU" sz="3200" b="1" i="1" smtClean="0"/>
            </a:br>
            <a:r>
              <a:rPr lang="ru-RU" sz="3200" b="1" i="1" smtClean="0"/>
              <a:t/>
            </a:r>
            <a:br>
              <a:rPr lang="ru-RU" sz="3200" b="1" i="1" smtClean="0"/>
            </a:br>
            <a:r>
              <a:rPr lang="ru-RU" sz="3200" b="1" i="1" smtClean="0"/>
              <a:t/>
            </a:r>
            <a:br>
              <a:rPr lang="ru-RU" sz="3200" b="1" i="1" smtClean="0"/>
            </a:br>
            <a:r>
              <a:rPr lang="ru-RU" sz="3200" b="1" i="1" smtClean="0"/>
              <a:t/>
            </a:r>
            <a:br>
              <a:rPr lang="ru-RU" sz="3200" b="1" i="1" smtClean="0"/>
            </a:br>
            <a:r>
              <a:rPr lang="ru-RU" sz="3200" b="1" i="1" smtClean="0"/>
              <a:t/>
            </a:r>
            <a:br>
              <a:rPr lang="ru-RU" sz="3200" b="1" i="1" smtClean="0"/>
            </a:br>
            <a:r>
              <a:rPr lang="ru-RU" sz="3200" b="1" i="1" smtClean="0"/>
              <a:t/>
            </a:r>
            <a:br>
              <a:rPr lang="ru-RU" sz="3200" b="1" i="1" smtClean="0"/>
            </a:br>
            <a:r>
              <a:rPr lang="ru-RU" sz="3600" b="1" i="1" smtClean="0">
                <a:solidFill>
                  <a:srgbClr val="FF0000"/>
                </a:solidFill>
              </a:rPr>
              <a:t>Склерома верхних дыхательных путей</a:t>
            </a:r>
            <a:r>
              <a:rPr lang="ru-RU" sz="3200" b="1" smtClean="0"/>
              <a:t> </a:t>
            </a:r>
            <a:r>
              <a:rPr lang="ru-RU" sz="3200" smtClean="0"/>
              <a:t>—  это хроническое инфекционное заболевание, при котором наряду с атрофическими изменениями слизистой оболочки отмечается  образование ограниченных или диффузных инфильтратов, на месте которых в последующем формируется  рубцовая ткань, приводящая к сужению различных отделов дыхательного тракта.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лобус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816</TotalTime>
  <Words>1607</Words>
  <Application>Microsoft Office PowerPoint</Application>
  <PresentationFormat>Экран (4:3)</PresentationFormat>
  <Paragraphs>132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Verdana</vt:lpstr>
      <vt:lpstr>Arial</vt:lpstr>
      <vt:lpstr>Wingdings</vt:lpstr>
      <vt:lpstr>Calibri</vt:lpstr>
      <vt:lpstr>Times New Roman</vt:lpstr>
      <vt:lpstr>Глобус</vt:lpstr>
      <vt:lpstr>Лекция </vt:lpstr>
      <vt:lpstr>Основные вопросы:</vt:lpstr>
      <vt:lpstr>Общая характеристика.</vt:lpstr>
      <vt:lpstr>Болезнь Вегенера</vt:lpstr>
      <vt:lpstr>Клиническая симптоматика болезни Вегенера</vt:lpstr>
      <vt:lpstr>Местные проявления болезни Вегенера</vt:lpstr>
      <vt:lpstr>Диагностика гранулематоза Вегенера</vt:lpstr>
      <vt:lpstr>Лечение гранулематоза Вегенера</vt:lpstr>
      <vt:lpstr>          Склерома верхних дыхательных путей —  это хроническое инфекционное заболевание, при котором наряду с атрофическими изменениями слизистой оболочки отмечается  образование ограниченных или диффузных инфильтратов, на месте которых в последующем формируется  рубцовая ткань, приводящая к сужению различных отделов дыхательного тракта. </vt:lpstr>
      <vt:lpstr>Этиология и патогенез склеромы</vt:lpstr>
      <vt:lpstr>Формы склеромы: </vt:lpstr>
      <vt:lpstr>Локализация склеромных очагов</vt:lpstr>
      <vt:lpstr>Диагностика склеромы:</vt:lpstr>
      <vt:lpstr>Лечение склеромы</vt:lpstr>
      <vt:lpstr>Туберкулез ЛОР-органов</vt:lpstr>
      <vt:lpstr>Туберкулез гортани</vt:lpstr>
      <vt:lpstr>Туберкулез правой голосовой складки</vt:lpstr>
      <vt:lpstr>Туберкулез гортани — изъязвление</vt:lpstr>
      <vt:lpstr>Диагностика туберкулезного ларингита</vt:lpstr>
      <vt:lpstr>Туберкулез носа</vt:lpstr>
      <vt:lpstr>  Туберкулез глотки – бугорковые высыпания                               </vt:lpstr>
      <vt:lpstr>Туберкулез глотки — язвенное поражение </vt:lpstr>
      <vt:lpstr>Туберкулез уха</vt:lpstr>
      <vt:lpstr>Презентация PowerPoint</vt:lpstr>
      <vt:lpstr>Сифилис ЛОР-органов</vt:lpstr>
      <vt:lpstr>Сифилис ЛОР-органов (продолжение) </vt:lpstr>
      <vt:lpstr>Сифилитическая ангина (вторичный сифилис глотки): (Бессараб А.П., 2007)</vt:lpstr>
      <vt:lpstr>Третичный сифилис глотки – твердый шанкр, язвенная форма </vt:lpstr>
      <vt:lpstr>Лечение сифилиса</vt:lpstr>
      <vt:lpstr>Моноцитарная ангина, которая может быть одним из начальных проявлений ВИЧ-инфекции   (по Т.П. Бессарабу, 2007)</vt:lpstr>
      <vt:lpstr>Синдром Ханта, Herpes Zoster oticus</vt:lpstr>
      <vt:lpstr>Герпетическое поражение кожи лба</vt:lpstr>
      <vt:lpstr>Кандидоз полости рта</vt:lpstr>
      <vt:lpstr> Псевдомембранозный орофарингеальный кандидоз</vt:lpstr>
      <vt:lpstr>Герпетическая инфекция — афтозный тонзиллофарингит</vt:lpstr>
      <vt:lpstr>Парааурикулярный кандидозный дерматит</vt:lpstr>
      <vt:lpstr>Саркома Капоши лица и шеи</vt:lpstr>
      <vt:lpstr>Саркома Капоши полости рта  (Бессараб Т.П., 2007) </vt:lpstr>
      <vt:lpstr>Волосистая лейкоплакия языка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scout762</dc:creator>
  <cp:lastModifiedBy>RePack by Diakov</cp:lastModifiedBy>
  <cp:revision>23</cp:revision>
  <dcterms:created xsi:type="dcterms:W3CDTF">1601-01-01T00:00:00Z</dcterms:created>
  <dcterms:modified xsi:type="dcterms:W3CDTF">2016-09-20T12:29:47Z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1457930</vt:lpwstr>
  </property>
  <property fmtid="{D5CDD505-2E9C-101B-9397-08002B2CF9AE}" name="NXPowerLiteSettings" pid="3">
    <vt:lpwstr>F800052003A000</vt:lpwstr>
  </property>
  <property fmtid="{D5CDD505-2E9C-101B-9397-08002B2CF9AE}" name="NXPowerLiteVersion" pid="4">
    <vt:lpwstr>D6.2.12</vt:lpwstr>
  </property>
</Properties>
</file>