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notesMasterIdLst>
    <p:notesMasterId r:id="rId10"/>
  </p:notesMasterIdLst>
  <p:sldIdLst>
    <p:sldId id="293" r:id="rId2"/>
    <p:sldId id="294" r:id="rId3"/>
    <p:sldId id="295" r:id="rId4"/>
    <p:sldId id="288" r:id="rId5"/>
    <p:sldId id="283" r:id="rId6"/>
    <p:sldId id="296" r:id="rId7"/>
    <p:sldId id="297" r:id="rId8"/>
    <p:sldId id="298" r:id="rId9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mbria" panose="020405030504060302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46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43" autoAdjust="0"/>
  </p:normalViewPr>
  <p:slideViewPr>
    <p:cSldViewPr>
      <p:cViewPr varScale="1">
        <p:scale>
          <a:sx n="75" d="100"/>
          <a:sy n="75" d="100"/>
        </p:scale>
        <p:origin x="36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1D34311-6FCA-4B42-90D7-BBE094417534}" type="datetimeFigureOut">
              <a:rPr lang="ru-RU"/>
              <a:pPr>
                <a:defRPr/>
              </a:pPr>
              <a:t>17.08.2016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77A6DD9-DB89-4BE4-A729-B8E9F65790B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3614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9E009B3-9521-4853-AF35-6E99C3DFFD92}" type="datetimeFigureOut">
              <a:rPr lang="ru-RU"/>
              <a:pPr>
                <a:defRPr/>
              </a:pPr>
              <a:t>17.08.2016</a:t>
            </a:fld>
            <a:endParaRPr lang="ru-RU" dirty="0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43B3C-B278-476F-94F6-7F4439931A0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087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F9FAA-2DCC-4A99-91E6-26A62F6DB6F5}" type="datetimeFigureOut">
              <a:rPr lang="ru-RU"/>
              <a:pPr>
                <a:defRPr/>
              </a:pPr>
              <a:t>17.08.2016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C8FC1D-F9E9-445C-A63C-8A2D51287E4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730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E0B8D-B1A3-4AF4-8BF8-EF13ECC2764D}" type="datetimeFigureOut">
              <a:rPr lang="ru-RU"/>
              <a:pPr>
                <a:defRPr/>
              </a:pPr>
              <a:t>17.08.2016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DFCC85-9A22-440E-87E7-AD29F83296E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614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CF128-AAAE-4711-BAAE-CC60549B3C6D}" type="datetimeFigureOut">
              <a:rPr lang="ru-RU"/>
              <a:pPr>
                <a:defRPr/>
              </a:pPr>
              <a:t>17.08.2016</a:t>
            </a:fld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A307A8-1E60-4F69-8A3F-EE7B4647797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145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Нашивка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A96791A-FAEF-4E2F-85DB-24D0E1B8E992}" type="datetimeFigureOut">
              <a:rPr lang="ru-RU"/>
              <a:pPr>
                <a:defRPr/>
              </a:pPr>
              <a:t>17.08.2016</a:t>
            </a:fld>
            <a:endParaRPr lang="ru-RU" dirty="0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17F05-4A06-4624-B722-287A087C457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1983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7D6DA81-7331-4DC6-BCFF-79875EEE2B30}" type="datetimeFigureOut">
              <a:rPr lang="ru-RU"/>
              <a:pPr>
                <a:defRPr/>
              </a:pPr>
              <a:t>17.08.2016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D9BC53-F503-4946-9BAF-BAB136A3FC3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1170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B26C121-44A3-4693-9634-47A0EFA0EB33}" type="datetimeFigureOut">
              <a:rPr lang="ru-RU"/>
              <a:pPr>
                <a:defRPr/>
              </a:pPr>
              <a:t>17.08.2016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260421-064A-428D-B4A6-14DC99795F0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782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4E650E-EFE1-40FF-B2DF-86F202968673}" type="datetimeFigureOut">
              <a:rPr lang="ru-RU"/>
              <a:pPr>
                <a:defRPr/>
              </a:pPr>
              <a:t>17.08.2016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FC0D1C-4517-455A-A28D-930C56AC389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67474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C9CF4-03F8-4579-8C35-57317C3D3551}" type="datetimeFigureOut">
              <a:rPr lang="ru-RU"/>
              <a:pPr>
                <a:defRPr/>
              </a:pPr>
              <a:t>17.08.2016</a:t>
            </a:fld>
            <a:endParaRPr lang="ru-RU" dirty="0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E26298-6A23-4BAF-98CA-3B644D08EDE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5615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374DC50-B6B8-4E33-94DA-1D39AD17100E}" type="datetimeFigureOut">
              <a:rPr lang="ru-RU"/>
              <a:pPr>
                <a:defRPr/>
              </a:pPr>
              <a:t>17.08.2016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8ADA5B-8C18-49BB-BF75-6856C88E656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8448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Полилиния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Нашивка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199E092-00DD-48C1-9EBF-FB541166363A}" type="datetimeFigureOut">
              <a:rPr lang="ru-RU"/>
              <a:pPr>
                <a:defRPr/>
              </a:pPr>
              <a:t>17.08.2016</a:t>
            </a:fld>
            <a:endParaRPr lang="ru-RU" dirty="0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34CE12-5195-4CC9-9388-1E11D2136EE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53563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57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312E21F-A0D7-436E-99DD-1CF4D451B3A8}" type="datetimeFigureOut">
              <a:rPr lang="ru-RU"/>
              <a:pPr>
                <a:defRPr/>
              </a:pPr>
              <a:t>17.08.2016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93BF605C-677B-4AD2-8ED0-00AF60D5C33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87" r:id="rId2"/>
    <p:sldLayoutId id="2147483892" r:id="rId3"/>
    <p:sldLayoutId id="2147483893" r:id="rId4"/>
    <p:sldLayoutId id="2147483894" r:id="rId5"/>
    <p:sldLayoutId id="2147483895" r:id="rId6"/>
    <p:sldLayoutId id="2147483888" r:id="rId7"/>
    <p:sldLayoutId id="2147483896" r:id="rId8"/>
    <p:sldLayoutId id="2147483897" r:id="rId9"/>
    <p:sldLayoutId id="2147483889" r:id="rId10"/>
    <p:sldLayoutId id="214748389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476672"/>
            <a:ext cx="7772400" cy="101745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Микрометр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3" name="Рисунок 2" descr="993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7439">
            <a:off x="1093788" y="935038"/>
            <a:ext cx="6826250" cy="511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750" y="981075"/>
            <a:ext cx="8353425" cy="15700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Микрометр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– прибор для точных измерений наружных размеров деталей – диаметров, толщины и длины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88913"/>
            <a:ext cx="7416800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250825" y="3789363"/>
            <a:ext cx="8388350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 eaLnBrk="0" hangingPunct="0">
              <a:defRPr/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Микрометр состоит из </a:t>
            </a:r>
            <a:r>
              <a:rPr lang="ru-RU" sz="2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стальной скобы 1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, которая с одной стороны имеет неподвижную </a:t>
            </a:r>
            <a:r>
              <a:rPr lang="ru-RU" sz="2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пятку 2 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с измерительной поверхностью, а с другой </a:t>
            </a:r>
            <a:r>
              <a:rPr lang="ru-RU" sz="2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– стебель 3, 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в котором закреплена</a:t>
            </a:r>
            <a:r>
              <a:rPr lang="ru-RU" sz="2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гильза с внутренней резьбой. В гильзе ходит  микрометрический винт (</a:t>
            </a:r>
            <a:r>
              <a:rPr lang="ru-RU" sz="2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шпиндель 4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) с шагом 0,5 мм; на левом конце винт заканчивается измерительной поверхностью. Снаружи стебель охватывается </a:t>
            </a:r>
            <a:r>
              <a:rPr lang="ru-RU" sz="2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барабаном 5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, соединенным с 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микрометрическим винтом 4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. При вращении барабана вращается и винт.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23850" y="3500438"/>
            <a:ext cx="8604250" cy="255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 eaLnBrk="0" hangingPunct="0">
              <a:defRPr/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Измеряемый предмет помещают между измерительными поверхностями </a:t>
            </a:r>
            <a:r>
              <a:rPr lang="ru-RU" sz="2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пятки 2 и винта 4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. Для того, чтобы при перемещении винта не могло произойти сильного сжатия предмета, на правом конце барабана имеется </a:t>
            </a:r>
            <a:r>
              <a:rPr lang="ru-RU" sz="2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предохранительная головка 6 с трещоткой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. При ее вращении устраняется главный источник ошибок – неравномерный нажим винта на измеряемый предмет. Услышав звук трещотки, прекращают вращение головки 6, закрепляют поворотом зажимного кольца (</a:t>
            </a:r>
            <a:r>
              <a:rPr lang="ru-RU" sz="2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стопор 7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) шпиндель  и производят отсчет.</a:t>
            </a:r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88913"/>
            <a:ext cx="6935788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ChangeArrowheads="1"/>
          </p:cNvSpPr>
          <p:nvPr/>
        </p:nvSpPr>
        <p:spPr bwMode="auto">
          <a:xfrm>
            <a:off x="900113" y="476250"/>
            <a:ext cx="7631112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ОПРЕДЕЛЕНИЕ ПОКАЗАНИЙ ПРИБОРА</a:t>
            </a:r>
          </a:p>
          <a:p>
            <a:pPr algn="just">
              <a:defRPr/>
            </a:pPr>
            <a:endParaRPr lang="ru-RU" sz="2400" b="1" u="sng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наружной поверхности стебля расположена продольная риска, выше и ниже которой нанесены две  шкалы – нижняя с миллиметровыми делениями и верхняя – со штрихами, делящими каждый миллиметр нижней шкалы  пополам. </a:t>
            </a:r>
          </a:p>
          <a:p>
            <a:pPr algn="just"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400" dirty="0"/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3068638"/>
            <a:ext cx="6335713" cy="289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Прямоугольник 1"/>
          <p:cNvSpPr>
            <a:spLocks noChangeArrowheads="1"/>
          </p:cNvSpPr>
          <p:nvPr/>
        </p:nvSpPr>
        <p:spPr bwMode="auto">
          <a:xfrm>
            <a:off x="684213" y="404813"/>
            <a:ext cx="784860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algn="just" eaLnBrk="1" hangingPunct="1"/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Скошенная часть барабана  разделена по окружности на 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= 50 равноотстоящих штрихов. </a:t>
            </a:r>
          </a:p>
          <a:p>
            <a:pPr algn="just" eaLnBrk="1" hangingPunct="1"/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За один оборот барабана измерительная поверхность винта перемещается на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= 0,5 мм, следовательно, цена деления барабана </a:t>
            </a:r>
          </a:p>
        </p:txBody>
      </p:sp>
      <p:sp>
        <p:nvSpPr>
          <p:cNvPr id="102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eaLnBrk="1" hangingPunct="1"/>
            <a:endParaRPr lang="ru-RU"/>
          </a:p>
        </p:txBody>
      </p:sp>
      <p:graphicFrame>
        <p:nvGraphicFramePr>
          <p:cNvPr id="1026" name="Object 1"/>
          <p:cNvGraphicFramePr>
            <a:graphicFrameLocks noChangeAspect="1"/>
          </p:cNvGraphicFramePr>
          <p:nvPr/>
        </p:nvGraphicFramePr>
        <p:xfrm>
          <a:off x="2987675" y="2349500"/>
          <a:ext cx="3665538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3" imgW="1422360" imgH="393480" progId="Equation.DSMT4">
                  <p:embed/>
                </p:oleObj>
              </mc:Choice>
              <mc:Fallback>
                <p:oleObj name="Equation" r:id="rId3" imgW="1422360" imgH="3934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2349500"/>
                        <a:ext cx="3665538" cy="1008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3357563"/>
            <a:ext cx="6705600" cy="27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750" y="1052513"/>
            <a:ext cx="8208963" cy="3048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24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ПРАВИЛА ПОЛЬЗОВАНИЯ  МИКРОМЕТРОМ</a:t>
            </a:r>
          </a:p>
          <a:p>
            <a:pPr algn="just" eaLnBrk="0" hangingPunct="0">
              <a:defRPr/>
            </a:pPr>
            <a:endParaRPr lang="ru-RU" sz="2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Прежде чем приступить к измерениям, следует </a:t>
            </a:r>
            <a:r>
              <a:rPr lang="ru-RU" sz="24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проверить точность инструмента</a:t>
            </a: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 eaLnBrk="0" hangingPunct="0">
              <a:defRPr/>
            </a:pPr>
            <a:endParaRPr lang="ru-RU" sz="24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Когда измерительные поверхности сомкнуты, нулевой штрих барабана должен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точно совпадать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 продольной риской стебля, а его край – с нулевым штрихом на стебле.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1979613" y="476250"/>
            <a:ext cx="5256212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539750" algn="ctr" eaLnBrk="0" hangingPunct="0">
              <a:defRPr/>
            </a:pPr>
            <a:r>
              <a:rPr lang="ru-RU" sz="2400" b="1">
                <a:solidFill>
                  <a:srgbClr val="35385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КАК ПРОИЗВЕСТИ ОТСЧЕТ?</a:t>
            </a:r>
          </a:p>
          <a:p>
            <a:pPr indent="539750" algn="ctr" eaLnBrk="0" hangingPunct="0">
              <a:defRPr/>
            </a:pPr>
            <a:r>
              <a:rPr lang="ru-RU" sz="1000">
                <a:cs typeface="Times New Roman" pitchFamily="18" charset="0"/>
              </a:rPr>
              <a:t>                             </a:t>
            </a:r>
            <a:endParaRPr lang="ru-RU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r>
              <a:rPr lang="ru-RU" sz="1000">
                <a:cs typeface="Times New Roman" panose="02020603050405020304" pitchFamily="18" charset="0"/>
              </a:rPr>
              <a:t>                                          </a:t>
            </a:r>
            <a:r>
              <a:rPr lang="ru-RU" sz="800"/>
              <a:t> </a:t>
            </a:r>
            <a:endParaRPr lang="ru-RU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468313" y="1125538"/>
            <a:ext cx="8424862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 eaLnBrk="0" hangingPunct="0">
              <a:defRPr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Для отсчета показаний микрометра </a:t>
            </a:r>
            <a:r>
              <a:rPr lang="ru-RU" sz="2400" b="1">
                <a:solidFill>
                  <a:srgbClr val="35385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сначала смотрят по шкале стебля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, на сколько край барабана отошел вправо от нулевого деления; по нижней шкале определяют целые миллиметры, а по верхней – половины миллиметров. </a:t>
            </a:r>
          </a:p>
          <a:p>
            <a:pPr algn="just" eaLnBrk="0" hangingPunct="0">
              <a:defRPr/>
            </a:pP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defRPr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Для отсчета сотых долей  миллиметра используется </a:t>
            </a:r>
            <a:r>
              <a:rPr lang="ru-RU" sz="2400" b="1">
                <a:solidFill>
                  <a:srgbClr val="35385A"/>
                </a:solidFill>
                <a:latin typeface="Times New Roman" pitchFamily="18" charset="0"/>
                <a:cs typeface="Times New Roman" pitchFamily="18" charset="0"/>
              </a:rPr>
              <a:t>номер штриха на скошенной части барабана, совпавшего с продольной риской стебля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6389" name="Rectangle 6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r>
              <a:rPr lang="ru-RU" sz="1000">
                <a:cs typeface="Times New Roman" panose="02020603050405020304" pitchFamily="18" charset="0"/>
              </a:rPr>
              <a:t>                                          </a:t>
            </a:r>
            <a:r>
              <a:rPr lang="ru-RU" sz="800"/>
              <a:t> </a:t>
            </a:r>
            <a:endParaRPr lang="ru-RU"/>
          </a:p>
        </p:txBody>
      </p:sp>
      <p:sp>
        <p:nvSpPr>
          <p:cNvPr id="1639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mbria" panose="02040503050406030204" pitchFamily="18" charset="0"/>
              </a:defRPr>
            </a:lvl9pPr>
          </a:lstStyle>
          <a:p>
            <a:pPr eaLnBrk="1" hangingPunct="1"/>
            <a:endParaRPr lang="ru-RU"/>
          </a:p>
        </p:txBody>
      </p:sp>
      <p:pic>
        <p:nvPicPr>
          <p:cNvPr id="16391" name="Picture 1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221163"/>
            <a:ext cx="7724775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1198</TotalTime>
  <Words>327</Words>
  <Application>Microsoft Office PowerPoint</Application>
  <PresentationFormat>Экран (4:3)</PresentationFormat>
  <Paragraphs>24</Paragraphs>
  <Slides>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8" baseType="lpstr">
      <vt:lpstr>Cambria</vt:lpstr>
      <vt:lpstr>Arial</vt:lpstr>
      <vt:lpstr>Lucida Sans Unicode</vt:lpstr>
      <vt:lpstr>Wingdings 3</vt:lpstr>
      <vt:lpstr>Verdana</vt:lpstr>
      <vt:lpstr>Wingdings 2</vt:lpstr>
      <vt:lpstr>Calibri</vt:lpstr>
      <vt:lpstr>Times New Roman</vt:lpstr>
      <vt:lpstr>Открытая</vt:lpstr>
      <vt:lpstr>MathType 6.0 Equation</vt:lpstr>
      <vt:lpstr>Микрометр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school323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труд</dc:creator>
  <cp:lastModifiedBy>admin</cp:lastModifiedBy>
  <cp:revision>155</cp:revision>
  <cp:lastPrinted>2014-03-15T17:32:33Z</cp:lastPrinted>
  <dcterms:created xsi:type="dcterms:W3CDTF">2014-03-11T16:20:42Z</dcterms:created>
  <dcterms:modified xsi:type="dcterms:W3CDTF">2016-08-17T06:49:34Z</dcterms:modified>
</cp:coreProperties>
</file>