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5"/>
  </p:notesMasterIdLst>
  <p:sldIdLst>
    <p:sldId id="280" r:id="rId2"/>
    <p:sldId id="281" r:id="rId3"/>
    <p:sldId id="288" r:id="rId4"/>
    <p:sldId id="282" r:id="rId5"/>
    <p:sldId id="283" r:id="rId6"/>
    <p:sldId id="289" r:id="rId7"/>
    <p:sldId id="284" r:id="rId8"/>
    <p:sldId id="290" r:id="rId9"/>
    <p:sldId id="285" r:id="rId10"/>
    <p:sldId id="291" r:id="rId11"/>
    <p:sldId id="286" r:id="rId12"/>
    <p:sldId id="287" r:id="rId13"/>
    <p:sldId id="292" r:id="rId14"/>
  </p:sldIdLst>
  <p:sldSz cx="9144000" cy="6858000" type="screen4x3"/>
  <p:notesSz cx="6761163" cy="9942513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mbria" panose="02040503050406030204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mbria" panose="02040503050406030204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mbria" panose="02040503050406030204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mbria" panose="02040503050406030204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mbria" panose="02040503050406030204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mbria" panose="02040503050406030204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mbria" panose="02040503050406030204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mbria" panose="02040503050406030204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mbria" panose="020405030504060302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046C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743" autoAdjust="0"/>
  </p:normalViewPr>
  <p:slideViewPr>
    <p:cSldViewPr>
      <p:cViewPr varScale="1">
        <p:scale>
          <a:sx n="75" d="100"/>
          <a:sy n="75" d="100"/>
        </p:scale>
        <p:origin x="366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052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29050" y="0"/>
            <a:ext cx="293052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FF4065A0-1111-424D-B1F3-86273B7E369F}" type="datetimeFigureOut">
              <a:rPr lang="ru-RU"/>
              <a:pPr>
                <a:defRPr/>
              </a:pPr>
              <a:t>17.08.2016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896938" y="746125"/>
            <a:ext cx="4967287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dirty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6275" y="4722813"/>
            <a:ext cx="5408613" cy="44735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4038"/>
            <a:ext cx="293052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29050" y="9444038"/>
            <a:ext cx="2930525" cy="4968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09C5A98-30FA-4782-95EA-7EF835AED64B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398334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531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  <p:sp>
        <p:nvSpPr>
          <p:cNvPr id="22532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mbria" panose="020405030504060302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mbria" panose="020405030504060302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mbria" panose="020405030504060302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mbria" panose="020405030504060302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mbria" panose="020405030504060302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anose="020405030504060302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anose="020405030504060302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anose="020405030504060302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anose="02040503050406030204" pitchFamily="18" charset="0"/>
              </a:defRPr>
            </a:lvl9pPr>
          </a:lstStyle>
          <a:p>
            <a:pPr eaLnBrk="1" hangingPunct="1"/>
            <a:fld id="{7E0FC73E-7D31-4815-9D58-163F327E6D41}" type="slidenum">
              <a:rPr lang="ru-RU"/>
              <a:pPr eaLnBrk="1" hangingPunct="1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63080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вал 3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5" name="Овал 4"/>
          <p:cNvSpPr/>
          <p:nvPr/>
        </p:nvSpPr>
        <p:spPr>
          <a:xfrm>
            <a:off x="1157288" y="1344613"/>
            <a:ext cx="63500" cy="65087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6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68307DB-C950-4D78-BC6F-F35A0C4EE6EA}" type="datetimeFigureOut">
              <a:rPr lang="ru-RU"/>
              <a:pPr>
                <a:defRPr/>
              </a:pPr>
              <a:t>17.08.2016</a:t>
            </a:fld>
            <a:endParaRPr lang="ru-RU" dirty="0"/>
          </a:p>
        </p:txBody>
      </p:sp>
      <p:sp>
        <p:nvSpPr>
          <p:cNvPr id="7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F93424-7312-490D-8E95-1E2846CA6A2E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69388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EEEBF5-4D7E-4721-8660-932BD16696D0}" type="datetimeFigureOut">
              <a:rPr lang="ru-RU"/>
              <a:pPr>
                <a:defRPr/>
              </a:pPr>
              <a:t>17.08.2016</a:t>
            </a:fld>
            <a:endParaRPr lang="ru-RU" dirty="0"/>
          </a:p>
        </p:txBody>
      </p:sp>
      <p:sp>
        <p:nvSpPr>
          <p:cNvPr id="5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372FC60-8DC4-4496-9513-1E2283B7DCDE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86115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725388-464D-4662-9359-CE28A35BF476}" type="datetimeFigureOut">
              <a:rPr lang="ru-RU"/>
              <a:pPr>
                <a:defRPr/>
              </a:pPr>
              <a:t>17.08.2016</a:t>
            </a:fld>
            <a:endParaRPr lang="ru-RU" dirty="0"/>
          </a:p>
        </p:txBody>
      </p:sp>
      <p:sp>
        <p:nvSpPr>
          <p:cNvPr id="5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544135-CCDA-4807-AC0B-AEBEC5ADE75F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10919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D0062E-69C1-41BC-886E-6CDCFB6C81B8}" type="datetimeFigureOut">
              <a:rPr lang="ru-RU"/>
              <a:pPr>
                <a:defRPr/>
              </a:pPr>
              <a:t>17.08.2016</a:t>
            </a:fld>
            <a:endParaRPr lang="ru-RU" dirty="0"/>
          </a:p>
        </p:txBody>
      </p:sp>
      <p:sp>
        <p:nvSpPr>
          <p:cNvPr id="5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97A632-80E8-400E-BCD5-07BE062E28F7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00353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282825" y="0"/>
            <a:ext cx="68580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5" name="Прямоугольник 4"/>
          <p:cNvSpPr/>
          <p:nvPr/>
        </p:nvSpPr>
        <p:spPr bwMode="invGray">
          <a:xfrm>
            <a:off x="2286000" y="0"/>
            <a:ext cx="762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6" name="Овал 5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7" name="Овал 6"/>
          <p:cNvSpPr/>
          <p:nvPr/>
        </p:nvSpPr>
        <p:spPr>
          <a:xfrm>
            <a:off x="2408238" y="2746375"/>
            <a:ext cx="63500" cy="63500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60AC83F-D0C6-40DC-91B9-F6E12A3CF807}" type="datetimeFigureOut">
              <a:rPr lang="ru-RU"/>
              <a:pPr>
                <a:defRPr/>
              </a:pPr>
              <a:t>17.08.2016</a:t>
            </a:fld>
            <a:endParaRPr lang="ru-RU" dirty="0"/>
          </a:p>
        </p:txBody>
      </p:sp>
      <p:sp>
        <p:nvSpPr>
          <p:cNvPr id="9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6313E9-DDB7-49DC-8872-A65FD74D3935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94694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54BADB-2E43-46A8-8AF4-B090E3576348}" type="datetimeFigureOut">
              <a:rPr lang="ru-RU"/>
              <a:pPr>
                <a:defRPr/>
              </a:pPr>
              <a:t>17.08.2016</a:t>
            </a:fld>
            <a:endParaRPr lang="ru-RU" dirty="0"/>
          </a:p>
        </p:txBody>
      </p:sp>
      <p:sp>
        <p:nvSpPr>
          <p:cNvPr id="6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9F1387F-D36E-44CC-AD93-9A6576C35212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02137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/>
          <a:lstStyle>
            <a:lvl1pPr algn="ctr">
              <a:defRPr sz="4500" b="1" cap="none" baseline="0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0BA207D-1EF0-40E1-BEC8-C46873CF0E5B}" type="datetimeFigureOut">
              <a:rPr lang="ru-RU"/>
              <a:pPr>
                <a:defRPr/>
              </a:pPr>
              <a:t>17.08.2016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44FA34-716C-4B7E-A3AF-D65FB6CEBC0F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88405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8034B0-D6E7-479F-9FCE-7E81CE5BBE92}" type="datetimeFigureOut">
              <a:rPr lang="ru-RU"/>
              <a:pPr>
                <a:defRPr/>
              </a:pPr>
              <a:t>17.08.2016</a:t>
            </a:fld>
            <a:endParaRPr lang="ru-RU" dirty="0"/>
          </a:p>
        </p:txBody>
      </p:sp>
      <p:sp>
        <p:nvSpPr>
          <p:cNvPr id="4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59F481F-C5F2-4374-AB4C-34538E45D868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67935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14413" y="0"/>
            <a:ext cx="8129587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3" name="Прямоугольник 2"/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4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6C07AF7-6ADC-4560-B559-8BE71640F0D5}" type="datetimeFigureOut">
              <a:rPr lang="ru-RU"/>
              <a:pPr>
                <a:defRPr/>
              </a:pPr>
              <a:t>17.08.2016</a:t>
            </a:fld>
            <a:endParaRPr lang="ru-RU" dirty="0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C26220-8F37-4266-AAFB-7EDF530BD7F3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22413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91EA6BF-547F-4478-936B-9EB66B6A18AE}" type="datetimeFigureOut">
              <a:rPr lang="ru-RU"/>
              <a:pPr>
                <a:defRPr/>
              </a:pPr>
              <a:t>17.08.2016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5121BD9-C2E1-45A2-9CC9-20F42A4FBE46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94290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tIns="274320">
            <a:normAutofit/>
          </a:bodyPr>
          <a:lstStyle>
            <a:extLst/>
          </a:lstStyle>
          <a:p>
            <a:pPr indent="-283464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  <a:defRPr/>
            </a:pPr>
            <a:endParaRPr lang="en-US" sz="3200">
              <a:latin typeface="+mn-lt"/>
            </a:endParaRPr>
          </a:p>
        </p:txBody>
      </p:sp>
      <p:sp>
        <p:nvSpPr>
          <p:cNvPr id="6" name="Блок-схема: процесс 5"/>
          <p:cNvSpPr/>
          <p:nvPr/>
        </p:nvSpPr>
        <p:spPr>
          <a:xfrm rot="19468671">
            <a:off x="396875" y="954088"/>
            <a:ext cx="685800" cy="204787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7" name="Блок-схема: процесс 6"/>
          <p:cNvSpPr/>
          <p:nvPr/>
        </p:nvSpPr>
        <p:spPr>
          <a:xfrm rot="2103354" flipH="1">
            <a:off x="5003800" y="936625"/>
            <a:ext cx="649288" cy="204788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tIns="274320">
            <a:normAutofit/>
          </a:bodyPr>
          <a:lstStyle>
            <a:lvl1pPr indent="0">
              <a:buNone/>
              <a:defRPr sz="3200"/>
            </a:lvl1pPr>
            <a:extLst/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505F1DE-4E0A-47D6-B63E-C1C7BD1D6837}" type="datetimeFigureOut">
              <a:rPr lang="ru-RU"/>
              <a:pPr>
                <a:defRPr/>
              </a:pPr>
              <a:t>17.08.2016</a:t>
            </a:fld>
            <a:endParaRPr lang="ru-RU" dirty="0"/>
          </a:p>
        </p:txBody>
      </p:sp>
      <p:sp>
        <p:nvSpPr>
          <p:cNvPr id="9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42C6A7-2D54-4889-B1A8-04DDE18341AC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43587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75" y="-815975"/>
            <a:ext cx="1638300" cy="1638300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8" name="Овал 7"/>
          <p:cNvSpPr/>
          <p:nvPr/>
        </p:nvSpPr>
        <p:spPr>
          <a:xfrm>
            <a:off x="168275" y="20638"/>
            <a:ext cx="1703388" cy="1703387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25" y="0"/>
            <a:ext cx="813117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33" name="Текст 8"/>
          <p:cNvSpPr>
            <a:spLocks noGrp="1"/>
          </p:cNvSpPr>
          <p:nvPr>
            <p:ph type="body" idx="1"/>
          </p:nvPr>
        </p:nvSpPr>
        <p:spPr bwMode="auto">
          <a:xfrm>
            <a:off x="1435100" y="1447800"/>
            <a:ext cx="7499350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>
              <a:defRPr/>
            </a:pPr>
            <a:fld id="{3E566C88-B98F-42BF-A719-2B7ADA641D8A}" type="datetimeFigureOut">
              <a:rPr lang="ru-RU"/>
              <a:pPr>
                <a:defRPr/>
              </a:pPr>
              <a:t>17.08.2016</a:t>
            </a:fld>
            <a:endParaRPr lang="ru-RU" dirty="0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775" y="6305550"/>
            <a:ext cx="457200" cy="47625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B5A788"/>
                </a:solidFill>
              </a:defRPr>
            </a:lvl1pPr>
          </a:lstStyle>
          <a:p>
            <a:fld id="{F4DC5913-9C1E-4AA7-8796-2DA2B2AC5BAB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7" r:id="rId1"/>
    <p:sldLayoutId id="2147483782" r:id="rId2"/>
    <p:sldLayoutId id="2147483788" r:id="rId3"/>
    <p:sldLayoutId id="2147483783" r:id="rId4"/>
    <p:sldLayoutId id="2147483789" r:id="rId5"/>
    <p:sldLayoutId id="2147483784" r:id="rId6"/>
    <p:sldLayoutId id="2147483790" r:id="rId7"/>
    <p:sldLayoutId id="2147483791" r:id="rId8"/>
    <p:sldLayoutId id="2147483792" r:id="rId9"/>
    <p:sldLayoutId id="2147483785" r:id="rId10"/>
    <p:sldLayoutId id="2147483786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300" kern="1200">
          <a:solidFill>
            <a:srgbClr val="572314"/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itchFamily="34" charset="0"/>
        </a:defRPr>
      </a:lvl9pPr>
      <a:extLst/>
    </p:titleStyle>
    <p:bodyStyle>
      <a:lvl1pPr marL="365125" indent="-282575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80000"/>
        <a:buFont typeface="Wingdings 2" panose="05020102010507070707" pitchFamily="18" charset="2"/>
        <a:buChar char="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36538" algn="l" rtl="0" eaLnBrk="0" fontAlgn="base" hangingPunct="0">
        <a:spcBef>
          <a:spcPts val="550"/>
        </a:spcBef>
        <a:spcAft>
          <a:spcPct val="0"/>
        </a:spcAft>
        <a:buClr>
          <a:schemeClr val="accent1"/>
        </a:buClr>
        <a:buFont typeface="Verdana" panose="020B0604030504040204" pitchFamily="34" charset="0"/>
        <a:buChar char="◦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5825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 2" panose="05020102010507070707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173038" algn="l" rtl="0" eaLnBrk="0" fontAlgn="base" hangingPunct="0">
        <a:spcBef>
          <a:spcPct val="20000"/>
        </a:spcBef>
        <a:spcAft>
          <a:spcPct val="0"/>
        </a:spcAft>
        <a:buClr>
          <a:srgbClr val="C32D2E"/>
        </a:buClr>
        <a:buFont typeface="Wingdings 2" panose="05020102010507070707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6988" indent="-182563" algn="l" rtl="0" eaLnBrk="0" fontAlgn="base" hangingPunct="0">
        <a:spcBef>
          <a:spcPct val="20000"/>
        </a:spcBef>
        <a:spcAft>
          <a:spcPct val="0"/>
        </a:spcAft>
        <a:buClr>
          <a:srgbClr val="84AA33"/>
        </a:buClr>
        <a:buFont typeface="Wingdings 2" panose="05020102010507070707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44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Измерение штангенциркулем</a:t>
            </a:r>
            <a:endParaRPr lang="ru-RU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8195" name="Содержимое 2"/>
          <p:cNvSpPr>
            <a:spLocks noGrp="1"/>
          </p:cNvSpPr>
          <p:nvPr>
            <p:ph idx="1"/>
          </p:nvPr>
        </p:nvSpPr>
        <p:spPr>
          <a:xfrm>
            <a:off x="1258888" y="1916113"/>
            <a:ext cx="7499350" cy="1693862"/>
          </a:xfrm>
        </p:spPr>
        <p:txBody>
          <a:bodyPr/>
          <a:lstStyle/>
          <a:p>
            <a:pPr marL="0" indent="0" algn="just" eaLnBrk="1" hangingPunct="1">
              <a:spcBef>
                <a:spcPts val="0"/>
              </a:spcBef>
              <a:spcAft>
                <a:spcPts val="600"/>
              </a:spcAft>
              <a:buFont typeface="Wingdings 2" panose="05020102010507070707" pitchFamily="18" charset="2"/>
              <a:buNone/>
              <a:defRPr/>
            </a:pPr>
            <a:r>
              <a:rPr lang="ru-RU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Штангенциркуль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– инструмент для линейных измерений наружных размеров деталей, заготовок и отверстий в них</a:t>
            </a:r>
          </a:p>
          <a:p>
            <a:pPr eaLnBrk="1" hangingPunct="1">
              <a:defRPr/>
            </a:pPr>
            <a:endParaRPr lang="ru-RU" dirty="0" smtClean="0"/>
          </a:p>
        </p:txBody>
      </p:sp>
      <p:pic>
        <p:nvPicPr>
          <p:cNvPr id="8196" name="Рисунок 3" descr="2_Stangels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675" y="3670300"/>
            <a:ext cx="4105275" cy="318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31913" y="692150"/>
            <a:ext cx="7561262" cy="4032250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 eaLnBrk="0" hangingPunct="0">
              <a:defRPr/>
            </a:pPr>
            <a:endParaRPr lang="ru-RU" sz="3200" dirty="0">
              <a:latin typeface="Times New Roman" pitchFamily="18" charset="0"/>
              <a:cs typeface="Times New Roman" pitchFamily="18" charset="0"/>
            </a:endParaRPr>
          </a:p>
          <a:p>
            <a:pPr algn="ctr" eaLnBrk="0" hangingPunct="0">
              <a:defRPr/>
            </a:pPr>
            <a:r>
              <a:rPr lang="ru-RU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ВНИМАНИЕ!!!</a:t>
            </a:r>
          </a:p>
          <a:p>
            <a:pPr algn="just" eaLnBrk="0" hangingPunct="0">
              <a:defRPr/>
            </a:pPr>
            <a:endParaRPr lang="ru-RU" sz="3200" dirty="0">
              <a:latin typeface="Times New Roman" pitchFamily="18" charset="0"/>
              <a:cs typeface="Times New Roman" pitchFamily="18" charset="0"/>
            </a:endParaRPr>
          </a:p>
          <a:p>
            <a:pPr algn="just" eaLnBrk="0" hangingPunct="0">
              <a:defRPr/>
            </a:pP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Чтобы </a:t>
            </a:r>
            <a:r>
              <a:rPr lang="ru-RU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правильно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снять показания, штангенциркуль следует держать </a:t>
            </a:r>
            <a:r>
              <a:rPr lang="ru-RU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прямо перед глазами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. Если смотреть на шкалу сбоку, то это приведет к погрешности измерений.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1"/>
          <p:cNvSpPr>
            <a:spLocks noChangeArrowheads="1"/>
          </p:cNvSpPr>
          <p:nvPr/>
        </p:nvSpPr>
        <p:spPr bwMode="auto">
          <a:xfrm>
            <a:off x="1331913" y="827088"/>
            <a:ext cx="7343775" cy="2862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just" eaLnBrk="0" hangingPunct="0">
              <a:defRPr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Значение измерений определяет взаимное расположение двух шкал: </a:t>
            </a:r>
            <a:r>
              <a:rPr lang="ru-RU" sz="20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основной и </a:t>
            </a:r>
            <a:r>
              <a:rPr lang="ru-RU" sz="2000" b="1" dirty="0" err="1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нониусной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 Поверхность шкалы нониуса имеет скос для лучшего совмещения с основной шкалой.</a:t>
            </a:r>
          </a:p>
          <a:p>
            <a:pPr algn="just" eaLnBrk="0" hangingPunct="0">
              <a:defRPr/>
            </a:pP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algn="just" eaLnBrk="0" hangingPunct="0">
              <a:defRPr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Для начала следует оценить </a:t>
            </a:r>
            <a:r>
              <a:rPr lang="ru-RU" sz="20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целое число </a:t>
            </a:r>
            <a:r>
              <a:rPr lang="ru-RU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миллиметров (!!!)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основной шкале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которое располагается слева от начальной отметки нониуса. Например, если нулевая точка нониуса остановилась между делениями 23 мм и 24 мм, то целое число равно 23 мм.</a:t>
            </a:r>
          </a:p>
        </p:txBody>
      </p:sp>
      <p:pic>
        <p:nvPicPr>
          <p:cNvPr id="1843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8038" y="3500438"/>
            <a:ext cx="3816350" cy="3084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2843213" y="404813"/>
            <a:ext cx="5041900" cy="461962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 eaLnBrk="0" hangingPunct="0">
              <a:defRPr/>
            </a:pPr>
            <a:r>
              <a:rPr lang="ru-RU" sz="24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КАК  ПРОИЗВЕСТИ  ОТСЧЕТ?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1"/>
          <p:cNvSpPr>
            <a:spLocks noChangeArrowheads="1"/>
          </p:cNvSpPr>
          <p:nvPr/>
        </p:nvSpPr>
        <p:spPr bwMode="auto">
          <a:xfrm>
            <a:off x="1258888" y="765175"/>
            <a:ext cx="7416800" cy="4616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just" eaLnBrk="0" hangingPunct="0">
              <a:spcAft>
                <a:spcPts val="1200"/>
              </a:spcAft>
              <a:defRPr/>
            </a:pPr>
            <a:r>
              <a:rPr lang="ru-RU" sz="22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Далее 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определяют количество десятых долей измерительных единиц. Для этого </a:t>
            </a:r>
            <a:r>
              <a:rPr lang="ru-RU" sz="22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на шкале нониуса находят штрих, который </a:t>
            </a:r>
            <a:r>
              <a:rPr lang="ru-RU" sz="2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четко совпадает</a:t>
            </a:r>
            <a:r>
              <a:rPr lang="ru-RU" sz="22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с какой-либо отметкой на основной шкале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. Здесь </a:t>
            </a:r>
            <a:r>
              <a:rPr lang="ru-RU" sz="2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важно именно точное совпадение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! Значение совпадающего штриха на делении нониуса – это десятая часть миллиметра. </a:t>
            </a:r>
          </a:p>
          <a:p>
            <a:pPr algn="just" eaLnBrk="0" hangingPunct="0">
              <a:spcAft>
                <a:spcPts val="1200"/>
              </a:spcAft>
              <a:defRPr/>
            </a:pP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Если таких совпадений несколько, то учитывают ту цифру, которая ближе к нулевой точке нониуса (первая). </a:t>
            </a:r>
          </a:p>
          <a:p>
            <a:pPr algn="just" eaLnBrk="0" hangingPunct="0">
              <a:spcAft>
                <a:spcPts val="1200"/>
              </a:spcAft>
              <a:defRPr/>
            </a:pP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Например: на шкале нониуса два совпадающих штриха: на отметках 6 и 7. Учитывают значение «6».</a:t>
            </a:r>
          </a:p>
          <a:p>
            <a:pPr algn="just" eaLnBrk="0" hangingPunct="0">
              <a:spcAft>
                <a:spcPts val="1200"/>
              </a:spcAft>
              <a:defRPr/>
            </a:pPr>
            <a:r>
              <a:rPr lang="ru-RU" sz="22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Складывая целую часть и десятые доли, получают показания измерений. </a:t>
            </a:r>
            <a:endParaRPr lang="ru-RU" sz="2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8538" y="1412875"/>
            <a:ext cx="5543550" cy="4481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1042988" y="476250"/>
            <a:ext cx="7561262" cy="83185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В описанном примере получаем общий результат измерений: </a:t>
            </a:r>
            <a:r>
              <a:rPr lang="ru-RU" sz="24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23,6 мм.</a:t>
            </a:r>
            <a:endParaRPr lang="ru-RU" sz="24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lum contras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9"/>
          <a:stretch>
            <a:fillRect/>
          </a:stretch>
        </p:blipFill>
        <p:spPr bwMode="auto">
          <a:xfrm>
            <a:off x="1116013" y="549275"/>
            <a:ext cx="8027987" cy="2428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19" name="Rectangle 3"/>
          <p:cNvSpPr>
            <a:spLocks noChangeArrowheads="1"/>
          </p:cNvSpPr>
          <p:nvPr/>
        </p:nvSpPr>
        <p:spPr bwMode="auto">
          <a:xfrm>
            <a:off x="1331913" y="3500438"/>
            <a:ext cx="7091362" cy="2862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just" eaLnBrk="0" hangingPunct="0">
              <a:defRPr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Штангенциркуль представляет собой металлическую штангу с миллиметровыми делениями (</a:t>
            </a:r>
            <a:r>
              <a:rPr 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линейку 1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) с неподвижными упорами (губками) на одном конце для измерения внутренних (</a:t>
            </a:r>
            <a:r>
              <a:rPr 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верхние губки 6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) и наружных (</a:t>
            </a:r>
            <a:r>
              <a:rPr 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внутренние губки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) размеров. По линейке перемещается </a:t>
            </a:r>
            <a:r>
              <a:rPr 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рамка 4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с такими же, как у штанги, </a:t>
            </a:r>
            <a:r>
              <a:rPr 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упорами 3 и 7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штырём-глубиномером 8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скользящим по специальному жёлобу. При измерении размеров предмета положение штангенциркуля фиксируют </a:t>
            </a:r>
            <a:r>
              <a:rPr 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крепежным винтом 5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Прямоугольник 1"/>
          <p:cNvSpPr>
            <a:spLocks noChangeArrowheads="1"/>
          </p:cNvSpPr>
          <p:nvPr/>
        </p:nvSpPr>
        <p:spPr bwMode="auto">
          <a:xfrm>
            <a:off x="1331913" y="476250"/>
            <a:ext cx="7343775" cy="212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defRPr/>
            </a:pP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Рамка имеет вспомогательную шкалу (</a:t>
            </a:r>
            <a:r>
              <a:rPr lang="ru-RU" sz="2200" b="1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нониус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), совмещённую с основной шкалой линейки. Деления нониуса нанесены так,  что при перемещении ползуна на 0,1 мм с одним из делений основной шкалы совпадает первое деление нониуса, на 0,3 мм – третье, на 0,5 мм – пятое, на 1 мм – десятое деление нониуса. </a:t>
            </a:r>
          </a:p>
        </p:txBody>
      </p:sp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313" y="2708275"/>
            <a:ext cx="4897437" cy="3571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"/>
          <p:cNvSpPr>
            <a:spLocks noChangeArrowheads="1"/>
          </p:cNvSpPr>
          <p:nvPr/>
        </p:nvSpPr>
        <p:spPr bwMode="auto">
          <a:xfrm>
            <a:off x="1403350" y="476250"/>
            <a:ext cx="7343775" cy="3616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bIns="0" anchor="ctr">
            <a:spAutoFit/>
          </a:bodyPr>
          <a:lstStyle/>
          <a:p>
            <a:pPr algn="ctr" eaLnBrk="0" hangingPunct="0">
              <a:defRPr/>
            </a:pPr>
            <a:r>
              <a:rPr lang="ru-RU" sz="28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ПРАВИЛА ПОЛЬЗОВАНИЯ</a:t>
            </a:r>
          </a:p>
          <a:p>
            <a:pPr algn="ctr" eaLnBrk="0" hangingPunct="0">
              <a:defRPr/>
            </a:pPr>
            <a:r>
              <a:rPr lang="ru-RU" sz="28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ШТАНГЕНЦИРКУЛЕМ</a:t>
            </a:r>
          </a:p>
          <a:p>
            <a:pPr algn="just" eaLnBrk="0" hangingPunct="0">
              <a:defRPr/>
            </a:pP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Прежде чем приступить к измерениям, следует </a:t>
            </a:r>
            <a:r>
              <a:rPr lang="ru-RU" sz="22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проверить точность инструмента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just" eaLnBrk="0" hangingPunct="0">
              <a:defRPr/>
            </a:pP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Если губки штангенциркуля сомкнуты, то нулевой и последний штрих нониуса совпадают со штрихами линейки на штанге, остальные же штрихи нониуса не совпадают.</a:t>
            </a:r>
          </a:p>
          <a:p>
            <a:pPr algn="just" eaLnBrk="0" hangingPunct="0">
              <a:defRPr/>
            </a:pPr>
            <a:endParaRPr lang="ru-RU" sz="2200" dirty="0">
              <a:latin typeface="Times New Roman" pitchFamily="18" charset="0"/>
              <a:cs typeface="Times New Roman" pitchFamily="18" charset="0"/>
            </a:endParaRPr>
          </a:p>
          <a:p>
            <a:pPr algn="just" eaLnBrk="0" hangingPunct="0">
              <a:defRPr/>
            </a:pPr>
            <a:endParaRPr lang="ru-RU" sz="2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126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0338" y="3500438"/>
            <a:ext cx="4464050" cy="299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1"/>
          <p:cNvSpPr>
            <a:spLocks noChangeArrowheads="1"/>
          </p:cNvSpPr>
          <p:nvPr/>
        </p:nvSpPr>
        <p:spPr bwMode="auto">
          <a:xfrm>
            <a:off x="1403350" y="390525"/>
            <a:ext cx="7272338" cy="5724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 eaLnBrk="0" hangingPunct="0">
              <a:spcAft>
                <a:spcPts val="600"/>
              </a:spcAft>
              <a:tabLst>
                <a:tab pos="457200" algn="l"/>
                <a:tab pos="630238" algn="l"/>
              </a:tabLst>
              <a:defRPr/>
            </a:pPr>
            <a:r>
              <a:rPr lang="ru-RU" sz="24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ИЗМЕРЕНИЕ НАРУЖНЫХ РАЗМЕРОВ</a:t>
            </a:r>
          </a:p>
          <a:p>
            <a:pPr algn="just" eaLnBrk="0" hangingPunct="0">
              <a:spcAft>
                <a:spcPts val="600"/>
              </a:spcAft>
              <a:tabLst>
                <a:tab pos="457200" algn="l"/>
                <a:tab pos="630238" algn="l"/>
              </a:tabLst>
              <a:defRPr/>
            </a:pPr>
            <a:endParaRPr lang="ru-RU" sz="2400" b="1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just" eaLnBrk="0" hangingPunct="0">
              <a:spcAft>
                <a:spcPts val="600"/>
              </a:spcAft>
              <a:buFontTx/>
              <a:buChar char="•"/>
              <a:tabLst>
                <a:tab pos="265113" algn="l"/>
                <a:tab pos="630238" algn="l"/>
              </a:tabLst>
              <a:defRPr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Взять инструмент в правую руку, а деталь – в левую.</a:t>
            </a:r>
          </a:p>
          <a:p>
            <a:pPr algn="just" eaLnBrk="0" hangingPunct="0">
              <a:spcAft>
                <a:spcPts val="600"/>
              </a:spcAft>
              <a:buFontTx/>
              <a:buChar char="•"/>
              <a:tabLst>
                <a:tab pos="265113" algn="l"/>
                <a:tab pos="630238" algn="l"/>
              </a:tabLst>
              <a:defRPr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Раздвинуть наружные губки 2 и 3, плотно зажать деталь между ними. Для этого рамку 4 перемещают большим пальцем до нужного раздвижения губок.</a:t>
            </a:r>
          </a:p>
          <a:p>
            <a:pPr algn="just" eaLnBrk="0" hangingPunct="0">
              <a:spcAft>
                <a:spcPts val="600"/>
              </a:spcAft>
              <a:buFontTx/>
              <a:buChar char="•"/>
              <a:tabLst>
                <a:tab pos="265113" algn="l"/>
                <a:tab pos="630238" algn="l"/>
              </a:tabLst>
              <a:defRPr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Когда раздвижные части инструмента плотно соприкоснулись с крайними точками измеряемой детали, то данное положение необходимо зафиксировать крепежным винтом 5.</a:t>
            </a:r>
          </a:p>
          <a:p>
            <a:pPr algn="just" eaLnBrk="0" hangingPunct="0">
              <a:spcAft>
                <a:spcPts val="600"/>
              </a:spcAft>
              <a:buFontTx/>
              <a:buChar char="•"/>
              <a:tabLst>
                <a:tab pos="265113" algn="l"/>
                <a:tab pos="630238" algn="l"/>
              </a:tabLst>
              <a:defRPr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Прежде, чем снять результаты показаний, необходимо убедиться в отсутствии перекосов.</a:t>
            </a:r>
          </a:p>
          <a:p>
            <a:pPr algn="just" eaLnBrk="0" hangingPunct="0">
              <a:spcAft>
                <a:spcPts val="600"/>
              </a:spcAft>
              <a:buFontTx/>
              <a:buChar char="•"/>
              <a:tabLst>
                <a:tab pos="265113" algn="l"/>
                <a:tab pos="630238" algn="l"/>
              </a:tabLst>
              <a:defRPr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Деталь откладывают в сторону и приступают к считыванию результатов.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775" y="1412875"/>
            <a:ext cx="4537075" cy="417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1720850" y="476250"/>
            <a:ext cx="6846888" cy="5238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eaLnBrk="0" hangingPunct="0">
              <a:tabLst>
                <a:tab pos="457200" algn="l"/>
                <a:tab pos="630238" algn="l"/>
              </a:tabLst>
              <a:defRPr/>
            </a:pPr>
            <a:r>
              <a:rPr lang="ru-RU" sz="28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ИЗМЕРЕНИЕ НАРУЖНЫХ РАЗМЕРОВ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1"/>
          <p:cNvSpPr>
            <a:spLocks noChangeArrowheads="1"/>
          </p:cNvSpPr>
          <p:nvPr/>
        </p:nvSpPr>
        <p:spPr bwMode="auto">
          <a:xfrm>
            <a:off x="1331913" y="765175"/>
            <a:ext cx="7416800" cy="4538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 eaLnBrk="0" hangingPunct="0">
              <a:spcAft>
                <a:spcPts val="600"/>
              </a:spcAft>
              <a:tabLst>
                <a:tab pos="457200" algn="l"/>
                <a:tab pos="630238" algn="l"/>
              </a:tabLst>
              <a:defRPr/>
            </a:pPr>
            <a:r>
              <a:rPr lang="ru-RU" sz="24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ИЗМЕРЕНИЕ ВНУТРЕННИХ РАЗМЕРОВ</a:t>
            </a:r>
          </a:p>
          <a:p>
            <a:pPr algn="just" eaLnBrk="0" hangingPunct="0">
              <a:spcAft>
                <a:spcPts val="600"/>
              </a:spcAft>
              <a:tabLst>
                <a:tab pos="457200" algn="l"/>
                <a:tab pos="630238" algn="l"/>
              </a:tabLst>
              <a:defRPr/>
            </a:pP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algn="just" eaLnBrk="0" hangingPunct="0">
              <a:spcAft>
                <a:spcPts val="600"/>
              </a:spcAft>
              <a:buFontTx/>
              <a:buChar char="•"/>
              <a:tabLst>
                <a:tab pos="457200" algn="l"/>
                <a:tab pos="630238" algn="l"/>
              </a:tabLst>
              <a:defRPr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 Сомкнуть внутренние раздвижные части инструмента 6 и 7, поместить в измеряемую полость.</a:t>
            </a:r>
          </a:p>
          <a:p>
            <a:pPr algn="just" eaLnBrk="0" hangingPunct="0">
              <a:spcAft>
                <a:spcPts val="600"/>
              </a:spcAft>
              <a:buFontTx/>
              <a:buChar char="•"/>
              <a:tabLst>
                <a:tab pos="457200" algn="l"/>
                <a:tab pos="630238" algn="l"/>
              </a:tabLst>
              <a:defRPr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 Развести губки до тех пор, пока они своими наружными краями не коснутся с крайними точками внутренней поверхности детали.</a:t>
            </a:r>
          </a:p>
          <a:p>
            <a:pPr algn="just" eaLnBrk="0" hangingPunct="0">
              <a:spcAft>
                <a:spcPts val="600"/>
              </a:spcAft>
              <a:buFontTx/>
              <a:buChar char="•"/>
              <a:tabLst>
                <a:tab pos="457200" algn="l"/>
                <a:tab pos="630238" algn="l"/>
              </a:tabLst>
              <a:defRPr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Данное положение штангенциркуля фиксируют винтом 5.</a:t>
            </a:r>
          </a:p>
          <a:p>
            <a:pPr algn="just" eaLnBrk="0" hangingPunct="0">
              <a:spcAft>
                <a:spcPts val="600"/>
              </a:spcAft>
              <a:buFontTx/>
              <a:buChar char="•"/>
              <a:tabLst>
                <a:tab pos="457200" algn="l"/>
                <a:tab pos="630238" algn="l"/>
              </a:tabLst>
              <a:defRPr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Убирают деталь в сторону и приступают к считыванию результатов.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0338" y="1341438"/>
            <a:ext cx="4751387" cy="4402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1476375" y="333375"/>
            <a:ext cx="7253288" cy="52228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eaLnBrk="0" hangingPunct="0">
              <a:spcAft>
                <a:spcPts val="600"/>
              </a:spcAft>
              <a:tabLst>
                <a:tab pos="457200" algn="l"/>
                <a:tab pos="630238" algn="l"/>
              </a:tabLst>
              <a:defRPr/>
            </a:pPr>
            <a:r>
              <a:rPr lang="ru-RU" sz="28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ИЗМЕРЕНИЕ ВНУТРЕННИХ РАЗМЕРОВ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1"/>
          <p:cNvSpPr>
            <a:spLocks noChangeArrowheads="1"/>
          </p:cNvSpPr>
          <p:nvPr/>
        </p:nvSpPr>
        <p:spPr bwMode="auto">
          <a:xfrm>
            <a:off x="1692275" y="1196975"/>
            <a:ext cx="6911975" cy="230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mbria" panose="020405030504060302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mbria" panose="020405030504060302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mbria" panose="020405030504060302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mbria" panose="020405030504060302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mbria" panose="020405030504060302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anose="020405030504060302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anose="020405030504060302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anose="020405030504060302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anose="02040503050406030204" pitchFamily="18" charset="0"/>
              </a:defRPr>
            </a:lvl9pPr>
          </a:lstStyle>
          <a:p>
            <a:pPr algn="just"/>
            <a:r>
              <a:rPr 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Чтобы определить глубину отверстия, надо опустить глубиномер 8 в полость отверстия. Наружные губки раздвигают до тех пор, пока глубиномер не упрется в дно поверхности. Это положение фиксируют винтом и приступают к снятию результатов.</a:t>
            </a:r>
          </a:p>
        </p:txBody>
      </p:sp>
      <p:pic>
        <p:nvPicPr>
          <p:cNvPr id="16387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8400" y="3560763"/>
            <a:ext cx="2879725" cy="2674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1979613" y="476250"/>
            <a:ext cx="6408737" cy="461963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eaLnBrk="0" hangingPunct="0">
              <a:spcAft>
                <a:spcPts val="600"/>
              </a:spcAft>
              <a:tabLst>
                <a:tab pos="457200" algn="l"/>
                <a:tab pos="630238" algn="l"/>
              </a:tabLst>
              <a:defRPr/>
            </a:pPr>
            <a:r>
              <a:rPr lang="ru-RU" sz="24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ИЗМЕРЕНИЕ ГЛУБИНЫ ОТВЕРСТИЯ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1174</TotalTime>
  <Words>586</Words>
  <Application>Microsoft Office PowerPoint</Application>
  <PresentationFormat>Экран (4:3)</PresentationFormat>
  <Paragraphs>39</Paragraphs>
  <Slides>13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22" baseType="lpstr">
      <vt:lpstr>Cambria</vt:lpstr>
      <vt:lpstr>Arial</vt:lpstr>
      <vt:lpstr>Corbel</vt:lpstr>
      <vt:lpstr>Wingdings 2</vt:lpstr>
      <vt:lpstr>Verdana</vt:lpstr>
      <vt:lpstr>Calibri</vt:lpstr>
      <vt:lpstr>Gill Sans MT</vt:lpstr>
      <vt:lpstr>Times New Roman</vt:lpstr>
      <vt:lpstr>Солнцестояние</vt:lpstr>
      <vt:lpstr>Измерение штангенциркулем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school323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труд</dc:creator>
  <cp:lastModifiedBy>admin</cp:lastModifiedBy>
  <cp:revision>154</cp:revision>
  <cp:lastPrinted>2014-03-15T17:32:33Z</cp:lastPrinted>
  <dcterms:created xsi:type="dcterms:W3CDTF">2014-03-11T16:20:42Z</dcterms:created>
  <dcterms:modified xsi:type="dcterms:W3CDTF">2016-08-17T06:50:21Z</dcterms:modified>
</cp:coreProperties>
</file>