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62" r:id="rId4"/>
    <p:sldId id="263" r:id="rId5"/>
    <p:sldId id="264" r:id="rId6"/>
    <p:sldId id="265" r:id="rId7"/>
    <p:sldId id="266" r:id="rId8"/>
    <p:sldId id="267" r:id="rId9"/>
    <p:sldId id="276" r:id="rId10"/>
    <p:sldId id="269" r:id="rId11"/>
    <p:sldId id="270" r:id="rId12"/>
    <p:sldId id="271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9" r:id="rId21"/>
    <p:sldId id="294" r:id="rId22"/>
    <p:sldId id="290" r:id="rId23"/>
    <p:sldId id="291" r:id="rId24"/>
    <p:sldId id="292" r:id="rId25"/>
    <p:sldId id="29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E6091-7FE5-4910-A0E1-533B01CD4C3D}" type="datetimeFigureOut">
              <a:rPr lang="ru-RU"/>
              <a:pPr>
                <a:defRPr/>
              </a:pPr>
              <a:t>17.08.2016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92B06AD-2618-4F4F-9435-2CC2D81EBD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844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F891E-5FF4-403F-B78C-07A2D89A3E83}" type="datetimeFigureOut">
              <a:rPr lang="ru-RU"/>
              <a:pPr>
                <a:defRPr/>
              </a:pPr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CD7C2-FF80-47A3-9909-AEF98EA3D9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2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AA61B8E-F585-4440-A3B7-158C513F3A6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B0AA6-129E-4E41-ACA1-588F3F5A6A7A}" type="datetimeFigureOut">
              <a:rPr lang="ru-RU"/>
              <a:pPr>
                <a:defRPr/>
              </a:pPr>
              <a:t>17.08.2016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189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E854-3FA5-43F7-8807-7CBC6BF7C55D}" type="datetimeFigureOut">
              <a:rPr lang="ru-RU"/>
              <a:pPr>
                <a:defRPr/>
              </a:pPr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F21B995-1447-4013-8B73-2D5B682EC4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21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4EDE-21A9-47C0-8F6B-6D133B68DD32}" type="datetimeFigureOut">
              <a:rPr lang="ru-RU"/>
              <a:pPr>
                <a:defRPr/>
              </a:pPr>
              <a:t>17.08.2016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1D80E1F-D403-4A47-9749-C927201DCD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949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5EEE6-1583-42A9-9885-B5D94E255757}" type="datetimeFigureOut">
              <a:rPr lang="ru-RU"/>
              <a:pPr>
                <a:defRPr/>
              </a:pPr>
              <a:t>17.08.2016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3114D-F54E-474A-A50B-00A274B1204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793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E2B35-332E-456B-A3DD-6C55E5A3BABA}" type="datetimeFigureOut">
              <a:rPr lang="ru-RU"/>
              <a:pPr>
                <a:defRPr/>
              </a:pPr>
              <a:t>17.08.2016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0BB307B1-3192-47AB-9A25-07A275DFBE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90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4E381-3E92-4163-8692-393A0053172F}" type="datetimeFigureOut">
              <a:rPr lang="ru-RU"/>
              <a:pPr>
                <a:defRPr/>
              </a:pPr>
              <a:t>17.08.2016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B7340C0D-C45E-44F1-89A0-E472F94536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29307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46C85-5B6D-4276-9254-CC9669FA7EB5}" type="datetimeFigureOut">
              <a:rPr lang="ru-RU"/>
              <a:pPr>
                <a:defRPr/>
              </a:pPr>
              <a:t>17.08.2016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45FFC6-1B6D-4AD7-87B7-F61A81B0AE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708861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DFA440B-039D-42E9-8B6A-23915993886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4B1EC-295E-462C-89AA-240BB856BBBC}" type="datetimeFigureOut">
              <a:rPr lang="ru-RU"/>
              <a:pPr>
                <a:defRPr/>
              </a:pPr>
              <a:t>17.08.2016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60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442AC0CE-7EFB-4623-9035-9CE3C07BB43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0C4F5-2CD2-4D2D-AAA8-EF4CA5E387B8}" type="datetimeFigureOut">
              <a:rPr lang="ru-RU"/>
              <a:pPr>
                <a:defRPr/>
              </a:pPr>
              <a:t>17.08.2016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59652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DD88F7-F39B-454F-B12E-C83118DFF6DF}" type="datetimeFigureOut">
              <a:rPr lang="ru-RU"/>
              <a:pPr>
                <a:defRPr/>
              </a:pPr>
              <a:t>17.08.2016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  <a:latin typeface="Georgia" panose="02040502050405020303" pitchFamily="18" charset="0"/>
              </a:defRPr>
            </a:lvl1pPr>
          </a:lstStyle>
          <a:p>
            <a:fld id="{D16ACFE3-0201-4975-9651-7E2FA2569DC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8062913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ЭЛЕКТРОИЗМЕРИТЕЛЬНЫЕ ПРИБОРЫ</a:t>
            </a:r>
            <a:endParaRPr lang="ru-RU" dirty="0"/>
          </a:p>
        </p:txBody>
      </p:sp>
      <p:pic>
        <p:nvPicPr>
          <p:cNvPr id="13315" name="Рисунок 4" descr="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924175"/>
            <a:ext cx="338455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   ПОКАЗАНИЙ ЭЛЕКТРОИЗМЕРИТЕЛЬНЫХ    ПРИБОРОВ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755650" y="2133600"/>
            <a:ext cx="7848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Если известна </a:t>
            </a:r>
            <a:r>
              <a:rPr lang="ru-RU" sz="28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цена деления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прибора, то её необходимо </a:t>
            </a:r>
            <a:r>
              <a:rPr lang="ru-RU" sz="28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умножить на количество делений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, на которое отклонилась стрелка прибора.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ЦЕНЫ ДЕЛЕНИЯ ИЗМЕРИТЕЛЬНЫХ</a:t>
            </a:r>
            <a:b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ПРИБОРОВ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Рисунок 4" descr="image0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924175"/>
            <a:ext cx="57658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468313" y="3141663"/>
            <a:ext cx="8135937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цены деления находят разность между двумя соседними оцифрованными делениями шкалы прибора и делят на количество делений между ними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ОДНОШКАЛЬНЫЙ ОДНОДИАПАЗОННЫЙ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1"/>
          <p:cNvSpPr txBox="1">
            <a:spLocks/>
          </p:cNvSpPr>
          <p:nvPr/>
        </p:nvSpPr>
        <p:spPr>
          <a:xfrm>
            <a:off x="323850" y="1989138"/>
            <a:ext cx="8534400" cy="614362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Этот прибор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не имеет оцифрованных гнёзд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или клемм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ОДНОШКАЛЬНЫЙ ОДНОДИАПАЗОННЫЙ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Амперметр (измеряет силу тока)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Работает в цепи с постоянным током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Рабочее положение вертикальное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Цена деления 0,2 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Содержимое 4" descr="2483281b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8" r="19223" b="7169"/>
          <a:stretch>
            <a:fillRect/>
          </a:stretch>
        </p:blipFill>
        <p:spPr>
          <a:xfrm>
            <a:off x="468313" y="1916113"/>
            <a:ext cx="3816350" cy="40274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ОДНОШКАЛЬНЫЙ ОДНОДИАПАЗОННЫЙ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Вольтметр (измеряет напряжение)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Работает в цепи с переменным током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Электромагнитная система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Рабочее положение вертикальное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Цена деления 10 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Содержимое 8" descr="1380193809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25" y="1693863"/>
            <a:ext cx="4038600" cy="40386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ОДНОШКАЛЬНЫЙ ОДНОДИАПАЗОННЫЙ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412875"/>
            <a:ext cx="4500562" cy="4681538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None/>
              <a:defRPr/>
            </a:pP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1. Амперметр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(измеряет силу тока)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2. Работает в цепи с переменным током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3. Электромагнитная система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4. Измерительная цепь изолирована от корпуса и испытана под напряжением  2 кВ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5. Рабочее положение вертикальное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6. Цена деления 10 А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Содержимое 5" descr="image_84885e377_100-5_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5540" r="4959" b="3526"/>
          <a:stretch>
            <a:fillRect/>
          </a:stretch>
        </p:blipFill>
        <p:spPr>
          <a:xfrm>
            <a:off x="250825" y="1844675"/>
            <a:ext cx="4176713" cy="417671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ОДНОШКАЛЬНЫЙ ОДНОДИАПАЗОННЫЙ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412875"/>
            <a:ext cx="4500562" cy="4681538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None/>
              <a:defRPr/>
            </a:pP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1. Вольтметр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(измеряет  напряжение)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2. Работает в цепи постоянным током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3. Измерительная цепь изолирована от корпуса и испытана под напряжением  2 кВ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000" dirty="0" smtClean="0"/>
              <a:t>Магнитоэлектрическая система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6. Цена деления 5 В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Содержимое 6" descr="image_85257m4200_0-3kv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7" t="9418" r="12091" b="11029"/>
          <a:stretch>
            <a:fillRect/>
          </a:stretch>
        </p:blipFill>
        <p:spPr>
          <a:xfrm>
            <a:off x="468313" y="1989138"/>
            <a:ext cx="3671887" cy="358933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468313" y="2420938"/>
            <a:ext cx="81359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цены деления необходимо цифру, стоящую около клеммы или гнезда, куда присоединён проводник, разделить на количество делений в шкале прибора.</a:t>
            </a:r>
          </a:p>
          <a:p>
            <a:pPr algn="just" eaLnBrk="1" hangingPunct="1"/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ОДНОШКАЛЬНЫЙ МНОГОДИАПАЗОННЫЙ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1"/>
          <p:cNvSpPr txBox="1">
            <a:spLocks/>
          </p:cNvSpPr>
          <p:nvPr/>
        </p:nvSpPr>
        <p:spPr>
          <a:xfrm>
            <a:off x="323850" y="1700213"/>
            <a:ext cx="8534400" cy="61595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Этот прибор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имеет оцифрованные гнёзда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или клеммы</a:t>
            </a:r>
          </a:p>
        </p:txBody>
      </p:sp>
      <p:sp>
        <p:nvSpPr>
          <p:cNvPr id="29701" name="Прямоугольник 7"/>
          <p:cNvSpPr>
            <a:spLocks noChangeArrowheads="1"/>
          </p:cNvSpPr>
          <p:nvPr/>
        </p:nvSpPr>
        <p:spPr bwMode="auto">
          <a:xfrm>
            <a:off x="611188" y="3789363"/>
            <a:ext cx="81375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 </a:t>
            </a:r>
            <a:r>
              <a:rPr 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переключателем</a:t>
            </a: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шкала которого имеет цифры</a:t>
            </a:r>
            <a:r>
              <a:rPr lang="ru-RU" b="1">
                <a:cs typeface="Times New Roman" panose="02020603050405020304" pitchFamily="18" charset="0"/>
              </a:rPr>
              <a:t>.</a:t>
            </a:r>
            <a:endParaRPr lang="ru-RU" sz="1000" b="1"/>
          </a:p>
        </p:txBody>
      </p:sp>
      <p:sp>
        <p:nvSpPr>
          <p:cNvPr id="29702" name="Прямоугольник 8"/>
          <p:cNvSpPr>
            <a:spLocks noChangeArrowheads="1"/>
          </p:cNvSpPr>
          <p:nvPr/>
        </p:nvSpPr>
        <p:spPr bwMode="auto">
          <a:xfrm>
            <a:off x="468313" y="4941888"/>
            <a:ext cx="8207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цены деления необходимо цифру, стоящую против указателя переключателя разделить на количество делений в шкале прибора.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ОДНОШКАЛЬНЫЙ МНОГОДИАПАЗОННЫЙ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412875"/>
            <a:ext cx="4572000" cy="4608513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None/>
              <a:defRPr/>
            </a:pP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1. Вольтметр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(измеряет напряжение)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2. Работает в цепи постоянным током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000" dirty="0" smtClean="0"/>
              <a:t>Магнитоэлектрическая система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Рабочее положение горизонтальное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5. Измерительная цепь изолирована от корпуса и испытана под напряжением  2 кВ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6. Цена деления зависит от выбранного предела измерений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375" y="1693863"/>
            <a:ext cx="3721100" cy="4038600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УНИВЕРСАЛЬНЫЙ ПРИБОР (АВОМЕТР)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395288" y="1773238"/>
            <a:ext cx="8461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8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Авометр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представляет собой универсальный электроизмерительный прибор, предназначенный для </a:t>
            </a:r>
            <a:r>
              <a:rPr lang="ru-RU" sz="28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измерения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в широких пределах </a:t>
            </a:r>
            <a:r>
              <a:rPr lang="ru-RU" sz="28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силы тока, напряжения и сопротивления.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534400" cy="7588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 электроизмерительным приборам относятся приборы для измерения:</a:t>
            </a:r>
            <a:endParaRPr lang="ru-RU" sz="3000" b="1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539750" y="1341438"/>
            <a:ext cx="77406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539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силы тока (амперметры), </a:t>
            </a:r>
          </a:p>
          <a:p>
            <a:pPr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напряжения (вольтметры), </a:t>
            </a:r>
          </a:p>
          <a:p>
            <a:pPr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мощности (ваттметры) </a:t>
            </a:r>
          </a:p>
          <a:p>
            <a:pPr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сопротивления (омметры).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УНИВЕРСАЛЬНЫЙ ПРИБОР (АВОМЕТР)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392613" cy="5153025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АВОметр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(измеряет силу тока, напряжение, сопротивление)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Работает в цепи постоянным и переменным током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3 . </a:t>
            </a:r>
            <a:r>
              <a:rPr lang="ru-RU" sz="2000" dirty="0" smtClean="0"/>
              <a:t>Магнитоэлектрическая система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Рабочее положение горизонтальное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Измерительная цепь изолирована от корпуса и испытана под напряжением  2 кВ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Цена деления зависит от выбранного предела измерений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 2"/>
              <a:buChar char=""/>
              <a:defRPr/>
            </a:pPr>
            <a:endParaRPr lang="ru-RU" sz="1800" dirty="0"/>
          </a:p>
        </p:txBody>
      </p:sp>
      <p:pic>
        <p:nvPicPr>
          <p:cNvPr id="32772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" r="5174" b="1398"/>
          <a:stretch>
            <a:fillRect/>
          </a:stretch>
        </p:blipFill>
        <p:spPr>
          <a:xfrm>
            <a:off x="971550" y="1412875"/>
            <a:ext cx="2808288" cy="493395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УНИВЕРСАЛЬНЫЙ ПРИБОР (АВОМЕТР)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4195762" cy="5153025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Измерение силы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постоянного тока: 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вставить штекер одного из соединительных проводов в гнездо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«общий»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второго в одно из гнезд в ряду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«–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соответствующее выбранному пределу измерения; 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помощи зажимов,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имеющих-ся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проводах, учитывая полярность, соединить прибор с элементами цепи, в которой требуется измерить силу тока; 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подключить цепь к источнику электропитания. 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Произвести отсчет по шкале «–».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/>
          </a:p>
        </p:txBody>
      </p:sp>
      <p:pic>
        <p:nvPicPr>
          <p:cNvPr id="3379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"/>
          <a:stretch>
            <a:fillRect/>
          </a:stretch>
        </p:blipFill>
        <p:spPr>
          <a:xfrm>
            <a:off x="900113" y="1412875"/>
            <a:ext cx="2808287" cy="4876800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УНИВЕРСАЛЬНЫЙ ПРИБОР (АВОМЕТР)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4195762" cy="5153025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Измерение силы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переменного тока: 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вставить штекер одного из соединительных проводов в гнездо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«общий»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второго в одно из гнезд в ряду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0070C0"/>
                </a:solidFill>
              </a:rPr>
              <a:t>~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соответствующее выбранному пределу измерения; 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помощи зажимов,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имеющих-ся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проводах, учитывая полярность, соединить прибор с элементами цепи, в которой требуется измерить силу тока; 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подключить цепь к источнику электропитания. 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Произвести отсчет по шкале «</a:t>
            </a:r>
            <a:r>
              <a:rPr lang="ru-RU" sz="1800" dirty="0" smtClean="0"/>
              <a:t>~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/>
          </a:p>
        </p:txBody>
      </p:sp>
      <p:pic>
        <p:nvPicPr>
          <p:cNvPr id="34820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" b="2208"/>
          <a:stretch>
            <a:fillRect/>
          </a:stretch>
        </p:blipFill>
        <p:spPr>
          <a:xfrm>
            <a:off x="900113" y="1484313"/>
            <a:ext cx="2879725" cy="4775200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УНИВЕРСАЛЬНЫЙ ПРИБОР (АВОМЕТР)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4195762" cy="5153025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Bef>
                <a:spcPts val="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Измерение напряжения  постоянного   тока: 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вставить штекер одного из соединительных проводов в гнездо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«общий»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второго в одно из гнезд в ряду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«–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соответствующее выбранному пределу измерения; 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помощи зажимов,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имеющих-ся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проводах, учитывая полярность, соединить прибор с элементами цепи, в которой требуется измерить силу тока; 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подключить цепь к источнику электропитания. 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Произвести отсчет по шкале «–».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/>
          </a:p>
        </p:txBody>
      </p:sp>
      <p:pic>
        <p:nvPicPr>
          <p:cNvPr id="35844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3535"/>
          <a:stretch>
            <a:fillRect/>
          </a:stretch>
        </p:blipFill>
        <p:spPr>
          <a:xfrm>
            <a:off x="971550" y="1412875"/>
            <a:ext cx="2952750" cy="4919663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УНИВЕРСАЛЬНЫЙ ПРИБОР (АВОМЕТР)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4195762" cy="5153025"/>
          </a:xfrm>
        </p:spPr>
        <p:txBody>
          <a:bodyPr>
            <a:noAutofit/>
          </a:bodyPr>
          <a:lstStyle/>
          <a:p>
            <a:pPr marL="27432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Измерение напряжения </a:t>
            </a:r>
          </a:p>
          <a:p>
            <a:pPr marL="27432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переменного тока: 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вставить штекер одного из соединительных проводов в гнездо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«общий»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второго в одно из гнезд в ряду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0070C0"/>
                </a:solidFill>
              </a:rPr>
              <a:t>~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соответствующее выбранному пределу измерения; 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помощи зажимов,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имеющих-ся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проводах, учитывая полярность, соединить прибор с элементами цепи, в которой требуется измерить силу тока; 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подключить цепь к источнику электропитания. 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Произвести отсчет по шкале «</a:t>
            </a:r>
            <a:r>
              <a:rPr lang="ru-RU" sz="1800" dirty="0" smtClean="0"/>
              <a:t>~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/>
          </a:p>
        </p:txBody>
      </p:sp>
      <p:pic>
        <p:nvPicPr>
          <p:cNvPr id="3686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" b="3171"/>
          <a:stretch>
            <a:fillRect/>
          </a:stretch>
        </p:blipFill>
        <p:spPr>
          <a:xfrm>
            <a:off x="900113" y="1484313"/>
            <a:ext cx="2879725" cy="4851400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УНИВЕРСАЛЬНЫЙ ПРИБОР (АВОМЕТР)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4195762" cy="5153025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Измерение сопротивления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измерение сопротивлений производится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цепях, в которых отсутствует напряжение !!!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один из штекеров вставить в гнездо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«общий»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ряду гнезд с надписью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Ώх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»; второй штекер вставить 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 из гнезд этого же ряда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соответствующее выбранному пределу измерения;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замкнуть накоротко зажимы соединительных проводов и поворотом головки переменного резистора установить стрелку на нулевую отметку шкалы «Ώ».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Разомкнуть штекеры; подсоединить зажимы к элементу, сопротивление которого требуется измерить.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Произвести отсчет по шкале «Ώ».</a:t>
            </a:r>
          </a:p>
        </p:txBody>
      </p:sp>
      <p:pic>
        <p:nvPicPr>
          <p:cNvPr id="37892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412875"/>
            <a:ext cx="2808287" cy="4837113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панелях электроизмерительных приборов указываются технические характеристики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395288" y="1674813"/>
            <a:ext cx="8424862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539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 измеряемых величин;</a:t>
            </a:r>
          </a:p>
          <a:p>
            <a:pPr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прибора;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положение прибора и испытательное напряжение изоляции измерительной цепи по отношению к корпусу;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род тока и число фаз;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точности прибора;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к климатическим воздействиям.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Обозначение приборов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79216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Условные обозначения систем приборов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8623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34400" cy="758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Обозначения, характеризующие рабочее положение приборов и прочность изоляции по отношению к корпусу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78486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 тока, измеряемого прибором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8359775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688" cy="1079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Электроизмерительные приборы классифицируются также: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79388" y="1700213"/>
            <a:ext cx="8569325" cy="46783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>
              <a:tabLst>
                <a:tab pos="539750" algn="l"/>
              </a:tabLst>
              <a:defRPr/>
            </a:pPr>
            <a:r>
              <a:rPr lang="ru-RU" sz="28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 положению нулевой отметки на шкале: </a:t>
            </a:r>
          </a:p>
          <a:p>
            <a:pPr indent="450850" algn="just">
              <a:buFont typeface="Arial" charset="0"/>
              <a:buChar char="•"/>
              <a:tabLst>
                <a:tab pos="539750" algn="l"/>
              </a:tabLst>
              <a:defRPr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односторонней шкалой, </a:t>
            </a:r>
          </a:p>
          <a:p>
            <a:pPr indent="450850" algn="just">
              <a:buFont typeface="Arial" charset="0"/>
              <a:buChar char="•"/>
              <a:tabLst>
                <a:tab pos="539750" algn="l"/>
              </a:tabLst>
              <a:defRPr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двусторонней симметричной шкалой;</a:t>
            </a:r>
          </a:p>
          <a:p>
            <a:pPr indent="450850" algn="just">
              <a:buFont typeface="Arial" charset="0"/>
              <a:buChar char="•"/>
              <a:tabLst>
                <a:tab pos="539750" algn="l"/>
              </a:tabLst>
              <a:defRPr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двусторонней несимметричной шкалой;</a:t>
            </a:r>
          </a:p>
          <a:p>
            <a:pPr indent="450850" algn="just">
              <a:buFont typeface="Arial" charset="0"/>
              <a:buChar char="•"/>
              <a:tabLst>
                <a:tab pos="539750" algn="l"/>
              </a:tabLst>
              <a:defRPr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безнулевой шкалой.</a:t>
            </a:r>
          </a:p>
          <a:p>
            <a:pPr indent="450850" algn="just">
              <a:buFont typeface="Arial" charset="0"/>
              <a:buChar char="•"/>
              <a:tabLst>
                <a:tab pos="539750" algn="l"/>
              </a:tabLst>
              <a:defRPr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539750" algn="l"/>
              </a:tabLst>
              <a:defRPr/>
            </a:pPr>
            <a:r>
              <a:rPr lang="ru-RU" sz="28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 количеству диапазонов измерений: </a:t>
            </a:r>
          </a:p>
          <a:p>
            <a:pPr indent="450850" algn="just" eaLnBrk="0" hangingPunct="0">
              <a:buFont typeface="Arial" charset="0"/>
              <a:buChar char="•"/>
              <a:tabLst>
                <a:tab pos="539750" algn="l"/>
              </a:tabLst>
              <a:defRPr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однодиапазонные;</a:t>
            </a:r>
          </a:p>
          <a:p>
            <a:pPr indent="450850" algn="just" eaLnBrk="0" hangingPunct="0">
              <a:buFont typeface="Arial" charset="0"/>
              <a:buChar char="•"/>
              <a:tabLst>
                <a:tab pos="539750" algn="l"/>
              </a:tabLst>
              <a:defRPr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многодиапазонные (с несколькими диапазонами измерений).</a:t>
            </a:r>
          </a:p>
          <a:p>
            <a:pPr indent="450850" algn="just" eaLnBrk="0" hangingPunct="0">
              <a:buFont typeface="Arial" charset="0"/>
              <a:buChar char="•"/>
              <a:tabLst>
                <a:tab pos="539750" algn="l"/>
              </a:tabLs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8929688" cy="8651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Электроизмерительные приборы классифицируются также: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50825" y="1557338"/>
            <a:ext cx="8569325" cy="48307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 eaLnBrk="0" hangingPunct="0">
              <a:tabLst>
                <a:tab pos="539750" algn="l"/>
              </a:tabLst>
              <a:defRPr/>
            </a:pPr>
            <a:r>
              <a:rPr lang="ru-RU" sz="28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 конструкции отсчетного устройства: </a:t>
            </a:r>
          </a:p>
          <a:p>
            <a:pPr indent="450850" algn="just" eaLnBrk="0" hangingPunct="0">
              <a:buFont typeface="Arial" charset="0"/>
              <a:buChar char="•"/>
              <a:tabLst>
                <a:tab pos="539750" algn="l"/>
              </a:tabLst>
              <a:defRPr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 стрелочным указателем; </a:t>
            </a:r>
          </a:p>
          <a:p>
            <a:pPr indent="450850" algn="just" eaLnBrk="0" hangingPunct="0">
              <a:buFont typeface="Arial" charset="0"/>
              <a:buChar char="•"/>
              <a:tabLst>
                <a:tab pos="539750" algn="l"/>
              </a:tabLst>
              <a:defRPr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 световым указателем; </a:t>
            </a:r>
          </a:p>
          <a:p>
            <a:pPr indent="450850" algn="just" eaLnBrk="0" hangingPunct="0">
              <a:buFont typeface="Arial" charset="0"/>
              <a:buChar char="•"/>
              <a:tabLst>
                <a:tab pos="539750" algn="l"/>
              </a:tabLst>
              <a:defRPr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вибрационным указателем; </a:t>
            </a:r>
          </a:p>
          <a:p>
            <a:pPr indent="450850" algn="just" eaLnBrk="0" hangingPunct="0">
              <a:buFont typeface="Arial" charset="0"/>
              <a:buChar char="•"/>
              <a:tabLst>
                <a:tab pos="539750" algn="l"/>
              </a:tabLst>
              <a:defRPr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подвижной шкалой; </a:t>
            </a:r>
          </a:p>
          <a:p>
            <a:pPr indent="450850" algn="just" eaLnBrk="0" hangingPunct="0">
              <a:buFont typeface="Arial" charset="0"/>
              <a:buChar char="•"/>
              <a:tabLst>
                <a:tab pos="539750" algn="l"/>
              </a:tabLst>
              <a:defRPr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пишущим устройством; </a:t>
            </a:r>
          </a:p>
          <a:p>
            <a:pPr indent="450850" algn="just" eaLnBrk="0" hangingPunct="0">
              <a:buFont typeface="Arial" charset="0"/>
              <a:buChar char="•"/>
              <a:tabLst>
                <a:tab pos="539750" algn="l"/>
              </a:tabLst>
              <a:defRPr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цифровой индикацией;</a:t>
            </a:r>
          </a:p>
          <a:p>
            <a:pPr indent="450850" algn="just" eaLnBrk="0" hangingPunct="0">
              <a:buFont typeface="Arial" charset="0"/>
              <a:buChar char="•"/>
              <a:tabLst>
                <a:tab pos="539750" algn="l"/>
              </a:tabLst>
              <a:defRPr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539750" algn="l"/>
              </a:tabLst>
              <a:defRPr/>
            </a:pPr>
            <a:r>
              <a:rPr lang="ru-RU" sz="28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 характеру шкалы: </a:t>
            </a:r>
          </a:p>
          <a:p>
            <a:pPr indent="450850" algn="just" eaLnBrk="0" hangingPunct="0">
              <a:buFont typeface="Arial" charset="0"/>
              <a:buChar char="•"/>
              <a:tabLst>
                <a:tab pos="539750" algn="l"/>
              </a:tabLst>
              <a:defRPr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равномерной шкалой,</a:t>
            </a:r>
          </a:p>
          <a:p>
            <a:pPr indent="450850" algn="just" eaLnBrk="0" hangingPunct="0">
              <a:buFont typeface="Arial" charset="0"/>
              <a:buChar char="•"/>
              <a:tabLst>
                <a:tab pos="539750" algn="l"/>
              </a:tabLst>
              <a:defRPr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неравномерной шкалой 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164</TotalTime>
  <Words>967</Words>
  <Application>Microsoft Office PowerPoint</Application>
  <PresentationFormat>Экран (4:3)</PresentationFormat>
  <Paragraphs>131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Georgia</vt:lpstr>
      <vt:lpstr>Wingdings 2</vt:lpstr>
      <vt:lpstr>Wingdings</vt:lpstr>
      <vt:lpstr>Calibri</vt:lpstr>
      <vt:lpstr>Times New Roman</vt:lpstr>
      <vt:lpstr>Официальная</vt:lpstr>
      <vt:lpstr>ЭЛЕКТРОИЗМЕРИТЕЛЬНЫЕ ПРИБОРЫ</vt:lpstr>
      <vt:lpstr>К электроизмерительным приборам относятся приборы для измерения:</vt:lpstr>
      <vt:lpstr>На панелях электроизмерительных приборов указываются технические характеристики</vt:lpstr>
      <vt:lpstr>Обозначение приборов</vt:lpstr>
      <vt:lpstr>Условные обозначения систем приборов</vt:lpstr>
      <vt:lpstr>Обозначения, характеризующие рабочее положение приборов и прочность изоляции по отношению к корпусу</vt:lpstr>
      <vt:lpstr>Род тока, измеряемого прибором</vt:lpstr>
      <vt:lpstr>Электроизмерительные приборы классифицируются также:</vt:lpstr>
      <vt:lpstr>Электроизмерительные приборы классифицируются также:</vt:lpstr>
      <vt:lpstr>ОПРЕДЕЛЕНИЕ    ПОКАЗАНИЙ ЭЛЕКТРОИЗМЕРИТЕЛЬНЫХ    ПРИБОРОВ</vt:lpstr>
      <vt:lpstr>ОПРЕДЕЛЕНИЕ ЦЕНЫ ДЕЛЕНИЯ ИЗМЕРИТЕЛЬНЫХ ПРИБОРОВ</vt:lpstr>
      <vt:lpstr>ОДНОШКАЛЬНЫЙ ОДНОДИАПАЗОННЫЙ</vt:lpstr>
      <vt:lpstr>ОДНОШКАЛЬНЫЙ ОДНОДИАПАЗОННЫЙ</vt:lpstr>
      <vt:lpstr>ОДНОШКАЛЬНЫЙ ОДНОДИАПАЗОННЫЙ</vt:lpstr>
      <vt:lpstr>ОДНОШКАЛЬНЫЙ ОДНОДИАПАЗОННЫЙ</vt:lpstr>
      <vt:lpstr>ОДНОШКАЛЬНЫЙ ОДНОДИАПАЗОННЫЙ</vt:lpstr>
      <vt:lpstr>ОДНОШКАЛЬНЫЙ МНОГОДИАПАЗОННЫЙ</vt:lpstr>
      <vt:lpstr>ОДНОШКАЛЬНЫЙ МНОГОДИАПАЗОННЫЙ</vt:lpstr>
      <vt:lpstr>УНИВЕРСАЛЬНЫЙ ПРИБОР (АВОМЕТР)</vt:lpstr>
      <vt:lpstr>УНИВЕРСАЛЬНЫЙ ПРИБОР (АВОМЕТР)</vt:lpstr>
      <vt:lpstr>УНИВЕРСАЛЬНЫЙ ПРИБОР (АВОМЕТР)</vt:lpstr>
      <vt:lpstr>УНИВЕРСАЛЬНЫЙ ПРИБОР (АВОМЕТР)</vt:lpstr>
      <vt:lpstr>УНИВЕРСАЛЬНЫЙ ПРИБОР (АВОМЕТР)</vt:lpstr>
      <vt:lpstr>УНИВЕРСАЛЬНЫЙ ПРИБОР (АВОМЕТР)</vt:lpstr>
      <vt:lpstr>УНИВЕРСАЛЬНЫЙ ПРИБОР (АВОМЕТР)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ЭЛЕКТРОИЗМЕРИТЕЛЬНЫЕ ПРИБОРЫ</dc:title>
  <dc:creator>admin</dc:creator>
  <cp:lastModifiedBy>admin</cp:lastModifiedBy>
  <cp:revision>19</cp:revision>
  <dcterms:created xsi:type="dcterms:W3CDTF">2016-04-07T15:11:17Z</dcterms:created>
  <dcterms:modified xsi:type="dcterms:W3CDTF">2016-08-17T06:50:43Z</dcterms:modified>
</cp:coreProperties>
</file>