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4" r:id="rId4"/>
    <p:sldId id="258" r:id="rId5"/>
    <p:sldId id="275" r:id="rId6"/>
    <p:sldId id="259" r:id="rId7"/>
    <p:sldId id="276" r:id="rId8"/>
    <p:sldId id="260" r:id="rId9"/>
    <p:sldId id="261" r:id="rId10"/>
    <p:sldId id="262" r:id="rId11"/>
    <p:sldId id="271" r:id="rId12"/>
    <p:sldId id="263" r:id="rId13"/>
    <p:sldId id="272" r:id="rId14"/>
    <p:sldId id="264" r:id="rId15"/>
    <p:sldId id="277" r:id="rId16"/>
    <p:sldId id="266" r:id="rId17"/>
    <p:sldId id="273" r:id="rId18"/>
    <p:sldId id="267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71C2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2" autoAdjust="0"/>
    <p:restoredTop sz="94660"/>
  </p:normalViewPr>
  <p:slideViewPr>
    <p:cSldViewPr>
      <p:cViewPr>
        <p:scale>
          <a:sx n="75" d="100"/>
          <a:sy n="75" d="100"/>
        </p:scale>
        <p:origin x="-102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6EDB6-96D6-4A80-8EED-6B420BC152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5587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D0DE5-7ED5-4DEC-9FCB-6BC063C5C0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10217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6517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421F-01C2-4AFA-8B3E-C1B72E43E1A2}" type="datetime1">
              <a:rPr lang="ru-RU" smtClean="0"/>
              <a:pPr/>
              <a:t>15.05.2016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7C72-ED5F-454B-8761-AA45B9959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F54CA-D3BF-4FC0-B234-E9FCEDB821C0}" type="datetime1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7C72-ED5F-454B-8761-AA45B9959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7616-9815-497C-B814-10F31E4A5D3D}" type="datetime1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7C72-ED5F-454B-8761-AA45B9959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FA6FC-286E-4E84-A88F-D1B28FB2D98C}" type="datetime1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7C72-ED5F-454B-8761-AA45B9959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083D0-15C7-4E55-B7B8-49941F55822F}" type="datetime1">
              <a:rPr lang="ru-RU" smtClean="0"/>
              <a:pPr/>
              <a:t>15.05.2016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7C72-ED5F-454B-8761-AA45B9959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1733-4F2E-457B-B608-76EC0E78ABDF}" type="datetime1">
              <a:rPr lang="ru-RU" smtClean="0"/>
              <a:pPr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7C72-ED5F-454B-8761-AA45B9959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451C0-B224-424E-8D39-328D9C635EF0}" type="datetime1">
              <a:rPr lang="ru-RU" smtClean="0"/>
              <a:pPr/>
              <a:t>15.05.2016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7C72-ED5F-454B-8761-AA45B9959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5203-44B4-4167-B999-FAB51CC0B9B9}" type="datetime1">
              <a:rPr lang="ru-RU" smtClean="0"/>
              <a:pPr/>
              <a:t>15.05.2016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7C72-ED5F-454B-8761-AA45B9959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6D98-0838-4EF3-9EAF-5FB13D610817}" type="datetime1">
              <a:rPr lang="ru-RU" smtClean="0"/>
              <a:pPr/>
              <a:t>15.05.2016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7C72-ED5F-454B-8761-AA45B9959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3AF57-A336-4212-88CC-C78281EF942E}" type="datetime1">
              <a:rPr lang="ru-RU" smtClean="0"/>
              <a:pPr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77C72-ED5F-454B-8761-AA45B9959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C0C80-06E8-40C5-9565-A347D3817AAA}" type="datetime1">
              <a:rPr lang="ru-RU" smtClean="0"/>
              <a:pPr/>
              <a:t>15.05.2016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177C72-ED5F-454B-8761-AA45B99596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FE6C8C-C6FC-4D40-A1EB-F4328EFDE9A6}" type="datetime1">
              <a:rPr lang="ru-RU" smtClean="0"/>
              <a:pPr/>
              <a:t>15.05.2016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177C72-ED5F-454B-8761-AA45B99596C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6696744" cy="3456384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ОПРЕДЕЛЕНИЕ ПОВЕРХНОСТНОГО НАТЯЖЕНИЯ ЖИДКОСТЕЙ</a:t>
            </a:r>
          </a:p>
        </p:txBody>
      </p:sp>
    </p:spTree>
    <p:extLst>
      <p:ext uri="{BB962C8B-B14F-4D97-AF65-F5344CB8AC3E}">
        <p14:creationId xmlns="" xmlns:p14="http://schemas.microsoft.com/office/powerpoint/2010/main" val="1343645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момент проскакивания пузырьков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зрительно зафиксируем положения уровней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жидкости в обоих коленах манометра </a:t>
            </a:r>
            <a:r>
              <a:rPr lang="ru-RU" sz="2400" i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  <a:r>
              <a:rPr lang="ru-RU" sz="2400" i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i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  <a:r>
              <a:rPr lang="ru-RU" sz="2400" i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700808"/>
            <a:ext cx="3755909" cy="2816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>
            <a:off x="4787856" y="2205032"/>
            <a:ext cx="4155646" cy="2139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43366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73949383"/>
              </p:ext>
            </p:extLst>
          </p:nvPr>
        </p:nvGraphicFramePr>
        <p:xfrm>
          <a:off x="395536" y="1268760"/>
          <a:ext cx="8352928" cy="18288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44116"/>
                <a:gridCol w="1044116"/>
                <a:gridCol w="1044116"/>
                <a:gridCol w="1044116"/>
                <a:gridCol w="1044116"/>
                <a:gridCol w="1044116"/>
                <a:gridCol w="1044116"/>
                <a:gridCol w="1044116"/>
              </a:tblGrid>
              <a:tr h="378042">
                <a:tc gridSpan="8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Исследуемая жидкость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i="1" dirty="0"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i="1" dirty="0"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2400" i="1" dirty="0"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400" i="1" dirty="0"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2400" i="1" dirty="0"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2400" i="1" dirty="0"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400" i="1" dirty="0"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h,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α,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Н/м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332656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Найдем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2400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h</a:t>
            </a:r>
            <a:r>
              <a:rPr lang="ru-RU" sz="2400" i="1" baseline="-250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h</a:t>
            </a:r>
            <a:r>
              <a:rPr lang="ru-RU" sz="2400" i="1" baseline="-250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02</a:t>
            </a:r>
            <a:r>
              <a:rPr lang="ru-RU" sz="2400" dirty="0" smtClean="0"/>
              <a:t> – </a:t>
            </a:r>
            <a:r>
              <a:rPr lang="ru-RU" sz="2400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  <a:r>
              <a:rPr lang="ru-RU" sz="2400" i="1" baseline="-250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01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Данные занесем в таблицу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9801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Переливаем эталонную жидкость и насухо вытираем пробирку.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124744"/>
            <a:ext cx="4176463" cy="3132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708920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181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31031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 же манипуляции проводим с </a:t>
            </a:r>
            <a:r>
              <a:rPr lang="ru-RU" sz="2000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% водным раствором спирта:</a:t>
            </a:r>
          </a:p>
          <a:p>
            <a:pPr marL="0" lvl="1" indent="1778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заливаем в пробирку до уровня касания капилляра поверхности жидкости;</a:t>
            </a:r>
          </a:p>
          <a:p>
            <a:pPr marL="0" lvl="1" indent="1778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открываем кран так, чтобы жидкость вытекала примерно по капле в секунду;</a:t>
            </a:r>
          </a:p>
          <a:p>
            <a:pPr marL="0" lvl="1" indent="1778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момент проскакивания пузырьков, зрительно фиксируем </a:t>
            </a:r>
            <a:r>
              <a:rPr lang="ru-RU" sz="2000" i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  <a:r>
              <a:rPr lang="ru-RU" sz="2000" i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  <a:r>
              <a:rPr lang="ru-RU" sz="2000" i="1" baseline="-250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1" indent="1778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измеряем </a:t>
            </a:r>
            <a:r>
              <a:rPr lang="ru-RU" sz="2000" i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  <a:r>
              <a:rPr lang="ru-RU" sz="2000" i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  <a:r>
              <a:rPr lang="ru-RU" sz="2000" i="1" baseline="-250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1" indent="1778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находим </a:t>
            </a:r>
            <a:r>
              <a:rPr lang="el-GR" sz="2000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Δ</a:t>
            </a:r>
            <a:r>
              <a:rPr lang="ru-RU" sz="2000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1" indent="177800" algn="just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данные заносим в таблицу.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73949383"/>
              </p:ext>
            </p:extLst>
          </p:nvPr>
        </p:nvGraphicFramePr>
        <p:xfrm>
          <a:off x="395536" y="2852936"/>
          <a:ext cx="8352928" cy="1584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44116"/>
                <a:gridCol w="1044116"/>
                <a:gridCol w="1044116"/>
                <a:gridCol w="1044116"/>
                <a:gridCol w="1044116"/>
                <a:gridCol w="1044116"/>
                <a:gridCol w="1044116"/>
                <a:gridCol w="1044116"/>
              </a:tblGrid>
              <a:tr h="378042">
                <a:tc gridSpan="8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Исследуемая жидкость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i="1" dirty="0"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i="1" dirty="0"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2000" i="1" dirty="0"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000" i="1" dirty="0"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2000" i="1" dirty="0"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2000" i="1" dirty="0"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000" i="1" dirty="0"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h,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α,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Н/м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12065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23528" y="404664"/>
            <a:ext cx="2447381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52269" y="2280379"/>
            <a:ext cx="3484441" cy="2613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32648" y="796144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19221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Переливаем эталонную жидкость и насухо вытираем пробирку.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980728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708920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181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Заливая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пробирку поочередно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оставшиеся исследуемые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жидкости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(водные растворы  этилового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спирта)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выполняем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них предыдущие пункты.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22388" b="14400"/>
          <a:stretch>
            <a:fillRect/>
          </a:stretch>
        </p:blipFill>
        <p:spPr>
          <a:xfrm>
            <a:off x="1691680" y="1628800"/>
            <a:ext cx="622735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40156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Измеряем </a:t>
            </a:r>
            <a:r>
              <a:rPr lang="ru-RU" sz="2400" i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  <a:r>
              <a:rPr lang="ru-RU" sz="2400" i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i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  <a:r>
              <a:rPr lang="ru-RU" sz="2400" i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ru-RU" sz="2400" i="1" baseline="-25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находим </a:t>
            </a:r>
            <a:r>
              <a:rPr lang="el-GR" sz="2400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Δ</a:t>
            </a:r>
            <a:r>
              <a:rPr lang="ru-RU" sz="2400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Данные заносим в таблицу.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73949383"/>
              </p:ext>
            </p:extLst>
          </p:nvPr>
        </p:nvGraphicFramePr>
        <p:xfrm>
          <a:off x="539552" y="1196752"/>
          <a:ext cx="7920880" cy="1584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90110"/>
                <a:gridCol w="990110"/>
                <a:gridCol w="990110"/>
                <a:gridCol w="990110"/>
                <a:gridCol w="990110"/>
                <a:gridCol w="990110"/>
                <a:gridCol w="990110"/>
                <a:gridCol w="990110"/>
              </a:tblGrid>
              <a:tr h="378042">
                <a:tc gridSpan="8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Исследуемая жидкость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i="1" dirty="0"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i="1" dirty="0"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2000" i="1" dirty="0"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000" i="1" dirty="0"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2000" i="1" dirty="0"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2000" i="1" dirty="0"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000" i="1" dirty="0"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h,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80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α,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Н/м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77607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Последнее измерение проделываем для неизвестной концентрации. Заливаем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пробирку </a:t>
            </a:r>
            <a:r>
              <a:rPr lang="ru-RU" sz="2000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раствор этилового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спирта,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момент проскакивания пузырьков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зрительно зафиксируем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положения уровней жидкости в обоих коленах манометра </a:t>
            </a:r>
            <a:r>
              <a:rPr lang="ru-RU" sz="2000" i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  <a:r>
              <a:rPr lang="ru-RU" sz="2000" i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i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  <a:r>
              <a:rPr lang="ru-RU" sz="2000" i="1" baseline="-250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Находим </a:t>
            </a:r>
            <a:r>
              <a:rPr lang="el-GR" sz="2000" i="1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Δ</a:t>
            </a:r>
            <a:r>
              <a:rPr lang="ru-RU" sz="2000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h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539552" y="1628800"/>
            <a:ext cx="2301034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987824" y="1628800"/>
            <a:ext cx="3092494" cy="3356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rot="5400000">
            <a:off x="5455552" y="2401432"/>
            <a:ext cx="3984942" cy="2439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54518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73949383"/>
              </p:ext>
            </p:extLst>
          </p:nvPr>
        </p:nvGraphicFramePr>
        <p:xfrm>
          <a:off x="611560" y="2492896"/>
          <a:ext cx="7992888" cy="172819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999111"/>
                <a:gridCol w="999111"/>
                <a:gridCol w="999111"/>
                <a:gridCol w="999111"/>
                <a:gridCol w="999111"/>
                <a:gridCol w="999111"/>
                <a:gridCol w="999111"/>
                <a:gridCol w="999111"/>
              </a:tblGrid>
              <a:tr h="432048">
                <a:tc gridSpan="8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Исследуемая жидкость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000" i="1" dirty="0"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i="1" dirty="0"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2000" i="1" dirty="0"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2000" i="1" dirty="0"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2000" i="1" dirty="0"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2000" i="1" dirty="0"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2000" i="1" dirty="0"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h,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α,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Н/м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0,0726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0,049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0,037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0,029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0,023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0,020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0,025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404664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Производим расчет значений коэффициентов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поверхност-ного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натяжения жидкостей по формуле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340768"/>
            <a:ext cx="1752600" cy="98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34408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73448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работы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освоить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определение поверхностного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натяжения жидкости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одним из методов, определить коэффициенты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поверхностного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натяжения водных растворов спирта, исследовать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зависимость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коэффициента поверхностного натяжения от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концентрации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раствора.</a:t>
            </a:r>
          </a:p>
        </p:txBody>
      </p:sp>
    </p:spTree>
    <p:extLst>
      <p:ext uri="{BB962C8B-B14F-4D97-AF65-F5344CB8AC3E}">
        <p14:creationId xmlns="" xmlns:p14="http://schemas.microsoft.com/office/powerpoint/2010/main" val="1336435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260648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Построим график зависимости коэффициента поверхностного натяжения раствора спирта от концентрации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α=f(C)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 графику находим концентрацию неизвестного раствора спирта.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68760"/>
            <a:ext cx="48387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45260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36712"/>
            <a:ext cx="55081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результатам проделанного опыта делаем вывод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0890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548680"/>
            <a:ext cx="766936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Приборы и 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принадлежности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сосуд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Ребиндера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пробирка, пробка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отверстием, капилляр, жидкостный манометр,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водные растворы спирта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различных концентраций, эталонная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жидкость (дистиллированная вода), соединительные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трубки, стеклянный стакан, лабораторные штативы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крепежными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приспособлениями. </a:t>
            </a:r>
          </a:p>
        </p:txBody>
      </p:sp>
    </p:spTree>
    <p:extLst>
      <p:ext uri="{BB962C8B-B14F-4D97-AF65-F5344CB8AC3E}">
        <p14:creationId xmlns="" xmlns:p14="http://schemas.microsoft.com/office/powerpoint/2010/main" val="1336435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029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Описание установки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836712"/>
            <a:ext cx="3677166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39552" y="980728"/>
          <a:ext cx="4320480" cy="306092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2600"/>
                <a:gridCol w="3807880"/>
              </a:tblGrid>
              <a:tr h="70104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манометр с манометрической жидкостью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994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пробирка для исследуемых жидкостей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012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сосуд </a:t>
                      </a:r>
                      <a:r>
                        <a:rPr lang="ru-RU" sz="2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Ребиндера</a:t>
                      </a: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с жидкостью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994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капилляр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994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кран 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45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сосуд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56919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764704"/>
            <a:ext cx="6696744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ПОРЯДОК ВЫПОЛНЕНИЯ РАБОТЫ</a:t>
            </a:r>
            <a:endParaRPr kumimoji="0" lang="ru-RU" sz="4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052736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7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сосуд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Ребиндера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заливаем дистиллированную воду не выше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уровня соединительного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патрубка.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480"/>
          <a:stretch/>
        </p:blipFill>
        <p:spPr>
          <a:xfrm rot="5400000">
            <a:off x="4641750" y="2063106"/>
            <a:ext cx="497306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79542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54868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пробирку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заливаем дистиллированную воду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уровня касания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капилляра поверхности жидкости при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закрытии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пробирки пробкой с капилляром.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772816"/>
            <a:ext cx="5112568" cy="3834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6228184" y="3284984"/>
            <a:ext cx="1800200" cy="271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79542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установления герметичности, смачиваем пробки водой и аккуратно закрываем сосуд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Ребиндера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сосуд с исследуемой жидкостью.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8043" t="15969" r="17984" b="5780"/>
          <a:stretch/>
        </p:blipFill>
        <p:spPr>
          <a:xfrm>
            <a:off x="5076056" y="1844824"/>
            <a:ext cx="280831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331640" y="1844824"/>
            <a:ext cx="3190753" cy="3540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2445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4608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Плавным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поворотам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нижней части сосуда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Ребиндера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добиваемся,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чтобы жидкость вытекала медленно, примерно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одной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капле в секунду.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836247" y="1292545"/>
            <a:ext cx="4222728" cy="316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52046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336</TotalTime>
  <Words>475</Words>
  <Application>Microsoft Office PowerPoint</Application>
  <PresentationFormat>Экран (4:3)</PresentationFormat>
  <Paragraphs>107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ОПРЕДЕЛЕНИЕ ПОВЕРХНОСТНОГО НАТЯЖЕНИЯ ЖИДКОСТЕЙ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35</cp:revision>
  <dcterms:created xsi:type="dcterms:W3CDTF">2015-04-19T16:07:45Z</dcterms:created>
  <dcterms:modified xsi:type="dcterms:W3CDTF">2016-05-15T15:28:41Z</dcterms:modified>
</cp:coreProperties>
</file>