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70" r:id="rId14"/>
    <p:sldId id="271" r:id="rId15"/>
    <p:sldId id="272" r:id="rId16"/>
    <p:sldId id="273" r:id="rId17"/>
    <p:sldId id="275" r:id="rId18"/>
    <p:sldId id="276" r:id="rId19"/>
    <p:sldId id="27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Определение вязкости жидкости с помощью вискозиметра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9784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59893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Порядок выполнения работы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69493"/>
            <a:ext cx="6104466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/>
              <a:t>3) Ослабьте </a:t>
            </a:r>
            <a:r>
              <a:rPr lang="ru-RU" sz="3200" dirty="0"/>
              <a:t>винт и опустите капилляр в </a:t>
            </a:r>
            <a:r>
              <a:rPr lang="ru-RU" sz="3200" dirty="0" smtClean="0"/>
              <a:t>дистиллированную </a:t>
            </a:r>
            <a:r>
              <a:rPr lang="ru-RU" sz="3200" dirty="0"/>
              <a:t>воду</a:t>
            </a:r>
            <a:r>
              <a:rPr lang="ru-RU" sz="3200" dirty="0" smtClean="0"/>
              <a:t>.</a:t>
            </a:r>
            <a:endParaRPr lang="en-US" sz="3200" dirty="0" smtClean="0"/>
          </a:p>
          <a:p>
            <a:pPr marL="0" indent="0">
              <a:buNone/>
            </a:pPr>
            <a:r>
              <a:rPr lang="ru-RU" sz="3200" dirty="0"/>
              <a:t>4) Закрепите винтом установку в этом положении.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  <a:p>
            <a:pPr marL="0" indent="0">
              <a:buNone/>
            </a:pP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050" y="1351665"/>
            <a:ext cx="4042747" cy="539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57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900" dirty="0"/>
              <a:t>Порядок выполнения работы</a:t>
            </a:r>
            <a:br>
              <a:rPr lang="ru-RU" sz="4900" dirty="0"/>
            </a:b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17890"/>
            <a:ext cx="6296671" cy="37621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rgbClr val="000000"/>
                </a:solidFill>
              </a:rPr>
              <a:t>5) Закройте </a:t>
            </a:r>
            <a:r>
              <a:rPr lang="ru-RU" sz="3200" dirty="0">
                <a:solidFill>
                  <a:srgbClr val="000000"/>
                </a:solidFill>
              </a:rPr>
              <a:t>пальцем отверстие, осторожно вытягивая поршень, заполните верхний резервуар водой до половины.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311904" y="2079991"/>
            <a:ext cx="5296812" cy="39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13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/>
              <a:t>Порядок выполнения работы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433" y="1378424"/>
            <a:ext cx="6521167" cy="42171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rgbClr val="000000"/>
                </a:solidFill>
              </a:rPr>
              <a:t>6) </a:t>
            </a:r>
            <a:r>
              <a:rPr lang="ru-RU" sz="3200" dirty="0">
                <a:solidFill>
                  <a:srgbClr val="000000"/>
                </a:solidFill>
              </a:rPr>
              <a:t>Ослабьте винт и поднимите установку так, чтобы капилляр касался поверхности жидкости в стаканчике.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>
                <a:solidFill>
                  <a:srgbClr val="000000"/>
                </a:solidFill>
              </a:rPr>
              <a:t>7) Закрепите эту установку винтом</a:t>
            </a:r>
            <a:r>
              <a:rPr lang="ru-RU" sz="3200" dirty="0" smtClean="0">
                <a:solidFill>
                  <a:srgbClr val="000000"/>
                </a:solidFill>
              </a:rPr>
              <a:t>.</a:t>
            </a:r>
            <a:endParaRPr lang="en-US" sz="32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  <a:p>
            <a:pPr marL="0" indent="0">
              <a:buNone/>
            </a:pP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781" y="1378424"/>
            <a:ext cx="4032914" cy="53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24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/>
              <a:t>Порядок выполнения работы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9557" y="1351886"/>
            <a:ext cx="6469039" cy="30252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rgbClr val="000000"/>
                </a:solidFill>
              </a:rPr>
              <a:t>8) Откройте отверстие, при </a:t>
            </a:r>
            <a:r>
              <a:rPr lang="ru-RU" sz="3200" dirty="0">
                <a:solidFill>
                  <a:srgbClr val="000000"/>
                </a:solidFill>
              </a:rPr>
              <a:t>этом жидкость будет вытекать из резервуаров назад в стаканчик</a:t>
            </a:r>
            <a:r>
              <a:rPr lang="ru-RU" sz="3200" dirty="0" smtClean="0">
                <a:solidFill>
                  <a:srgbClr val="000000"/>
                </a:solidFill>
              </a:rPr>
              <a:t>.</a:t>
            </a:r>
            <a:endParaRPr lang="en-US" sz="32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568" y="1351886"/>
            <a:ext cx="3991402" cy="5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7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dirty="0"/>
              <a:t>Порядок выполнения работы</a:t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0856" y="1374632"/>
            <a:ext cx="6310320" cy="3481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rgbClr val="000000"/>
                </a:solidFill>
              </a:rPr>
              <a:t>9) В </a:t>
            </a:r>
            <a:r>
              <a:rPr lang="ru-RU" sz="3200" dirty="0">
                <a:solidFill>
                  <a:srgbClr val="000000"/>
                </a:solidFill>
              </a:rPr>
              <a:t>момент прохождения сужения поверхности жидкости включите секундомер</a:t>
            </a:r>
            <a:r>
              <a:rPr lang="ru-RU" sz="3200" dirty="0" smtClean="0">
                <a:solidFill>
                  <a:srgbClr val="000000"/>
                </a:solidFill>
              </a:rPr>
              <a:t>.</a:t>
            </a:r>
            <a:endParaRPr lang="en-US" sz="32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654" y="1374632"/>
            <a:ext cx="4005050" cy="534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06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/>
              <a:t>Порядок выполнения работы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19367"/>
            <a:ext cx="6774344" cy="392595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rgbClr val="000000"/>
                </a:solidFill>
              </a:rPr>
              <a:t>10) В </a:t>
            </a:r>
            <a:r>
              <a:rPr lang="ru-RU" sz="3200" dirty="0">
                <a:solidFill>
                  <a:srgbClr val="000000"/>
                </a:solidFill>
              </a:rPr>
              <a:t>тот момент, когда вся жидкость выйдет из нижнего резервуара , выключите секундомер. То будет </a:t>
            </a:r>
            <a:r>
              <a:rPr lang="ru-RU" sz="3200" dirty="0" smtClean="0">
                <a:solidFill>
                  <a:srgbClr val="000000"/>
                </a:solidFill>
              </a:rPr>
              <a:t>изме</a:t>
            </a:r>
            <a:r>
              <a:rPr lang="ru-RU" sz="3200" dirty="0">
                <a:solidFill>
                  <a:srgbClr val="000000"/>
                </a:solidFill>
              </a:rPr>
              <a:t>р</a:t>
            </a:r>
            <a:r>
              <a:rPr lang="ru-RU" sz="3200" dirty="0" smtClean="0">
                <a:solidFill>
                  <a:srgbClr val="000000"/>
                </a:solidFill>
              </a:rPr>
              <a:t>ено </a:t>
            </a:r>
            <a:r>
              <a:rPr lang="ru-RU" sz="3200" dirty="0">
                <a:solidFill>
                  <a:srgbClr val="000000"/>
                </a:solidFill>
              </a:rPr>
              <a:t>время, за которое через капилляр проходит объем жидкости находящийся в нижнем резервуаре.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642" y="1270000"/>
            <a:ext cx="3968719" cy="542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48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dirty="0"/>
              <a:t>Порядок выполнения работы</a:t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719618"/>
            <a:ext cx="8957985" cy="366665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5100" dirty="0" smtClean="0">
                <a:solidFill>
                  <a:srgbClr val="000000"/>
                </a:solidFill>
                <a:latin typeface="-apple-system"/>
              </a:rPr>
              <a:t>11) Снимите </a:t>
            </a:r>
            <a:r>
              <a:rPr lang="ru-RU" sz="5100" dirty="0">
                <a:solidFill>
                  <a:srgbClr val="000000"/>
                </a:solidFill>
                <a:latin typeface="-apple-system"/>
              </a:rPr>
              <a:t>стаканчик со столика и ватным тампоном уберите </a:t>
            </a:r>
            <a:r>
              <a:rPr lang="ru-RU" sz="5100" dirty="0">
                <a:solidFill>
                  <a:srgbClr val="000000"/>
                </a:solidFill>
              </a:rPr>
              <a:t>остатки</a:t>
            </a:r>
            <a:r>
              <a:rPr lang="ru-RU" sz="5100" dirty="0">
                <a:solidFill>
                  <a:srgbClr val="000000"/>
                </a:solidFill>
                <a:latin typeface="-apple-system"/>
              </a:rPr>
              <a:t> воды из канала </a:t>
            </a:r>
            <a:r>
              <a:rPr lang="ru-RU" sz="5100" dirty="0" smtClean="0">
                <a:solidFill>
                  <a:srgbClr val="000000"/>
                </a:solidFill>
                <a:latin typeface="-apple-system"/>
              </a:rPr>
              <a:t>капилляра. Установка </a:t>
            </a:r>
            <a:r>
              <a:rPr lang="ru-RU" sz="5100" dirty="0">
                <a:solidFill>
                  <a:srgbClr val="000000"/>
                </a:solidFill>
                <a:latin typeface="-apple-system"/>
              </a:rPr>
              <a:t>готова к работе</a:t>
            </a:r>
            <a:r>
              <a:rPr lang="ru-RU" sz="5100" dirty="0" smtClean="0">
                <a:solidFill>
                  <a:srgbClr val="000000"/>
                </a:solidFill>
                <a:latin typeface="-apple-system"/>
              </a:rPr>
              <a:t>.</a:t>
            </a:r>
          </a:p>
          <a:p>
            <a:pPr marL="0" indent="0">
              <a:buNone/>
            </a:pPr>
            <a:r>
              <a:rPr lang="ru-RU" sz="5100" dirty="0">
                <a:solidFill>
                  <a:srgbClr val="000000"/>
                </a:solidFill>
              </a:rPr>
              <a:t>12) Проделайте этот опыт со всеми предложенными растворами спирта в воде.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  <a:p>
            <a:pPr marL="0" indent="0">
              <a:buNone/>
            </a:pP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49085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dirty="0"/>
              <a:t>Порядок выполнения работы</a:t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50905"/>
            <a:ext cx="8596668" cy="388077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rgbClr val="000000"/>
                </a:solidFill>
              </a:rPr>
              <a:t>13) Результаты </a:t>
            </a:r>
            <a:r>
              <a:rPr lang="ru-RU" sz="3200" dirty="0">
                <a:solidFill>
                  <a:srgbClr val="000000"/>
                </a:solidFill>
              </a:rPr>
              <a:t>занести в таблицу, рассчитав вязкости растворов по формуле </a:t>
            </a:r>
            <a:r>
              <a:rPr lang="ru-RU" sz="3200" dirty="0" smtClean="0">
                <a:solidFill>
                  <a:srgbClr val="000000"/>
                </a:solidFill>
              </a:rPr>
              <a:t>ŋ=</a:t>
            </a:r>
            <a:r>
              <a:rPr lang="ru-RU" sz="3200" dirty="0" err="1" smtClean="0">
                <a:solidFill>
                  <a:srgbClr val="000000"/>
                </a:solidFill>
              </a:rPr>
              <a:t>ŋэ</a:t>
            </a:r>
            <a:r>
              <a:rPr lang="ru-RU" sz="3200" dirty="0" smtClean="0">
                <a:solidFill>
                  <a:srgbClr val="000000"/>
                </a:solidFill>
              </a:rPr>
              <a:t> * </a:t>
            </a:r>
            <a:r>
              <a:rPr lang="ru-RU" sz="3200" dirty="0" err="1" smtClean="0">
                <a:solidFill>
                  <a:srgbClr val="000000"/>
                </a:solidFill>
              </a:rPr>
              <a:t>рt</a:t>
            </a:r>
            <a:r>
              <a:rPr lang="ru-RU" sz="3200" dirty="0" smtClean="0">
                <a:solidFill>
                  <a:srgbClr val="000000"/>
                </a:solidFill>
              </a:rPr>
              <a:t>/</a:t>
            </a:r>
            <a:r>
              <a:rPr lang="ru-RU" sz="3200" dirty="0" err="1" smtClean="0">
                <a:solidFill>
                  <a:srgbClr val="000000"/>
                </a:solidFill>
              </a:rPr>
              <a:t>pэtэ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>
                <a:solidFill>
                  <a:srgbClr val="000000"/>
                </a:solidFill>
              </a:rPr>
              <a:t>Для эталонной жидкости (дистиллированной воды) при комнатной температуре принять </a:t>
            </a:r>
            <a:r>
              <a:rPr lang="ru-RU" sz="3200" dirty="0" err="1" smtClean="0">
                <a:solidFill>
                  <a:srgbClr val="000000"/>
                </a:solidFill>
              </a:rPr>
              <a:t>ŋэ</a:t>
            </a:r>
            <a:r>
              <a:rPr lang="ru-RU" sz="3200" dirty="0" smtClean="0">
                <a:solidFill>
                  <a:srgbClr val="000000"/>
                </a:solidFill>
              </a:rPr>
              <a:t>=1*10</a:t>
            </a:r>
            <a:r>
              <a:rPr lang="ru-RU" sz="3200" dirty="0">
                <a:solidFill>
                  <a:srgbClr val="000000"/>
                </a:solidFill>
              </a:rPr>
              <a:t>^-3 Па*с, </a:t>
            </a:r>
            <a:r>
              <a:rPr lang="ru-RU" sz="3200" dirty="0" err="1" smtClean="0">
                <a:solidFill>
                  <a:srgbClr val="000000"/>
                </a:solidFill>
              </a:rPr>
              <a:t>рэ</a:t>
            </a:r>
            <a:r>
              <a:rPr lang="ru-RU" sz="3200" dirty="0" smtClean="0">
                <a:solidFill>
                  <a:srgbClr val="000000"/>
                </a:solidFill>
              </a:rPr>
              <a:t>=1000кг/м^3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532277"/>
              </p:ext>
            </p:extLst>
          </p:nvPr>
        </p:nvGraphicFramePr>
        <p:xfrm>
          <a:off x="-4" y="4064350"/>
          <a:ext cx="12192004" cy="2309154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108364">
                  <a:extLst>
                    <a:ext uri="{9D8B030D-6E8A-4147-A177-3AD203B41FA5}">
                      <a16:colId xmlns:a16="http://schemas.microsoft.com/office/drawing/2014/main" val="3843930055"/>
                    </a:ext>
                  </a:extLst>
                </a:gridCol>
                <a:gridCol w="1108364">
                  <a:extLst>
                    <a:ext uri="{9D8B030D-6E8A-4147-A177-3AD203B41FA5}">
                      <a16:colId xmlns:a16="http://schemas.microsoft.com/office/drawing/2014/main" val="1075898621"/>
                    </a:ext>
                  </a:extLst>
                </a:gridCol>
                <a:gridCol w="1108364">
                  <a:extLst>
                    <a:ext uri="{9D8B030D-6E8A-4147-A177-3AD203B41FA5}">
                      <a16:colId xmlns:a16="http://schemas.microsoft.com/office/drawing/2014/main" val="2766794435"/>
                    </a:ext>
                  </a:extLst>
                </a:gridCol>
                <a:gridCol w="1108364">
                  <a:extLst>
                    <a:ext uri="{9D8B030D-6E8A-4147-A177-3AD203B41FA5}">
                      <a16:colId xmlns:a16="http://schemas.microsoft.com/office/drawing/2014/main" val="3649057840"/>
                    </a:ext>
                  </a:extLst>
                </a:gridCol>
                <a:gridCol w="1108364">
                  <a:extLst>
                    <a:ext uri="{9D8B030D-6E8A-4147-A177-3AD203B41FA5}">
                      <a16:colId xmlns:a16="http://schemas.microsoft.com/office/drawing/2014/main" val="1347533226"/>
                    </a:ext>
                  </a:extLst>
                </a:gridCol>
                <a:gridCol w="1108364">
                  <a:extLst>
                    <a:ext uri="{9D8B030D-6E8A-4147-A177-3AD203B41FA5}">
                      <a16:colId xmlns:a16="http://schemas.microsoft.com/office/drawing/2014/main" val="1720123507"/>
                    </a:ext>
                  </a:extLst>
                </a:gridCol>
                <a:gridCol w="1108364">
                  <a:extLst>
                    <a:ext uri="{9D8B030D-6E8A-4147-A177-3AD203B41FA5}">
                      <a16:colId xmlns:a16="http://schemas.microsoft.com/office/drawing/2014/main" val="2960740758"/>
                    </a:ext>
                  </a:extLst>
                </a:gridCol>
                <a:gridCol w="1108364">
                  <a:extLst>
                    <a:ext uri="{9D8B030D-6E8A-4147-A177-3AD203B41FA5}">
                      <a16:colId xmlns:a16="http://schemas.microsoft.com/office/drawing/2014/main" val="389604782"/>
                    </a:ext>
                  </a:extLst>
                </a:gridCol>
                <a:gridCol w="1108364">
                  <a:extLst>
                    <a:ext uri="{9D8B030D-6E8A-4147-A177-3AD203B41FA5}">
                      <a16:colId xmlns:a16="http://schemas.microsoft.com/office/drawing/2014/main" val="1414032117"/>
                    </a:ext>
                  </a:extLst>
                </a:gridCol>
                <a:gridCol w="1108364">
                  <a:extLst>
                    <a:ext uri="{9D8B030D-6E8A-4147-A177-3AD203B41FA5}">
                      <a16:colId xmlns:a16="http://schemas.microsoft.com/office/drawing/2014/main" val="602878240"/>
                    </a:ext>
                  </a:extLst>
                </a:gridCol>
                <a:gridCol w="1108364">
                  <a:extLst>
                    <a:ext uri="{9D8B030D-6E8A-4147-A177-3AD203B41FA5}">
                      <a16:colId xmlns:a16="http://schemas.microsoft.com/office/drawing/2014/main" val="3489670264"/>
                    </a:ext>
                  </a:extLst>
                </a:gridCol>
              </a:tblGrid>
              <a:tr h="42582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с , %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788633"/>
                  </a:ext>
                </a:extLst>
              </a:tr>
              <a:tr h="78612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р ,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к г / м ^ 3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982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953,9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935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913,9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891,2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789,3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840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36069"/>
                  </a:ext>
                </a:extLst>
              </a:tr>
              <a:tr h="423611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t , c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099136"/>
                  </a:ext>
                </a:extLst>
              </a:tr>
              <a:tr h="67359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ŋ ,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 0 ^ - 3 П а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94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0219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41779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Порядок выполнения </a:t>
            </a:r>
            <a:r>
              <a:rPr lang="ru-RU" sz="4400" dirty="0" smtClean="0"/>
              <a:t>работы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51379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>
                <a:solidFill>
                  <a:srgbClr val="000000"/>
                </a:solidFill>
              </a:rPr>
              <a:t>14) Постройте </a:t>
            </a:r>
            <a:r>
              <a:rPr lang="ru-RU" sz="3200" dirty="0">
                <a:solidFill>
                  <a:srgbClr val="000000"/>
                </a:solidFill>
              </a:rPr>
              <a:t>график </a:t>
            </a:r>
            <a:r>
              <a:rPr lang="ru-RU" sz="3200" dirty="0" err="1">
                <a:solidFill>
                  <a:srgbClr val="000000"/>
                </a:solidFill>
              </a:rPr>
              <a:t>ŋэ</a:t>
            </a:r>
            <a:r>
              <a:rPr lang="ru-RU" sz="3200" dirty="0">
                <a:solidFill>
                  <a:srgbClr val="000000"/>
                </a:solidFill>
              </a:rPr>
              <a:t>=f(c) и определите по графику концентрацию х раствора </a:t>
            </a:r>
            <a:r>
              <a:rPr lang="ru-RU" sz="3200" dirty="0" smtClean="0">
                <a:solidFill>
                  <a:srgbClr val="000000"/>
                </a:solidFill>
              </a:rPr>
              <a:t>спирта.</a:t>
            </a:r>
            <a:endParaRPr lang="ru-RU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8281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 результатам лабораторной работы сделайте вывод.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1555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056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Цель работы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815738"/>
            <a:ext cx="8596668" cy="476120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Ознакомиться с одним из методов определения вязкости жидкости, исследовать зависимости вязкости водных растворов спирта от концентрации спирта в них.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41680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97131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Приборы и принадлежности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06731"/>
            <a:ext cx="8596668" cy="3880773"/>
          </a:xfrm>
        </p:spPr>
        <p:txBody>
          <a:bodyPr>
            <a:normAutofit/>
          </a:bodyPr>
          <a:lstStyle/>
          <a:p>
            <a:r>
              <a:rPr lang="ru-RU" sz="3200" dirty="0" smtClean="0"/>
              <a:t> Установка </a:t>
            </a:r>
            <a:r>
              <a:rPr lang="ru-RU" sz="3200" dirty="0"/>
              <a:t>по определению </a:t>
            </a:r>
            <a:r>
              <a:rPr lang="ru-RU" sz="3200" dirty="0" smtClean="0"/>
              <a:t>вязкости жидкости </a:t>
            </a:r>
            <a:r>
              <a:rPr lang="ru-RU" sz="3200" dirty="0"/>
              <a:t>по методу </a:t>
            </a:r>
            <a:r>
              <a:rPr lang="ru-RU" sz="3200" dirty="0" err="1" smtClean="0"/>
              <a:t>Пуазейля</a:t>
            </a:r>
            <a:r>
              <a:rPr lang="ru-RU" sz="3200" dirty="0" smtClean="0"/>
              <a:t> (</a:t>
            </a:r>
            <a:r>
              <a:rPr lang="ru-RU" sz="3200" dirty="0"/>
              <a:t>вискозиметр </a:t>
            </a:r>
            <a:r>
              <a:rPr lang="ru-RU" sz="3200" dirty="0" err="1"/>
              <a:t>Оствальда</a:t>
            </a:r>
            <a:r>
              <a:rPr lang="ru-RU" sz="3200" dirty="0"/>
              <a:t>), водные растворы спирта, дистиллированная вода, исследуемая жидкость.</a:t>
            </a:r>
          </a:p>
        </p:txBody>
      </p:sp>
    </p:spTree>
    <p:extLst>
      <p:ext uri="{BB962C8B-B14F-4D97-AF65-F5344CB8AC3E}">
        <p14:creationId xmlns:p14="http://schemas.microsoft.com/office/powerpoint/2010/main" val="3620037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22811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ОПИСАНИЕ УСТАНОВКИ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32411"/>
            <a:ext cx="8596668" cy="2625635"/>
          </a:xfrm>
        </p:spPr>
        <p:txBody>
          <a:bodyPr>
            <a:noAutofit/>
          </a:bodyPr>
          <a:lstStyle/>
          <a:p>
            <a:pPr algn="just"/>
            <a:r>
              <a:rPr lang="ru-RU" sz="2400" dirty="0"/>
              <a:t>Вискозиметр предназначен для определения вязкости жидкости по методу </a:t>
            </a:r>
            <a:r>
              <a:rPr lang="ru-RU" sz="2400" dirty="0" err="1" smtClean="0"/>
              <a:t>Пуазейля</a:t>
            </a:r>
            <a:r>
              <a:rPr lang="ru-RU" sz="2400" dirty="0" smtClean="0"/>
              <a:t>.</a:t>
            </a:r>
            <a:endParaRPr lang="ru-RU" sz="2400" dirty="0"/>
          </a:p>
          <a:p>
            <a:pPr algn="just"/>
            <a:r>
              <a:rPr lang="ru-RU" sz="2400" dirty="0"/>
              <a:t>Вискозиметр состоит из двух резервуаров и капилляра </a:t>
            </a:r>
            <a:r>
              <a:rPr lang="ru-RU" sz="2400" dirty="0" smtClean="0"/>
              <a:t>закреплённого </a:t>
            </a:r>
            <a:r>
              <a:rPr lang="ru-RU" sz="2400" dirty="0"/>
              <a:t>на </a:t>
            </a:r>
            <a:r>
              <a:rPr lang="ru-RU" sz="2400" dirty="0" smtClean="0"/>
              <a:t>кронштейне. Вискозиметр соединён полиэтиленовой </a:t>
            </a:r>
            <a:r>
              <a:rPr lang="ru-RU" sz="2400" dirty="0"/>
              <a:t>или резиновой трубкой со </a:t>
            </a:r>
            <a:r>
              <a:rPr lang="ru-RU" sz="2400" dirty="0" smtClean="0"/>
              <a:t>шприцом, </a:t>
            </a:r>
            <a:r>
              <a:rPr lang="ru-RU" sz="2400" dirty="0" smtClean="0"/>
              <a:t>имеющей </a:t>
            </a:r>
            <a:r>
              <a:rPr lang="ru-RU" sz="2400" dirty="0"/>
              <a:t>в донной части </a:t>
            </a:r>
            <a:r>
              <a:rPr lang="ru-RU" sz="2400" dirty="0" smtClean="0"/>
              <a:t>отверстие. Крепежный </a:t>
            </a:r>
            <a:r>
              <a:rPr lang="ru-RU" sz="2400" dirty="0"/>
              <a:t>винт позволяет установить вискозиметр на необходимой высоте над столиком</a:t>
            </a:r>
            <a:r>
              <a:rPr lang="ru-RU" sz="2400" dirty="0" smtClean="0"/>
              <a:t>, на </a:t>
            </a:r>
            <a:r>
              <a:rPr lang="ru-RU" sz="2400" dirty="0"/>
              <a:t>котором располагается стаканчик с испытуемой жидкостью.</a:t>
            </a:r>
          </a:p>
        </p:txBody>
      </p:sp>
    </p:spTree>
    <p:extLst>
      <p:ext uri="{BB962C8B-B14F-4D97-AF65-F5344CB8AC3E}">
        <p14:creationId xmlns:p14="http://schemas.microsoft.com/office/powerpoint/2010/main" val="1328652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ОПИСАНИЕ УСТАНОВКИ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975668" y="1311702"/>
            <a:ext cx="4879423" cy="541250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1 - резервуары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2 - капилляр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3 - кронштейн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4 - резиновая </a:t>
            </a:r>
            <a:r>
              <a:rPr lang="ru-RU" sz="2800" dirty="0"/>
              <a:t>трубка</a:t>
            </a:r>
            <a:br>
              <a:rPr lang="ru-RU" sz="2800" dirty="0"/>
            </a:br>
            <a:r>
              <a:rPr lang="ru-RU" sz="2800" dirty="0" smtClean="0"/>
              <a:t>5 - шприц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6 – отверстие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9</a:t>
            </a:r>
            <a:r>
              <a:rPr lang="ru-RU" sz="2800" dirty="0" smtClean="0"/>
              <a:t>- крепежный </a:t>
            </a:r>
            <a:r>
              <a:rPr lang="ru-RU" sz="2800" dirty="0"/>
              <a:t>винт</a:t>
            </a:r>
            <a:br>
              <a:rPr lang="ru-RU" sz="2800" dirty="0"/>
            </a:br>
            <a:r>
              <a:rPr lang="ru-RU" sz="2800" dirty="0" smtClean="0"/>
              <a:t>11 -стаканчик</a:t>
            </a:r>
            <a:endParaRPr lang="ru-RU" sz="2800" dirty="0"/>
          </a:p>
        </p:txBody>
      </p:sp>
      <p:pic>
        <p:nvPicPr>
          <p:cNvPr id="1026" name="Picture 2" descr="https://psv4.userapi.com/c856324/u262759057/docs/d9/dc1f4384981c/20201017_214641.jpg?extra=r1Jg7bRWj52rRiV5f2YN90t-2PrLleQ6-0Q7e_garvJTUrXJ6r7mBR3df3yEPAVcc3MrgRqZRCEu9JP9UotmuzW38wdhP8mJ9vg8D2gwFHxdczJ8XOIpYXWIF34t2IJgeusKS5iCwUM-dA2v240xld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779" y="1311702"/>
            <a:ext cx="3075800" cy="54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209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ОПИСАНИЕ УСТАНОВКИ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5441" y="1345311"/>
            <a:ext cx="3781144" cy="504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09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7063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Порядок выполнения работы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092350"/>
            <a:ext cx="8596668" cy="4363041"/>
          </a:xfrm>
        </p:spPr>
        <p:txBody>
          <a:bodyPr>
            <a:normAutofit/>
          </a:bodyPr>
          <a:lstStyle/>
          <a:p>
            <a:r>
              <a:rPr lang="ru-RU" sz="3200" dirty="0" smtClean="0"/>
              <a:t> </a:t>
            </a:r>
            <a:r>
              <a:rPr lang="ru-RU" sz="3600" dirty="0" smtClean="0"/>
              <a:t>Опыт 1. Определение </a:t>
            </a:r>
            <a:r>
              <a:rPr lang="ru-RU" sz="3600" dirty="0"/>
              <a:t>вязкости жидкости вискозиметром </a:t>
            </a:r>
            <a:r>
              <a:rPr lang="ru-RU" sz="3600" dirty="0" err="1" smtClean="0"/>
              <a:t>Оствальда</a:t>
            </a:r>
            <a:r>
              <a:rPr lang="ru-RU" sz="36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321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8272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Порядок выполнения работы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73959"/>
            <a:ext cx="5859944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1) </a:t>
            </a:r>
            <a:r>
              <a:rPr lang="ru-RU" sz="3200" dirty="0" smtClean="0"/>
              <a:t>Поставьте </a:t>
            </a:r>
            <a:r>
              <a:rPr lang="ru-RU" sz="3200" dirty="0"/>
              <a:t>на столик под капилляр стаканчик с </a:t>
            </a:r>
            <a:r>
              <a:rPr lang="ru-RU" sz="3200" dirty="0" smtClean="0"/>
              <a:t>дистиллированной </a:t>
            </a:r>
            <a:r>
              <a:rPr lang="ru-RU" sz="3200" dirty="0"/>
              <a:t>водой</a:t>
            </a:r>
            <a:r>
              <a:rPr lang="ru-RU" sz="3200" dirty="0" smtClean="0"/>
              <a:t>.</a:t>
            </a:r>
            <a:endParaRPr lang="en-US" sz="3200" dirty="0" smtClean="0"/>
          </a:p>
          <a:p>
            <a:pPr marL="0" indent="0">
              <a:buNone/>
            </a:pPr>
            <a:endParaRPr lang="ru-RU" sz="2800" dirty="0"/>
          </a:p>
        </p:txBody>
      </p:sp>
      <p:pic>
        <p:nvPicPr>
          <p:cNvPr id="1026" name="Picture 2" descr="https://sun9-6.userapi.com/wbWUCWo5wMBG4WpV5IZpbYkXWtTD9-VqaS8UcQ/bOu_84OUNr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289" y="1433016"/>
            <a:ext cx="4622041" cy="519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067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/>
              <a:t>Порядок выполнения работы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79182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2</a:t>
            </a:r>
            <a:r>
              <a:rPr lang="ru-RU" sz="3200" dirty="0" smtClean="0"/>
              <a:t>) Вдвиньте </a:t>
            </a:r>
            <a:r>
              <a:rPr lang="ru-RU" sz="3200" dirty="0"/>
              <a:t>поршень шприца до </a:t>
            </a:r>
            <a:r>
              <a:rPr lang="ru-RU" sz="3200" dirty="0" smtClean="0"/>
              <a:t>дна.</a:t>
            </a:r>
            <a:endParaRPr lang="en-US" sz="32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551" y="2082918"/>
            <a:ext cx="4468007" cy="446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3127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174</TotalTime>
  <Words>415</Words>
  <Application>Microsoft Office PowerPoint</Application>
  <PresentationFormat>Широкоэкранный</PresentationFormat>
  <Paragraphs>72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-apple-system</vt:lpstr>
      <vt:lpstr>Arial</vt:lpstr>
      <vt:lpstr>Trebuchet MS</vt:lpstr>
      <vt:lpstr>Wingdings 3</vt:lpstr>
      <vt:lpstr>Аспект</vt:lpstr>
      <vt:lpstr>Определение вязкости жидкости с помощью вискозиметра</vt:lpstr>
      <vt:lpstr>Цель работы</vt:lpstr>
      <vt:lpstr>Приборы и принадлежности</vt:lpstr>
      <vt:lpstr>ОПИСАНИЕ УСТАНОВКИ</vt:lpstr>
      <vt:lpstr>ОПИСАНИЕ УСТАНОВКИ</vt:lpstr>
      <vt:lpstr>ОПИСАНИЕ УСТАНОВКИ</vt:lpstr>
      <vt:lpstr>Порядок выполнения работы</vt:lpstr>
      <vt:lpstr>Порядок выполнения работы </vt:lpstr>
      <vt:lpstr>Порядок выполнения работы</vt:lpstr>
      <vt:lpstr>Порядок выполнения работы</vt:lpstr>
      <vt:lpstr>Порядок выполнения работы </vt:lpstr>
      <vt:lpstr>Порядок выполнения работы </vt:lpstr>
      <vt:lpstr>Порядок выполнения работы </vt:lpstr>
      <vt:lpstr>Порядок выполнения работы </vt:lpstr>
      <vt:lpstr>Порядок выполнения работы </vt:lpstr>
      <vt:lpstr>Порядок выполнения работы </vt:lpstr>
      <vt:lpstr>Порядок выполнения работы </vt:lpstr>
      <vt:lpstr>Порядок выполнения работы</vt:lpstr>
      <vt:lpstr>По результатам лабораторной работы сделайте вывод.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Определение вязкости жидкости с помощью вискозиметра</dc:title>
  <dc:creator>User</dc:creator>
  <cp:lastModifiedBy>User</cp:lastModifiedBy>
  <cp:revision>17</cp:revision>
  <dcterms:created xsi:type="dcterms:W3CDTF">2020-10-17T17:58:34Z</dcterms:created>
  <dcterms:modified xsi:type="dcterms:W3CDTF">2020-10-18T08:25:13Z</dcterms:modified>
</cp:coreProperties>
</file>