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6" r:id="rId4"/>
    <p:sldId id="267" r:id="rId5"/>
    <p:sldId id="270" r:id="rId6"/>
    <p:sldId id="268" r:id="rId7"/>
    <p:sldId id="259" r:id="rId8"/>
    <p:sldId id="271" r:id="rId9"/>
    <p:sldId id="261" r:id="rId10"/>
    <p:sldId id="262" r:id="rId11"/>
    <p:sldId id="273" r:id="rId12"/>
    <p:sldId id="265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DA1102-A53E-4F19-9D88-452875E38CF4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92CD0-9D9D-40D1-BDB2-7E00812B20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1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82A3-7F5D-49FD-AFBE-EA0947D00083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B1656-9B4D-4142-AAF8-C16794EF7C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7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A3EB-15D8-4D8D-B17D-5A2FF4C19DC9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9D862-75D0-47BC-8BFD-88E74EF0F2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D692-5B05-4C6E-81FA-939F0DE5D7F5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D3712-D8DD-4BCC-BFD1-542E95AF29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E9851-6B06-4056-AEC1-39F118EFE1A3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0B634-802B-4211-950B-E263720BD1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6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5B82-6F2E-4049-B76D-877373E35374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3E08-7CF0-48E5-9C49-58367D72DA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9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11A9DC-1773-4E8B-9D15-3547D57C200B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18456-9615-4400-A4CB-AF2C22AC07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1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471F-B265-4F14-96FE-746DC9278343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86B17-4A4E-4EE6-AA79-DD1E17FD33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2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6631B5-3BDE-4AC2-A938-2F850FEDC435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E219B-A528-4621-90C4-A78BFE5AE9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4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783DD-2CC0-4E77-9533-AF352205F845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27F5-B8A7-49E6-8C1C-F906868843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4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671E89-392D-44BC-BB43-FD21A0F37420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F4040-3C85-47BA-8A7B-07F3AF2956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6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5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433669F-805C-424F-BE2C-23D80AA58196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5BCC2"/>
                </a:solidFill>
                <a:latin typeface="Corbel" panose="020B0503020204020204" pitchFamily="34" charset="0"/>
              </a:defRPr>
            </a:lvl1pPr>
          </a:lstStyle>
          <a:p>
            <a:fld id="{AF0926C1-BB48-4FDA-9CA4-2D20666599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4" r:id="rId2"/>
    <p:sldLayoutId id="2147483850" r:id="rId3"/>
    <p:sldLayoutId id="2147483845" r:id="rId4"/>
    <p:sldLayoutId id="2147483851" r:id="rId5"/>
    <p:sldLayoutId id="2147483846" r:id="rId6"/>
    <p:sldLayoutId id="2147483852" r:id="rId7"/>
    <p:sldLayoutId id="2147483853" r:id="rId8"/>
    <p:sldLayoutId id="2147483854" r:id="rId9"/>
    <p:sldLayoutId id="2147483847" r:id="rId10"/>
    <p:sldLayoutId id="2147483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6B8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713" y="1125538"/>
            <a:ext cx="6583362" cy="19431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ЭДС компенсационным способом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Рисунок 2" descr="109202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68638"/>
            <a:ext cx="71628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188913"/>
            <a:ext cx="7669212" cy="10795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ru-RU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Переключателем </a:t>
            </a:r>
            <a:r>
              <a:rPr lang="ru-RU" sz="2400" i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i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замкнуть цепь на элемент </a:t>
            </a:r>
            <a:r>
              <a:rPr lang="ru-RU" sz="2400" i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i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(известный элемент) </a:t>
            </a:r>
          </a:p>
        </p:txBody>
      </p:sp>
      <p:pic>
        <p:nvPicPr>
          <p:cNvPr id="19459" name="Picture 2" descr="H:\Фото\DSCN6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73238"/>
            <a:ext cx="5616575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450" y="188913"/>
            <a:ext cx="7740650" cy="14398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ru-RU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Перемещением ползунка добиться того, чтобы через гальванометр перестал протекать ток. Измерить длину реохорда </a:t>
            </a:r>
            <a:r>
              <a:rPr lang="en-US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i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483" name="Picture 3" descr="H:\Фото\DSCN6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6048375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1187450" y="333375"/>
            <a:ext cx="7529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5. Повторить измерения пунктов 2 и 3 не менее трех раз. Данные измерений занести в таблицу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8888" y="1628775"/>
          <a:ext cx="7200900" cy="2447925"/>
        </p:xfrm>
        <a:graphic>
          <a:graphicData uri="http://schemas.openxmlformats.org/drawingml/2006/table">
            <a:tbl>
              <a:tblPr/>
              <a:tblGrid>
                <a:gridCol w="985837"/>
                <a:gridCol w="984250"/>
                <a:gridCol w="984250"/>
                <a:gridCol w="985838"/>
                <a:gridCol w="1117600"/>
                <a:gridCol w="1071562"/>
                <a:gridCol w="1071563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orbel" panose="020B0503020204020204" pitchFamily="34" charset="0"/>
            </a:endParaRP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2555875" y="1700213"/>
          <a:ext cx="3143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126890" imgH="228402" progId="Equation.DSMT4">
                  <p:embed/>
                </p:oleObj>
              </mc:Choice>
              <mc:Fallback>
                <p:oleObj name="Equation" r:id="rId3" imgW="126890" imgH="22840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700213"/>
                        <a:ext cx="3143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4572000" y="1700213"/>
          <a:ext cx="3143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0213"/>
                        <a:ext cx="3143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7"/>
          <p:cNvGraphicFramePr>
            <a:graphicFrameLocks noChangeAspect="1"/>
          </p:cNvGraphicFramePr>
          <p:nvPr/>
        </p:nvGraphicFramePr>
        <p:xfrm>
          <a:off x="3563938" y="1700213"/>
          <a:ext cx="3778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7" imgW="152280" imgH="253800" progId="Equation.DSMT4">
                  <p:embed/>
                </p:oleObj>
              </mc:Choice>
              <mc:Fallback>
                <p:oleObj name="Equation" r:id="rId7" imgW="15228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700213"/>
                        <a:ext cx="37782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8"/>
          <p:cNvGraphicFramePr>
            <a:graphicFrameLocks noChangeAspect="1"/>
          </p:cNvGraphicFramePr>
          <p:nvPr/>
        </p:nvGraphicFramePr>
        <p:xfrm>
          <a:off x="5651500" y="1700213"/>
          <a:ext cx="34448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9" imgW="139680" imgH="253800" progId="Equation.DSMT4">
                  <p:embed/>
                </p:oleObj>
              </mc:Choice>
              <mc:Fallback>
                <p:oleObj name="Equation" r:id="rId9" imgW="13968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700213"/>
                        <a:ext cx="344488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333375"/>
            <a:ext cx="7597775" cy="10080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ru-RU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Усреднив данные непосредственных измерений по формуле определить</a:t>
            </a:r>
            <a:r>
              <a:rPr lang="en-US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 искомой ЭДС </a:t>
            </a:r>
            <a:r>
              <a:rPr lang="ru-RU" sz="2400" i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i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orbel" panose="020B0503020204020204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3779838" y="1557338"/>
          <a:ext cx="1871662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660113" imgH="431613" progId="Equation.DSMT4">
                  <p:embed/>
                </p:oleObj>
              </mc:Choice>
              <mc:Fallback>
                <p:oleObj name="Equation" r:id="rId3" imgW="660113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557338"/>
                        <a:ext cx="1871662" cy="1220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1331913" y="3213100"/>
            <a:ext cx="748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7. Произвести статистическую обработку экспери-ментальных  результатов с доверительной вероят-ностью 0,95.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00663"/>
            <a:ext cx="8229600" cy="12969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проведенного   опыта сделать вывод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Рисунок 2" descr="d50f46_b8ea7d50a3a448cf904f72492a7c06c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81010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6200" y="476250"/>
            <a:ext cx="7258050" cy="1944688"/>
          </a:xfrm>
        </p:spPr>
        <p:txBody>
          <a:bodyPr>
            <a:normAutofit fontScale="925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методику определения ЭДС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компенса-ционным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способом, определить ЭДС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неизвест-ного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источника постоянного тока.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350" y="2708275"/>
            <a:ext cx="7272338" cy="2493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Приборы и принадлежности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два источника постоянного тока, нормальный элемент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Уитстона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гальванометр с нулевым делением в середине шкалы, двухполюсный переключатель, однополюсный переключатель, реохорд длиной 5 м, соединительные провода.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913" y="1125538"/>
            <a:ext cx="7488237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Отношение работы сторонних сил, к величине положительного заряда, называется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электродвижущей силой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(ЭДС), действующей во всей  цепи или на ее участке. 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orbel" panose="020B0503020204020204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4211638" y="2565400"/>
          <a:ext cx="14906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914400" imgH="482600" progId="Equation.DSMT4">
                  <p:embed/>
                </p:oleObj>
              </mc:Choice>
              <mc:Fallback>
                <p:oleObj name="Equation" r:id="rId3" imgW="9144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565400"/>
                        <a:ext cx="1490662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03350" y="3644900"/>
            <a:ext cx="73453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Размерность ЭДС совпадает  с размерностью потенциала, т.е. ЭДС  измеряется в тех же единицах, что и потенциал – в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Вольтах (В)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450" y="333375"/>
            <a:ext cx="7561263" cy="7191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ЭДС?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Рисунок 8" descr="duracell_c_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t="20241" r="17241" b="17108"/>
          <a:stretch>
            <a:fillRect/>
          </a:stretch>
        </p:blipFill>
        <p:spPr bwMode="auto">
          <a:xfrm>
            <a:off x="6300788" y="4797425"/>
            <a:ext cx="22320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619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установки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25538"/>
            <a:ext cx="460851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42988" y="4652963"/>
          <a:ext cx="7777162" cy="1477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581"/>
                <a:gridCol w="3888581"/>
              </a:tblGrid>
              <a:tr h="36568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источник постоянного тока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гальванометр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</a:tr>
              <a:tr h="370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нормальный элемент </a:t>
                      </a:r>
                      <a:r>
                        <a:rPr kumimoji="0"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Уитстона</a:t>
                      </a:r>
                      <a:endParaRPr kumimoji="0"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двухполюсный переключатель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</a:tr>
              <a:tr h="370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неизвестный источник тока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однополюсный переключатель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</a:tr>
              <a:tr h="370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реохорд длиной 5 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реостат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619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установки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42988" y="4437063"/>
          <a:ext cx="7777162" cy="1477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581"/>
                <a:gridCol w="3888581"/>
              </a:tblGrid>
              <a:tr h="365681"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источник постоянного тока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гальванометр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</a:tr>
              <a:tr h="370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нормальный элемент </a:t>
                      </a:r>
                      <a:r>
                        <a:rPr kumimoji="0"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Уитстона</a:t>
                      </a:r>
                      <a:endParaRPr kumimoji="0"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двухполюсный переключатель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</a:tr>
              <a:tr h="370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неизвестный источник тока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скользящий контакт (щуп)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</a:tr>
              <a:tr h="37076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реохорд длиной 5 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реостат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0" marB="45710"/>
                </a:tc>
              </a:tr>
            </a:tbl>
          </a:graphicData>
        </a:graphic>
      </p:graphicFrame>
      <p:pic>
        <p:nvPicPr>
          <p:cNvPr id="1434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75596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4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Компенсационный способ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258888" y="1125538"/>
            <a:ext cx="74898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 b="1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Компенсационными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называют методы измерения электрических величин, в которых с помощью индикаторного прибора устанавливается </a:t>
            </a:r>
            <a:r>
              <a:rPr lang="ru-RU" sz="2400" b="1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равенство потенциалов, создаваемых двумя независимыми источниками ЭДС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Принцип компенсационного метода измерения ЭДС состоит в уравновешивании </a:t>
            </a:r>
            <a:r>
              <a:rPr lang="ru-RU" sz="2400" b="1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измеряемой ЭДС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равным по величине и противоположным по направлению </a:t>
            </a:r>
            <a:r>
              <a:rPr lang="ru-RU" sz="2400" b="1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падением напряжения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U = IR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на участке проволоки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реохорда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275" y="1412875"/>
            <a:ext cx="6408738" cy="1944688"/>
          </a:xfrm>
        </p:spPr>
        <p:txBody>
          <a:bodyPr>
            <a:normAutofit fontScale="77500" lnSpcReduction="2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выполнения работы</a:t>
            </a:r>
            <a:endParaRPr lang="ru-RU" sz="6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Рисунок 3" descr="1427264911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6175" r="10625" b="11517"/>
          <a:stretch>
            <a:fillRect/>
          </a:stretch>
        </p:blipFill>
        <p:spPr bwMode="auto">
          <a:xfrm>
            <a:off x="1403350" y="3357563"/>
            <a:ext cx="43275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450" y="404813"/>
            <a:ext cx="7602538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just" eaLnBrk="1" hangingPunct="1">
              <a:defRPr/>
            </a:pP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Собрать установку по приведенной схеме. Включить источник питания. Замкнуть цепь ключом  на элемент </a:t>
            </a:r>
            <a:r>
              <a:rPr lang="ru-RU" sz="2400" i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i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(неизвестный источник).</a:t>
            </a:r>
          </a:p>
        </p:txBody>
      </p:sp>
      <p:pic>
        <p:nvPicPr>
          <p:cNvPr id="17411" name="Picture 2" descr="H:\Фото\DSCN6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6113"/>
            <a:ext cx="60483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673975" cy="1584325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Перемещением подвижного контакта (ползунка)   добиться отсутствия тока через гальванометр. Измерить длину реохорда  </a:t>
            </a:r>
            <a:r>
              <a:rPr lang="en-US" sz="27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падение напряжения на котором компенсирует 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ЭДС неизвестного источника </a:t>
            </a:r>
            <a:r>
              <a:rPr lang="ru-RU" sz="2700" i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i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2" descr="H:\Фото\DSCN6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648176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246</TotalTime>
  <Words>384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MathType 6.0 Equation</vt:lpstr>
      <vt:lpstr>Определение ЭДС компенсационным способом</vt:lpstr>
      <vt:lpstr>Презентация PowerPoint</vt:lpstr>
      <vt:lpstr>Что такое ЭДС?</vt:lpstr>
      <vt:lpstr>Описание установки</vt:lpstr>
      <vt:lpstr>Описание установки</vt:lpstr>
      <vt:lpstr>Компенсационный способ</vt:lpstr>
      <vt:lpstr>Презентация PowerPoint</vt:lpstr>
      <vt:lpstr>1. Собрать установку по приведенной схеме. Включить источник питания. Замкнуть цепь ключом  на элемент Ех (неизвестный источник).</vt:lpstr>
      <vt:lpstr>2. Перемещением подвижного контакта (ползунка)   добиться отсутствия тока через гальванометр. Измерить длину реохорда  l, падение напряжения на котором компенсирует  ЭДС неизвестного источника Ех.</vt:lpstr>
      <vt:lpstr>3. Переключателем К1 замкнуть цепь на элемент Е0 (известный элемент) </vt:lpstr>
      <vt:lpstr>4. Перемещением ползунка добиться того, чтобы через гальванометр перестал протекать ток. Измерить длину реохорда  l0. </vt:lpstr>
      <vt:lpstr>Презентация PowerPoint</vt:lpstr>
      <vt:lpstr>6. Усреднив данные непосредственных измерений по формуле определить величину искомой ЭДС Ех.</vt:lpstr>
      <vt:lpstr>По результатам проведенного   опыта сделать вывод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ЭДС компенсационным способом</dc:title>
  <dc:creator>Александр</dc:creator>
  <cp:lastModifiedBy>admin</cp:lastModifiedBy>
  <cp:revision>28</cp:revision>
  <dcterms:created xsi:type="dcterms:W3CDTF">2016-04-22T15:31:52Z</dcterms:created>
  <dcterms:modified xsi:type="dcterms:W3CDTF">2016-08-17T06:50:59Z</dcterms:modified>
</cp:coreProperties>
</file>