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77" r:id="rId4"/>
    <p:sldId id="278" r:id="rId5"/>
    <p:sldId id="281" r:id="rId6"/>
    <p:sldId id="258" r:id="rId7"/>
    <p:sldId id="282" r:id="rId8"/>
    <p:sldId id="290" r:id="rId9"/>
    <p:sldId id="283" r:id="rId10"/>
    <p:sldId id="259" r:id="rId11"/>
    <p:sldId id="260" r:id="rId12"/>
    <p:sldId id="291" r:id="rId13"/>
    <p:sldId id="261" r:id="rId14"/>
    <p:sldId id="262" r:id="rId15"/>
    <p:sldId id="285" r:id="rId16"/>
    <p:sldId id="263" r:id="rId17"/>
    <p:sldId id="264" r:id="rId18"/>
    <p:sldId id="265" r:id="rId19"/>
    <p:sldId id="292" r:id="rId20"/>
    <p:sldId id="266" r:id="rId21"/>
    <p:sldId id="294" r:id="rId22"/>
    <p:sldId id="295" r:id="rId23"/>
    <p:sldId id="296" r:id="rId24"/>
    <p:sldId id="297" r:id="rId25"/>
    <p:sldId id="298" r:id="rId26"/>
    <p:sldId id="267" r:id="rId27"/>
    <p:sldId id="269" r:id="rId28"/>
    <p:sldId id="270" r:id="rId29"/>
    <p:sldId id="287" r:id="rId30"/>
    <p:sldId id="288" r:id="rId31"/>
    <p:sldId id="271" r:id="rId32"/>
    <p:sldId id="272" r:id="rId33"/>
    <p:sldId id="273" r:id="rId34"/>
    <p:sldId id="274" r:id="rId35"/>
    <p:sldId id="28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C1D52E-3BFB-4A46-825E-3DEB2A7AAB10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66871D7-6AF4-4CBA-907B-FBA86DFB85D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832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F778D5B-5910-459F-9330-AB5893C7C3CD}" type="slidenum">
              <a:rPr lang="ru-RU">
                <a:latin typeface="Calibri" panose="020F0502020204030204" pitchFamily="34" charset="0"/>
              </a:rPr>
              <a:pPr eaLnBrk="1" hangingPunct="1"/>
              <a:t>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54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A7198B9-4487-4C58-A2AD-923BEF94CD2E}" type="slidenum">
              <a:rPr lang="ru-RU">
                <a:latin typeface="Calibri" panose="020F0502020204030204" pitchFamily="34" charset="0"/>
              </a:rPr>
              <a:pPr eaLnBrk="1" hangingPunct="1"/>
              <a:t>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740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3414-C144-487C-A3DD-FE5D60404F3E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0C1A04AF-1567-4F66-B67E-5B6D73E52EE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373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88D8-68E2-411F-9B0B-52F765EBEB4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03E2BE-CD43-429C-893E-06528071D8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439740"/>
      </p:ext>
    </p:extLst>
  </p:cSld>
  <p:clrMapOvr>
    <a:masterClrMapping/>
  </p:clrMapOvr>
  <p:transition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9441C-D275-4AD4-B45C-896A93E5DD15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DF792-7091-4EF5-A752-609458B47F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832432"/>
      </p:ext>
    </p:extLst>
  </p:cSld>
  <p:clrMapOvr>
    <a:masterClrMapping/>
  </p:clrMapOvr>
  <p:transition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81ABA-2499-4510-9E44-F5F1C599F08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9D23F5-A361-450C-9D28-6B801FE955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665763"/>
      </p:ext>
    </p:extLst>
  </p:cSld>
  <p:clrMapOvr>
    <a:masterClrMapping/>
  </p:clrMapOvr>
  <p:transition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C60EB-8B50-48E2-AC13-21493B32E6D2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ACACC"/>
                </a:solidFill>
              </a:defRPr>
            </a:lvl1pPr>
          </a:lstStyle>
          <a:p>
            <a:fld id="{B5B04CE0-5AAD-4F40-B8D2-2E7DC9C9BD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573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E1F4F-295E-48D2-AE44-FA7396635666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6C4D5-226E-4EC2-9109-74DE5335855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035184"/>
      </p:ext>
    </p:extLst>
  </p:cSld>
  <p:clrMapOvr>
    <a:masterClrMapping/>
  </p:clrMapOvr>
  <p:transition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A8983-F20C-4151-A695-100EBFE07214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7DE080-198A-4547-BA2A-96320F76ED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284116"/>
      </p:ext>
    </p:extLst>
  </p:cSld>
  <p:clrMapOvr>
    <a:masterClrMapping/>
  </p:clrMapOvr>
  <p:transition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82B8-2995-4A59-B8A2-6EFA03A02843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FAF1-35EA-49A2-97D5-630BDDA031C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796804"/>
      </p:ext>
    </p:extLst>
  </p:cSld>
  <p:clrMapOvr>
    <a:masterClrMapping/>
  </p:clrMapOvr>
  <p:transition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8F00F-B180-497C-9CE8-93234DD6423E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CEE92-453F-4175-8E5D-B90B0C2DC6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63451"/>
      </p:ext>
    </p:extLst>
  </p:cSld>
  <p:clrMapOvr>
    <a:masterClrMapping/>
  </p:clrMapOvr>
  <p:transition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6B36B-C457-45F8-9CB0-DEB74BBD5DCC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67D0B-B846-4F4F-881D-4D75CF2BF79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828883"/>
      </p:ext>
    </p:extLst>
  </p:cSld>
  <p:clrMapOvr>
    <a:masterClrMapping/>
  </p:clrMapOvr>
  <p:transition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E1333-E215-4507-BB2E-6AEC84C5AB72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224266D1-DBB2-4FB9-A7F2-43DCF09592B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10658"/>
      </p:ext>
    </p:extLst>
  </p:cSld>
  <p:clrMapOvr>
    <a:masterClrMapping/>
  </p:clrMapOvr>
  <p:transition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3F5132-E0C6-4383-94D7-D4D3E9B9EC61}" type="datetimeFigureOut">
              <a:rPr lang="ru-RU"/>
              <a:pPr>
                <a:defRPr/>
              </a:pPr>
              <a:t>02.04.2020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565E72"/>
                </a:solidFill>
                <a:latin typeface="Constantia" panose="02030602050306030303" pitchFamily="18" charset="0"/>
              </a:defRPr>
            </a:lvl1pPr>
          </a:lstStyle>
          <a:p>
            <a:fld id="{89950FB6-E72D-4FC5-9B8F-47EC31D93A94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1" r:id="rId2"/>
    <p:sldLayoutId id="2147483710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11" r:id="rId9"/>
    <p:sldLayoutId id="2147483707" r:id="rId10"/>
    <p:sldLayoutId id="2147483708" r:id="rId11"/>
  </p:sldLayoutIdLst>
  <p:transition>
    <p:pull dir="rd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51648" cy="300267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Определение концентрации окрашенных растворов с помощью </a:t>
            </a:r>
            <a:r>
              <a:rPr lang="ru-RU" sz="4800" i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фотоэлектроколориметра</a:t>
            </a:r>
            <a:endParaRPr lang="ru-RU" sz="48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Рисунок 2" descr="762632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3933825"/>
            <a:ext cx="43561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851648" cy="857256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Порядок включения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557338"/>
            <a:ext cx="8424863" cy="5786437"/>
          </a:xfrm>
        </p:spPr>
        <p:txBody>
          <a:bodyPr/>
          <a:lstStyle/>
          <a:p>
            <a:pPr marL="4763" marR="0" indent="-4763" algn="just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Убедиться, что выключатель гальванометра стоит в положении «0».</a:t>
            </a:r>
          </a:p>
          <a:p>
            <a:pPr marL="4763" marR="0" indent="-4763" algn="just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Включить блок питания в сеть, поставить тумблер блока питания в положение «ВКЛЮЧЕНО».</a:t>
            </a:r>
          </a:p>
          <a:p>
            <a:pPr marL="4763" marR="0" indent="-4763" algn="l" eaLnBrk="1" hangingPunct="1">
              <a:buFont typeface="Wingdings 2" panose="05020102010507070707" pitchFamily="18" charset="2"/>
              <a:buAutoNum type="arabicPeriod"/>
            </a:pPr>
            <a:endParaRPr lang="ru-RU" smtClean="0">
              <a:solidFill>
                <a:srgbClr val="D9253E"/>
              </a:solidFill>
            </a:endParaRPr>
          </a:p>
        </p:txBody>
      </p:sp>
      <p:pic>
        <p:nvPicPr>
          <p:cNvPr id="5" name="Picture 2" descr="https://pp.vk.me/c622029/v622029746/28afc/o_o-kw0GtdM.jpg"/>
          <p:cNvPicPr>
            <a:picLocks noChangeAspect="1" noChangeArrowheads="1"/>
          </p:cNvPicPr>
          <p:nvPr/>
        </p:nvPicPr>
        <p:blipFill>
          <a:blip r:embed="rId2" cstate="print"/>
          <a:srcRect l="5942" r="5942"/>
          <a:stretch>
            <a:fillRect/>
          </a:stretch>
        </p:blipFill>
        <p:spPr bwMode="auto">
          <a:xfrm>
            <a:off x="3131840" y="3645024"/>
            <a:ext cx="2774968" cy="2852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142984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Подготовка  прибора к работе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357313"/>
            <a:ext cx="8643938" cy="5500687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Открыть крышку кюветного отделения. Поместить в правый и левый световые пучки кюветы с раствором </a:t>
            </a: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2% концентрации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/>
          </a:p>
        </p:txBody>
      </p:sp>
      <p:pic>
        <p:nvPicPr>
          <p:cNvPr id="14338" name="Picture 2" descr="https://pp.vk.me/c622029/v622029746/28af2/aEAbmQXB6I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501008"/>
            <a:ext cx="3744416" cy="3131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2" name="Picture 6" descr="https://pp.vk.me/c622029/v622029746/28ae8/L2G_zQh05_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3648" y="3501008"/>
            <a:ext cx="421632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31" y="1196752"/>
            <a:ext cx="8643938" cy="5500687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Если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отсутствуют световые пучки, открыть шторку на задней стенке кюветного отделения. Закрыть крышку.</a:t>
            </a: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r="14564" b="6048"/>
          <a:stretch/>
        </p:blipFill>
        <p:spPr>
          <a:xfrm>
            <a:off x="971600" y="2564904"/>
            <a:ext cx="721127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Выгнутая вправо стрелка 4"/>
          <p:cNvSpPr/>
          <p:nvPr/>
        </p:nvSpPr>
        <p:spPr>
          <a:xfrm>
            <a:off x="4572000" y="2780928"/>
            <a:ext cx="432048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78100" y="2536825"/>
            <a:ext cx="2016224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 w="0"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Шторка</a:t>
            </a:r>
            <a:endParaRPr lang="en-US" sz="2400" b="1" dirty="0">
              <a:ln w="0"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315091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908050"/>
            <a:ext cx="8032750" cy="5143500"/>
          </a:xfrm>
        </p:spPr>
        <p:txBody>
          <a:bodyPr>
            <a:normAutofit/>
          </a:bodyPr>
          <a:lstStyle/>
          <a:p>
            <a:pPr marR="0" algn="just" eaLnBrk="1" hangingPunct="1">
              <a:tabLst>
                <a:tab pos="3043238" algn="l"/>
              </a:tabLst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отсчетного барабана установить на “0” деления шкалы оптической плотности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(красная шкала).</a:t>
            </a: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13314" name="Picture 2" descr="https://pp.vk.me/c622029/v622029746/28ade/xPgqgUzYq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3226247" cy="424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7249"/>
            <a:ext cx="4320480" cy="417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353425" cy="2714625"/>
          </a:xfrm>
        </p:spPr>
        <p:txBody>
          <a:bodyPr/>
          <a:lstStyle/>
          <a:p>
            <a:pPr marR="0" algn="just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выключатель гальванометра в положение ”</a:t>
            </a:r>
            <a:r>
              <a:rPr lang="en-US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Оптическим клином грубой наводки поставить стрелку гальванометра на “</a:t>
            </a: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</a:p>
          <a:p>
            <a:pPr marR="0" algn="l" eaLnBrk="1" hangingPunct="1"/>
            <a:endParaRPr lang="ru-RU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204864"/>
            <a:ext cx="5256584" cy="3579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pp.vk.me/c622029/v622029746/28aca/d6k6nmTK4ro.jpg"/>
          <p:cNvPicPr>
            <a:picLocks noChangeAspect="1" noChangeArrowheads="1"/>
          </p:cNvPicPr>
          <p:nvPr/>
        </p:nvPicPr>
        <p:blipFill>
          <a:blip r:embed="rId3" cstate="print"/>
          <a:srcRect t="10996" b="-798"/>
          <a:stretch>
            <a:fillRect/>
          </a:stretch>
        </p:blipFill>
        <p:spPr bwMode="auto">
          <a:xfrm>
            <a:off x="5868144" y="2204864"/>
            <a:ext cx="2857488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25.jpg"/>
          <p:cNvPicPr>
            <a:picLocks noChangeAspect="1"/>
          </p:cNvPicPr>
          <p:nvPr/>
        </p:nvPicPr>
        <p:blipFill>
          <a:blip r:embed="rId4" cstate="print"/>
          <a:srcRect t="4263" b="33924"/>
          <a:stretch>
            <a:fillRect/>
          </a:stretch>
        </p:blipFill>
        <p:spPr>
          <a:xfrm>
            <a:off x="4139952" y="4769768"/>
            <a:ext cx="286475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353425" cy="2714625"/>
          </a:xfrm>
        </p:spPr>
        <p:txBody>
          <a:bodyPr/>
          <a:lstStyle/>
          <a:p>
            <a:pPr marR="0" algn="just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Перевести регулятор чувствительности в положение “</a:t>
            </a: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Оптическим клином грубой и точной наводки установить стрелку гальванометра на “</a:t>
            </a:r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(точно). Выключить гальванометр.</a:t>
            </a:r>
          </a:p>
          <a:p>
            <a:pPr marR="0" algn="l" eaLnBrk="1" hangingPunct="1"/>
            <a:endParaRPr lang="ru-RU" dirty="0" smtClean="0"/>
          </a:p>
        </p:txBody>
      </p:sp>
      <p:pic>
        <p:nvPicPr>
          <p:cNvPr id="7" name="Содержимое 4" descr="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780928"/>
            <a:ext cx="2952328" cy="3481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2068282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Внимание!!!</a:t>
            </a:r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пределах опыта рукоятки точной и грубой наводки больше </a:t>
            </a:r>
            <a:r>
              <a:rPr lang="ru-RU" sz="4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трогать!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140968"/>
            <a:ext cx="4392488" cy="3479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008112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Выбор светофильтра</a:t>
            </a:r>
            <a:endParaRPr lang="ru-RU" sz="48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1484313"/>
            <a:ext cx="8135938" cy="1065212"/>
          </a:xfrm>
        </p:spPr>
        <p:txBody>
          <a:bodyPr/>
          <a:lstStyle/>
          <a:p>
            <a:pPr marR="0" algn="just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Заменить </a:t>
            </a:r>
            <a:r>
              <a:rPr lang="ru-RU" b="1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правой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кювете раствор на 8%-ный. Включить гальванометр.</a:t>
            </a:r>
          </a:p>
          <a:p>
            <a:pPr marR="0" algn="just" eaLnBrk="1" hangingPunct="1"/>
            <a:endParaRPr lang="ru-RU" smtClean="0"/>
          </a:p>
        </p:txBody>
      </p:sp>
      <p:pic>
        <p:nvPicPr>
          <p:cNvPr id="10242" name="Picture 2" descr="https://pp.vk.me/c622029/v622029746/28ab6/XUkbrbhhrBc.jpg"/>
          <p:cNvPicPr>
            <a:picLocks noChangeAspect="1" noChangeArrowheads="1"/>
          </p:cNvPicPr>
          <p:nvPr/>
        </p:nvPicPr>
        <p:blipFill>
          <a:blip r:embed="rId2" cstate="print"/>
          <a:srcRect b="4907"/>
          <a:stretch>
            <a:fillRect/>
          </a:stretch>
        </p:blipFill>
        <p:spPr bwMode="auto">
          <a:xfrm>
            <a:off x="4788024" y="2852936"/>
            <a:ext cx="3762348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pp.vk.me/c622029/v622029746/28ac0/P0DZYpgeZA8.jpg"/>
          <p:cNvPicPr>
            <a:picLocks noChangeAspect="1" noChangeArrowheads="1"/>
          </p:cNvPicPr>
          <p:nvPr/>
        </p:nvPicPr>
        <p:blipFill>
          <a:blip r:embed="rId3" cstate="print"/>
          <a:srcRect b="14726"/>
          <a:stretch>
            <a:fillRect/>
          </a:stretch>
        </p:blipFill>
        <p:spPr bwMode="auto">
          <a:xfrm>
            <a:off x="827584" y="2852936"/>
            <a:ext cx="3203575" cy="359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836613"/>
            <a:ext cx="8110537" cy="441007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Вращением отсчетного барабана совместить стрелку гальванометра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нулем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(точно). </a:t>
            </a: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9218" name="Picture 2" descr="https://pp.vk.me/c622029/v622029746/28aac/f_SBiTk8oj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76872"/>
            <a:ext cx="3458664" cy="3965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4" descr="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276872"/>
            <a:ext cx="3373430" cy="397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6485"/>
            <a:ext cx="4032819" cy="441007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Определить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оптическую плотность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красной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нейтрального светофильтра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r="17450"/>
          <a:stretch/>
        </p:blipFill>
        <p:spPr>
          <a:xfrm rot="5400000">
            <a:off x="4060248" y="1924528"/>
            <a:ext cx="5553194" cy="3809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6694319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313" y="836613"/>
            <a:ext cx="7926387" cy="5429250"/>
          </a:xfrm>
        </p:spPr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 </a:t>
            </a:r>
          </a:p>
          <a:p>
            <a:pPr marR="0" algn="just" eaLnBrk="1" hangingPunct="1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ознакомиться с принципиальной схемой и работой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фотоэлектроколориметра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определению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кон-центраций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окрашенных растворов. </a:t>
            </a:r>
          </a:p>
          <a:p>
            <a:pPr marR="0" algn="l" eaLnBrk="1" hangingPunct="1">
              <a:defRPr/>
            </a:pPr>
            <a:endParaRPr lang="ru-RU" sz="2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ctr" eaLnBrk="1" hangingPunct="1"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Приборы и принадлежности: </a:t>
            </a:r>
          </a:p>
          <a:p>
            <a:pPr marR="0" algn="just" eaLnBrk="1" hangingPunct="1"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фотоэлектроколориметр (ФЭК-М), гальванометр, набор растворов данного вещества с известными концентрациями, раствор неизвестной </a:t>
            </a:r>
            <a:r>
              <a:rPr lang="ru-RU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концентра-ции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набор кювет разных размеров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424862" cy="3571875"/>
          </a:xfrm>
        </p:spPr>
        <p:txBody>
          <a:bodyPr/>
          <a:lstStyle/>
          <a:p>
            <a:pPr marR="0" algn="just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Рукояткой смены фильтров установить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зеленый светофильтр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/>
            <a:endParaRPr lang="ru-RU" dirty="0" smtClean="0"/>
          </a:p>
        </p:txBody>
      </p:sp>
      <p:pic>
        <p:nvPicPr>
          <p:cNvPr id="8194" name="Picture 2" descr="https://pp.vk.me/c622029/v622029746/28aa2/j9wMMk0hM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09" y="1844824"/>
            <a:ext cx="357186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xAwk2tg5A0k.jpg"/>
          <p:cNvPicPr>
            <a:picLocks noChangeAspect="1"/>
          </p:cNvPicPr>
          <p:nvPr/>
        </p:nvPicPr>
        <p:blipFill>
          <a:blip r:embed="rId3" cstate="print"/>
          <a:srcRect l="10638" t="12925" r="12766"/>
          <a:stretch>
            <a:fillRect/>
          </a:stretch>
        </p:blipFill>
        <p:spPr>
          <a:xfrm>
            <a:off x="4139951" y="1871686"/>
            <a:ext cx="4926771" cy="3687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6485"/>
            <a:ext cx="4032819" cy="441007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Определить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оптическую плотность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красной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зеленого светофильтра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r="6951"/>
          <a:stretch/>
        </p:blipFill>
        <p:spPr>
          <a:xfrm rot="5400000">
            <a:off x="4128124" y="1922409"/>
            <a:ext cx="5398058" cy="3646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4075643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424862" cy="3571875"/>
          </a:xfrm>
        </p:spPr>
        <p:txBody>
          <a:bodyPr/>
          <a:lstStyle/>
          <a:p>
            <a:pPr marR="0" algn="just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Рукояткой смены фильтров установить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 светофильтр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/>
            <a:endParaRPr lang="ru-RU" dirty="0" smtClean="0"/>
          </a:p>
        </p:txBody>
      </p:sp>
      <p:pic>
        <p:nvPicPr>
          <p:cNvPr id="8194" name="Picture 2" descr="https://pp.vk.me/c622029/v622029746/28aa2/j9wMMk0hM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09" y="1844824"/>
            <a:ext cx="357186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1ounuIHRZig.jpg"/>
          <p:cNvPicPr>
            <a:picLocks noChangeAspect="1"/>
          </p:cNvPicPr>
          <p:nvPr/>
        </p:nvPicPr>
        <p:blipFill>
          <a:blip r:embed="rId3" cstate="print"/>
          <a:srcRect l="15912" t="10002" r="9075" b="6648"/>
          <a:stretch>
            <a:fillRect/>
          </a:stretch>
        </p:blipFill>
        <p:spPr>
          <a:xfrm>
            <a:off x="4211960" y="1871662"/>
            <a:ext cx="4717101" cy="3573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50898473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6485"/>
            <a:ext cx="4032819" cy="441007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Определить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оптическую плотность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красной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синего светофильтра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2278" r="9701" b="-2278"/>
          <a:stretch/>
        </p:blipFill>
        <p:spPr>
          <a:xfrm rot="5400000">
            <a:off x="4068759" y="1937770"/>
            <a:ext cx="5320148" cy="3593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5169727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424862" cy="3571875"/>
          </a:xfrm>
        </p:spPr>
        <p:txBody>
          <a:bodyPr/>
          <a:lstStyle/>
          <a:p>
            <a:pPr marR="0" algn="just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Рукояткой смены фильтров установить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светофильтр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/>
            <a:endParaRPr lang="ru-RU" dirty="0" smtClean="0"/>
          </a:p>
        </p:txBody>
      </p:sp>
      <p:pic>
        <p:nvPicPr>
          <p:cNvPr id="8194" name="Picture 2" descr="https://pp.vk.me/c622029/v622029746/28aa2/j9wMMk0hM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009" y="1844824"/>
            <a:ext cx="3571868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QRwIUDgStY.jpg"/>
          <p:cNvPicPr>
            <a:picLocks noChangeAspect="1"/>
          </p:cNvPicPr>
          <p:nvPr/>
        </p:nvPicPr>
        <p:blipFill>
          <a:blip r:embed="rId3" cstate="print"/>
          <a:srcRect l="10808" t="20000" r="24346" b="6667"/>
          <a:stretch>
            <a:fillRect/>
          </a:stretch>
        </p:blipFill>
        <p:spPr>
          <a:xfrm>
            <a:off x="3967156" y="1856804"/>
            <a:ext cx="5049267" cy="370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37392478"/>
      </p:ext>
    </p:extLst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046485"/>
            <a:ext cx="4032819" cy="441007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Определить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оптическую плотность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красной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шкале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красного светофильтра (если это возможно)</a:t>
            </a:r>
            <a:endParaRPr lang="ru-RU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0"/>
          <a:stretch/>
        </p:blipFill>
        <p:spPr>
          <a:xfrm rot="5400000">
            <a:off x="4258249" y="2158575"/>
            <a:ext cx="5085184" cy="3161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604188"/>
      </p:ext>
    </p:extLst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908050"/>
            <a:ext cx="7929563" cy="3143250"/>
          </a:xfrm>
        </p:spPr>
        <p:txBody>
          <a:bodyPr/>
          <a:lstStyle/>
          <a:p>
            <a:pPr marR="0" algn="just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оптические плотности 8% раствора для всех светофильтров. Данные занести в таблицу.</a:t>
            </a:r>
          </a:p>
          <a:p>
            <a:pPr marR="0" algn="just" eaLnBrk="1" hangingPunct="1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endParaRPr lang="ru-RU" i="1" dirty="0" smtClean="0">
              <a:solidFill>
                <a:srgbClr val="FFC000"/>
              </a:solidFill>
            </a:endParaRPr>
          </a:p>
          <a:p>
            <a:pPr marR="0" algn="l" eaLnBrk="1" hangingPunct="1"/>
            <a:r>
              <a:rPr lang="ru-RU" i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170427"/>
              </p:ext>
            </p:extLst>
          </p:nvPr>
        </p:nvGraphicFramePr>
        <p:xfrm>
          <a:off x="539750" y="2205038"/>
          <a:ext cx="7993065" cy="115252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98613"/>
                <a:gridCol w="1598613"/>
                <a:gridCol w="1598613"/>
                <a:gridCol w="1598613"/>
                <a:gridCol w="1598613"/>
              </a:tblGrid>
              <a:tr h="576263"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Фильтр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</a:tr>
              <a:tr h="5762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2" marR="91442" marT="45736" marB="45736"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5288" y="3860800"/>
            <a:ext cx="8208962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Подумайте, почему для красного светофильтра проблематично определить оптическую плотность?</a:t>
            </a:r>
            <a:endParaRPr lang="ru-RU" sz="26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851648" cy="107157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Какой светофильтр выбираем?</a:t>
            </a:r>
            <a:endParaRPr lang="ru-RU" sz="4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1700213"/>
            <a:ext cx="7853362" cy="5429250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Тот светофильтр, для которого оптическая плотность для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8%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раствора имеет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максимальное значение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–по отношению к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2%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раствору, выбирается для дальнейшей работы.</a:t>
            </a:r>
          </a:p>
          <a:p>
            <a:pPr marR="0" algn="l"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marR="0" algn="l"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152128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Измерение оптической плотности и определение неизвестных концентраций</a:t>
            </a:r>
            <a:endParaRPr lang="ru-RU" sz="36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1916113"/>
            <a:ext cx="8424863" cy="2624137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Установить выбранный светофильтр. В правый и левый пучок света поместить кюветы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растворителем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(водой).</a:t>
            </a:r>
          </a:p>
        </p:txBody>
      </p:sp>
      <p:pic>
        <p:nvPicPr>
          <p:cNvPr id="6" name="Picture 2" descr="https://pp.vk.me/c633128/v633128827/2456a/DgP9M_ck0qQ.jpg"/>
          <p:cNvPicPr>
            <a:picLocks noChangeAspect="1" noChangeArrowheads="1"/>
          </p:cNvPicPr>
          <p:nvPr/>
        </p:nvPicPr>
        <p:blipFill>
          <a:blip r:embed="rId2" cstate="print"/>
          <a:srcRect t="6609" b="5740"/>
          <a:stretch>
            <a:fillRect/>
          </a:stretch>
        </p:blipFill>
        <p:spPr bwMode="auto">
          <a:xfrm>
            <a:off x="5004048" y="3573016"/>
            <a:ext cx="371474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2" r="27162"/>
          <a:stretch/>
        </p:blipFill>
        <p:spPr>
          <a:xfrm>
            <a:off x="467544" y="3588214"/>
            <a:ext cx="4160118" cy="28651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908050"/>
            <a:ext cx="8032750" cy="5143500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Индекс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отсчетного барабана установить на “0” деления шкалы оптической плотности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(красная шкала).</a:t>
            </a:r>
          </a:p>
          <a:p>
            <a:pPr marR="0" algn="l" eaLnBrk="1" hangingPunct="1">
              <a:defRPr/>
            </a:pPr>
            <a:endParaRPr lang="ru-RU" dirty="0" smtClean="0"/>
          </a:p>
        </p:txBody>
      </p:sp>
      <p:pic>
        <p:nvPicPr>
          <p:cNvPr id="13314" name="Picture 2" descr="https://pp.vk.me/c622029/v622029746/28ade/xPgqgUzYq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204864"/>
            <a:ext cx="3226247" cy="424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7249"/>
            <a:ext cx="4320480" cy="417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4213" y="981075"/>
            <a:ext cx="7853362" cy="863600"/>
          </a:xfrm>
        </p:spPr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ru-RU" sz="40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Фотоэлектроколориметр</a:t>
            </a:r>
            <a:endParaRPr lang="ru-RU" sz="4000" b="1" i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nstantia" panose="02030602050306030303" pitchFamily="18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68313" y="1485900"/>
            <a:ext cx="8207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Фотоэлектроколориметр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предназначен 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b="1" i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опре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-деления концентраций окрашенных растворов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Прибор относится к типу объективных, в основу его работы положен </a:t>
            </a:r>
            <a:r>
              <a:rPr lang="ru-RU" sz="2800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принцип уравнивания интенсивности 2-х световых пучков </a:t>
            </a:r>
            <a:r>
              <a:rPr lang="ru-RU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 помощи щелевой диафрагмы. 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288" y="836613"/>
            <a:ext cx="8353425" cy="2714625"/>
          </a:xfrm>
        </p:spPr>
        <p:txBody>
          <a:bodyPr/>
          <a:lstStyle/>
          <a:p>
            <a:pPr marR="0" algn="just" eaLnBrk="1" hangingPunct="1">
              <a:lnSpc>
                <a:spcPct val="90000"/>
              </a:lnSpc>
            </a:pP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Поставить выключатель гальванометра в положение ”</a:t>
            </a:r>
            <a:r>
              <a:rPr lang="en-US" i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Оптическим клином грубой наводки поставить стрелку гальванометра на “</a:t>
            </a:r>
            <a:r>
              <a:rPr lang="ru-RU" i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Перевести регулятор чувствительности в положение “</a:t>
            </a:r>
            <a:r>
              <a:rPr lang="ru-RU" i="1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Оптическим клином грубой и точной наводки установить стрелку гальванометра на “0” (точно). Выключить гальванометр.</a:t>
            </a:r>
          </a:p>
          <a:p>
            <a:pPr marR="0" algn="just" eaLnBrk="1" hangingPunct="1">
              <a:lnSpc>
                <a:spcPct val="90000"/>
              </a:lnSpc>
            </a:pPr>
            <a:endParaRPr lang="ru-RU" i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algn="l" eaLnBrk="1" hangingPunct="1">
              <a:lnSpc>
                <a:spcPct val="90000"/>
              </a:lnSpc>
            </a:pPr>
            <a:endParaRPr lang="ru-RU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16949"/>
          <a:stretch>
            <a:fillRect/>
          </a:stretch>
        </p:blipFill>
        <p:spPr bwMode="auto">
          <a:xfrm>
            <a:off x="395536" y="3501008"/>
            <a:ext cx="3528392" cy="289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4" descr="25.jpg"/>
          <p:cNvPicPr>
            <a:picLocks noChangeAspect="1"/>
          </p:cNvPicPr>
          <p:nvPr/>
        </p:nvPicPr>
        <p:blipFill>
          <a:blip r:embed="rId3" cstate="print"/>
          <a:srcRect l="13083" t="4263" r="21499" b="33924"/>
          <a:stretch>
            <a:fillRect/>
          </a:stretch>
        </p:blipFill>
        <p:spPr>
          <a:xfrm>
            <a:off x="3995936" y="3573016"/>
            <a:ext cx="25202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 descr="https://pp.vk.me/c622029/v622029746/28aca/d6k6nmTK4ro.jpg"/>
          <p:cNvPicPr>
            <a:picLocks noChangeAspect="1" noChangeArrowheads="1"/>
          </p:cNvPicPr>
          <p:nvPr/>
        </p:nvPicPr>
        <p:blipFill>
          <a:blip r:embed="rId4" cstate="print"/>
          <a:srcRect t="10996" b="-798"/>
          <a:stretch>
            <a:fillRect/>
          </a:stretch>
        </p:blipFill>
        <p:spPr bwMode="auto">
          <a:xfrm>
            <a:off x="6588224" y="3573016"/>
            <a:ext cx="2354820" cy="2907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908050"/>
            <a:ext cx="8497888" cy="7286625"/>
          </a:xfrm>
        </p:spPr>
        <p:txBody>
          <a:bodyPr>
            <a:normAutofit/>
          </a:bodyPr>
          <a:lstStyle/>
          <a:p>
            <a:pPr marR="0" algn="just" eaLnBrk="1" hangingPunct="1">
              <a:defRPr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Помещая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правый пучок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света поочередно все растворы известной и неизвестной концентрации и  определить оптические плотности растворов </a:t>
            </a:r>
            <a:r>
              <a:rPr lang="ru-RU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всех концентраций.</a:t>
            </a:r>
          </a:p>
          <a:p>
            <a:pPr marR="0" eaLnBrk="1" hangingPunct="1">
              <a:defRPr/>
            </a:pPr>
            <a:endParaRPr lang="ru-RU" dirty="0" smtClean="0"/>
          </a:p>
          <a:p>
            <a:pPr marR="0" eaLnBrk="1" hangingPunct="1">
              <a:defRPr/>
            </a:pPr>
            <a:r>
              <a:rPr lang="ru-RU" dirty="0" smtClean="0"/>
              <a:t> </a:t>
            </a:r>
          </a:p>
        </p:txBody>
      </p:sp>
      <p:pic>
        <p:nvPicPr>
          <p:cNvPr id="5" name="Содержимое 3" descr="P5cIXrQu9X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36912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https://pp.vk.me/c636131/v636131827/622f/a10a1T0JVfM.jpg"/>
          <p:cNvPicPr>
            <a:picLocks noChangeAspect="1" noChangeArrowheads="1"/>
          </p:cNvPicPr>
          <p:nvPr/>
        </p:nvPicPr>
        <p:blipFill>
          <a:blip r:embed="rId3" cstate="print"/>
          <a:srcRect t="9921" b="27921"/>
          <a:stretch>
            <a:fillRect/>
          </a:stretch>
        </p:blipFill>
        <p:spPr bwMode="auto">
          <a:xfrm>
            <a:off x="4427984" y="4221088"/>
            <a:ext cx="4469403" cy="232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000125"/>
            <a:ext cx="7854950" cy="773113"/>
          </a:xfrm>
        </p:spPr>
        <p:txBody>
          <a:bodyPr/>
          <a:lstStyle/>
          <a:p>
            <a:pPr marR="0" algn="l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Данные занесите в таблицу.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288" y="2060575"/>
          <a:ext cx="8208963" cy="10080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72709"/>
                <a:gridCol w="1172709"/>
                <a:gridCol w="1172709"/>
                <a:gridCol w="1172709"/>
                <a:gridCol w="1172709"/>
                <a:gridCol w="1172709"/>
                <a:gridCol w="1172709"/>
              </a:tblGrid>
              <a:tr h="504032"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X%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</a:tr>
              <a:tr h="504032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,05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0,08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0,15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0,18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0,23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lang="ru-RU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1" marR="91441" marT="45718" marB="45718"/>
                </a:tc>
              </a:tr>
            </a:tbl>
          </a:graphicData>
        </a:graphic>
      </p:graphicFrame>
      <p:sp>
        <p:nvSpPr>
          <p:cNvPr id="29725" name="Прямоугольник 5"/>
          <p:cNvSpPr>
            <a:spLocks noChangeArrowheads="1"/>
          </p:cNvSpPr>
          <p:nvPr/>
        </p:nvSpPr>
        <p:spPr bwMode="auto">
          <a:xfrm>
            <a:off x="1042988" y="5949950"/>
            <a:ext cx="6788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 eaLnBrk="1" hangingPunct="1"/>
            <a:r>
              <a:rPr lang="ru-RU" sz="1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Результаты, представленные в таблице, являются приблизительными  </a:t>
            </a:r>
            <a:endParaRPr lang="ru-RU" sz="1600" b="1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836613"/>
            <a:ext cx="8286750" cy="928687"/>
          </a:xfrm>
        </p:spPr>
        <p:txBody>
          <a:bodyPr/>
          <a:lstStyle/>
          <a:p>
            <a:pPr marR="0" algn="l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По данным измерений построить график:</a:t>
            </a:r>
            <a:endParaRPr lang="ru-RU" smtClean="0">
              <a:solidFill>
                <a:srgbClr val="FF0000"/>
              </a:solidFill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8120063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56325" y="1052513"/>
            <a:ext cx="2771775" cy="1162050"/>
          </a:xfrm>
          <a:prstGeom prst="horizontalScroll">
            <a:avLst>
              <a:gd name="adj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D=f(</a:t>
            </a:r>
            <a:r>
              <a:rPr lang="ru-RU" sz="3200" i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981075"/>
            <a:ext cx="8497888" cy="4981575"/>
          </a:xfrm>
        </p:spPr>
        <p:txBody>
          <a:bodyPr/>
          <a:lstStyle/>
          <a:p>
            <a:pPr marR="0" algn="just" eaLnBrk="1" hangingPunct="1"/>
            <a:r>
              <a:rPr lang="ru-RU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Пользуясь графиком, определить неизвестную концентрацию раствора.</a:t>
            </a:r>
          </a:p>
          <a:p>
            <a:pPr marR="0" algn="l" eaLnBrk="1" hangingPunct="1"/>
            <a:endParaRPr lang="ru-RU" smtClean="0"/>
          </a:p>
        </p:txBody>
      </p:sp>
      <p:pic>
        <p:nvPicPr>
          <p:cNvPr id="3174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7775575" cy="474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 результатам проведенного эксперимента сделайте вывод</a:t>
            </a:r>
            <a:endParaRPr lang="ru-RU" sz="4000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650" y="692150"/>
            <a:ext cx="7854950" cy="865188"/>
          </a:xfrm>
        </p:spPr>
        <p:txBody>
          <a:bodyPr>
            <a:normAutofit/>
          </a:bodyPr>
          <a:lstStyle/>
          <a:p>
            <a:pPr marR="0" algn="ctr" eaLnBrk="1" hangingPunct="1">
              <a:defRPr/>
            </a:pPr>
            <a:r>
              <a:rPr lang="ru-RU" sz="4000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Описание  установки</a:t>
            </a: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>
              <a:latin typeface="Constantia" panose="02030602050306030303" pitchFamily="18" charset="0"/>
            </a:endParaRPr>
          </a:p>
        </p:txBody>
      </p:sp>
      <p:sp>
        <p:nvSpPr>
          <p:cNvPr id="8196" name="Rectangle 1"/>
          <p:cNvSpPr>
            <a:spLocks noChangeArrowheads="1"/>
          </p:cNvSpPr>
          <p:nvPr/>
        </p:nvSpPr>
        <p:spPr bwMode="auto">
          <a:xfrm>
            <a:off x="539750" y="1341438"/>
            <a:ext cx="80645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Фотоэлектроколориметр  состоит из двух частей: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стабилизированного блока питания (1);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измерительного блока (2) с гальванометром (3).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708920"/>
            <a:ext cx="5184576" cy="3949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92696"/>
            <a:ext cx="7488832" cy="72008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Описание  установки</a:t>
            </a:r>
            <a:endParaRPr lang="ru-RU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4392488" cy="353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4" name="Таблица 33"/>
          <p:cNvGraphicFramePr>
            <a:graphicFrameLocks noGrp="1"/>
          </p:cNvGraphicFramePr>
          <p:nvPr/>
        </p:nvGraphicFramePr>
        <p:xfrm>
          <a:off x="323850" y="5084763"/>
          <a:ext cx="8569325" cy="146367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640607"/>
                <a:gridCol w="3644056"/>
                <a:gridCol w="607342"/>
                <a:gridCol w="3677320"/>
              </a:tblGrid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 питания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Осветительная лампа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Измерительный блок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Кюветодержатели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Гальванометр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Кювета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</a:tr>
              <a:tr h="3659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Крышка камеры светофильтров</a:t>
                      </a:r>
                      <a:endParaRPr lang="ru-RU" sz="18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Арретир гальванометра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4" marR="91444" marT="45740" marB="45740"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052736"/>
            <a:ext cx="7488832" cy="720080"/>
          </a:xfrm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Описание  установки</a:t>
            </a:r>
            <a:br>
              <a:rPr lang="ru-RU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(продолжение)</a:t>
            </a:r>
            <a:endParaRPr lang="ru-RU" sz="40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4392488" cy="3539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3" name="Таблица 32"/>
          <p:cNvGraphicFramePr>
            <a:graphicFrameLocks noGrp="1"/>
          </p:cNvGraphicFramePr>
          <p:nvPr/>
        </p:nvGraphicFramePr>
        <p:xfrm>
          <a:off x="4787900" y="2060575"/>
          <a:ext cx="4176713" cy="421163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86206"/>
                <a:gridCol w="3590507"/>
              </a:tblGrid>
              <a:tr h="64012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Гнезда подключения </a:t>
                      </a:r>
                      <a:r>
                        <a:rPr kumimoji="0" lang="ru-RU" sz="1800" b="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гальвано-метра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18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Рукоятка переключателя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чувстви-тельности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гальванометра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Барабан для изменения щелевой диафрагмы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  <a:tr h="37086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Барабан клина грубой настройки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Барабан нейтрального клина точной настройки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Рукоятка переключения цветных светофильтров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  <a:tr h="64012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Рукоятка шторки,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перекры-вающей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световые потоки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88832" cy="72008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Описание  установки</a:t>
            </a:r>
            <a:endParaRPr lang="ru-RU" sz="36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0825" y="5084763"/>
          <a:ext cx="8640764" cy="148272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0032"/>
                <a:gridCol w="3600318"/>
                <a:gridCol w="504045"/>
                <a:gridCol w="4176369"/>
              </a:tblGrid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Кюветодержатель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Шкала отсчетного барабана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Барабан клина грубой настройки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Рукоятка переключения светофильтров </a:t>
                      </a:r>
                      <a:endParaRPr lang="ru-RU" sz="14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just"/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Барабан клина точной настройки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Переключатель  чувствительности гальванометра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</a:tr>
              <a:tr h="370681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Барабан для изменения щелевой диафрагмы</a:t>
                      </a:r>
                      <a:endParaRPr lang="ru-RU" sz="14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Гальванометр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00" marB="45700"/>
                </a:tc>
              </a:tr>
            </a:tbl>
          </a:graphicData>
        </a:graphic>
      </p:graphicFrame>
      <p:pic>
        <p:nvPicPr>
          <p:cNvPr id="8" name="Рисунок 7" descr="00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1196752"/>
            <a:ext cx="4429125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4"/>
            <a:ext cx="7488832" cy="72008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i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Оптическая схема прибора</a:t>
            </a:r>
            <a:endParaRPr lang="ru-RU" sz="3600" i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4680520" cy="4934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003800" y="1412875"/>
          <a:ext cx="3816350" cy="4935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76053"/>
                <a:gridCol w="3240297"/>
              </a:tblGrid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Лампа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Конденсор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Зеркало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Объектив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Светофильтр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Кювета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Фотометрические клинья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Щелевая диафрагма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Отсчетный барабан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Фотоэлемент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396039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Гальванометр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  <a:tr h="579112"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Переключатель чувствительности гальванометра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19" marB="45719"/>
                </a:tc>
              </a:tr>
            </a:tbl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Порядок выполнения работы</a:t>
            </a:r>
            <a:endParaRPr lang="ru-RU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pp.vk.me/c622029/v622029746/276c0/cLikf552tTE.jpg"/>
          <p:cNvPicPr>
            <a:picLocks noChangeAspect="1" noChangeArrowheads="1"/>
          </p:cNvPicPr>
          <p:nvPr/>
        </p:nvPicPr>
        <p:blipFill>
          <a:blip r:embed="rId2" cstate="print"/>
          <a:srcRect l="5942" t="29299" r="5942" b="18523"/>
          <a:stretch>
            <a:fillRect/>
          </a:stretch>
        </p:blipFill>
        <p:spPr bwMode="auto">
          <a:xfrm>
            <a:off x="1403648" y="2852936"/>
            <a:ext cx="64586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742</TotalTime>
  <Words>736</Words>
  <Application>Microsoft Office PowerPoint</Application>
  <PresentationFormat>Экран (4:3)</PresentationFormat>
  <Paragraphs>153</Paragraphs>
  <Slides>35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1" baseType="lpstr">
      <vt:lpstr>Arial</vt:lpstr>
      <vt:lpstr>Calibri</vt:lpstr>
      <vt:lpstr>Constantia</vt:lpstr>
      <vt:lpstr>Times New Roman</vt:lpstr>
      <vt:lpstr>Wingdings 2</vt:lpstr>
      <vt:lpstr>Поток</vt:lpstr>
      <vt:lpstr>Определение концентрации окрашенных растворов с помощью фотоэлектроколориметра</vt:lpstr>
      <vt:lpstr>Презентация PowerPoint</vt:lpstr>
      <vt:lpstr>Презентация PowerPoint</vt:lpstr>
      <vt:lpstr>Презентация PowerPoint</vt:lpstr>
      <vt:lpstr>Описание  установки</vt:lpstr>
      <vt:lpstr>Описание  установки (продолжение)</vt:lpstr>
      <vt:lpstr>Описание  установки</vt:lpstr>
      <vt:lpstr>Оптическая схема прибора</vt:lpstr>
      <vt:lpstr>Порядок выполнения работы</vt:lpstr>
      <vt:lpstr>Порядок включения</vt:lpstr>
      <vt:lpstr>Подготовка  прибора к работе</vt:lpstr>
      <vt:lpstr>Презентация PowerPoint</vt:lpstr>
      <vt:lpstr>Презентация PowerPoint</vt:lpstr>
      <vt:lpstr>Презентация PowerPoint</vt:lpstr>
      <vt:lpstr>Презентация PowerPoint</vt:lpstr>
      <vt:lpstr>Внимание!!! В пределах опыта рукоятки точной и грубой наводки больше не трогать!</vt:lpstr>
      <vt:lpstr>Выбор светофильтра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Какой светофильтр выбираем?</vt:lpstr>
      <vt:lpstr>Измерение оптической плотности и определение неизвестных концентраций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 результатам проведенного эксперимента сделайте вывод</vt:lpstr>
    </vt:vector>
  </TitlesOfParts>
  <Company>USN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Определение концетрации окрашенных растворов</dc:title>
  <dc:creator>c400</dc:creator>
  <cp:lastModifiedBy>Admin</cp:lastModifiedBy>
  <cp:revision>82</cp:revision>
  <dcterms:created xsi:type="dcterms:W3CDTF">2016-04-23T18:27:00Z</dcterms:created>
  <dcterms:modified xsi:type="dcterms:W3CDTF">2020-04-02T19:14:58Z</dcterms:modified>
</cp:coreProperties>
</file>