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0" r:id="rId8"/>
    <p:sldId id="289" r:id="rId9"/>
    <p:sldId id="288" r:id="rId10"/>
    <p:sldId id="262" r:id="rId11"/>
    <p:sldId id="297" r:id="rId12"/>
    <p:sldId id="290" r:id="rId13"/>
    <p:sldId id="291" r:id="rId14"/>
    <p:sldId id="267" r:id="rId15"/>
    <p:sldId id="268" r:id="rId16"/>
    <p:sldId id="269" r:id="rId17"/>
    <p:sldId id="298" r:id="rId18"/>
    <p:sldId id="292" r:id="rId19"/>
    <p:sldId id="300" r:id="rId20"/>
    <p:sldId id="301" r:id="rId21"/>
    <p:sldId id="302" r:id="rId22"/>
    <p:sldId id="272" r:id="rId23"/>
    <p:sldId id="270" r:id="rId24"/>
    <p:sldId id="293" r:id="rId25"/>
    <p:sldId id="303" r:id="rId26"/>
    <p:sldId id="304" r:id="rId27"/>
    <p:sldId id="295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C0FB-20B1-4C9C-BEAD-AB7489C1CCE3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365C-30DA-400D-A66E-3E21F9A8B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C0FB-20B1-4C9C-BEAD-AB7489C1CCE3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365C-30DA-400D-A66E-3E21F9A8B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C0FB-20B1-4C9C-BEAD-AB7489C1CCE3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365C-30DA-400D-A66E-3E21F9A8B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C0FB-20B1-4C9C-BEAD-AB7489C1CCE3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365C-30DA-400D-A66E-3E21F9A8B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C0FB-20B1-4C9C-BEAD-AB7489C1CCE3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365C-30DA-400D-A66E-3E21F9A8B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C0FB-20B1-4C9C-BEAD-AB7489C1CCE3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365C-30DA-400D-A66E-3E21F9A8B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C0FB-20B1-4C9C-BEAD-AB7489C1CCE3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365C-30DA-400D-A66E-3E21F9A8B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C0FB-20B1-4C9C-BEAD-AB7489C1CCE3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365C-30DA-400D-A66E-3E21F9A8B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C0FB-20B1-4C9C-BEAD-AB7489C1CCE3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365C-30DA-400D-A66E-3E21F9A8B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C0FB-20B1-4C9C-BEAD-AB7489C1CCE3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C365C-30DA-400D-A66E-3E21F9A8B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C0FB-20B1-4C9C-BEAD-AB7489C1CCE3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5C365C-30DA-400D-A66E-3E21F9A8B9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E2C0FB-20B1-4C9C-BEAD-AB7489C1CCE3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5C365C-30DA-400D-A66E-3E21F9A8B96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851648" cy="309634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Определение удельного вращения и концентрации сахара в растворе поляриметром</a:t>
            </a:r>
            <a:endParaRPr lang="ru-RU" sz="4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529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Порядок выполнения работы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372402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61648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В работе используется медицинский сахариметр, внешний вид которого </a:t>
            </a:r>
            <a:r>
              <a:rPr lang="ru-RU" sz="28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представлен на фото</a:t>
            </a:r>
            <a:endParaRPr lang="en-US" sz="2800" b="1" dirty="0">
              <a:solidFill>
                <a:schemeClr val="tx1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8229600" cy="379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0129919"/>
      </p:ext>
    </p:extLst>
  </p:cSld>
  <p:clrMapOvr>
    <a:masterClrMapping/>
  </p:clrMapOvr>
  <p:transition spd="med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Определение удельного вращения сахара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92896"/>
            <a:ext cx="4608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1. Включить осветитель  поляриметра в сеть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4824"/>
            <a:ext cx="3384375" cy="4732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Определение удельного вращения сахара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196752"/>
            <a:ext cx="8280920" cy="144016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2. Перемещая муфту  окуляра зрительной трубы установить окуляр на ясное видение разделяющих линий тройного поля зрения.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5856086" cy="329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гнутая вверх стрелка 7"/>
          <p:cNvSpPr/>
          <p:nvPr/>
        </p:nvSpPr>
        <p:spPr>
          <a:xfrm>
            <a:off x="2699792" y="3501008"/>
            <a:ext cx="1368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437112"/>
            <a:ext cx="1944216" cy="17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4824536" cy="2664296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3. Вращая фрикцион, добиться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равномерного освещения трех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частей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поля зрения. При этом шторка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должна быть закрыта.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2002" y="2328878"/>
            <a:ext cx="550461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низ 7"/>
          <p:cNvSpPr/>
          <p:nvPr/>
        </p:nvSpPr>
        <p:spPr>
          <a:xfrm rot="3140269">
            <a:off x="6851894" y="4679964"/>
            <a:ext cx="398908" cy="1044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7884368" y="234888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704088"/>
            <a:ext cx="8229600" cy="3486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Определение удельного вращения сахара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509120"/>
            <a:ext cx="2016224" cy="18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925314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76101" y="1268760"/>
            <a:ext cx="84352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4. Снять отсчет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φ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по левому (или правому) нониусу прибора.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Измерение повторить три раза и найти среднее значение &lt;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φ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&gt;.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704088"/>
            <a:ext cx="8229600" cy="3486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Определение удельного вращения сахара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5587" r="20863" b="17543"/>
          <a:stretch/>
        </p:blipFill>
        <p:spPr>
          <a:xfrm>
            <a:off x="1475656" y="3054444"/>
            <a:ext cx="6495660" cy="339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671255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4824536" cy="309634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5. Поместить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трубку с раствором сахара </a:t>
            </a:r>
            <a:r>
              <a:rPr lang="ru-RU" sz="3200" dirty="0" err="1" smtClean="0">
                <a:solidFill>
                  <a:schemeClr val="tx1"/>
                </a:solidFill>
                <a:latin typeface="+mn-lt"/>
              </a:rPr>
              <a:t>извест-ной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 концентрации (10%) в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поляриметр. При этом нарушается одинаковая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освещенность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поля зрения прибора.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2202" y="2386670"/>
            <a:ext cx="5439623" cy="3059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704088"/>
            <a:ext cx="8229600" cy="3486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Определение удельного вращения сахара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538077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36204"/>
            <a:ext cx="5256584" cy="1728192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6. Вращая анализатор, снова добиться равномерного ос-</a:t>
            </a:r>
            <a:r>
              <a:rPr lang="ru-RU" sz="3200" dirty="0" err="1" smtClean="0">
                <a:solidFill>
                  <a:schemeClr val="tx1"/>
                </a:solidFill>
                <a:latin typeface="+mn-lt"/>
              </a:rPr>
              <a:t>вещения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 трех частей поля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.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2002" y="2328878"/>
            <a:ext cx="550461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низ 7"/>
          <p:cNvSpPr/>
          <p:nvPr/>
        </p:nvSpPr>
        <p:spPr>
          <a:xfrm rot="3140269">
            <a:off x="6851894" y="4679964"/>
            <a:ext cx="398908" cy="1044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7884368" y="234888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704088"/>
            <a:ext cx="8229600" cy="3486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Определение удельного вращения сахара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877050"/>
            <a:ext cx="2016224" cy="18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451076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38" y="1392796"/>
            <a:ext cx="8435280" cy="100811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+mn-lt"/>
              </a:rPr>
              <a:t>7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C</a:t>
            </a:r>
            <a:r>
              <a:rPr lang="ru-RU" sz="3200" dirty="0" err="1" smtClean="0">
                <a:solidFill>
                  <a:schemeClr val="tx1"/>
                </a:solidFill>
                <a:latin typeface="+mn-lt"/>
              </a:rPr>
              <a:t>нять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 снова отсчет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 по тому же нониусу. </a:t>
            </a:r>
            <a:br>
              <a:rPr lang="ru-RU" sz="3200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dirty="0" smtClean="0">
                <a:solidFill>
                  <a:schemeClr val="tx1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Измерение </a:t>
            </a:r>
            <a:r>
              <a:rPr lang="ru-RU" sz="3200" dirty="0">
                <a:solidFill>
                  <a:schemeClr val="tx1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повторить три раза и найти &lt;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φ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10</a:t>
            </a:r>
            <a:r>
              <a:rPr lang="ru-RU" sz="3200" dirty="0" smtClean="0">
                <a:solidFill>
                  <a:schemeClr val="tx1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&gt;.</a:t>
            </a:r>
            <a:endParaRPr lang="ru-RU" sz="32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704088"/>
            <a:ext cx="8229600" cy="3486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Определение удельного вращения сахара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5" t="-17082" r="16527" b="25624"/>
          <a:stretch/>
        </p:blipFill>
        <p:spPr>
          <a:xfrm>
            <a:off x="683568" y="2276872"/>
            <a:ext cx="7776864" cy="385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925314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065" y="1340768"/>
            <a:ext cx="8579296" cy="1008112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8. Поместить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трубку с раствором сахара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известной концентрации (15%) в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поляриметр.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704088"/>
            <a:ext cx="8229600" cy="3486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Определение удельного вращения сахара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85" y="2852936"/>
            <a:ext cx="7228855" cy="333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859317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79208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работы: </a:t>
            </a:r>
          </a:p>
          <a:p>
            <a:pPr algn="just"/>
            <a:r>
              <a:rPr lang="ru-RU" sz="3000" dirty="0" smtClean="0"/>
              <a:t>изучить принцип работы поляриметра, освоить методику определения </a:t>
            </a:r>
            <a:r>
              <a:rPr lang="ru-RU" sz="3000" dirty="0" err="1" smtClean="0"/>
              <a:t>концентра-ции</a:t>
            </a:r>
            <a:r>
              <a:rPr lang="ru-RU" sz="3000" dirty="0" smtClean="0"/>
              <a:t> сахара в растворах с помощью поляриметра.</a:t>
            </a:r>
          </a:p>
          <a:p>
            <a:endParaRPr lang="ru-RU" sz="3000" dirty="0" smtClean="0"/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Приборы и принадлежности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ru-RU" sz="3000" dirty="0" smtClean="0"/>
              <a:t>поляриметр, трубки с раствором сахара известной и неизвестной концентрации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36204"/>
            <a:ext cx="5256584" cy="1728192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9. Вращая анализатор, снова добиться равномерного ос-</a:t>
            </a:r>
            <a:r>
              <a:rPr lang="ru-RU" sz="3200" dirty="0" err="1" smtClean="0">
                <a:solidFill>
                  <a:schemeClr val="tx1"/>
                </a:solidFill>
                <a:latin typeface="+mn-lt"/>
              </a:rPr>
              <a:t>вещения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 трех частей поля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.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2002" y="2328878"/>
            <a:ext cx="550461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низ 7"/>
          <p:cNvSpPr/>
          <p:nvPr/>
        </p:nvSpPr>
        <p:spPr>
          <a:xfrm rot="3140269">
            <a:off x="6851894" y="4679964"/>
            <a:ext cx="398908" cy="1044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7884368" y="234888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704088"/>
            <a:ext cx="8229600" cy="3486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Определение удельного вращения сахара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877050"/>
            <a:ext cx="2016224" cy="18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117920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38" y="1392796"/>
            <a:ext cx="8435280" cy="10081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</a:rPr>
              <a:t>10.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C</a:t>
            </a:r>
            <a:r>
              <a:rPr lang="ru-RU" sz="3200" dirty="0" err="1" smtClean="0">
                <a:solidFill>
                  <a:schemeClr val="tx1"/>
                </a:solidFill>
                <a:latin typeface="+mn-lt"/>
              </a:rPr>
              <a:t>нять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 снова отсчет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 по тому же нониусу. </a:t>
            </a:r>
            <a:br>
              <a:rPr lang="ru-RU" sz="3200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dirty="0" smtClean="0">
                <a:solidFill>
                  <a:schemeClr val="tx1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Измерение </a:t>
            </a:r>
            <a:r>
              <a:rPr lang="ru-RU" sz="3200" dirty="0">
                <a:solidFill>
                  <a:schemeClr val="tx1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повторить три раза и найти &lt;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φ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15</a:t>
            </a:r>
            <a:r>
              <a:rPr lang="ru-RU" sz="3200" dirty="0" smtClean="0">
                <a:solidFill>
                  <a:schemeClr val="tx1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&gt;.</a:t>
            </a:r>
            <a:endParaRPr lang="ru-RU" sz="32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704088"/>
            <a:ext cx="8229600" cy="3486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Определение удельного вращения сахара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r="17188" b="33515"/>
          <a:stretch/>
        </p:blipFill>
        <p:spPr>
          <a:xfrm>
            <a:off x="1043608" y="2924944"/>
            <a:ext cx="7344816" cy="3363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599817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173416" cy="1008112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11. Результаты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измерений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занести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в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таблицу: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704088"/>
            <a:ext cx="8229600" cy="3486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Определение удельного вращения сахара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229746"/>
              </p:ext>
            </p:extLst>
          </p:nvPr>
        </p:nvGraphicFramePr>
        <p:xfrm>
          <a:off x="899592" y="2564904"/>
          <a:ext cx="7560839" cy="266429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717663"/>
                <a:gridCol w="1475751"/>
                <a:gridCol w="1475751"/>
                <a:gridCol w="1475751"/>
                <a:gridCol w="1415923"/>
              </a:tblGrid>
              <a:tr h="888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измерения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ru-RU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ru-RU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ru-RU" sz="24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ru-RU" sz="2400" baseline="-25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146,1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151,8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154,3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152,2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146,6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151,7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154,1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152,3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146,3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151,8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154,5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152,1</a:t>
                      </a:r>
                      <a:endParaRPr lang="en-US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91985" y="5661247"/>
            <a:ext cx="7668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 !!!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Результаты, представленные в таблице, являются приблизительными 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1543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704088"/>
            <a:ext cx="8229600" cy="3486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Определение удельного вращения сахара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23528" y="1196752"/>
            <a:ext cx="8424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12. Определить угол вращения плоскости поляризации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23528" y="3284984"/>
            <a:ext cx="8424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cs typeface="Arial" pitchFamily="34" charset="0"/>
              </a:rPr>
              <a:t>13.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Определить удельное вращение раствора сахара (для 10% и 15%):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69875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92896"/>
            <a:ext cx="3983960" cy="63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437112"/>
            <a:ext cx="2563418" cy="115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95536" y="580526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cs typeface="Arial" pitchFamily="34" charset="0"/>
              </a:rPr>
              <a:t>l</a:t>
            </a:r>
            <a:r>
              <a:rPr lang="en-US" sz="2400" dirty="0" smtClean="0">
                <a:cs typeface="Arial" pitchFamily="34" charset="0"/>
              </a:rPr>
              <a:t> – </a:t>
            </a:r>
            <a:r>
              <a:rPr lang="ru-RU" sz="2400" dirty="0" smtClean="0">
                <a:cs typeface="Arial" pitchFamily="34" charset="0"/>
              </a:rPr>
              <a:t>длина трубки с раствором,    </a:t>
            </a:r>
            <a:r>
              <a:rPr lang="ru-RU" sz="2400" i="1" dirty="0" smtClean="0">
                <a:cs typeface="Arial" pitchFamily="34" charset="0"/>
              </a:rPr>
              <a:t>С</a:t>
            </a:r>
            <a:r>
              <a:rPr lang="ru-RU" sz="2400" dirty="0" smtClean="0">
                <a:cs typeface="Arial" pitchFamily="34" charset="0"/>
              </a:rPr>
              <a:t> – концентрация раствора</a:t>
            </a:r>
          </a:p>
        </p:txBody>
      </p:sp>
    </p:spTree>
    <p:extLst>
      <p:ext uri="{BB962C8B-B14F-4D97-AF65-F5344CB8AC3E}">
        <p14:creationId xmlns:p14="http://schemas.microsoft.com/office/powerpoint/2010/main" val="131350194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Определение концентрации раствора сахара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556792"/>
            <a:ext cx="8892480" cy="1511697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1. Поместить в поляриметр трубку с раствором сахара неизвестной концентрации.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92"/>
            <a:ext cx="7812360" cy="264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36204"/>
            <a:ext cx="5256584" cy="1728192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2. Вращая анализатор, снова добиться равномерного ос-</a:t>
            </a:r>
            <a:r>
              <a:rPr lang="ru-RU" sz="3200" dirty="0" err="1" smtClean="0">
                <a:solidFill>
                  <a:schemeClr val="tx1"/>
                </a:solidFill>
                <a:latin typeface="+mn-lt"/>
              </a:rPr>
              <a:t>вещения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 трех частей поля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.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2002" y="2328878"/>
            <a:ext cx="550461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низ 7"/>
          <p:cNvSpPr/>
          <p:nvPr/>
        </p:nvSpPr>
        <p:spPr>
          <a:xfrm rot="3140269">
            <a:off x="6851894" y="4679964"/>
            <a:ext cx="398908" cy="1044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7884368" y="234888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704088"/>
            <a:ext cx="8229600" cy="3486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Определение удельного вращения сахара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877050"/>
            <a:ext cx="2016224" cy="18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175994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38" y="1392796"/>
            <a:ext cx="8435280" cy="100811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+mn-lt"/>
              </a:rPr>
              <a:t>3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C</a:t>
            </a:r>
            <a:r>
              <a:rPr lang="ru-RU" sz="3200" dirty="0" err="1" smtClean="0">
                <a:solidFill>
                  <a:schemeClr val="tx1"/>
                </a:solidFill>
                <a:latin typeface="+mn-lt"/>
              </a:rPr>
              <a:t>нять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 снова отсчет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 по тому же нониусу. </a:t>
            </a:r>
            <a:br>
              <a:rPr lang="ru-RU" sz="3200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dirty="0" smtClean="0">
                <a:solidFill>
                  <a:schemeClr val="tx1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Измерение </a:t>
            </a:r>
            <a:r>
              <a:rPr lang="ru-RU" sz="3200" dirty="0">
                <a:solidFill>
                  <a:schemeClr val="tx1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повторить три раза и найти &lt;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φ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х</a:t>
            </a:r>
            <a:r>
              <a:rPr lang="ru-RU" sz="3200" dirty="0" smtClean="0">
                <a:solidFill>
                  <a:schemeClr val="tx1"/>
                </a:solidFill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&gt;.</a:t>
            </a:r>
            <a:endParaRPr lang="ru-RU" sz="32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704088"/>
            <a:ext cx="8229600" cy="3486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Определение удельного вращения сахара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7294" r="18500" b="15836"/>
          <a:stretch/>
        </p:blipFill>
        <p:spPr>
          <a:xfrm>
            <a:off x="1187624" y="2636912"/>
            <a:ext cx="7056784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459191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704088"/>
            <a:ext cx="8229600" cy="3486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Определение удельного вращения сахара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23528" y="1196752"/>
            <a:ext cx="8424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Определить угол вращения плоскости поляризации для неизвестного раствора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23528" y="3531205"/>
            <a:ext cx="8424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cs typeface="Arial" pitchFamily="34" charset="0"/>
              </a:rPr>
              <a:t>5. Вычислить неизвестную концентрацию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69875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80526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cs typeface="Arial" pitchFamily="34" charset="0"/>
              </a:rPr>
              <a:t>l</a:t>
            </a:r>
            <a:r>
              <a:rPr lang="en-US" sz="2400" dirty="0" smtClean="0">
                <a:cs typeface="Arial" pitchFamily="34" charset="0"/>
              </a:rPr>
              <a:t> – </a:t>
            </a:r>
            <a:r>
              <a:rPr lang="ru-RU" sz="2400" dirty="0" smtClean="0">
                <a:cs typeface="Arial" pitchFamily="34" charset="0"/>
              </a:rPr>
              <a:t>длина трубки с раствором,    </a:t>
            </a:r>
            <a:r>
              <a:rPr lang="el-GR" sz="2400" i="1" dirty="0" smtClean="0">
                <a:cs typeface="Arial" pitchFamily="34" charset="0"/>
              </a:rPr>
              <a:t>α</a:t>
            </a:r>
            <a:r>
              <a:rPr lang="ru-RU" sz="1400" i="1" dirty="0" err="1" smtClean="0">
                <a:cs typeface="Arial" pitchFamily="34" charset="0"/>
              </a:rPr>
              <a:t>х</a:t>
            </a:r>
            <a:r>
              <a:rPr lang="ru-RU" sz="2400" dirty="0" smtClean="0">
                <a:cs typeface="Arial" pitchFamily="34" charset="0"/>
              </a:rPr>
              <a:t> – удельное вращение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365104"/>
            <a:ext cx="2945866" cy="118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564904"/>
            <a:ext cx="4114862" cy="67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350194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772816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результатам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лабораторной работы сделать вывод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97403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Теория работы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027" name="Picture 3" descr="Image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488832" cy="364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05800" cy="780696"/>
          </a:xfrm>
        </p:spPr>
        <p:txBody>
          <a:bodyPr>
            <a:normAutofit fontScale="90000"/>
          </a:bodyPr>
          <a:lstStyle/>
          <a:p>
            <a:pPr algn="ctr">
              <a:tabLst>
                <a:tab pos="4032250" algn="l"/>
              </a:tabLs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Поляризатор и анализатор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95536" y="1268760"/>
            <a:ext cx="82809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Процесс выделения поляризованного света из естественного называется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поляризацией</a:t>
            </a:r>
            <a:r>
              <a:rPr lang="ru-RU" sz="2400" dirty="0" smtClean="0"/>
              <a:t>. Этот процесс может быть осуществлён с помощью специальных устройств –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поляризаторов</a:t>
            </a:r>
            <a:r>
              <a:rPr lang="ru-RU" sz="2400" dirty="0" smtClean="0"/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Поляризатор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устройство, позволяющее получить поляризованный свет из естественного, пропуская только составляющую вектора напряженности на некоторую плоскость –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главную плоскость поляризатора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Чтобы исследовать, является ли свет после прохождения поляризатора действительно </a:t>
            </a:r>
            <a:r>
              <a:rPr lang="ru-RU" sz="2400" dirty="0" err="1" smtClean="0">
                <a:ea typeface="Times New Roman" pitchFamily="18" charset="0"/>
                <a:cs typeface="Arial" pitchFamily="34" charset="0"/>
              </a:rPr>
              <a:t>плоскополяризованным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, на пути лучей ставят второй поляризатор, который называют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анализатором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058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Закон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Малюса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2771" name="Picture 3" descr="Imag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4597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5517232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I</a:t>
            </a:r>
            <a:r>
              <a:rPr lang="ru-RU" sz="2000" baseline="-25000" dirty="0" smtClean="0"/>
              <a:t>0</a:t>
            </a:r>
            <a:r>
              <a:rPr lang="ru-RU" sz="2000" dirty="0" smtClean="0"/>
              <a:t> – интенсивность света, падающего на анализатор, </a:t>
            </a:r>
          </a:p>
          <a:p>
            <a:pPr algn="just"/>
            <a:r>
              <a:rPr lang="en-US" sz="2000" dirty="0" smtClean="0"/>
              <a:t>I</a:t>
            </a:r>
            <a:r>
              <a:rPr lang="ru-RU" sz="2000" dirty="0" smtClean="0"/>
              <a:t> – интенсивность света, вышедшего из анализатора, 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sz="2000" dirty="0" err="1" smtClean="0"/>
              <a:t> </a:t>
            </a:r>
            <a:r>
              <a:rPr lang="ru-RU" sz="2000" dirty="0" smtClean="0"/>
              <a:t>– угол между главными плоскостями анализатора и поляризатора.</a:t>
            </a:r>
            <a:endParaRPr lang="ru-RU" sz="2000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437112"/>
            <a:ext cx="2456207" cy="99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3058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Описание установки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496944" cy="333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Оптическая схема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поляриметра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556792"/>
            <a:ext cx="8137792" cy="195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55576" y="3645024"/>
          <a:ext cx="7632848" cy="2286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60209"/>
                <a:gridCol w="3256215"/>
                <a:gridCol w="525196"/>
                <a:gridCol w="3291228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S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+mn-lt"/>
                        </a:rPr>
                        <a:t>источник света</a:t>
                      </a:r>
                      <a:endParaRPr lang="ru-RU" sz="2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400" b="1" dirty="0" smtClean="0">
                          <a:latin typeface="+mn-lt"/>
                        </a:rPr>
                        <a:t>К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400" b="0" dirty="0" smtClean="0">
                          <a:latin typeface="+mn-lt"/>
                        </a:rPr>
                        <a:t>кварцевая пластинка </a:t>
                      </a:r>
                      <a:endParaRPr lang="ru-RU" sz="2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</a:rPr>
                        <a:t>Ф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+mn-lt"/>
                        </a:rPr>
                        <a:t>фильтр</a:t>
                      </a:r>
                      <a:endParaRPr lang="ru-RU" sz="2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</a:rPr>
                        <a:t>Т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+mn-lt"/>
                        </a:rPr>
                        <a:t>кювета с раствором </a:t>
                      </a:r>
                      <a:endParaRPr lang="ru-RU" sz="2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L1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+mn-lt"/>
                        </a:rPr>
                        <a:t>объектив</a:t>
                      </a:r>
                      <a:endParaRPr lang="ru-RU" sz="2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</a:rPr>
                        <a:t>А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+mn-lt"/>
                        </a:rPr>
                        <a:t>анализатор</a:t>
                      </a:r>
                      <a:endParaRPr lang="ru-RU" sz="2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e-BY" sz="2400" b="1" dirty="0" smtClean="0">
                          <a:latin typeface="+mn-lt"/>
                        </a:rPr>
                        <a:t>П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2400" b="0" dirty="0" smtClean="0">
                          <a:latin typeface="+mn-lt"/>
                        </a:rPr>
                        <a:t>поляризатор</a:t>
                      </a:r>
                      <a:endParaRPr lang="ru-RU" sz="2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</a:rPr>
                        <a:t>L2 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latin typeface="+mn-lt"/>
                        </a:rPr>
                        <a:t>окуляр</a:t>
                      </a:r>
                      <a:endParaRPr lang="ru-RU" sz="2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</a:rPr>
                        <a:t>Д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+mn-lt"/>
                        </a:rPr>
                        <a:t>диафрагма</a:t>
                      </a:r>
                      <a:endParaRPr lang="ru-RU" sz="2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27376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305800" cy="4926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произвести отсчет угла?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067944" y="2060848"/>
            <a:ext cx="468052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Отсчет углов производится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по лимбу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основной шкалы, цена деления которой равна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1˚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и по двум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нониусам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расположенным слева и справа. Цена деления шкалы нониусов у большинства поляриметров равна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0,05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˚, а большого деления, состоящего из двух маленьких равна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0,1˚.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600400" cy="394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305800" cy="4926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произвести отсчет угла?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67544" y="1700808"/>
            <a:ext cx="80648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Порядок отсчета следующий: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определяют, на сколько полных градусов смещен нуль нониуса по отношению к нулю основной шкалы (на рисунке это число равно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ru-RU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целых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2), затем определяют число делений нониуса от нуля шкалы нониусов до штриха нониуса, совпадающего с одним из делений основной шкалы (у нас это число равно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=14, оно же седьмое большое), тогда наш отсчёт: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˚=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n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целых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·1˚+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m·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0,05˚=2·1˚+14·0,05˚=2,7˚.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725144"/>
            <a:ext cx="5937209" cy="192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653</TotalTime>
  <Words>693</Words>
  <Application>Microsoft Office PowerPoint</Application>
  <PresentationFormat>Экран (4:3)</PresentationFormat>
  <Paragraphs>110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Constantia</vt:lpstr>
      <vt:lpstr>Times New Roman</vt:lpstr>
      <vt:lpstr>Wingdings 2</vt:lpstr>
      <vt:lpstr>Поток</vt:lpstr>
      <vt:lpstr>Определение удельного вращения и концентрации сахара в растворе поляриметром</vt:lpstr>
      <vt:lpstr>Презентация PowerPoint</vt:lpstr>
      <vt:lpstr>Теория работы</vt:lpstr>
      <vt:lpstr>Поляризатор и анализатор</vt:lpstr>
      <vt:lpstr>Закон Малюса</vt:lpstr>
      <vt:lpstr>Описание установки</vt:lpstr>
      <vt:lpstr>Оптическая схема поляриметра</vt:lpstr>
      <vt:lpstr>Как произвести отсчет угла?</vt:lpstr>
      <vt:lpstr>Как произвести отсчет угла?</vt:lpstr>
      <vt:lpstr>Порядок выполнения работы:</vt:lpstr>
      <vt:lpstr>В работе используется медицинский сахариметр, внешний вид которого представлен на фото</vt:lpstr>
      <vt:lpstr>Определение удельного вращения сахара</vt:lpstr>
      <vt:lpstr>Определение удельного вращения сахара</vt:lpstr>
      <vt:lpstr>3. Вращая фрикцион, добиться равномерного освещения трех частей поля зрения. При этом шторка  должна быть закрыта.</vt:lpstr>
      <vt:lpstr>Презентация PowerPoint</vt:lpstr>
      <vt:lpstr>5. Поместить трубку с раствором сахара извест-ной концентрации (10%) в поляриметр. При этом нарушается одинаковая освещенность поля зрения прибора.</vt:lpstr>
      <vt:lpstr>6. Вращая анализатор, снова добиться равномерного ос-вещения трех частей поля.</vt:lpstr>
      <vt:lpstr>7. Cнять снова отсчет φ10 по тому же нониусу.  Измерение повторить три раза и найти &lt;φ10&gt;.</vt:lpstr>
      <vt:lpstr>8. Поместить трубку с раствором сахара известной концентрации (15%) в поляриметр. </vt:lpstr>
      <vt:lpstr>9. Вращая анализатор, снова добиться равномерного ос-вещения трех частей поля.</vt:lpstr>
      <vt:lpstr>10. Cнять снова отсчет φ15 по тому же нониусу.  Измерение повторить три раза и найти &lt;φ15&gt;.</vt:lpstr>
      <vt:lpstr>11. Результаты измерений занести в таблицу:</vt:lpstr>
      <vt:lpstr>Презентация PowerPoint</vt:lpstr>
      <vt:lpstr>Определение концентрации раствора сахара</vt:lpstr>
      <vt:lpstr>2. Вращая анализатор, снова добиться равномерного ос-вещения трех частей поля.</vt:lpstr>
      <vt:lpstr>3. Cнять снова отсчет φх по тому же нониусу.  Измерение повторить три раза и найти &lt;φх&gt;.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58</cp:revision>
  <dcterms:created xsi:type="dcterms:W3CDTF">2016-04-10T18:13:35Z</dcterms:created>
  <dcterms:modified xsi:type="dcterms:W3CDTF">2020-04-05T12:03:22Z</dcterms:modified>
</cp:coreProperties>
</file>