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256" r:id="rId3"/>
    <p:sldId id="258" r:id="rId4"/>
    <p:sldId id="259" r:id="rId5"/>
    <p:sldId id="260" r:id="rId6"/>
    <p:sldId id="273" r:id="rId7"/>
    <p:sldId id="274" r:id="rId8"/>
    <p:sldId id="262" r:id="rId9"/>
    <p:sldId id="264" r:id="rId10"/>
    <p:sldId id="265" r:id="rId11"/>
    <p:sldId id="276" r:id="rId12"/>
    <p:sldId id="275" r:id="rId13"/>
    <p:sldId id="277" r:id="rId14"/>
    <p:sldId id="278" r:id="rId15"/>
    <p:sldId id="267" r:id="rId16"/>
    <p:sldId id="279" r:id="rId17"/>
    <p:sldId id="269" r:id="rId18"/>
    <p:sldId id="280" r:id="rId19"/>
    <p:sldId id="270" r:id="rId20"/>
    <p:sldId id="272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4989A-8D07-4558-9DFF-6083593F6864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0E2D-D887-4164-81BE-E1073396A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70E2D-D887-4164-81BE-E1073396AB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3ED29-FEE2-48A7-A654-B8BDB8D62F2C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B2658E-9EDF-444B-B04A-B671E6FD4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3ED29-FEE2-48A7-A654-B8BDB8D62F2C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B2658E-9EDF-444B-B04A-B671E6FD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3ED29-FEE2-48A7-A654-B8BDB8D62F2C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B2658E-9EDF-444B-B04A-B671E6FD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3ED29-FEE2-48A7-A654-B8BDB8D62F2C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B2658E-9EDF-444B-B04A-B671E6FD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3ED29-FEE2-48A7-A654-B8BDB8D62F2C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B2658E-9EDF-444B-B04A-B671E6FD4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3ED29-FEE2-48A7-A654-B8BDB8D62F2C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B2658E-9EDF-444B-B04A-B671E6FD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3ED29-FEE2-48A7-A654-B8BDB8D62F2C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B2658E-9EDF-444B-B04A-B671E6FD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3ED29-FEE2-48A7-A654-B8BDB8D62F2C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B2658E-9EDF-444B-B04A-B671E6FD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3ED29-FEE2-48A7-A654-B8BDB8D62F2C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B2658E-9EDF-444B-B04A-B671E6FD4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3ED29-FEE2-48A7-A654-B8BDB8D62F2C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B2658E-9EDF-444B-B04A-B671E6FD45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03ED29-FEE2-48A7-A654-B8BDB8D62F2C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B2658E-9EDF-444B-B04A-B671E6FD4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03ED29-FEE2-48A7-A654-B8BDB8D62F2C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DB2658E-9EDF-444B-B04A-B671E6FD45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88640"/>
            <a:ext cx="6372200" cy="1628800"/>
          </a:xfrm>
        </p:spPr>
        <p:txBody>
          <a:bodyPr>
            <a:normAutofit/>
          </a:bodyPr>
          <a:lstStyle/>
          <a:p>
            <a:pPr algn="ctr"/>
            <a:r>
              <a:rPr lang="ru-RU" sz="4400" b="1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градуировка спектроскопа</a:t>
            </a:r>
            <a:endParaRPr lang="ru-RU" sz="4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301208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длины Волны спектральных линий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18072" cy="56239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1. Градуировка спектроскопа</a:t>
            </a:r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331640" y="1124744"/>
            <a:ext cx="40324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Расположить лампу дневного света (содержит пары ртути) перед щелью коллиматора, зажечь лампу.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Лампа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помещена в футляр с отверстиями для исключения слишком большой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освещен-ности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рабочего места и поля зрения спектроскопа через линзы.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855.JPG"/>
          <p:cNvPicPr>
            <a:picLocks noChangeAspect="1"/>
          </p:cNvPicPr>
          <p:nvPr/>
        </p:nvPicPr>
        <p:blipFill>
          <a:blip r:embed="rId2" cstate="print"/>
          <a:srcRect l="11605" t="20423" b="13263"/>
          <a:stretch>
            <a:fillRect/>
          </a:stretch>
        </p:blipFill>
        <p:spPr>
          <a:xfrm rot="5400000">
            <a:off x="4606134" y="2386754"/>
            <a:ext cx="5112567" cy="287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928" y="188640"/>
            <a:ext cx="7818072" cy="562392"/>
          </a:xfrm>
        </p:spPr>
        <p:txBody>
          <a:bodyPr>
            <a:normAutofit/>
          </a:bodyPr>
          <a:lstStyle/>
          <a:p>
            <a:pPr lvl="0" algn="r"/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1. Градуировка спектроскопа</a:t>
            </a:r>
            <a:endParaRPr lang="ru-RU" sz="20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75656" y="764704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окуляра добиться четкого изображения спектра и маркера (треугольный указатель) в поле зрения окуляра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6008"/>
          <a:stretch>
            <a:fillRect/>
          </a:stretch>
        </p:blipFill>
        <p:spPr bwMode="auto">
          <a:xfrm>
            <a:off x="1403648" y="1988840"/>
            <a:ext cx="7314381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 t="5860" b="6234"/>
          <a:stretch>
            <a:fillRect/>
          </a:stretch>
        </p:blipFill>
        <p:spPr bwMode="auto">
          <a:xfrm>
            <a:off x="6012160" y="4077072"/>
            <a:ext cx="27241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75656" y="3933056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Навести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маркер-указатель  на определенную линию или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полосу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спектре, и провести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измерение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отсчетного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устройства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928" y="188640"/>
            <a:ext cx="7818072" cy="562392"/>
          </a:xfrm>
        </p:spPr>
        <p:txBody>
          <a:bodyPr>
            <a:normAutofit/>
          </a:bodyPr>
          <a:lstStyle/>
          <a:p>
            <a:pPr lvl="0" algn="r"/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1. Градуировка спектроскопа</a:t>
            </a:r>
            <a:endParaRPr lang="ru-RU" sz="20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03648" y="764704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Затем, вращая барабан, перевести указатель на каждую из следующих хорошо видимых линий спектра и опять произвести измерения.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7272808" cy="47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928" y="188640"/>
            <a:ext cx="7818072" cy="562392"/>
          </a:xfrm>
        </p:spPr>
        <p:txBody>
          <a:bodyPr>
            <a:normAutofit/>
          </a:bodyPr>
          <a:lstStyle/>
          <a:p>
            <a:pPr lvl="0" algn="r"/>
            <a:r>
              <a:rPr lang="ru-RU" sz="2000" b="1" dirty="0" smtClean="0"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1. Градуировка спектроскопа</a:t>
            </a:r>
            <a:endParaRPr lang="ru-RU" sz="20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75656" y="908720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определить положение всех спектральных линий по шкале спектроскопа и данные наблюдений занести в таблицу 1.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2492896"/>
          <a:ext cx="7272807" cy="3048000"/>
        </p:xfrm>
        <a:graphic>
          <a:graphicData uri="http://schemas.openxmlformats.org/drawingml/2006/table">
            <a:tbl>
              <a:tblPr/>
              <a:tblGrid>
                <a:gridCol w="1551532"/>
                <a:gridCol w="2036386"/>
                <a:gridCol w="1115163"/>
                <a:gridCol w="2569726"/>
              </a:tblGrid>
              <a:tr h="777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Название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газа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kern="0" dirty="0" smtClean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0" dirty="0" smtClean="0">
                          <a:latin typeface="Times New Roman"/>
                        </a:rPr>
                        <a:t>Цвет </a:t>
                      </a:r>
                      <a:r>
                        <a:rPr lang="ru-RU" sz="2000" b="1" kern="0" dirty="0">
                          <a:latin typeface="Times New Roman"/>
                        </a:rPr>
                        <a:t>линии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i="1" kern="0" dirty="0" smtClean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kern="0" dirty="0" err="1" smtClean="0">
                          <a:latin typeface="Times New Roman"/>
                        </a:rPr>
                        <a:t>λ</a:t>
                      </a:r>
                      <a:r>
                        <a:rPr lang="ru-RU" sz="2000" b="1" kern="0" dirty="0" err="1">
                          <a:latin typeface="Times New Roman"/>
                        </a:rPr>
                        <a:t>, </a:t>
                      </a:r>
                      <a:r>
                        <a:rPr lang="ru-RU" sz="2000" b="1" kern="0" dirty="0">
                          <a:latin typeface="Times New Roman"/>
                        </a:rPr>
                        <a:t>нм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latin typeface="Times New Roman"/>
                        </a:rPr>
                        <a:t>Показания отсчетного механизма спектроскопа </a:t>
                      </a:r>
                      <a:r>
                        <a:rPr lang="en-US" sz="2000" b="1" i="1" kern="0" dirty="0">
                          <a:latin typeface="Times New Roman"/>
                        </a:rPr>
                        <a:t>L</a:t>
                      </a:r>
                      <a:r>
                        <a:rPr lang="ru-RU" sz="2000" b="1" kern="0" dirty="0">
                          <a:latin typeface="Times New Roman"/>
                        </a:rPr>
                        <a:t>, 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Пары ртути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(лампа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дневного света)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Красный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Желтый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Зеленый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Голубой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Синий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Фиолетовый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612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578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546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492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436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7180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6,34</a:t>
                      </a:r>
                    </a:p>
                    <a:p>
                      <a:pPr marL="0" marR="47180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5,96</a:t>
                      </a:r>
                    </a:p>
                    <a:p>
                      <a:pPr marL="0" marR="47180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5,48</a:t>
                      </a:r>
                    </a:p>
                    <a:p>
                      <a:pPr marL="0" marR="47180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4,72</a:t>
                      </a:r>
                    </a:p>
                    <a:p>
                      <a:pPr marL="0" marR="47180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3,98</a:t>
                      </a:r>
                    </a:p>
                    <a:p>
                      <a:pPr marL="0" marR="47180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3,46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475656" y="692696"/>
            <a:ext cx="7488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Построить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градуировочную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кривую спектроскопа для лампы дневного света в координатах  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25928" y="188640"/>
            <a:ext cx="7818072" cy="5623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1. Градуировка спектроскопа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3"/>
            <a:ext cx="7668344" cy="518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94064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2. Исследование спектров испускания</a:t>
            </a:r>
            <a:endParaRPr lang="ru-RU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59632" y="1340768"/>
            <a:ext cx="41044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Спиртовую горелку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раство-ром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NaCl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спирте поджечь и поместить перед щелью коллиматора.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810250"/>
            <a:ext cx="48958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51112" y="494116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Пронаблюдать спектр испускания паров натрия в пламени горелки.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852.JPG"/>
          <p:cNvPicPr>
            <a:picLocks noChangeAspect="1"/>
          </p:cNvPicPr>
          <p:nvPr/>
        </p:nvPicPr>
        <p:blipFill>
          <a:blip r:embed="rId3" cstate="print"/>
          <a:srcRect r="14772"/>
          <a:stretch>
            <a:fillRect/>
          </a:stretch>
        </p:blipFill>
        <p:spPr>
          <a:xfrm rot="5400000">
            <a:off x="5440406" y="1624490"/>
            <a:ext cx="3528392" cy="310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504056"/>
          </a:xfrm>
        </p:spPr>
        <p:txBody>
          <a:bodyPr>
            <a:normAutofit/>
          </a:bodyPr>
          <a:lstStyle/>
          <a:p>
            <a:pPr lvl="0" algn="r"/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2. Исследование спектров испускания</a:t>
            </a:r>
            <a:endParaRPr lang="ru-RU" sz="20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59632" y="908720"/>
            <a:ext cx="42484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положение линии спектра по шкале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спектро-скопа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соответствующей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спект-ру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испускания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натрия. Данные занести в таблицу.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4293096"/>
          <a:ext cx="7632848" cy="1886826"/>
        </p:xfrm>
        <a:graphic>
          <a:graphicData uri="http://schemas.openxmlformats.org/drawingml/2006/table">
            <a:tbl>
              <a:tblPr/>
              <a:tblGrid>
                <a:gridCol w="1774554"/>
                <a:gridCol w="1988595"/>
                <a:gridCol w="2257325"/>
                <a:gridCol w="1612374"/>
              </a:tblGrid>
              <a:tr h="1052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Вещество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0" dirty="0">
                          <a:latin typeface="Times New Roman"/>
                        </a:rPr>
                        <a:t>Линии спектра (цвет или номер)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0">
                          <a:latin typeface="Times New Roman"/>
                        </a:rPr>
                        <a:t>Показания отсчетного механизма спектроскопа </a:t>
                      </a:r>
                      <a:r>
                        <a:rPr lang="en-US" sz="2000" b="1" i="1" kern="0">
                          <a:latin typeface="Times New Roman"/>
                        </a:rPr>
                        <a:t>L</a:t>
                      </a:r>
                      <a:r>
                        <a:rPr lang="ru-RU" sz="2000" b="1" kern="0">
                          <a:latin typeface="Times New Roman"/>
                        </a:rPr>
                        <a:t>, мм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0">
                          <a:latin typeface="Times New Roman"/>
                        </a:rPr>
                        <a:t>Длина волны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kern="0">
                          <a:latin typeface="Times New Roman"/>
                        </a:rPr>
                        <a:t>λ</a:t>
                      </a:r>
                      <a:r>
                        <a:rPr lang="ru-RU" sz="2000" b="1" kern="0">
                          <a:latin typeface="Times New Roman"/>
                        </a:rPr>
                        <a:t>, нм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Пары натрия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желтый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</a:rPr>
                        <a:t>5,80</a:t>
                      </a:r>
                      <a:endParaRPr lang="ru-RU" sz="20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</a:rPr>
                        <a:t>570</a:t>
                      </a:r>
                      <a:endParaRPr lang="ru-RU" sz="200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IMG_0850.JPG"/>
          <p:cNvPicPr>
            <a:picLocks noChangeAspect="1"/>
          </p:cNvPicPr>
          <p:nvPr/>
        </p:nvPicPr>
        <p:blipFill>
          <a:blip r:embed="rId2" cstate="print"/>
          <a:srcRect l="17713" t="32150" r="51575" b="24800"/>
          <a:stretch>
            <a:fillRect/>
          </a:stretch>
        </p:blipFill>
        <p:spPr>
          <a:xfrm rot="5400000">
            <a:off x="5868144" y="980728"/>
            <a:ext cx="2808312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331640" y="764704"/>
            <a:ext cx="7560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полученной ранее градуировочной кривой определить длину волны в спектре испускания паров натрия. Описать наблюдаемый спектр испускания – вид спектра (сплошной, линейчатый или полосатый), количество линий, их цвет.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188640"/>
            <a:ext cx="7498080" cy="50405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2. Исследование спектров испускания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 t="1501"/>
          <a:stretch>
            <a:fillRect/>
          </a:stretch>
        </p:blipFill>
        <p:spPr bwMode="auto">
          <a:xfrm>
            <a:off x="1619672" y="1988841"/>
            <a:ext cx="7145617" cy="486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3. Исследование спектров поглощения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59632" y="1556792"/>
            <a:ext cx="38884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осветителем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лам-пой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накаливания) и щелью коллиматора поместить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ис-следуемое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вещество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раст-вор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Пронаблюдать спектр поглощения (темные линии).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511800"/>
            <a:ext cx="740251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0845.JPG"/>
          <p:cNvPicPr>
            <a:picLocks noChangeAspect="1"/>
          </p:cNvPicPr>
          <p:nvPr/>
        </p:nvPicPr>
        <p:blipFill>
          <a:blip r:embed="rId3" cstate="print"/>
          <a:srcRect l="30313" r="26375" b="54200"/>
          <a:stretch>
            <a:fillRect/>
          </a:stretch>
        </p:blipFill>
        <p:spPr>
          <a:xfrm rot="5400000">
            <a:off x="4882344" y="2038536"/>
            <a:ext cx="3960440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360040"/>
          </a:xfrm>
        </p:spPr>
        <p:txBody>
          <a:bodyPr>
            <a:noAutofit/>
          </a:bodyPr>
          <a:lstStyle/>
          <a:p>
            <a:pPr lvl="0" algn="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3. Исследование спектров поглощения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87624" y="548680"/>
            <a:ext cx="7703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шкале спектроскопа определить положение поглощенных участков спектра. Данные занести в таблицу.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31640" y="4077072"/>
          <a:ext cx="7488831" cy="2254752"/>
        </p:xfrm>
        <a:graphic>
          <a:graphicData uri="http://schemas.openxmlformats.org/drawingml/2006/table">
            <a:tbl>
              <a:tblPr/>
              <a:tblGrid>
                <a:gridCol w="1440160"/>
                <a:gridCol w="3023059"/>
                <a:gridCol w="3025612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</a:rPr>
                        <a:t>Вещество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Показания отсчетного механизма спектроскопа </a:t>
                      </a:r>
                      <a:r>
                        <a:rPr lang="en-US" sz="2000" b="1" i="1" dirty="0"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, мм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Длины волн и участки спектра, поглощенные данным веществом </a:t>
                      </a:r>
                      <a:r>
                        <a:rPr lang="ru-RU" sz="2000" b="1" i="1">
                          <a:latin typeface="Times New Roman"/>
                          <a:ea typeface="Times New Roman"/>
                        </a:rPr>
                        <a:t>λ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, нм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раствор </a:t>
                      </a: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КМ</a:t>
                      </a:r>
                      <a:r>
                        <a:rPr lang="en-US" sz="2000" dirty="0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2000" baseline="-2500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642D"/>
                          </a:solidFill>
                          <a:latin typeface="Times New Roman"/>
                          <a:ea typeface="Times New Roman"/>
                        </a:rPr>
                        <a:t>5,15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642D"/>
                          </a:solidFill>
                          <a:latin typeface="Times New Roman"/>
                          <a:ea typeface="Times New Roman"/>
                        </a:rPr>
                        <a:t>5,25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642D"/>
                          </a:solidFill>
                          <a:latin typeface="Times New Roman"/>
                          <a:ea typeface="Times New Roman"/>
                        </a:rPr>
                        <a:t>5,35</a:t>
                      </a:r>
                      <a:endParaRPr lang="ru-RU" sz="2000" dirty="0">
                        <a:solidFill>
                          <a:srgbClr val="00642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642D"/>
                          </a:solidFill>
                          <a:latin typeface="Times New Roman"/>
                          <a:ea typeface="Times New Roman"/>
                        </a:rPr>
                        <a:t>525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642D"/>
                          </a:solidFill>
                          <a:latin typeface="Times New Roman"/>
                          <a:ea typeface="Times New Roman"/>
                        </a:rPr>
                        <a:t>530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642D"/>
                          </a:solidFill>
                          <a:latin typeface="Times New Roman"/>
                          <a:ea typeface="Times New Roman"/>
                        </a:rPr>
                        <a:t>540</a:t>
                      </a:r>
                      <a:endParaRPr lang="ru-RU" sz="2000" dirty="0">
                        <a:solidFill>
                          <a:srgbClr val="00642D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IMG_0851.JPG"/>
          <p:cNvPicPr>
            <a:picLocks noChangeAspect="1"/>
          </p:cNvPicPr>
          <p:nvPr/>
        </p:nvPicPr>
        <p:blipFill>
          <a:blip r:embed="rId2" cstate="print"/>
          <a:srcRect l="20075" t="32150" r="49213" b="19550"/>
          <a:stretch>
            <a:fillRect/>
          </a:stretch>
        </p:blipFill>
        <p:spPr>
          <a:xfrm rot="5400000">
            <a:off x="3823301" y="1585411"/>
            <a:ext cx="2088232" cy="246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331640" y="620688"/>
            <a:ext cx="748883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научиться пользоваться спектроскопом, провести его градуировку, исследовать спектры поглощения и испускания, ознакомиться с элементами качественного спектрального анализа.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403648" y="3356992"/>
            <a:ext cx="727280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Приборы и принадлежности: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спектроскоп, индукционная катушка, источник постоянного тока на 6 – 12 В, источник света (лампа накаливания), спиртовая горелка, пробирка с раствором КМ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331640" y="759187"/>
            <a:ext cx="76328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градуировочной кривой определить поглощенные длины волн и границы поглощенных участков спектра (нм). Описать наблюдаемый спектр поглощения (количество линий, в какой области сплошного спектра испускания лампы накаливания находятся темные линии спектра поглощения КМ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188640"/>
            <a:ext cx="7498080" cy="3600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3. Исследование спектров поглощения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 t="1796"/>
          <a:stretch>
            <a:fillRect/>
          </a:stretch>
        </p:blipFill>
        <p:spPr bwMode="auto">
          <a:xfrm>
            <a:off x="1709798" y="2304227"/>
            <a:ext cx="6514431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7498080" cy="360040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результатам эксперимента сделать вывод</a:t>
            </a:r>
            <a:endParaRPr lang="ru-RU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pektr_raduga_krugovorot_polosy_1680x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6624736" cy="4140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06408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 установки</a:t>
            </a:r>
            <a:endParaRPr lang="ru-RU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 t="2793" r="2381"/>
          <a:stretch>
            <a:fillRect/>
          </a:stretch>
        </p:blipFill>
        <p:spPr bwMode="auto">
          <a:xfrm>
            <a:off x="2051720" y="1196752"/>
            <a:ext cx="6192688" cy="52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 лучей в спектроскопе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41758_html_m7524732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7561875" cy="2682326"/>
          </a:xfrm>
          <a:ln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259632" y="4293096"/>
            <a:ext cx="74888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Лучи света выходят из коллиматора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параллельным пучком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призме осуществляется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дисперсия света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Лучи одного цвета будут выходить из призмы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параллельными пучками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попадать в зрительную трубу. В фокальной плоскости линзы собираются лучи одинаковых длин волн, образуя спектр, увеличенное изображение которого можно наблюдать через окулярную линзу 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920" y="188640"/>
            <a:ext cx="78900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Отсчетный механизм спектроскопа и определение цены деления шкалы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484784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определения относительного положения полос спектра в окулярной трубе спектроскопа имеется специальный треугольный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указатель-маркер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который при помощи микрометрического винта (отсчетного механизма спектроскопа) можно перемещать и совместить с любой спектральной линией.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411760" y="4149080"/>
            <a:ext cx="5754688" cy="1331595"/>
            <a:chOff x="789" y="10778"/>
            <a:chExt cx="9063" cy="2097"/>
          </a:xfrm>
        </p:grpSpPr>
        <p:sp>
          <p:nvSpPr>
            <p:cNvPr id="29701" name="Oval 5"/>
            <p:cNvSpPr>
              <a:spLocks noChangeArrowheads="1"/>
            </p:cNvSpPr>
            <p:nvPr/>
          </p:nvSpPr>
          <p:spPr bwMode="auto">
            <a:xfrm>
              <a:off x="3861" y="10778"/>
              <a:ext cx="1950" cy="1939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>
              <a:off x="4221" y="11318"/>
              <a:ext cx="0" cy="72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4461" y="11318"/>
              <a:ext cx="0" cy="72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4941" y="11318"/>
              <a:ext cx="0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5481" y="11318"/>
              <a:ext cx="0" cy="72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6" name="AutoShape 10"/>
            <p:cNvSpPr>
              <a:spLocks noChangeArrowheads="1"/>
            </p:cNvSpPr>
            <p:nvPr/>
          </p:nvSpPr>
          <p:spPr bwMode="auto">
            <a:xfrm>
              <a:off x="4836" y="12218"/>
              <a:ext cx="180" cy="18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6261" y="11105"/>
              <a:ext cx="3078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Наблюдаемый спектр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6261" y="12020"/>
              <a:ext cx="3591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Указатель (маркер) в виде треугольника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5634" y="11564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5178" y="12305"/>
              <a:ext cx="10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789" y="11222"/>
              <a:ext cx="2565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Вид через окуляр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спектроскопа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12" name="Line 16"/>
            <p:cNvSpPr>
              <a:spLocks noChangeShapeType="1"/>
            </p:cNvSpPr>
            <p:nvPr/>
          </p:nvSpPr>
          <p:spPr bwMode="auto">
            <a:xfrm>
              <a:off x="3183" y="11507"/>
              <a:ext cx="5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15616" y="3284984"/>
            <a:ext cx="78488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основную шкалу спектроскопа (горизонтальный винт) нанесены миллиметровые деления – цена ее деления равна 1 мм.  Нониус – вертикальная шкала (или барабан винта) разделен на 50 частей, и цена деления нониуса будет определяться соотношением: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382838" y="5445125"/>
          <a:ext cx="5646737" cy="720725"/>
        </p:xfrm>
        <a:graphic>
          <a:graphicData uri="http://schemas.openxmlformats.org/presentationml/2006/ole">
            <p:oleObj spid="_x0000_s48130" name="Equation" r:id="rId3" imgW="3657600" imgH="431640" progId="Equation.DSMT4">
              <p:embed/>
            </p:oleObj>
          </a:graphicData>
        </a:graphic>
      </p:graphicFrame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1187965" y="476549"/>
            <a:ext cx="7236463" cy="3096471"/>
            <a:chOff x="1798" y="12750"/>
            <a:chExt cx="9102" cy="2919"/>
          </a:xfrm>
        </p:grpSpPr>
        <p:pic>
          <p:nvPicPr>
            <p:cNvPr id="48132" name="Picture 4" descr="Untitled-2 раб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8" y="12750"/>
              <a:ext cx="3501" cy="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5602" y="13157"/>
              <a:ext cx="5298" cy="1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Отсчетный механизм спектроскопа: 1 – основная шкала (горизонтальный винт); 2 – нониус (вертикальная шкала или  барабан) и показания спектроскопа 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2670" y="12876"/>
              <a:ext cx="68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2898" y="15213"/>
              <a:ext cx="68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 flipH="1">
              <a:off x="2442" y="13218"/>
              <a:ext cx="285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V="1">
              <a:off x="3297" y="14928"/>
              <a:ext cx="285" cy="3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6033" y="13160"/>
              <a:ext cx="4617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31640" y="392033"/>
            <a:ext cx="734481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Показания спектроскопа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найти по формуле: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число миллиметров, отсчитанное вдоль основной шкалы (горизонтального винта);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число делений на нониусе (шкале барабана),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цена деления нониуса.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Untitled-2 ра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37112"/>
            <a:ext cx="2664296" cy="202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283968" y="5157192"/>
          <a:ext cx="4165600" cy="430213"/>
        </p:xfrm>
        <a:graphic>
          <a:graphicData uri="http://schemas.openxmlformats.org/presentationml/2006/ole">
            <p:oleObj spid="_x0000_s49154" name="Equation" r:id="rId4" imgW="19684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Градуировка спектроскопа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56357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спектроскопа позволяет определить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относительное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 спектральных линий и расстояние между ними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не длину волны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соответствующих линий. Для того, чтобы с помощью спектроскопа можно было определить длину волны линий исследуемого спектра, спектроскоп необходимо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проградуировать, т.е. установить зависимость между длинами волн спектральных линий, наблюдаемых в поле зрения и делениями шкалы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отсчётного устройства спектроскопа.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Другими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словами, проградуировать спектроскоп – значит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построить график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у которого на оси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отложены показания шкалы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отсчётного механизма спектроскопа в миллиметрах, а на оси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Х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длина волны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Порядок выполнения работы</a:t>
            </a:r>
            <a:br>
              <a:rPr lang="ru-R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</TotalTime>
  <Words>834</Words>
  <Application>Microsoft Office PowerPoint</Application>
  <PresentationFormat>Экран (4:3)</PresentationFormat>
  <Paragraphs>109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Солнцестояние</vt:lpstr>
      <vt:lpstr>Equation</vt:lpstr>
      <vt:lpstr>градуировка спектроскопа</vt:lpstr>
      <vt:lpstr>Слайд 2</vt:lpstr>
      <vt:lpstr>Описание установки</vt:lpstr>
      <vt:lpstr>Ход лучей в спектроскопе</vt:lpstr>
      <vt:lpstr>Отсчетный механизм спектроскопа и определение цены деления шкалы</vt:lpstr>
      <vt:lpstr>Слайд 6</vt:lpstr>
      <vt:lpstr>Слайд 7</vt:lpstr>
      <vt:lpstr>Градуировка спектроскопа</vt:lpstr>
      <vt:lpstr>  Порядок выполнения работы </vt:lpstr>
      <vt:lpstr>Опыт 1. Градуировка спектроскопа</vt:lpstr>
      <vt:lpstr>Опыт 1. Градуировка спектроскопа</vt:lpstr>
      <vt:lpstr>Опыт 1. Градуировка спектроскопа</vt:lpstr>
      <vt:lpstr>Опыт 1. Градуировка спектроскопа</vt:lpstr>
      <vt:lpstr>Слайд 14</vt:lpstr>
      <vt:lpstr>Опыт 2. Исследование спектров испускания</vt:lpstr>
      <vt:lpstr>Опыт 2. Исследование спектров испускания</vt:lpstr>
      <vt:lpstr>Слайд 17</vt:lpstr>
      <vt:lpstr>Опыт 3. Исследование спектров поглощения</vt:lpstr>
      <vt:lpstr>Опыт 3. Исследование спектров поглощения</vt:lpstr>
      <vt:lpstr>Слайд 20</vt:lpstr>
      <vt:lpstr>По результатам эксперимента сделать вывод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градуировка спектроскопа и                            определение длины волны спектральных линий</dc:title>
  <dc:creator>admin</dc:creator>
  <cp:lastModifiedBy>admin</cp:lastModifiedBy>
  <cp:revision>22</cp:revision>
  <dcterms:created xsi:type="dcterms:W3CDTF">2016-04-07T19:32:22Z</dcterms:created>
  <dcterms:modified xsi:type="dcterms:W3CDTF">2016-05-06T16:51:47Z</dcterms:modified>
</cp:coreProperties>
</file>