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image/x-wmf" Extension="wmf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84" r:id="rId8"/>
    <p:sldId id="285" r:id="rId9"/>
    <p:sldId id="261" r:id="rId10"/>
    <p:sldId id="328" r:id="rId11"/>
    <p:sldId id="286" r:id="rId12"/>
    <p:sldId id="306" r:id="rId13"/>
    <p:sldId id="315" r:id="rId14"/>
    <p:sldId id="307" r:id="rId15"/>
    <p:sldId id="316" r:id="rId16"/>
    <p:sldId id="308" r:id="rId17"/>
    <p:sldId id="310" r:id="rId18"/>
    <p:sldId id="329" r:id="rId19"/>
    <p:sldId id="311" r:id="rId20"/>
    <p:sldId id="312" r:id="rId21"/>
    <p:sldId id="317" r:id="rId22"/>
    <p:sldId id="313" r:id="rId23"/>
    <p:sldId id="318" r:id="rId24"/>
    <p:sldId id="314" r:id="rId25"/>
    <p:sldId id="320" r:id="rId26"/>
    <p:sldId id="319" r:id="rId27"/>
    <p:sldId id="262" r:id="rId28"/>
    <p:sldId id="263" r:id="rId29"/>
    <p:sldId id="287" r:id="rId30"/>
    <p:sldId id="322" r:id="rId31"/>
    <p:sldId id="324" r:id="rId32"/>
    <p:sldId id="325" r:id="rId33"/>
    <p:sldId id="297" r:id="rId34"/>
    <p:sldId id="264" r:id="rId35"/>
    <p:sldId id="288" r:id="rId36"/>
    <p:sldId id="265" r:id="rId37"/>
    <p:sldId id="289" r:id="rId38"/>
    <p:sldId id="266" r:id="rId39"/>
    <p:sldId id="290" r:id="rId40"/>
    <p:sldId id="267" r:id="rId41"/>
    <p:sldId id="291" r:id="rId42"/>
    <p:sldId id="268" r:id="rId43"/>
    <p:sldId id="292" r:id="rId44"/>
    <p:sldId id="323" r:id="rId45"/>
    <p:sldId id="269" r:id="rId46"/>
    <p:sldId id="270" r:id="rId47"/>
    <p:sldId id="293" r:id="rId48"/>
    <p:sldId id="271" r:id="rId49"/>
    <p:sldId id="294" r:id="rId50"/>
    <p:sldId id="295" r:id="rId51"/>
    <p:sldId id="296" r:id="rId52"/>
    <p:sldId id="272" r:id="rId53"/>
    <p:sldId id="273" r:id="rId54"/>
    <p:sldId id="298" r:id="rId55"/>
    <p:sldId id="321" r:id="rId56"/>
    <p:sldId id="274" r:id="rId57"/>
    <p:sldId id="275" r:id="rId58"/>
    <p:sldId id="276" r:id="rId59"/>
    <p:sldId id="277" r:id="rId60"/>
    <p:sldId id="327" r:id="rId61"/>
    <p:sldId id="278" r:id="rId62"/>
    <p:sldId id="300" r:id="rId63"/>
    <p:sldId id="279" r:id="rId64"/>
    <p:sldId id="301" r:id="rId65"/>
    <p:sldId id="280" r:id="rId66"/>
    <p:sldId id="281" r:id="rId67"/>
    <p:sldId id="303" r:id="rId68"/>
    <p:sldId id="302" r:id="rId69"/>
    <p:sldId id="282" r:id="rId70"/>
    <p:sldId id="304" r:id="rId71"/>
    <p:sldId id="305" r:id="rId72"/>
    <p:sldId id="330" r:id="rId73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FFCC99"/>
    <a:srgbClr val="CCECFF"/>
    <a:srgbClr val="FFCCFF"/>
    <a:srgbClr val="003366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0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BE88B6-BB98-4977-A24B-99CF3AA722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46BD-4451-42D9-A1AA-B1DE20BD5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38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0D238-606E-4006-9531-50848DCD8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77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CF862FA-AB45-4E3F-BB32-295A6FDB7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3346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9A22707-6003-428D-B9BE-D0E96B1C2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4803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AD1089E-7E26-4C9E-8B85-FC71B8454C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609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B1E5DAB-7741-40DB-BEC1-8ACD1F313A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7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BC6559D-46CE-4DEA-A3CE-05D85319C2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702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DB7C47A-C862-4CEB-887B-7BFD0BB3EF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44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CB34-F53F-43E5-B002-14F100BE2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35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8FCB6-F48C-435A-868B-8B1B1ED7C2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39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34D63-9F9F-44DD-8BCF-A228F79BA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1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57F7-7F20-4A2C-A01B-A35ABDB13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12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47762-0C54-4795-B083-E15EAA356B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08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1C43-8BCC-408C-A745-B1882FEE4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012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9DF97-946E-4D2A-BA5D-6A35F09325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1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1785-96BF-48D6-ACF8-0A2A98290D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20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A155AC6-1E87-4AFA-926B-7FEF827D4B4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WATERcycle.mpeg" TargetMode="External" Type="http://schemas.openxmlformats.org/officeDocument/2006/relationships/video"/><Relationship Id="rId1" Target="../theme/themeOverride1.xml" Type="http://schemas.openxmlformats.org/officeDocument/2006/relationships/themeOverride"/><Relationship Id="rId5" Target="../media/image25.jpe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7" Target="../media/image33.gif" Type="http://schemas.openxmlformats.org/officeDocument/2006/relationships/image"/><Relationship Id="rId2" Target="../slideLayouts/slideLayout12.xml" Type="http://schemas.openxmlformats.org/officeDocument/2006/relationships/slideLayout"/><Relationship Id="rId1" Target="../drawings/vmlDrawing1.vml" Type="http://schemas.openxmlformats.org/officeDocument/2006/relationships/vmlDrawing"/><Relationship Id="rId6" Target="../media/image32.jpeg" Type="http://schemas.openxmlformats.org/officeDocument/2006/relationships/image"/><Relationship Id="rId5" Target="../media/image30.emf" Type="http://schemas.openxmlformats.org/officeDocument/2006/relationships/image"/><Relationship Id="rId4" Target="../embeddings/oleObject1.bin" Type="http://schemas.openxmlformats.org/officeDocument/2006/relationships/oleObjec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3.gif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6.xml.rels><?xml version="1.0" encoding="UTF-8" standalone="yes" ?><Relationships xmlns="http://schemas.openxmlformats.org/package/2006/relationships"><Relationship Id="rId8" Target="../media/image46.gif" Type="http://schemas.openxmlformats.org/officeDocument/2006/relationships/image"/><Relationship Id="rId3" Target="../media/image41.jpeg" Type="http://schemas.openxmlformats.org/officeDocument/2006/relationships/image"/><Relationship Id="rId7" Target="../media/image45.gif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4.gif" Type="http://schemas.openxmlformats.org/officeDocument/2006/relationships/image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8.gif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9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slideLayouts/slideLayout2.xml" Type="http://schemas.openxmlformats.org/officeDocument/2006/relationships/slideLayout"/><Relationship Id="rId1" Target="moist.mpeg" TargetMode="External" Type="http://schemas.openxmlformats.org/officeDocument/2006/relationships/video"/><Relationship Id="rId4" Target="../media/image5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slideLayouts/slideLayout2.xml" Type="http://schemas.openxmlformats.org/officeDocument/2006/relationships/slideLayout"/><Relationship Id="rId1" Target="cl2.1.mpeg" TargetMode="External" Type="http://schemas.openxmlformats.org/officeDocument/2006/relationships/video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slideLayouts/slideLayout15.xml" Type="http://schemas.openxmlformats.org/officeDocument/2006/relationships/slideLayout"/><Relationship Id="rId7" Target="../media/image56.jpeg" Type="http://schemas.openxmlformats.org/officeDocument/2006/relationships/image"/><Relationship Id="rId2" Target="chemanim1.mpeg" TargetMode="External" Type="http://schemas.openxmlformats.org/officeDocument/2006/relationships/video"/><Relationship Id="rId1" Target="solvent.mpeg" TargetMode="External" Type="http://schemas.openxmlformats.org/officeDocument/2006/relationships/video"/><Relationship Id="rId6" Target="../media/image55.gif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slideLayouts/slideLayout2.xml" Type="http://schemas.openxmlformats.org/officeDocument/2006/relationships/slideLayout"/><Relationship Id="rId1" Target="chemanim2.mpeg" TargetMode="External" Type="http://schemas.openxmlformats.org/officeDocument/2006/relationships/video"/><Relationship Id="rId4" Target="../media/image58.jpeg" Type="http://schemas.openxmlformats.org/officeDocument/2006/relationships/imag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16.xml"/><Relationship Id="rId1" Type="http://schemas.openxmlformats.org/officeDocument/2006/relationships/video" Target="dimer.mpeg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 ?><Relationships xmlns="http://schemas.openxmlformats.org/package/2006/relationships"><Relationship Id="rId3" Target="../slideLayouts/slideLayout13.xml" Type="http://schemas.openxmlformats.org/officeDocument/2006/relationships/slideLayout"/><Relationship Id="rId7" Target="../media/image57.jpeg" Type="http://schemas.openxmlformats.org/officeDocument/2006/relationships/image"/><Relationship Id="rId2" Target="chemanim2.mpeg" TargetMode="External" Type="http://schemas.openxmlformats.org/officeDocument/2006/relationships/video"/><Relationship Id="rId1" Target="chylomic.mpg" TargetMode="External" Type="http://schemas.openxmlformats.org/officeDocument/2006/relationships/video"/><Relationship Id="rId6" Target="../media/image65.jpeg" Type="http://schemas.openxmlformats.org/officeDocument/2006/relationships/image"/><Relationship Id="rId5" Target="../media/image64.jpeg" Type="http://schemas.openxmlformats.org/officeDocument/2006/relationships/image"/><Relationship Id="rId4" Target="../media/image63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26.xml.rels><?xml version="1.0" encoding="UTF-8" standalone="yes" ?><Relationships xmlns="http://schemas.openxmlformats.org/package/2006/relationships"><Relationship Id="rId3" Target="../media/image72.jpeg" Type="http://schemas.openxmlformats.org/officeDocument/2006/relationships/image"/><Relationship Id="rId2" Target="../slideLayouts/slideLayout16.xml" Type="http://schemas.openxmlformats.org/officeDocument/2006/relationships/slideLayout"/><Relationship Id="rId1" Target="water_dynamics.mpeg" TargetMode="External" Type="http://schemas.openxmlformats.org/officeDocument/2006/relationships/video"/><Relationship Id="rId4" Target="../media/image73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6.pn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78.jpeg" Type="http://schemas.openxmlformats.org/officeDocument/2006/relationships/image"/><Relationship Id="rId2" Target="../media/image7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75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2" Target="../media/image7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80.jpeg" Type="http://schemas.openxmlformats.org/officeDocument/2006/relationships/image"/><Relationship Id="rId2" Target="../media/image79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 ?><Relationships xmlns="http://schemas.openxmlformats.org/package/2006/relationships"><Relationship Id="rId3" Target="../media/image84.png" Type="http://schemas.openxmlformats.org/officeDocument/2006/relationships/image"/><Relationship Id="rId2" Target="../media/image8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5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86.gif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87.jpe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6.pn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3" Target="../media/image94.jpeg" Type="http://schemas.openxmlformats.org/officeDocument/2006/relationships/image"/><Relationship Id="rId2" Target="../slideLayouts/slideLayout16.xml" Type="http://schemas.openxmlformats.org/officeDocument/2006/relationships/slideLayout"/><Relationship Id="rId1" Target="dis.mpg" TargetMode="External" Type="http://schemas.openxmlformats.org/officeDocument/2006/relationships/video"/></Relationships>
</file>

<file path=ppt/slides/_rels/slide47.xml.rels><?xml version="1.0" encoding="UTF-8" standalone="yes" ?><Relationships xmlns="http://schemas.openxmlformats.org/package/2006/relationships"><Relationship Id="rId3" Target="../media/image95.jpeg" Type="http://schemas.openxmlformats.org/officeDocument/2006/relationships/image"/><Relationship Id="rId2" Target="../slideLayouts/slideLayout17.xml" Type="http://schemas.openxmlformats.org/officeDocument/2006/relationships/slideLayout"/><Relationship Id="rId1" Target="sug.mpg" TargetMode="External" Type="http://schemas.openxmlformats.org/officeDocument/2006/relationships/video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gif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gif"/></Relationships>
</file>

<file path=ppt/slides/_rels/slide5.xml.rels><?xml version="1.0" encoding="UTF-8" standalone="yes" ?><Relationships xmlns="http://schemas.openxmlformats.org/package/2006/relationships"><Relationship Id="rId3" Target="../media/image11.png" Type="http://schemas.openxmlformats.org/officeDocument/2006/relationships/image"/><Relationship Id="rId7" Target="../media/image15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4.jpeg" Type="http://schemas.openxmlformats.org/officeDocument/2006/relationships/image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50.xml.rels><?xml version="1.0" encoding="UTF-8" standalone="yes" ?><Relationships xmlns="http://schemas.openxmlformats.org/package/2006/relationships"><Relationship Id="rId3" Target="../media/image100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13.xml" Type="http://schemas.openxmlformats.org/officeDocument/2006/relationships/slideLayout"/><Relationship Id="rId4" Target="../media/image22.png" Type="http://schemas.openxmlformats.org/officeDocument/2006/relationships/image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3.jpeg"/><Relationship Id="rId4" Type="http://schemas.openxmlformats.org/officeDocument/2006/relationships/image" Target="../media/image44.gif"/></Relationships>
</file>

<file path=ppt/slides/_rels/slide52.xml.rels><?xml version="1.0" encoding="UTF-8" standalone="yes" ?><Relationships xmlns="http://schemas.openxmlformats.org/package/2006/relationships"><Relationship Id="rId3" Target="../media/image104.jpeg" Type="http://schemas.openxmlformats.org/officeDocument/2006/relationships/image"/><Relationship Id="rId2" Target="../media/image77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53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slideLayouts/slideLayout2.xml" Type="http://schemas.openxmlformats.org/officeDocument/2006/relationships/slideLayout"/><Relationship Id="rId1" Target="sok.mpg" TargetMode="External" Type="http://schemas.openxmlformats.org/officeDocument/2006/relationships/video"/></Relationships>
</file>

<file path=ppt/slides/_rels/slide54.xml.rels><?xml version="1.0" encoding="UTF-8" standalone="yes" ?><Relationships xmlns="http://schemas.openxmlformats.org/package/2006/relationships"><Relationship Id="rId3" Target="../media/image106.jpeg" Type="http://schemas.openxmlformats.org/officeDocument/2006/relationships/image"/><Relationship Id="rId2" Target="../slideLayouts/slideLayout16.xml" Type="http://schemas.openxmlformats.org/officeDocument/2006/relationships/slideLayout"/><Relationship Id="rId1" Target="sug.mpg" TargetMode="External" Type="http://schemas.openxmlformats.org/officeDocument/2006/relationships/video"/></Relationships>
</file>

<file path=ppt/slides/_rels/slide55.xml.rels><?xml version="1.0" encoding="UTF-8" standalone="yes" ?><Relationships xmlns="http://schemas.openxmlformats.org/package/2006/relationships"><Relationship Id="rId3" Target="../media/image107.jpeg" Type="http://schemas.openxmlformats.org/officeDocument/2006/relationships/image"/><Relationship Id="rId2" Target="../slideLayouts/slideLayout2.xml" Type="http://schemas.openxmlformats.org/officeDocument/2006/relationships/slideLayout"/><Relationship Id="rId1" Target="sol.mpg" TargetMode="External" Type="http://schemas.openxmlformats.org/officeDocument/2006/relationships/video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 ?><Relationships xmlns="http://schemas.openxmlformats.org/package/2006/relationships"><Relationship Id="rId3" Target="../media/image108.gif" Type="http://schemas.openxmlformats.org/officeDocument/2006/relationships/image"/><Relationship Id="rId2" Target="../media/image89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4.jpeg" Type="http://schemas.openxmlformats.org/officeDocument/2006/relationships/image"/><Relationship Id="rId5" Target="../media/image113.png" Type="http://schemas.openxmlformats.org/officeDocument/2006/relationships/image"/><Relationship Id="rId4" Target="../media/image112.jpe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3" Target="../slideLayouts/slideLayout16.xml" Type="http://schemas.openxmlformats.org/officeDocument/2006/relationships/slideLayout"/><Relationship Id="rId2" Target="4SilindirliMotorKesiti.mpeg" TargetMode="External" Type="http://schemas.openxmlformats.org/officeDocument/2006/relationships/video"/><Relationship Id="rId1" Target="nacl.avi" TargetMode="External" Type="http://schemas.openxmlformats.org/officeDocument/2006/relationships/video"/><Relationship Id="rId5" Target="../media/image116.jpeg" Type="http://schemas.openxmlformats.org/officeDocument/2006/relationships/image"/><Relationship Id="rId4" Target="../media/image115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60.xml.rels><?xml version="1.0" encoding="UTF-8" standalone="yes" ?><Relationships xmlns="http://schemas.openxmlformats.org/package/2006/relationships"><Relationship Id="rId2" Target="../media/image11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1.xml.rels><?xml version="1.0" encoding="UTF-8" standalone="yes" ?><Relationships xmlns="http://schemas.openxmlformats.org/package/2006/relationships"><Relationship Id="rId3" Target="../media/image112.jpeg" Type="http://schemas.openxmlformats.org/officeDocument/2006/relationships/image"/><Relationship Id="rId2" Target="../media/image97.gif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62.xml.rels><?xml version="1.0" encoding="UTF-8" standalone="yes" ?><Relationships xmlns="http://schemas.openxmlformats.org/package/2006/relationships"><Relationship Id="rId3" Target="../media/image99.gif" Type="http://schemas.openxmlformats.org/officeDocument/2006/relationships/image"/><Relationship Id="rId2" Target="../media/image97.gif" Type="http://schemas.openxmlformats.org/officeDocument/2006/relationships/image"/><Relationship Id="rId1" Target="../slideLayouts/slideLayout14.xml" Type="http://schemas.openxmlformats.org/officeDocument/2006/relationships/slideLayout"/><Relationship Id="rId5" Target="../media/image112.jpeg" Type="http://schemas.openxmlformats.org/officeDocument/2006/relationships/image"/><Relationship Id="rId4" Target="../media/image118.gif" Type="http://schemas.openxmlformats.org/officeDocument/2006/relationships/image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29119"/>
          <p:cNvSpPr>
            <a:spLocks noChangeArrowheads="1"/>
          </p:cNvSpPr>
          <p:nvPr/>
        </p:nvSpPr>
        <p:spPr bwMode="auto">
          <a:xfrm>
            <a:off x="0" y="0"/>
            <a:ext cx="6372225" cy="6858000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8153400" cy="1163638"/>
          </a:xfrm>
          <a:blipFill dpi="0" rotWithShape="1">
            <a:blip r:embed="rId4">
              <a:alphaModFix amt="73000"/>
            </a:blip>
            <a:srcRect/>
            <a:stretch>
              <a:fillRect/>
            </a:stretch>
          </a:blipFill>
          <a:ln/>
        </p:spPr>
        <p:txBody>
          <a:bodyPr/>
          <a:lstStyle/>
          <a:p>
            <a:r>
              <a:rPr lang="ru-RU" altLang="ru-RU"/>
              <a:t>Учение о растворах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76825" y="6165850"/>
            <a:ext cx="4067175" cy="692150"/>
          </a:xfrm>
          <a:solidFill>
            <a:srgbClr val="009900">
              <a:alpha val="95000"/>
            </a:srgbClr>
          </a:solidFill>
        </p:spPr>
        <p:txBody>
          <a:bodyPr/>
          <a:lstStyle/>
          <a:p>
            <a:pPr algn="r"/>
            <a:r>
              <a:rPr lang="ru-RU" altLang="ru-RU" b="1"/>
              <a:t>Лекция 4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686800" cy="1431925"/>
          </a:xfrm>
          <a:solidFill>
            <a:srgbClr val="003366"/>
          </a:solidFill>
        </p:spPr>
        <p:txBody>
          <a:bodyPr/>
          <a:lstStyle/>
          <a:p>
            <a:r>
              <a:rPr lang="ru-RU" altLang="ru-RU" sz="4000">
                <a:solidFill>
                  <a:srgbClr val="CCECFF"/>
                </a:solidFill>
              </a:rPr>
              <a:t>Вода – </a:t>
            </a:r>
            <a:br>
              <a:rPr lang="ru-RU" altLang="ru-RU" sz="4000">
                <a:solidFill>
                  <a:srgbClr val="CCECFF"/>
                </a:solidFill>
              </a:rPr>
            </a:br>
            <a:r>
              <a:rPr lang="ru-RU" altLang="ru-RU" sz="4000">
                <a:solidFill>
                  <a:srgbClr val="CCECFF"/>
                </a:solidFill>
              </a:rPr>
              <a:t>источник жизни на Земле</a:t>
            </a:r>
          </a:p>
        </p:txBody>
      </p:sp>
      <p:pic>
        <p:nvPicPr>
          <p:cNvPr id="12291" name="WATERcycle.mpe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6119813" cy="45370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3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463" y="-171450"/>
            <a:ext cx="6875462" cy="1700213"/>
          </a:xfrm>
        </p:spPr>
        <p:txBody>
          <a:bodyPr/>
          <a:lstStyle/>
          <a:p>
            <a:r>
              <a:rPr lang="ru-RU" altLang="ru-RU" sz="3600">
                <a:solidFill>
                  <a:srgbClr val="A50021"/>
                </a:solidFill>
                <a:effectLst/>
              </a:rPr>
              <a:t>Водные биологические растворы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484313"/>
            <a:ext cx="5545138" cy="5040312"/>
          </a:xfrm>
          <a:solidFill>
            <a:srgbClr val="CCFFCC">
              <a:alpha val="57001"/>
            </a:srgbClr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marL="0" indent="0">
              <a:buFont typeface="Wingdings" pitchFamily="2" charset="2"/>
              <a:buNone/>
            </a:pPr>
            <a:r>
              <a:rPr lang="ru-RU" altLang="ru-RU" b="1">
                <a:solidFill>
                  <a:srgbClr val="000066"/>
                </a:solidFill>
                <a:effectLst/>
              </a:rPr>
              <a:t>Многие биологические жидкости (кровь, моча, желудочный сок и т д.) - это водные растворы, содержащие все необходимое для жизнедеятельности живых организмов</a:t>
            </a:r>
          </a:p>
          <a:p>
            <a:pPr marL="0" indent="0"/>
            <a:endParaRPr lang="ru-RU" altLang="ru-RU" b="1">
              <a:solidFill>
                <a:srgbClr val="000066"/>
              </a:solidFill>
              <a:effectLst/>
            </a:endParaRPr>
          </a:p>
        </p:txBody>
      </p:sp>
      <p:sp>
        <p:nvSpPr>
          <p:cNvPr id="13316" name="Oval 4" descr="gastr-juice"/>
          <p:cNvSpPr>
            <a:spLocks noChangeArrowheads="1"/>
          </p:cNvSpPr>
          <p:nvPr/>
        </p:nvSpPr>
        <p:spPr bwMode="auto">
          <a:xfrm>
            <a:off x="6516688" y="4652963"/>
            <a:ext cx="2376487" cy="2160587"/>
          </a:xfrm>
          <a:prstGeom prst="ellipse">
            <a:avLst/>
          </a:prstGeom>
          <a:blipFill dpi="0" rotWithShape="1">
            <a:blip r:embed="rId3">
              <a:lum contrast="24000"/>
              <a:alphaModFix amt="59000"/>
            </a:blip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516688" y="2420938"/>
            <a:ext cx="2376487" cy="2160587"/>
          </a:xfrm>
          <a:prstGeom prst="ellipse">
            <a:avLst/>
          </a:prstGeom>
          <a:blipFill dpi="0" rotWithShape="1">
            <a:blip r:embed="rId4">
              <a:alphaModFix amt="62000"/>
            </a:blip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Oval 6" descr="krovff"/>
          <p:cNvSpPr>
            <a:spLocks noChangeArrowheads="1"/>
          </p:cNvSpPr>
          <p:nvPr/>
        </p:nvSpPr>
        <p:spPr bwMode="auto">
          <a:xfrm>
            <a:off x="6516688" y="188913"/>
            <a:ext cx="2376487" cy="216058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-107950" y="3159125"/>
          <a:ext cx="7586663" cy="430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Диаграмма" r:id="rId4" imgW="6096000" imgH="4076700" progId="MSGraph.Chart.8">
                  <p:embed followColorScheme="full"/>
                </p:oleObj>
              </mc:Choice>
              <mc:Fallback>
                <p:oleObj name="Диаграмма" r:id="rId4" imgW="6096000" imgH="4076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7950" y="3159125"/>
                        <a:ext cx="7586663" cy="430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9144000" cy="549275"/>
          </a:xfrm>
          <a:solidFill>
            <a:schemeClr val="tx2"/>
          </a:solidFill>
        </p:spPr>
        <p:txBody>
          <a:bodyPr/>
          <a:lstStyle/>
          <a:p>
            <a:pPr algn="r"/>
            <a:r>
              <a:rPr lang="ru-RU" altLang="ru-RU" sz="3200" b="0">
                <a:solidFill>
                  <a:srgbClr val="008000"/>
                </a:solidFill>
                <a:effectLst/>
              </a:rPr>
              <a:t>Вода в организме человека</a:t>
            </a:r>
          </a:p>
        </p:txBody>
      </p:sp>
      <p:sp>
        <p:nvSpPr>
          <p:cNvPr id="1434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863600"/>
            <a:ext cx="4071938" cy="6453188"/>
          </a:xfrm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600"/>
              <a:t>Организм человека на 60% состоит из воды. </a:t>
            </a:r>
          </a:p>
        </p:txBody>
      </p:sp>
      <p:sp>
        <p:nvSpPr>
          <p:cNvPr id="14341" name="Freeform 5"/>
          <p:cNvSpPr>
            <a:spLocks noEditPoints="1"/>
          </p:cNvSpPr>
          <p:nvPr/>
        </p:nvSpPr>
        <p:spPr bwMode="auto">
          <a:xfrm>
            <a:off x="5940425" y="981075"/>
            <a:ext cx="2797175" cy="5245100"/>
          </a:xfrm>
          <a:custGeom>
            <a:avLst/>
            <a:gdLst>
              <a:gd name="T0" fmla="*/ 1306 w 3524"/>
              <a:gd name="T1" fmla="*/ 6606 h 6606"/>
              <a:gd name="T2" fmla="*/ 856 w 3524"/>
              <a:gd name="T3" fmla="*/ 4315 h 6606"/>
              <a:gd name="T4" fmla="*/ 505 w 3524"/>
              <a:gd name="T5" fmla="*/ 4315 h 6606"/>
              <a:gd name="T6" fmla="*/ 0 w 3524"/>
              <a:gd name="T7" fmla="*/ 1740 h 6606"/>
              <a:gd name="T8" fmla="*/ 3524 w 3524"/>
              <a:gd name="T9" fmla="*/ 1740 h 6606"/>
              <a:gd name="T10" fmla="*/ 3017 w 3524"/>
              <a:gd name="T11" fmla="*/ 4315 h 6606"/>
              <a:gd name="T12" fmla="*/ 2667 w 3524"/>
              <a:gd name="T13" fmla="*/ 4315 h 6606"/>
              <a:gd name="T14" fmla="*/ 2217 w 3524"/>
              <a:gd name="T15" fmla="*/ 6606 h 6606"/>
              <a:gd name="T16" fmla="*/ 1306 w 3524"/>
              <a:gd name="T17" fmla="*/ 6606 h 6606"/>
              <a:gd name="T18" fmla="*/ 1762 w 3524"/>
              <a:gd name="T19" fmla="*/ 1513 h 6606"/>
              <a:gd name="T20" fmla="*/ 1869 w 3524"/>
              <a:gd name="T21" fmla="*/ 1505 h 6606"/>
              <a:gd name="T22" fmla="*/ 1971 w 3524"/>
              <a:gd name="T23" fmla="*/ 1485 h 6606"/>
              <a:gd name="T24" fmla="*/ 2066 w 3524"/>
              <a:gd name="T25" fmla="*/ 1450 h 6606"/>
              <a:gd name="T26" fmla="*/ 2154 w 3524"/>
              <a:gd name="T27" fmla="*/ 1407 h 6606"/>
              <a:gd name="T28" fmla="*/ 2234 w 3524"/>
              <a:gd name="T29" fmla="*/ 1351 h 6606"/>
              <a:gd name="T30" fmla="*/ 2306 w 3524"/>
              <a:gd name="T31" fmla="*/ 1287 h 6606"/>
              <a:gd name="T32" fmla="*/ 2369 w 3524"/>
              <a:gd name="T33" fmla="*/ 1214 h 6606"/>
              <a:gd name="T34" fmla="*/ 2423 w 3524"/>
              <a:gd name="T35" fmla="*/ 1134 h 6606"/>
              <a:gd name="T36" fmla="*/ 2465 w 3524"/>
              <a:gd name="T37" fmla="*/ 1049 h 6606"/>
              <a:gd name="T38" fmla="*/ 2498 w 3524"/>
              <a:gd name="T39" fmla="*/ 959 h 6606"/>
              <a:gd name="T40" fmla="*/ 2519 w 3524"/>
              <a:gd name="T41" fmla="*/ 865 h 6606"/>
              <a:gd name="T42" fmla="*/ 2526 w 3524"/>
              <a:gd name="T43" fmla="*/ 769 h 6606"/>
              <a:gd name="T44" fmla="*/ 2522 w 3524"/>
              <a:gd name="T45" fmla="*/ 671 h 6606"/>
              <a:gd name="T46" fmla="*/ 2503 w 3524"/>
              <a:gd name="T47" fmla="*/ 571 h 6606"/>
              <a:gd name="T48" fmla="*/ 2470 w 3524"/>
              <a:gd name="T49" fmla="*/ 474 h 6606"/>
              <a:gd name="T50" fmla="*/ 2423 w 3524"/>
              <a:gd name="T51" fmla="*/ 378 h 6606"/>
              <a:gd name="T52" fmla="*/ 2363 w 3524"/>
              <a:gd name="T53" fmla="*/ 289 h 6606"/>
              <a:gd name="T54" fmla="*/ 2294 w 3524"/>
              <a:gd name="T55" fmla="*/ 213 h 6606"/>
              <a:gd name="T56" fmla="*/ 2217 w 3524"/>
              <a:gd name="T57" fmla="*/ 148 h 6606"/>
              <a:gd name="T58" fmla="*/ 2133 w 3524"/>
              <a:gd name="T59" fmla="*/ 95 h 6606"/>
              <a:gd name="T60" fmla="*/ 2045 w 3524"/>
              <a:gd name="T61" fmla="*/ 53 h 6606"/>
              <a:gd name="T62" fmla="*/ 1952 w 3524"/>
              <a:gd name="T63" fmla="*/ 23 h 6606"/>
              <a:gd name="T64" fmla="*/ 1858 w 3524"/>
              <a:gd name="T65" fmla="*/ 6 h 6606"/>
              <a:gd name="T66" fmla="*/ 1762 w 3524"/>
              <a:gd name="T67" fmla="*/ 0 h 6606"/>
              <a:gd name="T68" fmla="*/ 1664 w 3524"/>
              <a:gd name="T69" fmla="*/ 6 h 6606"/>
              <a:gd name="T70" fmla="*/ 1570 w 3524"/>
              <a:gd name="T71" fmla="*/ 23 h 6606"/>
              <a:gd name="T72" fmla="*/ 1477 w 3524"/>
              <a:gd name="T73" fmla="*/ 53 h 6606"/>
              <a:gd name="T74" fmla="*/ 1389 w 3524"/>
              <a:gd name="T75" fmla="*/ 95 h 6606"/>
              <a:gd name="T76" fmla="*/ 1306 w 3524"/>
              <a:gd name="T77" fmla="*/ 148 h 6606"/>
              <a:gd name="T78" fmla="*/ 1228 w 3524"/>
              <a:gd name="T79" fmla="*/ 213 h 6606"/>
              <a:gd name="T80" fmla="*/ 1159 w 3524"/>
              <a:gd name="T81" fmla="*/ 289 h 6606"/>
              <a:gd name="T82" fmla="*/ 1128 w 3524"/>
              <a:gd name="T83" fmla="*/ 333 h 6606"/>
              <a:gd name="T84" fmla="*/ 1099 w 3524"/>
              <a:gd name="T85" fmla="*/ 378 h 6606"/>
              <a:gd name="T86" fmla="*/ 1052 w 3524"/>
              <a:gd name="T87" fmla="*/ 474 h 6606"/>
              <a:gd name="T88" fmla="*/ 1019 w 3524"/>
              <a:gd name="T89" fmla="*/ 571 h 6606"/>
              <a:gd name="T90" fmla="*/ 1000 w 3524"/>
              <a:gd name="T91" fmla="*/ 671 h 6606"/>
              <a:gd name="T92" fmla="*/ 996 w 3524"/>
              <a:gd name="T93" fmla="*/ 769 h 6606"/>
              <a:gd name="T94" fmla="*/ 1005 w 3524"/>
              <a:gd name="T95" fmla="*/ 865 h 6606"/>
              <a:gd name="T96" fmla="*/ 1026 w 3524"/>
              <a:gd name="T97" fmla="*/ 959 h 6606"/>
              <a:gd name="T98" fmla="*/ 1057 w 3524"/>
              <a:gd name="T99" fmla="*/ 1049 h 6606"/>
              <a:gd name="T100" fmla="*/ 1101 w 3524"/>
              <a:gd name="T101" fmla="*/ 1134 h 6606"/>
              <a:gd name="T102" fmla="*/ 1153 w 3524"/>
              <a:gd name="T103" fmla="*/ 1214 h 6606"/>
              <a:gd name="T104" fmla="*/ 1217 w 3524"/>
              <a:gd name="T105" fmla="*/ 1287 h 6606"/>
              <a:gd name="T106" fmla="*/ 1288 w 3524"/>
              <a:gd name="T107" fmla="*/ 1351 h 6606"/>
              <a:gd name="T108" fmla="*/ 1370 w 3524"/>
              <a:gd name="T109" fmla="*/ 1407 h 6606"/>
              <a:gd name="T110" fmla="*/ 1458 w 3524"/>
              <a:gd name="T111" fmla="*/ 1450 h 6606"/>
              <a:gd name="T112" fmla="*/ 1553 w 3524"/>
              <a:gd name="T113" fmla="*/ 1485 h 6606"/>
              <a:gd name="T114" fmla="*/ 1655 w 3524"/>
              <a:gd name="T115" fmla="*/ 1505 h 6606"/>
              <a:gd name="T116" fmla="*/ 1762 w 3524"/>
              <a:gd name="T117" fmla="*/ 1513 h 6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24" h="6606">
                <a:moveTo>
                  <a:pt x="1306" y="6606"/>
                </a:moveTo>
                <a:lnTo>
                  <a:pt x="856" y="4315"/>
                </a:lnTo>
                <a:lnTo>
                  <a:pt x="505" y="4315"/>
                </a:lnTo>
                <a:lnTo>
                  <a:pt x="0" y="1740"/>
                </a:lnTo>
                <a:lnTo>
                  <a:pt x="3524" y="1740"/>
                </a:lnTo>
                <a:lnTo>
                  <a:pt x="3017" y="4315"/>
                </a:lnTo>
                <a:lnTo>
                  <a:pt x="2667" y="4315"/>
                </a:lnTo>
                <a:lnTo>
                  <a:pt x="2217" y="6606"/>
                </a:lnTo>
                <a:lnTo>
                  <a:pt x="1306" y="6606"/>
                </a:lnTo>
                <a:close/>
                <a:moveTo>
                  <a:pt x="1762" y="1513"/>
                </a:moveTo>
                <a:lnTo>
                  <a:pt x="1869" y="1505"/>
                </a:lnTo>
                <a:lnTo>
                  <a:pt x="1971" y="1485"/>
                </a:lnTo>
                <a:lnTo>
                  <a:pt x="2066" y="1450"/>
                </a:lnTo>
                <a:lnTo>
                  <a:pt x="2154" y="1407"/>
                </a:lnTo>
                <a:lnTo>
                  <a:pt x="2234" y="1351"/>
                </a:lnTo>
                <a:lnTo>
                  <a:pt x="2306" y="1287"/>
                </a:lnTo>
                <a:lnTo>
                  <a:pt x="2369" y="1214"/>
                </a:lnTo>
                <a:lnTo>
                  <a:pt x="2423" y="1134"/>
                </a:lnTo>
                <a:lnTo>
                  <a:pt x="2465" y="1049"/>
                </a:lnTo>
                <a:lnTo>
                  <a:pt x="2498" y="959"/>
                </a:lnTo>
                <a:lnTo>
                  <a:pt x="2519" y="865"/>
                </a:lnTo>
                <a:lnTo>
                  <a:pt x="2526" y="769"/>
                </a:lnTo>
                <a:lnTo>
                  <a:pt x="2522" y="671"/>
                </a:lnTo>
                <a:lnTo>
                  <a:pt x="2503" y="571"/>
                </a:lnTo>
                <a:lnTo>
                  <a:pt x="2470" y="474"/>
                </a:lnTo>
                <a:lnTo>
                  <a:pt x="2423" y="378"/>
                </a:lnTo>
                <a:lnTo>
                  <a:pt x="2363" y="289"/>
                </a:lnTo>
                <a:lnTo>
                  <a:pt x="2294" y="213"/>
                </a:lnTo>
                <a:lnTo>
                  <a:pt x="2217" y="148"/>
                </a:lnTo>
                <a:lnTo>
                  <a:pt x="2133" y="95"/>
                </a:lnTo>
                <a:lnTo>
                  <a:pt x="2045" y="53"/>
                </a:lnTo>
                <a:lnTo>
                  <a:pt x="1952" y="23"/>
                </a:lnTo>
                <a:lnTo>
                  <a:pt x="1858" y="6"/>
                </a:lnTo>
                <a:lnTo>
                  <a:pt x="1762" y="0"/>
                </a:lnTo>
                <a:lnTo>
                  <a:pt x="1664" y="6"/>
                </a:lnTo>
                <a:lnTo>
                  <a:pt x="1570" y="23"/>
                </a:lnTo>
                <a:lnTo>
                  <a:pt x="1477" y="53"/>
                </a:lnTo>
                <a:lnTo>
                  <a:pt x="1389" y="95"/>
                </a:lnTo>
                <a:lnTo>
                  <a:pt x="1306" y="148"/>
                </a:lnTo>
                <a:lnTo>
                  <a:pt x="1228" y="213"/>
                </a:lnTo>
                <a:lnTo>
                  <a:pt x="1159" y="289"/>
                </a:lnTo>
                <a:lnTo>
                  <a:pt x="1128" y="333"/>
                </a:lnTo>
                <a:lnTo>
                  <a:pt x="1099" y="378"/>
                </a:lnTo>
                <a:lnTo>
                  <a:pt x="1052" y="474"/>
                </a:lnTo>
                <a:lnTo>
                  <a:pt x="1019" y="571"/>
                </a:lnTo>
                <a:lnTo>
                  <a:pt x="1000" y="671"/>
                </a:lnTo>
                <a:lnTo>
                  <a:pt x="996" y="769"/>
                </a:lnTo>
                <a:lnTo>
                  <a:pt x="1005" y="865"/>
                </a:lnTo>
                <a:lnTo>
                  <a:pt x="1026" y="959"/>
                </a:lnTo>
                <a:lnTo>
                  <a:pt x="1057" y="1049"/>
                </a:lnTo>
                <a:lnTo>
                  <a:pt x="1101" y="1134"/>
                </a:lnTo>
                <a:lnTo>
                  <a:pt x="1153" y="1214"/>
                </a:lnTo>
                <a:lnTo>
                  <a:pt x="1217" y="1287"/>
                </a:lnTo>
                <a:lnTo>
                  <a:pt x="1288" y="1351"/>
                </a:lnTo>
                <a:lnTo>
                  <a:pt x="1370" y="1407"/>
                </a:lnTo>
                <a:lnTo>
                  <a:pt x="1458" y="1450"/>
                </a:lnTo>
                <a:lnTo>
                  <a:pt x="1553" y="1485"/>
                </a:lnTo>
                <a:lnTo>
                  <a:pt x="1655" y="1505"/>
                </a:lnTo>
                <a:lnTo>
                  <a:pt x="1762" y="151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2" name="Freeform 6" descr="Gift-Of-Dawn-Ani-3"/>
          <p:cNvSpPr>
            <a:spLocks/>
          </p:cNvSpPr>
          <p:nvPr/>
        </p:nvSpPr>
        <p:spPr bwMode="auto">
          <a:xfrm>
            <a:off x="6048375" y="3032125"/>
            <a:ext cx="2555875" cy="3200400"/>
          </a:xfrm>
          <a:custGeom>
            <a:avLst/>
            <a:gdLst>
              <a:gd name="T0" fmla="*/ 583 w 1607"/>
              <a:gd name="T1" fmla="*/ 2016 h 2016"/>
              <a:gd name="T2" fmla="*/ 358 w 1607"/>
              <a:gd name="T3" fmla="*/ 871 h 2016"/>
              <a:gd name="T4" fmla="*/ 183 w 1607"/>
              <a:gd name="T5" fmla="*/ 871 h 2016"/>
              <a:gd name="T6" fmla="*/ 0 w 1607"/>
              <a:gd name="T7" fmla="*/ 0 h 2016"/>
              <a:gd name="T8" fmla="*/ 1607 w 1607"/>
              <a:gd name="T9" fmla="*/ 0 h 2016"/>
              <a:gd name="T10" fmla="*/ 1439 w 1607"/>
              <a:gd name="T11" fmla="*/ 871 h 2016"/>
              <a:gd name="T12" fmla="*/ 1264 w 1607"/>
              <a:gd name="T13" fmla="*/ 871 h 2016"/>
              <a:gd name="T14" fmla="*/ 1039 w 1607"/>
              <a:gd name="T15" fmla="*/ 2016 h 2016"/>
              <a:gd name="T16" fmla="*/ 583 w 1607"/>
              <a:gd name="T17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7" h="2016">
                <a:moveTo>
                  <a:pt x="583" y="2016"/>
                </a:moveTo>
                <a:lnTo>
                  <a:pt x="358" y="871"/>
                </a:lnTo>
                <a:lnTo>
                  <a:pt x="183" y="871"/>
                </a:lnTo>
                <a:lnTo>
                  <a:pt x="0" y="0"/>
                </a:lnTo>
                <a:lnTo>
                  <a:pt x="1607" y="0"/>
                </a:lnTo>
                <a:lnTo>
                  <a:pt x="1439" y="871"/>
                </a:lnTo>
                <a:lnTo>
                  <a:pt x="1264" y="871"/>
                </a:lnTo>
                <a:lnTo>
                  <a:pt x="1039" y="2016"/>
                </a:lnTo>
                <a:lnTo>
                  <a:pt x="583" y="2016"/>
                </a:ln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116013" y="2924175"/>
            <a:ext cx="1871662" cy="14462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981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60%</a:t>
            </a:r>
          </a:p>
        </p:txBody>
      </p:sp>
      <p:cxnSp>
        <p:nvCxnSpPr>
          <p:cNvPr id="14344" name="AutoShape 8"/>
          <p:cNvCxnSpPr>
            <a:cxnSpLocks noChangeShapeType="1"/>
          </p:cNvCxnSpPr>
          <p:nvPr/>
        </p:nvCxnSpPr>
        <p:spPr bwMode="auto">
          <a:xfrm rot="16200000" flipH="1" flipV="1">
            <a:off x="4799013" y="2214563"/>
            <a:ext cx="1455737" cy="3563937"/>
          </a:xfrm>
          <a:prstGeom prst="bentConnector4">
            <a:avLst>
              <a:gd name="adj1" fmla="val -15704"/>
              <a:gd name="adj2" fmla="val 50023"/>
            </a:avLst>
          </a:prstGeom>
          <a:noFill/>
          <a:ln w="76200">
            <a:solidFill>
              <a:srgbClr val="66FF33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 rot="-188141">
            <a:off x="3195638" y="3860800"/>
            <a:ext cx="4321175" cy="647700"/>
          </a:xfrm>
          <a:prstGeom prst="rightArrow">
            <a:avLst>
              <a:gd name="adj1" fmla="val 64667"/>
              <a:gd name="adj2" fmla="val 10841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-5594263">
            <a:off x="2628106" y="2780507"/>
            <a:ext cx="1800225" cy="792162"/>
          </a:xfrm>
          <a:prstGeom prst="curvedUpArrow">
            <a:avLst>
              <a:gd name="adj1" fmla="val 45451"/>
              <a:gd name="adj2" fmla="val 90902"/>
              <a:gd name="adj3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421063" y="4868863"/>
            <a:ext cx="1150937" cy="1800225"/>
          </a:xfrm>
          <a:prstGeom prst="curvedLeftArrow">
            <a:avLst>
              <a:gd name="adj1" fmla="val 31283"/>
              <a:gd name="adj2" fmla="val 62566"/>
              <a:gd name="adj3" fmla="val 33333"/>
            </a:avLst>
          </a:prstGeom>
          <a:solidFill>
            <a:srgbClr val="0000FF">
              <a:alpha val="74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15365" name="Picture 5" descr="cell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4081">
            <a:off x="6448425" y="4237038"/>
            <a:ext cx="313531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 flipV="1">
            <a:off x="4859338" y="5084763"/>
            <a:ext cx="1295400" cy="1006475"/>
          </a:xfrm>
          <a:custGeom>
            <a:avLst/>
            <a:gdLst>
              <a:gd name="G0" fmla="+- 15909 0 0"/>
              <a:gd name="G1" fmla="+- 4796 0 0"/>
              <a:gd name="G2" fmla="+- 12158 0 4796"/>
              <a:gd name="G3" fmla="+- G2 0 4796"/>
              <a:gd name="G4" fmla="*/ G3 32768 32059"/>
              <a:gd name="G5" fmla="*/ G4 1 2"/>
              <a:gd name="G6" fmla="+- 21600 0 15909"/>
              <a:gd name="G7" fmla="*/ G6 4796 6079"/>
              <a:gd name="G8" fmla="+- G7 15909 0"/>
              <a:gd name="T0" fmla="*/ 15909 w 21600"/>
              <a:gd name="T1" fmla="*/ 0 h 21600"/>
              <a:gd name="T2" fmla="*/ 15909 w 21600"/>
              <a:gd name="T3" fmla="*/ 12158 h 21600"/>
              <a:gd name="T4" fmla="*/ 13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909" y="0"/>
                </a:lnTo>
                <a:lnTo>
                  <a:pt x="15909" y="4796"/>
                </a:lnTo>
                <a:lnTo>
                  <a:pt x="12427" y="4796"/>
                </a:lnTo>
                <a:cubicBezTo>
                  <a:pt x="5564" y="4796"/>
                  <a:pt x="0" y="8092"/>
                  <a:pt x="0" y="12158"/>
                </a:cubicBezTo>
                <a:lnTo>
                  <a:pt x="0" y="21600"/>
                </a:lnTo>
                <a:lnTo>
                  <a:pt x="2623" y="21600"/>
                </a:lnTo>
                <a:lnTo>
                  <a:pt x="2623" y="12158"/>
                </a:lnTo>
                <a:cubicBezTo>
                  <a:pt x="2623" y="9509"/>
                  <a:pt x="7012" y="7362"/>
                  <a:pt x="12427" y="7362"/>
                </a:cubicBezTo>
                <a:lnTo>
                  <a:pt x="15909" y="7362"/>
                </a:lnTo>
                <a:lnTo>
                  <a:pt x="15909" y="121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36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261938"/>
            <a:ext cx="9070975" cy="719137"/>
          </a:xfrm>
          <a:solidFill>
            <a:schemeClr val="hlink">
              <a:alpha val="25999"/>
            </a:schemeClr>
          </a:solidFill>
          <a:ln/>
        </p:spPr>
        <p:txBody>
          <a:bodyPr/>
          <a:lstStyle/>
          <a:p>
            <a:pPr algn="ctr"/>
            <a:r>
              <a:rPr lang="ru-RU" altLang="ru-RU" sz="3200" b="0">
                <a:solidFill>
                  <a:srgbClr val="008000"/>
                </a:solidFill>
                <a:effectLst/>
              </a:rPr>
              <a:t>Распределение воды в организме</a:t>
            </a:r>
          </a:p>
        </p:txBody>
      </p:sp>
      <p:sp>
        <p:nvSpPr>
          <p:cNvPr id="15368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6875" y="1412875"/>
            <a:ext cx="6983413" cy="792163"/>
          </a:xfrm>
          <a:solidFill>
            <a:schemeClr val="tx2"/>
          </a:solidFill>
        </p:spPr>
        <p:txBody>
          <a:bodyPr/>
          <a:lstStyle/>
          <a:p>
            <a:pPr marL="6350" indent="9525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b="1">
                <a:solidFill>
                  <a:srgbClr val="003399"/>
                </a:solidFill>
                <a:effectLst/>
              </a:rPr>
              <a:t>42% всей воды приходится на внутриклеточную жидкость</a:t>
            </a:r>
          </a:p>
        </p:txBody>
      </p:sp>
      <p:pic>
        <p:nvPicPr>
          <p:cNvPr id="15369" name="Picture 9" descr="cell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4081">
            <a:off x="6019800" y="981075"/>
            <a:ext cx="31242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10"/>
          <p:cNvGrpSpPr>
            <a:grpSpLocks noChangeAspect="1"/>
          </p:cNvGrpSpPr>
          <p:nvPr/>
        </p:nvGrpSpPr>
        <p:grpSpPr bwMode="auto">
          <a:xfrm>
            <a:off x="1116013" y="2060575"/>
            <a:ext cx="5059362" cy="4895850"/>
            <a:chOff x="3380" y="2568"/>
            <a:chExt cx="1909" cy="1272"/>
          </a:xfrm>
        </p:grpSpPr>
        <p:sp>
          <p:nvSpPr>
            <p:cNvPr id="1537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380" y="2568"/>
              <a:ext cx="1909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auto">
            <a:xfrm>
              <a:off x="4791" y="3101"/>
              <a:ext cx="328" cy="322"/>
            </a:xfrm>
            <a:custGeom>
              <a:avLst/>
              <a:gdLst>
                <a:gd name="T0" fmla="*/ 328 w 328"/>
                <a:gd name="T1" fmla="*/ 3 h 322"/>
                <a:gd name="T2" fmla="*/ 325 w 328"/>
                <a:gd name="T3" fmla="*/ 12 h 322"/>
                <a:gd name="T4" fmla="*/ 325 w 328"/>
                <a:gd name="T5" fmla="*/ 18 h 322"/>
                <a:gd name="T6" fmla="*/ 319 w 328"/>
                <a:gd name="T7" fmla="*/ 27 h 322"/>
                <a:gd name="T8" fmla="*/ 316 w 328"/>
                <a:gd name="T9" fmla="*/ 33 h 322"/>
                <a:gd name="T10" fmla="*/ 307 w 328"/>
                <a:gd name="T11" fmla="*/ 42 h 322"/>
                <a:gd name="T12" fmla="*/ 298 w 328"/>
                <a:gd name="T13" fmla="*/ 48 h 322"/>
                <a:gd name="T14" fmla="*/ 292 w 328"/>
                <a:gd name="T15" fmla="*/ 54 h 322"/>
                <a:gd name="T16" fmla="*/ 280 w 328"/>
                <a:gd name="T17" fmla="*/ 63 h 322"/>
                <a:gd name="T18" fmla="*/ 271 w 328"/>
                <a:gd name="T19" fmla="*/ 69 h 322"/>
                <a:gd name="T20" fmla="*/ 259 w 328"/>
                <a:gd name="T21" fmla="*/ 74 h 322"/>
                <a:gd name="T22" fmla="*/ 247 w 328"/>
                <a:gd name="T23" fmla="*/ 80 h 322"/>
                <a:gd name="T24" fmla="*/ 229 w 328"/>
                <a:gd name="T25" fmla="*/ 89 h 322"/>
                <a:gd name="T26" fmla="*/ 217 w 328"/>
                <a:gd name="T27" fmla="*/ 92 h 322"/>
                <a:gd name="T28" fmla="*/ 199 w 328"/>
                <a:gd name="T29" fmla="*/ 101 h 322"/>
                <a:gd name="T30" fmla="*/ 184 w 328"/>
                <a:gd name="T31" fmla="*/ 104 h 322"/>
                <a:gd name="T32" fmla="*/ 164 w 328"/>
                <a:gd name="T33" fmla="*/ 110 h 322"/>
                <a:gd name="T34" fmla="*/ 149 w 328"/>
                <a:gd name="T35" fmla="*/ 116 h 322"/>
                <a:gd name="T36" fmla="*/ 125 w 328"/>
                <a:gd name="T37" fmla="*/ 122 h 322"/>
                <a:gd name="T38" fmla="*/ 101 w 328"/>
                <a:gd name="T39" fmla="*/ 128 h 322"/>
                <a:gd name="T40" fmla="*/ 83 w 328"/>
                <a:gd name="T41" fmla="*/ 131 h 322"/>
                <a:gd name="T42" fmla="*/ 56 w 328"/>
                <a:gd name="T43" fmla="*/ 137 h 322"/>
                <a:gd name="T44" fmla="*/ 38 w 328"/>
                <a:gd name="T45" fmla="*/ 140 h 322"/>
                <a:gd name="T46" fmla="*/ 8 w 328"/>
                <a:gd name="T47" fmla="*/ 143 h 322"/>
                <a:gd name="T48" fmla="*/ 0 w 328"/>
                <a:gd name="T49" fmla="*/ 322 h 322"/>
                <a:gd name="T50" fmla="*/ 29 w 328"/>
                <a:gd name="T51" fmla="*/ 316 h 322"/>
                <a:gd name="T52" fmla="*/ 47 w 328"/>
                <a:gd name="T53" fmla="*/ 313 h 322"/>
                <a:gd name="T54" fmla="*/ 74 w 328"/>
                <a:gd name="T55" fmla="*/ 310 h 322"/>
                <a:gd name="T56" fmla="*/ 92 w 328"/>
                <a:gd name="T57" fmla="*/ 304 h 322"/>
                <a:gd name="T58" fmla="*/ 116 w 328"/>
                <a:gd name="T59" fmla="*/ 298 h 322"/>
                <a:gd name="T60" fmla="*/ 134 w 328"/>
                <a:gd name="T61" fmla="*/ 295 h 322"/>
                <a:gd name="T62" fmla="*/ 158 w 328"/>
                <a:gd name="T63" fmla="*/ 289 h 322"/>
                <a:gd name="T64" fmla="*/ 173 w 328"/>
                <a:gd name="T65" fmla="*/ 286 h 322"/>
                <a:gd name="T66" fmla="*/ 193 w 328"/>
                <a:gd name="T67" fmla="*/ 277 h 322"/>
                <a:gd name="T68" fmla="*/ 205 w 328"/>
                <a:gd name="T69" fmla="*/ 274 h 322"/>
                <a:gd name="T70" fmla="*/ 223 w 328"/>
                <a:gd name="T71" fmla="*/ 265 h 322"/>
                <a:gd name="T72" fmla="*/ 235 w 328"/>
                <a:gd name="T73" fmla="*/ 262 h 322"/>
                <a:gd name="T74" fmla="*/ 253 w 328"/>
                <a:gd name="T75" fmla="*/ 253 h 322"/>
                <a:gd name="T76" fmla="*/ 268 w 328"/>
                <a:gd name="T77" fmla="*/ 247 h 322"/>
                <a:gd name="T78" fmla="*/ 277 w 328"/>
                <a:gd name="T79" fmla="*/ 241 h 322"/>
                <a:gd name="T80" fmla="*/ 289 w 328"/>
                <a:gd name="T81" fmla="*/ 232 h 322"/>
                <a:gd name="T82" fmla="*/ 295 w 328"/>
                <a:gd name="T83" fmla="*/ 226 h 322"/>
                <a:gd name="T84" fmla="*/ 304 w 328"/>
                <a:gd name="T85" fmla="*/ 220 h 322"/>
                <a:gd name="T86" fmla="*/ 310 w 328"/>
                <a:gd name="T87" fmla="*/ 214 h 322"/>
                <a:gd name="T88" fmla="*/ 319 w 328"/>
                <a:gd name="T89" fmla="*/ 205 h 322"/>
                <a:gd name="T90" fmla="*/ 322 w 328"/>
                <a:gd name="T91" fmla="*/ 200 h 322"/>
                <a:gd name="T92" fmla="*/ 325 w 328"/>
                <a:gd name="T93" fmla="*/ 191 h 322"/>
                <a:gd name="T94" fmla="*/ 325 w 328"/>
                <a:gd name="T95" fmla="*/ 185 h 322"/>
                <a:gd name="T96" fmla="*/ 328 w 328"/>
                <a:gd name="T97" fmla="*/ 17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8" h="322">
                  <a:moveTo>
                    <a:pt x="328" y="0"/>
                  </a:moveTo>
                  <a:lnTo>
                    <a:pt x="328" y="3"/>
                  </a:lnTo>
                  <a:lnTo>
                    <a:pt x="325" y="9"/>
                  </a:lnTo>
                  <a:lnTo>
                    <a:pt x="325" y="12"/>
                  </a:lnTo>
                  <a:lnTo>
                    <a:pt x="325" y="15"/>
                  </a:lnTo>
                  <a:lnTo>
                    <a:pt x="325" y="18"/>
                  </a:lnTo>
                  <a:lnTo>
                    <a:pt x="322" y="24"/>
                  </a:lnTo>
                  <a:lnTo>
                    <a:pt x="319" y="27"/>
                  </a:lnTo>
                  <a:lnTo>
                    <a:pt x="319" y="30"/>
                  </a:lnTo>
                  <a:lnTo>
                    <a:pt x="316" y="33"/>
                  </a:lnTo>
                  <a:lnTo>
                    <a:pt x="310" y="39"/>
                  </a:lnTo>
                  <a:lnTo>
                    <a:pt x="307" y="42"/>
                  </a:lnTo>
                  <a:lnTo>
                    <a:pt x="304" y="45"/>
                  </a:lnTo>
                  <a:lnTo>
                    <a:pt x="298" y="48"/>
                  </a:lnTo>
                  <a:lnTo>
                    <a:pt x="295" y="51"/>
                  </a:lnTo>
                  <a:lnTo>
                    <a:pt x="292" y="54"/>
                  </a:lnTo>
                  <a:lnTo>
                    <a:pt x="289" y="57"/>
                  </a:lnTo>
                  <a:lnTo>
                    <a:pt x="280" y="63"/>
                  </a:lnTo>
                  <a:lnTo>
                    <a:pt x="277" y="66"/>
                  </a:lnTo>
                  <a:lnTo>
                    <a:pt x="271" y="69"/>
                  </a:lnTo>
                  <a:lnTo>
                    <a:pt x="268" y="71"/>
                  </a:lnTo>
                  <a:lnTo>
                    <a:pt x="259" y="74"/>
                  </a:lnTo>
                  <a:lnTo>
                    <a:pt x="253" y="77"/>
                  </a:lnTo>
                  <a:lnTo>
                    <a:pt x="247" y="80"/>
                  </a:lnTo>
                  <a:lnTo>
                    <a:pt x="235" y="86"/>
                  </a:lnTo>
                  <a:lnTo>
                    <a:pt x="229" y="89"/>
                  </a:lnTo>
                  <a:lnTo>
                    <a:pt x="223" y="89"/>
                  </a:lnTo>
                  <a:lnTo>
                    <a:pt x="217" y="92"/>
                  </a:lnTo>
                  <a:lnTo>
                    <a:pt x="205" y="98"/>
                  </a:lnTo>
                  <a:lnTo>
                    <a:pt x="199" y="101"/>
                  </a:lnTo>
                  <a:lnTo>
                    <a:pt x="193" y="101"/>
                  </a:lnTo>
                  <a:lnTo>
                    <a:pt x="184" y="104"/>
                  </a:lnTo>
                  <a:lnTo>
                    <a:pt x="173" y="110"/>
                  </a:lnTo>
                  <a:lnTo>
                    <a:pt x="164" y="110"/>
                  </a:lnTo>
                  <a:lnTo>
                    <a:pt x="158" y="113"/>
                  </a:lnTo>
                  <a:lnTo>
                    <a:pt x="149" y="116"/>
                  </a:lnTo>
                  <a:lnTo>
                    <a:pt x="134" y="119"/>
                  </a:lnTo>
                  <a:lnTo>
                    <a:pt x="125" y="122"/>
                  </a:lnTo>
                  <a:lnTo>
                    <a:pt x="116" y="122"/>
                  </a:lnTo>
                  <a:lnTo>
                    <a:pt x="101" y="128"/>
                  </a:lnTo>
                  <a:lnTo>
                    <a:pt x="92" y="128"/>
                  </a:lnTo>
                  <a:lnTo>
                    <a:pt x="83" y="131"/>
                  </a:lnTo>
                  <a:lnTo>
                    <a:pt x="74" y="134"/>
                  </a:lnTo>
                  <a:lnTo>
                    <a:pt x="56" y="137"/>
                  </a:lnTo>
                  <a:lnTo>
                    <a:pt x="47" y="137"/>
                  </a:lnTo>
                  <a:lnTo>
                    <a:pt x="38" y="140"/>
                  </a:lnTo>
                  <a:lnTo>
                    <a:pt x="29" y="140"/>
                  </a:lnTo>
                  <a:lnTo>
                    <a:pt x="8" y="143"/>
                  </a:lnTo>
                  <a:lnTo>
                    <a:pt x="0" y="146"/>
                  </a:lnTo>
                  <a:lnTo>
                    <a:pt x="0" y="322"/>
                  </a:lnTo>
                  <a:lnTo>
                    <a:pt x="8" y="319"/>
                  </a:lnTo>
                  <a:lnTo>
                    <a:pt x="29" y="316"/>
                  </a:lnTo>
                  <a:lnTo>
                    <a:pt x="38" y="316"/>
                  </a:lnTo>
                  <a:lnTo>
                    <a:pt x="47" y="313"/>
                  </a:lnTo>
                  <a:lnTo>
                    <a:pt x="56" y="313"/>
                  </a:lnTo>
                  <a:lnTo>
                    <a:pt x="74" y="310"/>
                  </a:lnTo>
                  <a:lnTo>
                    <a:pt x="83" y="307"/>
                  </a:lnTo>
                  <a:lnTo>
                    <a:pt x="92" y="304"/>
                  </a:lnTo>
                  <a:lnTo>
                    <a:pt x="101" y="304"/>
                  </a:lnTo>
                  <a:lnTo>
                    <a:pt x="116" y="298"/>
                  </a:lnTo>
                  <a:lnTo>
                    <a:pt x="125" y="298"/>
                  </a:lnTo>
                  <a:lnTo>
                    <a:pt x="134" y="295"/>
                  </a:lnTo>
                  <a:lnTo>
                    <a:pt x="149" y="292"/>
                  </a:lnTo>
                  <a:lnTo>
                    <a:pt x="158" y="289"/>
                  </a:lnTo>
                  <a:lnTo>
                    <a:pt x="164" y="286"/>
                  </a:lnTo>
                  <a:lnTo>
                    <a:pt x="173" y="286"/>
                  </a:lnTo>
                  <a:lnTo>
                    <a:pt x="184" y="280"/>
                  </a:lnTo>
                  <a:lnTo>
                    <a:pt x="193" y="277"/>
                  </a:lnTo>
                  <a:lnTo>
                    <a:pt x="199" y="277"/>
                  </a:lnTo>
                  <a:lnTo>
                    <a:pt x="205" y="274"/>
                  </a:lnTo>
                  <a:lnTo>
                    <a:pt x="217" y="268"/>
                  </a:lnTo>
                  <a:lnTo>
                    <a:pt x="223" y="265"/>
                  </a:lnTo>
                  <a:lnTo>
                    <a:pt x="229" y="265"/>
                  </a:lnTo>
                  <a:lnTo>
                    <a:pt x="235" y="262"/>
                  </a:lnTo>
                  <a:lnTo>
                    <a:pt x="247" y="256"/>
                  </a:lnTo>
                  <a:lnTo>
                    <a:pt x="253" y="253"/>
                  </a:lnTo>
                  <a:lnTo>
                    <a:pt x="259" y="250"/>
                  </a:lnTo>
                  <a:lnTo>
                    <a:pt x="268" y="247"/>
                  </a:lnTo>
                  <a:lnTo>
                    <a:pt x="271" y="244"/>
                  </a:lnTo>
                  <a:lnTo>
                    <a:pt x="277" y="241"/>
                  </a:lnTo>
                  <a:lnTo>
                    <a:pt x="280" y="238"/>
                  </a:lnTo>
                  <a:lnTo>
                    <a:pt x="289" y="232"/>
                  </a:lnTo>
                  <a:lnTo>
                    <a:pt x="292" y="229"/>
                  </a:lnTo>
                  <a:lnTo>
                    <a:pt x="295" y="226"/>
                  </a:lnTo>
                  <a:lnTo>
                    <a:pt x="298" y="223"/>
                  </a:lnTo>
                  <a:lnTo>
                    <a:pt x="304" y="220"/>
                  </a:lnTo>
                  <a:lnTo>
                    <a:pt x="307" y="217"/>
                  </a:lnTo>
                  <a:lnTo>
                    <a:pt x="310" y="214"/>
                  </a:lnTo>
                  <a:lnTo>
                    <a:pt x="316" y="208"/>
                  </a:lnTo>
                  <a:lnTo>
                    <a:pt x="319" y="205"/>
                  </a:lnTo>
                  <a:lnTo>
                    <a:pt x="319" y="203"/>
                  </a:lnTo>
                  <a:lnTo>
                    <a:pt x="322" y="200"/>
                  </a:lnTo>
                  <a:lnTo>
                    <a:pt x="325" y="194"/>
                  </a:lnTo>
                  <a:lnTo>
                    <a:pt x="325" y="191"/>
                  </a:lnTo>
                  <a:lnTo>
                    <a:pt x="325" y="188"/>
                  </a:lnTo>
                  <a:lnTo>
                    <a:pt x="325" y="185"/>
                  </a:lnTo>
                  <a:lnTo>
                    <a:pt x="328" y="179"/>
                  </a:lnTo>
                  <a:lnTo>
                    <a:pt x="328" y="17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80805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4483" y="3101"/>
              <a:ext cx="308" cy="319"/>
            </a:xfrm>
            <a:custGeom>
              <a:avLst/>
              <a:gdLst>
                <a:gd name="T0" fmla="*/ 0 w 308"/>
                <a:gd name="T1" fmla="*/ 0 h 319"/>
                <a:gd name="T2" fmla="*/ 308 w 308"/>
                <a:gd name="T3" fmla="*/ 143 h 319"/>
                <a:gd name="T4" fmla="*/ 308 w 308"/>
                <a:gd name="T5" fmla="*/ 319 h 319"/>
                <a:gd name="T6" fmla="*/ 0 w 308"/>
                <a:gd name="T7" fmla="*/ 176 h 319"/>
                <a:gd name="T8" fmla="*/ 0 w 308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19">
                  <a:moveTo>
                    <a:pt x="0" y="0"/>
                  </a:moveTo>
                  <a:lnTo>
                    <a:pt x="308" y="143"/>
                  </a:lnTo>
                  <a:lnTo>
                    <a:pt x="308" y="319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5C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auto">
            <a:xfrm>
              <a:off x="4483" y="2937"/>
              <a:ext cx="636" cy="310"/>
            </a:xfrm>
            <a:custGeom>
              <a:avLst/>
              <a:gdLst>
                <a:gd name="T0" fmla="*/ 9 w 636"/>
                <a:gd name="T1" fmla="*/ 0 h 310"/>
                <a:gd name="T2" fmla="*/ 45 w 636"/>
                <a:gd name="T3" fmla="*/ 0 h 310"/>
                <a:gd name="T4" fmla="*/ 78 w 636"/>
                <a:gd name="T5" fmla="*/ 0 h 310"/>
                <a:gd name="T6" fmla="*/ 99 w 636"/>
                <a:gd name="T7" fmla="*/ 0 h 310"/>
                <a:gd name="T8" fmla="*/ 132 w 636"/>
                <a:gd name="T9" fmla="*/ 3 h 310"/>
                <a:gd name="T10" fmla="*/ 164 w 636"/>
                <a:gd name="T11" fmla="*/ 6 h 310"/>
                <a:gd name="T12" fmla="*/ 185 w 636"/>
                <a:gd name="T13" fmla="*/ 6 h 310"/>
                <a:gd name="T14" fmla="*/ 218 w 636"/>
                <a:gd name="T15" fmla="*/ 9 h 310"/>
                <a:gd name="T16" fmla="*/ 248 w 636"/>
                <a:gd name="T17" fmla="*/ 12 h 310"/>
                <a:gd name="T18" fmla="*/ 269 w 636"/>
                <a:gd name="T19" fmla="*/ 15 h 310"/>
                <a:gd name="T20" fmla="*/ 299 w 636"/>
                <a:gd name="T21" fmla="*/ 18 h 310"/>
                <a:gd name="T22" fmla="*/ 316 w 636"/>
                <a:gd name="T23" fmla="*/ 21 h 310"/>
                <a:gd name="T24" fmla="*/ 346 w 636"/>
                <a:gd name="T25" fmla="*/ 27 h 310"/>
                <a:gd name="T26" fmla="*/ 373 w 636"/>
                <a:gd name="T27" fmla="*/ 30 h 310"/>
                <a:gd name="T28" fmla="*/ 391 w 636"/>
                <a:gd name="T29" fmla="*/ 36 h 310"/>
                <a:gd name="T30" fmla="*/ 415 w 636"/>
                <a:gd name="T31" fmla="*/ 39 h 310"/>
                <a:gd name="T32" fmla="*/ 442 w 636"/>
                <a:gd name="T33" fmla="*/ 45 h 310"/>
                <a:gd name="T34" fmla="*/ 457 w 636"/>
                <a:gd name="T35" fmla="*/ 51 h 310"/>
                <a:gd name="T36" fmla="*/ 481 w 636"/>
                <a:gd name="T37" fmla="*/ 57 h 310"/>
                <a:gd name="T38" fmla="*/ 501 w 636"/>
                <a:gd name="T39" fmla="*/ 63 h 310"/>
                <a:gd name="T40" fmla="*/ 513 w 636"/>
                <a:gd name="T41" fmla="*/ 69 h 310"/>
                <a:gd name="T42" fmla="*/ 531 w 636"/>
                <a:gd name="T43" fmla="*/ 75 h 310"/>
                <a:gd name="T44" fmla="*/ 549 w 636"/>
                <a:gd name="T45" fmla="*/ 81 h 310"/>
                <a:gd name="T46" fmla="*/ 561 w 636"/>
                <a:gd name="T47" fmla="*/ 87 h 310"/>
                <a:gd name="T48" fmla="*/ 576 w 636"/>
                <a:gd name="T49" fmla="*/ 96 h 310"/>
                <a:gd name="T50" fmla="*/ 588 w 636"/>
                <a:gd name="T51" fmla="*/ 102 h 310"/>
                <a:gd name="T52" fmla="*/ 597 w 636"/>
                <a:gd name="T53" fmla="*/ 107 h 310"/>
                <a:gd name="T54" fmla="*/ 606 w 636"/>
                <a:gd name="T55" fmla="*/ 116 h 310"/>
                <a:gd name="T56" fmla="*/ 615 w 636"/>
                <a:gd name="T57" fmla="*/ 125 h 310"/>
                <a:gd name="T58" fmla="*/ 621 w 636"/>
                <a:gd name="T59" fmla="*/ 131 h 310"/>
                <a:gd name="T60" fmla="*/ 627 w 636"/>
                <a:gd name="T61" fmla="*/ 140 h 310"/>
                <a:gd name="T62" fmla="*/ 630 w 636"/>
                <a:gd name="T63" fmla="*/ 143 h 310"/>
                <a:gd name="T64" fmla="*/ 633 w 636"/>
                <a:gd name="T65" fmla="*/ 152 h 310"/>
                <a:gd name="T66" fmla="*/ 636 w 636"/>
                <a:gd name="T67" fmla="*/ 161 h 310"/>
                <a:gd name="T68" fmla="*/ 636 w 636"/>
                <a:gd name="T69" fmla="*/ 167 h 310"/>
                <a:gd name="T70" fmla="*/ 633 w 636"/>
                <a:gd name="T71" fmla="*/ 176 h 310"/>
                <a:gd name="T72" fmla="*/ 630 w 636"/>
                <a:gd name="T73" fmla="*/ 185 h 310"/>
                <a:gd name="T74" fmla="*/ 627 w 636"/>
                <a:gd name="T75" fmla="*/ 191 h 310"/>
                <a:gd name="T76" fmla="*/ 621 w 636"/>
                <a:gd name="T77" fmla="*/ 200 h 310"/>
                <a:gd name="T78" fmla="*/ 612 w 636"/>
                <a:gd name="T79" fmla="*/ 209 h 310"/>
                <a:gd name="T80" fmla="*/ 606 w 636"/>
                <a:gd name="T81" fmla="*/ 212 h 310"/>
                <a:gd name="T82" fmla="*/ 597 w 636"/>
                <a:gd name="T83" fmla="*/ 221 h 310"/>
                <a:gd name="T84" fmla="*/ 585 w 636"/>
                <a:gd name="T85" fmla="*/ 230 h 310"/>
                <a:gd name="T86" fmla="*/ 576 w 636"/>
                <a:gd name="T87" fmla="*/ 235 h 310"/>
                <a:gd name="T88" fmla="*/ 561 w 636"/>
                <a:gd name="T89" fmla="*/ 241 h 310"/>
                <a:gd name="T90" fmla="*/ 543 w 636"/>
                <a:gd name="T91" fmla="*/ 250 h 310"/>
                <a:gd name="T92" fmla="*/ 531 w 636"/>
                <a:gd name="T93" fmla="*/ 253 h 310"/>
                <a:gd name="T94" fmla="*/ 513 w 636"/>
                <a:gd name="T95" fmla="*/ 262 h 310"/>
                <a:gd name="T96" fmla="*/ 501 w 636"/>
                <a:gd name="T97" fmla="*/ 265 h 310"/>
                <a:gd name="T98" fmla="*/ 481 w 636"/>
                <a:gd name="T99" fmla="*/ 274 h 310"/>
                <a:gd name="T100" fmla="*/ 457 w 636"/>
                <a:gd name="T101" fmla="*/ 280 h 310"/>
                <a:gd name="T102" fmla="*/ 442 w 636"/>
                <a:gd name="T103" fmla="*/ 283 h 310"/>
                <a:gd name="T104" fmla="*/ 415 w 636"/>
                <a:gd name="T105" fmla="*/ 289 h 310"/>
                <a:gd name="T106" fmla="*/ 391 w 636"/>
                <a:gd name="T107" fmla="*/ 295 h 310"/>
                <a:gd name="T108" fmla="*/ 373 w 636"/>
                <a:gd name="T109" fmla="*/ 298 h 310"/>
                <a:gd name="T110" fmla="*/ 346 w 636"/>
                <a:gd name="T111" fmla="*/ 304 h 310"/>
                <a:gd name="T112" fmla="*/ 316 w 636"/>
                <a:gd name="T113" fmla="*/ 307 h 310"/>
                <a:gd name="T114" fmla="*/ 0 w 636"/>
                <a:gd name="T115" fmla="*/ 16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6" h="310">
                  <a:moveTo>
                    <a:pt x="0" y="0"/>
                  </a:moveTo>
                  <a:lnTo>
                    <a:pt x="9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20" y="3"/>
                  </a:lnTo>
                  <a:lnTo>
                    <a:pt x="132" y="3"/>
                  </a:lnTo>
                  <a:lnTo>
                    <a:pt x="144" y="3"/>
                  </a:lnTo>
                  <a:lnTo>
                    <a:pt x="164" y="6"/>
                  </a:lnTo>
                  <a:lnTo>
                    <a:pt x="173" y="6"/>
                  </a:lnTo>
                  <a:lnTo>
                    <a:pt x="185" y="6"/>
                  </a:lnTo>
                  <a:lnTo>
                    <a:pt x="206" y="9"/>
                  </a:lnTo>
                  <a:lnTo>
                    <a:pt x="218" y="9"/>
                  </a:lnTo>
                  <a:lnTo>
                    <a:pt x="227" y="9"/>
                  </a:lnTo>
                  <a:lnTo>
                    <a:pt x="248" y="12"/>
                  </a:lnTo>
                  <a:lnTo>
                    <a:pt x="257" y="15"/>
                  </a:lnTo>
                  <a:lnTo>
                    <a:pt x="269" y="15"/>
                  </a:lnTo>
                  <a:lnTo>
                    <a:pt x="278" y="15"/>
                  </a:lnTo>
                  <a:lnTo>
                    <a:pt x="299" y="18"/>
                  </a:lnTo>
                  <a:lnTo>
                    <a:pt x="308" y="21"/>
                  </a:lnTo>
                  <a:lnTo>
                    <a:pt x="316" y="21"/>
                  </a:lnTo>
                  <a:lnTo>
                    <a:pt x="337" y="24"/>
                  </a:lnTo>
                  <a:lnTo>
                    <a:pt x="346" y="27"/>
                  </a:lnTo>
                  <a:lnTo>
                    <a:pt x="355" y="27"/>
                  </a:lnTo>
                  <a:lnTo>
                    <a:pt x="373" y="30"/>
                  </a:lnTo>
                  <a:lnTo>
                    <a:pt x="382" y="33"/>
                  </a:lnTo>
                  <a:lnTo>
                    <a:pt x="391" y="36"/>
                  </a:lnTo>
                  <a:lnTo>
                    <a:pt x="409" y="39"/>
                  </a:lnTo>
                  <a:lnTo>
                    <a:pt x="415" y="39"/>
                  </a:lnTo>
                  <a:lnTo>
                    <a:pt x="424" y="42"/>
                  </a:lnTo>
                  <a:lnTo>
                    <a:pt x="442" y="45"/>
                  </a:lnTo>
                  <a:lnTo>
                    <a:pt x="448" y="48"/>
                  </a:lnTo>
                  <a:lnTo>
                    <a:pt x="457" y="51"/>
                  </a:lnTo>
                  <a:lnTo>
                    <a:pt x="472" y="54"/>
                  </a:lnTo>
                  <a:lnTo>
                    <a:pt x="481" y="57"/>
                  </a:lnTo>
                  <a:lnTo>
                    <a:pt x="486" y="60"/>
                  </a:lnTo>
                  <a:lnTo>
                    <a:pt x="501" y="63"/>
                  </a:lnTo>
                  <a:lnTo>
                    <a:pt x="507" y="66"/>
                  </a:lnTo>
                  <a:lnTo>
                    <a:pt x="513" y="69"/>
                  </a:lnTo>
                  <a:lnTo>
                    <a:pt x="525" y="72"/>
                  </a:lnTo>
                  <a:lnTo>
                    <a:pt x="531" y="75"/>
                  </a:lnTo>
                  <a:lnTo>
                    <a:pt x="537" y="78"/>
                  </a:lnTo>
                  <a:lnTo>
                    <a:pt x="549" y="81"/>
                  </a:lnTo>
                  <a:lnTo>
                    <a:pt x="555" y="84"/>
                  </a:lnTo>
                  <a:lnTo>
                    <a:pt x="561" y="87"/>
                  </a:lnTo>
                  <a:lnTo>
                    <a:pt x="570" y="93"/>
                  </a:lnTo>
                  <a:lnTo>
                    <a:pt x="576" y="96"/>
                  </a:lnTo>
                  <a:lnTo>
                    <a:pt x="579" y="99"/>
                  </a:lnTo>
                  <a:lnTo>
                    <a:pt x="588" y="102"/>
                  </a:lnTo>
                  <a:lnTo>
                    <a:pt x="594" y="104"/>
                  </a:lnTo>
                  <a:lnTo>
                    <a:pt x="597" y="107"/>
                  </a:lnTo>
                  <a:lnTo>
                    <a:pt x="603" y="113"/>
                  </a:lnTo>
                  <a:lnTo>
                    <a:pt x="606" y="116"/>
                  </a:lnTo>
                  <a:lnTo>
                    <a:pt x="612" y="119"/>
                  </a:lnTo>
                  <a:lnTo>
                    <a:pt x="615" y="125"/>
                  </a:lnTo>
                  <a:lnTo>
                    <a:pt x="618" y="128"/>
                  </a:lnTo>
                  <a:lnTo>
                    <a:pt x="621" y="131"/>
                  </a:lnTo>
                  <a:lnTo>
                    <a:pt x="624" y="134"/>
                  </a:lnTo>
                  <a:lnTo>
                    <a:pt x="627" y="140"/>
                  </a:lnTo>
                  <a:lnTo>
                    <a:pt x="630" y="143"/>
                  </a:lnTo>
                  <a:lnTo>
                    <a:pt x="630" y="143"/>
                  </a:lnTo>
                  <a:lnTo>
                    <a:pt x="633" y="149"/>
                  </a:lnTo>
                  <a:lnTo>
                    <a:pt x="633" y="152"/>
                  </a:lnTo>
                  <a:lnTo>
                    <a:pt x="633" y="155"/>
                  </a:lnTo>
                  <a:lnTo>
                    <a:pt x="636" y="161"/>
                  </a:lnTo>
                  <a:lnTo>
                    <a:pt x="636" y="164"/>
                  </a:lnTo>
                  <a:lnTo>
                    <a:pt x="636" y="167"/>
                  </a:lnTo>
                  <a:lnTo>
                    <a:pt x="633" y="173"/>
                  </a:lnTo>
                  <a:lnTo>
                    <a:pt x="633" y="176"/>
                  </a:lnTo>
                  <a:lnTo>
                    <a:pt x="633" y="179"/>
                  </a:lnTo>
                  <a:lnTo>
                    <a:pt x="630" y="185"/>
                  </a:lnTo>
                  <a:lnTo>
                    <a:pt x="630" y="188"/>
                  </a:lnTo>
                  <a:lnTo>
                    <a:pt x="627" y="191"/>
                  </a:lnTo>
                  <a:lnTo>
                    <a:pt x="624" y="197"/>
                  </a:lnTo>
                  <a:lnTo>
                    <a:pt x="621" y="200"/>
                  </a:lnTo>
                  <a:lnTo>
                    <a:pt x="618" y="203"/>
                  </a:lnTo>
                  <a:lnTo>
                    <a:pt x="612" y="209"/>
                  </a:lnTo>
                  <a:lnTo>
                    <a:pt x="612" y="212"/>
                  </a:lnTo>
                  <a:lnTo>
                    <a:pt x="606" y="212"/>
                  </a:lnTo>
                  <a:lnTo>
                    <a:pt x="600" y="218"/>
                  </a:lnTo>
                  <a:lnTo>
                    <a:pt x="597" y="221"/>
                  </a:lnTo>
                  <a:lnTo>
                    <a:pt x="594" y="224"/>
                  </a:lnTo>
                  <a:lnTo>
                    <a:pt x="585" y="230"/>
                  </a:lnTo>
                  <a:lnTo>
                    <a:pt x="579" y="233"/>
                  </a:lnTo>
                  <a:lnTo>
                    <a:pt x="576" y="235"/>
                  </a:lnTo>
                  <a:lnTo>
                    <a:pt x="567" y="238"/>
                  </a:lnTo>
                  <a:lnTo>
                    <a:pt x="561" y="241"/>
                  </a:lnTo>
                  <a:lnTo>
                    <a:pt x="555" y="244"/>
                  </a:lnTo>
                  <a:lnTo>
                    <a:pt x="543" y="250"/>
                  </a:lnTo>
                  <a:lnTo>
                    <a:pt x="537" y="253"/>
                  </a:lnTo>
                  <a:lnTo>
                    <a:pt x="531" y="253"/>
                  </a:lnTo>
                  <a:lnTo>
                    <a:pt x="519" y="259"/>
                  </a:lnTo>
                  <a:lnTo>
                    <a:pt x="513" y="262"/>
                  </a:lnTo>
                  <a:lnTo>
                    <a:pt x="507" y="265"/>
                  </a:lnTo>
                  <a:lnTo>
                    <a:pt x="501" y="265"/>
                  </a:lnTo>
                  <a:lnTo>
                    <a:pt x="486" y="271"/>
                  </a:lnTo>
                  <a:lnTo>
                    <a:pt x="481" y="274"/>
                  </a:lnTo>
                  <a:lnTo>
                    <a:pt x="472" y="274"/>
                  </a:lnTo>
                  <a:lnTo>
                    <a:pt x="457" y="280"/>
                  </a:lnTo>
                  <a:lnTo>
                    <a:pt x="448" y="280"/>
                  </a:lnTo>
                  <a:lnTo>
                    <a:pt x="442" y="283"/>
                  </a:lnTo>
                  <a:lnTo>
                    <a:pt x="424" y="286"/>
                  </a:lnTo>
                  <a:lnTo>
                    <a:pt x="415" y="289"/>
                  </a:lnTo>
                  <a:lnTo>
                    <a:pt x="409" y="292"/>
                  </a:lnTo>
                  <a:lnTo>
                    <a:pt x="391" y="295"/>
                  </a:lnTo>
                  <a:lnTo>
                    <a:pt x="382" y="298"/>
                  </a:lnTo>
                  <a:lnTo>
                    <a:pt x="373" y="298"/>
                  </a:lnTo>
                  <a:lnTo>
                    <a:pt x="355" y="301"/>
                  </a:lnTo>
                  <a:lnTo>
                    <a:pt x="346" y="304"/>
                  </a:lnTo>
                  <a:lnTo>
                    <a:pt x="337" y="304"/>
                  </a:lnTo>
                  <a:lnTo>
                    <a:pt x="316" y="307"/>
                  </a:lnTo>
                  <a:lnTo>
                    <a:pt x="308" y="310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7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auto">
            <a:xfrm>
              <a:off x="3544" y="3125"/>
              <a:ext cx="942" cy="342"/>
            </a:xfrm>
            <a:custGeom>
              <a:avLst/>
              <a:gdLst>
                <a:gd name="T0" fmla="*/ 913 w 942"/>
                <a:gd name="T1" fmla="*/ 149 h 342"/>
                <a:gd name="T2" fmla="*/ 874 w 942"/>
                <a:gd name="T3" fmla="*/ 155 h 342"/>
                <a:gd name="T4" fmla="*/ 832 w 942"/>
                <a:gd name="T5" fmla="*/ 158 h 342"/>
                <a:gd name="T6" fmla="*/ 787 w 942"/>
                <a:gd name="T7" fmla="*/ 161 h 342"/>
                <a:gd name="T8" fmla="*/ 746 w 942"/>
                <a:gd name="T9" fmla="*/ 164 h 342"/>
                <a:gd name="T10" fmla="*/ 713 w 942"/>
                <a:gd name="T11" fmla="*/ 164 h 342"/>
                <a:gd name="T12" fmla="*/ 668 w 942"/>
                <a:gd name="T13" fmla="*/ 167 h 342"/>
                <a:gd name="T14" fmla="*/ 623 w 942"/>
                <a:gd name="T15" fmla="*/ 167 h 342"/>
                <a:gd name="T16" fmla="*/ 579 w 942"/>
                <a:gd name="T17" fmla="*/ 167 h 342"/>
                <a:gd name="T18" fmla="*/ 534 w 942"/>
                <a:gd name="T19" fmla="*/ 164 h 342"/>
                <a:gd name="T20" fmla="*/ 492 w 942"/>
                <a:gd name="T21" fmla="*/ 161 h 342"/>
                <a:gd name="T22" fmla="*/ 447 w 942"/>
                <a:gd name="T23" fmla="*/ 158 h 342"/>
                <a:gd name="T24" fmla="*/ 406 w 942"/>
                <a:gd name="T25" fmla="*/ 155 h 342"/>
                <a:gd name="T26" fmla="*/ 367 w 942"/>
                <a:gd name="T27" fmla="*/ 152 h 342"/>
                <a:gd name="T28" fmla="*/ 325 w 942"/>
                <a:gd name="T29" fmla="*/ 146 h 342"/>
                <a:gd name="T30" fmla="*/ 289 w 942"/>
                <a:gd name="T31" fmla="*/ 140 h 342"/>
                <a:gd name="T32" fmla="*/ 254 w 942"/>
                <a:gd name="T33" fmla="*/ 134 h 342"/>
                <a:gd name="T34" fmla="*/ 218 w 942"/>
                <a:gd name="T35" fmla="*/ 125 h 342"/>
                <a:gd name="T36" fmla="*/ 185 w 942"/>
                <a:gd name="T37" fmla="*/ 116 h 342"/>
                <a:gd name="T38" fmla="*/ 155 w 942"/>
                <a:gd name="T39" fmla="*/ 110 h 342"/>
                <a:gd name="T40" fmla="*/ 128 w 942"/>
                <a:gd name="T41" fmla="*/ 101 h 342"/>
                <a:gd name="T42" fmla="*/ 101 w 942"/>
                <a:gd name="T43" fmla="*/ 89 h 342"/>
                <a:gd name="T44" fmla="*/ 78 w 942"/>
                <a:gd name="T45" fmla="*/ 80 h 342"/>
                <a:gd name="T46" fmla="*/ 60 w 942"/>
                <a:gd name="T47" fmla="*/ 71 h 342"/>
                <a:gd name="T48" fmla="*/ 42 w 942"/>
                <a:gd name="T49" fmla="*/ 59 h 342"/>
                <a:gd name="T50" fmla="*/ 27 w 942"/>
                <a:gd name="T51" fmla="*/ 47 h 342"/>
                <a:gd name="T52" fmla="*/ 15 w 942"/>
                <a:gd name="T53" fmla="*/ 39 h 342"/>
                <a:gd name="T54" fmla="*/ 6 w 942"/>
                <a:gd name="T55" fmla="*/ 27 h 342"/>
                <a:gd name="T56" fmla="*/ 3 w 942"/>
                <a:gd name="T57" fmla="*/ 15 h 342"/>
                <a:gd name="T58" fmla="*/ 0 w 942"/>
                <a:gd name="T59" fmla="*/ 3 h 342"/>
                <a:gd name="T60" fmla="*/ 0 w 942"/>
                <a:gd name="T61" fmla="*/ 179 h 342"/>
                <a:gd name="T62" fmla="*/ 3 w 942"/>
                <a:gd name="T63" fmla="*/ 190 h 342"/>
                <a:gd name="T64" fmla="*/ 6 w 942"/>
                <a:gd name="T65" fmla="*/ 202 h 342"/>
                <a:gd name="T66" fmla="*/ 15 w 942"/>
                <a:gd name="T67" fmla="*/ 214 h 342"/>
                <a:gd name="T68" fmla="*/ 27 w 942"/>
                <a:gd name="T69" fmla="*/ 223 h 342"/>
                <a:gd name="T70" fmla="*/ 42 w 942"/>
                <a:gd name="T71" fmla="*/ 235 h 342"/>
                <a:gd name="T72" fmla="*/ 60 w 942"/>
                <a:gd name="T73" fmla="*/ 247 h 342"/>
                <a:gd name="T74" fmla="*/ 78 w 942"/>
                <a:gd name="T75" fmla="*/ 256 h 342"/>
                <a:gd name="T76" fmla="*/ 101 w 942"/>
                <a:gd name="T77" fmla="*/ 265 h 342"/>
                <a:gd name="T78" fmla="*/ 128 w 942"/>
                <a:gd name="T79" fmla="*/ 277 h 342"/>
                <a:gd name="T80" fmla="*/ 155 w 942"/>
                <a:gd name="T81" fmla="*/ 286 h 342"/>
                <a:gd name="T82" fmla="*/ 185 w 942"/>
                <a:gd name="T83" fmla="*/ 292 h 342"/>
                <a:gd name="T84" fmla="*/ 218 w 942"/>
                <a:gd name="T85" fmla="*/ 301 h 342"/>
                <a:gd name="T86" fmla="*/ 254 w 942"/>
                <a:gd name="T87" fmla="*/ 310 h 342"/>
                <a:gd name="T88" fmla="*/ 289 w 942"/>
                <a:gd name="T89" fmla="*/ 315 h 342"/>
                <a:gd name="T90" fmla="*/ 325 w 942"/>
                <a:gd name="T91" fmla="*/ 321 h 342"/>
                <a:gd name="T92" fmla="*/ 367 w 942"/>
                <a:gd name="T93" fmla="*/ 327 h 342"/>
                <a:gd name="T94" fmla="*/ 406 w 942"/>
                <a:gd name="T95" fmla="*/ 330 h 342"/>
                <a:gd name="T96" fmla="*/ 447 w 942"/>
                <a:gd name="T97" fmla="*/ 333 h 342"/>
                <a:gd name="T98" fmla="*/ 492 w 942"/>
                <a:gd name="T99" fmla="*/ 336 h 342"/>
                <a:gd name="T100" fmla="*/ 534 w 942"/>
                <a:gd name="T101" fmla="*/ 339 h 342"/>
                <a:gd name="T102" fmla="*/ 579 w 942"/>
                <a:gd name="T103" fmla="*/ 342 h 342"/>
                <a:gd name="T104" fmla="*/ 623 w 942"/>
                <a:gd name="T105" fmla="*/ 342 h 342"/>
                <a:gd name="T106" fmla="*/ 668 w 942"/>
                <a:gd name="T107" fmla="*/ 342 h 342"/>
                <a:gd name="T108" fmla="*/ 713 w 942"/>
                <a:gd name="T109" fmla="*/ 339 h 342"/>
                <a:gd name="T110" fmla="*/ 746 w 942"/>
                <a:gd name="T111" fmla="*/ 339 h 342"/>
                <a:gd name="T112" fmla="*/ 787 w 942"/>
                <a:gd name="T113" fmla="*/ 336 h 342"/>
                <a:gd name="T114" fmla="*/ 832 w 942"/>
                <a:gd name="T115" fmla="*/ 333 h 342"/>
                <a:gd name="T116" fmla="*/ 874 w 942"/>
                <a:gd name="T117" fmla="*/ 330 h 342"/>
                <a:gd name="T118" fmla="*/ 913 w 942"/>
                <a:gd name="T119" fmla="*/ 324 h 342"/>
                <a:gd name="T120" fmla="*/ 942 w 942"/>
                <a:gd name="T121" fmla="*/ 14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2" h="342">
                  <a:moveTo>
                    <a:pt x="942" y="146"/>
                  </a:moveTo>
                  <a:lnTo>
                    <a:pt x="933" y="146"/>
                  </a:lnTo>
                  <a:lnTo>
                    <a:pt x="913" y="149"/>
                  </a:lnTo>
                  <a:lnTo>
                    <a:pt x="904" y="152"/>
                  </a:lnTo>
                  <a:lnTo>
                    <a:pt x="892" y="152"/>
                  </a:lnTo>
                  <a:lnTo>
                    <a:pt x="874" y="155"/>
                  </a:lnTo>
                  <a:lnTo>
                    <a:pt x="862" y="155"/>
                  </a:lnTo>
                  <a:lnTo>
                    <a:pt x="853" y="155"/>
                  </a:lnTo>
                  <a:lnTo>
                    <a:pt x="832" y="158"/>
                  </a:lnTo>
                  <a:lnTo>
                    <a:pt x="820" y="158"/>
                  </a:lnTo>
                  <a:lnTo>
                    <a:pt x="808" y="161"/>
                  </a:lnTo>
                  <a:lnTo>
                    <a:pt x="787" y="161"/>
                  </a:lnTo>
                  <a:lnTo>
                    <a:pt x="778" y="161"/>
                  </a:lnTo>
                  <a:lnTo>
                    <a:pt x="766" y="164"/>
                  </a:lnTo>
                  <a:lnTo>
                    <a:pt x="746" y="164"/>
                  </a:lnTo>
                  <a:lnTo>
                    <a:pt x="734" y="164"/>
                  </a:lnTo>
                  <a:lnTo>
                    <a:pt x="722" y="164"/>
                  </a:lnTo>
                  <a:lnTo>
                    <a:pt x="713" y="164"/>
                  </a:lnTo>
                  <a:lnTo>
                    <a:pt x="689" y="167"/>
                  </a:lnTo>
                  <a:lnTo>
                    <a:pt x="680" y="167"/>
                  </a:lnTo>
                  <a:lnTo>
                    <a:pt x="668" y="167"/>
                  </a:lnTo>
                  <a:lnTo>
                    <a:pt x="644" y="167"/>
                  </a:lnTo>
                  <a:lnTo>
                    <a:pt x="635" y="167"/>
                  </a:lnTo>
                  <a:lnTo>
                    <a:pt x="623" y="167"/>
                  </a:lnTo>
                  <a:lnTo>
                    <a:pt x="602" y="167"/>
                  </a:lnTo>
                  <a:lnTo>
                    <a:pt x="590" y="167"/>
                  </a:lnTo>
                  <a:lnTo>
                    <a:pt x="579" y="167"/>
                  </a:lnTo>
                  <a:lnTo>
                    <a:pt x="558" y="164"/>
                  </a:lnTo>
                  <a:lnTo>
                    <a:pt x="546" y="164"/>
                  </a:lnTo>
                  <a:lnTo>
                    <a:pt x="534" y="164"/>
                  </a:lnTo>
                  <a:lnTo>
                    <a:pt x="513" y="164"/>
                  </a:lnTo>
                  <a:lnTo>
                    <a:pt x="501" y="164"/>
                  </a:lnTo>
                  <a:lnTo>
                    <a:pt x="492" y="161"/>
                  </a:lnTo>
                  <a:lnTo>
                    <a:pt x="471" y="161"/>
                  </a:lnTo>
                  <a:lnTo>
                    <a:pt x="459" y="161"/>
                  </a:lnTo>
                  <a:lnTo>
                    <a:pt x="447" y="158"/>
                  </a:lnTo>
                  <a:lnTo>
                    <a:pt x="426" y="158"/>
                  </a:lnTo>
                  <a:lnTo>
                    <a:pt x="418" y="155"/>
                  </a:lnTo>
                  <a:lnTo>
                    <a:pt x="406" y="155"/>
                  </a:lnTo>
                  <a:lnTo>
                    <a:pt x="388" y="152"/>
                  </a:lnTo>
                  <a:lnTo>
                    <a:pt x="376" y="152"/>
                  </a:lnTo>
                  <a:lnTo>
                    <a:pt x="367" y="152"/>
                  </a:lnTo>
                  <a:lnTo>
                    <a:pt x="346" y="149"/>
                  </a:lnTo>
                  <a:lnTo>
                    <a:pt x="337" y="146"/>
                  </a:lnTo>
                  <a:lnTo>
                    <a:pt x="325" y="146"/>
                  </a:lnTo>
                  <a:lnTo>
                    <a:pt x="307" y="143"/>
                  </a:lnTo>
                  <a:lnTo>
                    <a:pt x="298" y="140"/>
                  </a:lnTo>
                  <a:lnTo>
                    <a:pt x="289" y="140"/>
                  </a:lnTo>
                  <a:lnTo>
                    <a:pt x="280" y="137"/>
                  </a:lnTo>
                  <a:lnTo>
                    <a:pt x="262" y="134"/>
                  </a:lnTo>
                  <a:lnTo>
                    <a:pt x="254" y="134"/>
                  </a:lnTo>
                  <a:lnTo>
                    <a:pt x="245" y="131"/>
                  </a:lnTo>
                  <a:lnTo>
                    <a:pt x="227" y="128"/>
                  </a:lnTo>
                  <a:lnTo>
                    <a:pt x="218" y="125"/>
                  </a:lnTo>
                  <a:lnTo>
                    <a:pt x="209" y="122"/>
                  </a:lnTo>
                  <a:lnTo>
                    <a:pt x="194" y="119"/>
                  </a:lnTo>
                  <a:lnTo>
                    <a:pt x="185" y="116"/>
                  </a:lnTo>
                  <a:lnTo>
                    <a:pt x="179" y="116"/>
                  </a:lnTo>
                  <a:lnTo>
                    <a:pt x="161" y="110"/>
                  </a:lnTo>
                  <a:lnTo>
                    <a:pt x="155" y="110"/>
                  </a:lnTo>
                  <a:lnTo>
                    <a:pt x="149" y="107"/>
                  </a:lnTo>
                  <a:lnTo>
                    <a:pt x="134" y="101"/>
                  </a:lnTo>
                  <a:lnTo>
                    <a:pt x="128" y="101"/>
                  </a:lnTo>
                  <a:lnTo>
                    <a:pt x="119" y="98"/>
                  </a:lnTo>
                  <a:lnTo>
                    <a:pt x="107" y="92"/>
                  </a:lnTo>
                  <a:lnTo>
                    <a:pt x="101" y="89"/>
                  </a:lnTo>
                  <a:lnTo>
                    <a:pt x="95" y="89"/>
                  </a:lnTo>
                  <a:lnTo>
                    <a:pt x="84" y="83"/>
                  </a:lnTo>
                  <a:lnTo>
                    <a:pt x="78" y="80"/>
                  </a:lnTo>
                  <a:lnTo>
                    <a:pt x="75" y="77"/>
                  </a:lnTo>
                  <a:lnTo>
                    <a:pt x="63" y="74"/>
                  </a:lnTo>
                  <a:lnTo>
                    <a:pt x="60" y="71"/>
                  </a:lnTo>
                  <a:lnTo>
                    <a:pt x="54" y="68"/>
                  </a:lnTo>
                  <a:lnTo>
                    <a:pt x="45" y="62"/>
                  </a:lnTo>
                  <a:lnTo>
                    <a:pt x="42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1" y="45"/>
                  </a:lnTo>
                  <a:lnTo>
                    <a:pt x="15" y="39"/>
                  </a:lnTo>
                  <a:lnTo>
                    <a:pt x="12" y="36"/>
                  </a:lnTo>
                  <a:lnTo>
                    <a:pt x="12" y="33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176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0" y="187"/>
                  </a:lnTo>
                  <a:lnTo>
                    <a:pt x="3" y="190"/>
                  </a:lnTo>
                  <a:lnTo>
                    <a:pt x="3" y="196"/>
                  </a:lnTo>
                  <a:lnTo>
                    <a:pt x="6" y="199"/>
                  </a:lnTo>
                  <a:lnTo>
                    <a:pt x="6" y="202"/>
                  </a:lnTo>
                  <a:lnTo>
                    <a:pt x="12" y="208"/>
                  </a:lnTo>
                  <a:lnTo>
                    <a:pt x="12" y="211"/>
                  </a:lnTo>
                  <a:lnTo>
                    <a:pt x="15" y="214"/>
                  </a:lnTo>
                  <a:lnTo>
                    <a:pt x="21" y="220"/>
                  </a:lnTo>
                  <a:lnTo>
                    <a:pt x="24" y="223"/>
                  </a:lnTo>
                  <a:lnTo>
                    <a:pt x="27" y="223"/>
                  </a:lnTo>
                  <a:lnTo>
                    <a:pt x="33" y="229"/>
                  </a:lnTo>
                  <a:lnTo>
                    <a:pt x="39" y="232"/>
                  </a:lnTo>
                  <a:lnTo>
                    <a:pt x="42" y="235"/>
                  </a:lnTo>
                  <a:lnTo>
                    <a:pt x="45" y="238"/>
                  </a:lnTo>
                  <a:lnTo>
                    <a:pt x="54" y="244"/>
                  </a:lnTo>
                  <a:lnTo>
                    <a:pt x="60" y="247"/>
                  </a:lnTo>
                  <a:lnTo>
                    <a:pt x="63" y="250"/>
                  </a:lnTo>
                  <a:lnTo>
                    <a:pt x="75" y="253"/>
                  </a:lnTo>
                  <a:lnTo>
                    <a:pt x="78" y="256"/>
                  </a:lnTo>
                  <a:lnTo>
                    <a:pt x="84" y="259"/>
                  </a:lnTo>
                  <a:lnTo>
                    <a:pt x="95" y="265"/>
                  </a:lnTo>
                  <a:lnTo>
                    <a:pt x="101" y="265"/>
                  </a:lnTo>
                  <a:lnTo>
                    <a:pt x="107" y="268"/>
                  </a:lnTo>
                  <a:lnTo>
                    <a:pt x="119" y="274"/>
                  </a:lnTo>
                  <a:lnTo>
                    <a:pt x="128" y="277"/>
                  </a:lnTo>
                  <a:lnTo>
                    <a:pt x="134" y="277"/>
                  </a:lnTo>
                  <a:lnTo>
                    <a:pt x="149" y="283"/>
                  </a:lnTo>
                  <a:lnTo>
                    <a:pt x="155" y="286"/>
                  </a:lnTo>
                  <a:lnTo>
                    <a:pt x="161" y="286"/>
                  </a:lnTo>
                  <a:lnTo>
                    <a:pt x="179" y="292"/>
                  </a:lnTo>
                  <a:lnTo>
                    <a:pt x="185" y="292"/>
                  </a:lnTo>
                  <a:lnTo>
                    <a:pt x="194" y="295"/>
                  </a:lnTo>
                  <a:lnTo>
                    <a:pt x="209" y="298"/>
                  </a:lnTo>
                  <a:lnTo>
                    <a:pt x="218" y="301"/>
                  </a:lnTo>
                  <a:lnTo>
                    <a:pt x="227" y="304"/>
                  </a:lnTo>
                  <a:lnTo>
                    <a:pt x="245" y="307"/>
                  </a:lnTo>
                  <a:lnTo>
                    <a:pt x="254" y="310"/>
                  </a:lnTo>
                  <a:lnTo>
                    <a:pt x="262" y="310"/>
                  </a:lnTo>
                  <a:lnTo>
                    <a:pt x="280" y="313"/>
                  </a:lnTo>
                  <a:lnTo>
                    <a:pt x="289" y="315"/>
                  </a:lnTo>
                  <a:lnTo>
                    <a:pt x="298" y="315"/>
                  </a:lnTo>
                  <a:lnTo>
                    <a:pt x="307" y="318"/>
                  </a:lnTo>
                  <a:lnTo>
                    <a:pt x="325" y="321"/>
                  </a:lnTo>
                  <a:lnTo>
                    <a:pt x="337" y="321"/>
                  </a:lnTo>
                  <a:lnTo>
                    <a:pt x="346" y="324"/>
                  </a:lnTo>
                  <a:lnTo>
                    <a:pt x="367" y="327"/>
                  </a:lnTo>
                  <a:lnTo>
                    <a:pt x="376" y="327"/>
                  </a:lnTo>
                  <a:lnTo>
                    <a:pt x="388" y="327"/>
                  </a:lnTo>
                  <a:lnTo>
                    <a:pt x="406" y="330"/>
                  </a:lnTo>
                  <a:lnTo>
                    <a:pt x="418" y="330"/>
                  </a:lnTo>
                  <a:lnTo>
                    <a:pt x="426" y="333"/>
                  </a:lnTo>
                  <a:lnTo>
                    <a:pt x="447" y="333"/>
                  </a:lnTo>
                  <a:lnTo>
                    <a:pt x="459" y="336"/>
                  </a:lnTo>
                  <a:lnTo>
                    <a:pt x="471" y="336"/>
                  </a:lnTo>
                  <a:lnTo>
                    <a:pt x="492" y="336"/>
                  </a:lnTo>
                  <a:lnTo>
                    <a:pt x="501" y="339"/>
                  </a:lnTo>
                  <a:lnTo>
                    <a:pt x="513" y="339"/>
                  </a:lnTo>
                  <a:lnTo>
                    <a:pt x="534" y="339"/>
                  </a:lnTo>
                  <a:lnTo>
                    <a:pt x="546" y="339"/>
                  </a:lnTo>
                  <a:lnTo>
                    <a:pt x="558" y="339"/>
                  </a:lnTo>
                  <a:lnTo>
                    <a:pt x="579" y="342"/>
                  </a:lnTo>
                  <a:lnTo>
                    <a:pt x="590" y="342"/>
                  </a:lnTo>
                  <a:lnTo>
                    <a:pt x="602" y="342"/>
                  </a:lnTo>
                  <a:lnTo>
                    <a:pt x="623" y="342"/>
                  </a:lnTo>
                  <a:lnTo>
                    <a:pt x="635" y="342"/>
                  </a:lnTo>
                  <a:lnTo>
                    <a:pt x="644" y="342"/>
                  </a:lnTo>
                  <a:lnTo>
                    <a:pt x="668" y="342"/>
                  </a:lnTo>
                  <a:lnTo>
                    <a:pt x="680" y="342"/>
                  </a:lnTo>
                  <a:lnTo>
                    <a:pt x="689" y="342"/>
                  </a:lnTo>
                  <a:lnTo>
                    <a:pt x="713" y="339"/>
                  </a:lnTo>
                  <a:lnTo>
                    <a:pt x="722" y="339"/>
                  </a:lnTo>
                  <a:lnTo>
                    <a:pt x="734" y="339"/>
                  </a:lnTo>
                  <a:lnTo>
                    <a:pt x="746" y="339"/>
                  </a:lnTo>
                  <a:lnTo>
                    <a:pt x="766" y="339"/>
                  </a:lnTo>
                  <a:lnTo>
                    <a:pt x="778" y="336"/>
                  </a:lnTo>
                  <a:lnTo>
                    <a:pt x="787" y="336"/>
                  </a:lnTo>
                  <a:lnTo>
                    <a:pt x="808" y="336"/>
                  </a:lnTo>
                  <a:lnTo>
                    <a:pt x="820" y="333"/>
                  </a:lnTo>
                  <a:lnTo>
                    <a:pt x="832" y="333"/>
                  </a:lnTo>
                  <a:lnTo>
                    <a:pt x="853" y="330"/>
                  </a:lnTo>
                  <a:lnTo>
                    <a:pt x="862" y="330"/>
                  </a:lnTo>
                  <a:lnTo>
                    <a:pt x="874" y="330"/>
                  </a:lnTo>
                  <a:lnTo>
                    <a:pt x="892" y="327"/>
                  </a:lnTo>
                  <a:lnTo>
                    <a:pt x="904" y="327"/>
                  </a:lnTo>
                  <a:lnTo>
                    <a:pt x="913" y="324"/>
                  </a:lnTo>
                  <a:lnTo>
                    <a:pt x="933" y="321"/>
                  </a:lnTo>
                  <a:lnTo>
                    <a:pt x="942" y="321"/>
                  </a:lnTo>
                  <a:lnTo>
                    <a:pt x="942" y="146"/>
                  </a:lnTo>
                  <a:close/>
                </a:path>
              </a:pathLst>
            </a:custGeom>
            <a:solidFill>
              <a:srgbClr val="000080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3544" y="2961"/>
              <a:ext cx="942" cy="331"/>
            </a:xfrm>
            <a:custGeom>
              <a:avLst/>
              <a:gdLst>
                <a:gd name="T0" fmla="*/ 913 w 942"/>
                <a:gd name="T1" fmla="*/ 313 h 331"/>
                <a:gd name="T2" fmla="*/ 874 w 942"/>
                <a:gd name="T3" fmla="*/ 319 h 331"/>
                <a:gd name="T4" fmla="*/ 832 w 942"/>
                <a:gd name="T5" fmla="*/ 322 h 331"/>
                <a:gd name="T6" fmla="*/ 799 w 942"/>
                <a:gd name="T7" fmla="*/ 325 h 331"/>
                <a:gd name="T8" fmla="*/ 755 w 942"/>
                <a:gd name="T9" fmla="*/ 328 h 331"/>
                <a:gd name="T10" fmla="*/ 713 w 942"/>
                <a:gd name="T11" fmla="*/ 328 h 331"/>
                <a:gd name="T12" fmla="*/ 668 w 942"/>
                <a:gd name="T13" fmla="*/ 331 h 331"/>
                <a:gd name="T14" fmla="*/ 623 w 942"/>
                <a:gd name="T15" fmla="*/ 331 h 331"/>
                <a:gd name="T16" fmla="*/ 579 w 942"/>
                <a:gd name="T17" fmla="*/ 331 h 331"/>
                <a:gd name="T18" fmla="*/ 534 w 942"/>
                <a:gd name="T19" fmla="*/ 328 h 331"/>
                <a:gd name="T20" fmla="*/ 492 w 942"/>
                <a:gd name="T21" fmla="*/ 325 h 331"/>
                <a:gd name="T22" fmla="*/ 447 w 942"/>
                <a:gd name="T23" fmla="*/ 322 h 331"/>
                <a:gd name="T24" fmla="*/ 406 w 942"/>
                <a:gd name="T25" fmla="*/ 319 h 331"/>
                <a:gd name="T26" fmla="*/ 367 w 942"/>
                <a:gd name="T27" fmla="*/ 316 h 331"/>
                <a:gd name="T28" fmla="*/ 325 w 942"/>
                <a:gd name="T29" fmla="*/ 310 h 331"/>
                <a:gd name="T30" fmla="*/ 289 w 942"/>
                <a:gd name="T31" fmla="*/ 304 h 331"/>
                <a:gd name="T32" fmla="*/ 254 w 942"/>
                <a:gd name="T33" fmla="*/ 298 h 331"/>
                <a:gd name="T34" fmla="*/ 218 w 942"/>
                <a:gd name="T35" fmla="*/ 289 h 331"/>
                <a:gd name="T36" fmla="*/ 185 w 942"/>
                <a:gd name="T37" fmla="*/ 280 h 331"/>
                <a:gd name="T38" fmla="*/ 155 w 942"/>
                <a:gd name="T39" fmla="*/ 274 h 331"/>
                <a:gd name="T40" fmla="*/ 134 w 942"/>
                <a:gd name="T41" fmla="*/ 265 h 331"/>
                <a:gd name="T42" fmla="*/ 107 w 942"/>
                <a:gd name="T43" fmla="*/ 256 h 331"/>
                <a:gd name="T44" fmla="*/ 84 w 942"/>
                <a:gd name="T45" fmla="*/ 247 h 331"/>
                <a:gd name="T46" fmla="*/ 63 w 942"/>
                <a:gd name="T47" fmla="*/ 238 h 331"/>
                <a:gd name="T48" fmla="*/ 45 w 942"/>
                <a:gd name="T49" fmla="*/ 226 h 331"/>
                <a:gd name="T50" fmla="*/ 30 w 942"/>
                <a:gd name="T51" fmla="*/ 214 h 331"/>
                <a:gd name="T52" fmla="*/ 18 w 942"/>
                <a:gd name="T53" fmla="*/ 206 h 331"/>
                <a:gd name="T54" fmla="*/ 9 w 942"/>
                <a:gd name="T55" fmla="*/ 194 h 331"/>
                <a:gd name="T56" fmla="*/ 3 w 942"/>
                <a:gd name="T57" fmla="*/ 182 h 331"/>
                <a:gd name="T58" fmla="*/ 0 w 942"/>
                <a:gd name="T59" fmla="*/ 170 h 331"/>
                <a:gd name="T60" fmla="*/ 0 w 942"/>
                <a:gd name="T61" fmla="*/ 158 h 331"/>
                <a:gd name="T62" fmla="*/ 3 w 942"/>
                <a:gd name="T63" fmla="*/ 146 h 331"/>
                <a:gd name="T64" fmla="*/ 9 w 942"/>
                <a:gd name="T65" fmla="*/ 137 h 331"/>
                <a:gd name="T66" fmla="*/ 18 w 942"/>
                <a:gd name="T67" fmla="*/ 125 h 331"/>
                <a:gd name="T68" fmla="*/ 30 w 942"/>
                <a:gd name="T69" fmla="*/ 113 h 331"/>
                <a:gd name="T70" fmla="*/ 45 w 942"/>
                <a:gd name="T71" fmla="*/ 101 h 331"/>
                <a:gd name="T72" fmla="*/ 63 w 942"/>
                <a:gd name="T73" fmla="*/ 92 h 331"/>
                <a:gd name="T74" fmla="*/ 84 w 942"/>
                <a:gd name="T75" fmla="*/ 80 h 331"/>
                <a:gd name="T76" fmla="*/ 101 w 942"/>
                <a:gd name="T77" fmla="*/ 75 h 331"/>
                <a:gd name="T78" fmla="*/ 128 w 942"/>
                <a:gd name="T79" fmla="*/ 66 h 331"/>
                <a:gd name="T80" fmla="*/ 155 w 942"/>
                <a:gd name="T81" fmla="*/ 57 h 331"/>
                <a:gd name="T82" fmla="*/ 185 w 942"/>
                <a:gd name="T83" fmla="*/ 48 h 331"/>
                <a:gd name="T84" fmla="*/ 218 w 942"/>
                <a:gd name="T85" fmla="*/ 39 h 331"/>
                <a:gd name="T86" fmla="*/ 254 w 942"/>
                <a:gd name="T87" fmla="*/ 33 h 331"/>
                <a:gd name="T88" fmla="*/ 289 w 942"/>
                <a:gd name="T89" fmla="*/ 27 h 331"/>
                <a:gd name="T90" fmla="*/ 325 w 942"/>
                <a:gd name="T91" fmla="*/ 21 h 331"/>
                <a:gd name="T92" fmla="*/ 367 w 942"/>
                <a:gd name="T93" fmla="*/ 15 h 331"/>
                <a:gd name="T94" fmla="*/ 406 w 942"/>
                <a:gd name="T95" fmla="*/ 9 h 331"/>
                <a:gd name="T96" fmla="*/ 447 w 942"/>
                <a:gd name="T97" fmla="*/ 6 h 331"/>
                <a:gd name="T98" fmla="*/ 492 w 942"/>
                <a:gd name="T99" fmla="*/ 3 h 331"/>
                <a:gd name="T100" fmla="*/ 534 w 942"/>
                <a:gd name="T101" fmla="*/ 0 h 331"/>
                <a:gd name="T102" fmla="*/ 579 w 942"/>
                <a:gd name="T103" fmla="*/ 0 h 331"/>
                <a:gd name="T104" fmla="*/ 623 w 942"/>
                <a:gd name="T105" fmla="*/ 0 h 331"/>
                <a:gd name="T106" fmla="*/ 942 w 942"/>
                <a:gd name="T107" fmla="*/ 31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2" h="331">
                  <a:moveTo>
                    <a:pt x="942" y="310"/>
                  </a:moveTo>
                  <a:lnTo>
                    <a:pt x="933" y="310"/>
                  </a:lnTo>
                  <a:lnTo>
                    <a:pt x="913" y="313"/>
                  </a:lnTo>
                  <a:lnTo>
                    <a:pt x="904" y="316"/>
                  </a:lnTo>
                  <a:lnTo>
                    <a:pt x="892" y="316"/>
                  </a:lnTo>
                  <a:lnTo>
                    <a:pt x="874" y="319"/>
                  </a:lnTo>
                  <a:lnTo>
                    <a:pt x="862" y="319"/>
                  </a:lnTo>
                  <a:lnTo>
                    <a:pt x="853" y="319"/>
                  </a:lnTo>
                  <a:lnTo>
                    <a:pt x="832" y="322"/>
                  </a:lnTo>
                  <a:lnTo>
                    <a:pt x="820" y="322"/>
                  </a:lnTo>
                  <a:lnTo>
                    <a:pt x="808" y="325"/>
                  </a:lnTo>
                  <a:lnTo>
                    <a:pt x="799" y="325"/>
                  </a:lnTo>
                  <a:lnTo>
                    <a:pt x="778" y="325"/>
                  </a:lnTo>
                  <a:lnTo>
                    <a:pt x="766" y="328"/>
                  </a:lnTo>
                  <a:lnTo>
                    <a:pt x="755" y="328"/>
                  </a:lnTo>
                  <a:lnTo>
                    <a:pt x="734" y="328"/>
                  </a:lnTo>
                  <a:lnTo>
                    <a:pt x="722" y="328"/>
                  </a:lnTo>
                  <a:lnTo>
                    <a:pt x="713" y="328"/>
                  </a:lnTo>
                  <a:lnTo>
                    <a:pt x="689" y="331"/>
                  </a:lnTo>
                  <a:lnTo>
                    <a:pt x="680" y="331"/>
                  </a:lnTo>
                  <a:lnTo>
                    <a:pt x="668" y="331"/>
                  </a:lnTo>
                  <a:lnTo>
                    <a:pt x="644" y="331"/>
                  </a:lnTo>
                  <a:lnTo>
                    <a:pt x="635" y="331"/>
                  </a:lnTo>
                  <a:lnTo>
                    <a:pt x="623" y="331"/>
                  </a:lnTo>
                  <a:lnTo>
                    <a:pt x="602" y="331"/>
                  </a:lnTo>
                  <a:lnTo>
                    <a:pt x="590" y="331"/>
                  </a:lnTo>
                  <a:lnTo>
                    <a:pt x="579" y="331"/>
                  </a:lnTo>
                  <a:lnTo>
                    <a:pt x="567" y="328"/>
                  </a:lnTo>
                  <a:lnTo>
                    <a:pt x="546" y="328"/>
                  </a:lnTo>
                  <a:lnTo>
                    <a:pt x="534" y="328"/>
                  </a:lnTo>
                  <a:lnTo>
                    <a:pt x="525" y="328"/>
                  </a:lnTo>
                  <a:lnTo>
                    <a:pt x="501" y="328"/>
                  </a:lnTo>
                  <a:lnTo>
                    <a:pt x="492" y="325"/>
                  </a:lnTo>
                  <a:lnTo>
                    <a:pt x="480" y="325"/>
                  </a:lnTo>
                  <a:lnTo>
                    <a:pt x="459" y="325"/>
                  </a:lnTo>
                  <a:lnTo>
                    <a:pt x="447" y="322"/>
                  </a:lnTo>
                  <a:lnTo>
                    <a:pt x="438" y="322"/>
                  </a:lnTo>
                  <a:lnTo>
                    <a:pt x="418" y="319"/>
                  </a:lnTo>
                  <a:lnTo>
                    <a:pt x="406" y="319"/>
                  </a:lnTo>
                  <a:lnTo>
                    <a:pt x="397" y="319"/>
                  </a:lnTo>
                  <a:lnTo>
                    <a:pt x="376" y="316"/>
                  </a:lnTo>
                  <a:lnTo>
                    <a:pt x="367" y="316"/>
                  </a:lnTo>
                  <a:lnTo>
                    <a:pt x="355" y="313"/>
                  </a:lnTo>
                  <a:lnTo>
                    <a:pt x="337" y="310"/>
                  </a:lnTo>
                  <a:lnTo>
                    <a:pt x="325" y="310"/>
                  </a:lnTo>
                  <a:lnTo>
                    <a:pt x="316" y="307"/>
                  </a:lnTo>
                  <a:lnTo>
                    <a:pt x="307" y="307"/>
                  </a:lnTo>
                  <a:lnTo>
                    <a:pt x="289" y="304"/>
                  </a:lnTo>
                  <a:lnTo>
                    <a:pt x="280" y="301"/>
                  </a:lnTo>
                  <a:lnTo>
                    <a:pt x="271" y="301"/>
                  </a:lnTo>
                  <a:lnTo>
                    <a:pt x="254" y="298"/>
                  </a:lnTo>
                  <a:lnTo>
                    <a:pt x="245" y="295"/>
                  </a:lnTo>
                  <a:lnTo>
                    <a:pt x="236" y="292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200" y="286"/>
                  </a:lnTo>
                  <a:lnTo>
                    <a:pt x="185" y="280"/>
                  </a:lnTo>
                  <a:lnTo>
                    <a:pt x="179" y="280"/>
                  </a:lnTo>
                  <a:lnTo>
                    <a:pt x="170" y="277"/>
                  </a:lnTo>
                  <a:lnTo>
                    <a:pt x="155" y="274"/>
                  </a:lnTo>
                  <a:lnTo>
                    <a:pt x="149" y="271"/>
                  </a:lnTo>
                  <a:lnTo>
                    <a:pt x="140" y="268"/>
                  </a:lnTo>
                  <a:lnTo>
                    <a:pt x="134" y="265"/>
                  </a:lnTo>
                  <a:lnTo>
                    <a:pt x="119" y="262"/>
                  </a:lnTo>
                  <a:lnTo>
                    <a:pt x="113" y="259"/>
                  </a:lnTo>
                  <a:lnTo>
                    <a:pt x="107" y="256"/>
                  </a:lnTo>
                  <a:lnTo>
                    <a:pt x="95" y="253"/>
                  </a:lnTo>
                  <a:lnTo>
                    <a:pt x="90" y="250"/>
                  </a:lnTo>
                  <a:lnTo>
                    <a:pt x="84" y="247"/>
                  </a:lnTo>
                  <a:lnTo>
                    <a:pt x="75" y="241"/>
                  </a:lnTo>
                  <a:lnTo>
                    <a:pt x="69" y="238"/>
                  </a:lnTo>
                  <a:lnTo>
                    <a:pt x="63" y="238"/>
                  </a:lnTo>
                  <a:lnTo>
                    <a:pt x="54" y="232"/>
                  </a:lnTo>
                  <a:lnTo>
                    <a:pt x="51" y="229"/>
                  </a:lnTo>
                  <a:lnTo>
                    <a:pt x="45" y="226"/>
                  </a:lnTo>
                  <a:lnTo>
                    <a:pt x="39" y="220"/>
                  </a:lnTo>
                  <a:lnTo>
                    <a:pt x="33" y="217"/>
                  </a:lnTo>
                  <a:lnTo>
                    <a:pt x="30" y="214"/>
                  </a:lnTo>
                  <a:lnTo>
                    <a:pt x="24" y="211"/>
                  </a:lnTo>
                  <a:lnTo>
                    <a:pt x="21" y="209"/>
                  </a:lnTo>
                  <a:lnTo>
                    <a:pt x="18" y="206"/>
                  </a:lnTo>
                  <a:lnTo>
                    <a:pt x="15" y="203"/>
                  </a:lnTo>
                  <a:lnTo>
                    <a:pt x="12" y="197"/>
                  </a:lnTo>
                  <a:lnTo>
                    <a:pt x="9" y="194"/>
                  </a:lnTo>
                  <a:lnTo>
                    <a:pt x="6" y="191"/>
                  </a:lnTo>
                  <a:lnTo>
                    <a:pt x="3" y="185"/>
                  </a:lnTo>
                  <a:lnTo>
                    <a:pt x="3" y="182"/>
                  </a:lnTo>
                  <a:lnTo>
                    <a:pt x="3" y="179"/>
                  </a:lnTo>
                  <a:lnTo>
                    <a:pt x="0" y="173"/>
                  </a:lnTo>
                  <a:lnTo>
                    <a:pt x="0" y="170"/>
                  </a:lnTo>
                  <a:lnTo>
                    <a:pt x="0" y="167"/>
                  </a:lnTo>
                  <a:lnTo>
                    <a:pt x="0" y="161"/>
                  </a:lnTo>
                  <a:lnTo>
                    <a:pt x="0" y="158"/>
                  </a:lnTo>
                  <a:lnTo>
                    <a:pt x="0" y="155"/>
                  </a:lnTo>
                  <a:lnTo>
                    <a:pt x="3" y="149"/>
                  </a:lnTo>
                  <a:lnTo>
                    <a:pt x="3" y="146"/>
                  </a:lnTo>
                  <a:lnTo>
                    <a:pt x="3" y="143"/>
                  </a:lnTo>
                  <a:lnTo>
                    <a:pt x="6" y="140"/>
                  </a:lnTo>
                  <a:lnTo>
                    <a:pt x="9" y="137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8" y="125"/>
                  </a:lnTo>
                  <a:lnTo>
                    <a:pt x="21" y="122"/>
                  </a:lnTo>
                  <a:lnTo>
                    <a:pt x="24" y="119"/>
                  </a:lnTo>
                  <a:lnTo>
                    <a:pt x="30" y="113"/>
                  </a:lnTo>
                  <a:lnTo>
                    <a:pt x="33" y="110"/>
                  </a:lnTo>
                  <a:lnTo>
                    <a:pt x="39" y="107"/>
                  </a:lnTo>
                  <a:lnTo>
                    <a:pt x="45" y="101"/>
                  </a:lnTo>
                  <a:lnTo>
                    <a:pt x="51" y="101"/>
                  </a:lnTo>
                  <a:lnTo>
                    <a:pt x="54" y="98"/>
                  </a:lnTo>
                  <a:lnTo>
                    <a:pt x="63" y="92"/>
                  </a:lnTo>
                  <a:lnTo>
                    <a:pt x="69" y="89"/>
                  </a:lnTo>
                  <a:lnTo>
                    <a:pt x="75" y="86"/>
                  </a:lnTo>
                  <a:lnTo>
                    <a:pt x="84" y="80"/>
                  </a:lnTo>
                  <a:lnTo>
                    <a:pt x="90" y="80"/>
                  </a:lnTo>
                  <a:lnTo>
                    <a:pt x="95" y="78"/>
                  </a:lnTo>
                  <a:lnTo>
                    <a:pt x="101" y="75"/>
                  </a:lnTo>
                  <a:lnTo>
                    <a:pt x="113" y="69"/>
                  </a:lnTo>
                  <a:lnTo>
                    <a:pt x="119" y="69"/>
                  </a:lnTo>
                  <a:lnTo>
                    <a:pt x="128" y="66"/>
                  </a:lnTo>
                  <a:lnTo>
                    <a:pt x="140" y="60"/>
                  </a:lnTo>
                  <a:lnTo>
                    <a:pt x="149" y="60"/>
                  </a:lnTo>
                  <a:lnTo>
                    <a:pt x="155" y="57"/>
                  </a:lnTo>
                  <a:lnTo>
                    <a:pt x="170" y="51"/>
                  </a:lnTo>
                  <a:lnTo>
                    <a:pt x="179" y="51"/>
                  </a:lnTo>
                  <a:lnTo>
                    <a:pt x="185" y="48"/>
                  </a:lnTo>
                  <a:lnTo>
                    <a:pt x="200" y="45"/>
                  </a:lnTo>
                  <a:lnTo>
                    <a:pt x="209" y="42"/>
                  </a:lnTo>
                  <a:lnTo>
                    <a:pt x="218" y="39"/>
                  </a:lnTo>
                  <a:lnTo>
                    <a:pt x="236" y="36"/>
                  </a:lnTo>
                  <a:lnTo>
                    <a:pt x="245" y="36"/>
                  </a:lnTo>
                  <a:lnTo>
                    <a:pt x="254" y="33"/>
                  </a:lnTo>
                  <a:lnTo>
                    <a:pt x="271" y="30"/>
                  </a:lnTo>
                  <a:lnTo>
                    <a:pt x="280" y="27"/>
                  </a:lnTo>
                  <a:lnTo>
                    <a:pt x="289" y="27"/>
                  </a:lnTo>
                  <a:lnTo>
                    <a:pt x="298" y="24"/>
                  </a:lnTo>
                  <a:lnTo>
                    <a:pt x="316" y="21"/>
                  </a:lnTo>
                  <a:lnTo>
                    <a:pt x="325" y="21"/>
                  </a:lnTo>
                  <a:lnTo>
                    <a:pt x="337" y="18"/>
                  </a:lnTo>
                  <a:lnTo>
                    <a:pt x="355" y="15"/>
                  </a:lnTo>
                  <a:lnTo>
                    <a:pt x="367" y="15"/>
                  </a:lnTo>
                  <a:lnTo>
                    <a:pt x="376" y="15"/>
                  </a:lnTo>
                  <a:lnTo>
                    <a:pt x="397" y="12"/>
                  </a:lnTo>
                  <a:lnTo>
                    <a:pt x="406" y="9"/>
                  </a:lnTo>
                  <a:lnTo>
                    <a:pt x="418" y="9"/>
                  </a:lnTo>
                  <a:lnTo>
                    <a:pt x="438" y="6"/>
                  </a:lnTo>
                  <a:lnTo>
                    <a:pt x="447" y="6"/>
                  </a:lnTo>
                  <a:lnTo>
                    <a:pt x="459" y="6"/>
                  </a:lnTo>
                  <a:lnTo>
                    <a:pt x="480" y="3"/>
                  </a:lnTo>
                  <a:lnTo>
                    <a:pt x="492" y="3"/>
                  </a:lnTo>
                  <a:lnTo>
                    <a:pt x="501" y="3"/>
                  </a:lnTo>
                  <a:lnTo>
                    <a:pt x="513" y="3"/>
                  </a:lnTo>
                  <a:lnTo>
                    <a:pt x="534" y="0"/>
                  </a:lnTo>
                  <a:lnTo>
                    <a:pt x="546" y="0"/>
                  </a:lnTo>
                  <a:lnTo>
                    <a:pt x="558" y="0"/>
                  </a:lnTo>
                  <a:lnTo>
                    <a:pt x="579" y="0"/>
                  </a:lnTo>
                  <a:lnTo>
                    <a:pt x="590" y="0"/>
                  </a:lnTo>
                  <a:lnTo>
                    <a:pt x="602" y="0"/>
                  </a:lnTo>
                  <a:lnTo>
                    <a:pt x="623" y="0"/>
                  </a:lnTo>
                  <a:lnTo>
                    <a:pt x="635" y="0"/>
                  </a:lnTo>
                  <a:lnTo>
                    <a:pt x="635" y="164"/>
                  </a:lnTo>
                  <a:lnTo>
                    <a:pt x="942" y="310"/>
                  </a:lnTo>
                  <a:close/>
                </a:path>
              </a:pathLst>
            </a:custGeom>
            <a:solidFill>
              <a:srgbClr val="0000FF"/>
            </a:solidFill>
            <a:ln w="476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7" name="WordArt 17"/>
          <p:cNvSpPr>
            <a:spLocks noChangeArrowheads="1" noChangeShapeType="1" noTextEdit="1"/>
          </p:cNvSpPr>
          <p:nvPr/>
        </p:nvSpPr>
        <p:spPr bwMode="auto">
          <a:xfrm>
            <a:off x="4427538" y="3687763"/>
            <a:ext cx="1008062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99003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42%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4356100" y="2636838"/>
            <a:ext cx="1295400" cy="936625"/>
          </a:xfrm>
          <a:custGeom>
            <a:avLst/>
            <a:gdLst>
              <a:gd name="G0" fmla="+- 15909 0 0"/>
              <a:gd name="G1" fmla="+- 4796 0 0"/>
              <a:gd name="G2" fmla="+- 12158 0 4796"/>
              <a:gd name="G3" fmla="+- G2 0 4796"/>
              <a:gd name="G4" fmla="*/ G3 32768 32059"/>
              <a:gd name="G5" fmla="*/ G4 1 2"/>
              <a:gd name="G6" fmla="+- 21600 0 15909"/>
              <a:gd name="G7" fmla="*/ G6 4796 6079"/>
              <a:gd name="G8" fmla="+- G7 15909 0"/>
              <a:gd name="T0" fmla="*/ 15909 w 21600"/>
              <a:gd name="T1" fmla="*/ 0 h 21600"/>
              <a:gd name="T2" fmla="*/ 15909 w 21600"/>
              <a:gd name="T3" fmla="*/ 12158 h 21600"/>
              <a:gd name="T4" fmla="*/ 1312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909" y="0"/>
                </a:lnTo>
                <a:lnTo>
                  <a:pt x="15909" y="4796"/>
                </a:lnTo>
                <a:lnTo>
                  <a:pt x="12427" y="4796"/>
                </a:lnTo>
                <a:cubicBezTo>
                  <a:pt x="5564" y="4796"/>
                  <a:pt x="0" y="8092"/>
                  <a:pt x="0" y="12158"/>
                </a:cubicBezTo>
                <a:lnTo>
                  <a:pt x="0" y="21600"/>
                </a:lnTo>
                <a:lnTo>
                  <a:pt x="2623" y="21600"/>
                </a:lnTo>
                <a:lnTo>
                  <a:pt x="2623" y="12158"/>
                </a:lnTo>
                <a:cubicBezTo>
                  <a:pt x="2623" y="9509"/>
                  <a:pt x="7012" y="7362"/>
                  <a:pt x="12427" y="7362"/>
                </a:cubicBezTo>
                <a:lnTo>
                  <a:pt x="15909" y="7362"/>
                </a:lnTo>
                <a:lnTo>
                  <a:pt x="15909" y="1215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5379" name="Rectangle 19"/>
          <p:cNvSpPr>
            <a:spLocks noRot="1" noChangeArrowheads="1"/>
          </p:cNvSpPr>
          <p:nvPr/>
        </p:nvSpPr>
        <p:spPr bwMode="auto">
          <a:xfrm>
            <a:off x="0" y="4941888"/>
            <a:ext cx="27003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9525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833438" indent="-28575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241425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1649413" indent="-2286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r>
              <a:rPr lang="ru-RU" altLang="ru-RU" sz="2400" b="1"/>
              <a:t>Остальная</a:t>
            </a:r>
            <a:r>
              <a:rPr lang="ru-RU" altLang="ru-RU" b="1"/>
              <a:t> </a:t>
            </a:r>
            <a:r>
              <a:rPr lang="ru-RU" altLang="ru-RU" sz="2400" b="1"/>
              <a:t>- на внеклеточную (межклеточную жидкость).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15888"/>
            <a:ext cx="8385175" cy="1431925"/>
          </a:xfrm>
        </p:spPr>
        <p:txBody>
          <a:bodyPr/>
          <a:lstStyle/>
          <a:p>
            <a:r>
              <a:rPr lang="ru-RU" altLang="ru-RU" sz="3600"/>
              <a:t>Роль воды в процессах жизнедеятельности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925" y="2205038"/>
            <a:ext cx="4897438" cy="3887787"/>
          </a:xfrm>
        </p:spPr>
        <p:txBody>
          <a:bodyPr/>
          <a:lstStyle/>
          <a:p>
            <a:pPr marL="6350" indent="9525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ru-RU" altLang="ru-RU" sz="2800"/>
              <a:t>Вода – не только среда, но и активный участник процессов жизнедеятельности. </a:t>
            </a:r>
          </a:p>
          <a:p>
            <a:pPr marL="6350" indent="9525">
              <a:lnSpc>
                <a:spcPct val="90000"/>
              </a:lnSpc>
              <a:spcBef>
                <a:spcPct val="35000"/>
              </a:spcBef>
              <a:buFont typeface="Wingdings" pitchFamily="2" charset="2"/>
              <a:buNone/>
            </a:pPr>
            <a:r>
              <a:rPr lang="ru-RU" altLang="ru-RU" sz="2800"/>
              <a:t> Если организм человека теряет 20% воды , то в клетках происходят необратимые изменения и человек погибает. </a:t>
            </a:r>
          </a:p>
        </p:txBody>
      </p:sp>
      <p:sp>
        <p:nvSpPr>
          <p:cNvPr id="16388" name="Freeform 4"/>
          <p:cNvSpPr>
            <a:spLocks noEditPoints="1"/>
          </p:cNvSpPr>
          <p:nvPr/>
        </p:nvSpPr>
        <p:spPr bwMode="auto">
          <a:xfrm>
            <a:off x="5940425" y="981075"/>
            <a:ext cx="2797175" cy="5245100"/>
          </a:xfrm>
          <a:custGeom>
            <a:avLst/>
            <a:gdLst>
              <a:gd name="T0" fmla="*/ 1306 w 3524"/>
              <a:gd name="T1" fmla="*/ 6606 h 6606"/>
              <a:gd name="T2" fmla="*/ 856 w 3524"/>
              <a:gd name="T3" fmla="*/ 4315 h 6606"/>
              <a:gd name="T4" fmla="*/ 505 w 3524"/>
              <a:gd name="T5" fmla="*/ 4315 h 6606"/>
              <a:gd name="T6" fmla="*/ 0 w 3524"/>
              <a:gd name="T7" fmla="*/ 1740 h 6606"/>
              <a:gd name="T8" fmla="*/ 3524 w 3524"/>
              <a:gd name="T9" fmla="*/ 1740 h 6606"/>
              <a:gd name="T10" fmla="*/ 3017 w 3524"/>
              <a:gd name="T11" fmla="*/ 4315 h 6606"/>
              <a:gd name="T12" fmla="*/ 2667 w 3524"/>
              <a:gd name="T13" fmla="*/ 4315 h 6606"/>
              <a:gd name="T14" fmla="*/ 2217 w 3524"/>
              <a:gd name="T15" fmla="*/ 6606 h 6606"/>
              <a:gd name="T16" fmla="*/ 1306 w 3524"/>
              <a:gd name="T17" fmla="*/ 6606 h 6606"/>
              <a:gd name="T18" fmla="*/ 1762 w 3524"/>
              <a:gd name="T19" fmla="*/ 1513 h 6606"/>
              <a:gd name="T20" fmla="*/ 1869 w 3524"/>
              <a:gd name="T21" fmla="*/ 1505 h 6606"/>
              <a:gd name="T22" fmla="*/ 1971 w 3524"/>
              <a:gd name="T23" fmla="*/ 1485 h 6606"/>
              <a:gd name="T24" fmla="*/ 2066 w 3524"/>
              <a:gd name="T25" fmla="*/ 1450 h 6606"/>
              <a:gd name="T26" fmla="*/ 2154 w 3524"/>
              <a:gd name="T27" fmla="*/ 1407 h 6606"/>
              <a:gd name="T28" fmla="*/ 2234 w 3524"/>
              <a:gd name="T29" fmla="*/ 1351 h 6606"/>
              <a:gd name="T30" fmla="*/ 2306 w 3524"/>
              <a:gd name="T31" fmla="*/ 1287 h 6606"/>
              <a:gd name="T32" fmla="*/ 2369 w 3524"/>
              <a:gd name="T33" fmla="*/ 1214 h 6606"/>
              <a:gd name="T34" fmla="*/ 2423 w 3524"/>
              <a:gd name="T35" fmla="*/ 1134 h 6606"/>
              <a:gd name="T36" fmla="*/ 2465 w 3524"/>
              <a:gd name="T37" fmla="*/ 1049 h 6606"/>
              <a:gd name="T38" fmla="*/ 2498 w 3524"/>
              <a:gd name="T39" fmla="*/ 959 h 6606"/>
              <a:gd name="T40" fmla="*/ 2519 w 3524"/>
              <a:gd name="T41" fmla="*/ 865 h 6606"/>
              <a:gd name="T42" fmla="*/ 2526 w 3524"/>
              <a:gd name="T43" fmla="*/ 769 h 6606"/>
              <a:gd name="T44" fmla="*/ 2522 w 3524"/>
              <a:gd name="T45" fmla="*/ 671 h 6606"/>
              <a:gd name="T46" fmla="*/ 2503 w 3524"/>
              <a:gd name="T47" fmla="*/ 571 h 6606"/>
              <a:gd name="T48" fmla="*/ 2470 w 3524"/>
              <a:gd name="T49" fmla="*/ 474 h 6606"/>
              <a:gd name="T50" fmla="*/ 2423 w 3524"/>
              <a:gd name="T51" fmla="*/ 378 h 6606"/>
              <a:gd name="T52" fmla="*/ 2363 w 3524"/>
              <a:gd name="T53" fmla="*/ 289 h 6606"/>
              <a:gd name="T54" fmla="*/ 2294 w 3524"/>
              <a:gd name="T55" fmla="*/ 213 h 6606"/>
              <a:gd name="T56" fmla="*/ 2217 w 3524"/>
              <a:gd name="T57" fmla="*/ 148 h 6606"/>
              <a:gd name="T58" fmla="*/ 2133 w 3524"/>
              <a:gd name="T59" fmla="*/ 95 h 6606"/>
              <a:gd name="T60" fmla="*/ 2045 w 3524"/>
              <a:gd name="T61" fmla="*/ 53 h 6606"/>
              <a:gd name="T62" fmla="*/ 1952 w 3524"/>
              <a:gd name="T63" fmla="*/ 23 h 6606"/>
              <a:gd name="T64" fmla="*/ 1858 w 3524"/>
              <a:gd name="T65" fmla="*/ 6 h 6606"/>
              <a:gd name="T66" fmla="*/ 1762 w 3524"/>
              <a:gd name="T67" fmla="*/ 0 h 6606"/>
              <a:gd name="T68" fmla="*/ 1664 w 3524"/>
              <a:gd name="T69" fmla="*/ 6 h 6606"/>
              <a:gd name="T70" fmla="*/ 1570 w 3524"/>
              <a:gd name="T71" fmla="*/ 23 h 6606"/>
              <a:gd name="T72" fmla="*/ 1477 w 3524"/>
              <a:gd name="T73" fmla="*/ 53 h 6606"/>
              <a:gd name="T74" fmla="*/ 1389 w 3524"/>
              <a:gd name="T75" fmla="*/ 95 h 6606"/>
              <a:gd name="T76" fmla="*/ 1306 w 3524"/>
              <a:gd name="T77" fmla="*/ 148 h 6606"/>
              <a:gd name="T78" fmla="*/ 1228 w 3524"/>
              <a:gd name="T79" fmla="*/ 213 h 6606"/>
              <a:gd name="T80" fmla="*/ 1159 w 3524"/>
              <a:gd name="T81" fmla="*/ 289 h 6606"/>
              <a:gd name="T82" fmla="*/ 1128 w 3524"/>
              <a:gd name="T83" fmla="*/ 333 h 6606"/>
              <a:gd name="T84" fmla="*/ 1099 w 3524"/>
              <a:gd name="T85" fmla="*/ 378 h 6606"/>
              <a:gd name="T86" fmla="*/ 1052 w 3524"/>
              <a:gd name="T87" fmla="*/ 474 h 6606"/>
              <a:gd name="T88" fmla="*/ 1019 w 3524"/>
              <a:gd name="T89" fmla="*/ 571 h 6606"/>
              <a:gd name="T90" fmla="*/ 1000 w 3524"/>
              <a:gd name="T91" fmla="*/ 671 h 6606"/>
              <a:gd name="T92" fmla="*/ 996 w 3524"/>
              <a:gd name="T93" fmla="*/ 769 h 6606"/>
              <a:gd name="T94" fmla="*/ 1005 w 3524"/>
              <a:gd name="T95" fmla="*/ 865 h 6606"/>
              <a:gd name="T96" fmla="*/ 1026 w 3524"/>
              <a:gd name="T97" fmla="*/ 959 h 6606"/>
              <a:gd name="T98" fmla="*/ 1057 w 3524"/>
              <a:gd name="T99" fmla="*/ 1049 h 6606"/>
              <a:gd name="T100" fmla="*/ 1101 w 3524"/>
              <a:gd name="T101" fmla="*/ 1134 h 6606"/>
              <a:gd name="T102" fmla="*/ 1153 w 3524"/>
              <a:gd name="T103" fmla="*/ 1214 h 6606"/>
              <a:gd name="T104" fmla="*/ 1217 w 3524"/>
              <a:gd name="T105" fmla="*/ 1287 h 6606"/>
              <a:gd name="T106" fmla="*/ 1288 w 3524"/>
              <a:gd name="T107" fmla="*/ 1351 h 6606"/>
              <a:gd name="T108" fmla="*/ 1370 w 3524"/>
              <a:gd name="T109" fmla="*/ 1407 h 6606"/>
              <a:gd name="T110" fmla="*/ 1458 w 3524"/>
              <a:gd name="T111" fmla="*/ 1450 h 6606"/>
              <a:gd name="T112" fmla="*/ 1553 w 3524"/>
              <a:gd name="T113" fmla="*/ 1485 h 6606"/>
              <a:gd name="T114" fmla="*/ 1655 w 3524"/>
              <a:gd name="T115" fmla="*/ 1505 h 6606"/>
              <a:gd name="T116" fmla="*/ 1762 w 3524"/>
              <a:gd name="T117" fmla="*/ 1513 h 6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24" h="6606">
                <a:moveTo>
                  <a:pt x="1306" y="6606"/>
                </a:moveTo>
                <a:lnTo>
                  <a:pt x="856" y="4315"/>
                </a:lnTo>
                <a:lnTo>
                  <a:pt x="505" y="4315"/>
                </a:lnTo>
                <a:lnTo>
                  <a:pt x="0" y="1740"/>
                </a:lnTo>
                <a:lnTo>
                  <a:pt x="3524" y="1740"/>
                </a:lnTo>
                <a:lnTo>
                  <a:pt x="3017" y="4315"/>
                </a:lnTo>
                <a:lnTo>
                  <a:pt x="2667" y="4315"/>
                </a:lnTo>
                <a:lnTo>
                  <a:pt x="2217" y="6606"/>
                </a:lnTo>
                <a:lnTo>
                  <a:pt x="1306" y="6606"/>
                </a:lnTo>
                <a:close/>
                <a:moveTo>
                  <a:pt x="1762" y="1513"/>
                </a:moveTo>
                <a:lnTo>
                  <a:pt x="1869" y="1505"/>
                </a:lnTo>
                <a:lnTo>
                  <a:pt x="1971" y="1485"/>
                </a:lnTo>
                <a:lnTo>
                  <a:pt x="2066" y="1450"/>
                </a:lnTo>
                <a:lnTo>
                  <a:pt x="2154" y="1407"/>
                </a:lnTo>
                <a:lnTo>
                  <a:pt x="2234" y="1351"/>
                </a:lnTo>
                <a:lnTo>
                  <a:pt x="2306" y="1287"/>
                </a:lnTo>
                <a:lnTo>
                  <a:pt x="2369" y="1214"/>
                </a:lnTo>
                <a:lnTo>
                  <a:pt x="2423" y="1134"/>
                </a:lnTo>
                <a:lnTo>
                  <a:pt x="2465" y="1049"/>
                </a:lnTo>
                <a:lnTo>
                  <a:pt x="2498" y="959"/>
                </a:lnTo>
                <a:lnTo>
                  <a:pt x="2519" y="865"/>
                </a:lnTo>
                <a:lnTo>
                  <a:pt x="2526" y="769"/>
                </a:lnTo>
                <a:lnTo>
                  <a:pt x="2522" y="671"/>
                </a:lnTo>
                <a:lnTo>
                  <a:pt x="2503" y="571"/>
                </a:lnTo>
                <a:lnTo>
                  <a:pt x="2470" y="474"/>
                </a:lnTo>
                <a:lnTo>
                  <a:pt x="2423" y="378"/>
                </a:lnTo>
                <a:lnTo>
                  <a:pt x="2363" y="289"/>
                </a:lnTo>
                <a:lnTo>
                  <a:pt x="2294" y="213"/>
                </a:lnTo>
                <a:lnTo>
                  <a:pt x="2217" y="148"/>
                </a:lnTo>
                <a:lnTo>
                  <a:pt x="2133" y="95"/>
                </a:lnTo>
                <a:lnTo>
                  <a:pt x="2045" y="53"/>
                </a:lnTo>
                <a:lnTo>
                  <a:pt x="1952" y="23"/>
                </a:lnTo>
                <a:lnTo>
                  <a:pt x="1858" y="6"/>
                </a:lnTo>
                <a:lnTo>
                  <a:pt x="1762" y="0"/>
                </a:lnTo>
                <a:lnTo>
                  <a:pt x="1664" y="6"/>
                </a:lnTo>
                <a:lnTo>
                  <a:pt x="1570" y="23"/>
                </a:lnTo>
                <a:lnTo>
                  <a:pt x="1477" y="53"/>
                </a:lnTo>
                <a:lnTo>
                  <a:pt x="1389" y="95"/>
                </a:lnTo>
                <a:lnTo>
                  <a:pt x="1306" y="148"/>
                </a:lnTo>
                <a:lnTo>
                  <a:pt x="1228" y="213"/>
                </a:lnTo>
                <a:lnTo>
                  <a:pt x="1159" y="289"/>
                </a:lnTo>
                <a:lnTo>
                  <a:pt x="1128" y="333"/>
                </a:lnTo>
                <a:lnTo>
                  <a:pt x="1099" y="378"/>
                </a:lnTo>
                <a:lnTo>
                  <a:pt x="1052" y="474"/>
                </a:lnTo>
                <a:lnTo>
                  <a:pt x="1019" y="571"/>
                </a:lnTo>
                <a:lnTo>
                  <a:pt x="1000" y="671"/>
                </a:lnTo>
                <a:lnTo>
                  <a:pt x="996" y="769"/>
                </a:lnTo>
                <a:lnTo>
                  <a:pt x="1005" y="865"/>
                </a:lnTo>
                <a:lnTo>
                  <a:pt x="1026" y="959"/>
                </a:lnTo>
                <a:lnTo>
                  <a:pt x="1057" y="1049"/>
                </a:lnTo>
                <a:lnTo>
                  <a:pt x="1101" y="1134"/>
                </a:lnTo>
                <a:lnTo>
                  <a:pt x="1153" y="1214"/>
                </a:lnTo>
                <a:lnTo>
                  <a:pt x="1217" y="1287"/>
                </a:lnTo>
                <a:lnTo>
                  <a:pt x="1288" y="1351"/>
                </a:lnTo>
                <a:lnTo>
                  <a:pt x="1370" y="1407"/>
                </a:lnTo>
                <a:lnTo>
                  <a:pt x="1458" y="1450"/>
                </a:lnTo>
                <a:lnTo>
                  <a:pt x="1553" y="1485"/>
                </a:lnTo>
                <a:lnTo>
                  <a:pt x="1655" y="1505"/>
                </a:lnTo>
                <a:lnTo>
                  <a:pt x="1762" y="1513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Freeform 5" descr="Gift-Of-Dawn-Ani-3"/>
          <p:cNvSpPr>
            <a:spLocks/>
          </p:cNvSpPr>
          <p:nvPr/>
        </p:nvSpPr>
        <p:spPr bwMode="auto">
          <a:xfrm>
            <a:off x="6048375" y="3032125"/>
            <a:ext cx="2555875" cy="3200400"/>
          </a:xfrm>
          <a:custGeom>
            <a:avLst/>
            <a:gdLst>
              <a:gd name="T0" fmla="*/ 583 w 1607"/>
              <a:gd name="T1" fmla="*/ 2016 h 2016"/>
              <a:gd name="T2" fmla="*/ 358 w 1607"/>
              <a:gd name="T3" fmla="*/ 871 h 2016"/>
              <a:gd name="T4" fmla="*/ 183 w 1607"/>
              <a:gd name="T5" fmla="*/ 871 h 2016"/>
              <a:gd name="T6" fmla="*/ 0 w 1607"/>
              <a:gd name="T7" fmla="*/ 0 h 2016"/>
              <a:gd name="T8" fmla="*/ 1607 w 1607"/>
              <a:gd name="T9" fmla="*/ 0 h 2016"/>
              <a:gd name="T10" fmla="*/ 1439 w 1607"/>
              <a:gd name="T11" fmla="*/ 871 h 2016"/>
              <a:gd name="T12" fmla="*/ 1264 w 1607"/>
              <a:gd name="T13" fmla="*/ 871 h 2016"/>
              <a:gd name="T14" fmla="*/ 1039 w 1607"/>
              <a:gd name="T15" fmla="*/ 2016 h 2016"/>
              <a:gd name="T16" fmla="*/ 583 w 1607"/>
              <a:gd name="T17" fmla="*/ 2016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7" h="2016">
                <a:moveTo>
                  <a:pt x="583" y="2016"/>
                </a:moveTo>
                <a:lnTo>
                  <a:pt x="358" y="871"/>
                </a:lnTo>
                <a:lnTo>
                  <a:pt x="183" y="871"/>
                </a:lnTo>
                <a:lnTo>
                  <a:pt x="0" y="0"/>
                </a:lnTo>
                <a:lnTo>
                  <a:pt x="1607" y="0"/>
                </a:lnTo>
                <a:lnTo>
                  <a:pt x="1439" y="871"/>
                </a:lnTo>
                <a:lnTo>
                  <a:pt x="1264" y="871"/>
                </a:lnTo>
                <a:lnTo>
                  <a:pt x="1039" y="2016"/>
                </a:lnTo>
                <a:lnTo>
                  <a:pt x="583" y="2016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Freeform 6" descr="Gift-Of-Dawn-Ani-3"/>
          <p:cNvSpPr>
            <a:spLocks/>
          </p:cNvSpPr>
          <p:nvPr/>
        </p:nvSpPr>
        <p:spPr bwMode="auto">
          <a:xfrm>
            <a:off x="6127750" y="3263900"/>
            <a:ext cx="2422525" cy="2973388"/>
          </a:xfrm>
          <a:custGeom>
            <a:avLst/>
            <a:gdLst>
              <a:gd name="T0" fmla="*/ 546 w 1526"/>
              <a:gd name="T1" fmla="*/ 1873 h 1873"/>
              <a:gd name="T2" fmla="*/ 321 w 1526"/>
              <a:gd name="T3" fmla="*/ 728 h 1873"/>
              <a:gd name="T4" fmla="*/ 145 w 1526"/>
              <a:gd name="T5" fmla="*/ 728 h 1873"/>
              <a:gd name="T6" fmla="*/ 0 w 1526"/>
              <a:gd name="T7" fmla="*/ 10 h 1873"/>
              <a:gd name="T8" fmla="*/ 1526 w 1526"/>
              <a:gd name="T9" fmla="*/ 0 h 1873"/>
              <a:gd name="T10" fmla="*/ 1404 w 1526"/>
              <a:gd name="T11" fmla="*/ 728 h 1873"/>
              <a:gd name="T12" fmla="*/ 1228 w 1526"/>
              <a:gd name="T13" fmla="*/ 728 h 1873"/>
              <a:gd name="T14" fmla="*/ 1003 w 1526"/>
              <a:gd name="T15" fmla="*/ 1873 h 1873"/>
              <a:gd name="T16" fmla="*/ 546 w 1526"/>
              <a:gd name="T17" fmla="*/ 1873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6" h="1873">
                <a:moveTo>
                  <a:pt x="546" y="1873"/>
                </a:moveTo>
                <a:lnTo>
                  <a:pt x="321" y="728"/>
                </a:lnTo>
                <a:lnTo>
                  <a:pt x="145" y="728"/>
                </a:lnTo>
                <a:lnTo>
                  <a:pt x="0" y="10"/>
                </a:lnTo>
                <a:lnTo>
                  <a:pt x="1526" y="0"/>
                </a:lnTo>
                <a:lnTo>
                  <a:pt x="1404" y="728"/>
                </a:lnTo>
                <a:lnTo>
                  <a:pt x="1228" y="728"/>
                </a:lnTo>
                <a:lnTo>
                  <a:pt x="1003" y="1873"/>
                </a:lnTo>
                <a:lnTo>
                  <a:pt x="546" y="187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Freeform 7" descr="Gift-Of-Dawn-Ani-3"/>
          <p:cNvSpPr>
            <a:spLocks/>
          </p:cNvSpPr>
          <p:nvPr/>
        </p:nvSpPr>
        <p:spPr bwMode="auto">
          <a:xfrm>
            <a:off x="6159500" y="3449638"/>
            <a:ext cx="2311400" cy="2752725"/>
          </a:xfrm>
          <a:custGeom>
            <a:avLst/>
            <a:gdLst>
              <a:gd name="T0" fmla="*/ 526 w 1456"/>
              <a:gd name="T1" fmla="*/ 1734 h 1734"/>
              <a:gd name="T2" fmla="*/ 301 w 1456"/>
              <a:gd name="T3" fmla="*/ 589 h 1734"/>
              <a:gd name="T4" fmla="*/ 125 w 1456"/>
              <a:gd name="T5" fmla="*/ 589 h 1734"/>
              <a:gd name="T6" fmla="*/ 11 w 1456"/>
              <a:gd name="T7" fmla="*/ 0 h 1734"/>
              <a:gd name="T8" fmla="*/ 0 w 1456"/>
              <a:gd name="T9" fmla="*/ 20 h 1734"/>
              <a:gd name="T10" fmla="*/ 1456 w 1456"/>
              <a:gd name="T11" fmla="*/ 10 h 1734"/>
              <a:gd name="T12" fmla="*/ 1384 w 1456"/>
              <a:gd name="T13" fmla="*/ 589 h 1734"/>
              <a:gd name="T14" fmla="*/ 1208 w 1456"/>
              <a:gd name="T15" fmla="*/ 589 h 1734"/>
              <a:gd name="T16" fmla="*/ 983 w 1456"/>
              <a:gd name="T17" fmla="*/ 1734 h 1734"/>
              <a:gd name="T18" fmla="*/ 526 w 1456"/>
              <a:gd name="T19" fmla="*/ 1734 h 1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6" h="1734">
                <a:moveTo>
                  <a:pt x="526" y="1734"/>
                </a:moveTo>
                <a:lnTo>
                  <a:pt x="301" y="589"/>
                </a:lnTo>
                <a:lnTo>
                  <a:pt x="125" y="589"/>
                </a:lnTo>
                <a:lnTo>
                  <a:pt x="11" y="0"/>
                </a:lnTo>
                <a:lnTo>
                  <a:pt x="0" y="20"/>
                </a:lnTo>
                <a:lnTo>
                  <a:pt x="1456" y="10"/>
                </a:lnTo>
                <a:lnTo>
                  <a:pt x="1384" y="589"/>
                </a:lnTo>
                <a:lnTo>
                  <a:pt x="1208" y="589"/>
                </a:lnTo>
                <a:lnTo>
                  <a:pt x="983" y="1734"/>
                </a:lnTo>
                <a:lnTo>
                  <a:pt x="526" y="1734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Freeform 8" descr="Gift-Of-Dawn-Ani-3"/>
          <p:cNvSpPr>
            <a:spLocks/>
          </p:cNvSpPr>
          <p:nvPr/>
        </p:nvSpPr>
        <p:spPr bwMode="auto">
          <a:xfrm>
            <a:off x="6227763" y="3705225"/>
            <a:ext cx="2197100" cy="2532063"/>
          </a:xfrm>
          <a:custGeom>
            <a:avLst/>
            <a:gdLst>
              <a:gd name="T0" fmla="*/ 463 w 1384"/>
              <a:gd name="T1" fmla="*/ 1595 h 1595"/>
              <a:gd name="T2" fmla="*/ 238 w 1384"/>
              <a:gd name="T3" fmla="*/ 450 h 1595"/>
              <a:gd name="T4" fmla="*/ 62 w 1384"/>
              <a:gd name="T5" fmla="*/ 450 h 1595"/>
              <a:gd name="T6" fmla="*/ 0 w 1384"/>
              <a:gd name="T7" fmla="*/ 10 h 1595"/>
              <a:gd name="T8" fmla="*/ 1384 w 1384"/>
              <a:gd name="T9" fmla="*/ 0 h 1595"/>
              <a:gd name="T10" fmla="*/ 1321 w 1384"/>
              <a:gd name="T11" fmla="*/ 450 h 1595"/>
              <a:gd name="T12" fmla="*/ 1145 w 1384"/>
              <a:gd name="T13" fmla="*/ 450 h 1595"/>
              <a:gd name="T14" fmla="*/ 920 w 1384"/>
              <a:gd name="T15" fmla="*/ 1595 h 1595"/>
              <a:gd name="T16" fmla="*/ 463 w 1384"/>
              <a:gd name="T17" fmla="*/ 1595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4" h="1595">
                <a:moveTo>
                  <a:pt x="463" y="1595"/>
                </a:moveTo>
                <a:lnTo>
                  <a:pt x="238" y="450"/>
                </a:lnTo>
                <a:lnTo>
                  <a:pt x="62" y="450"/>
                </a:lnTo>
                <a:lnTo>
                  <a:pt x="0" y="10"/>
                </a:lnTo>
                <a:lnTo>
                  <a:pt x="1384" y="0"/>
                </a:lnTo>
                <a:lnTo>
                  <a:pt x="1321" y="450"/>
                </a:lnTo>
                <a:lnTo>
                  <a:pt x="1145" y="450"/>
                </a:lnTo>
                <a:lnTo>
                  <a:pt x="920" y="1595"/>
                </a:lnTo>
                <a:lnTo>
                  <a:pt x="463" y="1595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Freeform 9" descr="Gift-Of-Dawn-Ani-3"/>
          <p:cNvSpPr>
            <a:spLocks/>
          </p:cNvSpPr>
          <p:nvPr/>
        </p:nvSpPr>
        <p:spPr bwMode="auto">
          <a:xfrm>
            <a:off x="6224588" y="3898900"/>
            <a:ext cx="2181225" cy="2338388"/>
          </a:xfrm>
          <a:custGeom>
            <a:avLst/>
            <a:gdLst>
              <a:gd name="T0" fmla="*/ 487 w 1374"/>
              <a:gd name="T1" fmla="*/ 1473 h 1473"/>
              <a:gd name="T2" fmla="*/ 262 w 1374"/>
              <a:gd name="T3" fmla="*/ 328 h 1473"/>
              <a:gd name="T4" fmla="*/ 86 w 1374"/>
              <a:gd name="T5" fmla="*/ 328 h 1473"/>
              <a:gd name="T6" fmla="*/ 0 w 1374"/>
              <a:gd name="T7" fmla="*/ 10 h 1473"/>
              <a:gd name="T8" fmla="*/ 1374 w 1374"/>
              <a:gd name="T9" fmla="*/ 0 h 1473"/>
              <a:gd name="T10" fmla="*/ 1345 w 1374"/>
              <a:gd name="T11" fmla="*/ 328 h 1473"/>
              <a:gd name="T12" fmla="*/ 1169 w 1374"/>
              <a:gd name="T13" fmla="*/ 328 h 1473"/>
              <a:gd name="T14" fmla="*/ 944 w 1374"/>
              <a:gd name="T15" fmla="*/ 1473 h 1473"/>
              <a:gd name="T16" fmla="*/ 487 w 1374"/>
              <a:gd name="T17" fmla="*/ 1473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4" h="1473">
                <a:moveTo>
                  <a:pt x="487" y="1473"/>
                </a:moveTo>
                <a:lnTo>
                  <a:pt x="262" y="328"/>
                </a:lnTo>
                <a:lnTo>
                  <a:pt x="86" y="328"/>
                </a:lnTo>
                <a:lnTo>
                  <a:pt x="0" y="10"/>
                </a:lnTo>
                <a:lnTo>
                  <a:pt x="1374" y="0"/>
                </a:lnTo>
                <a:lnTo>
                  <a:pt x="1345" y="328"/>
                </a:lnTo>
                <a:lnTo>
                  <a:pt x="1169" y="328"/>
                </a:lnTo>
                <a:lnTo>
                  <a:pt x="944" y="1473"/>
                </a:lnTo>
                <a:lnTo>
                  <a:pt x="487" y="1473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-644099">
            <a:off x="4221163" y="-357188"/>
            <a:ext cx="6042025" cy="7813676"/>
          </a:xfrm>
          <a:prstGeom prst="irregularSeal2">
            <a:avLst/>
          </a:prstGeom>
          <a:solidFill>
            <a:srgbClr val="00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altLang="ru-RU" sz="4400" b="1"/>
              <a:t>Гибель </a:t>
            </a:r>
          </a:p>
          <a:p>
            <a:pPr algn="ctr"/>
            <a:r>
              <a:rPr lang="ru-RU" altLang="ru-RU" sz="4400" b="1"/>
              <a:t>организма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6516688" y="1916113"/>
            <a:ext cx="1800225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-20%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7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42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1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86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85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16392" grpId="0" animBg="1"/>
      <p:bldP spid="16394" grpId="0" animBg="1"/>
      <p:bldP spid="163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520700"/>
          </a:xfrm>
          <a:solidFill>
            <a:schemeClr val="accent2"/>
          </a:solidFill>
        </p:spPr>
        <p:txBody>
          <a:bodyPr/>
          <a:lstStyle/>
          <a:p>
            <a:r>
              <a:rPr lang="ru-RU" altLang="ru-RU" sz="3200"/>
              <a:t>Потребность организма в воде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00563" y="4003675"/>
            <a:ext cx="4464050" cy="2665413"/>
          </a:xfrm>
          <a:solidFill>
            <a:schemeClr val="bg1">
              <a:alpha val="89999"/>
            </a:schemeClr>
          </a:solidFill>
          <a:ln/>
        </p:spPr>
        <p:txBody>
          <a:bodyPr/>
          <a:lstStyle/>
          <a:p>
            <a:pPr marL="6350" indent="9525" algn="r">
              <a:buFont typeface="Wingdings" pitchFamily="2" charset="2"/>
              <a:buNone/>
            </a:pPr>
            <a:r>
              <a:rPr lang="ru-RU" altLang="ru-RU" sz="2800"/>
              <a:t>Потребность в воде взрослого человека составляет 35 г на кг массы тела, а грудного ребенка – в 3-4 раза больше. </a:t>
            </a:r>
          </a:p>
          <a:p>
            <a:pPr marL="6350" indent="9525" algn="r">
              <a:buFont typeface="Wingdings" pitchFamily="2" charset="2"/>
              <a:buNone/>
            </a:pPr>
            <a:endParaRPr lang="ru-RU" altLang="ru-RU" sz="2800"/>
          </a:p>
        </p:txBody>
      </p:sp>
      <p:pic>
        <p:nvPicPr>
          <p:cNvPr id="17412" name="Picture 4" descr="leonardo madonnalitt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4032250" cy="568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-144463" y="1209675"/>
            <a:ext cx="2124076" cy="1066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alt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35 г/кг массы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63713" y="4868863"/>
            <a:ext cx="2411412" cy="1066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sz="3200" b="1">
                <a:solidFill>
                  <a:srgbClr val="003399"/>
                </a:solidFill>
              </a:rPr>
              <a:t>В 3 - 4 раза</a:t>
            </a:r>
          </a:p>
          <a:p>
            <a:r>
              <a:rPr lang="ru-RU" altLang="ru-RU" sz="3200" b="1">
                <a:solidFill>
                  <a:srgbClr val="003399"/>
                </a:solidFill>
              </a:rPr>
              <a:t>больше</a:t>
            </a:r>
          </a:p>
        </p:txBody>
      </p:sp>
      <p:pic>
        <p:nvPicPr>
          <p:cNvPr id="17415" name="Picture 7" descr="dp013-2012-glass_of_wa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55788"/>
            <a:ext cx="1411287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dp013-2012-glass_of_wa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463" y="1325563"/>
            <a:ext cx="1027113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ldollke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24263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181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219450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28600" y="188913"/>
            <a:ext cx="8686800" cy="736600"/>
          </a:xfrm>
          <a:solidFill>
            <a:srgbClr val="336699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4000"/>
              <a:t>Вода для живых организмов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3241675" cy="64135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336699"/>
                </a:solidFill>
              </a:rPr>
              <a:t>Растворитель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92725" y="1268413"/>
            <a:ext cx="360045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336699"/>
                </a:solidFill>
              </a:rPr>
              <a:t>Метаболит</a:t>
            </a:r>
          </a:p>
        </p:txBody>
      </p:sp>
      <p:pic>
        <p:nvPicPr>
          <p:cNvPr id="18439" name="Picture 7" descr="fish-screensaver"/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950" y="4508500"/>
            <a:ext cx="3594100" cy="2205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Rectangle 8" descr="air%20bubbles"/>
          <p:cNvSpPr>
            <a:spLocks noChangeArrowheads="1"/>
          </p:cNvSpPr>
          <p:nvPr/>
        </p:nvSpPr>
        <p:spPr bwMode="auto">
          <a:xfrm>
            <a:off x="3851275" y="4508500"/>
            <a:ext cx="720725" cy="2160588"/>
          </a:xfrm>
          <a:prstGeom prst="rect">
            <a:avLst/>
          </a:prstGeom>
          <a:blipFill dpi="0" rotWithShape="1">
            <a:blip r:embed="rId6">
              <a:alphaModFix amt="3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 descr="air%20bubbles"/>
          <p:cNvSpPr>
            <a:spLocks noChangeArrowheads="1"/>
          </p:cNvSpPr>
          <p:nvPr/>
        </p:nvSpPr>
        <p:spPr bwMode="auto">
          <a:xfrm>
            <a:off x="4572000" y="4508500"/>
            <a:ext cx="720725" cy="2160588"/>
          </a:xfrm>
          <a:prstGeom prst="rect">
            <a:avLst/>
          </a:prstGeom>
          <a:blipFill dpi="0" rotWithShape="1">
            <a:blip r:embed="rId6">
              <a:alphaModFix amt="3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Rectangle 10" descr="air%20bubbles"/>
          <p:cNvSpPr>
            <a:spLocks noChangeArrowheads="1"/>
          </p:cNvSpPr>
          <p:nvPr/>
        </p:nvSpPr>
        <p:spPr bwMode="auto">
          <a:xfrm>
            <a:off x="5292725" y="4508500"/>
            <a:ext cx="1079500" cy="2160588"/>
          </a:xfrm>
          <a:prstGeom prst="rect">
            <a:avLst/>
          </a:prstGeom>
          <a:blipFill dpi="0" rotWithShape="1">
            <a:blip r:embed="rId6">
              <a:alphaModFix amt="3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Rectangle 11" descr="air%20bubbles"/>
          <p:cNvSpPr>
            <a:spLocks noChangeArrowheads="1"/>
          </p:cNvSpPr>
          <p:nvPr/>
        </p:nvSpPr>
        <p:spPr bwMode="auto">
          <a:xfrm>
            <a:off x="2771775" y="4508500"/>
            <a:ext cx="1081088" cy="2160588"/>
          </a:xfrm>
          <a:prstGeom prst="rect">
            <a:avLst/>
          </a:prstGeom>
          <a:blipFill dpi="0" rotWithShape="1">
            <a:blip r:embed="rId6">
              <a:alphaModFix amt="31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8444" name="Picture 12" descr="swimming_sm_clr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8400" y="4581525"/>
            <a:ext cx="673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619250" y="908050"/>
            <a:ext cx="503238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4319588" y="908050"/>
            <a:ext cx="503237" cy="2952750"/>
          </a:xfrm>
          <a:prstGeom prst="downArrow">
            <a:avLst>
              <a:gd name="adj1" fmla="val 50000"/>
              <a:gd name="adj2" fmla="val 14668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292725" y="1916113"/>
            <a:ext cx="3600450" cy="2808287"/>
          </a:xfrm>
          <a:prstGeom prst="rect">
            <a:avLst/>
          </a:prstGeom>
          <a:blipFill dpi="0" rotWithShape="1">
            <a:blip r:embed="rId8">
              <a:alphaModFix amt="20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804025" y="908050"/>
            <a:ext cx="503238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2760663" y="3867150"/>
            <a:ext cx="3611562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chemeClr val="tx2"/>
                </a:solidFill>
              </a:rPr>
              <a:t>Среда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ater_v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6475"/>
            <a:ext cx="204946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63575"/>
          </a:xfrm>
          <a:solidFill>
            <a:schemeClr val="folHlink"/>
          </a:solidFill>
        </p:spPr>
        <p:txBody>
          <a:bodyPr/>
          <a:lstStyle/>
          <a:p>
            <a:r>
              <a:rPr lang="ru-RU" altLang="ru-RU" sz="4000" b="0">
                <a:solidFill>
                  <a:srgbClr val="336699"/>
                </a:solidFill>
              </a:rPr>
              <a:t>Свойства воды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893175" cy="11239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ru-RU" altLang="ru-RU" sz="2800" b="1" i="1">
                <a:solidFill>
                  <a:srgbClr val="336699"/>
                </a:solidFill>
              </a:rPr>
              <a:t>Эти свойства обуславливают  термостатирование человеческого организма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0313" y="2781300"/>
            <a:ext cx="6319837" cy="650875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Большая теплота испарения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292725" y="836613"/>
            <a:ext cx="3455988" cy="1370012"/>
            <a:chOff x="3334" y="527"/>
            <a:chExt cx="2177" cy="863"/>
          </a:xfrm>
        </p:grpSpPr>
        <p:sp>
          <p:nvSpPr>
            <p:cNvPr id="194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334" y="572"/>
              <a:ext cx="907" cy="8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3366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75,3</a:t>
              </a:r>
            </a:p>
          </p:txBody>
        </p:sp>
        <p:sp>
          <p:nvSpPr>
            <p:cNvPr id="1946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513" y="527"/>
              <a:ext cx="680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3366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Дж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4468" y="981"/>
              <a:ext cx="908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377" y="981"/>
              <a:ext cx="1134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3366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моль  К</a:t>
              </a:r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5193" y="1162"/>
              <a:ext cx="91" cy="91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rgbClr val="33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9468" name="Picture 12" descr="10363a"/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1692275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79388" y="1341438"/>
            <a:ext cx="5068887" cy="650875"/>
          </a:xfrm>
          <a:prstGeom prst="rect">
            <a:avLst/>
          </a:prstGeom>
          <a:solidFill>
            <a:srgbClr val="3366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Высокая теплоемкость</a:t>
            </a:r>
          </a:p>
        </p:txBody>
      </p: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5580063" y="3643313"/>
            <a:ext cx="3097212" cy="1441450"/>
            <a:chOff x="3515" y="2295"/>
            <a:chExt cx="1951" cy="908"/>
          </a:xfrm>
        </p:grpSpPr>
        <p:sp>
          <p:nvSpPr>
            <p:cNvPr id="1947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515" y="2341"/>
              <a:ext cx="953" cy="8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6699"/>
                      </a:gs>
                      <a:gs pos="100000">
                        <a:srgbClr val="FFCC66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40,8</a:t>
              </a:r>
            </a:p>
          </p:txBody>
        </p:sp>
        <p:sp>
          <p:nvSpPr>
            <p:cNvPr id="194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603" y="2295"/>
              <a:ext cx="680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6699"/>
                      </a:gs>
                      <a:gs pos="100000">
                        <a:srgbClr val="FFCC66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кДж</a:t>
              </a:r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>
              <a:off x="4558" y="2749"/>
              <a:ext cx="908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558" y="2794"/>
              <a:ext cx="907" cy="31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336699"/>
                      </a:gs>
                      <a:gs pos="100000">
                        <a:srgbClr val="FFCC66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моль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5888"/>
            <a:ext cx="8385175" cy="1431925"/>
          </a:xfrm>
        </p:spPr>
        <p:txBody>
          <a:bodyPr/>
          <a:lstStyle/>
          <a:p>
            <a:r>
              <a:rPr lang="ru-RU" altLang="ru-RU" sz="3600"/>
              <a:t>Термостатическое действие воды на планете Земля</a:t>
            </a:r>
          </a:p>
        </p:txBody>
      </p:sp>
      <p:pic>
        <p:nvPicPr>
          <p:cNvPr id="20483" name="moist.mpe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682750"/>
            <a:ext cx="6265862" cy="469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7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1916113"/>
            <a:ext cx="4464050" cy="4752975"/>
          </a:xfrm>
        </p:spPr>
        <p:txBody>
          <a:bodyPr/>
          <a:lstStyle/>
          <a:p>
            <a:pPr marL="6350" indent="-6350">
              <a:buFont typeface="Wingdings" pitchFamily="2" charset="2"/>
              <a:buNone/>
            </a:pPr>
            <a:r>
              <a:rPr lang="ru-RU" altLang="ru-RU" sz="2800"/>
              <a:t>способствует</a:t>
            </a:r>
            <a:r>
              <a:rPr lang="en-US" altLang="ru-RU" sz="2800"/>
              <a:t> </a:t>
            </a:r>
            <a:r>
              <a:rPr lang="ru-RU" altLang="ru-RU" sz="2800"/>
              <a:t>диссоциации на ионы, так как сила электростатического  взаимодействия между ионами обратно пропорциональна диэлектрической проницаемости среды.</a:t>
            </a:r>
          </a:p>
        </p:txBody>
      </p:sp>
      <p:sp>
        <p:nvSpPr>
          <p:cNvPr id="21507" name="Rectangle 3"/>
          <p:cNvSpPr>
            <a:spLocks noRot="1" noChangeArrowheads="1"/>
          </p:cNvSpPr>
          <p:nvPr/>
        </p:nvSpPr>
        <p:spPr bwMode="auto">
          <a:xfrm>
            <a:off x="0" y="0"/>
            <a:ext cx="9144000" cy="6635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4000" b="0">
                <a:solidFill>
                  <a:srgbClr val="336699"/>
                </a:solidFill>
              </a:rPr>
              <a:t>Свойства воды</a:t>
            </a: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5938838" y="836613"/>
            <a:ext cx="3155950" cy="1152525"/>
            <a:chOff x="3741" y="527"/>
            <a:chExt cx="1988" cy="726"/>
          </a:xfrm>
        </p:grpSpPr>
        <p:sp>
          <p:nvSpPr>
            <p:cNvPr id="2150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604" y="527"/>
              <a:ext cx="1125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3366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78,5</a:t>
              </a:r>
            </a:p>
          </p:txBody>
        </p:sp>
        <p:sp>
          <p:nvSpPr>
            <p:cNvPr id="215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741" y="527"/>
              <a:ext cx="817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336699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Symbol"/>
                </a:rPr>
                <a:t>e=</a:t>
              </a:r>
              <a:endParaRPr lang="ru-RU" sz="3600" b="1" kern="10">
                <a:ln w="9525">
                  <a:solidFill>
                    <a:srgbClr val="3366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endParaRPr>
            </a:p>
          </p:txBody>
        </p:sp>
      </p:grp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908050"/>
            <a:ext cx="5867400" cy="9366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336699"/>
                </a:solidFill>
                <a:latin typeface="Arial Black" pitchFamily="34" charset="0"/>
              </a:rPr>
              <a:t>Высокая диэлектрическая проницаемость</a:t>
            </a:r>
          </a:p>
        </p:txBody>
      </p:sp>
      <p:pic>
        <p:nvPicPr>
          <p:cNvPr id="21512" name="cl2.1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5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9125"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 r="-5"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 noGrp="1" noRot="1"/>
          </p:cNvSpPr>
          <p:nvPr>
            <p:ph type="title"/>
          </p:nvPr>
        </p:nvSpPr>
        <p:spPr>
          <a:xfrm>
            <a:off x="539750" y="628650"/>
            <a:ext cx="6911975" cy="1431925"/>
          </a:xfrm>
          <a:solidFill>
            <a:schemeClr val="tx1">
              <a:alpha val="87000"/>
            </a:schemeClr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altLang="ru-RU" lang="ru-RU" sz="4000">
                <a:solidFill>
                  <a:schemeClr val="bg1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Вопросы, изучаемые на лекции:</a:t>
            </a:r>
          </a:p>
        </p:txBody>
      </p:sp>
      <p:sp>
        <p:nvSpPr>
          <p:cNvPr id="4100" name="Rectangle 4"/>
          <p:cNvSpPr>
            <a:spLocks noChangeArrowheads="1" noGrp="1" noRot="1"/>
          </p:cNvSpPr>
          <p:nvPr>
            <p:ph idx="1" type="body"/>
          </p:nvPr>
        </p:nvSpPr>
        <p:spPr>
          <a:xfrm>
            <a:off x="568325" y="3214688"/>
            <a:ext cx="8324850" cy="3382962"/>
          </a:xfrm>
          <a:solidFill>
            <a:schemeClr val="bg1">
              <a:alpha val="82001"/>
            </a:schemeClr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indent="-609600" marL="609600">
              <a:buFont charset="2" pitchFamily="2" typeface="Wingdings"/>
              <a:buAutoNum type="arabicPeriod"/>
            </a:pPr>
            <a:r>
              <a:rPr altLang="ru-RU" lang="ru-RU" sz="2800"/>
              <a:t>Основные определения: раствор, растворитель, растворённое вещество.</a:t>
            </a:r>
          </a:p>
          <a:p>
            <a:pPr indent="-609600" marL="609600">
              <a:buFont charset="2" pitchFamily="2" typeface="Wingdings"/>
              <a:buAutoNum type="arabicPeriod"/>
            </a:pPr>
            <a:r>
              <a:rPr altLang="ru-RU" lang="ru-RU" sz="2800"/>
              <a:t>Способы выражения концентрации растворов.</a:t>
            </a:r>
          </a:p>
          <a:p>
            <a:pPr indent="-609600" marL="609600">
              <a:buFont charset="2" pitchFamily="2" typeface="Wingdings"/>
              <a:buAutoNum type="arabicPeriod"/>
            </a:pPr>
            <a:r>
              <a:rPr altLang="ru-RU" lang="ru-RU" sz="2800"/>
              <a:t>Изменение энергии Гиббса, энтальпии и энтропии при образовании раствора.</a:t>
            </a:r>
          </a:p>
          <a:p>
            <a:pPr indent="-609600" marL="609600">
              <a:buFont charset="2" pitchFamily="2" typeface="Wingdings"/>
              <a:buAutoNum type="arabicPeriod"/>
            </a:pPr>
            <a:r>
              <a:rPr altLang="ru-RU" lang="ru-RU" sz="2800"/>
              <a:t>Растворимость веществ.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12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15"/>
                                        <p:tgtEl>
                                          <p:spTgt spid="4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18"/>
                                        <p:tgtEl>
                                          <p:spTgt spid="4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21"/>
                                        <p:tgtEl>
                                          <p:spTgt spid="4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 id="24"/>
                                        <p:tgtEl>
                                          <p:spTgt spid="4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099"/>
      <p:bldP animBg="1" build="p" grpId="0" spid="41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4663" y="260350"/>
            <a:ext cx="4906962" cy="1512888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lang="ru-RU" altLang="ru-RU" sz="2800" b="0">
                <a:solidFill>
                  <a:schemeClr val="bg1"/>
                </a:solidFill>
                <a:effectLst/>
              </a:rPr>
              <a:t>Ионное состояние веществ в водной среде</a:t>
            </a:r>
          </a:p>
        </p:txBody>
      </p:sp>
      <p:pic>
        <p:nvPicPr>
          <p:cNvPr id="22531" name="solvent.mpeg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65088"/>
            <a:ext cx="4321175" cy="2355850"/>
          </a:xfrm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107950" y="2478088"/>
            <a:ext cx="5113338" cy="4191000"/>
          </a:xfrm>
        </p:spPr>
        <p:txBody>
          <a:bodyPr/>
          <a:lstStyle/>
          <a:p>
            <a:pPr marL="546100" indent="-546100">
              <a:buFont typeface="Wingdings" pitchFamily="2" charset="2"/>
              <a:buNone/>
            </a:pPr>
            <a:r>
              <a:rPr lang="ru-RU" altLang="ru-RU" sz="2800" b="1" u="sng">
                <a:latin typeface="Times New Roman" pitchFamily="18" charset="0"/>
              </a:rPr>
              <a:t>Обуславливает:</a:t>
            </a:r>
            <a:r>
              <a:rPr lang="ru-RU" altLang="ru-RU" sz="2800" b="1">
                <a:latin typeface="Times New Roman" pitchFamily="18" charset="0"/>
              </a:rPr>
              <a:t> </a:t>
            </a:r>
          </a:p>
          <a:p>
            <a:pPr marL="546100" indent="-546100">
              <a:lnSpc>
                <a:spcPct val="85000"/>
              </a:lnSpc>
              <a:buFont typeface="Wingdings" pitchFamily="2" charset="2"/>
              <a:buBlip>
                <a:blip r:embed="rId6"/>
              </a:buBlip>
            </a:pPr>
            <a:r>
              <a:rPr lang="ru-RU" altLang="ru-RU" sz="2800" b="1">
                <a:latin typeface="Times New Roman" pitchFamily="18" charset="0"/>
              </a:rPr>
              <a:t>высокие скорости протекания биохимических реакций, </a:t>
            </a:r>
          </a:p>
          <a:p>
            <a:pPr marL="546100" indent="-546100">
              <a:lnSpc>
                <a:spcPct val="85000"/>
              </a:lnSpc>
              <a:buFont typeface="Wingdings" pitchFamily="2" charset="2"/>
              <a:buBlip>
                <a:blip r:embed="rId6"/>
              </a:buBlip>
            </a:pPr>
            <a:r>
              <a:rPr lang="ru-RU" altLang="ru-RU" sz="2800" b="1">
                <a:latin typeface="Times New Roman" pitchFamily="18" charset="0"/>
              </a:rPr>
              <a:t>быструю миграцию ионов через биологические мембраны </a:t>
            </a:r>
          </a:p>
          <a:p>
            <a:pPr marL="546100" indent="-546100">
              <a:lnSpc>
                <a:spcPct val="85000"/>
              </a:lnSpc>
              <a:buFont typeface="Wingdings" pitchFamily="2" charset="2"/>
              <a:buBlip>
                <a:blip r:embed="rId6"/>
              </a:buBlip>
            </a:pPr>
            <a:r>
              <a:rPr lang="ru-RU" altLang="ru-RU" sz="2800" b="1">
                <a:latin typeface="Times New Roman" pitchFamily="18" charset="0"/>
              </a:rPr>
              <a:t>практически мгновенную передачу нервных импульсов.</a:t>
            </a:r>
          </a:p>
        </p:txBody>
      </p:sp>
      <p:pic>
        <p:nvPicPr>
          <p:cNvPr id="22533" name="chemanim1.mpeg">
            <a:hlinkClick r:id="" action="ppaction://media"/>
          </p:cNvPr>
          <p:cNvPicPr>
            <a:picLocks noRot="1" noChangeAspect="1" noChangeArrowheads="1"/>
          </p:cNvPicPr>
          <p:nvPr>
            <p:ph sz="quarter" idx="1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16113"/>
            <a:ext cx="3960813" cy="4826000"/>
          </a:xfrm>
          <a:ln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7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934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Grp="1" noRot="1"/>
          </p:cNvSpPr>
          <p:nvPr>
            <p:ph type="title"/>
          </p:nvPr>
        </p:nvSpPr>
        <p:spPr>
          <a:xfrm>
            <a:off x="3132138" y="333375"/>
            <a:ext cx="6011862" cy="1223963"/>
          </a:xfrm>
          <a:solidFill>
            <a:srgbClr val="333399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altLang="ru-RU" lang="ru-RU" sz="4000"/>
              <a:t>	Мембранный 	транспорт</a:t>
            </a:r>
          </a:p>
        </p:txBody>
      </p:sp>
      <p:pic>
        <p:nvPicPr>
          <p:cNvPr id="23555" name="chemanim2.mpeg">
            <a:hlinkClick action="ppaction://media" r:id=""/>
          </p:cNvPr>
          <p:cNvPicPr>
            <a:picLocks noChangeArrowheads="1" noChangeAspect="1" noRo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7550"/>
            <a:ext cx="8785225" cy="4681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membrane2" id="2355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" r="-111"/>
          <a:stretch>
            <a:fillRect/>
          </a:stretch>
        </p:blipFill>
        <p:spPr bwMode="auto">
          <a:xfrm>
            <a:off x="179388" y="115888"/>
            <a:ext cx="36004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8250" fill="hold" id="6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7" nodeType="interactiveSeq" restart="whenNotActive">
                <p:stCondLst>
                  <p:cond delay="0" evt="onClick">
                    <p:tgtEl>
                      <p:spTgt spid="2355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fill="hold" id="8" nodeType="clickPar">
                      <p:stCondLst>
                        <p:cond delay="0"/>
                      </p:stCondLst>
                      <p:childTnLst>
                        <p:par>
                          <p:cTn fill="hold" id="9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cmd="togglePause" type="call">
                                      <p:cBhvr>
                                        <p:cTn dur="1" fill="hold" id="11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3555"/>
                  </p:tgtEl>
                </p:cond>
              </p:nextCondLst>
            </p:seq>
            <p:video>
              <p:cMediaNode>
                <p:cTn display="0" fill="hold" id="12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63575"/>
          </a:xfrm>
          <a:solidFill>
            <a:schemeClr val="bg2"/>
          </a:solidFill>
        </p:spPr>
        <p:txBody>
          <a:bodyPr/>
          <a:lstStyle/>
          <a:p>
            <a:r>
              <a:rPr lang="ru-RU" altLang="ru-RU" sz="3600"/>
              <a:t>Свойства воды как диполя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765175"/>
            <a:ext cx="3927475" cy="5264150"/>
          </a:xfrm>
        </p:spPr>
        <p:txBody>
          <a:bodyPr/>
          <a:lstStyle/>
          <a:p>
            <a:pPr marL="6350" indent="-6350">
              <a:buFont typeface="Wingdings" pitchFamily="2" charset="2"/>
              <a:buNone/>
            </a:pPr>
            <a:r>
              <a:rPr lang="ru-RU" altLang="ru-RU" sz="2800"/>
              <a:t>Высокий дипольный момент молекулы воды и способность образовывать четыре водородные связи: две как донор протонов и две как акцептор протонов увеличивают растворяющую способность воды по отношению к полярным веществам, 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6946900" y="692150"/>
            <a:ext cx="208915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1,82Д</a:t>
            </a:r>
          </a:p>
        </p:txBody>
      </p:sp>
      <p:pic>
        <p:nvPicPr>
          <p:cNvPr id="24581" name="dimer.mpe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2405063"/>
            <a:ext cx="4932362" cy="22479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787900" y="692150"/>
            <a:ext cx="2160588" cy="946150"/>
          </a:xfrm>
          <a:prstGeom prst="rect">
            <a:avLst/>
          </a:prstGeom>
          <a:solidFill>
            <a:srgbClr val="FF99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u-RU" alt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дипольный момент</a:t>
            </a:r>
          </a:p>
        </p:txBody>
      </p:sp>
      <p:pic>
        <p:nvPicPr>
          <p:cNvPr id="24583" name="Picture 7" descr="d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420">
            <a:off x="4060825" y="692150"/>
            <a:ext cx="137477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l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443">
            <a:off x="4716463" y="4464050"/>
            <a:ext cx="4213225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4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Grp="1" noRot="1"/>
          </p:cNvSpPr>
          <p:nvPr>
            <p:ph type="title"/>
          </p:nvPr>
        </p:nvSpPr>
        <p:spPr>
          <a:xfrm>
            <a:off x="0" y="260350"/>
            <a:ext cx="8385175" cy="1431925"/>
          </a:xfrm>
          <a:solidFill>
            <a:srgbClr val="003366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altLang="ru-RU" lang="ru-RU" sz="3200"/>
              <a:t>Водные ассоциаты и биополимеры</a:t>
            </a:r>
          </a:p>
        </p:txBody>
      </p:sp>
      <p:sp>
        <p:nvSpPr>
          <p:cNvPr id="25603" name="Rectangle 3"/>
          <p:cNvSpPr>
            <a:spLocks noChangeArrowheads="1" noGrp="1" noRot="1"/>
          </p:cNvSpPr>
          <p:nvPr>
            <p:ph idx="1" sz="half" type="body"/>
          </p:nvPr>
        </p:nvSpPr>
        <p:spPr>
          <a:xfrm>
            <a:off x="860425" y="2133600"/>
            <a:ext cx="3927475" cy="4191000"/>
          </a:xfrm>
        </p:spPr>
        <p:txBody>
          <a:bodyPr/>
          <a:lstStyle/>
          <a:p>
            <a:pPr indent="0" marL="0">
              <a:lnSpc>
                <a:spcPct val="90000"/>
              </a:lnSpc>
              <a:buFont charset="2" pitchFamily="2" typeface="Wingdings"/>
              <a:buNone/>
            </a:pPr>
            <a:r>
              <a:rPr altLang="ru-RU" lang="ru-RU" sz="2800"/>
              <a:t>Водородные связи благоприятствуют формированию определенных структур водных ассоциатов в самой воде , а также у молекул биополимеров в водных растворах.  </a:t>
            </a:r>
          </a:p>
          <a:p>
            <a:pPr indent="0" marL="0">
              <a:lnSpc>
                <a:spcPct val="90000"/>
              </a:lnSpc>
            </a:pPr>
            <a:endParaRPr altLang="ru-RU" lang="ru-RU" sz="2800"/>
          </a:p>
        </p:txBody>
      </p:sp>
      <p:pic>
        <p:nvPicPr>
          <p:cNvPr descr="5_114" id="25604" name="Picture 4"/>
          <p:cNvPicPr>
            <a:picLocks noChangeArrowheads="1" noChangeAspect="1"/>
          </p:cNvPicPr>
          <p:nvPr>
            <p:ph idx="2" sz="quarter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7"/>
          <a:stretch>
            <a:fillRect/>
          </a:stretch>
        </p:blipFill>
        <p:spPr>
          <a:xfrm>
            <a:off x="5435600" y="0"/>
            <a:ext cx="3708400" cy="2019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chylomic.mpg">
            <a:hlinkClick action="ppaction://media" r:id=""/>
          </p:cNvPr>
          <p:cNvPicPr>
            <a:picLocks noChangeArrowheads="1" noChangeAspect="1" noRot="1"/>
          </p:cNvPicPr>
          <p:nvPr>
            <p:ph idx="3" sz="quarter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33600"/>
            <a:ext cx="3744913" cy="22320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chemanim2.mpeg">
            <a:hlinkClick action="ppaction://media" r:id=""/>
          </p:cNvPr>
          <p:cNvPicPr>
            <a:picLocks noChangeArrowheads="1" noChangeAspect="1" noRo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08500"/>
            <a:ext cx="37449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108618" fill="hold" id="6"/>
                                        <p:tgtEl>
                                          <p:spTgt spid="25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fill="hold" id="7" nodeType="with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cmd="playFrom(0.0)" type="call">
                                      <p:cBhvr>
                                        <p:cTn dur="8250" fill="hold" id="8"/>
                                        <p:tgtEl>
                                          <p:spTgt spid="256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video>
              <p:cMediaNode>
                <p:cTn display="0" fill="hold" id="9" repeatCount="indefinite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</p:endCondLst>
                </p:cTn>
                <p:tgtEl>
                  <p:spTgt spid="25605"/>
                </p:tgtEl>
              </p:cMediaNode>
            </p:video>
            <p:video>
              <p:cMediaNode>
                <p:cTn display="0" fill="hold" id="10" repeatCount="indefinite">
                  <p:stCondLst>
                    <p:cond delay="indefinite"/>
                  </p:stCondLst>
                  <p:endCondLst>
                    <p:cond delay="0" evt="onNext">
                      <p:tgtEl>
                        <p:sldTgt/>
                      </p:tgtEl>
                    </p:cond>
                    <p:cond delay="0" evt="onPrev">
                      <p:tgtEl>
                        <p:sldTgt/>
                      </p:tgtEl>
                    </p:cond>
                  </p:endCondLst>
                </p:cTn>
                <p:tgtEl>
                  <p:spTgt spid="2560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3" y="404813"/>
            <a:ext cx="8764587" cy="1023937"/>
          </a:xfrm>
          <a:solidFill>
            <a:srgbClr val="003366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>
                <a:solidFill>
                  <a:schemeClr val="folHlink"/>
                </a:solidFill>
              </a:rPr>
              <a:t>Вязкость воды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98525" y="4999038"/>
            <a:ext cx="7921625" cy="4191000"/>
          </a:xfrm>
        </p:spPr>
        <p:txBody>
          <a:bodyPr/>
          <a:lstStyle/>
          <a:p>
            <a:pPr marL="6350" indent="9525">
              <a:buFont typeface="Wingdings" pitchFamily="2" charset="2"/>
              <a:buNone/>
            </a:pPr>
            <a:r>
              <a:rPr lang="ru-RU" altLang="ru-RU" sz="2800"/>
              <a:t>Низкая вязкость  способствует выполнению транспортных функций, а также возникновению жидкокристаллического состояния у некоторых биосубстратов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536575" y="1917700"/>
            <a:ext cx="23764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0,001 Па 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466725" y="3717925"/>
            <a:ext cx="25908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Т = 293К </a:t>
            </a:r>
          </a:p>
        </p:txBody>
      </p:sp>
      <p:pic>
        <p:nvPicPr>
          <p:cNvPr id="26630" name="Picture 6" descr="anim_wat_AKD2"/>
          <p:cNvPicPr>
            <a:picLocks noChangeAspect="1" noChangeArrowheads="1" noCro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15888"/>
            <a:ext cx="3311525" cy="2303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968375" y="2998788"/>
            <a:ext cx="1512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99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при </a:t>
            </a:r>
          </a:p>
        </p:txBody>
      </p:sp>
      <p:pic>
        <p:nvPicPr>
          <p:cNvPr id="26632" name="Picture 8" descr="drips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326390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66"/>
            </a:gs>
            <a:gs pos="100000">
              <a:srgbClr val="33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513" y="315913"/>
            <a:ext cx="9144000" cy="736600"/>
          </a:xfrm>
        </p:spPr>
        <p:txBody>
          <a:bodyPr/>
          <a:lstStyle/>
          <a:p>
            <a:r>
              <a:rPr lang="ru-RU" altLang="ru-RU" sz="3600"/>
              <a:t>Обмен протонами и электронами 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20725" y="1989138"/>
            <a:ext cx="6227763" cy="4191000"/>
          </a:xfrm>
        </p:spPr>
        <p:txBody>
          <a:bodyPr/>
          <a:lstStyle/>
          <a:p>
            <a:pPr>
              <a:buClr>
                <a:srgbClr val="CCECFF"/>
              </a:buClr>
            </a:pPr>
            <a:r>
              <a:rPr lang="ru-RU" altLang="ru-RU"/>
              <a:t>Вода способна проявлять протонодонорные и протоноакцепторные свойства</a:t>
            </a:r>
          </a:p>
          <a:p>
            <a:pPr>
              <a:buClr>
                <a:srgbClr val="CCECFF"/>
              </a:buClr>
              <a:buFont typeface="Wingdings" pitchFamily="2" charset="2"/>
              <a:buNone/>
            </a:pPr>
            <a:endParaRPr lang="ru-RU" altLang="ru-RU"/>
          </a:p>
          <a:p>
            <a:pPr>
              <a:buClr>
                <a:srgbClr val="CCECFF"/>
              </a:buClr>
            </a:pPr>
            <a:r>
              <a:rPr lang="ru-RU" altLang="ru-RU"/>
              <a:t>Вода способна проявлять электронодонорные и электроноакцепторные свойства</a:t>
            </a:r>
          </a:p>
        </p:txBody>
      </p:sp>
      <p:pic>
        <p:nvPicPr>
          <p:cNvPr id="27652" name="Picture 4" descr="protex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66">
            <a:off x="5754688" y="1557338"/>
            <a:ext cx="3389312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2 hydrogen atoms equally share electrons to form a covalent "/>
          <p:cNvPicPr>
            <a:picLocks noChangeAspect="1" noChangeArrowheads="1" noCrop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0067">
            <a:off x="6132512" y="4554538"/>
            <a:ext cx="2714625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3" b="51921"/>
          <a:stretch>
            <a:fillRect/>
          </a:stretch>
        </p:blipFill>
        <p:spPr bwMode="auto">
          <a:xfrm>
            <a:off x="4787900" y="3213100"/>
            <a:ext cx="24780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3" b="51921"/>
          <a:stretch>
            <a:fillRect/>
          </a:stretch>
        </p:blipFill>
        <p:spPr bwMode="auto">
          <a:xfrm>
            <a:off x="6588125" y="5129213"/>
            <a:ext cx="24780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5113337" cy="1008063"/>
          </a:xfrm>
          <a:solidFill>
            <a:schemeClr val="bg2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4000"/>
              <a:t>Структура воды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435600" y="333375"/>
            <a:ext cx="3563938" cy="6191250"/>
          </a:xfrm>
          <a:solidFill>
            <a:schemeClr val="bg2">
              <a:alpha val="50000"/>
            </a:scheme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/>
              <a:t>Жидкая вода содержит внутренние пустоты благодаря ажурности ее структуры.</a:t>
            </a:r>
          </a:p>
          <a:p>
            <a:pPr>
              <a:lnSpc>
                <a:spcPct val="90000"/>
              </a:lnSpc>
            </a:pPr>
            <a:r>
              <a:rPr lang="ru-RU" altLang="ru-RU" sz="2800" b="1"/>
              <a:t>Благодаря этому в воде могут растворятся вещества, молекулы которых неполярны.</a:t>
            </a:r>
          </a:p>
        </p:txBody>
      </p:sp>
      <p:pic>
        <p:nvPicPr>
          <p:cNvPr id="28676" name="water_dynamics.mpe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5113337" cy="4895850"/>
          </a:xfrm>
          <a:ln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Grp="1" noRot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folHlink"/>
          </a:solidFill>
        </p:spPr>
        <p:txBody>
          <a:bodyPr/>
          <a:lstStyle/>
          <a:p>
            <a:pPr algn="ctr"/>
            <a:r>
              <a:rPr altLang="ru-RU" lang="ru-RU">
                <a:solidFill>
                  <a:srgbClr val="333399"/>
                </a:solidFill>
                <a:effectLst/>
              </a:rPr>
              <a:t> Концентрация растворов</a:t>
            </a:r>
          </a:p>
        </p:txBody>
      </p:sp>
      <p:sp>
        <p:nvSpPr>
          <p:cNvPr id="29699" name="Rectangle 3"/>
          <p:cNvSpPr>
            <a:spLocks noChangeArrowheads="1" noGrp="1" noRot="1"/>
          </p:cNvSpPr>
          <p:nvPr>
            <p:ph idx="1" type="body"/>
          </p:nvPr>
        </p:nvSpPr>
        <p:spPr>
          <a:xfrm>
            <a:off x="0" y="1557338"/>
            <a:ext cx="4321175" cy="4191000"/>
          </a:xfrm>
          <a:solidFill>
            <a:srgbClr val="003366">
              <a:alpha val="42999"/>
            </a:srgbClr>
          </a:solidFill>
        </p:spPr>
        <p:txBody>
          <a:bodyPr/>
          <a:lstStyle/>
          <a:p>
            <a:pPr indent="12700">
              <a:buFont charset="2" pitchFamily="2" typeface="Wingdings"/>
              <a:buNone/>
            </a:pPr>
            <a:r>
              <a:rPr altLang="ru-RU" lang="ru-RU"/>
              <a:t>- это содержание растворенного вещества (в молях или граммах) в определенном объеме или массе раствора или растворителя</a:t>
            </a:r>
          </a:p>
        </p:txBody>
      </p:sp>
      <p:pic>
        <p:nvPicPr>
          <p:cNvPr descr="retort" id="29700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>
            <a:fillRect/>
          </a:stretch>
        </p:blipFill>
        <p:spPr bwMode="auto">
          <a:xfrm>
            <a:off x="4284663" y="908050"/>
            <a:ext cx="4722812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7019925" y="2276475"/>
            <a:ext cx="1871663" cy="1873250"/>
            <a:chOff x="4422" y="1434"/>
            <a:chExt cx="1179" cy="1180"/>
          </a:xfrm>
        </p:grpSpPr>
        <p:sp>
          <p:nvSpPr>
            <p:cNvPr id="29702" name="AutoShape 6"/>
            <p:cNvSpPr>
              <a:spLocks noChangeArrowheads="1"/>
            </p:cNvSpPr>
            <p:nvPr/>
          </p:nvSpPr>
          <p:spPr bwMode="auto">
            <a:xfrm>
              <a:off x="4422" y="1434"/>
              <a:ext cx="1179" cy="1180"/>
            </a:xfrm>
            <a:prstGeom prst="cloudCallout">
              <a:avLst>
                <a:gd fmla="val -43750" name="adj1"/>
                <a:gd fmla="val 70000" name="adj2"/>
              </a:avLst>
            </a:prstGeom>
            <a:solidFill>
              <a:srgbClr val="CCFFFF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altLang="ru-RU" lang="ru-RU"/>
            </a:p>
          </p:txBody>
        </p:sp>
        <p:pic>
          <p:nvPicPr>
            <p:cNvPr descr="kupor" id="29703" name="Picture 7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706"/>
              <a:ext cx="1163" cy="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 noGrp="1" noRot="1"/>
          </p:cNvSpPr>
          <p:nvPr>
            <p:ph type="title"/>
          </p:nvPr>
        </p:nvSpPr>
        <p:spPr>
          <a:xfrm>
            <a:off x="684213" y="692150"/>
            <a:ext cx="8459787" cy="431800"/>
          </a:xfrm>
          <a:solidFill>
            <a:schemeClr val="tx2"/>
          </a:solidFill>
        </p:spPr>
        <p:txBody>
          <a:bodyPr/>
          <a:lstStyle/>
          <a:p>
            <a:r>
              <a:rPr altLang="ru-RU" b="0" lang="ru-RU" sz="2800">
                <a:solidFill>
                  <a:schemeClr val="bg2"/>
                </a:solidFill>
                <a:effectLst/>
              </a:rPr>
              <a:t>Массовая доля растворенного вещества</a:t>
            </a:r>
          </a:p>
        </p:txBody>
      </p:sp>
      <p:sp>
        <p:nvSpPr>
          <p:cNvPr id="30723" name="Rectangle 3"/>
          <p:cNvSpPr>
            <a:spLocks noChangeArrowheads="1" noGrp="1" noRot="1"/>
          </p:cNvSpPr>
          <p:nvPr>
            <p:ph idx="1" type="body"/>
          </p:nvPr>
        </p:nvSpPr>
        <p:spPr>
          <a:xfrm>
            <a:off x="568325" y="1341438"/>
            <a:ext cx="8007350" cy="1163637"/>
          </a:xfrm>
        </p:spPr>
        <p:txBody>
          <a:bodyPr/>
          <a:lstStyle/>
          <a:p>
            <a:pPr>
              <a:buFont charset="2" pitchFamily="2" typeface="Wingdings"/>
              <a:buNone/>
            </a:pPr>
            <a:r>
              <a:rPr altLang="ru-RU" lang="ru-RU"/>
              <a:t>— это отношение массы растворенного вещества к массе раствора, то есть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altLang="ru-RU" b="1" lang="ru-RU" sz="2800">
                <a:solidFill>
                  <a:srgbClr val="333399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0" y="471488"/>
            <a:ext cx="431800" cy="108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fromWordArt="1" wrap="none">
            <a:prstTxWarp prst="textCascadeUp">
              <a:avLst>
                <a:gd fmla="val 100000" name="adj"/>
              </a:avLst>
            </a:prstTxWarp>
            <a:scene3d>
              <a:camera prst="legacyPerspectiveFront">
                <a:rot lat="20519999" lon="1080000" rev="0"/>
              </a:camera>
              <a:lightRig dir="b" rig="legacyHarsh2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kern="10" lang="ru-RU" sz="360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1</a:t>
            </a: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9388" y="2565400"/>
            <a:ext cx="8856662" cy="4089400"/>
            <a:chOff x="113" y="1616"/>
            <a:chExt cx="5579" cy="2576"/>
          </a:xfrm>
        </p:grpSpPr>
        <p:sp>
          <p:nvSpPr>
            <p:cNvPr id="3072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455" y="1616"/>
              <a:ext cx="1151" cy="9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m</a:t>
              </a:r>
              <a:endParaRPr kern="10" lang="ru-RU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3072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55" y="3113"/>
              <a:ext cx="1151" cy="9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m</a:t>
              </a:r>
              <a:endParaRPr kern="10" lang="ru-RU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pic>
          <p:nvPicPr>
            <p:cNvPr descr="copper_sulfate" id="30729" name="Picture 9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" y="2160"/>
              <a:ext cx="433" cy="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2336" y="2795"/>
              <a:ext cx="1431" cy="13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073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3" y="2160"/>
              <a:ext cx="998" cy="9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en-US" sz="360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Symbol"/>
                </a:rPr>
                <a:t>w</a:t>
              </a:r>
              <a:endParaRPr b="1" kern="10" lang="ru-RU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</a:endParaRPr>
            </a:p>
          </p:txBody>
        </p:sp>
        <p:pic>
          <p:nvPicPr>
            <p:cNvPr descr="retort" id="30732" name="Picture 12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/>
            <a:stretch>
              <a:fillRect/>
            </a:stretch>
          </p:blipFill>
          <p:spPr bwMode="auto">
            <a:xfrm>
              <a:off x="3564" y="3430"/>
              <a:ext cx="590" cy="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opper_sulfate" id="30733" name="Picture 1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795"/>
              <a:ext cx="409" cy="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1474" y="2659"/>
              <a:ext cx="680" cy="13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474" y="2976"/>
              <a:ext cx="680" cy="13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3968" y="2750"/>
              <a:ext cx="227" cy="22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073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196" y="2387"/>
              <a:ext cx="1496" cy="9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ru-RU" sz="360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" fill="hold" id="1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dur="100" fill="hold" id="12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100" fill="hold" id="13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" fill="hold" id="14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dur="1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6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7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072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7366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altLang="ru-RU" sz="3600">
                <a:solidFill>
                  <a:schemeClr val="bg1"/>
                </a:solidFill>
                <a:effectLst/>
              </a:rPr>
              <a:t>Пример расчета массовой доли</a:t>
            </a:r>
          </a:p>
        </p:txBody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>
          <a:xfrm>
            <a:off x="0" y="981075"/>
            <a:ext cx="9144000" cy="1158875"/>
          </a:xfrm>
          <a:noFill/>
          <a:ln/>
        </p:spPr>
        <p:txBody>
          <a:bodyPr/>
          <a:lstStyle/>
          <a:p>
            <a:pPr marL="6350" indent="-6350">
              <a:spcBef>
                <a:spcPct val="0"/>
              </a:spcBef>
              <a:buClrTx/>
              <a:buFontTx/>
              <a:buNone/>
            </a:pPr>
            <a:r>
              <a:rPr lang="ru-RU" altLang="ru-RU"/>
              <a:t>Например, 5 г NaOH содержится в 50 раствора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249238" y="2062163"/>
            <a:ext cx="8643937" cy="4246562"/>
            <a:chOff x="157" y="1299"/>
            <a:chExt cx="5445" cy="2675"/>
          </a:xfrm>
        </p:grpSpPr>
        <p:sp>
          <p:nvSpPr>
            <p:cNvPr id="317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7" y="1435"/>
              <a:ext cx="771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Symbol"/>
                </a:rPr>
                <a:t>w</a:t>
              </a:r>
              <a:endParaRPr lang="ru-RU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endParaRPr>
            </a:p>
          </p:txBody>
        </p:sp>
        <p:sp>
          <p:nvSpPr>
            <p:cNvPr id="317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19" y="1571"/>
              <a:ext cx="1089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(NaOH)</a:t>
              </a:r>
              <a:endParaRPr lang="ru-RU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175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44" y="1299"/>
              <a:ext cx="771" cy="4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17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44" y="1980"/>
              <a:ext cx="771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2244" y="1889"/>
              <a:ext cx="1724" cy="62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060" y="1435"/>
              <a:ext cx="86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(NaOH)</a:t>
              </a:r>
              <a:endParaRPr lang="ru-RU" sz="3600" b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17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15" y="2070"/>
              <a:ext cx="953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5193" y="1798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059" y="1797"/>
              <a:ext cx="158" cy="144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87" y="1616"/>
              <a:ext cx="86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100%</a:t>
              </a: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474" y="3295"/>
              <a:ext cx="816" cy="62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610" y="2705"/>
              <a:ext cx="590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5г</a:t>
              </a:r>
            </a:p>
          </p:txBody>
        </p:sp>
        <p:sp>
          <p:nvSpPr>
            <p:cNvPr id="3176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28" y="3476"/>
              <a:ext cx="771" cy="4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50г</a:t>
              </a:r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2381" y="3249"/>
              <a:ext cx="158" cy="144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 algn="ctr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09" y="3068"/>
              <a:ext cx="86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100%</a:t>
              </a: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5193" y="1933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606" y="3204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3606" y="3339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195" y="3023"/>
              <a:ext cx="68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10%</a:t>
              </a: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974" y="3249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974" y="3384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chemeClr val="tx2"/>
          </a:solidFill>
        </p:spPr>
        <p:txBody>
          <a:bodyPr/>
          <a:lstStyle/>
          <a:p>
            <a:r>
              <a:rPr lang="ru-RU" altLang="ru-RU" sz="4000">
                <a:solidFill>
                  <a:schemeClr val="bg2"/>
                </a:solidFill>
                <a:effectLst/>
              </a:rPr>
              <a:t>Раствор 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4925" y="1052513"/>
            <a:ext cx="5111750" cy="4759325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Char char="-"/>
            </a:pPr>
            <a:r>
              <a:rPr lang="ru-RU" altLang="ru-RU"/>
              <a:t> это </a:t>
            </a:r>
            <a:r>
              <a:rPr lang="ru-RU" altLang="ru-RU" u="sng"/>
              <a:t>гомогенная система</a:t>
            </a:r>
            <a:r>
              <a:rPr lang="ru-RU" altLang="ru-RU"/>
              <a:t>,</a:t>
            </a:r>
            <a:endParaRPr lang="en-US" altLang="ru-RU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/>
              <a:t>состоящая из двух и более компонентов и продуктов их взаимодействия </a:t>
            </a:r>
            <a:endParaRPr lang="en-US" altLang="ru-RU"/>
          </a:p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alt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76825" y="692150"/>
            <a:ext cx="3887788" cy="5041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805613" y="1268413"/>
            <a:ext cx="720725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597775" y="908050"/>
            <a:ext cx="647700" cy="6492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7094538" y="2420938"/>
            <a:ext cx="720725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8245475" y="1484313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7165975" y="4076700"/>
            <a:ext cx="1584325" cy="1008063"/>
            <a:chOff x="4423" y="2568"/>
            <a:chExt cx="998" cy="635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4423" y="2568"/>
              <a:ext cx="998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4468" y="2660"/>
              <a:ext cx="454" cy="4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2800" b="1">
                  <a:solidFill>
                    <a:schemeClr val="bg2"/>
                  </a:solidFill>
                </a:rPr>
                <a:t>1</a:t>
              </a:r>
              <a:endParaRPr lang="ru-RU" altLang="ru-RU" sz="2800" b="1">
                <a:solidFill>
                  <a:schemeClr val="bg2"/>
                </a:solidFill>
              </a:endParaRPr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4922" y="2659"/>
              <a:ext cx="408" cy="40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2800" b="1">
                  <a:solidFill>
                    <a:schemeClr val="bg2"/>
                  </a:solidFill>
                </a:rPr>
                <a:t>2</a:t>
              </a:r>
              <a:endParaRPr lang="ru-RU" altLang="ru-RU" sz="2800" b="1">
                <a:solidFill>
                  <a:schemeClr val="bg2"/>
                </a:solidFill>
              </a:endParaRPr>
            </a:p>
          </p:txBody>
        </p:sp>
      </p:grp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742238" y="3105150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157913" y="3429000"/>
            <a:ext cx="720725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5510213" y="1554163"/>
            <a:ext cx="1584325" cy="1008062"/>
            <a:chOff x="3380" y="979"/>
            <a:chExt cx="998" cy="635"/>
          </a:xfrm>
        </p:grpSpPr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3380" y="979"/>
              <a:ext cx="998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3425" y="1071"/>
              <a:ext cx="454" cy="4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2800" b="1">
                  <a:solidFill>
                    <a:schemeClr val="bg2"/>
                  </a:solidFill>
                </a:rPr>
                <a:t>1</a:t>
              </a:r>
              <a:endParaRPr lang="ru-RU" altLang="ru-RU" sz="2800" b="1">
                <a:solidFill>
                  <a:schemeClr val="bg2"/>
                </a:solidFill>
              </a:endParaRPr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3879" y="1070"/>
              <a:ext cx="408" cy="40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2800" b="1">
                  <a:solidFill>
                    <a:schemeClr val="bg2"/>
                  </a:solidFill>
                </a:rPr>
                <a:t>2</a:t>
              </a:r>
              <a:endParaRPr lang="ru-RU" altLang="ru-RU" sz="2800" b="1">
                <a:solidFill>
                  <a:schemeClr val="bg2"/>
                </a:solidFill>
              </a:endParaRPr>
            </a:p>
          </p:txBody>
        </p:sp>
      </p:grp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013450" y="4437063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684213" y="3933825"/>
            <a:ext cx="720725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684213" y="4868863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52413" y="5588000"/>
            <a:ext cx="1584325" cy="10080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323850" y="5734050"/>
            <a:ext cx="720725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1044575" y="5732463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1476375" y="4267200"/>
            <a:ext cx="197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Компонент</a:t>
            </a:r>
            <a:r>
              <a:rPr lang="en-US" alt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endParaRPr lang="ru-RU" altLang="ru-RU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1547813" y="4976813"/>
            <a:ext cx="197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Компонент</a:t>
            </a:r>
            <a:r>
              <a:rPr lang="en-US" alt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</a:t>
            </a:r>
            <a:endParaRPr lang="ru-RU" altLang="ru-RU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1835150" y="6021388"/>
            <a:ext cx="451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Продукт взаимодействия 1 и 2</a:t>
            </a:r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7021513" y="3644900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6732588" y="4941888"/>
            <a:ext cx="720725" cy="7191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8101013" y="981075"/>
            <a:ext cx="720725" cy="7191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1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6156325" y="2709863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5795963" y="908050"/>
            <a:ext cx="647700" cy="6477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2800" b="1">
                <a:solidFill>
                  <a:schemeClr val="bg2"/>
                </a:solidFill>
              </a:rPr>
              <a:t>2</a:t>
            </a:r>
            <a:endParaRPr lang="ru-RU" altLang="ru-RU" sz="2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7153 C -0.00035 0.1206 -0.00052 0.18958 -0.00174 0.18843 C -0.0033 0.18843 -0.00347 -0.04167 -0.00556 -0.04236 C -0.00729 -0.04236 -0.00643 0.1588 -0.00799 0.15787 C -0.0099 0.15787 -0.00886 0.01204 -0.01094 0.01204 C -0.0125 0.01204 -0.01163 0.11065 -0.0132 0.11065 C -0.01459 0.11065 -0.01389 0.03542 -0.01511 0.03542 C -0.01597 0.03542 -0.01597 0.05579 -0.01597 0.07153 " pathEditMode="relative" rAng="0" ptsTypes="ffffffff">
                                      <p:cBhvr>
                                        <p:cTn id="6" dur="3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1.48148E-6 C -0.01545 -0.02523 -0.01528 -0.04931 -0.01476 -0.04931 C -0.01424 -0.04931 -0.01407 -0.02523 -0.01389 1.48148E-6 C -0.01354 0.02801 -0.01337 0.05602 -0.01285 0.05602 C -0.01216 0.05602 -0.01198 0.02801 -0.01181 1.48148E-6 C -0.01163 -0.02523 -0.01146 -0.04931 -0.01077 -0.04931 C -0.01042 -0.04931 -0.01007 -0.02523 -0.0099 1.48148E-6 C -0.00973 0.02801 -0.00938 0.05602 -0.00886 0.05602 C -0.00834 0.05602 -0.00782 1.48148E-6 -0.00782 0.00023 C -0.00764 -0.02523 -0.00747 -0.04931 -0.00695 -0.04931 C -0.00643 -0.04931 -0.00625 -0.02523 -0.00608 1.48148E-6 C -0.00573 0.02801 -0.00556 0.05602 -0.00504 0.05602 C -0.00434 0.05602 -0.00417 0.02801 -0.004 1.48148E-6 C -0.00382 -0.02523 -0.00365 -0.04931 -0.00295 -0.04931 C -0.00261 -0.04931 -0.00226 -0.02523 -0.00209 1.48148E-6 C -0.00191 0.02801 -0.00157 0.05602 -0.00104 0.05602 C -0.00052 0.05602 -0.00035 0.02801 3.05556E-6 1.48148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01458 C -0.13003 0.01481 -0.17448 0.01574 -0.17396 0.01875 C -0.17396 0.02338 -0.025 0.02361 -0.02448 0.02893 C -0.02448 0.0338 -0.15469 0.03125 -0.15416 0.03588 C -0.15416 0.04074 -0.05989 0.03819 -0.05989 0.04329 C -0.05989 0.04792 -0.12344 0.04537 -0.12344 0.04954 C -0.12344 0.05347 -0.07482 0.05139 -0.07482 0.05509 C -0.07482 0.05717 -0.08802 0.05741 -0.09826 0.05764 " pathEditMode="relative" rAng="5400000" ptsTypes="ffffffff">
                                      <p:cBhvr>
                                        <p:cTn id="10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3.7037E-7 C -0.00104 0.03333 0.00399 0.06273 0.01024 0.06389 C 0.01528 0.06667 0.01945 0.05069 0.01962 0.03056 C 0.01962 0.01065 0.01545 -0.0081 0.01042 -0.00926 C 0.00781 -0.00926 0.00556 -0.00671 0.00382 3.7037E-7 C 0.00139 0.00926 -8.33333E-7 0.02407 -8.33333E-7 0.04143 C -8.33333E-7 0.05069 0.00052 0.05995 0.00122 0.06806 C 0.00295 0.08542 0.00625 0.09722 0.01024 0.09861 C 0.01476 0.10139 0.0184 0.08657 0.0184 0.06944 C 0.01858 0.05069 0.01476 0.03472 0.01024 0.03194 C 0.00799 0.03194 0.0059 0.03472 0.00434 0.04005 C 0.00226 0.04931 0.00087 0.06389 0.00087 0.0787 C 0.00087 0.08657 0.00139 0.09468 0.00208 0.10278 C 0.00365 0.11736 0.0066 0.1294 0.01007 0.13056 C 0.01424 0.13194 0.01754 0.11875 0.01754 0.10278 C 0.01771 0.08657 0.01441 0.07199 0.01024 0.0706 C 0.00816 0.06944 0.00625 0.07199 0.00486 0.07731 C 0.00295 0.08542 0.00191 0.09722 0.00191 0.11204 C 0.00191 0.11875 0.00226 0.12662 0.00278 0.13333 C 0.00417 0.14676 0.00695 0.15741 0.01007 0.15856 C 0.01372 0.15856 0.01667 0.14792 0.01667 0.13333 C 0.01667 0.11875 0.01389 0.10532 0.01007 0.10393 C 0.00833 0.10393 0.0066 0.10671 0.00538 0.11065 C 0.00365 0.11736 0.00261 0.1294 0.00243 0.14143 C 0.00243 0.14792 0.00295 0.15463 0.00347 0.15995 C 0.00469 0.17338 0.00712 0.18264 0.0099 0.18264 C 0.0132 0.18403 0.01597 0.17477 0.01597 0.16134 C 0.01615 0.14792 0.01337 0.13611 0.01007 0.13472 C 0.00833 0.13472 0.00677 0.13611 0.00573 0.14143 C 0.00417 0.14676 0.0033 0.15741 0.0033 0.16806 C 0.0033 0.17477 0.00347 0.18009 0.00399 0.18542 C 0.00521 0.19722 0.00729 0.20532 0.0099 0.20671 C 0.01285 0.20671 0.01528 0.19861 0.01528 0.18657 C 0.01545 0.17477 0.01302 0.16389 0.0099 0.16273 C 0.00851 0.16273 0.00712 0.16389 0.00608 0.16806 C 0.00469 0.17338 0.00399 0.18264 0.00399 0.19329 C 0.00399 0.19861 0.00417 0.20278 0.00451 0.2081 C 0.00556 0.21875 0.00747 0.22523 0.0099 0.22662 C 0.01267 0.22778 0.01476 0.21991 0.01476 0.2081 C 0.01476 0.19861 0.01267 0.18796 0.0099 0.18796 C 0.00851 0.18657 0.00729 0.18935 0.00642 0.1919 C 0.00521 0.19722 0.00434 0.20532 0.00434 0.21458 C 0.00434 0.21991 0.00469 0.22407 0.00504 0.22778 C 0.0059 0.23727 0.00781 0.24398 0.00972 0.24537 C 0.01233 0.24653 0.01424 0.23866 0.01424 0.2294 C 0.01424 0.21875 0.01233 0.21065 0.0099 0.20926 C 0.00868 0.20926 0.00747 0.21065 0.00677 0.21458 C 0.00556 0.21875 0.00486 0.22523 0.00486 0.23472 C 0.00486 0.23866 0.00521 0.24259 0.00556 0.24653 C 0.00625 0.2544 0.00781 0.26134 0.00972 0.26134 C 0.01198 0.26273 0.01372 0.25602 0.01372 0.24653 C 0.01372 0.23866 0.01198 0.23056 0.00972 0.23056 C 0.00886 0.2294 0.00764 0.23056 0.00695 0.23333 C 0.0059 0.23866 0.00538 0.24537 0.00538 0.25208 C 0.00538 0.25602 0.00556 0.25995 0.0059 0.26273 C 0.0066 0.2706 0.00799 0.27593 0.00972 0.27731 C 0.01181 0.27731 0.01337 0.2706 0.01337 0.26389 C 0.01337 0.25602 0.01181 0.24792 0.00972 0.24792 C 0.00886 0.24792 0.00781 0.24931 0.00729 0.25208 C 0.00625 0.2544 0.00573 0.26134 0.00573 0.26806 C 0.00573 0.2706 0.0059 0.27477 0.00625 0.27731 C 0.00695 0.28542 0.00816 0.28935 0.00972 0.29074 C 0.01146 0.29074 0.01285 0.28542 0.01285 0.2787 C 0.01285 0.2706 0.01146 0.26528 0.00972 0.26389 C 0.00886 0.26389 0.00799 0.26528 0.00747 0.26806 C 0.0066 0.2706 0.00608 0.27593 0.00608 0.28264 C 0.00608 0.28542 0.00625 0.28796 0.0066 0.29074 " pathEditMode="relative" rAng="0" ptsTypes="fffffffffffffffffffffffffffffffffffffffffffffffffffffffffffffffffff">
                                      <p:cBhvr>
                                        <p:cTn id="12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40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2963 C -0.0118 -0.05486 -0.01528 -0.07894 -0.02222 -0.07894 C -0.03003 -0.07894 -0.03281 -0.05486 -0.03524 -0.02963 C -0.03871 -0.00162 -0.04132 0.02639 -0.05 0.02639 C -0.05781 0.02639 -0.06042 -0.00162 -0.06389 -0.02963 C -0.06562 -0.05486 -0.0691 -0.07894 -0.07691 -0.07894 C -0.08368 -0.07894 -0.08715 -0.05486 -0.08993 -0.02963 C -0.09253 -0.00162 -0.09601 0.02639 -0.10382 0.02639 C -0.11163 0.02639 -0.11753 -0.02963 -0.11753 -0.0294 C -0.12014 -0.05486 -0.12292 -0.07894 -0.13055 -0.07894 C -0.13837 -0.07894 -0.14114 -0.05486 -0.14358 -0.02963 C -0.14705 -0.00162 -0.14965 0.02639 -0.15833 0.02639 C -0.16614 0.02639 -0.16875 -0.00162 -0.17135 -0.02963 C -0.17483 -0.05486 -0.17743 -0.07894 -0.18524 -0.07894 C -0.19201 -0.07894 -0.19549 -0.05486 -0.19826 -0.02963 C -0.20087 -0.00162 -0.20434 0.02639 -0.21215 0.02639 C -0.21996 0.02639 -0.22257 -0.00162 -0.22587 -0.02963 " pathEditMode="relative" rAng="0" ptsTypes="fffffffffffffffff">
                                      <p:cBhvr>
                                        <p:cTn id="14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0035 0.01389 0.00295 0.03334 0.01111 0.03287 C 0.02378 0.03287 0.02413 -0.03194 0.03889 -0.03194 C 0.05278 -0.03194 0.04549 0.02454 0.05851 0.02431 C 0.07135 0.02431 0.06406 -0.01666 0.0783 -0.01666 C 0.09132 -0.01666 0.08403 0.01088 0.09566 0.01088 C 0.1066 0.01088 0.10087 -0.01018 0.11094 -0.01018 C 0.11649 -0.01018 0.11701 -0.00439 0.11788 -4.07407E-6 " pathEditMode="relative" rAng="0" ptsTypes="ffffffff">
                                      <p:cBhvr>
                                        <p:cTn id="16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0047 C -0.01284 0.00278 -0.00399 0.00717 -0.00399 0.01597 C -0.00399 0.02615 -0.01284 0.02963 -0.02222 0.03287 C -0.03246 0.03727 -0.0427 0.04051 -0.0427 0.05185 C -0.0427 0.0618 -0.03246 0.06504 -0.02222 0.06967 C -0.01284 0.07176 -0.00399 0.07615 -0.00399 0.08611 C -0.00399 0.09514 -0.01284 0.09953 -0.02222 0.10301 C -0.03246 0.10625 -0.0427 0.11065 -0.0427 0.12083 C -0.0427 0.13078 -0.02222 0.13865 -0.02222 0.13865 C -0.01284 0.1419 -0.00399 0.14537 -0.00399 0.15509 C -0.00399 0.16528 -0.01284 0.16875 -0.02222 0.17199 C -0.03246 0.17639 -0.0427 0.17963 -0.0427 0.19097 C -0.0427 0.20092 -0.03246 0.20416 -0.02222 0.2074 C -0.01284 0.21203 -0.00399 0.21528 -0.00399 0.22523 C -0.00399 0.23426 -0.01284 0.23865 -0.02222 0.24213 C -0.03246 0.24537 -0.0427 0.24977 -0.0427 0.25995 C -0.0427 0.2699 -0.03246 0.27315 -0.02222 0.27778 " pathEditMode="relative" rAng="5400000" ptsTypes="fffffffffffffffff">
                                      <p:cBhvr>
                                        <p:cTn id="1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39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157 C 0.004 -0.05833 -0.01649 -0.09421 -0.04114 -0.09421 C -0.06649 -0.09421 -0.0868 -0.05833 -0.0868 -0.01157 C -0.0868 0.03519 -0.10711 0.07107 -0.13246 0.07107 C -0.15711 0.07107 -0.17725 0.03519 -0.17725 -0.01157 " pathEditMode="relative" rAng="0" ptsTypes="fffff">
                                      <p:cBhvr>
                                        <p:cTn id="20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C 0.00295 -0.01319 0.00694 -0.02546 0.01493 -0.02546 C 0.02396 -0.02546 0.02708 -0.01319 0.03003 -3.7037E-7 C 0.03402 0.01458 0.03698 0.02917 0.04705 0.02917 C 0.05607 0.02917 0.05902 0.01458 0.06302 -3.7037E-7 C 0.06493 -0.01319 0.06892 -0.02546 0.07795 -0.02546 C 0.08593 -0.02546 0.08993 -0.01319 0.09305 -3.7037E-7 C 0.096 0.01458 0.1 0.02917 0.10902 0.02917 C 0.11805 0.02917 0.125 -3.7037E-7 0.125 -3.7037E-7 C 0.12795 -0.01319 0.13107 -0.02546 0.13993 -0.02546 C 0.14896 -0.02546 0.15208 -0.01319 0.15503 -3.7037E-7 C 0.15902 0.01458 0.16198 0.02917 0.17205 0.02917 C 0.18107 0.02917 0.18402 0.01458 0.18698 -3.7037E-7 C 0.19097 -0.01319 0.19392 -0.02546 0.20295 -0.02546 C 0.21093 -0.02546 0.21493 -0.01319 0.21805 -3.7037E-7 C 0.221 0.01458 0.225 0.02917 0.23402 0.02917 C 0.24305 0.02917 0.246 0.01458 0.25 -3.7037E-7 " pathEditMode="relative" rAng="0" ptsTypes="fffffffffffffffff">
                                      <p:cBhvr>
                                        <p:cTn id="22" dur="3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3.7037E-6 C 0.01875 0.01921 0.03767 0.03935 0.04479 -0.00625 C 0.05208 -0.05186 0.02535 -0.22176 0.04323 -0.27315 C 0.06111 -0.32431 0.12604 -0.35047 0.15226 -0.31297 C 0.17847 -0.27547 0.22031 -0.03635 0.20052 -0.0463 C 0.1809 -0.05625 0.08229 -0.32986 0.03455 -0.37292 C -0.01337 -0.41598 -0.05 -0.36111 -0.08646 -0.30625 " pathEditMode="relative" rAng="0" ptsTypes="aaaaaaA">
                                      <p:cBhvr>
                                        <p:cTn id="24" dur="3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8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C -0.00208 -0.02523 -0.00486 -0.0493 -0.01024 -0.0493 C -0.01632 -0.0493 -0.0184 -0.02523 -0.02031 -4.07407E-6 C -0.02292 0.02801 -0.025 0.05602 -0.03177 0.05602 C -0.03785 0.05602 -0.03976 0.02801 -0.04254 -4.07407E-6 C -0.04392 -0.02523 -0.04653 -0.0493 -0.05261 -0.0493 C -0.05781 -0.0493 -0.06059 -0.02523 -0.06267 -4.07407E-6 C -0.06476 0.02801 -0.06736 0.05602 -0.07344 0.05602 C -0.07952 0.05602 -0.08403 -4.07407E-6 -0.08403 0.00024 C -0.08611 -0.02523 -0.08837 -0.0493 -0.09427 -0.0493 C -0.10035 -0.0493 -0.10243 -0.02523 -0.10434 -4.07407E-6 C -0.10695 0.02801 -0.10903 0.05602 -0.1158 0.05602 C -0.12188 0.05602 -0.12379 0.02801 -0.12587 -4.07407E-6 C -0.12847 -0.02523 -0.13056 -0.0493 -0.13663 -0.0493 C -0.14184 -0.0493 -0.14462 -0.02523 -0.1467 -4.07407E-6 C -0.14879 0.02801 -0.15139 0.05602 -0.15747 0.05602 C -0.16354 0.05602 -0.16563 0.02801 -0.16806 -4.07407E-6 " pathEditMode="relative" rAng="0" ptsTypes="fffffffffffffffff">
                                      <p:cBhvr>
                                        <p:cTn id="26" dur="3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3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644 C 0.00034 -0.00973 0.00295 3.33333E-6 0.01111 -0.00023 C 0.02378 -0.00023 0.02413 -0.03195 0.03888 -0.03195 C 0.05277 -0.03195 0.04548 -0.0044 0.0585 -0.00463 C 0.07135 -0.00463 0.06406 -0.02454 0.07829 -0.02454 C 0.09132 -0.02454 0.08402 -0.01111 0.09566 -0.01111 C 0.10659 -0.01111 0.10086 -0.0213 0.11093 -0.0213 C 0.11649 -0.0213 0.11701 -0.01852 0.11788 -0.01644 " pathEditMode="relative" rAng="0" ptsTypes="ffffffff">
                                      <p:cBhvr>
                                        <p:cTn id="28" dur="3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81481E-6 C 0.00503 0.00649 0.01076 0.01713 0.00677 0.02269 C 0.00069 0.03218 -0.02378 0.00417 -0.0309 0.01482 C -0.03767 0.025 -0.01319 0.04468 -0.01944 0.05417 C -0.02587 0.06366 -0.03767 0.04028 -0.04444 0.0507 C -0.05087 0.06042 -0.03698 0.0669 -0.04288 0.07593 C -0.04792 0.08357 -0.05312 0.07061 -0.05799 0.07778 C -0.06076 0.08195 -0.05885 0.08473 -0.05747 0.08727 " pathEditMode="relative" rAng="-2915869" ptsTypes="ffffffff">
                                      <p:cBhvr>
                                        <p:cTn id="30" dur="3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439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7014 C 0.00538 0.04607 0.00052 0.02222 0.00712 0.01783 C 0.01459 0.01273 0.02535 0.03264 0.03611 0.05347 C 0.04913 0.07616 0.06094 0.09954 0.06927 0.09398 C 0.07691 0.08889 0.06979 0.06227 0.06354 0.03495 C 0.05677 0.01134 0.05191 -0.01227 0.05955 -0.01736 C 0.0658 -0.02176 0.07743 -0.00255 0.08854 0.01829 C 0.10052 0.04144 0.11337 0.06412 0.12084 0.05926 C 0.1283 0.05417 0.11511 0.00046 0.11511 0.00046 C 0.10903 -0.02384 0.10347 -0.04699 0.11077 -0.05208 C 0.11823 -0.05694 0.129 -0.03727 0.13976 -0.01643 C 0.15278 0.00625 0.16476 0.02963 0.17292 0.02408 C 0.18056 0.01898 0.17344 -0.00764 0.1665 -0.03426 C 0.16129 -0.05903 0.15556 -0.08217 0.1632 -0.08727 C 0.16945 -0.09167 0.18108 -0.07245 0.19219 -0.05162 C 0.20417 -0.02824 0.21702 -0.00555 0.22448 -0.01065 C 0.23195 -0.01574 0.225 -0.04236 0.21875 -0.06944 " pathEditMode="relative" rAng="-1607358" ptsTypes="fffffffffffffffff">
                                      <p:cBhvr>
                                        <p:cTn id="32" dur="3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C -0.0191 -0.00046 -0.03716 0.0007 -0.03837 0.00972 C -0.03959 0.02014 -0.02223 0.02732 -0.00382 0.03426 C 0.01649 0.04306 0.0368 0.05046 0.03559 0.06204 C 0.03437 0.07222 0.01319 0.07153 -0.00799 0.07199 C -0.02674 0.0706 -0.04532 0.07153 -0.04653 0.08195 C -0.04757 0.09074 -0.03021 0.09931 -0.01164 0.10648 C 0.0085 0.11389 0.02882 0.12269 0.0276 0.13287 C 0.02673 0.14329 -0.01598 0.14283 -0.0158 0.14283 C -0.03507 0.14259 -0.0533 0.14259 -0.05452 0.15255 C -0.05556 0.16296 -0.0382 0.17014 -0.0198 0.17709 C 0.00052 0.18588 0.02083 0.19352 0.01961 0.20486 C 0.0184 0.21505 -0.00278 0.21435 -0.02396 0.21366 C -0.04289 0.21459 -0.06112 0.21459 -0.0625 0.22477 C -0.06355 0.2338 -0.04618 0.2419 -0.02796 0.24931 C -0.00747 0.25671 0.01302 0.26551 0.01163 0.27593 C 0.01041 0.28611 -0.01077 0.28542 -0.03195 0.28565 " pathEditMode="relative" rAng="-4886667" ptsTypes="fffffffffffffffff">
                                      <p:cBhvr>
                                        <p:cTn id="34" dur="3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6" grpId="1" animBg="1"/>
      <p:bldP spid="5127" grpId="0" animBg="1"/>
      <p:bldP spid="5128" grpId="0" animBg="1"/>
      <p:bldP spid="5133" grpId="0" animBg="1"/>
      <p:bldP spid="5134" grpId="0" animBg="1"/>
      <p:bldP spid="5139" grpId="0" animBg="1"/>
      <p:bldP spid="5148" grpId="0" animBg="1"/>
      <p:bldP spid="5149" grpId="0" animBg="1"/>
      <p:bldP spid="5150" grpId="0" animBg="1"/>
      <p:bldP spid="5151" grpId="0" animBg="1"/>
      <p:bldP spid="5152" grpId="0" animBg="1"/>
    </p:bld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-180975" y="1557338"/>
            <a:ext cx="9324975" cy="5400675"/>
            <a:chOff x="-114" y="981"/>
            <a:chExt cx="5874" cy="3402"/>
          </a:xfrm>
        </p:grpSpPr>
        <p:pic>
          <p:nvPicPr>
            <p:cNvPr descr="P006_080" id="32771" name="Picture 3"/>
            <p:cNvPicPr>
              <a:picLocks noChangeArrowheads="1" noChangeAspect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8" l="-6641"/>
            <a:stretch>
              <a:fillRect/>
            </a:stretch>
          </p:blipFill>
          <p:spPr bwMode="auto">
            <a:xfrm>
              <a:off x="3016" y="981"/>
              <a:ext cx="2744" cy="3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atmosphere_s2" id="32772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" r="-127"/>
            <a:stretch>
              <a:fillRect/>
            </a:stretch>
          </p:blipFill>
          <p:spPr bwMode="auto">
            <a:xfrm>
              <a:off x="-114" y="2032"/>
              <a:ext cx="3334" cy="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2773" name="Rectangle 5"/>
          <p:cNvSpPr>
            <a:spLocks noChangeArrowheads="1" noGrp="1" noRot="1"/>
          </p:cNvSpPr>
          <p:nvPr>
            <p:ph type="title"/>
          </p:nvPr>
        </p:nvSpPr>
        <p:spPr>
          <a:xfrm>
            <a:off x="0" y="260350"/>
            <a:ext cx="9144000" cy="1431925"/>
          </a:xfrm>
          <a:solidFill>
            <a:schemeClr val="tx2"/>
          </a:solidFill>
        </p:spPr>
        <p:txBody>
          <a:bodyPr/>
          <a:lstStyle/>
          <a:p>
            <a:r>
              <a:rPr altLang="ru-RU" lang="ru-RU">
                <a:solidFill>
                  <a:srgbClr val="003366"/>
                </a:solidFill>
                <a:effectLst/>
              </a:rPr>
              <a:t>Примеры массовых долей веществ в растворах</a:t>
            </a:r>
          </a:p>
        </p:txBody>
      </p:sp>
      <p:sp>
        <p:nvSpPr>
          <p:cNvPr id="32774" name="Rectangle 6"/>
          <p:cNvSpPr>
            <a:spLocks noChangeArrowheads="1" noGrp="1" noRot="1"/>
          </p:cNvSpPr>
          <p:nvPr>
            <p:ph idx="1" sz="half" type="body"/>
          </p:nvPr>
        </p:nvSpPr>
        <p:spPr>
          <a:xfrm>
            <a:off x="644525" y="1916113"/>
            <a:ext cx="3927475" cy="4191000"/>
          </a:xfrm>
        </p:spPr>
        <p:txBody>
          <a:bodyPr/>
          <a:lstStyle/>
          <a:p>
            <a:pPr indent="-609600" marL="609600">
              <a:spcBef>
                <a:spcPct val="50000"/>
              </a:spcBef>
              <a:buFont charset="2" pitchFamily="2" typeface="Wingdings"/>
              <a:buAutoNum type="arabicPeriod"/>
            </a:pPr>
            <a:r>
              <a:rPr altLang="ru-RU" lang="ru-RU">
                <a:effectLst>
                  <a:outerShdw algn="tl" blurRad="38100" dir="2700000" dist="38100">
                    <a:srgbClr val="006600"/>
                  </a:outerShdw>
                </a:effectLst>
              </a:rPr>
              <a:t>Атмосферный воздух: </a:t>
            </a:r>
          </a:p>
          <a:p>
            <a:pPr indent="-609600" marL="609600">
              <a:spcBef>
                <a:spcPct val="50000"/>
              </a:spcBef>
            </a:pPr>
            <a:r>
              <a:rPr altLang="ru-RU" lang="ru-RU">
                <a:effectLst>
                  <a:outerShdw algn="tl" blurRad="38100" dir="2700000" dist="38100">
                    <a:srgbClr val="006600"/>
                  </a:outerShdw>
                </a:effectLst>
              </a:rPr>
              <a:t>19% кислород, </a:t>
            </a:r>
          </a:p>
          <a:p>
            <a:pPr indent="-609600" marL="609600">
              <a:spcBef>
                <a:spcPct val="50000"/>
              </a:spcBef>
            </a:pPr>
            <a:r>
              <a:rPr altLang="ru-RU" lang="ru-RU">
                <a:effectLst>
                  <a:outerShdw algn="tl" blurRad="38100" dir="2700000" dist="38100">
                    <a:srgbClr val="006600"/>
                  </a:outerShdw>
                </a:effectLst>
              </a:rPr>
              <a:t>80% азот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2"/>
                                        <p:tgtEl>
                                          <p:spTgt spid="327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6"/>
                                        <p:tgtEl>
                                          <p:spTgt spid="327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0"/>
                                        <p:tgtEl>
                                          <p:spTgt spid="327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2774"/>
    </p:bld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 noGrp="1" noRot="1"/>
          </p:cNvSpPr>
          <p:nvPr>
            <p:ph idx="1" sz="half" type="body"/>
          </p:nvPr>
        </p:nvSpPr>
        <p:spPr>
          <a:xfrm>
            <a:off x="-36513" y="1916113"/>
            <a:ext cx="3927476" cy="2232025"/>
          </a:xfrm>
          <a:solidFill>
            <a:srgbClr val="CCECFF"/>
          </a:solidFill>
        </p:spPr>
        <p:txBody>
          <a:bodyPr/>
          <a:lstStyle/>
          <a:p>
            <a:pPr algn="r" indent="-609600" marL="609600">
              <a:spcBef>
                <a:spcPct val="50000"/>
              </a:spcBef>
              <a:buFont charset="2" pitchFamily="2" typeface="Wingdings"/>
              <a:buAutoNum type="arabicPeriod"/>
            </a:pPr>
            <a:r>
              <a:rPr altLang="ru-RU" lang="ru-RU">
                <a:solidFill>
                  <a:srgbClr val="003366"/>
                </a:solidFill>
              </a:rPr>
              <a:t>Морская вода:</a:t>
            </a:r>
          </a:p>
          <a:p>
            <a:pPr algn="r" indent="-609600" marL="609600">
              <a:spcBef>
                <a:spcPct val="50000"/>
              </a:spcBef>
              <a:buFont charset="2" pitchFamily="2" typeface="Wingdings"/>
              <a:buNone/>
            </a:pPr>
            <a:r>
              <a:rPr altLang="ru-RU" lang="ru-RU">
                <a:solidFill>
                  <a:srgbClr val="003366"/>
                </a:solidFill>
              </a:rPr>
              <a:t> 3,5 % </a:t>
            </a:r>
          </a:p>
          <a:p>
            <a:pPr algn="r" indent="-609600" marL="609600">
              <a:spcBef>
                <a:spcPct val="50000"/>
              </a:spcBef>
              <a:buFont charset="2" pitchFamily="2" typeface="Wingdings"/>
              <a:buNone/>
            </a:pPr>
            <a:r>
              <a:rPr altLang="ru-RU" lang="ru-RU">
                <a:solidFill>
                  <a:srgbClr val="003366"/>
                </a:solidFill>
              </a:rPr>
              <a:t> поваренной соли</a:t>
            </a:r>
          </a:p>
          <a:p>
            <a:pPr indent="-609600" marL="609600"/>
            <a:endParaRPr altLang="ru-RU" lang="ru-RU">
              <a:solidFill>
                <a:srgbClr val="003366"/>
              </a:solidFill>
            </a:endParaRPr>
          </a:p>
        </p:txBody>
      </p:sp>
      <p:pic>
        <p:nvPicPr>
          <p:cNvPr descr="Gift-Of-Dawn-Ani-3" id="33795" name="Picture 3"/>
          <p:cNvPicPr>
            <a:picLocks noChangeArrowheads="1" noChangeAspect="1" noCrop="1"/>
          </p:cNvPicPr>
          <p:nvPr>
            <p:ph idx="2" sz="half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088" y="1844675"/>
            <a:ext cx="4764087" cy="4813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ChangeArrowheads="1" noGrp="1" noRot="1"/>
          </p:cNvSpPr>
          <p:nvPr>
            <p:ph type="title"/>
          </p:nvPr>
        </p:nvSpPr>
        <p:spPr>
          <a:xfrm>
            <a:off x="0" y="188913"/>
            <a:ext cx="9144000" cy="1431925"/>
          </a:xfrm>
          <a:solidFill>
            <a:srgbClr val="CCECFF"/>
          </a:solidFill>
          <a:ln/>
        </p:spPr>
        <p:txBody>
          <a:bodyPr/>
          <a:lstStyle/>
          <a:p>
            <a:pPr algn="ctr"/>
            <a:r>
              <a:rPr altLang="ru-RU" lang="ru-RU" sz="4000">
                <a:solidFill>
                  <a:srgbClr val="003366"/>
                </a:solidFill>
                <a:effectLst/>
              </a:rPr>
              <a:t>Примеры массовых долей веществ в растворах</a:t>
            </a:r>
          </a:p>
        </p:txBody>
      </p:sp>
      <p:pic>
        <p:nvPicPr>
          <p:cNvPr descr="16-Sodium-Chloride-Crystal" id="33797" name="Picture 5"/>
          <p:cNvPicPr>
            <a:picLocks noChangeArrowheads="1" noChangeAspect="1"/>
          </p:cNvPicPr>
          <p:nvPr/>
        </p:nvPicPr>
        <p:blipFill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62375"/>
            <a:ext cx="42481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7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2276475"/>
            <a:ext cx="4238625" cy="4191000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ru-RU" altLang="ru-RU" sz="2800"/>
              <a:t>Безалкогольный напиток содержит </a:t>
            </a:r>
            <a:r>
              <a:rPr lang="ru-RU" altLang="ru-RU" sz="4000" b="1"/>
              <a:t>0,1%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/>
              <a:t> 	</a:t>
            </a:r>
            <a:r>
              <a:rPr lang="ru-RU" altLang="ru-RU" sz="2800">
                <a:solidFill>
                  <a:srgbClr val="FFCCFF"/>
                </a:solidFill>
              </a:rPr>
              <a:t>бензоата натрия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/>
              <a:t> 	в качестве консерванта</a:t>
            </a:r>
          </a:p>
          <a:p>
            <a:pPr marL="609600" indent="-609600">
              <a:spcBef>
                <a:spcPct val="0"/>
              </a:spcBef>
            </a:pPr>
            <a:endParaRPr lang="ru-RU" altLang="ru-RU"/>
          </a:p>
        </p:txBody>
      </p:sp>
      <p:sp>
        <p:nvSpPr>
          <p:cNvPr id="34819" name="Rectangle 3"/>
          <p:cNvSpPr>
            <a:spLocks noRot="1" noChangeArrowheads="1"/>
          </p:cNvSpPr>
          <p:nvPr/>
        </p:nvSpPr>
        <p:spPr bwMode="auto">
          <a:xfrm>
            <a:off x="0" y="188913"/>
            <a:ext cx="9144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/>
            <a:r>
              <a:rPr lang="ru-RU" altLang="ru-RU" sz="4000">
                <a:solidFill>
                  <a:srgbClr val="FFCC99"/>
                </a:solidFill>
                <a:effectLst/>
              </a:rPr>
              <a:t>Примеры массовых долей веществ в растворах</a:t>
            </a:r>
          </a:p>
        </p:txBody>
      </p:sp>
      <p:pic>
        <p:nvPicPr>
          <p:cNvPr id="34820" name="Picture 4" descr="2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208338"/>
            <a:ext cx="30638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2276475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 noGrp="1" noRot="1"/>
          </p:cNvSpPr>
          <p:nvPr>
            <p:ph type="title"/>
          </p:nvPr>
        </p:nvSpPr>
        <p:spPr>
          <a:xfrm>
            <a:off x="0" y="388938"/>
            <a:ext cx="9144000" cy="1168400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algn="ctr" cap="flat" cmpd="sng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altLang="ru-RU" lang="ru-RU" sz="3600">
                <a:solidFill>
                  <a:schemeClr val="bg1"/>
                </a:solidFill>
                <a:effectLst/>
              </a:rPr>
              <a:t>Масса и плотность раствора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79388" y="1846263"/>
            <a:ext cx="8783637" cy="4822825"/>
            <a:chOff x="113" y="1163"/>
            <a:chExt cx="5533" cy="3038"/>
          </a:xfrm>
        </p:grpSpPr>
        <p:pic>
          <p:nvPicPr>
            <p:cNvPr descr="line" id="35844" name="Picture 4"/>
            <p:cNvPicPr>
              <a:picLocks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5" y="2654"/>
              <a:ext cx="5028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701" y="1163"/>
              <a:ext cx="771" cy="544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8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72" y="1344"/>
              <a:ext cx="953" cy="453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380" y="3431"/>
              <a:ext cx="409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2380" y="3566"/>
              <a:ext cx="409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13" y="1843"/>
              <a:ext cx="771" cy="543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85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07" y="2024"/>
              <a:ext cx="1497" cy="453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(растворителя)</a:t>
              </a:r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>
              <a:off x="2471" y="2159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52" name="Rectangle 12"/>
            <p:cNvSpPr>
              <a:spLocks noChangeArrowheads="1"/>
            </p:cNvSpPr>
            <p:nvPr/>
          </p:nvSpPr>
          <p:spPr bwMode="auto">
            <a:xfrm rot="5400000">
              <a:off x="2471" y="2160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5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970" y="1888"/>
              <a:ext cx="771" cy="544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b="50000" l="50000" r="50000" t="50000"/>
                  </a:path>
                </a:gra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85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923" y="1797"/>
              <a:ext cx="1610" cy="862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растворенного</a:t>
              </a:r>
            </a:p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 вещества</a:t>
              </a:r>
            </a:p>
          </p:txBody>
        </p:sp>
        <p:sp>
          <p:nvSpPr>
            <p:cNvPr id="3585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787" y="1797"/>
              <a:ext cx="136" cy="821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</a:t>
              </a:r>
            </a:p>
          </p:txBody>
        </p:sp>
        <p:sp>
          <p:nvSpPr>
            <p:cNvPr id="3585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556" y="1752"/>
              <a:ext cx="90" cy="821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b="50000" l="50000" r="50000" t="50000"/>
                    </a:path>
                  </a:gra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3585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57" y="3249"/>
              <a:ext cx="590" cy="726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Symbol"/>
                </a:rPr>
                <a:t>r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</a:endParaRPr>
            </a:p>
          </p:txBody>
        </p:sp>
        <p:sp>
          <p:nvSpPr>
            <p:cNvPr id="3585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338" y="3294"/>
              <a:ext cx="953" cy="453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585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925" y="2886"/>
              <a:ext cx="771" cy="544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8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696" y="3158"/>
              <a:ext cx="1089" cy="362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2925" y="3521"/>
              <a:ext cx="1860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6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971" y="3657"/>
              <a:ext cx="771" cy="499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kern="10" lang="ru-RU" sz="360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algn="ctr" dir="2700000" dist="35921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586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741" y="3748"/>
              <a:ext cx="1044" cy="453"/>
            </a:xfrm>
            <a:prstGeom prst="rect">
              <a:avLst/>
            </a:prstGeom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b="1" kern="10" lang="ru-RU" sz="360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algn="ctr" dir="2700000" dist="35921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3560" y="1390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  <p:sp>
          <p:nvSpPr>
            <p:cNvPr id="35865" name="Rectangle 25"/>
            <p:cNvSpPr>
              <a:spLocks noChangeArrowheads="1"/>
            </p:cNvSpPr>
            <p:nvPr/>
          </p:nvSpPr>
          <p:spPr bwMode="auto">
            <a:xfrm>
              <a:off x="3560" y="1525"/>
              <a:ext cx="409" cy="46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/>
            </a:p>
          </p:txBody>
        </p:sp>
      </p:grpSp>
      <p:pic>
        <p:nvPicPr>
          <p:cNvPr id="35866" name="Picture 26"/>
          <p:cNvPicPr>
            <a:picLocks noChangeArrowheads="1" noChangeAspect="1"/>
          </p:cNvPicPr>
          <p:nvPr>
            <p:ph idx="2" sz="half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" r="44"/>
          <a:stretch>
            <a:fillRect/>
          </a:stretch>
        </p:blipFill>
        <p:spPr>
          <a:xfrm>
            <a:off x="179388" y="115888"/>
            <a:ext cx="1296987" cy="1800225"/>
          </a:xfrm>
          <a:noFill/>
          <a:ln cap="flat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20000"/>
                  </a:scheme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900113" y="1052513"/>
            <a:ext cx="8351837" cy="1800225"/>
          </a:xfrm>
        </p:spPr>
        <p:txBody>
          <a:bodyPr/>
          <a:lstStyle/>
          <a:p>
            <a:pPr marL="4763" indent="-4763">
              <a:buFont typeface="Wingdings" pitchFamily="2" charset="2"/>
              <a:buNone/>
            </a:pPr>
            <a:r>
              <a:rPr lang="ru-RU" altLang="ru-RU" sz="2800"/>
              <a:t>это отношение количества растворенного вещества (</a:t>
            </a:r>
            <a:r>
              <a:rPr lang="ru-RU" altLang="ru-RU" sz="2800">
                <a:sym typeface="Symbol" pitchFamily="18" charset="2"/>
              </a:rPr>
              <a:t></a:t>
            </a:r>
            <a:r>
              <a:rPr lang="ru-RU" altLang="ru-RU" sz="2800"/>
              <a:t>) к объему раствора (V) или число молей растворенного вещества в 1 литре раствора, то есть: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684213" y="692150"/>
            <a:ext cx="8459787" cy="431800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0">
                <a:solidFill>
                  <a:schemeClr val="bg2"/>
                </a:solidFill>
                <a:effectLst/>
              </a:rPr>
              <a:t>Молярная концентрация (молярность</a:t>
            </a:r>
            <a:r>
              <a:rPr lang="en-US" altLang="ru-RU" sz="2800" b="0">
                <a:solidFill>
                  <a:schemeClr val="bg2"/>
                </a:solidFill>
                <a:effectLst/>
              </a:rPr>
              <a:t>)</a:t>
            </a:r>
            <a:endParaRPr lang="ru-RU" altLang="ru-RU" sz="2800" b="0">
              <a:solidFill>
                <a:schemeClr val="bg2"/>
              </a:solidFill>
              <a:effectLst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107950" y="476250"/>
            <a:ext cx="431800" cy="10858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1438" y="5229225"/>
            <a:ext cx="93249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где </a:t>
            </a:r>
            <a:r>
              <a:rPr lang="en-US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m - масса растворенного вещества</a:t>
            </a:r>
          </a:p>
          <a:p>
            <a:pPr algn="l"/>
            <a:r>
              <a:rPr lang="en-US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М - молярная масса растворенного вещества (г/моль) </a:t>
            </a:r>
            <a:endParaRPr lang="en-US" altLang="ru-RU" sz="2400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n-US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altLang="ru-RU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V - объем раствора (л).</a:t>
            </a:r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0" y="2924175"/>
            <a:ext cx="9144000" cy="2089150"/>
            <a:chOff x="0" y="1842"/>
            <a:chExt cx="5760" cy="1316"/>
          </a:xfrm>
        </p:grpSpPr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0" y="1842"/>
              <a:ext cx="5760" cy="131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111" y="2025"/>
              <a:ext cx="36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</a:rPr>
                <a:t></a:t>
              </a:r>
            </a:p>
          </p:txBody>
        </p:sp>
        <p:sp>
          <p:nvSpPr>
            <p:cNvPr id="368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519" y="1980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687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111" y="2524"/>
              <a:ext cx="40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687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518" y="2524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111" y="2433"/>
              <a:ext cx="1405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" y="2070"/>
              <a:ext cx="635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C</a:t>
              </a:r>
              <a:r>
                <a:rPr lang="ru-RU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702" y="2342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Rectangle 16"/>
            <p:cNvSpPr>
              <a:spLocks noChangeArrowheads="1"/>
            </p:cNvSpPr>
            <p:nvPr/>
          </p:nvSpPr>
          <p:spPr bwMode="auto">
            <a:xfrm>
              <a:off x="702" y="2478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Rectangle 17"/>
            <p:cNvSpPr>
              <a:spLocks noChangeArrowheads="1"/>
            </p:cNvSpPr>
            <p:nvPr/>
          </p:nvSpPr>
          <p:spPr bwMode="auto">
            <a:xfrm>
              <a:off x="2607" y="2388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Rectangle 18"/>
            <p:cNvSpPr>
              <a:spLocks noChangeArrowheads="1"/>
            </p:cNvSpPr>
            <p:nvPr/>
          </p:nvSpPr>
          <p:spPr bwMode="auto">
            <a:xfrm>
              <a:off x="2607" y="2524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683" y="2070"/>
              <a:ext cx="42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688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49" y="1979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688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015" y="2523"/>
              <a:ext cx="409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688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424" y="2523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688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454" y="2523"/>
              <a:ext cx="33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688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739" y="2523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3015" y="2433"/>
              <a:ext cx="2699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90" name="Oval 26"/>
            <p:cNvSpPr>
              <a:spLocks noChangeArrowheads="1"/>
            </p:cNvSpPr>
            <p:nvPr/>
          </p:nvSpPr>
          <p:spPr bwMode="auto">
            <a:xfrm>
              <a:off x="4422" y="2705"/>
              <a:ext cx="91" cy="10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195513" y="1765300"/>
            <a:ext cx="6956425" cy="942975"/>
          </a:xfrm>
          <a:solidFill>
            <a:schemeClr val="hlink"/>
          </a:solidFill>
        </p:spPr>
        <p:txBody>
          <a:bodyPr/>
          <a:lstStyle/>
          <a:p>
            <a:pPr marL="4763" indent="-4763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</a:rPr>
              <a:t>Например, в 500 мл раствора содержится 19,6 г H</a:t>
            </a:r>
            <a:r>
              <a:rPr lang="ru-RU" altLang="ru-RU" sz="2800" baseline="-25000">
                <a:solidFill>
                  <a:schemeClr val="bg2"/>
                </a:solidFill>
              </a:rPr>
              <a:t>2</a:t>
            </a:r>
            <a:r>
              <a:rPr lang="ru-RU" altLang="ru-RU" sz="2800">
                <a:solidFill>
                  <a:schemeClr val="bg2"/>
                </a:solidFill>
              </a:rPr>
              <a:t>SO</a:t>
            </a:r>
            <a:r>
              <a:rPr lang="ru-RU" altLang="ru-RU" sz="2800" baseline="-25000">
                <a:solidFill>
                  <a:schemeClr val="bg2"/>
                </a:solidFill>
              </a:rPr>
              <a:t>4</a:t>
            </a:r>
            <a:r>
              <a:rPr lang="ru-RU" altLang="ru-RU" sz="2800">
                <a:solidFill>
                  <a:schemeClr val="bg2"/>
                </a:solidFill>
              </a:rPr>
              <a:t>.</a:t>
            </a:r>
          </a:p>
          <a:p>
            <a:pPr marL="4763" indent="-4763">
              <a:lnSpc>
                <a:spcPct val="90000"/>
              </a:lnSpc>
              <a:buFont typeface="Wingdings" pitchFamily="2" charset="2"/>
              <a:buNone/>
            </a:pPr>
            <a:endParaRPr lang="ru-RU" altLang="ru-RU" sz="2800">
              <a:solidFill>
                <a:schemeClr val="bg2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700" y="5372100"/>
            <a:ext cx="8015288" cy="9366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3" indent="-476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5988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2397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196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995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есть в 1 литре раствора содержится 0,4 моль серной кислоты.</a:t>
            </a:r>
          </a:p>
        </p:txBody>
      </p:sp>
      <p:sp>
        <p:nvSpPr>
          <p:cNvPr id="37892" name="Oval 4" descr="3-beakers-dark-01"/>
          <p:cNvSpPr>
            <a:spLocks noChangeArrowheads="1"/>
          </p:cNvSpPr>
          <p:nvPr/>
        </p:nvSpPr>
        <p:spPr bwMode="auto">
          <a:xfrm>
            <a:off x="6515100" y="44450"/>
            <a:ext cx="2736850" cy="1412875"/>
          </a:xfrm>
          <a:prstGeom prst="ellipse">
            <a:avLst/>
          </a:prstGeom>
          <a:blipFill dpi="0" rotWithShape="1">
            <a:blip r:embed="rId2">
              <a:lum bright="24000" contrast="12000"/>
              <a:alphaModFix amt="57000"/>
            </a:blip>
            <a:srcRect/>
            <a:stretch>
              <a:fillRect/>
            </a:stretch>
          </a:blipFill>
          <a:ln w="381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Rectangle 5"/>
          <p:cNvSpPr>
            <a:spLocks noRot="1" noChangeArrowheads="1"/>
          </p:cNvSpPr>
          <p:nvPr/>
        </p:nvSpPr>
        <p:spPr bwMode="auto">
          <a:xfrm>
            <a:off x="0" y="244475"/>
            <a:ext cx="6659563" cy="10969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rgbClr val="003366"/>
                </a:solidFill>
                <a:effectLst/>
              </a:rPr>
              <a:t>Пример расчета </a:t>
            </a:r>
            <a:r>
              <a:rPr lang="be-BY" altLang="ru-RU" sz="3200">
                <a:solidFill>
                  <a:srgbClr val="003366"/>
                </a:solidFill>
                <a:effectLst/>
              </a:rPr>
              <a:t>молярной концентрац</a:t>
            </a:r>
            <a:r>
              <a:rPr lang="ru-RU" altLang="ru-RU" sz="3200">
                <a:solidFill>
                  <a:srgbClr val="003366"/>
                </a:solidFill>
                <a:effectLst/>
              </a:rPr>
              <a:t>ии раствора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0" y="3067050"/>
            <a:ext cx="9144000" cy="1728788"/>
            <a:chOff x="0" y="1932"/>
            <a:chExt cx="5760" cy="1089"/>
          </a:xfrm>
        </p:grpSpPr>
        <p:sp>
          <p:nvSpPr>
            <p:cNvPr id="3789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0" y="2069"/>
              <a:ext cx="635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C</a:t>
              </a:r>
              <a:r>
                <a:rPr lang="ru-RU" sz="3600" b="1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м</a:t>
              </a:r>
            </a:p>
          </p:txBody>
        </p:sp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703" y="2296"/>
              <a:ext cx="1224" cy="453"/>
              <a:chOff x="884" y="1752"/>
              <a:chExt cx="1361" cy="453"/>
            </a:xfrm>
          </p:grpSpPr>
          <p:sp>
            <p:nvSpPr>
              <p:cNvPr id="3789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1752"/>
                <a:ext cx="1361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spc="72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(H  SO )</a:t>
                </a:r>
                <a:endParaRPr lang="ru-RU" sz="3600" b="1" kern="10" spc="72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chemeClr val="bg2">
                        <a:alpha val="80000"/>
                      </a:schemeClr>
                    </a:outerShdw>
                  </a:effectLst>
                  <a:latin typeface="Arial"/>
                  <a:cs typeface="Arial"/>
                </a:endParaRPr>
              </a:p>
            </p:txBody>
          </p:sp>
          <p:sp>
            <p:nvSpPr>
              <p:cNvPr id="37898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47" y="1933"/>
                <a:ext cx="181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37899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2" y="1933"/>
                <a:ext cx="182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4</a:t>
                </a:r>
              </a:p>
            </p:txBody>
          </p:sp>
        </p:grpSp>
        <p:sp>
          <p:nvSpPr>
            <p:cNvPr id="3790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70" y="1932"/>
              <a:ext cx="763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19,6 г</a:t>
              </a:r>
            </a:p>
          </p:txBody>
        </p:sp>
        <p:sp>
          <p:nvSpPr>
            <p:cNvPr id="3790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373" y="2525"/>
              <a:ext cx="2004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98 г/моль • 0,5 л</a:t>
              </a:r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1973" y="2386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1973" y="2522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4422" y="2386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4422" y="2522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336" y="2433"/>
              <a:ext cx="2040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785" y="2229"/>
              <a:ext cx="975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0,4 моль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 animBg="1"/>
      <p:bldP spid="3789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790575" y="1833563"/>
            <a:ext cx="8461375" cy="2316162"/>
          </a:xfrm>
        </p:spPr>
        <p:txBody>
          <a:bodyPr/>
          <a:lstStyle/>
          <a:p>
            <a:pPr marL="4763" indent="-4763">
              <a:lnSpc>
                <a:spcPct val="95000"/>
              </a:lnSpc>
              <a:buFont typeface="Wingdings" pitchFamily="2" charset="2"/>
              <a:buNone/>
            </a:pPr>
            <a:r>
              <a:rPr lang="ru-RU" altLang="ru-RU" sz="2800">
                <a:latin typeface="Times New Roman" pitchFamily="18" charset="0"/>
              </a:rPr>
              <a:t>это отношение количества эквивалентов (число молей эквивалентов) растворенного вещества к объему раствора (или число молей эквивалентов растворенного вещества в 1 литре раствора), то есть: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333500" y="692150"/>
            <a:ext cx="7847013" cy="936625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800" b="0">
                <a:solidFill>
                  <a:srgbClr val="003366"/>
                </a:solidFill>
                <a:effectLst/>
              </a:rPr>
              <a:t>Молярная концентрация эквивалента растворенного вещества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 rot="255901">
            <a:off x="466725" y="622300"/>
            <a:ext cx="720725" cy="935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44099" scaled="1"/>
                </a:gradFill>
                <a:latin typeface="Impact"/>
              </a:rPr>
              <a:t>3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908175" y="5876925"/>
            <a:ext cx="7235825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3" indent="-476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820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46188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417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16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где М  - молярная масса эквивалента растворенного вещества.</a:t>
            </a:r>
          </a:p>
        </p:txBody>
      </p:sp>
      <p:grpSp>
        <p:nvGrpSpPr>
          <p:cNvPr id="38919" name="Group 7"/>
          <p:cNvGrpSpPr>
            <a:grpSpLocks/>
          </p:cNvGrpSpPr>
          <p:nvPr/>
        </p:nvGrpSpPr>
        <p:grpSpPr bwMode="auto">
          <a:xfrm>
            <a:off x="0" y="3644900"/>
            <a:ext cx="9144000" cy="2089150"/>
            <a:chOff x="0" y="2296"/>
            <a:chExt cx="5760" cy="1316"/>
          </a:xfrm>
        </p:grpSpPr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0" y="2296"/>
              <a:ext cx="5760" cy="1316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838" y="2341"/>
              <a:ext cx="318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</a:rPr>
                <a:t></a:t>
              </a:r>
            </a:p>
          </p:txBody>
        </p:sp>
        <p:sp>
          <p:nvSpPr>
            <p:cNvPr id="3892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45" y="2432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892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02" y="2977"/>
              <a:ext cx="453" cy="4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9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654" y="3022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884" y="2885"/>
              <a:ext cx="1905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" y="2612"/>
              <a:ext cx="545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C</a:t>
              </a:r>
              <a:r>
                <a:rPr lang="ru-RU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н</a:t>
              </a: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612" y="2840"/>
              <a:ext cx="181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612" y="2931"/>
              <a:ext cx="181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2835" y="2840"/>
              <a:ext cx="227" cy="4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835" y="2976"/>
              <a:ext cx="227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201" y="2568"/>
              <a:ext cx="454" cy="22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экв.</a:t>
              </a:r>
            </a:p>
          </p:txBody>
        </p:sp>
        <p:sp>
          <p:nvSpPr>
            <p:cNvPr id="389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729" y="2477"/>
              <a:ext cx="42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93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195" y="2386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893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152" y="3021"/>
              <a:ext cx="409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93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787" y="2976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3893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839" y="2976"/>
              <a:ext cx="33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3893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5170" y="3067"/>
              <a:ext cx="590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(р-ра)</a:t>
              </a:r>
            </a:p>
          </p:txBody>
        </p:sp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3152" y="2885"/>
              <a:ext cx="2562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39" name="Oval 27"/>
            <p:cNvSpPr>
              <a:spLocks noChangeArrowheads="1"/>
            </p:cNvSpPr>
            <p:nvPr/>
          </p:nvSpPr>
          <p:spPr bwMode="auto">
            <a:xfrm>
              <a:off x="4785" y="3157"/>
              <a:ext cx="91" cy="100"/>
            </a:xfrm>
            <a:prstGeom prst="ellipse">
              <a:avLst/>
            </a:prstGeom>
            <a:solidFill>
              <a:schemeClr val="tx2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4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606" y="3294"/>
              <a:ext cx="182" cy="27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  <a:latin typeface="Times New Roman"/>
                  <a:cs typeface="Times New Roman"/>
                </a:rPr>
                <a:t>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025650" y="1689100"/>
            <a:ext cx="7118350" cy="876300"/>
          </a:xfrm>
          <a:solidFill>
            <a:srgbClr val="FFCC99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3" indent="-4763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>
                <a:solidFill>
                  <a:srgbClr val="003366"/>
                </a:solidFill>
                <a:effectLst/>
              </a:rPr>
              <a:t>Например, в 100 мл раствора содержится 9,8 г серной кислоты</a:t>
            </a:r>
          </a:p>
        </p:txBody>
      </p:sp>
      <p:sp>
        <p:nvSpPr>
          <p:cNvPr id="39939" name="Rectangle 3"/>
          <p:cNvSpPr>
            <a:spLocks noRot="1" noChangeArrowheads="1"/>
          </p:cNvSpPr>
          <p:nvPr/>
        </p:nvSpPr>
        <p:spPr bwMode="auto">
          <a:xfrm>
            <a:off x="0" y="244475"/>
            <a:ext cx="6659563" cy="1096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rgbClr val="003366"/>
                </a:solidFill>
                <a:effectLst/>
              </a:rPr>
              <a:t>Пример расчета </a:t>
            </a:r>
            <a:r>
              <a:rPr lang="be-BY" altLang="ru-RU" sz="3200">
                <a:solidFill>
                  <a:srgbClr val="003366"/>
                </a:solidFill>
                <a:effectLst/>
              </a:rPr>
              <a:t>молярной концентрац</a:t>
            </a:r>
            <a:r>
              <a:rPr lang="ru-RU" altLang="ru-RU" sz="3200">
                <a:solidFill>
                  <a:srgbClr val="003366"/>
                </a:solidFill>
                <a:effectLst/>
              </a:rPr>
              <a:t>ии эквивалента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5084763"/>
            <a:ext cx="8101013" cy="9461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3" indent="-476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5988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2397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196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995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b="1" i="1">
                <a:solidFill>
                  <a:srgbClr val="003366"/>
                </a:solidFill>
              </a:rPr>
              <a:t>то есть в 1 литре раствора содержится 2 моль эквивалентов серной кислоты.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0" y="3213100"/>
            <a:ext cx="6842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ru-RU" sz="36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</a:t>
            </a:r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755650" y="3860800"/>
            <a:ext cx="1728788" cy="576263"/>
            <a:chOff x="884" y="1752"/>
            <a:chExt cx="1361" cy="453"/>
          </a:xfrm>
        </p:grpSpPr>
        <p:sp>
          <p:nvSpPr>
            <p:cNvPr id="3994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84" y="1752"/>
              <a:ext cx="1361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(H  SO )</a:t>
              </a:r>
              <a:endParaRPr lang="ru-RU" sz="3600" b="1" kern="10" spc="72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994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47" y="1933"/>
              <a:ext cx="181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spc="72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399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72" y="1933"/>
              <a:ext cx="18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spc="72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39946" name="WordArt 10"/>
          <p:cNvSpPr>
            <a:spLocks noChangeArrowheads="1" noChangeShapeType="1" noTextEdit="1"/>
          </p:cNvSpPr>
          <p:nvPr/>
        </p:nvSpPr>
        <p:spPr bwMode="auto">
          <a:xfrm>
            <a:off x="3995738" y="2924175"/>
            <a:ext cx="1584325" cy="938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9,8 г 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554288" y="3644900"/>
            <a:ext cx="504825" cy="73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554288" y="3860800"/>
            <a:ext cx="504825" cy="71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443663" y="3716338"/>
            <a:ext cx="504825" cy="73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443663" y="3933825"/>
            <a:ext cx="504825" cy="71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132138" y="3787775"/>
            <a:ext cx="3238500" cy="714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WordArt 16"/>
          <p:cNvSpPr>
            <a:spLocks noChangeArrowheads="1" noChangeShapeType="1" noTextEdit="1"/>
          </p:cNvSpPr>
          <p:nvPr/>
        </p:nvSpPr>
        <p:spPr bwMode="auto">
          <a:xfrm>
            <a:off x="3117850" y="3937000"/>
            <a:ext cx="3325813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49 г/моль экв • 0,1 л</a:t>
            </a:r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7019925" y="3429000"/>
            <a:ext cx="2087563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 моль экв./л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animBg="1"/>
      <p:bldP spid="3994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84313"/>
            <a:ext cx="8172450" cy="2460625"/>
          </a:xfrm>
        </p:spPr>
        <p:txBody>
          <a:bodyPr/>
          <a:lstStyle/>
          <a:p>
            <a:pPr marL="4763" indent="-4763">
              <a:buFont typeface="Wingdings" pitchFamily="2" charset="2"/>
              <a:buNone/>
            </a:pPr>
            <a:r>
              <a:rPr lang="en-US" altLang="ru-RU"/>
              <a:t>		</a:t>
            </a:r>
            <a:r>
              <a:rPr lang="ru-RU" altLang="ru-RU"/>
              <a:t>- это количество (</a:t>
            </a:r>
            <a:r>
              <a:rPr lang="ru-RU" altLang="ru-RU">
                <a:solidFill>
                  <a:srgbClr val="CCECFF"/>
                </a:solidFill>
              </a:rPr>
              <a:t>число молей</a:t>
            </a:r>
            <a:r>
              <a:rPr lang="ru-RU" altLang="ru-RU"/>
              <a:t>) </a:t>
            </a:r>
            <a:r>
              <a:rPr lang="en-US" altLang="ru-RU"/>
              <a:t>	</a:t>
            </a:r>
            <a:r>
              <a:rPr lang="ru-RU" altLang="ru-RU"/>
              <a:t>растворенного вещества </a:t>
            </a:r>
            <a:endParaRPr lang="en-US" altLang="ru-RU"/>
          </a:p>
          <a:p>
            <a:pPr marL="4763" indent="-4763">
              <a:buFont typeface="Wingdings" pitchFamily="2" charset="2"/>
              <a:buNone/>
            </a:pPr>
            <a:r>
              <a:rPr lang="en-US" altLang="ru-RU" sz="4400" b="1"/>
              <a:t>		</a:t>
            </a:r>
            <a:r>
              <a:rPr lang="ru-RU" altLang="ru-RU" sz="4400" b="1"/>
              <a:t>в </a:t>
            </a:r>
            <a:r>
              <a:rPr lang="ru-RU" altLang="ru-RU" sz="4400" b="1">
                <a:solidFill>
                  <a:srgbClr val="CCECFF"/>
                </a:solidFill>
              </a:rPr>
              <a:t>1 кг</a:t>
            </a:r>
            <a:r>
              <a:rPr lang="ru-RU" altLang="ru-RU"/>
              <a:t> растворителя </a:t>
            </a:r>
            <a:r>
              <a:rPr lang="en-US" altLang="ru-RU"/>
              <a:t>			 	</a:t>
            </a:r>
            <a:r>
              <a:rPr lang="ru-RU" altLang="ru-RU"/>
              <a:t>(или в 1000 г растворителя).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296988" y="692150"/>
            <a:ext cx="7847012" cy="576263"/>
          </a:xfrm>
          <a:solidFill>
            <a:srgbClr val="CCEC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600" b="0">
                <a:solidFill>
                  <a:srgbClr val="003366"/>
                </a:solidFill>
                <a:effectLst/>
              </a:rPr>
              <a:t>Моляльная концентрация (моляльность</a:t>
            </a:r>
            <a:r>
              <a:rPr lang="en-US" altLang="ru-RU" sz="2600" b="0">
                <a:solidFill>
                  <a:srgbClr val="003366"/>
                </a:solidFill>
                <a:effectLst/>
              </a:rPr>
              <a:t>)</a:t>
            </a:r>
            <a:endParaRPr lang="ru-RU" altLang="ru-RU" sz="2600" b="0">
              <a:solidFill>
                <a:srgbClr val="003366"/>
              </a:solidFill>
              <a:effectLst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 rot="278200">
            <a:off x="177800" y="622300"/>
            <a:ext cx="647700" cy="865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21800" scaled="1"/>
                </a:gradFill>
                <a:latin typeface="Impact"/>
              </a:rPr>
              <a:t>4</a:t>
            </a: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0" y="4219575"/>
            <a:ext cx="9144000" cy="2089150"/>
            <a:chOff x="0" y="2658"/>
            <a:chExt cx="5760" cy="1316"/>
          </a:xfrm>
        </p:grpSpPr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0" y="2658"/>
              <a:ext cx="5760" cy="131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20" y="2885"/>
              <a:ext cx="362" cy="3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</a:rPr>
                <a:t></a:t>
              </a:r>
            </a:p>
          </p:txBody>
        </p:sp>
        <p:sp>
          <p:nvSpPr>
            <p:cNvPr id="4096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428" y="2840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097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839" y="3384"/>
              <a:ext cx="408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m</a:t>
              </a:r>
              <a:endParaRPr lang="ru-RU" sz="36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97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246" y="3384"/>
              <a:ext cx="1271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(растворителя)</a:t>
              </a: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>
              <a:off x="839" y="3293"/>
              <a:ext cx="1769" cy="45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" y="3021"/>
              <a:ext cx="545" cy="45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Cm</a:t>
              </a:r>
              <a:endParaRPr lang="ru-RU" sz="3600" b="1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612" y="3202"/>
              <a:ext cx="181" cy="47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612" y="3339"/>
              <a:ext cx="181" cy="45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652" y="2885"/>
              <a:ext cx="362" cy="3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m</a:t>
              </a:r>
              <a:endParaRPr lang="ru-RU" sz="36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97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060" y="2840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>
              <a:off x="2836" y="3294"/>
              <a:ext cx="1769" cy="45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35" y="3385"/>
              <a:ext cx="317" cy="3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M</a:t>
              </a:r>
              <a:endParaRPr lang="ru-RU" sz="36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98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197" y="3340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098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288" y="3431"/>
              <a:ext cx="316" cy="3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m</a:t>
              </a:r>
              <a:endParaRPr lang="ru-RU" sz="36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98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649" y="3384"/>
              <a:ext cx="1111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Times New Roman"/>
                  <a:cs typeface="Times New Roman"/>
                </a:rPr>
                <a:t>(растворителя)</a:t>
              </a: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3923" y="3294"/>
              <a:ext cx="1769" cy="45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Oval 24"/>
            <p:cNvSpPr>
              <a:spLocks noChangeArrowheads="1"/>
            </p:cNvSpPr>
            <p:nvPr/>
          </p:nvSpPr>
          <p:spPr bwMode="auto">
            <a:xfrm>
              <a:off x="4195" y="3512"/>
              <a:ext cx="91" cy="100"/>
            </a:xfrm>
            <a:prstGeom prst="ellipse">
              <a:avLst/>
            </a:prstGeom>
            <a:solidFill>
              <a:srgbClr val="003366"/>
            </a:solidFill>
            <a:ln w="9525" algn="ctr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5" name="Rectangle 25"/>
            <p:cNvSpPr>
              <a:spLocks noChangeArrowheads="1"/>
            </p:cNvSpPr>
            <p:nvPr/>
          </p:nvSpPr>
          <p:spPr bwMode="auto">
            <a:xfrm>
              <a:off x="2653" y="3202"/>
              <a:ext cx="137" cy="46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6" name="Rectangle 26"/>
            <p:cNvSpPr>
              <a:spLocks noChangeArrowheads="1"/>
            </p:cNvSpPr>
            <p:nvPr/>
          </p:nvSpPr>
          <p:spPr bwMode="auto">
            <a:xfrm>
              <a:off x="2653" y="3339"/>
              <a:ext cx="137" cy="44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41588" y="1700213"/>
            <a:ext cx="6602412" cy="871537"/>
          </a:xfrm>
          <a:solidFill>
            <a:srgbClr val="CCECFF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63" indent="-4763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</a:rPr>
              <a:t>Например, в 200 г воды (то есть растворителя) растворено 4 г NaOH.</a:t>
            </a:r>
          </a:p>
        </p:txBody>
      </p:sp>
      <p:sp>
        <p:nvSpPr>
          <p:cNvPr id="41987" name="Rectangle 3"/>
          <p:cNvSpPr>
            <a:spLocks noRot="1" noChangeArrowheads="1"/>
          </p:cNvSpPr>
          <p:nvPr/>
        </p:nvSpPr>
        <p:spPr bwMode="auto">
          <a:xfrm>
            <a:off x="0" y="244475"/>
            <a:ext cx="6227763" cy="1096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chemeClr val="bg2"/>
                </a:solidFill>
                <a:effectLst/>
              </a:rPr>
              <a:t>Пример расчета </a:t>
            </a:r>
            <a:r>
              <a:rPr lang="be-BY" altLang="ru-RU" sz="3200">
                <a:solidFill>
                  <a:schemeClr val="bg2"/>
                </a:solidFill>
                <a:effectLst/>
              </a:rPr>
              <a:t>моляльной концентрац</a:t>
            </a:r>
            <a:r>
              <a:rPr lang="ru-RU" altLang="ru-RU" sz="3200">
                <a:solidFill>
                  <a:schemeClr val="bg2"/>
                </a:solidFill>
                <a:effectLst/>
              </a:rPr>
              <a:t>ии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300663"/>
            <a:ext cx="8604250" cy="57626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3" indent="-476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5988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2397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196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995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71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43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115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875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есть в 1 кг воды содержится 0.5 моля NaOH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altLang="ru-RU" sz="2800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466725" y="2925763"/>
            <a:ext cx="8497888" cy="1871662"/>
            <a:chOff x="294" y="1843"/>
            <a:chExt cx="5353" cy="1179"/>
          </a:xfrm>
        </p:grpSpPr>
        <p:sp>
          <p:nvSpPr>
            <p:cNvPr id="4199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94" y="2114"/>
              <a:ext cx="727" cy="5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Cm</a:t>
              </a:r>
              <a:endParaRPr lang="ru-RU" sz="3600" kern="10">
                <a:ln w="190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  <p:sp>
          <p:nvSpPr>
            <p:cNvPr id="4199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200" y="1843"/>
              <a:ext cx="680" cy="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4 г </a:t>
              </a: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111" y="2387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1111" y="2523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1474" y="2432"/>
              <a:ext cx="2040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511" y="2526"/>
              <a:ext cx="2004" cy="4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40 г/моль • 0,2 кг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3560" y="2342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3560" y="2478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99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014" y="2160"/>
              <a:ext cx="1633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2 моль/кг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8385175" cy="808038"/>
          </a:xfrm>
          <a:solidFill>
            <a:schemeClr val="folHlink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600">
                <a:solidFill>
                  <a:srgbClr val="003366"/>
                </a:solidFill>
                <a:effectLst/>
              </a:rPr>
              <a:t>Пример: водный раствор </a:t>
            </a:r>
            <a:r>
              <a:rPr lang="en-US" altLang="ru-RU" sz="3600">
                <a:solidFill>
                  <a:srgbClr val="003366"/>
                </a:solidFill>
                <a:effectLst/>
              </a:rPr>
              <a:t>K</a:t>
            </a:r>
            <a:r>
              <a:rPr lang="ru-RU" altLang="ru-RU" sz="3600">
                <a:solidFill>
                  <a:srgbClr val="003366"/>
                </a:solidFill>
                <a:effectLst/>
              </a:rPr>
              <a:t>С</a:t>
            </a:r>
            <a:r>
              <a:rPr lang="en-US" altLang="ru-RU" sz="3600">
                <a:solidFill>
                  <a:srgbClr val="003366"/>
                </a:solidFill>
                <a:effectLst/>
              </a:rPr>
              <a:t>l</a:t>
            </a:r>
            <a:r>
              <a:rPr lang="ru-RU" altLang="ru-RU" sz="3600">
                <a:solidFill>
                  <a:srgbClr val="003366"/>
                </a:solidFill>
                <a:effectLst/>
              </a:rPr>
              <a:t> 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2625" y="1341438"/>
            <a:ext cx="8461375" cy="1366837"/>
          </a:xfrm>
          <a:solidFill>
            <a:srgbClr val="003366">
              <a:alpha val="53000"/>
            </a:srgbClr>
          </a:solidFill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altLang="ru-RU" sz="2800"/>
              <a:t>содержит 2 компонента: 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ru-RU" altLang="ru-RU" sz="2800"/>
              <a:t>вода </a:t>
            </a:r>
          </a:p>
          <a:p>
            <a:pPr>
              <a:lnSpc>
                <a:spcPct val="80000"/>
              </a:lnSpc>
              <a:buClr>
                <a:srgbClr val="FF0000"/>
              </a:buClr>
            </a:pPr>
            <a:r>
              <a:rPr lang="ru-RU" altLang="ru-RU" sz="2800"/>
              <a:t>хлорид калия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ru-RU" altLang="ru-RU" sz="2800"/>
          </a:p>
        </p:txBody>
      </p:sp>
      <p:pic>
        <p:nvPicPr>
          <p:cNvPr id="6148" name="Picture 4" descr="nac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492375"/>
            <a:ext cx="381635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1008062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at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60800"/>
            <a:ext cx="825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wate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29000"/>
            <a:ext cx="887413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84650"/>
            <a:ext cx="1008063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wat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300663"/>
            <a:ext cx="825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2244725"/>
          </a:xfrm>
        </p:spPr>
        <p:txBody>
          <a:bodyPr/>
          <a:lstStyle/>
          <a:p>
            <a:pPr marL="4763" indent="12700">
              <a:buFont typeface="Wingdings" pitchFamily="2" charset="2"/>
              <a:buNone/>
            </a:pPr>
            <a:r>
              <a:rPr lang="ru-RU" altLang="ru-RU"/>
              <a:t>это отношение количества (числа молей) растворенного вещества к сумме количеств (к сумме молей) всех веществ, составляющих раствор, то есть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296988" y="692150"/>
            <a:ext cx="8459787" cy="576263"/>
          </a:xfrm>
          <a:solidFill>
            <a:schemeClr val="hlink"/>
          </a:solidFill>
          <a:ln cap="flat" algn="ctr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2600" b="0">
                <a:solidFill>
                  <a:schemeClr val="bg2"/>
                </a:solidFill>
                <a:effectLst/>
              </a:rPr>
              <a:t>Молярная доля растворенною вещества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 rot="342635">
            <a:off x="250825" y="549275"/>
            <a:ext cx="720725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57365" scaled="1"/>
                </a:gradFill>
                <a:latin typeface="Impact"/>
              </a:rPr>
              <a:t>5</a:t>
            </a: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900113" y="4149725"/>
            <a:ext cx="7993062" cy="2089150"/>
            <a:chOff x="-159" y="2704"/>
            <a:chExt cx="4694" cy="1316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-159" y="2704"/>
              <a:ext cx="4694" cy="131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563" y="3476"/>
              <a:ext cx="36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</a:rPr>
                <a:t></a:t>
              </a:r>
            </a:p>
          </p:txBody>
        </p:sp>
        <p:sp>
          <p:nvSpPr>
            <p:cNvPr id="4301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00" y="2795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301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970" y="3384"/>
              <a:ext cx="1271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(растворителя)</a:t>
              </a:r>
            </a:p>
          </p:txBody>
        </p:sp>
        <p:sp>
          <p:nvSpPr>
            <p:cNvPr id="43019" name="Rectangle 11"/>
            <p:cNvSpPr>
              <a:spLocks noChangeArrowheads="1"/>
            </p:cNvSpPr>
            <p:nvPr/>
          </p:nvSpPr>
          <p:spPr bwMode="auto">
            <a:xfrm>
              <a:off x="839" y="3293"/>
              <a:ext cx="3402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" y="3021"/>
              <a:ext cx="545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Cm</a:t>
              </a:r>
              <a:endParaRPr lang="ru-RU" sz="3600" b="1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612" y="3202"/>
              <a:ext cx="181" cy="4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612" y="3339"/>
              <a:ext cx="181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747" y="2841"/>
              <a:ext cx="36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</a:rPr>
                <a:t></a:t>
              </a:r>
            </a:p>
          </p:txBody>
        </p:sp>
        <p:sp>
          <p:nvSpPr>
            <p:cNvPr id="4302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246" y="3385"/>
              <a:ext cx="953" cy="45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302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93" y="3431"/>
              <a:ext cx="36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</a:rPr>
                <a:t></a:t>
              </a: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2268" y="3566"/>
              <a:ext cx="249" cy="4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 rot="5400000">
              <a:off x="2281" y="3574"/>
              <a:ext cx="243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116013" y="765175"/>
            <a:ext cx="8027987" cy="431800"/>
          </a:xfrm>
          <a:solidFill>
            <a:schemeClr val="hlink"/>
          </a:solidFill>
        </p:spPr>
        <p:txBody>
          <a:bodyPr/>
          <a:lstStyle/>
          <a:p>
            <a:pPr marL="3175" indent="11113" algn="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</a:rPr>
              <a:t>Например, 8 г NaOH растворено в 14,4 г воды.</a:t>
            </a:r>
          </a:p>
        </p:txBody>
      </p:sp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0" y="-26988"/>
            <a:ext cx="8316913" cy="6635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chemeClr val="bg1"/>
                </a:solidFill>
                <a:effectLst/>
              </a:rPr>
              <a:t>Пример расчета </a:t>
            </a:r>
            <a:r>
              <a:rPr lang="be-BY" altLang="ru-RU" sz="3200">
                <a:solidFill>
                  <a:schemeClr val="bg1"/>
                </a:solidFill>
                <a:effectLst/>
              </a:rPr>
              <a:t>молярной дол</a:t>
            </a:r>
            <a:r>
              <a:rPr lang="ru-RU" altLang="ru-RU" sz="3200">
                <a:solidFill>
                  <a:schemeClr val="bg1"/>
                </a:solidFill>
                <a:effectLst/>
              </a:rPr>
              <a:t>и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6338888"/>
            <a:ext cx="9783763" cy="519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 есть молярная доля NaOH в растворе равна 0,2.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0" y="1270000"/>
            <a:ext cx="9001125" cy="3024188"/>
            <a:chOff x="0" y="800"/>
            <a:chExt cx="5670" cy="1905"/>
          </a:xfrm>
        </p:grpSpPr>
        <p:sp>
          <p:nvSpPr>
            <p:cNvPr id="4403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09" y="1298"/>
              <a:ext cx="1089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chemeClr val="bg2">
                        <a:alpha val="80000"/>
                      </a:schemeClr>
                    </a:outerShdw>
                  </a:effectLst>
                  <a:latin typeface="Arial"/>
                  <a:cs typeface="Arial"/>
                </a:rPr>
                <a:t>(NaOH)</a:t>
              </a:r>
              <a:endParaRPr lang="ru-RU" sz="3600" b="1" kern="10" spc="72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chemeClr val="bg2">
                      <a:alpha val="80000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403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540" y="800"/>
              <a:ext cx="681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8 г </a:t>
              </a: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1543" y="1207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1543" y="1343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3856" y="1162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3856" y="1299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 flipV="1">
              <a:off x="1952" y="1253"/>
              <a:ext cx="1814" cy="4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034" y="1344"/>
              <a:ext cx="1641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40 г/моль</a:t>
              </a:r>
            </a:p>
          </p:txBody>
        </p:sp>
        <p:sp>
          <p:nvSpPr>
            <p:cNvPr id="4404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287" y="1072"/>
              <a:ext cx="1360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0,2 моль</a:t>
              </a:r>
            </a:p>
          </p:txBody>
        </p:sp>
        <p:sp>
          <p:nvSpPr>
            <p:cNvPr id="440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3" y="981"/>
              <a:ext cx="431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</a:rPr>
                <a:t></a:t>
              </a:r>
            </a:p>
          </p:txBody>
        </p:sp>
        <p:sp>
          <p:nvSpPr>
            <p:cNvPr id="440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31" y="2160"/>
              <a:ext cx="952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45791" dir="3378596" algn="ctr" rotWithShape="0">
                      <a:schemeClr val="bg2">
                        <a:alpha val="80000"/>
                      </a:schemeClr>
                    </a:outerShdw>
                  </a:effectLst>
                  <a:latin typeface="Arial"/>
                  <a:cs typeface="Arial"/>
                </a:rPr>
                <a:t>(H 0)</a:t>
              </a:r>
              <a:endParaRPr lang="ru-RU" sz="3600" b="1" kern="10" spc="72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3378596" algn="ctr" rotWithShape="0">
                    <a:schemeClr val="bg2">
                      <a:alpha val="80000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404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426" y="1842"/>
              <a:ext cx="1134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14,4 г </a:t>
              </a:r>
            </a:p>
          </p:txBody>
        </p:sp>
        <p:sp>
          <p:nvSpPr>
            <p:cNvPr id="44050" name="Rectangle 18"/>
            <p:cNvSpPr>
              <a:spLocks noChangeArrowheads="1"/>
            </p:cNvSpPr>
            <p:nvPr/>
          </p:nvSpPr>
          <p:spPr bwMode="auto">
            <a:xfrm>
              <a:off x="1520" y="2205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1" name="Rectangle 19"/>
            <p:cNvSpPr>
              <a:spLocks noChangeArrowheads="1"/>
            </p:cNvSpPr>
            <p:nvPr/>
          </p:nvSpPr>
          <p:spPr bwMode="auto">
            <a:xfrm>
              <a:off x="1520" y="2341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2" name="Rectangle 20"/>
            <p:cNvSpPr>
              <a:spLocks noChangeArrowheads="1"/>
            </p:cNvSpPr>
            <p:nvPr/>
          </p:nvSpPr>
          <p:spPr bwMode="auto">
            <a:xfrm>
              <a:off x="3833" y="2160"/>
              <a:ext cx="318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3" name="Rectangle 21"/>
            <p:cNvSpPr>
              <a:spLocks noChangeArrowheads="1"/>
            </p:cNvSpPr>
            <p:nvPr/>
          </p:nvSpPr>
          <p:spPr bwMode="auto">
            <a:xfrm>
              <a:off x="3833" y="2297"/>
              <a:ext cx="318" cy="4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 flipV="1">
              <a:off x="1929" y="2251"/>
              <a:ext cx="1814" cy="4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059" y="2341"/>
              <a:ext cx="1641" cy="3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18 г/моль</a:t>
              </a:r>
            </a:p>
          </p:txBody>
        </p:sp>
        <p:sp>
          <p:nvSpPr>
            <p:cNvPr id="4405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310" y="2025"/>
              <a:ext cx="1360" cy="3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0,8 моль</a:t>
              </a:r>
            </a:p>
          </p:txBody>
        </p:sp>
        <p:sp>
          <p:nvSpPr>
            <p:cNvPr id="4405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0" y="1979"/>
              <a:ext cx="431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</a:rPr>
                <a:t></a:t>
              </a:r>
            </a:p>
          </p:txBody>
        </p:sp>
        <p:sp>
          <p:nvSpPr>
            <p:cNvPr id="4405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839" y="2341"/>
              <a:ext cx="1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44059" name="Group 27"/>
          <p:cNvGrpSpPr>
            <a:grpSpLocks/>
          </p:cNvGrpSpPr>
          <p:nvPr/>
        </p:nvGrpSpPr>
        <p:grpSpPr bwMode="auto">
          <a:xfrm>
            <a:off x="71438" y="4797425"/>
            <a:ext cx="8245475" cy="1443038"/>
            <a:chOff x="45" y="3022"/>
            <a:chExt cx="5194" cy="909"/>
          </a:xfrm>
        </p:grpSpPr>
        <p:sp>
          <p:nvSpPr>
            <p:cNvPr id="4406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476" y="3340"/>
              <a:ext cx="907" cy="3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spc="72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45791" dir="3378596" algn="ctr" rotWithShape="0">
                      <a:schemeClr val="bg2">
                        <a:alpha val="80000"/>
                      </a:schemeClr>
                    </a:outerShdw>
                  </a:effectLst>
                  <a:latin typeface="Arial"/>
                  <a:cs typeface="Arial"/>
                </a:rPr>
                <a:t>(NaOH)</a:t>
              </a:r>
              <a:endParaRPr lang="ru-RU" sz="3600" b="1" kern="10" spc="72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45791" dir="3378596" algn="ctr" rotWithShape="0">
                    <a:schemeClr val="bg2">
                      <a:alpha val="80000"/>
                    </a:scheme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4406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5" y="3113"/>
              <a:ext cx="431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Symbol"/>
                </a:rPr>
                <a:t>N</a:t>
              </a:r>
              <a:endParaRPr lang="ru-RU" sz="3600" b="1" kern="1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/>
                  </a:outerShdw>
                </a:effectLst>
              </a:endParaRPr>
            </a:p>
          </p:txBody>
        </p:sp>
        <p:sp>
          <p:nvSpPr>
            <p:cNvPr id="44062" name="Rectangle 30"/>
            <p:cNvSpPr>
              <a:spLocks noChangeArrowheads="1"/>
            </p:cNvSpPr>
            <p:nvPr/>
          </p:nvSpPr>
          <p:spPr bwMode="auto">
            <a:xfrm>
              <a:off x="1474" y="3295"/>
              <a:ext cx="318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3" name="Rectangle 31"/>
            <p:cNvSpPr>
              <a:spLocks noChangeArrowheads="1"/>
            </p:cNvSpPr>
            <p:nvPr/>
          </p:nvSpPr>
          <p:spPr bwMode="auto">
            <a:xfrm>
              <a:off x="1474" y="3431"/>
              <a:ext cx="318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 flipV="1">
              <a:off x="1882" y="3431"/>
              <a:ext cx="2359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539" y="3022"/>
              <a:ext cx="1021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0,2 моль</a:t>
              </a:r>
            </a:p>
          </p:txBody>
        </p:sp>
        <p:sp>
          <p:nvSpPr>
            <p:cNvPr id="44066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859" y="3522"/>
              <a:ext cx="1021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0,2 моль</a:t>
              </a:r>
            </a:p>
          </p:txBody>
        </p:sp>
        <p:sp>
          <p:nvSpPr>
            <p:cNvPr id="44067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40" y="3205"/>
              <a:ext cx="499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0,2</a:t>
              </a:r>
            </a:p>
          </p:txBody>
        </p:sp>
        <p:sp>
          <p:nvSpPr>
            <p:cNvPr id="44068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243" y="3522"/>
              <a:ext cx="1021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Impact"/>
                </a:rPr>
                <a:t>0,8 моль</a:t>
              </a:r>
            </a:p>
          </p:txBody>
        </p:sp>
        <p:grpSp>
          <p:nvGrpSpPr>
            <p:cNvPr id="44069" name="Group 37"/>
            <p:cNvGrpSpPr>
              <a:grpSpLocks/>
            </p:cNvGrpSpPr>
            <p:nvPr/>
          </p:nvGrpSpPr>
          <p:grpSpPr bwMode="auto">
            <a:xfrm>
              <a:off x="2925" y="3567"/>
              <a:ext cx="273" cy="227"/>
              <a:chOff x="2471" y="1615"/>
              <a:chExt cx="409" cy="409"/>
            </a:xfrm>
          </p:grpSpPr>
          <p:sp>
            <p:nvSpPr>
              <p:cNvPr id="44070" name="Rectangle 38"/>
              <p:cNvSpPr>
                <a:spLocks noChangeArrowheads="1"/>
              </p:cNvSpPr>
              <p:nvPr/>
            </p:nvSpPr>
            <p:spPr bwMode="auto">
              <a:xfrm>
                <a:off x="2471" y="1796"/>
                <a:ext cx="40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71" name="Rectangle 39"/>
              <p:cNvSpPr>
                <a:spLocks noChangeArrowheads="1"/>
              </p:cNvSpPr>
              <p:nvPr/>
            </p:nvSpPr>
            <p:spPr bwMode="auto">
              <a:xfrm rot="5400000">
                <a:off x="2471" y="1797"/>
                <a:ext cx="409" cy="4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>
              <a:off x="4286" y="3339"/>
              <a:ext cx="318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3" name="Rectangle 41"/>
            <p:cNvSpPr>
              <a:spLocks noChangeArrowheads="1"/>
            </p:cNvSpPr>
            <p:nvPr/>
          </p:nvSpPr>
          <p:spPr bwMode="auto">
            <a:xfrm>
              <a:off x="4286" y="3476"/>
              <a:ext cx="318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74" name="Rectangle 42"/>
          <p:cNvSpPr>
            <a:spLocks noChangeArrowheads="1"/>
          </p:cNvSpPr>
          <p:nvPr/>
        </p:nvSpPr>
        <p:spPr bwMode="auto">
          <a:xfrm>
            <a:off x="-36513" y="4278313"/>
            <a:ext cx="1944688" cy="519112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3175" indent="1111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33438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4142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941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Отсюда</a:t>
            </a:r>
            <a:r>
              <a:rPr lang="en-US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ru-RU" altLang="ru-RU" sz="28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42988" y="2708275"/>
            <a:ext cx="7848600" cy="3168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Oval 3"/>
          <p:cNvSpPr>
            <a:spLocks noChangeArrowheads="1"/>
          </p:cNvSpPr>
          <p:nvPr/>
        </p:nvSpPr>
        <p:spPr bwMode="auto">
          <a:xfrm>
            <a:off x="-1836738" y="0"/>
            <a:ext cx="3384551" cy="685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2051050" y="1341438"/>
            <a:ext cx="8007350" cy="1158875"/>
          </a:xfrm>
        </p:spPr>
        <p:txBody>
          <a:bodyPr/>
          <a:lstStyle/>
          <a:p>
            <a:pPr marL="4763" indent="-4763">
              <a:buFont typeface="Wingdings" pitchFamily="2" charset="2"/>
              <a:buNone/>
            </a:pPr>
            <a:r>
              <a:rPr lang="ru-RU" altLang="ru-RU"/>
              <a:t>это </a:t>
            </a:r>
            <a:r>
              <a:rPr lang="ru-RU" altLang="ru-RU" b="1"/>
              <a:t>число граммов</a:t>
            </a:r>
            <a:r>
              <a:rPr lang="ru-RU" altLang="ru-RU"/>
              <a:t> растворенного вещества в 1 мл раствора, то есть:</a:t>
            </a:r>
          </a:p>
        </p:txBody>
      </p:sp>
      <p:sp>
        <p:nvSpPr>
          <p:cNvPr id="450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296988" y="692150"/>
            <a:ext cx="7847012" cy="576263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2600" b="0">
                <a:solidFill>
                  <a:schemeClr val="bg2"/>
                </a:solidFill>
                <a:effectLst/>
              </a:rPr>
              <a:t>Титр раствора (Т)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Способы выражения концентрации растворов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250825" y="549275"/>
            <a:ext cx="720725" cy="10810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6</a:t>
            </a:r>
          </a:p>
        </p:txBody>
      </p: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1258888" y="2997200"/>
            <a:ext cx="6697662" cy="2519363"/>
            <a:chOff x="793" y="1888"/>
            <a:chExt cx="4219" cy="1587"/>
          </a:xfrm>
        </p:grpSpPr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2425" y="2569"/>
              <a:ext cx="409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2425" y="2704"/>
              <a:ext cx="409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6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93" y="2115"/>
              <a:ext cx="590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Symbol"/>
                </a:rPr>
                <a:t>T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</a:endParaRPr>
            </a:p>
          </p:txBody>
        </p:sp>
        <p:sp>
          <p:nvSpPr>
            <p:cNvPr id="4506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83" y="2432"/>
              <a:ext cx="953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  <p:sp>
          <p:nvSpPr>
            <p:cNvPr id="4506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970" y="1888"/>
              <a:ext cx="771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507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787" y="2205"/>
              <a:ext cx="1225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(вещества)</a:t>
              </a:r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2970" y="2659"/>
              <a:ext cx="1996" cy="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0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3016" y="2795"/>
              <a:ext cx="771" cy="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507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877" y="2840"/>
              <a:ext cx="1044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(раствора)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39750" y="4868863"/>
            <a:ext cx="8604250" cy="100806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" indent="11113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080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16038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402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32013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92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464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036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81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то есть в 1 мл раствора содержится 0,05 г серной кислоты.</a:t>
            </a: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-1836738" y="0"/>
            <a:ext cx="3240088" cy="685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527425" y="1052513"/>
            <a:ext cx="5616575" cy="1081087"/>
          </a:xfrm>
          <a:solidFill>
            <a:schemeClr val="hlink"/>
          </a:solidFill>
        </p:spPr>
        <p:txBody>
          <a:bodyPr/>
          <a:lstStyle/>
          <a:p>
            <a:pPr marL="3175" indent="11113">
              <a:buFont typeface="Wingdings" pitchFamily="2" charset="2"/>
              <a:buNone/>
            </a:pPr>
            <a:r>
              <a:rPr lang="ru-RU" altLang="ru-RU" sz="2800">
                <a:solidFill>
                  <a:schemeClr val="bg2"/>
                </a:solidFill>
              </a:rPr>
              <a:t>Например, в 100 мл раствора содержится 5 г серной кислоты</a:t>
            </a:r>
          </a:p>
          <a:p>
            <a:pPr marL="3175" indent="11113">
              <a:buFont typeface="Wingdings" pitchFamily="2" charset="2"/>
              <a:buNone/>
            </a:pPr>
            <a:endParaRPr lang="ru-RU" altLang="ru-RU" sz="2800">
              <a:solidFill>
                <a:schemeClr val="bg2"/>
              </a:solidFill>
            </a:endParaRPr>
          </a:p>
        </p:txBody>
      </p:sp>
      <p:sp>
        <p:nvSpPr>
          <p:cNvPr id="46085" name="Rectangle 5"/>
          <p:cNvSpPr>
            <a:spLocks noRot="1" noChangeArrowheads="1"/>
          </p:cNvSpPr>
          <p:nvPr/>
        </p:nvSpPr>
        <p:spPr bwMode="auto">
          <a:xfrm>
            <a:off x="0" y="-26988"/>
            <a:ext cx="8316913" cy="6635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chemeClr val="bg1"/>
                </a:solidFill>
                <a:effectLst/>
              </a:rPr>
              <a:t>Пример расчета </a:t>
            </a:r>
            <a:r>
              <a:rPr lang="be-BY" altLang="ru-RU" sz="3200">
                <a:solidFill>
                  <a:schemeClr val="bg1"/>
                </a:solidFill>
                <a:effectLst/>
              </a:rPr>
              <a:t>титра раствора</a:t>
            </a:r>
            <a:endParaRPr lang="ru-RU" altLang="ru-RU" sz="3200">
              <a:solidFill>
                <a:schemeClr val="bg1"/>
              </a:solidFill>
              <a:effectLst/>
            </a:endParaRPr>
          </a:p>
        </p:txBody>
      </p: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74613" y="2708275"/>
            <a:ext cx="9034462" cy="1873250"/>
            <a:chOff x="47" y="1706"/>
            <a:chExt cx="5691" cy="1180"/>
          </a:xfrm>
        </p:grpSpPr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658" y="2114"/>
              <a:ext cx="363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658" y="2249"/>
              <a:ext cx="363" cy="4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7" y="1888"/>
              <a:ext cx="521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Symbol"/>
                </a:rPr>
                <a:t>T</a:t>
              </a:r>
              <a:endPara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</a:endParaRPr>
            </a:p>
          </p:txBody>
        </p:sp>
        <p:sp>
          <p:nvSpPr>
            <p:cNvPr id="4609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12" y="1706"/>
              <a:ext cx="59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m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 flipV="1">
              <a:off x="1158" y="2205"/>
              <a:ext cx="1542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158" y="2364"/>
              <a:ext cx="498" cy="4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>
                        <a:alpha val="80000"/>
                      </a:schemeClr>
                    </a:outerShdw>
                  </a:effectLst>
                  <a:latin typeface="Times New Roman"/>
                  <a:cs typeface="Times New Roman"/>
                </a:rPr>
                <a:t>V</a:t>
              </a:r>
              <a:endPara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4609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11" y="2433"/>
              <a:ext cx="1089" cy="4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(раствора)</a:t>
              </a:r>
            </a:p>
          </p:txBody>
        </p:sp>
        <p:grpSp>
          <p:nvGrpSpPr>
            <p:cNvPr id="46094" name="Group 14"/>
            <p:cNvGrpSpPr>
              <a:grpSpLocks/>
            </p:cNvGrpSpPr>
            <p:nvPr/>
          </p:nvGrpSpPr>
          <p:grpSpPr bwMode="auto">
            <a:xfrm>
              <a:off x="1747" y="1797"/>
              <a:ext cx="953" cy="363"/>
              <a:chOff x="884" y="1752"/>
              <a:chExt cx="1361" cy="453"/>
            </a:xfrm>
          </p:grpSpPr>
          <p:sp>
            <p:nvSpPr>
              <p:cNvPr id="46095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884" y="1752"/>
                <a:ext cx="1361" cy="4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 spc="720"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(H  SO )</a:t>
                </a:r>
                <a:endParaRPr lang="ru-RU" sz="3600" b="1" kern="10" spc="720"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45791" dir="3378596" algn="ctr" rotWithShape="0">
                      <a:schemeClr val="bg2">
                        <a:alpha val="80000"/>
                      </a:schemeClr>
                    </a:outerShdw>
                  </a:effectLst>
                  <a:latin typeface="Arial"/>
                  <a:cs typeface="Arial"/>
                </a:endParaRPr>
              </a:p>
            </p:txBody>
          </p:sp>
          <p:sp>
            <p:nvSpPr>
              <p:cNvPr id="46096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47" y="1933"/>
                <a:ext cx="181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4609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72" y="1933"/>
                <a:ext cx="182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 spc="720">
                    <a:ln w="9525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solidFill>
                      <a:schemeClr val="folHlink"/>
                    </a:solidFill>
                    <a:effectLst>
                      <a:outerShdw dist="45791" dir="3378596" algn="ctr" rotWithShape="0">
                        <a:schemeClr val="bg2">
                          <a:alpha val="80000"/>
                        </a:schemeClr>
                      </a:outerShdw>
                    </a:effectLst>
                    <a:latin typeface="Arial"/>
                    <a:cs typeface="Arial"/>
                  </a:rPr>
                  <a:t>4</a:t>
                </a:r>
              </a:p>
            </p:txBody>
          </p:sp>
        </p:grp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790" y="2115"/>
              <a:ext cx="318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2790" y="2251"/>
              <a:ext cx="318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0" name="Rectangle 20"/>
            <p:cNvSpPr>
              <a:spLocks noChangeArrowheads="1"/>
            </p:cNvSpPr>
            <p:nvPr/>
          </p:nvSpPr>
          <p:spPr bwMode="auto">
            <a:xfrm flipV="1">
              <a:off x="3199" y="2204"/>
              <a:ext cx="1043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472" y="1842"/>
              <a:ext cx="498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5 г </a:t>
              </a:r>
            </a:p>
          </p:txBody>
        </p:sp>
        <p:sp>
          <p:nvSpPr>
            <p:cNvPr id="4610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244" y="2295"/>
              <a:ext cx="908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100 мл </a:t>
              </a:r>
            </a:p>
          </p:txBody>
        </p:sp>
        <p:sp>
          <p:nvSpPr>
            <p:cNvPr id="46103" name="Rectangle 23"/>
            <p:cNvSpPr>
              <a:spLocks noChangeArrowheads="1"/>
            </p:cNvSpPr>
            <p:nvPr/>
          </p:nvSpPr>
          <p:spPr bwMode="auto">
            <a:xfrm>
              <a:off x="4288" y="2114"/>
              <a:ext cx="272" cy="4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4" name="Rectangle 24"/>
            <p:cNvSpPr>
              <a:spLocks noChangeArrowheads="1"/>
            </p:cNvSpPr>
            <p:nvPr/>
          </p:nvSpPr>
          <p:spPr bwMode="auto">
            <a:xfrm>
              <a:off x="4288" y="2251"/>
              <a:ext cx="272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10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650" y="1978"/>
              <a:ext cx="1088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9050">
                    <a:solidFill>
                      <a:schemeClr val="folHlink"/>
                    </a:solidFill>
                    <a:round/>
                    <a:headEnd/>
                    <a:tailEnd/>
                  </a:ln>
                  <a:solidFill>
                    <a:schemeClr val="folHlink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Times New Roman"/>
                  <a:cs typeface="Times New Roman"/>
                </a:rPr>
                <a:t>0,05 г/моль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2363"/>
          </a:xfrm>
        </p:spPr>
        <p:txBody>
          <a:bodyPr/>
          <a:lstStyle/>
          <a:p>
            <a:pPr algn="r"/>
            <a:r>
              <a:rPr lang="ru-RU" altLang="ru-RU" sz="3200" b="0">
                <a:solidFill>
                  <a:srgbClr val="003366"/>
                </a:solidFill>
              </a:rPr>
              <a:t>Количество частиц растворенного вещества на миллион частиц раствора</a:t>
            </a:r>
            <a:endParaRPr lang="ru-RU" altLang="ru-RU" sz="3200">
              <a:solidFill>
                <a:srgbClr val="003366"/>
              </a:solidFill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4797425"/>
            <a:ext cx="8569325" cy="1800225"/>
          </a:xfrm>
          <a:solidFill>
            <a:srgbClr val="003366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ru-RU" altLang="ru-RU" sz="2800">
                <a:solidFill>
                  <a:srgbClr val="CCECFF"/>
                </a:solidFill>
              </a:rPr>
              <a:t>Фторирование питьевой воды в концентрации  1</a:t>
            </a:r>
            <a:r>
              <a:rPr lang="en-US" altLang="ru-RU" sz="2800">
                <a:solidFill>
                  <a:srgbClr val="CCECFF"/>
                </a:solidFill>
              </a:rPr>
              <a:t>ppm </a:t>
            </a:r>
            <a:r>
              <a:rPr lang="ru-RU" altLang="ru-RU" sz="2800">
                <a:solidFill>
                  <a:srgbClr val="CCECFF"/>
                </a:solidFill>
              </a:rPr>
              <a:t>проводилось с 1946 в США.</a:t>
            </a:r>
            <a:r>
              <a:rPr lang="en-US" altLang="ru-RU" sz="2800">
                <a:solidFill>
                  <a:srgbClr val="CCECFF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be-BY" altLang="ru-RU" sz="2800">
                <a:solidFill>
                  <a:srgbClr val="CCECFF"/>
                </a:solidFill>
              </a:rPr>
              <a:t>Было отмечено с</a:t>
            </a:r>
            <a:r>
              <a:rPr lang="ru-RU" altLang="ru-RU" sz="2800">
                <a:solidFill>
                  <a:srgbClr val="CCECFF"/>
                </a:solidFill>
              </a:rPr>
              <a:t>нижение заболеваемость кариесом на 35%, преимущественно у детей.</a:t>
            </a: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792163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7</a:t>
            </a:r>
          </a:p>
        </p:txBody>
      </p:sp>
      <p:sp>
        <p:nvSpPr>
          <p:cNvPr id="47109" name="Rectangle 5"/>
          <p:cNvSpPr>
            <a:spLocks noRot="1" noChangeArrowheads="1"/>
          </p:cNvSpPr>
          <p:nvPr/>
        </p:nvSpPr>
        <p:spPr bwMode="auto">
          <a:xfrm>
            <a:off x="0" y="3789363"/>
            <a:ext cx="2124075" cy="6635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3200">
                <a:solidFill>
                  <a:srgbClr val="003366"/>
                </a:solidFill>
                <a:effectLst/>
              </a:rPr>
              <a:t>Пример: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211638" y="1628775"/>
            <a:ext cx="4649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ru-RU" sz="2400" i="1">
                <a:solidFill>
                  <a:srgbClr val="003366"/>
                </a:solidFill>
                <a:latin typeface="Arial Black" pitchFamily="34" charset="0"/>
              </a:rPr>
              <a:t>Ppm </a:t>
            </a:r>
            <a:r>
              <a:rPr lang="ru-RU" altLang="ru-RU" sz="2400" i="1">
                <a:solidFill>
                  <a:srgbClr val="003366"/>
                </a:solidFill>
                <a:latin typeface="Arial Black" pitchFamily="34" charset="0"/>
              </a:rPr>
              <a:t>- </a:t>
            </a:r>
            <a:r>
              <a:rPr lang="en-US" altLang="ru-RU" sz="2400" i="1">
                <a:solidFill>
                  <a:srgbClr val="003366"/>
                </a:solidFill>
                <a:latin typeface="Arial Black" pitchFamily="34" charset="0"/>
              </a:rPr>
              <a:t>particles per million</a:t>
            </a:r>
            <a:r>
              <a:rPr lang="ru-RU" altLang="ru-RU" sz="2400" i="1">
                <a:solidFill>
                  <a:srgbClr val="003366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7111" name="Picture 7" descr="the process beg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5300663"/>
            <a:ext cx="1222375" cy="825500"/>
          </a:xfrm>
          <a:prstGeom prst="rect">
            <a:avLst/>
          </a:prstGeom>
          <a:noFill/>
          <a:ln w="3810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 animBg="1"/>
      <p:bldP spid="471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3_enth_db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70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40000_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7500" y="571500"/>
            <a:ext cx="3429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95738" y="1484313"/>
            <a:ext cx="5580062" cy="1000125"/>
          </a:xfrm>
        </p:spPr>
        <p:txBody>
          <a:bodyPr/>
          <a:lstStyle/>
          <a:p>
            <a:r>
              <a:rPr lang="ru-RU" altLang="ru-RU" sz="4000">
                <a:effectLst/>
              </a:rPr>
              <a:t>Изменение энергии Гиббса, энтальпии и энтропии при образовании раствора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  <a:solidFill>
            <a:srgbClr val="66FFFF"/>
          </a:solidFill>
        </p:spPr>
        <p:txBody>
          <a:bodyPr/>
          <a:lstStyle/>
          <a:p>
            <a:pPr algn="ctr"/>
            <a:r>
              <a:rPr lang="ru-RU" altLang="ru-RU">
                <a:solidFill>
                  <a:schemeClr val="bg2"/>
                </a:solidFill>
                <a:effectLst/>
              </a:rPr>
              <a:t>Процесс растворения 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268413"/>
            <a:ext cx="4967288" cy="4191000"/>
          </a:xfrm>
        </p:spPr>
        <p:txBody>
          <a:bodyPr/>
          <a:lstStyle/>
          <a:p>
            <a:pPr marL="3175" indent="-3175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/>
              <a:t>это сложный </a:t>
            </a:r>
          </a:p>
          <a:p>
            <a:pPr marL="3175" indent="-3175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3600" b="1"/>
              <a:t>ФИЗИКО-ХИМИЧЕСКИЙ</a:t>
            </a:r>
            <a:r>
              <a:rPr lang="ru-RU" altLang="ru-RU" sz="3600"/>
              <a:t> процесс, при котором наблюдается </a:t>
            </a:r>
            <a:r>
              <a:rPr lang="ru-RU" altLang="ru-RU" sz="3600" b="1"/>
              <a:t>взаимодействие растворителя и растворенного</a:t>
            </a:r>
            <a:r>
              <a:rPr lang="ru-RU" altLang="ru-RU" sz="3600"/>
              <a:t> вещества</a:t>
            </a:r>
            <a:r>
              <a:rPr lang="en-US" altLang="ru-RU" sz="3600"/>
              <a:t>.</a:t>
            </a:r>
            <a:endParaRPr lang="ru-RU" altLang="ru-RU" sz="3600"/>
          </a:p>
        </p:txBody>
      </p:sp>
      <p:pic>
        <p:nvPicPr>
          <p:cNvPr id="49156" name="dis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3924300" cy="44640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6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8385175" cy="1431925"/>
          </a:xfrm>
        </p:spPr>
        <p:txBody>
          <a:bodyPr/>
          <a:lstStyle/>
          <a:p>
            <a:pPr algn="ctr"/>
            <a:r>
              <a:rPr lang="ru-RU" altLang="ru-RU" sz="3200" b="0">
                <a:effectLst/>
              </a:rPr>
              <a:t>При растворении происходит как изменение энтальпии (ΔН), так и изменение энтропии (ΔS)</a:t>
            </a:r>
            <a:br>
              <a:rPr lang="ru-RU" altLang="ru-RU" sz="3200" b="0">
                <a:effectLst/>
              </a:rPr>
            </a:br>
            <a:endParaRPr lang="ru-RU" altLang="ru-RU" sz="3200" b="0">
              <a:effectLst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11188" y="5407025"/>
            <a:ext cx="3479800" cy="11906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ЭНТАЛЬПИИ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030788" y="5445125"/>
            <a:ext cx="3597275" cy="11906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 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ЭНТРОПИИ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2284413" y="3644900"/>
            <a:ext cx="44751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4000">
                <a:solidFill>
                  <a:schemeClr val="tx2"/>
                </a:solidFill>
                <a:latin typeface="Arial Black" pitchFamily="34" charset="0"/>
              </a:rPr>
              <a:t>РАСТВОРЕНИЕ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522788" y="4437063"/>
            <a:ext cx="2087562" cy="9366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2362200" y="4437063"/>
            <a:ext cx="2160588" cy="9366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611188" y="5407025"/>
            <a:ext cx="3479800" cy="1190625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ЭНТАЛЬПИИ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11188" y="5407025"/>
            <a:ext cx="3479800" cy="1190625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ЭНТАЛЬПИИ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611188" y="5407025"/>
            <a:ext cx="3479800" cy="1190625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ЭНТАЛЬПИИ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611188" y="5407025"/>
            <a:ext cx="3479800" cy="1190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ЭНТАЛЬПИИ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5027613" y="5445125"/>
            <a:ext cx="3597275" cy="119062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 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ЭНТРОПИИ</a:t>
            </a: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5027613" y="5445125"/>
            <a:ext cx="3597275" cy="11906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 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ЭНТРОПИИ</a:t>
            </a: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5027613" y="5445125"/>
            <a:ext cx="3576637" cy="119062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 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ЭНТРОПИИ</a:t>
            </a: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5003800" y="5445125"/>
            <a:ext cx="3600450" cy="11906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ИЗМЕНЕНИЕ </a:t>
            </a:r>
          </a:p>
          <a:p>
            <a:pPr algn="ctr"/>
            <a:r>
              <a:rPr lang="ru-RU" altLang="ru-RU" sz="3600">
                <a:solidFill>
                  <a:srgbClr val="008000"/>
                </a:solidFill>
                <a:latin typeface="Arial Black" pitchFamily="34" charset="0"/>
              </a:rPr>
              <a:t>ЭНТРОПИИ</a:t>
            </a:r>
          </a:p>
        </p:txBody>
      </p:sp>
      <p:pic>
        <p:nvPicPr>
          <p:cNvPr id="50192" name="sug.mpg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1338" y="1628775"/>
            <a:ext cx="2979737" cy="2019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50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0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501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50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50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018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801" fill="hold"/>
                                        <p:tgtEl>
                                          <p:spTgt spid="50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92"/>
                </p:tgtEl>
              </p:cMediaNode>
            </p:video>
          </p:childTnLst>
        </p:cTn>
      </p:par>
    </p:tnLst>
    <p:bldLst>
      <p:bldP spid="50184" grpId="0" animBg="1"/>
      <p:bldP spid="50185" grpId="0" animBg="1"/>
      <p:bldP spid="50186" grpId="0" animBg="1"/>
      <p:bldP spid="50187" grpId="0" animBg="1"/>
      <p:bldP spid="50187" grpId="1"/>
      <p:bldP spid="50188" grpId="0" animBg="1"/>
      <p:bldP spid="50189" grpId="0" animBg="1"/>
      <p:bldP spid="50190" grpId="0" animBg="1"/>
      <p:bldP spid="50191" grpId="0" animBg="1"/>
      <p:bldP spid="50191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36600"/>
          </a:xfrm>
          <a:solidFill>
            <a:schemeClr val="hlink"/>
          </a:solidFill>
        </p:spPr>
        <p:txBody>
          <a:bodyPr/>
          <a:lstStyle/>
          <a:p>
            <a:pPr algn="ctr"/>
            <a:r>
              <a:rPr lang="ru-RU" altLang="ru-RU" sz="4000" b="0">
                <a:solidFill>
                  <a:srgbClr val="008000"/>
                </a:solidFill>
                <a:effectLst/>
              </a:rPr>
              <a:t>ИЗМЕНЕНИЕ ЭНТАЛЬПИИ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836613"/>
            <a:ext cx="8459787" cy="1008062"/>
          </a:xfrm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При растворении твердого вещества в воде ΔН может быть как меньше нуля, так и больше нуля. 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5435600" y="1989138"/>
            <a:ext cx="3168650" cy="1152525"/>
            <a:chOff x="3424" y="1253"/>
            <a:chExt cx="1996" cy="726"/>
          </a:xfrm>
        </p:grpSpPr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3424" y="1253"/>
              <a:ext cx="862" cy="590"/>
              <a:chOff x="249" y="1661"/>
              <a:chExt cx="862" cy="635"/>
            </a:xfrm>
          </p:grpSpPr>
          <p:sp>
            <p:nvSpPr>
              <p:cNvPr id="5120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" y="1661"/>
                <a:ext cx="401" cy="6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66CCFF"/>
                      </a:solidFill>
                      <a:round/>
                      <a:headEnd/>
                      <a:tailEnd/>
                    </a:ln>
                    <a:solidFill>
                      <a:srgbClr val="66CCFF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Symbol"/>
                  </a:rPr>
                  <a:t>D</a:t>
                </a:r>
                <a:endParaRPr lang="ru-RU" sz="3600" kern="10">
                  <a:ln w="9525">
                    <a:solidFill>
                      <a:srgbClr val="66CCFF"/>
                    </a:solidFill>
                    <a:round/>
                    <a:headEnd/>
                    <a:tailEnd/>
                  </a:ln>
                  <a:solidFill>
                    <a:srgbClr val="66CC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</a:endParaRPr>
              </a:p>
            </p:txBody>
          </p:sp>
          <p:sp>
            <p:nvSpPr>
              <p:cNvPr id="5120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3" y="1661"/>
                <a:ext cx="318" cy="6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66CCFF"/>
                      </a:solidFill>
                      <a:round/>
                      <a:headEnd/>
                      <a:tailEnd/>
                    </a:ln>
                    <a:solidFill>
                      <a:srgbClr val="66CCFF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Arial"/>
                    <a:cs typeface="Arial"/>
                  </a:rPr>
                  <a:t>H</a:t>
                </a:r>
                <a:endParaRPr lang="ru-RU" sz="3600" kern="10">
                  <a:ln w="9525">
                    <a:solidFill>
                      <a:srgbClr val="66CCFF"/>
                    </a:solidFill>
                    <a:round/>
                    <a:headEnd/>
                    <a:tailEnd/>
                  </a:ln>
                  <a:solidFill>
                    <a:srgbClr val="66CC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sp>
          <p:nvSpPr>
            <p:cNvPr id="5120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928" y="1253"/>
              <a:ext cx="492" cy="5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6CCFF"/>
                    </a:solidFill>
                    <a:round/>
                    <a:headEnd/>
                    <a:tailEnd/>
                  </a:ln>
                  <a:solidFill>
                    <a:srgbClr val="66CC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20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98" y="1616"/>
              <a:ext cx="242" cy="3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6CCFF"/>
                    </a:solidFill>
                    <a:round/>
                    <a:headEnd/>
                    <a:tailEnd/>
                  </a:ln>
                  <a:solidFill>
                    <a:srgbClr val="66CCFF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&gt;</a:t>
              </a:r>
            </a:p>
          </p:txBody>
        </p:sp>
      </p:grp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755650" y="1989138"/>
            <a:ext cx="3168650" cy="1152525"/>
            <a:chOff x="476" y="1253"/>
            <a:chExt cx="1996" cy="726"/>
          </a:xfrm>
        </p:grpSpPr>
        <p:grpSp>
          <p:nvGrpSpPr>
            <p:cNvPr id="51211" name="Group 11"/>
            <p:cNvGrpSpPr>
              <a:grpSpLocks/>
            </p:cNvGrpSpPr>
            <p:nvPr/>
          </p:nvGrpSpPr>
          <p:grpSpPr bwMode="auto">
            <a:xfrm>
              <a:off x="476" y="1253"/>
              <a:ext cx="862" cy="590"/>
              <a:chOff x="249" y="1661"/>
              <a:chExt cx="862" cy="635"/>
            </a:xfrm>
          </p:grpSpPr>
          <p:sp>
            <p:nvSpPr>
              <p:cNvPr id="51212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" y="1661"/>
                <a:ext cx="401" cy="6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CC00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Symbol"/>
                  </a:rPr>
                  <a:t>D</a:t>
                </a:r>
                <a:endPara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</a:endParaRPr>
              </a:p>
            </p:txBody>
          </p:sp>
          <p:sp>
            <p:nvSpPr>
              <p:cNvPr id="5121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793" y="1661"/>
                <a:ext cx="318" cy="63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FFCC00"/>
                    </a:solidFill>
                    <a:effectLst>
                      <a:outerShdw dist="35921" dir="2700000" algn="ctr" rotWithShape="0">
                        <a:schemeClr val="bg2"/>
                      </a:outerShdw>
                    </a:effectLst>
                    <a:latin typeface="Arial"/>
                    <a:cs typeface="Arial"/>
                  </a:rPr>
                  <a:t>H</a:t>
                </a:r>
                <a:endPara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sp>
          <p:nvSpPr>
            <p:cNvPr id="512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980" y="1253"/>
              <a:ext cx="492" cy="5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5121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550" y="1616"/>
              <a:ext cx="242" cy="36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35921" dir="2700000" algn="ctr" rotWithShape="0">
                      <a:schemeClr val="bg2"/>
                    </a:outerShdw>
                  </a:effectLst>
                  <a:latin typeface="Arial"/>
                  <a:cs typeface="Arial"/>
                </a:rPr>
                <a:t>&lt;</a:t>
              </a:r>
            </a:p>
          </p:txBody>
        </p:sp>
      </p:grp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395288" y="3213100"/>
            <a:ext cx="39243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be-BY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П</a:t>
            </a:r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ри растворении </a:t>
            </a:r>
            <a:r>
              <a:rPr lang="ru-RU" altLang="ru-RU" sz="3600" b="1">
                <a:solidFill>
                  <a:srgbClr val="FF3300"/>
                </a:solidFill>
              </a:rPr>
              <a:t>NaOH</a:t>
            </a:r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 в воде выделяется тепло</a:t>
            </a:r>
          </a:p>
          <a:p>
            <a:pPr algn="ctr"/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и раствор нагревается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5256213" y="3213100"/>
            <a:ext cx="34925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При растворении </a:t>
            </a:r>
            <a:r>
              <a:rPr lang="ru-RU" altLang="ru-RU" sz="3600" b="1">
                <a:solidFill>
                  <a:srgbClr val="CCE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KNO</a:t>
            </a:r>
            <a:r>
              <a:rPr lang="ru-RU" altLang="ru-RU" sz="3600" b="1" baseline="-25000">
                <a:solidFill>
                  <a:srgbClr val="CCEC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altLang="ru-RU" sz="2800">
                <a:effectLst>
                  <a:outerShdw blurRad="38100" dist="38100" dir="2700000" algn="tl">
                    <a:srgbClr val="006600"/>
                  </a:outerShdw>
                </a:effectLst>
              </a:rPr>
              <a:t> в воде тепло поглощается и раствор охлаждается</a:t>
            </a:r>
          </a:p>
        </p:txBody>
      </p:sp>
      <p:pic>
        <p:nvPicPr>
          <p:cNvPr id="51218" name="Picture 18" descr="sosu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49950"/>
            <a:ext cx="45720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hr_animated_flam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388" y="5976938"/>
            <a:ext cx="4392612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196850"/>
            <a:ext cx="8385175" cy="1431925"/>
          </a:xfrm>
        </p:spPr>
        <p:txBody>
          <a:bodyPr/>
          <a:lstStyle/>
          <a:p>
            <a:r>
              <a:rPr lang="ru-RU" altLang="ru-RU">
                <a:solidFill>
                  <a:srgbClr val="3399FF"/>
                </a:solidFill>
              </a:rPr>
              <a:t>Изменение энтальпии при растворении газов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054225"/>
            <a:ext cx="8569325" cy="1158875"/>
          </a:xfrm>
        </p:spPr>
        <p:txBody>
          <a:bodyPr/>
          <a:lstStyle/>
          <a:p>
            <a:pPr marL="6350" indent="-6350">
              <a:buFont typeface="Wingdings" pitchFamily="2" charset="2"/>
              <a:buNone/>
            </a:pPr>
            <a:r>
              <a:rPr lang="ru-RU" altLang="ru-RU" b="1">
                <a:solidFill>
                  <a:srgbClr val="000000"/>
                </a:solidFill>
                <a:effectLst/>
              </a:rPr>
              <a:t>При растворении газов в воде тепло как правило выделяется, то есть ΔН&lt;0.</a:t>
            </a:r>
          </a:p>
          <a:p>
            <a:pPr marL="6350" indent="-6350">
              <a:buFont typeface="Wingdings" pitchFamily="2" charset="2"/>
              <a:buNone/>
            </a:pPr>
            <a:endParaRPr lang="ru-RU" altLang="ru-RU" b="1">
              <a:solidFill>
                <a:srgbClr val="000000"/>
              </a:solidFill>
              <a:effectLst/>
            </a:endParaRPr>
          </a:p>
        </p:txBody>
      </p:sp>
      <p:pic>
        <p:nvPicPr>
          <p:cNvPr id="52228" name="Picture 4" descr="bubb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95275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149850" y="3341688"/>
            <a:ext cx="2806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8000" b="1">
                <a:solidFill>
                  <a:srgbClr val="CCFFFF"/>
                </a:solidFill>
              </a:rPr>
              <a:t>ΔН&lt;0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370638" y="5121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 sz="3200" b="1">
              <a:solidFill>
                <a:srgbClr val="000000"/>
              </a:solidFill>
            </a:endParaRPr>
          </a:p>
        </p:txBody>
      </p:sp>
      <p:sp>
        <p:nvSpPr>
          <p:cNvPr id="52231" name="WordArt 7" descr="hr_animated_flame"/>
          <p:cNvSpPr>
            <a:spLocks noChangeArrowheads="1" noChangeShapeType="1" noTextEdit="1"/>
          </p:cNvSpPr>
          <p:nvPr/>
        </p:nvSpPr>
        <p:spPr bwMode="auto">
          <a:xfrm>
            <a:off x="3779838" y="4652963"/>
            <a:ext cx="5113337" cy="1512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FFCC00">
                      <a:alpha val="50000"/>
                    </a:srgbClr>
                  </a:outerShdw>
                </a:effectLst>
                <a:latin typeface="Impact"/>
              </a:rPr>
              <a:t>Тепло выделяется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blipFill dpi="0" rotWithShape="0">
          <a:blip r:embed="rId2"/>
          <a:srcRect/>
          <a:tile algn="tl" flip="none" sx="100000" sy="100000" tx="0" ty="0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tmosphere" id="717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"/>
          <a:stretch>
            <a:fillRect/>
          </a:stretch>
        </p:blipFill>
        <p:spPr bwMode="auto">
          <a:xfrm>
            <a:off x="323850" y="2924175"/>
            <a:ext cx="15843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ChangeArrowheads="1" noGrp="1" noRot="1"/>
          </p:cNvSpPr>
          <p:nvPr>
            <p:ph type="title"/>
          </p:nvPr>
        </p:nvSpPr>
        <p:spPr>
          <a:xfrm>
            <a:off x="0" y="0"/>
            <a:ext cx="9144000" cy="879475"/>
          </a:xfrm>
        </p:spPr>
        <p:txBody>
          <a:bodyPr/>
          <a:lstStyle/>
          <a:p>
            <a:r>
              <a:rPr altLang="ru-RU" lang="ru-RU"/>
              <a:t>Агрегатные состояния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123950"/>
            <a:ext cx="7197725" cy="6413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altLang="ru-RU" lang="en-US" sz="3600">
                <a:solidFill>
                  <a:srgbClr val="000066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1.</a:t>
            </a:r>
            <a:r>
              <a:rPr altLang="ru-RU" lang="ru-RU" sz="3600">
                <a:solidFill>
                  <a:srgbClr val="000066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Твердые растворы или сплавы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03663" y="1989138"/>
            <a:ext cx="5249862" cy="4667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altLang="ru-RU" i="1" lang="ru-RU" sz="2400">
                <a:solidFill>
                  <a:srgbClr val="000066"/>
                </a:solidFill>
              </a:rPr>
              <a:t>например, сплав серебра и золота</a:t>
            </a:r>
          </a:p>
        </p:txBody>
      </p:sp>
      <p:pic>
        <p:nvPicPr>
          <p:cNvPr descr="ij_rg1039_y05" id="7174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/>
          <a:stretch>
            <a:fillRect/>
          </a:stretch>
        </p:blipFill>
        <p:spPr bwMode="auto">
          <a:xfrm>
            <a:off x="7129463" y="898525"/>
            <a:ext cx="1979612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66950" y="3573463"/>
            <a:ext cx="6877050" cy="457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altLang="ru-RU" i="1" lang="ru-RU" sz="2400">
                <a:solidFill>
                  <a:srgbClr val="000066"/>
                </a:solidFill>
              </a:rPr>
              <a:t>например, смесь азота и кислорода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4732338"/>
            <a:ext cx="9144000" cy="641350"/>
          </a:xfrm>
          <a:prstGeom prst="rect">
            <a:avLst/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altLang="ru-RU" lang="ru-RU" sz="3600">
                <a:solidFill>
                  <a:srgbClr val="333399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3.Жидкие растворы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5734050"/>
            <a:ext cx="5297488" cy="82232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altLang="ru-RU" i="1" lang="ru-RU" sz="2400">
                <a:solidFill>
                  <a:srgbClr val="000066"/>
                </a:solidFill>
              </a:rPr>
              <a:t>например, водный раствор сахара, кровь, моча, желудочный сок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2787650"/>
            <a:ext cx="9301163" cy="64135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altLang="ru-RU" lang="ru-RU" sz="3600">
                <a:solidFill>
                  <a:srgbClr val="000066"/>
                </a:solidFill>
                <a:effectLst>
                  <a:outerShdw algn="tl" blurRad="38100" dir="2700000" dist="38100">
                    <a:srgbClr val="000000"/>
                  </a:outerShdw>
                </a:effectLst>
              </a:rPr>
              <a:t>2.Газообразные растворы или смесь газов</a:t>
            </a:r>
          </a:p>
        </p:txBody>
      </p:sp>
      <p:pic>
        <p:nvPicPr>
          <p:cNvPr descr="art1054_280" id="7179" name="Picture 11"/>
          <p:cNvPicPr>
            <a:picLocks noChangeArrowheads="1" noChangeAspect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229225"/>
            <a:ext cx="154463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18106" id="7180" name="Picture 12"/>
          <p:cNvPicPr>
            <a:picLocks noChangeArrowheads="1" noChangeAspect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 r="34"/>
          <a:stretch>
            <a:fillRect/>
          </a:stretch>
        </p:blipFill>
        <p:spPr bwMode="auto">
          <a:xfrm>
            <a:off x="7451725" y="5292725"/>
            <a:ext cx="1584325" cy="14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1903ur" id="7181" name="Picture 13"/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00663"/>
            <a:ext cx="989012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 noGrp="1" noRot="1"/>
          </p:cNvSpPr>
          <p:nvPr>
            <p:ph type="title"/>
          </p:nvPr>
        </p:nvSpPr>
        <p:spPr/>
        <p:txBody>
          <a:bodyPr/>
          <a:lstStyle/>
          <a:p>
            <a:r>
              <a:rPr altLang="ru-RU" lang="ru-RU" sz="3600"/>
              <a:t>Изменение энтропии при растворении твердых веществ</a:t>
            </a:r>
          </a:p>
        </p:txBody>
      </p:sp>
      <p:sp>
        <p:nvSpPr>
          <p:cNvPr id="53251" name="Rectangle 3"/>
          <p:cNvSpPr>
            <a:spLocks noChangeArrowheads="1" noGrp="1" noRot="1"/>
          </p:cNvSpPr>
          <p:nvPr>
            <p:ph idx="1" sz="half" type="body"/>
          </p:nvPr>
        </p:nvSpPr>
        <p:spPr>
          <a:xfrm>
            <a:off x="250825" y="1844675"/>
            <a:ext cx="3927475" cy="4191000"/>
          </a:xfrm>
        </p:spPr>
        <p:txBody>
          <a:bodyPr/>
          <a:lstStyle/>
          <a:p>
            <a:pPr algn="ctr" indent="0" marL="0">
              <a:buFont charset="2" pitchFamily="2" typeface="Wingdings"/>
              <a:buNone/>
            </a:pPr>
            <a:r>
              <a:rPr altLang="ru-RU" lang="ru-RU" sz="2800"/>
              <a:t>Изменение энтропии при растворении твердых веществ (сахар, NaCl) в воде увеличивается (ΔS&gt;0), так как при растворении беспорядок в системе увеличивается. </a:t>
            </a:r>
          </a:p>
        </p:txBody>
      </p:sp>
      <p:pic>
        <p:nvPicPr>
          <p:cNvPr descr="coffee1" id="53252" name="Picture 4"/>
          <p:cNvPicPr>
            <a:picLocks noChangeArrowheads="1" noChangeAspect="1"/>
          </p:cNvPicPr>
          <p:nvPr>
            <p:ph idx="3" sz="quarter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/>
          <a:stretch>
            <a:fillRect/>
          </a:stretch>
        </p:blipFill>
        <p:spPr>
          <a:xfrm>
            <a:off x="4814888" y="1916113"/>
            <a:ext cx="3573462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descr="sol" id="53253" name="Picture 5"/>
          <p:cNvPicPr>
            <a:picLocks noChangeArrowheads="1" noChangeAspect="1"/>
          </p:cNvPicPr>
          <p:nvPr>
            <p:ph idx="2" sz="quarter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76772">
            <a:off x="6773863" y="1989138"/>
            <a:ext cx="1617662" cy="723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800725" y="4868863"/>
            <a:ext cx="1724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altLang="ru-RU" b="1" lang="ru-RU" sz="4800">
                <a:effectLst>
                  <a:outerShdw algn="tl" blurRad="38100" dir="2700000" dist="38100">
                    <a:srgbClr val="000000"/>
                  </a:outerShdw>
                </a:effectLst>
              </a:rPr>
              <a:t>ΔS&gt;0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5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3 -0.26412 C -0.08507 -0.23078 -0.02396 -0.20138 0.05295 -0.20023 C 0.11389 -0.19745 0.16389 -0.21342 0.16493 -0.23356 C 0.16493 -0.25347 0.11597 -0.27222 0.05399 -0.27338 C 0.02291 -0.27338 -0.00504 -0.27083 -0.025 -0.26412 C -0.054 -0.25486 -0.07101 -0.24004 -0.07101 -0.22268 C -0.07101 -0.21342 -0.06598 -0.20416 -0.05695 -0.19606 C -0.03611 -0.1787 0.00503 -0.16689 0.05191 -0.16551 C 0.10694 -0.16273 0.15191 -0.17754 0.15191 -0.19467 C 0.15295 -0.21342 0.10798 -0.22939 0.05295 -0.23217 C 0.025 -0.23217 3.33333E-6 -0.22939 -0.0191 -0.22407 C -0.0441 -0.21481 -0.06007 -0.20023 -0.06007 -0.18541 C -0.06007 -0.17754 -0.05504 -0.16944 -0.04705 -0.16134 C -0.02795 -0.14676 0.00798 -0.13472 0.05104 -0.13356 C 0.10104 -0.13217 0.14097 -0.1456 0.14097 -0.16134 C 0.14201 -0.17754 0.10191 -0.19213 0.05191 -0.19351 C 0.02691 -0.19467 0.00399 -0.19213 -0.01302 -0.1868 C -0.03611 -0.1787 -0.04896 -0.16689 -0.04896 -0.15208 C -0.04896 -0.1456 -0.04497 -0.1375 -0.03802 -0.13078 C -0.02101 -0.11736 0.01198 -0.10671 0.05 -0.10555 C 0.09496 -0.10555 0.1309 -0.11643 0.1309 -0.13078 C 0.1309 -0.1456 0.096 -0.15879 0.05104 -0.16018 C 0.02899 -0.16018 0.00798 -0.1574 -0.00695 -0.15347 C -0.02795 -0.14676 -0.04011 -0.13472 -0.04098 -0.12291 C -0.04098 -0.11643 -0.03611 -0.10949 -0.03004 -0.10416 C -0.01511 -0.09074 0.01493 -0.08148 0.04896 -0.08148 C 0.08889 -0.08009 0.12205 -0.08935 0.12205 -0.10277 C 0.12291 -0.11643 0.08993 -0.12801 0.05 -0.12939 C 0.03003 -0.12939 0.01093 -0.12801 -0.00209 -0.12291 C -0.02101 -0.11736 -0.03195 -0.10671 -0.03195 -0.09606 C -0.03195 -0.08935 -0.029 -0.08402 -0.02309 -0.0787 C -0.00903 -0.06689 0.01701 -0.05879 0.04791 -0.0574 C 0.08489 -0.0574 0.11389 -0.06551 0.11389 -0.07754 C 0.11493 -0.08935 0.08593 -0.10023 0.04896 -0.10138 C 0.0309 -0.10138 0.01493 -0.10023 0.00295 -0.09606 C -0.01407 -0.09074 -0.02396 -0.08148 -0.02396 -0.07083 C -0.02396 -0.06551 -0.02101 -0.06134 -0.01598 -0.05601 C -0.004 -0.04537 0.01996 -0.03888 0.04791 -0.0375 C 0.0809 -0.03634 0.10694 -0.04421 0.10694 -0.05601 C 0.10694 -0.06551 0.08194 -0.07615 0.04896 -0.07615 C 0.03194 -0.07754 0.01701 -0.07476 0.0059 -0.07222 C -0.00903 -0.06689 -0.01806 -0.05879 -0.01806 -0.04953 C -0.01806 -0.04421 -0.01511 -0.04004 -0.01007 -0.03634 C 0.00104 -0.02685 0.02291 -0.02013 0.04705 -0.01875 C 0.07691 -0.01759 0.10104 -0.02546 0.10104 -0.03472 C 0.10104 -0.04537 0.07691 -0.05347 0.04791 -0.05486 C 0.03402 -0.05486 0.01996 -0.05347 0.00989 -0.04953 C -0.004 -0.04537 -0.01198 -0.03888 -0.01198 -0.02939 C -0.01198 -0.02546 -0.00903 -0.02152 -0.00504 -0.01759 C 0.00503 -0.00972 0.02396 -0.00277 0.04705 -0.00277 C 0.07291 -0.00138 0.09496 -0.0081 0.09496 -0.01759 C 0.09496 -0.02546 0.07396 -0.03356 0.04705 -0.03356 C 0.03489 -0.03472 0.02205 -0.03356 0.01302 -0.03078 C 0.00104 -0.02546 -0.00608 -0.01875 -0.00608 -0.01203 C -0.00608 -0.0081 -0.004 -0.00416 3.33333E-6 -0.00138 C 0.00902 0.00649 0.02604 0.01181 0.04705 0.0132 C 0.071 0.0132 0.08993 0.00649 0.08993 -0.00023 C 0.08993 -0.0081 0.071 -0.0162 0.04705 -0.0162 C 0.03489 -0.0162 0.02396 -0.01481 0.01701 -0.01203 C 0.00503 -0.00972 -0.00104 -0.00277 -0.00104 0.00394 C -0.00104 0.00649 0.00104 0.01065 0.00399 0.0132 C 0.01198 0.0213 0.02795 0.02524 0.046 0.02662 C 0.06805 0.02662 0.08489 0.0213 0.08489 0.01459 C 0.08489 0.00649 0.06805 0.00116 0.04705 -0.00023 C 0.03593 -0.00023 0.02604 0.00116 0.01892 0.00394 C 0.00902 0.00649 0.00295 0.01181 0.00295 0.01852 C 0.00295 0.0213 0.00503 0.02385 0.00798 0.02662 " pathEditMode="relative" ptsTypes="fffffffffffffffffffffffffffffffffffffffffffffffffffffffffffffffffff" rAng="0">
                                      <p:cBhvr>
                                        <p:cTn dur="2000" fill="hold" id="6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22800" y="188913"/>
            <a:ext cx="4270375" cy="1431925"/>
          </a:xfrm>
          <a:solidFill>
            <a:srgbClr val="CCECFF"/>
          </a:solidFill>
        </p:spPr>
        <p:txBody>
          <a:bodyPr/>
          <a:lstStyle/>
          <a:p>
            <a:r>
              <a:rPr lang="ru-RU" altLang="ru-RU">
                <a:solidFill>
                  <a:srgbClr val="336699"/>
                </a:solidFill>
                <a:effectLst/>
              </a:rPr>
              <a:t>Растворение газов в воде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3241675"/>
            <a:ext cx="3927475" cy="371633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b="1">
                <a:solidFill>
                  <a:srgbClr val="003366"/>
                </a:solidFill>
                <a:effectLst/>
              </a:rPr>
              <a:t>При растворении газов в воде беспорядок в системе газ-вода уменьшается, поэтому энтропия тоже уменьшается </a:t>
            </a:r>
            <a:r>
              <a:rPr lang="ru-RU" altLang="ru-RU" sz="4400" b="1">
                <a:solidFill>
                  <a:srgbClr val="003366"/>
                </a:solidFill>
                <a:effectLst/>
              </a:rPr>
              <a:t>(ΔS&lt;0)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4716463" y="1890713"/>
            <a:ext cx="4248150" cy="4778375"/>
            <a:chOff x="204" y="1010"/>
            <a:chExt cx="3175" cy="3146"/>
          </a:xfrm>
        </p:grpSpPr>
        <p:pic>
          <p:nvPicPr>
            <p:cNvPr id="54277" name="Picture 5" descr="to_pizza_bonaqua"/>
            <p:cNvPicPr>
              <a:picLocks noChangeAspect="1" noChangeArrowheads="1"/>
            </p:cNvPicPr>
            <p:nvPr/>
          </p:nvPicPr>
          <p:blipFill>
            <a:blip r:embed="rId2">
              <a:lum bright="-30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483"/>
              <a:ext cx="738" cy="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278" name="Picture 6" descr="but1"/>
            <p:cNvPicPr>
              <a:picLocks noChangeAspect="1" noChangeArrowheads="1"/>
            </p:cNvPicPr>
            <p:nvPr/>
          </p:nvPicPr>
          <p:blipFill>
            <a:blip r:embed="rId3">
              <a:lum bright="-30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10"/>
              <a:ext cx="3175" cy="3146"/>
            </a:xfrm>
            <a:prstGeom prst="rect">
              <a:avLst/>
            </a:prstGeom>
            <a:noFill/>
            <a:ln w="38100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279" name="Freeform 7" descr="air%20bubbles"/>
            <p:cNvSpPr>
              <a:spLocks/>
            </p:cNvSpPr>
            <p:nvPr/>
          </p:nvSpPr>
          <p:spPr bwMode="auto">
            <a:xfrm>
              <a:off x="1746" y="1691"/>
              <a:ext cx="680" cy="2222"/>
            </a:xfrm>
            <a:custGeom>
              <a:avLst/>
              <a:gdLst>
                <a:gd name="T0" fmla="*/ 0 w 635"/>
                <a:gd name="T1" fmla="*/ 1633 h 2313"/>
                <a:gd name="T2" fmla="*/ 0 w 635"/>
                <a:gd name="T3" fmla="*/ 1043 h 2313"/>
                <a:gd name="T4" fmla="*/ 0 w 635"/>
                <a:gd name="T5" fmla="*/ 590 h 2313"/>
                <a:gd name="T6" fmla="*/ 45 w 635"/>
                <a:gd name="T7" fmla="*/ 408 h 2313"/>
                <a:gd name="T8" fmla="*/ 90 w 635"/>
                <a:gd name="T9" fmla="*/ 272 h 2313"/>
                <a:gd name="T10" fmla="*/ 181 w 635"/>
                <a:gd name="T11" fmla="*/ 91 h 2313"/>
                <a:gd name="T12" fmla="*/ 226 w 635"/>
                <a:gd name="T13" fmla="*/ 45 h 2313"/>
                <a:gd name="T14" fmla="*/ 362 w 635"/>
                <a:gd name="T15" fmla="*/ 0 h 2313"/>
                <a:gd name="T16" fmla="*/ 544 w 635"/>
                <a:gd name="T17" fmla="*/ 317 h 2313"/>
                <a:gd name="T18" fmla="*/ 635 w 635"/>
                <a:gd name="T19" fmla="*/ 862 h 2313"/>
                <a:gd name="T20" fmla="*/ 635 w 635"/>
                <a:gd name="T21" fmla="*/ 1451 h 2313"/>
                <a:gd name="T22" fmla="*/ 603 w 635"/>
                <a:gd name="T23" fmla="*/ 2123 h 2313"/>
                <a:gd name="T24" fmla="*/ 544 w 635"/>
                <a:gd name="T25" fmla="*/ 2268 h 2313"/>
                <a:gd name="T26" fmla="*/ 408 w 635"/>
                <a:gd name="T27" fmla="*/ 2268 h 2313"/>
                <a:gd name="T28" fmla="*/ 317 w 635"/>
                <a:gd name="T29" fmla="*/ 2313 h 2313"/>
                <a:gd name="T30" fmla="*/ 181 w 635"/>
                <a:gd name="T31" fmla="*/ 2268 h 2313"/>
                <a:gd name="T32" fmla="*/ 136 w 635"/>
                <a:gd name="T33" fmla="*/ 2313 h 2313"/>
                <a:gd name="T34" fmla="*/ 45 w 635"/>
                <a:gd name="T35" fmla="*/ 2223 h 2313"/>
                <a:gd name="T36" fmla="*/ 0 w 635"/>
                <a:gd name="T37" fmla="*/ 1996 h 2313"/>
                <a:gd name="T38" fmla="*/ 0 w 635"/>
                <a:gd name="T39" fmla="*/ 1633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5" h="2313">
                  <a:moveTo>
                    <a:pt x="0" y="1633"/>
                  </a:moveTo>
                  <a:lnTo>
                    <a:pt x="0" y="1043"/>
                  </a:lnTo>
                  <a:lnTo>
                    <a:pt x="0" y="590"/>
                  </a:lnTo>
                  <a:lnTo>
                    <a:pt x="45" y="408"/>
                  </a:lnTo>
                  <a:lnTo>
                    <a:pt x="90" y="272"/>
                  </a:lnTo>
                  <a:lnTo>
                    <a:pt x="181" y="91"/>
                  </a:lnTo>
                  <a:lnTo>
                    <a:pt x="226" y="45"/>
                  </a:lnTo>
                  <a:lnTo>
                    <a:pt x="362" y="0"/>
                  </a:lnTo>
                  <a:lnTo>
                    <a:pt x="544" y="317"/>
                  </a:lnTo>
                  <a:lnTo>
                    <a:pt x="635" y="862"/>
                  </a:lnTo>
                  <a:lnTo>
                    <a:pt x="635" y="1451"/>
                  </a:lnTo>
                  <a:cubicBezTo>
                    <a:pt x="627" y="1675"/>
                    <a:pt x="603" y="1899"/>
                    <a:pt x="603" y="2123"/>
                  </a:cubicBezTo>
                  <a:lnTo>
                    <a:pt x="544" y="2268"/>
                  </a:lnTo>
                  <a:lnTo>
                    <a:pt x="408" y="2268"/>
                  </a:lnTo>
                  <a:lnTo>
                    <a:pt x="317" y="2313"/>
                  </a:lnTo>
                  <a:lnTo>
                    <a:pt x="181" y="2268"/>
                  </a:lnTo>
                  <a:lnTo>
                    <a:pt x="136" y="2313"/>
                  </a:lnTo>
                  <a:lnTo>
                    <a:pt x="45" y="2223"/>
                  </a:lnTo>
                  <a:lnTo>
                    <a:pt x="0" y="1996"/>
                  </a:lnTo>
                  <a:lnTo>
                    <a:pt x="0" y="1633"/>
                  </a:lnTo>
                  <a:close/>
                </a:path>
              </a:pathLst>
            </a:custGeom>
            <a:blipFill dpi="0" rotWithShape="1">
              <a:blip r:embed="rId4">
                <a:lum bright="-24000"/>
                <a:alphaModFix amt="32000"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4280" name="Freeform 8" descr="air%20bubbles"/>
            <p:cNvSpPr>
              <a:spLocks/>
            </p:cNvSpPr>
            <p:nvPr/>
          </p:nvSpPr>
          <p:spPr bwMode="auto">
            <a:xfrm>
              <a:off x="1202" y="2371"/>
              <a:ext cx="453" cy="1496"/>
            </a:xfrm>
            <a:custGeom>
              <a:avLst/>
              <a:gdLst>
                <a:gd name="T0" fmla="*/ 0 w 635"/>
                <a:gd name="T1" fmla="*/ 1633 h 2313"/>
                <a:gd name="T2" fmla="*/ 0 w 635"/>
                <a:gd name="T3" fmla="*/ 1043 h 2313"/>
                <a:gd name="T4" fmla="*/ 0 w 635"/>
                <a:gd name="T5" fmla="*/ 590 h 2313"/>
                <a:gd name="T6" fmla="*/ 45 w 635"/>
                <a:gd name="T7" fmla="*/ 408 h 2313"/>
                <a:gd name="T8" fmla="*/ 90 w 635"/>
                <a:gd name="T9" fmla="*/ 272 h 2313"/>
                <a:gd name="T10" fmla="*/ 181 w 635"/>
                <a:gd name="T11" fmla="*/ 91 h 2313"/>
                <a:gd name="T12" fmla="*/ 226 w 635"/>
                <a:gd name="T13" fmla="*/ 45 h 2313"/>
                <a:gd name="T14" fmla="*/ 362 w 635"/>
                <a:gd name="T15" fmla="*/ 0 h 2313"/>
                <a:gd name="T16" fmla="*/ 544 w 635"/>
                <a:gd name="T17" fmla="*/ 317 h 2313"/>
                <a:gd name="T18" fmla="*/ 635 w 635"/>
                <a:gd name="T19" fmla="*/ 862 h 2313"/>
                <a:gd name="T20" fmla="*/ 635 w 635"/>
                <a:gd name="T21" fmla="*/ 1451 h 2313"/>
                <a:gd name="T22" fmla="*/ 603 w 635"/>
                <a:gd name="T23" fmla="*/ 2123 h 2313"/>
                <a:gd name="T24" fmla="*/ 544 w 635"/>
                <a:gd name="T25" fmla="*/ 2268 h 2313"/>
                <a:gd name="T26" fmla="*/ 408 w 635"/>
                <a:gd name="T27" fmla="*/ 2268 h 2313"/>
                <a:gd name="T28" fmla="*/ 317 w 635"/>
                <a:gd name="T29" fmla="*/ 2313 h 2313"/>
                <a:gd name="T30" fmla="*/ 181 w 635"/>
                <a:gd name="T31" fmla="*/ 2268 h 2313"/>
                <a:gd name="T32" fmla="*/ 136 w 635"/>
                <a:gd name="T33" fmla="*/ 2313 h 2313"/>
                <a:gd name="T34" fmla="*/ 45 w 635"/>
                <a:gd name="T35" fmla="*/ 2223 h 2313"/>
                <a:gd name="T36" fmla="*/ 0 w 635"/>
                <a:gd name="T37" fmla="*/ 1996 h 2313"/>
                <a:gd name="T38" fmla="*/ 0 w 635"/>
                <a:gd name="T39" fmla="*/ 1633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5" h="2313">
                  <a:moveTo>
                    <a:pt x="0" y="1633"/>
                  </a:moveTo>
                  <a:lnTo>
                    <a:pt x="0" y="1043"/>
                  </a:lnTo>
                  <a:lnTo>
                    <a:pt x="0" y="590"/>
                  </a:lnTo>
                  <a:lnTo>
                    <a:pt x="45" y="408"/>
                  </a:lnTo>
                  <a:lnTo>
                    <a:pt x="90" y="272"/>
                  </a:lnTo>
                  <a:lnTo>
                    <a:pt x="181" y="91"/>
                  </a:lnTo>
                  <a:lnTo>
                    <a:pt x="226" y="45"/>
                  </a:lnTo>
                  <a:lnTo>
                    <a:pt x="362" y="0"/>
                  </a:lnTo>
                  <a:lnTo>
                    <a:pt x="544" y="317"/>
                  </a:lnTo>
                  <a:lnTo>
                    <a:pt x="635" y="862"/>
                  </a:lnTo>
                  <a:lnTo>
                    <a:pt x="635" y="1451"/>
                  </a:lnTo>
                  <a:cubicBezTo>
                    <a:pt x="627" y="1675"/>
                    <a:pt x="603" y="1899"/>
                    <a:pt x="603" y="2123"/>
                  </a:cubicBezTo>
                  <a:lnTo>
                    <a:pt x="544" y="2268"/>
                  </a:lnTo>
                  <a:lnTo>
                    <a:pt x="408" y="2268"/>
                  </a:lnTo>
                  <a:lnTo>
                    <a:pt x="317" y="2313"/>
                  </a:lnTo>
                  <a:lnTo>
                    <a:pt x="181" y="2268"/>
                  </a:lnTo>
                  <a:lnTo>
                    <a:pt x="136" y="2313"/>
                  </a:lnTo>
                  <a:lnTo>
                    <a:pt x="45" y="2223"/>
                  </a:lnTo>
                  <a:lnTo>
                    <a:pt x="0" y="1996"/>
                  </a:lnTo>
                  <a:lnTo>
                    <a:pt x="0" y="1633"/>
                  </a:lnTo>
                  <a:close/>
                </a:path>
              </a:pathLst>
            </a:custGeom>
            <a:blipFill dpi="0" rotWithShape="1">
              <a:blip r:embed="rId4">
                <a:lum bright="-24000"/>
                <a:alphaModFix amt="32000"/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4281" name="Picture 9" descr="bubbles_gif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80975"/>
            <a:ext cx="4284663" cy="2960688"/>
          </a:xfrm>
          <a:noFill/>
          <a:ln w="2857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412750"/>
            <a:ext cx="6769100" cy="1431925"/>
          </a:xfrm>
        </p:spPr>
        <p:txBody>
          <a:bodyPr/>
          <a:lstStyle/>
          <a:p>
            <a:r>
              <a:rPr lang="ru-RU" altLang="ru-RU" sz="3200"/>
              <a:t>Направление процесса растворения и возможность его протекания</a:t>
            </a:r>
            <a:r>
              <a:rPr lang="ru-RU" altLang="ru-RU" sz="3600"/>
              <a:t> 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950" y="2406650"/>
            <a:ext cx="5389563" cy="4191000"/>
          </a:xfrm>
        </p:spPr>
        <p:txBody>
          <a:bodyPr/>
          <a:lstStyle/>
          <a:p>
            <a:pPr marL="3175" indent="11113">
              <a:buFont typeface="Wingdings" pitchFamily="2" charset="2"/>
              <a:buNone/>
            </a:pPr>
            <a:r>
              <a:rPr lang="ru-RU" altLang="ru-RU" sz="2700" b="1" i="1"/>
              <a:t>определяется по изменению энергии Гиббса</a:t>
            </a:r>
          </a:p>
          <a:p>
            <a:pPr marL="3175" indent="11113">
              <a:buFont typeface="Wingdings" pitchFamily="2" charset="2"/>
              <a:buNone/>
            </a:pPr>
            <a:endParaRPr lang="ru-RU" altLang="ru-RU" sz="24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6092825"/>
            <a:ext cx="9212263" cy="5191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ΔG растворения = ΔНрастворения – ТΔ</a:t>
            </a:r>
            <a:r>
              <a:rPr lang="en-US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</a:t>
            </a:r>
            <a:r>
              <a:rPr lang="ru-RU" altLang="ru-RU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растворения</a:t>
            </a:r>
          </a:p>
        </p:txBody>
      </p:sp>
      <p:pic>
        <p:nvPicPr>
          <p:cNvPr id="55301" name="Picture 5" descr="gibbs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925" y="115888"/>
            <a:ext cx="2052638" cy="2808287"/>
          </a:xfrm>
          <a:noFill/>
          <a:ln w="38100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825500" y="4076700"/>
            <a:ext cx="7923213" cy="1439863"/>
            <a:chOff x="520" y="2568"/>
            <a:chExt cx="4991" cy="907"/>
          </a:xfrm>
        </p:grpSpPr>
        <p:sp>
          <p:nvSpPr>
            <p:cNvPr id="5530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20" y="2613"/>
              <a:ext cx="546" cy="86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066" y="2568"/>
              <a:ext cx="408" cy="9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G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972" y="2568"/>
              <a:ext cx="454" cy="9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562" y="2568"/>
              <a:ext cx="454" cy="9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H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513" y="2568"/>
              <a:ext cx="454" cy="9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057" y="2568"/>
              <a:ext cx="454" cy="9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S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923" y="2568"/>
              <a:ext cx="453" cy="9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T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53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64" y="2885"/>
              <a:ext cx="363" cy="2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=</a:t>
              </a:r>
            </a:p>
          </p:txBody>
        </p:sp>
        <p:sp>
          <p:nvSpPr>
            <p:cNvPr id="553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333" y="2976"/>
              <a:ext cx="363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952500"/>
          </a:xfrm>
          <a:solidFill>
            <a:schemeClr val="folHlink"/>
          </a:solidFill>
        </p:spPr>
        <p:txBody>
          <a:bodyPr/>
          <a:lstStyle/>
          <a:p>
            <a:r>
              <a:rPr lang="ru-RU" altLang="ru-RU" sz="2800">
                <a:solidFill>
                  <a:schemeClr val="bg1"/>
                </a:solidFill>
                <a:effectLst/>
              </a:rPr>
              <a:t>Процесс растворения вещества возможен и протекает самопроизвольно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4581525"/>
            <a:ext cx="8007350" cy="2232025"/>
          </a:xfrm>
        </p:spPr>
        <p:txBody>
          <a:bodyPr/>
          <a:lstStyle/>
          <a:p>
            <a:pPr marL="200025" lvl="1" indent="-14288">
              <a:buFont typeface="Wingdings" pitchFamily="2" charset="2"/>
              <a:buNone/>
            </a:pPr>
            <a:r>
              <a:rPr lang="ru-RU" altLang="ru-RU" sz="3200"/>
              <a:t>Численное значение Δ</a:t>
            </a:r>
            <a:r>
              <a:rPr lang="en-US" altLang="ru-RU" sz="3200"/>
              <a:t>G </a:t>
            </a:r>
            <a:r>
              <a:rPr lang="ru-RU" altLang="ru-RU" sz="3200"/>
              <a:t>показывает, как</a:t>
            </a:r>
            <a:r>
              <a:rPr lang="en-US" altLang="ru-RU" sz="3200"/>
              <a:t> </a:t>
            </a:r>
            <a:r>
              <a:rPr lang="ru-RU" altLang="ru-RU" sz="3200"/>
              <a:t>глубоко идет процесс растворения: </a:t>
            </a:r>
            <a:endParaRPr lang="en-US" altLang="ru-RU" sz="3200"/>
          </a:p>
          <a:p>
            <a:pPr marL="200025" lvl="1" indent="-14288">
              <a:buFont typeface="Wingdings" pitchFamily="2" charset="2"/>
              <a:buNone/>
            </a:pPr>
            <a:r>
              <a:rPr lang="ru-RU" altLang="ru-RU" sz="3200"/>
              <a:t>чем отрицательнее Δ</a:t>
            </a:r>
            <a:r>
              <a:rPr lang="en-US" altLang="ru-RU" sz="3200"/>
              <a:t>G</a:t>
            </a:r>
            <a:r>
              <a:rPr lang="ru-RU" altLang="ru-RU" sz="3200"/>
              <a:t>, тем образуется более устойчивый раствор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323850" y="2349500"/>
            <a:ext cx="4248150" cy="1655763"/>
            <a:chOff x="204" y="1480"/>
            <a:chExt cx="2676" cy="1043"/>
          </a:xfrm>
        </p:grpSpPr>
        <p:sp>
          <p:nvSpPr>
            <p:cNvPr id="5632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04" y="1525"/>
              <a:ext cx="726" cy="9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632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930" y="1480"/>
              <a:ext cx="1950" cy="104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G&lt;0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1557338"/>
            <a:ext cx="1619250" cy="64135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3600" b="1">
                <a:solidFill>
                  <a:schemeClr val="bg2"/>
                </a:solidFill>
              </a:rPr>
              <a:t>когда</a:t>
            </a:r>
          </a:p>
        </p:txBody>
      </p:sp>
      <p:pic>
        <p:nvPicPr>
          <p:cNvPr id="56328" name="sok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10527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544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32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387350"/>
            <a:ext cx="8385175" cy="736600"/>
          </a:xfrm>
          <a:solidFill>
            <a:schemeClr val="folHlink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sz="3600">
                <a:solidFill>
                  <a:schemeClr val="bg1"/>
                </a:solidFill>
                <a:effectLst/>
              </a:rPr>
              <a:t>Состояние равновесия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4794250"/>
            <a:ext cx="8569325" cy="2063750"/>
          </a:xfrm>
        </p:spPr>
        <p:txBody>
          <a:bodyPr/>
          <a:lstStyle/>
          <a:p>
            <a:pPr marL="6350" indent="-6350" algn="ctr">
              <a:buFont typeface="Wingdings" pitchFamily="2" charset="2"/>
              <a:buNone/>
            </a:pPr>
            <a:r>
              <a:rPr lang="ru-RU" altLang="ru-RU" sz="2800"/>
              <a:t>Если при растворении достигнуто состояние, когда Δ</a:t>
            </a:r>
            <a:r>
              <a:rPr lang="en-US" altLang="ru-RU" sz="2800"/>
              <a:t>G </a:t>
            </a:r>
            <a:r>
              <a:rPr lang="ru-RU" altLang="ru-RU" sz="2800"/>
              <a:t>= 0, то наступает состояние равновесия и дальше вещество растворяться не будет, то есть </a:t>
            </a:r>
            <a:r>
              <a:rPr lang="ru-RU" altLang="ru-RU" sz="2800" u="sng"/>
              <a:t>образуется насыщенный раствор.</a:t>
            </a:r>
          </a:p>
          <a:p>
            <a:pPr marL="6350" indent="-6350" algn="ctr">
              <a:buFont typeface="Wingdings" pitchFamily="2" charset="2"/>
              <a:buNone/>
            </a:pPr>
            <a:endParaRPr lang="ru-RU" altLang="ru-RU" sz="2800" u="sng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539750" y="2162175"/>
            <a:ext cx="4464050" cy="1914525"/>
            <a:chOff x="340" y="1362"/>
            <a:chExt cx="2812" cy="1206"/>
          </a:xfrm>
        </p:grpSpPr>
        <p:sp>
          <p:nvSpPr>
            <p:cNvPr id="5734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40" y="1362"/>
              <a:ext cx="756" cy="12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73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157" y="1388"/>
              <a:ext cx="1995" cy="11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G=0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57351" name="sug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484313"/>
            <a:ext cx="3497262" cy="2952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6" fill="hold"/>
                                        <p:tgtEl>
                                          <p:spTgt spid="57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51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20713"/>
            <a:ext cx="9324975" cy="719137"/>
          </a:xfrm>
          <a:solidFill>
            <a:schemeClr val="tx2"/>
          </a:solidFill>
        </p:spPr>
        <p:txBody>
          <a:bodyPr/>
          <a:lstStyle/>
          <a:p>
            <a:r>
              <a:rPr lang="ru-RU" altLang="ru-RU" sz="3600">
                <a:solidFill>
                  <a:srgbClr val="A50021"/>
                </a:solidFill>
                <a:effectLst/>
              </a:rPr>
              <a:t>Процесс растворения невозможен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30250" y="4868863"/>
            <a:ext cx="8305800" cy="2738437"/>
          </a:xfrm>
        </p:spPr>
        <p:txBody>
          <a:bodyPr/>
          <a:lstStyle/>
          <a:p>
            <a:pPr marL="6350" indent="-6350">
              <a:buFont typeface="Wingdings" pitchFamily="2" charset="2"/>
              <a:buNone/>
            </a:pPr>
            <a:r>
              <a:rPr lang="be-BY" altLang="ru-RU"/>
              <a:t>В таком случае ве</a:t>
            </a:r>
            <a:r>
              <a:rPr lang="ru-RU" altLang="ru-RU"/>
              <a:t>щество не растворяется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757238" y="2420938"/>
            <a:ext cx="4319587" cy="1584325"/>
            <a:chOff x="477" y="1525"/>
            <a:chExt cx="2721" cy="998"/>
          </a:xfrm>
        </p:grpSpPr>
        <p:sp>
          <p:nvSpPr>
            <p:cNvPr id="5837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77" y="1525"/>
              <a:ext cx="763" cy="95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l-GR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Δ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5837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03" y="1525"/>
              <a:ext cx="1995" cy="9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G&gt;0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pic>
        <p:nvPicPr>
          <p:cNvPr id="58375" name="sol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56870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3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Wa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215900"/>
            <a:ext cx="4321175" cy="981075"/>
          </a:xfrm>
          <a:solidFill>
            <a:srgbClr val="336699"/>
          </a:solidFill>
          <a:ln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200"/>
              <a:t>Растворимость веществ</a:t>
            </a:r>
          </a:p>
        </p:txBody>
      </p:sp>
      <p:sp>
        <p:nvSpPr>
          <p:cNvPr id="5939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2413" y="1412875"/>
            <a:ext cx="4319587" cy="5040313"/>
          </a:xfrm>
          <a:solidFill>
            <a:srgbClr val="336699"/>
          </a:solidFill>
          <a:ln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/>
              <a:t>Это способность вещества раствориться в том или ином растворителе до образования насыщенного раствора </a:t>
            </a: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endParaRPr lang="ru-RU" altLang="ru-RU" sz="2800"/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/>
              <a:t>Количественно растворимость выражается коэффициентом растворимости </a:t>
            </a:r>
          </a:p>
        </p:txBody>
      </p:sp>
      <p:pic>
        <p:nvPicPr>
          <p:cNvPr id="59397" name="Picture 5" descr="rocksalt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4324350"/>
            <a:ext cx="26574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0"/>
            <a:ext cx="2916238" cy="199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260350"/>
            <a:ext cx="9144000" cy="808038"/>
          </a:xfrm>
          <a:solidFill>
            <a:srgbClr val="CCFFFF"/>
          </a:solidFill>
        </p:spPr>
        <p:txBody>
          <a:bodyPr/>
          <a:lstStyle/>
          <a:p>
            <a:r>
              <a:rPr lang="ru-RU" altLang="ru-RU" sz="4000">
                <a:solidFill>
                  <a:schemeClr val="bg2"/>
                </a:solidFill>
                <a:effectLst/>
              </a:rPr>
              <a:t>Коэффициент растворимости 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341438"/>
            <a:ext cx="5318125" cy="4191000"/>
          </a:xfrm>
        </p:spPr>
        <p:txBody>
          <a:bodyPr/>
          <a:lstStyle/>
          <a:p>
            <a:pPr marL="0" indent="0">
              <a:spcBef>
                <a:spcPct val="60000"/>
              </a:spcBef>
              <a:buFontTx/>
              <a:buChar char="-"/>
            </a:pPr>
            <a:r>
              <a:rPr lang="ru-RU" altLang="ru-RU" sz="2800"/>
              <a:t> Это масса вещества, способного растворяться в 1000 граммах растворителя. </a:t>
            </a:r>
          </a:p>
          <a:p>
            <a:pPr marL="0" indent="0">
              <a:spcBef>
                <a:spcPct val="60000"/>
              </a:spcBef>
              <a:buFontTx/>
              <a:buChar char="-"/>
            </a:pPr>
            <a:r>
              <a:rPr lang="ru-RU" altLang="ru-RU" sz="2800"/>
              <a:t> Для газов иногда коэффициент растворимости выражают в мл газа, способного раствориться в 1000 г растворителя (или в I литре растворителя) при данной температуре и давлении.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5942013" y="1625600"/>
            <a:ext cx="2781300" cy="4611688"/>
            <a:chOff x="3743" y="1024"/>
            <a:chExt cx="1752" cy="2905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3743" y="1569"/>
              <a:ext cx="1651" cy="1722"/>
              <a:chOff x="3743" y="1072"/>
              <a:chExt cx="1651" cy="1722"/>
            </a:xfrm>
          </p:grpSpPr>
          <p:sp>
            <p:nvSpPr>
              <p:cNvPr id="60422" name="Freeform 6" descr="bubbles"/>
              <p:cNvSpPr>
                <a:spLocks/>
              </p:cNvSpPr>
              <p:nvPr/>
            </p:nvSpPr>
            <p:spPr bwMode="auto">
              <a:xfrm>
                <a:off x="3811" y="1760"/>
                <a:ext cx="1354" cy="1034"/>
              </a:xfrm>
              <a:custGeom>
                <a:avLst/>
                <a:gdLst>
                  <a:gd name="T0" fmla="*/ 177 w 4064"/>
                  <a:gd name="T1" fmla="*/ 3102 h 3102"/>
                  <a:gd name="T2" fmla="*/ 141 w 4064"/>
                  <a:gd name="T3" fmla="*/ 3098 h 3102"/>
                  <a:gd name="T4" fmla="*/ 108 w 4064"/>
                  <a:gd name="T5" fmla="*/ 3087 h 3102"/>
                  <a:gd name="T6" fmla="*/ 78 w 4064"/>
                  <a:gd name="T7" fmla="*/ 3072 h 3102"/>
                  <a:gd name="T8" fmla="*/ 52 w 4064"/>
                  <a:gd name="T9" fmla="*/ 3050 h 3102"/>
                  <a:gd name="T10" fmla="*/ 30 w 4064"/>
                  <a:gd name="T11" fmla="*/ 3024 h 3102"/>
                  <a:gd name="T12" fmla="*/ 15 w 4064"/>
                  <a:gd name="T13" fmla="*/ 2994 h 3102"/>
                  <a:gd name="T14" fmla="*/ 4 w 4064"/>
                  <a:gd name="T15" fmla="*/ 2960 h 3102"/>
                  <a:gd name="T16" fmla="*/ 0 w 4064"/>
                  <a:gd name="T17" fmla="*/ 2924 h 3102"/>
                  <a:gd name="T18" fmla="*/ 0 w 4064"/>
                  <a:gd name="T19" fmla="*/ 0 h 3102"/>
                  <a:gd name="T20" fmla="*/ 4064 w 4064"/>
                  <a:gd name="T21" fmla="*/ 0 h 3102"/>
                  <a:gd name="T22" fmla="*/ 4064 w 4064"/>
                  <a:gd name="T23" fmla="*/ 2924 h 3102"/>
                  <a:gd name="T24" fmla="*/ 4061 w 4064"/>
                  <a:gd name="T25" fmla="*/ 2960 h 3102"/>
                  <a:gd name="T26" fmla="*/ 4050 w 4064"/>
                  <a:gd name="T27" fmla="*/ 2994 h 3102"/>
                  <a:gd name="T28" fmla="*/ 4034 w 4064"/>
                  <a:gd name="T29" fmla="*/ 3024 h 3102"/>
                  <a:gd name="T30" fmla="*/ 4013 w 4064"/>
                  <a:gd name="T31" fmla="*/ 3050 h 3102"/>
                  <a:gd name="T32" fmla="*/ 3986 w 4064"/>
                  <a:gd name="T33" fmla="*/ 3072 h 3102"/>
                  <a:gd name="T34" fmla="*/ 3956 w 4064"/>
                  <a:gd name="T35" fmla="*/ 3087 h 3102"/>
                  <a:gd name="T36" fmla="*/ 3923 w 4064"/>
                  <a:gd name="T37" fmla="*/ 3098 h 3102"/>
                  <a:gd name="T38" fmla="*/ 3887 w 4064"/>
                  <a:gd name="T39" fmla="*/ 3102 h 3102"/>
                  <a:gd name="T40" fmla="*/ 177 w 4064"/>
                  <a:gd name="T41" fmla="*/ 3102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4" h="3102">
                    <a:moveTo>
                      <a:pt x="177" y="3102"/>
                    </a:moveTo>
                    <a:lnTo>
                      <a:pt x="141" y="3098"/>
                    </a:lnTo>
                    <a:lnTo>
                      <a:pt x="108" y="3087"/>
                    </a:lnTo>
                    <a:lnTo>
                      <a:pt x="78" y="3072"/>
                    </a:lnTo>
                    <a:lnTo>
                      <a:pt x="52" y="3050"/>
                    </a:lnTo>
                    <a:lnTo>
                      <a:pt x="30" y="3024"/>
                    </a:lnTo>
                    <a:lnTo>
                      <a:pt x="15" y="2994"/>
                    </a:lnTo>
                    <a:lnTo>
                      <a:pt x="4" y="2960"/>
                    </a:lnTo>
                    <a:lnTo>
                      <a:pt x="0" y="2924"/>
                    </a:lnTo>
                    <a:lnTo>
                      <a:pt x="0" y="0"/>
                    </a:lnTo>
                    <a:lnTo>
                      <a:pt x="4064" y="0"/>
                    </a:lnTo>
                    <a:lnTo>
                      <a:pt x="4064" y="2924"/>
                    </a:lnTo>
                    <a:lnTo>
                      <a:pt x="4061" y="2960"/>
                    </a:lnTo>
                    <a:lnTo>
                      <a:pt x="4050" y="2994"/>
                    </a:lnTo>
                    <a:lnTo>
                      <a:pt x="4034" y="3024"/>
                    </a:lnTo>
                    <a:lnTo>
                      <a:pt x="4013" y="3050"/>
                    </a:lnTo>
                    <a:lnTo>
                      <a:pt x="3986" y="3072"/>
                    </a:lnTo>
                    <a:lnTo>
                      <a:pt x="3956" y="3087"/>
                    </a:lnTo>
                    <a:lnTo>
                      <a:pt x="3923" y="3098"/>
                    </a:lnTo>
                    <a:lnTo>
                      <a:pt x="3887" y="3102"/>
                    </a:lnTo>
                    <a:lnTo>
                      <a:pt x="177" y="3102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44000"/>
                </a:blip>
                <a:srcRect/>
                <a:stretch>
                  <a:fillRect/>
                </a:stretch>
              </a:blipFill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3811" y="1760"/>
                <a:ext cx="1354" cy="1034"/>
              </a:xfrm>
              <a:custGeom>
                <a:avLst/>
                <a:gdLst>
                  <a:gd name="T0" fmla="*/ 177 w 4064"/>
                  <a:gd name="T1" fmla="*/ 3102 h 3102"/>
                  <a:gd name="T2" fmla="*/ 141 w 4064"/>
                  <a:gd name="T3" fmla="*/ 3098 h 3102"/>
                  <a:gd name="T4" fmla="*/ 108 w 4064"/>
                  <a:gd name="T5" fmla="*/ 3087 h 3102"/>
                  <a:gd name="T6" fmla="*/ 78 w 4064"/>
                  <a:gd name="T7" fmla="*/ 3072 h 3102"/>
                  <a:gd name="T8" fmla="*/ 52 w 4064"/>
                  <a:gd name="T9" fmla="*/ 3050 h 3102"/>
                  <a:gd name="T10" fmla="*/ 30 w 4064"/>
                  <a:gd name="T11" fmla="*/ 3024 h 3102"/>
                  <a:gd name="T12" fmla="*/ 15 w 4064"/>
                  <a:gd name="T13" fmla="*/ 2994 h 3102"/>
                  <a:gd name="T14" fmla="*/ 4 w 4064"/>
                  <a:gd name="T15" fmla="*/ 2960 h 3102"/>
                  <a:gd name="T16" fmla="*/ 0 w 4064"/>
                  <a:gd name="T17" fmla="*/ 2924 h 3102"/>
                  <a:gd name="T18" fmla="*/ 0 w 4064"/>
                  <a:gd name="T19" fmla="*/ 0 h 3102"/>
                  <a:gd name="T20" fmla="*/ 4064 w 4064"/>
                  <a:gd name="T21" fmla="*/ 0 h 3102"/>
                  <a:gd name="T22" fmla="*/ 4064 w 4064"/>
                  <a:gd name="T23" fmla="*/ 2924 h 3102"/>
                  <a:gd name="T24" fmla="*/ 4061 w 4064"/>
                  <a:gd name="T25" fmla="*/ 2960 h 3102"/>
                  <a:gd name="T26" fmla="*/ 4050 w 4064"/>
                  <a:gd name="T27" fmla="*/ 2994 h 3102"/>
                  <a:gd name="T28" fmla="*/ 4034 w 4064"/>
                  <a:gd name="T29" fmla="*/ 3024 h 3102"/>
                  <a:gd name="T30" fmla="*/ 4013 w 4064"/>
                  <a:gd name="T31" fmla="*/ 3050 h 3102"/>
                  <a:gd name="T32" fmla="*/ 3986 w 4064"/>
                  <a:gd name="T33" fmla="*/ 3072 h 3102"/>
                  <a:gd name="T34" fmla="*/ 3956 w 4064"/>
                  <a:gd name="T35" fmla="*/ 3087 h 3102"/>
                  <a:gd name="T36" fmla="*/ 3923 w 4064"/>
                  <a:gd name="T37" fmla="*/ 3098 h 3102"/>
                  <a:gd name="T38" fmla="*/ 3887 w 4064"/>
                  <a:gd name="T39" fmla="*/ 3102 h 3102"/>
                  <a:gd name="T40" fmla="*/ 177 w 4064"/>
                  <a:gd name="T41" fmla="*/ 3102 h 3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64" h="3102">
                    <a:moveTo>
                      <a:pt x="177" y="3102"/>
                    </a:moveTo>
                    <a:lnTo>
                      <a:pt x="141" y="3098"/>
                    </a:lnTo>
                    <a:lnTo>
                      <a:pt x="108" y="3087"/>
                    </a:lnTo>
                    <a:lnTo>
                      <a:pt x="78" y="3072"/>
                    </a:lnTo>
                    <a:lnTo>
                      <a:pt x="52" y="3050"/>
                    </a:lnTo>
                    <a:lnTo>
                      <a:pt x="30" y="3024"/>
                    </a:lnTo>
                    <a:lnTo>
                      <a:pt x="15" y="2994"/>
                    </a:lnTo>
                    <a:lnTo>
                      <a:pt x="4" y="2960"/>
                    </a:lnTo>
                    <a:lnTo>
                      <a:pt x="0" y="2924"/>
                    </a:lnTo>
                    <a:lnTo>
                      <a:pt x="0" y="0"/>
                    </a:lnTo>
                    <a:lnTo>
                      <a:pt x="4064" y="0"/>
                    </a:lnTo>
                    <a:lnTo>
                      <a:pt x="4064" y="2924"/>
                    </a:lnTo>
                    <a:lnTo>
                      <a:pt x="4061" y="2960"/>
                    </a:lnTo>
                    <a:lnTo>
                      <a:pt x="4050" y="2994"/>
                    </a:lnTo>
                    <a:lnTo>
                      <a:pt x="4034" y="3024"/>
                    </a:lnTo>
                    <a:lnTo>
                      <a:pt x="4013" y="3050"/>
                    </a:lnTo>
                    <a:lnTo>
                      <a:pt x="3986" y="3072"/>
                    </a:lnTo>
                    <a:lnTo>
                      <a:pt x="3956" y="3087"/>
                    </a:lnTo>
                    <a:lnTo>
                      <a:pt x="3923" y="3098"/>
                    </a:lnTo>
                    <a:lnTo>
                      <a:pt x="3887" y="3102"/>
                    </a:lnTo>
                    <a:lnTo>
                      <a:pt x="177" y="3102"/>
                    </a:lnTo>
                    <a:close/>
                  </a:path>
                </a:pathLst>
              </a:custGeom>
              <a:noFill/>
              <a:ln w="38100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3743" y="1072"/>
                <a:ext cx="1651" cy="688"/>
              </a:xfrm>
              <a:custGeom>
                <a:avLst/>
                <a:gdLst>
                  <a:gd name="T0" fmla="*/ 202 w 4953"/>
                  <a:gd name="T1" fmla="*/ 2064 h 2064"/>
                  <a:gd name="T2" fmla="*/ 202 w 4953"/>
                  <a:gd name="T3" fmla="*/ 253 h 2064"/>
                  <a:gd name="T4" fmla="*/ 199 w 4953"/>
                  <a:gd name="T5" fmla="*/ 237 h 2064"/>
                  <a:gd name="T6" fmla="*/ 190 w 4953"/>
                  <a:gd name="T7" fmla="*/ 224 h 2064"/>
                  <a:gd name="T8" fmla="*/ 177 w 4953"/>
                  <a:gd name="T9" fmla="*/ 216 h 2064"/>
                  <a:gd name="T10" fmla="*/ 162 w 4953"/>
                  <a:gd name="T11" fmla="*/ 213 h 2064"/>
                  <a:gd name="T12" fmla="*/ 106 w 4953"/>
                  <a:gd name="T13" fmla="*/ 213 h 2064"/>
                  <a:gd name="T14" fmla="*/ 85 w 4953"/>
                  <a:gd name="T15" fmla="*/ 211 h 2064"/>
                  <a:gd name="T16" fmla="*/ 64 w 4953"/>
                  <a:gd name="T17" fmla="*/ 205 h 2064"/>
                  <a:gd name="T18" fmla="*/ 46 w 4953"/>
                  <a:gd name="T19" fmla="*/ 195 h 2064"/>
                  <a:gd name="T20" fmla="*/ 31 w 4953"/>
                  <a:gd name="T21" fmla="*/ 182 h 2064"/>
                  <a:gd name="T22" fmla="*/ 18 w 4953"/>
                  <a:gd name="T23" fmla="*/ 166 h 2064"/>
                  <a:gd name="T24" fmla="*/ 8 w 4953"/>
                  <a:gd name="T25" fmla="*/ 148 h 2064"/>
                  <a:gd name="T26" fmla="*/ 2 w 4953"/>
                  <a:gd name="T27" fmla="*/ 128 h 2064"/>
                  <a:gd name="T28" fmla="*/ 0 w 4953"/>
                  <a:gd name="T29" fmla="*/ 106 h 2064"/>
                  <a:gd name="T30" fmla="*/ 2 w 4953"/>
                  <a:gd name="T31" fmla="*/ 85 h 2064"/>
                  <a:gd name="T32" fmla="*/ 8 w 4953"/>
                  <a:gd name="T33" fmla="*/ 64 h 2064"/>
                  <a:gd name="T34" fmla="*/ 18 w 4953"/>
                  <a:gd name="T35" fmla="*/ 46 h 2064"/>
                  <a:gd name="T36" fmla="*/ 31 w 4953"/>
                  <a:gd name="T37" fmla="*/ 31 h 2064"/>
                  <a:gd name="T38" fmla="*/ 46 w 4953"/>
                  <a:gd name="T39" fmla="*/ 18 h 2064"/>
                  <a:gd name="T40" fmla="*/ 64 w 4953"/>
                  <a:gd name="T41" fmla="*/ 8 h 2064"/>
                  <a:gd name="T42" fmla="*/ 85 w 4953"/>
                  <a:gd name="T43" fmla="*/ 2 h 2064"/>
                  <a:gd name="T44" fmla="*/ 106 w 4953"/>
                  <a:gd name="T45" fmla="*/ 0 h 2064"/>
                  <a:gd name="T46" fmla="*/ 4037 w 4953"/>
                  <a:gd name="T47" fmla="*/ 0 h 2064"/>
                  <a:gd name="T48" fmla="*/ 4352 w 4953"/>
                  <a:gd name="T49" fmla="*/ 1 h 2064"/>
                  <a:gd name="T50" fmla="*/ 4583 w 4953"/>
                  <a:gd name="T51" fmla="*/ 8 h 2064"/>
                  <a:gd name="T52" fmla="*/ 4673 w 4953"/>
                  <a:gd name="T53" fmla="*/ 14 h 2064"/>
                  <a:gd name="T54" fmla="*/ 4751 w 4953"/>
                  <a:gd name="T55" fmla="*/ 22 h 2064"/>
                  <a:gd name="T56" fmla="*/ 4818 w 4953"/>
                  <a:gd name="T57" fmla="*/ 34 h 2064"/>
                  <a:gd name="T58" fmla="*/ 4879 w 4953"/>
                  <a:gd name="T59" fmla="*/ 49 h 2064"/>
                  <a:gd name="T60" fmla="*/ 4914 w 4953"/>
                  <a:gd name="T61" fmla="*/ 67 h 2064"/>
                  <a:gd name="T62" fmla="*/ 4939 w 4953"/>
                  <a:gd name="T63" fmla="*/ 97 h 2064"/>
                  <a:gd name="T64" fmla="*/ 4951 w 4953"/>
                  <a:gd name="T65" fmla="*/ 133 h 2064"/>
                  <a:gd name="T66" fmla="*/ 4953 w 4953"/>
                  <a:gd name="T67" fmla="*/ 153 h 2064"/>
                  <a:gd name="T68" fmla="*/ 4949 w 4953"/>
                  <a:gd name="T69" fmla="*/ 174 h 2064"/>
                  <a:gd name="T70" fmla="*/ 4931 w 4953"/>
                  <a:gd name="T71" fmla="*/ 208 h 2064"/>
                  <a:gd name="T72" fmla="*/ 4901 w 4953"/>
                  <a:gd name="T73" fmla="*/ 234 h 2064"/>
                  <a:gd name="T74" fmla="*/ 4864 w 4953"/>
                  <a:gd name="T75" fmla="*/ 246 h 2064"/>
                  <a:gd name="T76" fmla="*/ 4845 w 4953"/>
                  <a:gd name="T77" fmla="*/ 247 h 2064"/>
                  <a:gd name="T78" fmla="*/ 4824 w 4953"/>
                  <a:gd name="T79" fmla="*/ 243 h 2064"/>
                  <a:gd name="T80" fmla="*/ 4801 w 4953"/>
                  <a:gd name="T81" fmla="*/ 240 h 2064"/>
                  <a:gd name="T82" fmla="*/ 4782 w 4953"/>
                  <a:gd name="T83" fmla="*/ 241 h 2064"/>
                  <a:gd name="T84" fmla="*/ 4764 w 4953"/>
                  <a:gd name="T85" fmla="*/ 248 h 2064"/>
                  <a:gd name="T86" fmla="*/ 4750 w 4953"/>
                  <a:gd name="T87" fmla="*/ 258 h 2064"/>
                  <a:gd name="T88" fmla="*/ 4722 w 4953"/>
                  <a:gd name="T89" fmla="*/ 286 h 2064"/>
                  <a:gd name="T90" fmla="*/ 4699 w 4953"/>
                  <a:gd name="T91" fmla="*/ 320 h 2064"/>
                  <a:gd name="T92" fmla="*/ 4463 w 4953"/>
                  <a:gd name="T93" fmla="*/ 691 h 2064"/>
                  <a:gd name="T94" fmla="*/ 4407 w 4953"/>
                  <a:gd name="T95" fmla="*/ 782 h 2064"/>
                  <a:gd name="T96" fmla="*/ 4362 w 4953"/>
                  <a:gd name="T97" fmla="*/ 862 h 2064"/>
                  <a:gd name="T98" fmla="*/ 4328 w 4953"/>
                  <a:gd name="T99" fmla="*/ 938 h 2064"/>
                  <a:gd name="T100" fmla="*/ 4302 w 4953"/>
                  <a:gd name="T101" fmla="*/ 1011 h 2064"/>
                  <a:gd name="T102" fmla="*/ 4286 w 4953"/>
                  <a:gd name="T103" fmla="*/ 1087 h 2064"/>
                  <a:gd name="T104" fmla="*/ 4274 w 4953"/>
                  <a:gd name="T105" fmla="*/ 1167 h 2064"/>
                  <a:gd name="T106" fmla="*/ 4268 w 4953"/>
                  <a:gd name="T107" fmla="*/ 1258 h 2064"/>
                  <a:gd name="T108" fmla="*/ 4266 w 4953"/>
                  <a:gd name="T109" fmla="*/ 1363 h 2064"/>
                  <a:gd name="T110" fmla="*/ 4266 w 4953"/>
                  <a:gd name="T111" fmla="*/ 2064 h 2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53" h="2064">
                    <a:moveTo>
                      <a:pt x="202" y="2064"/>
                    </a:moveTo>
                    <a:lnTo>
                      <a:pt x="202" y="253"/>
                    </a:lnTo>
                    <a:lnTo>
                      <a:pt x="199" y="237"/>
                    </a:lnTo>
                    <a:lnTo>
                      <a:pt x="190" y="224"/>
                    </a:lnTo>
                    <a:lnTo>
                      <a:pt x="177" y="216"/>
                    </a:lnTo>
                    <a:lnTo>
                      <a:pt x="162" y="213"/>
                    </a:lnTo>
                    <a:lnTo>
                      <a:pt x="106" y="213"/>
                    </a:lnTo>
                    <a:lnTo>
                      <a:pt x="85" y="211"/>
                    </a:lnTo>
                    <a:lnTo>
                      <a:pt x="64" y="205"/>
                    </a:lnTo>
                    <a:lnTo>
                      <a:pt x="46" y="195"/>
                    </a:lnTo>
                    <a:lnTo>
                      <a:pt x="31" y="182"/>
                    </a:lnTo>
                    <a:lnTo>
                      <a:pt x="18" y="166"/>
                    </a:lnTo>
                    <a:lnTo>
                      <a:pt x="8" y="148"/>
                    </a:lnTo>
                    <a:lnTo>
                      <a:pt x="2" y="128"/>
                    </a:lnTo>
                    <a:lnTo>
                      <a:pt x="0" y="106"/>
                    </a:lnTo>
                    <a:lnTo>
                      <a:pt x="2" y="85"/>
                    </a:lnTo>
                    <a:lnTo>
                      <a:pt x="8" y="64"/>
                    </a:lnTo>
                    <a:lnTo>
                      <a:pt x="18" y="46"/>
                    </a:lnTo>
                    <a:lnTo>
                      <a:pt x="31" y="31"/>
                    </a:lnTo>
                    <a:lnTo>
                      <a:pt x="46" y="18"/>
                    </a:lnTo>
                    <a:lnTo>
                      <a:pt x="64" y="8"/>
                    </a:lnTo>
                    <a:lnTo>
                      <a:pt x="85" y="2"/>
                    </a:lnTo>
                    <a:lnTo>
                      <a:pt x="106" y="0"/>
                    </a:lnTo>
                    <a:lnTo>
                      <a:pt x="4037" y="0"/>
                    </a:lnTo>
                    <a:lnTo>
                      <a:pt x="4352" y="1"/>
                    </a:lnTo>
                    <a:lnTo>
                      <a:pt x="4583" y="8"/>
                    </a:lnTo>
                    <a:lnTo>
                      <a:pt x="4673" y="14"/>
                    </a:lnTo>
                    <a:lnTo>
                      <a:pt x="4751" y="22"/>
                    </a:lnTo>
                    <a:lnTo>
                      <a:pt x="4818" y="34"/>
                    </a:lnTo>
                    <a:lnTo>
                      <a:pt x="4879" y="49"/>
                    </a:lnTo>
                    <a:lnTo>
                      <a:pt x="4914" y="67"/>
                    </a:lnTo>
                    <a:lnTo>
                      <a:pt x="4939" y="97"/>
                    </a:lnTo>
                    <a:lnTo>
                      <a:pt x="4951" y="133"/>
                    </a:lnTo>
                    <a:lnTo>
                      <a:pt x="4953" y="153"/>
                    </a:lnTo>
                    <a:lnTo>
                      <a:pt x="4949" y="174"/>
                    </a:lnTo>
                    <a:lnTo>
                      <a:pt x="4931" y="208"/>
                    </a:lnTo>
                    <a:lnTo>
                      <a:pt x="4901" y="234"/>
                    </a:lnTo>
                    <a:lnTo>
                      <a:pt x="4864" y="246"/>
                    </a:lnTo>
                    <a:lnTo>
                      <a:pt x="4845" y="247"/>
                    </a:lnTo>
                    <a:lnTo>
                      <a:pt x="4824" y="243"/>
                    </a:lnTo>
                    <a:lnTo>
                      <a:pt x="4801" y="240"/>
                    </a:lnTo>
                    <a:lnTo>
                      <a:pt x="4782" y="241"/>
                    </a:lnTo>
                    <a:lnTo>
                      <a:pt x="4764" y="248"/>
                    </a:lnTo>
                    <a:lnTo>
                      <a:pt x="4750" y="258"/>
                    </a:lnTo>
                    <a:lnTo>
                      <a:pt x="4722" y="286"/>
                    </a:lnTo>
                    <a:lnTo>
                      <a:pt x="4699" y="320"/>
                    </a:lnTo>
                    <a:lnTo>
                      <a:pt x="4463" y="691"/>
                    </a:lnTo>
                    <a:lnTo>
                      <a:pt x="4407" y="782"/>
                    </a:lnTo>
                    <a:lnTo>
                      <a:pt x="4362" y="862"/>
                    </a:lnTo>
                    <a:lnTo>
                      <a:pt x="4328" y="938"/>
                    </a:lnTo>
                    <a:lnTo>
                      <a:pt x="4302" y="1011"/>
                    </a:lnTo>
                    <a:lnTo>
                      <a:pt x="4286" y="1087"/>
                    </a:lnTo>
                    <a:lnTo>
                      <a:pt x="4274" y="1167"/>
                    </a:lnTo>
                    <a:lnTo>
                      <a:pt x="4268" y="1258"/>
                    </a:lnTo>
                    <a:lnTo>
                      <a:pt x="4266" y="1363"/>
                    </a:lnTo>
                    <a:lnTo>
                      <a:pt x="4266" y="2064"/>
                    </a:lnTo>
                  </a:path>
                </a:pathLst>
              </a:custGeom>
              <a:noFill/>
              <a:ln w="38100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>
                <a:outerShdw dist="28398" dir="3806097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5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558" y="1253"/>
                <a:ext cx="484" cy="38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3810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000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Arial"/>
                    <a:cs typeface="Arial"/>
                  </a:rPr>
                  <a:t>1л</a:t>
                </a:r>
              </a:p>
            </p:txBody>
          </p:sp>
        </p:grpSp>
        <p:grpSp>
          <p:nvGrpSpPr>
            <p:cNvPr id="60426" name="Group 10"/>
            <p:cNvGrpSpPr>
              <a:grpSpLocks/>
            </p:cNvGrpSpPr>
            <p:nvPr/>
          </p:nvGrpSpPr>
          <p:grpSpPr bwMode="auto">
            <a:xfrm>
              <a:off x="4195" y="2294"/>
              <a:ext cx="1300" cy="1635"/>
              <a:chOff x="4332" y="2294"/>
              <a:chExt cx="1300" cy="1635"/>
            </a:xfrm>
          </p:grpSpPr>
          <p:sp>
            <p:nvSpPr>
              <p:cNvPr id="60427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4332" y="2657"/>
                <a:ext cx="1164" cy="1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0428" name="Group 12"/>
              <p:cNvGrpSpPr>
                <a:grpSpLocks/>
              </p:cNvGrpSpPr>
              <p:nvPr/>
            </p:nvGrpSpPr>
            <p:grpSpPr bwMode="auto">
              <a:xfrm>
                <a:off x="4353" y="3194"/>
                <a:ext cx="1008" cy="714"/>
                <a:chOff x="4489" y="2606"/>
                <a:chExt cx="1008" cy="714"/>
              </a:xfrm>
            </p:grpSpPr>
            <p:sp>
              <p:nvSpPr>
                <p:cNvPr id="60429" name="Freeform 13"/>
                <p:cNvSpPr>
                  <a:spLocks/>
                </p:cNvSpPr>
                <p:nvPr/>
              </p:nvSpPr>
              <p:spPr bwMode="auto">
                <a:xfrm>
                  <a:off x="4527" y="2606"/>
                  <a:ext cx="944" cy="254"/>
                </a:xfrm>
                <a:custGeom>
                  <a:avLst/>
                  <a:gdLst>
                    <a:gd name="T0" fmla="*/ 1564 w 2831"/>
                    <a:gd name="T1" fmla="*/ 10 h 762"/>
                    <a:gd name="T2" fmla="*/ 1698 w 2831"/>
                    <a:gd name="T3" fmla="*/ 30 h 762"/>
                    <a:gd name="T4" fmla="*/ 1792 w 2831"/>
                    <a:gd name="T5" fmla="*/ 60 h 762"/>
                    <a:gd name="T6" fmla="*/ 1598 w 2831"/>
                    <a:gd name="T7" fmla="*/ 269 h 762"/>
                    <a:gd name="T8" fmla="*/ 1586 w 2831"/>
                    <a:gd name="T9" fmla="*/ 279 h 762"/>
                    <a:gd name="T10" fmla="*/ 1617 w 2831"/>
                    <a:gd name="T11" fmla="*/ 286 h 762"/>
                    <a:gd name="T12" fmla="*/ 1505 w 2831"/>
                    <a:gd name="T13" fmla="*/ 378 h 762"/>
                    <a:gd name="T14" fmla="*/ 1496 w 2831"/>
                    <a:gd name="T15" fmla="*/ 389 h 762"/>
                    <a:gd name="T16" fmla="*/ 1515 w 2831"/>
                    <a:gd name="T17" fmla="*/ 393 h 762"/>
                    <a:gd name="T18" fmla="*/ 1583 w 2831"/>
                    <a:gd name="T19" fmla="*/ 406 h 762"/>
                    <a:gd name="T20" fmla="*/ 1580 w 2831"/>
                    <a:gd name="T21" fmla="*/ 413 h 762"/>
                    <a:gd name="T22" fmla="*/ 1646 w 2831"/>
                    <a:gd name="T23" fmla="*/ 418 h 762"/>
                    <a:gd name="T24" fmla="*/ 1678 w 2831"/>
                    <a:gd name="T25" fmla="*/ 430 h 762"/>
                    <a:gd name="T26" fmla="*/ 1812 w 2831"/>
                    <a:gd name="T27" fmla="*/ 429 h 762"/>
                    <a:gd name="T28" fmla="*/ 1794 w 2831"/>
                    <a:gd name="T29" fmla="*/ 409 h 762"/>
                    <a:gd name="T30" fmla="*/ 1701 w 2831"/>
                    <a:gd name="T31" fmla="*/ 409 h 762"/>
                    <a:gd name="T32" fmla="*/ 1968 w 2831"/>
                    <a:gd name="T33" fmla="*/ 122 h 762"/>
                    <a:gd name="T34" fmla="*/ 2098 w 2831"/>
                    <a:gd name="T35" fmla="*/ 174 h 762"/>
                    <a:gd name="T36" fmla="*/ 2178 w 2831"/>
                    <a:gd name="T37" fmla="*/ 197 h 762"/>
                    <a:gd name="T38" fmla="*/ 2278 w 2831"/>
                    <a:gd name="T39" fmla="*/ 234 h 762"/>
                    <a:gd name="T40" fmla="*/ 2379 w 2831"/>
                    <a:gd name="T41" fmla="*/ 264 h 762"/>
                    <a:gd name="T42" fmla="*/ 2465 w 2831"/>
                    <a:gd name="T43" fmla="*/ 317 h 762"/>
                    <a:gd name="T44" fmla="*/ 2581 w 2831"/>
                    <a:gd name="T45" fmla="*/ 375 h 762"/>
                    <a:gd name="T46" fmla="*/ 2677 w 2831"/>
                    <a:gd name="T47" fmla="*/ 436 h 762"/>
                    <a:gd name="T48" fmla="*/ 2753 w 2831"/>
                    <a:gd name="T49" fmla="*/ 508 h 762"/>
                    <a:gd name="T50" fmla="*/ 2827 w 2831"/>
                    <a:gd name="T51" fmla="*/ 623 h 762"/>
                    <a:gd name="T52" fmla="*/ 2707 w 2831"/>
                    <a:gd name="T53" fmla="*/ 680 h 762"/>
                    <a:gd name="T54" fmla="*/ 2431 w 2831"/>
                    <a:gd name="T55" fmla="*/ 727 h 762"/>
                    <a:gd name="T56" fmla="*/ 2226 w 2831"/>
                    <a:gd name="T57" fmla="*/ 744 h 762"/>
                    <a:gd name="T58" fmla="*/ 2009 w 2831"/>
                    <a:gd name="T59" fmla="*/ 755 h 762"/>
                    <a:gd name="T60" fmla="*/ 1780 w 2831"/>
                    <a:gd name="T61" fmla="*/ 761 h 762"/>
                    <a:gd name="T62" fmla="*/ 1546 w 2831"/>
                    <a:gd name="T63" fmla="*/ 761 h 762"/>
                    <a:gd name="T64" fmla="*/ 1304 w 2831"/>
                    <a:gd name="T65" fmla="*/ 754 h 762"/>
                    <a:gd name="T66" fmla="*/ 1070 w 2831"/>
                    <a:gd name="T67" fmla="*/ 742 h 762"/>
                    <a:gd name="T68" fmla="*/ 839 w 2831"/>
                    <a:gd name="T69" fmla="*/ 722 h 762"/>
                    <a:gd name="T70" fmla="*/ 612 w 2831"/>
                    <a:gd name="T71" fmla="*/ 691 h 762"/>
                    <a:gd name="T72" fmla="*/ 390 w 2831"/>
                    <a:gd name="T73" fmla="*/ 654 h 762"/>
                    <a:gd name="T74" fmla="*/ 178 w 2831"/>
                    <a:gd name="T75" fmla="*/ 609 h 762"/>
                    <a:gd name="T76" fmla="*/ 0 w 2831"/>
                    <a:gd name="T77" fmla="*/ 554 h 762"/>
                    <a:gd name="T78" fmla="*/ 56 w 2831"/>
                    <a:gd name="T79" fmla="*/ 482 h 762"/>
                    <a:gd name="T80" fmla="*/ 166 w 2831"/>
                    <a:gd name="T81" fmla="*/ 368 h 762"/>
                    <a:gd name="T82" fmla="*/ 349 w 2831"/>
                    <a:gd name="T83" fmla="*/ 268 h 762"/>
                    <a:gd name="T84" fmla="*/ 442 w 2831"/>
                    <a:gd name="T85" fmla="*/ 216 h 762"/>
                    <a:gd name="T86" fmla="*/ 567 w 2831"/>
                    <a:gd name="T87" fmla="*/ 163 h 762"/>
                    <a:gd name="T88" fmla="*/ 650 w 2831"/>
                    <a:gd name="T89" fmla="*/ 106 h 762"/>
                    <a:gd name="T90" fmla="*/ 721 w 2831"/>
                    <a:gd name="T91" fmla="*/ 73 h 762"/>
                    <a:gd name="T92" fmla="*/ 818 w 2831"/>
                    <a:gd name="T93" fmla="*/ 63 h 762"/>
                    <a:gd name="T94" fmla="*/ 932 w 2831"/>
                    <a:gd name="T95" fmla="*/ 37 h 762"/>
                    <a:gd name="T96" fmla="*/ 987 w 2831"/>
                    <a:gd name="T97" fmla="*/ 27 h 762"/>
                    <a:gd name="T98" fmla="*/ 1083 w 2831"/>
                    <a:gd name="T99" fmla="*/ 45 h 762"/>
                    <a:gd name="T100" fmla="*/ 1207 w 2831"/>
                    <a:gd name="T101" fmla="*/ 23 h 762"/>
                    <a:gd name="T102" fmla="*/ 1289 w 2831"/>
                    <a:gd name="T103" fmla="*/ 28 h 762"/>
                    <a:gd name="T104" fmla="*/ 1280 w 2831"/>
                    <a:gd name="T105" fmla="*/ 13 h 762"/>
                    <a:gd name="T106" fmla="*/ 1382 w 2831"/>
                    <a:gd name="T107" fmla="*/ 5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31" h="762">
                      <a:moveTo>
                        <a:pt x="1444" y="2"/>
                      </a:moveTo>
                      <a:lnTo>
                        <a:pt x="1518" y="10"/>
                      </a:lnTo>
                      <a:lnTo>
                        <a:pt x="1564" y="10"/>
                      </a:lnTo>
                      <a:lnTo>
                        <a:pt x="1609" y="4"/>
                      </a:lnTo>
                      <a:lnTo>
                        <a:pt x="1645" y="23"/>
                      </a:lnTo>
                      <a:lnTo>
                        <a:pt x="1698" y="30"/>
                      </a:lnTo>
                      <a:lnTo>
                        <a:pt x="1762" y="41"/>
                      </a:lnTo>
                      <a:lnTo>
                        <a:pt x="1792" y="54"/>
                      </a:lnTo>
                      <a:lnTo>
                        <a:pt x="1792" y="60"/>
                      </a:lnTo>
                      <a:lnTo>
                        <a:pt x="1640" y="264"/>
                      </a:lnTo>
                      <a:lnTo>
                        <a:pt x="1627" y="264"/>
                      </a:lnTo>
                      <a:lnTo>
                        <a:pt x="1598" y="269"/>
                      </a:lnTo>
                      <a:lnTo>
                        <a:pt x="1590" y="272"/>
                      </a:lnTo>
                      <a:lnTo>
                        <a:pt x="1586" y="277"/>
                      </a:lnTo>
                      <a:lnTo>
                        <a:pt x="1586" y="279"/>
                      </a:lnTo>
                      <a:lnTo>
                        <a:pt x="1590" y="282"/>
                      </a:lnTo>
                      <a:lnTo>
                        <a:pt x="1617" y="282"/>
                      </a:lnTo>
                      <a:lnTo>
                        <a:pt x="1617" y="286"/>
                      </a:lnTo>
                      <a:lnTo>
                        <a:pt x="1621" y="289"/>
                      </a:lnTo>
                      <a:lnTo>
                        <a:pt x="1561" y="373"/>
                      </a:lnTo>
                      <a:lnTo>
                        <a:pt x="1505" y="378"/>
                      </a:lnTo>
                      <a:lnTo>
                        <a:pt x="1498" y="382"/>
                      </a:lnTo>
                      <a:lnTo>
                        <a:pt x="1493" y="388"/>
                      </a:lnTo>
                      <a:lnTo>
                        <a:pt x="1496" y="389"/>
                      </a:lnTo>
                      <a:lnTo>
                        <a:pt x="1498" y="389"/>
                      </a:lnTo>
                      <a:lnTo>
                        <a:pt x="1497" y="393"/>
                      </a:lnTo>
                      <a:lnTo>
                        <a:pt x="1515" y="393"/>
                      </a:lnTo>
                      <a:lnTo>
                        <a:pt x="1545" y="391"/>
                      </a:lnTo>
                      <a:lnTo>
                        <a:pt x="1572" y="394"/>
                      </a:lnTo>
                      <a:lnTo>
                        <a:pt x="1583" y="406"/>
                      </a:lnTo>
                      <a:lnTo>
                        <a:pt x="1586" y="406"/>
                      </a:lnTo>
                      <a:lnTo>
                        <a:pt x="1580" y="412"/>
                      </a:lnTo>
                      <a:lnTo>
                        <a:pt x="1580" y="413"/>
                      </a:lnTo>
                      <a:lnTo>
                        <a:pt x="1583" y="417"/>
                      </a:lnTo>
                      <a:lnTo>
                        <a:pt x="1617" y="413"/>
                      </a:lnTo>
                      <a:lnTo>
                        <a:pt x="1646" y="418"/>
                      </a:lnTo>
                      <a:lnTo>
                        <a:pt x="1663" y="427"/>
                      </a:lnTo>
                      <a:lnTo>
                        <a:pt x="1672" y="427"/>
                      </a:lnTo>
                      <a:lnTo>
                        <a:pt x="1678" y="430"/>
                      </a:lnTo>
                      <a:lnTo>
                        <a:pt x="1756" y="422"/>
                      </a:lnTo>
                      <a:lnTo>
                        <a:pt x="1805" y="426"/>
                      </a:lnTo>
                      <a:lnTo>
                        <a:pt x="1812" y="429"/>
                      </a:lnTo>
                      <a:lnTo>
                        <a:pt x="1816" y="427"/>
                      </a:lnTo>
                      <a:lnTo>
                        <a:pt x="1816" y="421"/>
                      </a:lnTo>
                      <a:lnTo>
                        <a:pt x="1794" y="409"/>
                      </a:lnTo>
                      <a:lnTo>
                        <a:pt x="1757" y="402"/>
                      </a:lnTo>
                      <a:lnTo>
                        <a:pt x="1702" y="408"/>
                      </a:lnTo>
                      <a:lnTo>
                        <a:pt x="1701" y="409"/>
                      </a:lnTo>
                      <a:lnTo>
                        <a:pt x="1701" y="406"/>
                      </a:lnTo>
                      <a:lnTo>
                        <a:pt x="1946" y="120"/>
                      </a:lnTo>
                      <a:lnTo>
                        <a:pt x="1968" y="122"/>
                      </a:lnTo>
                      <a:lnTo>
                        <a:pt x="2006" y="131"/>
                      </a:lnTo>
                      <a:lnTo>
                        <a:pt x="2055" y="162"/>
                      </a:lnTo>
                      <a:lnTo>
                        <a:pt x="2098" y="174"/>
                      </a:lnTo>
                      <a:lnTo>
                        <a:pt x="2111" y="183"/>
                      </a:lnTo>
                      <a:lnTo>
                        <a:pt x="2151" y="187"/>
                      </a:lnTo>
                      <a:lnTo>
                        <a:pt x="2178" y="197"/>
                      </a:lnTo>
                      <a:lnTo>
                        <a:pt x="2220" y="200"/>
                      </a:lnTo>
                      <a:lnTo>
                        <a:pt x="2257" y="218"/>
                      </a:lnTo>
                      <a:lnTo>
                        <a:pt x="2278" y="234"/>
                      </a:lnTo>
                      <a:lnTo>
                        <a:pt x="2311" y="243"/>
                      </a:lnTo>
                      <a:lnTo>
                        <a:pt x="2336" y="255"/>
                      </a:lnTo>
                      <a:lnTo>
                        <a:pt x="2379" y="264"/>
                      </a:lnTo>
                      <a:lnTo>
                        <a:pt x="2409" y="281"/>
                      </a:lnTo>
                      <a:lnTo>
                        <a:pt x="2433" y="300"/>
                      </a:lnTo>
                      <a:lnTo>
                        <a:pt x="2465" y="317"/>
                      </a:lnTo>
                      <a:lnTo>
                        <a:pt x="2509" y="346"/>
                      </a:lnTo>
                      <a:lnTo>
                        <a:pt x="2550" y="360"/>
                      </a:lnTo>
                      <a:lnTo>
                        <a:pt x="2581" y="375"/>
                      </a:lnTo>
                      <a:lnTo>
                        <a:pt x="2599" y="378"/>
                      </a:lnTo>
                      <a:lnTo>
                        <a:pt x="2652" y="408"/>
                      </a:lnTo>
                      <a:lnTo>
                        <a:pt x="2677" y="436"/>
                      </a:lnTo>
                      <a:lnTo>
                        <a:pt x="2714" y="466"/>
                      </a:lnTo>
                      <a:lnTo>
                        <a:pt x="2746" y="508"/>
                      </a:lnTo>
                      <a:lnTo>
                        <a:pt x="2753" y="508"/>
                      </a:lnTo>
                      <a:lnTo>
                        <a:pt x="2775" y="528"/>
                      </a:lnTo>
                      <a:lnTo>
                        <a:pt x="2796" y="560"/>
                      </a:lnTo>
                      <a:lnTo>
                        <a:pt x="2827" y="623"/>
                      </a:lnTo>
                      <a:lnTo>
                        <a:pt x="2831" y="635"/>
                      </a:lnTo>
                      <a:lnTo>
                        <a:pt x="2788" y="657"/>
                      </a:lnTo>
                      <a:lnTo>
                        <a:pt x="2707" y="680"/>
                      </a:lnTo>
                      <a:lnTo>
                        <a:pt x="2575" y="707"/>
                      </a:lnTo>
                      <a:lnTo>
                        <a:pt x="2453" y="726"/>
                      </a:lnTo>
                      <a:lnTo>
                        <a:pt x="2431" y="727"/>
                      </a:lnTo>
                      <a:lnTo>
                        <a:pt x="2364" y="734"/>
                      </a:lnTo>
                      <a:lnTo>
                        <a:pt x="2296" y="739"/>
                      </a:lnTo>
                      <a:lnTo>
                        <a:pt x="2226" y="744"/>
                      </a:lnTo>
                      <a:lnTo>
                        <a:pt x="2156" y="748"/>
                      </a:lnTo>
                      <a:lnTo>
                        <a:pt x="2083" y="752"/>
                      </a:lnTo>
                      <a:lnTo>
                        <a:pt x="2009" y="755"/>
                      </a:lnTo>
                      <a:lnTo>
                        <a:pt x="1934" y="758"/>
                      </a:lnTo>
                      <a:lnTo>
                        <a:pt x="1858" y="760"/>
                      </a:lnTo>
                      <a:lnTo>
                        <a:pt x="1780" y="761"/>
                      </a:lnTo>
                      <a:lnTo>
                        <a:pt x="1703" y="762"/>
                      </a:lnTo>
                      <a:lnTo>
                        <a:pt x="1623" y="762"/>
                      </a:lnTo>
                      <a:lnTo>
                        <a:pt x="1546" y="761"/>
                      </a:lnTo>
                      <a:lnTo>
                        <a:pt x="1465" y="761"/>
                      </a:lnTo>
                      <a:lnTo>
                        <a:pt x="1386" y="758"/>
                      </a:lnTo>
                      <a:lnTo>
                        <a:pt x="1304" y="754"/>
                      </a:lnTo>
                      <a:lnTo>
                        <a:pt x="1223" y="751"/>
                      </a:lnTo>
                      <a:lnTo>
                        <a:pt x="1147" y="746"/>
                      </a:lnTo>
                      <a:lnTo>
                        <a:pt x="1070" y="742"/>
                      </a:lnTo>
                      <a:lnTo>
                        <a:pt x="992" y="736"/>
                      </a:lnTo>
                      <a:lnTo>
                        <a:pt x="915" y="728"/>
                      </a:lnTo>
                      <a:lnTo>
                        <a:pt x="839" y="722"/>
                      </a:lnTo>
                      <a:lnTo>
                        <a:pt x="762" y="713"/>
                      </a:lnTo>
                      <a:lnTo>
                        <a:pt x="686" y="703"/>
                      </a:lnTo>
                      <a:lnTo>
                        <a:pt x="612" y="691"/>
                      </a:lnTo>
                      <a:lnTo>
                        <a:pt x="537" y="680"/>
                      </a:lnTo>
                      <a:lnTo>
                        <a:pt x="463" y="669"/>
                      </a:lnTo>
                      <a:lnTo>
                        <a:pt x="390" y="654"/>
                      </a:lnTo>
                      <a:lnTo>
                        <a:pt x="318" y="640"/>
                      </a:lnTo>
                      <a:lnTo>
                        <a:pt x="248" y="625"/>
                      </a:lnTo>
                      <a:lnTo>
                        <a:pt x="178" y="609"/>
                      </a:lnTo>
                      <a:lnTo>
                        <a:pt x="110" y="591"/>
                      </a:lnTo>
                      <a:lnTo>
                        <a:pt x="44" y="570"/>
                      </a:lnTo>
                      <a:lnTo>
                        <a:pt x="0" y="554"/>
                      </a:lnTo>
                      <a:lnTo>
                        <a:pt x="15" y="528"/>
                      </a:lnTo>
                      <a:lnTo>
                        <a:pt x="27" y="522"/>
                      </a:lnTo>
                      <a:lnTo>
                        <a:pt x="56" y="482"/>
                      </a:lnTo>
                      <a:lnTo>
                        <a:pt x="69" y="465"/>
                      </a:lnTo>
                      <a:lnTo>
                        <a:pt x="128" y="416"/>
                      </a:lnTo>
                      <a:lnTo>
                        <a:pt x="166" y="368"/>
                      </a:lnTo>
                      <a:lnTo>
                        <a:pt x="257" y="317"/>
                      </a:lnTo>
                      <a:lnTo>
                        <a:pt x="285" y="317"/>
                      </a:lnTo>
                      <a:lnTo>
                        <a:pt x="349" y="268"/>
                      </a:lnTo>
                      <a:lnTo>
                        <a:pt x="371" y="267"/>
                      </a:lnTo>
                      <a:lnTo>
                        <a:pt x="423" y="225"/>
                      </a:lnTo>
                      <a:lnTo>
                        <a:pt x="442" y="216"/>
                      </a:lnTo>
                      <a:lnTo>
                        <a:pt x="463" y="215"/>
                      </a:lnTo>
                      <a:lnTo>
                        <a:pt x="509" y="187"/>
                      </a:lnTo>
                      <a:lnTo>
                        <a:pt x="567" y="163"/>
                      </a:lnTo>
                      <a:lnTo>
                        <a:pt x="582" y="143"/>
                      </a:lnTo>
                      <a:lnTo>
                        <a:pt x="608" y="126"/>
                      </a:lnTo>
                      <a:lnTo>
                        <a:pt x="650" y="106"/>
                      </a:lnTo>
                      <a:lnTo>
                        <a:pt x="675" y="98"/>
                      </a:lnTo>
                      <a:lnTo>
                        <a:pt x="685" y="95"/>
                      </a:lnTo>
                      <a:lnTo>
                        <a:pt x="721" y="73"/>
                      </a:lnTo>
                      <a:lnTo>
                        <a:pt x="750" y="64"/>
                      </a:lnTo>
                      <a:lnTo>
                        <a:pt x="790" y="61"/>
                      </a:lnTo>
                      <a:lnTo>
                        <a:pt x="818" y="63"/>
                      </a:lnTo>
                      <a:lnTo>
                        <a:pt x="851" y="50"/>
                      </a:lnTo>
                      <a:lnTo>
                        <a:pt x="897" y="51"/>
                      </a:lnTo>
                      <a:lnTo>
                        <a:pt x="932" y="37"/>
                      </a:lnTo>
                      <a:lnTo>
                        <a:pt x="950" y="30"/>
                      </a:lnTo>
                      <a:lnTo>
                        <a:pt x="965" y="38"/>
                      </a:lnTo>
                      <a:lnTo>
                        <a:pt x="987" y="27"/>
                      </a:lnTo>
                      <a:lnTo>
                        <a:pt x="1051" y="30"/>
                      </a:lnTo>
                      <a:lnTo>
                        <a:pt x="1064" y="33"/>
                      </a:lnTo>
                      <a:lnTo>
                        <a:pt x="1083" y="45"/>
                      </a:lnTo>
                      <a:lnTo>
                        <a:pt x="1121" y="26"/>
                      </a:lnTo>
                      <a:lnTo>
                        <a:pt x="1178" y="20"/>
                      </a:lnTo>
                      <a:lnTo>
                        <a:pt x="1207" y="23"/>
                      </a:lnTo>
                      <a:lnTo>
                        <a:pt x="1265" y="18"/>
                      </a:lnTo>
                      <a:lnTo>
                        <a:pt x="1284" y="21"/>
                      </a:lnTo>
                      <a:lnTo>
                        <a:pt x="1289" y="28"/>
                      </a:lnTo>
                      <a:lnTo>
                        <a:pt x="1295" y="24"/>
                      </a:lnTo>
                      <a:lnTo>
                        <a:pt x="1288" y="17"/>
                      </a:lnTo>
                      <a:lnTo>
                        <a:pt x="1280" y="13"/>
                      </a:lnTo>
                      <a:lnTo>
                        <a:pt x="1293" y="5"/>
                      </a:lnTo>
                      <a:lnTo>
                        <a:pt x="1333" y="0"/>
                      </a:lnTo>
                      <a:lnTo>
                        <a:pt x="1382" y="5"/>
                      </a:lnTo>
                      <a:lnTo>
                        <a:pt x="1414" y="5"/>
                      </a:lnTo>
                      <a:lnTo>
                        <a:pt x="1444" y="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0" name="Freeform 14"/>
                <p:cNvSpPr>
                  <a:spLocks/>
                </p:cNvSpPr>
                <p:nvPr/>
              </p:nvSpPr>
              <p:spPr bwMode="auto">
                <a:xfrm>
                  <a:off x="4981" y="2615"/>
                  <a:ext cx="20" cy="9"/>
                </a:xfrm>
                <a:custGeom>
                  <a:avLst/>
                  <a:gdLst>
                    <a:gd name="T0" fmla="*/ 50 w 59"/>
                    <a:gd name="T1" fmla="*/ 13 h 26"/>
                    <a:gd name="T2" fmla="*/ 19 w 59"/>
                    <a:gd name="T3" fmla="*/ 19 h 26"/>
                    <a:gd name="T4" fmla="*/ 4 w 59"/>
                    <a:gd name="T5" fmla="*/ 26 h 26"/>
                    <a:gd name="T6" fmla="*/ 0 w 59"/>
                    <a:gd name="T7" fmla="*/ 21 h 26"/>
                    <a:gd name="T8" fmla="*/ 0 w 59"/>
                    <a:gd name="T9" fmla="*/ 17 h 26"/>
                    <a:gd name="T10" fmla="*/ 15 w 59"/>
                    <a:gd name="T11" fmla="*/ 7 h 26"/>
                    <a:gd name="T12" fmla="*/ 54 w 59"/>
                    <a:gd name="T13" fmla="*/ 0 h 26"/>
                    <a:gd name="T14" fmla="*/ 59 w 59"/>
                    <a:gd name="T15" fmla="*/ 7 h 26"/>
                    <a:gd name="T16" fmla="*/ 50 w 59"/>
                    <a:gd name="T17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26">
                      <a:moveTo>
                        <a:pt x="50" y="13"/>
                      </a:moveTo>
                      <a:lnTo>
                        <a:pt x="19" y="19"/>
                      </a:lnTo>
                      <a:lnTo>
                        <a:pt x="4" y="26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5" y="7"/>
                      </a:lnTo>
                      <a:lnTo>
                        <a:pt x="54" y="0"/>
                      </a:lnTo>
                      <a:lnTo>
                        <a:pt x="59" y="7"/>
                      </a:lnTo>
                      <a:lnTo>
                        <a:pt x="5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1" name="Freeform 15"/>
                <p:cNvSpPr>
                  <a:spLocks/>
                </p:cNvSpPr>
                <p:nvPr/>
              </p:nvSpPr>
              <p:spPr bwMode="auto">
                <a:xfrm>
                  <a:off x="4904" y="2619"/>
                  <a:ext cx="20" cy="5"/>
                </a:xfrm>
                <a:custGeom>
                  <a:avLst/>
                  <a:gdLst>
                    <a:gd name="T0" fmla="*/ 56 w 60"/>
                    <a:gd name="T1" fmla="*/ 4 h 15"/>
                    <a:gd name="T2" fmla="*/ 60 w 60"/>
                    <a:gd name="T3" fmla="*/ 7 h 15"/>
                    <a:gd name="T4" fmla="*/ 48 w 60"/>
                    <a:gd name="T5" fmla="*/ 12 h 15"/>
                    <a:gd name="T6" fmla="*/ 37 w 60"/>
                    <a:gd name="T7" fmla="*/ 15 h 15"/>
                    <a:gd name="T8" fmla="*/ 35 w 60"/>
                    <a:gd name="T9" fmla="*/ 12 h 15"/>
                    <a:gd name="T10" fmla="*/ 5 w 60"/>
                    <a:gd name="T11" fmla="*/ 15 h 15"/>
                    <a:gd name="T12" fmla="*/ 0 w 60"/>
                    <a:gd name="T13" fmla="*/ 12 h 15"/>
                    <a:gd name="T14" fmla="*/ 0 w 60"/>
                    <a:gd name="T15" fmla="*/ 9 h 15"/>
                    <a:gd name="T16" fmla="*/ 10 w 60"/>
                    <a:gd name="T17" fmla="*/ 5 h 15"/>
                    <a:gd name="T18" fmla="*/ 37 w 60"/>
                    <a:gd name="T19" fmla="*/ 0 h 15"/>
                    <a:gd name="T20" fmla="*/ 54 w 60"/>
                    <a:gd name="T21" fmla="*/ 1 h 15"/>
                    <a:gd name="T22" fmla="*/ 56 w 60"/>
                    <a:gd name="T23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15">
                      <a:moveTo>
                        <a:pt x="56" y="4"/>
                      </a:moveTo>
                      <a:lnTo>
                        <a:pt x="60" y="7"/>
                      </a:lnTo>
                      <a:lnTo>
                        <a:pt x="48" y="12"/>
                      </a:lnTo>
                      <a:lnTo>
                        <a:pt x="37" y="15"/>
                      </a:lnTo>
                      <a:lnTo>
                        <a:pt x="35" y="12"/>
                      </a:lnTo>
                      <a:lnTo>
                        <a:pt x="5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0" y="5"/>
                      </a:lnTo>
                      <a:lnTo>
                        <a:pt x="37" y="0"/>
                      </a:lnTo>
                      <a:lnTo>
                        <a:pt x="54" y="1"/>
                      </a:lnTo>
                      <a:lnTo>
                        <a:pt x="5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2" name="Freeform 16"/>
                <p:cNvSpPr>
                  <a:spLocks/>
                </p:cNvSpPr>
                <p:nvPr/>
              </p:nvSpPr>
              <p:spPr bwMode="auto">
                <a:xfrm>
                  <a:off x="5035" y="2623"/>
                  <a:ext cx="20" cy="7"/>
                </a:xfrm>
                <a:custGeom>
                  <a:avLst/>
                  <a:gdLst>
                    <a:gd name="T0" fmla="*/ 58 w 60"/>
                    <a:gd name="T1" fmla="*/ 14 h 22"/>
                    <a:gd name="T2" fmla="*/ 60 w 60"/>
                    <a:gd name="T3" fmla="*/ 18 h 22"/>
                    <a:gd name="T4" fmla="*/ 57 w 60"/>
                    <a:gd name="T5" fmla="*/ 22 h 22"/>
                    <a:gd name="T6" fmla="*/ 1 w 60"/>
                    <a:gd name="T7" fmla="*/ 7 h 22"/>
                    <a:gd name="T8" fmla="*/ 0 w 60"/>
                    <a:gd name="T9" fmla="*/ 4 h 22"/>
                    <a:gd name="T10" fmla="*/ 1 w 60"/>
                    <a:gd name="T11" fmla="*/ 0 h 22"/>
                    <a:gd name="T12" fmla="*/ 50 w 60"/>
                    <a:gd name="T13" fmla="*/ 10 h 22"/>
                    <a:gd name="T14" fmla="*/ 58 w 60"/>
                    <a:gd name="T15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0" h="22">
                      <a:moveTo>
                        <a:pt x="58" y="14"/>
                      </a:moveTo>
                      <a:lnTo>
                        <a:pt x="60" y="18"/>
                      </a:lnTo>
                      <a:lnTo>
                        <a:pt x="57" y="22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50" y="10"/>
                      </a:lnTo>
                      <a:lnTo>
                        <a:pt x="5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3" name="Freeform 17"/>
                <p:cNvSpPr>
                  <a:spLocks/>
                </p:cNvSpPr>
                <p:nvPr/>
              </p:nvSpPr>
              <p:spPr bwMode="auto">
                <a:xfrm>
                  <a:off x="5070" y="2625"/>
                  <a:ext cx="20" cy="10"/>
                </a:xfrm>
                <a:custGeom>
                  <a:avLst/>
                  <a:gdLst>
                    <a:gd name="T0" fmla="*/ 60 w 60"/>
                    <a:gd name="T1" fmla="*/ 8 h 30"/>
                    <a:gd name="T2" fmla="*/ 10 w 60"/>
                    <a:gd name="T3" fmla="*/ 26 h 30"/>
                    <a:gd name="T4" fmla="*/ 6 w 60"/>
                    <a:gd name="T5" fmla="*/ 30 h 30"/>
                    <a:gd name="T6" fmla="*/ 0 w 60"/>
                    <a:gd name="T7" fmla="*/ 30 h 30"/>
                    <a:gd name="T8" fmla="*/ 0 w 60"/>
                    <a:gd name="T9" fmla="*/ 26 h 30"/>
                    <a:gd name="T10" fmla="*/ 24 w 60"/>
                    <a:gd name="T11" fmla="*/ 8 h 30"/>
                    <a:gd name="T12" fmla="*/ 47 w 60"/>
                    <a:gd name="T13" fmla="*/ 0 h 30"/>
                    <a:gd name="T14" fmla="*/ 60 w 60"/>
                    <a:gd name="T15" fmla="*/ 2 h 30"/>
                    <a:gd name="T16" fmla="*/ 60 w 60"/>
                    <a:gd name="T17" fmla="*/ 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30">
                      <a:moveTo>
                        <a:pt x="60" y="8"/>
                      </a:moveTo>
                      <a:lnTo>
                        <a:pt x="10" y="26"/>
                      </a:lnTo>
                      <a:lnTo>
                        <a:pt x="6" y="30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24" y="8"/>
                      </a:lnTo>
                      <a:lnTo>
                        <a:pt x="47" y="0"/>
                      </a:lnTo>
                      <a:lnTo>
                        <a:pt x="60" y="2"/>
                      </a:lnTo>
                      <a:lnTo>
                        <a:pt x="6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4" name="Freeform 18"/>
                <p:cNvSpPr>
                  <a:spLocks/>
                </p:cNvSpPr>
                <p:nvPr/>
              </p:nvSpPr>
              <p:spPr bwMode="auto">
                <a:xfrm>
                  <a:off x="5004" y="2626"/>
                  <a:ext cx="21" cy="7"/>
                </a:xfrm>
                <a:custGeom>
                  <a:avLst/>
                  <a:gdLst>
                    <a:gd name="T0" fmla="*/ 60 w 61"/>
                    <a:gd name="T1" fmla="*/ 2 h 22"/>
                    <a:gd name="T2" fmla="*/ 61 w 61"/>
                    <a:gd name="T3" fmla="*/ 4 h 22"/>
                    <a:gd name="T4" fmla="*/ 61 w 61"/>
                    <a:gd name="T5" fmla="*/ 8 h 22"/>
                    <a:gd name="T6" fmla="*/ 39 w 61"/>
                    <a:gd name="T7" fmla="*/ 15 h 22"/>
                    <a:gd name="T8" fmla="*/ 15 w 61"/>
                    <a:gd name="T9" fmla="*/ 17 h 22"/>
                    <a:gd name="T10" fmla="*/ 11 w 61"/>
                    <a:gd name="T11" fmla="*/ 22 h 22"/>
                    <a:gd name="T12" fmla="*/ 4 w 61"/>
                    <a:gd name="T13" fmla="*/ 20 h 22"/>
                    <a:gd name="T14" fmla="*/ 0 w 61"/>
                    <a:gd name="T15" fmla="*/ 20 h 22"/>
                    <a:gd name="T16" fmla="*/ 1 w 61"/>
                    <a:gd name="T17" fmla="*/ 15 h 22"/>
                    <a:gd name="T18" fmla="*/ 16 w 61"/>
                    <a:gd name="T19" fmla="*/ 4 h 22"/>
                    <a:gd name="T20" fmla="*/ 36 w 61"/>
                    <a:gd name="T21" fmla="*/ 0 h 22"/>
                    <a:gd name="T22" fmla="*/ 57 w 61"/>
                    <a:gd name="T23" fmla="*/ 2 h 22"/>
                    <a:gd name="T24" fmla="*/ 60 w 61"/>
                    <a:gd name="T25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" h="22">
                      <a:moveTo>
                        <a:pt x="60" y="2"/>
                      </a:moveTo>
                      <a:lnTo>
                        <a:pt x="61" y="4"/>
                      </a:lnTo>
                      <a:lnTo>
                        <a:pt x="61" y="8"/>
                      </a:lnTo>
                      <a:lnTo>
                        <a:pt x="39" y="15"/>
                      </a:lnTo>
                      <a:lnTo>
                        <a:pt x="15" y="17"/>
                      </a:lnTo>
                      <a:lnTo>
                        <a:pt x="11" y="22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1" y="15"/>
                      </a:lnTo>
                      <a:lnTo>
                        <a:pt x="16" y="4"/>
                      </a:lnTo>
                      <a:lnTo>
                        <a:pt x="36" y="0"/>
                      </a:lnTo>
                      <a:lnTo>
                        <a:pt x="57" y="2"/>
                      </a:lnTo>
                      <a:lnTo>
                        <a:pt x="6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5" name="Freeform 19"/>
                <p:cNvSpPr>
                  <a:spLocks/>
                </p:cNvSpPr>
                <p:nvPr/>
              </p:nvSpPr>
              <p:spPr bwMode="auto">
                <a:xfrm>
                  <a:off x="4833" y="2628"/>
                  <a:ext cx="21" cy="9"/>
                </a:xfrm>
                <a:custGeom>
                  <a:avLst/>
                  <a:gdLst>
                    <a:gd name="T0" fmla="*/ 62 w 62"/>
                    <a:gd name="T1" fmla="*/ 1 h 26"/>
                    <a:gd name="T2" fmla="*/ 62 w 62"/>
                    <a:gd name="T3" fmla="*/ 5 h 26"/>
                    <a:gd name="T4" fmla="*/ 30 w 62"/>
                    <a:gd name="T5" fmla="*/ 19 h 26"/>
                    <a:gd name="T6" fmla="*/ 27 w 62"/>
                    <a:gd name="T7" fmla="*/ 23 h 26"/>
                    <a:gd name="T8" fmla="*/ 23 w 62"/>
                    <a:gd name="T9" fmla="*/ 20 h 26"/>
                    <a:gd name="T10" fmla="*/ 8 w 62"/>
                    <a:gd name="T11" fmla="*/ 26 h 26"/>
                    <a:gd name="T12" fmla="*/ 3 w 62"/>
                    <a:gd name="T13" fmla="*/ 26 h 26"/>
                    <a:gd name="T14" fmla="*/ 0 w 62"/>
                    <a:gd name="T15" fmla="*/ 21 h 26"/>
                    <a:gd name="T16" fmla="*/ 14 w 62"/>
                    <a:gd name="T17" fmla="*/ 13 h 26"/>
                    <a:gd name="T18" fmla="*/ 52 w 62"/>
                    <a:gd name="T19" fmla="*/ 0 h 26"/>
                    <a:gd name="T20" fmla="*/ 61 w 62"/>
                    <a:gd name="T21" fmla="*/ 0 h 26"/>
                    <a:gd name="T22" fmla="*/ 62 w 62"/>
                    <a:gd name="T2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" h="26">
                      <a:moveTo>
                        <a:pt x="62" y="1"/>
                      </a:moveTo>
                      <a:lnTo>
                        <a:pt x="62" y="5"/>
                      </a:lnTo>
                      <a:lnTo>
                        <a:pt x="30" y="19"/>
                      </a:lnTo>
                      <a:lnTo>
                        <a:pt x="27" y="23"/>
                      </a:lnTo>
                      <a:lnTo>
                        <a:pt x="23" y="20"/>
                      </a:lnTo>
                      <a:lnTo>
                        <a:pt x="8" y="26"/>
                      </a:lnTo>
                      <a:lnTo>
                        <a:pt x="3" y="26"/>
                      </a:lnTo>
                      <a:lnTo>
                        <a:pt x="0" y="21"/>
                      </a:lnTo>
                      <a:lnTo>
                        <a:pt x="14" y="13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6" name="Freeform 20"/>
                <p:cNvSpPr>
                  <a:spLocks/>
                </p:cNvSpPr>
                <p:nvPr/>
              </p:nvSpPr>
              <p:spPr bwMode="auto">
                <a:xfrm>
                  <a:off x="4928" y="2630"/>
                  <a:ext cx="23" cy="10"/>
                </a:xfrm>
                <a:custGeom>
                  <a:avLst/>
                  <a:gdLst>
                    <a:gd name="T0" fmla="*/ 69 w 69"/>
                    <a:gd name="T1" fmla="*/ 4 h 29"/>
                    <a:gd name="T2" fmla="*/ 68 w 69"/>
                    <a:gd name="T3" fmla="*/ 11 h 29"/>
                    <a:gd name="T4" fmla="*/ 68 w 69"/>
                    <a:gd name="T5" fmla="*/ 14 h 29"/>
                    <a:gd name="T6" fmla="*/ 4 w 69"/>
                    <a:gd name="T7" fmla="*/ 29 h 29"/>
                    <a:gd name="T8" fmla="*/ 1 w 69"/>
                    <a:gd name="T9" fmla="*/ 29 h 29"/>
                    <a:gd name="T10" fmla="*/ 0 w 69"/>
                    <a:gd name="T11" fmla="*/ 27 h 29"/>
                    <a:gd name="T12" fmla="*/ 0 w 69"/>
                    <a:gd name="T13" fmla="*/ 22 h 29"/>
                    <a:gd name="T14" fmla="*/ 63 w 69"/>
                    <a:gd name="T15" fmla="*/ 0 h 29"/>
                    <a:gd name="T16" fmla="*/ 66 w 69"/>
                    <a:gd name="T17" fmla="*/ 1 h 29"/>
                    <a:gd name="T18" fmla="*/ 69 w 69"/>
                    <a:gd name="T19" fmla="*/ 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9">
                      <a:moveTo>
                        <a:pt x="69" y="4"/>
                      </a:moveTo>
                      <a:lnTo>
                        <a:pt x="68" y="11"/>
                      </a:lnTo>
                      <a:lnTo>
                        <a:pt x="68" y="14"/>
                      </a:lnTo>
                      <a:lnTo>
                        <a:pt x="4" y="29"/>
                      </a:lnTo>
                      <a:lnTo>
                        <a:pt x="1" y="29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63" y="0"/>
                      </a:lnTo>
                      <a:lnTo>
                        <a:pt x="66" y="1"/>
                      </a:lnTo>
                      <a:lnTo>
                        <a:pt x="6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7" name="Freeform 21"/>
                <p:cNvSpPr>
                  <a:spLocks/>
                </p:cNvSpPr>
                <p:nvPr/>
              </p:nvSpPr>
              <p:spPr bwMode="auto">
                <a:xfrm>
                  <a:off x="4983" y="2633"/>
                  <a:ext cx="19" cy="10"/>
                </a:xfrm>
                <a:custGeom>
                  <a:avLst/>
                  <a:gdLst>
                    <a:gd name="T0" fmla="*/ 40 w 57"/>
                    <a:gd name="T1" fmla="*/ 19 h 31"/>
                    <a:gd name="T2" fmla="*/ 51 w 57"/>
                    <a:gd name="T3" fmla="*/ 22 h 31"/>
                    <a:gd name="T4" fmla="*/ 56 w 57"/>
                    <a:gd name="T5" fmla="*/ 22 h 31"/>
                    <a:gd name="T6" fmla="*/ 57 w 57"/>
                    <a:gd name="T7" fmla="*/ 24 h 31"/>
                    <a:gd name="T8" fmla="*/ 57 w 57"/>
                    <a:gd name="T9" fmla="*/ 28 h 31"/>
                    <a:gd name="T10" fmla="*/ 43 w 57"/>
                    <a:gd name="T11" fmla="*/ 31 h 31"/>
                    <a:gd name="T12" fmla="*/ 5 w 57"/>
                    <a:gd name="T13" fmla="*/ 14 h 31"/>
                    <a:gd name="T14" fmla="*/ 0 w 57"/>
                    <a:gd name="T15" fmla="*/ 8 h 31"/>
                    <a:gd name="T16" fmla="*/ 5 w 57"/>
                    <a:gd name="T17" fmla="*/ 0 h 31"/>
                    <a:gd name="T18" fmla="*/ 12 w 57"/>
                    <a:gd name="T19" fmla="*/ 0 h 31"/>
                    <a:gd name="T20" fmla="*/ 40 w 57"/>
                    <a:gd name="T21" fmla="*/ 1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1">
                      <a:moveTo>
                        <a:pt x="40" y="19"/>
                      </a:moveTo>
                      <a:lnTo>
                        <a:pt x="51" y="22"/>
                      </a:lnTo>
                      <a:lnTo>
                        <a:pt x="56" y="22"/>
                      </a:lnTo>
                      <a:lnTo>
                        <a:pt x="57" y="24"/>
                      </a:lnTo>
                      <a:lnTo>
                        <a:pt x="57" y="28"/>
                      </a:lnTo>
                      <a:lnTo>
                        <a:pt x="43" y="31"/>
                      </a:lnTo>
                      <a:lnTo>
                        <a:pt x="5" y="14"/>
                      </a:lnTo>
                      <a:lnTo>
                        <a:pt x="0" y="8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8" name="Freeform 22"/>
                <p:cNvSpPr>
                  <a:spLocks/>
                </p:cNvSpPr>
                <p:nvPr/>
              </p:nvSpPr>
              <p:spPr bwMode="auto">
                <a:xfrm>
                  <a:off x="4781" y="2635"/>
                  <a:ext cx="23" cy="6"/>
                </a:xfrm>
                <a:custGeom>
                  <a:avLst/>
                  <a:gdLst>
                    <a:gd name="T0" fmla="*/ 69 w 69"/>
                    <a:gd name="T1" fmla="*/ 8 h 16"/>
                    <a:gd name="T2" fmla="*/ 4 w 69"/>
                    <a:gd name="T3" fmla="*/ 16 h 16"/>
                    <a:gd name="T4" fmla="*/ 0 w 69"/>
                    <a:gd name="T5" fmla="*/ 13 h 16"/>
                    <a:gd name="T6" fmla="*/ 0 w 69"/>
                    <a:gd name="T7" fmla="*/ 6 h 16"/>
                    <a:gd name="T8" fmla="*/ 39 w 69"/>
                    <a:gd name="T9" fmla="*/ 0 h 16"/>
                    <a:gd name="T10" fmla="*/ 65 w 69"/>
                    <a:gd name="T11" fmla="*/ 2 h 16"/>
                    <a:gd name="T12" fmla="*/ 69 w 69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16">
                      <a:moveTo>
                        <a:pt x="69" y="8"/>
                      </a:move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0" y="6"/>
                      </a:lnTo>
                      <a:lnTo>
                        <a:pt x="39" y="0"/>
                      </a:lnTo>
                      <a:lnTo>
                        <a:pt x="65" y="2"/>
                      </a:lnTo>
                      <a:lnTo>
                        <a:pt x="69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39" name="Freeform 23"/>
                <p:cNvSpPr>
                  <a:spLocks/>
                </p:cNvSpPr>
                <p:nvPr/>
              </p:nvSpPr>
              <p:spPr bwMode="auto">
                <a:xfrm>
                  <a:off x="4888" y="2640"/>
                  <a:ext cx="19" cy="7"/>
                </a:xfrm>
                <a:custGeom>
                  <a:avLst/>
                  <a:gdLst>
                    <a:gd name="T0" fmla="*/ 57 w 57"/>
                    <a:gd name="T1" fmla="*/ 4 h 21"/>
                    <a:gd name="T2" fmla="*/ 7 w 57"/>
                    <a:gd name="T3" fmla="*/ 21 h 21"/>
                    <a:gd name="T4" fmla="*/ 1 w 57"/>
                    <a:gd name="T5" fmla="*/ 20 h 21"/>
                    <a:gd name="T6" fmla="*/ 0 w 57"/>
                    <a:gd name="T7" fmla="*/ 18 h 21"/>
                    <a:gd name="T8" fmla="*/ 9 w 57"/>
                    <a:gd name="T9" fmla="*/ 11 h 21"/>
                    <a:gd name="T10" fmla="*/ 55 w 57"/>
                    <a:gd name="T11" fmla="*/ 0 h 21"/>
                    <a:gd name="T12" fmla="*/ 57 w 57"/>
                    <a:gd name="T13" fmla="*/ 3 h 21"/>
                    <a:gd name="T14" fmla="*/ 57 w 57"/>
                    <a:gd name="T15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21">
                      <a:moveTo>
                        <a:pt x="57" y="4"/>
                      </a:moveTo>
                      <a:lnTo>
                        <a:pt x="7" y="21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9" y="11"/>
                      </a:lnTo>
                      <a:lnTo>
                        <a:pt x="55" y="0"/>
                      </a:lnTo>
                      <a:lnTo>
                        <a:pt x="57" y="3"/>
                      </a:lnTo>
                      <a:lnTo>
                        <a:pt x="5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0" name="Freeform 24"/>
                <p:cNvSpPr>
                  <a:spLocks/>
                </p:cNvSpPr>
                <p:nvPr/>
              </p:nvSpPr>
              <p:spPr bwMode="auto">
                <a:xfrm>
                  <a:off x="5031" y="2648"/>
                  <a:ext cx="18" cy="10"/>
                </a:xfrm>
                <a:custGeom>
                  <a:avLst/>
                  <a:gdLst>
                    <a:gd name="T0" fmla="*/ 55 w 55"/>
                    <a:gd name="T1" fmla="*/ 7 h 30"/>
                    <a:gd name="T2" fmla="*/ 36 w 55"/>
                    <a:gd name="T3" fmla="*/ 21 h 30"/>
                    <a:gd name="T4" fmla="*/ 3 w 55"/>
                    <a:gd name="T5" fmla="*/ 30 h 30"/>
                    <a:gd name="T6" fmla="*/ 0 w 55"/>
                    <a:gd name="T7" fmla="*/ 30 h 30"/>
                    <a:gd name="T8" fmla="*/ 0 w 55"/>
                    <a:gd name="T9" fmla="*/ 26 h 30"/>
                    <a:gd name="T10" fmla="*/ 16 w 55"/>
                    <a:gd name="T11" fmla="*/ 16 h 30"/>
                    <a:gd name="T12" fmla="*/ 54 w 55"/>
                    <a:gd name="T13" fmla="*/ 0 h 30"/>
                    <a:gd name="T14" fmla="*/ 55 w 55"/>
                    <a:gd name="T15" fmla="*/ 3 h 30"/>
                    <a:gd name="T16" fmla="*/ 55 w 55"/>
                    <a:gd name="T17" fmla="*/ 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30">
                      <a:moveTo>
                        <a:pt x="55" y="7"/>
                      </a:moveTo>
                      <a:lnTo>
                        <a:pt x="36" y="21"/>
                      </a:lnTo>
                      <a:lnTo>
                        <a:pt x="3" y="30"/>
                      </a:lnTo>
                      <a:lnTo>
                        <a:pt x="0" y="30"/>
                      </a:lnTo>
                      <a:lnTo>
                        <a:pt x="0" y="26"/>
                      </a:lnTo>
                      <a:lnTo>
                        <a:pt x="16" y="16"/>
                      </a:lnTo>
                      <a:lnTo>
                        <a:pt x="54" y="0"/>
                      </a:lnTo>
                      <a:lnTo>
                        <a:pt x="55" y="3"/>
                      </a:lnTo>
                      <a:lnTo>
                        <a:pt x="5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1" name="Freeform 25"/>
                <p:cNvSpPr>
                  <a:spLocks/>
                </p:cNvSpPr>
                <p:nvPr/>
              </p:nvSpPr>
              <p:spPr bwMode="auto">
                <a:xfrm>
                  <a:off x="5074" y="2650"/>
                  <a:ext cx="21" cy="5"/>
                </a:xfrm>
                <a:custGeom>
                  <a:avLst/>
                  <a:gdLst>
                    <a:gd name="T0" fmla="*/ 62 w 63"/>
                    <a:gd name="T1" fmla="*/ 6 h 13"/>
                    <a:gd name="T2" fmla="*/ 63 w 63"/>
                    <a:gd name="T3" fmla="*/ 8 h 13"/>
                    <a:gd name="T4" fmla="*/ 55 w 63"/>
                    <a:gd name="T5" fmla="*/ 12 h 13"/>
                    <a:gd name="T6" fmla="*/ 13 w 63"/>
                    <a:gd name="T7" fmla="*/ 9 h 13"/>
                    <a:gd name="T8" fmla="*/ 9 w 63"/>
                    <a:gd name="T9" fmla="*/ 13 h 13"/>
                    <a:gd name="T10" fmla="*/ 0 w 63"/>
                    <a:gd name="T11" fmla="*/ 6 h 13"/>
                    <a:gd name="T12" fmla="*/ 1 w 63"/>
                    <a:gd name="T13" fmla="*/ 0 h 13"/>
                    <a:gd name="T14" fmla="*/ 62 w 63"/>
                    <a:gd name="T15" fmla="*/ 3 h 13"/>
                    <a:gd name="T16" fmla="*/ 62 w 63"/>
                    <a:gd name="T17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13">
                      <a:moveTo>
                        <a:pt x="62" y="6"/>
                      </a:moveTo>
                      <a:lnTo>
                        <a:pt x="63" y="8"/>
                      </a:lnTo>
                      <a:lnTo>
                        <a:pt x="55" y="12"/>
                      </a:lnTo>
                      <a:lnTo>
                        <a:pt x="13" y="9"/>
                      </a:lnTo>
                      <a:lnTo>
                        <a:pt x="9" y="13"/>
                      </a:ln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62" y="3"/>
                      </a:lnTo>
                      <a:lnTo>
                        <a:pt x="6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2" name="Freeform 26"/>
                <p:cNvSpPr>
                  <a:spLocks/>
                </p:cNvSpPr>
                <p:nvPr/>
              </p:nvSpPr>
              <p:spPr bwMode="auto">
                <a:xfrm>
                  <a:off x="5000" y="2653"/>
                  <a:ext cx="21" cy="8"/>
                </a:xfrm>
                <a:custGeom>
                  <a:avLst/>
                  <a:gdLst>
                    <a:gd name="T0" fmla="*/ 63 w 63"/>
                    <a:gd name="T1" fmla="*/ 5 h 24"/>
                    <a:gd name="T2" fmla="*/ 63 w 63"/>
                    <a:gd name="T3" fmla="*/ 9 h 24"/>
                    <a:gd name="T4" fmla="*/ 2 w 63"/>
                    <a:gd name="T5" fmla="*/ 24 h 24"/>
                    <a:gd name="T6" fmla="*/ 0 w 63"/>
                    <a:gd name="T7" fmla="*/ 24 h 24"/>
                    <a:gd name="T8" fmla="*/ 0 w 63"/>
                    <a:gd name="T9" fmla="*/ 19 h 24"/>
                    <a:gd name="T10" fmla="*/ 20 w 63"/>
                    <a:gd name="T11" fmla="*/ 6 h 24"/>
                    <a:gd name="T12" fmla="*/ 43 w 63"/>
                    <a:gd name="T13" fmla="*/ 0 h 24"/>
                    <a:gd name="T14" fmla="*/ 53 w 63"/>
                    <a:gd name="T15" fmla="*/ 5 h 24"/>
                    <a:gd name="T16" fmla="*/ 63 w 63"/>
                    <a:gd name="T1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" h="24">
                      <a:moveTo>
                        <a:pt x="63" y="5"/>
                      </a:moveTo>
                      <a:lnTo>
                        <a:pt x="63" y="9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20" y="6"/>
                      </a:lnTo>
                      <a:lnTo>
                        <a:pt x="43" y="0"/>
                      </a:lnTo>
                      <a:lnTo>
                        <a:pt x="53" y="5"/>
                      </a:lnTo>
                      <a:lnTo>
                        <a:pt x="6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3" name="Freeform 27"/>
                <p:cNvSpPr>
                  <a:spLocks/>
                </p:cNvSpPr>
                <p:nvPr/>
              </p:nvSpPr>
              <p:spPr bwMode="auto">
                <a:xfrm>
                  <a:off x="4972" y="2655"/>
                  <a:ext cx="21" cy="7"/>
                </a:xfrm>
                <a:custGeom>
                  <a:avLst/>
                  <a:gdLst>
                    <a:gd name="T0" fmla="*/ 65 w 65"/>
                    <a:gd name="T1" fmla="*/ 2 h 23"/>
                    <a:gd name="T2" fmla="*/ 65 w 65"/>
                    <a:gd name="T3" fmla="*/ 5 h 23"/>
                    <a:gd name="T4" fmla="*/ 26 w 65"/>
                    <a:gd name="T5" fmla="*/ 15 h 23"/>
                    <a:gd name="T6" fmla="*/ 25 w 65"/>
                    <a:gd name="T7" fmla="*/ 16 h 23"/>
                    <a:gd name="T8" fmla="*/ 25 w 65"/>
                    <a:gd name="T9" fmla="*/ 20 h 23"/>
                    <a:gd name="T10" fmla="*/ 2 w 65"/>
                    <a:gd name="T11" fmla="*/ 23 h 23"/>
                    <a:gd name="T12" fmla="*/ 0 w 65"/>
                    <a:gd name="T13" fmla="*/ 23 h 23"/>
                    <a:gd name="T14" fmla="*/ 15 w 65"/>
                    <a:gd name="T15" fmla="*/ 12 h 23"/>
                    <a:gd name="T16" fmla="*/ 54 w 65"/>
                    <a:gd name="T17" fmla="*/ 0 h 23"/>
                    <a:gd name="T18" fmla="*/ 64 w 65"/>
                    <a:gd name="T19" fmla="*/ 1 h 23"/>
                    <a:gd name="T20" fmla="*/ 65 w 65"/>
                    <a:gd name="T2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23">
                      <a:moveTo>
                        <a:pt x="65" y="2"/>
                      </a:moveTo>
                      <a:lnTo>
                        <a:pt x="65" y="5"/>
                      </a:lnTo>
                      <a:lnTo>
                        <a:pt x="26" y="15"/>
                      </a:lnTo>
                      <a:lnTo>
                        <a:pt x="25" y="16"/>
                      </a:lnTo>
                      <a:lnTo>
                        <a:pt x="25" y="20"/>
                      </a:lnTo>
                      <a:lnTo>
                        <a:pt x="2" y="23"/>
                      </a:lnTo>
                      <a:lnTo>
                        <a:pt x="0" y="23"/>
                      </a:lnTo>
                      <a:lnTo>
                        <a:pt x="15" y="12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6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4" name="Freeform 28"/>
                <p:cNvSpPr>
                  <a:spLocks/>
                </p:cNvSpPr>
                <p:nvPr/>
              </p:nvSpPr>
              <p:spPr bwMode="auto">
                <a:xfrm>
                  <a:off x="4762" y="2659"/>
                  <a:ext cx="22" cy="10"/>
                </a:xfrm>
                <a:custGeom>
                  <a:avLst/>
                  <a:gdLst>
                    <a:gd name="T0" fmla="*/ 65 w 65"/>
                    <a:gd name="T1" fmla="*/ 5 h 29"/>
                    <a:gd name="T2" fmla="*/ 15 w 65"/>
                    <a:gd name="T3" fmla="*/ 24 h 29"/>
                    <a:gd name="T4" fmla="*/ 7 w 65"/>
                    <a:gd name="T5" fmla="*/ 29 h 29"/>
                    <a:gd name="T6" fmla="*/ 0 w 65"/>
                    <a:gd name="T7" fmla="*/ 29 h 29"/>
                    <a:gd name="T8" fmla="*/ 19 w 65"/>
                    <a:gd name="T9" fmla="*/ 14 h 29"/>
                    <a:gd name="T10" fmla="*/ 60 w 65"/>
                    <a:gd name="T11" fmla="*/ 0 h 29"/>
                    <a:gd name="T12" fmla="*/ 65 w 65"/>
                    <a:gd name="T13" fmla="*/ 0 h 29"/>
                    <a:gd name="T14" fmla="*/ 65 w 65"/>
                    <a:gd name="T15" fmla="*/ 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5" h="29">
                      <a:moveTo>
                        <a:pt x="65" y="5"/>
                      </a:moveTo>
                      <a:lnTo>
                        <a:pt x="15" y="24"/>
                      </a:lnTo>
                      <a:lnTo>
                        <a:pt x="7" y="29"/>
                      </a:lnTo>
                      <a:lnTo>
                        <a:pt x="0" y="29"/>
                      </a:lnTo>
                      <a:lnTo>
                        <a:pt x="19" y="14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6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5" name="Freeform 29"/>
                <p:cNvSpPr>
                  <a:spLocks/>
                </p:cNvSpPr>
                <p:nvPr/>
              </p:nvSpPr>
              <p:spPr bwMode="auto">
                <a:xfrm>
                  <a:off x="4929" y="2659"/>
                  <a:ext cx="23" cy="8"/>
                </a:xfrm>
                <a:custGeom>
                  <a:avLst/>
                  <a:gdLst>
                    <a:gd name="T0" fmla="*/ 58 w 69"/>
                    <a:gd name="T1" fmla="*/ 2 h 23"/>
                    <a:gd name="T2" fmla="*/ 67 w 69"/>
                    <a:gd name="T3" fmla="*/ 3 h 23"/>
                    <a:gd name="T4" fmla="*/ 69 w 69"/>
                    <a:gd name="T5" fmla="*/ 5 h 23"/>
                    <a:gd name="T6" fmla="*/ 60 w 69"/>
                    <a:gd name="T7" fmla="*/ 12 h 23"/>
                    <a:gd name="T8" fmla="*/ 22 w 69"/>
                    <a:gd name="T9" fmla="*/ 23 h 23"/>
                    <a:gd name="T10" fmla="*/ 0 w 69"/>
                    <a:gd name="T11" fmla="*/ 18 h 23"/>
                    <a:gd name="T12" fmla="*/ 0 w 69"/>
                    <a:gd name="T13" fmla="*/ 10 h 23"/>
                    <a:gd name="T14" fmla="*/ 11 w 69"/>
                    <a:gd name="T15" fmla="*/ 7 h 23"/>
                    <a:gd name="T16" fmla="*/ 49 w 69"/>
                    <a:gd name="T17" fmla="*/ 0 h 23"/>
                    <a:gd name="T18" fmla="*/ 58 w 69"/>
                    <a:gd name="T19" fmla="*/ 0 h 23"/>
                    <a:gd name="T20" fmla="*/ 58 w 69"/>
                    <a:gd name="T2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23">
                      <a:moveTo>
                        <a:pt x="58" y="2"/>
                      </a:moveTo>
                      <a:lnTo>
                        <a:pt x="67" y="3"/>
                      </a:lnTo>
                      <a:lnTo>
                        <a:pt x="69" y="5"/>
                      </a:lnTo>
                      <a:lnTo>
                        <a:pt x="60" y="12"/>
                      </a:lnTo>
                      <a:lnTo>
                        <a:pt x="22" y="23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11" y="7"/>
                      </a:lnTo>
                      <a:lnTo>
                        <a:pt x="49" y="0"/>
                      </a:lnTo>
                      <a:lnTo>
                        <a:pt x="58" y="0"/>
                      </a:lnTo>
                      <a:lnTo>
                        <a:pt x="5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6" name="Freeform 30"/>
                <p:cNvSpPr>
                  <a:spLocks/>
                </p:cNvSpPr>
                <p:nvPr/>
              </p:nvSpPr>
              <p:spPr bwMode="auto">
                <a:xfrm>
                  <a:off x="4827" y="2662"/>
                  <a:ext cx="23" cy="4"/>
                </a:xfrm>
                <a:custGeom>
                  <a:avLst/>
                  <a:gdLst>
                    <a:gd name="T0" fmla="*/ 67 w 67"/>
                    <a:gd name="T1" fmla="*/ 4 h 10"/>
                    <a:gd name="T2" fmla="*/ 67 w 67"/>
                    <a:gd name="T3" fmla="*/ 8 h 10"/>
                    <a:gd name="T4" fmla="*/ 18 w 67"/>
                    <a:gd name="T5" fmla="*/ 10 h 10"/>
                    <a:gd name="T6" fmla="*/ 2 w 67"/>
                    <a:gd name="T7" fmla="*/ 10 h 10"/>
                    <a:gd name="T8" fmla="*/ 0 w 67"/>
                    <a:gd name="T9" fmla="*/ 8 h 10"/>
                    <a:gd name="T10" fmla="*/ 0 w 67"/>
                    <a:gd name="T11" fmla="*/ 4 h 10"/>
                    <a:gd name="T12" fmla="*/ 18 w 67"/>
                    <a:gd name="T13" fmla="*/ 0 h 10"/>
                    <a:gd name="T14" fmla="*/ 65 w 67"/>
                    <a:gd name="T15" fmla="*/ 0 h 10"/>
                    <a:gd name="T16" fmla="*/ 67 w 67"/>
                    <a:gd name="T1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10">
                      <a:moveTo>
                        <a:pt x="67" y="4"/>
                      </a:moveTo>
                      <a:lnTo>
                        <a:pt x="67" y="8"/>
                      </a:lnTo>
                      <a:lnTo>
                        <a:pt x="18" y="10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18" y="0"/>
                      </a:lnTo>
                      <a:lnTo>
                        <a:pt x="65" y="0"/>
                      </a:lnTo>
                      <a:lnTo>
                        <a:pt x="67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7" name="Freeform 31"/>
                <p:cNvSpPr>
                  <a:spLocks/>
                </p:cNvSpPr>
                <p:nvPr/>
              </p:nvSpPr>
              <p:spPr bwMode="auto">
                <a:xfrm>
                  <a:off x="5048" y="2664"/>
                  <a:ext cx="16" cy="8"/>
                </a:xfrm>
                <a:custGeom>
                  <a:avLst/>
                  <a:gdLst>
                    <a:gd name="T0" fmla="*/ 49 w 49"/>
                    <a:gd name="T1" fmla="*/ 22 h 24"/>
                    <a:gd name="T2" fmla="*/ 49 w 49"/>
                    <a:gd name="T3" fmla="*/ 24 h 24"/>
                    <a:gd name="T4" fmla="*/ 37 w 49"/>
                    <a:gd name="T5" fmla="*/ 24 h 24"/>
                    <a:gd name="T6" fmla="*/ 4 w 49"/>
                    <a:gd name="T7" fmla="*/ 11 h 24"/>
                    <a:gd name="T8" fmla="*/ 3 w 49"/>
                    <a:gd name="T9" fmla="*/ 11 h 24"/>
                    <a:gd name="T10" fmla="*/ 0 w 49"/>
                    <a:gd name="T11" fmla="*/ 8 h 24"/>
                    <a:gd name="T12" fmla="*/ 2 w 49"/>
                    <a:gd name="T13" fmla="*/ 0 h 24"/>
                    <a:gd name="T14" fmla="*/ 48 w 49"/>
                    <a:gd name="T15" fmla="*/ 18 h 24"/>
                    <a:gd name="T16" fmla="*/ 49 w 49"/>
                    <a:gd name="T17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24">
                      <a:moveTo>
                        <a:pt x="49" y="22"/>
                      </a:moveTo>
                      <a:lnTo>
                        <a:pt x="49" y="24"/>
                      </a:lnTo>
                      <a:lnTo>
                        <a:pt x="37" y="24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48" y="18"/>
                      </a:lnTo>
                      <a:lnTo>
                        <a:pt x="4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8" name="Freeform 32"/>
                <p:cNvSpPr>
                  <a:spLocks/>
                </p:cNvSpPr>
                <p:nvPr/>
              </p:nvSpPr>
              <p:spPr bwMode="auto">
                <a:xfrm>
                  <a:off x="4711" y="2665"/>
                  <a:ext cx="20" cy="8"/>
                </a:xfrm>
                <a:custGeom>
                  <a:avLst/>
                  <a:gdLst>
                    <a:gd name="T0" fmla="*/ 59 w 59"/>
                    <a:gd name="T1" fmla="*/ 2 h 25"/>
                    <a:gd name="T2" fmla="*/ 59 w 59"/>
                    <a:gd name="T3" fmla="*/ 6 h 25"/>
                    <a:gd name="T4" fmla="*/ 47 w 59"/>
                    <a:gd name="T5" fmla="*/ 14 h 25"/>
                    <a:gd name="T6" fmla="*/ 12 w 59"/>
                    <a:gd name="T7" fmla="*/ 21 h 25"/>
                    <a:gd name="T8" fmla="*/ 8 w 59"/>
                    <a:gd name="T9" fmla="*/ 25 h 25"/>
                    <a:gd name="T10" fmla="*/ 3 w 59"/>
                    <a:gd name="T11" fmla="*/ 25 h 25"/>
                    <a:gd name="T12" fmla="*/ 0 w 59"/>
                    <a:gd name="T13" fmla="*/ 21 h 25"/>
                    <a:gd name="T14" fmla="*/ 0 w 59"/>
                    <a:gd name="T15" fmla="*/ 19 h 25"/>
                    <a:gd name="T16" fmla="*/ 41 w 59"/>
                    <a:gd name="T17" fmla="*/ 2 h 25"/>
                    <a:gd name="T18" fmla="*/ 52 w 59"/>
                    <a:gd name="T19" fmla="*/ 0 h 25"/>
                    <a:gd name="T20" fmla="*/ 59 w 59"/>
                    <a:gd name="T21" fmla="*/ 1 h 25"/>
                    <a:gd name="T22" fmla="*/ 59 w 59"/>
                    <a:gd name="T23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5">
                      <a:moveTo>
                        <a:pt x="59" y="2"/>
                      </a:moveTo>
                      <a:lnTo>
                        <a:pt x="59" y="6"/>
                      </a:lnTo>
                      <a:lnTo>
                        <a:pt x="47" y="14"/>
                      </a:lnTo>
                      <a:lnTo>
                        <a:pt x="12" y="21"/>
                      </a:lnTo>
                      <a:lnTo>
                        <a:pt x="8" y="25"/>
                      </a:lnTo>
                      <a:lnTo>
                        <a:pt x="3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41" y="2"/>
                      </a:lnTo>
                      <a:lnTo>
                        <a:pt x="52" y="0"/>
                      </a:lnTo>
                      <a:lnTo>
                        <a:pt x="59" y="1"/>
                      </a:lnTo>
                      <a:lnTo>
                        <a:pt x="5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49" name="Freeform 33"/>
                <p:cNvSpPr>
                  <a:spLocks/>
                </p:cNvSpPr>
                <p:nvPr/>
              </p:nvSpPr>
              <p:spPr bwMode="auto">
                <a:xfrm>
                  <a:off x="4786" y="2672"/>
                  <a:ext cx="21" cy="8"/>
                </a:xfrm>
                <a:custGeom>
                  <a:avLst/>
                  <a:gdLst>
                    <a:gd name="T0" fmla="*/ 5 w 62"/>
                    <a:gd name="T1" fmla="*/ 26 h 26"/>
                    <a:gd name="T2" fmla="*/ 3 w 62"/>
                    <a:gd name="T3" fmla="*/ 26 h 26"/>
                    <a:gd name="T4" fmla="*/ 0 w 62"/>
                    <a:gd name="T5" fmla="*/ 24 h 26"/>
                    <a:gd name="T6" fmla="*/ 2 w 62"/>
                    <a:gd name="T7" fmla="*/ 17 h 26"/>
                    <a:gd name="T8" fmla="*/ 39 w 62"/>
                    <a:gd name="T9" fmla="*/ 0 h 26"/>
                    <a:gd name="T10" fmla="*/ 62 w 62"/>
                    <a:gd name="T11" fmla="*/ 2 h 26"/>
                    <a:gd name="T12" fmla="*/ 5 w 62"/>
                    <a:gd name="T13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26">
                      <a:moveTo>
                        <a:pt x="5" y="26"/>
                      </a:moveTo>
                      <a:lnTo>
                        <a:pt x="3" y="26"/>
                      </a:lnTo>
                      <a:lnTo>
                        <a:pt x="0" y="24"/>
                      </a:lnTo>
                      <a:lnTo>
                        <a:pt x="2" y="17"/>
                      </a:lnTo>
                      <a:lnTo>
                        <a:pt x="39" y="0"/>
                      </a:lnTo>
                      <a:lnTo>
                        <a:pt x="62" y="2"/>
                      </a:lnTo>
                      <a:lnTo>
                        <a:pt x="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0" name="Freeform 34"/>
                <p:cNvSpPr>
                  <a:spLocks/>
                </p:cNvSpPr>
                <p:nvPr/>
              </p:nvSpPr>
              <p:spPr bwMode="auto">
                <a:xfrm>
                  <a:off x="5163" y="2672"/>
                  <a:ext cx="25" cy="5"/>
                </a:xfrm>
                <a:custGeom>
                  <a:avLst/>
                  <a:gdLst>
                    <a:gd name="T0" fmla="*/ 77 w 77"/>
                    <a:gd name="T1" fmla="*/ 8 h 16"/>
                    <a:gd name="T2" fmla="*/ 66 w 77"/>
                    <a:gd name="T3" fmla="*/ 14 h 16"/>
                    <a:gd name="T4" fmla="*/ 6 w 77"/>
                    <a:gd name="T5" fmla="*/ 16 h 16"/>
                    <a:gd name="T6" fmla="*/ 0 w 77"/>
                    <a:gd name="T7" fmla="*/ 14 h 16"/>
                    <a:gd name="T8" fmla="*/ 6 w 77"/>
                    <a:gd name="T9" fmla="*/ 8 h 16"/>
                    <a:gd name="T10" fmla="*/ 45 w 77"/>
                    <a:gd name="T11" fmla="*/ 0 h 16"/>
                    <a:gd name="T12" fmla="*/ 76 w 77"/>
                    <a:gd name="T13" fmla="*/ 4 h 16"/>
                    <a:gd name="T14" fmla="*/ 77 w 77"/>
                    <a:gd name="T15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16">
                      <a:moveTo>
                        <a:pt x="77" y="8"/>
                      </a:moveTo>
                      <a:lnTo>
                        <a:pt x="66" y="14"/>
                      </a:lnTo>
                      <a:lnTo>
                        <a:pt x="6" y="16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45" y="0"/>
                      </a:lnTo>
                      <a:lnTo>
                        <a:pt x="76" y="4"/>
                      </a:lnTo>
                      <a:lnTo>
                        <a:pt x="7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1" name="Freeform 35"/>
                <p:cNvSpPr>
                  <a:spLocks/>
                </p:cNvSpPr>
                <p:nvPr/>
              </p:nvSpPr>
              <p:spPr bwMode="auto">
                <a:xfrm>
                  <a:off x="4965" y="2677"/>
                  <a:ext cx="20" cy="9"/>
                </a:xfrm>
                <a:custGeom>
                  <a:avLst/>
                  <a:gdLst>
                    <a:gd name="T0" fmla="*/ 58 w 60"/>
                    <a:gd name="T1" fmla="*/ 13 h 27"/>
                    <a:gd name="T2" fmla="*/ 60 w 60"/>
                    <a:gd name="T3" fmla="*/ 18 h 27"/>
                    <a:gd name="T4" fmla="*/ 60 w 60"/>
                    <a:gd name="T5" fmla="*/ 22 h 27"/>
                    <a:gd name="T6" fmla="*/ 54 w 60"/>
                    <a:gd name="T7" fmla="*/ 27 h 27"/>
                    <a:gd name="T8" fmla="*/ 29 w 60"/>
                    <a:gd name="T9" fmla="*/ 24 h 27"/>
                    <a:gd name="T10" fmla="*/ 5 w 60"/>
                    <a:gd name="T11" fmla="*/ 12 h 27"/>
                    <a:gd name="T12" fmla="*/ 1 w 60"/>
                    <a:gd name="T13" fmla="*/ 8 h 27"/>
                    <a:gd name="T14" fmla="*/ 0 w 60"/>
                    <a:gd name="T15" fmla="*/ 8 h 27"/>
                    <a:gd name="T16" fmla="*/ 3 w 60"/>
                    <a:gd name="T17" fmla="*/ 0 h 27"/>
                    <a:gd name="T18" fmla="*/ 40 w 60"/>
                    <a:gd name="T19" fmla="*/ 13 h 27"/>
                    <a:gd name="T20" fmla="*/ 58 w 60"/>
                    <a:gd name="T21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27">
                      <a:moveTo>
                        <a:pt x="58" y="13"/>
                      </a:moveTo>
                      <a:lnTo>
                        <a:pt x="60" y="18"/>
                      </a:lnTo>
                      <a:lnTo>
                        <a:pt x="60" y="22"/>
                      </a:lnTo>
                      <a:lnTo>
                        <a:pt x="54" y="27"/>
                      </a:lnTo>
                      <a:lnTo>
                        <a:pt x="29" y="24"/>
                      </a:lnTo>
                      <a:lnTo>
                        <a:pt x="5" y="12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40" y="13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2" name="Freeform 36"/>
                <p:cNvSpPr>
                  <a:spLocks/>
                </p:cNvSpPr>
                <p:nvPr/>
              </p:nvSpPr>
              <p:spPr bwMode="auto">
                <a:xfrm>
                  <a:off x="4868" y="2678"/>
                  <a:ext cx="23" cy="15"/>
                </a:xfrm>
                <a:custGeom>
                  <a:avLst/>
                  <a:gdLst>
                    <a:gd name="T0" fmla="*/ 67 w 67"/>
                    <a:gd name="T1" fmla="*/ 5 h 44"/>
                    <a:gd name="T2" fmla="*/ 64 w 67"/>
                    <a:gd name="T3" fmla="*/ 10 h 44"/>
                    <a:gd name="T4" fmla="*/ 23 w 67"/>
                    <a:gd name="T5" fmla="*/ 34 h 44"/>
                    <a:gd name="T6" fmla="*/ 19 w 67"/>
                    <a:gd name="T7" fmla="*/ 40 h 44"/>
                    <a:gd name="T8" fmla="*/ 2 w 67"/>
                    <a:gd name="T9" fmla="*/ 44 h 44"/>
                    <a:gd name="T10" fmla="*/ 0 w 67"/>
                    <a:gd name="T11" fmla="*/ 44 h 44"/>
                    <a:gd name="T12" fmla="*/ 0 w 67"/>
                    <a:gd name="T13" fmla="*/ 42 h 44"/>
                    <a:gd name="T14" fmla="*/ 0 w 67"/>
                    <a:gd name="T15" fmla="*/ 40 h 44"/>
                    <a:gd name="T16" fmla="*/ 40 w 67"/>
                    <a:gd name="T17" fmla="*/ 8 h 44"/>
                    <a:gd name="T18" fmla="*/ 57 w 67"/>
                    <a:gd name="T19" fmla="*/ 0 h 44"/>
                    <a:gd name="T20" fmla="*/ 62 w 67"/>
                    <a:gd name="T21" fmla="*/ 0 h 44"/>
                    <a:gd name="T22" fmla="*/ 67 w 67"/>
                    <a:gd name="T23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44">
                      <a:moveTo>
                        <a:pt x="67" y="5"/>
                      </a:moveTo>
                      <a:lnTo>
                        <a:pt x="64" y="10"/>
                      </a:lnTo>
                      <a:lnTo>
                        <a:pt x="23" y="34"/>
                      </a:lnTo>
                      <a:lnTo>
                        <a:pt x="19" y="40"/>
                      </a:lnTo>
                      <a:lnTo>
                        <a:pt x="2" y="44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40" y="8"/>
                      </a:lnTo>
                      <a:lnTo>
                        <a:pt x="57" y="0"/>
                      </a:lnTo>
                      <a:lnTo>
                        <a:pt x="62" y="0"/>
                      </a:lnTo>
                      <a:lnTo>
                        <a:pt x="6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3" name="Freeform 37"/>
                <p:cNvSpPr>
                  <a:spLocks/>
                </p:cNvSpPr>
                <p:nvPr/>
              </p:nvSpPr>
              <p:spPr bwMode="auto">
                <a:xfrm>
                  <a:off x="4996" y="2681"/>
                  <a:ext cx="21" cy="4"/>
                </a:xfrm>
                <a:custGeom>
                  <a:avLst/>
                  <a:gdLst>
                    <a:gd name="T0" fmla="*/ 63 w 63"/>
                    <a:gd name="T1" fmla="*/ 12 h 12"/>
                    <a:gd name="T2" fmla="*/ 2 w 63"/>
                    <a:gd name="T3" fmla="*/ 10 h 12"/>
                    <a:gd name="T4" fmla="*/ 0 w 63"/>
                    <a:gd name="T5" fmla="*/ 8 h 12"/>
                    <a:gd name="T6" fmla="*/ 0 w 63"/>
                    <a:gd name="T7" fmla="*/ 3 h 12"/>
                    <a:gd name="T8" fmla="*/ 29 w 63"/>
                    <a:gd name="T9" fmla="*/ 0 h 12"/>
                    <a:gd name="T10" fmla="*/ 61 w 63"/>
                    <a:gd name="T11" fmla="*/ 6 h 12"/>
                    <a:gd name="T12" fmla="*/ 63 w 63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12">
                      <a:moveTo>
                        <a:pt x="63" y="12"/>
                      </a:move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29" y="0"/>
                      </a:lnTo>
                      <a:lnTo>
                        <a:pt x="61" y="6"/>
                      </a:lnTo>
                      <a:lnTo>
                        <a:pt x="6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4" name="Freeform 38"/>
                <p:cNvSpPr>
                  <a:spLocks/>
                </p:cNvSpPr>
                <p:nvPr/>
              </p:nvSpPr>
              <p:spPr bwMode="auto">
                <a:xfrm>
                  <a:off x="5207" y="2681"/>
                  <a:ext cx="19" cy="6"/>
                </a:xfrm>
                <a:custGeom>
                  <a:avLst/>
                  <a:gdLst>
                    <a:gd name="T0" fmla="*/ 56 w 58"/>
                    <a:gd name="T1" fmla="*/ 13 h 16"/>
                    <a:gd name="T2" fmla="*/ 47 w 58"/>
                    <a:gd name="T3" fmla="*/ 16 h 16"/>
                    <a:gd name="T4" fmla="*/ 2 w 58"/>
                    <a:gd name="T5" fmla="*/ 6 h 16"/>
                    <a:gd name="T6" fmla="*/ 0 w 58"/>
                    <a:gd name="T7" fmla="*/ 5 h 16"/>
                    <a:gd name="T8" fmla="*/ 4 w 58"/>
                    <a:gd name="T9" fmla="*/ 0 h 16"/>
                    <a:gd name="T10" fmla="*/ 58 w 58"/>
                    <a:gd name="T11" fmla="*/ 8 h 16"/>
                    <a:gd name="T12" fmla="*/ 56 w 58"/>
                    <a:gd name="T13" fmla="*/ 1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6">
                      <a:moveTo>
                        <a:pt x="56" y="13"/>
                      </a:moveTo>
                      <a:lnTo>
                        <a:pt x="47" y="16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58" y="8"/>
                      </a:lnTo>
                      <a:lnTo>
                        <a:pt x="5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5" name="Freeform 39"/>
                <p:cNvSpPr>
                  <a:spLocks/>
                </p:cNvSpPr>
                <p:nvPr/>
              </p:nvSpPr>
              <p:spPr bwMode="auto">
                <a:xfrm>
                  <a:off x="4927" y="2683"/>
                  <a:ext cx="19" cy="6"/>
                </a:xfrm>
                <a:custGeom>
                  <a:avLst/>
                  <a:gdLst>
                    <a:gd name="T0" fmla="*/ 58 w 58"/>
                    <a:gd name="T1" fmla="*/ 16 h 19"/>
                    <a:gd name="T2" fmla="*/ 58 w 58"/>
                    <a:gd name="T3" fmla="*/ 19 h 19"/>
                    <a:gd name="T4" fmla="*/ 1 w 58"/>
                    <a:gd name="T5" fmla="*/ 8 h 19"/>
                    <a:gd name="T6" fmla="*/ 0 w 58"/>
                    <a:gd name="T7" fmla="*/ 5 h 19"/>
                    <a:gd name="T8" fmla="*/ 1 w 58"/>
                    <a:gd name="T9" fmla="*/ 0 h 19"/>
                    <a:gd name="T10" fmla="*/ 51 w 58"/>
                    <a:gd name="T11" fmla="*/ 5 h 19"/>
                    <a:gd name="T12" fmla="*/ 58 w 58"/>
                    <a:gd name="T13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19">
                      <a:moveTo>
                        <a:pt x="58" y="16"/>
                      </a:moveTo>
                      <a:lnTo>
                        <a:pt x="58" y="19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51" y="5"/>
                      </a:lnTo>
                      <a:lnTo>
                        <a:pt x="5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6" name="Freeform 40"/>
                <p:cNvSpPr>
                  <a:spLocks/>
                </p:cNvSpPr>
                <p:nvPr/>
              </p:nvSpPr>
              <p:spPr bwMode="auto">
                <a:xfrm>
                  <a:off x="4675" y="2686"/>
                  <a:ext cx="17" cy="10"/>
                </a:xfrm>
                <a:custGeom>
                  <a:avLst/>
                  <a:gdLst>
                    <a:gd name="T0" fmla="*/ 53 w 53"/>
                    <a:gd name="T1" fmla="*/ 6 h 29"/>
                    <a:gd name="T2" fmla="*/ 53 w 53"/>
                    <a:gd name="T3" fmla="*/ 11 h 29"/>
                    <a:gd name="T4" fmla="*/ 4 w 53"/>
                    <a:gd name="T5" fmla="*/ 29 h 29"/>
                    <a:gd name="T6" fmla="*/ 3 w 53"/>
                    <a:gd name="T7" fmla="*/ 29 h 29"/>
                    <a:gd name="T8" fmla="*/ 0 w 53"/>
                    <a:gd name="T9" fmla="*/ 23 h 29"/>
                    <a:gd name="T10" fmla="*/ 0 w 53"/>
                    <a:gd name="T11" fmla="*/ 15 h 29"/>
                    <a:gd name="T12" fmla="*/ 44 w 53"/>
                    <a:gd name="T13" fmla="*/ 2 h 29"/>
                    <a:gd name="T14" fmla="*/ 46 w 53"/>
                    <a:gd name="T15" fmla="*/ 0 h 29"/>
                    <a:gd name="T16" fmla="*/ 49 w 53"/>
                    <a:gd name="T17" fmla="*/ 0 h 29"/>
                    <a:gd name="T18" fmla="*/ 53 w 53"/>
                    <a:gd name="T19" fmla="*/ 6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29">
                      <a:moveTo>
                        <a:pt x="53" y="6"/>
                      </a:moveTo>
                      <a:lnTo>
                        <a:pt x="53" y="11"/>
                      </a:lnTo>
                      <a:lnTo>
                        <a:pt x="4" y="29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44" y="2"/>
                      </a:lnTo>
                      <a:lnTo>
                        <a:pt x="46" y="0"/>
                      </a:lnTo>
                      <a:lnTo>
                        <a:pt x="49" y="0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7" name="Freeform 41"/>
                <p:cNvSpPr>
                  <a:spLocks/>
                </p:cNvSpPr>
                <p:nvPr/>
              </p:nvSpPr>
              <p:spPr bwMode="auto">
                <a:xfrm>
                  <a:off x="5271" y="2688"/>
                  <a:ext cx="19" cy="4"/>
                </a:xfrm>
                <a:custGeom>
                  <a:avLst/>
                  <a:gdLst>
                    <a:gd name="T0" fmla="*/ 58 w 58"/>
                    <a:gd name="T1" fmla="*/ 8 h 13"/>
                    <a:gd name="T2" fmla="*/ 54 w 58"/>
                    <a:gd name="T3" fmla="*/ 12 h 13"/>
                    <a:gd name="T4" fmla="*/ 8 w 58"/>
                    <a:gd name="T5" fmla="*/ 13 h 13"/>
                    <a:gd name="T6" fmla="*/ 0 w 58"/>
                    <a:gd name="T7" fmla="*/ 13 h 13"/>
                    <a:gd name="T8" fmla="*/ 1 w 58"/>
                    <a:gd name="T9" fmla="*/ 5 h 13"/>
                    <a:gd name="T10" fmla="*/ 10 w 58"/>
                    <a:gd name="T11" fmla="*/ 0 h 13"/>
                    <a:gd name="T12" fmla="*/ 58 w 58"/>
                    <a:gd name="T13" fmla="*/ 3 h 13"/>
                    <a:gd name="T14" fmla="*/ 58 w 58"/>
                    <a:gd name="T15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13">
                      <a:moveTo>
                        <a:pt x="58" y="8"/>
                      </a:moveTo>
                      <a:lnTo>
                        <a:pt x="54" y="12"/>
                      </a:lnTo>
                      <a:lnTo>
                        <a:pt x="8" y="13"/>
                      </a:lnTo>
                      <a:lnTo>
                        <a:pt x="0" y="13"/>
                      </a:lnTo>
                      <a:lnTo>
                        <a:pt x="1" y="5"/>
                      </a:lnTo>
                      <a:lnTo>
                        <a:pt x="10" y="0"/>
                      </a:lnTo>
                      <a:lnTo>
                        <a:pt x="58" y="3"/>
                      </a:lnTo>
                      <a:lnTo>
                        <a:pt x="58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8" name="Freeform 42"/>
                <p:cNvSpPr>
                  <a:spLocks/>
                </p:cNvSpPr>
                <p:nvPr/>
              </p:nvSpPr>
              <p:spPr bwMode="auto">
                <a:xfrm>
                  <a:off x="4707" y="2689"/>
                  <a:ext cx="22" cy="4"/>
                </a:xfrm>
                <a:custGeom>
                  <a:avLst/>
                  <a:gdLst>
                    <a:gd name="T0" fmla="*/ 68 w 68"/>
                    <a:gd name="T1" fmla="*/ 5 h 13"/>
                    <a:gd name="T2" fmla="*/ 68 w 68"/>
                    <a:gd name="T3" fmla="*/ 10 h 13"/>
                    <a:gd name="T4" fmla="*/ 8 w 68"/>
                    <a:gd name="T5" fmla="*/ 13 h 13"/>
                    <a:gd name="T6" fmla="*/ 0 w 68"/>
                    <a:gd name="T7" fmla="*/ 9 h 13"/>
                    <a:gd name="T8" fmla="*/ 0 w 68"/>
                    <a:gd name="T9" fmla="*/ 5 h 13"/>
                    <a:gd name="T10" fmla="*/ 31 w 68"/>
                    <a:gd name="T11" fmla="*/ 0 h 13"/>
                    <a:gd name="T12" fmla="*/ 63 w 68"/>
                    <a:gd name="T13" fmla="*/ 2 h 13"/>
                    <a:gd name="T14" fmla="*/ 68 w 68"/>
                    <a:gd name="T15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8" h="13">
                      <a:moveTo>
                        <a:pt x="68" y="5"/>
                      </a:moveTo>
                      <a:lnTo>
                        <a:pt x="68" y="10"/>
                      </a:lnTo>
                      <a:lnTo>
                        <a:pt x="8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31" y="0"/>
                      </a:lnTo>
                      <a:lnTo>
                        <a:pt x="63" y="2"/>
                      </a:lnTo>
                      <a:lnTo>
                        <a:pt x="6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59" name="Freeform 43"/>
                <p:cNvSpPr>
                  <a:spLocks/>
                </p:cNvSpPr>
                <p:nvPr/>
              </p:nvSpPr>
              <p:spPr bwMode="auto">
                <a:xfrm>
                  <a:off x="4820" y="2689"/>
                  <a:ext cx="21" cy="9"/>
                </a:xfrm>
                <a:custGeom>
                  <a:avLst/>
                  <a:gdLst>
                    <a:gd name="T0" fmla="*/ 63 w 63"/>
                    <a:gd name="T1" fmla="*/ 3 h 26"/>
                    <a:gd name="T2" fmla="*/ 7 w 63"/>
                    <a:gd name="T3" fmla="*/ 23 h 26"/>
                    <a:gd name="T4" fmla="*/ 6 w 63"/>
                    <a:gd name="T5" fmla="*/ 26 h 26"/>
                    <a:gd name="T6" fmla="*/ 1 w 63"/>
                    <a:gd name="T7" fmla="*/ 26 h 26"/>
                    <a:gd name="T8" fmla="*/ 0 w 63"/>
                    <a:gd name="T9" fmla="*/ 23 h 26"/>
                    <a:gd name="T10" fmla="*/ 15 w 63"/>
                    <a:gd name="T11" fmla="*/ 13 h 26"/>
                    <a:gd name="T12" fmla="*/ 51 w 63"/>
                    <a:gd name="T13" fmla="*/ 1 h 26"/>
                    <a:gd name="T14" fmla="*/ 56 w 63"/>
                    <a:gd name="T15" fmla="*/ 0 h 26"/>
                    <a:gd name="T16" fmla="*/ 63 w 63"/>
                    <a:gd name="T17" fmla="*/ 0 h 26"/>
                    <a:gd name="T18" fmla="*/ 63 w 63"/>
                    <a:gd name="T1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26">
                      <a:moveTo>
                        <a:pt x="63" y="3"/>
                      </a:moveTo>
                      <a:lnTo>
                        <a:pt x="7" y="23"/>
                      </a:lnTo>
                      <a:lnTo>
                        <a:pt x="6" y="26"/>
                      </a:lnTo>
                      <a:lnTo>
                        <a:pt x="1" y="26"/>
                      </a:lnTo>
                      <a:lnTo>
                        <a:pt x="0" y="23"/>
                      </a:lnTo>
                      <a:lnTo>
                        <a:pt x="15" y="13"/>
                      </a:lnTo>
                      <a:lnTo>
                        <a:pt x="51" y="1"/>
                      </a:lnTo>
                      <a:lnTo>
                        <a:pt x="56" y="0"/>
                      </a:lnTo>
                      <a:lnTo>
                        <a:pt x="63" y="0"/>
                      </a:lnTo>
                      <a:lnTo>
                        <a:pt x="6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0" name="Freeform 44"/>
                <p:cNvSpPr>
                  <a:spLocks/>
                </p:cNvSpPr>
                <p:nvPr/>
              </p:nvSpPr>
              <p:spPr bwMode="auto">
                <a:xfrm>
                  <a:off x="4749" y="2693"/>
                  <a:ext cx="15" cy="9"/>
                </a:xfrm>
                <a:custGeom>
                  <a:avLst/>
                  <a:gdLst>
                    <a:gd name="T0" fmla="*/ 47 w 47"/>
                    <a:gd name="T1" fmla="*/ 3 h 27"/>
                    <a:gd name="T2" fmla="*/ 46 w 47"/>
                    <a:gd name="T3" fmla="*/ 9 h 27"/>
                    <a:gd name="T4" fmla="*/ 5 w 47"/>
                    <a:gd name="T5" fmla="*/ 27 h 27"/>
                    <a:gd name="T6" fmla="*/ 2 w 47"/>
                    <a:gd name="T7" fmla="*/ 26 h 27"/>
                    <a:gd name="T8" fmla="*/ 0 w 47"/>
                    <a:gd name="T9" fmla="*/ 24 h 27"/>
                    <a:gd name="T10" fmla="*/ 0 w 47"/>
                    <a:gd name="T11" fmla="*/ 20 h 27"/>
                    <a:gd name="T12" fmla="*/ 37 w 47"/>
                    <a:gd name="T13" fmla="*/ 0 h 27"/>
                    <a:gd name="T14" fmla="*/ 42 w 47"/>
                    <a:gd name="T15" fmla="*/ 0 h 27"/>
                    <a:gd name="T16" fmla="*/ 47 w 47"/>
                    <a:gd name="T17" fmla="*/ 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27">
                      <a:moveTo>
                        <a:pt x="47" y="3"/>
                      </a:moveTo>
                      <a:lnTo>
                        <a:pt x="46" y="9"/>
                      </a:lnTo>
                      <a:lnTo>
                        <a:pt x="5" y="27"/>
                      </a:lnTo>
                      <a:lnTo>
                        <a:pt x="2" y="26"/>
                      </a:lnTo>
                      <a:lnTo>
                        <a:pt x="0" y="24"/>
                      </a:lnTo>
                      <a:lnTo>
                        <a:pt x="0" y="20"/>
                      </a:lnTo>
                      <a:lnTo>
                        <a:pt x="37" y="0"/>
                      </a:lnTo>
                      <a:lnTo>
                        <a:pt x="42" y="0"/>
                      </a:lnTo>
                      <a:lnTo>
                        <a:pt x="47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1" name="Freeform 45"/>
                <p:cNvSpPr>
                  <a:spLocks/>
                </p:cNvSpPr>
                <p:nvPr/>
              </p:nvSpPr>
              <p:spPr bwMode="auto">
                <a:xfrm>
                  <a:off x="5015" y="2700"/>
                  <a:ext cx="22" cy="3"/>
                </a:xfrm>
                <a:custGeom>
                  <a:avLst/>
                  <a:gdLst>
                    <a:gd name="T0" fmla="*/ 66 w 66"/>
                    <a:gd name="T1" fmla="*/ 4 h 9"/>
                    <a:gd name="T2" fmla="*/ 22 w 66"/>
                    <a:gd name="T3" fmla="*/ 9 h 9"/>
                    <a:gd name="T4" fmla="*/ 5 w 66"/>
                    <a:gd name="T5" fmla="*/ 6 h 9"/>
                    <a:gd name="T6" fmla="*/ 0 w 66"/>
                    <a:gd name="T7" fmla="*/ 6 h 9"/>
                    <a:gd name="T8" fmla="*/ 0 w 66"/>
                    <a:gd name="T9" fmla="*/ 0 h 9"/>
                    <a:gd name="T10" fmla="*/ 66 w 66"/>
                    <a:gd name="T11" fmla="*/ 0 h 9"/>
                    <a:gd name="T12" fmla="*/ 66 w 66"/>
                    <a:gd name="T13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9">
                      <a:moveTo>
                        <a:pt x="66" y="4"/>
                      </a:moveTo>
                      <a:lnTo>
                        <a:pt x="22" y="9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2" name="Freeform 46"/>
                <p:cNvSpPr>
                  <a:spLocks/>
                </p:cNvSpPr>
                <p:nvPr/>
              </p:nvSpPr>
              <p:spPr bwMode="auto">
                <a:xfrm>
                  <a:off x="5152" y="2700"/>
                  <a:ext cx="23" cy="8"/>
                </a:xfrm>
                <a:custGeom>
                  <a:avLst/>
                  <a:gdLst>
                    <a:gd name="T0" fmla="*/ 69 w 70"/>
                    <a:gd name="T1" fmla="*/ 22 h 26"/>
                    <a:gd name="T2" fmla="*/ 70 w 70"/>
                    <a:gd name="T3" fmla="*/ 24 h 26"/>
                    <a:gd name="T4" fmla="*/ 70 w 70"/>
                    <a:gd name="T5" fmla="*/ 26 h 26"/>
                    <a:gd name="T6" fmla="*/ 55 w 70"/>
                    <a:gd name="T7" fmla="*/ 26 h 26"/>
                    <a:gd name="T8" fmla="*/ 3 w 70"/>
                    <a:gd name="T9" fmla="*/ 7 h 26"/>
                    <a:gd name="T10" fmla="*/ 0 w 70"/>
                    <a:gd name="T11" fmla="*/ 7 h 26"/>
                    <a:gd name="T12" fmla="*/ 4 w 70"/>
                    <a:gd name="T13" fmla="*/ 0 h 26"/>
                    <a:gd name="T14" fmla="*/ 48 w 70"/>
                    <a:gd name="T15" fmla="*/ 12 h 26"/>
                    <a:gd name="T16" fmla="*/ 69 w 70"/>
                    <a:gd name="T17" fmla="*/ 2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26">
                      <a:moveTo>
                        <a:pt x="69" y="22"/>
                      </a:moveTo>
                      <a:lnTo>
                        <a:pt x="70" y="24"/>
                      </a:lnTo>
                      <a:lnTo>
                        <a:pt x="70" y="26"/>
                      </a:lnTo>
                      <a:lnTo>
                        <a:pt x="55" y="26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48" y="12"/>
                      </a:lnTo>
                      <a:lnTo>
                        <a:pt x="6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3" name="Freeform 47"/>
                <p:cNvSpPr>
                  <a:spLocks/>
                </p:cNvSpPr>
                <p:nvPr/>
              </p:nvSpPr>
              <p:spPr bwMode="auto">
                <a:xfrm>
                  <a:off x="5230" y="2700"/>
                  <a:ext cx="18" cy="6"/>
                </a:xfrm>
                <a:custGeom>
                  <a:avLst/>
                  <a:gdLst>
                    <a:gd name="T0" fmla="*/ 54 w 54"/>
                    <a:gd name="T1" fmla="*/ 7 h 20"/>
                    <a:gd name="T2" fmla="*/ 48 w 54"/>
                    <a:gd name="T3" fmla="*/ 15 h 20"/>
                    <a:gd name="T4" fmla="*/ 23 w 54"/>
                    <a:gd name="T5" fmla="*/ 17 h 20"/>
                    <a:gd name="T6" fmla="*/ 8 w 54"/>
                    <a:gd name="T7" fmla="*/ 20 h 20"/>
                    <a:gd name="T8" fmla="*/ 1 w 54"/>
                    <a:gd name="T9" fmla="*/ 20 h 20"/>
                    <a:gd name="T10" fmla="*/ 0 w 54"/>
                    <a:gd name="T11" fmla="*/ 18 h 20"/>
                    <a:gd name="T12" fmla="*/ 0 w 54"/>
                    <a:gd name="T13" fmla="*/ 17 h 20"/>
                    <a:gd name="T14" fmla="*/ 19 w 54"/>
                    <a:gd name="T15" fmla="*/ 9 h 20"/>
                    <a:gd name="T16" fmla="*/ 50 w 54"/>
                    <a:gd name="T17" fmla="*/ 0 h 20"/>
                    <a:gd name="T18" fmla="*/ 54 w 54"/>
                    <a:gd name="T19" fmla="*/ 0 h 20"/>
                    <a:gd name="T20" fmla="*/ 54 w 54"/>
                    <a:gd name="T21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4" h="20">
                      <a:moveTo>
                        <a:pt x="54" y="7"/>
                      </a:moveTo>
                      <a:lnTo>
                        <a:pt x="48" y="15"/>
                      </a:lnTo>
                      <a:lnTo>
                        <a:pt x="23" y="17"/>
                      </a:lnTo>
                      <a:lnTo>
                        <a:pt x="8" y="20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19" y="9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4" name="Freeform 48"/>
                <p:cNvSpPr>
                  <a:spLocks/>
                </p:cNvSpPr>
                <p:nvPr/>
              </p:nvSpPr>
              <p:spPr bwMode="auto">
                <a:xfrm>
                  <a:off x="4638" y="2702"/>
                  <a:ext cx="16" cy="13"/>
                </a:xfrm>
                <a:custGeom>
                  <a:avLst/>
                  <a:gdLst>
                    <a:gd name="T0" fmla="*/ 49 w 49"/>
                    <a:gd name="T1" fmla="*/ 5 h 38"/>
                    <a:gd name="T2" fmla="*/ 18 w 49"/>
                    <a:gd name="T3" fmla="*/ 27 h 38"/>
                    <a:gd name="T4" fmla="*/ 7 w 49"/>
                    <a:gd name="T5" fmla="*/ 38 h 38"/>
                    <a:gd name="T6" fmla="*/ 1 w 49"/>
                    <a:gd name="T7" fmla="*/ 36 h 38"/>
                    <a:gd name="T8" fmla="*/ 0 w 49"/>
                    <a:gd name="T9" fmla="*/ 34 h 38"/>
                    <a:gd name="T10" fmla="*/ 0 w 49"/>
                    <a:gd name="T11" fmla="*/ 29 h 38"/>
                    <a:gd name="T12" fmla="*/ 37 w 49"/>
                    <a:gd name="T13" fmla="*/ 0 h 38"/>
                    <a:gd name="T14" fmla="*/ 47 w 49"/>
                    <a:gd name="T15" fmla="*/ 2 h 38"/>
                    <a:gd name="T16" fmla="*/ 49 w 49"/>
                    <a:gd name="T17" fmla="*/ 5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38">
                      <a:moveTo>
                        <a:pt x="49" y="5"/>
                      </a:moveTo>
                      <a:lnTo>
                        <a:pt x="18" y="27"/>
                      </a:lnTo>
                      <a:lnTo>
                        <a:pt x="7" y="38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0" y="29"/>
                      </a:lnTo>
                      <a:lnTo>
                        <a:pt x="37" y="0"/>
                      </a:lnTo>
                      <a:lnTo>
                        <a:pt x="47" y="2"/>
                      </a:lnTo>
                      <a:lnTo>
                        <a:pt x="4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5" name="Freeform 49"/>
                <p:cNvSpPr>
                  <a:spLocks/>
                </p:cNvSpPr>
                <p:nvPr/>
              </p:nvSpPr>
              <p:spPr bwMode="auto">
                <a:xfrm>
                  <a:off x="4655" y="2705"/>
                  <a:ext cx="14" cy="9"/>
                </a:xfrm>
                <a:custGeom>
                  <a:avLst/>
                  <a:gdLst>
                    <a:gd name="T0" fmla="*/ 41 w 41"/>
                    <a:gd name="T1" fmla="*/ 5 h 26"/>
                    <a:gd name="T2" fmla="*/ 24 w 41"/>
                    <a:gd name="T3" fmla="*/ 18 h 26"/>
                    <a:gd name="T4" fmla="*/ 4 w 41"/>
                    <a:gd name="T5" fmla="*/ 26 h 26"/>
                    <a:gd name="T6" fmla="*/ 0 w 41"/>
                    <a:gd name="T7" fmla="*/ 24 h 26"/>
                    <a:gd name="T8" fmla="*/ 0 w 41"/>
                    <a:gd name="T9" fmla="*/ 19 h 26"/>
                    <a:gd name="T10" fmla="*/ 34 w 41"/>
                    <a:gd name="T11" fmla="*/ 0 h 26"/>
                    <a:gd name="T12" fmla="*/ 40 w 41"/>
                    <a:gd name="T13" fmla="*/ 0 h 26"/>
                    <a:gd name="T14" fmla="*/ 41 w 41"/>
                    <a:gd name="T15" fmla="*/ 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1" h="26">
                      <a:moveTo>
                        <a:pt x="41" y="5"/>
                      </a:moveTo>
                      <a:lnTo>
                        <a:pt x="24" y="18"/>
                      </a:lnTo>
                      <a:lnTo>
                        <a:pt x="4" y="26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34" y="0"/>
                      </a:lnTo>
                      <a:lnTo>
                        <a:pt x="40" y="0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6" name="Freeform 50"/>
                <p:cNvSpPr>
                  <a:spLocks/>
                </p:cNvSpPr>
                <p:nvPr/>
              </p:nvSpPr>
              <p:spPr bwMode="auto">
                <a:xfrm>
                  <a:off x="4919" y="2710"/>
                  <a:ext cx="24" cy="4"/>
                </a:xfrm>
                <a:custGeom>
                  <a:avLst/>
                  <a:gdLst>
                    <a:gd name="T0" fmla="*/ 70 w 70"/>
                    <a:gd name="T1" fmla="*/ 4 h 11"/>
                    <a:gd name="T2" fmla="*/ 70 w 70"/>
                    <a:gd name="T3" fmla="*/ 7 h 11"/>
                    <a:gd name="T4" fmla="*/ 9 w 70"/>
                    <a:gd name="T5" fmla="*/ 11 h 11"/>
                    <a:gd name="T6" fmla="*/ 2 w 70"/>
                    <a:gd name="T7" fmla="*/ 10 h 11"/>
                    <a:gd name="T8" fmla="*/ 2 w 70"/>
                    <a:gd name="T9" fmla="*/ 7 h 11"/>
                    <a:gd name="T10" fmla="*/ 0 w 70"/>
                    <a:gd name="T11" fmla="*/ 7 h 11"/>
                    <a:gd name="T12" fmla="*/ 9 w 70"/>
                    <a:gd name="T13" fmla="*/ 4 h 11"/>
                    <a:gd name="T14" fmla="*/ 60 w 70"/>
                    <a:gd name="T15" fmla="*/ 0 h 11"/>
                    <a:gd name="T16" fmla="*/ 65 w 70"/>
                    <a:gd name="T17" fmla="*/ 0 h 11"/>
                    <a:gd name="T18" fmla="*/ 70 w 70"/>
                    <a:gd name="T19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0" h="11">
                      <a:moveTo>
                        <a:pt x="70" y="4"/>
                      </a:moveTo>
                      <a:lnTo>
                        <a:pt x="70" y="7"/>
                      </a:lnTo>
                      <a:lnTo>
                        <a:pt x="9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9" y="4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7" name="Freeform 51"/>
                <p:cNvSpPr>
                  <a:spLocks/>
                </p:cNvSpPr>
                <p:nvPr/>
              </p:nvSpPr>
              <p:spPr bwMode="auto">
                <a:xfrm>
                  <a:off x="5259" y="2710"/>
                  <a:ext cx="26" cy="5"/>
                </a:xfrm>
                <a:custGeom>
                  <a:avLst/>
                  <a:gdLst>
                    <a:gd name="T0" fmla="*/ 79 w 79"/>
                    <a:gd name="T1" fmla="*/ 7 h 16"/>
                    <a:gd name="T2" fmla="*/ 56 w 79"/>
                    <a:gd name="T3" fmla="*/ 12 h 16"/>
                    <a:gd name="T4" fmla="*/ 0 w 79"/>
                    <a:gd name="T5" fmla="*/ 16 h 16"/>
                    <a:gd name="T6" fmla="*/ 1 w 79"/>
                    <a:gd name="T7" fmla="*/ 10 h 16"/>
                    <a:gd name="T8" fmla="*/ 8 w 79"/>
                    <a:gd name="T9" fmla="*/ 4 h 16"/>
                    <a:gd name="T10" fmla="*/ 37 w 79"/>
                    <a:gd name="T11" fmla="*/ 0 h 16"/>
                    <a:gd name="T12" fmla="*/ 79 w 79"/>
                    <a:gd name="T13" fmla="*/ 1 h 16"/>
                    <a:gd name="T14" fmla="*/ 79 w 79"/>
                    <a:gd name="T15" fmla="*/ 7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9" h="16">
                      <a:moveTo>
                        <a:pt x="79" y="7"/>
                      </a:moveTo>
                      <a:lnTo>
                        <a:pt x="56" y="12"/>
                      </a:lnTo>
                      <a:lnTo>
                        <a:pt x="0" y="16"/>
                      </a:lnTo>
                      <a:lnTo>
                        <a:pt x="1" y="10"/>
                      </a:lnTo>
                      <a:lnTo>
                        <a:pt x="8" y="4"/>
                      </a:lnTo>
                      <a:lnTo>
                        <a:pt x="37" y="0"/>
                      </a:lnTo>
                      <a:lnTo>
                        <a:pt x="79" y="1"/>
                      </a:lnTo>
                      <a:lnTo>
                        <a:pt x="7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8" name="Freeform 52"/>
                <p:cNvSpPr>
                  <a:spLocks/>
                </p:cNvSpPr>
                <p:nvPr/>
              </p:nvSpPr>
              <p:spPr bwMode="auto">
                <a:xfrm>
                  <a:off x="5187" y="2711"/>
                  <a:ext cx="22" cy="7"/>
                </a:xfrm>
                <a:custGeom>
                  <a:avLst/>
                  <a:gdLst>
                    <a:gd name="T0" fmla="*/ 67 w 67"/>
                    <a:gd name="T1" fmla="*/ 6 h 20"/>
                    <a:gd name="T2" fmla="*/ 67 w 67"/>
                    <a:gd name="T3" fmla="*/ 10 h 20"/>
                    <a:gd name="T4" fmla="*/ 38 w 67"/>
                    <a:gd name="T5" fmla="*/ 17 h 20"/>
                    <a:gd name="T6" fmla="*/ 12 w 67"/>
                    <a:gd name="T7" fmla="*/ 19 h 20"/>
                    <a:gd name="T8" fmla="*/ 9 w 67"/>
                    <a:gd name="T9" fmla="*/ 20 h 20"/>
                    <a:gd name="T10" fmla="*/ 4 w 67"/>
                    <a:gd name="T11" fmla="*/ 20 h 20"/>
                    <a:gd name="T12" fmla="*/ 0 w 67"/>
                    <a:gd name="T13" fmla="*/ 16 h 20"/>
                    <a:gd name="T14" fmla="*/ 2 w 67"/>
                    <a:gd name="T15" fmla="*/ 10 h 20"/>
                    <a:gd name="T16" fmla="*/ 21 w 67"/>
                    <a:gd name="T17" fmla="*/ 3 h 20"/>
                    <a:gd name="T18" fmla="*/ 37 w 67"/>
                    <a:gd name="T19" fmla="*/ 0 h 20"/>
                    <a:gd name="T20" fmla="*/ 58 w 67"/>
                    <a:gd name="T21" fmla="*/ 1 h 20"/>
                    <a:gd name="T22" fmla="*/ 67 w 67"/>
                    <a:gd name="T23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7" h="20">
                      <a:moveTo>
                        <a:pt x="67" y="6"/>
                      </a:moveTo>
                      <a:lnTo>
                        <a:pt x="67" y="10"/>
                      </a:lnTo>
                      <a:lnTo>
                        <a:pt x="38" y="17"/>
                      </a:lnTo>
                      <a:lnTo>
                        <a:pt x="12" y="19"/>
                      </a:lnTo>
                      <a:lnTo>
                        <a:pt x="9" y="20"/>
                      </a:lnTo>
                      <a:lnTo>
                        <a:pt x="4" y="20"/>
                      </a:lnTo>
                      <a:lnTo>
                        <a:pt x="0" y="16"/>
                      </a:lnTo>
                      <a:lnTo>
                        <a:pt x="2" y="10"/>
                      </a:lnTo>
                      <a:lnTo>
                        <a:pt x="21" y="3"/>
                      </a:lnTo>
                      <a:lnTo>
                        <a:pt x="37" y="0"/>
                      </a:lnTo>
                      <a:lnTo>
                        <a:pt x="58" y="1"/>
                      </a:lnTo>
                      <a:lnTo>
                        <a:pt x="6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69" name="Freeform 53"/>
                <p:cNvSpPr>
                  <a:spLocks/>
                </p:cNvSpPr>
                <p:nvPr/>
              </p:nvSpPr>
              <p:spPr bwMode="auto">
                <a:xfrm>
                  <a:off x="4881" y="2712"/>
                  <a:ext cx="22" cy="7"/>
                </a:xfrm>
                <a:custGeom>
                  <a:avLst/>
                  <a:gdLst>
                    <a:gd name="T0" fmla="*/ 66 w 66"/>
                    <a:gd name="T1" fmla="*/ 3 h 19"/>
                    <a:gd name="T2" fmla="*/ 44 w 66"/>
                    <a:gd name="T3" fmla="*/ 14 h 19"/>
                    <a:gd name="T4" fmla="*/ 6 w 66"/>
                    <a:gd name="T5" fmla="*/ 19 h 19"/>
                    <a:gd name="T6" fmla="*/ 0 w 66"/>
                    <a:gd name="T7" fmla="*/ 16 h 19"/>
                    <a:gd name="T8" fmla="*/ 1 w 66"/>
                    <a:gd name="T9" fmla="*/ 12 h 19"/>
                    <a:gd name="T10" fmla="*/ 9 w 66"/>
                    <a:gd name="T11" fmla="*/ 7 h 19"/>
                    <a:gd name="T12" fmla="*/ 55 w 66"/>
                    <a:gd name="T13" fmla="*/ 0 h 19"/>
                    <a:gd name="T14" fmla="*/ 65 w 66"/>
                    <a:gd name="T15" fmla="*/ 0 h 19"/>
                    <a:gd name="T16" fmla="*/ 66 w 66"/>
                    <a:gd name="T17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19">
                      <a:moveTo>
                        <a:pt x="66" y="3"/>
                      </a:moveTo>
                      <a:lnTo>
                        <a:pt x="44" y="14"/>
                      </a:lnTo>
                      <a:lnTo>
                        <a:pt x="6" y="19"/>
                      </a:lnTo>
                      <a:lnTo>
                        <a:pt x="0" y="16"/>
                      </a:lnTo>
                      <a:lnTo>
                        <a:pt x="1" y="12"/>
                      </a:lnTo>
                      <a:lnTo>
                        <a:pt x="9" y="7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6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0" name="Freeform 54"/>
                <p:cNvSpPr>
                  <a:spLocks/>
                </p:cNvSpPr>
                <p:nvPr/>
              </p:nvSpPr>
              <p:spPr bwMode="auto">
                <a:xfrm>
                  <a:off x="5223" y="2715"/>
                  <a:ext cx="23" cy="11"/>
                </a:xfrm>
                <a:custGeom>
                  <a:avLst/>
                  <a:gdLst>
                    <a:gd name="T0" fmla="*/ 68 w 69"/>
                    <a:gd name="T1" fmla="*/ 24 h 32"/>
                    <a:gd name="T2" fmla="*/ 69 w 69"/>
                    <a:gd name="T3" fmla="*/ 28 h 32"/>
                    <a:gd name="T4" fmla="*/ 66 w 69"/>
                    <a:gd name="T5" fmla="*/ 32 h 32"/>
                    <a:gd name="T6" fmla="*/ 23 w 69"/>
                    <a:gd name="T7" fmla="*/ 21 h 32"/>
                    <a:gd name="T8" fmla="*/ 3 w 69"/>
                    <a:gd name="T9" fmla="*/ 10 h 32"/>
                    <a:gd name="T10" fmla="*/ 0 w 69"/>
                    <a:gd name="T11" fmla="*/ 7 h 32"/>
                    <a:gd name="T12" fmla="*/ 4 w 69"/>
                    <a:gd name="T13" fmla="*/ 0 h 32"/>
                    <a:gd name="T14" fmla="*/ 43 w 69"/>
                    <a:gd name="T15" fmla="*/ 17 h 32"/>
                    <a:gd name="T16" fmla="*/ 68 w 69"/>
                    <a:gd name="T17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32">
                      <a:moveTo>
                        <a:pt x="68" y="24"/>
                      </a:moveTo>
                      <a:lnTo>
                        <a:pt x="69" y="28"/>
                      </a:lnTo>
                      <a:lnTo>
                        <a:pt x="66" y="32"/>
                      </a:lnTo>
                      <a:lnTo>
                        <a:pt x="23" y="21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43" y="17"/>
                      </a:lnTo>
                      <a:lnTo>
                        <a:pt x="68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1" name="Freeform 55"/>
                <p:cNvSpPr>
                  <a:spLocks/>
                </p:cNvSpPr>
                <p:nvPr/>
              </p:nvSpPr>
              <p:spPr bwMode="auto">
                <a:xfrm>
                  <a:off x="4839" y="2717"/>
                  <a:ext cx="22" cy="9"/>
                </a:xfrm>
                <a:custGeom>
                  <a:avLst/>
                  <a:gdLst>
                    <a:gd name="T0" fmla="*/ 62 w 64"/>
                    <a:gd name="T1" fmla="*/ 19 h 28"/>
                    <a:gd name="T2" fmla="*/ 64 w 64"/>
                    <a:gd name="T3" fmla="*/ 23 h 28"/>
                    <a:gd name="T4" fmla="*/ 64 w 64"/>
                    <a:gd name="T5" fmla="*/ 28 h 28"/>
                    <a:gd name="T6" fmla="*/ 51 w 64"/>
                    <a:gd name="T7" fmla="*/ 28 h 28"/>
                    <a:gd name="T8" fmla="*/ 10 w 64"/>
                    <a:gd name="T9" fmla="*/ 14 h 28"/>
                    <a:gd name="T10" fmla="*/ 0 w 64"/>
                    <a:gd name="T11" fmla="*/ 8 h 28"/>
                    <a:gd name="T12" fmla="*/ 0 w 64"/>
                    <a:gd name="T13" fmla="*/ 3 h 28"/>
                    <a:gd name="T14" fmla="*/ 5 w 64"/>
                    <a:gd name="T15" fmla="*/ 0 h 28"/>
                    <a:gd name="T16" fmla="*/ 20 w 64"/>
                    <a:gd name="T17" fmla="*/ 1 h 28"/>
                    <a:gd name="T18" fmla="*/ 62 w 64"/>
                    <a:gd name="T19" fmla="*/ 19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28">
                      <a:moveTo>
                        <a:pt x="62" y="19"/>
                      </a:moveTo>
                      <a:lnTo>
                        <a:pt x="64" y="23"/>
                      </a:lnTo>
                      <a:lnTo>
                        <a:pt x="64" y="28"/>
                      </a:lnTo>
                      <a:lnTo>
                        <a:pt x="51" y="28"/>
                      </a:lnTo>
                      <a:lnTo>
                        <a:pt x="10" y="14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20" y="1"/>
                      </a:lnTo>
                      <a:lnTo>
                        <a:pt x="6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2" name="Freeform 56"/>
                <p:cNvSpPr>
                  <a:spLocks/>
                </p:cNvSpPr>
                <p:nvPr/>
              </p:nvSpPr>
              <p:spPr bwMode="auto">
                <a:xfrm>
                  <a:off x="4716" y="2718"/>
                  <a:ext cx="27" cy="3"/>
                </a:xfrm>
                <a:custGeom>
                  <a:avLst/>
                  <a:gdLst>
                    <a:gd name="T0" fmla="*/ 76 w 79"/>
                    <a:gd name="T1" fmla="*/ 7 h 10"/>
                    <a:gd name="T2" fmla="*/ 15 w 79"/>
                    <a:gd name="T3" fmla="*/ 10 h 10"/>
                    <a:gd name="T4" fmla="*/ 0 w 79"/>
                    <a:gd name="T5" fmla="*/ 6 h 10"/>
                    <a:gd name="T6" fmla="*/ 0 w 79"/>
                    <a:gd name="T7" fmla="*/ 5 h 10"/>
                    <a:gd name="T8" fmla="*/ 73 w 79"/>
                    <a:gd name="T9" fmla="*/ 0 h 10"/>
                    <a:gd name="T10" fmla="*/ 79 w 79"/>
                    <a:gd name="T11" fmla="*/ 4 h 10"/>
                    <a:gd name="T12" fmla="*/ 76 w 79"/>
                    <a:gd name="T13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">
                      <a:moveTo>
                        <a:pt x="76" y="7"/>
                      </a:moveTo>
                      <a:lnTo>
                        <a:pt x="15" y="10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73" y="0"/>
                      </a:lnTo>
                      <a:lnTo>
                        <a:pt x="79" y="4"/>
                      </a:lnTo>
                      <a:lnTo>
                        <a:pt x="7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3" name="Freeform 57"/>
                <p:cNvSpPr>
                  <a:spLocks/>
                </p:cNvSpPr>
                <p:nvPr/>
              </p:nvSpPr>
              <p:spPr bwMode="auto">
                <a:xfrm>
                  <a:off x="4609" y="2719"/>
                  <a:ext cx="4" cy="11"/>
                </a:xfrm>
                <a:custGeom>
                  <a:avLst/>
                  <a:gdLst>
                    <a:gd name="T0" fmla="*/ 12 w 12"/>
                    <a:gd name="T1" fmla="*/ 3 h 32"/>
                    <a:gd name="T2" fmla="*/ 4 w 12"/>
                    <a:gd name="T3" fmla="*/ 32 h 32"/>
                    <a:gd name="T4" fmla="*/ 0 w 12"/>
                    <a:gd name="T5" fmla="*/ 32 h 32"/>
                    <a:gd name="T6" fmla="*/ 0 w 12"/>
                    <a:gd name="T7" fmla="*/ 15 h 32"/>
                    <a:gd name="T8" fmla="*/ 6 w 12"/>
                    <a:gd name="T9" fmla="*/ 0 h 32"/>
                    <a:gd name="T10" fmla="*/ 9 w 12"/>
                    <a:gd name="T11" fmla="*/ 1 h 32"/>
                    <a:gd name="T12" fmla="*/ 12 w 12"/>
                    <a:gd name="T13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2">
                      <a:moveTo>
                        <a:pt x="12" y="3"/>
                      </a:moveTo>
                      <a:lnTo>
                        <a:pt x="4" y="32"/>
                      </a:lnTo>
                      <a:lnTo>
                        <a:pt x="0" y="32"/>
                      </a:lnTo>
                      <a:lnTo>
                        <a:pt x="0" y="15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4" name="Freeform 58"/>
                <p:cNvSpPr>
                  <a:spLocks/>
                </p:cNvSpPr>
                <p:nvPr/>
              </p:nvSpPr>
              <p:spPr bwMode="auto">
                <a:xfrm>
                  <a:off x="5005" y="2721"/>
                  <a:ext cx="20" cy="7"/>
                </a:xfrm>
                <a:custGeom>
                  <a:avLst/>
                  <a:gdLst>
                    <a:gd name="T0" fmla="*/ 59 w 60"/>
                    <a:gd name="T1" fmla="*/ 9 h 19"/>
                    <a:gd name="T2" fmla="*/ 10 w 60"/>
                    <a:gd name="T3" fmla="*/ 19 h 19"/>
                    <a:gd name="T4" fmla="*/ 5 w 60"/>
                    <a:gd name="T5" fmla="*/ 16 h 19"/>
                    <a:gd name="T6" fmla="*/ 4 w 60"/>
                    <a:gd name="T7" fmla="*/ 17 h 19"/>
                    <a:gd name="T8" fmla="*/ 1 w 60"/>
                    <a:gd name="T9" fmla="*/ 17 h 19"/>
                    <a:gd name="T10" fmla="*/ 0 w 60"/>
                    <a:gd name="T11" fmla="*/ 16 h 19"/>
                    <a:gd name="T12" fmla="*/ 10 w 60"/>
                    <a:gd name="T13" fmla="*/ 7 h 19"/>
                    <a:gd name="T14" fmla="*/ 56 w 60"/>
                    <a:gd name="T15" fmla="*/ 0 h 19"/>
                    <a:gd name="T16" fmla="*/ 60 w 60"/>
                    <a:gd name="T17" fmla="*/ 0 h 19"/>
                    <a:gd name="T18" fmla="*/ 59 w 60"/>
                    <a:gd name="T19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19">
                      <a:moveTo>
                        <a:pt x="59" y="9"/>
                      </a:moveTo>
                      <a:lnTo>
                        <a:pt x="10" y="19"/>
                      </a:lnTo>
                      <a:lnTo>
                        <a:pt x="5" y="16"/>
                      </a:lnTo>
                      <a:lnTo>
                        <a:pt x="4" y="17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0" y="7"/>
                      </a:lnTo>
                      <a:lnTo>
                        <a:pt x="56" y="0"/>
                      </a:lnTo>
                      <a:lnTo>
                        <a:pt x="60" y="0"/>
                      </a:lnTo>
                      <a:lnTo>
                        <a:pt x="5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5" name="Freeform 59"/>
                <p:cNvSpPr>
                  <a:spLocks/>
                </p:cNvSpPr>
                <p:nvPr/>
              </p:nvSpPr>
              <p:spPr bwMode="auto">
                <a:xfrm>
                  <a:off x="5326" y="2723"/>
                  <a:ext cx="24" cy="6"/>
                </a:xfrm>
                <a:custGeom>
                  <a:avLst/>
                  <a:gdLst>
                    <a:gd name="T0" fmla="*/ 72 w 72"/>
                    <a:gd name="T1" fmla="*/ 16 h 19"/>
                    <a:gd name="T2" fmla="*/ 63 w 72"/>
                    <a:gd name="T3" fmla="*/ 19 h 19"/>
                    <a:gd name="T4" fmla="*/ 14 w 72"/>
                    <a:gd name="T5" fmla="*/ 12 h 19"/>
                    <a:gd name="T6" fmla="*/ 0 w 72"/>
                    <a:gd name="T7" fmla="*/ 9 h 19"/>
                    <a:gd name="T8" fmla="*/ 0 w 72"/>
                    <a:gd name="T9" fmla="*/ 4 h 19"/>
                    <a:gd name="T10" fmla="*/ 16 w 72"/>
                    <a:gd name="T11" fmla="*/ 0 h 19"/>
                    <a:gd name="T12" fmla="*/ 71 w 72"/>
                    <a:gd name="T13" fmla="*/ 10 h 19"/>
                    <a:gd name="T14" fmla="*/ 72 w 72"/>
                    <a:gd name="T1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2" h="19">
                      <a:moveTo>
                        <a:pt x="72" y="16"/>
                      </a:moveTo>
                      <a:lnTo>
                        <a:pt x="63" y="19"/>
                      </a:lnTo>
                      <a:lnTo>
                        <a:pt x="14" y="12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6" y="0"/>
                      </a:lnTo>
                      <a:lnTo>
                        <a:pt x="71" y="10"/>
                      </a:lnTo>
                      <a:lnTo>
                        <a:pt x="72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6" name="Freeform 60"/>
                <p:cNvSpPr>
                  <a:spLocks/>
                </p:cNvSpPr>
                <p:nvPr/>
              </p:nvSpPr>
              <p:spPr bwMode="auto">
                <a:xfrm>
                  <a:off x="4675" y="2724"/>
                  <a:ext cx="20" cy="3"/>
                </a:xfrm>
                <a:custGeom>
                  <a:avLst/>
                  <a:gdLst>
                    <a:gd name="T0" fmla="*/ 62 w 62"/>
                    <a:gd name="T1" fmla="*/ 7 h 10"/>
                    <a:gd name="T2" fmla="*/ 43 w 62"/>
                    <a:gd name="T3" fmla="*/ 10 h 10"/>
                    <a:gd name="T4" fmla="*/ 4 w 62"/>
                    <a:gd name="T5" fmla="*/ 9 h 10"/>
                    <a:gd name="T6" fmla="*/ 0 w 62"/>
                    <a:gd name="T7" fmla="*/ 5 h 10"/>
                    <a:gd name="T8" fmla="*/ 0 w 62"/>
                    <a:gd name="T9" fmla="*/ 3 h 10"/>
                    <a:gd name="T10" fmla="*/ 54 w 62"/>
                    <a:gd name="T11" fmla="*/ 0 h 10"/>
                    <a:gd name="T12" fmla="*/ 62 w 62"/>
                    <a:gd name="T13" fmla="*/ 2 h 10"/>
                    <a:gd name="T14" fmla="*/ 62 w 62"/>
                    <a:gd name="T15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2" h="10">
                      <a:moveTo>
                        <a:pt x="62" y="7"/>
                      </a:moveTo>
                      <a:lnTo>
                        <a:pt x="43" y="10"/>
                      </a:lnTo>
                      <a:lnTo>
                        <a:pt x="4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4" y="0"/>
                      </a:lnTo>
                      <a:lnTo>
                        <a:pt x="62" y="2"/>
                      </a:lnTo>
                      <a:lnTo>
                        <a:pt x="6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7" name="Freeform 61"/>
                <p:cNvSpPr>
                  <a:spLocks/>
                </p:cNvSpPr>
                <p:nvPr/>
              </p:nvSpPr>
              <p:spPr bwMode="auto">
                <a:xfrm>
                  <a:off x="4774" y="2724"/>
                  <a:ext cx="25" cy="15"/>
                </a:xfrm>
                <a:custGeom>
                  <a:avLst/>
                  <a:gdLst>
                    <a:gd name="T0" fmla="*/ 75 w 76"/>
                    <a:gd name="T1" fmla="*/ 8 h 47"/>
                    <a:gd name="T2" fmla="*/ 52 w 76"/>
                    <a:gd name="T3" fmla="*/ 27 h 47"/>
                    <a:gd name="T4" fmla="*/ 7 w 76"/>
                    <a:gd name="T5" fmla="*/ 47 h 47"/>
                    <a:gd name="T6" fmla="*/ 0 w 76"/>
                    <a:gd name="T7" fmla="*/ 47 h 47"/>
                    <a:gd name="T8" fmla="*/ 1 w 76"/>
                    <a:gd name="T9" fmla="*/ 39 h 47"/>
                    <a:gd name="T10" fmla="*/ 41 w 76"/>
                    <a:gd name="T11" fmla="*/ 15 h 47"/>
                    <a:gd name="T12" fmla="*/ 73 w 76"/>
                    <a:gd name="T13" fmla="*/ 0 h 47"/>
                    <a:gd name="T14" fmla="*/ 76 w 76"/>
                    <a:gd name="T15" fmla="*/ 0 h 47"/>
                    <a:gd name="T16" fmla="*/ 75 w 76"/>
                    <a:gd name="T17" fmla="*/ 8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47">
                      <a:moveTo>
                        <a:pt x="75" y="8"/>
                      </a:moveTo>
                      <a:lnTo>
                        <a:pt x="52" y="27"/>
                      </a:lnTo>
                      <a:lnTo>
                        <a:pt x="7" y="47"/>
                      </a:lnTo>
                      <a:lnTo>
                        <a:pt x="0" y="47"/>
                      </a:lnTo>
                      <a:lnTo>
                        <a:pt x="1" y="39"/>
                      </a:lnTo>
                      <a:lnTo>
                        <a:pt x="41" y="15"/>
                      </a:lnTo>
                      <a:lnTo>
                        <a:pt x="73" y="0"/>
                      </a:lnTo>
                      <a:lnTo>
                        <a:pt x="76" y="0"/>
                      </a:lnTo>
                      <a:lnTo>
                        <a:pt x="7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8" name="Freeform 62"/>
                <p:cNvSpPr>
                  <a:spLocks/>
                </p:cNvSpPr>
                <p:nvPr/>
              </p:nvSpPr>
              <p:spPr bwMode="auto">
                <a:xfrm>
                  <a:off x="4931" y="2731"/>
                  <a:ext cx="24" cy="13"/>
                </a:xfrm>
                <a:custGeom>
                  <a:avLst/>
                  <a:gdLst>
                    <a:gd name="T0" fmla="*/ 71 w 71"/>
                    <a:gd name="T1" fmla="*/ 12 h 41"/>
                    <a:gd name="T2" fmla="*/ 31 w 71"/>
                    <a:gd name="T3" fmla="*/ 33 h 41"/>
                    <a:gd name="T4" fmla="*/ 14 w 71"/>
                    <a:gd name="T5" fmla="*/ 37 h 41"/>
                    <a:gd name="T6" fmla="*/ 10 w 71"/>
                    <a:gd name="T7" fmla="*/ 41 h 41"/>
                    <a:gd name="T8" fmla="*/ 3 w 71"/>
                    <a:gd name="T9" fmla="*/ 38 h 41"/>
                    <a:gd name="T10" fmla="*/ 0 w 71"/>
                    <a:gd name="T11" fmla="*/ 34 h 41"/>
                    <a:gd name="T12" fmla="*/ 14 w 71"/>
                    <a:gd name="T13" fmla="*/ 25 h 41"/>
                    <a:gd name="T14" fmla="*/ 64 w 71"/>
                    <a:gd name="T15" fmla="*/ 0 h 41"/>
                    <a:gd name="T16" fmla="*/ 71 w 71"/>
                    <a:gd name="T17" fmla="*/ 7 h 41"/>
                    <a:gd name="T18" fmla="*/ 71 w 71"/>
                    <a:gd name="T19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" h="41">
                      <a:moveTo>
                        <a:pt x="71" y="12"/>
                      </a:moveTo>
                      <a:lnTo>
                        <a:pt x="31" y="33"/>
                      </a:lnTo>
                      <a:lnTo>
                        <a:pt x="14" y="37"/>
                      </a:lnTo>
                      <a:lnTo>
                        <a:pt x="10" y="41"/>
                      </a:lnTo>
                      <a:lnTo>
                        <a:pt x="3" y="38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64" y="0"/>
                      </a:lnTo>
                      <a:lnTo>
                        <a:pt x="71" y="7"/>
                      </a:lnTo>
                      <a:lnTo>
                        <a:pt x="7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79" name="Freeform 63"/>
                <p:cNvSpPr>
                  <a:spLocks/>
                </p:cNvSpPr>
                <p:nvPr/>
              </p:nvSpPr>
              <p:spPr bwMode="auto">
                <a:xfrm>
                  <a:off x="5283" y="2731"/>
                  <a:ext cx="22" cy="5"/>
                </a:xfrm>
                <a:custGeom>
                  <a:avLst/>
                  <a:gdLst>
                    <a:gd name="T0" fmla="*/ 66 w 66"/>
                    <a:gd name="T1" fmla="*/ 9 h 15"/>
                    <a:gd name="T2" fmla="*/ 32 w 66"/>
                    <a:gd name="T3" fmla="*/ 15 h 15"/>
                    <a:gd name="T4" fmla="*/ 1 w 66"/>
                    <a:gd name="T5" fmla="*/ 12 h 15"/>
                    <a:gd name="T6" fmla="*/ 0 w 66"/>
                    <a:gd name="T7" fmla="*/ 11 h 15"/>
                    <a:gd name="T8" fmla="*/ 12 w 66"/>
                    <a:gd name="T9" fmla="*/ 3 h 15"/>
                    <a:gd name="T10" fmla="*/ 31 w 66"/>
                    <a:gd name="T11" fmla="*/ 0 h 15"/>
                    <a:gd name="T12" fmla="*/ 66 w 66"/>
                    <a:gd name="T13" fmla="*/ 3 h 15"/>
                    <a:gd name="T14" fmla="*/ 66 w 66"/>
                    <a:gd name="T15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15">
                      <a:moveTo>
                        <a:pt x="66" y="9"/>
                      </a:moveTo>
                      <a:lnTo>
                        <a:pt x="32" y="15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12" y="3"/>
                      </a:lnTo>
                      <a:lnTo>
                        <a:pt x="31" y="0"/>
                      </a:lnTo>
                      <a:lnTo>
                        <a:pt x="66" y="3"/>
                      </a:lnTo>
                      <a:lnTo>
                        <a:pt x="6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0" name="Freeform 64"/>
                <p:cNvSpPr>
                  <a:spLocks/>
                </p:cNvSpPr>
                <p:nvPr/>
              </p:nvSpPr>
              <p:spPr bwMode="auto">
                <a:xfrm>
                  <a:off x="5137" y="2732"/>
                  <a:ext cx="23" cy="9"/>
                </a:xfrm>
                <a:custGeom>
                  <a:avLst/>
                  <a:gdLst>
                    <a:gd name="T0" fmla="*/ 65 w 68"/>
                    <a:gd name="T1" fmla="*/ 1 h 29"/>
                    <a:gd name="T2" fmla="*/ 68 w 68"/>
                    <a:gd name="T3" fmla="*/ 5 h 29"/>
                    <a:gd name="T4" fmla="*/ 67 w 68"/>
                    <a:gd name="T5" fmla="*/ 13 h 29"/>
                    <a:gd name="T6" fmla="*/ 14 w 68"/>
                    <a:gd name="T7" fmla="*/ 29 h 29"/>
                    <a:gd name="T8" fmla="*/ 3 w 68"/>
                    <a:gd name="T9" fmla="*/ 24 h 29"/>
                    <a:gd name="T10" fmla="*/ 0 w 68"/>
                    <a:gd name="T11" fmla="*/ 20 h 29"/>
                    <a:gd name="T12" fmla="*/ 12 w 68"/>
                    <a:gd name="T13" fmla="*/ 13 h 29"/>
                    <a:gd name="T14" fmla="*/ 47 w 68"/>
                    <a:gd name="T15" fmla="*/ 3 h 29"/>
                    <a:gd name="T16" fmla="*/ 51 w 68"/>
                    <a:gd name="T17" fmla="*/ 0 h 29"/>
                    <a:gd name="T18" fmla="*/ 60 w 68"/>
                    <a:gd name="T19" fmla="*/ 3 h 29"/>
                    <a:gd name="T20" fmla="*/ 65 w 68"/>
                    <a:gd name="T21" fmla="*/ 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8" h="29">
                      <a:moveTo>
                        <a:pt x="65" y="1"/>
                      </a:moveTo>
                      <a:lnTo>
                        <a:pt x="68" y="5"/>
                      </a:lnTo>
                      <a:lnTo>
                        <a:pt x="67" y="13"/>
                      </a:lnTo>
                      <a:lnTo>
                        <a:pt x="14" y="29"/>
                      </a:lnTo>
                      <a:lnTo>
                        <a:pt x="3" y="24"/>
                      </a:lnTo>
                      <a:lnTo>
                        <a:pt x="0" y="20"/>
                      </a:lnTo>
                      <a:lnTo>
                        <a:pt x="12" y="13"/>
                      </a:lnTo>
                      <a:lnTo>
                        <a:pt x="47" y="3"/>
                      </a:lnTo>
                      <a:lnTo>
                        <a:pt x="51" y="0"/>
                      </a:lnTo>
                      <a:lnTo>
                        <a:pt x="60" y="3"/>
                      </a:lnTo>
                      <a:lnTo>
                        <a:pt x="6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1" name="Freeform 65"/>
                <p:cNvSpPr>
                  <a:spLocks/>
                </p:cNvSpPr>
                <p:nvPr/>
              </p:nvSpPr>
              <p:spPr bwMode="auto">
                <a:xfrm>
                  <a:off x="4616" y="2737"/>
                  <a:ext cx="20" cy="5"/>
                </a:xfrm>
                <a:custGeom>
                  <a:avLst/>
                  <a:gdLst>
                    <a:gd name="T0" fmla="*/ 60 w 60"/>
                    <a:gd name="T1" fmla="*/ 1 h 16"/>
                    <a:gd name="T2" fmla="*/ 60 w 60"/>
                    <a:gd name="T3" fmla="*/ 7 h 16"/>
                    <a:gd name="T4" fmla="*/ 5 w 60"/>
                    <a:gd name="T5" fmla="*/ 16 h 16"/>
                    <a:gd name="T6" fmla="*/ 3 w 60"/>
                    <a:gd name="T7" fmla="*/ 16 h 16"/>
                    <a:gd name="T8" fmla="*/ 0 w 60"/>
                    <a:gd name="T9" fmla="*/ 14 h 16"/>
                    <a:gd name="T10" fmla="*/ 0 w 60"/>
                    <a:gd name="T11" fmla="*/ 8 h 16"/>
                    <a:gd name="T12" fmla="*/ 49 w 60"/>
                    <a:gd name="T13" fmla="*/ 0 h 16"/>
                    <a:gd name="T14" fmla="*/ 59 w 60"/>
                    <a:gd name="T15" fmla="*/ 0 h 16"/>
                    <a:gd name="T16" fmla="*/ 60 w 60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16">
                      <a:moveTo>
                        <a:pt x="60" y="1"/>
                      </a:moveTo>
                      <a:lnTo>
                        <a:pt x="60" y="7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49" y="0"/>
                      </a:lnTo>
                      <a:lnTo>
                        <a:pt x="59" y="0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2" name="Freeform 66"/>
                <p:cNvSpPr>
                  <a:spLocks/>
                </p:cNvSpPr>
                <p:nvPr/>
              </p:nvSpPr>
              <p:spPr bwMode="auto">
                <a:xfrm>
                  <a:off x="5187" y="2738"/>
                  <a:ext cx="23" cy="7"/>
                </a:xfrm>
                <a:custGeom>
                  <a:avLst/>
                  <a:gdLst>
                    <a:gd name="T0" fmla="*/ 69 w 69"/>
                    <a:gd name="T1" fmla="*/ 4 h 20"/>
                    <a:gd name="T2" fmla="*/ 69 w 69"/>
                    <a:gd name="T3" fmla="*/ 9 h 20"/>
                    <a:gd name="T4" fmla="*/ 22 w 69"/>
                    <a:gd name="T5" fmla="*/ 11 h 20"/>
                    <a:gd name="T6" fmla="*/ 19 w 69"/>
                    <a:gd name="T7" fmla="*/ 14 h 20"/>
                    <a:gd name="T8" fmla="*/ 32 w 69"/>
                    <a:gd name="T9" fmla="*/ 20 h 20"/>
                    <a:gd name="T10" fmla="*/ 0 w 69"/>
                    <a:gd name="T11" fmla="*/ 14 h 20"/>
                    <a:gd name="T12" fmla="*/ 8 w 69"/>
                    <a:gd name="T13" fmla="*/ 6 h 20"/>
                    <a:gd name="T14" fmla="*/ 45 w 69"/>
                    <a:gd name="T15" fmla="*/ 0 h 20"/>
                    <a:gd name="T16" fmla="*/ 65 w 69"/>
                    <a:gd name="T17" fmla="*/ 0 h 20"/>
                    <a:gd name="T18" fmla="*/ 69 w 69"/>
                    <a:gd name="T19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9" h="20">
                      <a:moveTo>
                        <a:pt x="69" y="4"/>
                      </a:moveTo>
                      <a:lnTo>
                        <a:pt x="69" y="9"/>
                      </a:lnTo>
                      <a:lnTo>
                        <a:pt x="22" y="11"/>
                      </a:lnTo>
                      <a:lnTo>
                        <a:pt x="19" y="14"/>
                      </a:lnTo>
                      <a:lnTo>
                        <a:pt x="32" y="20"/>
                      </a:lnTo>
                      <a:lnTo>
                        <a:pt x="0" y="14"/>
                      </a:lnTo>
                      <a:lnTo>
                        <a:pt x="8" y="6"/>
                      </a:lnTo>
                      <a:lnTo>
                        <a:pt x="45" y="0"/>
                      </a:lnTo>
                      <a:lnTo>
                        <a:pt x="65" y="0"/>
                      </a:lnTo>
                      <a:lnTo>
                        <a:pt x="6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3" name="Freeform 67"/>
                <p:cNvSpPr>
                  <a:spLocks/>
                </p:cNvSpPr>
                <p:nvPr/>
              </p:nvSpPr>
              <p:spPr bwMode="auto">
                <a:xfrm>
                  <a:off x="4800" y="2739"/>
                  <a:ext cx="17" cy="7"/>
                </a:xfrm>
                <a:custGeom>
                  <a:avLst/>
                  <a:gdLst>
                    <a:gd name="T0" fmla="*/ 52 w 52"/>
                    <a:gd name="T1" fmla="*/ 7 h 20"/>
                    <a:gd name="T2" fmla="*/ 16 w 52"/>
                    <a:gd name="T3" fmla="*/ 17 h 20"/>
                    <a:gd name="T4" fmla="*/ 15 w 52"/>
                    <a:gd name="T5" fmla="*/ 20 h 20"/>
                    <a:gd name="T6" fmla="*/ 4 w 52"/>
                    <a:gd name="T7" fmla="*/ 17 h 20"/>
                    <a:gd name="T8" fmla="*/ 3 w 52"/>
                    <a:gd name="T9" fmla="*/ 17 h 20"/>
                    <a:gd name="T10" fmla="*/ 0 w 52"/>
                    <a:gd name="T11" fmla="*/ 16 h 20"/>
                    <a:gd name="T12" fmla="*/ 0 w 52"/>
                    <a:gd name="T13" fmla="*/ 12 h 20"/>
                    <a:gd name="T14" fmla="*/ 37 w 52"/>
                    <a:gd name="T15" fmla="*/ 0 h 20"/>
                    <a:gd name="T16" fmla="*/ 49 w 52"/>
                    <a:gd name="T17" fmla="*/ 3 h 20"/>
                    <a:gd name="T18" fmla="*/ 52 w 52"/>
                    <a:gd name="T19" fmla="*/ 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20">
                      <a:moveTo>
                        <a:pt x="52" y="7"/>
                      </a:moveTo>
                      <a:lnTo>
                        <a:pt x="16" y="17"/>
                      </a:lnTo>
                      <a:lnTo>
                        <a:pt x="15" y="20"/>
                      </a:lnTo>
                      <a:lnTo>
                        <a:pt x="4" y="17"/>
                      </a:lnTo>
                      <a:lnTo>
                        <a:pt x="3" y="17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37" y="0"/>
                      </a:lnTo>
                      <a:lnTo>
                        <a:pt x="49" y="3"/>
                      </a:lnTo>
                      <a:lnTo>
                        <a:pt x="5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4" name="Freeform 68"/>
                <p:cNvSpPr>
                  <a:spLocks/>
                </p:cNvSpPr>
                <p:nvPr/>
              </p:nvSpPr>
              <p:spPr bwMode="auto">
                <a:xfrm>
                  <a:off x="5359" y="2741"/>
                  <a:ext cx="23" cy="8"/>
                </a:xfrm>
                <a:custGeom>
                  <a:avLst/>
                  <a:gdLst>
                    <a:gd name="T0" fmla="*/ 68 w 68"/>
                    <a:gd name="T1" fmla="*/ 18 h 23"/>
                    <a:gd name="T2" fmla="*/ 64 w 68"/>
                    <a:gd name="T3" fmla="*/ 20 h 23"/>
                    <a:gd name="T4" fmla="*/ 62 w 68"/>
                    <a:gd name="T5" fmla="*/ 21 h 23"/>
                    <a:gd name="T6" fmla="*/ 62 w 68"/>
                    <a:gd name="T7" fmla="*/ 23 h 23"/>
                    <a:gd name="T8" fmla="*/ 30 w 68"/>
                    <a:gd name="T9" fmla="*/ 13 h 23"/>
                    <a:gd name="T10" fmla="*/ 0 w 68"/>
                    <a:gd name="T11" fmla="*/ 5 h 23"/>
                    <a:gd name="T12" fmla="*/ 0 w 68"/>
                    <a:gd name="T13" fmla="*/ 3 h 23"/>
                    <a:gd name="T14" fmla="*/ 1 w 68"/>
                    <a:gd name="T15" fmla="*/ 0 h 23"/>
                    <a:gd name="T16" fmla="*/ 68 w 68"/>
                    <a:gd name="T17" fmla="*/ 13 h 23"/>
                    <a:gd name="T18" fmla="*/ 68 w 68"/>
                    <a:gd name="T1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" h="23">
                      <a:moveTo>
                        <a:pt x="68" y="18"/>
                      </a:moveTo>
                      <a:lnTo>
                        <a:pt x="64" y="20"/>
                      </a:lnTo>
                      <a:lnTo>
                        <a:pt x="62" y="21"/>
                      </a:lnTo>
                      <a:lnTo>
                        <a:pt x="62" y="23"/>
                      </a:lnTo>
                      <a:lnTo>
                        <a:pt x="30" y="13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68" y="13"/>
                      </a:lnTo>
                      <a:lnTo>
                        <a:pt x="6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5" name="Freeform 69"/>
                <p:cNvSpPr>
                  <a:spLocks/>
                </p:cNvSpPr>
                <p:nvPr/>
              </p:nvSpPr>
              <p:spPr bwMode="auto">
                <a:xfrm>
                  <a:off x="4843" y="2741"/>
                  <a:ext cx="20" cy="4"/>
                </a:xfrm>
                <a:custGeom>
                  <a:avLst/>
                  <a:gdLst>
                    <a:gd name="T0" fmla="*/ 60 w 60"/>
                    <a:gd name="T1" fmla="*/ 2 h 10"/>
                    <a:gd name="T2" fmla="*/ 60 w 60"/>
                    <a:gd name="T3" fmla="*/ 5 h 10"/>
                    <a:gd name="T4" fmla="*/ 42 w 60"/>
                    <a:gd name="T5" fmla="*/ 9 h 10"/>
                    <a:gd name="T6" fmla="*/ 2 w 60"/>
                    <a:gd name="T7" fmla="*/ 10 h 10"/>
                    <a:gd name="T8" fmla="*/ 0 w 60"/>
                    <a:gd name="T9" fmla="*/ 5 h 10"/>
                    <a:gd name="T10" fmla="*/ 6 w 60"/>
                    <a:gd name="T11" fmla="*/ 1 h 10"/>
                    <a:gd name="T12" fmla="*/ 43 w 60"/>
                    <a:gd name="T13" fmla="*/ 0 h 10"/>
                    <a:gd name="T14" fmla="*/ 59 w 60"/>
                    <a:gd name="T15" fmla="*/ 1 h 10"/>
                    <a:gd name="T16" fmla="*/ 60 w 60"/>
                    <a:gd name="T1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10">
                      <a:moveTo>
                        <a:pt x="60" y="2"/>
                      </a:moveTo>
                      <a:lnTo>
                        <a:pt x="60" y="5"/>
                      </a:lnTo>
                      <a:lnTo>
                        <a:pt x="42" y="9"/>
                      </a:lnTo>
                      <a:lnTo>
                        <a:pt x="2" y="10"/>
                      </a:lnTo>
                      <a:lnTo>
                        <a:pt x="0" y="5"/>
                      </a:lnTo>
                      <a:lnTo>
                        <a:pt x="6" y="1"/>
                      </a:lnTo>
                      <a:lnTo>
                        <a:pt x="43" y="0"/>
                      </a:lnTo>
                      <a:lnTo>
                        <a:pt x="59" y="1"/>
                      </a:lnTo>
                      <a:lnTo>
                        <a:pt x="6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6" name="Freeform 70"/>
                <p:cNvSpPr>
                  <a:spLocks/>
                </p:cNvSpPr>
                <p:nvPr/>
              </p:nvSpPr>
              <p:spPr bwMode="auto">
                <a:xfrm>
                  <a:off x="4725" y="2742"/>
                  <a:ext cx="19" cy="14"/>
                </a:xfrm>
                <a:custGeom>
                  <a:avLst/>
                  <a:gdLst>
                    <a:gd name="T0" fmla="*/ 55 w 55"/>
                    <a:gd name="T1" fmla="*/ 3 h 43"/>
                    <a:gd name="T2" fmla="*/ 55 w 55"/>
                    <a:gd name="T3" fmla="*/ 9 h 43"/>
                    <a:gd name="T4" fmla="*/ 5 w 55"/>
                    <a:gd name="T5" fmla="*/ 43 h 43"/>
                    <a:gd name="T6" fmla="*/ 3 w 55"/>
                    <a:gd name="T7" fmla="*/ 43 h 43"/>
                    <a:gd name="T8" fmla="*/ 0 w 55"/>
                    <a:gd name="T9" fmla="*/ 39 h 43"/>
                    <a:gd name="T10" fmla="*/ 0 w 55"/>
                    <a:gd name="T11" fmla="*/ 34 h 43"/>
                    <a:gd name="T12" fmla="*/ 22 w 55"/>
                    <a:gd name="T13" fmla="*/ 15 h 43"/>
                    <a:gd name="T14" fmla="*/ 51 w 55"/>
                    <a:gd name="T15" fmla="*/ 0 h 43"/>
                    <a:gd name="T16" fmla="*/ 52 w 55"/>
                    <a:gd name="T17" fmla="*/ 0 h 43"/>
                    <a:gd name="T18" fmla="*/ 55 w 55"/>
                    <a:gd name="T19" fmla="*/ 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5" h="43">
                      <a:moveTo>
                        <a:pt x="55" y="3"/>
                      </a:moveTo>
                      <a:lnTo>
                        <a:pt x="55" y="9"/>
                      </a:lnTo>
                      <a:lnTo>
                        <a:pt x="5" y="43"/>
                      </a:lnTo>
                      <a:lnTo>
                        <a:pt x="3" y="43"/>
                      </a:lnTo>
                      <a:lnTo>
                        <a:pt x="0" y="39"/>
                      </a:lnTo>
                      <a:lnTo>
                        <a:pt x="0" y="34"/>
                      </a:lnTo>
                      <a:lnTo>
                        <a:pt x="22" y="15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7" name="Freeform 71"/>
                <p:cNvSpPr>
                  <a:spLocks/>
                </p:cNvSpPr>
                <p:nvPr/>
              </p:nvSpPr>
              <p:spPr bwMode="auto">
                <a:xfrm>
                  <a:off x="4971" y="2743"/>
                  <a:ext cx="16" cy="7"/>
                </a:xfrm>
                <a:custGeom>
                  <a:avLst/>
                  <a:gdLst>
                    <a:gd name="T0" fmla="*/ 37 w 50"/>
                    <a:gd name="T1" fmla="*/ 6 h 21"/>
                    <a:gd name="T2" fmla="*/ 50 w 50"/>
                    <a:gd name="T3" fmla="*/ 7 h 21"/>
                    <a:gd name="T4" fmla="*/ 50 w 50"/>
                    <a:gd name="T5" fmla="*/ 12 h 21"/>
                    <a:gd name="T6" fmla="*/ 1 w 50"/>
                    <a:gd name="T7" fmla="*/ 21 h 21"/>
                    <a:gd name="T8" fmla="*/ 1 w 50"/>
                    <a:gd name="T9" fmla="*/ 17 h 21"/>
                    <a:gd name="T10" fmla="*/ 0 w 50"/>
                    <a:gd name="T11" fmla="*/ 15 h 21"/>
                    <a:gd name="T12" fmla="*/ 18 w 50"/>
                    <a:gd name="T13" fmla="*/ 5 h 21"/>
                    <a:gd name="T14" fmla="*/ 28 w 50"/>
                    <a:gd name="T15" fmla="*/ 0 h 21"/>
                    <a:gd name="T16" fmla="*/ 35 w 50"/>
                    <a:gd name="T17" fmla="*/ 0 h 21"/>
                    <a:gd name="T18" fmla="*/ 37 w 50"/>
                    <a:gd name="T19" fmla="*/ 6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21">
                      <a:moveTo>
                        <a:pt x="37" y="6"/>
                      </a:moveTo>
                      <a:lnTo>
                        <a:pt x="50" y="7"/>
                      </a:lnTo>
                      <a:lnTo>
                        <a:pt x="50" y="12"/>
                      </a:lnTo>
                      <a:lnTo>
                        <a:pt x="1" y="21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18" y="5"/>
                      </a:lnTo>
                      <a:lnTo>
                        <a:pt x="28" y="0"/>
                      </a:lnTo>
                      <a:lnTo>
                        <a:pt x="35" y="0"/>
                      </a:lnTo>
                      <a:lnTo>
                        <a:pt x="3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8" name="Freeform 72"/>
                <p:cNvSpPr>
                  <a:spLocks/>
                </p:cNvSpPr>
                <p:nvPr/>
              </p:nvSpPr>
              <p:spPr bwMode="auto">
                <a:xfrm>
                  <a:off x="4892" y="2745"/>
                  <a:ext cx="20" cy="5"/>
                </a:xfrm>
                <a:custGeom>
                  <a:avLst/>
                  <a:gdLst>
                    <a:gd name="T0" fmla="*/ 60 w 60"/>
                    <a:gd name="T1" fmla="*/ 11 h 15"/>
                    <a:gd name="T2" fmla="*/ 0 w 60"/>
                    <a:gd name="T3" fmla="*/ 15 h 15"/>
                    <a:gd name="T4" fmla="*/ 11 w 60"/>
                    <a:gd name="T5" fmla="*/ 5 h 15"/>
                    <a:gd name="T6" fmla="*/ 53 w 60"/>
                    <a:gd name="T7" fmla="*/ 0 h 15"/>
                    <a:gd name="T8" fmla="*/ 60 w 60"/>
                    <a:gd name="T9" fmla="*/ 2 h 15"/>
                    <a:gd name="T10" fmla="*/ 60 w 60"/>
                    <a:gd name="T1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15">
                      <a:moveTo>
                        <a:pt x="60" y="11"/>
                      </a:moveTo>
                      <a:lnTo>
                        <a:pt x="0" y="15"/>
                      </a:lnTo>
                      <a:lnTo>
                        <a:pt x="11" y="5"/>
                      </a:lnTo>
                      <a:lnTo>
                        <a:pt x="53" y="0"/>
                      </a:lnTo>
                      <a:lnTo>
                        <a:pt x="60" y="2"/>
                      </a:lnTo>
                      <a:lnTo>
                        <a:pt x="6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89" name="Freeform 73"/>
                <p:cNvSpPr>
                  <a:spLocks/>
                </p:cNvSpPr>
                <p:nvPr/>
              </p:nvSpPr>
              <p:spPr bwMode="auto">
                <a:xfrm>
                  <a:off x="4511" y="2746"/>
                  <a:ext cx="48" cy="42"/>
                </a:xfrm>
                <a:custGeom>
                  <a:avLst/>
                  <a:gdLst>
                    <a:gd name="T0" fmla="*/ 96 w 145"/>
                    <a:gd name="T1" fmla="*/ 49 h 126"/>
                    <a:gd name="T2" fmla="*/ 63 w 145"/>
                    <a:gd name="T3" fmla="*/ 81 h 126"/>
                    <a:gd name="T4" fmla="*/ 32 w 145"/>
                    <a:gd name="T5" fmla="*/ 126 h 126"/>
                    <a:gd name="T6" fmla="*/ 4 w 145"/>
                    <a:gd name="T7" fmla="*/ 106 h 126"/>
                    <a:gd name="T8" fmla="*/ 0 w 145"/>
                    <a:gd name="T9" fmla="*/ 84 h 126"/>
                    <a:gd name="T10" fmla="*/ 12 w 145"/>
                    <a:gd name="T11" fmla="*/ 64 h 126"/>
                    <a:gd name="T12" fmla="*/ 37 w 145"/>
                    <a:gd name="T13" fmla="*/ 44 h 126"/>
                    <a:gd name="T14" fmla="*/ 64 w 145"/>
                    <a:gd name="T15" fmla="*/ 28 h 126"/>
                    <a:gd name="T16" fmla="*/ 92 w 145"/>
                    <a:gd name="T17" fmla="*/ 16 h 126"/>
                    <a:gd name="T18" fmla="*/ 119 w 145"/>
                    <a:gd name="T19" fmla="*/ 6 h 126"/>
                    <a:gd name="T20" fmla="*/ 145 w 145"/>
                    <a:gd name="T21" fmla="*/ 0 h 126"/>
                    <a:gd name="T22" fmla="*/ 96 w 145"/>
                    <a:gd name="T23" fmla="*/ 49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126">
                      <a:moveTo>
                        <a:pt x="96" y="49"/>
                      </a:moveTo>
                      <a:lnTo>
                        <a:pt x="63" y="81"/>
                      </a:lnTo>
                      <a:lnTo>
                        <a:pt x="32" y="126"/>
                      </a:lnTo>
                      <a:lnTo>
                        <a:pt x="4" y="106"/>
                      </a:lnTo>
                      <a:lnTo>
                        <a:pt x="0" y="84"/>
                      </a:lnTo>
                      <a:lnTo>
                        <a:pt x="12" y="64"/>
                      </a:lnTo>
                      <a:lnTo>
                        <a:pt x="37" y="44"/>
                      </a:lnTo>
                      <a:lnTo>
                        <a:pt x="64" y="28"/>
                      </a:lnTo>
                      <a:lnTo>
                        <a:pt x="92" y="16"/>
                      </a:lnTo>
                      <a:lnTo>
                        <a:pt x="119" y="6"/>
                      </a:lnTo>
                      <a:lnTo>
                        <a:pt x="145" y="0"/>
                      </a:lnTo>
                      <a:lnTo>
                        <a:pt x="96" y="4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0" name="Freeform 74"/>
                <p:cNvSpPr>
                  <a:spLocks/>
                </p:cNvSpPr>
                <p:nvPr/>
              </p:nvSpPr>
              <p:spPr bwMode="auto">
                <a:xfrm>
                  <a:off x="4657" y="2748"/>
                  <a:ext cx="17" cy="13"/>
                </a:xfrm>
                <a:custGeom>
                  <a:avLst/>
                  <a:gdLst>
                    <a:gd name="T0" fmla="*/ 50 w 50"/>
                    <a:gd name="T1" fmla="*/ 3 h 41"/>
                    <a:gd name="T2" fmla="*/ 35 w 50"/>
                    <a:gd name="T3" fmla="*/ 17 h 41"/>
                    <a:gd name="T4" fmla="*/ 15 w 50"/>
                    <a:gd name="T5" fmla="*/ 31 h 41"/>
                    <a:gd name="T6" fmla="*/ 7 w 50"/>
                    <a:gd name="T7" fmla="*/ 41 h 41"/>
                    <a:gd name="T8" fmla="*/ 0 w 50"/>
                    <a:gd name="T9" fmla="*/ 32 h 41"/>
                    <a:gd name="T10" fmla="*/ 9 w 50"/>
                    <a:gd name="T11" fmla="*/ 21 h 41"/>
                    <a:gd name="T12" fmla="*/ 44 w 50"/>
                    <a:gd name="T13" fmla="*/ 0 h 41"/>
                    <a:gd name="T14" fmla="*/ 45 w 50"/>
                    <a:gd name="T15" fmla="*/ 0 h 41"/>
                    <a:gd name="T16" fmla="*/ 50 w 50"/>
                    <a:gd name="T17" fmla="*/ 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41">
                      <a:moveTo>
                        <a:pt x="50" y="3"/>
                      </a:moveTo>
                      <a:lnTo>
                        <a:pt x="35" y="17"/>
                      </a:lnTo>
                      <a:lnTo>
                        <a:pt x="15" y="31"/>
                      </a:lnTo>
                      <a:lnTo>
                        <a:pt x="7" y="41"/>
                      </a:lnTo>
                      <a:lnTo>
                        <a:pt x="0" y="32"/>
                      </a:lnTo>
                      <a:lnTo>
                        <a:pt x="9" y="21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5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1" name="Freeform 75"/>
                <p:cNvSpPr>
                  <a:spLocks/>
                </p:cNvSpPr>
                <p:nvPr/>
              </p:nvSpPr>
              <p:spPr bwMode="auto">
                <a:xfrm>
                  <a:off x="4693" y="2748"/>
                  <a:ext cx="23" cy="11"/>
                </a:xfrm>
                <a:custGeom>
                  <a:avLst/>
                  <a:gdLst>
                    <a:gd name="T0" fmla="*/ 67 w 67"/>
                    <a:gd name="T1" fmla="*/ 2 h 32"/>
                    <a:gd name="T2" fmla="*/ 67 w 67"/>
                    <a:gd name="T3" fmla="*/ 7 h 32"/>
                    <a:gd name="T4" fmla="*/ 22 w 67"/>
                    <a:gd name="T5" fmla="*/ 27 h 32"/>
                    <a:gd name="T6" fmla="*/ 6 w 67"/>
                    <a:gd name="T7" fmla="*/ 32 h 32"/>
                    <a:gd name="T8" fmla="*/ 1 w 67"/>
                    <a:gd name="T9" fmla="*/ 32 h 32"/>
                    <a:gd name="T10" fmla="*/ 0 w 67"/>
                    <a:gd name="T11" fmla="*/ 31 h 32"/>
                    <a:gd name="T12" fmla="*/ 0 w 67"/>
                    <a:gd name="T13" fmla="*/ 27 h 32"/>
                    <a:gd name="T14" fmla="*/ 54 w 67"/>
                    <a:gd name="T15" fmla="*/ 2 h 32"/>
                    <a:gd name="T16" fmla="*/ 63 w 67"/>
                    <a:gd name="T17" fmla="*/ 0 h 32"/>
                    <a:gd name="T18" fmla="*/ 65 w 67"/>
                    <a:gd name="T19" fmla="*/ 0 h 32"/>
                    <a:gd name="T20" fmla="*/ 67 w 67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" h="32">
                      <a:moveTo>
                        <a:pt x="67" y="2"/>
                      </a:moveTo>
                      <a:lnTo>
                        <a:pt x="67" y="7"/>
                      </a:lnTo>
                      <a:lnTo>
                        <a:pt x="22" y="27"/>
                      </a:lnTo>
                      <a:lnTo>
                        <a:pt x="6" y="32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54" y="2"/>
                      </a:lnTo>
                      <a:lnTo>
                        <a:pt x="63" y="0"/>
                      </a:lnTo>
                      <a:lnTo>
                        <a:pt x="65" y="0"/>
                      </a:lnTo>
                      <a:lnTo>
                        <a:pt x="6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2" name="Freeform 76"/>
                <p:cNvSpPr>
                  <a:spLocks/>
                </p:cNvSpPr>
                <p:nvPr/>
              </p:nvSpPr>
              <p:spPr bwMode="auto">
                <a:xfrm>
                  <a:off x="5105" y="2750"/>
                  <a:ext cx="17" cy="8"/>
                </a:xfrm>
                <a:custGeom>
                  <a:avLst/>
                  <a:gdLst>
                    <a:gd name="T0" fmla="*/ 49 w 51"/>
                    <a:gd name="T1" fmla="*/ 2 h 23"/>
                    <a:gd name="T2" fmla="*/ 51 w 51"/>
                    <a:gd name="T3" fmla="*/ 3 h 23"/>
                    <a:gd name="T4" fmla="*/ 51 w 51"/>
                    <a:gd name="T5" fmla="*/ 7 h 23"/>
                    <a:gd name="T6" fmla="*/ 18 w 51"/>
                    <a:gd name="T7" fmla="*/ 20 h 23"/>
                    <a:gd name="T8" fmla="*/ 6 w 51"/>
                    <a:gd name="T9" fmla="*/ 23 h 23"/>
                    <a:gd name="T10" fmla="*/ 0 w 51"/>
                    <a:gd name="T11" fmla="*/ 23 h 23"/>
                    <a:gd name="T12" fmla="*/ 2 w 51"/>
                    <a:gd name="T13" fmla="*/ 16 h 23"/>
                    <a:gd name="T14" fmla="*/ 37 w 51"/>
                    <a:gd name="T15" fmla="*/ 0 h 23"/>
                    <a:gd name="T16" fmla="*/ 45 w 51"/>
                    <a:gd name="T17" fmla="*/ 2 h 23"/>
                    <a:gd name="T18" fmla="*/ 49 w 51"/>
                    <a:gd name="T19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23">
                      <a:moveTo>
                        <a:pt x="49" y="2"/>
                      </a:moveTo>
                      <a:lnTo>
                        <a:pt x="51" y="3"/>
                      </a:lnTo>
                      <a:lnTo>
                        <a:pt x="51" y="7"/>
                      </a:lnTo>
                      <a:lnTo>
                        <a:pt x="18" y="20"/>
                      </a:lnTo>
                      <a:lnTo>
                        <a:pt x="6" y="23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37" y="0"/>
                      </a:lnTo>
                      <a:lnTo>
                        <a:pt x="45" y="2"/>
                      </a:lnTo>
                      <a:lnTo>
                        <a:pt x="4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3" name="Freeform 77"/>
                <p:cNvSpPr>
                  <a:spLocks/>
                </p:cNvSpPr>
                <p:nvPr/>
              </p:nvSpPr>
              <p:spPr bwMode="auto">
                <a:xfrm>
                  <a:off x="4572" y="2751"/>
                  <a:ext cx="19" cy="6"/>
                </a:xfrm>
                <a:custGeom>
                  <a:avLst/>
                  <a:gdLst>
                    <a:gd name="T0" fmla="*/ 56 w 56"/>
                    <a:gd name="T1" fmla="*/ 6 h 16"/>
                    <a:gd name="T2" fmla="*/ 6 w 56"/>
                    <a:gd name="T3" fmla="*/ 16 h 16"/>
                    <a:gd name="T4" fmla="*/ 1 w 56"/>
                    <a:gd name="T5" fmla="*/ 15 h 16"/>
                    <a:gd name="T6" fmla="*/ 0 w 56"/>
                    <a:gd name="T7" fmla="*/ 10 h 16"/>
                    <a:gd name="T8" fmla="*/ 0 w 56"/>
                    <a:gd name="T9" fmla="*/ 8 h 16"/>
                    <a:gd name="T10" fmla="*/ 11 w 56"/>
                    <a:gd name="T11" fmla="*/ 4 h 16"/>
                    <a:gd name="T12" fmla="*/ 43 w 56"/>
                    <a:gd name="T13" fmla="*/ 0 h 16"/>
                    <a:gd name="T14" fmla="*/ 51 w 56"/>
                    <a:gd name="T15" fmla="*/ 0 h 16"/>
                    <a:gd name="T16" fmla="*/ 56 w 56"/>
                    <a:gd name="T1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16">
                      <a:moveTo>
                        <a:pt x="56" y="6"/>
                      </a:moveTo>
                      <a:lnTo>
                        <a:pt x="6" y="16"/>
                      </a:lnTo>
                      <a:lnTo>
                        <a:pt x="1" y="15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1" y="4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5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4" name="Freeform 78"/>
                <p:cNvSpPr>
                  <a:spLocks/>
                </p:cNvSpPr>
                <p:nvPr/>
              </p:nvSpPr>
              <p:spPr bwMode="auto">
                <a:xfrm>
                  <a:off x="5003" y="2756"/>
                  <a:ext cx="15" cy="5"/>
                </a:xfrm>
                <a:custGeom>
                  <a:avLst/>
                  <a:gdLst>
                    <a:gd name="T0" fmla="*/ 44 w 44"/>
                    <a:gd name="T1" fmla="*/ 2 h 14"/>
                    <a:gd name="T2" fmla="*/ 44 w 44"/>
                    <a:gd name="T3" fmla="*/ 6 h 14"/>
                    <a:gd name="T4" fmla="*/ 41 w 44"/>
                    <a:gd name="T5" fmla="*/ 10 h 14"/>
                    <a:gd name="T6" fmla="*/ 18 w 44"/>
                    <a:gd name="T7" fmla="*/ 10 h 14"/>
                    <a:gd name="T8" fmla="*/ 5 w 44"/>
                    <a:gd name="T9" fmla="*/ 14 h 14"/>
                    <a:gd name="T10" fmla="*/ 0 w 44"/>
                    <a:gd name="T11" fmla="*/ 13 h 14"/>
                    <a:gd name="T12" fmla="*/ 0 w 44"/>
                    <a:gd name="T13" fmla="*/ 5 h 14"/>
                    <a:gd name="T14" fmla="*/ 33 w 44"/>
                    <a:gd name="T15" fmla="*/ 0 h 14"/>
                    <a:gd name="T16" fmla="*/ 43 w 44"/>
                    <a:gd name="T17" fmla="*/ 0 h 14"/>
                    <a:gd name="T18" fmla="*/ 44 w 44"/>
                    <a:gd name="T1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14">
                      <a:moveTo>
                        <a:pt x="44" y="2"/>
                      </a:moveTo>
                      <a:lnTo>
                        <a:pt x="44" y="6"/>
                      </a:lnTo>
                      <a:lnTo>
                        <a:pt x="41" y="10"/>
                      </a:lnTo>
                      <a:lnTo>
                        <a:pt x="18" y="10"/>
                      </a:lnTo>
                      <a:lnTo>
                        <a:pt x="5" y="14"/>
                      </a:lnTo>
                      <a:lnTo>
                        <a:pt x="0" y="13"/>
                      </a:lnTo>
                      <a:lnTo>
                        <a:pt x="0" y="5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5" name="Freeform 79"/>
                <p:cNvSpPr>
                  <a:spLocks/>
                </p:cNvSpPr>
                <p:nvPr/>
              </p:nvSpPr>
              <p:spPr bwMode="auto">
                <a:xfrm>
                  <a:off x="5054" y="2757"/>
                  <a:ext cx="23" cy="5"/>
                </a:xfrm>
                <a:custGeom>
                  <a:avLst/>
                  <a:gdLst>
                    <a:gd name="T0" fmla="*/ 71 w 71"/>
                    <a:gd name="T1" fmla="*/ 5 h 16"/>
                    <a:gd name="T2" fmla="*/ 71 w 71"/>
                    <a:gd name="T3" fmla="*/ 9 h 16"/>
                    <a:gd name="T4" fmla="*/ 53 w 71"/>
                    <a:gd name="T5" fmla="*/ 16 h 16"/>
                    <a:gd name="T6" fmla="*/ 0 w 71"/>
                    <a:gd name="T7" fmla="*/ 13 h 16"/>
                    <a:gd name="T8" fmla="*/ 1 w 71"/>
                    <a:gd name="T9" fmla="*/ 5 h 16"/>
                    <a:gd name="T10" fmla="*/ 10 w 71"/>
                    <a:gd name="T11" fmla="*/ 3 h 16"/>
                    <a:gd name="T12" fmla="*/ 34 w 71"/>
                    <a:gd name="T13" fmla="*/ 0 h 16"/>
                    <a:gd name="T14" fmla="*/ 61 w 71"/>
                    <a:gd name="T15" fmla="*/ 1 h 16"/>
                    <a:gd name="T16" fmla="*/ 71 w 71"/>
                    <a:gd name="T17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16">
                      <a:moveTo>
                        <a:pt x="71" y="5"/>
                      </a:moveTo>
                      <a:lnTo>
                        <a:pt x="71" y="9"/>
                      </a:lnTo>
                      <a:lnTo>
                        <a:pt x="53" y="16"/>
                      </a:lnTo>
                      <a:lnTo>
                        <a:pt x="0" y="13"/>
                      </a:lnTo>
                      <a:lnTo>
                        <a:pt x="1" y="5"/>
                      </a:lnTo>
                      <a:lnTo>
                        <a:pt x="10" y="3"/>
                      </a:lnTo>
                      <a:lnTo>
                        <a:pt x="34" y="0"/>
                      </a:lnTo>
                      <a:lnTo>
                        <a:pt x="61" y="1"/>
                      </a:lnTo>
                      <a:lnTo>
                        <a:pt x="7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6" name="Freeform 80"/>
                <p:cNvSpPr>
                  <a:spLocks/>
                </p:cNvSpPr>
                <p:nvPr/>
              </p:nvSpPr>
              <p:spPr bwMode="auto">
                <a:xfrm>
                  <a:off x="5240" y="2757"/>
                  <a:ext cx="18" cy="11"/>
                </a:xfrm>
                <a:custGeom>
                  <a:avLst/>
                  <a:gdLst>
                    <a:gd name="T0" fmla="*/ 54 w 54"/>
                    <a:gd name="T1" fmla="*/ 28 h 33"/>
                    <a:gd name="T2" fmla="*/ 54 w 54"/>
                    <a:gd name="T3" fmla="*/ 32 h 33"/>
                    <a:gd name="T4" fmla="*/ 53 w 54"/>
                    <a:gd name="T5" fmla="*/ 33 h 33"/>
                    <a:gd name="T6" fmla="*/ 29 w 54"/>
                    <a:gd name="T7" fmla="*/ 22 h 33"/>
                    <a:gd name="T8" fmla="*/ 28 w 54"/>
                    <a:gd name="T9" fmla="*/ 23 h 33"/>
                    <a:gd name="T10" fmla="*/ 3 w 54"/>
                    <a:gd name="T11" fmla="*/ 12 h 33"/>
                    <a:gd name="T12" fmla="*/ 0 w 54"/>
                    <a:gd name="T13" fmla="*/ 4 h 33"/>
                    <a:gd name="T14" fmla="*/ 2 w 54"/>
                    <a:gd name="T15" fmla="*/ 0 h 33"/>
                    <a:gd name="T16" fmla="*/ 47 w 54"/>
                    <a:gd name="T17" fmla="*/ 19 h 33"/>
                    <a:gd name="T18" fmla="*/ 54 w 54"/>
                    <a:gd name="T1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33">
                      <a:moveTo>
                        <a:pt x="54" y="28"/>
                      </a:moveTo>
                      <a:lnTo>
                        <a:pt x="54" y="32"/>
                      </a:lnTo>
                      <a:lnTo>
                        <a:pt x="53" y="33"/>
                      </a:lnTo>
                      <a:lnTo>
                        <a:pt x="29" y="22"/>
                      </a:lnTo>
                      <a:lnTo>
                        <a:pt x="28" y="23"/>
                      </a:lnTo>
                      <a:lnTo>
                        <a:pt x="3" y="12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7" y="19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7" name="Freeform 81"/>
                <p:cNvSpPr>
                  <a:spLocks/>
                </p:cNvSpPr>
                <p:nvPr/>
              </p:nvSpPr>
              <p:spPr bwMode="auto">
                <a:xfrm>
                  <a:off x="5275" y="2757"/>
                  <a:ext cx="28" cy="6"/>
                </a:xfrm>
                <a:custGeom>
                  <a:avLst/>
                  <a:gdLst>
                    <a:gd name="T0" fmla="*/ 82 w 84"/>
                    <a:gd name="T1" fmla="*/ 4 h 17"/>
                    <a:gd name="T2" fmla="*/ 84 w 84"/>
                    <a:gd name="T3" fmla="*/ 10 h 17"/>
                    <a:gd name="T4" fmla="*/ 78 w 84"/>
                    <a:gd name="T5" fmla="*/ 15 h 17"/>
                    <a:gd name="T6" fmla="*/ 23 w 84"/>
                    <a:gd name="T7" fmla="*/ 17 h 17"/>
                    <a:gd name="T8" fmla="*/ 4 w 84"/>
                    <a:gd name="T9" fmla="*/ 11 h 17"/>
                    <a:gd name="T10" fmla="*/ 0 w 84"/>
                    <a:gd name="T11" fmla="*/ 8 h 17"/>
                    <a:gd name="T12" fmla="*/ 4 w 84"/>
                    <a:gd name="T13" fmla="*/ 0 h 17"/>
                    <a:gd name="T14" fmla="*/ 40 w 84"/>
                    <a:gd name="T15" fmla="*/ 3 h 17"/>
                    <a:gd name="T16" fmla="*/ 82 w 84"/>
                    <a:gd name="T1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" h="17">
                      <a:moveTo>
                        <a:pt x="82" y="4"/>
                      </a:moveTo>
                      <a:lnTo>
                        <a:pt x="84" y="10"/>
                      </a:lnTo>
                      <a:lnTo>
                        <a:pt x="78" y="15"/>
                      </a:lnTo>
                      <a:lnTo>
                        <a:pt x="23" y="17"/>
                      </a:lnTo>
                      <a:lnTo>
                        <a:pt x="4" y="11"/>
                      </a:lnTo>
                      <a:lnTo>
                        <a:pt x="0" y="8"/>
                      </a:lnTo>
                      <a:lnTo>
                        <a:pt x="4" y="0"/>
                      </a:lnTo>
                      <a:lnTo>
                        <a:pt x="40" y="3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8" name="Freeform 82"/>
                <p:cNvSpPr>
                  <a:spLocks/>
                </p:cNvSpPr>
                <p:nvPr/>
              </p:nvSpPr>
              <p:spPr bwMode="auto">
                <a:xfrm>
                  <a:off x="4949" y="2758"/>
                  <a:ext cx="19" cy="5"/>
                </a:xfrm>
                <a:custGeom>
                  <a:avLst/>
                  <a:gdLst>
                    <a:gd name="T0" fmla="*/ 57 w 57"/>
                    <a:gd name="T1" fmla="*/ 16 h 16"/>
                    <a:gd name="T2" fmla="*/ 9 w 57"/>
                    <a:gd name="T3" fmla="*/ 15 h 16"/>
                    <a:gd name="T4" fmla="*/ 1 w 57"/>
                    <a:gd name="T5" fmla="*/ 10 h 16"/>
                    <a:gd name="T6" fmla="*/ 0 w 57"/>
                    <a:gd name="T7" fmla="*/ 10 h 16"/>
                    <a:gd name="T8" fmla="*/ 4 w 57"/>
                    <a:gd name="T9" fmla="*/ 0 h 16"/>
                    <a:gd name="T10" fmla="*/ 57 w 57"/>
                    <a:gd name="T11" fmla="*/ 10 h 16"/>
                    <a:gd name="T12" fmla="*/ 57 w 57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16">
                      <a:moveTo>
                        <a:pt x="57" y="16"/>
                      </a:moveTo>
                      <a:lnTo>
                        <a:pt x="9" y="15"/>
                      </a:lnTo>
                      <a:lnTo>
                        <a:pt x="1" y="10"/>
                      </a:lnTo>
                      <a:lnTo>
                        <a:pt x="0" y="10"/>
                      </a:lnTo>
                      <a:lnTo>
                        <a:pt x="4" y="0"/>
                      </a:lnTo>
                      <a:lnTo>
                        <a:pt x="57" y="10"/>
                      </a:lnTo>
                      <a:lnTo>
                        <a:pt x="5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99" name="Freeform 83"/>
                <p:cNvSpPr>
                  <a:spLocks/>
                </p:cNvSpPr>
                <p:nvPr/>
              </p:nvSpPr>
              <p:spPr bwMode="auto">
                <a:xfrm>
                  <a:off x="5355" y="2758"/>
                  <a:ext cx="25" cy="9"/>
                </a:xfrm>
                <a:custGeom>
                  <a:avLst/>
                  <a:gdLst>
                    <a:gd name="T0" fmla="*/ 75 w 75"/>
                    <a:gd name="T1" fmla="*/ 19 h 25"/>
                    <a:gd name="T2" fmla="*/ 75 w 75"/>
                    <a:gd name="T3" fmla="*/ 22 h 25"/>
                    <a:gd name="T4" fmla="*/ 25 w 75"/>
                    <a:gd name="T5" fmla="*/ 25 h 25"/>
                    <a:gd name="T6" fmla="*/ 0 w 75"/>
                    <a:gd name="T7" fmla="*/ 19 h 25"/>
                    <a:gd name="T8" fmla="*/ 0 w 75"/>
                    <a:gd name="T9" fmla="*/ 8 h 25"/>
                    <a:gd name="T10" fmla="*/ 1 w 75"/>
                    <a:gd name="T11" fmla="*/ 0 h 25"/>
                    <a:gd name="T12" fmla="*/ 67 w 75"/>
                    <a:gd name="T13" fmla="*/ 10 h 25"/>
                    <a:gd name="T14" fmla="*/ 75 w 75"/>
                    <a:gd name="T15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25">
                      <a:moveTo>
                        <a:pt x="75" y="19"/>
                      </a:moveTo>
                      <a:lnTo>
                        <a:pt x="75" y="22"/>
                      </a:lnTo>
                      <a:lnTo>
                        <a:pt x="25" y="25"/>
                      </a:lnTo>
                      <a:lnTo>
                        <a:pt x="0" y="19"/>
                      </a:ln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67" y="10"/>
                      </a:lnTo>
                      <a:lnTo>
                        <a:pt x="75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0" name="Freeform 84"/>
                <p:cNvSpPr>
                  <a:spLocks/>
                </p:cNvSpPr>
                <p:nvPr/>
              </p:nvSpPr>
              <p:spPr bwMode="auto">
                <a:xfrm>
                  <a:off x="4495" y="2754"/>
                  <a:ext cx="1002" cy="126"/>
                </a:xfrm>
                <a:custGeom>
                  <a:avLst/>
                  <a:gdLst>
                    <a:gd name="T0" fmla="*/ 151 w 3005"/>
                    <a:gd name="T1" fmla="*/ 146 h 378"/>
                    <a:gd name="T2" fmla="*/ 305 w 3005"/>
                    <a:gd name="T3" fmla="*/ 187 h 378"/>
                    <a:gd name="T4" fmla="*/ 459 w 3005"/>
                    <a:gd name="T5" fmla="*/ 223 h 378"/>
                    <a:gd name="T6" fmla="*/ 616 w 3005"/>
                    <a:gd name="T7" fmla="*/ 252 h 378"/>
                    <a:gd name="T8" fmla="*/ 773 w 3005"/>
                    <a:gd name="T9" fmla="*/ 278 h 378"/>
                    <a:gd name="T10" fmla="*/ 929 w 3005"/>
                    <a:gd name="T11" fmla="*/ 298 h 378"/>
                    <a:gd name="T12" fmla="*/ 1086 w 3005"/>
                    <a:gd name="T13" fmla="*/ 313 h 378"/>
                    <a:gd name="T14" fmla="*/ 1243 w 3005"/>
                    <a:gd name="T15" fmla="*/ 324 h 378"/>
                    <a:gd name="T16" fmla="*/ 1402 w 3005"/>
                    <a:gd name="T17" fmla="*/ 332 h 378"/>
                    <a:gd name="T18" fmla="*/ 1561 w 3005"/>
                    <a:gd name="T19" fmla="*/ 335 h 378"/>
                    <a:gd name="T20" fmla="*/ 1719 w 3005"/>
                    <a:gd name="T21" fmla="*/ 336 h 378"/>
                    <a:gd name="T22" fmla="*/ 1875 w 3005"/>
                    <a:gd name="T23" fmla="*/ 334 h 378"/>
                    <a:gd name="T24" fmla="*/ 2028 w 3005"/>
                    <a:gd name="T25" fmla="*/ 330 h 378"/>
                    <a:gd name="T26" fmla="*/ 2178 w 3005"/>
                    <a:gd name="T27" fmla="*/ 323 h 378"/>
                    <a:gd name="T28" fmla="*/ 2322 w 3005"/>
                    <a:gd name="T29" fmla="*/ 315 h 378"/>
                    <a:gd name="T30" fmla="*/ 2464 w 3005"/>
                    <a:gd name="T31" fmla="*/ 305 h 378"/>
                    <a:gd name="T32" fmla="*/ 2588 w 3005"/>
                    <a:gd name="T33" fmla="*/ 293 h 378"/>
                    <a:gd name="T34" fmla="*/ 2837 w 3005"/>
                    <a:gd name="T35" fmla="*/ 241 h 378"/>
                    <a:gd name="T36" fmla="*/ 2947 w 3005"/>
                    <a:gd name="T37" fmla="*/ 196 h 378"/>
                    <a:gd name="T38" fmla="*/ 2974 w 3005"/>
                    <a:gd name="T39" fmla="*/ 176 h 378"/>
                    <a:gd name="T40" fmla="*/ 2986 w 3005"/>
                    <a:gd name="T41" fmla="*/ 156 h 378"/>
                    <a:gd name="T42" fmla="*/ 2985 w 3005"/>
                    <a:gd name="T43" fmla="*/ 135 h 378"/>
                    <a:gd name="T44" fmla="*/ 2974 w 3005"/>
                    <a:gd name="T45" fmla="*/ 114 h 378"/>
                    <a:gd name="T46" fmla="*/ 2952 w 3005"/>
                    <a:gd name="T47" fmla="*/ 96 h 378"/>
                    <a:gd name="T48" fmla="*/ 2927 w 3005"/>
                    <a:gd name="T49" fmla="*/ 78 h 378"/>
                    <a:gd name="T50" fmla="*/ 2893 w 3005"/>
                    <a:gd name="T51" fmla="*/ 61 h 378"/>
                    <a:gd name="T52" fmla="*/ 2839 w 3005"/>
                    <a:gd name="T53" fmla="*/ 30 h 378"/>
                    <a:gd name="T54" fmla="*/ 2984 w 3005"/>
                    <a:gd name="T55" fmla="*/ 104 h 378"/>
                    <a:gd name="T56" fmla="*/ 3004 w 3005"/>
                    <a:gd name="T57" fmla="*/ 137 h 378"/>
                    <a:gd name="T58" fmla="*/ 3002 w 3005"/>
                    <a:gd name="T59" fmla="*/ 174 h 378"/>
                    <a:gd name="T60" fmla="*/ 2977 w 3005"/>
                    <a:gd name="T61" fmla="*/ 210 h 378"/>
                    <a:gd name="T62" fmla="*/ 2900 w 3005"/>
                    <a:gd name="T63" fmla="*/ 252 h 378"/>
                    <a:gd name="T64" fmla="*/ 2762 w 3005"/>
                    <a:gd name="T65" fmla="*/ 293 h 378"/>
                    <a:gd name="T66" fmla="*/ 2534 w 3005"/>
                    <a:gd name="T67" fmla="*/ 332 h 378"/>
                    <a:gd name="T68" fmla="*/ 2413 w 3005"/>
                    <a:gd name="T69" fmla="*/ 345 h 378"/>
                    <a:gd name="T70" fmla="*/ 2274 w 3005"/>
                    <a:gd name="T71" fmla="*/ 354 h 378"/>
                    <a:gd name="T72" fmla="*/ 2131 w 3005"/>
                    <a:gd name="T73" fmla="*/ 363 h 378"/>
                    <a:gd name="T74" fmla="*/ 1987 w 3005"/>
                    <a:gd name="T75" fmla="*/ 370 h 378"/>
                    <a:gd name="T76" fmla="*/ 1839 w 3005"/>
                    <a:gd name="T77" fmla="*/ 374 h 378"/>
                    <a:gd name="T78" fmla="*/ 1691 w 3005"/>
                    <a:gd name="T79" fmla="*/ 378 h 378"/>
                    <a:gd name="T80" fmla="*/ 1543 w 3005"/>
                    <a:gd name="T81" fmla="*/ 378 h 378"/>
                    <a:gd name="T82" fmla="*/ 1393 w 3005"/>
                    <a:gd name="T83" fmla="*/ 376 h 378"/>
                    <a:gd name="T84" fmla="*/ 1235 w 3005"/>
                    <a:gd name="T85" fmla="*/ 370 h 378"/>
                    <a:gd name="T86" fmla="*/ 1068 w 3005"/>
                    <a:gd name="T87" fmla="*/ 360 h 378"/>
                    <a:gd name="T88" fmla="*/ 903 w 3005"/>
                    <a:gd name="T89" fmla="*/ 345 h 378"/>
                    <a:gd name="T90" fmla="*/ 742 w 3005"/>
                    <a:gd name="T91" fmla="*/ 326 h 378"/>
                    <a:gd name="T92" fmla="*/ 585 w 3005"/>
                    <a:gd name="T93" fmla="*/ 302 h 378"/>
                    <a:gd name="T94" fmla="*/ 431 w 3005"/>
                    <a:gd name="T95" fmla="*/ 271 h 378"/>
                    <a:gd name="T96" fmla="*/ 284 w 3005"/>
                    <a:gd name="T97" fmla="*/ 234 h 378"/>
                    <a:gd name="T98" fmla="*/ 143 w 3005"/>
                    <a:gd name="T99" fmla="*/ 193 h 378"/>
                    <a:gd name="T100" fmla="*/ 55 w 3005"/>
                    <a:gd name="T101" fmla="*/ 157 h 378"/>
                    <a:gd name="T102" fmla="*/ 21 w 3005"/>
                    <a:gd name="T103" fmla="*/ 133 h 378"/>
                    <a:gd name="T104" fmla="*/ 4 w 3005"/>
                    <a:gd name="T105" fmla="*/ 108 h 378"/>
                    <a:gd name="T106" fmla="*/ 0 w 3005"/>
                    <a:gd name="T107" fmla="*/ 83 h 378"/>
                    <a:gd name="T108" fmla="*/ 8 w 3005"/>
                    <a:gd name="T109" fmla="*/ 59 h 378"/>
                    <a:gd name="T110" fmla="*/ 22 w 3005"/>
                    <a:gd name="T111" fmla="*/ 40 h 378"/>
                    <a:gd name="T112" fmla="*/ 46 w 3005"/>
                    <a:gd name="T113" fmla="*/ 24 h 378"/>
                    <a:gd name="T114" fmla="*/ 75 w 3005"/>
                    <a:gd name="T115" fmla="*/ 8 h 378"/>
                    <a:gd name="T116" fmla="*/ 67 w 3005"/>
                    <a:gd name="T117" fmla="*/ 20 h 378"/>
                    <a:gd name="T118" fmla="*/ 36 w 3005"/>
                    <a:gd name="T119" fmla="*/ 56 h 378"/>
                    <a:gd name="T120" fmla="*/ 34 w 3005"/>
                    <a:gd name="T121" fmla="*/ 87 h 378"/>
                    <a:gd name="T122" fmla="*/ 58 w 3005"/>
                    <a:gd name="T123" fmla="*/ 11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005" h="378">
                      <a:moveTo>
                        <a:pt x="78" y="122"/>
                      </a:moveTo>
                      <a:lnTo>
                        <a:pt x="151" y="146"/>
                      </a:lnTo>
                      <a:lnTo>
                        <a:pt x="227" y="167"/>
                      </a:lnTo>
                      <a:lnTo>
                        <a:pt x="305" y="187"/>
                      </a:lnTo>
                      <a:lnTo>
                        <a:pt x="382" y="205"/>
                      </a:lnTo>
                      <a:lnTo>
                        <a:pt x="459" y="223"/>
                      </a:lnTo>
                      <a:lnTo>
                        <a:pt x="538" y="238"/>
                      </a:lnTo>
                      <a:lnTo>
                        <a:pt x="616" y="252"/>
                      </a:lnTo>
                      <a:lnTo>
                        <a:pt x="695" y="266"/>
                      </a:lnTo>
                      <a:lnTo>
                        <a:pt x="773" y="278"/>
                      </a:lnTo>
                      <a:lnTo>
                        <a:pt x="852" y="288"/>
                      </a:lnTo>
                      <a:lnTo>
                        <a:pt x="929" y="298"/>
                      </a:lnTo>
                      <a:lnTo>
                        <a:pt x="1009" y="306"/>
                      </a:lnTo>
                      <a:lnTo>
                        <a:pt x="1086" y="313"/>
                      </a:lnTo>
                      <a:lnTo>
                        <a:pt x="1164" y="318"/>
                      </a:lnTo>
                      <a:lnTo>
                        <a:pt x="1243" y="324"/>
                      </a:lnTo>
                      <a:lnTo>
                        <a:pt x="1320" y="328"/>
                      </a:lnTo>
                      <a:lnTo>
                        <a:pt x="1402" y="332"/>
                      </a:lnTo>
                      <a:lnTo>
                        <a:pt x="1482" y="334"/>
                      </a:lnTo>
                      <a:lnTo>
                        <a:pt x="1561" y="335"/>
                      </a:lnTo>
                      <a:lnTo>
                        <a:pt x="1642" y="336"/>
                      </a:lnTo>
                      <a:lnTo>
                        <a:pt x="1719" y="336"/>
                      </a:lnTo>
                      <a:lnTo>
                        <a:pt x="1798" y="335"/>
                      </a:lnTo>
                      <a:lnTo>
                        <a:pt x="1875" y="334"/>
                      </a:lnTo>
                      <a:lnTo>
                        <a:pt x="1953" y="332"/>
                      </a:lnTo>
                      <a:lnTo>
                        <a:pt x="2028" y="330"/>
                      </a:lnTo>
                      <a:lnTo>
                        <a:pt x="2103" y="326"/>
                      </a:lnTo>
                      <a:lnTo>
                        <a:pt x="2178" y="323"/>
                      </a:lnTo>
                      <a:lnTo>
                        <a:pt x="2251" y="318"/>
                      </a:lnTo>
                      <a:lnTo>
                        <a:pt x="2322" y="315"/>
                      </a:lnTo>
                      <a:lnTo>
                        <a:pt x="2394" y="309"/>
                      </a:lnTo>
                      <a:lnTo>
                        <a:pt x="2464" y="305"/>
                      </a:lnTo>
                      <a:lnTo>
                        <a:pt x="2533" y="298"/>
                      </a:lnTo>
                      <a:lnTo>
                        <a:pt x="2588" y="293"/>
                      </a:lnTo>
                      <a:lnTo>
                        <a:pt x="2736" y="267"/>
                      </a:lnTo>
                      <a:lnTo>
                        <a:pt x="2837" y="241"/>
                      </a:lnTo>
                      <a:lnTo>
                        <a:pt x="2927" y="206"/>
                      </a:lnTo>
                      <a:lnTo>
                        <a:pt x="2947" y="196"/>
                      </a:lnTo>
                      <a:lnTo>
                        <a:pt x="2963" y="186"/>
                      </a:lnTo>
                      <a:lnTo>
                        <a:pt x="2974" y="176"/>
                      </a:lnTo>
                      <a:lnTo>
                        <a:pt x="2982" y="165"/>
                      </a:lnTo>
                      <a:lnTo>
                        <a:pt x="2986" y="156"/>
                      </a:lnTo>
                      <a:lnTo>
                        <a:pt x="2987" y="145"/>
                      </a:lnTo>
                      <a:lnTo>
                        <a:pt x="2985" y="135"/>
                      </a:lnTo>
                      <a:lnTo>
                        <a:pt x="2981" y="124"/>
                      </a:lnTo>
                      <a:lnTo>
                        <a:pt x="2974" y="114"/>
                      </a:lnTo>
                      <a:lnTo>
                        <a:pt x="2965" y="105"/>
                      </a:lnTo>
                      <a:lnTo>
                        <a:pt x="2952" y="96"/>
                      </a:lnTo>
                      <a:lnTo>
                        <a:pt x="2941" y="87"/>
                      </a:lnTo>
                      <a:lnTo>
                        <a:pt x="2927" y="78"/>
                      </a:lnTo>
                      <a:lnTo>
                        <a:pt x="2911" y="69"/>
                      </a:lnTo>
                      <a:lnTo>
                        <a:pt x="2893" y="61"/>
                      </a:lnTo>
                      <a:lnTo>
                        <a:pt x="2875" y="52"/>
                      </a:lnTo>
                      <a:lnTo>
                        <a:pt x="2839" y="30"/>
                      </a:lnTo>
                      <a:lnTo>
                        <a:pt x="2965" y="91"/>
                      </a:lnTo>
                      <a:lnTo>
                        <a:pt x="2984" y="104"/>
                      </a:lnTo>
                      <a:lnTo>
                        <a:pt x="2996" y="119"/>
                      </a:lnTo>
                      <a:lnTo>
                        <a:pt x="3004" y="137"/>
                      </a:lnTo>
                      <a:lnTo>
                        <a:pt x="3005" y="155"/>
                      </a:lnTo>
                      <a:lnTo>
                        <a:pt x="3002" y="174"/>
                      </a:lnTo>
                      <a:lnTo>
                        <a:pt x="2993" y="193"/>
                      </a:lnTo>
                      <a:lnTo>
                        <a:pt x="2977" y="210"/>
                      </a:lnTo>
                      <a:lnTo>
                        <a:pt x="2957" y="224"/>
                      </a:lnTo>
                      <a:lnTo>
                        <a:pt x="2900" y="252"/>
                      </a:lnTo>
                      <a:lnTo>
                        <a:pt x="2842" y="270"/>
                      </a:lnTo>
                      <a:lnTo>
                        <a:pt x="2762" y="293"/>
                      </a:lnTo>
                      <a:lnTo>
                        <a:pt x="2655" y="315"/>
                      </a:lnTo>
                      <a:lnTo>
                        <a:pt x="2534" y="332"/>
                      </a:lnTo>
                      <a:lnTo>
                        <a:pt x="2483" y="340"/>
                      </a:lnTo>
                      <a:lnTo>
                        <a:pt x="2413" y="345"/>
                      </a:lnTo>
                      <a:lnTo>
                        <a:pt x="2345" y="350"/>
                      </a:lnTo>
                      <a:lnTo>
                        <a:pt x="2274" y="354"/>
                      </a:lnTo>
                      <a:lnTo>
                        <a:pt x="2204" y="359"/>
                      </a:lnTo>
                      <a:lnTo>
                        <a:pt x="2131" y="363"/>
                      </a:lnTo>
                      <a:lnTo>
                        <a:pt x="2059" y="367"/>
                      </a:lnTo>
                      <a:lnTo>
                        <a:pt x="1987" y="370"/>
                      </a:lnTo>
                      <a:lnTo>
                        <a:pt x="1913" y="372"/>
                      </a:lnTo>
                      <a:lnTo>
                        <a:pt x="1839" y="374"/>
                      </a:lnTo>
                      <a:lnTo>
                        <a:pt x="1765" y="377"/>
                      </a:lnTo>
                      <a:lnTo>
                        <a:pt x="1691" y="378"/>
                      </a:lnTo>
                      <a:lnTo>
                        <a:pt x="1618" y="378"/>
                      </a:lnTo>
                      <a:lnTo>
                        <a:pt x="1543" y="378"/>
                      </a:lnTo>
                      <a:lnTo>
                        <a:pt x="1468" y="377"/>
                      </a:lnTo>
                      <a:lnTo>
                        <a:pt x="1393" y="376"/>
                      </a:lnTo>
                      <a:lnTo>
                        <a:pt x="1319" y="373"/>
                      </a:lnTo>
                      <a:lnTo>
                        <a:pt x="1235" y="370"/>
                      </a:lnTo>
                      <a:lnTo>
                        <a:pt x="1152" y="365"/>
                      </a:lnTo>
                      <a:lnTo>
                        <a:pt x="1068" y="360"/>
                      </a:lnTo>
                      <a:lnTo>
                        <a:pt x="986" y="353"/>
                      </a:lnTo>
                      <a:lnTo>
                        <a:pt x="903" y="345"/>
                      </a:lnTo>
                      <a:lnTo>
                        <a:pt x="823" y="336"/>
                      </a:lnTo>
                      <a:lnTo>
                        <a:pt x="742" y="326"/>
                      </a:lnTo>
                      <a:lnTo>
                        <a:pt x="663" y="315"/>
                      </a:lnTo>
                      <a:lnTo>
                        <a:pt x="585" y="302"/>
                      </a:lnTo>
                      <a:lnTo>
                        <a:pt x="508" y="287"/>
                      </a:lnTo>
                      <a:lnTo>
                        <a:pt x="431" y="271"/>
                      </a:lnTo>
                      <a:lnTo>
                        <a:pt x="357" y="253"/>
                      </a:lnTo>
                      <a:lnTo>
                        <a:pt x="284" y="234"/>
                      </a:lnTo>
                      <a:lnTo>
                        <a:pt x="213" y="214"/>
                      </a:lnTo>
                      <a:lnTo>
                        <a:pt x="143" y="193"/>
                      </a:lnTo>
                      <a:lnTo>
                        <a:pt x="76" y="167"/>
                      </a:lnTo>
                      <a:lnTo>
                        <a:pt x="55" y="157"/>
                      </a:lnTo>
                      <a:lnTo>
                        <a:pt x="36" y="146"/>
                      </a:lnTo>
                      <a:lnTo>
                        <a:pt x="21" y="133"/>
                      </a:lnTo>
                      <a:lnTo>
                        <a:pt x="11" y="121"/>
                      </a:lnTo>
                      <a:lnTo>
                        <a:pt x="4" y="108"/>
                      </a:lnTo>
                      <a:lnTo>
                        <a:pt x="0" y="95"/>
                      </a:lnTo>
                      <a:lnTo>
                        <a:pt x="0" y="83"/>
                      </a:lnTo>
                      <a:lnTo>
                        <a:pt x="3" y="69"/>
                      </a:lnTo>
                      <a:lnTo>
                        <a:pt x="8" y="59"/>
                      </a:lnTo>
                      <a:lnTo>
                        <a:pt x="14" y="50"/>
                      </a:lnTo>
                      <a:lnTo>
                        <a:pt x="22" y="40"/>
                      </a:lnTo>
                      <a:lnTo>
                        <a:pt x="33" y="31"/>
                      </a:lnTo>
                      <a:lnTo>
                        <a:pt x="46" y="24"/>
                      </a:lnTo>
                      <a:lnTo>
                        <a:pt x="59" y="16"/>
                      </a:lnTo>
                      <a:lnTo>
                        <a:pt x="75" y="8"/>
                      </a:lnTo>
                      <a:lnTo>
                        <a:pt x="93" y="0"/>
                      </a:lnTo>
                      <a:lnTo>
                        <a:pt x="67" y="20"/>
                      </a:lnTo>
                      <a:lnTo>
                        <a:pt x="47" y="39"/>
                      </a:lnTo>
                      <a:lnTo>
                        <a:pt x="36" y="56"/>
                      </a:lnTo>
                      <a:lnTo>
                        <a:pt x="31" y="72"/>
                      </a:lnTo>
                      <a:lnTo>
                        <a:pt x="34" y="87"/>
                      </a:lnTo>
                      <a:lnTo>
                        <a:pt x="43" y="100"/>
                      </a:lnTo>
                      <a:lnTo>
                        <a:pt x="58" y="112"/>
                      </a:lnTo>
                      <a:lnTo>
                        <a:pt x="78" y="12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1" name="Freeform 85"/>
                <p:cNvSpPr>
                  <a:spLocks/>
                </p:cNvSpPr>
                <p:nvPr/>
              </p:nvSpPr>
              <p:spPr bwMode="auto">
                <a:xfrm>
                  <a:off x="5377" y="2763"/>
                  <a:ext cx="17" cy="14"/>
                </a:xfrm>
                <a:custGeom>
                  <a:avLst/>
                  <a:gdLst>
                    <a:gd name="T0" fmla="*/ 53 w 53"/>
                    <a:gd name="T1" fmla="*/ 3 h 40"/>
                    <a:gd name="T2" fmla="*/ 50 w 53"/>
                    <a:gd name="T3" fmla="*/ 12 h 40"/>
                    <a:gd name="T4" fmla="*/ 0 w 53"/>
                    <a:gd name="T5" fmla="*/ 40 h 40"/>
                    <a:gd name="T6" fmla="*/ 5 w 53"/>
                    <a:gd name="T7" fmla="*/ 26 h 40"/>
                    <a:gd name="T8" fmla="*/ 45 w 53"/>
                    <a:gd name="T9" fmla="*/ 1 h 40"/>
                    <a:gd name="T10" fmla="*/ 49 w 53"/>
                    <a:gd name="T11" fmla="*/ 0 h 40"/>
                    <a:gd name="T12" fmla="*/ 51 w 53"/>
                    <a:gd name="T13" fmla="*/ 0 h 40"/>
                    <a:gd name="T14" fmla="*/ 53 w 53"/>
                    <a:gd name="T15" fmla="*/ 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40">
                      <a:moveTo>
                        <a:pt x="53" y="3"/>
                      </a:moveTo>
                      <a:lnTo>
                        <a:pt x="50" y="12"/>
                      </a:lnTo>
                      <a:lnTo>
                        <a:pt x="0" y="40"/>
                      </a:lnTo>
                      <a:lnTo>
                        <a:pt x="5" y="26"/>
                      </a:lnTo>
                      <a:lnTo>
                        <a:pt x="45" y="1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2" name="Freeform 86"/>
                <p:cNvSpPr>
                  <a:spLocks/>
                </p:cNvSpPr>
                <p:nvPr/>
              </p:nvSpPr>
              <p:spPr bwMode="auto">
                <a:xfrm>
                  <a:off x="4543" y="2766"/>
                  <a:ext cx="20" cy="14"/>
                </a:xfrm>
                <a:custGeom>
                  <a:avLst/>
                  <a:gdLst>
                    <a:gd name="T0" fmla="*/ 60 w 60"/>
                    <a:gd name="T1" fmla="*/ 4 h 42"/>
                    <a:gd name="T2" fmla="*/ 40 w 60"/>
                    <a:gd name="T3" fmla="*/ 21 h 42"/>
                    <a:gd name="T4" fmla="*/ 6 w 60"/>
                    <a:gd name="T5" fmla="*/ 42 h 42"/>
                    <a:gd name="T6" fmla="*/ 4 w 60"/>
                    <a:gd name="T7" fmla="*/ 42 h 42"/>
                    <a:gd name="T8" fmla="*/ 0 w 60"/>
                    <a:gd name="T9" fmla="*/ 40 h 42"/>
                    <a:gd name="T10" fmla="*/ 12 w 60"/>
                    <a:gd name="T11" fmla="*/ 25 h 42"/>
                    <a:gd name="T12" fmla="*/ 52 w 60"/>
                    <a:gd name="T13" fmla="*/ 0 h 42"/>
                    <a:gd name="T14" fmla="*/ 58 w 60"/>
                    <a:gd name="T15" fmla="*/ 0 h 42"/>
                    <a:gd name="T16" fmla="*/ 60 w 60"/>
                    <a:gd name="T17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42">
                      <a:moveTo>
                        <a:pt x="60" y="4"/>
                      </a:moveTo>
                      <a:lnTo>
                        <a:pt x="40" y="21"/>
                      </a:lnTo>
                      <a:lnTo>
                        <a:pt x="6" y="42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12" y="25"/>
                      </a:lnTo>
                      <a:lnTo>
                        <a:pt x="52" y="0"/>
                      </a:lnTo>
                      <a:lnTo>
                        <a:pt x="58" y="0"/>
                      </a:lnTo>
                      <a:lnTo>
                        <a:pt x="6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3" name="Freeform 87"/>
                <p:cNvSpPr>
                  <a:spLocks/>
                </p:cNvSpPr>
                <p:nvPr/>
              </p:nvSpPr>
              <p:spPr bwMode="auto">
                <a:xfrm>
                  <a:off x="5142" y="2768"/>
                  <a:ext cx="24" cy="6"/>
                </a:xfrm>
                <a:custGeom>
                  <a:avLst/>
                  <a:gdLst>
                    <a:gd name="T0" fmla="*/ 53 w 71"/>
                    <a:gd name="T1" fmla="*/ 7 h 19"/>
                    <a:gd name="T2" fmla="*/ 69 w 71"/>
                    <a:gd name="T3" fmla="*/ 13 h 19"/>
                    <a:gd name="T4" fmla="*/ 71 w 71"/>
                    <a:gd name="T5" fmla="*/ 16 h 19"/>
                    <a:gd name="T6" fmla="*/ 71 w 71"/>
                    <a:gd name="T7" fmla="*/ 19 h 19"/>
                    <a:gd name="T8" fmla="*/ 17 w 71"/>
                    <a:gd name="T9" fmla="*/ 17 h 19"/>
                    <a:gd name="T10" fmla="*/ 4 w 71"/>
                    <a:gd name="T11" fmla="*/ 9 h 19"/>
                    <a:gd name="T12" fmla="*/ 0 w 71"/>
                    <a:gd name="T13" fmla="*/ 6 h 19"/>
                    <a:gd name="T14" fmla="*/ 5 w 71"/>
                    <a:gd name="T15" fmla="*/ 0 h 19"/>
                    <a:gd name="T16" fmla="*/ 22 w 71"/>
                    <a:gd name="T17" fmla="*/ 1 h 19"/>
                    <a:gd name="T18" fmla="*/ 53 w 71"/>
                    <a:gd name="T19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" h="19">
                      <a:moveTo>
                        <a:pt x="53" y="7"/>
                      </a:moveTo>
                      <a:lnTo>
                        <a:pt x="69" y="13"/>
                      </a:lnTo>
                      <a:lnTo>
                        <a:pt x="71" y="16"/>
                      </a:lnTo>
                      <a:lnTo>
                        <a:pt x="71" y="19"/>
                      </a:lnTo>
                      <a:lnTo>
                        <a:pt x="17" y="17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22" y="1"/>
                      </a:lnTo>
                      <a:lnTo>
                        <a:pt x="5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4" name="Freeform 88"/>
                <p:cNvSpPr>
                  <a:spLocks/>
                </p:cNvSpPr>
                <p:nvPr/>
              </p:nvSpPr>
              <p:spPr bwMode="auto">
                <a:xfrm>
                  <a:off x="5299" y="2768"/>
                  <a:ext cx="27" cy="7"/>
                </a:xfrm>
                <a:custGeom>
                  <a:avLst/>
                  <a:gdLst>
                    <a:gd name="T0" fmla="*/ 61 w 80"/>
                    <a:gd name="T1" fmla="*/ 10 h 21"/>
                    <a:gd name="T2" fmla="*/ 5 w 80"/>
                    <a:gd name="T3" fmla="*/ 21 h 21"/>
                    <a:gd name="T4" fmla="*/ 0 w 80"/>
                    <a:gd name="T5" fmla="*/ 21 h 21"/>
                    <a:gd name="T6" fmla="*/ 16 w 80"/>
                    <a:gd name="T7" fmla="*/ 10 h 21"/>
                    <a:gd name="T8" fmla="*/ 68 w 80"/>
                    <a:gd name="T9" fmla="*/ 0 h 21"/>
                    <a:gd name="T10" fmla="*/ 80 w 80"/>
                    <a:gd name="T11" fmla="*/ 0 h 21"/>
                    <a:gd name="T12" fmla="*/ 61 w 80"/>
                    <a:gd name="T13" fmla="*/ 1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0" h="21">
                      <a:moveTo>
                        <a:pt x="61" y="10"/>
                      </a:moveTo>
                      <a:lnTo>
                        <a:pt x="5" y="21"/>
                      </a:lnTo>
                      <a:lnTo>
                        <a:pt x="0" y="21"/>
                      </a:lnTo>
                      <a:lnTo>
                        <a:pt x="16" y="10"/>
                      </a:lnTo>
                      <a:lnTo>
                        <a:pt x="68" y="0"/>
                      </a:lnTo>
                      <a:lnTo>
                        <a:pt x="80" y="0"/>
                      </a:lnTo>
                      <a:lnTo>
                        <a:pt x="61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5" name="Freeform 89"/>
                <p:cNvSpPr>
                  <a:spLocks/>
                </p:cNvSpPr>
                <p:nvPr/>
              </p:nvSpPr>
              <p:spPr bwMode="auto">
                <a:xfrm>
                  <a:off x="4587" y="2771"/>
                  <a:ext cx="12" cy="10"/>
                </a:xfrm>
                <a:custGeom>
                  <a:avLst/>
                  <a:gdLst>
                    <a:gd name="T0" fmla="*/ 35 w 35"/>
                    <a:gd name="T1" fmla="*/ 2 h 31"/>
                    <a:gd name="T2" fmla="*/ 30 w 35"/>
                    <a:gd name="T3" fmla="*/ 11 h 31"/>
                    <a:gd name="T4" fmla="*/ 15 w 35"/>
                    <a:gd name="T5" fmla="*/ 21 h 31"/>
                    <a:gd name="T6" fmla="*/ 10 w 35"/>
                    <a:gd name="T7" fmla="*/ 27 h 31"/>
                    <a:gd name="T8" fmla="*/ 2 w 35"/>
                    <a:gd name="T9" fmla="*/ 31 h 31"/>
                    <a:gd name="T10" fmla="*/ 0 w 35"/>
                    <a:gd name="T11" fmla="*/ 28 h 31"/>
                    <a:gd name="T12" fmla="*/ 7 w 35"/>
                    <a:gd name="T13" fmla="*/ 17 h 31"/>
                    <a:gd name="T14" fmla="*/ 27 w 35"/>
                    <a:gd name="T15" fmla="*/ 2 h 31"/>
                    <a:gd name="T16" fmla="*/ 31 w 35"/>
                    <a:gd name="T17" fmla="*/ 0 h 31"/>
                    <a:gd name="T18" fmla="*/ 34 w 35"/>
                    <a:gd name="T19" fmla="*/ 0 h 31"/>
                    <a:gd name="T20" fmla="*/ 35 w 35"/>
                    <a:gd name="T21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31">
                      <a:moveTo>
                        <a:pt x="35" y="2"/>
                      </a:moveTo>
                      <a:lnTo>
                        <a:pt x="30" y="11"/>
                      </a:lnTo>
                      <a:lnTo>
                        <a:pt x="15" y="21"/>
                      </a:lnTo>
                      <a:lnTo>
                        <a:pt x="10" y="27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7" y="17"/>
                      </a:lnTo>
                      <a:lnTo>
                        <a:pt x="27" y="2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6" name="Freeform 90"/>
                <p:cNvSpPr>
                  <a:spLocks/>
                </p:cNvSpPr>
                <p:nvPr/>
              </p:nvSpPr>
              <p:spPr bwMode="auto">
                <a:xfrm>
                  <a:off x="5410" y="2771"/>
                  <a:ext cx="24" cy="9"/>
                </a:xfrm>
                <a:custGeom>
                  <a:avLst/>
                  <a:gdLst>
                    <a:gd name="T0" fmla="*/ 54 w 70"/>
                    <a:gd name="T1" fmla="*/ 16 h 28"/>
                    <a:gd name="T2" fmla="*/ 70 w 70"/>
                    <a:gd name="T3" fmla="*/ 24 h 28"/>
                    <a:gd name="T4" fmla="*/ 70 w 70"/>
                    <a:gd name="T5" fmla="*/ 28 h 28"/>
                    <a:gd name="T6" fmla="*/ 60 w 70"/>
                    <a:gd name="T7" fmla="*/ 28 h 28"/>
                    <a:gd name="T8" fmla="*/ 8 w 70"/>
                    <a:gd name="T9" fmla="*/ 11 h 28"/>
                    <a:gd name="T10" fmla="*/ 0 w 70"/>
                    <a:gd name="T11" fmla="*/ 5 h 28"/>
                    <a:gd name="T12" fmla="*/ 0 w 70"/>
                    <a:gd name="T13" fmla="*/ 0 h 28"/>
                    <a:gd name="T14" fmla="*/ 26 w 70"/>
                    <a:gd name="T15" fmla="*/ 5 h 28"/>
                    <a:gd name="T16" fmla="*/ 54 w 70"/>
                    <a:gd name="T17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28">
                      <a:moveTo>
                        <a:pt x="54" y="16"/>
                      </a:moveTo>
                      <a:lnTo>
                        <a:pt x="70" y="24"/>
                      </a:lnTo>
                      <a:lnTo>
                        <a:pt x="70" y="28"/>
                      </a:lnTo>
                      <a:lnTo>
                        <a:pt x="60" y="28"/>
                      </a:lnTo>
                      <a:lnTo>
                        <a:pt x="8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6" y="5"/>
                      </a:lnTo>
                      <a:lnTo>
                        <a:pt x="5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7" name="Freeform 91"/>
                <p:cNvSpPr>
                  <a:spLocks/>
                </p:cNvSpPr>
                <p:nvPr/>
              </p:nvSpPr>
              <p:spPr bwMode="auto">
                <a:xfrm>
                  <a:off x="4789" y="2773"/>
                  <a:ext cx="19" cy="15"/>
                </a:xfrm>
                <a:custGeom>
                  <a:avLst/>
                  <a:gdLst>
                    <a:gd name="T0" fmla="*/ 56 w 56"/>
                    <a:gd name="T1" fmla="*/ 43 h 46"/>
                    <a:gd name="T2" fmla="*/ 56 w 56"/>
                    <a:gd name="T3" fmla="*/ 46 h 46"/>
                    <a:gd name="T4" fmla="*/ 47 w 56"/>
                    <a:gd name="T5" fmla="*/ 46 h 46"/>
                    <a:gd name="T6" fmla="*/ 11 w 56"/>
                    <a:gd name="T7" fmla="*/ 20 h 46"/>
                    <a:gd name="T8" fmla="*/ 0 w 56"/>
                    <a:gd name="T9" fmla="*/ 3 h 46"/>
                    <a:gd name="T10" fmla="*/ 3 w 56"/>
                    <a:gd name="T11" fmla="*/ 0 h 46"/>
                    <a:gd name="T12" fmla="*/ 11 w 56"/>
                    <a:gd name="T13" fmla="*/ 1 h 46"/>
                    <a:gd name="T14" fmla="*/ 56 w 56"/>
                    <a:gd name="T15" fmla="*/ 43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46">
                      <a:moveTo>
                        <a:pt x="56" y="43"/>
                      </a:moveTo>
                      <a:lnTo>
                        <a:pt x="56" y="46"/>
                      </a:lnTo>
                      <a:lnTo>
                        <a:pt x="47" y="46"/>
                      </a:lnTo>
                      <a:lnTo>
                        <a:pt x="11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1" y="1"/>
                      </a:lnTo>
                      <a:lnTo>
                        <a:pt x="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8" name="Freeform 92"/>
                <p:cNvSpPr>
                  <a:spLocks/>
                </p:cNvSpPr>
                <p:nvPr/>
              </p:nvSpPr>
              <p:spPr bwMode="auto">
                <a:xfrm>
                  <a:off x="5191" y="2773"/>
                  <a:ext cx="19" cy="10"/>
                </a:xfrm>
                <a:custGeom>
                  <a:avLst/>
                  <a:gdLst>
                    <a:gd name="T0" fmla="*/ 52 w 57"/>
                    <a:gd name="T1" fmla="*/ 3 h 31"/>
                    <a:gd name="T2" fmla="*/ 51 w 57"/>
                    <a:gd name="T3" fmla="*/ 10 h 31"/>
                    <a:gd name="T4" fmla="*/ 57 w 57"/>
                    <a:gd name="T5" fmla="*/ 11 h 31"/>
                    <a:gd name="T6" fmla="*/ 51 w 57"/>
                    <a:gd name="T7" fmla="*/ 16 h 31"/>
                    <a:gd name="T8" fmla="*/ 4 w 57"/>
                    <a:gd name="T9" fmla="*/ 31 h 31"/>
                    <a:gd name="T10" fmla="*/ 0 w 57"/>
                    <a:gd name="T11" fmla="*/ 31 h 31"/>
                    <a:gd name="T12" fmla="*/ 8 w 57"/>
                    <a:gd name="T13" fmla="*/ 21 h 31"/>
                    <a:gd name="T14" fmla="*/ 27 w 57"/>
                    <a:gd name="T15" fmla="*/ 10 h 31"/>
                    <a:gd name="T16" fmla="*/ 49 w 57"/>
                    <a:gd name="T17" fmla="*/ 0 h 31"/>
                    <a:gd name="T18" fmla="*/ 51 w 57"/>
                    <a:gd name="T19" fmla="*/ 0 h 31"/>
                    <a:gd name="T20" fmla="*/ 52 w 57"/>
                    <a:gd name="T21" fmla="*/ 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31">
                      <a:moveTo>
                        <a:pt x="52" y="3"/>
                      </a:moveTo>
                      <a:lnTo>
                        <a:pt x="51" y="10"/>
                      </a:lnTo>
                      <a:lnTo>
                        <a:pt x="57" y="11"/>
                      </a:lnTo>
                      <a:lnTo>
                        <a:pt x="51" y="16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8" y="21"/>
                      </a:lnTo>
                      <a:lnTo>
                        <a:pt x="27" y="1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09" name="Freeform 93"/>
                <p:cNvSpPr>
                  <a:spLocks/>
                </p:cNvSpPr>
                <p:nvPr/>
              </p:nvSpPr>
              <p:spPr bwMode="auto">
                <a:xfrm>
                  <a:off x="5087" y="2774"/>
                  <a:ext cx="22" cy="6"/>
                </a:xfrm>
                <a:custGeom>
                  <a:avLst/>
                  <a:gdLst>
                    <a:gd name="T0" fmla="*/ 52 w 65"/>
                    <a:gd name="T1" fmla="*/ 5 h 18"/>
                    <a:gd name="T2" fmla="*/ 57 w 65"/>
                    <a:gd name="T3" fmla="*/ 7 h 18"/>
                    <a:gd name="T4" fmla="*/ 65 w 65"/>
                    <a:gd name="T5" fmla="*/ 7 h 18"/>
                    <a:gd name="T6" fmla="*/ 65 w 65"/>
                    <a:gd name="T7" fmla="*/ 13 h 18"/>
                    <a:gd name="T8" fmla="*/ 10 w 65"/>
                    <a:gd name="T9" fmla="*/ 18 h 18"/>
                    <a:gd name="T10" fmla="*/ 0 w 65"/>
                    <a:gd name="T11" fmla="*/ 15 h 18"/>
                    <a:gd name="T12" fmla="*/ 0 w 65"/>
                    <a:gd name="T13" fmla="*/ 12 h 18"/>
                    <a:gd name="T14" fmla="*/ 9 w 65"/>
                    <a:gd name="T15" fmla="*/ 6 h 18"/>
                    <a:gd name="T16" fmla="*/ 31 w 65"/>
                    <a:gd name="T17" fmla="*/ 2 h 18"/>
                    <a:gd name="T18" fmla="*/ 42 w 65"/>
                    <a:gd name="T19" fmla="*/ 0 h 18"/>
                    <a:gd name="T20" fmla="*/ 52 w 65"/>
                    <a:gd name="T21" fmla="*/ 3 h 18"/>
                    <a:gd name="T22" fmla="*/ 52 w 65"/>
                    <a:gd name="T23" fmla="*/ 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5" h="18">
                      <a:moveTo>
                        <a:pt x="52" y="5"/>
                      </a:moveTo>
                      <a:lnTo>
                        <a:pt x="57" y="7"/>
                      </a:lnTo>
                      <a:lnTo>
                        <a:pt x="65" y="7"/>
                      </a:lnTo>
                      <a:lnTo>
                        <a:pt x="65" y="13"/>
                      </a:lnTo>
                      <a:lnTo>
                        <a:pt x="1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31" y="2"/>
                      </a:lnTo>
                      <a:lnTo>
                        <a:pt x="42" y="0"/>
                      </a:lnTo>
                      <a:lnTo>
                        <a:pt x="52" y="3"/>
                      </a:lnTo>
                      <a:lnTo>
                        <a:pt x="5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0" name="Freeform 94"/>
                <p:cNvSpPr>
                  <a:spLocks/>
                </p:cNvSpPr>
                <p:nvPr/>
              </p:nvSpPr>
              <p:spPr bwMode="auto">
                <a:xfrm>
                  <a:off x="4823" y="2775"/>
                  <a:ext cx="18" cy="4"/>
                </a:xfrm>
                <a:custGeom>
                  <a:avLst/>
                  <a:gdLst>
                    <a:gd name="T0" fmla="*/ 55 w 55"/>
                    <a:gd name="T1" fmla="*/ 6 h 13"/>
                    <a:gd name="T2" fmla="*/ 55 w 55"/>
                    <a:gd name="T3" fmla="*/ 11 h 13"/>
                    <a:gd name="T4" fmla="*/ 49 w 55"/>
                    <a:gd name="T5" fmla="*/ 13 h 13"/>
                    <a:gd name="T6" fmla="*/ 15 w 55"/>
                    <a:gd name="T7" fmla="*/ 8 h 13"/>
                    <a:gd name="T8" fmla="*/ 3 w 55"/>
                    <a:gd name="T9" fmla="*/ 8 h 13"/>
                    <a:gd name="T10" fmla="*/ 0 w 55"/>
                    <a:gd name="T11" fmla="*/ 5 h 13"/>
                    <a:gd name="T12" fmla="*/ 2 w 55"/>
                    <a:gd name="T13" fmla="*/ 0 h 13"/>
                    <a:gd name="T14" fmla="*/ 54 w 55"/>
                    <a:gd name="T15" fmla="*/ 4 h 13"/>
                    <a:gd name="T16" fmla="*/ 55 w 55"/>
                    <a:gd name="T17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13">
                      <a:moveTo>
                        <a:pt x="55" y="6"/>
                      </a:moveTo>
                      <a:lnTo>
                        <a:pt x="55" y="11"/>
                      </a:lnTo>
                      <a:lnTo>
                        <a:pt x="49" y="13"/>
                      </a:lnTo>
                      <a:lnTo>
                        <a:pt x="15" y="8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54" y="4"/>
                      </a:lnTo>
                      <a:lnTo>
                        <a:pt x="5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1" name="Freeform 95"/>
                <p:cNvSpPr>
                  <a:spLocks/>
                </p:cNvSpPr>
                <p:nvPr/>
              </p:nvSpPr>
              <p:spPr bwMode="auto">
                <a:xfrm>
                  <a:off x="4975" y="2775"/>
                  <a:ext cx="18" cy="9"/>
                </a:xfrm>
                <a:custGeom>
                  <a:avLst/>
                  <a:gdLst>
                    <a:gd name="T0" fmla="*/ 56 w 56"/>
                    <a:gd name="T1" fmla="*/ 22 h 27"/>
                    <a:gd name="T2" fmla="*/ 56 w 56"/>
                    <a:gd name="T3" fmla="*/ 24 h 27"/>
                    <a:gd name="T4" fmla="*/ 54 w 56"/>
                    <a:gd name="T5" fmla="*/ 27 h 27"/>
                    <a:gd name="T6" fmla="*/ 48 w 56"/>
                    <a:gd name="T7" fmla="*/ 27 h 27"/>
                    <a:gd name="T8" fmla="*/ 14 w 56"/>
                    <a:gd name="T9" fmla="*/ 4 h 27"/>
                    <a:gd name="T10" fmla="*/ 0 w 56"/>
                    <a:gd name="T11" fmla="*/ 4 h 27"/>
                    <a:gd name="T12" fmla="*/ 5 w 56"/>
                    <a:gd name="T13" fmla="*/ 2 h 27"/>
                    <a:gd name="T14" fmla="*/ 14 w 56"/>
                    <a:gd name="T15" fmla="*/ 0 h 27"/>
                    <a:gd name="T16" fmla="*/ 27 w 56"/>
                    <a:gd name="T17" fmla="*/ 3 h 27"/>
                    <a:gd name="T18" fmla="*/ 56 w 56"/>
                    <a:gd name="T19" fmla="*/ 2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27">
                      <a:moveTo>
                        <a:pt x="56" y="22"/>
                      </a:moveTo>
                      <a:lnTo>
                        <a:pt x="56" y="24"/>
                      </a:lnTo>
                      <a:lnTo>
                        <a:pt x="54" y="27"/>
                      </a:lnTo>
                      <a:lnTo>
                        <a:pt x="48" y="27"/>
                      </a:lnTo>
                      <a:lnTo>
                        <a:pt x="14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4" y="0"/>
                      </a:lnTo>
                      <a:lnTo>
                        <a:pt x="27" y="3"/>
                      </a:lnTo>
                      <a:lnTo>
                        <a:pt x="56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2" name="Freeform 96"/>
                <p:cNvSpPr>
                  <a:spLocks/>
                </p:cNvSpPr>
                <p:nvPr/>
              </p:nvSpPr>
              <p:spPr bwMode="auto">
                <a:xfrm>
                  <a:off x="4752" y="2776"/>
                  <a:ext cx="16" cy="9"/>
                </a:xfrm>
                <a:custGeom>
                  <a:avLst/>
                  <a:gdLst>
                    <a:gd name="T0" fmla="*/ 49 w 49"/>
                    <a:gd name="T1" fmla="*/ 21 h 26"/>
                    <a:gd name="T2" fmla="*/ 49 w 49"/>
                    <a:gd name="T3" fmla="*/ 26 h 26"/>
                    <a:gd name="T4" fmla="*/ 4 w 49"/>
                    <a:gd name="T5" fmla="*/ 11 h 26"/>
                    <a:gd name="T6" fmla="*/ 0 w 49"/>
                    <a:gd name="T7" fmla="*/ 6 h 26"/>
                    <a:gd name="T8" fmla="*/ 4 w 49"/>
                    <a:gd name="T9" fmla="*/ 0 h 26"/>
                    <a:gd name="T10" fmla="*/ 47 w 49"/>
                    <a:gd name="T11" fmla="*/ 19 h 26"/>
                    <a:gd name="T12" fmla="*/ 49 w 49"/>
                    <a:gd name="T13" fmla="*/ 2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26">
                      <a:moveTo>
                        <a:pt x="49" y="21"/>
                      </a:moveTo>
                      <a:lnTo>
                        <a:pt x="49" y="26"/>
                      </a:lnTo>
                      <a:lnTo>
                        <a:pt x="4" y="11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47" y="19"/>
                      </a:lnTo>
                      <a:lnTo>
                        <a:pt x="49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3" name="Freeform 97"/>
                <p:cNvSpPr>
                  <a:spLocks/>
                </p:cNvSpPr>
                <p:nvPr/>
              </p:nvSpPr>
              <p:spPr bwMode="auto">
                <a:xfrm>
                  <a:off x="4942" y="2776"/>
                  <a:ext cx="17" cy="6"/>
                </a:xfrm>
                <a:custGeom>
                  <a:avLst/>
                  <a:gdLst>
                    <a:gd name="T0" fmla="*/ 51 w 51"/>
                    <a:gd name="T1" fmla="*/ 4 h 17"/>
                    <a:gd name="T2" fmla="*/ 51 w 51"/>
                    <a:gd name="T3" fmla="*/ 7 h 17"/>
                    <a:gd name="T4" fmla="*/ 49 w 51"/>
                    <a:gd name="T5" fmla="*/ 9 h 17"/>
                    <a:gd name="T6" fmla="*/ 32 w 51"/>
                    <a:gd name="T7" fmla="*/ 9 h 17"/>
                    <a:gd name="T8" fmla="*/ 8 w 51"/>
                    <a:gd name="T9" fmla="*/ 17 h 17"/>
                    <a:gd name="T10" fmla="*/ 3 w 51"/>
                    <a:gd name="T11" fmla="*/ 17 h 17"/>
                    <a:gd name="T12" fmla="*/ 0 w 51"/>
                    <a:gd name="T13" fmla="*/ 13 h 17"/>
                    <a:gd name="T14" fmla="*/ 9 w 51"/>
                    <a:gd name="T15" fmla="*/ 6 h 17"/>
                    <a:gd name="T16" fmla="*/ 42 w 51"/>
                    <a:gd name="T17" fmla="*/ 0 h 17"/>
                    <a:gd name="T18" fmla="*/ 48 w 51"/>
                    <a:gd name="T19" fmla="*/ 0 h 17"/>
                    <a:gd name="T20" fmla="*/ 51 w 51"/>
                    <a:gd name="T21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" h="17">
                      <a:moveTo>
                        <a:pt x="51" y="4"/>
                      </a:moveTo>
                      <a:lnTo>
                        <a:pt x="51" y="7"/>
                      </a:lnTo>
                      <a:lnTo>
                        <a:pt x="49" y="9"/>
                      </a:lnTo>
                      <a:lnTo>
                        <a:pt x="32" y="9"/>
                      </a:lnTo>
                      <a:lnTo>
                        <a:pt x="8" y="17"/>
                      </a:lnTo>
                      <a:lnTo>
                        <a:pt x="3" y="17"/>
                      </a:lnTo>
                      <a:lnTo>
                        <a:pt x="0" y="13"/>
                      </a:lnTo>
                      <a:lnTo>
                        <a:pt x="9" y="6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5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4" name="Freeform 98"/>
                <p:cNvSpPr>
                  <a:spLocks/>
                </p:cNvSpPr>
                <p:nvPr/>
              </p:nvSpPr>
              <p:spPr bwMode="auto">
                <a:xfrm>
                  <a:off x="4667" y="2777"/>
                  <a:ext cx="26" cy="8"/>
                </a:xfrm>
                <a:custGeom>
                  <a:avLst/>
                  <a:gdLst>
                    <a:gd name="T0" fmla="*/ 76 w 76"/>
                    <a:gd name="T1" fmla="*/ 17 h 24"/>
                    <a:gd name="T2" fmla="*/ 76 w 76"/>
                    <a:gd name="T3" fmla="*/ 20 h 24"/>
                    <a:gd name="T4" fmla="*/ 67 w 76"/>
                    <a:gd name="T5" fmla="*/ 24 h 24"/>
                    <a:gd name="T6" fmla="*/ 22 w 76"/>
                    <a:gd name="T7" fmla="*/ 18 h 24"/>
                    <a:gd name="T8" fmla="*/ 1 w 76"/>
                    <a:gd name="T9" fmla="*/ 9 h 24"/>
                    <a:gd name="T10" fmla="*/ 0 w 76"/>
                    <a:gd name="T11" fmla="*/ 7 h 24"/>
                    <a:gd name="T12" fmla="*/ 6 w 76"/>
                    <a:gd name="T13" fmla="*/ 0 h 24"/>
                    <a:gd name="T14" fmla="*/ 44 w 76"/>
                    <a:gd name="T15" fmla="*/ 5 h 24"/>
                    <a:gd name="T16" fmla="*/ 76 w 76"/>
                    <a:gd name="T17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24">
                      <a:moveTo>
                        <a:pt x="76" y="17"/>
                      </a:moveTo>
                      <a:lnTo>
                        <a:pt x="76" y="20"/>
                      </a:lnTo>
                      <a:lnTo>
                        <a:pt x="67" y="24"/>
                      </a:lnTo>
                      <a:lnTo>
                        <a:pt x="22" y="18"/>
                      </a:lnTo>
                      <a:lnTo>
                        <a:pt x="1" y="9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44" y="5"/>
                      </a:lnTo>
                      <a:lnTo>
                        <a:pt x="7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5" name="Freeform 99"/>
                <p:cNvSpPr>
                  <a:spLocks/>
                </p:cNvSpPr>
                <p:nvPr/>
              </p:nvSpPr>
              <p:spPr bwMode="auto">
                <a:xfrm>
                  <a:off x="5456" y="2777"/>
                  <a:ext cx="30" cy="37"/>
                </a:xfrm>
                <a:custGeom>
                  <a:avLst/>
                  <a:gdLst>
                    <a:gd name="T0" fmla="*/ 61 w 88"/>
                    <a:gd name="T1" fmla="*/ 110 h 110"/>
                    <a:gd name="T2" fmla="*/ 49 w 88"/>
                    <a:gd name="T3" fmla="*/ 82 h 110"/>
                    <a:gd name="T4" fmla="*/ 36 w 88"/>
                    <a:gd name="T5" fmla="*/ 53 h 110"/>
                    <a:gd name="T6" fmla="*/ 19 w 88"/>
                    <a:gd name="T7" fmla="*/ 26 h 110"/>
                    <a:gd name="T8" fmla="*/ 0 w 88"/>
                    <a:gd name="T9" fmla="*/ 0 h 110"/>
                    <a:gd name="T10" fmla="*/ 7 w 88"/>
                    <a:gd name="T11" fmla="*/ 6 h 110"/>
                    <a:gd name="T12" fmla="*/ 16 w 88"/>
                    <a:gd name="T13" fmla="*/ 12 h 110"/>
                    <a:gd name="T14" fmla="*/ 25 w 88"/>
                    <a:gd name="T15" fmla="*/ 17 h 110"/>
                    <a:gd name="T16" fmla="*/ 34 w 88"/>
                    <a:gd name="T17" fmla="*/ 23 h 110"/>
                    <a:gd name="T18" fmla="*/ 43 w 88"/>
                    <a:gd name="T19" fmla="*/ 29 h 110"/>
                    <a:gd name="T20" fmla="*/ 51 w 88"/>
                    <a:gd name="T21" fmla="*/ 34 h 110"/>
                    <a:gd name="T22" fmla="*/ 60 w 88"/>
                    <a:gd name="T23" fmla="*/ 40 h 110"/>
                    <a:gd name="T24" fmla="*/ 66 w 88"/>
                    <a:gd name="T25" fmla="*/ 45 h 110"/>
                    <a:gd name="T26" fmla="*/ 74 w 88"/>
                    <a:gd name="T27" fmla="*/ 52 h 110"/>
                    <a:gd name="T28" fmla="*/ 81 w 88"/>
                    <a:gd name="T29" fmla="*/ 60 h 110"/>
                    <a:gd name="T30" fmla="*/ 85 w 88"/>
                    <a:gd name="T31" fmla="*/ 68 h 110"/>
                    <a:gd name="T32" fmla="*/ 88 w 88"/>
                    <a:gd name="T33" fmla="*/ 76 h 110"/>
                    <a:gd name="T34" fmla="*/ 85 w 88"/>
                    <a:gd name="T35" fmla="*/ 83 h 110"/>
                    <a:gd name="T36" fmla="*/ 81 w 88"/>
                    <a:gd name="T37" fmla="*/ 92 h 110"/>
                    <a:gd name="T38" fmla="*/ 73 w 88"/>
                    <a:gd name="T39" fmla="*/ 101 h 110"/>
                    <a:gd name="T40" fmla="*/ 61 w 88"/>
                    <a:gd name="T41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8" h="110">
                      <a:moveTo>
                        <a:pt x="61" y="110"/>
                      </a:moveTo>
                      <a:lnTo>
                        <a:pt x="49" y="82"/>
                      </a:lnTo>
                      <a:lnTo>
                        <a:pt x="36" y="53"/>
                      </a:lnTo>
                      <a:lnTo>
                        <a:pt x="19" y="26"/>
                      </a:lnTo>
                      <a:lnTo>
                        <a:pt x="0" y="0"/>
                      </a:lnTo>
                      <a:lnTo>
                        <a:pt x="7" y="6"/>
                      </a:lnTo>
                      <a:lnTo>
                        <a:pt x="16" y="12"/>
                      </a:lnTo>
                      <a:lnTo>
                        <a:pt x="25" y="17"/>
                      </a:lnTo>
                      <a:lnTo>
                        <a:pt x="34" y="23"/>
                      </a:lnTo>
                      <a:lnTo>
                        <a:pt x="43" y="29"/>
                      </a:lnTo>
                      <a:lnTo>
                        <a:pt x="51" y="34"/>
                      </a:lnTo>
                      <a:lnTo>
                        <a:pt x="60" y="40"/>
                      </a:lnTo>
                      <a:lnTo>
                        <a:pt x="66" y="45"/>
                      </a:lnTo>
                      <a:lnTo>
                        <a:pt x="74" y="52"/>
                      </a:lnTo>
                      <a:lnTo>
                        <a:pt x="81" y="60"/>
                      </a:lnTo>
                      <a:lnTo>
                        <a:pt x="85" y="68"/>
                      </a:lnTo>
                      <a:lnTo>
                        <a:pt x="88" y="76"/>
                      </a:lnTo>
                      <a:lnTo>
                        <a:pt x="85" y="83"/>
                      </a:lnTo>
                      <a:lnTo>
                        <a:pt x="81" y="92"/>
                      </a:lnTo>
                      <a:lnTo>
                        <a:pt x="73" y="101"/>
                      </a:lnTo>
                      <a:lnTo>
                        <a:pt x="61" y="1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6" name="Freeform 100"/>
                <p:cNvSpPr>
                  <a:spLocks/>
                </p:cNvSpPr>
                <p:nvPr/>
              </p:nvSpPr>
              <p:spPr bwMode="auto">
                <a:xfrm>
                  <a:off x="4619" y="2780"/>
                  <a:ext cx="16" cy="7"/>
                </a:xfrm>
                <a:custGeom>
                  <a:avLst/>
                  <a:gdLst>
                    <a:gd name="T0" fmla="*/ 50 w 50"/>
                    <a:gd name="T1" fmla="*/ 6 h 22"/>
                    <a:gd name="T2" fmla="*/ 4 w 50"/>
                    <a:gd name="T3" fmla="*/ 22 h 22"/>
                    <a:gd name="T4" fmla="*/ 2 w 50"/>
                    <a:gd name="T5" fmla="*/ 22 h 22"/>
                    <a:gd name="T6" fmla="*/ 0 w 50"/>
                    <a:gd name="T7" fmla="*/ 19 h 22"/>
                    <a:gd name="T8" fmla="*/ 12 w 50"/>
                    <a:gd name="T9" fmla="*/ 10 h 22"/>
                    <a:gd name="T10" fmla="*/ 47 w 50"/>
                    <a:gd name="T11" fmla="*/ 0 h 22"/>
                    <a:gd name="T12" fmla="*/ 50 w 50"/>
                    <a:gd name="T13" fmla="*/ 2 h 22"/>
                    <a:gd name="T14" fmla="*/ 50 w 50"/>
                    <a:gd name="T1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2">
                      <a:moveTo>
                        <a:pt x="50" y="6"/>
                      </a:moveTo>
                      <a:lnTo>
                        <a:pt x="4" y="22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12" y="10"/>
                      </a:lnTo>
                      <a:lnTo>
                        <a:pt x="47" y="0"/>
                      </a:lnTo>
                      <a:lnTo>
                        <a:pt x="50" y="2"/>
                      </a:lnTo>
                      <a:lnTo>
                        <a:pt x="5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7" name="Freeform 101"/>
                <p:cNvSpPr>
                  <a:spLocks/>
                </p:cNvSpPr>
                <p:nvPr/>
              </p:nvSpPr>
              <p:spPr bwMode="auto">
                <a:xfrm>
                  <a:off x="4895" y="2780"/>
                  <a:ext cx="25" cy="6"/>
                </a:xfrm>
                <a:custGeom>
                  <a:avLst/>
                  <a:gdLst>
                    <a:gd name="T0" fmla="*/ 71 w 76"/>
                    <a:gd name="T1" fmla="*/ 6 h 20"/>
                    <a:gd name="T2" fmla="*/ 76 w 76"/>
                    <a:gd name="T3" fmla="*/ 11 h 20"/>
                    <a:gd name="T4" fmla="*/ 76 w 76"/>
                    <a:gd name="T5" fmla="*/ 15 h 20"/>
                    <a:gd name="T6" fmla="*/ 46 w 76"/>
                    <a:gd name="T7" fmla="*/ 20 h 20"/>
                    <a:gd name="T8" fmla="*/ 11 w 76"/>
                    <a:gd name="T9" fmla="*/ 16 h 20"/>
                    <a:gd name="T10" fmla="*/ 5 w 76"/>
                    <a:gd name="T11" fmla="*/ 13 h 20"/>
                    <a:gd name="T12" fmla="*/ 0 w 76"/>
                    <a:gd name="T13" fmla="*/ 9 h 20"/>
                    <a:gd name="T14" fmla="*/ 0 w 76"/>
                    <a:gd name="T15" fmla="*/ 5 h 20"/>
                    <a:gd name="T16" fmla="*/ 13 w 76"/>
                    <a:gd name="T17" fmla="*/ 0 h 20"/>
                    <a:gd name="T18" fmla="*/ 52 w 76"/>
                    <a:gd name="T19" fmla="*/ 2 h 20"/>
                    <a:gd name="T20" fmla="*/ 71 w 76"/>
                    <a:gd name="T21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20">
                      <a:moveTo>
                        <a:pt x="71" y="6"/>
                      </a:moveTo>
                      <a:lnTo>
                        <a:pt x="76" y="11"/>
                      </a:lnTo>
                      <a:lnTo>
                        <a:pt x="76" y="15"/>
                      </a:lnTo>
                      <a:lnTo>
                        <a:pt x="46" y="20"/>
                      </a:lnTo>
                      <a:lnTo>
                        <a:pt x="11" y="16"/>
                      </a:lnTo>
                      <a:lnTo>
                        <a:pt x="5" y="13"/>
                      </a:lnTo>
                      <a:lnTo>
                        <a:pt x="0" y="9"/>
                      </a:lnTo>
                      <a:lnTo>
                        <a:pt x="0" y="5"/>
                      </a:lnTo>
                      <a:lnTo>
                        <a:pt x="13" y="0"/>
                      </a:lnTo>
                      <a:lnTo>
                        <a:pt x="52" y="2"/>
                      </a:lnTo>
                      <a:lnTo>
                        <a:pt x="7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8" name="Freeform 102"/>
                <p:cNvSpPr>
                  <a:spLocks/>
                </p:cNvSpPr>
                <p:nvPr/>
              </p:nvSpPr>
              <p:spPr bwMode="auto">
                <a:xfrm>
                  <a:off x="5010" y="2780"/>
                  <a:ext cx="22" cy="6"/>
                </a:xfrm>
                <a:custGeom>
                  <a:avLst/>
                  <a:gdLst>
                    <a:gd name="T0" fmla="*/ 64 w 67"/>
                    <a:gd name="T1" fmla="*/ 17 h 17"/>
                    <a:gd name="T2" fmla="*/ 35 w 67"/>
                    <a:gd name="T3" fmla="*/ 15 h 17"/>
                    <a:gd name="T4" fmla="*/ 4 w 67"/>
                    <a:gd name="T5" fmla="*/ 8 h 17"/>
                    <a:gd name="T6" fmla="*/ 0 w 67"/>
                    <a:gd name="T7" fmla="*/ 6 h 17"/>
                    <a:gd name="T8" fmla="*/ 4 w 67"/>
                    <a:gd name="T9" fmla="*/ 0 h 17"/>
                    <a:gd name="T10" fmla="*/ 67 w 67"/>
                    <a:gd name="T11" fmla="*/ 11 h 17"/>
                    <a:gd name="T12" fmla="*/ 64 w 67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17">
                      <a:moveTo>
                        <a:pt x="64" y="17"/>
                      </a:moveTo>
                      <a:lnTo>
                        <a:pt x="35" y="15"/>
                      </a:lnTo>
                      <a:lnTo>
                        <a:pt x="4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7" y="11"/>
                      </a:lnTo>
                      <a:lnTo>
                        <a:pt x="6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19" name="Freeform 103"/>
                <p:cNvSpPr>
                  <a:spLocks/>
                </p:cNvSpPr>
                <p:nvPr/>
              </p:nvSpPr>
              <p:spPr bwMode="auto">
                <a:xfrm>
                  <a:off x="5046" y="2782"/>
                  <a:ext cx="20" cy="5"/>
                </a:xfrm>
                <a:custGeom>
                  <a:avLst/>
                  <a:gdLst>
                    <a:gd name="T0" fmla="*/ 60 w 60"/>
                    <a:gd name="T1" fmla="*/ 5 h 17"/>
                    <a:gd name="T2" fmla="*/ 60 w 60"/>
                    <a:gd name="T3" fmla="*/ 10 h 17"/>
                    <a:gd name="T4" fmla="*/ 43 w 60"/>
                    <a:gd name="T5" fmla="*/ 16 h 17"/>
                    <a:gd name="T6" fmla="*/ 9 w 60"/>
                    <a:gd name="T7" fmla="*/ 17 h 17"/>
                    <a:gd name="T8" fmla="*/ 5 w 60"/>
                    <a:gd name="T9" fmla="*/ 16 h 17"/>
                    <a:gd name="T10" fmla="*/ 4 w 60"/>
                    <a:gd name="T11" fmla="*/ 16 h 17"/>
                    <a:gd name="T12" fmla="*/ 0 w 60"/>
                    <a:gd name="T13" fmla="*/ 11 h 17"/>
                    <a:gd name="T14" fmla="*/ 0 w 60"/>
                    <a:gd name="T15" fmla="*/ 4 h 17"/>
                    <a:gd name="T16" fmla="*/ 45 w 60"/>
                    <a:gd name="T17" fmla="*/ 0 h 17"/>
                    <a:gd name="T18" fmla="*/ 59 w 60"/>
                    <a:gd name="T19" fmla="*/ 2 h 17"/>
                    <a:gd name="T20" fmla="*/ 60 w 60"/>
                    <a:gd name="T21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0" h="17">
                      <a:moveTo>
                        <a:pt x="60" y="5"/>
                      </a:moveTo>
                      <a:lnTo>
                        <a:pt x="60" y="10"/>
                      </a:lnTo>
                      <a:lnTo>
                        <a:pt x="43" y="16"/>
                      </a:lnTo>
                      <a:lnTo>
                        <a:pt x="9" y="17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0" y="11"/>
                      </a:lnTo>
                      <a:lnTo>
                        <a:pt x="0" y="4"/>
                      </a:lnTo>
                      <a:lnTo>
                        <a:pt x="45" y="0"/>
                      </a:lnTo>
                      <a:lnTo>
                        <a:pt x="59" y="2"/>
                      </a:lnTo>
                      <a:lnTo>
                        <a:pt x="6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0" name="Freeform 104"/>
                <p:cNvSpPr>
                  <a:spLocks/>
                </p:cNvSpPr>
                <p:nvPr/>
              </p:nvSpPr>
              <p:spPr bwMode="auto">
                <a:xfrm>
                  <a:off x="5212" y="2786"/>
                  <a:ext cx="19" cy="8"/>
                </a:xfrm>
                <a:custGeom>
                  <a:avLst/>
                  <a:gdLst>
                    <a:gd name="T0" fmla="*/ 59 w 59"/>
                    <a:gd name="T1" fmla="*/ 6 h 25"/>
                    <a:gd name="T2" fmla="*/ 56 w 59"/>
                    <a:gd name="T3" fmla="*/ 15 h 25"/>
                    <a:gd name="T4" fmla="*/ 40 w 59"/>
                    <a:gd name="T5" fmla="*/ 22 h 25"/>
                    <a:gd name="T6" fmla="*/ 11 w 59"/>
                    <a:gd name="T7" fmla="*/ 25 h 25"/>
                    <a:gd name="T8" fmla="*/ 7 w 59"/>
                    <a:gd name="T9" fmla="*/ 23 h 25"/>
                    <a:gd name="T10" fmla="*/ 3 w 59"/>
                    <a:gd name="T11" fmla="*/ 23 h 25"/>
                    <a:gd name="T12" fmla="*/ 0 w 59"/>
                    <a:gd name="T13" fmla="*/ 19 h 25"/>
                    <a:gd name="T14" fmla="*/ 4 w 59"/>
                    <a:gd name="T15" fmla="*/ 11 h 25"/>
                    <a:gd name="T16" fmla="*/ 55 w 59"/>
                    <a:gd name="T17" fmla="*/ 0 h 25"/>
                    <a:gd name="T18" fmla="*/ 58 w 59"/>
                    <a:gd name="T19" fmla="*/ 1 h 25"/>
                    <a:gd name="T20" fmla="*/ 59 w 59"/>
                    <a:gd name="T21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25">
                      <a:moveTo>
                        <a:pt x="59" y="6"/>
                      </a:moveTo>
                      <a:lnTo>
                        <a:pt x="56" y="15"/>
                      </a:lnTo>
                      <a:lnTo>
                        <a:pt x="40" y="22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3" y="23"/>
                      </a:lnTo>
                      <a:lnTo>
                        <a:pt x="0" y="19"/>
                      </a:lnTo>
                      <a:lnTo>
                        <a:pt x="4" y="11"/>
                      </a:lnTo>
                      <a:lnTo>
                        <a:pt x="55" y="0"/>
                      </a:lnTo>
                      <a:lnTo>
                        <a:pt x="58" y="1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1" name="Freeform 105"/>
                <p:cNvSpPr>
                  <a:spLocks/>
                </p:cNvSpPr>
                <p:nvPr/>
              </p:nvSpPr>
              <p:spPr bwMode="auto">
                <a:xfrm>
                  <a:off x="5296" y="2787"/>
                  <a:ext cx="16" cy="5"/>
                </a:xfrm>
                <a:custGeom>
                  <a:avLst/>
                  <a:gdLst>
                    <a:gd name="T0" fmla="*/ 48 w 48"/>
                    <a:gd name="T1" fmla="*/ 4 h 16"/>
                    <a:gd name="T2" fmla="*/ 25 w 48"/>
                    <a:gd name="T3" fmla="*/ 14 h 16"/>
                    <a:gd name="T4" fmla="*/ 1 w 48"/>
                    <a:gd name="T5" fmla="*/ 16 h 16"/>
                    <a:gd name="T6" fmla="*/ 0 w 48"/>
                    <a:gd name="T7" fmla="*/ 16 h 16"/>
                    <a:gd name="T8" fmla="*/ 0 w 48"/>
                    <a:gd name="T9" fmla="*/ 12 h 16"/>
                    <a:gd name="T10" fmla="*/ 42 w 48"/>
                    <a:gd name="T11" fmla="*/ 0 h 16"/>
                    <a:gd name="T12" fmla="*/ 47 w 48"/>
                    <a:gd name="T13" fmla="*/ 0 h 16"/>
                    <a:gd name="T14" fmla="*/ 48 w 48"/>
                    <a:gd name="T1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16">
                      <a:moveTo>
                        <a:pt x="48" y="4"/>
                      </a:moveTo>
                      <a:lnTo>
                        <a:pt x="25" y="14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42" y="0"/>
                      </a:lnTo>
                      <a:lnTo>
                        <a:pt x="47" y="0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2" name="Freeform 106"/>
                <p:cNvSpPr>
                  <a:spLocks/>
                </p:cNvSpPr>
                <p:nvPr/>
              </p:nvSpPr>
              <p:spPr bwMode="auto">
                <a:xfrm>
                  <a:off x="5352" y="2787"/>
                  <a:ext cx="17" cy="10"/>
                </a:xfrm>
                <a:custGeom>
                  <a:avLst/>
                  <a:gdLst>
                    <a:gd name="T0" fmla="*/ 51 w 51"/>
                    <a:gd name="T1" fmla="*/ 1 h 31"/>
                    <a:gd name="T2" fmla="*/ 51 w 51"/>
                    <a:gd name="T3" fmla="*/ 7 h 31"/>
                    <a:gd name="T4" fmla="*/ 23 w 51"/>
                    <a:gd name="T5" fmla="*/ 20 h 31"/>
                    <a:gd name="T6" fmla="*/ 18 w 51"/>
                    <a:gd name="T7" fmla="*/ 24 h 31"/>
                    <a:gd name="T8" fmla="*/ 5 w 51"/>
                    <a:gd name="T9" fmla="*/ 31 h 31"/>
                    <a:gd name="T10" fmla="*/ 0 w 51"/>
                    <a:gd name="T11" fmla="*/ 31 h 31"/>
                    <a:gd name="T12" fmla="*/ 2 w 51"/>
                    <a:gd name="T13" fmla="*/ 23 h 31"/>
                    <a:gd name="T14" fmla="*/ 41 w 51"/>
                    <a:gd name="T15" fmla="*/ 0 h 31"/>
                    <a:gd name="T16" fmla="*/ 51 w 51"/>
                    <a:gd name="T17" fmla="*/ 3 h 31"/>
                    <a:gd name="T18" fmla="*/ 51 w 51"/>
                    <a:gd name="T1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" h="31">
                      <a:moveTo>
                        <a:pt x="51" y="1"/>
                      </a:moveTo>
                      <a:lnTo>
                        <a:pt x="51" y="7"/>
                      </a:lnTo>
                      <a:lnTo>
                        <a:pt x="23" y="20"/>
                      </a:lnTo>
                      <a:lnTo>
                        <a:pt x="18" y="24"/>
                      </a:lnTo>
                      <a:lnTo>
                        <a:pt x="5" y="31"/>
                      </a:lnTo>
                      <a:lnTo>
                        <a:pt x="0" y="31"/>
                      </a:lnTo>
                      <a:lnTo>
                        <a:pt x="2" y="23"/>
                      </a:lnTo>
                      <a:lnTo>
                        <a:pt x="41" y="0"/>
                      </a:lnTo>
                      <a:lnTo>
                        <a:pt x="51" y="3"/>
                      </a:lnTo>
                      <a:lnTo>
                        <a:pt x="5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3" name="Freeform 107"/>
                <p:cNvSpPr>
                  <a:spLocks/>
                </p:cNvSpPr>
                <p:nvPr/>
              </p:nvSpPr>
              <p:spPr bwMode="auto">
                <a:xfrm>
                  <a:off x="4576" y="2788"/>
                  <a:ext cx="16" cy="12"/>
                </a:xfrm>
                <a:custGeom>
                  <a:avLst/>
                  <a:gdLst>
                    <a:gd name="T0" fmla="*/ 35 w 50"/>
                    <a:gd name="T1" fmla="*/ 20 h 34"/>
                    <a:gd name="T2" fmla="*/ 50 w 50"/>
                    <a:gd name="T3" fmla="*/ 27 h 34"/>
                    <a:gd name="T4" fmla="*/ 50 w 50"/>
                    <a:gd name="T5" fmla="*/ 34 h 34"/>
                    <a:gd name="T6" fmla="*/ 16 w 50"/>
                    <a:gd name="T7" fmla="*/ 25 h 34"/>
                    <a:gd name="T8" fmla="*/ 3 w 50"/>
                    <a:gd name="T9" fmla="*/ 19 h 34"/>
                    <a:gd name="T10" fmla="*/ 0 w 50"/>
                    <a:gd name="T11" fmla="*/ 15 h 34"/>
                    <a:gd name="T12" fmla="*/ 0 w 50"/>
                    <a:gd name="T13" fmla="*/ 0 h 34"/>
                    <a:gd name="T14" fmla="*/ 10 w 50"/>
                    <a:gd name="T15" fmla="*/ 4 h 34"/>
                    <a:gd name="T16" fmla="*/ 35 w 50"/>
                    <a:gd name="T17" fmla="*/ 2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0" h="34">
                      <a:moveTo>
                        <a:pt x="35" y="20"/>
                      </a:moveTo>
                      <a:lnTo>
                        <a:pt x="50" y="27"/>
                      </a:lnTo>
                      <a:lnTo>
                        <a:pt x="50" y="34"/>
                      </a:lnTo>
                      <a:lnTo>
                        <a:pt x="16" y="25"/>
                      </a:lnTo>
                      <a:lnTo>
                        <a:pt x="3" y="19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0" y="4"/>
                      </a:lnTo>
                      <a:lnTo>
                        <a:pt x="3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4" name="Freeform 108"/>
                <p:cNvSpPr>
                  <a:spLocks/>
                </p:cNvSpPr>
                <p:nvPr/>
              </p:nvSpPr>
              <p:spPr bwMode="auto">
                <a:xfrm>
                  <a:off x="4711" y="2789"/>
                  <a:ext cx="22" cy="6"/>
                </a:xfrm>
                <a:custGeom>
                  <a:avLst/>
                  <a:gdLst>
                    <a:gd name="T0" fmla="*/ 65 w 66"/>
                    <a:gd name="T1" fmla="*/ 12 h 16"/>
                    <a:gd name="T2" fmla="*/ 66 w 66"/>
                    <a:gd name="T3" fmla="*/ 13 h 16"/>
                    <a:gd name="T4" fmla="*/ 66 w 66"/>
                    <a:gd name="T5" fmla="*/ 16 h 16"/>
                    <a:gd name="T6" fmla="*/ 39 w 66"/>
                    <a:gd name="T7" fmla="*/ 16 h 16"/>
                    <a:gd name="T8" fmla="*/ 5 w 66"/>
                    <a:gd name="T9" fmla="*/ 7 h 16"/>
                    <a:gd name="T10" fmla="*/ 2 w 66"/>
                    <a:gd name="T11" fmla="*/ 7 h 16"/>
                    <a:gd name="T12" fmla="*/ 0 w 66"/>
                    <a:gd name="T13" fmla="*/ 5 h 16"/>
                    <a:gd name="T14" fmla="*/ 2 w 66"/>
                    <a:gd name="T15" fmla="*/ 0 h 16"/>
                    <a:gd name="T16" fmla="*/ 63 w 66"/>
                    <a:gd name="T17" fmla="*/ 12 h 16"/>
                    <a:gd name="T18" fmla="*/ 65 w 66"/>
                    <a:gd name="T1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6" h="16">
                      <a:moveTo>
                        <a:pt x="65" y="12"/>
                      </a:moveTo>
                      <a:lnTo>
                        <a:pt x="66" y="13"/>
                      </a:lnTo>
                      <a:lnTo>
                        <a:pt x="66" y="16"/>
                      </a:lnTo>
                      <a:lnTo>
                        <a:pt x="39" y="16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63" y="12"/>
                      </a:lnTo>
                      <a:lnTo>
                        <a:pt x="6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5" name="Freeform 109"/>
                <p:cNvSpPr>
                  <a:spLocks/>
                </p:cNvSpPr>
                <p:nvPr/>
              </p:nvSpPr>
              <p:spPr bwMode="auto">
                <a:xfrm>
                  <a:off x="4969" y="2790"/>
                  <a:ext cx="16" cy="18"/>
                </a:xfrm>
                <a:custGeom>
                  <a:avLst/>
                  <a:gdLst>
                    <a:gd name="T0" fmla="*/ 16 w 48"/>
                    <a:gd name="T1" fmla="*/ 13 h 53"/>
                    <a:gd name="T2" fmla="*/ 21 w 48"/>
                    <a:gd name="T3" fmla="*/ 13 h 53"/>
                    <a:gd name="T4" fmla="*/ 41 w 48"/>
                    <a:gd name="T5" fmla="*/ 42 h 53"/>
                    <a:gd name="T6" fmla="*/ 45 w 48"/>
                    <a:gd name="T7" fmla="*/ 44 h 53"/>
                    <a:gd name="T8" fmla="*/ 48 w 48"/>
                    <a:gd name="T9" fmla="*/ 48 h 53"/>
                    <a:gd name="T10" fmla="*/ 43 w 48"/>
                    <a:gd name="T11" fmla="*/ 53 h 53"/>
                    <a:gd name="T12" fmla="*/ 24 w 48"/>
                    <a:gd name="T13" fmla="*/ 35 h 53"/>
                    <a:gd name="T14" fmla="*/ 0 w 48"/>
                    <a:gd name="T15" fmla="*/ 4 h 53"/>
                    <a:gd name="T16" fmla="*/ 3 w 48"/>
                    <a:gd name="T17" fmla="*/ 0 h 53"/>
                    <a:gd name="T18" fmla="*/ 6 w 48"/>
                    <a:gd name="T19" fmla="*/ 0 h 53"/>
                    <a:gd name="T20" fmla="*/ 16 w 48"/>
                    <a:gd name="T21" fmla="*/ 1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53">
                      <a:moveTo>
                        <a:pt x="16" y="13"/>
                      </a:moveTo>
                      <a:lnTo>
                        <a:pt x="21" y="13"/>
                      </a:lnTo>
                      <a:lnTo>
                        <a:pt x="41" y="42"/>
                      </a:lnTo>
                      <a:lnTo>
                        <a:pt x="45" y="44"/>
                      </a:lnTo>
                      <a:lnTo>
                        <a:pt x="48" y="48"/>
                      </a:lnTo>
                      <a:lnTo>
                        <a:pt x="43" y="53"/>
                      </a:lnTo>
                      <a:lnTo>
                        <a:pt x="24" y="3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6" name="Freeform 110"/>
                <p:cNvSpPr>
                  <a:spLocks/>
                </p:cNvSpPr>
                <p:nvPr/>
              </p:nvSpPr>
              <p:spPr bwMode="auto">
                <a:xfrm>
                  <a:off x="5145" y="2790"/>
                  <a:ext cx="21" cy="8"/>
                </a:xfrm>
                <a:custGeom>
                  <a:avLst/>
                  <a:gdLst>
                    <a:gd name="T0" fmla="*/ 65 w 65"/>
                    <a:gd name="T1" fmla="*/ 4 h 23"/>
                    <a:gd name="T2" fmla="*/ 54 w 65"/>
                    <a:gd name="T3" fmla="*/ 12 h 23"/>
                    <a:gd name="T4" fmla="*/ 16 w 65"/>
                    <a:gd name="T5" fmla="*/ 23 h 23"/>
                    <a:gd name="T6" fmla="*/ 2 w 65"/>
                    <a:gd name="T7" fmla="*/ 23 h 23"/>
                    <a:gd name="T8" fmla="*/ 0 w 65"/>
                    <a:gd name="T9" fmla="*/ 22 h 23"/>
                    <a:gd name="T10" fmla="*/ 4 w 65"/>
                    <a:gd name="T11" fmla="*/ 16 h 23"/>
                    <a:gd name="T12" fmla="*/ 15 w 65"/>
                    <a:gd name="T13" fmla="*/ 10 h 23"/>
                    <a:gd name="T14" fmla="*/ 62 w 65"/>
                    <a:gd name="T15" fmla="*/ 0 h 23"/>
                    <a:gd name="T16" fmla="*/ 65 w 65"/>
                    <a:gd name="T17" fmla="*/ 0 h 23"/>
                    <a:gd name="T18" fmla="*/ 65 w 65"/>
                    <a:gd name="T19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" h="23">
                      <a:moveTo>
                        <a:pt x="65" y="4"/>
                      </a:moveTo>
                      <a:lnTo>
                        <a:pt x="54" y="12"/>
                      </a:lnTo>
                      <a:lnTo>
                        <a:pt x="16" y="23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4" y="16"/>
                      </a:lnTo>
                      <a:lnTo>
                        <a:pt x="15" y="1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7" name="Freeform 111"/>
                <p:cNvSpPr>
                  <a:spLocks/>
                </p:cNvSpPr>
                <p:nvPr/>
              </p:nvSpPr>
              <p:spPr bwMode="auto">
                <a:xfrm>
                  <a:off x="4489" y="2789"/>
                  <a:ext cx="844" cy="128"/>
                </a:xfrm>
                <a:custGeom>
                  <a:avLst/>
                  <a:gdLst>
                    <a:gd name="T0" fmla="*/ 191 w 2532"/>
                    <a:gd name="T1" fmla="*/ 117 h 383"/>
                    <a:gd name="T2" fmla="*/ 328 w 2532"/>
                    <a:gd name="T3" fmla="*/ 156 h 383"/>
                    <a:gd name="T4" fmla="*/ 477 w 2532"/>
                    <a:gd name="T5" fmla="*/ 190 h 383"/>
                    <a:gd name="T6" fmla="*/ 638 w 2532"/>
                    <a:gd name="T7" fmla="*/ 218 h 383"/>
                    <a:gd name="T8" fmla="*/ 805 w 2532"/>
                    <a:gd name="T9" fmla="*/ 242 h 383"/>
                    <a:gd name="T10" fmla="*/ 979 w 2532"/>
                    <a:gd name="T11" fmla="*/ 262 h 383"/>
                    <a:gd name="T12" fmla="*/ 1159 w 2532"/>
                    <a:gd name="T13" fmla="*/ 275 h 383"/>
                    <a:gd name="T14" fmla="*/ 1339 w 2532"/>
                    <a:gd name="T15" fmla="*/ 285 h 383"/>
                    <a:gd name="T16" fmla="*/ 1501 w 2532"/>
                    <a:gd name="T17" fmla="*/ 288 h 383"/>
                    <a:gd name="T18" fmla="*/ 1661 w 2532"/>
                    <a:gd name="T19" fmla="*/ 291 h 383"/>
                    <a:gd name="T20" fmla="*/ 1818 w 2532"/>
                    <a:gd name="T21" fmla="*/ 290 h 383"/>
                    <a:gd name="T22" fmla="*/ 1973 w 2532"/>
                    <a:gd name="T23" fmla="*/ 286 h 383"/>
                    <a:gd name="T24" fmla="*/ 2122 w 2532"/>
                    <a:gd name="T25" fmla="*/ 279 h 383"/>
                    <a:gd name="T26" fmla="*/ 2266 w 2532"/>
                    <a:gd name="T27" fmla="*/ 269 h 383"/>
                    <a:gd name="T28" fmla="*/ 2403 w 2532"/>
                    <a:gd name="T29" fmla="*/ 258 h 383"/>
                    <a:gd name="T30" fmla="*/ 2532 w 2532"/>
                    <a:gd name="T31" fmla="*/ 244 h 383"/>
                    <a:gd name="T32" fmla="*/ 2421 w 2532"/>
                    <a:gd name="T33" fmla="*/ 348 h 383"/>
                    <a:gd name="T34" fmla="*/ 2285 w 2532"/>
                    <a:gd name="T35" fmla="*/ 358 h 383"/>
                    <a:gd name="T36" fmla="*/ 2146 w 2532"/>
                    <a:gd name="T37" fmla="*/ 366 h 383"/>
                    <a:gd name="T38" fmla="*/ 2004 w 2532"/>
                    <a:gd name="T39" fmla="*/ 374 h 383"/>
                    <a:gd name="T40" fmla="*/ 1858 w 2532"/>
                    <a:gd name="T41" fmla="*/ 379 h 383"/>
                    <a:gd name="T42" fmla="*/ 1711 w 2532"/>
                    <a:gd name="T43" fmla="*/ 383 h 383"/>
                    <a:gd name="T44" fmla="*/ 1563 w 2532"/>
                    <a:gd name="T45" fmla="*/ 383 h 383"/>
                    <a:gd name="T46" fmla="*/ 1413 w 2532"/>
                    <a:gd name="T47" fmla="*/ 380 h 383"/>
                    <a:gd name="T48" fmla="*/ 1257 w 2532"/>
                    <a:gd name="T49" fmla="*/ 374 h 383"/>
                    <a:gd name="T50" fmla="*/ 1094 w 2532"/>
                    <a:gd name="T51" fmla="*/ 365 h 383"/>
                    <a:gd name="T52" fmla="*/ 932 w 2532"/>
                    <a:gd name="T53" fmla="*/ 351 h 383"/>
                    <a:gd name="T54" fmla="*/ 771 w 2532"/>
                    <a:gd name="T55" fmla="*/ 332 h 383"/>
                    <a:gd name="T56" fmla="*/ 613 w 2532"/>
                    <a:gd name="T57" fmla="*/ 309 h 383"/>
                    <a:gd name="T58" fmla="*/ 456 w 2532"/>
                    <a:gd name="T59" fmla="*/ 279 h 383"/>
                    <a:gd name="T60" fmla="*/ 305 w 2532"/>
                    <a:gd name="T61" fmla="*/ 245 h 383"/>
                    <a:gd name="T62" fmla="*/ 155 w 2532"/>
                    <a:gd name="T63" fmla="*/ 204 h 383"/>
                    <a:gd name="T64" fmla="*/ 49 w 2532"/>
                    <a:gd name="T65" fmla="*/ 165 h 383"/>
                    <a:gd name="T66" fmla="*/ 16 w 2532"/>
                    <a:gd name="T67" fmla="*/ 83 h 383"/>
                    <a:gd name="T68" fmla="*/ 0 w 2532"/>
                    <a:gd name="T69" fmla="*/ 0 h 383"/>
                    <a:gd name="T70" fmla="*/ 53 w 2532"/>
                    <a:gd name="T71" fmla="*/ 61 h 383"/>
                    <a:gd name="T72" fmla="*/ 129 w 2532"/>
                    <a:gd name="T73" fmla="*/ 95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532" h="383">
                      <a:moveTo>
                        <a:pt x="129" y="95"/>
                      </a:moveTo>
                      <a:lnTo>
                        <a:pt x="191" y="117"/>
                      </a:lnTo>
                      <a:lnTo>
                        <a:pt x="259" y="137"/>
                      </a:lnTo>
                      <a:lnTo>
                        <a:pt x="328" y="156"/>
                      </a:lnTo>
                      <a:lnTo>
                        <a:pt x="402" y="174"/>
                      </a:lnTo>
                      <a:lnTo>
                        <a:pt x="477" y="190"/>
                      </a:lnTo>
                      <a:lnTo>
                        <a:pt x="556" y="204"/>
                      </a:lnTo>
                      <a:lnTo>
                        <a:pt x="638" y="218"/>
                      </a:lnTo>
                      <a:lnTo>
                        <a:pt x="719" y="231"/>
                      </a:lnTo>
                      <a:lnTo>
                        <a:pt x="805" y="242"/>
                      </a:lnTo>
                      <a:lnTo>
                        <a:pt x="891" y="253"/>
                      </a:lnTo>
                      <a:lnTo>
                        <a:pt x="979" y="262"/>
                      </a:lnTo>
                      <a:lnTo>
                        <a:pt x="1068" y="268"/>
                      </a:lnTo>
                      <a:lnTo>
                        <a:pt x="1159" y="275"/>
                      </a:lnTo>
                      <a:lnTo>
                        <a:pt x="1248" y="281"/>
                      </a:lnTo>
                      <a:lnTo>
                        <a:pt x="1339" y="285"/>
                      </a:lnTo>
                      <a:lnTo>
                        <a:pt x="1420" y="287"/>
                      </a:lnTo>
                      <a:lnTo>
                        <a:pt x="1501" y="288"/>
                      </a:lnTo>
                      <a:lnTo>
                        <a:pt x="1580" y="291"/>
                      </a:lnTo>
                      <a:lnTo>
                        <a:pt x="1661" y="291"/>
                      </a:lnTo>
                      <a:lnTo>
                        <a:pt x="1738" y="291"/>
                      </a:lnTo>
                      <a:lnTo>
                        <a:pt x="1818" y="290"/>
                      </a:lnTo>
                      <a:lnTo>
                        <a:pt x="1895" y="288"/>
                      </a:lnTo>
                      <a:lnTo>
                        <a:pt x="1973" y="286"/>
                      </a:lnTo>
                      <a:lnTo>
                        <a:pt x="2048" y="283"/>
                      </a:lnTo>
                      <a:lnTo>
                        <a:pt x="2122" y="279"/>
                      </a:lnTo>
                      <a:lnTo>
                        <a:pt x="2195" y="275"/>
                      </a:lnTo>
                      <a:lnTo>
                        <a:pt x="2266" y="269"/>
                      </a:lnTo>
                      <a:lnTo>
                        <a:pt x="2335" y="265"/>
                      </a:lnTo>
                      <a:lnTo>
                        <a:pt x="2403" y="258"/>
                      </a:lnTo>
                      <a:lnTo>
                        <a:pt x="2468" y="251"/>
                      </a:lnTo>
                      <a:lnTo>
                        <a:pt x="2532" y="244"/>
                      </a:lnTo>
                      <a:lnTo>
                        <a:pt x="2487" y="341"/>
                      </a:lnTo>
                      <a:lnTo>
                        <a:pt x="2421" y="348"/>
                      </a:lnTo>
                      <a:lnTo>
                        <a:pt x="2354" y="352"/>
                      </a:lnTo>
                      <a:lnTo>
                        <a:pt x="2285" y="358"/>
                      </a:lnTo>
                      <a:lnTo>
                        <a:pt x="2217" y="362"/>
                      </a:lnTo>
                      <a:lnTo>
                        <a:pt x="2146" y="366"/>
                      </a:lnTo>
                      <a:lnTo>
                        <a:pt x="2077" y="370"/>
                      </a:lnTo>
                      <a:lnTo>
                        <a:pt x="2004" y="374"/>
                      </a:lnTo>
                      <a:lnTo>
                        <a:pt x="1932" y="376"/>
                      </a:lnTo>
                      <a:lnTo>
                        <a:pt x="1858" y="379"/>
                      </a:lnTo>
                      <a:lnTo>
                        <a:pt x="1785" y="380"/>
                      </a:lnTo>
                      <a:lnTo>
                        <a:pt x="1711" y="383"/>
                      </a:lnTo>
                      <a:lnTo>
                        <a:pt x="1639" y="383"/>
                      </a:lnTo>
                      <a:lnTo>
                        <a:pt x="1563" y="383"/>
                      </a:lnTo>
                      <a:lnTo>
                        <a:pt x="1488" y="380"/>
                      </a:lnTo>
                      <a:lnTo>
                        <a:pt x="1413" y="380"/>
                      </a:lnTo>
                      <a:lnTo>
                        <a:pt x="1338" y="377"/>
                      </a:lnTo>
                      <a:lnTo>
                        <a:pt x="1257" y="374"/>
                      </a:lnTo>
                      <a:lnTo>
                        <a:pt x="1176" y="370"/>
                      </a:lnTo>
                      <a:lnTo>
                        <a:pt x="1094" y="365"/>
                      </a:lnTo>
                      <a:lnTo>
                        <a:pt x="1013" y="358"/>
                      </a:lnTo>
                      <a:lnTo>
                        <a:pt x="932" y="351"/>
                      </a:lnTo>
                      <a:lnTo>
                        <a:pt x="852" y="342"/>
                      </a:lnTo>
                      <a:lnTo>
                        <a:pt x="771" y="332"/>
                      </a:lnTo>
                      <a:lnTo>
                        <a:pt x="692" y="320"/>
                      </a:lnTo>
                      <a:lnTo>
                        <a:pt x="613" y="309"/>
                      </a:lnTo>
                      <a:lnTo>
                        <a:pt x="534" y="294"/>
                      </a:lnTo>
                      <a:lnTo>
                        <a:pt x="456" y="279"/>
                      </a:lnTo>
                      <a:lnTo>
                        <a:pt x="380" y="264"/>
                      </a:lnTo>
                      <a:lnTo>
                        <a:pt x="305" y="245"/>
                      </a:lnTo>
                      <a:lnTo>
                        <a:pt x="229" y="226"/>
                      </a:lnTo>
                      <a:lnTo>
                        <a:pt x="155" y="204"/>
                      </a:lnTo>
                      <a:lnTo>
                        <a:pt x="84" y="182"/>
                      </a:lnTo>
                      <a:lnTo>
                        <a:pt x="49" y="165"/>
                      </a:lnTo>
                      <a:lnTo>
                        <a:pt x="30" y="127"/>
                      </a:lnTo>
                      <a:lnTo>
                        <a:pt x="16" y="83"/>
                      </a:lnTo>
                      <a:lnTo>
                        <a:pt x="5" y="40"/>
                      </a:lnTo>
                      <a:lnTo>
                        <a:pt x="0" y="0"/>
                      </a:lnTo>
                      <a:lnTo>
                        <a:pt x="25" y="35"/>
                      </a:lnTo>
                      <a:lnTo>
                        <a:pt x="53" y="61"/>
                      </a:lnTo>
                      <a:lnTo>
                        <a:pt x="87" y="79"/>
                      </a:lnTo>
                      <a:lnTo>
                        <a:pt x="129" y="95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8" name="Freeform 112"/>
                <p:cNvSpPr>
                  <a:spLocks/>
                </p:cNvSpPr>
                <p:nvPr/>
              </p:nvSpPr>
              <p:spPr bwMode="auto">
                <a:xfrm>
                  <a:off x="5238" y="2791"/>
                  <a:ext cx="23" cy="17"/>
                </a:xfrm>
                <a:custGeom>
                  <a:avLst/>
                  <a:gdLst>
                    <a:gd name="T0" fmla="*/ 69 w 69"/>
                    <a:gd name="T1" fmla="*/ 7 h 50"/>
                    <a:gd name="T2" fmla="*/ 69 w 69"/>
                    <a:gd name="T3" fmla="*/ 11 h 50"/>
                    <a:gd name="T4" fmla="*/ 21 w 69"/>
                    <a:gd name="T5" fmla="*/ 39 h 50"/>
                    <a:gd name="T6" fmla="*/ 17 w 69"/>
                    <a:gd name="T7" fmla="*/ 38 h 50"/>
                    <a:gd name="T8" fmla="*/ 15 w 69"/>
                    <a:gd name="T9" fmla="*/ 41 h 50"/>
                    <a:gd name="T10" fmla="*/ 4 w 69"/>
                    <a:gd name="T11" fmla="*/ 50 h 50"/>
                    <a:gd name="T12" fmla="*/ 0 w 69"/>
                    <a:gd name="T13" fmla="*/ 50 h 50"/>
                    <a:gd name="T14" fmla="*/ 0 w 69"/>
                    <a:gd name="T15" fmla="*/ 45 h 50"/>
                    <a:gd name="T16" fmla="*/ 13 w 69"/>
                    <a:gd name="T17" fmla="*/ 31 h 50"/>
                    <a:gd name="T18" fmla="*/ 59 w 69"/>
                    <a:gd name="T19" fmla="*/ 3 h 50"/>
                    <a:gd name="T20" fmla="*/ 64 w 69"/>
                    <a:gd name="T21" fmla="*/ 0 h 50"/>
                    <a:gd name="T22" fmla="*/ 67 w 69"/>
                    <a:gd name="T23" fmla="*/ 0 h 50"/>
                    <a:gd name="T24" fmla="*/ 69 w 69"/>
                    <a:gd name="T25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50">
                      <a:moveTo>
                        <a:pt x="69" y="7"/>
                      </a:moveTo>
                      <a:lnTo>
                        <a:pt x="69" y="11"/>
                      </a:lnTo>
                      <a:lnTo>
                        <a:pt x="21" y="39"/>
                      </a:lnTo>
                      <a:lnTo>
                        <a:pt x="17" y="38"/>
                      </a:lnTo>
                      <a:lnTo>
                        <a:pt x="15" y="41"/>
                      </a:lnTo>
                      <a:lnTo>
                        <a:pt x="4" y="50"/>
                      </a:lnTo>
                      <a:lnTo>
                        <a:pt x="0" y="50"/>
                      </a:lnTo>
                      <a:lnTo>
                        <a:pt x="0" y="45"/>
                      </a:lnTo>
                      <a:lnTo>
                        <a:pt x="13" y="31"/>
                      </a:lnTo>
                      <a:lnTo>
                        <a:pt x="59" y="3"/>
                      </a:lnTo>
                      <a:lnTo>
                        <a:pt x="64" y="0"/>
                      </a:lnTo>
                      <a:lnTo>
                        <a:pt x="67" y="0"/>
                      </a:lnTo>
                      <a:lnTo>
                        <a:pt x="6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29" name="Freeform 113"/>
                <p:cNvSpPr>
                  <a:spLocks/>
                </p:cNvSpPr>
                <p:nvPr/>
              </p:nvSpPr>
              <p:spPr bwMode="auto">
                <a:xfrm>
                  <a:off x="5320" y="2792"/>
                  <a:ext cx="12" cy="10"/>
                </a:xfrm>
                <a:custGeom>
                  <a:avLst/>
                  <a:gdLst>
                    <a:gd name="T0" fmla="*/ 34 w 34"/>
                    <a:gd name="T1" fmla="*/ 6 h 30"/>
                    <a:gd name="T2" fmla="*/ 34 w 34"/>
                    <a:gd name="T3" fmla="*/ 10 h 30"/>
                    <a:gd name="T4" fmla="*/ 19 w 34"/>
                    <a:gd name="T5" fmla="*/ 19 h 30"/>
                    <a:gd name="T6" fmla="*/ 5 w 34"/>
                    <a:gd name="T7" fmla="*/ 30 h 30"/>
                    <a:gd name="T8" fmla="*/ 2 w 34"/>
                    <a:gd name="T9" fmla="*/ 30 h 30"/>
                    <a:gd name="T10" fmla="*/ 0 w 34"/>
                    <a:gd name="T11" fmla="*/ 29 h 30"/>
                    <a:gd name="T12" fmla="*/ 0 w 34"/>
                    <a:gd name="T13" fmla="*/ 25 h 30"/>
                    <a:gd name="T14" fmla="*/ 28 w 34"/>
                    <a:gd name="T15" fmla="*/ 0 h 30"/>
                    <a:gd name="T16" fmla="*/ 33 w 34"/>
                    <a:gd name="T17" fmla="*/ 0 h 30"/>
                    <a:gd name="T18" fmla="*/ 34 w 34"/>
                    <a:gd name="T19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" h="30">
                      <a:moveTo>
                        <a:pt x="34" y="6"/>
                      </a:moveTo>
                      <a:lnTo>
                        <a:pt x="34" y="10"/>
                      </a:lnTo>
                      <a:lnTo>
                        <a:pt x="19" y="19"/>
                      </a:lnTo>
                      <a:lnTo>
                        <a:pt x="5" y="30"/>
                      </a:lnTo>
                      <a:lnTo>
                        <a:pt x="2" y="30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0" name="Freeform 114"/>
                <p:cNvSpPr>
                  <a:spLocks/>
                </p:cNvSpPr>
                <p:nvPr/>
              </p:nvSpPr>
              <p:spPr bwMode="auto">
                <a:xfrm>
                  <a:off x="5407" y="2793"/>
                  <a:ext cx="19" cy="9"/>
                </a:xfrm>
                <a:custGeom>
                  <a:avLst/>
                  <a:gdLst>
                    <a:gd name="T0" fmla="*/ 58 w 58"/>
                    <a:gd name="T1" fmla="*/ 15 h 26"/>
                    <a:gd name="T2" fmla="*/ 58 w 58"/>
                    <a:gd name="T3" fmla="*/ 26 h 26"/>
                    <a:gd name="T4" fmla="*/ 49 w 58"/>
                    <a:gd name="T5" fmla="*/ 26 h 26"/>
                    <a:gd name="T6" fmla="*/ 39 w 58"/>
                    <a:gd name="T7" fmla="*/ 21 h 26"/>
                    <a:gd name="T8" fmla="*/ 0 w 58"/>
                    <a:gd name="T9" fmla="*/ 9 h 26"/>
                    <a:gd name="T10" fmla="*/ 0 w 58"/>
                    <a:gd name="T11" fmla="*/ 3 h 26"/>
                    <a:gd name="T12" fmla="*/ 5 w 58"/>
                    <a:gd name="T13" fmla="*/ 0 h 26"/>
                    <a:gd name="T14" fmla="*/ 56 w 58"/>
                    <a:gd name="T15" fmla="*/ 12 h 26"/>
                    <a:gd name="T16" fmla="*/ 58 w 58"/>
                    <a:gd name="T17" fmla="*/ 1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8" h="26">
                      <a:moveTo>
                        <a:pt x="58" y="15"/>
                      </a:moveTo>
                      <a:lnTo>
                        <a:pt x="58" y="26"/>
                      </a:lnTo>
                      <a:lnTo>
                        <a:pt x="49" y="26"/>
                      </a:lnTo>
                      <a:lnTo>
                        <a:pt x="39" y="21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6" y="12"/>
                      </a:lnTo>
                      <a:lnTo>
                        <a:pt x="5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1" name="Freeform 115"/>
                <p:cNvSpPr>
                  <a:spLocks/>
                </p:cNvSpPr>
                <p:nvPr/>
              </p:nvSpPr>
              <p:spPr bwMode="auto">
                <a:xfrm>
                  <a:off x="4781" y="2795"/>
                  <a:ext cx="23" cy="9"/>
                </a:xfrm>
                <a:custGeom>
                  <a:avLst/>
                  <a:gdLst>
                    <a:gd name="T0" fmla="*/ 54 w 70"/>
                    <a:gd name="T1" fmla="*/ 17 h 29"/>
                    <a:gd name="T2" fmla="*/ 66 w 70"/>
                    <a:gd name="T3" fmla="*/ 20 h 29"/>
                    <a:gd name="T4" fmla="*/ 70 w 70"/>
                    <a:gd name="T5" fmla="*/ 20 h 29"/>
                    <a:gd name="T6" fmla="*/ 70 w 70"/>
                    <a:gd name="T7" fmla="*/ 26 h 29"/>
                    <a:gd name="T8" fmla="*/ 57 w 70"/>
                    <a:gd name="T9" fmla="*/ 29 h 29"/>
                    <a:gd name="T10" fmla="*/ 20 w 70"/>
                    <a:gd name="T11" fmla="*/ 17 h 29"/>
                    <a:gd name="T12" fmla="*/ 0 w 70"/>
                    <a:gd name="T13" fmla="*/ 5 h 29"/>
                    <a:gd name="T14" fmla="*/ 4 w 70"/>
                    <a:gd name="T15" fmla="*/ 0 h 29"/>
                    <a:gd name="T16" fmla="*/ 17 w 70"/>
                    <a:gd name="T17" fmla="*/ 3 h 29"/>
                    <a:gd name="T18" fmla="*/ 54 w 70"/>
                    <a:gd name="T19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0" h="29">
                      <a:moveTo>
                        <a:pt x="54" y="17"/>
                      </a:moveTo>
                      <a:lnTo>
                        <a:pt x="66" y="20"/>
                      </a:lnTo>
                      <a:lnTo>
                        <a:pt x="70" y="20"/>
                      </a:lnTo>
                      <a:lnTo>
                        <a:pt x="70" y="26"/>
                      </a:lnTo>
                      <a:lnTo>
                        <a:pt x="57" y="29"/>
                      </a:lnTo>
                      <a:lnTo>
                        <a:pt x="20" y="1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7" y="3"/>
                      </a:lnTo>
                      <a:lnTo>
                        <a:pt x="5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2" name="Freeform 116"/>
                <p:cNvSpPr>
                  <a:spLocks/>
                </p:cNvSpPr>
                <p:nvPr/>
              </p:nvSpPr>
              <p:spPr bwMode="auto">
                <a:xfrm>
                  <a:off x="4857" y="2797"/>
                  <a:ext cx="23" cy="4"/>
                </a:xfrm>
                <a:custGeom>
                  <a:avLst/>
                  <a:gdLst>
                    <a:gd name="T0" fmla="*/ 67 w 67"/>
                    <a:gd name="T1" fmla="*/ 7 h 12"/>
                    <a:gd name="T2" fmla="*/ 67 w 67"/>
                    <a:gd name="T3" fmla="*/ 9 h 12"/>
                    <a:gd name="T4" fmla="*/ 64 w 67"/>
                    <a:gd name="T5" fmla="*/ 12 h 12"/>
                    <a:gd name="T6" fmla="*/ 26 w 67"/>
                    <a:gd name="T7" fmla="*/ 11 h 12"/>
                    <a:gd name="T8" fmla="*/ 1 w 67"/>
                    <a:gd name="T9" fmla="*/ 7 h 12"/>
                    <a:gd name="T10" fmla="*/ 0 w 67"/>
                    <a:gd name="T11" fmla="*/ 6 h 12"/>
                    <a:gd name="T12" fmla="*/ 0 w 67"/>
                    <a:gd name="T13" fmla="*/ 2 h 12"/>
                    <a:gd name="T14" fmla="*/ 7 w 67"/>
                    <a:gd name="T15" fmla="*/ 0 h 12"/>
                    <a:gd name="T16" fmla="*/ 64 w 67"/>
                    <a:gd name="T17" fmla="*/ 3 h 12"/>
                    <a:gd name="T18" fmla="*/ 67 w 67"/>
                    <a:gd name="T1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12">
                      <a:moveTo>
                        <a:pt x="67" y="7"/>
                      </a:moveTo>
                      <a:lnTo>
                        <a:pt x="67" y="9"/>
                      </a:lnTo>
                      <a:lnTo>
                        <a:pt x="64" y="12"/>
                      </a:lnTo>
                      <a:lnTo>
                        <a:pt x="26" y="11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64" y="3"/>
                      </a:lnTo>
                      <a:lnTo>
                        <a:pt x="6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3" name="Freeform 117"/>
                <p:cNvSpPr>
                  <a:spLocks/>
                </p:cNvSpPr>
                <p:nvPr/>
              </p:nvSpPr>
              <p:spPr bwMode="auto">
                <a:xfrm>
                  <a:off x="5004" y="2798"/>
                  <a:ext cx="22" cy="13"/>
                </a:xfrm>
                <a:custGeom>
                  <a:avLst/>
                  <a:gdLst>
                    <a:gd name="T0" fmla="*/ 53 w 66"/>
                    <a:gd name="T1" fmla="*/ 21 h 38"/>
                    <a:gd name="T2" fmla="*/ 66 w 66"/>
                    <a:gd name="T3" fmla="*/ 34 h 38"/>
                    <a:gd name="T4" fmla="*/ 66 w 66"/>
                    <a:gd name="T5" fmla="*/ 38 h 38"/>
                    <a:gd name="T6" fmla="*/ 50 w 66"/>
                    <a:gd name="T7" fmla="*/ 38 h 38"/>
                    <a:gd name="T8" fmla="*/ 0 w 66"/>
                    <a:gd name="T9" fmla="*/ 11 h 38"/>
                    <a:gd name="T10" fmla="*/ 2 w 66"/>
                    <a:gd name="T11" fmla="*/ 0 h 38"/>
                    <a:gd name="T12" fmla="*/ 23 w 66"/>
                    <a:gd name="T13" fmla="*/ 6 h 38"/>
                    <a:gd name="T14" fmla="*/ 53 w 66"/>
                    <a:gd name="T15" fmla="*/ 2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6" h="38">
                      <a:moveTo>
                        <a:pt x="53" y="21"/>
                      </a:moveTo>
                      <a:lnTo>
                        <a:pt x="66" y="34"/>
                      </a:lnTo>
                      <a:lnTo>
                        <a:pt x="66" y="38"/>
                      </a:lnTo>
                      <a:lnTo>
                        <a:pt x="50" y="38"/>
                      </a:lnTo>
                      <a:lnTo>
                        <a:pt x="0" y="11"/>
                      </a:lnTo>
                      <a:lnTo>
                        <a:pt x="2" y="0"/>
                      </a:lnTo>
                      <a:lnTo>
                        <a:pt x="23" y="6"/>
                      </a:lnTo>
                      <a:lnTo>
                        <a:pt x="53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4" name="Freeform 118"/>
                <p:cNvSpPr>
                  <a:spLocks/>
                </p:cNvSpPr>
                <p:nvPr/>
              </p:nvSpPr>
              <p:spPr bwMode="auto">
                <a:xfrm>
                  <a:off x="5081" y="2800"/>
                  <a:ext cx="23" cy="5"/>
                </a:xfrm>
                <a:custGeom>
                  <a:avLst/>
                  <a:gdLst>
                    <a:gd name="T0" fmla="*/ 70 w 70"/>
                    <a:gd name="T1" fmla="*/ 4 h 15"/>
                    <a:gd name="T2" fmla="*/ 59 w 70"/>
                    <a:gd name="T3" fmla="*/ 11 h 15"/>
                    <a:gd name="T4" fmla="*/ 12 w 70"/>
                    <a:gd name="T5" fmla="*/ 15 h 15"/>
                    <a:gd name="T6" fmla="*/ 0 w 70"/>
                    <a:gd name="T7" fmla="*/ 13 h 15"/>
                    <a:gd name="T8" fmla="*/ 2 w 70"/>
                    <a:gd name="T9" fmla="*/ 7 h 15"/>
                    <a:gd name="T10" fmla="*/ 7 w 70"/>
                    <a:gd name="T11" fmla="*/ 4 h 15"/>
                    <a:gd name="T12" fmla="*/ 44 w 70"/>
                    <a:gd name="T13" fmla="*/ 0 h 15"/>
                    <a:gd name="T14" fmla="*/ 67 w 70"/>
                    <a:gd name="T15" fmla="*/ 0 h 15"/>
                    <a:gd name="T16" fmla="*/ 70 w 70"/>
                    <a:gd name="T1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15">
                      <a:moveTo>
                        <a:pt x="70" y="4"/>
                      </a:moveTo>
                      <a:lnTo>
                        <a:pt x="59" y="11"/>
                      </a:lnTo>
                      <a:lnTo>
                        <a:pt x="12" y="15"/>
                      </a:lnTo>
                      <a:lnTo>
                        <a:pt x="0" y="13"/>
                      </a:lnTo>
                      <a:lnTo>
                        <a:pt x="2" y="7"/>
                      </a:lnTo>
                      <a:lnTo>
                        <a:pt x="7" y="4"/>
                      </a:lnTo>
                      <a:lnTo>
                        <a:pt x="44" y="0"/>
                      </a:lnTo>
                      <a:lnTo>
                        <a:pt x="67" y="0"/>
                      </a:lnTo>
                      <a:lnTo>
                        <a:pt x="7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5" name="Freeform 119"/>
                <p:cNvSpPr>
                  <a:spLocks/>
                </p:cNvSpPr>
                <p:nvPr/>
              </p:nvSpPr>
              <p:spPr bwMode="auto">
                <a:xfrm>
                  <a:off x="5052" y="2800"/>
                  <a:ext cx="16" cy="8"/>
                </a:xfrm>
                <a:custGeom>
                  <a:avLst/>
                  <a:gdLst>
                    <a:gd name="T0" fmla="*/ 50 w 50"/>
                    <a:gd name="T1" fmla="*/ 17 h 22"/>
                    <a:gd name="T2" fmla="*/ 44 w 50"/>
                    <a:gd name="T3" fmla="*/ 22 h 22"/>
                    <a:gd name="T4" fmla="*/ 0 w 50"/>
                    <a:gd name="T5" fmla="*/ 11 h 22"/>
                    <a:gd name="T6" fmla="*/ 0 w 50"/>
                    <a:gd name="T7" fmla="*/ 5 h 22"/>
                    <a:gd name="T8" fmla="*/ 7 w 50"/>
                    <a:gd name="T9" fmla="*/ 0 h 22"/>
                    <a:gd name="T10" fmla="*/ 47 w 50"/>
                    <a:gd name="T11" fmla="*/ 12 h 22"/>
                    <a:gd name="T12" fmla="*/ 50 w 50"/>
                    <a:gd name="T13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22">
                      <a:moveTo>
                        <a:pt x="50" y="17"/>
                      </a:moveTo>
                      <a:lnTo>
                        <a:pt x="44" y="22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7" y="0"/>
                      </a:lnTo>
                      <a:lnTo>
                        <a:pt x="47" y="12"/>
                      </a:lnTo>
                      <a:lnTo>
                        <a:pt x="5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6" name="Freeform 120"/>
                <p:cNvSpPr>
                  <a:spLocks/>
                </p:cNvSpPr>
                <p:nvPr/>
              </p:nvSpPr>
              <p:spPr bwMode="auto">
                <a:xfrm>
                  <a:off x="5442" y="2800"/>
                  <a:ext cx="12" cy="13"/>
                </a:xfrm>
                <a:custGeom>
                  <a:avLst/>
                  <a:gdLst>
                    <a:gd name="T0" fmla="*/ 34 w 34"/>
                    <a:gd name="T1" fmla="*/ 29 h 37"/>
                    <a:gd name="T2" fmla="*/ 34 w 34"/>
                    <a:gd name="T3" fmla="*/ 33 h 37"/>
                    <a:gd name="T4" fmla="*/ 23 w 34"/>
                    <a:gd name="T5" fmla="*/ 37 h 37"/>
                    <a:gd name="T6" fmla="*/ 0 w 34"/>
                    <a:gd name="T7" fmla="*/ 8 h 37"/>
                    <a:gd name="T8" fmla="*/ 0 w 34"/>
                    <a:gd name="T9" fmla="*/ 0 h 37"/>
                    <a:gd name="T10" fmla="*/ 7 w 34"/>
                    <a:gd name="T11" fmla="*/ 3 h 37"/>
                    <a:gd name="T12" fmla="*/ 34 w 34"/>
                    <a:gd name="T13" fmla="*/ 29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37">
                      <a:moveTo>
                        <a:pt x="34" y="29"/>
                      </a:moveTo>
                      <a:lnTo>
                        <a:pt x="34" y="33"/>
                      </a:lnTo>
                      <a:lnTo>
                        <a:pt x="23" y="37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7" y="3"/>
                      </a:lnTo>
                      <a:lnTo>
                        <a:pt x="3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7" name="Freeform 121"/>
                <p:cNvSpPr>
                  <a:spLocks/>
                </p:cNvSpPr>
                <p:nvPr/>
              </p:nvSpPr>
              <p:spPr bwMode="auto">
                <a:xfrm>
                  <a:off x="5271" y="2802"/>
                  <a:ext cx="22" cy="13"/>
                </a:xfrm>
                <a:custGeom>
                  <a:avLst/>
                  <a:gdLst>
                    <a:gd name="T0" fmla="*/ 33 w 67"/>
                    <a:gd name="T1" fmla="*/ 15 h 40"/>
                    <a:gd name="T2" fmla="*/ 67 w 67"/>
                    <a:gd name="T3" fmla="*/ 28 h 40"/>
                    <a:gd name="T4" fmla="*/ 67 w 67"/>
                    <a:gd name="T5" fmla="*/ 36 h 40"/>
                    <a:gd name="T6" fmla="*/ 62 w 67"/>
                    <a:gd name="T7" fmla="*/ 39 h 40"/>
                    <a:gd name="T8" fmla="*/ 57 w 67"/>
                    <a:gd name="T9" fmla="*/ 37 h 40"/>
                    <a:gd name="T10" fmla="*/ 54 w 67"/>
                    <a:gd name="T11" fmla="*/ 40 h 40"/>
                    <a:gd name="T12" fmla="*/ 17 w 67"/>
                    <a:gd name="T13" fmla="*/ 24 h 40"/>
                    <a:gd name="T14" fmla="*/ 17 w 67"/>
                    <a:gd name="T15" fmla="*/ 22 h 40"/>
                    <a:gd name="T16" fmla="*/ 5 w 67"/>
                    <a:gd name="T17" fmla="*/ 12 h 40"/>
                    <a:gd name="T18" fmla="*/ 0 w 67"/>
                    <a:gd name="T19" fmla="*/ 7 h 40"/>
                    <a:gd name="T20" fmla="*/ 1 w 67"/>
                    <a:gd name="T21" fmla="*/ 0 h 40"/>
                    <a:gd name="T22" fmla="*/ 21 w 67"/>
                    <a:gd name="T23" fmla="*/ 7 h 40"/>
                    <a:gd name="T24" fmla="*/ 33 w 67"/>
                    <a:gd name="T25" fmla="*/ 1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7" h="40">
                      <a:moveTo>
                        <a:pt x="33" y="15"/>
                      </a:moveTo>
                      <a:lnTo>
                        <a:pt x="67" y="28"/>
                      </a:lnTo>
                      <a:lnTo>
                        <a:pt x="67" y="36"/>
                      </a:lnTo>
                      <a:lnTo>
                        <a:pt x="62" y="39"/>
                      </a:lnTo>
                      <a:lnTo>
                        <a:pt x="57" y="37"/>
                      </a:lnTo>
                      <a:lnTo>
                        <a:pt x="54" y="40"/>
                      </a:lnTo>
                      <a:lnTo>
                        <a:pt x="17" y="24"/>
                      </a:lnTo>
                      <a:lnTo>
                        <a:pt x="17" y="22"/>
                      </a:lnTo>
                      <a:lnTo>
                        <a:pt x="5" y="12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21" y="7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8" name="Freeform 122"/>
                <p:cNvSpPr>
                  <a:spLocks/>
                </p:cNvSpPr>
                <p:nvPr/>
              </p:nvSpPr>
              <p:spPr bwMode="auto">
                <a:xfrm>
                  <a:off x="4831" y="2803"/>
                  <a:ext cx="18" cy="7"/>
                </a:xfrm>
                <a:custGeom>
                  <a:avLst/>
                  <a:gdLst>
                    <a:gd name="T0" fmla="*/ 51 w 53"/>
                    <a:gd name="T1" fmla="*/ 21 h 21"/>
                    <a:gd name="T2" fmla="*/ 15 w 53"/>
                    <a:gd name="T3" fmla="*/ 12 h 21"/>
                    <a:gd name="T4" fmla="*/ 1 w 53"/>
                    <a:gd name="T5" fmla="*/ 6 h 21"/>
                    <a:gd name="T6" fmla="*/ 0 w 53"/>
                    <a:gd name="T7" fmla="*/ 6 h 21"/>
                    <a:gd name="T8" fmla="*/ 3 w 53"/>
                    <a:gd name="T9" fmla="*/ 0 h 21"/>
                    <a:gd name="T10" fmla="*/ 53 w 53"/>
                    <a:gd name="T11" fmla="*/ 14 h 21"/>
                    <a:gd name="T12" fmla="*/ 51 w 53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21">
                      <a:moveTo>
                        <a:pt x="51" y="21"/>
                      </a:moveTo>
                      <a:lnTo>
                        <a:pt x="15" y="12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53" y="14"/>
                      </a:lnTo>
                      <a:lnTo>
                        <a:pt x="5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39" name="Freeform 123"/>
                <p:cNvSpPr>
                  <a:spLocks/>
                </p:cNvSpPr>
                <p:nvPr/>
              </p:nvSpPr>
              <p:spPr bwMode="auto">
                <a:xfrm>
                  <a:off x="4623" y="2803"/>
                  <a:ext cx="22" cy="8"/>
                </a:xfrm>
                <a:custGeom>
                  <a:avLst/>
                  <a:gdLst>
                    <a:gd name="T0" fmla="*/ 68 w 68"/>
                    <a:gd name="T1" fmla="*/ 4 h 22"/>
                    <a:gd name="T2" fmla="*/ 38 w 68"/>
                    <a:gd name="T3" fmla="*/ 20 h 22"/>
                    <a:gd name="T4" fmla="*/ 9 w 68"/>
                    <a:gd name="T5" fmla="*/ 22 h 22"/>
                    <a:gd name="T6" fmla="*/ 0 w 68"/>
                    <a:gd name="T7" fmla="*/ 18 h 22"/>
                    <a:gd name="T8" fmla="*/ 0 w 68"/>
                    <a:gd name="T9" fmla="*/ 16 h 22"/>
                    <a:gd name="T10" fmla="*/ 61 w 68"/>
                    <a:gd name="T11" fmla="*/ 0 h 22"/>
                    <a:gd name="T12" fmla="*/ 66 w 68"/>
                    <a:gd name="T13" fmla="*/ 2 h 22"/>
                    <a:gd name="T14" fmla="*/ 68 w 68"/>
                    <a:gd name="T15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8" h="22">
                      <a:moveTo>
                        <a:pt x="68" y="4"/>
                      </a:moveTo>
                      <a:lnTo>
                        <a:pt x="38" y="20"/>
                      </a:lnTo>
                      <a:lnTo>
                        <a:pt x="9" y="22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61" y="0"/>
                      </a:lnTo>
                      <a:lnTo>
                        <a:pt x="66" y="2"/>
                      </a:lnTo>
                      <a:lnTo>
                        <a:pt x="6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0" name="Freeform 124"/>
                <p:cNvSpPr>
                  <a:spLocks/>
                </p:cNvSpPr>
                <p:nvPr/>
              </p:nvSpPr>
              <p:spPr bwMode="auto">
                <a:xfrm>
                  <a:off x="4929" y="2807"/>
                  <a:ext cx="17" cy="10"/>
                </a:xfrm>
                <a:custGeom>
                  <a:avLst/>
                  <a:gdLst>
                    <a:gd name="T0" fmla="*/ 45 w 49"/>
                    <a:gd name="T1" fmla="*/ 30 h 30"/>
                    <a:gd name="T2" fmla="*/ 25 w 49"/>
                    <a:gd name="T3" fmla="*/ 25 h 30"/>
                    <a:gd name="T4" fmla="*/ 2 w 49"/>
                    <a:gd name="T5" fmla="*/ 6 h 30"/>
                    <a:gd name="T6" fmla="*/ 0 w 49"/>
                    <a:gd name="T7" fmla="*/ 4 h 30"/>
                    <a:gd name="T8" fmla="*/ 5 w 49"/>
                    <a:gd name="T9" fmla="*/ 0 h 30"/>
                    <a:gd name="T10" fmla="*/ 49 w 49"/>
                    <a:gd name="T11" fmla="*/ 22 h 30"/>
                    <a:gd name="T12" fmla="*/ 45 w 49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30">
                      <a:moveTo>
                        <a:pt x="45" y="30"/>
                      </a:moveTo>
                      <a:lnTo>
                        <a:pt x="25" y="25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5" y="0"/>
                      </a:lnTo>
                      <a:lnTo>
                        <a:pt x="49" y="22"/>
                      </a:lnTo>
                      <a:lnTo>
                        <a:pt x="4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1" name="Freeform 125"/>
                <p:cNvSpPr>
                  <a:spLocks/>
                </p:cNvSpPr>
                <p:nvPr/>
              </p:nvSpPr>
              <p:spPr bwMode="auto">
                <a:xfrm>
                  <a:off x="5396" y="2807"/>
                  <a:ext cx="17" cy="10"/>
                </a:xfrm>
                <a:custGeom>
                  <a:avLst/>
                  <a:gdLst>
                    <a:gd name="T0" fmla="*/ 52 w 52"/>
                    <a:gd name="T1" fmla="*/ 30 h 30"/>
                    <a:gd name="T2" fmla="*/ 43 w 52"/>
                    <a:gd name="T3" fmla="*/ 30 h 30"/>
                    <a:gd name="T4" fmla="*/ 17 w 52"/>
                    <a:gd name="T5" fmla="*/ 16 h 30"/>
                    <a:gd name="T6" fmla="*/ 1 w 52"/>
                    <a:gd name="T7" fmla="*/ 12 h 30"/>
                    <a:gd name="T8" fmla="*/ 0 w 52"/>
                    <a:gd name="T9" fmla="*/ 10 h 30"/>
                    <a:gd name="T10" fmla="*/ 0 w 52"/>
                    <a:gd name="T11" fmla="*/ 6 h 30"/>
                    <a:gd name="T12" fmla="*/ 13 w 52"/>
                    <a:gd name="T13" fmla="*/ 0 h 30"/>
                    <a:gd name="T14" fmla="*/ 49 w 52"/>
                    <a:gd name="T15" fmla="*/ 16 h 30"/>
                    <a:gd name="T16" fmla="*/ 52 w 52"/>
                    <a:gd name="T17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30">
                      <a:moveTo>
                        <a:pt x="52" y="30"/>
                      </a:moveTo>
                      <a:lnTo>
                        <a:pt x="43" y="30"/>
                      </a:lnTo>
                      <a:lnTo>
                        <a:pt x="17" y="16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3" y="0"/>
                      </a:lnTo>
                      <a:lnTo>
                        <a:pt x="49" y="16"/>
                      </a:lnTo>
                      <a:lnTo>
                        <a:pt x="5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2" name="Freeform 126"/>
                <p:cNvSpPr>
                  <a:spLocks/>
                </p:cNvSpPr>
                <p:nvPr/>
              </p:nvSpPr>
              <p:spPr bwMode="auto">
                <a:xfrm>
                  <a:off x="5166" y="2808"/>
                  <a:ext cx="27" cy="5"/>
                </a:xfrm>
                <a:custGeom>
                  <a:avLst/>
                  <a:gdLst>
                    <a:gd name="T0" fmla="*/ 72 w 81"/>
                    <a:gd name="T1" fmla="*/ 6 h 15"/>
                    <a:gd name="T2" fmla="*/ 81 w 81"/>
                    <a:gd name="T3" fmla="*/ 10 h 15"/>
                    <a:gd name="T4" fmla="*/ 81 w 81"/>
                    <a:gd name="T5" fmla="*/ 15 h 15"/>
                    <a:gd name="T6" fmla="*/ 34 w 81"/>
                    <a:gd name="T7" fmla="*/ 11 h 15"/>
                    <a:gd name="T8" fmla="*/ 1 w 81"/>
                    <a:gd name="T9" fmla="*/ 7 h 15"/>
                    <a:gd name="T10" fmla="*/ 0 w 81"/>
                    <a:gd name="T11" fmla="*/ 6 h 15"/>
                    <a:gd name="T12" fmla="*/ 18 w 81"/>
                    <a:gd name="T13" fmla="*/ 0 h 15"/>
                    <a:gd name="T14" fmla="*/ 72 w 81"/>
                    <a:gd name="T15" fmla="*/ 5 h 15"/>
                    <a:gd name="T16" fmla="*/ 72 w 81"/>
                    <a:gd name="T1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1" h="15">
                      <a:moveTo>
                        <a:pt x="72" y="6"/>
                      </a:moveTo>
                      <a:lnTo>
                        <a:pt x="81" y="10"/>
                      </a:lnTo>
                      <a:lnTo>
                        <a:pt x="81" y="15"/>
                      </a:lnTo>
                      <a:lnTo>
                        <a:pt x="34" y="11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8" y="0"/>
                      </a:lnTo>
                      <a:lnTo>
                        <a:pt x="72" y="5"/>
                      </a:lnTo>
                      <a:lnTo>
                        <a:pt x="7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3" name="Freeform 127"/>
                <p:cNvSpPr>
                  <a:spLocks/>
                </p:cNvSpPr>
                <p:nvPr/>
              </p:nvSpPr>
              <p:spPr bwMode="auto">
                <a:xfrm>
                  <a:off x="4740" y="2811"/>
                  <a:ext cx="18" cy="11"/>
                </a:xfrm>
                <a:custGeom>
                  <a:avLst/>
                  <a:gdLst>
                    <a:gd name="T0" fmla="*/ 42 w 52"/>
                    <a:gd name="T1" fmla="*/ 18 h 34"/>
                    <a:gd name="T2" fmla="*/ 52 w 52"/>
                    <a:gd name="T3" fmla="*/ 31 h 34"/>
                    <a:gd name="T4" fmla="*/ 52 w 52"/>
                    <a:gd name="T5" fmla="*/ 32 h 34"/>
                    <a:gd name="T6" fmla="*/ 47 w 52"/>
                    <a:gd name="T7" fmla="*/ 34 h 34"/>
                    <a:gd name="T8" fmla="*/ 30 w 52"/>
                    <a:gd name="T9" fmla="*/ 28 h 34"/>
                    <a:gd name="T10" fmla="*/ 0 w 52"/>
                    <a:gd name="T11" fmla="*/ 2 h 34"/>
                    <a:gd name="T12" fmla="*/ 1 w 52"/>
                    <a:gd name="T13" fmla="*/ 0 h 34"/>
                    <a:gd name="T14" fmla="*/ 23 w 52"/>
                    <a:gd name="T15" fmla="*/ 4 h 34"/>
                    <a:gd name="T16" fmla="*/ 42 w 52"/>
                    <a:gd name="T17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34">
                      <a:moveTo>
                        <a:pt x="42" y="18"/>
                      </a:moveTo>
                      <a:lnTo>
                        <a:pt x="52" y="31"/>
                      </a:lnTo>
                      <a:lnTo>
                        <a:pt x="52" y="32"/>
                      </a:lnTo>
                      <a:lnTo>
                        <a:pt x="47" y="34"/>
                      </a:lnTo>
                      <a:lnTo>
                        <a:pt x="30" y="28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3" y="4"/>
                      </a:lnTo>
                      <a:lnTo>
                        <a:pt x="4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4" name="Freeform 128"/>
                <p:cNvSpPr>
                  <a:spLocks/>
                </p:cNvSpPr>
                <p:nvPr/>
              </p:nvSpPr>
              <p:spPr bwMode="auto">
                <a:xfrm>
                  <a:off x="4663" y="2811"/>
                  <a:ext cx="24" cy="11"/>
                </a:xfrm>
                <a:custGeom>
                  <a:avLst/>
                  <a:gdLst>
                    <a:gd name="T0" fmla="*/ 73 w 73"/>
                    <a:gd name="T1" fmla="*/ 33 h 33"/>
                    <a:gd name="T2" fmla="*/ 27 w 73"/>
                    <a:gd name="T3" fmla="*/ 21 h 33"/>
                    <a:gd name="T4" fmla="*/ 6 w 73"/>
                    <a:gd name="T5" fmla="*/ 9 h 33"/>
                    <a:gd name="T6" fmla="*/ 0 w 73"/>
                    <a:gd name="T7" fmla="*/ 3 h 33"/>
                    <a:gd name="T8" fmla="*/ 2 w 73"/>
                    <a:gd name="T9" fmla="*/ 0 h 33"/>
                    <a:gd name="T10" fmla="*/ 73 w 73"/>
                    <a:gd name="T11" fmla="*/ 26 h 33"/>
                    <a:gd name="T12" fmla="*/ 73 w 73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33">
                      <a:moveTo>
                        <a:pt x="73" y="33"/>
                      </a:moveTo>
                      <a:lnTo>
                        <a:pt x="27" y="21"/>
                      </a:lnTo>
                      <a:lnTo>
                        <a:pt x="6" y="9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73" y="26"/>
                      </a:lnTo>
                      <a:lnTo>
                        <a:pt x="73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5" name="Freeform 129"/>
                <p:cNvSpPr>
                  <a:spLocks/>
                </p:cNvSpPr>
                <p:nvPr/>
              </p:nvSpPr>
              <p:spPr bwMode="auto">
                <a:xfrm>
                  <a:off x="5335" y="2811"/>
                  <a:ext cx="23" cy="7"/>
                </a:xfrm>
                <a:custGeom>
                  <a:avLst/>
                  <a:gdLst>
                    <a:gd name="T0" fmla="*/ 71 w 71"/>
                    <a:gd name="T1" fmla="*/ 12 h 21"/>
                    <a:gd name="T2" fmla="*/ 71 w 71"/>
                    <a:gd name="T3" fmla="*/ 21 h 21"/>
                    <a:gd name="T4" fmla="*/ 24 w 71"/>
                    <a:gd name="T5" fmla="*/ 17 h 21"/>
                    <a:gd name="T6" fmla="*/ 0 w 71"/>
                    <a:gd name="T7" fmla="*/ 10 h 21"/>
                    <a:gd name="T8" fmla="*/ 0 w 71"/>
                    <a:gd name="T9" fmla="*/ 0 h 21"/>
                    <a:gd name="T10" fmla="*/ 70 w 71"/>
                    <a:gd name="T11" fmla="*/ 12 h 21"/>
                    <a:gd name="T12" fmla="*/ 71 w 71"/>
                    <a:gd name="T13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1" h="21">
                      <a:moveTo>
                        <a:pt x="71" y="12"/>
                      </a:moveTo>
                      <a:lnTo>
                        <a:pt x="71" y="21"/>
                      </a:lnTo>
                      <a:lnTo>
                        <a:pt x="24" y="17"/>
                      </a:lnTo>
                      <a:lnTo>
                        <a:pt x="0" y="10"/>
                      </a:lnTo>
                      <a:lnTo>
                        <a:pt x="0" y="0"/>
                      </a:lnTo>
                      <a:lnTo>
                        <a:pt x="70" y="12"/>
                      </a:lnTo>
                      <a:lnTo>
                        <a:pt x="7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6" name="Freeform 130"/>
                <p:cNvSpPr>
                  <a:spLocks/>
                </p:cNvSpPr>
                <p:nvPr/>
              </p:nvSpPr>
              <p:spPr bwMode="auto">
                <a:xfrm>
                  <a:off x="4866" y="2814"/>
                  <a:ext cx="18" cy="5"/>
                </a:xfrm>
                <a:custGeom>
                  <a:avLst/>
                  <a:gdLst>
                    <a:gd name="T0" fmla="*/ 55 w 55"/>
                    <a:gd name="T1" fmla="*/ 5 h 15"/>
                    <a:gd name="T2" fmla="*/ 48 w 55"/>
                    <a:gd name="T3" fmla="*/ 9 h 15"/>
                    <a:gd name="T4" fmla="*/ 0 w 55"/>
                    <a:gd name="T5" fmla="*/ 15 h 15"/>
                    <a:gd name="T6" fmla="*/ 0 w 55"/>
                    <a:gd name="T7" fmla="*/ 13 h 15"/>
                    <a:gd name="T8" fmla="*/ 11 w 55"/>
                    <a:gd name="T9" fmla="*/ 5 h 15"/>
                    <a:gd name="T10" fmla="*/ 37 w 55"/>
                    <a:gd name="T11" fmla="*/ 0 h 15"/>
                    <a:gd name="T12" fmla="*/ 55 w 55"/>
                    <a:gd name="T13" fmla="*/ 0 h 15"/>
                    <a:gd name="T14" fmla="*/ 55 w 55"/>
                    <a:gd name="T15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15">
                      <a:moveTo>
                        <a:pt x="55" y="5"/>
                      </a:moveTo>
                      <a:lnTo>
                        <a:pt x="48" y="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1" y="5"/>
                      </a:lnTo>
                      <a:lnTo>
                        <a:pt x="37" y="0"/>
                      </a:lnTo>
                      <a:lnTo>
                        <a:pt x="55" y="0"/>
                      </a:lnTo>
                      <a:lnTo>
                        <a:pt x="5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7" name="Freeform 131"/>
                <p:cNvSpPr>
                  <a:spLocks/>
                </p:cNvSpPr>
                <p:nvPr/>
              </p:nvSpPr>
              <p:spPr bwMode="auto">
                <a:xfrm>
                  <a:off x="4965" y="2816"/>
                  <a:ext cx="21" cy="5"/>
                </a:xfrm>
                <a:custGeom>
                  <a:avLst/>
                  <a:gdLst>
                    <a:gd name="T0" fmla="*/ 62 w 64"/>
                    <a:gd name="T1" fmla="*/ 7 h 15"/>
                    <a:gd name="T2" fmla="*/ 64 w 64"/>
                    <a:gd name="T3" fmla="*/ 11 h 15"/>
                    <a:gd name="T4" fmla="*/ 60 w 64"/>
                    <a:gd name="T5" fmla="*/ 15 h 15"/>
                    <a:gd name="T6" fmla="*/ 3 w 64"/>
                    <a:gd name="T7" fmla="*/ 9 h 15"/>
                    <a:gd name="T8" fmla="*/ 0 w 64"/>
                    <a:gd name="T9" fmla="*/ 5 h 15"/>
                    <a:gd name="T10" fmla="*/ 3 w 64"/>
                    <a:gd name="T11" fmla="*/ 0 h 15"/>
                    <a:gd name="T12" fmla="*/ 57 w 64"/>
                    <a:gd name="T13" fmla="*/ 5 h 15"/>
                    <a:gd name="T14" fmla="*/ 62 w 64"/>
                    <a:gd name="T15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15">
                      <a:moveTo>
                        <a:pt x="62" y="7"/>
                      </a:moveTo>
                      <a:lnTo>
                        <a:pt x="64" y="11"/>
                      </a:lnTo>
                      <a:lnTo>
                        <a:pt x="60" y="15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57" y="5"/>
                      </a:lnTo>
                      <a:lnTo>
                        <a:pt x="6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8" name="Freeform 132"/>
                <p:cNvSpPr>
                  <a:spLocks/>
                </p:cNvSpPr>
                <p:nvPr/>
              </p:nvSpPr>
              <p:spPr bwMode="auto">
                <a:xfrm>
                  <a:off x="4787" y="2819"/>
                  <a:ext cx="23" cy="6"/>
                </a:xfrm>
                <a:custGeom>
                  <a:avLst/>
                  <a:gdLst>
                    <a:gd name="T0" fmla="*/ 67 w 67"/>
                    <a:gd name="T1" fmla="*/ 7 h 18"/>
                    <a:gd name="T2" fmla="*/ 6 w 67"/>
                    <a:gd name="T3" fmla="*/ 18 h 18"/>
                    <a:gd name="T4" fmla="*/ 2 w 67"/>
                    <a:gd name="T5" fmla="*/ 18 h 18"/>
                    <a:gd name="T6" fmla="*/ 0 w 67"/>
                    <a:gd name="T7" fmla="*/ 14 h 18"/>
                    <a:gd name="T8" fmla="*/ 0 w 67"/>
                    <a:gd name="T9" fmla="*/ 10 h 18"/>
                    <a:gd name="T10" fmla="*/ 57 w 67"/>
                    <a:gd name="T11" fmla="*/ 0 h 18"/>
                    <a:gd name="T12" fmla="*/ 67 w 67"/>
                    <a:gd name="T13" fmla="*/ 0 h 18"/>
                    <a:gd name="T14" fmla="*/ 67 w 67"/>
                    <a:gd name="T15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18">
                      <a:moveTo>
                        <a:pt x="67" y="7"/>
                      </a:moveTo>
                      <a:lnTo>
                        <a:pt x="6" y="18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57" y="0"/>
                      </a:lnTo>
                      <a:lnTo>
                        <a:pt x="67" y="0"/>
                      </a:lnTo>
                      <a:lnTo>
                        <a:pt x="6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49" name="Freeform 133"/>
                <p:cNvSpPr>
                  <a:spLocks/>
                </p:cNvSpPr>
                <p:nvPr/>
              </p:nvSpPr>
              <p:spPr bwMode="auto">
                <a:xfrm>
                  <a:off x="5106" y="2819"/>
                  <a:ext cx="18" cy="5"/>
                </a:xfrm>
                <a:custGeom>
                  <a:avLst/>
                  <a:gdLst>
                    <a:gd name="T0" fmla="*/ 53 w 53"/>
                    <a:gd name="T1" fmla="*/ 7 h 13"/>
                    <a:gd name="T2" fmla="*/ 39 w 53"/>
                    <a:gd name="T3" fmla="*/ 13 h 13"/>
                    <a:gd name="T4" fmla="*/ 0 w 53"/>
                    <a:gd name="T5" fmla="*/ 10 h 13"/>
                    <a:gd name="T6" fmla="*/ 0 w 53"/>
                    <a:gd name="T7" fmla="*/ 6 h 13"/>
                    <a:gd name="T8" fmla="*/ 9 w 53"/>
                    <a:gd name="T9" fmla="*/ 0 h 13"/>
                    <a:gd name="T10" fmla="*/ 51 w 53"/>
                    <a:gd name="T11" fmla="*/ 2 h 13"/>
                    <a:gd name="T12" fmla="*/ 53 w 53"/>
                    <a:gd name="T13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13">
                      <a:moveTo>
                        <a:pt x="53" y="7"/>
                      </a:moveTo>
                      <a:lnTo>
                        <a:pt x="39" y="13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51" y="2"/>
                      </a:lnTo>
                      <a:lnTo>
                        <a:pt x="5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0" name="Freeform 134"/>
                <p:cNvSpPr>
                  <a:spLocks/>
                </p:cNvSpPr>
                <p:nvPr/>
              </p:nvSpPr>
              <p:spPr bwMode="auto">
                <a:xfrm>
                  <a:off x="5230" y="2821"/>
                  <a:ext cx="21" cy="13"/>
                </a:xfrm>
                <a:custGeom>
                  <a:avLst/>
                  <a:gdLst>
                    <a:gd name="T0" fmla="*/ 55 w 64"/>
                    <a:gd name="T1" fmla="*/ 7 h 37"/>
                    <a:gd name="T2" fmla="*/ 59 w 64"/>
                    <a:gd name="T3" fmla="*/ 6 h 37"/>
                    <a:gd name="T4" fmla="*/ 64 w 64"/>
                    <a:gd name="T5" fmla="*/ 6 h 37"/>
                    <a:gd name="T6" fmla="*/ 64 w 64"/>
                    <a:gd name="T7" fmla="*/ 10 h 37"/>
                    <a:gd name="T8" fmla="*/ 39 w 64"/>
                    <a:gd name="T9" fmla="*/ 22 h 37"/>
                    <a:gd name="T10" fmla="*/ 7 w 64"/>
                    <a:gd name="T11" fmla="*/ 37 h 37"/>
                    <a:gd name="T12" fmla="*/ 0 w 64"/>
                    <a:gd name="T13" fmla="*/ 37 h 37"/>
                    <a:gd name="T14" fmla="*/ 0 w 64"/>
                    <a:gd name="T15" fmla="*/ 29 h 37"/>
                    <a:gd name="T16" fmla="*/ 23 w 64"/>
                    <a:gd name="T17" fmla="*/ 13 h 37"/>
                    <a:gd name="T18" fmla="*/ 46 w 64"/>
                    <a:gd name="T19" fmla="*/ 0 h 37"/>
                    <a:gd name="T20" fmla="*/ 52 w 64"/>
                    <a:gd name="T21" fmla="*/ 2 h 37"/>
                    <a:gd name="T22" fmla="*/ 55 w 64"/>
                    <a:gd name="T23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4" h="37">
                      <a:moveTo>
                        <a:pt x="55" y="7"/>
                      </a:moveTo>
                      <a:lnTo>
                        <a:pt x="59" y="6"/>
                      </a:lnTo>
                      <a:lnTo>
                        <a:pt x="64" y="6"/>
                      </a:lnTo>
                      <a:lnTo>
                        <a:pt x="64" y="10"/>
                      </a:lnTo>
                      <a:lnTo>
                        <a:pt x="39" y="22"/>
                      </a:lnTo>
                      <a:lnTo>
                        <a:pt x="7" y="37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23" y="13"/>
                      </a:lnTo>
                      <a:lnTo>
                        <a:pt x="46" y="0"/>
                      </a:lnTo>
                      <a:lnTo>
                        <a:pt x="52" y="2"/>
                      </a:lnTo>
                      <a:lnTo>
                        <a:pt x="55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1" name="Freeform 135"/>
                <p:cNvSpPr>
                  <a:spLocks/>
                </p:cNvSpPr>
                <p:nvPr/>
              </p:nvSpPr>
              <p:spPr bwMode="auto">
                <a:xfrm>
                  <a:off x="5042" y="2826"/>
                  <a:ext cx="22" cy="8"/>
                </a:xfrm>
                <a:custGeom>
                  <a:avLst/>
                  <a:gdLst>
                    <a:gd name="T0" fmla="*/ 64 w 64"/>
                    <a:gd name="T1" fmla="*/ 4 h 22"/>
                    <a:gd name="T2" fmla="*/ 64 w 64"/>
                    <a:gd name="T3" fmla="*/ 7 h 22"/>
                    <a:gd name="T4" fmla="*/ 6 w 64"/>
                    <a:gd name="T5" fmla="*/ 22 h 22"/>
                    <a:gd name="T6" fmla="*/ 1 w 64"/>
                    <a:gd name="T7" fmla="*/ 22 h 22"/>
                    <a:gd name="T8" fmla="*/ 0 w 64"/>
                    <a:gd name="T9" fmla="*/ 21 h 22"/>
                    <a:gd name="T10" fmla="*/ 0 w 64"/>
                    <a:gd name="T11" fmla="*/ 16 h 22"/>
                    <a:gd name="T12" fmla="*/ 12 w 64"/>
                    <a:gd name="T13" fmla="*/ 10 h 22"/>
                    <a:gd name="T14" fmla="*/ 56 w 64"/>
                    <a:gd name="T15" fmla="*/ 0 h 22"/>
                    <a:gd name="T16" fmla="*/ 62 w 64"/>
                    <a:gd name="T17" fmla="*/ 0 h 22"/>
                    <a:gd name="T18" fmla="*/ 64 w 64"/>
                    <a:gd name="T1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4" h="22">
                      <a:moveTo>
                        <a:pt x="64" y="4"/>
                      </a:moveTo>
                      <a:lnTo>
                        <a:pt x="64" y="7"/>
                      </a:lnTo>
                      <a:lnTo>
                        <a:pt x="6" y="22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12" y="10"/>
                      </a:lnTo>
                      <a:lnTo>
                        <a:pt x="56" y="0"/>
                      </a:lnTo>
                      <a:lnTo>
                        <a:pt x="62" y="0"/>
                      </a:lnTo>
                      <a:lnTo>
                        <a:pt x="6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2" name="Freeform 136"/>
                <p:cNvSpPr>
                  <a:spLocks/>
                </p:cNvSpPr>
                <p:nvPr/>
              </p:nvSpPr>
              <p:spPr bwMode="auto">
                <a:xfrm>
                  <a:off x="4830" y="2827"/>
                  <a:ext cx="19" cy="5"/>
                </a:xfrm>
                <a:custGeom>
                  <a:avLst/>
                  <a:gdLst>
                    <a:gd name="T0" fmla="*/ 58 w 58"/>
                    <a:gd name="T1" fmla="*/ 11 h 17"/>
                    <a:gd name="T2" fmla="*/ 58 w 58"/>
                    <a:gd name="T3" fmla="*/ 14 h 17"/>
                    <a:gd name="T4" fmla="*/ 54 w 58"/>
                    <a:gd name="T5" fmla="*/ 17 h 17"/>
                    <a:gd name="T6" fmla="*/ 11 w 58"/>
                    <a:gd name="T7" fmla="*/ 14 h 17"/>
                    <a:gd name="T8" fmla="*/ 0 w 58"/>
                    <a:gd name="T9" fmla="*/ 6 h 17"/>
                    <a:gd name="T10" fmla="*/ 0 w 58"/>
                    <a:gd name="T11" fmla="*/ 0 h 17"/>
                    <a:gd name="T12" fmla="*/ 57 w 58"/>
                    <a:gd name="T13" fmla="*/ 9 h 17"/>
                    <a:gd name="T14" fmla="*/ 58 w 58"/>
                    <a:gd name="T15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17">
                      <a:moveTo>
                        <a:pt x="58" y="11"/>
                      </a:moveTo>
                      <a:lnTo>
                        <a:pt x="58" y="14"/>
                      </a:lnTo>
                      <a:lnTo>
                        <a:pt x="54" y="17"/>
                      </a:lnTo>
                      <a:lnTo>
                        <a:pt x="11" y="14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7" y="9"/>
                      </a:lnTo>
                      <a:lnTo>
                        <a:pt x="58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3" name="Freeform 137"/>
                <p:cNvSpPr>
                  <a:spLocks/>
                </p:cNvSpPr>
                <p:nvPr/>
              </p:nvSpPr>
              <p:spPr bwMode="auto">
                <a:xfrm>
                  <a:off x="5275" y="2827"/>
                  <a:ext cx="24" cy="5"/>
                </a:xfrm>
                <a:custGeom>
                  <a:avLst/>
                  <a:gdLst>
                    <a:gd name="T0" fmla="*/ 72 w 74"/>
                    <a:gd name="T1" fmla="*/ 3 h 17"/>
                    <a:gd name="T2" fmla="*/ 74 w 74"/>
                    <a:gd name="T3" fmla="*/ 4 h 17"/>
                    <a:gd name="T4" fmla="*/ 74 w 74"/>
                    <a:gd name="T5" fmla="*/ 6 h 17"/>
                    <a:gd name="T6" fmla="*/ 56 w 74"/>
                    <a:gd name="T7" fmla="*/ 14 h 17"/>
                    <a:gd name="T8" fmla="*/ 1 w 74"/>
                    <a:gd name="T9" fmla="*/ 17 h 17"/>
                    <a:gd name="T10" fmla="*/ 0 w 74"/>
                    <a:gd name="T11" fmla="*/ 15 h 17"/>
                    <a:gd name="T12" fmla="*/ 0 w 74"/>
                    <a:gd name="T13" fmla="*/ 13 h 17"/>
                    <a:gd name="T14" fmla="*/ 10 w 74"/>
                    <a:gd name="T15" fmla="*/ 6 h 17"/>
                    <a:gd name="T16" fmla="*/ 46 w 74"/>
                    <a:gd name="T17" fmla="*/ 0 h 17"/>
                    <a:gd name="T18" fmla="*/ 69 w 74"/>
                    <a:gd name="T19" fmla="*/ 3 h 17"/>
                    <a:gd name="T20" fmla="*/ 72 w 74"/>
                    <a:gd name="T21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4" h="17">
                      <a:moveTo>
                        <a:pt x="72" y="3"/>
                      </a:moveTo>
                      <a:lnTo>
                        <a:pt x="74" y="4"/>
                      </a:lnTo>
                      <a:lnTo>
                        <a:pt x="74" y="6"/>
                      </a:lnTo>
                      <a:lnTo>
                        <a:pt x="56" y="14"/>
                      </a:lnTo>
                      <a:lnTo>
                        <a:pt x="1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0" y="6"/>
                      </a:lnTo>
                      <a:lnTo>
                        <a:pt x="46" y="0"/>
                      </a:lnTo>
                      <a:lnTo>
                        <a:pt x="69" y="3"/>
                      </a:lnTo>
                      <a:lnTo>
                        <a:pt x="7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4" name="Freeform 138"/>
                <p:cNvSpPr>
                  <a:spLocks/>
                </p:cNvSpPr>
                <p:nvPr/>
              </p:nvSpPr>
              <p:spPr bwMode="auto">
                <a:xfrm>
                  <a:off x="5348" y="2828"/>
                  <a:ext cx="14" cy="13"/>
                </a:xfrm>
                <a:custGeom>
                  <a:avLst/>
                  <a:gdLst>
                    <a:gd name="T0" fmla="*/ 42 w 42"/>
                    <a:gd name="T1" fmla="*/ 12 h 37"/>
                    <a:gd name="T2" fmla="*/ 19 w 42"/>
                    <a:gd name="T3" fmla="*/ 30 h 37"/>
                    <a:gd name="T4" fmla="*/ 7 w 42"/>
                    <a:gd name="T5" fmla="*/ 37 h 37"/>
                    <a:gd name="T6" fmla="*/ 2 w 42"/>
                    <a:gd name="T7" fmla="*/ 37 h 37"/>
                    <a:gd name="T8" fmla="*/ 0 w 42"/>
                    <a:gd name="T9" fmla="*/ 34 h 37"/>
                    <a:gd name="T10" fmla="*/ 7 w 42"/>
                    <a:gd name="T11" fmla="*/ 23 h 37"/>
                    <a:gd name="T12" fmla="*/ 37 w 42"/>
                    <a:gd name="T13" fmla="*/ 1 h 37"/>
                    <a:gd name="T14" fmla="*/ 38 w 42"/>
                    <a:gd name="T15" fmla="*/ 0 h 37"/>
                    <a:gd name="T16" fmla="*/ 42 w 42"/>
                    <a:gd name="T17" fmla="*/ 0 h 37"/>
                    <a:gd name="T18" fmla="*/ 42 w 42"/>
                    <a:gd name="T19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37">
                      <a:moveTo>
                        <a:pt x="42" y="12"/>
                      </a:moveTo>
                      <a:lnTo>
                        <a:pt x="19" y="30"/>
                      </a:lnTo>
                      <a:lnTo>
                        <a:pt x="7" y="37"/>
                      </a:lnTo>
                      <a:lnTo>
                        <a:pt x="2" y="37"/>
                      </a:lnTo>
                      <a:lnTo>
                        <a:pt x="0" y="34"/>
                      </a:lnTo>
                      <a:lnTo>
                        <a:pt x="7" y="23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42" y="0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5" name="Freeform 139"/>
                <p:cNvSpPr>
                  <a:spLocks/>
                </p:cNvSpPr>
                <p:nvPr/>
              </p:nvSpPr>
              <p:spPr bwMode="auto">
                <a:xfrm>
                  <a:off x="5351" y="2828"/>
                  <a:ext cx="138" cy="71"/>
                </a:xfrm>
                <a:custGeom>
                  <a:avLst/>
                  <a:gdLst>
                    <a:gd name="T0" fmla="*/ 364 w 413"/>
                    <a:gd name="T1" fmla="*/ 108 h 211"/>
                    <a:gd name="T2" fmla="*/ 240 w 413"/>
                    <a:gd name="T3" fmla="*/ 155 h 211"/>
                    <a:gd name="T4" fmla="*/ 151 w 413"/>
                    <a:gd name="T5" fmla="*/ 179 h 211"/>
                    <a:gd name="T6" fmla="*/ 3 w 413"/>
                    <a:gd name="T7" fmla="*/ 211 h 211"/>
                    <a:gd name="T8" fmla="*/ 0 w 413"/>
                    <a:gd name="T9" fmla="*/ 211 h 211"/>
                    <a:gd name="T10" fmla="*/ 44 w 413"/>
                    <a:gd name="T11" fmla="*/ 118 h 211"/>
                    <a:gd name="T12" fmla="*/ 44 w 413"/>
                    <a:gd name="T13" fmla="*/ 111 h 211"/>
                    <a:gd name="T14" fmla="*/ 179 w 413"/>
                    <a:gd name="T15" fmla="*/ 86 h 211"/>
                    <a:gd name="T16" fmla="*/ 215 w 413"/>
                    <a:gd name="T17" fmla="*/ 81 h 211"/>
                    <a:gd name="T18" fmla="*/ 315 w 413"/>
                    <a:gd name="T19" fmla="*/ 48 h 211"/>
                    <a:gd name="T20" fmla="*/ 376 w 413"/>
                    <a:gd name="T21" fmla="*/ 23 h 211"/>
                    <a:gd name="T22" fmla="*/ 413 w 413"/>
                    <a:gd name="T23" fmla="*/ 0 h 211"/>
                    <a:gd name="T24" fmla="*/ 412 w 413"/>
                    <a:gd name="T25" fmla="*/ 9 h 211"/>
                    <a:gd name="T26" fmla="*/ 364 w 413"/>
                    <a:gd name="T27" fmla="*/ 108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13" h="211">
                      <a:moveTo>
                        <a:pt x="364" y="108"/>
                      </a:moveTo>
                      <a:lnTo>
                        <a:pt x="240" y="155"/>
                      </a:lnTo>
                      <a:lnTo>
                        <a:pt x="151" y="179"/>
                      </a:lnTo>
                      <a:lnTo>
                        <a:pt x="3" y="211"/>
                      </a:lnTo>
                      <a:lnTo>
                        <a:pt x="0" y="211"/>
                      </a:lnTo>
                      <a:lnTo>
                        <a:pt x="44" y="118"/>
                      </a:lnTo>
                      <a:lnTo>
                        <a:pt x="44" y="111"/>
                      </a:lnTo>
                      <a:lnTo>
                        <a:pt x="179" y="86"/>
                      </a:lnTo>
                      <a:lnTo>
                        <a:pt x="215" y="81"/>
                      </a:lnTo>
                      <a:lnTo>
                        <a:pt x="315" y="48"/>
                      </a:lnTo>
                      <a:lnTo>
                        <a:pt x="376" y="23"/>
                      </a:lnTo>
                      <a:lnTo>
                        <a:pt x="413" y="0"/>
                      </a:lnTo>
                      <a:lnTo>
                        <a:pt x="412" y="9"/>
                      </a:lnTo>
                      <a:lnTo>
                        <a:pt x="364" y="108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6" name="Freeform 140"/>
                <p:cNvSpPr>
                  <a:spLocks/>
                </p:cNvSpPr>
                <p:nvPr/>
              </p:nvSpPr>
              <p:spPr bwMode="auto">
                <a:xfrm>
                  <a:off x="4895" y="2831"/>
                  <a:ext cx="17" cy="7"/>
                </a:xfrm>
                <a:custGeom>
                  <a:avLst/>
                  <a:gdLst>
                    <a:gd name="T0" fmla="*/ 51 w 51"/>
                    <a:gd name="T1" fmla="*/ 6 h 20"/>
                    <a:gd name="T2" fmla="*/ 36 w 51"/>
                    <a:gd name="T3" fmla="*/ 13 h 20"/>
                    <a:gd name="T4" fmla="*/ 3 w 51"/>
                    <a:gd name="T5" fmla="*/ 20 h 20"/>
                    <a:gd name="T6" fmla="*/ 0 w 51"/>
                    <a:gd name="T7" fmla="*/ 17 h 20"/>
                    <a:gd name="T8" fmla="*/ 0 w 51"/>
                    <a:gd name="T9" fmla="*/ 14 h 20"/>
                    <a:gd name="T10" fmla="*/ 44 w 51"/>
                    <a:gd name="T11" fmla="*/ 0 h 20"/>
                    <a:gd name="T12" fmla="*/ 51 w 51"/>
                    <a:gd name="T13" fmla="*/ 0 h 20"/>
                    <a:gd name="T14" fmla="*/ 51 w 51"/>
                    <a:gd name="T15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" h="20">
                      <a:moveTo>
                        <a:pt x="51" y="6"/>
                      </a:moveTo>
                      <a:lnTo>
                        <a:pt x="36" y="13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7" name="Freeform 141"/>
                <p:cNvSpPr>
                  <a:spLocks/>
                </p:cNvSpPr>
                <p:nvPr/>
              </p:nvSpPr>
              <p:spPr bwMode="auto">
                <a:xfrm>
                  <a:off x="5015" y="2831"/>
                  <a:ext cx="19" cy="17"/>
                </a:xfrm>
                <a:custGeom>
                  <a:avLst/>
                  <a:gdLst>
                    <a:gd name="T0" fmla="*/ 58 w 58"/>
                    <a:gd name="T1" fmla="*/ 3 h 49"/>
                    <a:gd name="T2" fmla="*/ 44 w 58"/>
                    <a:gd name="T3" fmla="*/ 19 h 49"/>
                    <a:gd name="T4" fmla="*/ 6 w 58"/>
                    <a:gd name="T5" fmla="*/ 46 h 49"/>
                    <a:gd name="T6" fmla="*/ 0 w 58"/>
                    <a:gd name="T7" fmla="*/ 49 h 49"/>
                    <a:gd name="T8" fmla="*/ 0 w 58"/>
                    <a:gd name="T9" fmla="*/ 35 h 49"/>
                    <a:gd name="T10" fmla="*/ 8 w 58"/>
                    <a:gd name="T11" fmla="*/ 26 h 49"/>
                    <a:gd name="T12" fmla="*/ 33 w 58"/>
                    <a:gd name="T13" fmla="*/ 10 h 49"/>
                    <a:gd name="T14" fmla="*/ 54 w 58"/>
                    <a:gd name="T15" fmla="*/ 0 h 49"/>
                    <a:gd name="T16" fmla="*/ 56 w 58"/>
                    <a:gd name="T17" fmla="*/ 3 h 49"/>
                    <a:gd name="T18" fmla="*/ 58 w 58"/>
                    <a:gd name="T19" fmla="*/ 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8" h="49">
                      <a:moveTo>
                        <a:pt x="58" y="3"/>
                      </a:moveTo>
                      <a:lnTo>
                        <a:pt x="44" y="19"/>
                      </a:lnTo>
                      <a:lnTo>
                        <a:pt x="6" y="46"/>
                      </a:lnTo>
                      <a:lnTo>
                        <a:pt x="0" y="49"/>
                      </a:lnTo>
                      <a:lnTo>
                        <a:pt x="0" y="35"/>
                      </a:lnTo>
                      <a:lnTo>
                        <a:pt x="8" y="26"/>
                      </a:lnTo>
                      <a:lnTo>
                        <a:pt x="33" y="10"/>
                      </a:lnTo>
                      <a:lnTo>
                        <a:pt x="54" y="0"/>
                      </a:lnTo>
                      <a:lnTo>
                        <a:pt x="56" y="3"/>
                      </a:lnTo>
                      <a:lnTo>
                        <a:pt x="5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8" name="Freeform 142"/>
                <p:cNvSpPr>
                  <a:spLocks/>
                </p:cNvSpPr>
                <p:nvPr/>
              </p:nvSpPr>
              <p:spPr bwMode="auto">
                <a:xfrm>
                  <a:off x="5131" y="2832"/>
                  <a:ext cx="25" cy="11"/>
                </a:xfrm>
                <a:custGeom>
                  <a:avLst/>
                  <a:gdLst>
                    <a:gd name="T0" fmla="*/ 76 w 76"/>
                    <a:gd name="T1" fmla="*/ 6 h 33"/>
                    <a:gd name="T2" fmla="*/ 75 w 76"/>
                    <a:gd name="T3" fmla="*/ 10 h 33"/>
                    <a:gd name="T4" fmla="*/ 30 w 76"/>
                    <a:gd name="T5" fmla="*/ 29 h 33"/>
                    <a:gd name="T6" fmla="*/ 5 w 76"/>
                    <a:gd name="T7" fmla="*/ 33 h 33"/>
                    <a:gd name="T8" fmla="*/ 1 w 76"/>
                    <a:gd name="T9" fmla="*/ 32 h 33"/>
                    <a:gd name="T10" fmla="*/ 0 w 76"/>
                    <a:gd name="T11" fmla="*/ 31 h 33"/>
                    <a:gd name="T12" fmla="*/ 10 w 76"/>
                    <a:gd name="T13" fmla="*/ 22 h 33"/>
                    <a:gd name="T14" fmla="*/ 66 w 76"/>
                    <a:gd name="T15" fmla="*/ 0 h 33"/>
                    <a:gd name="T16" fmla="*/ 74 w 76"/>
                    <a:gd name="T17" fmla="*/ 3 h 33"/>
                    <a:gd name="T18" fmla="*/ 76 w 76"/>
                    <a:gd name="T19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33">
                      <a:moveTo>
                        <a:pt x="76" y="6"/>
                      </a:moveTo>
                      <a:lnTo>
                        <a:pt x="75" y="10"/>
                      </a:lnTo>
                      <a:lnTo>
                        <a:pt x="30" y="29"/>
                      </a:lnTo>
                      <a:lnTo>
                        <a:pt x="5" y="33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10" y="22"/>
                      </a:lnTo>
                      <a:lnTo>
                        <a:pt x="66" y="0"/>
                      </a:lnTo>
                      <a:lnTo>
                        <a:pt x="74" y="3"/>
                      </a:lnTo>
                      <a:lnTo>
                        <a:pt x="7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59" name="Freeform 143"/>
                <p:cNvSpPr>
                  <a:spLocks/>
                </p:cNvSpPr>
                <p:nvPr/>
              </p:nvSpPr>
              <p:spPr bwMode="auto">
                <a:xfrm>
                  <a:off x="5188" y="2832"/>
                  <a:ext cx="20" cy="13"/>
                </a:xfrm>
                <a:custGeom>
                  <a:avLst/>
                  <a:gdLst>
                    <a:gd name="T0" fmla="*/ 58 w 58"/>
                    <a:gd name="T1" fmla="*/ 31 h 37"/>
                    <a:gd name="T2" fmla="*/ 58 w 58"/>
                    <a:gd name="T3" fmla="*/ 34 h 37"/>
                    <a:gd name="T4" fmla="*/ 44 w 58"/>
                    <a:gd name="T5" fmla="*/ 37 h 37"/>
                    <a:gd name="T6" fmla="*/ 0 w 58"/>
                    <a:gd name="T7" fmla="*/ 11 h 37"/>
                    <a:gd name="T8" fmla="*/ 0 w 58"/>
                    <a:gd name="T9" fmla="*/ 0 h 37"/>
                    <a:gd name="T10" fmla="*/ 44 w 58"/>
                    <a:gd name="T11" fmla="*/ 17 h 37"/>
                    <a:gd name="T12" fmla="*/ 58 w 58"/>
                    <a:gd name="T13" fmla="*/ 3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37">
                      <a:moveTo>
                        <a:pt x="58" y="31"/>
                      </a:moveTo>
                      <a:lnTo>
                        <a:pt x="58" y="34"/>
                      </a:lnTo>
                      <a:lnTo>
                        <a:pt x="44" y="37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44" y="17"/>
                      </a:lnTo>
                      <a:lnTo>
                        <a:pt x="58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0" name="Freeform 144"/>
                <p:cNvSpPr>
                  <a:spLocks/>
                </p:cNvSpPr>
                <p:nvPr/>
              </p:nvSpPr>
              <p:spPr bwMode="auto">
                <a:xfrm>
                  <a:off x="4989" y="2834"/>
                  <a:ext cx="15" cy="10"/>
                </a:xfrm>
                <a:custGeom>
                  <a:avLst/>
                  <a:gdLst>
                    <a:gd name="T0" fmla="*/ 46 w 46"/>
                    <a:gd name="T1" fmla="*/ 29 h 32"/>
                    <a:gd name="T2" fmla="*/ 46 w 46"/>
                    <a:gd name="T3" fmla="*/ 32 h 32"/>
                    <a:gd name="T4" fmla="*/ 9 w 46"/>
                    <a:gd name="T5" fmla="*/ 21 h 32"/>
                    <a:gd name="T6" fmla="*/ 0 w 46"/>
                    <a:gd name="T7" fmla="*/ 12 h 32"/>
                    <a:gd name="T8" fmla="*/ 0 w 46"/>
                    <a:gd name="T9" fmla="*/ 0 h 32"/>
                    <a:gd name="T10" fmla="*/ 36 w 46"/>
                    <a:gd name="T11" fmla="*/ 16 h 32"/>
                    <a:gd name="T12" fmla="*/ 46 w 46"/>
                    <a:gd name="T13" fmla="*/ 2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32">
                      <a:moveTo>
                        <a:pt x="46" y="29"/>
                      </a:moveTo>
                      <a:lnTo>
                        <a:pt x="46" y="32"/>
                      </a:lnTo>
                      <a:lnTo>
                        <a:pt x="9" y="21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36" y="16"/>
                      </a:ln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1" name="Freeform 145"/>
                <p:cNvSpPr>
                  <a:spLocks/>
                </p:cNvSpPr>
                <p:nvPr/>
              </p:nvSpPr>
              <p:spPr bwMode="auto">
                <a:xfrm>
                  <a:off x="5054" y="2836"/>
                  <a:ext cx="19" cy="11"/>
                </a:xfrm>
                <a:custGeom>
                  <a:avLst/>
                  <a:gdLst>
                    <a:gd name="T0" fmla="*/ 55 w 55"/>
                    <a:gd name="T1" fmla="*/ 9 h 34"/>
                    <a:gd name="T2" fmla="*/ 32 w 55"/>
                    <a:gd name="T3" fmla="*/ 22 h 34"/>
                    <a:gd name="T4" fmla="*/ 1 w 55"/>
                    <a:gd name="T5" fmla="*/ 34 h 34"/>
                    <a:gd name="T6" fmla="*/ 0 w 55"/>
                    <a:gd name="T7" fmla="*/ 34 h 34"/>
                    <a:gd name="T8" fmla="*/ 0 w 55"/>
                    <a:gd name="T9" fmla="*/ 25 h 34"/>
                    <a:gd name="T10" fmla="*/ 51 w 55"/>
                    <a:gd name="T11" fmla="*/ 0 h 34"/>
                    <a:gd name="T12" fmla="*/ 55 w 55"/>
                    <a:gd name="T13" fmla="*/ 5 h 34"/>
                    <a:gd name="T14" fmla="*/ 55 w 55"/>
                    <a:gd name="T15" fmla="*/ 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34">
                      <a:moveTo>
                        <a:pt x="55" y="9"/>
                      </a:moveTo>
                      <a:lnTo>
                        <a:pt x="32" y="22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0" y="25"/>
                      </a:lnTo>
                      <a:lnTo>
                        <a:pt x="51" y="0"/>
                      </a:lnTo>
                      <a:lnTo>
                        <a:pt x="55" y="5"/>
                      </a:lnTo>
                      <a:lnTo>
                        <a:pt x="5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2" name="Freeform 146"/>
                <p:cNvSpPr>
                  <a:spLocks/>
                </p:cNvSpPr>
                <p:nvPr/>
              </p:nvSpPr>
              <p:spPr bwMode="auto">
                <a:xfrm>
                  <a:off x="5097" y="2837"/>
                  <a:ext cx="21" cy="8"/>
                </a:xfrm>
                <a:custGeom>
                  <a:avLst/>
                  <a:gdLst>
                    <a:gd name="T0" fmla="*/ 58 w 61"/>
                    <a:gd name="T1" fmla="*/ 18 h 25"/>
                    <a:gd name="T2" fmla="*/ 61 w 61"/>
                    <a:gd name="T3" fmla="*/ 20 h 25"/>
                    <a:gd name="T4" fmla="*/ 61 w 61"/>
                    <a:gd name="T5" fmla="*/ 23 h 25"/>
                    <a:gd name="T6" fmla="*/ 56 w 61"/>
                    <a:gd name="T7" fmla="*/ 25 h 25"/>
                    <a:gd name="T8" fmla="*/ 4 w 61"/>
                    <a:gd name="T9" fmla="*/ 16 h 25"/>
                    <a:gd name="T10" fmla="*/ 0 w 61"/>
                    <a:gd name="T11" fmla="*/ 13 h 25"/>
                    <a:gd name="T12" fmla="*/ 0 w 61"/>
                    <a:gd name="T13" fmla="*/ 7 h 25"/>
                    <a:gd name="T14" fmla="*/ 7 w 61"/>
                    <a:gd name="T15" fmla="*/ 5 h 25"/>
                    <a:gd name="T16" fmla="*/ 9 w 61"/>
                    <a:gd name="T17" fmla="*/ 0 h 25"/>
                    <a:gd name="T18" fmla="*/ 52 w 61"/>
                    <a:gd name="T19" fmla="*/ 16 h 25"/>
                    <a:gd name="T20" fmla="*/ 58 w 61"/>
                    <a:gd name="T21" fmla="*/ 18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25">
                      <a:moveTo>
                        <a:pt x="58" y="18"/>
                      </a:moveTo>
                      <a:lnTo>
                        <a:pt x="61" y="20"/>
                      </a:lnTo>
                      <a:lnTo>
                        <a:pt x="61" y="23"/>
                      </a:lnTo>
                      <a:lnTo>
                        <a:pt x="56" y="25"/>
                      </a:lnTo>
                      <a:lnTo>
                        <a:pt x="4" y="16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52" y="16"/>
                      </a:lnTo>
                      <a:lnTo>
                        <a:pt x="58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3" name="Freeform 147"/>
                <p:cNvSpPr>
                  <a:spLocks/>
                </p:cNvSpPr>
                <p:nvPr/>
              </p:nvSpPr>
              <p:spPr bwMode="auto">
                <a:xfrm>
                  <a:off x="5296" y="2838"/>
                  <a:ext cx="22" cy="5"/>
                </a:xfrm>
                <a:custGeom>
                  <a:avLst/>
                  <a:gdLst>
                    <a:gd name="T0" fmla="*/ 64 w 64"/>
                    <a:gd name="T1" fmla="*/ 6 h 15"/>
                    <a:gd name="T2" fmla="*/ 64 w 64"/>
                    <a:gd name="T3" fmla="*/ 10 h 15"/>
                    <a:gd name="T4" fmla="*/ 15 w 64"/>
                    <a:gd name="T5" fmla="*/ 15 h 15"/>
                    <a:gd name="T6" fmla="*/ 1 w 64"/>
                    <a:gd name="T7" fmla="*/ 13 h 15"/>
                    <a:gd name="T8" fmla="*/ 0 w 64"/>
                    <a:gd name="T9" fmla="*/ 10 h 15"/>
                    <a:gd name="T10" fmla="*/ 0 w 64"/>
                    <a:gd name="T11" fmla="*/ 6 h 15"/>
                    <a:gd name="T12" fmla="*/ 51 w 64"/>
                    <a:gd name="T13" fmla="*/ 0 h 15"/>
                    <a:gd name="T14" fmla="*/ 62 w 64"/>
                    <a:gd name="T15" fmla="*/ 2 h 15"/>
                    <a:gd name="T16" fmla="*/ 64 w 64"/>
                    <a:gd name="T1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5">
                      <a:moveTo>
                        <a:pt x="64" y="6"/>
                      </a:moveTo>
                      <a:lnTo>
                        <a:pt x="64" y="10"/>
                      </a:lnTo>
                      <a:lnTo>
                        <a:pt x="15" y="15"/>
                      </a:lnTo>
                      <a:lnTo>
                        <a:pt x="1" y="13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51" y="0"/>
                      </a:lnTo>
                      <a:lnTo>
                        <a:pt x="62" y="2"/>
                      </a:lnTo>
                      <a:lnTo>
                        <a:pt x="6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4" name="Freeform 148"/>
                <p:cNvSpPr>
                  <a:spLocks/>
                </p:cNvSpPr>
                <p:nvPr/>
              </p:nvSpPr>
              <p:spPr bwMode="auto">
                <a:xfrm>
                  <a:off x="4951" y="2840"/>
                  <a:ext cx="17" cy="3"/>
                </a:xfrm>
                <a:custGeom>
                  <a:avLst/>
                  <a:gdLst>
                    <a:gd name="T0" fmla="*/ 52 w 53"/>
                    <a:gd name="T1" fmla="*/ 4 h 9"/>
                    <a:gd name="T2" fmla="*/ 53 w 53"/>
                    <a:gd name="T3" fmla="*/ 4 h 9"/>
                    <a:gd name="T4" fmla="*/ 53 w 53"/>
                    <a:gd name="T5" fmla="*/ 9 h 9"/>
                    <a:gd name="T6" fmla="*/ 7 w 53"/>
                    <a:gd name="T7" fmla="*/ 9 h 9"/>
                    <a:gd name="T8" fmla="*/ 0 w 53"/>
                    <a:gd name="T9" fmla="*/ 6 h 9"/>
                    <a:gd name="T10" fmla="*/ 0 w 53"/>
                    <a:gd name="T11" fmla="*/ 0 h 9"/>
                    <a:gd name="T12" fmla="*/ 42 w 53"/>
                    <a:gd name="T13" fmla="*/ 2 h 9"/>
                    <a:gd name="T14" fmla="*/ 52 w 53"/>
                    <a:gd name="T1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9">
                      <a:moveTo>
                        <a:pt x="52" y="4"/>
                      </a:moveTo>
                      <a:lnTo>
                        <a:pt x="53" y="4"/>
                      </a:lnTo>
                      <a:lnTo>
                        <a:pt x="53" y="9"/>
                      </a:lnTo>
                      <a:lnTo>
                        <a:pt x="7" y="9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42" y="2"/>
                      </a:lnTo>
                      <a:lnTo>
                        <a:pt x="5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5" name="Freeform 149"/>
                <p:cNvSpPr>
                  <a:spLocks/>
                </p:cNvSpPr>
                <p:nvPr/>
              </p:nvSpPr>
              <p:spPr bwMode="auto">
                <a:xfrm>
                  <a:off x="5219" y="2841"/>
                  <a:ext cx="28" cy="12"/>
                </a:xfrm>
                <a:custGeom>
                  <a:avLst/>
                  <a:gdLst>
                    <a:gd name="T0" fmla="*/ 83 w 83"/>
                    <a:gd name="T1" fmla="*/ 6 h 36"/>
                    <a:gd name="T2" fmla="*/ 59 w 83"/>
                    <a:gd name="T3" fmla="*/ 20 h 36"/>
                    <a:gd name="T4" fmla="*/ 18 w 83"/>
                    <a:gd name="T5" fmla="*/ 35 h 36"/>
                    <a:gd name="T6" fmla="*/ 5 w 83"/>
                    <a:gd name="T7" fmla="*/ 35 h 36"/>
                    <a:gd name="T8" fmla="*/ 3 w 83"/>
                    <a:gd name="T9" fmla="*/ 36 h 36"/>
                    <a:gd name="T10" fmla="*/ 0 w 83"/>
                    <a:gd name="T11" fmla="*/ 36 h 36"/>
                    <a:gd name="T12" fmla="*/ 0 w 83"/>
                    <a:gd name="T13" fmla="*/ 30 h 36"/>
                    <a:gd name="T14" fmla="*/ 79 w 83"/>
                    <a:gd name="T15" fmla="*/ 2 h 36"/>
                    <a:gd name="T16" fmla="*/ 81 w 83"/>
                    <a:gd name="T17" fmla="*/ 0 h 36"/>
                    <a:gd name="T18" fmla="*/ 83 w 83"/>
                    <a:gd name="T19" fmla="*/ 0 h 36"/>
                    <a:gd name="T20" fmla="*/ 83 w 83"/>
                    <a:gd name="T21" fmla="*/ 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3" h="36">
                      <a:moveTo>
                        <a:pt x="83" y="6"/>
                      </a:moveTo>
                      <a:lnTo>
                        <a:pt x="59" y="20"/>
                      </a:lnTo>
                      <a:lnTo>
                        <a:pt x="18" y="35"/>
                      </a:lnTo>
                      <a:lnTo>
                        <a:pt x="5" y="35"/>
                      </a:lnTo>
                      <a:lnTo>
                        <a:pt x="3" y="36"/>
                      </a:lnTo>
                      <a:lnTo>
                        <a:pt x="0" y="36"/>
                      </a:lnTo>
                      <a:lnTo>
                        <a:pt x="0" y="30"/>
                      </a:lnTo>
                      <a:lnTo>
                        <a:pt x="79" y="2"/>
                      </a:lnTo>
                      <a:lnTo>
                        <a:pt x="81" y="0"/>
                      </a:lnTo>
                      <a:lnTo>
                        <a:pt x="83" y="0"/>
                      </a:lnTo>
                      <a:lnTo>
                        <a:pt x="8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6" name="Freeform 150"/>
                <p:cNvSpPr>
                  <a:spLocks/>
                </p:cNvSpPr>
                <p:nvPr/>
              </p:nvSpPr>
              <p:spPr bwMode="auto">
                <a:xfrm>
                  <a:off x="4506" y="2848"/>
                  <a:ext cx="809" cy="91"/>
                </a:xfrm>
                <a:custGeom>
                  <a:avLst/>
                  <a:gdLst>
                    <a:gd name="T0" fmla="*/ 100 w 2425"/>
                    <a:gd name="T1" fmla="*/ 41 h 271"/>
                    <a:gd name="T2" fmla="*/ 248 w 2425"/>
                    <a:gd name="T3" fmla="*/ 85 h 271"/>
                    <a:gd name="T4" fmla="*/ 402 w 2425"/>
                    <a:gd name="T5" fmla="*/ 122 h 271"/>
                    <a:gd name="T6" fmla="*/ 558 w 2425"/>
                    <a:gd name="T7" fmla="*/ 151 h 271"/>
                    <a:gd name="T8" fmla="*/ 717 w 2425"/>
                    <a:gd name="T9" fmla="*/ 175 h 271"/>
                    <a:gd name="T10" fmla="*/ 878 w 2425"/>
                    <a:gd name="T11" fmla="*/ 193 h 271"/>
                    <a:gd name="T12" fmla="*/ 1042 w 2425"/>
                    <a:gd name="T13" fmla="*/ 208 h 271"/>
                    <a:gd name="T14" fmla="*/ 1207 w 2425"/>
                    <a:gd name="T15" fmla="*/ 216 h 271"/>
                    <a:gd name="T16" fmla="*/ 1359 w 2425"/>
                    <a:gd name="T17" fmla="*/ 220 h 271"/>
                    <a:gd name="T18" fmla="*/ 1502 w 2425"/>
                    <a:gd name="T19" fmla="*/ 222 h 271"/>
                    <a:gd name="T20" fmla="*/ 1642 w 2425"/>
                    <a:gd name="T21" fmla="*/ 222 h 271"/>
                    <a:gd name="T22" fmla="*/ 1782 w 2425"/>
                    <a:gd name="T23" fmla="*/ 219 h 271"/>
                    <a:gd name="T24" fmla="*/ 1921 w 2425"/>
                    <a:gd name="T25" fmla="*/ 213 h 271"/>
                    <a:gd name="T26" fmla="*/ 2058 w 2425"/>
                    <a:gd name="T27" fmla="*/ 208 h 271"/>
                    <a:gd name="T28" fmla="*/ 2191 w 2425"/>
                    <a:gd name="T29" fmla="*/ 201 h 271"/>
                    <a:gd name="T30" fmla="*/ 2322 w 2425"/>
                    <a:gd name="T31" fmla="*/ 192 h 271"/>
                    <a:gd name="T32" fmla="*/ 2425 w 2425"/>
                    <a:gd name="T33" fmla="*/ 182 h 271"/>
                    <a:gd name="T34" fmla="*/ 2388 w 2425"/>
                    <a:gd name="T35" fmla="*/ 226 h 271"/>
                    <a:gd name="T36" fmla="*/ 2257 w 2425"/>
                    <a:gd name="T37" fmla="*/ 237 h 271"/>
                    <a:gd name="T38" fmla="*/ 2123 w 2425"/>
                    <a:gd name="T39" fmla="*/ 247 h 271"/>
                    <a:gd name="T40" fmla="*/ 1986 w 2425"/>
                    <a:gd name="T41" fmla="*/ 256 h 271"/>
                    <a:gd name="T42" fmla="*/ 1848 w 2425"/>
                    <a:gd name="T43" fmla="*/ 262 h 271"/>
                    <a:gd name="T44" fmla="*/ 1707 w 2425"/>
                    <a:gd name="T45" fmla="*/ 267 h 271"/>
                    <a:gd name="T46" fmla="*/ 1568 w 2425"/>
                    <a:gd name="T47" fmla="*/ 271 h 271"/>
                    <a:gd name="T48" fmla="*/ 1425 w 2425"/>
                    <a:gd name="T49" fmla="*/ 271 h 271"/>
                    <a:gd name="T50" fmla="*/ 1284 w 2425"/>
                    <a:gd name="T51" fmla="*/ 267 h 271"/>
                    <a:gd name="T52" fmla="*/ 1124 w 2425"/>
                    <a:gd name="T53" fmla="*/ 261 h 271"/>
                    <a:gd name="T54" fmla="*/ 966 w 2425"/>
                    <a:gd name="T55" fmla="*/ 248 h 271"/>
                    <a:gd name="T56" fmla="*/ 808 w 2425"/>
                    <a:gd name="T57" fmla="*/ 233 h 271"/>
                    <a:gd name="T58" fmla="*/ 651 w 2425"/>
                    <a:gd name="T59" fmla="*/ 210 h 271"/>
                    <a:gd name="T60" fmla="*/ 496 w 2425"/>
                    <a:gd name="T61" fmla="*/ 183 h 271"/>
                    <a:gd name="T62" fmla="*/ 345 w 2425"/>
                    <a:gd name="T63" fmla="*/ 148 h 271"/>
                    <a:gd name="T64" fmla="*/ 196 w 2425"/>
                    <a:gd name="T65" fmla="*/ 108 h 271"/>
                    <a:gd name="T66" fmla="*/ 51 w 2425"/>
                    <a:gd name="T67" fmla="*/ 60 h 271"/>
                    <a:gd name="T68" fmla="*/ 11 w 2425"/>
                    <a:gd name="T69" fmla="*/ 30 h 271"/>
                    <a:gd name="T70" fmla="*/ 11 w 2425"/>
                    <a:gd name="T71" fmla="*/ 4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425" h="271">
                      <a:moveTo>
                        <a:pt x="27" y="16"/>
                      </a:moveTo>
                      <a:lnTo>
                        <a:pt x="100" y="41"/>
                      </a:lnTo>
                      <a:lnTo>
                        <a:pt x="174" y="64"/>
                      </a:lnTo>
                      <a:lnTo>
                        <a:pt x="248" y="85"/>
                      </a:lnTo>
                      <a:lnTo>
                        <a:pt x="324" y="104"/>
                      </a:lnTo>
                      <a:lnTo>
                        <a:pt x="402" y="122"/>
                      </a:lnTo>
                      <a:lnTo>
                        <a:pt x="479" y="136"/>
                      </a:lnTo>
                      <a:lnTo>
                        <a:pt x="558" y="151"/>
                      </a:lnTo>
                      <a:lnTo>
                        <a:pt x="637" y="163"/>
                      </a:lnTo>
                      <a:lnTo>
                        <a:pt x="717" y="175"/>
                      </a:lnTo>
                      <a:lnTo>
                        <a:pt x="798" y="185"/>
                      </a:lnTo>
                      <a:lnTo>
                        <a:pt x="878" y="193"/>
                      </a:lnTo>
                      <a:lnTo>
                        <a:pt x="960" y="201"/>
                      </a:lnTo>
                      <a:lnTo>
                        <a:pt x="1042" y="208"/>
                      </a:lnTo>
                      <a:lnTo>
                        <a:pt x="1124" y="212"/>
                      </a:lnTo>
                      <a:lnTo>
                        <a:pt x="1207" y="216"/>
                      </a:lnTo>
                      <a:lnTo>
                        <a:pt x="1289" y="219"/>
                      </a:lnTo>
                      <a:lnTo>
                        <a:pt x="1359" y="220"/>
                      </a:lnTo>
                      <a:lnTo>
                        <a:pt x="1431" y="222"/>
                      </a:lnTo>
                      <a:lnTo>
                        <a:pt x="1502" y="222"/>
                      </a:lnTo>
                      <a:lnTo>
                        <a:pt x="1573" y="222"/>
                      </a:lnTo>
                      <a:lnTo>
                        <a:pt x="1642" y="222"/>
                      </a:lnTo>
                      <a:lnTo>
                        <a:pt x="1712" y="220"/>
                      </a:lnTo>
                      <a:lnTo>
                        <a:pt x="1782" y="219"/>
                      </a:lnTo>
                      <a:lnTo>
                        <a:pt x="1852" y="216"/>
                      </a:lnTo>
                      <a:lnTo>
                        <a:pt x="1921" y="213"/>
                      </a:lnTo>
                      <a:lnTo>
                        <a:pt x="1990" y="211"/>
                      </a:lnTo>
                      <a:lnTo>
                        <a:pt x="2058" y="208"/>
                      </a:lnTo>
                      <a:lnTo>
                        <a:pt x="2125" y="203"/>
                      </a:lnTo>
                      <a:lnTo>
                        <a:pt x="2191" y="201"/>
                      </a:lnTo>
                      <a:lnTo>
                        <a:pt x="2257" y="197"/>
                      </a:lnTo>
                      <a:lnTo>
                        <a:pt x="2322" y="192"/>
                      </a:lnTo>
                      <a:lnTo>
                        <a:pt x="2387" y="187"/>
                      </a:lnTo>
                      <a:lnTo>
                        <a:pt x="2425" y="182"/>
                      </a:lnTo>
                      <a:lnTo>
                        <a:pt x="2408" y="219"/>
                      </a:lnTo>
                      <a:lnTo>
                        <a:pt x="2388" y="226"/>
                      </a:lnTo>
                      <a:lnTo>
                        <a:pt x="2322" y="233"/>
                      </a:lnTo>
                      <a:lnTo>
                        <a:pt x="2257" y="237"/>
                      </a:lnTo>
                      <a:lnTo>
                        <a:pt x="2190" y="243"/>
                      </a:lnTo>
                      <a:lnTo>
                        <a:pt x="2123" y="247"/>
                      </a:lnTo>
                      <a:lnTo>
                        <a:pt x="2054" y="252"/>
                      </a:lnTo>
                      <a:lnTo>
                        <a:pt x="1986" y="256"/>
                      </a:lnTo>
                      <a:lnTo>
                        <a:pt x="1916" y="259"/>
                      </a:lnTo>
                      <a:lnTo>
                        <a:pt x="1848" y="262"/>
                      </a:lnTo>
                      <a:lnTo>
                        <a:pt x="1777" y="265"/>
                      </a:lnTo>
                      <a:lnTo>
                        <a:pt x="1707" y="267"/>
                      </a:lnTo>
                      <a:lnTo>
                        <a:pt x="1637" y="270"/>
                      </a:lnTo>
                      <a:lnTo>
                        <a:pt x="1568" y="271"/>
                      </a:lnTo>
                      <a:lnTo>
                        <a:pt x="1496" y="271"/>
                      </a:lnTo>
                      <a:lnTo>
                        <a:pt x="1425" y="271"/>
                      </a:lnTo>
                      <a:lnTo>
                        <a:pt x="1355" y="268"/>
                      </a:lnTo>
                      <a:lnTo>
                        <a:pt x="1284" y="267"/>
                      </a:lnTo>
                      <a:lnTo>
                        <a:pt x="1204" y="264"/>
                      </a:lnTo>
                      <a:lnTo>
                        <a:pt x="1124" y="261"/>
                      </a:lnTo>
                      <a:lnTo>
                        <a:pt x="1044" y="255"/>
                      </a:lnTo>
                      <a:lnTo>
                        <a:pt x="966" y="248"/>
                      </a:lnTo>
                      <a:lnTo>
                        <a:pt x="886" y="241"/>
                      </a:lnTo>
                      <a:lnTo>
                        <a:pt x="808" y="233"/>
                      </a:lnTo>
                      <a:lnTo>
                        <a:pt x="728" y="222"/>
                      </a:lnTo>
                      <a:lnTo>
                        <a:pt x="651" y="210"/>
                      </a:lnTo>
                      <a:lnTo>
                        <a:pt x="573" y="197"/>
                      </a:lnTo>
                      <a:lnTo>
                        <a:pt x="496" y="183"/>
                      </a:lnTo>
                      <a:lnTo>
                        <a:pt x="420" y="166"/>
                      </a:lnTo>
                      <a:lnTo>
                        <a:pt x="345" y="148"/>
                      </a:lnTo>
                      <a:lnTo>
                        <a:pt x="270" y="129"/>
                      </a:lnTo>
                      <a:lnTo>
                        <a:pt x="196" y="108"/>
                      </a:lnTo>
                      <a:lnTo>
                        <a:pt x="123" y="86"/>
                      </a:lnTo>
                      <a:lnTo>
                        <a:pt x="51" y="60"/>
                      </a:lnTo>
                      <a:lnTo>
                        <a:pt x="24" y="43"/>
                      </a:lnTo>
                      <a:lnTo>
                        <a:pt x="11" y="30"/>
                      </a:ln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7" y="16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7" name="Freeform 151"/>
                <p:cNvSpPr>
                  <a:spLocks/>
                </p:cNvSpPr>
                <p:nvPr/>
              </p:nvSpPr>
              <p:spPr bwMode="auto">
                <a:xfrm>
                  <a:off x="5324" y="2866"/>
                  <a:ext cx="36" cy="37"/>
                </a:xfrm>
                <a:custGeom>
                  <a:avLst/>
                  <a:gdLst>
                    <a:gd name="T0" fmla="*/ 88 w 108"/>
                    <a:gd name="T1" fmla="*/ 50 h 109"/>
                    <a:gd name="T2" fmla="*/ 64 w 108"/>
                    <a:gd name="T3" fmla="*/ 99 h 109"/>
                    <a:gd name="T4" fmla="*/ 0 w 108"/>
                    <a:gd name="T5" fmla="*/ 109 h 109"/>
                    <a:gd name="T6" fmla="*/ 42 w 108"/>
                    <a:gd name="T7" fmla="*/ 15 h 109"/>
                    <a:gd name="T8" fmla="*/ 43 w 108"/>
                    <a:gd name="T9" fmla="*/ 10 h 109"/>
                    <a:gd name="T10" fmla="*/ 52 w 108"/>
                    <a:gd name="T11" fmla="*/ 8 h 109"/>
                    <a:gd name="T12" fmla="*/ 102 w 108"/>
                    <a:gd name="T13" fmla="*/ 0 h 109"/>
                    <a:gd name="T14" fmla="*/ 108 w 108"/>
                    <a:gd name="T15" fmla="*/ 0 h 109"/>
                    <a:gd name="T16" fmla="*/ 88 w 108"/>
                    <a:gd name="T17" fmla="*/ 5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8" h="109">
                      <a:moveTo>
                        <a:pt x="88" y="50"/>
                      </a:moveTo>
                      <a:lnTo>
                        <a:pt x="64" y="99"/>
                      </a:lnTo>
                      <a:lnTo>
                        <a:pt x="0" y="109"/>
                      </a:lnTo>
                      <a:lnTo>
                        <a:pt x="42" y="15"/>
                      </a:lnTo>
                      <a:lnTo>
                        <a:pt x="43" y="10"/>
                      </a:lnTo>
                      <a:lnTo>
                        <a:pt x="52" y="8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88" y="5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8" name="Freeform 152"/>
                <p:cNvSpPr>
                  <a:spLocks/>
                </p:cNvSpPr>
                <p:nvPr/>
              </p:nvSpPr>
              <p:spPr bwMode="auto">
                <a:xfrm>
                  <a:off x="5342" y="2869"/>
                  <a:ext cx="127" cy="48"/>
                </a:xfrm>
                <a:custGeom>
                  <a:avLst/>
                  <a:gdLst>
                    <a:gd name="T0" fmla="*/ 321 w 382"/>
                    <a:gd name="T1" fmla="*/ 66 h 142"/>
                    <a:gd name="T2" fmla="*/ 231 w 382"/>
                    <a:gd name="T3" fmla="*/ 97 h 142"/>
                    <a:gd name="T4" fmla="*/ 122 w 382"/>
                    <a:gd name="T5" fmla="*/ 124 h 142"/>
                    <a:gd name="T6" fmla="*/ 109 w 382"/>
                    <a:gd name="T7" fmla="*/ 124 h 142"/>
                    <a:gd name="T8" fmla="*/ 0 w 382"/>
                    <a:gd name="T9" fmla="*/ 142 h 142"/>
                    <a:gd name="T10" fmla="*/ 17 w 382"/>
                    <a:gd name="T11" fmla="*/ 108 h 142"/>
                    <a:gd name="T12" fmla="*/ 33 w 382"/>
                    <a:gd name="T13" fmla="*/ 101 h 142"/>
                    <a:gd name="T14" fmla="*/ 93 w 382"/>
                    <a:gd name="T15" fmla="*/ 90 h 142"/>
                    <a:gd name="T16" fmla="*/ 244 w 382"/>
                    <a:gd name="T17" fmla="*/ 52 h 142"/>
                    <a:gd name="T18" fmla="*/ 353 w 382"/>
                    <a:gd name="T19" fmla="*/ 16 h 142"/>
                    <a:gd name="T20" fmla="*/ 382 w 382"/>
                    <a:gd name="T21" fmla="*/ 0 h 142"/>
                    <a:gd name="T22" fmla="*/ 359 w 382"/>
                    <a:gd name="T23" fmla="*/ 45 h 142"/>
                    <a:gd name="T24" fmla="*/ 321 w 382"/>
                    <a:gd name="T25" fmla="*/ 6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2" h="142">
                      <a:moveTo>
                        <a:pt x="321" y="66"/>
                      </a:moveTo>
                      <a:lnTo>
                        <a:pt x="231" y="97"/>
                      </a:lnTo>
                      <a:lnTo>
                        <a:pt x="122" y="124"/>
                      </a:lnTo>
                      <a:lnTo>
                        <a:pt x="109" y="124"/>
                      </a:lnTo>
                      <a:lnTo>
                        <a:pt x="0" y="142"/>
                      </a:lnTo>
                      <a:lnTo>
                        <a:pt x="17" y="108"/>
                      </a:lnTo>
                      <a:lnTo>
                        <a:pt x="33" y="101"/>
                      </a:lnTo>
                      <a:lnTo>
                        <a:pt x="93" y="90"/>
                      </a:lnTo>
                      <a:lnTo>
                        <a:pt x="244" y="52"/>
                      </a:lnTo>
                      <a:lnTo>
                        <a:pt x="353" y="16"/>
                      </a:lnTo>
                      <a:lnTo>
                        <a:pt x="382" y="0"/>
                      </a:lnTo>
                      <a:lnTo>
                        <a:pt x="359" y="45"/>
                      </a:lnTo>
                      <a:lnTo>
                        <a:pt x="321" y="66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69" name="Freeform 153"/>
                <p:cNvSpPr>
                  <a:spLocks/>
                </p:cNvSpPr>
                <p:nvPr/>
              </p:nvSpPr>
              <p:spPr bwMode="auto">
                <a:xfrm>
                  <a:off x="4513" y="2868"/>
                  <a:ext cx="820" cy="380"/>
                </a:xfrm>
                <a:custGeom>
                  <a:avLst/>
                  <a:gdLst>
                    <a:gd name="T0" fmla="*/ 2358 w 2460"/>
                    <a:gd name="T1" fmla="*/ 236 h 1140"/>
                    <a:gd name="T2" fmla="*/ 2399 w 2460"/>
                    <a:gd name="T3" fmla="*/ 175 h 1140"/>
                    <a:gd name="T4" fmla="*/ 2460 w 2460"/>
                    <a:gd name="T5" fmla="*/ 165 h 1140"/>
                    <a:gd name="T6" fmla="*/ 2205 w 2460"/>
                    <a:gd name="T7" fmla="*/ 653 h 1140"/>
                    <a:gd name="T8" fmla="*/ 1973 w 2460"/>
                    <a:gd name="T9" fmla="*/ 1087 h 1140"/>
                    <a:gd name="T10" fmla="*/ 1964 w 2460"/>
                    <a:gd name="T11" fmla="*/ 1088 h 1140"/>
                    <a:gd name="T12" fmla="*/ 2024 w 2460"/>
                    <a:gd name="T13" fmla="*/ 953 h 1140"/>
                    <a:gd name="T14" fmla="*/ 2120 w 2460"/>
                    <a:gd name="T15" fmla="*/ 763 h 1140"/>
                    <a:gd name="T16" fmla="*/ 2293 w 2460"/>
                    <a:gd name="T17" fmla="*/ 413 h 1140"/>
                    <a:gd name="T18" fmla="*/ 2310 w 2460"/>
                    <a:gd name="T19" fmla="*/ 363 h 1140"/>
                    <a:gd name="T20" fmla="*/ 2290 w 2460"/>
                    <a:gd name="T21" fmla="*/ 384 h 1140"/>
                    <a:gd name="T22" fmla="*/ 2088 w 2460"/>
                    <a:gd name="T23" fmla="*/ 786 h 1140"/>
                    <a:gd name="T24" fmla="*/ 1931 w 2460"/>
                    <a:gd name="T25" fmla="*/ 1095 h 1140"/>
                    <a:gd name="T26" fmla="*/ 1918 w 2460"/>
                    <a:gd name="T27" fmla="*/ 1096 h 1140"/>
                    <a:gd name="T28" fmla="*/ 2070 w 2460"/>
                    <a:gd name="T29" fmla="*/ 778 h 1140"/>
                    <a:gd name="T30" fmla="*/ 2078 w 2460"/>
                    <a:gd name="T31" fmla="*/ 751 h 1140"/>
                    <a:gd name="T32" fmla="*/ 2061 w 2460"/>
                    <a:gd name="T33" fmla="*/ 763 h 1140"/>
                    <a:gd name="T34" fmla="*/ 1891 w 2460"/>
                    <a:gd name="T35" fmla="*/ 1103 h 1140"/>
                    <a:gd name="T36" fmla="*/ 1739 w 2460"/>
                    <a:gd name="T37" fmla="*/ 1122 h 1140"/>
                    <a:gd name="T38" fmla="*/ 1588 w 2460"/>
                    <a:gd name="T39" fmla="*/ 1134 h 1140"/>
                    <a:gd name="T40" fmla="*/ 1435 w 2460"/>
                    <a:gd name="T41" fmla="*/ 1140 h 1140"/>
                    <a:gd name="T42" fmla="*/ 1280 w 2460"/>
                    <a:gd name="T43" fmla="*/ 1136 h 1140"/>
                    <a:gd name="T44" fmla="*/ 1083 w 2460"/>
                    <a:gd name="T45" fmla="*/ 1120 h 1140"/>
                    <a:gd name="T46" fmla="*/ 890 w 2460"/>
                    <a:gd name="T47" fmla="*/ 1088 h 1140"/>
                    <a:gd name="T48" fmla="*/ 700 w 2460"/>
                    <a:gd name="T49" fmla="*/ 1041 h 1140"/>
                    <a:gd name="T50" fmla="*/ 521 w 2460"/>
                    <a:gd name="T51" fmla="*/ 975 h 1140"/>
                    <a:gd name="T52" fmla="*/ 385 w 2460"/>
                    <a:gd name="T53" fmla="*/ 761 h 1140"/>
                    <a:gd name="T54" fmla="*/ 256 w 2460"/>
                    <a:gd name="T55" fmla="*/ 537 h 1140"/>
                    <a:gd name="T56" fmla="*/ 108 w 2460"/>
                    <a:gd name="T57" fmla="*/ 255 h 1140"/>
                    <a:gd name="T58" fmla="*/ 0 w 2460"/>
                    <a:gd name="T59" fmla="*/ 0 h 1140"/>
                    <a:gd name="T60" fmla="*/ 158 w 2460"/>
                    <a:gd name="T61" fmla="*/ 59 h 1140"/>
                    <a:gd name="T62" fmla="*/ 314 w 2460"/>
                    <a:gd name="T63" fmla="*/ 104 h 1140"/>
                    <a:gd name="T64" fmla="*/ 474 w 2460"/>
                    <a:gd name="T65" fmla="*/ 141 h 1140"/>
                    <a:gd name="T66" fmla="*/ 636 w 2460"/>
                    <a:gd name="T67" fmla="*/ 171 h 1140"/>
                    <a:gd name="T68" fmla="*/ 800 w 2460"/>
                    <a:gd name="T69" fmla="*/ 195 h 1140"/>
                    <a:gd name="T70" fmla="*/ 964 w 2460"/>
                    <a:gd name="T71" fmla="*/ 213 h 1140"/>
                    <a:gd name="T72" fmla="*/ 1129 w 2460"/>
                    <a:gd name="T73" fmla="*/ 225 h 1140"/>
                    <a:gd name="T74" fmla="*/ 1291 w 2460"/>
                    <a:gd name="T75" fmla="*/ 232 h 1140"/>
                    <a:gd name="T76" fmla="*/ 1446 w 2460"/>
                    <a:gd name="T77" fmla="*/ 234 h 1140"/>
                    <a:gd name="T78" fmla="*/ 1597 w 2460"/>
                    <a:gd name="T79" fmla="*/ 233 h 1140"/>
                    <a:gd name="T80" fmla="*/ 1744 w 2460"/>
                    <a:gd name="T81" fmla="*/ 228 h 1140"/>
                    <a:gd name="T82" fmla="*/ 1885 w 2460"/>
                    <a:gd name="T83" fmla="*/ 222 h 1140"/>
                    <a:gd name="T84" fmla="*/ 2020 w 2460"/>
                    <a:gd name="T85" fmla="*/ 213 h 1140"/>
                    <a:gd name="T86" fmla="*/ 2150 w 2460"/>
                    <a:gd name="T87" fmla="*/ 202 h 1140"/>
                    <a:gd name="T88" fmla="*/ 2269 w 2460"/>
                    <a:gd name="T89" fmla="*/ 189 h 1140"/>
                    <a:gd name="T90" fmla="*/ 2380 w 2460"/>
                    <a:gd name="T91" fmla="*/ 176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460" h="1140">
                      <a:moveTo>
                        <a:pt x="2380" y="176"/>
                      </a:moveTo>
                      <a:lnTo>
                        <a:pt x="2358" y="236"/>
                      </a:lnTo>
                      <a:lnTo>
                        <a:pt x="2373" y="233"/>
                      </a:lnTo>
                      <a:lnTo>
                        <a:pt x="2399" y="175"/>
                      </a:lnTo>
                      <a:lnTo>
                        <a:pt x="2432" y="167"/>
                      </a:lnTo>
                      <a:lnTo>
                        <a:pt x="2460" y="165"/>
                      </a:lnTo>
                      <a:lnTo>
                        <a:pt x="2374" y="335"/>
                      </a:lnTo>
                      <a:lnTo>
                        <a:pt x="2205" y="653"/>
                      </a:lnTo>
                      <a:lnTo>
                        <a:pt x="2143" y="769"/>
                      </a:lnTo>
                      <a:lnTo>
                        <a:pt x="1973" y="1087"/>
                      </a:lnTo>
                      <a:lnTo>
                        <a:pt x="1968" y="1088"/>
                      </a:lnTo>
                      <a:lnTo>
                        <a:pt x="1964" y="1088"/>
                      </a:lnTo>
                      <a:lnTo>
                        <a:pt x="1969" y="1071"/>
                      </a:lnTo>
                      <a:lnTo>
                        <a:pt x="2024" y="953"/>
                      </a:lnTo>
                      <a:lnTo>
                        <a:pt x="2062" y="879"/>
                      </a:lnTo>
                      <a:lnTo>
                        <a:pt x="2120" y="763"/>
                      </a:lnTo>
                      <a:lnTo>
                        <a:pt x="2215" y="564"/>
                      </a:lnTo>
                      <a:lnTo>
                        <a:pt x="2293" y="413"/>
                      </a:lnTo>
                      <a:lnTo>
                        <a:pt x="2312" y="369"/>
                      </a:lnTo>
                      <a:lnTo>
                        <a:pt x="2310" y="363"/>
                      </a:lnTo>
                      <a:lnTo>
                        <a:pt x="2306" y="360"/>
                      </a:lnTo>
                      <a:lnTo>
                        <a:pt x="2290" y="384"/>
                      </a:lnTo>
                      <a:lnTo>
                        <a:pt x="2189" y="588"/>
                      </a:lnTo>
                      <a:lnTo>
                        <a:pt x="2088" y="786"/>
                      </a:lnTo>
                      <a:lnTo>
                        <a:pt x="1947" y="1074"/>
                      </a:lnTo>
                      <a:lnTo>
                        <a:pt x="1931" y="1095"/>
                      </a:lnTo>
                      <a:lnTo>
                        <a:pt x="1923" y="1096"/>
                      </a:lnTo>
                      <a:lnTo>
                        <a:pt x="1918" y="1096"/>
                      </a:lnTo>
                      <a:lnTo>
                        <a:pt x="1969" y="983"/>
                      </a:lnTo>
                      <a:lnTo>
                        <a:pt x="2070" y="778"/>
                      </a:lnTo>
                      <a:lnTo>
                        <a:pt x="2078" y="754"/>
                      </a:lnTo>
                      <a:lnTo>
                        <a:pt x="2078" y="751"/>
                      </a:lnTo>
                      <a:lnTo>
                        <a:pt x="2072" y="748"/>
                      </a:lnTo>
                      <a:lnTo>
                        <a:pt x="2061" y="763"/>
                      </a:lnTo>
                      <a:lnTo>
                        <a:pt x="1913" y="1058"/>
                      </a:lnTo>
                      <a:lnTo>
                        <a:pt x="1891" y="1103"/>
                      </a:lnTo>
                      <a:lnTo>
                        <a:pt x="1815" y="1113"/>
                      </a:lnTo>
                      <a:lnTo>
                        <a:pt x="1739" y="1122"/>
                      </a:lnTo>
                      <a:lnTo>
                        <a:pt x="1663" y="1130"/>
                      </a:lnTo>
                      <a:lnTo>
                        <a:pt x="1588" y="1134"/>
                      </a:lnTo>
                      <a:lnTo>
                        <a:pt x="1511" y="1138"/>
                      </a:lnTo>
                      <a:lnTo>
                        <a:pt x="1435" y="1140"/>
                      </a:lnTo>
                      <a:lnTo>
                        <a:pt x="1357" y="1139"/>
                      </a:lnTo>
                      <a:lnTo>
                        <a:pt x="1280" y="1136"/>
                      </a:lnTo>
                      <a:lnTo>
                        <a:pt x="1181" y="1130"/>
                      </a:lnTo>
                      <a:lnTo>
                        <a:pt x="1083" y="1120"/>
                      </a:lnTo>
                      <a:lnTo>
                        <a:pt x="985" y="1106"/>
                      </a:lnTo>
                      <a:lnTo>
                        <a:pt x="890" y="1088"/>
                      </a:lnTo>
                      <a:lnTo>
                        <a:pt x="794" y="1067"/>
                      </a:lnTo>
                      <a:lnTo>
                        <a:pt x="700" y="1041"/>
                      </a:lnTo>
                      <a:lnTo>
                        <a:pt x="609" y="1011"/>
                      </a:lnTo>
                      <a:lnTo>
                        <a:pt x="521" y="975"/>
                      </a:lnTo>
                      <a:lnTo>
                        <a:pt x="454" y="870"/>
                      </a:lnTo>
                      <a:lnTo>
                        <a:pt x="385" y="761"/>
                      </a:lnTo>
                      <a:lnTo>
                        <a:pt x="319" y="650"/>
                      </a:lnTo>
                      <a:lnTo>
                        <a:pt x="256" y="537"/>
                      </a:lnTo>
                      <a:lnTo>
                        <a:pt x="178" y="394"/>
                      </a:lnTo>
                      <a:lnTo>
                        <a:pt x="108" y="255"/>
                      </a:lnTo>
                      <a:lnTo>
                        <a:pt x="48" y="123"/>
                      </a:lnTo>
                      <a:lnTo>
                        <a:pt x="0" y="0"/>
                      </a:lnTo>
                      <a:lnTo>
                        <a:pt x="81" y="33"/>
                      </a:lnTo>
                      <a:lnTo>
                        <a:pt x="158" y="59"/>
                      </a:lnTo>
                      <a:lnTo>
                        <a:pt x="235" y="83"/>
                      </a:lnTo>
                      <a:lnTo>
                        <a:pt x="314" y="104"/>
                      </a:lnTo>
                      <a:lnTo>
                        <a:pt x="393" y="124"/>
                      </a:lnTo>
                      <a:lnTo>
                        <a:pt x="474" y="141"/>
                      </a:lnTo>
                      <a:lnTo>
                        <a:pt x="555" y="157"/>
                      </a:lnTo>
                      <a:lnTo>
                        <a:pt x="636" y="171"/>
                      </a:lnTo>
                      <a:lnTo>
                        <a:pt x="717" y="185"/>
                      </a:lnTo>
                      <a:lnTo>
                        <a:pt x="800" y="195"/>
                      </a:lnTo>
                      <a:lnTo>
                        <a:pt x="882" y="205"/>
                      </a:lnTo>
                      <a:lnTo>
                        <a:pt x="964" y="213"/>
                      </a:lnTo>
                      <a:lnTo>
                        <a:pt x="1047" y="219"/>
                      </a:lnTo>
                      <a:lnTo>
                        <a:pt x="1129" y="225"/>
                      </a:lnTo>
                      <a:lnTo>
                        <a:pt x="1210" y="228"/>
                      </a:lnTo>
                      <a:lnTo>
                        <a:pt x="1291" y="232"/>
                      </a:lnTo>
                      <a:lnTo>
                        <a:pt x="1368" y="233"/>
                      </a:lnTo>
                      <a:lnTo>
                        <a:pt x="1446" y="234"/>
                      </a:lnTo>
                      <a:lnTo>
                        <a:pt x="1522" y="234"/>
                      </a:lnTo>
                      <a:lnTo>
                        <a:pt x="1597" y="233"/>
                      </a:lnTo>
                      <a:lnTo>
                        <a:pt x="1670" y="232"/>
                      </a:lnTo>
                      <a:lnTo>
                        <a:pt x="1744" y="228"/>
                      </a:lnTo>
                      <a:lnTo>
                        <a:pt x="1815" y="226"/>
                      </a:lnTo>
                      <a:lnTo>
                        <a:pt x="1885" y="222"/>
                      </a:lnTo>
                      <a:lnTo>
                        <a:pt x="1954" y="218"/>
                      </a:lnTo>
                      <a:lnTo>
                        <a:pt x="2020" y="213"/>
                      </a:lnTo>
                      <a:lnTo>
                        <a:pt x="2085" y="208"/>
                      </a:lnTo>
                      <a:lnTo>
                        <a:pt x="2150" y="202"/>
                      </a:lnTo>
                      <a:lnTo>
                        <a:pt x="2210" y="196"/>
                      </a:lnTo>
                      <a:lnTo>
                        <a:pt x="2269" y="189"/>
                      </a:lnTo>
                      <a:lnTo>
                        <a:pt x="2326" y="184"/>
                      </a:lnTo>
                      <a:lnTo>
                        <a:pt x="2380" y="17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0" name="Freeform 154"/>
                <p:cNvSpPr>
                  <a:spLocks/>
                </p:cNvSpPr>
                <p:nvPr/>
              </p:nvSpPr>
              <p:spPr bwMode="auto">
                <a:xfrm>
                  <a:off x="5176" y="2892"/>
                  <a:ext cx="280" cy="337"/>
                </a:xfrm>
                <a:custGeom>
                  <a:avLst/>
                  <a:gdLst>
                    <a:gd name="T0" fmla="*/ 708 w 841"/>
                    <a:gd name="T1" fmla="*/ 223 h 1010"/>
                    <a:gd name="T2" fmla="*/ 646 w 841"/>
                    <a:gd name="T3" fmla="*/ 316 h 1010"/>
                    <a:gd name="T4" fmla="*/ 631 w 841"/>
                    <a:gd name="T5" fmla="*/ 342 h 1010"/>
                    <a:gd name="T6" fmla="*/ 620 w 841"/>
                    <a:gd name="T7" fmla="*/ 356 h 1010"/>
                    <a:gd name="T8" fmla="*/ 616 w 841"/>
                    <a:gd name="T9" fmla="*/ 367 h 1010"/>
                    <a:gd name="T10" fmla="*/ 494 w 841"/>
                    <a:gd name="T11" fmla="*/ 543 h 1010"/>
                    <a:gd name="T12" fmla="*/ 464 w 841"/>
                    <a:gd name="T13" fmla="*/ 588 h 1010"/>
                    <a:gd name="T14" fmla="*/ 350 w 841"/>
                    <a:gd name="T15" fmla="*/ 745 h 1010"/>
                    <a:gd name="T16" fmla="*/ 290 w 841"/>
                    <a:gd name="T17" fmla="*/ 827 h 1010"/>
                    <a:gd name="T18" fmla="*/ 194 w 841"/>
                    <a:gd name="T19" fmla="*/ 950 h 1010"/>
                    <a:gd name="T20" fmla="*/ 95 w 841"/>
                    <a:gd name="T21" fmla="*/ 986 h 1010"/>
                    <a:gd name="T22" fmla="*/ 0 w 841"/>
                    <a:gd name="T23" fmla="*/ 1010 h 1010"/>
                    <a:gd name="T24" fmla="*/ 95 w 841"/>
                    <a:gd name="T25" fmla="*/ 842 h 1010"/>
                    <a:gd name="T26" fmla="*/ 147 w 841"/>
                    <a:gd name="T27" fmla="*/ 741 h 1010"/>
                    <a:gd name="T28" fmla="*/ 205 w 841"/>
                    <a:gd name="T29" fmla="*/ 635 h 1010"/>
                    <a:gd name="T30" fmla="*/ 311 w 841"/>
                    <a:gd name="T31" fmla="*/ 431 h 1010"/>
                    <a:gd name="T32" fmla="*/ 375 w 841"/>
                    <a:gd name="T33" fmla="*/ 315 h 1010"/>
                    <a:gd name="T34" fmla="*/ 448 w 841"/>
                    <a:gd name="T35" fmla="*/ 167 h 1010"/>
                    <a:gd name="T36" fmla="*/ 487 w 841"/>
                    <a:gd name="T37" fmla="*/ 90 h 1010"/>
                    <a:gd name="T38" fmla="*/ 683 w 841"/>
                    <a:gd name="T39" fmla="*/ 52 h 1010"/>
                    <a:gd name="T40" fmla="*/ 783 w 841"/>
                    <a:gd name="T41" fmla="*/ 22 h 1010"/>
                    <a:gd name="T42" fmla="*/ 841 w 841"/>
                    <a:gd name="T43" fmla="*/ 0 h 1010"/>
                    <a:gd name="T44" fmla="*/ 787 w 841"/>
                    <a:gd name="T45" fmla="*/ 93 h 1010"/>
                    <a:gd name="T46" fmla="*/ 708 w 841"/>
                    <a:gd name="T47" fmla="*/ 223 h 10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841" h="1010">
                      <a:moveTo>
                        <a:pt x="708" y="223"/>
                      </a:moveTo>
                      <a:lnTo>
                        <a:pt x="646" y="316"/>
                      </a:lnTo>
                      <a:lnTo>
                        <a:pt x="631" y="342"/>
                      </a:lnTo>
                      <a:lnTo>
                        <a:pt x="620" y="356"/>
                      </a:lnTo>
                      <a:lnTo>
                        <a:pt x="616" y="367"/>
                      </a:lnTo>
                      <a:lnTo>
                        <a:pt x="494" y="543"/>
                      </a:lnTo>
                      <a:lnTo>
                        <a:pt x="464" y="588"/>
                      </a:lnTo>
                      <a:lnTo>
                        <a:pt x="350" y="745"/>
                      </a:lnTo>
                      <a:lnTo>
                        <a:pt x="290" y="827"/>
                      </a:lnTo>
                      <a:lnTo>
                        <a:pt x="194" y="950"/>
                      </a:lnTo>
                      <a:lnTo>
                        <a:pt x="95" y="986"/>
                      </a:lnTo>
                      <a:lnTo>
                        <a:pt x="0" y="1010"/>
                      </a:lnTo>
                      <a:lnTo>
                        <a:pt x="95" y="842"/>
                      </a:lnTo>
                      <a:lnTo>
                        <a:pt x="147" y="741"/>
                      </a:lnTo>
                      <a:lnTo>
                        <a:pt x="205" y="635"/>
                      </a:lnTo>
                      <a:lnTo>
                        <a:pt x="311" y="431"/>
                      </a:lnTo>
                      <a:lnTo>
                        <a:pt x="375" y="315"/>
                      </a:lnTo>
                      <a:lnTo>
                        <a:pt x="448" y="167"/>
                      </a:lnTo>
                      <a:lnTo>
                        <a:pt x="487" y="90"/>
                      </a:lnTo>
                      <a:lnTo>
                        <a:pt x="683" y="52"/>
                      </a:lnTo>
                      <a:lnTo>
                        <a:pt x="783" y="22"/>
                      </a:lnTo>
                      <a:lnTo>
                        <a:pt x="841" y="0"/>
                      </a:lnTo>
                      <a:lnTo>
                        <a:pt x="787" y="93"/>
                      </a:lnTo>
                      <a:lnTo>
                        <a:pt x="708" y="22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1" name="Freeform 155"/>
                <p:cNvSpPr>
                  <a:spLocks/>
                </p:cNvSpPr>
                <p:nvPr/>
              </p:nvSpPr>
              <p:spPr bwMode="auto">
                <a:xfrm>
                  <a:off x="5315" y="2905"/>
                  <a:ext cx="28" cy="16"/>
                </a:xfrm>
                <a:custGeom>
                  <a:avLst/>
                  <a:gdLst>
                    <a:gd name="T0" fmla="*/ 66 w 84"/>
                    <a:gd name="T1" fmla="*/ 37 h 48"/>
                    <a:gd name="T2" fmla="*/ 4 w 84"/>
                    <a:gd name="T3" fmla="*/ 48 h 48"/>
                    <a:gd name="T4" fmla="*/ 0 w 84"/>
                    <a:gd name="T5" fmla="*/ 48 h 48"/>
                    <a:gd name="T6" fmla="*/ 19 w 84"/>
                    <a:gd name="T7" fmla="*/ 8 h 48"/>
                    <a:gd name="T8" fmla="*/ 72 w 84"/>
                    <a:gd name="T9" fmla="*/ 0 h 48"/>
                    <a:gd name="T10" fmla="*/ 84 w 84"/>
                    <a:gd name="T11" fmla="*/ 0 h 48"/>
                    <a:gd name="T12" fmla="*/ 66 w 84"/>
                    <a:gd name="T13" fmla="*/ 37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4" h="48">
                      <a:moveTo>
                        <a:pt x="66" y="37"/>
                      </a:moveTo>
                      <a:lnTo>
                        <a:pt x="4" y="48"/>
                      </a:lnTo>
                      <a:lnTo>
                        <a:pt x="0" y="48"/>
                      </a:lnTo>
                      <a:lnTo>
                        <a:pt x="19" y="8"/>
                      </a:lnTo>
                      <a:lnTo>
                        <a:pt x="72" y="0"/>
                      </a:lnTo>
                      <a:lnTo>
                        <a:pt x="84" y="0"/>
                      </a:lnTo>
                      <a:lnTo>
                        <a:pt x="66" y="37"/>
                      </a:lnTo>
                      <a:close/>
                    </a:path>
                  </a:pathLst>
                </a:custGeom>
                <a:solidFill>
                  <a:srgbClr val="FFD2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2" name="Freeform 156"/>
                <p:cNvSpPr>
                  <a:spLocks/>
                </p:cNvSpPr>
                <p:nvPr/>
              </p:nvSpPr>
              <p:spPr bwMode="auto">
                <a:xfrm>
                  <a:off x="4691" y="3199"/>
                  <a:ext cx="449" cy="63"/>
                </a:xfrm>
                <a:custGeom>
                  <a:avLst/>
                  <a:gdLst>
                    <a:gd name="T0" fmla="*/ 1348 w 1348"/>
                    <a:gd name="T1" fmla="*/ 128 h 189"/>
                    <a:gd name="T2" fmla="*/ 1335 w 1348"/>
                    <a:gd name="T3" fmla="*/ 156 h 189"/>
                    <a:gd name="T4" fmla="*/ 1267 w 1348"/>
                    <a:gd name="T5" fmla="*/ 166 h 189"/>
                    <a:gd name="T6" fmla="*/ 1196 w 1348"/>
                    <a:gd name="T7" fmla="*/ 174 h 189"/>
                    <a:gd name="T8" fmla="*/ 1125 w 1348"/>
                    <a:gd name="T9" fmla="*/ 180 h 189"/>
                    <a:gd name="T10" fmla="*/ 1054 w 1348"/>
                    <a:gd name="T11" fmla="*/ 185 h 189"/>
                    <a:gd name="T12" fmla="*/ 979 w 1348"/>
                    <a:gd name="T13" fmla="*/ 188 h 189"/>
                    <a:gd name="T14" fmla="*/ 904 w 1348"/>
                    <a:gd name="T15" fmla="*/ 189 h 189"/>
                    <a:gd name="T16" fmla="*/ 827 w 1348"/>
                    <a:gd name="T17" fmla="*/ 188 h 189"/>
                    <a:gd name="T18" fmla="*/ 752 w 1348"/>
                    <a:gd name="T19" fmla="*/ 186 h 189"/>
                    <a:gd name="T20" fmla="*/ 655 w 1348"/>
                    <a:gd name="T21" fmla="*/ 180 h 189"/>
                    <a:gd name="T22" fmla="*/ 557 w 1348"/>
                    <a:gd name="T23" fmla="*/ 172 h 189"/>
                    <a:gd name="T24" fmla="*/ 462 w 1348"/>
                    <a:gd name="T25" fmla="*/ 158 h 189"/>
                    <a:gd name="T26" fmla="*/ 369 w 1348"/>
                    <a:gd name="T27" fmla="*/ 141 h 189"/>
                    <a:gd name="T28" fmla="*/ 277 w 1348"/>
                    <a:gd name="T29" fmla="*/ 122 h 189"/>
                    <a:gd name="T30" fmla="*/ 190 w 1348"/>
                    <a:gd name="T31" fmla="*/ 98 h 189"/>
                    <a:gd name="T32" fmla="*/ 104 w 1348"/>
                    <a:gd name="T33" fmla="*/ 70 h 189"/>
                    <a:gd name="T34" fmla="*/ 25 w 1348"/>
                    <a:gd name="T35" fmla="*/ 37 h 189"/>
                    <a:gd name="T36" fmla="*/ 0 w 1348"/>
                    <a:gd name="T37" fmla="*/ 0 h 189"/>
                    <a:gd name="T38" fmla="*/ 88 w 1348"/>
                    <a:gd name="T39" fmla="*/ 35 h 189"/>
                    <a:gd name="T40" fmla="*/ 177 w 1348"/>
                    <a:gd name="T41" fmla="*/ 64 h 189"/>
                    <a:gd name="T42" fmla="*/ 268 w 1348"/>
                    <a:gd name="T43" fmla="*/ 90 h 189"/>
                    <a:gd name="T44" fmla="*/ 362 w 1348"/>
                    <a:gd name="T45" fmla="*/ 111 h 189"/>
                    <a:gd name="T46" fmla="*/ 455 w 1348"/>
                    <a:gd name="T47" fmla="*/ 128 h 189"/>
                    <a:gd name="T48" fmla="*/ 552 w 1348"/>
                    <a:gd name="T49" fmla="*/ 141 h 189"/>
                    <a:gd name="T50" fmla="*/ 648 w 1348"/>
                    <a:gd name="T51" fmla="*/ 151 h 189"/>
                    <a:gd name="T52" fmla="*/ 744 w 1348"/>
                    <a:gd name="T53" fmla="*/ 157 h 189"/>
                    <a:gd name="T54" fmla="*/ 821 w 1348"/>
                    <a:gd name="T55" fmla="*/ 160 h 189"/>
                    <a:gd name="T56" fmla="*/ 899 w 1348"/>
                    <a:gd name="T57" fmla="*/ 161 h 189"/>
                    <a:gd name="T58" fmla="*/ 975 w 1348"/>
                    <a:gd name="T59" fmla="*/ 160 h 189"/>
                    <a:gd name="T60" fmla="*/ 1053 w 1348"/>
                    <a:gd name="T61" fmla="*/ 157 h 189"/>
                    <a:gd name="T62" fmla="*/ 1127 w 1348"/>
                    <a:gd name="T63" fmla="*/ 151 h 189"/>
                    <a:gd name="T64" fmla="*/ 1202 w 1348"/>
                    <a:gd name="T65" fmla="*/ 146 h 189"/>
                    <a:gd name="T66" fmla="*/ 1275 w 1348"/>
                    <a:gd name="T67" fmla="*/ 139 h 189"/>
                    <a:gd name="T68" fmla="*/ 1348 w 1348"/>
                    <a:gd name="T69" fmla="*/ 128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348" h="189">
                      <a:moveTo>
                        <a:pt x="1348" y="128"/>
                      </a:moveTo>
                      <a:lnTo>
                        <a:pt x="1335" y="156"/>
                      </a:lnTo>
                      <a:lnTo>
                        <a:pt x="1267" y="166"/>
                      </a:lnTo>
                      <a:lnTo>
                        <a:pt x="1196" y="174"/>
                      </a:lnTo>
                      <a:lnTo>
                        <a:pt x="1125" y="180"/>
                      </a:lnTo>
                      <a:lnTo>
                        <a:pt x="1054" y="185"/>
                      </a:lnTo>
                      <a:lnTo>
                        <a:pt x="979" y="188"/>
                      </a:lnTo>
                      <a:lnTo>
                        <a:pt x="904" y="189"/>
                      </a:lnTo>
                      <a:lnTo>
                        <a:pt x="827" y="188"/>
                      </a:lnTo>
                      <a:lnTo>
                        <a:pt x="752" y="186"/>
                      </a:lnTo>
                      <a:lnTo>
                        <a:pt x="655" y="180"/>
                      </a:lnTo>
                      <a:lnTo>
                        <a:pt x="557" y="172"/>
                      </a:lnTo>
                      <a:lnTo>
                        <a:pt x="462" y="158"/>
                      </a:lnTo>
                      <a:lnTo>
                        <a:pt x="369" y="141"/>
                      </a:lnTo>
                      <a:lnTo>
                        <a:pt x="277" y="122"/>
                      </a:lnTo>
                      <a:lnTo>
                        <a:pt x="190" y="98"/>
                      </a:lnTo>
                      <a:lnTo>
                        <a:pt x="104" y="70"/>
                      </a:lnTo>
                      <a:lnTo>
                        <a:pt x="25" y="37"/>
                      </a:lnTo>
                      <a:lnTo>
                        <a:pt x="0" y="0"/>
                      </a:lnTo>
                      <a:lnTo>
                        <a:pt x="88" y="35"/>
                      </a:lnTo>
                      <a:lnTo>
                        <a:pt x="177" y="64"/>
                      </a:lnTo>
                      <a:lnTo>
                        <a:pt x="268" y="90"/>
                      </a:lnTo>
                      <a:lnTo>
                        <a:pt x="362" y="111"/>
                      </a:lnTo>
                      <a:lnTo>
                        <a:pt x="455" y="128"/>
                      </a:lnTo>
                      <a:lnTo>
                        <a:pt x="552" y="141"/>
                      </a:lnTo>
                      <a:lnTo>
                        <a:pt x="648" y="151"/>
                      </a:lnTo>
                      <a:lnTo>
                        <a:pt x="744" y="157"/>
                      </a:lnTo>
                      <a:lnTo>
                        <a:pt x="821" y="160"/>
                      </a:lnTo>
                      <a:lnTo>
                        <a:pt x="899" y="161"/>
                      </a:lnTo>
                      <a:lnTo>
                        <a:pt x="975" y="160"/>
                      </a:lnTo>
                      <a:lnTo>
                        <a:pt x="1053" y="157"/>
                      </a:lnTo>
                      <a:lnTo>
                        <a:pt x="1127" y="151"/>
                      </a:lnTo>
                      <a:lnTo>
                        <a:pt x="1202" y="146"/>
                      </a:lnTo>
                      <a:lnTo>
                        <a:pt x="1275" y="139"/>
                      </a:lnTo>
                      <a:lnTo>
                        <a:pt x="1348" y="128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3" name="Freeform 157"/>
                <p:cNvSpPr>
                  <a:spLocks/>
                </p:cNvSpPr>
                <p:nvPr/>
              </p:nvSpPr>
              <p:spPr bwMode="auto">
                <a:xfrm>
                  <a:off x="5166" y="3217"/>
                  <a:ext cx="67" cy="29"/>
                </a:xfrm>
                <a:custGeom>
                  <a:avLst/>
                  <a:gdLst>
                    <a:gd name="T0" fmla="*/ 179 w 202"/>
                    <a:gd name="T1" fmla="*/ 31 h 86"/>
                    <a:gd name="T2" fmla="*/ 130 w 202"/>
                    <a:gd name="T3" fmla="*/ 52 h 86"/>
                    <a:gd name="T4" fmla="*/ 55 w 202"/>
                    <a:gd name="T5" fmla="*/ 76 h 86"/>
                    <a:gd name="T6" fmla="*/ 0 w 202"/>
                    <a:gd name="T7" fmla="*/ 86 h 86"/>
                    <a:gd name="T8" fmla="*/ 21 w 202"/>
                    <a:gd name="T9" fmla="*/ 53 h 86"/>
                    <a:gd name="T10" fmla="*/ 174 w 202"/>
                    <a:gd name="T11" fmla="*/ 11 h 86"/>
                    <a:gd name="T12" fmla="*/ 202 w 202"/>
                    <a:gd name="T13" fmla="*/ 0 h 86"/>
                    <a:gd name="T14" fmla="*/ 202 w 202"/>
                    <a:gd name="T15" fmla="*/ 4 h 86"/>
                    <a:gd name="T16" fmla="*/ 179 w 202"/>
                    <a:gd name="T17" fmla="*/ 3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86">
                      <a:moveTo>
                        <a:pt x="179" y="31"/>
                      </a:moveTo>
                      <a:lnTo>
                        <a:pt x="130" y="52"/>
                      </a:lnTo>
                      <a:lnTo>
                        <a:pt x="55" y="76"/>
                      </a:lnTo>
                      <a:lnTo>
                        <a:pt x="0" y="86"/>
                      </a:lnTo>
                      <a:lnTo>
                        <a:pt x="21" y="53"/>
                      </a:lnTo>
                      <a:lnTo>
                        <a:pt x="174" y="11"/>
                      </a:lnTo>
                      <a:lnTo>
                        <a:pt x="202" y="0"/>
                      </a:lnTo>
                      <a:lnTo>
                        <a:pt x="202" y="4"/>
                      </a:lnTo>
                      <a:lnTo>
                        <a:pt x="179" y="31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4" name="Freeform 158"/>
                <p:cNvSpPr>
                  <a:spLocks/>
                </p:cNvSpPr>
                <p:nvPr/>
              </p:nvSpPr>
              <p:spPr bwMode="auto">
                <a:xfrm>
                  <a:off x="4705" y="3220"/>
                  <a:ext cx="453" cy="100"/>
                </a:xfrm>
                <a:custGeom>
                  <a:avLst/>
                  <a:gdLst>
                    <a:gd name="T0" fmla="*/ 1282 w 1357"/>
                    <a:gd name="T1" fmla="*/ 110 h 300"/>
                    <a:gd name="T2" fmla="*/ 1218 w 1357"/>
                    <a:gd name="T3" fmla="*/ 236 h 300"/>
                    <a:gd name="T4" fmla="*/ 1218 w 1357"/>
                    <a:gd name="T5" fmla="*/ 240 h 300"/>
                    <a:gd name="T6" fmla="*/ 1222 w 1357"/>
                    <a:gd name="T7" fmla="*/ 243 h 300"/>
                    <a:gd name="T8" fmla="*/ 1242 w 1357"/>
                    <a:gd name="T9" fmla="*/ 235 h 300"/>
                    <a:gd name="T10" fmla="*/ 1259 w 1357"/>
                    <a:gd name="T11" fmla="*/ 215 h 300"/>
                    <a:gd name="T12" fmla="*/ 1296 w 1357"/>
                    <a:gd name="T13" fmla="*/ 143 h 300"/>
                    <a:gd name="T14" fmla="*/ 1313 w 1357"/>
                    <a:gd name="T15" fmla="*/ 106 h 300"/>
                    <a:gd name="T16" fmla="*/ 1323 w 1357"/>
                    <a:gd name="T17" fmla="*/ 103 h 300"/>
                    <a:gd name="T18" fmla="*/ 1327 w 1357"/>
                    <a:gd name="T19" fmla="*/ 103 h 300"/>
                    <a:gd name="T20" fmla="*/ 1311 w 1357"/>
                    <a:gd name="T21" fmla="*/ 142 h 300"/>
                    <a:gd name="T22" fmla="*/ 1311 w 1357"/>
                    <a:gd name="T23" fmla="*/ 144 h 300"/>
                    <a:gd name="T24" fmla="*/ 1313 w 1357"/>
                    <a:gd name="T25" fmla="*/ 145 h 300"/>
                    <a:gd name="T26" fmla="*/ 1324 w 1357"/>
                    <a:gd name="T27" fmla="*/ 140 h 300"/>
                    <a:gd name="T28" fmla="*/ 1351 w 1357"/>
                    <a:gd name="T29" fmla="*/ 99 h 300"/>
                    <a:gd name="T30" fmla="*/ 1357 w 1357"/>
                    <a:gd name="T31" fmla="*/ 97 h 300"/>
                    <a:gd name="T32" fmla="*/ 1268 w 1357"/>
                    <a:gd name="T33" fmla="*/ 242 h 300"/>
                    <a:gd name="T34" fmla="*/ 1249 w 1357"/>
                    <a:gd name="T35" fmla="*/ 260 h 300"/>
                    <a:gd name="T36" fmla="*/ 1183 w 1357"/>
                    <a:gd name="T37" fmla="*/ 272 h 300"/>
                    <a:gd name="T38" fmla="*/ 1118 w 1357"/>
                    <a:gd name="T39" fmla="*/ 281 h 300"/>
                    <a:gd name="T40" fmla="*/ 1051 w 1357"/>
                    <a:gd name="T41" fmla="*/ 289 h 300"/>
                    <a:gd name="T42" fmla="*/ 986 w 1357"/>
                    <a:gd name="T43" fmla="*/ 293 h 300"/>
                    <a:gd name="T44" fmla="*/ 920 w 1357"/>
                    <a:gd name="T45" fmla="*/ 299 h 300"/>
                    <a:gd name="T46" fmla="*/ 854 w 1357"/>
                    <a:gd name="T47" fmla="*/ 300 h 300"/>
                    <a:gd name="T48" fmla="*/ 787 w 1357"/>
                    <a:gd name="T49" fmla="*/ 300 h 300"/>
                    <a:gd name="T50" fmla="*/ 722 w 1357"/>
                    <a:gd name="T51" fmla="*/ 299 h 300"/>
                    <a:gd name="T52" fmla="*/ 651 w 1357"/>
                    <a:gd name="T53" fmla="*/ 296 h 300"/>
                    <a:gd name="T54" fmla="*/ 581 w 1357"/>
                    <a:gd name="T55" fmla="*/ 289 h 300"/>
                    <a:gd name="T56" fmla="*/ 510 w 1357"/>
                    <a:gd name="T57" fmla="*/ 280 h 300"/>
                    <a:gd name="T58" fmla="*/ 440 w 1357"/>
                    <a:gd name="T59" fmla="*/ 269 h 300"/>
                    <a:gd name="T60" fmla="*/ 371 w 1357"/>
                    <a:gd name="T61" fmla="*/ 255 h 300"/>
                    <a:gd name="T62" fmla="*/ 303 w 1357"/>
                    <a:gd name="T63" fmla="*/ 240 h 300"/>
                    <a:gd name="T64" fmla="*/ 233 w 1357"/>
                    <a:gd name="T65" fmla="*/ 221 h 300"/>
                    <a:gd name="T66" fmla="*/ 165 w 1357"/>
                    <a:gd name="T67" fmla="*/ 198 h 300"/>
                    <a:gd name="T68" fmla="*/ 100 w 1357"/>
                    <a:gd name="T69" fmla="*/ 133 h 300"/>
                    <a:gd name="T70" fmla="*/ 0 w 1357"/>
                    <a:gd name="T71" fmla="*/ 0 h 300"/>
                    <a:gd name="T72" fmla="*/ 83 w 1357"/>
                    <a:gd name="T73" fmla="*/ 32 h 300"/>
                    <a:gd name="T74" fmla="*/ 167 w 1357"/>
                    <a:gd name="T75" fmla="*/ 59 h 300"/>
                    <a:gd name="T76" fmla="*/ 252 w 1357"/>
                    <a:gd name="T77" fmla="*/ 83 h 300"/>
                    <a:gd name="T78" fmla="*/ 340 w 1357"/>
                    <a:gd name="T79" fmla="*/ 102 h 300"/>
                    <a:gd name="T80" fmla="*/ 427 w 1357"/>
                    <a:gd name="T81" fmla="*/ 117 h 300"/>
                    <a:gd name="T82" fmla="*/ 516 w 1357"/>
                    <a:gd name="T83" fmla="*/ 127 h 300"/>
                    <a:gd name="T84" fmla="*/ 604 w 1357"/>
                    <a:gd name="T85" fmla="*/ 138 h 300"/>
                    <a:gd name="T86" fmla="*/ 694 w 1357"/>
                    <a:gd name="T87" fmla="*/ 141 h 300"/>
                    <a:gd name="T88" fmla="*/ 768 w 1357"/>
                    <a:gd name="T89" fmla="*/ 143 h 300"/>
                    <a:gd name="T90" fmla="*/ 842 w 1357"/>
                    <a:gd name="T91" fmla="*/ 143 h 300"/>
                    <a:gd name="T92" fmla="*/ 916 w 1357"/>
                    <a:gd name="T93" fmla="*/ 141 h 300"/>
                    <a:gd name="T94" fmla="*/ 991 w 1357"/>
                    <a:gd name="T95" fmla="*/ 138 h 300"/>
                    <a:gd name="T96" fmla="*/ 1063 w 1357"/>
                    <a:gd name="T97" fmla="*/ 133 h 300"/>
                    <a:gd name="T98" fmla="*/ 1137 w 1357"/>
                    <a:gd name="T99" fmla="*/ 126 h 300"/>
                    <a:gd name="T100" fmla="*/ 1208 w 1357"/>
                    <a:gd name="T101" fmla="*/ 118 h 300"/>
                    <a:gd name="T102" fmla="*/ 1282 w 1357"/>
                    <a:gd name="T103" fmla="*/ 110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57" h="300">
                      <a:moveTo>
                        <a:pt x="1282" y="110"/>
                      </a:moveTo>
                      <a:lnTo>
                        <a:pt x="1218" y="236"/>
                      </a:lnTo>
                      <a:lnTo>
                        <a:pt x="1218" y="240"/>
                      </a:lnTo>
                      <a:lnTo>
                        <a:pt x="1222" y="243"/>
                      </a:lnTo>
                      <a:lnTo>
                        <a:pt x="1242" y="235"/>
                      </a:lnTo>
                      <a:lnTo>
                        <a:pt x="1259" y="215"/>
                      </a:lnTo>
                      <a:lnTo>
                        <a:pt x="1296" y="143"/>
                      </a:lnTo>
                      <a:lnTo>
                        <a:pt x="1313" y="106"/>
                      </a:lnTo>
                      <a:lnTo>
                        <a:pt x="1323" y="103"/>
                      </a:lnTo>
                      <a:lnTo>
                        <a:pt x="1327" y="103"/>
                      </a:lnTo>
                      <a:lnTo>
                        <a:pt x="1311" y="142"/>
                      </a:lnTo>
                      <a:lnTo>
                        <a:pt x="1311" y="144"/>
                      </a:lnTo>
                      <a:lnTo>
                        <a:pt x="1313" y="145"/>
                      </a:lnTo>
                      <a:lnTo>
                        <a:pt x="1324" y="140"/>
                      </a:lnTo>
                      <a:lnTo>
                        <a:pt x="1351" y="99"/>
                      </a:lnTo>
                      <a:lnTo>
                        <a:pt x="1357" y="97"/>
                      </a:lnTo>
                      <a:lnTo>
                        <a:pt x="1268" y="242"/>
                      </a:lnTo>
                      <a:lnTo>
                        <a:pt x="1249" y="260"/>
                      </a:lnTo>
                      <a:lnTo>
                        <a:pt x="1183" y="272"/>
                      </a:lnTo>
                      <a:lnTo>
                        <a:pt x="1118" y="281"/>
                      </a:lnTo>
                      <a:lnTo>
                        <a:pt x="1051" y="289"/>
                      </a:lnTo>
                      <a:lnTo>
                        <a:pt x="986" y="293"/>
                      </a:lnTo>
                      <a:lnTo>
                        <a:pt x="920" y="299"/>
                      </a:lnTo>
                      <a:lnTo>
                        <a:pt x="854" y="300"/>
                      </a:lnTo>
                      <a:lnTo>
                        <a:pt x="787" y="300"/>
                      </a:lnTo>
                      <a:lnTo>
                        <a:pt x="722" y="299"/>
                      </a:lnTo>
                      <a:lnTo>
                        <a:pt x="651" y="296"/>
                      </a:lnTo>
                      <a:lnTo>
                        <a:pt x="581" y="289"/>
                      </a:lnTo>
                      <a:lnTo>
                        <a:pt x="510" y="280"/>
                      </a:lnTo>
                      <a:lnTo>
                        <a:pt x="440" y="269"/>
                      </a:lnTo>
                      <a:lnTo>
                        <a:pt x="371" y="255"/>
                      </a:lnTo>
                      <a:lnTo>
                        <a:pt x="303" y="240"/>
                      </a:lnTo>
                      <a:lnTo>
                        <a:pt x="233" y="221"/>
                      </a:lnTo>
                      <a:lnTo>
                        <a:pt x="165" y="198"/>
                      </a:lnTo>
                      <a:lnTo>
                        <a:pt x="100" y="133"/>
                      </a:lnTo>
                      <a:lnTo>
                        <a:pt x="0" y="0"/>
                      </a:lnTo>
                      <a:lnTo>
                        <a:pt x="83" y="32"/>
                      </a:lnTo>
                      <a:lnTo>
                        <a:pt x="167" y="59"/>
                      </a:lnTo>
                      <a:lnTo>
                        <a:pt x="252" y="83"/>
                      </a:lnTo>
                      <a:lnTo>
                        <a:pt x="340" y="102"/>
                      </a:lnTo>
                      <a:lnTo>
                        <a:pt x="427" y="117"/>
                      </a:lnTo>
                      <a:lnTo>
                        <a:pt x="516" y="127"/>
                      </a:lnTo>
                      <a:lnTo>
                        <a:pt x="604" y="138"/>
                      </a:lnTo>
                      <a:lnTo>
                        <a:pt x="694" y="141"/>
                      </a:lnTo>
                      <a:lnTo>
                        <a:pt x="768" y="143"/>
                      </a:lnTo>
                      <a:lnTo>
                        <a:pt x="842" y="143"/>
                      </a:lnTo>
                      <a:lnTo>
                        <a:pt x="916" y="141"/>
                      </a:lnTo>
                      <a:lnTo>
                        <a:pt x="991" y="138"/>
                      </a:lnTo>
                      <a:lnTo>
                        <a:pt x="1063" y="133"/>
                      </a:lnTo>
                      <a:lnTo>
                        <a:pt x="1137" y="126"/>
                      </a:lnTo>
                      <a:lnTo>
                        <a:pt x="1208" y="118"/>
                      </a:lnTo>
                      <a:lnTo>
                        <a:pt x="1282" y="11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5" name="Freeform 159"/>
                <p:cNvSpPr>
                  <a:spLocks/>
                </p:cNvSpPr>
                <p:nvPr/>
              </p:nvSpPr>
              <p:spPr bwMode="auto">
                <a:xfrm>
                  <a:off x="5131" y="3234"/>
                  <a:ext cx="90" cy="70"/>
                </a:xfrm>
                <a:custGeom>
                  <a:avLst/>
                  <a:gdLst>
                    <a:gd name="T0" fmla="*/ 262 w 271"/>
                    <a:gd name="T1" fmla="*/ 12 h 210"/>
                    <a:gd name="T2" fmla="*/ 191 w 271"/>
                    <a:gd name="T3" fmla="*/ 97 h 210"/>
                    <a:gd name="T4" fmla="*/ 177 w 271"/>
                    <a:gd name="T5" fmla="*/ 110 h 210"/>
                    <a:gd name="T6" fmla="*/ 118 w 271"/>
                    <a:gd name="T7" fmla="*/ 164 h 210"/>
                    <a:gd name="T8" fmla="*/ 57 w 271"/>
                    <a:gd name="T9" fmla="*/ 192 h 210"/>
                    <a:gd name="T10" fmla="*/ 0 w 271"/>
                    <a:gd name="T11" fmla="*/ 210 h 210"/>
                    <a:gd name="T12" fmla="*/ 81 w 271"/>
                    <a:gd name="T13" fmla="*/ 79 h 210"/>
                    <a:gd name="T14" fmla="*/ 95 w 271"/>
                    <a:gd name="T15" fmla="*/ 54 h 210"/>
                    <a:gd name="T16" fmla="*/ 107 w 271"/>
                    <a:gd name="T17" fmla="*/ 49 h 210"/>
                    <a:gd name="T18" fmla="*/ 216 w 271"/>
                    <a:gd name="T19" fmla="*/ 19 h 210"/>
                    <a:gd name="T20" fmla="*/ 268 w 271"/>
                    <a:gd name="T21" fmla="*/ 0 h 210"/>
                    <a:gd name="T22" fmla="*/ 271 w 271"/>
                    <a:gd name="T23" fmla="*/ 0 h 210"/>
                    <a:gd name="T24" fmla="*/ 262 w 271"/>
                    <a:gd name="T25" fmla="*/ 12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1" h="210">
                      <a:moveTo>
                        <a:pt x="262" y="12"/>
                      </a:moveTo>
                      <a:lnTo>
                        <a:pt x="191" y="97"/>
                      </a:lnTo>
                      <a:lnTo>
                        <a:pt x="177" y="110"/>
                      </a:lnTo>
                      <a:lnTo>
                        <a:pt x="118" y="164"/>
                      </a:lnTo>
                      <a:lnTo>
                        <a:pt x="57" y="192"/>
                      </a:lnTo>
                      <a:lnTo>
                        <a:pt x="0" y="210"/>
                      </a:lnTo>
                      <a:lnTo>
                        <a:pt x="81" y="79"/>
                      </a:lnTo>
                      <a:lnTo>
                        <a:pt x="95" y="54"/>
                      </a:lnTo>
                      <a:lnTo>
                        <a:pt x="107" y="49"/>
                      </a:lnTo>
                      <a:lnTo>
                        <a:pt x="216" y="19"/>
                      </a:lnTo>
                      <a:lnTo>
                        <a:pt x="268" y="0"/>
                      </a:lnTo>
                      <a:lnTo>
                        <a:pt x="271" y="0"/>
                      </a:lnTo>
                      <a:lnTo>
                        <a:pt x="262" y="1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6" name="Freeform 160"/>
                <p:cNvSpPr>
                  <a:spLocks/>
                </p:cNvSpPr>
                <p:nvPr/>
              </p:nvSpPr>
              <p:spPr bwMode="auto">
                <a:xfrm>
                  <a:off x="5159" y="3237"/>
                  <a:ext cx="8" cy="11"/>
                </a:xfrm>
                <a:custGeom>
                  <a:avLst/>
                  <a:gdLst>
                    <a:gd name="T0" fmla="*/ 5 w 23"/>
                    <a:gd name="T1" fmla="*/ 32 h 33"/>
                    <a:gd name="T2" fmla="*/ 3 w 23"/>
                    <a:gd name="T3" fmla="*/ 33 h 33"/>
                    <a:gd name="T4" fmla="*/ 0 w 23"/>
                    <a:gd name="T5" fmla="*/ 33 h 33"/>
                    <a:gd name="T6" fmla="*/ 19 w 23"/>
                    <a:gd name="T7" fmla="*/ 0 h 33"/>
                    <a:gd name="T8" fmla="*/ 23 w 23"/>
                    <a:gd name="T9" fmla="*/ 0 h 33"/>
                    <a:gd name="T10" fmla="*/ 5 w 23"/>
                    <a:gd name="T11" fmla="*/ 3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5" y="32"/>
                      </a:moveTo>
                      <a:lnTo>
                        <a:pt x="3" y="33"/>
                      </a:lnTo>
                      <a:lnTo>
                        <a:pt x="0" y="33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5" y="32"/>
                      </a:lnTo>
                      <a:close/>
                    </a:path>
                  </a:pathLst>
                </a:custGeom>
                <a:solidFill>
                  <a:srgbClr val="FFD2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77" name="Freeform 161"/>
                <p:cNvSpPr>
                  <a:spLocks/>
                </p:cNvSpPr>
                <p:nvPr/>
              </p:nvSpPr>
              <p:spPr bwMode="auto">
                <a:xfrm>
                  <a:off x="5146" y="3239"/>
                  <a:ext cx="8" cy="11"/>
                </a:xfrm>
                <a:custGeom>
                  <a:avLst/>
                  <a:gdLst>
                    <a:gd name="T0" fmla="*/ 10 w 24"/>
                    <a:gd name="T1" fmla="*/ 31 h 34"/>
                    <a:gd name="T2" fmla="*/ 0 w 24"/>
                    <a:gd name="T3" fmla="*/ 34 h 34"/>
                    <a:gd name="T4" fmla="*/ 12 w 24"/>
                    <a:gd name="T5" fmla="*/ 3 h 34"/>
                    <a:gd name="T6" fmla="*/ 20 w 24"/>
                    <a:gd name="T7" fmla="*/ 0 h 34"/>
                    <a:gd name="T8" fmla="*/ 24 w 24"/>
                    <a:gd name="T9" fmla="*/ 0 h 34"/>
                    <a:gd name="T10" fmla="*/ 10 w 24"/>
                    <a:gd name="T11" fmla="*/ 31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34">
                      <a:moveTo>
                        <a:pt x="10" y="31"/>
                      </a:moveTo>
                      <a:lnTo>
                        <a:pt x="0" y="34"/>
                      </a:lnTo>
                      <a:lnTo>
                        <a:pt x="12" y="3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10" y="31"/>
                      </a:lnTo>
                      <a:close/>
                    </a:path>
                  </a:pathLst>
                </a:custGeom>
                <a:solidFill>
                  <a:srgbClr val="FFD2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60578" name="Picture 162" descr="SPOO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773629">
                <a:off x="4709" y="2506"/>
                <a:ext cx="1136" cy="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0579" name="WordArt 163"/>
            <p:cNvSpPr>
              <a:spLocks noChangeArrowheads="1" noChangeShapeType="1" noTextEdit="1"/>
            </p:cNvSpPr>
            <p:nvPr/>
          </p:nvSpPr>
          <p:spPr bwMode="auto">
            <a:xfrm rot="5400000">
              <a:off x="4468" y="2974"/>
              <a:ext cx="272" cy="453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 fontAlgn="auto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m</a:t>
              </a:r>
              <a:endPara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60580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4195" y="1024"/>
              <a:ext cx="1180" cy="3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chemeClr val="hlink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1000г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6513" y="115888"/>
            <a:ext cx="9145588" cy="1023937"/>
          </a:xfrm>
        </p:spPr>
        <p:txBody>
          <a:bodyPr/>
          <a:lstStyle/>
          <a:p>
            <a:r>
              <a:rPr lang="ru-RU" altLang="ru-RU" sz="3600">
                <a:solidFill>
                  <a:schemeClr val="hlink"/>
                </a:solidFill>
              </a:rPr>
              <a:t>Растворимость веществ зависит от следующих факторов: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-36513" y="1628775"/>
            <a:ext cx="7777163" cy="1223963"/>
          </a:xfrm>
          <a:solidFill>
            <a:schemeClr val="tx2"/>
          </a:solidFill>
        </p:spPr>
        <p:txBody>
          <a:bodyPr/>
          <a:lstStyle/>
          <a:p>
            <a:pPr marL="609600" indent="-609600">
              <a:buClr>
                <a:schemeClr val="bg1"/>
              </a:buClr>
              <a:buFont typeface="Wingdings" pitchFamily="2" charset="2"/>
              <a:buAutoNum type="arabicPeriod"/>
            </a:pPr>
            <a:r>
              <a:rPr lang="ru-RU" altLang="ru-RU" b="1">
                <a:solidFill>
                  <a:schemeClr val="bg2"/>
                </a:solidFill>
                <a:effectLst/>
                <a:latin typeface="Times New Roman" pitchFamily="18" charset="0"/>
              </a:rPr>
              <a:t>от природы растворенного вещества и природы растворителя. </a:t>
            </a:r>
          </a:p>
        </p:txBody>
      </p:sp>
      <p:sp>
        <p:nvSpPr>
          <p:cNvPr id="61444" name="Rectangle 4"/>
          <p:cNvSpPr>
            <a:spLocks noRot="1" noChangeArrowheads="1"/>
          </p:cNvSpPr>
          <p:nvPr/>
        </p:nvSpPr>
        <p:spPr bwMode="auto">
          <a:xfrm>
            <a:off x="-36513" y="4005263"/>
            <a:ext cx="7704138" cy="129698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marL="1338263" indent="-5334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marL="1974850" indent="-4572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marL="2535238" indent="-381000" algn="l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marL="3095625" indent="-3810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3552825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4010025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4467225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4924425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buClr>
                <a:schemeClr val="bg1"/>
              </a:buClr>
              <a:buFont typeface="Wingdings" pitchFamily="2" charset="2"/>
              <a:buAutoNum type="arabicPeriod" startAt="2"/>
            </a:pPr>
            <a:r>
              <a:rPr lang="ru-RU" altLang="ru-RU" b="1">
                <a:solidFill>
                  <a:schemeClr val="bg2"/>
                </a:solidFill>
                <a:effectLst/>
                <a:latin typeface="Times New Roman" pitchFamily="18" charset="0"/>
              </a:rPr>
              <a:t>от температуры и от давления (для растворимости газов).</a:t>
            </a:r>
          </a:p>
        </p:txBody>
      </p:sp>
      <p:sp>
        <p:nvSpPr>
          <p:cNvPr id="61445" name="Oval 5" descr="Water"/>
          <p:cNvSpPr>
            <a:spLocks noChangeArrowheads="1"/>
          </p:cNvSpPr>
          <p:nvPr/>
        </p:nvSpPr>
        <p:spPr bwMode="auto">
          <a:xfrm>
            <a:off x="7451725" y="620713"/>
            <a:ext cx="2665413" cy="259397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Oval 6" descr="18309"/>
          <p:cNvSpPr>
            <a:spLocks noChangeArrowheads="1"/>
          </p:cNvSpPr>
          <p:nvPr/>
        </p:nvSpPr>
        <p:spPr bwMode="auto">
          <a:xfrm>
            <a:off x="7308850" y="3644900"/>
            <a:ext cx="2378075" cy="230346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Oval 7" descr="2"/>
          <p:cNvSpPr>
            <a:spLocks noChangeArrowheads="1"/>
          </p:cNvSpPr>
          <p:nvPr/>
        </p:nvSpPr>
        <p:spPr bwMode="auto">
          <a:xfrm>
            <a:off x="5435600" y="4554538"/>
            <a:ext cx="2378075" cy="230346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Oval 8" descr="salt"/>
          <p:cNvSpPr>
            <a:spLocks noChangeArrowheads="1"/>
          </p:cNvSpPr>
          <p:nvPr/>
        </p:nvSpPr>
        <p:spPr bwMode="auto">
          <a:xfrm>
            <a:off x="6516688" y="2205038"/>
            <a:ext cx="1727200" cy="165576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nimBg="1"/>
      <p:bldP spid="61444" grpId="0" animBg="1"/>
      <p:bldP spid="61445" grpId="0" animBg="1"/>
      <p:bldP spid="61446" grpId="0" animBg="1"/>
      <p:bldP spid="61447" grpId="0" animBg="1"/>
      <p:bldP spid="614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41313"/>
            <a:ext cx="5651500" cy="1431925"/>
          </a:xfrm>
          <a:solidFill>
            <a:schemeClr val="tx1"/>
          </a:solidFill>
        </p:spPr>
        <p:txBody>
          <a:bodyPr/>
          <a:lstStyle/>
          <a:p>
            <a:r>
              <a:rPr lang="ru-RU" altLang="ru-RU" sz="3200">
                <a:solidFill>
                  <a:srgbClr val="003366"/>
                </a:solidFill>
                <a:effectLst/>
              </a:rPr>
              <a:t>Влияние полярности на растворимость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038" y="2046288"/>
            <a:ext cx="4454525" cy="4191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sz="2800"/>
              <a:t>Полярные вещества (НСl, NaCl) лучше растворяются в полярных растворителях (вода).</a:t>
            </a:r>
          </a:p>
          <a:p>
            <a:pPr>
              <a:spcBef>
                <a:spcPct val="50000"/>
              </a:spcBef>
            </a:pPr>
            <a:r>
              <a:rPr lang="be-BY" altLang="ru-RU" sz="2800"/>
              <a:t>Н</a:t>
            </a:r>
            <a:r>
              <a:rPr lang="ru-RU" altLang="ru-RU" sz="2800"/>
              <a:t>еполярные вещества лучше растворяются в неполярных или малополярных растворителях.</a:t>
            </a:r>
          </a:p>
        </p:txBody>
      </p:sp>
      <p:pic>
        <p:nvPicPr>
          <p:cNvPr id="62468" name="nac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3851275" cy="24479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4SilindirliMotorKesiti.mpe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3357563"/>
            <a:ext cx="3851275" cy="2874962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29238" y="2708275"/>
            <a:ext cx="3348037" cy="4572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3366"/>
                </a:solidFill>
              </a:rPr>
              <a:t>Пример: соль и вода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292725" y="6356350"/>
            <a:ext cx="3348038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3366"/>
                </a:solidFill>
              </a:rPr>
              <a:t>Пример: СО и бензин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42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320" fill="hold"/>
                                        <p:tgtEl>
                                          <p:spTgt spid="62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emical-reaction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2"/>
          <a:stretch>
            <a:fillRect/>
          </a:stretch>
        </p:blipFill>
        <p:spPr bwMode="auto">
          <a:xfrm>
            <a:off x="3648075" y="692150"/>
            <a:ext cx="18478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-28575"/>
            <a:ext cx="9144000" cy="649288"/>
          </a:xfrm>
          <a:solidFill>
            <a:srgbClr val="000066"/>
          </a:solidFill>
        </p:spPr>
        <p:txBody>
          <a:bodyPr/>
          <a:lstStyle/>
          <a:p>
            <a:pPr algn="ctr"/>
            <a:r>
              <a:rPr lang="ru-RU" altLang="ru-RU" sz="3600">
                <a:solidFill>
                  <a:schemeClr val="tx1"/>
                </a:solidFill>
              </a:rPr>
              <a:t>Компоненты растворов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627313" y="1916113"/>
            <a:ext cx="3744912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Раствор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95288" y="3284538"/>
            <a:ext cx="3527425" cy="9239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растворитель</a:t>
            </a:r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932363" y="3429000"/>
            <a:ext cx="385127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82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растворенное</a:t>
            </a:r>
          </a:p>
          <a:p>
            <a:pPr algn="ctr"/>
            <a:r>
              <a:rPr lang="ru-RU" sz="3600" b="1" kern="1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вещество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1331913" y="2349500"/>
            <a:ext cx="1223962" cy="8636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516688" y="2420938"/>
            <a:ext cx="1079500" cy="1008062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1" name="Picture 9" descr="dp013-2012-glass_of_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2803525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lue-vitri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941888"/>
            <a:ext cx="259397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8152"/>
          <p:cNvPicPr>
            <a:picLocks noChangeAspect="1" noChangeArrowheads="1"/>
          </p:cNvPicPr>
          <p:nvPr/>
        </p:nvPicPr>
        <p:blipFill>
          <a:blip r:embed="rId2">
            <a:lum bright="3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79475"/>
          </a:xfrm>
          <a:solidFill>
            <a:srgbClr val="FFCC99"/>
          </a:solidFill>
        </p:spPr>
        <p:txBody>
          <a:bodyPr/>
          <a:lstStyle/>
          <a:p>
            <a:r>
              <a:rPr lang="ru-RU" altLang="ru-RU" sz="3200" b="0">
                <a:solidFill>
                  <a:srgbClr val="003366"/>
                </a:solidFill>
                <a:effectLst/>
              </a:rPr>
              <a:t>Пример: растворимость витаминов</a:t>
            </a:r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6513" y="2420938"/>
            <a:ext cx="5148263" cy="45069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Тиамин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В</a:t>
            </a:r>
            <a:r>
              <a:rPr lang="ru-RU" altLang="ru-RU" sz="3600" b="1" baseline="-25000">
                <a:solidFill>
                  <a:srgbClr val="003366"/>
                </a:solidFill>
                <a:effectLst/>
              </a:rPr>
              <a:t>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Пиридоксин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В</a:t>
            </a:r>
            <a:r>
              <a:rPr lang="ru-RU" altLang="ru-RU" sz="3600" b="1" baseline="-25000">
                <a:solidFill>
                  <a:srgbClr val="003366"/>
                </a:solidFill>
                <a:effectLst/>
              </a:rPr>
              <a:t>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Рибофлавин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В</a:t>
            </a:r>
            <a:r>
              <a:rPr lang="ru-RU" altLang="ru-RU" sz="3600" b="1" baseline="-25000">
                <a:solidFill>
                  <a:srgbClr val="003366"/>
                </a:solidFill>
                <a:effectLst/>
              </a:rPr>
              <a:t>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Цианокобаламин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В</a:t>
            </a:r>
            <a:r>
              <a:rPr lang="ru-RU" altLang="ru-RU" sz="3600" b="1" baseline="-25000">
                <a:solidFill>
                  <a:srgbClr val="003366"/>
                </a:solidFill>
                <a:effectLst/>
              </a:rPr>
              <a:t>12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Аскорбиновая кислота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Никотиновая кислота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Фолиевая кислота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Биотин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>
              <a:solidFill>
                <a:srgbClr val="003366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>
              <a:solidFill>
                <a:srgbClr val="003366"/>
              </a:solidFill>
              <a:effectLst/>
            </a:endParaRP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804025" y="3933825"/>
            <a:ext cx="2665413" cy="2590800"/>
          </a:xfrm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Ретинол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А</a:t>
            </a: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Витамин </a:t>
            </a:r>
            <a:r>
              <a:rPr lang="en-US" altLang="ru-RU" sz="3600" b="1">
                <a:solidFill>
                  <a:srgbClr val="003366"/>
                </a:solidFill>
                <a:effectLst/>
              </a:rPr>
              <a:t>D</a:t>
            </a:r>
            <a:r>
              <a:rPr lang="en-US" altLang="ru-RU" sz="3600" b="1" baseline="-25000">
                <a:solidFill>
                  <a:srgbClr val="003366"/>
                </a:solidFill>
                <a:effectLst/>
              </a:rPr>
              <a:t>3</a:t>
            </a: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Витамин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Е</a:t>
            </a:r>
          </a:p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>
                <a:solidFill>
                  <a:srgbClr val="003366"/>
                </a:solidFill>
                <a:effectLst/>
              </a:rPr>
              <a:t>Витамин </a:t>
            </a:r>
            <a:r>
              <a:rPr lang="ru-RU" altLang="ru-RU" sz="3600" b="1">
                <a:solidFill>
                  <a:srgbClr val="003366"/>
                </a:solidFill>
                <a:effectLst/>
              </a:rPr>
              <a:t>К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1546225"/>
            <a:ext cx="3276600" cy="9461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Водорастворимые</a:t>
            </a:r>
          </a:p>
          <a:p>
            <a:pPr algn="l"/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витамины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511800" y="1546225"/>
            <a:ext cx="3668713" cy="9461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Жирорастворимые витамины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63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3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  <p:bldP spid="6349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 noChangeAspect="1"/>
          </p:cNvGrpSpPr>
          <p:nvPr/>
        </p:nvGrpSpPr>
        <p:grpSpPr bwMode="auto">
          <a:xfrm>
            <a:off x="5003800" y="1430338"/>
            <a:ext cx="1546225" cy="2746375"/>
            <a:chOff x="4038" y="799"/>
            <a:chExt cx="974" cy="1730"/>
          </a:xfrm>
        </p:grpSpPr>
        <p:sp>
          <p:nvSpPr>
            <p:cNvPr id="645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46225" y="115888"/>
            <a:ext cx="8497888" cy="1152525"/>
          </a:xfrm>
        </p:spPr>
        <p:txBody>
          <a:bodyPr/>
          <a:lstStyle/>
          <a:p>
            <a:r>
              <a:rPr lang="ru-RU" altLang="ru-RU" sz="3200" b="0">
                <a:solidFill>
                  <a:schemeClr val="folHlink"/>
                </a:solidFill>
              </a:rPr>
              <a:t>Зависимость растворимости от температуры</a:t>
            </a:r>
          </a:p>
        </p:txBody>
      </p:sp>
      <p:sp>
        <p:nvSpPr>
          <p:cNvPr id="645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4213" y="2420938"/>
            <a:ext cx="4381500" cy="419100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 sz="2800">
                <a:effectLst/>
              </a:rPr>
              <a:t>С повышением температуры путем нагревания растворимость большинства твердых веществ, как правило, увеличивается. </a:t>
            </a:r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5003800" y="2709863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4521" name="Group 9"/>
          <p:cNvGrpSpPr>
            <a:grpSpLocks/>
          </p:cNvGrpSpPr>
          <p:nvPr/>
        </p:nvGrpSpPr>
        <p:grpSpPr bwMode="auto">
          <a:xfrm>
            <a:off x="5075238" y="2884488"/>
            <a:ext cx="1422400" cy="1284287"/>
            <a:chOff x="4059" y="1715"/>
            <a:chExt cx="896" cy="809"/>
          </a:xfrm>
        </p:grpSpPr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4670" y="2160"/>
              <a:ext cx="61" cy="83"/>
            </a:xfrm>
            <a:custGeom>
              <a:avLst/>
              <a:gdLst>
                <a:gd name="T0" fmla="*/ 98 w 123"/>
                <a:gd name="T1" fmla="*/ 43 h 149"/>
                <a:gd name="T2" fmla="*/ 83 w 123"/>
                <a:gd name="T3" fmla="*/ 26 h 149"/>
                <a:gd name="T4" fmla="*/ 65 w 123"/>
                <a:gd name="T5" fmla="*/ 18 h 149"/>
                <a:gd name="T6" fmla="*/ 58 w 123"/>
                <a:gd name="T7" fmla="*/ 0 h 149"/>
                <a:gd name="T8" fmla="*/ 58 w 123"/>
                <a:gd name="T9" fmla="*/ 0 h 149"/>
                <a:gd name="T10" fmla="*/ 41 w 123"/>
                <a:gd name="T11" fmla="*/ 18 h 149"/>
                <a:gd name="T12" fmla="*/ 34 w 123"/>
                <a:gd name="T13" fmla="*/ 32 h 149"/>
                <a:gd name="T14" fmla="*/ 24 w 123"/>
                <a:gd name="T15" fmla="*/ 50 h 149"/>
                <a:gd name="T16" fmla="*/ 24 w 123"/>
                <a:gd name="T17" fmla="*/ 50 h 149"/>
                <a:gd name="T18" fmla="*/ 17 w 123"/>
                <a:gd name="T19" fmla="*/ 67 h 149"/>
                <a:gd name="T20" fmla="*/ 0 w 123"/>
                <a:gd name="T21" fmla="*/ 74 h 149"/>
                <a:gd name="T22" fmla="*/ 9 w 123"/>
                <a:gd name="T23" fmla="*/ 82 h 149"/>
                <a:gd name="T24" fmla="*/ 9 w 123"/>
                <a:gd name="T25" fmla="*/ 82 h 149"/>
                <a:gd name="T26" fmla="*/ 34 w 123"/>
                <a:gd name="T27" fmla="*/ 99 h 149"/>
                <a:gd name="T28" fmla="*/ 58 w 123"/>
                <a:gd name="T29" fmla="*/ 124 h 149"/>
                <a:gd name="T30" fmla="*/ 83 w 123"/>
                <a:gd name="T31" fmla="*/ 149 h 149"/>
                <a:gd name="T32" fmla="*/ 83 w 123"/>
                <a:gd name="T33" fmla="*/ 149 h 149"/>
                <a:gd name="T34" fmla="*/ 91 w 123"/>
                <a:gd name="T35" fmla="*/ 124 h 149"/>
                <a:gd name="T36" fmla="*/ 123 w 123"/>
                <a:gd name="T37" fmla="*/ 67 h 149"/>
                <a:gd name="T38" fmla="*/ 98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98" y="43"/>
                  </a:moveTo>
                  <a:lnTo>
                    <a:pt x="83" y="26"/>
                  </a:lnTo>
                  <a:lnTo>
                    <a:pt x="65" y="18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1" y="18"/>
                  </a:lnTo>
                  <a:lnTo>
                    <a:pt x="34" y="3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7" y="67"/>
                  </a:lnTo>
                  <a:lnTo>
                    <a:pt x="0" y="7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34" y="99"/>
                  </a:lnTo>
                  <a:lnTo>
                    <a:pt x="58" y="124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91" y="124"/>
                  </a:lnTo>
                  <a:lnTo>
                    <a:pt x="123" y="67"/>
                  </a:lnTo>
                  <a:lnTo>
                    <a:pt x="98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4646" y="2382"/>
              <a:ext cx="61" cy="74"/>
            </a:xfrm>
            <a:custGeom>
              <a:avLst/>
              <a:gdLst>
                <a:gd name="T0" fmla="*/ 123 w 123"/>
                <a:gd name="T1" fmla="*/ 67 h 133"/>
                <a:gd name="T2" fmla="*/ 99 w 123"/>
                <a:gd name="T3" fmla="*/ 91 h 133"/>
                <a:gd name="T4" fmla="*/ 84 w 123"/>
                <a:gd name="T5" fmla="*/ 108 h 133"/>
                <a:gd name="T6" fmla="*/ 59 w 123"/>
                <a:gd name="T7" fmla="*/ 133 h 133"/>
                <a:gd name="T8" fmla="*/ 59 w 123"/>
                <a:gd name="T9" fmla="*/ 133 h 133"/>
                <a:gd name="T10" fmla="*/ 42 w 123"/>
                <a:gd name="T11" fmla="*/ 115 h 133"/>
                <a:gd name="T12" fmla="*/ 17 w 123"/>
                <a:gd name="T13" fmla="*/ 91 h 133"/>
                <a:gd name="T14" fmla="*/ 0 w 123"/>
                <a:gd name="T15" fmla="*/ 83 h 133"/>
                <a:gd name="T16" fmla="*/ 0 w 123"/>
                <a:gd name="T17" fmla="*/ 83 h 133"/>
                <a:gd name="T18" fmla="*/ 10 w 123"/>
                <a:gd name="T19" fmla="*/ 59 h 133"/>
                <a:gd name="T20" fmla="*/ 24 w 123"/>
                <a:gd name="T21" fmla="*/ 24 h 133"/>
                <a:gd name="T22" fmla="*/ 35 w 123"/>
                <a:gd name="T23" fmla="*/ 0 h 133"/>
                <a:gd name="T24" fmla="*/ 35 w 123"/>
                <a:gd name="T25" fmla="*/ 0 h 133"/>
                <a:gd name="T26" fmla="*/ 67 w 123"/>
                <a:gd name="T27" fmla="*/ 17 h 133"/>
                <a:gd name="T28" fmla="*/ 99 w 123"/>
                <a:gd name="T29" fmla="*/ 42 h 133"/>
                <a:gd name="T30" fmla="*/ 123 w 123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3">
                  <a:moveTo>
                    <a:pt x="123" y="67"/>
                  </a:moveTo>
                  <a:lnTo>
                    <a:pt x="99" y="91"/>
                  </a:lnTo>
                  <a:lnTo>
                    <a:pt x="84" y="10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42" y="115"/>
                  </a:lnTo>
                  <a:lnTo>
                    <a:pt x="17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0" y="59"/>
                  </a:lnTo>
                  <a:lnTo>
                    <a:pt x="24" y="2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17"/>
                  </a:lnTo>
                  <a:lnTo>
                    <a:pt x="99" y="42"/>
                  </a:lnTo>
                  <a:lnTo>
                    <a:pt x="123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4679" y="2446"/>
              <a:ext cx="48" cy="56"/>
            </a:xfrm>
            <a:custGeom>
              <a:avLst/>
              <a:gdLst>
                <a:gd name="T0" fmla="*/ 91 w 98"/>
                <a:gd name="T1" fmla="*/ 26 h 99"/>
                <a:gd name="T2" fmla="*/ 98 w 98"/>
                <a:gd name="T3" fmla="*/ 42 h 99"/>
                <a:gd name="T4" fmla="*/ 98 w 98"/>
                <a:gd name="T5" fmla="*/ 57 h 99"/>
                <a:gd name="T6" fmla="*/ 98 w 98"/>
                <a:gd name="T7" fmla="*/ 74 h 99"/>
                <a:gd name="T8" fmla="*/ 98 w 98"/>
                <a:gd name="T9" fmla="*/ 74 h 99"/>
                <a:gd name="T10" fmla="*/ 81 w 98"/>
                <a:gd name="T11" fmla="*/ 91 h 99"/>
                <a:gd name="T12" fmla="*/ 66 w 98"/>
                <a:gd name="T13" fmla="*/ 99 h 99"/>
                <a:gd name="T14" fmla="*/ 48 w 98"/>
                <a:gd name="T15" fmla="*/ 99 h 99"/>
                <a:gd name="T16" fmla="*/ 48 w 98"/>
                <a:gd name="T17" fmla="*/ 99 h 99"/>
                <a:gd name="T18" fmla="*/ 24 w 98"/>
                <a:gd name="T19" fmla="*/ 99 h 99"/>
                <a:gd name="T20" fmla="*/ 7 w 98"/>
                <a:gd name="T21" fmla="*/ 91 h 99"/>
                <a:gd name="T22" fmla="*/ 0 w 98"/>
                <a:gd name="T23" fmla="*/ 74 h 99"/>
                <a:gd name="T24" fmla="*/ 0 w 98"/>
                <a:gd name="T25" fmla="*/ 74 h 99"/>
                <a:gd name="T26" fmla="*/ 0 w 98"/>
                <a:gd name="T27" fmla="*/ 57 h 99"/>
                <a:gd name="T28" fmla="*/ 0 w 98"/>
                <a:gd name="T29" fmla="*/ 42 h 99"/>
                <a:gd name="T30" fmla="*/ 7 w 98"/>
                <a:gd name="T31" fmla="*/ 26 h 99"/>
                <a:gd name="T32" fmla="*/ 7 w 98"/>
                <a:gd name="T33" fmla="*/ 26 h 99"/>
                <a:gd name="T34" fmla="*/ 17 w 98"/>
                <a:gd name="T35" fmla="*/ 18 h 99"/>
                <a:gd name="T36" fmla="*/ 24 w 98"/>
                <a:gd name="T37" fmla="*/ 8 h 99"/>
                <a:gd name="T38" fmla="*/ 41 w 98"/>
                <a:gd name="T39" fmla="*/ 0 h 99"/>
                <a:gd name="T40" fmla="*/ 41 w 98"/>
                <a:gd name="T41" fmla="*/ 0 h 99"/>
                <a:gd name="T42" fmla="*/ 56 w 98"/>
                <a:gd name="T43" fmla="*/ 8 h 99"/>
                <a:gd name="T44" fmla="*/ 74 w 98"/>
                <a:gd name="T45" fmla="*/ 8 h 99"/>
                <a:gd name="T46" fmla="*/ 91 w 98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1" y="26"/>
                  </a:moveTo>
                  <a:lnTo>
                    <a:pt x="98" y="42"/>
                  </a:lnTo>
                  <a:lnTo>
                    <a:pt x="98" y="5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1" y="91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24" y="99"/>
                  </a:lnTo>
                  <a:lnTo>
                    <a:pt x="7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24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6" y="8"/>
                  </a:lnTo>
                  <a:lnTo>
                    <a:pt x="74" y="8"/>
                  </a:lnTo>
                  <a:lnTo>
                    <a:pt x="91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4469" y="1994"/>
              <a:ext cx="61" cy="83"/>
            </a:xfrm>
            <a:custGeom>
              <a:avLst/>
              <a:gdLst>
                <a:gd name="T0" fmla="*/ 34 w 123"/>
                <a:gd name="T1" fmla="*/ 43 h 149"/>
                <a:gd name="T2" fmla="*/ 41 w 123"/>
                <a:gd name="T3" fmla="*/ 26 h 149"/>
                <a:gd name="T4" fmla="*/ 59 w 123"/>
                <a:gd name="T5" fmla="*/ 18 h 149"/>
                <a:gd name="T6" fmla="*/ 66 w 123"/>
                <a:gd name="T7" fmla="*/ 0 h 149"/>
                <a:gd name="T8" fmla="*/ 66 w 123"/>
                <a:gd name="T9" fmla="*/ 0 h 149"/>
                <a:gd name="T10" fmla="*/ 83 w 123"/>
                <a:gd name="T11" fmla="*/ 18 h 149"/>
                <a:gd name="T12" fmla="*/ 91 w 123"/>
                <a:gd name="T13" fmla="*/ 32 h 149"/>
                <a:gd name="T14" fmla="*/ 98 w 123"/>
                <a:gd name="T15" fmla="*/ 50 h 149"/>
                <a:gd name="T16" fmla="*/ 98 w 123"/>
                <a:gd name="T17" fmla="*/ 50 h 149"/>
                <a:gd name="T18" fmla="*/ 108 w 123"/>
                <a:gd name="T19" fmla="*/ 67 h 149"/>
                <a:gd name="T20" fmla="*/ 123 w 123"/>
                <a:gd name="T21" fmla="*/ 74 h 149"/>
                <a:gd name="T22" fmla="*/ 115 w 123"/>
                <a:gd name="T23" fmla="*/ 82 h 149"/>
                <a:gd name="T24" fmla="*/ 115 w 123"/>
                <a:gd name="T25" fmla="*/ 82 h 149"/>
                <a:gd name="T26" fmla="*/ 91 w 123"/>
                <a:gd name="T27" fmla="*/ 99 h 149"/>
                <a:gd name="T28" fmla="*/ 66 w 123"/>
                <a:gd name="T29" fmla="*/ 124 h 149"/>
                <a:gd name="T30" fmla="*/ 41 w 123"/>
                <a:gd name="T31" fmla="*/ 149 h 149"/>
                <a:gd name="T32" fmla="*/ 41 w 123"/>
                <a:gd name="T33" fmla="*/ 149 h 149"/>
                <a:gd name="T34" fmla="*/ 34 w 123"/>
                <a:gd name="T35" fmla="*/ 124 h 149"/>
                <a:gd name="T36" fmla="*/ 0 w 123"/>
                <a:gd name="T37" fmla="*/ 67 h 149"/>
                <a:gd name="T38" fmla="*/ 34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34" y="43"/>
                  </a:moveTo>
                  <a:lnTo>
                    <a:pt x="41" y="26"/>
                  </a:lnTo>
                  <a:lnTo>
                    <a:pt x="59" y="1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3" y="18"/>
                  </a:lnTo>
                  <a:lnTo>
                    <a:pt x="91" y="3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8" y="67"/>
                  </a:lnTo>
                  <a:lnTo>
                    <a:pt x="123" y="74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91" y="99"/>
                  </a:lnTo>
                  <a:lnTo>
                    <a:pt x="66" y="124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4" y="124"/>
                  </a:lnTo>
                  <a:lnTo>
                    <a:pt x="0" y="67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4493" y="1764"/>
              <a:ext cx="66" cy="74"/>
            </a:xfrm>
            <a:custGeom>
              <a:avLst/>
              <a:gdLst>
                <a:gd name="T0" fmla="*/ 0 w 134"/>
                <a:gd name="T1" fmla="*/ 67 h 133"/>
                <a:gd name="T2" fmla="*/ 26 w 134"/>
                <a:gd name="T3" fmla="*/ 91 h 133"/>
                <a:gd name="T4" fmla="*/ 43 w 134"/>
                <a:gd name="T5" fmla="*/ 108 h 133"/>
                <a:gd name="T6" fmla="*/ 67 w 134"/>
                <a:gd name="T7" fmla="*/ 133 h 133"/>
                <a:gd name="T8" fmla="*/ 67 w 134"/>
                <a:gd name="T9" fmla="*/ 133 h 133"/>
                <a:gd name="T10" fmla="*/ 84 w 134"/>
                <a:gd name="T11" fmla="*/ 115 h 133"/>
                <a:gd name="T12" fmla="*/ 109 w 134"/>
                <a:gd name="T13" fmla="*/ 91 h 133"/>
                <a:gd name="T14" fmla="*/ 134 w 134"/>
                <a:gd name="T15" fmla="*/ 83 h 133"/>
                <a:gd name="T16" fmla="*/ 134 w 134"/>
                <a:gd name="T17" fmla="*/ 83 h 133"/>
                <a:gd name="T18" fmla="*/ 117 w 134"/>
                <a:gd name="T19" fmla="*/ 59 h 133"/>
                <a:gd name="T20" fmla="*/ 99 w 134"/>
                <a:gd name="T21" fmla="*/ 24 h 133"/>
                <a:gd name="T22" fmla="*/ 91 w 134"/>
                <a:gd name="T23" fmla="*/ 0 h 133"/>
                <a:gd name="T24" fmla="*/ 91 w 134"/>
                <a:gd name="T25" fmla="*/ 0 h 133"/>
                <a:gd name="T26" fmla="*/ 60 w 134"/>
                <a:gd name="T27" fmla="*/ 17 h 133"/>
                <a:gd name="T28" fmla="*/ 26 w 134"/>
                <a:gd name="T29" fmla="*/ 42 h 133"/>
                <a:gd name="T30" fmla="*/ 0 w 134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33">
                  <a:moveTo>
                    <a:pt x="0" y="67"/>
                  </a:moveTo>
                  <a:lnTo>
                    <a:pt x="26" y="91"/>
                  </a:lnTo>
                  <a:lnTo>
                    <a:pt x="43" y="108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84" y="115"/>
                  </a:lnTo>
                  <a:lnTo>
                    <a:pt x="109" y="91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17" y="5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0" y="17"/>
                  </a:lnTo>
                  <a:lnTo>
                    <a:pt x="26" y="4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auto">
            <a:xfrm>
              <a:off x="4474" y="1828"/>
              <a:ext cx="49" cy="56"/>
            </a:xfrm>
            <a:custGeom>
              <a:avLst/>
              <a:gdLst>
                <a:gd name="T0" fmla="*/ 8 w 99"/>
                <a:gd name="T1" fmla="*/ 26 h 99"/>
                <a:gd name="T2" fmla="*/ 0 w 99"/>
                <a:gd name="T3" fmla="*/ 42 h 99"/>
                <a:gd name="T4" fmla="*/ 0 w 99"/>
                <a:gd name="T5" fmla="*/ 57 h 99"/>
                <a:gd name="T6" fmla="*/ 8 w 99"/>
                <a:gd name="T7" fmla="*/ 74 h 99"/>
                <a:gd name="T8" fmla="*/ 8 w 99"/>
                <a:gd name="T9" fmla="*/ 74 h 99"/>
                <a:gd name="T10" fmla="*/ 15 w 99"/>
                <a:gd name="T11" fmla="*/ 91 h 99"/>
                <a:gd name="T12" fmla="*/ 32 w 99"/>
                <a:gd name="T13" fmla="*/ 9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99 h 99"/>
                <a:gd name="T20" fmla="*/ 89 w 99"/>
                <a:gd name="T21" fmla="*/ 91 h 99"/>
                <a:gd name="T22" fmla="*/ 99 w 99"/>
                <a:gd name="T23" fmla="*/ 74 h 99"/>
                <a:gd name="T24" fmla="*/ 99 w 99"/>
                <a:gd name="T25" fmla="*/ 74 h 99"/>
                <a:gd name="T26" fmla="*/ 99 w 99"/>
                <a:gd name="T27" fmla="*/ 57 h 99"/>
                <a:gd name="T28" fmla="*/ 99 w 99"/>
                <a:gd name="T29" fmla="*/ 42 h 99"/>
                <a:gd name="T30" fmla="*/ 99 w 99"/>
                <a:gd name="T31" fmla="*/ 26 h 99"/>
                <a:gd name="T32" fmla="*/ 99 w 99"/>
                <a:gd name="T33" fmla="*/ 26 h 99"/>
                <a:gd name="T34" fmla="*/ 82 w 99"/>
                <a:gd name="T35" fmla="*/ 18 h 99"/>
                <a:gd name="T36" fmla="*/ 74 w 99"/>
                <a:gd name="T37" fmla="*/ 8 h 99"/>
                <a:gd name="T38" fmla="*/ 57 w 99"/>
                <a:gd name="T39" fmla="*/ 0 h 99"/>
                <a:gd name="T40" fmla="*/ 57 w 99"/>
                <a:gd name="T41" fmla="*/ 0 h 99"/>
                <a:gd name="T42" fmla="*/ 39 w 99"/>
                <a:gd name="T43" fmla="*/ 8 h 99"/>
                <a:gd name="T44" fmla="*/ 25 w 99"/>
                <a:gd name="T45" fmla="*/ 8 h 99"/>
                <a:gd name="T46" fmla="*/ 8 w 99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8" y="26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91"/>
                  </a:lnTo>
                  <a:lnTo>
                    <a:pt x="3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99"/>
                  </a:lnTo>
                  <a:lnTo>
                    <a:pt x="89" y="91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57"/>
                  </a:lnTo>
                  <a:lnTo>
                    <a:pt x="99" y="42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82" y="18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9" y="8"/>
                  </a:lnTo>
                  <a:lnTo>
                    <a:pt x="25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auto">
            <a:xfrm>
              <a:off x="4205" y="1747"/>
              <a:ext cx="48" cy="50"/>
            </a:xfrm>
            <a:custGeom>
              <a:avLst/>
              <a:gdLst>
                <a:gd name="T0" fmla="*/ 91 w 98"/>
                <a:gd name="T1" fmla="*/ 18 h 90"/>
                <a:gd name="T2" fmla="*/ 98 w 98"/>
                <a:gd name="T3" fmla="*/ 35 h 90"/>
                <a:gd name="T4" fmla="*/ 98 w 98"/>
                <a:gd name="T5" fmla="*/ 49 h 90"/>
                <a:gd name="T6" fmla="*/ 98 w 98"/>
                <a:gd name="T7" fmla="*/ 66 h 90"/>
                <a:gd name="T8" fmla="*/ 98 w 98"/>
                <a:gd name="T9" fmla="*/ 66 h 90"/>
                <a:gd name="T10" fmla="*/ 82 w 98"/>
                <a:gd name="T11" fmla="*/ 90 h 90"/>
                <a:gd name="T12" fmla="*/ 57 w 98"/>
                <a:gd name="T13" fmla="*/ 90 h 90"/>
                <a:gd name="T14" fmla="*/ 32 w 98"/>
                <a:gd name="T15" fmla="*/ 90 h 90"/>
                <a:gd name="T16" fmla="*/ 32 w 98"/>
                <a:gd name="T17" fmla="*/ 90 h 90"/>
                <a:gd name="T18" fmla="*/ 17 w 98"/>
                <a:gd name="T19" fmla="*/ 83 h 90"/>
                <a:gd name="T20" fmla="*/ 8 w 98"/>
                <a:gd name="T21" fmla="*/ 73 h 90"/>
                <a:gd name="T22" fmla="*/ 0 w 98"/>
                <a:gd name="T23" fmla="*/ 59 h 90"/>
                <a:gd name="T24" fmla="*/ 0 w 98"/>
                <a:gd name="T25" fmla="*/ 59 h 90"/>
                <a:gd name="T26" fmla="*/ 8 w 98"/>
                <a:gd name="T27" fmla="*/ 35 h 90"/>
                <a:gd name="T28" fmla="*/ 17 w 98"/>
                <a:gd name="T29" fmla="*/ 18 h 90"/>
                <a:gd name="T30" fmla="*/ 32 w 98"/>
                <a:gd name="T31" fmla="*/ 0 h 90"/>
                <a:gd name="T32" fmla="*/ 32 w 98"/>
                <a:gd name="T33" fmla="*/ 0 h 90"/>
                <a:gd name="T34" fmla="*/ 50 w 98"/>
                <a:gd name="T35" fmla="*/ 0 h 90"/>
                <a:gd name="T36" fmla="*/ 74 w 98"/>
                <a:gd name="T37" fmla="*/ 0 h 90"/>
                <a:gd name="T38" fmla="*/ 91 w 98"/>
                <a:gd name="T3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0">
                  <a:moveTo>
                    <a:pt x="91" y="18"/>
                  </a:moveTo>
                  <a:lnTo>
                    <a:pt x="98" y="35"/>
                  </a:lnTo>
                  <a:lnTo>
                    <a:pt x="98" y="49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82" y="90"/>
                  </a:lnTo>
                  <a:lnTo>
                    <a:pt x="57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7" y="83"/>
                  </a:lnTo>
                  <a:lnTo>
                    <a:pt x="8" y="7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auto">
            <a:xfrm>
              <a:off x="4282" y="1774"/>
              <a:ext cx="61" cy="56"/>
            </a:xfrm>
            <a:custGeom>
              <a:avLst/>
              <a:gdLst>
                <a:gd name="T0" fmla="*/ 123 w 123"/>
                <a:gd name="T1" fmla="*/ 25 h 99"/>
                <a:gd name="T2" fmla="*/ 115 w 123"/>
                <a:gd name="T3" fmla="*/ 34 h 99"/>
                <a:gd name="T4" fmla="*/ 115 w 123"/>
                <a:gd name="T5" fmla="*/ 43 h 99"/>
                <a:gd name="T6" fmla="*/ 108 w 123"/>
                <a:gd name="T7" fmla="*/ 50 h 99"/>
                <a:gd name="T8" fmla="*/ 108 w 123"/>
                <a:gd name="T9" fmla="*/ 50 h 99"/>
                <a:gd name="T10" fmla="*/ 108 w 123"/>
                <a:gd name="T11" fmla="*/ 67 h 99"/>
                <a:gd name="T12" fmla="*/ 98 w 123"/>
                <a:gd name="T13" fmla="*/ 82 h 99"/>
                <a:gd name="T14" fmla="*/ 91 w 123"/>
                <a:gd name="T15" fmla="*/ 99 h 99"/>
                <a:gd name="T16" fmla="*/ 91 w 123"/>
                <a:gd name="T17" fmla="*/ 99 h 99"/>
                <a:gd name="T18" fmla="*/ 0 w 123"/>
                <a:gd name="T19" fmla="*/ 82 h 99"/>
                <a:gd name="T20" fmla="*/ 24 w 123"/>
                <a:gd name="T21" fmla="*/ 0 h 99"/>
                <a:gd name="T22" fmla="*/ 58 w 123"/>
                <a:gd name="T23" fmla="*/ 8 h 99"/>
                <a:gd name="T24" fmla="*/ 91 w 123"/>
                <a:gd name="T25" fmla="*/ 17 h 99"/>
                <a:gd name="T26" fmla="*/ 123 w 123"/>
                <a:gd name="T2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99">
                  <a:moveTo>
                    <a:pt x="123" y="25"/>
                  </a:moveTo>
                  <a:lnTo>
                    <a:pt x="115" y="34"/>
                  </a:lnTo>
                  <a:lnTo>
                    <a:pt x="115" y="43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67"/>
                  </a:lnTo>
                  <a:lnTo>
                    <a:pt x="98" y="82"/>
                  </a:lnTo>
                  <a:lnTo>
                    <a:pt x="91" y="99"/>
                  </a:lnTo>
                  <a:lnTo>
                    <a:pt x="91" y="99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58" y="8"/>
                  </a:lnTo>
                  <a:lnTo>
                    <a:pt x="91" y="17"/>
                  </a:lnTo>
                  <a:lnTo>
                    <a:pt x="123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auto">
            <a:xfrm>
              <a:off x="4311" y="1848"/>
              <a:ext cx="48" cy="51"/>
            </a:xfrm>
            <a:custGeom>
              <a:avLst/>
              <a:gdLst>
                <a:gd name="T0" fmla="*/ 98 w 98"/>
                <a:gd name="T1" fmla="*/ 0 h 91"/>
                <a:gd name="T2" fmla="*/ 82 w 98"/>
                <a:gd name="T3" fmla="*/ 35 h 91"/>
                <a:gd name="T4" fmla="*/ 65 w 98"/>
                <a:gd name="T5" fmla="*/ 59 h 91"/>
                <a:gd name="T6" fmla="*/ 57 w 98"/>
                <a:gd name="T7" fmla="*/ 91 h 91"/>
                <a:gd name="T8" fmla="*/ 57 w 98"/>
                <a:gd name="T9" fmla="*/ 91 h 91"/>
                <a:gd name="T10" fmla="*/ 50 w 98"/>
                <a:gd name="T11" fmla="*/ 91 h 91"/>
                <a:gd name="T12" fmla="*/ 50 w 98"/>
                <a:gd name="T13" fmla="*/ 74 h 91"/>
                <a:gd name="T14" fmla="*/ 40 w 98"/>
                <a:gd name="T15" fmla="*/ 66 h 91"/>
                <a:gd name="T16" fmla="*/ 40 w 98"/>
                <a:gd name="T17" fmla="*/ 66 h 91"/>
                <a:gd name="T18" fmla="*/ 33 w 98"/>
                <a:gd name="T19" fmla="*/ 49 h 91"/>
                <a:gd name="T20" fmla="*/ 15 w 98"/>
                <a:gd name="T21" fmla="*/ 25 h 91"/>
                <a:gd name="T22" fmla="*/ 0 w 98"/>
                <a:gd name="T23" fmla="*/ 10 h 91"/>
                <a:gd name="T24" fmla="*/ 0 w 98"/>
                <a:gd name="T25" fmla="*/ 10 h 91"/>
                <a:gd name="T26" fmla="*/ 7 w 98"/>
                <a:gd name="T27" fmla="*/ 0 h 91"/>
                <a:gd name="T28" fmla="*/ 98 w 98"/>
                <a:gd name="T29" fmla="*/ 0 h 91"/>
                <a:gd name="T30" fmla="*/ 98 w 98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1">
                  <a:moveTo>
                    <a:pt x="98" y="0"/>
                  </a:moveTo>
                  <a:lnTo>
                    <a:pt x="82" y="35"/>
                  </a:lnTo>
                  <a:lnTo>
                    <a:pt x="65" y="59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0" y="91"/>
                  </a:lnTo>
                  <a:lnTo>
                    <a:pt x="50" y="74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49"/>
                  </a:lnTo>
                  <a:lnTo>
                    <a:pt x="15" y="2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auto">
            <a:xfrm>
              <a:off x="4245" y="1871"/>
              <a:ext cx="46" cy="51"/>
            </a:xfrm>
            <a:custGeom>
              <a:avLst/>
              <a:gdLst>
                <a:gd name="T0" fmla="*/ 83 w 91"/>
                <a:gd name="T1" fmla="*/ 17 h 91"/>
                <a:gd name="T2" fmla="*/ 91 w 91"/>
                <a:gd name="T3" fmla="*/ 32 h 91"/>
                <a:gd name="T4" fmla="*/ 91 w 91"/>
                <a:gd name="T5" fmla="*/ 49 h 91"/>
                <a:gd name="T6" fmla="*/ 91 w 91"/>
                <a:gd name="T7" fmla="*/ 67 h 91"/>
                <a:gd name="T8" fmla="*/ 91 w 91"/>
                <a:gd name="T9" fmla="*/ 67 h 91"/>
                <a:gd name="T10" fmla="*/ 83 w 91"/>
                <a:gd name="T11" fmla="*/ 74 h 91"/>
                <a:gd name="T12" fmla="*/ 74 w 91"/>
                <a:gd name="T13" fmla="*/ 91 h 91"/>
                <a:gd name="T14" fmla="*/ 59 w 91"/>
                <a:gd name="T15" fmla="*/ 91 h 91"/>
                <a:gd name="T16" fmla="*/ 59 w 91"/>
                <a:gd name="T17" fmla="*/ 91 h 91"/>
                <a:gd name="T18" fmla="*/ 41 w 91"/>
                <a:gd name="T19" fmla="*/ 91 h 91"/>
                <a:gd name="T20" fmla="*/ 16 w 91"/>
                <a:gd name="T21" fmla="*/ 91 h 91"/>
                <a:gd name="T22" fmla="*/ 9 w 91"/>
                <a:gd name="T23" fmla="*/ 74 h 91"/>
                <a:gd name="T24" fmla="*/ 9 w 91"/>
                <a:gd name="T25" fmla="*/ 74 h 91"/>
                <a:gd name="T26" fmla="*/ 0 w 91"/>
                <a:gd name="T27" fmla="*/ 56 h 91"/>
                <a:gd name="T28" fmla="*/ 0 w 91"/>
                <a:gd name="T29" fmla="*/ 41 h 91"/>
                <a:gd name="T30" fmla="*/ 0 w 91"/>
                <a:gd name="T31" fmla="*/ 24 h 91"/>
                <a:gd name="T32" fmla="*/ 0 w 91"/>
                <a:gd name="T33" fmla="*/ 24 h 91"/>
                <a:gd name="T34" fmla="*/ 9 w 91"/>
                <a:gd name="T35" fmla="*/ 17 h 91"/>
                <a:gd name="T36" fmla="*/ 16 w 91"/>
                <a:gd name="T37" fmla="*/ 7 h 91"/>
                <a:gd name="T38" fmla="*/ 35 w 91"/>
                <a:gd name="T39" fmla="*/ 0 h 91"/>
                <a:gd name="T40" fmla="*/ 35 w 91"/>
                <a:gd name="T41" fmla="*/ 0 h 91"/>
                <a:gd name="T42" fmla="*/ 48 w 91"/>
                <a:gd name="T43" fmla="*/ 0 h 91"/>
                <a:gd name="T44" fmla="*/ 66 w 91"/>
                <a:gd name="T45" fmla="*/ 0 h 91"/>
                <a:gd name="T46" fmla="*/ 83 w 91"/>
                <a:gd name="T47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1">
                  <a:moveTo>
                    <a:pt x="83" y="17"/>
                  </a:moveTo>
                  <a:lnTo>
                    <a:pt x="91" y="32"/>
                  </a:lnTo>
                  <a:lnTo>
                    <a:pt x="91" y="49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83" y="74"/>
                  </a:lnTo>
                  <a:lnTo>
                    <a:pt x="74" y="91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41" y="91"/>
                  </a:lnTo>
                  <a:lnTo>
                    <a:pt x="16" y="91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17"/>
                  </a:lnTo>
                  <a:lnTo>
                    <a:pt x="16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auto">
            <a:xfrm>
              <a:off x="4375" y="1995"/>
              <a:ext cx="70" cy="65"/>
            </a:xfrm>
            <a:custGeom>
              <a:avLst/>
              <a:gdLst>
                <a:gd name="T0" fmla="*/ 140 w 140"/>
                <a:gd name="T1" fmla="*/ 57 h 115"/>
                <a:gd name="T2" fmla="*/ 123 w 140"/>
                <a:gd name="T3" fmla="*/ 66 h 115"/>
                <a:gd name="T4" fmla="*/ 115 w 140"/>
                <a:gd name="T5" fmla="*/ 74 h 115"/>
                <a:gd name="T6" fmla="*/ 106 w 140"/>
                <a:gd name="T7" fmla="*/ 81 h 115"/>
                <a:gd name="T8" fmla="*/ 106 w 140"/>
                <a:gd name="T9" fmla="*/ 81 h 115"/>
                <a:gd name="T10" fmla="*/ 73 w 140"/>
                <a:gd name="T11" fmla="*/ 115 h 115"/>
                <a:gd name="T12" fmla="*/ 49 w 140"/>
                <a:gd name="T13" fmla="*/ 91 h 115"/>
                <a:gd name="T14" fmla="*/ 25 w 140"/>
                <a:gd name="T15" fmla="*/ 66 h 115"/>
                <a:gd name="T16" fmla="*/ 0 w 140"/>
                <a:gd name="T17" fmla="*/ 50 h 115"/>
                <a:gd name="T18" fmla="*/ 0 w 140"/>
                <a:gd name="T19" fmla="*/ 50 h 115"/>
                <a:gd name="T20" fmla="*/ 25 w 140"/>
                <a:gd name="T21" fmla="*/ 32 h 115"/>
                <a:gd name="T22" fmla="*/ 49 w 140"/>
                <a:gd name="T23" fmla="*/ 17 h 115"/>
                <a:gd name="T24" fmla="*/ 67 w 140"/>
                <a:gd name="T25" fmla="*/ 0 h 115"/>
                <a:gd name="T26" fmla="*/ 67 w 140"/>
                <a:gd name="T27" fmla="*/ 0 h 115"/>
                <a:gd name="T28" fmla="*/ 91 w 140"/>
                <a:gd name="T29" fmla="*/ 8 h 115"/>
                <a:gd name="T30" fmla="*/ 115 w 140"/>
                <a:gd name="T31" fmla="*/ 32 h 115"/>
                <a:gd name="T32" fmla="*/ 140 w 140"/>
                <a:gd name="T3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15">
                  <a:moveTo>
                    <a:pt x="140" y="57"/>
                  </a:moveTo>
                  <a:lnTo>
                    <a:pt x="123" y="66"/>
                  </a:lnTo>
                  <a:lnTo>
                    <a:pt x="115" y="74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73" y="115"/>
                  </a:lnTo>
                  <a:lnTo>
                    <a:pt x="49" y="91"/>
                  </a:lnTo>
                  <a:lnTo>
                    <a:pt x="25" y="6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5" y="32"/>
                  </a:lnTo>
                  <a:lnTo>
                    <a:pt x="49" y="1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91" y="8"/>
                  </a:lnTo>
                  <a:lnTo>
                    <a:pt x="115" y="32"/>
                  </a:lnTo>
                  <a:lnTo>
                    <a:pt x="140" y="5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auto">
            <a:xfrm>
              <a:off x="4257" y="2037"/>
              <a:ext cx="115" cy="65"/>
            </a:xfrm>
            <a:custGeom>
              <a:avLst/>
              <a:gdLst>
                <a:gd name="T0" fmla="*/ 98 w 232"/>
                <a:gd name="T1" fmla="*/ 7 h 115"/>
                <a:gd name="T2" fmla="*/ 98 w 232"/>
                <a:gd name="T3" fmla="*/ 7 h 115"/>
                <a:gd name="T4" fmla="*/ 108 w 232"/>
                <a:gd name="T5" fmla="*/ 7 h 115"/>
                <a:gd name="T6" fmla="*/ 108 w 232"/>
                <a:gd name="T7" fmla="*/ 7 h 115"/>
                <a:gd name="T8" fmla="*/ 108 w 232"/>
                <a:gd name="T9" fmla="*/ 7 h 115"/>
                <a:gd name="T10" fmla="*/ 108 w 232"/>
                <a:gd name="T11" fmla="*/ 24 h 115"/>
                <a:gd name="T12" fmla="*/ 108 w 232"/>
                <a:gd name="T13" fmla="*/ 32 h 115"/>
                <a:gd name="T14" fmla="*/ 108 w 232"/>
                <a:gd name="T15" fmla="*/ 41 h 115"/>
                <a:gd name="T16" fmla="*/ 108 w 232"/>
                <a:gd name="T17" fmla="*/ 41 h 115"/>
                <a:gd name="T18" fmla="*/ 133 w 232"/>
                <a:gd name="T19" fmla="*/ 32 h 115"/>
                <a:gd name="T20" fmla="*/ 158 w 232"/>
                <a:gd name="T21" fmla="*/ 17 h 115"/>
                <a:gd name="T22" fmla="*/ 182 w 232"/>
                <a:gd name="T23" fmla="*/ 7 h 115"/>
                <a:gd name="T24" fmla="*/ 182 w 232"/>
                <a:gd name="T25" fmla="*/ 7 h 115"/>
                <a:gd name="T26" fmla="*/ 197 w 232"/>
                <a:gd name="T27" fmla="*/ 24 h 115"/>
                <a:gd name="T28" fmla="*/ 214 w 232"/>
                <a:gd name="T29" fmla="*/ 49 h 115"/>
                <a:gd name="T30" fmla="*/ 232 w 232"/>
                <a:gd name="T31" fmla="*/ 74 h 115"/>
                <a:gd name="T32" fmla="*/ 232 w 232"/>
                <a:gd name="T33" fmla="*/ 74 h 115"/>
                <a:gd name="T34" fmla="*/ 197 w 232"/>
                <a:gd name="T35" fmla="*/ 91 h 115"/>
                <a:gd name="T36" fmla="*/ 173 w 232"/>
                <a:gd name="T37" fmla="*/ 106 h 115"/>
                <a:gd name="T38" fmla="*/ 141 w 232"/>
                <a:gd name="T39" fmla="*/ 115 h 115"/>
                <a:gd name="T40" fmla="*/ 141 w 232"/>
                <a:gd name="T41" fmla="*/ 115 h 115"/>
                <a:gd name="T42" fmla="*/ 133 w 232"/>
                <a:gd name="T43" fmla="*/ 91 h 115"/>
                <a:gd name="T44" fmla="*/ 115 w 232"/>
                <a:gd name="T45" fmla="*/ 74 h 115"/>
                <a:gd name="T46" fmla="*/ 98 w 232"/>
                <a:gd name="T47" fmla="*/ 57 h 115"/>
                <a:gd name="T48" fmla="*/ 98 w 232"/>
                <a:gd name="T49" fmla="*/ 57 h 115"/>
                <a:gd name="T50" fmla="*/ 98 w 232"/>
                <a:gd name="T51" fmla="*/ 67 h 115"/>
                <a:gd name="T52" fmla="*/ 91 w 232"/>
                <a:gd name="T53" fmla="*/ 81 h 115"/>
                <a:gd name="T54" fmla="*/ 91 w 232"/>
                <a:gd name="T55" fmla="*/ 91 h 115"/>
                <a:gd name="T56" fmla="*/ 91 w 232"/>
                <a:gd name="T57" fmla="*/ 91 h 115"/>
                <a:gd name="T58" fmla="*/ 59 w 232"/>
                <a:gd name="T59" fmla="*/ 81 h 115"/>
                <a:gd name="T60" fmla="*/ 35 w 232"/>
                <a:gd name="T61" fmla="*/ 81 h 115"/>
                <a:gd name="T62" fmla="*/ 0 w 232"/>
                <a:gd name="T63" fmla="*/ 74 h 115"/>
                <a:gd name="T64" fmla="*/ 0 w 232"/>
                <a:gd name="T65" fmla="*/ 74 h 115"/>
                <a:gd name="T66" fmla="*/ 11 w 232"/>
                <a:gd name="T67" fmla="*/ 49 h 115"/>
                <a:gd name="T68" fmla="*/ 11 w 232"/>
                <a:gd name="T69" fmla="*/ 24 h 115"/>
                <a:gd name="T70" fmla="*/ 17 w 232"/>
                <a:gd name="T71" fmla="*/ 0 h 115"/>
                <a:gd name="T72" fmla="*/ 17 w 232"/>
                <a:gd name="T73" fmla="*/ 0 h 115"/>
                <a:gd name="T74" fmla="*/ 42 w 232"/>
                <a:gd name="T75" fmla="*/ 0 h 115"/>
                <a:gd name="T76" fmla="*/ 74 w 232"/>
                <a:gd name="T77" fmla="*/ 0 h 115"/>
                <a:gd name="T78" fmla="*/ 98 w 232"/>
                <a:gd name="T79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115">
                  <a:moveTo>
                    <a:pt x="98" y="7"/>
                  </a:moveTo>
                  <a:lnTo>
                    <a:pt x="98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24"/>
                  </a:lnTo>
                  <a:lnTo>
                    <a:pt x="108" y="32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33" y="32"/>
                  </a:lnTo>
                  <a:lnTo>
                    <a:pt x="158" y="1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97" y="24"/>
                  </a:lnTo>
                  <a:lnTo>
                    <a:pt x="214" y="49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197" y="91"/>
                  </a:lnTo>
                  <a:lnTo>
                    <a:pt x="173" y="106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3" y="91"/>
                  </a:lnTo>
                  <a:lnTo>
                    <a:pt x="115" y="74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67"/>
                  </a:lnTo>
                  <a:lnTo>
                    <a:pt x="91" y="8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59" y="81"/>
                  </a:lnTo>
                  <a:lnTo>
                    <a:pt x="35" y="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1" y="49"/>
                  </a:lnTo>
                  <a:lnTo>
                    <a:pt x="11" y="2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auto">
            <a:xfrm>
              <a:off x="4274" y="2096"/>
              <a:ext cx="48" cy="47"/>
            </a:xfrm>
            <a:custGeom>
              <a:avLst/>
              <a:gdLst>
                <a:gd name="T0" fmla="*/ 98 w 98"/>
                <a:gd name="T1" fmla="*/ 84 h 84"/>
                <a:gd name="T2" fmla="*/ 73 w 98"/>
                <a:gd name="T3" fmla="*/ 84 h 84"/>
                <a:gd name="T4" fmla="*/ 32 w 98"/>
                <a:gd name="T5" fmla="*/ 84 h 84"/>
                <a:gd name="T6" fmla="*/ 0 w 98"/>
                <a:gd name="T7" fmla="*/ 84 h 84"/>
                <a:gd name="T8" fmla="*/ 0 w 98"/>
                <a:gd name="T9" fmla="*/ 84 h 84"/>
                <a:gd name="T10" fmla="*/ 7 w 98"/>
                <a:gd name="T11" fmla="*/ 59 h 84"/>
                <a:gd name="T12" fmla="*/ 32 w 98"/>
                <a:gd name="T13" fmla="*/ 24 h 84"/>
                <a:gd name="T14" fmla="*/ 39 w 98"/>
                <a:gd name="T15" fmla="*/ 0 h 84"/>
                <a:gd name="T16" fmla="*/ 39 w 98"/>
                <a:gd name="T17" fmla="*/ 0 h 84"/>
                <a:gd name="T18" fmla="*/ 63 w 98"/>
                <a:gd name="T19" fmla="*/ 24 h 84"/>
                <a:gd name="T20" fmla="*/ 88 w 98"/>
                <a:gd name="T21" fmla="*/ 49 h 84"/>
                <a:gd name="T22" fmla="*/ 98 w 98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84">
                  <a:moveTo>
                    <a:pt x="98" y="84"/>
                  </a:moveTo>
                  <a:lnTo>
                    <a:pt x="73" y="84"/>
                  </a:lnTo>
                  <a:lnTo>
                    <a:pt x="3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59"/>
                  </a:lnTo>
                  <a:lnTo>
                    <a:pt x="32" y="2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63" y="24"/>
                  </a:lnTo>
                  <a:lnTo>
                    <a:pt x="88" y="49"/>
                  </a:lnTo>
                  <a:lnTo>
                    <a:pt x="98" y="8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auto">
            <a:xfrm>
              <a:off x="4202" y="2120"/>
              <a:ext cx="55" cy="55"/>
            </a:xfrm>
            <a:custGeom>
              <a:avLst/>
              <a:gdLst>
                <a:gd name="T0" fmla="*/ 98 w 113"/>
                <a:gd name="T1" fmla="*/ 26 h 99"/>
                <a:gd name="T2" fmla="*/ 64 w 113"/>
                <a:gd name="T3" fmla="*/ 8 h 99"/>
                <a:gd name="T4" fmla="*/ 31 w 113"/>
                <a:gd name="T5" fmla="*/ 0 h 99"/>
                <a:gd name="T6" fmla="*/ 7 w 113"/>
                <a:gd name="T7" fmla="*/ 26 h 99"/>
                <a:gd name="T8" fmla="*/ 7 w 113"/>
                <a:gd name="T9" fmla="*/ 26 h 99"/>
                <a:gd name="T10" fmla="*/ 7 w 113"/>
                <a:gd name="T11" fmla="*/ 43 h 99"/>
                <a:gd name="T12" fmla="*/ 0 w 113"/>
                <a:gd name="T13" fmla="*/ 57 h 99"/>
                <a:gd name="T14" fmla="*/ 0 w 113"/>
                <a:gd name="T15" fmla="*/ 67 h 99"/>
                <a:gd name="T16" fmla="*/ 0 w 113"/>
                <a:gd name="T17" fmla="*/ 67 h 99"/>
                <a:gd name="T18" fmla="*/ 31 w 113"/>
                <a:gd name="T19" fmla="*/ 82 h 99"/>
                <a:gd name="T20" fmla="*/ 57 w 113"/>
                <a:gd name="T21" fmla="*/ 91 h 99"/>
                <a:gd name="T22" fmla="*/ 89 w 113"/>
                <a:gd name="T23" fmla="*/ 99 h 99"/>
                <a:gd name="T24" fmla="*/ 89 w 113"/>
                <a:gd name="T25" fmla="*/ 99 h 99"/>
                <a:gd name="T26" fmla="*/ 98 w 113"/>
                <a:gd name="T27" fmla="*/ 74 h 99"/>
                <a:gd name="T28" fmla="*/ 105 w 113"/>
                <a:gd name="T29" fmla="*/ 50 h 99"/>
                <a:gd name="T30" fmla="*/ 113 w 113"/>
                <a:gd name="T31" fmla="*/ 33 h 99"/>
                <a:gd name="T32" fmla="*/ 113 w 113"/>
                <a:gd name="T33" fmla="*/ 33 h 99"/>
                <a:gd name="T34" fmla="*/ 98 w 113"/>
                <a:gd name="T35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99">
                  <a:moveTo>
                    <a:pt x="98" y="26"/>
                  </a:moveTo>
                  <a:lnTo>
                    <a:pt x="64" y="8"/>
                  </a:lnTo>
                  <a:lnTo>
                    <a:pt x="31" y="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43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1" y="82"/>
                  </a:lnTo>
                  <a:lnTo>
                    <a:pt x="57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8" y="74"/>
                  </a:lnTo>
                  <a:lnTo>
                    <a:pt x="105" y="50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9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auto">
            <a:xfrm>
              <a:off x="4202" y="1930"/>
              <a:ext cx="64" cy="61"/>
            </a:xfrm>
            <a:custGeom>
              <a:avLst/>
              <a:gdLst>
                <a:gd name="T0" fmla="*/ 130 w 130"/>
                <a:gd name="T1" fmla="*/ 34 h 107"/>
                <a:gd name="T2" fmla="*/ 130 w 130"/>
                <a:gd name="T3" fmla="*/ 34 h 107"/>
                <a:gd name="T4" fmla="*/ 124 w 130"/>
                <a:gd name="T5" fmla="*/ 59 h 107"/>
                <a:gd name="T6" fmla="*/ 113 w 130"/>
                <a:gd name="T7" fmla="*/ 83 h 107"/>
                <a:gd name="T8" fmla="*/ 105 w 130"/>
                <a:gd name="T9" fmla="*/ 107 h 107"/>
                <a:gd name="T10" fmla="*/ 105 w 130"/>
                <a:gd name="T11" fmla="*/ 107 h 107"/>
                <a:gd name="T12" fmla="*/ 74 w 130"/>
                <a:gd name="T13" fmla="*/ 98 h 107"/>
                <a:gd name="T14" fmla="*/ 39 w 130"/>
                <a:gd name="T15" fmla="*/ 91 h 107"/>
                <a:gd name="T16" fmla="*/ 0 w 130"/>
                <a:gd name="T17" fmla="*/ 83 h 107"/>
                <a:gd name="T18" fmla="*/ 0 w 130"/>
                <a:gd name="T19" fmla="*/ 83 h 107"/>
                <a:gd name="T20" fmla="*/ 7 w 130"/>
                <a:gd name="T21" fmla="*/ 59 h 107"/>
                <a:gd name="T22" fmla="*/ 15 w 130"/>
                <a:gd name="T23" fmla="*/ 24 h 107"/>
                <a:gd name="T24" fmla="*/ 31 w 130"/>
                <a:gd name="T25" fmla="*/ 0 h 107"/>
                <a:gd name="T26" fmla="*/ 31 w 130"/>
                <a:gd name="T27" fmla="*/ 0 h 107"/>
                <a:gd name="T28" fmla="*/ 39 w 130"/>
                <a:gd name="T29" fmla="*/ 0 h 107"/>
                <a:gd name="T30" fmla="*/ 49 w 130"/>
                <a:gd name="T31" fmla="*/ 0 h 107"/>
                <a:gd name="T32" fmla="*/ 57 w 130"/>
                <a:gd name="T33" fmla="*/ 9 h 107"/>
                <a:gd name="T34" fmla="*/ 57 w 130"/>
                <a:gd name="T35" fmla="*/ 9 h 107"/>
                <a:gd name="T36" fmla="*/ 74 w 130"/>
                <a:gd name="T37" fmla="*/ 17 h 107"/>
                <a:gd name="T38" fmla="*/ 89 w 130"/>
                <a:gd name="T39" fmla="*/ 17 h 107"/>
                <a:gd name="T40" fmla="*/ 105 w 130"/>
                <a:gd name="T41" fmla="*/ 24 h 107"/>
                <a:gd name="T42" fmla="*/ 105 w 130"/>
                <a:gd name="T43" fmla="*/ 24 h 107"/>
                <a:gd name="T44" fmla="*/ 130 w 130"/>
                <a:gd name="T4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7">
                  <a:moveTo>
                    <a:pt x="130" y="34"/>
                  </a:moveTo>
                  <a:lnTo>
                    <a:pt x="130" y="34"/>
                  </a:lnTo>
                  <a:lnTo>
                    <a:pt x="124" y="59"/>
                  </a:lnTo>
                  <a:lnTo>
                    <a:pt x="113" y="83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74" y="98"/>
                  </a:lnTo>
                  <a:lnTo>
                    <a:pt x="39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59"/>
                  </a:lnTo>
                  <a:lnTo>
                    <a:pt x="15" y="24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74" y="17"/>
                  </a:lnTo>
                  <a:lnTo>
                    <a:pt x="89" y="1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auto">
            <a:xfrm>
              <a:off x="4230" y="2188"/>
              <a:ext cx="52" cy="65"/>
            </a:xfrm>
            <a:custGeom>
              <a:avLst/>
              <a:gdLst>
                <a:gd name="T0" fmla="*/ 106 w 106"/>
                <a:gd name="T1" fmla="*/ 49 h 115"/>
                <a:gd name="T2" fmla="*/ 98 w 106"/>
                <a:gd name="T3" fmla="*/ 56 h 115"/>
                <a:gd name="T4" fmla="*/ 91 w 106"/>
                <a:gd name="T5" fmla="*/ 56 h 115"/>
                <a:gd name="T6" fmla="*/ 80 w 106"/>
                <a:gd name="T7" fmla="*/ 66 h 115"/>
                <a:gd name="T8" fmla="*/ 80 w 106"/>
                <a:gd name="T9" fmla="*/ 66 h 115"/>
                <a:gd name="T10" fmla="*/ 56 w 106"/>
                <a:gd name="T11" fmla="*/ 81 h 115"/>
                <a:gd name="T12" fmla="*/ 41 w 106"/>
                <a:gd name="T13" fmla="*/ 98 h 115"/>
                <a:gd name="T14" fmla="*/ 17 w 106"/>
                <a:gd name="T15" fmla="*/ 115 h 115"/>
                <a:gd name="T16" fmla="*/ 17 w 106"/>
                <a:gd name="T17" fmla="*/ 115 h 115"/>
                <a:gd name="T18" fmla="*/ 7 w 106"/>
                <a:gd name="T19" fmla="*/ 106 h 115"/>
                <a:gd name="T20" fmla="*/ 17 w 106"/>
                <a:gd name="T21" fmla="*/ 73 h 115"/>
                <a:gd name="T22" fmla="*/ 7 w 106"/>
                <a:gd name="T23" fmla="*/ 32 h 115"/>
                <a:gd name="T24" fmla="*/ 0 w 106"/>
                <a:gd name="T25" fmla="*/ 0 h 115"/>
                <a:gd name="T26" fmla="*/ 0 w 106"/>
                <a:gd name="T27" fmla="*/ 0 h 115"/>
                <a:gd name="T28" fmla="*/ 7 w 106"/>
                <a:gd name="T29" fmla="*/ 0 h 115"/>
                <a:gd name="T30" fmla="*/ 41 w 106"/>
                <a:gd name="T31" fmla="*/ 17 h 115"/>
                <a:gd name="T32" fmla="*/ 73 w 106"/>
                <a:gd name="T33" fmla="*/ 32 h 115"/>
                <a:gd name="T34" fmla="*/ 106 w 106"/>
                <a:gd name="T35" fmla="*/ 4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15">
                  <a:moveTo>
                    <a:pt x="106" y="49"/>
                  </a:moveTo>
                  <a:lnTo>
                    <a:pt x="98" y="56"/>
                  </a:lnTo>
                  <a:lnTo>
                    <a:pt x="91" y="5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56" y="81"/>
                  </a:lnTo>
                  <a:lnTo>
                    <a:pt x="41" y="98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7" y="106"/>
                  </a:lnTo>
                  <a:lnTo>
                    <a:pt x="17" y="73"/>
                  </a:lnTo>
                  <a:lnTo>
                    <a:pt x="7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41" y="17"/>
                  </a:lnTo>
                  <a:lnTo>
                    <a:pt x="73" y="32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auto">
            <a:xfrm>
              <a:off x="4379" y="2206"/>
              <a:ext cx="48" cy="55"/>
            </a:xfrm>
            <a:custGeom>
              <a:avLst/>
              <a:gdLst>
                <a:gd name="T0" fmla="*/ 90 w 98"/>
                <a:gd name="T1" fmla="*/ 24 h 98"/>
                <a:gd name="T2" fmla="*/ 98 w 98"/>
                <a:gd name="T3" fmla="*/ 41 h 98"/>
                <a:gd name="T4" fmla="*/ 98 w 98"/>
                <a:gd name="T5" fmla="*/ 59 h 98"/>
                <a:gd name="T6" fmla="*/ 90 w 98"/>
                <a:gd name="T7" fmla="*/ 74 h 98"/>
                <a:gd name="T8" fmla="*/ 90 w 98"/>
                <a:gd name="T9" fmla="*/ 74 h 98"/>
                <a:gd name="T10" fmla="*/ 83 w 98"/>
                <a:gd name="T11" fmla="*/ 83 h 98"/>
                <a:gd name="T12" fmla="*/ 65 w 98"/>
                <a:gd name="T13" fmla="*/ 91 h 98"/>
                <a:gd name="T14" fmla="*/ 48 w 98"/>
                <a:gd name="T15" fmla="*/ 98 h 98"/>
                <a:gd name="T16" fmla="*/ 48 w 98"/>
                <a:gd name="T17" fmla="*/ 98 h 98"/>
                <a:gd name="T18" fmla="*/ 33 w 98"/>
                <a:gd name="T19" fmla="*/ 98 h 98"/>
                <a:gd name="T20" fmla="*/ 17 w 98"/>
                <a:gd name="T21" fmla="*/ 91 h 98"/>
                <a:gd name="T22" fmla="*/ 9 w 98"/>
                <a:gd name="T23" fmla="*/ 74 h 98"/>
                <a:gd name="T24" fmla="*/ 9 w 98"/>
                <a:gd name="T25" fmla="*/ 74 h 98"/>
                <a:gd name="T26" fmla="*/ 0 w 98"/>
                <a:gd name="T27" fmla="*/ 59 h 98"/>
                <a:gd name="T28" fmla="*/ 0 w 98"/>
                <a:gd name="T29" fmla="*/ 41 h 98"/>
                <a:gd name="T30" fmla="*/ 0 w 98"/>
                <a:gd name="T31" fmla="*/ 24 h 98"/>
                <a:gd name="T32" fmla="*/ 0 w 98"/>
                <a:gd name="T33" fmla="*/ 24 h 98"/>
                <a:gd name="T34" fmla="*/ 17 w 98"/>
                <a:gd name="T35" fmla="*/ 17 h 98"/>
                <a:gd name="T36" fmla="*/ 24 w 98"/>
                <a:gd name="T37" fmla="*/ 0 h 98"/>
                <a:gd name="T38" fmla="*/ 48 w 98"/>
                <a:gd name="T39" fmla="*/ 0 h 98"/>
                <a:gd name="T40" fmla="*/ 48 w 98"/>
                <a:gd name="T41" fmla="*/ 0 h 98"/>
                <a:gd name="T42" fmla="*/ 65 w 98"/>
                <a:gd name="T43" fmla="*/ 0 h 98"/>
                <a:gd name="T44" fmla="*/ 83 w 98"/>
                <a:gd name="T45" fmla="*/ 9 h 98"/>
                <a:gd name="T46" fmla="*/ 90 w 98"/>
                <a:gd name="T4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90" y="24"/>
                  </a:moveTo>
                  <a:lnTo>
                    <a:pt x="98" y="41"/>
                  </a:lnTo>
                  <a:lnTo>
                    <a:pt x="98" y="59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3" y="83"/>
                  </a:lnTo>
                  <a:lnTo>
                    <a:pt x="65" y="91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33" y="98"/>
                  </a:lnTo>
                  <a:lnTo>
                    <a:pt x="17" y="91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0" y="59"/>
                  </a:lnTo>
                  <a:lnTo>
                    <a:pt x="0" y="4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7" y="17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3" y="9"/>
                  </a:lnTo>
                  <a:lnTo>
                    <a:pt x="90" y="2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auto">
            <a:xfrm>
              <a:off x="4091" y="1946"/>
              <a:ext cx="48" cy="56"/>
            </a:xfrm>
            <a:custGeom>
              <a:avLst/>
              <a:gdLst>
                <a:gd name="T0" fmla="*/ 83 w 98"/>
                <a:gd name="T1" fmla="*/ 17 h 99"/>
                <a:gd name="T2" fmla="*/ 91 w 98"/>
                <a:gd name="T3" fmla="*/ 32 h 99"/>
                <a:gd name="T4" fmla="*/ 98 w 98"/>
                <a:gd name="T5" fmla="*/ 49 h 99"/>
                <a:gd name="T6" fmla="*/ 91 w 98"/>
                <a:gd name="T7" fmla="*/ 66 h 99"/>
                <a:gd name="T8" fmla="*/ 91 w 98"/>
                <a:gd name="T9" fmla="*/ 66 h 99"/>
                <a:gd name="T10" fmla="*/ 83 w 98"/>
                <a:gd name="T11" fmla="*/ 81 h 99"/>
                <a:gd name="T12" fmla="*/ 73 w 98"/>
                <a:gd name="T13" fmla="*/ 92 h 99"/>
                <a:gd name="T14" fmla="*/ 58 w 98"/>
                <a:gd name="T15" fmla="*/ 99 h 99"/>
                <a:gd name="T16" fmla="*/ 58 w 98"/>
                <a:gd name="T17" fmla="*/ 99 h 99"/>
                <a:gd name="T18" fmla="*/ 41 w 98"/>
                <a:gd name="T19" fmla="*/ 99 h 99"/>
                <a:gd name="T20" fmla="*/ 24 w 98"/>
                <a:gd name="T21" fmla="*/ 99 h 99"/>
                <a:gd name="T22" fmla="*/ 17 w 98"/>
                <a:gd name="T23" fmla="*/ 92 h 99"/>
                <a:gd name="T24" fmla="*/ 17 w 98"/>
                <a:gd name="T25" fmla="*/ 92 h 99"/>
                <a:gd name="T26" fmla="*/ 0 w 98"/>
                <a:gd name="T27" fmla="*/ 74 h 99"/>
                <a:gd name="T28" fmla="*/ 0 w 98"/>
                <a:gd name="T29" fmla="*/ 57 h 99"/>
                <a:gd name="T30" fmla="*/ 0 w 98"/>
                <a:gd name="T31" fmla="*/ 32 h 99"/>
                <a:gd name="T32" fmla="*/ 0 w 98"/>
                <a:gd name="T33" fmla="*/ 32 h 99"/>
                <a:gd name="T34" fmla="*/ 9 w 98"/>
                <a:gd name="T35" fmla="*/ 17 h 99"/>
                <a:gd name="T36" fmla="*/ 24 w 98"/>
                <a:gd name="T37" fmla="*/ 8 h 99"/>
                <a:gd name="T38" fmla="*/ 34 w 98"/>
                <a:gd name="T39" fmla="*/ 0 h 99"/>
                <a:gd name="T40" fmla="*/ 34 w 98"/>
                <a:gd name="T41" fmla="*/ 0 h 99"/>
                <a:gd name="T42" fmla="*/ 58 w 98"/>
                <a:gd name="T43" fmla="*/ 0 h 99"/>
                <a:gd name="T44" fmla="*/ 73 w 98"/>
                <a:gd name="T45" fmla="*/ 8 h 99"/>
                <a:gd name="T46" fmla="*/ 83 w 98"/>
                <a:gd name="T47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83" y="17"/>
                  </a:moveTo>
                  <a:lnTo>
                    <a:pt x="91" y="32"/>
                  </a:lnTo>
                  <a:lnTo>
                    <a:pt x="98" y="4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83" y="81"/>
                  </a:lnTo>
                  <a:lnTo>
                    <a:pt x="73" y="92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41" y="99"/>
                  </a:lnTo>
                  <a:lnTo>
                    <a:pt x="24" y="99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17"/>
                  </a:lnTo>
                  <a:lnTo>
                    <a:pt x="24" y="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58" y="0"/>
                  </a:lnTo>
                  <a:lnTo>
                    <a:pt x="73" y="8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auto">
            <a:xfrm>
              <a:off x="4188" y="1970"/>
              <a:ext cx="44" cy="56"/>
            </a:xfrm>
            <a:custGeom>
              <a:avLst/>
              <a:gdLst>
                <a:gd name="T0" fmla="*/ 65 w 90"/>
                <a:gd name="T1" fmla="*/ 8 h 99"/>
                <a:gd name="T2" fmla="*/ 72 w 90"/>
                <a:gd name="T3" fmla="*/ 8 h 99"/>
                <a:gd name="T4" fmla="*/ 83 w 90"/>
                <a:gd name="T5" fmla="*/ 8 h 99"/>
                <a:gd name="T6" fmla="*/ 90 w 90"/>
                <a:gd name="T7" fmla="*/ 8 h 99"/>
                <a:gd name="T8" fmla="*/ 90 w 90"/>
                <a:gd name="T9" fmla="*/ 8 h 99"/>
                <a:gd name="T10" fmla="*/ 72 w 90"/>
                <a:gd name="T11" fmla="*/ 40 h 99"/>
                <a:gd name="T12" fmla="*/ 48 w 90"/>
                <a:gd name="T13" fmla="*/ 65 h 99"/>
                <a:gd name="T14" fmla="*/ 41 w 90"/>
                <a:gd name="T15" fmla="*/ 99 h 99"/>
                <a:gd name="T16" fmla="*/ 41 w 90"/>
                <a:gd name="T17" fmla="*/ 99 h 99"/>
                <a:gd name="T18" fmla="*/ 41 w 90"/>
                <a:gd name="T19" fmla="*/ 99 h 99"/>
                <a:gd name="T20" fmla="*/ 24 w 90"/>
                <a:gd name="T21" fmla="*/ 65 h 99"/>
                <a:gd name="T22" fmla="*/ 9 w 90"/>
                <a:gd name="T23" fmla="*/ 33 h 99"/>
                <a:gd name="T24" fmla="*/ 0 w 90"/>
                <a:gd name="T25" fmla="*/ 0 h 99"/>
                <a:gd name="T26" fmla="*/ 0 w 90"/>
                <a:gd name="T27" fmla="*/ 0 h 99"/>
                <a:gd name="T28" fmla="*/ 24 w 90"/>
                <a:gd name="T29" fmla="*/ 0 h 99"/>
                <a:gd name="T30" fmla="*/ 41 w 90"/>
                <a:gd name="T31" fmla="*/ 8 h 99"/>
                <a:gd name="T32" fmla="*/ 65 w 90"/>
                <a:gd name="T33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9">
                  <a:moveTo>
                    <a:pt x="65" y="8"/>
                  </a:moveTo>
                  <a:lnTo>
                    <a:pt x="72" y="8"/>
                  </a:lnTo>
                  <a:lnTo>
                    <a:pt x="83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2" y="40"/>
                  </a:lnTo>
                  <a:lnTo>
                    <a:pt x="48" y="65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24" y="65"/>
                  </a:lnTo>
                  <a:lnTo>
                    <a:pt x="9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1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auto">
            <a:xfrm>
              <a:off x="4108" y="2039"/>
              <a:ext cx="36" cy="51"/>
            </a:xfrm>
            <a:custGeom>
              <a:avLst/>
              <a:gdLst>
                <a:gd name="T0" fmla="*/ 74 w 74"/>
                <a:gd name="T1" fmla="*/ 26 h 91"/>
                <a:gd name="T2" fmla="*/ 64 w 74"/>
                <a:gd name="T3" fmla="*/ 43 h 91"/>
                <a:gd name="T4" fmla="*/ 49 w 74"/>
                <a:gd name="T5" fmla="*/ 67 h 91"/>
                <a:gd name="T6" fmla="*/ 39 w 74"/>
                <a:gd name="T7" fmla="*/ 91 h 91"/>
                <a:gd name="T8" fmla="*/ 39 w 74"/>
                <a:gd name="T9" fmla="*/ 91 h 91"/>
                <a:gd name="T10" fmla="*/ 39 w 74"/>
                <a:gd name="T11" fmla="*/ 91 h 91"/>
                <a:gd name="T12" fmla="*/ 24 w 74"/>
                <a:gd name="T13" fmla="*/ 57 h 91"/>
                <a:gd name="T14" fmla="*/ 7 w 74"/>
                <a:gd name="T15" fmla="*/ 33 h 91"/>
                <a:gd name="T16" fmla="*/ 0 w 74"/>
                <a:gd name="T17" fmla="*/ 0 h 91"/>
                <a:gd name="T18" fmla="*/ 0 w 74"/>
                <a:gd name="T19" fmla="*/ 0 h 91"/>
                <a:gd name="T20" fmla="*/ 74 w 74"/>
                <a:gd name="T21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1">
                  <a:moveTo>
                    <a:pt x="74" y="26"/>
                  </a:moveTo>
                  <a:lnTo>
                    <a:pt x="64" y="43"/>
                  </a:lnTo>
                  <a:lnTo>
                    <a:pt x="49" y="6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24" y="57"/>
                  </a:lnTo>
                  <a:lnTo>
                    <a:pt x="7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auto">
            <a:xfrm>
              <a:off x="4408" y="2341"/>
              <a:ext cx="61" cy="68"/>
            </a:xfrm>
            <a:custGeom>
              <a:avLst/>
              <a:gdLst>
                <a:gd name="T0" fmla="*/ 88 w 122"/>
                <a:gd name="T1" fmla="*/ 18 h 124"/>
                <a:gd name="T2" fmla="*/ 122 w 122"/>
                <a:gd name="T3" fmla="*/ 66 h 124"/>
                <a:gd name="T4" fmla="*/ 97 w 122"/>
                <a:gd name="T5" fmla="*/ 83 h 124"/>
                <a:gd name="T6" fmla="*/ 73 w 122"/>
                <a:gd name="T7" fmla="*/ 98 h 124"/>
                <a:gd name="T8" fmla="*/ 56 w 122"/>
                <a:gd name="T9" fmla="*/ 124 h 124"/>
                <a:gd name="T10" fmla="*/ 56 w 122"/>
                <a:gd name="T11" fmla="*/ 124 h 124"/>
                <a:gd name="T12" fmla="*/ 39 w 122"/>
                <a:gd name="T13" fmla="*/ 109 h 124"/>
                <a:gd name="T14" fmla="*/ 13 w 122"/>
                <a:gd name="T15" fmla="*/ 91 h 124"/>
                <a:gd name="T16" fmla="*/ 0 w 122"/>
                <a:gd name="T17" fmla="*/ 74 h 124"/>
                <a:gd name="T18" fmla="*/ 0 w 122"/>
                <a:gd name="T19" fmla="*/ 74 h 124"/>
                <a:gd name="T20" fmla="*/ 24 w 122"/>
                <a:gd name="T21" fmla="*/ 49 h 124"/>
                <a:gd name="T22" fmla="*/ 48 w 122"/>
                <a:gd name="T23" fmla="*/ 25 h 124"/>
                <a:gd name="T24" fmla="*/ 80 w 122"/>
                <a:gd name="T25" fmla="*/ 0 h 124"/>
                <a:gd name="T26" fmla="*/ 80 w 122"/>
                <a:gd name="T27" fmla="*/ 0 h 124"/>
                <a:gd name="T28" fmla="*/ 88 w 122"/>
                <a:gd name="T29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88" y="18"/>
                  </a:moveTo>
                  <a:lnTo>
                    <a:pt x="122" y="66"/>
                  </a:lnTo>
                  <a:lnTo>
                    <a:pt x="97" y="83"/>
                  </a:lnTo>
                  <a:lnTo>
                    <a:pt x="73" y="98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39" y="109"/>
                  </a:lnTo>
                  <a:lnTo>
                    <a:pt x="13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auto">
            <a:xfrm>
              <a:off x="4439" y="2396"/>
              <a:ext cx="57" cy="55"/>
            </a:xfrm>
            <a:custGeom>
              <a:avLst/>
              <a:gdLst>
                <a:gd name="T0" fmla="*/ 115 w 115"/>
                <a:gd name="T1" fmla="*/ 35 h 99"/>
                <a:gd name="T2" fmla="*/ 99 w 115"/>
                <a:gd name="T3" fmla="*/ 50 h 99"/>
                <a:gd name="T4" fmla="*/ 84 w 115"/>
                <a:gd name="T5" fmla="*/ 74 h 99"/>
                <a:gd name="T6" fmla="*/ 74 w 115"/>
                <a:gd name="T7" fmla="*/ 99 h 99"/>
                <a:gd name="T8" fmla="*/ 74 w 115"/>
                <a:gd name="T9" fmla="*/ 99 h 99"/>
                <a:gd name="T10" fmla="*/ 49 w 115"/>
                <a:gd name="T11" fmla="*/ 91 h 99"/>
                <a:gd name="T12" fmla="*/ 25 w 115"/>
                <a:gd name="T13" fmla="*/ 91 h 99"/>
                <a:gd name="T14" fmla="*/ 0 w 115"/>
                <a:gd name="T15" fmla="*/ 84 h 99"/>
                <a:gd name="T16" fmla="*/ 0 w 115"/>
                <a:gd name="T17" fmla="*/ 84 h 99"/>
                <a:gd name="T18" fmla="*/ 10 w 115"/>
                <a:gd name="T19" fmla="*/ 59 h 99"/>
                <a:gd name="T20" fmla="*/ 25 w 115"/>
                <a:gd name="T21" fmla="*/ 26 h 99"/>
                <a:gd name="T22" fmla="*/ 34 w 115"/>
                <a:gd name="T23" fmla="*/ 0 h 99"/>
                <a:gd name="T24" fmla="*/ 34 w 115"/>
                <a:gd name="T25" fmla="*/ 0 h 99"/>
                <a:gd name="T26" fmla="*/ 59 w 115"/>
                <a:gd name="T27" fmla="*/ 18 h 99"/>
                <a:gd name="T28" fmla="*/ 91 w 115"/>
                <a:gd name="T29" fmla="*/ 26 h 99"/>
                <a:gd name="T30" fmla="*/ 115 w 115"/>
                <a:gd name="T3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9">
                  <a:moveTo>
                    <a:pt x="115" y="35"/>
                  </a:moveTo>
                  <a:lnTo>
                    <a:pt x="99" y="50"/>
                  </a:lnTo>
                  <a:lnTo>
                    <a:pt x="84" y="74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49" y="91"/>
                  </a:lnTo>
                  <a:lnTo>
                    <a:pt x="25" y="9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0" y="59"/>
                  </a:lnTo>
                  <a:lnTo>
                    <a:pt x="25" y="2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59" y="18"/>
                  </a:lnTo>
                  <a:lnTo>
                    <a:pt x="91" y="26"/>
                  </a:lnTo>
                  <a:lnTo>
                    <a:pt x="115" y="3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auto">
            <a:xfrm>
              <a:off x="4103" y="2146"/>
              <a:ext cx="65" cy="59"/>
            </a:xfrm>
            <a:custGeom>
              <a:avLst/>
              <a:gdLst>
                <a:gd name="T0" fmla="*/ 132 w 132"/>
                <a:gd name="T1" fmla="*/ 57 h 106"/>
                <a:gd name="T2" fmla="*/ 108 w 132"/>
                <a:gd name="T3" fmla="*/ 74 h 106"/>
                <a:gd name="T4" fmla="*/ 91 w 132"/>
                <a:gd name="T5" fmla="*/ 89 h 106"/>
                <a:gd name="T6" fmla="*/ 74 w 132"/>
                <a:gd name="T7" fmla="*/ 106 h 106"/>
                <a:gd name="T8" fmla="*/ 74 w 132"/>
                <a:gd name="T9" fmla="*/ 106 h 106"/>
                <a:gd name="T10" fmla="*/ 49 w 132"/>
                <a:gd name="T11" fmla="*/ 89 h 106"/>
                <a:gd name="T12" fmla="*/ 24 w 132"/>
                <a:gd name="T13" fmla="*/ 64 h 106"/>
                <a:gd name="T14" fmla="*/ 0 w 132"/>
                <a:gd name="T15" fmla="*/ 57 h 106"/>
                <a:gd name="T16" fmla="*/ 0 w 132"/>
                <a:gd name="T17" fmla="*/ 57 h 106"/>
                <a:gd name="T18" fmla="*/ 0 w 132"/>
                <a:gd name="T19" fmla="*/ 49 h 106"/>
                <a:gd name="T20" fmla="*/ 24 w 132"/>
                <a:gd name="T21" fmla="*/ 33 h 106"/>
                <a:gd name="T22" fmla="*/ 41 w 132"/>
                <a:gd name="T23" fmla="*/ 15 h 106"/>
                <a:gd name="T24" fmla="*/ 67 w 132"/>
                <a:gd name="T25" fmla="*/ 0 h 106"/>
                <a:gd name="T26" fmla="*/ 67 w 132"/>
                <a:gd name="T27" fmla="*/ 0 h 106"/>
                <a:gd name="T28" fmla="*/ 132 w 132"/>
                <a:gd name="T29" fmla="*/ 5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06">
                  <a:moveTo>
                    <a:pt x="132" y="57"/>
                  </a:moveTo>
                  <a:lnTo>
                    <a:pt x="108" y="74"/>
                  </a:lnTo>
                  <a:lnTo>
                    <a:pt x="91" y="89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49" y="89"/>
                  </a:lnTo>
                  <a:lnTo>
                    <a:pt x="24" y="6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24" y="33"/>
                  </a:lnTo>
                  <a:lnTo>
                    <a:pt x="41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auto">
            <a:xfrm>
              <a:off x="4062" y="2191"/>
              <a:ext cx="62" cy="55"/>
            </a:xfrm>
            <a:custGeom>
              <a:avLst/>
              <a:gdLst>
                <a:gd name="T0" fmla="*/ 116 w 123"/>
                <a:gd name="T1" fmla="*/ 43 h 98"/>
                <a:gd name="T2" fmla="*/ 106 w 123"/>
                <a:gd name="T3" fmla="*/ 67 h 98"/>
                <a:gd name="T4" fmla="*/ 99 w 123"/>
                <a:gd name="T5" fmla="*/ 82 h 98"/>
                <a:gd name="T6" fmla="*/ 92 w 123"/>
                <a:gd name="T7" fmla="*/ 98 h 98"/>
                <a:gd name="T8" fmla="*/ 92 w 123"/>
                <a:gd name="T9" fmla="*/ 98 h 98"/>
                <a:gd name="T10" fmla="*/ 58 w 123"/>
                <a:gd name="T11" fmla="*/ 98 h 98"/>
                <a:gd name="T12" fmla="*/ 32 w 123"/>
                <a:gd name="T13" fmla="*/ 91 h 98"/>
                <a:gd name="T14" fmla="*/ 0 w 123"/>
                <a:gd name="T15" fmla="*/ 82 h 98"/>
                <a:gd name="T16" fmla="*/ 0 w 123"/>
                <a:gd name="T17" fmla="*/ 82 h 98"/>
                <a:gd name="T18" fmla="*/ 8 w 123"/>
                <a:gd name="T19" fmla="*/ 56 h 98"/>
                <a:gd name="T20" fmla="*/ 19 w 123"/>
                <a:gd name="T21" fmla="*/ 25 h 98"/>
                <a:gd name="T22" fmla="*/ 32 w 123"/>
                <a:gd name="T23" fmla="*/ 0 h 98"/>
                <a:gd name="T24" fmla="*/ 32 w 123"/>
                <a:gd name="T25" fmla="*/ 0 h 98"/>
                <a:gd name="T26" fmla="*/ 50 w 123"/>
                <a:gd name="T27" fmla="*/ 8 h 98"/>
                <a:gd name="T28" fmla="*/ 75 w 123"/>
                <a:gd name="T29" fmla="*/ 17 h 98"/>
                <a:gd name="T30" fmla="*/ 92 w 123"/>
                <a:gd name="T31" fmla="*/ 17 h 98"/>
                <a:gd name="T32" fmla="*/ 92 w 123"/>
                <a:gd name="T33" fmla="*/ 17 h 98"/>
                <a:gd name="T34" fmla="*/ 123 w 123"/>
                <a:gd name="T35" fmla="*/ 32 h 98"/>
                <a:gd name="T36" fmla="*/ 116 w 123"/>
                <a:gd name="T3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116" y="43"/>
                  </a:moveTo>
                  <a:lnTo>
                    <a:pt x="106" y="67"/>
                  </a:lnTo>
                  <a:lnTo>
                    <a:pt x="99" y="82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58" y="98"/>
                  </a:lnTo>
                  <a:lnTo>
                    <a:pt x="32" y="91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56"/>
                  </a:lnTo>
                  <a:lnTo>
                    <a:pt x="19" y="25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8"/>
                  </a:lnTo>
                  <a:lnTo>
                    <a:pt x="75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123" y="32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auto">
            <a:xfrm>
              <a:off x="4666" y="2296"/>
              <a:ext cx="61" cy="78"/>
            </a:xfrm>
            <a:custGeom>
              <a:avLst/>
              <a:gdLst>
                <a:gd name="T0" fmla="*/ 99 w 123"/>
                <a:gd name="T1" fmla="*/ 32 h 141"/>
                <a:gd name="T2" fmla="*/ 81 w 123"/>
                <a:gd name="T3" fmla="*/ 24 h 141"/>
                <a:gd name="T4" fmla="*/ 66 w 123"/>
                <a:gd name="T5" fmla="*/ 17 h 141"/>
                <a:gd name="T6" fmla="*/ 57 w 123"/>
                <a:gd name="T7" fmla="*/ 0 h 141"/>
                <a:gd name="T8" fmla="*/ 57 w 123"/>
                <a:gd name="T9" fmla="*/ 0 h 141"/>
                <a:gd name="T10" fmla="*/ 42 w 123"/>
                <a:gd name="T11" fmla="*/ 7 h 141"/>
                <a:gd name="T12" fmla="*/ 32 w 123"/>
                <a:gd name="T13" fmla="*/ 32 h 141"/>
                <a:gd name="T14" fmla="*/ 25 w 123"/>
                <a:gd name="T15" fmla="*/ 50 h 141"/>
                <a:gd name="T16" fmla="*/ 25 w 123"/>
                <a:gd name="T17" fmla="*/ 50 h 141"/>
                <a:gd name="T18" fmla="*/ 17 w 123"/>
                <a:gd name="T19" fmla="*/ 56 h 141"/>
                <a:gd name="T20" fmla="*/ 0 w 123"/>
                <a:gd name="T21" fmla="*/ 67 h 141"/>
                <a:gd name="T22" fmla="*/ 8 w 123"/>
                <a:gd name="T23" fmla="*/ 74 h 141"/>
                <a:gd name="T24" fmla="*/ 8 w 123"/>
                <a:gd name="T25" fmla="*/ 74 h 141"/>
                <a:gd name="T26" fmla="*/ 32 w 123"/>
                <a:gd name="T27" fmla="*/ 91 h 141"/>
                <a:gd name="T28" fmla="*/ 57 w 123"/>
                <a:gd name="T29" fmla="*/ 115 h 141"/>
                <a:gd name="T30" fmla="*/ 81 w 123"/>
                <a:gd name="T31" fmla="*/ 141 h 141"/>
                <a:gd name="T32" fmla="*/ 81 w 123"/>
                <a:gd name="T33" fmla="*/ 141 h 141"/>
                <a:gd name="T34" fmla="*/ 91 w 123"/>
                <a:gd name="T35" fmla="*/ 123 h 141"/>
                <a:gd name="T36" fmla="*/ 123 w 123"/>
                <a:gd name="T37" fmla="*/ 56 h 141"/>
                <a:gd name="T38" fmla="*/ 99 w 123"/>
                <a:gd name="T39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1">
                  <a:moveTo>
                    <a:pt x="99" y="32"/>
                  </a:moveTo>
                  <a:lnTo>
                    <a:pt x="81" y="24"/>
                  </a:lnTo>
                  <a:lnTo>
                    <a:pt x="66" y="1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2" y="7"/>
                  </a:lnTo>
                  <a:lnTo>
                    <a:pt x="32" y="3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17" y="56"/>
                  </a:lnTo>
                  <a:lnTo>
                    <a:pt x="0" y="6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32" y="91"/>
                  </a:lnTo>
                  <a:lnTo>
                    <a:pt x="57" y="115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91" y="123"/>
                  </a:lnTo>
                  <a:lnTo>
                    <a:pt x="123" y="5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auto">
            <a:xfrm>
              <a:off x="4202" y="1742"/>
              <a:ext cx="48" cy="55"/>
            </a:xfrm>
            <a:custGeom>
              <a:avLst/>
              <a:gdLst>
                <a:gd name="T0" fmla="*/ 81 w 98"/>
                <a:gd name="T1" fmla="*/ 17 h 98"/>
                <a:gd name="T2" fmla="*/ 89 w 98"/>
                <a:gd name="T3" fmla="*/ 34 h 98"/>
                <a:gd name="T4" fmla="*/ 98 w 98"/>
                <a:gd name="T5" fmla="*/ 49 h 98"/>
                <a:gd name="T6" fmla="*/ 89 w 98"/>
                <a:gd name="T7" fmla="*/ 67 h 98"/>
                <a:gd name="T8" fmla="*/ 89 w 98"/>
                <a:gd name="T9" fmla="*/ 67 h 98"/>
                <a:gd name="T10" fmla="*/ 74 w 98"/>
                <a:gd name="T11" fmla="*/ 91 h 98"/>
                <a:gd name="T12" fmla="*/ 57 w 98"/>
                <a:gd name="T13" fmla="*/ 98 h 98"/>
                <a:gd name="T14" fmla="*/ 31 w 98"/>
                <a:gd name="T15" fmla="*/ 91 h 98"/>
                <a:gd name="T16" fmla="*/ 31 w 98"/>
                <a:gd name="T17" fmla="*/ 91 h 98"/>
                <a:gd name="T18" fmla="*/ 15 w 98"/>
                <a:gd name="T19" fmla="*/ 84 h 98"/>
                <a:gd name="T20" fmla="*/ 7 w 98"/>
                <a:gd name="T21" fmla="*/ 74 h 98"/>
                <a:gd name="T22" fmla="*/ 0 w 98"/>
                <a:gd name="T23" fmla="*/ 60 h 98"/>
                <a:gd name="T24" fmla="*/ 0 w 98"/>
                <a:gd name="T25" fmla="*/ 60 h 98"/>
                <a:gd name="T26" fmla="*/ 0 w 98"/>
                <a:gd name="T27" fmla="*/ 43 h 98"/>
                <a:gd name="T28" fmla="*/ 7 w 98"/>
                <a:gd name="T29" fmla="*/ 17 h 98"/>
                <a:gd name="T30" fmla="*/ 24 w 98"/>
                <a:gd name="T31" fmla="*/ 9 h 98"/>
                <a:gd name="T32" fmla="*/ 24 w 98"/>
                <a:gd name="T33" fmla="*/ 9 h 98"/>
                <a:gd name="T34" fmla="*/ 49 w 98"/>
                <a:gd name="T35" fmla="*/ 0 h 98"/>
                <a:gd name="T36" fmla="*/ 64 w 98"/>
                <a:gd name="T37" fmla="*/ 9 h 98"/>
                <a:gd name="T38" fmla="*/ 81 w 98"/>
                <a:gd name="T3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8">
                  <a:moveTo>
                    <a:pt x="81" y="17"/>
                  </a:moveTo>
                  <a:lnTo>
                    <a:pt x="89" y="34"/>
                  </a:lnTo>
                  <a:lnTo>
                    <a:pt x="98" y="49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74" y="91"/>
                  </a:lnTo>
                  <a:lnTo>
                    <a:pt x="57" y="98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15" y="84"/>
                  </a:lnTo>
                  <a:lnTo>
                    <a:pt x="7" y="7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7" y="1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49" y="0"/>
                  </a:lnTo>
                  <a:lnTo>
                    <a:pt x="64" y="9"/>
                  </a:lnTo>
                  <a:lnTo>
                    <a:pt x="8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auto">
            <a:xfrm>
              <a:off x="4205" y="1715"/>
              <a:ext cx="36" cy="46"/>
            </a:xfrm>
            <a:custGeom>
              <a:avLst/>
              <a:gdLst>
                <a:gd name="T0" fmla="*/ 74 w 74"/>
                <a:gd name="T1" fmla="*/ 25 h 82"/>
                <a:gd name="T2" fmla="*/ 74 w 74"/>
                <a:gd name="T3" fmla="*/ 51 h 82"/>
                <a:gd name="T4" fmla="*/ 67 w 74"/>
                <a:gd name="T5" fmla="*/ 65 h 82"/>
                <a:gd name="T6" fmla="*/ 57 w 74"/>
                <a:gd name="T7" fmla="*/ 75 h 82"/>
                <a:gd name="T8" fmla="*/ 57 w 74"/>
                <a:gd name="T9" fmla="*/ 75 h 82"/>
                <a:gd name="T10" fmla="*/ 32 w 74"/>
                <a:gd name="T11" fmla="*/ 82 h 82"/>
                <a:gd name="T12" fmla="*/ 17 w 74"/>
                <a:gd name="T13" fmla="*/ 65 h 82"/>
                <a:gd name="T14" fmla="*/ 8 w 74"/>
                <a:gd name="T15" fmla="*/ 51 h 82"/>
                <a:gd name="T16" fmla="*/ 8 w 74"/>
                <a:gd name="T17" fmla="*/ 51 h 82"/>
                <a:gd name="T18" fmla="*/ 0 w 74"/>
                <a:gd name="T19" fmla="*/ 40 h 82"/>
                <a:gd name="T20" fmla="*/ 8 w 74"/>
                <a:gd name="T21" fmla="*/ 25 h 82"/>
                <a:gd name="T22" fmla="*/ 17 w 74"/>
                <a:gd name="T23" fmla="*/ 8 h 82"/>
                <a:gd name="T24" fmla="*/ 17 w 74"/>
                <a:gd name="T25" fmla="*/ 8 h 82"/>
                <a:gd name="T26" fmla="*/ 32 w 74"/>
                <a:gd name="T27" fmla="*/ 0 h 82"/>
                <a:gd name="T28" fmla="*/ 57 w 74"/>
                <a:gd name="T29" fmla="*/ 8 h 82"/>
                <a:gd name="T30" fmla="*/ 74 w 74"/>
                <a:gd name="T31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82">
                  <a:moveTo>
                    <a:pt x="74" y="25"/>
                  </a:moveTo>
                  <a:lnTo>
                    <a:pt x="74" y="51"/>
                  </a:lnTo>
                  <a:lnTo>
                    <a:pt x="67" y="6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32" y="82"/>
                  </a:lnTo>
                  <a:lnTo>
                    <a:pt x="17" y="65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32" y="0"/>
                  </a:lnTo>
                  <a:lnTo>
                    <a:pt x="57" y="8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auto">
            <a:xfrm>
              <a:off x="4274" y="1761"/>
              <a:ext cx="61" cy="59"/>
            </a:xfrm>
            <a:custGeom>
              <a:avLst/>
              <a:gdLst>
                <a:gd name="T0" fmla="*/ 123 w 123"/>
                <a:gd name="T1" fmla="*/ 32 h 106"/>
                <a:gd name="T2" fmla="*/ 123 w 123"/>
                <a:gd name="T3" fmla="*/ 32 h 106"/>
                <a:gd name="T4" fmla="*/ 113 w 123"/>
                <a:gd name="T5" fmla="*/ 41 h 106"/>
                <a:gd name="T6" fmla="*/ 113 w 123"/>
                <a:gd name="T7" fmla="*/ 49 h 106"/>
                <a:gd name="T8" fmla="*/ 113 w 123"/>
                <a:gd name="T9" fmla="*/ 49 h 106"/>
                <a:gd name="T10" fmla="*/ 106 w 123"/>
                <a:gd name="T11" fmla="*/ 67 h 106"/>
                <a:gd name="T12" fmla="*/ 106 w 123"/>
                <a:gd name="T13" fmla="*/ 91 h 106"/>
                <a:gd name="T14" fmla="*/ 98 w 123"/>
                <a:gd name="T15" fmla="*/ 106 h 106"/>
                <a:gd name="T16" fmla="*/ 98 w 123"/>
                <a:gd name="T17" fmla="*/ 106 h 106"/>
                <a:gd name="T18" fmla="*/ 0 w 123"/>
                <a:gd name="T19" fmla="*/ 81 h 106"/>
                <a:gd name="T20" fmla="*/ 24 w 123"/>
                <a:gd name="T21" fmla="*/ 0 h 106"/>
                <a:gd name="T22" fmla="*/ 56 w 123"/>
                <a:gd name="T23" fmla="*/ 7 h 106"/>
                <a:gd name="T24" fmla="*/ 88 w 123"/>
                <a:gd name="T25" fmla="*/ 17 h 106"/>
                <a:gd name="T26" fmla="*/ 123 w 123"/>
                <a:gd name="T27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6">
                  <a:moveTo>
                    <a:pt x="123" y="32"/>
                  </a:moveTo>
                  <a:lnTo>
                    <a:pt x="123" y="32"/>
                  </a:lnTo>
                  <a:lnTo>
                    <a:pt x="113" y="41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06" y="67"/>
                  </a:lnTo>
                  <a:lnTo>
                    <a:pt x="106" y="91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0" y="81"/>
                  </a:lnTo>
                  <a:lnTo>
                    <a:pt x="24" y="0"/>
                  </a:lnTo>
                  <a:lnTo>
                    <a:pt x="56" y="7"/>
                  </a:lnTo>
                  <a:lnTo>
                    <a:pt x="88" y="17"/>
                  </a:lnTo>
                  <a:lnTo>
                    <a:pt x="123" y="32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auto">
            <a:xfrm>
              <a:off x="4306" y="1834"/>
              <a:ext cx="49" cy="56"/>
            </a:xfrm>
            <a:custGeom>
              <a:avLst/>
              <a:gdLst>
                <a:gd name="T0" fmla="*/ 99 w 99"/>
                <a:gd name="T1" fmla="*/ 10 h 99"/>
                <a:gd name="T2" fmla="*/ 75 w 99"/>
                <a:gd name="T3" fmla="*/ 35 h 99"/>
                <a:gd name="T4" fmla="*/ 60 w 99"/>
                <a:gd name="T5" fmla="*/ 67 h 99"/>
                <a:gd name="T6" fmla="*/ 50 w 99"/>
                <a:gd name="T7" fmla="*/ 99 h 99"/>
                <a:gd name="T8" fmla="*/ 50 w 99"/>
                <a:gd name="T9" fmla="*/ 99 h 99"/>
                <a:gd name="T10" fmla="*/ 50 w 99"/>
                <a:gd name="T11" fmla="*/ 91 h 99"/>
                <a:gd name="T12" fmla="*/ 43 w 99"/>
                <a:gd name="T13" fmla="*/ 74 h 99"/>
                <a:gd name="T14" fmla="*/ 43 w 99"/>
                <a:gd name="T15" fmla="*/ 67 h 99"/>
                <a:gd name="T16" fmla="*/ 43 w 99"/>
                <a:gd name="T17" fmla="*/ 67 h 99"/>
                <a:gd name="T18" fmla="*/ 35 w 99"/>
                <a:gd name="T19" fmla="*/ 50 h 99"/>
                <a:gd name="T20" fmla="*/ 17 w 99"/>
                <a:gd name="T21" fmla="*/ 35 h 99"/>
                <a:gd name="T22" fmla="*/ 0 w 99"/>
                <a:gd name="T23" fmla="*/ 10 h 99"/>
                <a:gd name="T24" fmla="*/ 0 w 99"/>
                <a:gd name="T25" fmla="*/ 10 h 99"/>
                <a:gd name="T26" fmla="*/ 0 w 99"/>
                <a:gd name="T27" fmla="*/ 0 h 99"/>
                <a:gd name="T28" fmla="*/ 99 w 99"/>
                <a:gd name="T29" fmla="*/ 0 h 99"/>
                <a:gd name="T30" fmla="*/ 99 w 99"/>
                <a:gd name="T31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99">
                  <a:moveTo>
                    <a:pt x="99" y="10"/>
                  </a:moveTo>
                  <a:lnTo>
                    <a:pt x="75" y="35"/>
                  </a:lnTo>
                  <a:lnTo>
                    <a:pt x="60" y="67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1"/>
                  </a:lnTo>
                  <a:lnTo>
                    <a:pt x="43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35" y="50"/>
                  </a:lnTo>
                  <a:lnTo>
                    <a:pt x="17" y="3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1" name="Freeform 39"/>
            <p:cNvSpPr>
              <a:spLocks/>
            </p:cNvSpPr>
            <p:nvPr/>
          </p:nvSpPr>
          <p:spPr bwMode="auto">
            <a:xfrm>
              <a:off x="4315" y="1839"/>
              <a:ext cx="32" cy="36"/>
            </a:xfrm>
            <a:custGeom>
              <a:avLst/>
              <a:gdLst>
                <a:gd name="T0" fmla="*/ 67 w 67"/>
                <a:gd name="T1" fmla="*/ 7 h 64"/>
                <a:gd name="T2" fmla="*/ 50 w 67"/>
                <a:gd name="T3" fmla="*/ 25 h 64"/>
                <a:gd name="T4" fmla="*/ 43 w 67"/>
                <a:gd name="T5" fmla="*/ 40 h 64"/>
                <a:gd name="T6" fmla="*/ 33 w 67"/>
                <a:gd name="T7" fmla="*/ 64 h 64"/>
                <a:gd name="T8" fmla="*/ 33 w 67"/>
                <a:gd name="T9" fmla="*/ 64 h 64"/>
                <a:gd name="T10" fmla="*/ 0 w 67"/>
                <a:gd name="T11" fmla="*/ 7 h 64"/>
                <a:gd name="T12" fmla="*/ 0 w 67"/>
                <a:gd name="T13" fmla="*/ 0 h 64"/>
                <a:gd name="T14" fmla="*/ 67 w 67"/>
                <a:gd name="T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64">
                  <a:moveTo>
                    <a:pt x="67" y="7"/>
                  </a:moveTo>
                  <a:lnTo>
                    <a:pt x="50" y="25"/>
                  </a:lnTo>
                  <a:lnTo>
                    <a:pt x="43" y="40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0" y="7"/>
                  </a:lnTo>
                  <a:lnTo>
                    <a:pt x="0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2" name="Freeform 40"/>
            <p:cNvSpPr>
              <a:spLocks/>
            </p:cNvSpPr>
            <p:nvPr/>
          </p:nvSpPr>
          <p:spPr bwMode="auto">
            <a:xfrm>
              <a:off x="4238" y="1857"/>
              <a:ext cx="48" cy="55"/>
            </a:xfrm>
            <a:custGeom>
              <a:avLst/>
              <a:gdLst>
                <a:gd name="T0" fmla="*/ 89 w 98"/>
                <a:gd name="T1" fmla="*/ 17 h 98"/>
                <a:gd name="T2" fmla="*/ 98 w 98"/>
                <a:gd name="T3" fmla="*/ 31 h 98"/>
                <a:gd name="T4" fmla="*/ 98 w 98"/>
                <a:gd name="T5" fmla="*/ 48 h 98"/>
                <a:gd name="T6" fmla="*/ 98 w 98"/>
                <a:gd name="T7" fmla="*/ 65 h 98"/>
                <a:gd name="T8" fmla="*/ 98 w 98"/>
                <a:gd name="T9" fmla="*/ 65 h 98"/>
                <a:gd name="T10" fmla="*/ 89 w 98"/>
                <a:gd name="T11" fmla="*/ 80 h 98"/>
                <a:gd name="T12" fmla="*/ 74 w 98"/>
                <a:gd name="T13" fmla="*/ 91 h 98"/>
                <a:gd name="T14" fmla="*/ 63 w 98"/>
                <a:gd name="T15" fmla="*/ 91 h 98"/>
                <a:gd name="T16" fmla="*/ 63 w 98"/>
                <a:gd name="T17" fmla="*/ 91 h 98"/>
                <a:gd name="T18" fmla="*/ 39 w 98"/>
                <a:gd name="T19" fmla="*/ 98 h 98"/>
                <a:gd name="T20" fmla="*/ 24 w 98"/>
                <a:gd name="T21" fmla="*/ 91 h 98"/>
                <a:gd name="T22" fmla="*/ 7 w 98"/>
                <a:gd name="T23" fmla="*/ 73 h 98"/>
                <a:gd name="T24" fmla="*/ 7 w 98"/>
                <a:gd name="T25" fmla="*/ 73 h 98"/>
                <a:gd name="T26" fmla="*/ 0 w 98"/>
                <a:gd name="T27" fmla="*/ 65 h 98"/>
                <a:gd name="T28" fmla="*/ 0 w 98"/>
                <a:gd name="T29" fmla="*/ 48 h 98"/>
                <a:gd name="T30" fmla="*/ 0 w 98"/>
                <a:gd name="T31" fmla="*/ 31 h 98"/>
                <a:gd name="T32" fmla="*/ 0 w 98"/>
                <a:gd name="T33" fmla="*/ 31 h 98"/>
                <a:gd name="T34" fmla="*/ 7 w 98"/>
                <a:gd name="T35" fmla="*/ 17 h 98"/>
                <a:gd name="T36" fmla="*/ 24 w 98"/>
                <a:gd name="T37" fmla="*/ 7 h 98"/>
                <a:gd name="T38" fmla="*/ 39 w 98"/>
                <a:gd name="T39" fmla="*/ 0 h 98"/>
                <a:gd name="T40" fmla="*/ 39 w 98"/>
                <a:gd name="T41" fmla="*/ 0 h 98"/>
                <a:gd name="T42" fmla="*/ 56 w 98"/>
                <a:gd name="T43" fmla="*/ 0 h 98"/>
                <a:gd name="T44" fmla="*/ 74 w 98"/>
                <a:gd name="T45" fmla="*/ 7 h 98"/>
                <a:gd name="T46" fmla="*/ 89 w 98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89" y="17"/>
                  </a:moveTo>
                  <a:lnTo>
                    <a:pt x="98" y="31"/>
                  </a:lnTo>
                  <a:lnTo>
                    <a:pt x="98" y="48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89" y="80"/>
                  </a:lnTo>
                  <a:lnTo>
                    <a:pt x="74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39" y="98"/>
                  </a:lnTo>
                  <a:lnTo>
                    <a:pt x="24" y="9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24" y="7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Freeform 41"/>
            <p:cNvSpPr>
              <a:spLocks/>
            </p:cNvSpPr>
            <p:nvPr/>
          </p:nvSpPr>
          <p:spPr bwMode="auto">
            <a:xfrm>
              <a:off x="4241" y="1862"/>
              <a:ext cx="41" cy="47"/>
            </a:xfrm>
            <a:custGeom>
              <a:avLst/>
              <a:gdLst>
                <a:gd name="T0" fmla="*/ 74 w 82"/>
                <a:gd name="T1" fmla="*/ 24 h 84"/>
                <a:gd name="T2" fmla="*/ 82 w 82"/>
                <a:gd name="T3" fmla="*/ 41 h 84"/>
                <a:gd name="T4" fmla="*/ 74 w 82"/>
                <a:gd name="T5" fmla="*/ 66 h 84"/>
                <a:gd name="T6" fmla="*/ 56 w 82"/>
                <a:gd name="T7" fmla="*/ 73 h 84"/>
                <a:gd name="T8" fmla="*/ 56 w 82"/>
                <a:gd name="T9" fmla="*/ 73 h 84"/>
                <a:gd name="T10" fmla="*/ 43 w 82"/>
                <a:gd name="T11" fmla="*/ 84 h 84"/>
                <a:gd name="T12" fmla="*/ 24 w 82"/>
                <a:gd name="T13" fmla="*/ 73 h 84"/>
                <a:gd name="T14" fmla="*/ 8 w 82"/>
                <a:gd name="T15" fmla="*/ 66 h 84"/>
                <a:gd name="T16" fmla="*/ 8 w 82"/>
                <a:gd name="T17" fmla="*/ 66 h 84"/>
                <a:gd name="T18" fmla="*/ 0 w 82"/>
                <a:gd name="T19" fmla="*/ 58 h 84"/>
                <a:gd name="T20" fmla="*/ 0 w 82"/>
                <a:gd name="T21" fmla="*/ 41 h 84"/>
                <a:gd name="T22" fmla="*/ 8 w 82"/>
                <a:gd name="T23" fmla="*/ 17 h 84"/>
                <a:gd name="T24" fmla="*/ 8 w 82"/>
                <a:gd name="T25" fmla="*/ 17 h 84"/>
                <a:gd name="T26" fmla="*/ 32 w 82"/>
                <a:gd name="T27" fmla="*/ 0 h 84"/>
                <a:gd name="T28" fmla="*/ 56 w 82"/>
                <a:gd name="T29" fmla="*/ 0 h 84"/>
                <a:gd name="T30" fmla="*/ 74 w 82"/>
                <a:gd name="T31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84">
                  <a:moveTo>
                    <a:pt x="74" y="24"/>
                  </a:moveTo>
                  <a:lnTo>
                    <a:pt x="82" y="41"/>
                  </a:lnTo>
                  <a:lnTo>
                    <a:pt x="74" y="66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43" y="84"/>
                  </a:lnTo>
                  <a:lnTo>
                    <a:pt x="24" y="73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74" y="2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4" name="Freeform 42"/>
            <p:cNvSpPr>
              <a:spLocks/>
            </p:cNvSpPr>
            <p:nvPr/>
          </p:nvSpPr>
          <p:spPr bwMode="auto">
            <a:xfrm>
              <a:off x="4372" y="1982"/>
              <a:ext cx="64" cy="68"/>
            </a:xfrm>
            <a:custGeom>
              <a:avLst/>
              <a:gdLst>
                <a:gd name="T0" fmla="*/ 130 w 130"/>
                <a:gd name="T1" fmla="*/ 56 h 122"/>
                <a:gd name="T2" fmla="*/ 122 w 130"/>
                <a:gd name="T3" fmla="*/ 74 h 122"/>
                <a:gd name="T4" fmla="*/ 113 w 130"/>
                <a:gd name="T5" fmla="*/ 74 h 122"/>
                <a:gd name="T6" fmla="*/ 105 w 130"/>
                <a:gd name="T7" fmla="*/ 81 h 122"/>
                <a:gd name="T8" fmla="*/ 105 w 130"/>
                <a:gd name="T9" fmla="*/ 81 h 122"/>
                <a:gd name="T10" fmla="*/ 63 w 130"/>
                <a:gd name="T11" fmla="*/ 122 h 122"/>
                <a:gd name="T12" fmla="*/ 39 w 130"/>
                <a:gd name="T13" fmla="*/ 90 h 122"/>
                <a:gd name="T14" fmla="*/ 15 w 130"/>
                <a:gd name="T15" fmla="*/ 67 h 122"/>
                <a:gd name="T16" fmla="*/ 0 w 130"/>
                <a:gd name="T17" fmla="*/ 49 h 122"/>
                <a:gd name="T18" fmla="*/ 0 w 130"/>
                <a:gd name="T19" fmla="*/ 49 h 122"/>
                <a:gd name="T20" fmla="*/ 15 w 130"/>
                <a:gd name="T21" fmla="*/ 41 h 122"/>
                <a:gd name="T22" fmla="*/ 39 w 130"/>
                <a:gd name="T23" fmla="*/ 16 h 122"/>
                <a:gd name="T24" fmla="*/ 63 w 130"/>
                <a:gd name="T25" fmla="*/ 0 h 122"/>
                <a:gd name="T26" fmla="*/ 63 w 130"/>
                <a:gd name="T27" fmla="*/ 0 h 122"/>
                <a:gd name="T28" fmla="*/ 87 w 130"/>
                <a:gd name="T29" fmla="*/ 16 h 122"/>
                <a:gd name="T30" fmla="*/ 113 w 130"/>
                <a:gd name="T31" fmla="*/ 32 h 122"/>
                <a:gd name="T32" fmla="*/ 130 w 130"/>
                <a:gd name="T33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2">
                  <a:moveTo>
                    <a:pt x="130" y="56"/>
                  </a:moveTo>
                  <a:lnTo>
                    <a:pt x="122" y="74"/>
                  </a:lnTo>
                  <a:lnTo>
                    <a:pt x="113" y="74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63" y="122"/>
                  </a:lnTo>
                  <a:lnTo>
                    <a:pt x="39" y="90"/>
                  </a:lnTo>
                  <a:lnTo>
                    <a:pt x="15" y="6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41"/>
                  </a:lnTo>
                  <a:lnTo>
                    <a:pt x="39" y="16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7" y="16"/>
                  </a:lnTo>
                  <a:lnTo>
                    <a:pt x="113" y="32"/>
                  </a:lnTo>
                  <a:lnTo>
                    <a:pt x="13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auto">
            <a:xfrm>
              <a:off x="4379" y="1991"/>
              <a:ext cx="48" cy="49"/>
            </a:xfrm>
            <a:custGeom>
              <a:avLst/>
              <a:gdLst>
                <a:gd name="T0" fmla="*/ 98 w 98"/>
                <a:gd name="T1" fmla="*/ 33 h 89"/>
                <a:gd name="T2" fmla="*/ 90 w 98"/>
                <a:gd name="T3" fmla="*/ 51 h 89"/>
                <a:gd name="T4" fmla="*/ 72 w 98"/>
                <a:gd name="T5" fmla="*/ 65 h 89"/>
                <a:gd name="T6" fmla="*/ 48 w 98"/>
                <a:gd name="T7" fmla="*/ 89 h 89"/>
                <a:gd name="T8" fmla="*/ 48 w 98"/>
                <a:gd name="T9" fmla="*/ 89 h 89"/>
                <a:gd name="T10" fmla="*/ 33 w 98"/>
                <a:gd name="T11" fmla="*/ 74 h 89"/>
                <a:gd name="T12" fmla="*/ 17 w 98"/>
                <a:gd name="T13" fmla="*/ 51 h 89"/>
                <a:gd name="T14" fmla="*/ 0 w 98"/>
                <a:gd name="T15" fmla="*/ 33 h 89"/>
                <a:gd name="T16" fmla="*/ 0 w 98"/>
                <a:gd name="T17" fmla="*/ 33 h 89"/>
                <a:gd name="T18" fmla="*/ 24 w 98"/>
                <a:gd name="T19" fmla="*/ 16 h 89"/>
                <a:gd name="T20" fmla="*/ 48 w 98"/>
                <a:gd name="T21" fmla="*/ 0 h 89"/>
                <a:gd name="T22" fmla="*/ 72 w 98"/>
                <a:gd name="T23" fmla="*/ 8 h 89"/>
                <a:gd name="T24" fmla="*/ 72 w 98"/>
                <a:gd name="T25" fmla="*/ 8 h 89"/>
                <a:gd name="T26" fmla="*/ 98 w 98"/>
                <a:gd name="T27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89">
                  <a:moveTo>
                    <a:pt x="98" y="33"/>
                  </a:moveTo>
                  <a:lnTo>
                    <a:pt x="90" y="51"/>
                  </a:lnTo>
                  <a:lnTo>
                    <a:pt x="72" y="6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33" y="74"/>
                  </a:lnTo>
                  <a:lnTo>
                    <a:pt x="17" y="5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4" y="16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98" y="3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Freeform 44"/>
            <p:cNvSpPr>
              <a:spLocks/>
            </p:cNvSpPr>
            <p:nvPr/>
          </p:nvSpPr>
          <p:spPr bwMode="auto">
            <a:xfrm>
              <a:off x="4253" y="2023"/>
              <a:ext cx="110" cy="64"/>
            </a:xfrm>
            <a:custGeom>
              <a:avLst/>
              <a:gdLst>
                <a:gd name="T0" fmla="*/ 99 w 222"/>
                <a:gd name="T1" fmla="*/ 7 h 115"/>
                <a:gd name="T2" fmla="*/ 99 w 222"/>
                <a:gd name="T3" fmla="*/ 7 h 115"/>
                <a:gd name="T4" fmla="*/ 99 w 222"/>
                <a:gd name="T5" fmla="*/ 7 h 115"/>
                <a:gd name="T6" fmla="*/ 106 w 222"/>
                <a:gd name="T7" fmla="*/ 16 h 115"/>
                <a:gd name="T8" fmla="*/ 106 w 222"/>
                <a:gd name="T9" fmla="*/ 16 h 115"/>
                <a:gd name="T10" fmla="*/ 106 w 222"/>
                <a:gd name="T11" fmla="*/ 24 h 115"/>
                <a:gd name="T12" fmla="*/ 99 w 222"/>
                <a:gd name="T13" fmla="*/ 31 h 115"/>
                <a:gd name="T14" fmla="*/ 106 w 222"/>
                <a:gd name="T15" fmla="*/ 41 h 115"/>
                <a:gd name="T16" fmla="*/ 106 w 222"/>
                <a:gd name="T17" fmla="*/ 41 h 115"/>
                <a:gd name="T18" fmla="*/ 131 w 222"/>
                <a:gd name="T19" fmla="*/ 31 h 115"/>
                <a:gd name="T20" fmla="*/ 149 w 222"/>
                <a:gd name="T21" fmla="*/ 16 h 115"/>
                <a:gd name="T22" fmla="*/ 173 w 222"/>
                <a:gd name="T23" fmla="*/ 7 h 115"/>
                <a:gd name="T24" fmla="*/ 173 w 222"/>
                <a:gd name="T25" fmla="*/ 7 h 115"/>
                <a:gd name="T26" fmla="*/ 190 w 222"/>
                <a:gd name="T27" fmla="*/ 31 h 115"/>
                <a:gd name="T28" fmla="*/ 205 w 222"/>
                <a:gd name="T29" fmla="*/ 48 h 115"/>
                <a:gd name="T30" fmla="*/ 222 w 222"/>
                <a:gd name="T31" fmla="*/ 73 h 115"/>
                <a:gd name="T32" fmla="*/ 222 w 222"/>
                <a:gd name="T33" fmla="*/ 73 h 115"/>
                <a:gd name="T34" fmla="*/ 198 w 222"/>
                <a:gd name="T35" fmla="*/ 91 h 115"/>
                <a:gd name="T36" fmla="*/ 166 w 222"/>
                <a:gd name="T37" fmla="*/ 105 h 115"/>
                <a:gd name="T38" fmla="*/ 141 w 222"/>
                <a:gd name="T39" fmla="*/ 115 h 115"/>
                <a:gd name="T40" fmla="*/ 141 w 222"/>
                <a:gd name="T41" fmla="*/ 115 h 115"/>
                <a:gd name="T42" fmla="*/ 131 w 222"/>
                <a:gd name="T43" fmla="*/ 91 h 115"/>
                <a:gd name="T44" fmla="*/ 116 w 222"/>
                <a:gd name="T45" fmla="*/ 73 h 115"/>
                <a:gd name="T46" fmla="*/ 99 w 222"/>
                <a:gd name="T47" fmla="*/ 56 h 115"/>
                <a:gd name="T48" fmla="*/ 99 w 222"/>
                <a:gd name="T49" fmla="*/ 56 h 115"/>
                <a:gd name="T50" fmla="*/ 92 w 222"/>
                <a:gd name="T51" fmla="*/ 65 h 115"/>
                <a:gd name="T52" fmla="*/ 92 w 222"/>
                <a:gd name="T53" fmla="*/ 81 h 115"/>
                <a:gd name="T54" fmla="*/ 82 w 222"/>
                <a:gd name="T55" fmla="*/ 91 h 115"/>
                <a:gd name="T56" fmla="*/ 82 w 222"/>
                <a:gd name="T57" fmla="*/ 91 h 115"/>
                <a:gd name="T58" fmla="*/ 58 w 222"/>
                <a:gd name="T59" fmla="*/ 91 h 115"/>
                <a:gd name="T60" fmla="*/ 25 w 222"/>
                <a:gd name="T61" fmla="*/ 81 h 115"/>
                <a:gd name="T62" fmla="*/ 0 w 222"/>
                <a:gd name="T63" fmla="*/ 73 h 115"/>
                <a:gd name="T64" fmla="*/ 0 w 222"/>
                <a:gd name="T65" fmla="*/ 73 h 115"/>
                <a:gd name="T66" fmla="*/ 0 w 222"/>
                <a:gd name="T67" fmla="*/ 48 h 115"/>
                <a:gd name="T68" fmla="*/ 8 w 222"/>
                <a:gd name="T69" fmla="*/ 24 h 115"/>
                <a:gd name="T70" fmla="*/ 8 w 222"/>
                <a:gd name="T71" fmla="*/ 0 h 115"/>
                <a:gd name="T72" fmla="*/ 8 w 222"/>
                <a:gd name="T73" fmla="*/ 0 h 115"/>
                <a:gd name="T74" fmla="*/ 43 w 222"/>
                <a:gd name="T75" fmla="*/ 0 h 115"/>
                <a:gd name="T76" fmla="*/ 67 w 222"/>
                <a:gd name="T77" fmla="*/ 7 h 115"/>
                <a:gd name="T78" fmla="*/ 99 w 222"/>
                <a:gd name="T79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15">
                  <a:moveTo>
                    <a:pt x="99" y="7"/>
                  </a:moveTo>
                  <a:lnTo>
                    <a:pt x="99" y="7"/>
                  </a:lnTo>
                  <a:lnTo>
                    <a:pt x="99" y="7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24"/>
                  </a:lnTo>
                  <a:lnTo>
                    <a:pt x="99" y="3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31" y="31"/>
                  </a:lnTo>
                  <a:lnTo>
                    <a:pt x="149" y="16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90" y="31"/>
                  </a:lnTo>
                  <a:lnTo>
                    <a:pt x="205" y="48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198" y="91"/>
                  </a:lnTo>
                  <a:lnTo>
                    <a:pt x="166" y="105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1" y="91"/>
                  </a:lnTo>
                  <a:lnTo>
                    <a:pt x="116" y="73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2" y="65"/>
                  </a:lnTo>
                  <a:lnTo>
                    <a:pt x="92" y="8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58" y="91"/>
                  </a:lnTo>
                  <a:lnTo>
                    <a:pt x="25" y="81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48"/>
                  </a:lnTo>
                  <a:lnTo>
                    <a:pt x="8" y="2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3" y="0"/>
                  </a:lnTo>
                  <a:lnTo>
                    <a:pt x="67" y="7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7" name="Freeform 45"/>
            <p:cNvSpPr>
              <a:spLocks/>
            </p:cNvSpPr>
            <p:nvPr/>
          </p:nvSpPr>
          <p:spPr bwMode="auto">
            <a:xfrm>
              <a:off x="4306" y="2032"/>
              <a:ext cx="53" cy="46"/>
            </a:xfrm>
            <a:custGeom>
              <a:avLst/>
              <a:gdLst>
                <a:gd name="T0" fmla="*/ 108 w 108"/>
                <a:gd name="T1" fmla="*/ 49 h 82"/>
                <a:gd name="T2" fmla="*/ 92 w 108"/>
                <a:gd name="T3" fmla="*/ 65 h 82"/>
                <a:gd name="T4" fmla="*/ 67 w 108"/>
                <a:gd name="T5" fmla="*/ 82 h 82"/>
                <a:gd name="T6" fmla="*/ 43 w 108"/>
                <a:gd name="T7" fmla="*/ 82 h 82"/>
                <a:gd name="T8" fmla="*/ 43 w 108"/>
                <a:gd name="T9" fmla="*/ 82 h 82"/>
                <a:gd name="T10" fmla="*/ 43 w 108"/>
                <a:gd name="T11" fmla="*/ 82 h 82"/>
                <a:gd name="T12" fmla="*/ 0 w 108"/>
                <a:gd name="T13" fmla="*/ 32 h 82"/>
                <a:gd name="T14" fmla="*/ 25 w 108"/>
                <a:gd name="T15" fmla="*/ 25 h 82"/>
                <a:gd name="T16" fmla="*/ 43 w 108"/>
                <a:gd name="T17" fmla="*/ 15 h 82"/>
                <a:gd name="T18" fmla="*/ 67 w 108"/>
                <a:gd name="T19" fmla="*/ 0 h 82"/>
                <a:gd name="T20" fmla="*/ 67 w 108"/>
                <a:gd name="T21" fmla="*/ 0 h 82"/>
                <a:gd name="T22" fmla="*/ 108 w 108"/>
                <a:gd name="T23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82">
                  <a:moveTo>
                    <a:pt x="108" y="49"/>
                  </a:moveTo>
                  <a:lnTo>
                    <a:pt x="92" y="65"/>
                  </a:lnTo>
                  <a:lnTo>
                    <a:pt x="67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0" y="32"/>
                  </a:lnTo>
                  <a:lnTo>
                    <a:pt x="25" y="25"/>
                  </a:lnTo>
                  <a:lnTo>
                    <a:pt x="43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08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8" name="Freeform 46"/>
            <p:cNvSpPr>
              <a:spLocks/>
            </p:cNvSpPr>
            <p:nvPr/>
          </p:nvSpPr>
          <p:spPr bwMode="auto">
            <a:xfrm>
              <a:off x="4269" y="2082"/>
              <a:ext cx="49" cy="51"/>
            </a:xfrm>
            <a:custGeom>
              <a:avLst/>
              <a:gdLst>
                <a:gd name="T0" fmla="*/ 99 w 99"/>
                <a:gd name="T1" fmla="*/ 92 h 92"/>
                <a:gd name="T2" fmla="*/ 67 w 99"/>
                <a:gd name="T3" fmla="*/ 84 h 92"/>
                <a:gd name="T4" fmla="*/ 35 w 99"/>
                <a:gd name="T5" fmla="*/ 84 h 92"/>
                <a:gd name="T6" fmla="*/ 0 w 99"/>
                <a:gd name="T7" fmla="*/ 84 h 92"/>
                <a:gd name="T8" fmla="*/ 0 w 99"/>
                <a:gd name="T9" fmla="*/ 84 h 92"/>
                <a:gd name="T10" fmla="*/ 11 w 99"/>
                <a:gd name="T11" fmla="*/ 59 h 92"/>
                <a:gd name="T12" fmla="*/ 26 w 99"/>
                <a:gd name="T13" fmla="*/ 34 h 92"/>
                <a:gd name="T14" fmla="*/ 35 w 99"/>
                <a:gd name="T15" fmla="*/ 0 h 92"/>
                <a:gd name="T16" fmla="*/ 35 w 99"/>
                <a:gd name="T17" fmla="*/ 0 h 92"/>
                <a:gd name="T18" fmla="*/ 67 w 99"/>
                <a:gd name="T19" fmla="*/ 25 h 92"/>
                <a:gd name="T20" fmla="*/ 84 w 99"/>
                <a:gd name="T21" fmla="*/ 49 h 92"/>
                <a:gd name="T22" fmla="*/ 99 w 9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2">
                  <a:moveTo>
                    <a:pt x="99" y="92"/>
                  </a:moveTo>
                  <a:lnTo>
                    <a:pt x="67" y="84"/>
                  </a:lnTo>
                  <a:lnTo>
                    <a:pt x="35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1" y="59"/>
                  </a:lnTo>
                  <a:lnTo>
                    <a:pt x="26" y="3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25"/>
                  </a:lnTo>
                  <a:lnTo>
                    <a:pt x="84" y="49"/>
                  </a:lnTo>
                  <a:lnTo>
                    <a:pt x="9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Freeform 47"/>
            <p:cNvSpPr>
              <a:spLocks/>
            </p:cNvSpPr>
            <p:nvPr/>
          </p:nvSpPr>
          <p:spPr bwMode="auto">
            <a:xfrm>
              <a:off x="4274" y="2092"/>
              <a:ext cx="37" cy="37"/>
            </a:xfrm>
            <a:custGeom>
              <a:avLst/>
              <a:gdLst>
                <a:gd name="T0" fmla="*/ 73 w 73"/>
                <a:gd name="T1" fmla="*/ 67 h 67"/>
                <a:gd name="T2" fmla="*/ 0 w 73"/>
                <a:gd name="T3" fmla="*/ 57 h 67"/>
                <a:gd name="T4" fmla="*/ 32 w 73"/>
                <a:gd name="T5" fmla="*/ 0 h 67"/>
                <a:gd name="T6" fmla="*/ 56 w 73"/>
                <a:gd name="T7" fmla="*/ 17 h 67"/>
                <a:gd name="T8" fmla="*/ 63 w 73"/>
                <a:gd name="T9" fmla="*/ 42 h 67"/>
                <a:gd name="T10" fmla="*/ 73 w 73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7">
                  <a:moveTo>
                    <a:pt x="73" y="67"/>
                  </a:moveTo>
                  <a:lnTo>
                    <a:pt x="0" y="57"/>
                  </a:lnTo>
                  <a:lnTo>
                    <a:pt x="32" y="0"/>
                  </a:lnTo>
                  <a:lnTo>
                    <a:pt x="56" y="17"/>
                  </a:lnTo>
                  <a:lnTo>
                    <a:pt x="63" y="42"/>
                  </a:lnTo>
                  <a:lnTo>
                    <a:pt x="73" y="6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0" name="Freeform 48"/>
            <p:cNvSpPr>
              <a:spLocks/>
            </p:cNvSpPr>
            <p:nvPr/>
          </p:nvSpPr>
          <p:spPr bwMode="auto">
            <a:xfrm>
              <a:off x="4196" y="2106"/>
              <a:ext cx="57" cy="55"/>
            </a:xfrm>
            <a:custGeom>
              <a:avLst/>
              <a:gdLst>
                <a:gd name="T0" fmla="*/ 91 w 115"/>
                <a:gd name="T1" fmla="*/ 24 h 98"/>
                <a:gd name="T2" fmla="*/ 59 w 115"/>
                <a:gd name="T3" fmla="*/ 17 h 98"/>
                <a:gd name="T4" fmla="*/ 34 w 115"/>
                <a:gd name="T5" fmla="*/ 0 h 98"/>
                <a:gd name="T6" fmla="*/ 10 w 115"/>
                <a:gd name="T7" fmla="*/ 32 h 98"/>
                <a:gd name="T8" fmla="*/ 10 w 115"/>
                <a:gd name="T9" fmla="*/ 32 h 98"/>
                <a:gd name="T10" fmla="*/ 0 w 115"/>
                <a:gd name="T11" fmla="*/ 42 h 98"/>
                <a:gd name="T12" fmla="*/ 0 w 115"/>
                <a:gd name="T13" fmla="*/ 57 h 98"/>
                <a:gd name="T14" fmla="*/ 0 w 115"/>
                <a:gd name="T15" fmla="*/ 74 h 98"/>
                <a:gd name="T16" fmla="*/ 0 w 115"/>
                <a:gd name="T17" fmla="*/ 74 h 98"/>
                <a:gd name="T18" fmla="*/ 25 w 115"/>
                <a:gd name="T19" fmla="*/ 81 h 98"/>
                <a:gd name="T20" fmla="*/ 59 w 115"/>
                <a:gd name="T21" fmla="*/ 91 h 98"/>
                <a:gd name="T22" fmla="*/ 91 w 115"/>
                <a:gd name="T23" fmla="*/ 98 h 98"/>
                <a:gd name="T24" fmla="*/ 91 w 115"/>
                <a:gd name="T25" fmla="*/ 98 h 98"/>
                <a:gd name="T26" fmla="*/ 99 w 115"/>
                <a:gd name="T27" fmla="*/ 74 h 98"/>
                <a:gd name="T28" fmla="*/ 108 w 115"/>
                <a:gd name="T29" fmla="*/ 57 h 98"/>
                <a:gd name="T30" fmla="*/ 115 w 115"/>
                <a:gd name="T31" fmla="*/ 32 h 98"/>
                <a:gd name="T32" fmla="*/ 115 w 115"/>
                <a:gd name="T33" fmla="*/ 32 h 98"/>
                <a:gd name="T34" fmla="*/ 91 w 115"/>
                <a:gd name="T35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98">
                  <a:moveTo>
                    <a:pt x="91" y="24"/>
                  </a:moveTo>
                  <a:lnTo>
                    <a:pt x="59" y="17"/>
                  </a:lnTo>
                  <a:lnTo>
                    <a:pt x="34" y="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0" y="42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5" y="81"/>
                  </a:lnTo>
                  <a:lnTo>
                    <a:pt x="59" y="91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99" y="74"/>
                  </a:lnTo>
                  <a:lnTo>
                    <a:pt x="108" y="57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1" name="Freeform 49"/>
            <p:cNvSpPr>
              <a:spLocks/>
            </p:cNvSpPr>
            <p:nvPr/>
          </p:nvSpPr>
          <p:spPr bwMode="auto">
            <a:xfrm>
              <a:off x="4196" y="1924"/>
              <a:ext cx="66" cy="60"/>
            </a:xfrm>
            <a:custGeom>
              <a:avLst/>
              <a:gdLst>
                <a:gd name="T0" fmla="*/ 123 w 134"/>
                <a:gd name="T1" fmla="*/ 35 h 108"/>
                <a:gd name="T2" fmla="*/ 134 w 134"/>
                <a:gd name="T3" fmla="*/ 35 h 108"/>
                <a:gd name="T4" fmla="*/ 123 w 134"/>
                <a:gd name="T5" fmla="*/ 60 h 108"/>
                <a:gd name="T6" fmla="*/ 108 w 134"/>
                <a:gd name="T7" fmla="*/ 84 h 108"/>
                <a:gd name="T8" fmla="*/ 108 w 134"/>
                <a:gd name="T9" fmla="*/ 108 h 108"/>
                <a:gd name="T10" fmla="*/ 108 w 134"/>
                <a:gd name="T11" fmla="*/ 108 h 108"/>
                <a:gd name="T12" fmla="*/ 67 w 134"/>
                <a:gd name="T13" fmla="*/ 99 h 108"/>
                <a:gd name="T14" fmla="*/ 34 w 134"/>
                <a:gd name="T15" fmla="*/ 91 h 108"/>
                <a:gd name="T16" fmla="*/ 0 w 134"/>
                <a:gd name="T17" fmla="*/ 91 h 108"/>
                <a:gd name="T18" fmla="*/ 0 w 134"/>
                <a:gd name="T19" fmla="*/ 91 h 108"/>
                <a:gd name="T20" fmla="*/ 0 w 134"/>
                <a:gd name="T21" fmla="*/ 60 h 108"/>
                <a:gd name="T22" fmla="*/ 17 w 134"/>
                <a:gd name="T23" fmla="*/ 25 h 108"/>
                <a:gd name="T24" fmla="*/ 34 w 134"/>
                <a:gd name="T25" fmla="*/ 0 h 108"/>
                <a:gd name="T26" fmla="*/ 34 w 134"/>
                <a:gd name="T27" fmla="*/ 0 h 108"/>
                <a:gd name="T28" fmla="*/ 41 w 134"/>
                <a:gd name="T29" fmla="*/ 0 h 108"/>
                <a:gd name="T30" fmla="*/ 49 w 134"/>
                <a:gd name="T31" fmla="*/ 0 h 108"/>
                <a:gd name="T32" fmla="*/ 59 w 134"/>
                <a:gd name="T33" fmla="*/ 10 h 108"/>
                <a:gd name="T34" fmla="*/ 59 w 134"/>
                <a:gd name="T35" fmla="*/ 10 h 108"/>
                <a:gd name="T36" fmla="*/ 67 w 134"/>
                <a:gd name="T37" fmla="*/ 17 h 108"/>
                <a:gd name="T38" fmla="*/ 84 w 134"/>
                <a:gd name="T39" fmla="*/ 25 h 108"/>
                <a:gd name="T40" fmla="*/ 99 w 134"/>
                <a:gd name="T41" fmla="*/ 25 h 108"/>
                <a:gd name="T42" fmla="*/ 99 w 134"/>
                <a:gd name="T43" fmla="*/ 25 h 108"/>
                <a:gd name="T44" fmla="*/ 123 w 134"/>
                <a:gd name="T45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108">
                  <a:moveTo>
                    <a:pt x="123" y="35"/>
                  </a:moveTo>
                  <a:lnTo>
                    <a:pt x="134" y="35"/>
                  </a:lnTo>
                  <a:lnTo>
                    <a:pt x="123" y="60"/>
                  </a:lnTo>
                  <a:lnTo>
                    <a:pt x="108" y="8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67" y="99"/>
                  </a:lnTo>
                  <a:lnTo>
                    <a:pt x="34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60"/>
                  </a:lnTo>
                  <a:lnTo>
                    <a:pt x="17" y="25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7" y="17"/>
                  </a:lnTo>
                  <a:lnTo>
                    <a:pt x="84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Freeform 50"/>
            <p:cNvSpPr>
              <a:spLocks/>
            </p:cNvSpPr>
            <p:nvPr/>
          </p:nvSpPr>
          <p:spPr bwMode="auto">
            <a:xfrm>
              <a:off x="4226" y="2175"/>
              <a:ext cx="48" cy="68"/>
            </a:xfrm>
            <a:custGeom>
              <a:avLst/>
              <a:gdLst>
                <a:gd name="T0" fmla="*/ 99 w 99"/>
                <a:gd name="T1" fmla="*/ 49 h 123"/>
                <a:gd name="T2" fmla="*/ 99 w 99"/>
                <a:gd name="T3" fmla="*/ 57 h 123"/>
                <a:gd name="T4" fmla="*/ 81 w 99"/>
                <a:gd name="T5" fmla="*/ 57 h 123"/>
                <a:gd name="T6" fmla="*/ 75 w 99"/>
                <a:gd name="T7" fmla="*/ 66 h 123"/>
                <a:gd name="T8" fmla="*/ 75 w 99"/>
                <a:gd name="T9" fmla="*/ 66 h 123"/>
                <a:gd name="T10" fmla="*/ 56 w 99"/>
                <a:gd name="T11" fmla="*/ 81 h 123"/>
                <a:gd name="T12" fmla="*/ 32 w 99"/>
                <a:gd name="T13" fmla="*/ 106 h 123"/>
                <a:gd name="T14" fmla="*/ 15 w 99"/>
                <a:gd name="T15" fmla="*/ 123 h 123"/>
                <a:gd name="T16" fmla="*/ 15 w 99"/>
                <a:gd name="T17" fmla="*/ 123 h 123"/>
                <a:gd name="T18" fmla="*/ 8 w 99"/>
                <a:gd name="T19" fmla="*/ 116 h 123"/>
                <a:gd name="T20" fmla="*/ 8 w 99"/>
                <a:gd name="T21" fmla="*/ 74 h 123"/>
                <a:gd name="T22" fmla="*/ 8 w 99"/>
                <a:gd name="T23" fmla="*/ 42 h 123"/>
                <a:gd name="T24" fmla="*/ 0 w 99"/>
                <a:gd name="T25" fmla="*/ 0 h 123"/>
                <a:gd name="T26" fmla="*/ 0 w 99"/>
                <a:gd name="T27" fmla="*/ 0 h 123"/>
                <a:gd name="T28" fmla="*/ 8 w 99"/>
                <a:gd name="T29" fmla="*/ 0 h 123"/>
                <a:gd name="T30" fmla="*/ 32 w 99"/>
                <a:gd name="T31" fmla="*/ 18 h 123"/>
                <a:gd name="T32" fmla="*/ 64 w 99"/>
                <a:gd name="T33" fmla="*/ 42 h 123"/>
                <a:gd name="T34" fmla="*/ 99 w 99"/>
                <a:gd name="T35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23">
                  <a:moveTo>
                    <a:pt x="99" y="49"/>
                  </a:moveTo>
                  <a:lnTo>
                    <a:pt x="99" y="57"/>
                  </a:lnTo>
                  <a:lnTo>
                    <a:pt x="81" y="5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56" y="81"/>
                  </a:lnTo>
                  <a:lnTo>
                    <a:pt x="32" y="106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8" y="116"/>
                  </a:lnTo>
                  <a:lnTo>
                    <a:pt x="8" y="74"/>
                  </a:lnTo>
                  <a:lnTo>
                    <a:pt x="8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18"/>
                  </a:lnTo>
                  <a:lnTo>
                    <a:pt x="64" y="42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3" name="Freeform 51"/>
            <p:cNvSpPr>
              <a:spLocks/>
            </p:cNvSpPr>
            <p:nvPr/>
          </p:nvSpPr>
          <p:spPr bwMode="auto">
            <a:xfrm>
              <a:off x="4372" y="2193"/>
              <a:ext cx="48" cy="55"/>
            </a:xfrm>
            <a:custGeom>
              <a:avLst/>
              <a:gdLst>
                <a:gd name="T0" fmla="*/ 98 w 98"/>
                <a:gd name="T1" fmla="*/ 34 h 99"/>
                <a:gd name="T2" fmla="*/ 98 w 98"/>
                <a:gd name="T3" fmla="*/ 42 h 99"/>
                <a:gd name="T4" fmla="*/ 98 w 98"/>
                <a:gd name="T5" fmla="*/ 59 h 99"/>
                <a:gd name="T6" fmla="*/ 98 w 98"/>
                <a:gd name="T7" fmla="*/ 74 h 99"/>
                <a:gd name="T8" fmla="*/ 98 w 98"/>
                <a:gd name="T9" fmla="*/ 74 h 99"/>
                <a:gd name="T10" fmla="*/ 80 w 98"/>
                <a:gd name="T11" fmla="*/ 91 h 99"/>
                <a:gd name="T12" fmla="*/ 74 w 98"/>
                <a:gd name="T13" fmla="*/ 99 h 99"/>
                <a:gd name="T14" fmla="*/ 56 w 98"/>
                <a:gd name="T15" fmla="*/ 99 h 99"/>
                <a:gd name="T16" fmla="*/ 56 w 98"/>
                <a:gd name="T17" fmla="*/ 99 h 99"/>
                <a:gd name="T18" fmla="*/ 39 w 98"/>
                <a:gd name="T19" fmla="*/ 99 h 99"/>
                <a:gd name="T20" fmla="*/ 24 w 98"/>
                <a:gd name="T21" fmla="*/ 91 h 99"/>
                <a:gd name="T22" fmla="*/ 7 w 98"/>
                <a:gd name="T23" fmla="*/ 74 h 99"/>
                <a:gd name="T24" fmla="*/ 7 w 98"/>
                <a:gd name="T25" fmla="*/ 74 h 99"/>
                <a:gd name="T26" fmla="*/ 7 w 98"/>
                <a:gd name="T27" fmla="*/ 66 h 99"/>
                <a:gd name="T28" fmla="*/ 0 w 98"/>
                <a:gd name="T29" fmla="*/ 42 h 99"/>
                <a:gd name="T30" fmla="*/ 7 w 98"/>
                <a:gd name="T31" fmla="*/ 25 h 99"/>
                <a:gd name="T32" fmla="*/ 7 w 98"/>
                <a:gd name="T33" fmla="*/ 25 h 99"/>
                <a:gd name="T34" fmla="*/ 15 w 98"/>
                <a:gd name="T35" fmla="*/ 17 h 99"/>
                <a:gd name="T36" fmla="*/ 32 w 98"/>
                <a:gd name="T37" fmla="*/ 10 h 99"/>
                <a:gd name="T38" fmla="*/ 48 w 98"/>
                <a:gd name="T39" fmla="*/ 0 h 99"/>
                <a:gd name="T40" fmla="*/ 48 w 98"/>
                <a:gd name="T41" fmla="*/ 0 h 99"/>
                <a:gd name="T42" fmla="*/ 63 w 98"/>
                <a:gd name="T43" fmla="*/ 10 h 99"/>
                <a:gd name="T44" fmla="*/ 80 w 98"/>
                <a:gd name="T45" fmla="*/ 17 h 99"/>
                <a:gd name="T46" fmla="*/ 98 w 98"/>
                <a:gd name="T47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8" y="34"/>
                  </a:moveTo>
                  <a:lnTo>
                    <a:pt x="98" y="42"/>
                  </a:lnTo>
                  <a:lnTo>
                    <a:pt x="98" y="59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0" y="91"/>
                  </a:lnTo>
                  <a:lnTo>
                    <a:pt x="7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39" y="99"/>
                  </a:lnTo>
                  <a:lnTo>
                    <a:pt x="24" y="9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0" y="4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5" y="17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3" y="10"/>
                  </a:lnTo>
                  <a:lnTo>
                    <a:pt x="80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4" name="Freeform 52"/>
            <p:cNvSpPr>
              <a:spLocks/>
            </p:cNvSpPr>
            <p:nvPr/>
          </p:nvSpPr>
          <p:spPr bwMode="auto">
            <a:xfrm>
              <a:off x="4083" y="1933"/>
              <a:ext cx="48" cy="56"/>
            </a:xfrm>
            <a:custGeom>
              <a:avLst/>
              <a:gdLst>
                <a:gd name="T0" fmla="*/ 88 w 98"/>
                <a:gd name="T1" fmla="*/ 18 h 99"/>
                <a:gd name="T2" fmla="*/ 98 w 98"/>
                <a:gd name="T3" fmla="*/ 33 h 99"/>
                <a:gd name="T4" fmla="*/ 98 w 98"/>
                <a:gd name="T5" fmla="*/ 50 h 99"/>
                <a:gd name="T6" fmla="*/ 98 w 98"/>
                <a:gd name="T7" fmla="*/ 74 h 99"/>
                <a:gd name="T8" fmla="*/ 98 w 98"/>
                <a:gd name="T9" fmla="*/ 74 h 99"/>
                <a:gd name="T10" fmla="*/ 88 w 98"/>
                <a:gd name="T11" fmla="*/ 82 h 99"/>
                <a:gd name="T12" fmla="*/ 73 w 98"/>
                <a:gd name="T13" fmla="*/ 99 h 99"/>
                <a:gd name="T14" fmla="*/ 56 w 98"/>
                <a:gd name="T15" fmla="*/ 99 h 99"/>
                <a:gd name="T16" fmla="*/ 56 w 98"/>
                <a:gd name="T17" fmla="*/ 99 h 99"/>
                <a:gd name="T18" fmla="*/ 39 w 98"/>
                <a:gd name="T19" fmla="*/ 99 h 99"/>
                <a:gd name="T20" fmla="*/ 32 w 98"/>
                <a:gd name="T21" fmla="*/ 99 h 99"/>
                <a:gd name="T22" fmla="*/ 15 w 98"/>
                <a:gd name="T23" fmla="*/ 91 h 99"/>
                <a:gd name="T24" fmla="*/ 15 w 98"/>
                <a:gd name="T25" fmla="*/ 91 h 99"/>
                <a:gd name="T26" fmla="*/ 7 w 98"/>
                <a:gd name="T27" fmla="*/ 74 h 99"/>
                <a:gd name="T28" fmla="*/ 0 w 98"/>
                <a:gd name="T29" fmla="*/ 57 h 99"/>
                <a:gd name="T30" fmla="*/ 0 w 98"/>
                <a:gd name="T31" fmla="*/ 33 h 99"/>
                <a:gd name="T32" fmla="*/ 0 w 98"/>
                <a:gd name="T33" fmla="*/ 33 h 99"/>
                <a:gd name="T34" fmla="*/ 7 w 98"/>
                <a:gd name="T35" fmla="*/ 25 h 99"/>
                <a:gd name="T36" fmla="*/ 24 w 98"/>
                <a:gd name="T37" fmla="*/ 8 h 99"/>
                <a:gd name="T38" fmla="*/ 39 w 98"/>
                <a:gd name="T39" fmla="*/ 0 h 99"/>
                <a:gd name="T40" fmla="*/ 39 w 98"/>
                <a:gd name="T41" fmla="*/ 0 h 99"/>
                <a:gd name="T42" fmla="*/ 56 w 98"/>
                <a:gd name="T43" fmla="*/ 8 h 99"/>
                <a:gd name="T44" fmla="*/ 73 w 98"/>
                <a:gd name="T45" fmla="*/ 8 h 99"/>
                <a:gd name="T46" fmla="*/ 88 w 98"/>
                <a:gd name="T47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88" y="18"/>
                  </a:moveTo>
                  <a:lnTo>
                    <a:pt x="98" y="33"/>
                  </a:lnTo>
                  <a:lnTo>
                    <a:pt x="98" y="50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8" y="82"/>
                  </a:lnTo>
                  <a:lnTo>
                    <a:pt x="73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39" y="99"/>
                  </a:lnTo>
                  <a:lnTo>
                    <a:pt x="32" y="99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7" y="74"/>
                  </a:lnTo>
                  <a:lnTo>
                    <a:pt x="0" y="5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25"/>
                  </a:lnTo>
                  <a:lnTo>
                    <a:pt x="24" y="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6" y="8"/>
                  </a:lnTo>
                  <a:lnTo>
                    <a:pt x="73" y="8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Freeform 53"/>
            <p:cNvSpPr>
              <a:spLocks/>
            </p:cNvSpPr>
            <p:nvPr/>
          </p:nvSpPr>
          <p:spPr bwMode="auto">
            <a:xfrm>
              <a:off x="4087" y="1943"/>
              <a:ext cx="40" cy="41"/>
            </a:xfrm>
            <a:custGeom>
              <a:avLst/>
              <a:gdLst>
                <a:gd name="T0" fmla="*/ 81 w 81"/>
                <a:gd name="T1" fmla="*/ 24 h 73"/>
                <a:gd name="T2" fmla="*/ 81 w 81"/>
                <a:gd name="T3" fmla="*/ 39 h 73"/>
                <a:gd name="T4" fmla="*/ 73 w 81"/>
                <a:gd name="T5" fmla="*/ 56 h 73"/>
                <a:gd name="T6" fmla="*/ 56 w 81"/>
                <a:gd name="T7" fmla="*/ 73 h 73"/>
                <a:gd name="T8" fmla="*/ 56 w 81"/>
                <a:gd name="T9" fmla="*/ 73 h 73"/>
                <a:gd name="T10" fmla="*/ 42 w 81"/>
                <a:gd name="T11" fmla="*/ 73 h 73"/>
                <a:gd name="T12" fmla="*/ 25 w 81"/>
                <a:gd name="T13" fmla="*/ 73 h 73"/>
                <a:gd name="T14" fmla="*/ 17 w 81"/>
                <a:gd name="T15" fmla="*/ 64 h 73"/>
                <a:gd name="T16" fmla="*/ 17 w 81"/>
                <a:gd name="T17" fmla="*/ 64 h 73"/>
                <a:gd name="T18" fmla="*/ 8 w 81"/>
                <a:gd name="T19" fmla="*/ 48 h 73"/>
                <a:gd name="T20" fmla="*/ 0 w 81"/>
                <a:gd name="T21" fmla="*/ 32 h 73"/>
                <a:gd name="T22" fmla="*/ 8 w 81"/>
                <a:gd name="T23" fmla="*/ 15 h 73"/>
                <a:gd name="T24" fmla="*/ 8 w 81"/>
                <a:gd name="T25" fmla="*/ 15 h 73"/>
                <a:gd name="T26" fmla="*/ 17 w 81"/>
                <a:gd name="T27" fmla="*/ 7 h 73"/>
                <a:gd name="T28" fmla="*/ 25 w 81"/>
                <a:gd name="T29" fmla="*/ 0 h 73"/>
                <a:gd name="T30" fmla="*/ 42 w 81"/>
                <a:gd name="T31" fmla="*/ 0 h 73"/>
                <a:gd name="T32" fmla="*/ 42 w 81"/>
                <a:gd name="T33" fmla="*/ 0 h 73"/>
                <a:gd name="T34" fmla="*/ 56 w 81"/>
                <a:gd name="T35" fmla="*/ 0 h 73"/>
                <a:gd name="T36" fmla="*/ 73 w 81"/>
                <a:gd name="T37" fmla="*/ 7 h 73"/>
                <a:gd name="T38" fmla="*/ 81 w 81"/>
                <a:gd name="T3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73">
                  <a:moveTo>
                    <a:pt x="81" y="24"/>
                  </a:moveTo>
                  <a:lnTo>
                    <a:pt x="81" y="39"/>
                  </a:lnTo>
                  <a:lnTo>
                    <a:pt x="73" y="56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42" y="73"/>
                  </a:lnTo>
                  <a:lnTo>
                    <a:pt x="25" y="7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7" y="7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3" y="7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6" name="Freeform 54"/>
            <p:cNvSpPr>
              <a:spLocks/>
            </p:cNvSpPr>
            <p:nvPr/>
          </p:nvSpPr>
          <p:spPr bwMode="auto">
            <a:xfrm>
              <a:off x="4184" y="1956"/>
              <a:ext cx="45" cy="55"/>
            </a:xfrm>
            <a:custGeom>
              <a:avLst/>
              <a:gdLst>
                <a:gd name="T0" fmla="*/ 67 w 91"/>
                <a:gd name="T1" fmla="*/ 8 h 98"/>
                <a:gd name="T2" fmla="*/ 73 w 91"/>
                <a:gd name="T3" fmla="*/ 8 h 98"/>
                <a:gd name="T4" fmla="*/ 80 w 91"/>
                <a:gd name="T5" fmla="*/ 8 h 98"/>
                <a:gd name="T6" fmla="*/ 91 w 91"/>
                <a:gd name="T7" fmla="*/ 8 h 98"/>
                <a:gd name="T8" fmla="*/ 91 w 91"/>
                <a:gd name="T9" fmla="*/ 8 h 98"/>
                <a:gd name="T10" fmla="*/ 67 w 91"/>
                <a:gd name="T11" fmla="*/ 40 h 98"/>
                <a:gd name="T12" fmla="*/ 49 w 91"/>
                <a:gd name="T13" fmla="*/ 64 h 98"/>
                <a:gd name="T14" fmla="*/ 41 w 91"/>
                <a:gd name="T15" fmla="*/ 98 h 98"/>
                <a:gd name="T16" fmla="*/ 41 w 91"/>
                <a:gd name="T17" fmla="*/ 98 h 98"/>
                <a:gd name="T18" fmla="*/ 32 w 91"/>
                <a:gd name="T19" fmla="*/ 98 h 98"/>
                <a:gd name="T20" fmla="*/ 17 w 91"/>
                <a:gd name="T21" fmla="*/ 64 h 98"/>
                <a:gd name="T22" fmla="*/ 0 w 91"/>
                <a:gd name="T23" fmla="*/ 32 h 98"/>
                <a:gd name="T24" fmla="*/ 0 w 91"/>
                <a:gd name="T25" fmla="*/ 0 h 98"/>
                <a:gd name="T26" fmla="*/ 0 w 91"/>
                <a:gd name="T27" fmla="*/ 0 h 98"/>
                <a:gd name="T28" fmla="*/ 25 w 91"/>
                <a:gd name="T29" fmla="*/ 0 h 98"/>
                <a:gd name="T30" fmla="*/ 41 w 91"/>
                <a:gd name="T31" fmla="*/ 8 h 98"/>
                <a:gd name="T32" fmla="*/ 67 w 91"/>
                <a:gd name="T33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67" y="8"/>
                  </a:moveTo>
                  <a:lnTo>
                    <a:pt x="73" y="8"/>
                  </a:lnTo>
                  <a:lnTo>
                    <a:pt x="80" y="8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67" y="40"/>
                  </a:lnTo>
                  <a:lnTo>
                    <a:pt x="49" y="64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2" y="98"/>
                  </a:lnTo>
                  <a:lnTo>
                    <a:pt x="17" y="6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1" y="8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7" name="Freeform 55"/>
            <p:cNvSpPr>
              <a:spLocks/>
            </p:cNvSpPr>
            <p:nvPr/>
          </p:nvSpPr>
          <p:spPr bwMode="auto">
            <a:xfrm>
              <a:off x="4188" y="1961"/>
              <a:ext cx="29" cy="41"/>
            </a:xfrm>
            <a:custGeom>
              <a:avLst/>
              <a:gdLst>
                <a:gd name="T0" fmla="*/ 59 w 59"/>
                <a:gd name="T1" fmla="*/ 7 h 74"/>
                <a:gd name="T2" fmla="*/ 48 w 59"/>
                <a:gd name="T3" fmla="*/ 32 h 74"/>
                <a:gd name="T4" fmla="*/ 33 w 59"/>
                <a:gd name="T5" fmla="*/ 49 h 74"/>
                <a:gd name="T6" fmla="*/ 24 w 59"/>
                <a:gd name="T7" fmla="*/ 74 h 74"/>
                <a:gd name="T8" fmla="*/ 24 w 59"/>
                <a:gd name="T9" fmla="*/ 74 h 74"/>
                <a:gd name="T10" fmla="*/ 24 w 59"/>
                <a:gd name="T11" fmla="*/ 74 h 74"/>
                <a:gd name="T12" fmla="*/ 9 w 59"/>
                <a:gd name="T13" fmla="*/ 49 h 74"/>
                <a:gd name="T14" fmla="*/ 0 w 59"/>
                <a:gd name="T15" fmla="*/ 24 h 74"/>
                <a:gd name="T16" fmla="*/ 0 w 59"/>
                <a:gd name="T17" fmla="*/ 0 h 74"/>
                <a:gd name="T18" fmla="*/ 0 w 59"/>
                <a:gd name="T19" fmla="*/ 0 h 74"/>
                <a:gd name="T20" fmla="*/ 17 w 59"/>
                <a:gd name="T21" fmla="*/ 0 h 74"/>
                <a:gd name="T22" fmla="*/ 41 w 59"/>
                <a:gd name="T23" fmla="*/ 7 h 74"/>
                <a:gd name="T24" fmla="*/ 59 w 59"/>
                <a:gd name="T2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"/>
                  </a:moveTo>
                  <a:lnTo>
                    <a:pt x="48" y="32"/>
                  </a:lnTo>
                  <a:lnTo>
                    <a:pt x="33" y="4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9" y="4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1" y="7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8" name="Freeform 56"/>
            <p:cNvSpPr>
              <a:spLocks/>
            </p:cNvSpPr>
            <p:nvPr/>
          </p:nvSpPr>
          <p:spPr bwMode="auto">
            <a:xfrm>
              <a:off x="4100" y="2026"/>
              <a:ext cx="39" cy="50"/>
            </a:xfrm>
            <a:custGeom>
              <a:avLst/>
              <a:gdLst>
                <a:gd name="T0" fmla="*/ 81 w 81"/>
                <a:gd name="T1" fmla="*/ 24 h 91"/>
                <a:gd name="T2" fmla="*/ 74 w 81"/>
                <a:gd name="T3" fmla="*/ 40 h 91"/>
                <a:gd name="T4" fmla="*/ 56 w 81"/>
                <a:gd name="T5" fmla="*/ 67 h 91"/>
                <a:gd name="T6" fmla="*/ 48 w 81"/>
                <a:gd name="T7" fmla="*/ 91 h 91"/>
                <a:gd name="T8" fmla="*/ 48 w 81"/>
                <a:gd name="T9" fmla="*/ 91 h 91"/>
                <a:gd name="T10" fmla="*/ 41 w 81"/>
                <a:gd name="T11" fmla="*/ 91 h 91"/>
                <a:gd name="T12" fmla="*/ 24 w 81"/>
                <a:gd name="T13" fmla="*/ 57 h 91"/>
                <a:gd name="T14" fmla="*/ 17 w 81"/>
                <a:gd name="T15" fmla="*/ 32 h 91"/>
                <a:gd name="T16" fmla="*/ 0 w 81"/>
                <a:gd name="T17" fmla="*/ 0 h 91"/>
                <a:gd name="T18" fmla="*/ 0 w 81"/>
                <a:gd name="T19" fmla="*/ 0 h 91"/>
                <a:gd name="T20" fmla="*/ 81 w 81"/>
                <a:gd name="T2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91">
                  <a:moveTo>
                    <a:pt x="81" y="24"/>
                  </a:moveTo>
                  <a:lnTo>
                    <a:pt x="74" y="40"/>
                  </a:lnTo>
                  <a:lnTo>
                    <a:pt x="56" y="67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41" y="91"/>
                  </a:lnTo>
                  <a:lnTo>
                    <a:pt x="24" y="57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9" name="Freeform 57"/>
            <p:cNvSpPr>
              <a:spLocks/>
            </p:cNvSpPr>
            <p:nvPr/>
          </p:nvSpPr>
          <p:spPr bwMode="auto">
            <a:xfrm>
              <a:off x="4108" y="2029"/>
              <a:ext cx="23" cy="37"/>
            </a:xfrm>
            <a:custGeom>
              <a:avLst/>
              <a:gdLst>
                <a:gd name="T0" fmla="*/ 24 w 49"/>
                <a:gd name="T1" fmla="*/ 67 h 67"/>
                <a:gd name="T2" fmla="*/ 14 w 49"/>
                <a:gd name="T3" fmla="*/ 43 h 67"/>
                <a:gd name="T4" fmla="*/ 7 w 49"/>
                <a:gd name="T5" fmla="*/ 25 h 67"/>
                <a:gd name="T6" fmla="*/ 0 w 49"/>
                <a:gd name="T7" fmla="*/ 0 h 67"/>
                <a:gd name="T8" fmla="*/ 0 w 49"/>
                <a:gd name="T9" fmla="*/ 0 h 67"/>
                <a:gd name="T10" fmla="*/ 49 w 49"/>
                <a:gd name="T11" fmla="*/ 17 h 67"/>
                <a:gd name="T12" fmla="*/ 24 w 4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7">
                  <a:moveTo>
                    <a:pt x="24" y="67"/>
                  </a:moveTo>
                  <a:lnTo>
                    <a:pt x="14" y="43"/>
                  </a:lnTo>
                  <a:lnTo>
                    <a:pt x="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9" y="1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0" name="Freeform 58"/>
            <p:cNvSpPr>
              <a:spLocks/>
            </p:cNvSpPr>
            <p:nvPr/>
          </p:nvSpPr>
          <p:spPr bwMode="auto">
            <a:xfrm>
              <a:off x="4212" y="2029"/>
              <a:ext cx="57" cy="70"/>
            </a:xfrm>
            <a:custGeom>
              <a:avLst/>
              <a:gdLst>
                <a:gd name="T0" fmla="*/ 84 w 115"/>
                <a:gd name="T1" fmla="*/ 17 h 123"/>
                <a:gd name="T2" fmla="*/ 115 w 115"/>
                <a:gd name="T3" fmla="*/ 67 h 123"/>
                <a:gd name="T4" fmla="*/ 91 w 115"/>
                <a:gd name="T5" fmla="*/ 84 h 123"/>
                <a:gd name="T6" fmla="*/ 74 w 115"/>
                <a:gd name="T7" fmla="*/ 108 h 123"/>
                <a:gd name="T8" fmla="*/ 59 w 115"/>
                <a:gd name="T9" fmla="*/ 123 h 123"/>
                <a:gd name="T10" fmla="*/ 59 w 115"/>
                <a:gd name="T11" fmla="*/ 123 h 123"/>
                <a:gd name="T12" fmla="*/ 35 w 115"/>
                <a:gd name="T13" fmla="*/ 116 h 123"/>
                <a:gd name="T14" fmla="*/ 17 w 115"/>
                <a:gd name="T15" fmla="*/ 99 h 123"/>
                <a:gd name="T16" fmla="*/ 0 w 115"/>
                <a:gd name="T17" fmla="*/ 74 h 123"/>
                <a:gd name="T18" fmla="*/ 0 w 115"/>
                <a:gd name="T19" fmla="*/ 74 h 123"/>
                <a:gd name="T20" fmla="*/ 17 w 115"/>
                <a:gd name="T21" fmla="*/ 50 h 123"/>
                <a:gd name="T22" fmla="*/ 50 w 115"/>
                <a:gd name="T23" fmla="*/ 25 h 123"/>
                <a:gd name="T24" fmla="*/ 74 w 115"/>
                <a:gd name="T25" fmla="*/ 0 h 123"/>
                <a:gd name="T26" fmla="*/ 74 w 115"/>
                <a:gd name="T27" fmla="*/ 0 h 123"/>
                <a:gd name="T28" fmla="*/ 84 w 115"/>
                <a:gd name="T29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23">
                  <a:moveTo>
                    <a:pt x="84" y="17"/>
                  </a:moveTo>
                  <a:lnTo>
                    <a:pt x="115" y="67"/>
                  </a:lnTo>
                  <a:lnTo>
                    <a:pt x="91" y="84"/>
                  </a:lnTo>
                  <a:lnTo>
                    <a:pt x="74" y="108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35" y="116"/>
                  </a:lnTo>
                  <a:lnTo>
                    <a:pt x="17" y="9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7" y="50"/>
                  </a:lnTo>
                  <a:lnTo>
                    <a:pt x="50" y="2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1" name="Freeform 59"/>
            <p:cNvSpPr>
              <a:spLocks/>
            </p:cNvSpPr>
            <p:nvPr/>
          </p:nvSpPr>
          <p:spPr bwMode="auto">
            <a:xfrm>
              <a:off x="4643" y="2368"/>
              <a:ext cx="60" cy="69"/>
            </a:xfrm>
            <a:custGeom>
              <a:avLst/>
              <a:gdLst>
                <a:gd name="T0" fmla="*/ 122 w 122"/>
                <a:gd name="T1" fmla="*/ 67 h 123"/>
                <a:gd name="T2" fmla="*/ 98 w 122"/>
                <a:gd name="T3" fmla="*/ 84 h 123"/>
                <a:gd name="T4" fmla="*/ 81 w 122"/>
                <a:gd name="T5" fmla="*/ 108 h 123"/>
                <a:gd name="T6" fmla="*/ 57 w 122"/>
                <a:gd name="T7" fmla="*/ 123 h 123"/>
                <a:gd name="T8" fmla="*/ 57 w 122"/>
                <a:gd name="T9" fmla="*/ 123 h 123"/>
                <a:gd name="T10" fmla="*/ 42 w 122"/>
                <a:gd name="T11" fmla="*/ 108 h 123"/>
                <a:gd name="T12" fmla="*/ 17 w 122"/>
                <a:gd name="T13" fmla="*/ 92 h 123"/>
                <a:gd name="T14" fmla="*/ 0 w 122"/>
                <a:gd name="T15" fmla="*/ 75 h 123"/>
                <a:gd name="T16" fmla="*/ 0 w 122"/>
                <a:gd name="T17" fmla="*/ 75 h 123"/>
                <a:gd name="T18" fmla="*/ 7 w 122"/>
                <a:gd name="T19" fmla="*/ 49 h 123"/>
                <a:gd name="T20" fmla="*/ 24 w 122"/>
                <a:gd name="T21" fmla="*/ 25 h 123"/>
                <a:gd name="T22" fmla="*/ 31 w 122"/>
                <a:gd name="T23" fmla="*/ 0 h 123"/>
                <a:gd name="T24" fmla="*/ 31 w 122"/>
                <a:gd name="T25" fmla="*/ 0 h 123"/>
                <a:gd name="T26" fmla="*/ 66 w 122"/>
                <a:gd name="T27" fmla="*/ 17 h 123"/>
                <a:gd name="T28" fmla="*/ 98 w 122"/>
                <a:gd name="T29" fmla="*/ 34 h 123"/>
                <a:gd name="T30" fmla="*/ 122 w 122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3">
                  <a:moveTo>
                    <a:pt x="122" y="67"/>
                  </a:moveTo>
                  <a:lnTo>
                    <a:pt x="98" y="84"/>
                  </a:lnTo>
                  <a:lnTo>
                    <a:pt x="81" y="108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42" y="108"/>
                  </a:lnTo>
                  <a:lnTo>
                    <a:pt x="17" y="9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7" y="49"/>
                  </a:lnTo>
                  <a:lnTo>
                    <a:pt x="24" y="2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66" y="17"/>
                  </a:lnTo>
                  <a:lnTo>
                    <a:pt x="98" y="34"/>
                  </a:lnTo>
                  <a:lnTo>
                    <a:pt x="122" y="6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2" name="Freeform 60"/>
            <p:cNvSpPr>
              <a:spLocks/>
            </p:cNvSpPr>
            <p:nvPr/>
          </p:nvSpPr>
          <p:spPr bwMode="auto">
            <a:xfrm>
              <a:off x="4432" y="2382"/>
              <a:ext cx="61" cy="55"/>
            </a:xfrm>
            <a:custGeom>
              <a:avLst/>
              <a:gdLst>
                <a:gd name="T0" fmla="*/ 123 w 123"/>
                <a:gd name="T1" fmla="*/ 35 h 98"/>
                <a:gd name="T2" fmla="*/ 106 w 123"/>
                <a:gd name="T3" fmla="*/ 50 h 98"/>
                <a:gd name="T4" fmla="*/ 89 w 123"/>
                <a:gd name="T5" fmla="*/ 74 h 98"/>
                <a:gd name="T6" fmla="*/ 74 w 123"/>
                <a:gd name="T7" fmla="*/ 98 h 98"/>
                <a:gd name="T8" fmla="*/ 74 w 123"/>
                <a:gd name="T9" fmla="*/ 98 h 98"/>
                <a:gd name="T10" fmla="*/ 49 w 123"/>
                <a:gd name="T11" fmla="*/ 98 h 98"/>
                <a:gd name="T12" fmla="*/ 25 w 123"/>
                <a:gd name="T13" fmla="*/ 91 h 98"/>
                <a:gd name="T14" fmla="*/ 0 w 123"/>
                <a:gd name="T15" fmla="*/ 83 h 98"/>
                <a:gd name="T16" fmla="*/ 0 w 123"/>
                <a:gd name="T17" fmla="*/ 83 h 98"/>
                <a:gd name="T18" fmla="*/ 15 w 123"/>
                <a:gd name="T19" fmla="*/ 59 h 98"/>
                <a:gd name="T20" fmla="*/ 25 w 123"/>
                <a:gd name="T21" fmla="*/ 35 h 98"/>
                <a:gd name="T22" fmla="*/ 40 w 123"/>
                <a:gd name="T23" fmla="*/ 0 h 98"/>
                <a:gd name="T24" fmla="*/ 40 w 123"/>
                <a:gd name="T25" fmla="*/ 0 h 98"/>
                <a:gd name="T26" fmla="*/ 64 w 123"/>
                <a:gd name="T27" fmla="*/ 17 h 98"/>
                <a:gd name="T28" fmla="*/ 89 w 123"/>
                <a:gd name="T29" fmla="*/ 24 h 98"/>
                <a:gd name="T30" fmla="*/ 123 w 123"/>
                <a:gd name="T31" fmla="*/ 3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98">
                  <a:moveTo>
                    <a:pt x="123" y="35"/>
                  </a:moveTo>
                  <a:lnTo>
                    <a:pt x="106" y="50"/>
                  </a:lnTo>
                  <a:lnTo>
                    <a:pt x="89" y="74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5" y="59"/>
                  </a:lnTo>
                  <a:lnTo>
                    <a:pt x="25" y="3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64" y="17"/>
                  </a:lnTo>
                  <a:lnTo>
                    <a:pt x="89" y="24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3" name="Freeform 61"/>
            <p:cNvSpPr>
              <a:spLocks/>
            </p:cNvSpPr>
            <p:nvPr/>
          </p:nvSpPr>
          <p:spPr bwMode="auto">
            <a:xfrm>
              <a:off x="4439" y="2391"/>
              <a:ext cx="45" cy="42"/>
            </a:xfrm>
            <a:custGeom>
              <a:avLst/>
              <a:gdLst>
                <a:gd name="T0" fmla="*/ 49 w 91"/>
                <a:gd name="T1" fmla="*/ 74 h 74"/>
                <a:gd name="T2" fmla="*/ 34 w 91"/>
                <a:gd name="T3" fmla="*/ 74 h 74"/>
                <a:gd name="T4" fmla="*/ 17 w 91"/>
                <a:gd name="T5" fmla="*/ 66 h 74"/>
                <a:gd name="T6" fmla="*/ 0 w 91"/>
                <a:gd name="T7" fmla="*/ 57 h 74"/>
                <a:gd name="T8" fmla="*/ 0 w 91"/>
                <a:gd name="T9" fmla="*/ 57 h 74"/>
                <a:gd name="T10" fmla="*/ 10 w 91"/>
                <a:gd name="T11" fmla="*/ 42 h 74"/>
                <a:gd name="T12" fmla="*/ 17 w 91"/>
                <a:gd name="T13" fmla="*/ 18 h 74"/>
                <a:gd name="T14" fmla="*/ 34 w 91"/>
                <a:gd name="T15" fmla="*/ 0 h 74"/>
                <a:gd name="T16" fmla="*/ 34 w 91"/>
                <a:gd name="T17" fmla="*/ 0 h 74"/>
                <a:gd name="T18" fmla="*/ 91 w 91"/>
                <a:gd name="T19" fmla="*/ 18 h 74"/>
                <a:gd name="T20" fmla="*/ 49 w 9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49" y="74"/>
                  </a:moveTo>
                  <a:lnTo>
                    <a:pt x="34" y="74"/>
                  </a:lnTo>
                  <a:lnTo>
                    <a:pt x="17" y="6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0" y="42"/>
                  </a:lnTo>
                  <a:lnTo>
                    <a:pt x="17" y="1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91" y="18"/>
                  </a:lnTo>
                  <a:lnTo>
                    <a:pt x="49" y="7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4" name="Freeform 62"/>
            <p:cNvSpPr>
              <a:spLocks/>
            </p:cNvSpPr>
            <p:nvPr/>
          </p:nvSpPr>
          <p:spPr bwMode="auto">
            <a:xfrm>
              <a:off x="4100" y="2131"/>
              <a:ext cx="60" cy="60"/>
            </a:xfrm>
            <a:custGeom>
              <a:avLst/>
              <a:gdLst>
                <a:gd name="T0" fmla="*/ 123 w 123"/>
                <a:gd name="T1" fmla="*/ 58 h 106"/>
                <a:gd name="T2" fmla="*/ 106 w 123"/>
                <a:gd name="T3" fmla="*/ 82 h 106"/>
                <a:gd name="T4" fmla="*/ 91 w 123"/>
                <a:gd name="T5" fmla="*/ 89 h 106"/>
                <a:gd name="T6" fmla="*/ 66 w 123"/>
                <a:gd name="T7" fmla="*/ 106 h 106"/>
                <a:gd name="T8" fmla="*/ 66 w 123"/>
                <a:gd name="T9" fmla="*/ 106 h 106"/>
                <a:gd name="T10" fmla="*/ 48 w 123"/>
                <a:gd name="T11" fmla="*/ 89 h 106"/>
                <a:gd name="T12" fmla="*/ 24 w 123"/>
                <a:gd name="T13" fmla="*/ 74 h 106"/>
                <a:gd name="T14" fmla="*/ 0 w 123"/>
                <a:gd name="T15" fmla="*/ 58 h 106"/>
                <a:gd name="T16" fmla="*/ 0 w 123"/>
                <a:gd name="T17" fmla="*/ 58 h 106"/>
                <a:gd name="T18" fmla="*/ 0 w 123"/>
                <a:gd name="T19" fmla="*/ 50 h 106"/>
                <a:gd name="T20" fmla="*/ 17 w 123"/>
                <a:gd name="T21" fmla="*/ 40 h 106"/>
                <a:gd name="T22" fmla="*/ 41 w 123"/>
                <a:gd name="T23" fmla="*/ 25 h 106"/>
                <a:gd name="T24" fmla="*/ 56 w 123"/>
                <a:gd name="T25" fmla="*/ 0 h 106"/>
                <a:gd name="T26" fmla="*/ 56 w 123"/>
                <a:gd name="T27" fmla="*/ 0 h 106"/>
                <a:gd name="T28" fmla="*/ 123 w 123"/>
                <a:gd name="T29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06">
                  <a:moveTo>
                    <a:pt x="123" y="58"/>
                  </a:moveTo>
                  <a:lnTo>
                    <a:pt x="106" y="82"/>
                  </a:lnTo>
                  <a:lnTo>
                    <a:pt x="91" y="89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48" y="89"/>
                  </a:lnTo>
                  <a:lnTo>
                    <a:pt x="24" y="7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7" y="40"/>
                  </a:lnTo>
                  <a:lnTo>
                    <a:pt x="41" y="2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5" name="Freeform 63"/>
            <p:cNvSpPr>
              <a:spLocks/>
            </p:cNvSpPr>
            <p:nvPr/>
          </p:nvSpPr>
          <p:spPr bwMode="auto">
            <a:xfrm>
              <a:off x="4675" y="2433"/>
              <a:ext cx="49" cy="55"/>
            </a:xfrm>
            <a:custGeom>
              <a:avLst/>
              <a:gdLst>
                <a:gd name="T0" fmla="*/ 89 w 99"/>
                <a:gd name="T1" fmla="*/ 17 h 98"/>
                <a:gd name="T2" fmla="*/ 99 w 99"/>
                <a:gd name="T3" fmla="*/ 32 h 98"/>
                <a:gd name="T4" fmla="*/ 99 w 99"/>
                <a:gd name="T5" fmla="*/ 50 h 98"/>
                <a:gd name="T6" fmla="*/ 99 w 99"/>
                <a:gd name="T7" fmla="*/ 66 h 98"/>
                <a:gd name="T8" fmla="*/ 99 w 99"/>
                <a:gd name="T9" fmla="*/ 66 h 98"/>
                <a:gd name="T10" fmla="*/ 82 w 99"/>
                <a:gd name="T11" fmla="*/ 81 h 98"/>
                <a:gd name="T12" fmla="*/ 64 w 99"/>
                <a:gd name="T13" fmla="*/ 91 h 98"/>
                <a:gd name="T14" fmla="*/ 49 w 99"/>
                <a:gd name="T15" fmla="*/ 98 h 98"/>
                <a:gd name="T16" fmla="*/ 49 w 99"/>
                <a:gd name="T17" fmla="*/ 98 h 98"/>
                <a:gd name="T18" fmla="*/ 25 w 99"/>
                <a:gd name="T19" fmla="*/ 91 h 98"/>
                <a:gd name="T20" fmla="*/ 8 w 99"/>
                <a:gd name="T21" fmla="*/ 81 h 98"/>
                <a:gd name="T22" fmla="*/ 0 w 99"/>
                <a:gd name="T23" fmla="*/ 66 h 98"/>
                <a:gd name="T24" fmla="*/ 0 w 99"/>
                <a:gd name="T25" fmla="*/ 66 h 98"/>
                <a:gd name="T26" fmla="*/ 0 w 99"/>
                <a:gd name="T27" fmla="*/ 57 h 98"/>
                <a:gd name="T28" fmla="*/ 0 w 99"/>
                <a:gd name="T29" fmla="*/ 42 h 98"/>
                <a:gd name="T30" fmla="*/ 8 w 99"/>
                <a:gd name="T31" fmla="*/ 24 h 98"/>
                <a:gd name="T32" fmla="*/ 8 w 99"/>
                <a:gd name="T33" fmla="*/ 24 h 98"/>
                <a:gd name="T34" fmla="*/ 15 w 99"/>
                <a:gd name="T35" fmla="*/ 17 h 98"/>
                <a:gd name="T36" fmla="*/ 25 w 99"/>
                <a:gd name="T37" fmla="*/ 7 h 98"/>
                <a:gd name="T38" fmla="*/ 40 w 99"/>
                <a:gd name="T39" fmla="*/ 0 h 98"/>
                <a:gd name="T40" fmla="*/ 40 w 99"/>
                <a:gd name="T41" fmla="*/ 0 h 98"/>
                <a:gd name="T42" fmla="*/ 56 w 99"/>
                <a:gd name="T43" fmla="*/ 0 h 98"/>
                <a:gd name="T44" fmla="*/ 74 w 99"/>
                <a:gd name="T45" fmla="*/ 7 h 98"/>
                <a:gd name="T46" fmla="*/ 89 w 99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8">
                  <a:moveTo>
                    <a:pt x="89" y="17"/>
                  </a:moveTo>
                  <a:lnTo>
                    <a:pt x="99" y="32"/>
                  </a:lnTo>
                  <a:lnTo>
                    <a:pt x="99" y="50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82" y="81"/>
                  </a:lnTo>
                  <a:lnTo>
                    <a:pt x="64" y="91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8" y="8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5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6" name="Freeform 64"/>
            <p:cNvSpPr>
              <a:spLocks/>
            </p:cNvSpPr>
            <p:nvPr/>
          </p:nvSpPr>
          <p:spPr bwMode="auto">
            <a:xfrm>
              <a:off x="4103" y="2140"/>
              <a:ext cx="53" cy="47"/>
            </a:xfrm>
            <a:custGeom>
              <a:avLst/>
              <a:gdLst>
                <a:gd name="T0" fmla="*/ 108 w 108"/>
                <a:gd name="T1" fmla="*/ 43 h 84"/>
                <a:gd name="T2" fmla="*/ 99 w 108"/>
                <a:gd name="T3" fmla="*/ 59 h 84"/>
                <a:gd name="T4" fmla="*/ 84 w 108"/>
                <a:gd name="T5" fmla="*/ 67 h 84"/>
                <a:gd name="T6" fmla="*/ 67 w 108"/>
                <a:gd name="T7" fmla="*/ 84 h 84"/>
                <a:gd name="T8" fmla="*/ 67 w 108"/>
                <a:gd name="T9" fmla="*/ 84 h 84"/>
                <a:gd name="T10" fmla="*/ 41 w 108"/>
                <a:gd name="T11" fmla="*/ 67 h 84"/>
                <a:gd name="T12" fmla="*/ 24 w 108"/>
                <a:gd name="T13" fmla="*/ 59 h 84"/>
                <a:gd name="T14" fmla="*/ 0 w 108"/>
                <a:gd name="T15" fmla="*/ 43 h 84"/>
                <a:gd name="T16" fmla="*/ 0 w 108"/>
                <a:gd name="T17" fmla="*/ 43 h 84"/>
                <a:gd name="T18" fmla="*/ 17 w 108"/>
                <a:gd name="T19" fmla="*/ 25 h 84"/>
                <a:gd name="T20" fmla="*/ 34 w 108"/>
                <a:gd name="T21" fmla="*/ 10 h 84"/>
                <a:gd name="T22" fmla="*/ 49 w 108"/>
                <a:gd name="T23" fmla="*/ 0 h 84"/>
                <a:gd name="T24" fmla="*/ 49 w 108"/>
                <a:gd name="T25" fmla="*/ 0 h 84"/>
                <a:gd name="T26" fmla="*/ 74 w 108"/>
                <a:gd name="T27" fmla="*/ 10 h 84"/>
                <a:gd name="T28" fmla="*/ 91 w 108"/>
                <a:gd name="T29" fmla="*/ 25 h 84"/>
                <a:gd name="T30" fmla="*/ 108 w 108"/>
                <a:gd name="T31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84">
                  <a:moveTo>
                    <a:pt x="108" y="43"/>
                  </a:moveTo>
                  <a:lnTo>
                    <a:pt x="99" y="59"/>
                  </a:lnTo>
                  <a:lnTo>
                    <a:pt x="84" y="67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41" y="67"/>
                  </a:lnTo>
                  <a:lnTo>
                    <a:pt x="24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7" y="25"/>
                  </a:lnTo>
                  <a:lnTo>
                    <a:pt x="34" y="1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74" y="10"/>
                  </a:lnTo>
                  <a:lnTo>
                    <a:pt x="91" y="25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7" name="Freeform 65"/>
            <p:cNvSpPr>
              <a:spLocks/>
            </p:cNvSpPr>
            <p:nvPr/>
          </p:nvSpPr>
          <p:spPr bwMode="auto">
            <a:xfrm>
              <a:off x="4679" y="2437"/>
              <a:ext cx="37" cy="41"/>
            </a:xfrm>
            <a:custGeom>
              <a:avLst/>
              <a:gdLst>
                <a:gd name="T0" fmla="*/ 74 w 74"/>
                <a:gd name="T1" fmla="*/ 25 h 74"/>
                <a:gd name="T2" fmla="*/ 74 w 74"/>
                <a:gd name="T3" fmla="*/ 43 h 74"/>
                <a:gd name="T4" fmla="*/ 74 w 74"/>
                <a:gd name="T5" fmla="*/ 59 h 74"/>
                <a:gd name="T6" fmla="*/ 66 w 74"/>
                <a:gd name="T7" fmla="*/ 67 h 74"/>
                <a:gd name="T8" fmla="*/ 66 w 74"/>
                <a:gd name="T9" fmla="*/ 67 h 74"/>
                <a:gd name="T10" fmla="*/ 48 w 74"/>
                <a:gd name="T11" fmla="*/ 74 h 74"/>
                <a:gd name="T12" fmla="*/ 32 w 74"/>
                <a:gd name="T13" fmla="*/ 74 h 74"/>
                <a:gd name="T14" fmla="*/ 17 w 74"/>
                <a:gd name="T15" fmla="*/ 74 h 74"/>
                <a:gd name="T16" fmla="*/ 17 w 74"/>
                <a:gd name="T17" fmla="*/ 74 h 74"/>
                <a:gd name="T18" fmla="*/ 7 w 74"/>
                <a:gd name="T19" fmla="*/ 67 h 74"/>
                <a:gd name="T20" fmla="*/ 0 w 74"/>
                <a:gd name="T21" fmla="*/ 59 h 74"/>
                <a:gd name="T22" fmla="*/ 0 w 74"/>
                <a:gd name="T23" fmla="*/ 43 h 74"/>
                <a:gd name="T24" fmla="*/ 0 w 74"/>
                <a:gd name="T25" fmla="*/ 43 h 74"/>
                <a:gd name="T26" fmla="*/ 0 w 74"/>
                <a:gd name="T27" fmla="*/ 25 h 74"/>
                <a:gd name="T28" fmla="*/ 17 w 74"/>
                <a:gd name="T29" fmla="*/ 10 h 74"/>
                <a:gd name="T30" fmla="*/ 32 w 74"/>
                <a:gd name="T31" fmla="*/ 0 h 74"/>
                <a:gd name="T32" fmla="*/ 32 w 74"/>
                <a:gd name="T33" fmla="*/ 0 h 74"/>
                <a:gd name="T34" fmla="*/ 48 w 74"/>
                <a:gd name="T35" fmla="*/ 10 h 74"/>
                <a:gd name="T36" fmla="*/ 66 w 74"/>
                <a:gd name="T37" fmla="*/ 10 h 74"/>
                <a:gd name="T38" fmla="*/ 74 w 74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74" y="25"/>
                  </a:moveTo>
                  <a:lnTo>
                    <a:pt x="74" y="43"/>
                  </a:lnTo>
                  <a:lnTo>
                    <a:pt x="74" y="5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48" y="74"/>
                  </a:lnTo>
                  <a:lnTo>
                    <a:pt x="32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7" y="67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17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8" name="Freeform 66"/>
            <p:cNvSpPr>
              <a:spLocks/>
            </p:cNvSpPr>
            <p:nvPr/>
          </p:nvSpPr>
          <p:spPr bwMode="auto">
            <a:xfrm>
              <a:off x="4062" y="2187"/>
              <a:ext cx="50" cy="41"/>
            </a:xfrm>
            <a:custGeom>
              <a:avLst/>
              <a:gdLst>
                <a:gd name="T0" fmla="*/ 99 w 99"/>
                <a:gd name="T1" fmla="*/ 24 h 74"/>
                <a:gd name="T2" fmla="*/ 75 w 99"/>
                <a:gd name="T3" fmla="*/ 7 h 74"/>
                <a:gd name="T4" fmla="*/ 50 w 99"/>
                <a:gd name="T5" fmla="*/ 0 h 74"/>
                <a:gd name="T6" fmla="*/ 25 w 99"/>
                <a:gd name="T7" fmla="*/ 0 h 74"/>
                <a:gd name="T8" fmla="*/ 19 w 99"/>
                <a:gd name="T9" fmla="*/ 15 h 74"/>
                <a:gd name="T10" fmla="*/ 19 w 99"/>
                <a:gd name="T11" fmla="*/ 15 h 74"/>
                <a:gd name="T12" fmla="*/ 8 w 99"/>
                <a:gd name="T13" fmla="*/ 32 h 74"/>
                <a:gd name="T14" fmla="*/ 0 w 99"/>
                <a:gd name="T15" fmla="*/ 50 h 74"/>
                <a:gd name="T16" fmla="*/ 0 w 99"/>
                <a:gd name="T17" fmla="*/ 63 h 74"/>
                <a:gd name="T18" fmla="*/ 0 w 99"/>
                <a:gd name="T19" fmla="*/ 63 h 74"/>
                <a:gd name="T20" fmla="*/ 25 w 99"/>
                <a:gd name="T21" fmla="*/ 74 h 74"/>
                <a:gd name="T22" fmla="*/ 50 w 99"/>
                <a:gd name="T23" fmla="*/ 74 h 74"/>
                <a:gd name="T24" fmla="*/ 75 w 99"/>
                <a:gd name="T25" fmla="*/ 74 h 74"/>
                <a:gd name="T26" fmla="*/ 75 w 99"/>
                <a:gd name="T27" fmla="*/ 74 h 74"/>
                <a:gd name="T28" fmla="*/ 82 w 99"/>
                <a:gd name="T29" fmla="*/ 57 h 74"/>
                <a:gd name="T30" fmla="*/ 92 w 99"/>
                <a:gd name="T31" fmla="*/ 39 h 74"/>
                <a:gd name="T32" fmla="*/ 99 w 99"/>
                <a:gd name="T33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74">
                  <a:moveTo>
                    <a:pt x="99" y="24"/>
                  </a:moveTo>
                  <a:lnTo>
                    <a:pt x="75" y="7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8" y="32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5" y="74"/>
                  </a:lnTo>
                  <a:lnTo>
                    <a:pt x="50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82" y="57"/>
                  </a:lnTo>
                  <a:lnTo>
                    <a:pt x="92" y="39"/>
                  </a:lnTo>
                  <a:lnTo>
                    <a:pt x="9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79" name="Freeform 67"/>
            <p:cNvSpPr>
              <a:spLocks/>
            </p:cNvSpPr>
            <p:nvPr/>
          </p:nvSpPr>
          <p:spPr bwMode="auto">
            <a:xfrm>
              <a:off x="4059" y="2177"/>
              <a:ext cx="61" cy="55"/>
            </a:xfrm>
            <a:custGeom>
              <a:avLst/>
              <a:gdLst>
                <a:gd name="T0" fmla="*/ 113 w 123"/>
                <a:gd name="T1" fmla="*/ 49 h 98"/>
                <a:gd name="T2" fmla="*/ 106 w 123"/>
                <a:gd name="T3" fmla="*/ 67 h 98"/>
                <a:gd name="T4" fmla="*/ 89 w 123"/>
                <a:gd name="T5" fmla="*/ 80 h 98"/>
                <a:gd name="T6" fmla="*/ 89 w 123"/>
                <a:gd name="T7" fmla="*/ 98 h 98"/>
                <a:gd name="T8" fmla="*/ 89 w 123"/>
                <a:gd name="T9" fmla="*/ 98 h 98"/>
                <a:gd name="T10" fmla="*/ 57 w 123"/>
                <a:gd name="T11" fmla="*/ 98 h 98"/>
                <a:gd name="T12" fmla="*/ 26 w 123"/>
                <a:gd name="T13" fmla="*/ 91 h 98"/>
                <a:gd name="T14" fmla="*/ 0 w 123"/>
                <a:gd name="T15" fmla="*/ 80 h 98"/>
                <a:gd name="T16" fmla="*/ 0 w 123"/>
                <a:gd name="T17" fmla="*/ 80 h 98"/>
                <a:gd name="T18" fmla="*/ 7 w 123"/>
                <a:gd name="T19" fmla="*/ 56 h 98"/>
                <a:gd name="T20" fmla="*/ 15 w 123"/>
                <a:gd name="T21" fmla="*/ 32 h 98"/>
                <a:gd name="T22" fmla="*/ 32 w 123"/>
                <a:gd name="T23" fmla="*/ 0 h 98"/>
                <a:gd name="T24" fmla="*/ 32 w 123"/>
                <a:gd name="T25" fmla="*/ 0 h 98"/>
                <a:gd name="T26" fmla="*/ 50 w 123"/>
                <a:gd name="T27" fmla="*/ 7 h 98"/>
                <a:gd name="T28" fmla="*/ 65 w 123"/>
                <a:gd name="T29" fmla="*/ 17 h 98"/>
                <a:gd name="T30" fmla="*/ 82 w 123"/>
                <a:gd name="T31" fmla="*/ 24 h 98"/>
                <a:gd name="T32" fmla="*/ 82 w 123"/>
                <a:gd name="T33" fmla="*/ 24 h 98"/>
                <a:gd name="T34" fmla="*/ 123 w 123"/>
                <a:gd name="T35" fmla="*/ 32 h 98"/>
                <a:gd name="T36" fmla="*/ 113 w 123"/>
                <a:gd name="T3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113" y="49"/>
                  </a:moveTo>
                  <a:lnTo>
                    <a:pt x="106" y="67"/>
                  </a:lnTo>
                  <a:lnTo>
                    <a:pt x="89" y="80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57" y="98"/>
                  </a:lnTo>
                  <a:lnTo>
                    <a:pt x="26" y="9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7" y="56"/>
                  </a:lnTo>
                  <a:lnTo>
                    <a:pt x="15" y="3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7"/>
                  </a:lnTo>
                  <a:lnTo>
                    <a:pt x="65" y="17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123" y="32"/>
                  </a:lnTo>
                  <a:lnTo>
                    <a:pt x="113" y="49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0" name="Freeform 68"/>
            <p:cNvSpPr>
              <a:spLocks/>
            </p:cNvSpPr>
            <p:nvPr/>
          </p:nvSpPr>
          <p:spPr bwMode="auto">
            <a:xfrm>
              <a:off x="4679" y="2309"/>
              <a:ext cx="40" cy="51"/>
            </a:xfrm>
            <a:custGeom>
              <a:avLst/>
              <a:gdLst>
                <a:gd name="T0" fmla="*/ 81 w 81"/>
                <a:gd name="T1" fmla="*/ 43 h 91"/>
                <a:gd name="T2" fmla="*/ 81 w 81"/>
                <a:gd name="T3" fmla="*/ 57 h 91"/>
                <a:gd name="T4" fmla="*/ 74 w 81"/>
                <a:gd name="T5" fmla="*/ 74 h 91"/>
                <a:gd name="T6" fmla="*/ 48 w 81"/>
                <a:gd name="T7" fmla="*/ 91 h 91"/>
                <a:gd name="T8" fmla="*/ 48 w 81"/>
                <a:gd name="T9" fmla="*/ 91 h 91"/>
                <a:gd name="T10" fmla="*/ 32 w 81"/>
                <a:gd name="T11" fmla="*/ 74 h 91"/>
                <a:gd name="T12" fmla="*/ 17 w 81"/>
                <a:gd name="T13" fmla="*/ 57 h 91"/>
                <a:gd name="T14" fmla="*/ 0 w 81"/>
                <a:gd name="T15" fmla="*/ 50 h 91"/>
                <a:gd name="T16" fmla="*/ 0 w 81"/>
                <a:gd name="T17" fmla="*/ 50 h 91"/>
                <a:gd name="T18" fmla="*/ 24 w 81"/>
                <a:gd name="T19" fmla="*/ 0 h 91"/>
                <a:gd name="T20" fmla="*/ 48 w 81"/>
                <a:gd name="T21" fmla="*/ 8 h 91"/>
                <a:gd name="T22" fmla="*/ 66 w 81"/>
                <a:gd name="T23" fmla="*/ 26 h 91"/>
                <a:gd name="T24" fmla="*/ 81 w 81"/>
                <a:gd name="T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1">
                  <a:moveTo>
                    <a:pt x="81" y="43"/>
                  </a:moveTo>
                  <a:lnTo>
                    <a:pt x="81" y="57"/>
                  </a:lnTo>
                  <a:lnTo>
                    <a:pt x="74" y="74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32" y="74"/>
                  </a:lnTo>
                  <a:lnTo>
                    <a:pt x="17" y="5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6" y="26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1" name="Freeform 69"/>
            <p:cNvSpPr>
              <a:spLocks/>
            </p:cNvSpPr>
            <p:nvPr/>
          </p:nvSpPr>
          <p:spPr bwMode="auto">
            <a:xfrm>
              <a:off x="4750" y="1855"/>
              <a:ext cx="48" cy="52"/>
            </a:xfrm>
            <a:custGeom>
              <a:avLst/>
              <a:gdLst>
                <a:gd name="T0" fmla="*/ 7 w 98"/>
                <a:gd name="T1" fmla="*/ 17 h 91"/>
                <a:gd name="T2" fmla="*/ 0 w 98"/>
                <a:gd name="T3" fmla="*/ 32 h 91"/>
                <a:gd name="T4" fmla="*/ 0 w 98"/>
                <a:gd name="T5" fmla="*/ 50 h 91"/>
                <a:gd name="T6" fmla="*/ 0 w 98"/>
                <a:gd name="T7" fmla="*/ 67 h 91"/>
                <a:gd name="T8" fmla="*/ 0 w 98"/>
                <a:gd name="T9" fmla="*/ 67 h 91"/>
                <a:gd name="T10" fmla="*/ 16 w 98"/>
                <a:gd name="T11" fmla="*/ 91 h 91"/>
                <a:gd name="T12" fmla="*/ 41 w 98"/>
                <a:gd name="T13" fmla="*/ 91 h 91"/>
                <a:gd name="T14" fmla="*/ 66 w 98"/>
                <a:gd name="T15" fmla="*/ 91 h 91"/>
                <a:gd name="T16" fmla="*/ 66 w 98"/>
                <a:gd name="T17" fmla="*/ 91 h 91"/>
                <a:gd name="T18" fmla="*/ 81 w 98"/>
                <a:gd name="T19" fmla="*/ 81 h 91"/>
                <a:gd name="T20" fmla="*/ 90 w 98"/>
                <a:gd name="T21" fmla="*/ 74 h 91"/>
                <a:gd name="T22" fmla="*/ 98 w 98"/>
                <a:gd name="T23" fmla="*/ 57 h 91"/>
                <a:gd name="T24" fmla="*/ 98 w 98"/>
                <a:gd name="T25" fmla="*/ 57 h 91"/>
                <a:gd name="T26" fmla="*/ 90 w 98"/>
                <a:gd name="T27" fmla="*/ 32 h 91"/>
                <a:gd name="T28" fmla="*/ 81 w 98"/>
                <a:gd name="T29" fmla="*/ 17 h 91"/>
                <a:gd name="T30" fmla="*/ 66 w 98"/>
                <a:gd name="T31" fmla="*/ 0 h 91"/>
                <a:gd name="T32" fmla="*/ 66 w 98"/>
                <a:gd name="T33" fmla="*/ 0 h 91"/>
                <a:gd name="T34" fmla="*/ 48 w 98"/>
                <a:gd name="T35" fmla="*/ 0 h 91"/>
                <a:gd name="T36" fmla="*/ 24 w 98"/>
                <a:gd name="T37" fmla="*/ 0 h 91"/>
                <a:gd name="T38" fmla="*/ 7 w 98"/>
                <a:gd name="T3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1">
                  <a:moveTo>
                    <a:pt x="7" y="17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6" y="91"/>
                  </a:lnTo>
                  <a:lnTo>
                    <a:pt x="41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81" y="81"/>
                  </a:lnTo>
                  <a:lnTo>
                    <a:pt x="90" y="74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0" y="32"/>
                  </a:lnTo>
                  <a:lnTo>
                    <a:pt x="81" y="17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2" name="Freeform 70"/>
            <p:cNvSpPr>
              <a:spLocks/>
            </p:cNvSpPr>
            <p:nvPr/>
          </p:nvSpPr>
          <p:spPr bwMode="auto">
            <a:xfrm>
              <a:off x="4661" y="1907"/>
              <a:ext cx="60" cy="55"/>
            </a:xfrm>
            <a:custGeom>
              <a:avLst/>
              <a:gdLst>
                <a:gd name="T0" fmla="*/ 0 w 122"/>
                <a:gd name="T1" fmla="*/ 24 h 98"/>
                <a:gd name="T2" fmla="*/ 7 w 122"/>
                <a:gd name="T3" fmla="*/ 32 h 98"/>
                <a:gd name="T4" fmla="*/ 7 w 122"/>
                <a:gd name="T5" fmla="*/ 41 h 98"/>
                <a:gd name="T6" fmla="*/ 14 w 122"/>
                <a:gd name="T7" fmla="*/ 50 h 98"/>
                <a:gd name="T8" fmla="*/ 14 w 122"/>
                <a:gd name="T9" fmla="*/ 50 h 98"/>
                <a:gd name="T10" fmla="*/ 14 w 122"/>
                <a:gd name="T11" fmla="*/ 64 h 98"/>
                <a:gd name="T12" fmla="*/ 24 w 122"/>
                <a:gd name="T13" fmla="*/ 82 h 98"/>
                <a:gd name="T14" fmla="*/ 31 w 122"/>
                <a:gd name="T15" fmla="*/ 98 h 98"/>
                <a:gd name="T16" fmla="*/ 31 w 122"/>
                <a:gd name="T17" fmla="*/ 98 h 98"/>
                <a:gd name="T18" fmla="*/ 122 w 122"/>
                <a:gd name="T19" fmla="*/ 82 h 98"/>
                <a:gd name="T20" fmla="*/ 98 w 122"/>
                <a:gd name="T21" fmla="*/ 0 h 98"/>
                <a:gd name="T22" fmla="*/ 64 w 122"/>
                <a:gd name="T23" fmla="*/ 7 h 98"/>
                <a:gd name="T24" fmla="*/ 31 w 122"/>
                <a:gd name="T25" fmla="*/ 15 h 98"/>
                <a:gd name="T26" fmla="*/ 0 w 122"/>
                <a:gd name="T2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98">
                  <a:moveTo>
                    <a:pt x="0" y="24"/>
                  </a:moveTo>
                  <a:lnTo>
                    <a:pt x="7" y="32"/>
                  </a:lnTo>
                  <a:lnTo>
                    <a:pt x="7" y="41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64"/>
                  </a:lnTo>
                  <a:lnTo>
                    <a:pt x="24" y="82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122" y="82"/>
                  </a:lnTo>
                  <a:lnTo>
                    <a:pt x="98" y="0"/>
                  </a:lnTo>
                  <a:lnTo>
                    <a:pt x="64" y="7"/>
                  </a:lnTo>
                  <a:lnTo>
                    <a:pt x="31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3" name="Freeform 71"/>
            <p:cNvSpPr>
              <a:spLocks/>
            </p:cNvSpPr>
            <p:nvPr/>
          </p:nvSpPr>
          <p:spPr bwMode="auto">
            <a:xfrm>
              <a:off x="4644" y="1980"/>
              <a:ext cx="48" cy="50"/>
            </a:xfrm>
            <a:custGeom>
              <a:avLst/>
              <a:gdLst>
                <a:gd name="T0" fmla="*/ 0 w 98"/>
                <a:gd name="T1" fmla="*/ 0 h 91"/>
                <a:gd name="T2" fmla="*/ 17 w 98"/>
                <a:gd name="T3" fmla="*/ 33 h 91"/>
                <a:gd name="T4" fmla="*/ 34 w 98"/>
                <a:gd name="T5" fmla="*/ 57 h 91"/>
                <a:gd name="T6" fmla="*/ 41 w 98"/>
                <a:gd name="T7" fmla="*/ 91 h 91"/>
                <a:gd name="T8" fmla="*/ 41 w 98"/>
                <a:gd name="T9" fmla="*/ 91 h 91"/>
                <a:gd name="T10" fmla="*/ 48 w 98"/>
                <a:gd name="T11" fmla="*/ 91 h 91"/>
                <a:gd name="T12" fmla="*/ 48 w 98"/>
                <a:gd name="T13" fmla="*/ 74 h 91"/>
                <a:gd name="T14" fmla="*/ 58 w 98"/>
                <a:gd name="T15" fmla="*/ 67 h 91"/>
                <a:gd name="T16" fmla="*/ 58 w 98"/>
                <a:gd name="T17" fmla="*/ 67 h 91"/>
                <a:gd name="T18" fmla="*/ 65 w 98"/>
                <a:gd name="T19" fmla="*/ 50 h 91"/>
                <a:gd name="T20" fmla="*/ 83 w 98"/>
                <a:gd name="T21" fmla="*/ 26 h 91"/>
                <a:gd name="T22" fmla="*/ 98 w 98"/>
                <a:gd name="T23" fmla="*/ 8 h 91"/>
                <a:gd name="T24" fmla="*/ 98 w 98"/>
                <a:gd name="T25" fmla="*/ 8 h 91"/>
                <a:gd name="T26" fmla="*/ 91 w 98"/>
                <a:gd name="T27" fmla="*/ 0 h 91"/>
                <a:gd name="T28" fmla="*/ 0 w 98"/>
                <a:gd name="T29" fmla="*/ 0 h 91"/>
                <a:gd name="T30" fmla="*/ 0 w 98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1">
                  <a:moveTo>
                    <a:pt x="0" y="0"/>
                  </a:moveTo>
                  <a:lnTo>
                    <a:pt x="17" y="33"/>
                  </a:lnTo>
                  <a:lnTo>
                    <a:pt x="34" y="57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8" y="91"/>
                  </a:lnTo>
                  <a:lnTo>
                    <a:pt x="48" y="74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65" y="50"/>
                  </a:lnTo>
                  <a:lnTo>
                    <a:pt x="83" y="2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4" name="Freeform 72"/>
            <p:cNvSpPr>
              <a:spLocks/>
            </p:cNvSpPr>
            <p:nvPr/>
          </p:nvSpPr>
          <p:spPr bwMode="auto">
            <a:xfrm>
              <a:off x="4712" y="2003"/>
              <a:ext cx="46" cy="50"/>
            </a:xfrm>
            <a:custGeom>
              <a:avLst/>
              <a:gdLst>
                <a:gd name="T0" fmla="*/ 7 w 91"/>
                <a:gd name="T1" fmla="*/ 14 h 88"/>
                <a:gd name="T2" fmla="*/ 0 w 91"/>
                <a:gd name="T3" fmla="*/ 31 h 88"/>
                <a:gd name="T4" fmla="*/ 0 w 91"/>
                <a:gd name="T5" fmla="*/ 48 h 88"/>
                <a:gd name="T6" fmla="*/ 0 w 91"/>
                <a:gd name="T7" fmla="*/ 63 h 88"/>
                <a:gd name="T8" fmla="*/ 0 w 91"/>
                <a:gd name="T9" fmla="*/ 63 h 88"/>
                <a:gd name="T10" fmla="*/ 7 w 91"/>
                <a:gd name="T11" fmla="*/ 74 h 88"/>
                <a:gd name="T12" fmla="*/ 17 w 91"/>
                <a:gd name="T13" fmla="*/ 88 h 88"/>
                <a:gd name="T14" fmla="*/ 32 w 91"/>
                <a:gd name="T15" fmla="*/ 88 h 88"/>
                <a:gd name="T16" fmla="*/ 32 w 91"/>
                <a:gd name="T17" fmla="*/ 88 h 88"/>
                <a:gd name="T18" fmla="*/ 50 w 91"/>
                <a:gd name="T19" fmla="*/ 88 h 88"/>
                <a:gd name="T20" fmla="*/ 75 w 91"/>
                <a:gd name="T21" fmla="*/ 88 h 88"/>
                <a:gd name="T22" fmla="*/ 82 w 91"/>
                <a:gd name="T23" fmla="*/ 74 h 88"/>
                <a:gd name="T24" fmla="*/ 82 w 91"/>
                <a:gd name="T25" fmla="*/ 74 h 88"/>
                <a:gd name="T26" fmla="*/ 91 w 91"/>
                <a:gd name="T27" fmla="*/ 56 h 88"/>
                <a:gd name="T28" fmla="*/ 91 w 91"/>
                <a:gd name="T29" fmla="*/ 39 h 88"/>
                <a:gd name="T30" fmla="*/ 91 w 91"/>
                <a:gd name="T31" fmla="*/ 24 h 88"/>
                <a:gd name="T32" fmla="*/ 91 w 91"/>
                <a:gd name="T33" fmla="*/ 24 h 88"/>
                <a:gd name="T34" fmla="*/ 82 w 91"/>
                <a:gd name="T35" fmla="*/ 14 h 88"/>
                <a:gd name="T36" fmla="*/ 75 w 91"/>
                <a:gd name="T37" fmla="*/ 7 h 88"/>
                <a:gd name="T38" fmla="*/ 58 w 91"/>
                <a:gd name="T39" fmla="*/ 0 h 88"/>
                <a:gd name="T40" fmla="*/ 58 w 91"/>
                <a:gd name="T41" fmla="*/ 0 h 88"/>
                <a:gd name="T42" fmla="*/ 43 w 91"/>
                <a:gd name="T43" fmla="*/ 0 h 88"/>
                <a:gd name="T44" fmla="*/ 24 w 91"/>
                <a:gd name="T45" fmla="*/ 0 h 88"/>
                <a:gd name="T46" fmla="*/ 7 w 91"/>
                <a:gd name="T47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8">
                  <a:moveTo>
                    <a:pt x="7" y="14"/>
                  </a:moveTo>
                  <a:lnTo>
                    <a:pt x="0" y="31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7" y="74"/>
                  </a:lnTo>
                  <a:lnTo>
                    <a:pt x="17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50" y="88"/>
                  </a:lnTo>
                  <a:lnTo>
                    <a:pt x="75" y="88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91" y="56"/>
                  </a:lnTo>
                  <a:lnTo>
                    <a:pt x="91" y="39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2" y="14"/>
                  </a:lnTo>
                  <a:lnTo>
                    <a:pt x="75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3" y="0"/>
                  </a:lnTo>
                  <a:lnTo>
                    <a:pt x="24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5" name="Freeform 73"/>
            <p:cNvSpPr>
              <a:spLocks/>
            </p:cNvSpPr>
            <p:nvPr/>
          </p:nvSpPr>
          <p:spPr bwMode="auto">
            <a:xfrm>
              <a:off x="4558" y="2127"/>
              <a:ext cx="70" cy="64"/>
            </a:xfrm>
            <a:custGeom>
              <a:avLst/>
              <a:gdLst>
                <a:gd name="T0" fmla="*/ 0 w 140"/>
                <a:gd name="T1" fmla="*/ 58 h 114"/>
                <a:gd name="T2" fmla="*/ 17 w 140"/>
                <a:gd name="T3" fmla="*/ 65 h 114"/>
                <a:gd name="T4" fmla="*/ 25 w 140"/>
                <a:gd name="T5" fmla="*/ 74 h 114"/>
                <a:gd name="T6" fmla="*/ 34 w 140"/>
                <a:gd name="T7" fmla="*/ 82 h 114"/>
                <a:gd name="T8" fmla="*/ 34 w 140"/>
                <a:gd name="T9" fmla="*/ 82 h 114"/>
                <a:gd name="T10" fmla="*/ 67 w 140"/>
                <a:gd name="T11" fmla="*/ 114 h 114"/>
                <a:gd name="T12" fmla="*/ 91 w 140"/>
                <a:gd name="T13" fmla="*/ 89 h 114"/>
                <a:gd name="T14" fmla="*/ 115 w 140"/>
                <a:gd name="T15" fmla="*/ 65 h 114"/>
                <a:gd name="T16" fmla="*/ 140 w 140"/>
                <a:gd name="T17" fmla="*/ 51 h 114"/>
                <a:gd name="T18" fmla="*/ 140 w 140"/>
                <a:gd name="T19" fmla="*/ 51 h 114"/>
                <a:gd name="T20" fmla="*/ 115 w 140"/>
                <a:gd name="T21" fmla="*/ 33 h 114"/>
                <a:gd name="T22" fmla="*/ 91 w 140"/>
                <a:gd name="T23" fmla="*/ 16 h 114"/>
                <a:gd name="T24" fmla="*/ 73 w 140"/>
                <a:gd name="T25" fmla="*/ 0 h 114"/>
                <a:gd name="T26" fmla="*/ 73 w 140"/>
                <a:gd name="T27" fmla="*/ 0 h 114"/>
                <a:gd name="T28" fmla="*/ 49 w 140"/>
                <a:gd name="T29" fmla="*/ 8 h 114"/>
                <a:gd name="T30" fmla="*/ 25 w 140"/>
                <a:gd name="T31" fmla="*/ 33 h 114"/>
                <a:gd name="T32" fmla="*/ 0 w 140"/>
                <a:gd name="T33" fmla="*/ 5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14">
                  <a:moveTo>
                    <a:pt x="0" y="58"/>
                  </a:moveTo>
                  <a:lnTo>
                    <a:pt x="17" y="65"/>
                  </a:lnTo>
                  <a:lnTo>
                    <a:pt x="25" y="7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67" y="114"/>
                  </a:lnTo>
                  <a:lnTo>
                    <a:pt x="91" y="89"/>
                  </a:lnTo>
                  <a:lnTo>
                    <a:pt x="115" y="65"/>
                  </a:lnTo>
                  <a:lnTo>
                    <a:pt x="140" y="51"/>
                  </a:lnTo>
                  <a:lnTo>
                    <a:pt x="140" y="51"/>
                  </a:lnTo>
                  <a:lnTo>
                    <a:pt x="115" y="33"/>
                  </a:lnTo>
                  <a:lnTo>
                    <a:pt x="91" y="16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9" y="8"/>
                  </a:lnTo>
                  <a:lnTo>
                    <a:pt x="25" y="3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6" name="Freeform 74"/>
            <p:cNvSpPr>
              <a:spLocks/>
            </p:cNvSpPr>
            <p:nvPr/>
          </p:nvSpPr>
          <p:spPr bwMode="auto">
            <a:xfrm>
              <a:off x="4636" y="2168"/>
              <a:ext cx="110" cy="64"/>
            </a:xfrm>
            <a:custGeom>
              <a:avLst/>
              <a:gdLst>
                <a:gd name="T0" fmla="*/ 123 w 221"/>
                <a:gd name="T1" fmla="*/ 8 h 114"/>
                <a:gd name="T2" fmla="*/ 123 w 221"/>
                <a:gd name="T3" fmla="*/ 8 h 114"/>
                <a:gd name="T4" fmla="*/ 113 w 221"/>
                <a:gd name="T5" fmla="*/ 8 h 114"/>
                <a:gd name="T6" fmla="*/ 113 w 221"/>
                <a:gd name="T7" fmla="*/ 8 h 114"/>
                <a:gd name="T8" fmla="*/ 113 w 221"/>
                <a:gd name="T9" fmla="*/ 8 h 114"/>
                <a:gd name="T10" fmla="*/ 113 w 221"/>
                <a:gd name="T11" fmla="*/ 25 h 114"/>
                <a:gd name="T12" fmla="*/ 113 w 221"/>
                <a:gd name="T13" fmla="*/ 32 h 114"/>
                <a:gd name="T14" fmla="*/ 113 w 221"/>
                <a:gd name="T15" fmla="*/ 40 h 114"/>
                <a:gd name="T16" fmla="*/ 113 w 221"/>
                <a:gd name="T17" fmla="*/ 40 h 114"/>
                <a:gd name="T18" fmla="*/ 88 w 221"/>
                <a:gd name="T19" fmla="*/ 32 h 114"/>
                <a:gd name="T20" fmla="*/ 63 w 221"/>
                <a:gd name="T21" fmla="*/ 15 h 114"/>
                <a:gd name="T22" fmla="*/ 39 w 221"/>
                <a:gd name="T23" fmla="*/ 8 h 114"/>
                <a:gd name="T24" fmla="*/ 39 w 221"/>
                <a:gd name="T25" fmla="*/ 8 h 114"/>
                <a:gd name="T26" fmla="*/ 24 w 221"/>
                <a:gd name="T27" fmla="*/ 25 h 114"/>
                <a:gd name="T28" fmla="*/ 7 w 221"/>
                <a:gd name="T29" fmla="*/ 49 h 114"/>
                <a:gd name="T30" fmla="*/ 0 w 221"/>
                <a:gd name="T31" fmla="*/ 75 h 114"/>
                <a:gd name="T32" fmla="*/ 0 w 221"/>
                <a:gd name="T33" fmla="*/ 75 h 114"/>
                <a:gd name="T34" fmla="*/ 24 w 221"/>
                <a:gd name="T35" fmla="*/ 89 h 114"/>
                <a:gd name="T36" fmla="*/ 49 w 221"/>
                <a:gd name="T37" fmla="*/ 106 h 114"/>
                <a:gd name="T38" fmla="*/ 80 w 221"/>
                <a:gd name="T39" fmla="*/ 114 h 114"/>
                <a:gd name="T40" fmla="*/ 80 w 221"/>
                <a:gd name="T41" fmla="*/ 114 h 114"/>
                <a:gd name="T42" fmla="*/ 88 w 221"/>
                <a:gd name="T43" fmla="*/ 89 h 114"/>
                <a:gd name="T44" fmla="*/ 106 w 221"/>
                <a:gd name="T45" fmla="*/ 75 h 114"/>
                <a:gd name="T46" fmla="*/ 123 w 221"/>
                <a:gd name="T47" fmla="*/ 57 h 114"/>
                <a:gd name="T48" fmla="*/ 123 w 221"/>
                <a:gd name="T49" fmla="*/ 57 h 114"/>
                <a:gd name="T50" fmla="*/ 123 w 221"/>
                <a:gd name="T51" fmla="*/ 65 h 114"/>
                <a:gd name="T52" fmla="*/ 130 w 221"/>
                <a:gd name="T53" fmla="*/ 82 h 114"/>
                <a:gd name="T54" fmla="*/ 130 w 221"/>
                <a:gd name="T55" fmla="*/ 89 h 114"/>
                <a:gd name="T56" fmla="*/ 130 w 221"/>
                <a:gd name="T57" fmla="*/ 89 h 114"/>
                <a:gd name="T58" fmla="*/ 161 w 221"/>
                <a:gd name="T59" fmla="*/ 82 h 114"/>
                <a:gd name="T60" fmla="*/ 186 w 221"/>
                <a:gd name="T61" fmla="*/ 82 h 114"/>
                <a:gd name="T62" fmla="*/ 221 w 221"/>
                <a:gd name="T63" fmla="*/ 75 h 114"/>
                <a:gd name="T64" fmla="*/ 221 w 221"/>
                <a:gd name="T65" fmla="*/ 75 h 114"/>
                <a:gd name="T66" fmla="*/ 212 w 221"/>
                <a:gd name="T67" fmla="*/ 49 h 114"/>
                <a:gd name="T68" fmla="*/ 212 w 221"/>
                <a:gd name="T69" fmla="*/ 25 h 114"/>
                <a:gd name="T70" fmla="*/ 212 w 221"/>
                <a:gd name="T71" fmla="*/ 0 h 114"/>
                <a:gd name="T72" fmla="*/ 212 w 221"/>
                <a:gd name="T73" fmla="*/ 0 h 114"/>
                <a:gd name="T74" fmla="*/ 178 w 221"/>
                <a:gd name="T75" fmla="*/ 0 h 114"/>
                <a:gd name="T76" fmla="*/ 147 w 221"/>
                <a:gd name="T77" fmla="*/ 0 h 114"/>
                <a:gd name="T78" fmla="*/ 123 w 221"/>
                <a:gd name="T7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114">
                  <a:moveTo>
                    <a:pt x="123" y="8"/>
                  </a:moveTo>
                  <a:lnTo>
                    <a:pt x="12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25"/>
                  </a:lnTo>
                  <a:lnTo>
                    <a:pt x="113" y="32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88" y="32"/>
                  </a:lnTo>
                  <a:lnTo>
                    <a:pt x="63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24" y="25"/>
                  </a:lnTo>
                  <a:lnTo>
                    <a:pt x="7" y="4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4" y="89"/>
                  </a:lnTo>
                  <a:lnTo>
                    <a:pt x="49" y="10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8" y="89"/>
                  </a:lnTo>
                  <a:lnTo>
                    <a:pt x="106" y="75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65"/>
                  </a:lnTo>
                  <a:lnTo>
                    <a:pt x="130" y="82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61" y="82"/>
                  </a:lnTo>
                  <a:lnTo>
                    <a:pt x="186" y="82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12" y="49"/>
                  </a:lnTo>
                  <a:lnTo>
                    <a:pt x="212" y="25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78" y="0"/>
                  </a:lnTo>
                  <a:lnTo>
                    <a:pt x="147" y="0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7" name="Freeform 75"/>
            <p:cNvSpPr>
              <a:spLocks/>
            </p:cNvSpPr>
            <p:nvPr/>
          </p:nvSpPr>
          <p:spPr bwMode="auto">
            <a:xfrm>
              <a:off x="4681" y="2228"/>
              <a:ext cx="48" cy="46"/>
            </a:xfrm>
            <a:custGeom>
              <a:avLst/>
              <a:gdLst>
                <a:gd name="T0" fmla="*/ 0 w 98"/>
                <a:gd name="T1" fmla="*/ 82 h 82"/>
                <a:gd name="T2" fmla="*/ 25 w 98"/>
                <a:gd name="T3" fmla="*/ 82 h 82"/>
                <a:gd name="T4" fmla="*/ 66 w 98"/>
                <a:gd name="T5" fmla="*/ 82 h 82"/>
                <a:gd name="T6" fmla="*/ 98 w 98"/>
                <a:gd name="T7" fmla="*/ 82 h 82"/>
                <a:gd name="T8" fmla="*/ 98 w 98"/>
                <a:gd name="T9" fmla="*/ 82 h 82"/>
                <a:gd name="T10" fmla="*/ 90 w 98"/>
                <a:gd name="T11" fmla="*/ 57 h 82"/>
                <a:gd name="T12" fmla="*/ 66 w 98"/>
                <a:gd name="T13" fmla="*/ 25 h 82"/>
                <a:gd name="T14" fmla="*/ 59 w 98"/>
                <a:gd name="T15" fmla="*/ 0 h 82"/>
                <a:gd name="T16" fmla="*/ 59 w 98"/>
                <a:gd name="T17" fmla="*/ 0 h 82"/>
                <a:gd name="T18" fmla="*/ 35 w 98"/>
                <a:gd name="T19" fmla="*/ 25 h 82"/>
                <a:gd name="T20" fmla="*/ 10 w 98"/>
                <a:gd name="T21" fmla="*/ 49 h 82"/>
                <a:gd name="T22" fmla="*/ 0 w 98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82">
                  <a:moveTo>
                    <a:pt x="0" y="82"/>
                  </a:moveTo>
                  <a:lnTo>
                    <a:pt x="25" y="82"/>
                  </a:lnTo>
                  <a:lnTo>
                    <a:pt x="66" y="82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90" y="57"/>
                  </a:lnTo>
                  <a:lnTo>
                    <a:pt x="66" y="25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5" y="25"/>
                  </a:lnTo>
                  <a:lnTo>
                    <a:pt x="10" y="4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8" name="Freeform 76"/>
            <p:cNvSpPr>
              <a:spLocks/>
            </p:cNvSpPr>
            <p:nvPr/>
          </p:nvSpPr>
          <p:spPr bwMode="auto">
            <a:xfrm>
              <a:off x="4765" y="2299"/>
              <a:ext cx="55" cy="55"/>
            </a:xfrm>
            <a:custGeom>
              <a:avLst/>
              <a:gdLst>
                <a:gd name="T0" fmla="*/ 15 w 113"/>
                <a:gd name="T1" fmla="*/ 25 h 98"/>
                <a:gd name="T2" fmla="*/ 49 w 113"/>
                <a:gd name="T3" fmla="*/ 7 h 98"/>
                <a:gd name="T4" fmla="*/ 80 w 113"/>
                <a:gd name="T5" fmla="*/ 0 h 98"/>
                <a:gd name="T6" fmla="*/ 106 w 113"/>
                <a:gd name="T7" fmla="*/ 25 h 98"/>
                <a:gd name="T8" fmla="*/ 106 w 113"/>
                <a:gd name="T9" fmla="*/ 25 h 98"/>
                <a:gd name="T10" fmla="*/ 106 w 113"/>
                <a:gd name="T11" fmla="*/ 40 h 98"/>
                <a:gd name="T12" fmla="*/ 113 w 113"/>
                <a:gd name="T13" fmla="*/ 57 h 98"/>
                <a:gd name="T14" fmla="*/ 113 w 113"/>
                <a:gd name="T15" fmla="*/ 64 h 98"/>
                <a:gd name="T16" fmla="*/ 113 w 113"/>
                <a:gd name="T17" fmla="*/ 64 h 98"/>
                <a:gd name="T18" fmla="*/ 80 w 113"/>
                <a:gd name="T19" fmla="*/ 81 h 98"/>
                <a:gd name="T20" fmla="*/ 56 w 113"/>
                <a:gd name="T21" fmla="*/ 89 h 98"/>
                <a:gd name="T22" fmla="*/ 24 w 113"/>
                <a:gd name="T23" fmla="*/ 98 h 98"/>
                <a:gd name="T24" fmla="*/ 24 w 113"/>
                <a:gd name="T25" fmla="*/ 98 h 98"/>
                <a:gd name="T26" fmla="*/ 15 w 113"/>
                <a:gd name="T27" fmla="*/ 74 h 98"/>
                <a:gd name="T28" fmla="*/ 8 w 113"/>
                <a:gd name="T29" fmla="*/ 50 h 98"/>
                <a:gd name="T30" fmla="*/ 0 w 113"/>
                <a:gd name="T31" fmla="*/ 33 h 98"/>
                <a:gd name="T32" fmla="*/ 0 w 113"/>
                <a:gd name="T33" fmla="*/ 33 h 98"/>
                <a:gd name="T34" fmla="*/ 15 w 113"/>
                <a:gd name="T35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98">
                  <a:moveTo>
                    <a:pt x="15" y="25"/>
                  </a:moveTo>
                  <a:lnTo>
                    <a:pt x="49" y="7"/>
                  </a:lnTo>
                  <a:lnTo>
                    <a:pt x="80" y="0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40"/>
                  </a:lnTo>
                  <a:lnTo>
                    <a:pt x="113" y="57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80" y="81"/>
                  </a:lnTo>
                  <a:lnTo>
                    <a:pt x="56" y="89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15" y="74"/>
                  </a:lnTo>
                  <a:lnTo>
                    <a:pt x="8" y="5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89" name="Freeform 77"/>
            <p:cNvSpPr>
              <a:spLocks/>
            </p:cNvSpPr>
            <p:nvPr/>
          </p:nvSpPr>
          <p:spPr bwMode="auto">
            <a:xfrm>
              <a:off x="4737" y="2062"/>
              <a:ext cx="64" cy="59"/>
            </a:xfrm>
            <a:custGeom>
              <a:avLst/>
              <a:gdLst>
                <a:gd name="T0" fmla="*/ 0 w 130"/>
                <a:gd name="T1" fmla="*/ 32 h 106"/>
                <a:gd name="T2" fmla="*/ 0 w 130"/>
                <a:gd name="T3" fmla="*/ 32 h 106"/>
                <a:gd name="T4" fmla="*/ 8 w 130"/>
                <a:gd name="T5" fmla="*/ 57 h 106"/>
                <a:gd name="T6" fmla="*/ 17 w 130"/>
                <a:gd name="T7" fmla="*/ 82 h 106"/>
                <a:gd name="T8" fmla="*/ 25 w 130"/>
                <a:gd name="T9" fmla="*/ 106 h 106"/>
                <a:gd name="T10" fmla="*/ 25 w 130"/>
                <a:gd name="T11" fmla="*/ 106 h 106"/>
                <a:gd name="T12" fmla="*/ 56 w 130"/>
                <a:gd name="T13" fmla="*/ 99 h 106"/>
                <a:gd name="T14" fmla="*/ 91 w 130"/>
                <a:gd name="T15" fmla="*/ 91 h 106"/>
                <a:gd name="T16" fmla="*/ 130 w 130"/>
                <a:gd name="T17" fmla="*/ 82 h 106"/>
                <a:gd name="T18" fmla="*/ 130 w 130"/>
                <a:gd name="T19" fmla="*/ 82 h 106"/>
                <a:gd name="T20" fmla="*/ 123 w 130"/>
                <a:gd name="T21" fmla="*/ 57 h 106"/>
                <a:gd name="T22" fmla="*/ 115 w 130"/>
                <a:gd name="T23" fmla="*/ 25 h 106"/>
                <a:gd name="T24" fmla="*/ 97 w 130"/>
                <a:gd name="T25" fmla="*/ 0 h 106"/>
                <a:gd name="T26" fmla="*/ 97 w 130"/>
                <a:gd name="T27" fmla="*/ 0 h 106"/>
                <a:gd name="T28" fmla="*/ 91 w 130"/>
                <a:gd name="T29" fmla="*/ 0 h 106"/>
                <a:gd name="T30" fmla="*/ 80 w 130"/>
                <a:gd name="T31" fmla="*/ 0 h 106"/>
                <a:gd name="T32" fmla="*/ 73 w 130"/>
                <a:gd name="T33" fmla="*/ 8 h 106"/>
                <a:gd name="T34" fmla="*/ 73 w 130"/>
                <a:gd name="T35" fmla="*/ 8 h 106"/>
                <a:gd name="T36" fmla="*/ 56 w 130"/>
                <a:gd name="T37" fmla="*/ 17 h 106"/>
                <a:gd name="T38" fmla="*/ 41 w 130"/>
                <a:gd name="T39" fmla="*/ 17 h 106"/>
                <a:gd name="T40" fmla="*/ 25 w 130"/>
                <a:gd name="T41" fmla="*/ 25 h 106"/>
                <a:gd name="T42" fmla="*/ 25 w 130"/>
                <a:gd name="T43" fmla="*/ 25 h 106"/>
                <a:gd name="T44" fmla="*/ 0 w 130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6">
                  <a:moveTo>
                    <a:pt x="0" y="32"/>
                  </a:moveTo>
                  <a:lnTo>
                    <a:pt x="0" y="32"/>
                  </a:lnTo>
                  <a:lnTo>
                    <a:pt x="8" y="57"/>
                  </a:lnTo>
                  <a:lnTo>
                    <a:pt x="17" y="82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56" y="99"/>
                  </a:lnTo>
                  <a:lnTo>
                    <a:pt x="91" y="91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23" y="57"/>
                  </a:lnTo>
                  <a:lnTo>
                    <a:pt x="115" y="2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56" y="17"/>
                  </a:lnTo>
                  <a:lnTo>
                    <a:pt x="41" y="1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0" name="Freeform 78"/>
            <p:cNvSpPr>
              <a:spLocks/>
            </p:cNvSpPr>
            <p:nvPr/>
          </p:nvSpPr>
          <p:spPr bwMode="auto">
            <a:xfrm>
              <a:off x="4740" y="2369"/>
              <a:ext cx="52" cy="63"/>
            </a:xfrm>
            <a:custGeom>
              <a:avLst/>
              <a:gdLst>
                <a:gd name="T0" fmla="*/ 0 w 106"/>
                <a:gd name="T1" fmla="*/ 48 h 113"/>
                <a:gd name="T2" fmla="*/ 7 w 106"/>
                <a:gd name="T3" fmla="*/ 56 h 113"/>
                <a:gd name="T4" fmla="*/ 15 w 106"/>
                <a:gd name="T5" fmla="*/ 56 h 113"/>
                <a:gd name="T6" fmla="*/ 26 w 106"/>
                <a:gd name="T7" fmla="*/ 63 h 113"/>
                <a:gd name="T8" fmla="*/ 26 w 106"/>
                <a:gd name="T9" fmla="*/ 63 h 113"/>
                <a:gd name="T10" fmla="*/ 50 w 106"/>
                <a:gd name="T11" fmla="*/ 80 h 113"/>
                <a:gd name="T12" fmla="*/ 65 w 106"/>
                <a:gd name="T13" fmla="*/ 98 h 113"/>
                <a:gd name="T14" fmla="*/ 89 w 106"/>
                <a:gd name="T15" fmla="*/ 113 h 113"/>
                <a:gd name="T16" fmla="*/ 89 w 106"/>
                <a:gd name="T17" fmla="*/ 113 h 113"/>
                <a:gd name="T18" fmla="*/ 99 w 106"/>
                <a:gd name="T19" fmla="*/ 105 h 113"/>
                <a:gd name="T20" fmla="*/ 89 w 106"/>
                <a:gd name="T21" fmla="*/ 73 h 113"/>
                <a:gd name="T22" fmla="*/ 99 w 106"/>
                <a:gd name="T23" fmla="*/ 31 h 113"/>
                <a:gd name="T24" fmla="*/ 106 w 106"/>
                <a:gd name="T25" fmla="*/ 0 h 113"/>
                <a:gd name="T26" fmla="*/ 106 w 106"/>
                <a:gd name="T27" fmla="*/ 0 h 113"/>
                <a:gd name="T28" fmla="*/ 99 w 106"/>
                <a:gd name="T29" fmla="*/ 0 h 113"/>
                <a:gd name="T30" fmla="*/ 65 w 106"/>
                <a:gd name="T31" fmla="*/ 14 h 113"/>
                <a:gd name="T32" fmla="*/ 33 w 106"/>
                <a:gd name="T33" fmla="*/ 31 h 113"/>
                <a:gd name="T34" fmla="*/ 0 w 106"/>
                <a:gd name="T35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13">
                  <a:moveTo>
                    <a:pt x="0" y="48"/>
                  </a:moveTo>
                  <a:lnTo>
                    <a:pt x="7" y="56"/>
                  </a:lnTo>
                  <a:lnTo>
                    <a:pt x="15" y="56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50" y="80"/>
                  </a:lnTo>
                  <a:lnTo>
                    <a:pt x="65" y="9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99" y="105"/>
                  </a:lnTo>
                  <a:lnTo>
                    <a:pt x="89" y="73"/>
                  </a:lnTo>
                  <a:lnTo>
                    <a:pt x="99" y="3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65" y="14"/>
                  </a:lnTo>
                  <a:lnTo>
                    <a:pt x="33" y="3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1" name="Freeform 79"/>
            <p:cNvSpPr>
              <a:spLocks/>
            </p:cNvSpPr>
            <p:nvPr/>
          </p:nvSpPr>
          <p:spPr bwMode="auto">
            <a:xfrm>
              <a:off x="4778" y="1976"/>
              <a:ext cx="48" cy="56"/>
            </a:xfrm>
            <a:custGeom>
              <a:avLst/>
              <a:gdLst>
                <a:gd name="T0" fmla="*/ 7 w 98"/>
                <a:gd name="T1" fmla="*/ 25 h 99"/>
                <a:gd name="T2" fmla="*/ 0 w 98"/>
                <a:gd name="T3" fmla="*/ 42 h 99"/>
                <a:gd name="T4" fmla="*/ 0 w 98"/>
                <a:gd name="T5" fmla="*/ 57 h 99"/>
                <a:gd name="T6" fmla="*/ 7 w 98"/>
                <a:gd name="T7" fmla="*/ 74 h 99"/>
                <a:gd name="T8" fmla="*/ 7 w 98"/>
                <a:gd name="T9" fmla="*/ 74 h 99"/>
                <a:gd name="T10" fmla="*/ 15 w 98"/>
                <a:gd name="T11" fmla="*/ 82 h 99"/>
                <a:gd name="T12" fmla="*/ 33 w 98"/>
                <a:gd name="T13" fmla="*/ 91 h 99"/>
                <a:gd name="T14" fmla="*/ 50 w 98"/>
                <a:gd name="T15" fmla="*/ 99 h 99"/>
                <a:gd name="T16" fmla="*/ 50 w 98"/>
                <a:gd name="T17" fmla="*/ 99 h 99"/>
                <a:gd name="T18" fmla="*/ 65 w 98"/>
                <a:gd name="T19" fmla="*/ 99 h 99"/>
                <a:gd name="T20" fmla="*/ 81 w 98"/>
                <a:gd name="T21" fmla="*/ 91 h 99"/>
                <a:gd name="T22" fmla="*/ 89 w 98"/>
                <a:gd name="T23" fmla="*/ 74 h 99"/>
                <a:gd name="T24" fmla="*/ 89 w 98"/>
                <a:gd name="T25" fmla="*/ 74 h 99"/>
                <a:gd name="T26" fmla="*/ 98 w 98"/>
                <a:gd name="T27" fmla="*/ 57 h 99"/>
                <a:gd name="T28" fmla="*/ 98 w 98"/>
                <a:gd name="T29" fmla="*/ 42 h 99"/>
                <a:gd name="T30" fmla="*/ 98 w 98"/>
                <a:gd name="T31" fmla="*/ 25 h 99"/>
                <a:gd name="T32" fmla="*/ 98 w 98"/>
                <a:gd name="T33" fmla="*/ 25 h 99"/>
                <a:gd name="T34" fmla="*/ 81 w 98"/>
                <a:gd name="T35" fmla="*/ 17 h 99"/>
                <a:gd name="T36" fmla="*/ 74 w 98"/>
                <a:gd name="T37" fmla="*/ 0 h 99"/>
                <a:gd name="T38" fmla="*/ 57 w 98"/>
                <a:gd name="T39" fmla="*/ 0 h 99"/>
                <a:gd name="T40" fmla="*/ 57 w 98"/>
                <a:gd name="T41" fmla="*/ 0 h 99"/>
                <a:gd name="T42" fmla="*/ 33 w 98"/>
                <a:gd name="T43" fmla="*/ 0 h 99"/>
                <a:gd name="T44" fmla="*/ 15 w 98"/>
                <a:gd name="T45" fmla="*/ 8 h 99"/>
                <a:gd name="T46" fmla="*/ 7 w 98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7" y="25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5" y="82"/>
                  </a:lnTo>
                  <a:lnTo>
                    <a:pt x="33" y="91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65" y="99"/>
                  </a:lnTo>
                  <a:lnTo>
                    <a:pt x="81" y="91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98" y="57"/>
                  </a:lnTo>
                  <a:lnTo>
                    <a:pt x="98" y="42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81" y="17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3" y="0"/>
                  </a:lnTo>
                  <a:lnTo>
                    <a:pt x="15" y="8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2" name="Freeform 80"/>
            <p:cNvSpPr>
              <a:spLocks/>
            </p:cNvSpPr>
            <p:nvPr/>
          </p:nvSpPr>
          <p:spPr bwMode="auto">
            <a:xfrm>
              <a:off x="4875" y="2014"/>
              <a:ext cx="48" cy="55"/>
            </a:xfrm>
            <a:custGeom>
              <a:avLst/>
              <a:gdLst>
                <a:gd name="T0" fmla="*/ 15 w 98"/>
                <a:gd name="T1" fmla="*/ 15 h 99"/>
                <a:gd name="T2" fmla="*/ 7 w 98"/>
                <a:gd name="T3" fmla="*/ 32 h 99"/>
                <a:gd name="T4" fmla="*/ 0 w 98"/>
                <a:gd name="T5" fmla="*/ 48 h 99"/>
                <a:gd name="T6" fmla="*/ 7 w 98"/>
                <a:gd name="T7" fmla="*/ 64 h 99"/>
                <a:gd name="T8" fmla="*/ 7 w 98"/>
                <a:gd name="T9" fmla="*/ 64 h 99"/>
                <a:gd name="T10" fmla="*/ 15 w 98"/>
                <a:gd name="T11" fmla="*/ 81 h 99"/>
                <a:gd name="T12" fmla="*/ 25 w 98"/>
                <a:gd name="T13" fmla="*/ 88 h 99"/>
                <a:gd name="T14" fmla="*/ 40 w 98"/>
                <a:gd name="T15" fmla="*/ 99 h 99"/>
                <a:gd name="T16" fmla="*/ 40 w 98"/>
                <a:gd name="T17" fmla="*/ 99 h 99"/>
                <a:gd name="T18" fmla="*/ 57 w 98"/>
                <a:gd name="T19" fmla="*/ 99 h 99"/>
                <a:gd name="T20" fmla="*/ 74 w 98"/>
                <a:gd name="T21" fmla="*/ 99 h 99"/>
                <a:gd name="T22" fmla="*/ 81 w 98"/>
                <a:gd name="T23" fmla="*/ 88 h 99"/>
                <a:gd name="T24" fmla="*/ 81 w 98"/>
                <a:gd name="T25" fmla="*/ 88 h 99"/>
                <a:gd name="T26" fmla="*/ 98 w 98"/>
                <a:gd name="T27" fmla="*/ 73 h 99"/>
                <a:gd name="T28" fmla="*/ 98 w 98"/>
                <a:gd name="T29" fmla="*/ 56 h 99"/>
                <a:gd name="T30" fmla="*/ 98 w 98"/>
                <a:gd name="T31" fmla="*/ 32 h 99"/>
                <a:gd name="T32" fmla="*/ 98 w 98"/>
                <a:gd name="T33" fmla="*/ 32 h 99"/>
                <a:gd name="T34" fmla="*/ 88 w 98"/>
                <a:gd name="T35" fmla="*/ 15 h 99"/>
                <a:gd name="T36" fmla="*/ 74 w 98"/>
                <a:gd name="T37" fmla="*/ 7 h 99"/>
                <a:gd name="T38" fmla="*/ 65 w 98"/>
                <a:gd name="T39" fmla="*/ 0 h 99"/>
                <a:gd name="T40" fmla="*/ 65 w 98"/>
                <a:gd name="T41" fmla="*/ 0 h 99"/>
                <a:gd name="T42" fmla="*/ 40 w 98"/>
                <a:gd name="T43" fmla="*/ 0 h 99"/>
                <a:gd name="T44" fmla="*/ 25 w 98"/>
                <a:gd name="T45" fmla="*/ 7 h 99"/>
                <a:gd name="T46" fmla="*/ 15 w 98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15" y="15"/>
                  </a:moveTo>
                  <a:lnTo>
                    <a:pt x="7" y="32"/>
                  </a:lnTo>
                  <a:lnTo>
                    <a:pt x="0" y="48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5" y="81"/>
                  </a:lnTo>
                  <a:lnTo>
                    <a:pt x="25" y="88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7" y="99"/>
                  </a:lnTo>
                  <a:lnTo>
                    <a:pt x="74" y="99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98" y="73"/>
                  </a:lnTo>
                  <a:lnTo>
                    <a:pt x="98" y="56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88" y="15"/>
                  </a:lnTo>
                  <a:lnTo>
                    <a:pt x="74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0" y="0"/>
                  </a:lnTo>
                  <a:lnTo>
                    <a:pt x="25" y="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3" name="Freeform 81"/>
            <p:cNvSpPr>
              <a:spLocks/>
            </p:cNvSpPr>
            <p:nvPr/>
          </p:nvSpPr>
          <p:spPr bwMode="auto">
            <a:xfrm>
              <a:off x="4781" y="2035"/>
              <a:ext cx="45" cy="55"/>
            </a:xfrm>
            <a:custGeom>
              <a:avLst/>
              <a:gdLst>
                <a:gd name="T0" fmla="*/ 26 w 91"/>
                <a:gd name="T1" fmla="*/ 9 h 98"/>
                <a:gd name="T2" fmla="*/ 18 w 91"/>
                <a:gd name="T3" fmla="*/ 9 h 98"/>
                <a:gd name="T4" fmla="*/ 8 w 91"/>
                <a:gd name="T5" fmla="*/ 9 h 98"/>
                <a:gd name="T6" fmla="*/ 0 w 91"/>
                <a:gd name="T7" fmla="*/ 9 h 98"/>
                <a:gd name="T8" fmla="*/ 0 w 91"/>
                <a:gd name="T9" fmla="*/ 9 h 98"/>
                <a:gd name="T10" fmla="*/ 18 w 91"/>
                <a:gd name="T11" fmla="*/ 42 h 98"/>
                <a:gd name="T12" fmla="*/ 43 w 91"/>
                <a:gd name="T13" fmla="*/ 67 h 98"/>
                <a:gd name="T14" fmla="*/ 50 w 91"/>
                <a:gd name="T15" fmla="*/ 98 h 98"/>
                <a:gd name="T16" fmla="*/ 50 w 91"/>
                <a:gd name="T17" fmla="*/ 98 h 98"/>
                <a:gd name="T18" fmla="*/ 50 w 91"/>
                <a:gd name="T19" fmla="*/ 98 h 98"/>
                <a:gd name="T20" fmla="*/ 67 w 91"/>
                <a:gd name="T21" fmla="*/ 67 h 98"/>
                <a:gd name="T22" fmla="*/ 82 w 91"/>
                <a:gd name="T23" fmla="*/ 34 h 98"/>
                <a:gd name="T24" fmla="*/ 91 w 91"/>
                <a:gd name="T25" fmla="*/ 0 h 98"/>
                <a:gd name="T26" fmla="*/ 91 w 91"/>
                <a:gd name="T27" fmla="*/ 0 h 98"/>
                <a:gd name="T28" fmla="*/ 67 w 91"/>
                <a:gd name="T29" fmla="*/ 0 h 98"/>
                <a:gd name="T30" fmla="*/ 50 w 91"/>
                <a:gd name="T31" fmla="*/ 9 h 98"/>
                <a:gd name="T32" fmla="*/ 26 w 91"/>
                <a:gd name="T3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26" y="9"/>
                  </a:moveTo>
                  <a:lnTo>
                    <a:pt x="18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8" y="42"/>
                  </a:lnTo>
                  <a:lnTo>
                    <a:pt x="43" y="6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67" y="67"/>
                  </a:lnTo>
                  <a:lnTo>
                    <a:pt x="82" y="3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50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4" name="Freeform 82"/>
            <p:cNvSpPr>
              <a:spLocks/>
            </p:cNvSpPr>
            <p:nvPr/>
          </p:nvSpPr>
          <p:spPr bwMode="auto">
            <a:xfrm>
              <a:off x="4870" y="2105"/>
              <a:ext cx="36" cy="51"/>
            </a:xfrm>
            <a:custGeom>
              <a:avLst/>
              <a:gdLst>
                <a:gd name="T0" fmla="*/ 0 w 75"/>
                <a:gd name="T1" fmla="*/ 25 h 91"/>
                <a:gd name="T2" fmla="*/ 10 w 75"/>
                <a:gd name="T3" fmla="*/ 42 h 91"/>
                <a:gd name="T4" fmla="*/ 25 w 75"/>
                <a:gd name="T5" fmla="*/ 66 h 91"/>
                <a:gd name="T6" fmla="*/ 35 w 75"/>
                <a:gd name="T7" fmla="*/ 91 h 91"/>
                <a:gd name="T8" fmla="*/ 35 w 75"/>
                <a:gd name="T9" fmla="*/ 91 h 91"/>
                <a:gd name="T10" fmla="*/ 43 w 75"/>
                <a:gd name="T11" fmla="*/ 91 h 91"/>
                <a:gd name="T12" fmla="*/ 50 w 75"/>
                <a:gd name="T13" fmla="*/ 59 h 91"/>
                <a:gd name="T14" fmla="*/ 67 w 75"/>
                <a:gd name="T15" fmla="*/ 35 h 91"/>
                <a:gd name="T16" fmla="*/ 75 w 75"/>
                <a:gd name="T17" fmla="*/ 0 h 91"/>
                <a:gd name="T18" fmla="*/ 75 w 75"/>
                <a:gd name="T19" fmla="*/ 0 h 91"/>
                <a:gd name="T20" fmla="*/ 0 w 75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91">
                  <a:moveTo>
                    <a:pt x="0" y="25"/>
                  </a:moveTo>
                  <a:lnTo>
                    <a:pt x="10" y="42"/>
                  </a:lnTo>
                  <a:lnTo>
                    <a:pt x="25" y="66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3" y="91"/>
                  </a:lnTo>
                  <a:lnTo>
                    <a:pt x="50" y="59"/>
                  </a:lnTo>
                  <a:lnTo>
                    <a:pt x="67" y="3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5" name="Freeform 83"/>
            <p:cNvSpPr>
              <a:spLocks/>
            </p:cNvSpPr>
            <p:nvPr/>
          </p:nvSpPr>
          <p:spPr bwMode="auto">
            <a:xfrm>
              <a:off x="4225" y="2363"/>
              <a:ext cx="61" cy="69"/>
            </a:xfrm>
            <a:custGeom>
              <a:avLst/>
              <a:gdLst>
                <a:gd name="T0" fmla="*/ 35 w 123"/>
                <a:gd name="T1" fmla="*/ 16 h 124"/>
                <a:gd name="T2" fmla="*/ 0 w 123"/>
                <a:gd name="T3" fmla="*/ 67 h 124"/>
                <a:gd name="T4" fmla="*/ 26 w 123"/>
                <a:gd name="T5" fmla="*/ 82 h 124"/>
                <a:gd name="T6" fmla="*/ 50 w 123"/>
                <a:gd name="T7" fmla="*/ 99 h 124"/>
                <a:gd name="T8" fmla="*/ 67 w 123"/>
                <a:gd name="T9" fmla="*/ 124 h 124"/>
                <a:gd name="T10" fmla="*/ 67 w 123"/>
                <a:gd name="T11" fmla="*/ 124 h 124"/>
                <a:gd name="T12" fmla="*/ 84 w 123"/>
                <a:gd name="T13" fmla="*/ 106 h 124"/>
                <a:gd name="T14" fmla="*/ 109 w 123"/>
                <a:gd name="T15" fmla="*/ 91 h 124"/>
                <a:gd name="T16" fmla="*/ 123 w 123"/>
                <a:gd name="T17" fmla="*/ 74 h 124"/>
                <a:gd name="T18" fmla="*/ 123 w 123"/>
                <a:gd name="T19" fmla="*/ 74 h 124"/>
                <a:gd name="T20" fmla="*/ 99 w 123"/>
                <a:gd name="T21" fmla="*/ 50 h 124"/>
                <a:gd name="T22" fmla="*/ 75 w 123"/>
                <a:gd name="T23" fmla="*/ 26 h 124"/>
                <a:gd name="T24" fmla="*/ 43 w 123"/>
                <a:gd name="T25" fmla="*/ 0 h 124"/>
                <a:gd name="T26" fmla="*/ 43 w 123"/>
                <a:gd name="T27" fmla="*/ 0 h 124"/>
                <a:gd name="T28" fmla="*/ 35 w 123"/>
                <a:gd name="T29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4">
                  <a:moveTo>
                    <a:pt x="35" y="16"/>
                  </a:moveTo>
                  <a:lnTo>
                    <a:pt x="0" y="67"/>
                  </a:lnTo>
                  <a:lnTo>
                    <a:pt x="26" y="82"/>
                  </a:lnTo>
                  <a:lnTo>
                    <a:pt x="50" y="99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84" y="106"/>
                  </a:lnTo>
                  <a:lnTo>
                    <a:pt x="109" y="91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99" y="50"/>
                  </a:lnTo>
                  <a:lnTo>
                    <a:pt x="75" y="2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6" name="Freeform 84"/>
            <p:cNvSpPr>
              <a:spLocks/>
            </p:cNvSpPr>
            <p:nvPr/>
          </p:nvSpPr>
          <p:spPr bwMode="auto">
            <a:xfrm>
              <a:off x="4709" y="2165"/>
              <a:ext cx="57" cy="55"/>
            </a:xfrm>
            <a:custGeom>
              <a:avLst/>
              <a:gdLst>
                <a:gd name="T0" fmla="*/ 0 w 115"/>
                <a:gd name="T1" fmla="*/ 33 h 98"/>
                <a:gd name="T2" fmla="*/ 16 w 115"/>
                <a:gd name="T3" fmla="*/ 50 h 98"/>
                <a:gd name="T4" fmla="*/ 31 w 115"/>
                <a:gd name="T5" fmla="*/ 74 h 98"/>
                <a:gd name="T6" fmla="*/ 41 w 115"/>
                <a:gd name="T7" fmla="*/ 98 h 98"/>
                <a:gd name="T8" fmla="*/ 41 w 115"/>
                <a:gd name="T9" fmla="*/ 98 h 98"/>
                <a:gd name="T10" fmla="*/ 66 w 115"/>
                <a:gd name="T11" fmla="*/ 91 h 98"/>
                <a:gd name="T12" fmla="*/ 90 w 115"/>
                <a:gd name="T13" fmla="*/ 91 h 98"/>
                <a:gd name="T14" fmla="*/ 115 w 115"/>
                <a:gd name="T15" fmla="*/ 81 h 98"/>
                <a:gd name="T16" fmla="*/ 115 w 115"/>
                <a:gd name="T17" fmla="*/ 81 h 98"/>
                <a:gd name="T18" fmla="*/ 105 w 115"/>
                <a:gd name="T19" fmla="*/ 57 h 98"/>
                <a:gd name="T20" fmla="*/ 90 w 115"/>
                <a:gd name="T21" fmla="*/ 25 h 98"/>
                <a:gd name="T22" fmla="*/ 81 w 115"/>
                <a:gd name="T23" fmla="*/ 0 h 98"/>
                <a:gd name="T24" fmla="*/ 81 w 115"/>
                <a:gd name="T25" fmla="*/ 0 h 98"/>
                <a:gd name="T26" fmla="*/ 55 w 115"/>
                <a:gd name="T27" fmla="*/ 18 h 98"/>
                <a:gd name="T28" fmla="*/ 24 w 115"/>
                <a:gd name="T29" fmla="*/ 25 h 98"/>
                <a:gd name="T30" fmla="*/ 0 w 115"/>
                <a:gd name="T31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8">
                  <a:moveTo>
                    <a:pt x="0" y="33"/>
                  </a:moveTo>
                  <a:lnTo>
                    <a:pt x="16" y="50"/>
                  </a:lnTo>
                  <a:lnTo>
                    <a:pt x="31" y="74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66" y="91"/>
                  </a:lnTo>
                  <a:lnTo>
                    <a:pt x="90" y="9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5" y="57"/>
                  </a:lnTo>
                  <a:lnTo>
                    <a:pt x="90" y="2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55" y="18"/>
                  </a:lnTo>
                  <a:lnTo>
                    <a:pt x="24" y="2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7" name="Freeform 85"/>
            <p:cNvSpPr>
              <a:spLocks/>
            </p:cNvSpPr>
            <p:nvPr/>
          </p:nvSpPr>
          <p:spPr bwMode="auto">
            <a:xfrm>
              <a:off x="4850" y="2211"/>
              <a:ext cx="61" cy="61"/>
            </a:xfrm>
            <a:custGeom>
              <a:avLst/>
              <a:gdLst>
                <a:gd name="T0" fmla="*/ 0 w 123"/>
                <a:gd name="T1" fmla="*/ 59 h 108"/>
                <a:gd name="T2" fmla="*/ 15 w 123"/>
                <a:gd name="T3" fmla="*/ 74 h 108"/>
                <a:gd name="T4" fmla="*/ 32 w 123"/>
                <a:gd name="T5" fmla="*/ 91 h 108"/>
                <a:gd name="T6" fmla="*/ 49 w 123"/>
                <a:gd name="T7" fmla="*/ 108 h 108"/>
                <a:gd name="T8" fmla="*/ 49 w 123"/>
                <a:gd name="T9" fmla="*/ 108 h 108"/>
                <a:gd name="T10" fmla="*/ 74 w 123"/>
                <a:gd name="T11" fmla="*/ 91 h 108"/>
                <a:gd name="T12" fmla="*/ 99 w 123"/>
                <a:gd name="T13" fmla="*/ 67 h 108"/>
                <a:gd name="T14" fmla="*/ 123 w 123"/>
                <a:gd name="T15" fmla="*/ 59 h 108"/>
                <a:gd name="T16" fmla="*/ 123 w 123"/>
                <a:gd name="T17" fmla="*/ 59 h 108"/>
                <a:gd name="T18" fmla="*/ 123 w 123"/>
                <a:gd name="T19" fmla="*/ 50 h 108"/>
                <a:gd name="T20" fmla="*/ 99 w 123"/>
                <a:gd name="T21" fmla="*/ 35 h 108"/>
                <a:gd name="T22" fmla="*/ 82 w 123"/>
                <a:gd name="T23" fmla="*/ 17 h 108"/>
                <a:gd name="T24" fmla="*/ 56 w 123"/>
                <a:gd name="T25" fmla="*/ 0 h 108"/>
                <a:gd name="T26" fmla="*/ 56 w 123"/>
                <a:gd name="T27" fmla="*/ 0 h 108"/>
                <a:gd name="T28" fmla="*/ 0 w 123"/>
                <a:gd name="T29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08">
                  <a:moveTo>
                    <a:pt x="0" y="59"/>
                  </a:moveTo>
                  <a:lnTo>
                    <a:pt x="15" y="74"/>
                  </a:lnTo>
                  <a:lnTo>
                    <a:pt x="32" y="91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74" y="91"/>
                  </a:lnTo>
                  <a:lnTo>
                    <a:pt x="99" y="67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0"/>
                  </a:lnTo>
                  <a:lnTo>
                    <a:pt x="99" y="35"/>
                  </a:lnTo>
                  <a:lnTo>
                    <a:pt x="82" y="17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8" name="Freeform 86"/>
            <p:cNvSpPr>
              <a:spLocks/>
            </p:cNvSpPr>
            <p:nvPr/>
          </p:nvSpPr>
          <p:spPr bwMode="auto">
            <a:xfrm>
              <a:off x="4890" y="2258"/>
              <a:ext cx="62" cy="55"/>
            </a:xfrm>
            <a:custGeom>
              <a:avLst/>
              <a:gdLst>
                <a:gd name="T0" fmla="*/ 7 w 123"/>
                <a:gd name="T1" fmla="*/ 39 h 98"/>
                <a:gd name="T2" fmla="*/ 17 w 123"/>
                <a:gd name="T3" fmla="*/ 63 h 98"/>
                <a:gd name="T4" fmla="*/ 24 w 123"/>
                <a:gd name="T5" fmla="*/ 81 h 98"/>
                <a:gd name="T6" fmla="*/ 32 w 123"/>
                <a:gd name="T7" fmla="*/ 98 h 98"/>
                <a:gd name="T8" fmla="*/ 32 w 123"/>
                <a:gd name="T9" fmla="*/ 98 h 98"/>
                <a:gd name="T10" fmla="*/ 65 w 123"/>
                <a:gd name="T11" fmla="*/ 98 h 98"/>
                <a:gd name="T12" fmla="*/ 91 w 123"/>
                <a:gd name="T13" fmla="*/ 89 h 98"/>
                <a:gd name="T14" fmla="*/ 123 w 123"/>
                <a:gd name="T15" fmla="*/ 81 h 98"/>
                <a:gd name="T16" fmla="*/ 123 w 123"/>
                <a:gd name="T17" fmla="*/ 81 h 98"/>
                <a:gd name="T18" fmla="*/ 115 w 123"/>
                <a:gd name="T19" fmla="*/ 57 h 98"/>
                <a:gd name="T20" fmla="*/ 106 w 123"/>
                <a:gd name="T21" fmla="*/ 24 h 98"/>
                <a:gd name="T22" fmla="*/ 91 w 123"/>
                <a:gd name="T23" fmla="*/ 0 h 98"/>
                <a:gd name="T24" fmla="*/ 91 w 123"/>
                <a:gd name="T25" fmla="*/ 0 h 98"/>
                <a:gd name="T26" fmla="*/ 72 w 123"/>
                <a:gd name="T27" fmla="*/ 7 h 98"/>
                <a:gd name="T28" fmla="*/ 48 w 123"/>
                <a:gd name="T29" fmla="*/ 15 h 98"/>
                <a:gd name="T30" fmla="*/ 32 w 123"/>
                <a:gd name="T31" fmla="*/ 15 h 98"/>
                <a:gd name="T32" fmla="*/ 32 w 123"/>
                <a:gd name="T33" fmla="*/ 15 h 98"/>
                <a:gd name="T34" fmla="*/ 0 w 123"/>
                <a:gd name="T35" fmla="*/ 32 h 98"/>
                <a:gd name="T36" fmla="*/ 7 w 123"/>
                <a:gd name="T37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7" y="39"/>
                  </a:moveTo>
                  <a:lnTo>
                    <a:pt x="17" y="63"/>
                  </a:lnTo>
                  <a:lnTo>
                    <a:pt x="24" y="81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65" y="98"/>
                  </a:lnTo>
                  <a:lnTo>
                    <a:pt x="91" y="8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15" y="57"/>
                  </a:lnTo>
                  <a:lnTo>
                    <a:pt x="106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2" y="7"/>
                  </a:lnTo>
                  <a:lnTo>
                    <a:pt x="48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0" y="32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99" name="Freeform 87"/>
            <p:cNvSpPr>
              <a:spLocks/>
            </p:cNvSpPr>
            <p:nvPr/>
          </p:nvSpPr>
          <p:spPr bwMode="auto">
            <a:xfrm>
              <a:off x="4478" y="1976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0" name="Freeform 88"/>
            <p:cNvSpPr>
              <a:spLocks/>
            </p:cNvSpPr>
            <p:nvPr/>
          </p:nvSpPr>
          <p:spPr bwMode="auto">
            <a:xfrm>
              <a:off x="4753" y="1842"/>
              <a:ext cx="48" cy="55"/>
            </a:xfrm>
            <a:custGeom>
              <a:avLst/>
              <a:gdLst>
                <a:gd name="T0" fmla="*/ 17 w 98"/>
                <a:gd name="T1" fmla="*/ 16 h 98"/>
                <a:gd name="T2" fmla="*/ 9 w 98"/>
                <a:gd name="T3" fmla="*/ 32 h 98"/>
                <a:gd name="T4" fmla="*/ 0 w 98"/>
                <a:gd name="T5" fmla="*/ 50 h 98"/>
                <a:gd name="T6" fmla="*/ 9 w 98"/>
                <a:gd name="T7" fmla="*/ 67 h 98"/>
                <a:gd name="T8" fmla="*/ 9 w 98"/>
                <a:gd name="T9" fmla="*/ 67 h 98"/>
                <a:gd name="T10" fmla="*/ 24 w 98"/>
                <a:gd name="T11" fmla="*/ 91 h 98"/>
                <a:gd name="T12" fmla="*/ 41 w 98"/>
                <a:gd name="T13" fmla="*/ 98 h 98"/>
                <a:gd name="T14" fmla="*/ 74 w 98"/>
                <a:gd name="T15" fmla="*/ 91 h 98"/>
                <a:gd name="T16" fmla="*/ 74 w 98"/>
                <a:gd name="T17" fmla="*/ 91 h 98"/>
                <a:gd name="T18" fmla="*/ 83 w 98"/>
                <a:gd name="T19" fmla="*/ 81 h 98"/>
                <a:gd name="T20" fmla="*/ 91 w 98"/>
                <a:gd name="T21" fmla="*/ 74 h 98"/>
                <a:gd name="T22" fmla="*/ 98 w 98"/>
                <a:gd name="T23" fmla="*/ 56 h 98"/>
                <a:gd name="T24" fmla="*/ 98 w 98"/>
                <a:gd name="T25" fmla="*/ 56 h 98"/>
                <a:gd name="T26" fmla="*/ 98 w 98"/>
                <a:gd name="T27" fmla="*/ 41 h 98"/>
                <a:gd name="T28" fmla="*/ 91 w 98"/>
                <a:gd name="T29" fmla="*/ 16 h 98"/>
                <a:gd name="T30" fmla="*/ 74 w 98"/>
                <a:gd name="T31" fmla="*/ 7 h 98"/>
                <a:gd name="T32" fmla="*/ 74 w 98"/>
                <a:gd name="T33" fmla="*/ 7 h 98"/>
                <a:gd name="T34" fmla="*/ 48 w 98"/>
                <a:gd name="T35" fmla="*/ 0 h 98"/>
                <a:gd name="T36" fmla="*/ 34 w 98"/>
                <a:gd name="T37" fmla="*/ 7 h 98"/>
                <a:gd name="T38" fmla="*/ 17 w 98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8">
                  <a:moveTo>
                    <a:pt x="17" y="16"/>
                  </a:moveTo>
                  <a:lnTo>
                    <a:pt x="9" y="32"/>
                  </a:lnTo>
                  <a:lnTo>
                    <a:pt x="0" y="50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24" y="91"/>
                  </a:lnTo>
                  <a:lnTo>
                    <a:pt x="41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81"/>
                  </a:lnTo>
                  <a:lnTo>
                    <a:pt x="91" y="7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41"/>
                  </a:lnTo>
                  <a:lnTo>
                    <a:pt x="91" y="1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48" y="0"/>
                  </a:lnTo>
                  <a:lnTo>
                    <a:pt x="34" y="7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1" name="Freeform 89"/>
            <p:cNvSpPr>
              <a:spLocks/>
            </p:cNvSpPr>
            <p:nvPr/>
          </p:nvSpPr>
          <p:spPr bwMode="auto">
            <a:xfrm>
              <a:off x="4762" y="1845"/>
              <a:ext cx="36" cy="49"/>
            </a:xfrm>
            <a:custGeom>
              <a:avLst/>
              <a:gdLst>
                <a:gd name="T0" fmla="*/ 0 w 74"/>
                <a:gd name="T1" fmla="*/ 25 h 84"/>
                <a:gd name="T2" fmla="*/ 0 w 74"/>
                <a:gd name="T3" fmla="*/ 49 h 84"/>
                <a:gd name="T4" fmla="*/ 7 w 74"/>
                <a:gd name="T5" fmla="*/ 67 h 84"/>
                <a:gd name="T6" fmla="*/ 17 w 74"/>
                <a:gd name="T7" fmla="*/ 74 h 84"/>
                <a:gd name="T8" fmla="*/ 17 w 74"/>
                <a:gd name="T9" fmla="*/ 74 h 84"/>
                <a:gd name="T10" fmla="*/ 42 w 74"/>
                <a:gd name="T11" fmla="*/ 84 h 84"/>
                <a:gd name="T12" fmla="*/ 57 w 74"/>
                <a:gd name="T13" fmla="*/ 67 h 84"/>
                <a:gd name="T14" fmla="*/ 74 w 74"/>
                <a:gd name="T15" fmla="*/ 49 h 84"/>
                <a:gd name="T16" fmla="*/ 74 w 74"/>
                <a:gd name="T17" fmla="*/ 49 h 84"/>
                <a:gd name="T18" fmla="*/ 74 w 74"/>
                <a:gd name="T19" fmla="*/ 43 h 84"/>
                <a:gd name="T20" fmla="*/ 66 w 74"/>
                <a:gd name="T21" fmla="*/ 25 h 84"/>
                <a:gd name="T22" fmla="*/ 57 w 74"/>
                <a:gd name="T23" fmla="*/ 9 h 84"/>
                <a:gd name="T24" fmla="*/ 57 w 74"/>
                <a:gd name="T25" fmla="*/ 9 h 84"/>
                <a:gd name="T26" fmla="*/ 42 w 74"/>
                <a:gd name="T27" fmla="*/ 0 h 84"/>
                <a:gd name="T28" fmla="*/ 17 w 74"/>
                <a:gd name="T29" fmla="*/ 9 h 84"/>
                <a:gd name="T30" fmla="*/ 0 w 74"/>
                <a:gd name="T31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84">
                  <a:moveTo>
                    <a:pt x="0" y="25"/>
                  </a:moveTo>
                  <a:lnTo>
                    <a:pt x="0" y="49"/>
                  </a:lnTo>
                  <a:lnTo>
                    <a:pt x="7" y="67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42" y="84"/>
                  </a:lnTo>
                  <a:lnTo>
                    <a:pt x="57" y="6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3"/>
                  </a:lnTo>
                  <a:lnTo>
                    <a:pt x="66" y="25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42" y="0"/>
                  </a:lnTo>
                  <a:lnTo>
                    <a:pt x="17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2" name="Freeform 90"/>
            <p:cNvSpPr>
              <a:spLocks/>
            </p:cNvSpPr>
            <p:nvPr/>
          </p:nvSpPr>
          <p:spPr bwMode="auto">
            <a:xfrm>
              <a:off x="4134" y="2282"/>
              <a:ext cx="61" cy="59"/>
            </a:xfrm>
            <a:custGeom>
              <a:avLst/>
              <a:gdLst>
                <a:gd name="T0" fmla="*/ 0 w 123"/>
                <a:gd name="T1" fmla="*/ 31 h 106"/>
                <a:gd name="T2" fmla="*/ 0 w 123"/>
                <a:gd name="T3" fmla="*/ 31 h 106"/>
                <a:gd name="T4" fmla="*/ 10 w 123"/>
                <a:gd name="T5" fmla="*/ 39 h 106"/>
                <a:gd name="T6" fmla="*/ 10 w 123"/>
                <a:gd name="T7" fmla="*/ 48 h 106"/>
                <a:gd name="T8" fmla="*/ 10 w 123"/>
                <a:gd name="T9" fmla="*/ 48 h 106"/>
                <a:gd name="T10" fmla="*/ 17 w 123"/>
                <a:gd name="T11" fmla="*/ 65 h 106"/>
                <a:gd name="T12" fmla="*/ 17 w 123"/>
                <a:gd name="T13" fmla="*/ 88 h 106"/>
                <a:gd name="T14" fmla="*/ 25 w 123"/>
                <a:gd name="T15" fmla="*/ 106 h 106"/>
                <a:gd name="T16" fmla="*/ 25 w 123"/>
                <a:gd name="T17" fmla="*/ 106 h 106"/>
                <a:gd name="T18" fmla="*/ 123 w 123"/>
                <a:gd name="T19" fmla="*/ 81 h 106"/>
                <a:gd name="T20" fmla="*/ 98 w 123"/>
                <a:gd name="T21" fmla="*/ 0 h 106"/>
                <a:gd name="T22" fmla="*/ 67 w 123"/>
                <a:gd name="T23" fmla="*/ 7 h 106"/>
                <a:gd name="T24" fmla="*/ 35 w 123"/>
                <a:gd name="T25" fmla="*/ 14 h 106"/>
                <a:gd name="T26" fmla="*/ 0 w 123"/>
                <a:gd name="T27" fmla="*/ 3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6">
                  <a:moveTo>
                    <a:pt x="0" y="31"/>
                  </a:moveTo>
                  <a:lnTo>
                    <a:pt x="0" y="31"/>
                  </a:lnTo>
                  <a:lnTo>
                    <a:pt x="10" y="3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7" y="65"/>
                  </a:lnTo>
                  <a:lnTo>
                    <a:pt x="17" y="88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123" y="81"/>
                  </a:lnTo>
                  <a:lnTo>
                    <a:pt x="98" y="0"/>
                  </a:lnTo>
                  <a:lnTo>
                    <a:pt x="67" y="7"/>
                  </a:lnTo>
                  <a:lnTo>
                    <a:pt x="35" y="1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3" name="Freeform 91"/>
            <p:cNvSpPr>
              <a:spLocks/>
            </p:cNvSpPr>
            <p:nvPr/>
          </p:nvSpPr>
          <p:spPr bwMode="auto">
            <a:xfrm>
              <a:off x="4652" y="1966"/>
              <a:ext cx="45" cy="55"/>
            </a:xfrm>
            <a:custGeom>
              <a:avLst/>
              <a:gdLst>
                <a:gd name="T0" fmla="*/ 0 w 91"/>
                <a:gd name="T1" fmla="*/ 7 h 98"/>
                <a:gd name="T2" fmla="*/ 17 w 91"/>
                <a:gd name="T3" fmla="*/ 32 h 98"/>
                <a:gd name="T4" fmla="*/ 31 w 91"/>
                <a:gd name="T5" fmla="*/ 67 h 98"/>
                <a:gd name="T6" fmla="*/ 41 w 91"/>
                <a:gd name="T7" fmla="*/ 98 h 98"/>
                <a:gd name="T8" fmla="*/ 41 w 91"/>
                <a:gd name="T9" fmla="*/ 98 h 98"/>
                <a:gd name="T10" fmla="*/ 41 w 91"/>
                <a:gd name="T11" fmla="*/ 91 h 98"/>
                <a:gd name="T12" fmla="*/ 48 w 91"/>
                <a:gd name="T13" fmla="*/ 74 h 98"/>
                <a:gd name="T14" fmla="*/ 48 w 91"/>
                <a:gd name="T15" fmla="*/ 67 h 98"/>
                <a:gd name="T16" fmla="*/ 48 w 91"/>
                <a:gd name="T17" fmla="*/ 67 h 98"/>
                <a:gd name="T18" fmla="*/ 56 w 91"/>
                <a:gd name="T19" fmla="*/ 50 h 98"/>
                <a:gd name="T20" fmla="*/ 74 w 91"/>
                <a:gd name="T21" fmla="*/ 32 h 98"/>
                <a:gd name="T22" fmla="*/ 91 w 91"/>
                <a:gd name="T23" fmla="*/ 7 h 98"/>
                <a:gd name="T24" fmla="*/ 91 w 91"/>
                <a:gd name="T25" fmla="*/ 7 h 98"/>
                <a:gd name="T26" fmla="*/ 91 w 91"/>
                <a:gd name="T27" fmla="*/ 0 h 98"/>
                <a:gd name="T28" fmla="*/ 0 w 91"/>
                <a:gd name="T29" fmla="*/ 0 h 98"/>
                <a:gd name="T30" fmla="*/ 0 w 91"/>
                <a:gd name="T3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8">
                  <a:moveTo>
                    <a:pt x="0" y="7"/>
                  </a:moveTo>
                  <a:lnTo>
                    <a:pt x="17" y="32"/>
                  </a:lnTo>
                  <a:lnTo>
                    <a:pt x="31" y="67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1"/>
                  </a:lnTo>
                  <a:lnTo>
                    <a:pt x="48" y="74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56" y="50"/>
                  </a:lnTo>
                  <a:lnTo>
                    <a:pt x="74" y="32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4" name="Freeform 92"/>
            <p:cNvSpPr>
              <a:spLocks/>
            </p:cNvSpPr>
            <p:nvPr/>
          </p:nvSpPr>
          <p:spPr bwMode="auto">
            <a:xfrm>
              <a:off x="4656" y="1970"/>
              <a:ext cx="36" cy="37"/>
            </a:xfrm>
            <a:custGeom>
              <a:avLst/>
              <a:gdLst>
                <a:gd name="T0" fmla="*/ 0 w 74"/>
                <a:gd name="T1" fmla="*/ 10 h 67"/>
                <a:gd name="T2" fmla="*/ 17 w 74"/>
                <a:gd name="T3" fmla="*/ 25 h 67"/>
                <a:gd name="T4" fmla="*/ 24 w 74"/>
                <a:gd name="T5" fmla="*/ 43 h 67"/>
                <a:gd name="T6" fmla="*/ 34 w 74"/>
                <a:gd name="T7" fmla="*/ 67 h 67"/>
                <a:gd name="T8" fmla="*/ 34 w 74"/>
                <a:gd name="T9" fmla="*/ 67 h 67"/>
                <a:gd name="T10" fmla="*/ 74 w 74"/>
                <a:gd name="T11" fmla="*/ 10 h 67"/>
                <a:gd name="T12" fmla="*/ 67 w 74"/>
                <a:gd name="T13" fmla="*/ 0 h 67"/>
                <a:gd name="T14" fmla="*/ 0 w 74"/>
                <a:gd name="T1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7">
                  <a:moveTo>
                    <a:pt x="0" y="10"/>
                  </a:moveTo>
                  <a:lnTo>
                    <a:pt x="17" y="25"/>
                  </a:lnTo>
                  <a:lnTo>
                    <a:pt x="24" y="43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74" y="10"/>
                  </a:lnTo>
                  <a:lnTo>
                    <a:pt x="6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5" name="Freeform 93"/>
            <p:cNvSpPr>
              <a:spLocks/>
            </p:cNvSpPr>
            <p:nvPr/>
          </p:nvSpPr>
          <p:spPr bwMode="auto">
            <a:xfrm>
              <a:off x="4716" y="1989"/>
              <a:ext cx="49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49 h 99"/>
                <a:gd name="T6" fmla="*/ 0 w 99"/>
                <a:gd name="T7" fmla="*/ 64 h 99"/>
                <a:gd name="T8" fmla="*/ 0 w 99"/>
                <a:gd name="T9" fmla="*/ 64 h 99"/>
                <a:gd name="T10" fmla="*/ 10 w 99"/>
                <a:gd name="T11" fmla="*/ 81 h 99"/>
                <a:gd name="T12" fmla="*/ 25 w 99"/>
                <a:gd name="T13" fmla="*/ 88 h 99"/>
                <a:gd name="T14" fmla="*/ 43 w 99"/>
                <a:gd name="T15" fmla="*/ 88 h 99"/>
                <a:gd name="T16" fmla="*/ 43 w 99"/>
                <a:gd name="T17" fmla="*/ 88 h 99"/>
                <a:gd name="T18" fmla="*/ 60 w 99"/>
                <a:gd name="T19" fmla="*/ 99 h 99"/>
                <a:gd name="T20" fmla="*/ 75 w 99"/>
                <a:gd name="T21" fmla="*/ 88 h 99"/>
                <a:gd name="T22" fmla="*/ 92 w 99"/>
                <a:gd name="T23" fmla="*/ 73 h 99"/>
                <a:gd name="T24" fmla="*/ 92 w 99"/>
                <a:gd name="T25" fmla="*/ 73 h 99"/>
                <a:gd name="T26" fmla="*/ 99 w 99"/>
                <a:gd name="T27" fmla="*/ 64 h 99"/>
                <a:gd name="T28" fmla="*/ 99 w 99"/>
                <a:gd name="T29" fmla="*/ 49 h 99"/>
                <a:gd name="T30" fmla="*/ 99 w 99"/>
                <a:gd name="T31" fmla="*/ 32 h 99"/>
                <a:gd name="T32" fmla="*/ 99 w 99"/>
                <a:gd name="T33" fmla="*/ 32 h 99"/>
                <a:gd name="T34" fmla="*/ 92 w 99"/>
                <a:gd name="T35" fmla="*/ 15 h 99"/>
                <a:gd name="T36" fmla="*/ 75 w 99"/>
                <a:gd name="T37" fmla="*/ 8 h 99"/>
                <a:gd name="T38" fmla="*/ 68 w 99"/>
                <a:gd name="T39" fmla="*/ 0 h 99"/>
                <a:gd name="T40" fmla="*/ 68 w 99"/>
                <a:gd name="T41" fmla="*/ 0 h 99"/>
                <a:gd name="T42" fmla="*/ 43 w 99"/>
                <a:gd name="T43" fmla="*/ 0 h 99"/>
                <a:gd name="T44" fmla="*/ 25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81"/>
                  </a:lnTo>
                  <a:lnTo>
                    <a:pt x="25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60" y="99"/>
                  </a:lnTo>
                  <a:lnTo>
                    <a:pt x="75" y="88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9" y="64"/>
                  </a:lnTo>
                  <a:lnTo>
                    <a:pt x="99" y="49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2" y="15"/>
                  </a:lnTo>
                  <a:lnTo>
                    <a:pt x="75" y="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25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6" name="Freeform 94"/>
            <p:cNvSpPr>
              <a:spLocks/>
            </p:cNvSpPr>
            <p:nvPr/>
          </p:nvSpPr>
          <p:spPr bwMode="auto">
            <a:xfrm>
              <a:off x="4721" y="1993"/>
              <a:ext cx="41" cy="46"/>
            </a:xfrm>
            <a:custGeom>
              <a:avLst/>
              <a:gdLst>
                <a:gd name="T0" fmla="*/ 7 w 82"/>
                <a:gd name="T1" fmla="*/ 24 h 80"/>
                <a:gd name="T2" fmla="*/ 0 w 82"/>
                <a:gd name="T3" fmla="*/ 41 h 80"/>
                <a:gd name="T4" fmla="*/ 7 w 82"/>
                <a:gd name="T5" fmla="*/ 65 h 80"/>
                <a:gd name="T6" fmla="*/ 26 w 82"/>
                <a:gd name="T7" fmla="*/ 73 h 80"/>
                <a:gd name="T8" fmla="*/ 26 w 82"/>
                <a:gd name="T9" fmla="*/ 73 h 80"/>
                <a:gd name="T10" fmla="*/ 41 w 82"/>
                <a:gd name="T11" fmla="*/ 80 h 80"/>
                <a:gd name="T12" fmla="*/ 58 w 82"/>
                <a:gd name="T13" fmla="*/ 73 h 80"/>
                <a:gd name="T14" fmla="*/ 74 w 82"/>
                <a:gd name="T15" fmla="*/ 65 h 80"/>
                <a:gd name="T16" fmla="*/ 74 w 82"/>
                <a:gd name="T17" fmla="*/ 65 h 80"/>
                <a:gd name="T18" fmla="*/ 82 w 82"/>
                <a:gd name="T19" fmla="*/ 56 h 80"/>
                <a:gd name="T20" fmla="*/ 82 w 82"/>
                <a:gd name="T21" fmla="*/ 41 h 80"/>
                <a:gd name="T22" fmla="*/ 74 w 82"/>
                <a:gd name="T23" fmla="*/ 17 h 80"/>
                <a:gd name="T24" fmla="*/ 74 w 82"/>
                <a:gd name="T25" fmla="*/ 17 h 80"/>
                <a:gd name="T26" fmla="*/ 50 w 82"/>
                <a:gd name="T27" fmla="*/ 0 h 80"/>
                <a:gd name="T28" fmla="*/ 26 w 82"/>
                <a:gd name="T29" fmla="*/ 0 h 80"/>
                <a:gd name="T30" fmla="*/ 7 w 82"/>
                <a:gd name="T3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80">
                  <a:moveTo>
                    <a:pt x="7" y="24"/>
                  </a:moveTo>
                  <a:lnTo>
                    <a:pt x="0" y="41"/>
                  </a:lnTo>
                  <a:lnTo>
                    <a:pt x="7" y="65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41" y="80"/>
                  </a:lnTo>
                  <a:lnTo>
                    <a:pt x="58" y="73"/>
                  </a:lnTo>
                  <a:lnTo>
                    <a:pt x="74" y="65"/>
                  </a:lnTo>
                  <a:lnTo>
                    <a:pt x="74" y="65"/>
                  </a:lnTo>
                  <a:lnTo>
                    <a:pt x="82" y="56"/>
                  </a:lnTo>
                  <a:lnTo>
                    <a:pt x="82" y="41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50" y="0"/>
                  </a:lnTo>
                  <a:lnTo>
                    <a:pt x="26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7" name="Freeform 95"/>
            <p:cNvSpPr>
              <a:spLocks/>
            </p:cNvSpPr>
            <p:nvPr/>
          </p:nvSpPr>
          <p:spPr bwMode="auto">
            <a:xfrm>
              <a:off x="4567" y="2113"/>
              <a:ext cx="64" cy="70"/>
            </a:xfrm>
            <a:custGeom>
              <a:avLst/>
              <a:gdLst>
                <a:gd name="T0" fmla="*/ 0 w 130"/>
                <a:gd name="T1" fmla="*/ 57 h 123"/>
                <a:gd name="T2" fmla="*/ 8 w 130"/>
                <a:gd name="T3" fmla="*/ 75 h 123"/>
                <a:gd name="T4" fmla="*/ 17 w 130"/>
                <a:gd name="T5" fmla="*/ 75 h 123"/>
                <a:gd name="T6" fmla="*/ 24 w 130"/>
                <a:gd name="T7" fmla="*/ 82 h 123"/>
                <a:gd name="T8" fmla="*/ 24 w 130"/>
                <a:gd name="T9" fmla="*/ 82 h 123"/>
                <a:gd name="T10" fmla="*/ 67 w 130"/>
                <a:gd name="T11" fmla="*/ 123 h 123"/>
                <a:gd name="T12" fmla="*/ 91 w 130"/>
                <a:gd name="T13" fmla="*/ 89 h 123"/>
                <a:gd name="T14" fmla="*/ 115 w 130"/>
                <a:gd name="T15" fmla="*/ 64 h 123"/>
                <a:gd name="T16" fmla="*/ 130 w 130"/>
                <a:gd name="T17" fmla="*/ 49 h 123"/>
                <a:gd name="T18" fmla="*/ 130 w 130"/>
                <a:gd name="T19" fmla="*/ 49 h 123"/>
                <a:gd name="T20" fmla="*/ 115 w 130"/>
                <a:gd name="T21" fmla="*/ 40 h 123"/>
                <a:gd name="T22" fmla="*/ 91 w 130"/>
                <a:gd name="T23" fmla="*/ 15 h 123"/>
                <a:gd name="T24" fmla="*/ 67 w 130"/>
                <a:gd name="T25" fmla="*/ 0 h 123"/>
                <a:gd name="T26" fmla="*/ 67 w 130"/>
                <a:gd name="T27" fmla="*/ 0 h 123"/>
                <a:gd name="T28" fmla="*/ 42 w 130"/>
                <a:gd name="T29" fmla="*/ 15 h 123"/>
                <a:gd name="T30" fmla="*/ 17 w 130"/>
                <a:gd name="T31" fmla="*/ 32 h 123"/>
                <a:gd name="T32" fmla="*/ 0 w 130"/>
                <a:gd name="T33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3">
                  <a:moveTo>
                    <a:pt x="0" y="57"/>
                  </a:moveTo>
                  <a:lnTo>
                    <a:pt x="8" y="75"/>
                  </a:lnTo>
                  <a:lnTo>
                    <a:pt x="17" y="75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67" y="123"/>
                  </a:lnTo>
                  <a:lnTo>
                    <a:pt x="91" y="89"/>
                  </a:lnTo>
                  <a:lnTo>
                    <a:pt x="115" y="64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15" y="40"/>
                  </a:lnTo>
                  <a:lnTo>
                    <a:pt x="91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42" y="15"/>
                  </a:lnTo>
                  <a:lnTo>
                    <a:pt x="17" y="3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8" name="Freeform 96"/>
            <p:cNvSpPr>
              <a:spLocks/>
            </p:cNvSpPr>
            <p:nvPr/>
          </p:nvSpPr>
          <p:spPr bwMode="auto">
            <a:xfrm>
              <a:off x="4576" y="2121"/>
              <a:ext cx="48" cy="52"/>
            </a:xfrm>
            <a:custGeom>
              <a:avLst/>
              <a:gdLst>
                <a:gd name="T0" fmla="*/ 0 w 98"/>
                <a:gd name="T1" fmla="*/ 34 h 91"/>
                <a:gd name="T2" fmla="*/ 7 w 98"/>
                <a:gd name="T3" fmla="*/ 49 h 91"/>
                <a:gd name="T4" fmla="*/ 25 w 98"/>
                <a:gd name="T5" fmla="*/ 67 h 91"/>
                <a:gd name="T6" fmla="*/ 50 w 98"/>
                <a:gd name="T7" fmla="*/ 91 h 91"/>
                <a:gd name="T8" fmla="*/ 50 w 98"/>
                <a:gd name="T9" fmla="*/ 91 h 91"/>
                <a:gd name="T10" fmla="*/ 65 w 98"/>
                <a:gd name="T11" fmla="*/ 74 h 91"/>
                <a:gd name="T12" fmla="*/ 81 w 98"/>
                <a:gd name="T13" fmla="*/ 49 h 91"/>
                <a:gd name="T14" fmla="*/ 98 w 98"/>
                <a:gd name="T15" fmla="*/ 34 h 91"/>
                <a:gd name="T16" fmla="*/ 98 w 98"/>
                <a:gd name="T17" fmla="*/ 34 h 91"/>
                <a:gd name="T18" fmla="*/ 74 w 98"/>
                <a:gd name="T19" fmla="*/ 17 h 91"/>
                <a:gd name="T20" fmla="*/ 50 w 98"/>
                <a:gd name="T21" fmla="*/ 0 h 91"/>
                <a:gd name="T22" fmla="*/ 25 w 98"/>
                <a:gd name="T23" fmla="*/ 9 h 91"/>
                <a:gd name="T24" fmla="*/ 25 w 98"/>
                <a:gd name="T25" fmla="*/ 9 h 91"/>
                <a:gd name="T26" fmla="*/ 0 w 98"/>
                <a:gd name="T27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91">
                  <a:moveTo>
                    <a:pt x="0" y="34"/>
                  </a:moveTo>
                  <a:lnTo>
                    <a:pt x="7" y="49"/>
                  </a:lnTo>
                  <a:lnTo>
                    <a:pt x="25" y="6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65" y="74"/>
                  </a:lnTo>
                  <a:lnTo>
                    <a:pt x="81" y="49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74" y="17"/>
                  </a:lnTo>
                  <a:lnTo>
                    <a:pt x="50" y="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09" name="Freeform 97"/>
            <p:cNvSpPr>
              <a:spLocks/>
            </p:cNvSpPr>
            <p:nvPr/>
          </p:nvSpPr>
          <p:spPr bwMode="auto">
            <a:xfrm>
              <a:off x="4640" y="2155"/>
              <a:ext cx="113" cy="63"/>
            </a:xfrm>
            <a:custGeom>
              <a:avLst/>
              <a:gdLst>
                <a:gd name="T0" fmla="*/ 131 w 229"/>
                <a:gd name="T1" fmla="*/ 7 h 112"/>
                <a:gd name="T2" fmla="*/ 123 w 229"/>
                <a:gd name="T3" fmla="*/ 7 h 112"/>
                <a:gd name="T4" fmla="*/ 123 w 229"/>
                <a:gd name="T5" fmla="*/ 7 h 112"/>
                <a:gd name="T6" fmla="*/ 123 w 229"/>
                <a:gd name="T7" fmla="*/ 14 h 112"/>
                <a:gd name="T8" fmla="*/ 123 w 229"/>
                <a:gd name="T9" fmla="*/ 14 h 112"/>
                <a:gd name="T10" fmla="*/ 116 w 229"/>
                <a:gd name="T11" fmla="*/ 23 h 112"/>
                <a:gd name="T12" fmla="*/ 123 w 229"/>
                <a:gd name="T13" fmla="*/ 31 h 112"/>
                <a:gd name="T14" fmla="*/ 123 w 229"/>
                <a:gd name="T15" fmla="*/ 38 h 112"/>
                <a:gd name="T16" fmla="*/ 123 w 229"/>
                <a:gd name="T17" fmla="*/ 38 h 112"/>
                <a:gd name="T18" fmla="*/ 91 w 229"/>
                <a:gd name="T19" fmla="*/ 31 h 112"/>
                <a:gd name="T20" fmla="*/ 73 w 229"/>
                <a:gd name="T21" fmla="*/ 14 h 112"/>
                <a:gd name="T22" fmla="*/ 49 w 229"/>
                <a:gd name="T23" fmla="*/ 7 h 112"/>
                <a:gd name="T24" fmla="*/ 49 w 229"/>
                <a:gd name="T25" fmla="*/ 7 h 112"/>
                <a:gd name="T26" fmla="*/ 32 w 229"/>
                <a:gd name="T27" fmla="*/ 31 h 112"/>
                <a:gd name="T28" fmla="*/ 17 w 229"/>
                <a:gd name="T29" fmla="*/ 48 h 112"/>
                <a:gd name="T30" fmla="*/ 0 w 229"/>
                <a:gd name="T31" fmla="*/ 72 h 112"/>
                <a:gd name="T32" fmla="*/ 0 w 229"/>
                <a:gd name="T33" fmla="*/ 72 h 112"/>
                <a:gd name="T34" fmla="*/ 25 w 229"/>
                <a:gd name="T35" fmla="*/ 88 h 112"/>
                <a:gd name="T36" fmla="*/ 56 w 229"/>
                <a:gd name="T37" fmla="*/ 105 h 112"/>
                <a:gd name="T38" fmla="*/ 81 w 229"/>
                <a:gd name="T39" fmla="*/ 112 h 112"/>
                <a:gd name="T40" fmla="*/ 81 w 229"/>
                <a:gd name="T41" fmla="*/ 112 h 112"/>
                <a:gd name="T42" fmla="*/ 91 w 229"/>
                <a:gd name="T43" fmla="*/ 88 h 112"/>
                <a:gd name="T44" fmla="*/ 106 w 229"/>
                <a:gd name="T45" fmla="*/ 72 h 112"/>
                <a:gd name="T46" fmla="*/ 123 w 229"/>
                <a:gd name="T47" fmla="*/ 55 h 112"/>
                <a:gd name="T48" fmla="*/ 123 w 229"/>
                <a:gd name="T49" fmla="*/ 55 h 112"/>
                <a:gd name="T50" fmla="*/ 131 w 229"/>
                <a:gd name="T51" fmla="*/ 63 h 112"/>
                <a:gd name="T52" fmla="*/ 131 w 229"/>
                <a:gd name="T53" fmla="*/ 80 h 112"/>
                <a:gd name="T54" fmla="*/ 140 w 229"/>
                <a:gd name="T55" fmla="*/ 88 h 112"/>
                <a:gd name="T56" fmla="*/ 140 w 229"/>
                <a:gd name="T57" fmla="*/ 88 h 112"/>
                <a:gd name="T58" fmla="*/ 164 w 229"/>
                <a:gd name="T59" fmla="*/ 88 h 112"/>
                <a:gd name="T60" fmla="*/ 197 w 229"/>
                <a:gd name="T61" fmla="*/ 80 h 112"/>
                <a:gd name="T62" fmla="*/ 229 w 229"/>
                <a:gd name="T63" fmla="*/ 72 h 112"/>
                <a:gd name="T64" fmla="*/ 229 w 229"/>
                <a:gd name="T65" fmla="*/ 72 h 112"/>
                <a:gd name="T66" fmla="*/ 222 w 229"/>
                <a:gd name="T67" fmla="*/ 48 h 112"/>
                <a:gd name="T68" fmla="*/ 214 w 229"/>
                <a:gd name="T69" fmla="*/ 23 h 112"/>
                <a:gd name="T70" fmla="*/ 214 w 229"/>
                <a:gd name="T71" fmla="*/ 0 h 112"/>
                <a:gd name="T72" fmla="*/ 214 w 229"/>
                <a:gd name="T73" fmla="*/ 0 h 112"/>
                <a:gd name="T74" fmla="*/ 179 w 229"/>
                <a:gd name="T75" fmla="*/ 0 h 112"/>
                <a:gd name="T76" fmla="*/ 154 w 229"/>
                <a:gd name="T77" fmla="*/ 7 h 112"/>
                <a:gd name="T78" fmla="*/ 131 w 229"/>
                <a:gd name="T79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" h="112">
                  <a:moveTo>
                    <a:pt x="131" y="7"/>
                  </a:moveTo>
                  <a:lnTo>
                    <a:pt x="123" y="7"/>
                  </a:lnTo>
                  <a:lnTo>
                    <a:pt x="123" y="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16" y="23"/>
                  </a:lnTo>
                  <a:lnTo>
                    <a:pt x="123" y="3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91" y="31"/>
                  </a:lnTo>
                  <a:lnTo>
                    <a:pt x="73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32" y="31"/>
                  </a:lnTo>
                  <a:lnTo>
                    <a:pt x="17" y="4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5" y="88"/>
                  </a:lnTo>
                  <a:lnTo>
                    <a:pt x="56" y="105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91" y="88"/>
                  </a:lnTo>
                  <a:lnTo>
                    <a:pt x="106" y="72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31" y="63"/>
                  </a:lnTo>
                  <a:lnTo>
                    <a:pt x="131" y="80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64" y="88"/>
                  </a:lnTo>
                  <a:lnTo>
                    <a:pt x="197" y="80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2" y="48"/>
                  </a:lnTo>
                  <a:lnTo>
                    <a:pt x="214" y="23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79" y="0"/>
                  </a:lnTo>
                  <a:lnTo>
                    <a:pt x="154" y="7"/>
                  </a:lnTo>
                  <a:lnTo>
                    <a:pt x="131" y="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0" name="Freeform 98"/>
            <p:cNvSpPr>
              <a:spLocks/>
            </p:cNvSpPr>
            <p:nvPr/>
          </p:nvSpPr>
          <p:spPr bwMode="auto">
            <a:xfrm>
              <a:off x="4648" y="2163"/>
              <a:ext cx="49" cy="47"/>
            </a:xfrm>
            <a:custGeom>
              <a:avLst/>
              <a:gdLst>
                <a:gd name="T0" fmla="*/ 0 w 99"/>
                <a:gd name="T1" fmla="*/ 49 h 84"/>
                <a:gd name="T2" fmla="*/ 8 w 99"/>
                <a:gd name="T3" fmla="*/ 66 h 84"/>
                <a:gd name="T4" fmla="*/ 32 w 99"/>
                <a:gd name="T5" fmla="*/ 84 h 84"/>
                <a:gd name="T6" fmla="*/ 56 w 99"/>
                <a:gd name="T7" fmla="*/ 84 h 84"/>
                <a:gd name="T8" fmla="*/ 56 w 99"/>
                <a:gd name="T9" fmla="*/ 84 h 84"/>
                <a:gd name="T10" fmla="*/ 56 w 99"/>
                <a:gd name="T11" fmla="*/ 84 h 84"/>
                <a:gd name="T12" fmla="*/ 99 w 99"/>
                <a:gd name="T13" fmla="*/ 34 h 84"/>
                <a:gd name="T14" fmla="*/ 74 w 99"/>
                <a:gd name="T15" fmla="*/ 24 h 84"/>
                <a:gd name="T16" fmla="*/ 56 w 99"/>
                <a:gd name="T17" fmla="*/ 17 h 84"/>
                <a:gd name="T18" fmla="*/ 32 w 99"/>
                <a:gd name="T19" fmla="*/ 0 h 84"/>
                <a:gd name="T20" fmla="*/ 32 w 99"/>
                <a:gd name="T21" fmla="*/ 0 h 84"/>
                <a:gd name="T22" fmla="*/ 0 w 99"/>
                <a:gd name="T23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4">
                  <a:moveTo>
                    <a:pt x="0" y="49"/>
                  </a:moveTo>
                  <a:lnTo>
                    <a:pt x="8" y="66"/>
                  </a:lnTo>
                  <a:lnTo>
                    <a:pt x="32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99" y="34"/>
                  </a:lnTo>
                  <a:lnTo>
                    <a:pt x="74" y="24"/>
                  </a:lnTo>
                  <a:lnTo>
                    <a:pt x="56" y="1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1" name="Freeform 99"/>
            <p:cNvSpPr>
              <a:spLocks/>
            </p:cNvSpPr>
            <p:nvPr/>
          </p:nvSpPr>
          <p:spPr bwMode="auto">
            <a:xfrm>
              <a:off x="4685" y="2214"/>
              <a:ext cx="49" cy="51"/>
            </a:xfrm>
            <a:custGeom>
              <a:avLst/>
              <a:gdLst>
                <a:gd name="T0" fmla="*/ 0 w 99"/>
                <a:gd name="T1" fmla="*/ 91 h 91"/>
                <a:gd name="T2" fmla="*/ 32 w 99"/>
                <a:gd name="T3" fmla="*/ 81 h 91"/>
                <a:gd name="T4" fmla="*/ 63 w 99"/>
                <a:gd name="T5" fmla="*/ 81 h 91"/>
                <a:gd name="T6" fmla="*/ 99 w 99"/>
                <a:gd name="T7" fmla="*/ 81 h 91"/>
                <a:gd name="T8" fmla="*/ 99 w 99"/>
                <a:gd name="T9" fmla="*/ 81 h 91"/>
                <a:gd name="T10" fmla="*/ 88 w 99"/>
                <a:gd name="T11" fmla="*/ 56 h 91"/>
                <a:gd name="T12" fmla="*/ 73 w 99"/>
                <a:gd name="T13" fmla="*/ 32 h 91"/>
                <a:gd name="T14" fmla="*/ 63 w 99"/>
                <a:gd name="T15" fmla="*/ 0 h 91"/>
                <a:gd name="T16" fmla="*/ 63 w 99"/>
                <a:gd name="T17" fmla="*/ 0 h 91"/>
                <a:gd name="T18" fmla="*/ 32 w 99"/>
                <a:gd name="T19" fmla="*/ 24 h 91"/>
                <a:gd name="T20" fmla="*/ 15 w 99"/>
                <a:gd name="T21" fmla="*/ 49 h 91"/>
                <a:gd name="T22" fmla="*/ 0 w 9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1">
                  <a:moveTo>
                    <a:pt x="0" y="91"/>
                  </a:moveTo>
                  <a:lnTo>
                    <a:pt x="32" y="81"/>
                  </a:lnTo>
                  <a:lnTo>
                    <a:pt x="63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88" y="56"/>
                  </a:lnTo>
                  <a:lnTo>
                    <a:pt x="73" y="3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32" y="24"/>
                  </a:lnTo>
                  <a:lnTo>
                    <a:pt x="15" y="4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2" name="Freeform 100"/>
            <p:cNvSpPr>
              <a:spLocks/>
            </p:cNvSpPr>
            <p:nvPr/>
          </p:nvSpPr>
          <p:spPr bwMode="auto">
            <a:xfrm>
              <a:off x="4692" y="2223"/>
              <a:ext cx="37" cy="37"/>
            </a:xfrm>
            <a:custGeom>
              <a:avLst/>
              <a:gdLst>
                <a:gd name="T0" fmla="*/ 0 w 73"/>
                <a:gd name="T1" fmla="*/ 64 h 64"/>
                <a:gd name="T2" fmla="*/ 73 w 73"/>
                <a:gd name="T3" fmla="*/ 56 h 64"/>
                <a:gd name="T4" fmla="*/ 41 w 73"/>
                <a:gd name="T5" fmla="*/ 0 h 64"/>
                <a:gd name="T6" fmla="*/ 17 w 73"/>
                <a:gd name="T7" fmla="*/ 15 h 64"/>
                <a:gd name="T8" fmla="*/ 10 w 73"/>
                <a:gd name="T9" fmla="*/ 39 h 64"/>
                <a:gd name="T10" fmla="*/ 0 w 7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4">
                  <a:moveTo>
                    <a:pt x="0" y="64"/>
                  </a:moveTo>
                  <a:lnTo>
                    <a:pt x="73" y="56"/>
                  </a:lnTo>
                  <a:lnTo>
                    <a:pt x="41" y="0"/>
                  </a:lnTo>
                  <a:lnTo>
                    <a:pt x="17" y="15"/>
                  </a:lnTo>
                  <a:lnTo>
                    <a:pt x="10" y="3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3" name="Freeform 101"/>
            <p:cNvSpPr>
              <a:spLocks/>
            </p:cNvSpPr>
            <p:nvPr/>
          </p:nvSpPr>
          <p:spPr bwMode="auto">
            <a:xfrm>
              <a:off x="4769" y="2286"/>
              <a:ext cx="60" cy="55"/>
            </a:xfrm>
            <a:custGeom>
              <a:avLst/>
              <a:gdLst>
                <a:gd name="T0" fmla="*/ 24 w 122"/>
                <a:gd name="T1" fmla="*/ 25 h 99"/>
                <a:gd name="T2" fmla="*/ 55 w 122"/>
                <a:gd name="T3" fmla="*/ 15 h 99"/>
                <a:gd name="T4" fmla="*/ 81 w 122"/>
                <a:gd name="T5" fmla="*/ 0 h 99"/>
                <a:gd name="T6" fmla="*/ 105 w 122"/>
                <a:gd name="T7" fmla="*/ 32 h 99"/>
                <a:gd name="T8" fmla="*/ 105 w 122"/>
                <a:gd name="T9" fmla="*/ 32 h 99"/>
                <a:gd name="T10" fmla="*/ 115 w 122"/>
                <a:gd name="T11" fmla="*/ 40 h 99"/>
                <a:gd name="T12" fmla="*/ 115 w 122"/>
                <a:gd name="T13" fmla="*/ 58 h 99"/>
                <a:gd name="T14" fmla="*/ 122 w 122"/>
                <a:gd name="T15" fmla="*/ 75 h 99"/>
                <a:gd name="T16" fmla="*/ 122 w 122"/>
                <a:gd name="T17" fmla="*/ 75 h 99"/>
                <a:gd name="T18" fmla="*/ 90 w 122"/>
                <a:gd name="T19" fmla="*/ 82 h 99"/>
                <a:gd name="T20" fmla="*/ 55 w 122"/>
                <a:gd name="T21" fmla="*/ 89 h 99"/>
                <a:gd name="T22" fmla="*/ 24 w 122"/>
                <a:gd name="T23" fmla="*/ 99 h 99"/>
                <a:gd name="T24" fmla="*/ 24 w 122"/>
                <a:gd name="T25" fmla="*/ 99 h 99"/>
                <a:gd name="T26" fmla="*/ 16 w 122"/>
                <a:gd name="T27" fmla="*/ 75 h 99"/>
                <a:gd name="T28" fmla="*/ 7 w 122"/>
                <a:gd name="T29" fmla="*/ 58 h 99"/>
                <a:gd name="T30" fmla="*/ 0 w 122"/>
                <a:gd name="T31" fmla="*/ 32 h 99"/>
                <a:gd name="T32" fmla="*/ 0 w 122"/>
                <a:gd name="T33" fmla="*/ 32 h 99"/>
                <a:gd name="T34" fmla="*/ 24 w 122"/>
                <a:gd name="T35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99">
                  <a:moveTo>
                    <a:pt x="24" y="25"/>
                  </a:moveTo>
                  <a:lnTo>
                    <a:pt x="55" y="15"/>
                  </a:lnTo>
                  <a:lnTo>
                    <a:pt x="81" y="0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15" y="40"/>
                  </a:lnTo>
                  <a:lnTo>
                    <a:pt x="115" y="58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90" y="82"/>
                  </a:lnTo>
                  <a:lnTo>
                    <a:pt x="55" y="8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6" y="75"/>
                  </a:lnTo>
                  <a:lnTo>
                    <a:pt x="7" y="5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4" name="Freeform 102"/>
            <p:cNvSpPr>
              <a:spLocks/>
            </p:cNvSpPr>
            <p:nvPr/>
          </p:nvSpPr>
          <p:spPr bwMode="auto">
            <a:xfrm>
              <a:off x="4741" y="2048"/>
              <a:ext cx="66" cy="60"/>
            </a:xfrm>
            <a:custGeom>
              <a:avLst/>
              <a:gdLst>
                <a:gd name="T0" fmla="*/ 9 w 132"/>
                <a:gd name="T1" fmla="*/ 32 h 106"/>
                <a:gd name="T2" fmla="*/ 0 w 132"/>
                <a:gd name="T3" fmla="*/ 32 h 106"/>
                <a:gd name="T4" fmla="*/ 9 w 132"/>
                <a:gd name="T5" fmla="*/ 56 h 106"/>
                <a:gd name="T6" fmla="*/ 24 w 132"/>
                <a:gd name="T7" fmla="*/ 81 h 106"/>
                <a:gd name="T8" fmla="*/ 33 w 132"/>
                <a:gd name="T9" fmla="*/ 106 h 106"/>
                <a:gd name="T10" fmla="*/ 33 w 132"/>
                <a:gd name="T11" fmla="*/ 106 h 106"/>
                <a:gd name="T12" fmla="*/ 65 w 132"/>
                <a:gd name="T13" fmla="*/ 98 h 106"/>
                <a:gd name="T14" fmla="*/ 98 w 132"/>
                <a:gd name="T15" fmla="*/ 91 h 106"/>
                <a:gd name="T16" fmla="*/ 132 w 132"/>
                <a:gd name="T17" fmla="*/ 91 h 106"/>
                <a:gd name="T18" fmla="*/ 132 w 132"/>
                <a:gd name="T19" fmla="*/ 91 h 106"/>
                <a:gd name="T20" fmla="*/ 132 w 132"/>
                <a:gd name="T21" fmla="*/ 56 h 106"/>
                <a:gd name="T22" fmla="*/ 115 w 132"/>
                <a:gd name="T23" fmla="*/ 24 h 106"/>
                <a:gd name="T24" fmla="*/ 98 w 132"/>
                <a:gd name="T25" fmla="*/ 0 h 106"/>
                <a:gd name="T26" fmla="*/ 98 w 132"/>
                <a:gd name="T27" fmla="*/ 0 h 106"/>
                <a:gd name="T28" fmla="*/ 89 w 132"/>
                <a:gd name="T29" fmla="*/ 0 h 106"/>
                <a:gd name="T30" fmla="*/ 83 w 132"/>
                <a:gd name="T31" fmla="*/ 0 h 106"/>
                <a:gd name="T32" fmla="*/ 72 w 132"/>
                <a:gd name="T33" fmla="*/ 7 h 106"/>
                <a:gd name="T34" fmla="*/ 72 w 132"/>
                <a:gd name="T35" fmla="*/ 7 h 106"/>
                <a:gd name="T36" fmla="*/ 65 w 132"/>
                <a:gd name="T37" fmla="*/ 17 h 106"/>
                <a:gd name="T38" fmla="*/ 48 w 132"/>
                <a:gd name="T39" fmla="*/ 24 h 106"/>
                <a:gd name="T40" fmla="*/ 33 w 132"/>
                <a:gd name="T41" fmla="*/ 24 h 106"/>
                <a:gd name="T42" fmla="*/ 33 w 132"/>
                <a:gd name="T43" fmla="*/ 24 h 106"/>
                <a:gd name="T44" fmla="*/ 9 w 132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06">
                  <a:moveTo>
                    <a:pt x="9" y="32"/>
                  </a:moveTo>
                  <a:lnTo>
                    <a:pt x="0" y="32"/>
                  </a:lnTo>
                  <a:lnTo>
                    <a:pt x="9" y="56"/>
                  </a:lnTo>
                  <a:lnTo>
                    <a:pt x="24" y="81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65" y="98"/>
                  </a:lnTo>
                  <a:lnTo>
                    <a:pt x="98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32" y="56"/>
                  </a:lnTo>
                  <a:lnTo>
                    <a:pt x="115" y="24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5" y="17"/>
                  </a:lnTo>
                  <a:lnTo>
                    <a:pt x="48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5" name="Freeform 103"/>
            <p:cNvSpPr>
              <a:spLocks/>
            </p:cNvSpPr>
            <p:nvPr/>
          </p:nvSpPr>
          <p:spPr bwMode="auto">
            <a:xfrm>
              <a:off x="4748" y="2354"/>
              <a:ext cx="48" cy="70"/>
            </a:xfrm>
            <a:custGeom>
              <a:avLst/>
              <a:gdLst>
                <a:gd name="T0" fmla="*/ 0 w 98"/>
                <a:gd name="T1" fmla="*/ 50 h 124"/>
                <a:gd name="T2" fmla="*/ 0 w 98"/>
                <a:gd name="T3" fmla="*/ 57 h 124"/>
                <a:gd name="T4" fmla="*/ 18 w 98"/>
                <a:gd name="T5" fmla="*/ 57 h 124"/>
                <a:gd name="T6" fmla="*/ 26 w 98"/>
                <a:gd name="T7" fmla="*/ 65 h 124"/>
                <a:gd name="T8" fmla="*/ 26 w 98"/>
                <a:gd name="T9" fmla="*/ 65 h 124"/>
                <a:gd name="T10" fmla="*/ 43 w 98"/>
                <a:gd name="T11" fmla="*/ 82 h 124"/>
                <a:gd name="T12" fmla="*/ 67 w 98"/>
                <a:gd name="T13" fmla="*/ 106 h 124"/>
                <a:gd name="T14" fmla="*/ 84 w 98"/>
                <a:gd name="T15" fmla="*/ 124 h 124"/>
                <a:gd name="T16" fmla="*/ 84 w 98"/>
                <a:gd name="T17" fmla="*/ 124 h 124"/>
                <a:gd name="T18" fmla="*/ 91 w 98"/>
                <a:gd name="T19" fmla="*/ 114 h 124"/>
                <a:gd name="T20" fmla="*/ 91 w 98"/>
                <a:gd name="T21" fmla="*/ 74 h 124"/>
                <a:gd name="T22" fmla="*/ 91 w 98"/>
                <a:gd name="T23" fmla="*/ 40 h 124"/>
                <a:gd name="T24" fmla="*/ 98 w 98"/>
                <a:gd name="T25" fmla="*/ 0 h 124"/>
                <a:gd name="T26" fmla="*/ 98 w 98"/>
                <a:gd name="T27" fmla="*/ 0 h 124"/>
                <a:gd name="T28" fmla="*/ 91 w 98"/>
                <a:gd name="T29" fmla="*/ 0 h 124"/>
                <a:gd name="T30" fmla="*/ 67 w 98"/>
                <a:gd name="T31" fmla="*/ 15 h 124"/>
                <a:gd name="T32" fmla="*/ 35 w 98"/>
                <a:gd name="T33" fmla="*/ 40 h 124"/>
                <a:gd name="T34" fmla="*/ 0 w 98"/>
                <a:gd name="T35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24">
                  <a:moveTo>
                    <a:pt x="0" y="50"/>
                  </a:moveTo>
                  <a:lnTo>
                    <a:pt x="0" y="57"/>
                  </a:lnTo>
                  <a:lnTo>
                    <a:pt x="18" y="57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82"/>
                  </a:lnTo>
                  <a:lnTo>
                    <a:pt x="67" y="106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91" y="114"/>
                  </a:lnTo>
                  <a:lnTo>
                    <a:pt x="91" y="74"/>
                  </a:lnTo>
                  <a:lnTo>
                    <a:pt x="91" y="4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67" y="15"/>
                  </a:lnTo>
                  <a:lnTo>
                    <a:pt x="35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6" name="Freeform 104"/>
            <p:cNvSpPr>
              <a:spLocks/>
            </p:cNvSpPr>
            <p:nvPr/>
          </p:nvSpPr>
          <p:spPr bwMode="auto">
            <a:xfrm>
              <a:off x="4785" y="1962"/>
              <a:ext cx="48" cy="55"/>
            </a:xfrm>
            <a:custGeom>
              <a:avLst/>
              <a:gdLst>
                <a:gd name="T0" fmla="*/ 0 w 98"/>
                <a:gd name="T1" fmla="*/ 32 h 98"/>
                <a:gd name="T2" fmla="*/ 0 w 98"/>
                <a:gd name="T3" fmla="*/ 41 h 98"/>
                <a:gd name="T4" fmla="*/ 0 w 98"/>
                <a:gd name="T5" fmla="*/ 56 h 98"/>
                <a:gd name="T6" fmla="*/ 0 w 98"/>
                <a:gd name="T7" fmla="*/ 73 h 98"/>
                <a:gd name="T8" fmla="*/ 0 w 98"/>
                <a:gd name="T9" fmla="*/ 73 h 98"/>
                <a:gd name="T10" fmla="*/ 18 w 98"/>
                <a:gd name="T11" fmla="*/ 91 h 98"/>
                <a:gd name="T12" fmla="*/ 24 w 98"/>
                <a:gd name="T13" fmla="*/ 98 h 98"/>
                <a:gd name="T14" fmla="*/ 42 w 98"/>
                <a:gd name="T15" fmla="*/ 98 h 98"/>
                <a:gd name="T16" fmla="*/ 42 w 98"/>
                <a:gd name="T17" fmla="*/ 98 h 98"/>
                <a:gd name="T18" fmla="*/ 59 w 98"/>
                <a:gd name="T19" fmla="*/ 98 h 98"/>
                <a:gd name="T20" fmla="*/ 74 w 98"/>
                <a:gd name="T21" fmla="*/ 91 h 98"/>
                <a:gd name="T22" fmla="*/ 91 w 98"/>
                <a:gd name="T23" fmla="*/ 73 h 98"/>
                <a:gd name="T24" fmla="*/ 91 w 98"/>
                <a:gd name="T25" fmla="*/ 73 h 98"/>
                <a:gd name="T26" fmla="*/ 91 w 98"/>
                <a:gd name="T27" fmla="*/ 66 h 98"/>
                <a:gd name="T28" fmla="*/ 98 w 98"/>
                <a:gd name="T29" fmla="*/ 41 h 98"/>
                <a:gd name="T30" fmla="*/ 91 w 98"/>
                <a:gd name="T31" fmla="*/ 24 h 98"/>
                <a:gd name="T32" fmla="*/ 91 w 98"/>
                <a:gd name="T33" fmla="*/ 24 h 98"/>
                <a:gd name="T34" fmla="*/ 83 w 98"/>
                <a:gd name="T35" fmla="*/ 17 h 98"/>
                <a:gd name="T36" fmla="*/ 66 w 98"/>
                <a:gd name="T37" fmla="*/ 7 h 98"/>
                <a:gd name="T38" fmla="*/ 50 w 98"/>
                <a:gd name="T39" fmla="*/ 0 h 98"/>
                <a:gd name="T40" fmla="*/ 50 w 98"/>
                <a:gd name="T41" fmla="*/ 0 h 98"/>
                <a:gd name="T42" fmla="*/ 35 w 98"/>
                <a:gd name="T43" fmla="*/ 7 h 98"/>
                <a:gd name="T44" fmla="*/ 18 w 98"/>
                <a:gd name="T45" fmla="*/ 17 h 98"/>
                <a:gd name="T46" fmla="*/ 0 w 98"/>
                <a:gd name="T47" fmla="*/ 3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0" y="32"/>
                  </a:moveTo>
                  <a:lnTo>
                    <a:pt x="0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8" y="91"/>
                  </a:lnTo>
                  <a:lnTo>
                    <a:pt x="2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9" y="98"/>
                  </a:lnTo>
                  <a:lnTo>
                    <a:pt x="74" y="9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66"/>
                  </a:lnTo>
                  <a:lnTo>
                    <a:pt x="98" y="41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3" y="17"/>
                  </a:lnTo>
                  <a:lnTo>
                    <a:pt x="66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5" y="7"/>
                  </a:lnTo>
                  <a:lnTo>
                    <a:pt x="18" y="1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7" name="Freeform 105"/>
            <p:cNvSpPr>
              <a:spLocks/>
            </p:cNvSpPr>
            <p:nvPr/>
          </p:nvSpPr>
          <p:spPr bwMode="auto">
            <a:xfrm>
              <a:off x="4286" y="2286"/>
              <a:ext cx="48" cy="55"/>
            </a:xfrm>
            <a:custGeom>
              <a:avLst/>
              <a:gdLst>
                <a:gd name="T0" fmla="*/ 10 w 98"/>
                <a:gd name="T1" fmla="*/ 15 h 98"/>
                <a:gd name="T2" fmla="*/ 0 w 98"/>
                <a:gd name="T3" fmla="*/ 32 h 98"/>
                <a:gd name="T4" fmla="*/ 0 w 98"/>
                <a:gd name="T5" fmla="*/ 49 h 98"/>
                <a:gd name="T6" fmla="*/ 0 w 98"/>
                <a:gd name="T7" fmla="*/ 73 h 98"/>
                <a:gd name="T8" fmla="*/ 0 w 98"/>
                <a:gd name="T9" fmla="*/ 73 h 98"/>
                <a:gd name="T10" fmla="*/ 10 w 98"/>
                <a:gd name="T11" fmla="*/ 81 h 98"/>
                <a:gd name="T12" fmla="*/ 25 w 98"/>
                <a:gd name="T13" fmla="*/ 98 h 98"/>
                <a:gd name="T14" fmla="*/ 42 w 98"/>
                <a:gd name="T15" fmla="*/ 98 h 98"/>
                <a:gd name="T16" fmla="*/ 42 w 98"/>
                <a:gd name="T17" fmla="*/ 98 h 98"/>
                <a:gd name="T18" fmla="*/ 59 w 98"/>
                <a:gd name="T19" fmla="*/ 98 h 98"/>
                <a:gd name="T20" fmla="*/ 66 w 98"/>
                <a:gd name="T21" fmla="*/ 98 h 98"/>
                <a:gd name="T22" fmla="*/ 83 w 98"/>
                <a:gd name="T23" fmla="*/ 89 h 98"/>
                <a:gd name="T24" fmla="*/ 83 w 98"/>
                <a:gd name="T25" fmla="*/ 89 h 98"/>
                <a:gd name="T26" fmla="*/ 90 w 98"/>
                <a:gd name="T27" fmla="*/ 73 h 98"/>
                <a:gd name="T28" fmla="*/ 98 w 98"/>
                <a:gd name="T29" fmla="*/ 57 h 98"/>
                <a:gd name="T30" fmla="*/ 98 w 98"/>
                <a:gd name="T31" fmla="*/ 32 h 98"/>
                <a:gd name="T32" fmla="*/ 98 w 98"/>
                <a:gd name="T33" fmla="*/ 32 h 98"/>
                <a:gd name="T34" fmla="*/ 90 w 98"/>
                <a:gd name="T35" fmla="*/ 25 h 98"/>
                <a:gd name="T36" fmla="*/ 73 w 98"/>
                <a:gd name="T37" fmla="*/ 7 h 98"/>
                <a:gd name="T38" fmla="*/ 59 w 98"/>
                <a:gd name="T39" fmla="*/ 0 h 98"/>
                <a:gd name="T40" fmla="*/ 59 w 98"/>
                <a:gd name="T41" fmla="*/ 0 h 98"/>
                <a:gd name="T42" fmla="*/ 42 w 98"/>
                <a:gd name="T43" fmla="*/ 7 h 98"/>
                <a:gd name="T44" fmla="*/ 25 w 98"/>
                <a:gd name="T45" fmla="*/ 7 h 98"/>
                <a:gd name="T46" fmla="*/ 10 w 98"/>
                <a:gd name="T47" fmla="*/ 1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10" y="15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0" y="81"/>
                  </a:lnTo>
                  <a:lnTo>
                    <a:pt x="25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9" y="98"/>
                  </a:lnTo>
                  <a:lnTo>
                    <a:pt x="66" y="98"/>
                  </a:lnTo>
                  <a:lnTo>
                    <a:pt x="83" y="89"/>
                  </a:lnTo>
                  <a:lnTo>
                    <a:pt x="83" y="89"/>
                  </a:lnTo>
                  <a:lnTo>
                    <a:pt x="90" y="73"/>
                  </a:lnTo>
                  <a:lnTo>
                    <a:pt x="98" y="5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0" y="25"/>
                  </a:lnTo>
                  <a:lnTo>
                    <a:pt x="73" y="7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7"/>
                  </a:lnTo>
                  <a:lnTo>
                    <a:pt x="25" y="7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8" name="Freeform 106"/>
            <p:cNvSpPr>
              <a:spLocks/>
            </p:cNvSpPr>
            <p:nvPr/>
          </p:nvSpPr>
          <p:spPr bwMode="auto">
            <a:xfrm>
              <a:off x="4290" y="2294"/>
              <a:ext cx="40" cy="42"/>
            </a:xfrm>
            <a:custGeom>
              <a:avLst/>
              <a:gdLst>
                <a:gd name="T0" fmla="*/ 0 w 80"/>
                <a:gd name="T1" fmla="*/ 25 h 74"/>
                <a:gd name="T2" fmla="*/ 0 w 80"/>
                <a:gd name="T3" fmla="*/ 42 h 74"/>
                <a:gd name="T4" fmla="*/ 8 w 80"/>
                <a:gd name="T5" fmla="*/ 58 h 74"/>
                <a:gd name="T6" fmla="*/ 25 w 80"/>
                <a:gd name="T7" fmla="*/ 74 h 74"/>
                <a:gd name="T8" fmla="*/ 25 w 80"/>
                <a:gd name="T9" fmla="*/ 74 h 74"/>
                <a:gd name="T10" fmla="*/ 40 w 80"/>
                <a:gd name="T11" fmla="*/ 74 h 74"/>
                <a:gd name="T12" fmla="*/ 56 w 80"/>
                <a:gd name="T13" fmla="*/ 74 h 74"/>
                <a:gd name="T14" fmla="*/ 63 w 80"/>
                <a:gd name="T15" fmla="*/ 66 h 74"/>
                <a:gd name="T16" fmla="*/ 63 w 80"/>
                <a:gd name="T17" fmla="*/ 66 h 74"/>
                <a:gd name="T18" fmla="*/ 73 w 80"/>
                <a:gd name="T19" fmla="*/ 49 h 74"/>
                <a:gd name="T20" fmla="*/ 80 w 80"/>
                <a:gd name="T21" fmla="*/ 34 h 74"/>
                <a:gd name="T22" fmla="*/ 73 w 80"/>
                <a:gd name="T23" fmla="*/ 17 h 74"/>
                <a:gd name="T24" fmla="*/ 73 w 80"/>
                <a:gd name="T25" fmla="*/ 17 h 74"/>
                <a:gd name="T26" fmla="*/ 63 w 80"/>
                <a:gd name="T27" fmla="*/ 10 h 74"/>
                <a:gd name="T28" fmla="*/ 56 w 80"/>
                <a:gd name="T29" fmla="*/ 0 h 74"/>
                <a:gd name="T30" fmla="*/ 40 w 80"/>
                <a:gd name="T31" fmla="*/ 0 h 74"/>
                <a:gd name="T32" fmla="*/ 40 w 80"/>
                <a:gd name="T33" fmla="*/ 0 h 74"/>
                <a:gd name="T34" fmla="*/ 25 w 80"/>
                <a:gd name="T35" fmla="*/ 0 h 74"/>
                <a:gd name="T36" fmla="*/ 8 w 80"/>
                <a:gd name="T37" fmla="*/ 10 h 74"/>
                <a:gd name="T38" fmla="*/ 0 w 80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4">
                  <a:moveTo>
                    <a:pt x="0" y="25"/>
                  </a:moveTo>
                  <a:lnTo>
                    <a:pt x="0" y="42"/>
                  </a:lnTo>
                  <a:lnTo>
                    <a:pt x="8" y="58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40" y="74"/>
                  </a:lnTo>
                  <a:lnTo>
                    <a:pt x="56" y="7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73" y="49"/>
                  </a:lnTo>
                  <a:lnTo>
                    <a:pt x="80" y="34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3" y="1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8" y="1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19" name="Freeform 107"/>
            <p:cNvSpPr>
              <a:spLocks/>
            </p:cNvSpPr>
            <p:nvPr/>
          </p:nvSpPr>
          <p:spPr bwMode="auto">
            <a:xfrm>
              <a:off x="4785" y="2022"/>
              <a:ext cx="45" cy="55"/>
            </a:xfrm>
            <a:custGeom>
              <a:avLst/>
              <a:gdLst>
                <a:gd name="T0" fmla="*/ 24 w 91"/>
                <a:gd name="T1" fmla="*/ 9 h 98"/>
                <a:gd name="T2" fmla="*/ 18 w 91"/>
                <a:gd name="T3" fmla="*/ 9 h 98"/>
                <a:gd name="T4" fmla="*/ 10 w 91"/>
                <a:gd name="T5" fmla="*/ 9 h 98"/>
                <a:gd name="T6" fmla="*/ 0 w 91"/>
                <a:gd name="T7" fmla="*/ 9 h 98"/>
                <a:gd name="T8" fmla="*/ 0 w 91"/>
                <a:gd name="T9" fmla="*/ 9 h 98"/>
                <a:gd name="T10" fmla="*/ 24 w 91"/>
                <a:gd name="T11" fmla="*/ 41 h 98"/>
                <a:gd name="T12" fmla="*/ 42 w 91"/>
                <a:gd name="T13" fmla="*/ 66 h 98"/>
                <a:gd name="T14" fmla="*/ 50 w 91"/>
                <a:gd name="T15" fmla="*/ 98 h 98"/>
                <a:gd name="T16" fmla="*/ 50 w 91"/>
                <a:gd name="T17" fmla="*/ 98 h 98"/>
                <a:gd name="T18" fmla="*/ 59 w 91"/>
                <a:gd name="T19" fmla="*/ 98 h 98"/>
                <a:gd name="T20" fmla="*/ 74 w 91"/>
                <a:gd name="T21" fmla="*/ 66 h 98"/>
                <a:gd name="T22" fmla="*/ 91 w 91"/>
                <a:gd name="T23" fmla="*/ 33 h 98"/>
                <a:gd name="T24" fmla="*/ 91 w 91"/>
                <a:gd name="T25" fmla="*/ 0 h 98"/>
                <a:gd name="T26" fmla="*/ 91 w 91"/>
                <a:gd name="T27" fmla="*/ 0 h 98"/>
                <a:gd name="T28" fmla="*/ 66 w 91"/>
                <a:gd name="T29" fmla="*/ 0 h 98"/>
                <a:gd name="T30" fmla="*/ 50 w 91"/>
                <a:gd name="T31" fmla="*/ 9 h 98"/>
                <a:gd name="T32" fmla="*/ 24 w 91"/>
                <a:gd name="T3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24" y="9"/>
                  </a:moveTo>
                  <a:lnTo>
                    <a:pt x="18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4" y="41"/>
                  </a:lnTo>
                  <a:lnTo>
                    <a:pt x="42" y="6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9" y="98"/>
                  </a:lnTo>
                  <a:lnTo>
                    <a:pt x="74" y="66"/>
                  </a:lnTo>
                  <a:lnTo>
                    <a:pt x="91" y="3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6" y="0"/>
                  </a:lnTo>
                  <a:lnTo>
                    <a:pt x="50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0" name="Freeform 108"/>
            <p:cNvSpPr>
              <a:spLocks/>
            </p:cNvSpPr>
            <p:nvPr/>
          </p:nvSpPr>
          <p:spPr bwMode="auto">
            <a:xfrm>
              <a:off x="4797" y="2027"/>
              <a:ext cx="29" cy="42"/>
            </a:xfrm>
            <a:custGeom>
              <a:avLst/>
              <a:gdLst>
                <a:gd name="T0" fmla="*/ 0 w 59"/>
                <a:gd name="T1" fmla="*/ 8 h 75"/>
                <a:gd name="T2" fmla="*/ 11 w 59"/>
                <a:gd name="T3" fmla="*/ 32 h 75"/>
                <a:gd name="T4" fmla="*/ 26 w 59"/>
                <a:gd name="T5" fmla="*/ 49 h 75"/>
                <a:gd name="T6" fmla="*/ 35 w 59"/>
                <a:gd name="T7" fmla="*/ 75 h 75"/>
                <a:gd name="T8" fmla="*/ 35 w 59"/>
                <a:gd name="T9" fmla="*/ 75 h 75"/>
                <a:gd name="T10" fmla="*/ 35 w 59"/>
                <a:gd name="T11" fmla="*/ 75 h 75"/>
                <a:gd name="T12" fmla="*/ 50 w 59"/>
                <a:gd name="T13" fmla="*/ 49 h 75"/>
                <a:gd name="T14" fmla="*/ 59 w 59"/>
                <a:gd name="T15" fmla="*/ 24 h 75"/>
                <a:gd name="T16" fmla="*/ 59 w 59"/>
                <a:gd name="T17" fmla="*/ 0 h 75"/>
                <a:gd name="T18" fmla="*/ 59 w 59"/>
                <a:gd name="T19" fmla="*/ 0 h 75"/>
                <a:gd name="T20" fmla="*/ 35 w 59"/>
                <a:gd name="T21" fmla="*/ 0 h 75"/>
                <a:gd name="T22" fmla="*/ 18 w 59"/>
                <a:gd name="T23" fmla="*/ 8 h 75"/>
                <a:gd name="T24" fmla="*/ 0 w 59"/>
                <a:gd name="T2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5">
                  <a:moveTo>
                    <a:pt x="0" y="8"/>
                  </a:moveTo>
                  <a:lnTo>
                    <a:pt x="11" y="32"/>
                  </a:lnTo>
                  <a:lnTo>
                    <a:pt x="26" y="49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50" y="49"/>
                  </a:lnTo>
                  <a:lnTo>
                    <a:pt x="59" y="24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1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1" name="Freeform 109"/>
            <p:cNvSpPr>
              <a:spLocks/>
            </p:cNvSpPr>
            <p:nvPr/>
          </p:nvSpPr>
          <p:spPr bwMode="auto">
            <a:xfrm>
              <a:off x="4875" y="2090"/>
              <a:ext cx="39" cy="52"/>
            </a:xfrm>
            <a:custGeom>
              <a:avLst/>
              <a:gdLst>
                <a:gd name="T0" fmla="*/ 0 w 81"/>
                <a:gd name="T1" fmla="*/ 25 h 91"/>
                <a:gd name="T2" fmla="*/ 7 w 81"/>
                <a:gd name="T3" fmla="*/ 42 h 91"/>
                <a:gd name="T4" fmla="*/ 25 w 81"/>
                <a:gd name="T5" fmla="*/ 67 h 91"/>
                <a:gd name="T6" fmla="*/ 33 w 81"/>
                <a:gd name="T7" fmla="*/ 91 h 91"/>
                <a:gd name="T8" fmla="*/ 33 w 81"/>
                <a:gd name="T9" fmla="*/ 91 h 91"/>
                <a:gd name="T10" fmla="*/ 40 w 81"/>
                <a:gd name="T11" fmla="*/ 91 h 91"/>
                <a:gd name="T12" fmla="*/ 57 w 81"/>
                <a:gd name="T13" fmla="*/ 60 h 91"/>
                <a:gd name="T14" fmla="*/ 65 w 81"/>
                <a:gd name="T15" fmla="*/ 34 h 91"/>
                <a:gd name="T16" fmla="*/ 81 w 81"/>
                <a:gd name="T17" fmla="*/ 0 h 91"/>
                <a:gd name="T18" fmla="*/ 81 w 81"/>
                <a:gd name="T19" fmla="*/ 0 h 91"/>
                <a:gd name="T20" fmla="*/ 0 w 81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91">
                  <a:moveTo>
                    <a:pt x="0" y="25"/>
                  </a:moveTo>
                  <a:lnTo>
                    <a:pt x="7" y="42"/>
                  </a:lnTo>
                  <a:lnTo>
                    <a:pt x="25" y="67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40" y="91"/>
                  </a:lnTo>
                  <a:lnTo>
                    <a:pt x="57" y="60"/>
                  </a:lnTo>
                  <a:lnTo>
                    <a:pt x="65" y="34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2" name="Freeform 110"/>
            <p:cNvSpPr>
              <a:spLocks/>
            </p:cNvSpPr>
            <p:nvPr/>
          </p:nvSpPr>
          <p:spPr bwMode="auto">
            <a:xfrm>
              <a:off x="4883" y="2097"/>
              <a:ext cx="23" cy="37"/>
            </a:xfrm>
            <a:custGeom>
              <a:avLst/>
              <a:gdLst>
                <a:gd name="T0" fmla="*/ 25 w 50"/>
                <a:gd name="T1" fmla="*/ 67 h 67"/>
                <a:gd name="T2" fmla="*/ 35 w 50"/>
                <a:gd name="T3" fmla="*/ 40 h 67"/>
                <a:gd name="T4" fmla="*/ 42 w 50"/>
                <a:gd name="T5" fmla="*/ 24 h 67"/>
                <a:gd name="T6" fmla="*/ 50 w 50"/>
                <a:gd name="T7" fmla="*/ 0 h 67"/>
                <a:gd name="T8" fmla="*/ 50 w 50"/>
                <a:gd name="T9" fmla="*/ 0 h 67"/>
                <a:gd name="T10" fmla="*/ 0 w 50"/>
                <a:gd name="T11" fmla="*/ 15 h 67"/>
                <a:gd name="T12" fmla="*/ 25 w 50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7">
                  <a:moveTo>
                    <a:pt x="25" y="67"/>
                  </a:moveTo>
                  <a:lnTo>
                    <a:pt x="35" y="40"/>
                  </a:lnTo>
                  <a:lnTo>
                    <a:pt x="42" y="2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15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3" name="Freeform 111"/>
            <p:cNvSpPr>
              <a:spLocks/>
            </p:cNvSpPr>
            <p:nvPr/>
          </p:nvSpPr>
          <p:spPr bwMode="auto">
            <a:xfrm>
              <a:off x="4744" y="2097"/>
              <a:ext cx="58" cy="68"/>
            </a:xfrm>
            <a:custGeom>
              <a:avLst/>
              <a:gdLst>
                <a:gd name="T0" fmla="*/ 33 w 117"/>
                <a:gd name="T1" fmla="*/ 15 h 123"/>
                <a:gd name="T2" fmla="*/ 0 w 117"/>
                <a:gd name="T3" fmla="*/ 67 h 123"/>
                <a:gd name="T4" fmla="*/ 26 w 117"/>
                <a:gd name="T5" fmla="*/ 81 h 123"/>
                <a:gd name="T6" fmla="*/ 43 w 117"/>
                <a:gd name="T7" fmla="*/ 106 h 123"/>
                <a:gd name="T8" fmla="*/ 58 w 117"/>
                <a:gd name="T9" fmla="*/ 123 h 123"/>
                <a:gd name="T10" fmla="*/ 58 w 117"/>
                <a:gd name="T11" fmla="*/ 123 h 123"/>
                <a:gd name="T12" fmla="*/ 82 w 117"/>
                <a:gd name="T13" fmla="*/ 115 h 123"/>
                <a:gd name="T14" fmla="*/ 100 w 117"/>
                <a:gd name="T15" fmla="*/ 98 h 123"/>
                <a:gd name="T16" fmla="*/ 117 w 117"/>
                <a:gd name="T17" fmla="*/ 74 h 123"/>
                <a:gd name="T18" fmla="*/ 117 w 117"/>
                <a:gd name="T19" fmla="*/ 74 h 123"/>
                <a:gd name="T20" fmla="*/ 100 w 117"/>
                <a:gd name="T21" fmla="*/ 50 h 123"/>
                <a:gd name="T22" fmla="*/ 67 w 117"/>
                <a:gd name="T23" fmla="*/ 24 h 123"/>
                <a:gd name="T24" fmla="*/ 43 w 117"/>
                <a:gd name="T25" fmla="*/ 0 h 123"/>
                <a:gd name="T26" fmla="*/ 43 w 117"/>
                <a:gd name="T27" fmla="*/ 0 h 123"/>
                <a:gd name="T28" fmla="*/ 33 w 117"/>
                <a:gd name="T2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23">
                  <a:moveTo>
                    <a:pt x="33" y="15"/>
                  </a:moveTo>
                  <a:lnTo>
                    <a:pt x="0" y="67"/>
                  </a:lnTo>
                  <a:lnTo>
                    <a:pt x="26" y="81"/>
                  </a:lnTo>
                  <a:lnTo>
                    <a:pt x="43" y="106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82" y="115"/>
                  </a:lnTo>
                  <a:lnTo>
                    <a:pt x="100" y="98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00" y="50"/>
                  </a:lnTo>
                  <a:lnTo>
                    <a:pt x="67" y="2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4" name="Freeform 112"/>
            <p:cNvSpPr>
              <a:spLocks/>
            </p:cNvSpPr>
            <p:nvPr/>
          </p:nvSpPr>
          <p:spPr bwMode="auto">
            <a:xfrm>
              <a:off x="4501" y="1745"/>
              <a:ext cx="65" cy="69"/>
            </a:xfrm>
            <a:custGeom>
              <a:avLst/>
              <a:gdLst>
                <a:gd name="T0" fmla="*/ 0 w 131"/>
                <a:gd name="T1" fmla="*/ 67 h 123"/>
                <a:gd name="T2" fmla="*/ 25 w 131"/>
                <a:gd name="T3" fmla="*/ 82 h 123"/>
                <a:gd name="T4" fmla="*/ 42 w 131"/>
                <a:gd name="T5" fmla="*/ 106 h 123"/>
                <a:gd name="T6" fmla="*/ 66 w 131"/>
                <a:gd name="T7" fmla="*/ 123 h 123"/>
                <a:gd name="T8" fmla="*/ 66 w 131"/>
                <a:gd name="T9" fmla="*/ 123 h 123"/>
                <a:gd name="T10" fmla="*/ 81 w 131"/>
                <a:gd name="T11" fmla="*/ 106 h 123"/>
                <a:gd name="T12" fmla="*/ 106 w 131"/>
                <a:gd name="T13" fmla="*/ 91 h 123"/>
                <a:gd name="T14" fmla="*/ 131 w 131"/>
                <a:gd name="T15" fmla="*/ 74 h 123"/>
                <a:gd name="T16" fmla="*/ 131 w 131"/>
                <a:gd name="T17" fmla="*/ 74 h 123"/>
                <a:gd name="T18" fmla="*/ 116 w 131"/>
                <a:gd name="T19" fmla="*/ 49 h 123"/>
                <a:gd name="T20" fmla="*/ 99 w 131"/>
                <a:gd name="T21" fmla="*/ 24 h 123"/>
                <a:gd name="T22" fmla="*/ 91 w 131"/>
                <a:gd name="T23" fmla="*/ 0 h 123"/>
                <a:gd name="T24" fmla="*/ 91 w 131"/>
                <a:gd name="T25" fmla="*/ 0 h 123"/>
                <a:gd name="T26" fmla="*/ 57 w 131"/>
                <a:gd name="T27" fmla="*/ 17 h 123"/>
                <a:gd name="T28" fmla="*/ 25 w 131"/>
                <a:gd name="T29" fmla="*/ 32 h 123"/>
                <a:gd name="T30" fmla="*/ 0 w 131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23">
                  <a:moveTo>
                    <a:pt x="0" y="67"/>
                  </a:moveTo>
                  <a:lnTo>
                    <a:pt x="25" y="82"/>
                  </a:lnTo>
                  <a:lnTo>
                    <a:pt x="42" y="106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81" y="106"/>
                  </a:lnTo>
                  <a:lnTo>
                    <a:pt x="106" y="91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16" y="4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17"/>
                  </a:lnTo>
                  <a:lnTo>
                    <a:pt x="25" y="3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5" name="Freeform 113"/>
            <p:cNvSpPr>
              <a:spLocks/>
            </p:cNvSpPr>
            <p:nvPr/>
          </p:nvSpPr>
          <p:spPr bwMode="auto">
            <a:xfrm>
              <a:off x="4712" y="2152"/>
              <a:ext cx="61" cy="55"/>
            </a:xfrm>
            <a:custGeom>
              <a:avLst/>
              <a:gdLst>
                <a:gd name="T0" fmla="*/ 0 w 123"/>
                <a:gd name="T1" fmla="*/ 32 h 99"/>
                <a:gd name="T2" fmla="*/ 17 w 123"/>
                <a:gd name="T3" fmla="*/ 50 h 99"/>
                <a:gd name="T4" fmla="*/ 34 w 123"/>
                <a:gd name="T5" fmla="*/ 75 h 99"/>
                <a:gd name="T6" fmla="*/ 48 w 123"/>
                <a:gd name="T7" fmla="*/ 99 h 99"/>
                <a:gd name="T8" fmla="*/ 48 w 123"/>
                <a:gd name="T9" fmla="*/ 99 h 99"/>
                <a:gd name="T10" fmla="*/ 74 w 123"/>
                <a:gd name="T11" fmla="*/ 99 h 99"/>
                <a:gd name="T12" fmla="*/ 98 w 123"/>
                <a:gd name="T13" fmla="*/ 91 h 99"/>
                <a:gd name="T14" fmla="*/ 123 w 123"/>
                <a:gd name="T15" fmla="*/ 82 h 99"/>
                <a:gd name="T16" fmla="*/ 123 w 123"/>
                <a:gd name="T17" fmla="*/ 82 h 99"/>
                <a:gd name="T18" fmla="*/ 108 w 123"/>
                <a:gd name="T19" fmla="*/ 58 h 99"/>
                <a:gd name="T20" fmla="*/ 98 w 123"/>
                <a:gd name="T21" fmla="*/ 32 h 99"/>
                <a:gd name="T22" fmla="*/ 91 w 123"/>
                <a:gd name="T23" fmla="*/ 0 h 99"/>
                <a:gd name="T24" fmla="*/ 91 w 123"/>
                <a:gd name="T25" fmla="*/ 0 h 99"/>
                <a:gd name="T26" fmla="*/ 59 w 123"/>
                <a:gd name="T27" fmla="*/ 17 h 99"/>
                <a:gd name="T28" fmla="*/ 34 w 123"/>
                <a:gd name="T29" fmla="*/ 25 h 99"/>
                <a:gd name="T30" fmla="*/ 0 w 123"/>
                <a:gd name="T3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99">
                  <a:moveTo>
                    <a:pt x="0" y="32"/>
                  </a:moveTo>
                  <a:lnTo>
                    <a:pt x="17" y="50"/>
                  </a:lnTo>
                  <a:lnTo>
                    <a:pt x="34" y="75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74" y="99"/>
                  </a:lnTo>
                  <a:lnTo>
                    <a:pt x="98" y="91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08" y="58"/>
                  </a:lnTo>
                  <a:lnTo>
                    <a:pt x="98" y="3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9" y="17"/>
                  </a:lnTo>
                  <a:lnTo>
                    <a:pt x="34" y="2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6" name="Freeform 114"/>
            <p:cNvSpPr>
              <a:spLocks/>
            </p:cNvSpPr>
            <p:nvPr/>
          </p:nvSpPr>
          <p:spPr bwMode="auto">
            <a:xfrm>
              <a:off x="4721" y="2161"/>
              <a:ext cx="45" cy="41"/>
            </a:xfrm>
            <a:custGeom>
              <a:avLst/>
              <a:gdLst>
                <a:gd name="T0" fmla="*/ 42 w 91"/>
                <a:gd name="T1" fmla="*/ 74 h 74"/>
                <a:gd name="T2" fmla="*/ 57 w 91"/>
                <a:gd name="T3" fmla="*/ 74 h 74"/>
                <a:gd name="T4" fmla="*/ 74 w 91"/>
                <a:gd name="T5" fmla="*/ 65 h 74"/>
                <a:gd name="T6" fmla="*/ 91 w 91"/>
                <a:gd name="T7" fmla="*/ 58 h 74"/>
                <a:gd name="T8" fmla="*/ 91 w 91"/>
                <a:gd name="T9" fmla="*/ 58 h 74"/>
                <a:gd name="T10" fmla="*/ 81 w 91"/>
                <a:gd name="T11" fmla="*/ 41 h 74"/>
                <a:gd name="T12" fmla="*/ 74 w 91"/>
                <a:gd name="T13" fmla="*/ 15 h 74"/>
                <a:gd name="T14" fmla="*/ 66 w 91"/>
                <a:gd name="T15" fmla="*/ 0 h 74"/>
                <a:gd name="T16" fmla="*/ 66 w 91"/>
                <a:gd name="T17" fmla="*/ 0 h 74"/>
                <a:gd name="T18" fmla="*/ 0 w 91"/>
                <a:gd name="T19" fmla="*/ 15 h 74"/>
                <a:gd name="T20" fmla="*/ 42 w 9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42" y="74"/>
                  </a:moveTo>
                  <a:lnTo>
                    <a:pt x="57" y="74"/>
                  </a:lnTo>
                  <a:lnTo>
                    <a:pt x="74" y="65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1" y="41"/>
                  </a:lnTo>
                  <a:lnTo>
                    <a:pt x="74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5"/>
                  </a:lnTo>
                  <a:lnTo>
                    <a:pt x="42" y="7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7" name="Freeform 115"/>
            <p:cNvSpPr>
              <a:spLocks/>
            </p:cNvSpPr>
            <p:nvPr/>
          </p:nvSpPr>
          <p:spPr bwMode="auto">
            <a:xfrm>
              <a:off x="4854" y="2197"/>
              <a:ext cx="60" cy="61"/>
            </a:xfrm>
            <a:custGeom>
              <a:avLst/>
              <a:gdLst>
                <a:gd name="T0" fmla="*/ 0 w 122"/>
                <a:gd name="T1" fmla="*/ 59 h 108"/>
                <a:gd name="T2" fmla="*/ 17 w 122"/>
                <a:gd name="T3" fmla="*/ 83 h 108"/>
                <a:gd name="T4" fmla="*/ 31 w 122"/>
                <a:gd name="T5" fmla="*/ 91 h 108"/>
                <a:gd name="T6" fmla="*/ 56 w 122"/>
                <a:gd name="T7" fmla="*/ 108 h 108"/>
                <a:gd name="T8" fmla="*/ 56 w 122"/>
                <a:gd name="T9" fmla="*/ 108 h 108"/>
                <a:gd name="T10" fmla="*/ 74 w 122"/>
                <a:gd name="T11" fmla="*/ 91 h 108"/>
                <a:gd name="T12" fmla="*/ 98 w 122"/>
                <a:gd name="T13" fmla="*/ 74 h 108"/>
                <a:gd name="T14" fmla="*/ 122 w 122"/>
                <a:gd name="T15" fmla="*/ 59 h 108"/>
                <a:gd name="T16" fmla="*/ 122 w 122"/>
                <a:gd name="T17" fmla="*/ 59 h 108"/>
                <a:gd name="T18" fmla="*/ 122 w 122"/>
                <a:gd name="T19" fmla="*/ 49 h 108"/>
                <a:gd name="T20" fmla="*/ 106 w 122"/>
                <a:gd name="T21" fmla="*/ 41 h 108"/>
                <a:gd name="T22" fmla="*/ 81 w 122"/>
                <a:gd name="T23" fmla="*/ 24 h 108"/>
                <a:gd name="T24" fmla="*/ 66 w 122"/>
                <a:gd name="T25" fmla="*/ 0 h 108"/>
                <a:gd name="T26" fmla="*/ 66 w 122"/>
                <a:gd name="T27" fmla="*/ 0 h 108"/>
                <a:gd name="T28" fmla="*/ 0 w 122"/>
                <a:gd name="T29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08">
                  <a:moveTo>
                    <a:pt x="0" y="59"/>
                  </a:moveTo>
                  <a:lnTo>
                    <a:pt x="17" y="83"/>
                  </a:lnTo>
                  <a:lnTo>
                    <a:pt x="31" y="91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74" y="91"/>
                  </a:lnTo>
                  <a:lnTo>
                    <a:pt x="98" y="74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49"/>
                  </a:lnTo>
                  <a:lnTo>
                    <a:pt x="106" y="41"/>
                  </a:lnTo>
                  <a:lnTo>
                    <a:pt x="81" y="2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8" name="Freeform 116"/>
            <p:cNvSpPr>
              <a:spLocks/>
            </p:cNvSpPr>
            <p:nvPr/>
          </p:nvSpPr>
          <p:spPr bwMode="auto">
            <a:xfrm>
              <a:off x="4482" y="1810"/>
              <a:ext cx="48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50 h 99"/>
                <a:gd name="T6" fmla="*/ 10 w 99"/>
                <a:gd name="T7" fmla="*/ 65 h 99"/>
                <a:gd name="T8" fmla="*/ 10 w 99"/>
                <a:gd name="T9" fmla="*/ 65 h 99"/>
                <a:gd name="T10" fmla="*/ 17 w 99"/>
                <a:gd name="T11" fmla="*/ 82 h 99"/>
                <a:gd name="T12" fmla="*/ 35 w 99"/>
                <a:gd name="T13" fmla="*/ 8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89 h 99"/>
                <a:gd name="T20" fmla="*/ 91 w 99"/>
                <a:gd name="T21" fmla="*/ 82 h 99"/>
                <a:gd name="T22" fmla="*/ 99 w 99"/>
                <a:gd name="T23" fmla="*/ 65 h 99"/>
                <a:gd name="T24" fmla="*/ 99 w 99"/>
                <a:gd name="T25" fmla="*/ 65 h 99"/>
                <a:gd name="T26" fmla="*/ 99 w 99"/>
                <a:gd name="T27" fmla="*/ 58 h 99"/>
                <a:gd name="T28" fmla="*/ 99 w 99"/>
                <a:gd name="T29" fmla="*/ 40 h 99"/>
                <a:gd name="T30" fmla="*/ 99 w 99"/>
                <a:gd name="T31" fmla="*/ 25 h 99"/>
                <a:gd name="T32" fmla="*/ 99 w 99"/>
                <a:gd name="T33" fmla="*/ 25 h 99"/>
                <a:gd name="T34" fmla="*/ 84 w 99"/>
                <a:gd name="T35" fmla="*/ 15 h 99"/>
                <a:gd name="T36" fmla="*/ 74 w 99"/>
                <a:gd name="T37" fmla="*/ 8 h 99"/>
                <a:gd name="T38" fmla="*/ 59 w 99"/>
                <a:gd name="T39" fmla="*/ 0 h 99"/>
                <a:gd name="T40" fmla="*/ 59 w 99"/>
                <a:gd name="T41" fmla="*/ 0 h 99"/>
                <a:gd name="T42" fmla="*/ 42 w 99"/>
                <a:gd name="T43" fmla="*/ 0 h 99"/>
                <a:gd name="T44" fmla="*/ 24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7" y="82"/>
                  </a:lnTo>
                  <a:lnTo>
                    <a:pt x="35" y="8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89"/>
                  </a:lnTo>
                  <a:lnTo>
                    <a:pt x="91" y="82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58"/>
                  </a:lnTo>
                  <a:lnTo>
                    <a:pt x="99" y="40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84" y="15"/>
                  </a:lnTo>
                  <a:lnTo>
                    <a:pt x="74" y="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4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29" name="Freeform 117"/>
            <p:cNvSpPr>
              <a:spLocks/>
            </p:cNvSpPr>
            <p:nvPr/>
          </p:nvSpPr>
          <p:spPr bwMode="auto">
            <a:xfrm>
              <a:off x="4858" y="2207"/>
              <a:ext cx="53" cy="45"/>
            </a:xfrm>
            <a:custGeom>
              <a:avLst/>
              <a:gdLst>
                <a:gd name="T0" fmla="*/ 0 w 108"/>
                <a:gd name="T1" fmla="*/ 42 h 81"/>
                <a:gd name="T2" fmla="*/ 10 w 108"/>
                <a:gd name="T3" fmla="*/ 57 h 81"/>
                <a:gd name="T4" fmla="*/ 24 w 108"/>
                <a:gd name="T5" fmla="*/ 66 h 81"/>
                <a:gd name="T6" fmla="*/ 41 w 108"/>
                <a:gd name="T7" fmla="*/ 81 h 81"/>
                <a:gd name="T8" fmla="*/ 41 w 108"/>
                <a:gd name="T9" fmla="*/ 81 h 81"/>
                <a:gd name="T10" fmla="*/ 67 w 108"/>
                <a:gd name="T11" fmla="*/ 66 h 81"/>
                <a:gd name="T12" fmla="*/ 84 w 108"/>
                <a:gd name="T13" fmla="*/ 57 h 81"/>
                <a:gd name="T14" fmla="*/ 108 w 108"/>
                <a:gd name="T15" fmla="*/ 42 h 81"/>
                <a:gd name="T16" fmla="*/ 108 w 108"/>
                <a:gd name="T17" fmla="*/ 42 h 81"/>
                <a:gd name="T18" fmla="*/ 91 w 108"/>
                <a:gd name="T19" fmla="*/ 24 h 81"/>
                <a:gd name="T20" fmla="*/ 74 w 108"/>
                <a:gd name="T21" fmla="*/ 7 h 81"/>
                <a:gd name="T22" fmla="*/ 59 w 108"/>
                <a:gd name="T23" fmla="*/ 0 h 81"/>
                <a:gd name="T24" fmla="*/ 59 w 108"/>
                <a:gd name="T25" fmla="*/ 0 h 81"/>
                <a:gd name="T26" fmla="*/ 34 w 108"/>
                <a:gd name="T27" fmla="*/ 7 h 81"/>
                <a:gd name="T28" fmla="*/ 17 w 108"/>
                <a:gd name="T29" fmla="*/ 24 h 81"/>
                <a:gd name="T30" fmla="*/ 0 w 108"/>
                <a:gd name="T3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81">
                  <a:moveTo>
                    <a:pt x="0" y="42"/>
                  </a:moveTo>
                  <a:lnTo>
                    <a:pt x="10" y="57"/>
                  </a:lnTo>
                  <a:lnTo>
                    <a:pt x="24" y="66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67" y="66"/>
                  </a:lnTo>
                  <a:lnTo>
                    <a:pt x="84" y="57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91" y="24"/>
                  </a:lnTo>
                  <a:lnTo>
                    <a:pt x="74" y="7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4" y="7"/>
                  </a:lnTo>
                  <a:lnTo>
                    <a:pt x="17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0" name="Freeform 118"/>
            <p:cNvSpPr>
              <a:spLocks/>
            </p:cNvSpPr>
            <p:nvPr/>
          </p:nvSpPr>
          <p:spPr bwMode="auto">
            <a:xfrm>
              <a:off x="4489" y="1814"/>
              <a:ext cx="37" cy="42"/>
            </a:xfrm>
            <a:custGeom>
              <a:avLst/>
              <a:gdLst>
                <a:gd name="T0" fmla="*/ 0 w 74"/>
                <a:gd name="T1" fmla="*/ 24 h 74"/>
                <a:gd name="T2" fmla="*/ 0 w 74"/>
                <a:gd name="T3" fmla="*/ 42 h 74"/>
                <a:gd name="T4" fmla="*/ 0 w 74"/>
                <a:gd name="T5" fmla="*/ 57 h 74"/>
                <a:gd name="T6" fmla="*/ 7 w 74"/>
                <a:gd name="T7" fmla="*/ 66 h 74"/>
                <a:gd name="T8" fmla="*/ 7 w 74"/>
                <a:gd name="T9" fmla="*/ 66 h 74"/>
                <a:gd name="T10" fmla="*/ 25 w 74"/>
                <a:gd name="T11" fmla="*/ 74 h 74"/>
                <a:gd name="T12" fmla="*/ 42 w 74"/>
                <a:gd name="T13" fmla="*/ 74 h 74"/>
                <a:gd name="T14" fmla="*/ 57 w 74"/>
                <a:gd name="T15" fmla="*/ 74 h 74"/>
                <a:gd name="T16" fmla="*/ 57 w 74"/>
                <a:gd name="T17" fmla="*/ 74 h 74"/>
                <a:gd name="T18" fmla="*/ 67 w 74"/>
                <a:gd name="T19" fmla="*/ 66 h 74"/>
                <a:gd name="T20" fmla="*/ 74 w 74"/>
                <a:gd name="T21" fmla="*/ 57 h 74"/>
                <a:gd name="T22" fmla="*/ 74 w 74"/>
                <a:gd name="T23" fmla="*/ 42 h 74"/>
                <a:gd name="T24" fmla="*/ 74 w 74"/>
                <a:gd name="T25" fmla="*/ 42 h 74"/>
                <a:gd name="T26" fmla="*/ 74 w 74"/>
                <a:gd name="T27" fmla="*/ 24 h 74"/>
                <a:gd name="T28" fmla="*/ 57 w 74"/>
                <a:gd name="T29" fmla="*/ 7 h 74"/>
                <a:gd name="T30" fmla="*/ 42 w 74"/>
                <a:gd name="T31" fmla="*/ 0 h 74"/>
                <a:gd name="T32" fmla="*/ 42 w 74"/>
                <a:gd name="T33" fmla="*/ 0 h 74"/>
                <a:gd name="T34" fmla="*/ 25 w 74"/>
                <a:gd name="T35" fmla="*/ 7 h 74"/>
                <a:gd name="T36" fmla="*/ 7 w 74"/>
                <a:gd name="T37" fmla="*/ 7 h 74"/>
                <a:gd name="T38" fmla="*/ 0 w 74"/>
                <a:gd name="T39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0" y="24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5" y="74"/>
                  </a:lnTo>
                  <a:lnTo>
                    <a:pt x="42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7" y="66"/>
                  </a:lnTo>
                  <a:lnTo>
                    <a:pt x="74" y="57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24"/>
                  </a:lnTo>
                  <a:lnTo>
                    <a:pt x="57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5" y="7"/>
                  </a:lnTo>
                  <a:lnTo>
                    <a:pt x="7" y="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1" name="Freeform 119"/>
            <p:cNvSpPr>
              <a:spLocks/>
            </p:cNvSpPr>
            <p:nvPr/>
          </p:nvSpPr>
          <p:spPr bwMode="auto">
            <a:xfrm>
              <a:off x="4902" y="2252"/>
              <a:ext cx="53" cy="41"/>
            </a:xfrm>
            <a:custGeom>
              <a:avLst/>
              <a:gdLst>
                <a:gd name="T0" fmla="*/ 0 w 106"/>
                <a:gd name="T1" fmla="*/ 25 h 73"/>
                <a:gd name="T2" fmla="*/ 24 w 106"/>
                <a:gd name="T3" fmla="*/ 10 h 73"/>
                <a:gd name="T4" fmla="*/ 48 w 106"/>
                <a:gd name="T5" fmla="*/ 0 h 73"/>
                <a:gd name="T6" fmla="*/ 74 w 106"/>
                <a:gd name="T7" fmla="*/ 0 h 73"/>
                <a:gd name="T8" fmla="*/ 91 w 106"/>
                <a:gd name="T9" fmla="*/ 17 h 73"/>
                <a:gd name="T10" fmla="*/ 91 w 106"/>
                <a:gd name="T11" fmla="*/ 17 h 73"/>
                <a:gd name="T12" fmla="*/ 91 w 106"/>
                <a:gd name="T13" fmla="*/ 34 h 73"/>
                <a:gd name="T14" fmla="*/ 99 w 106"/>
                <a:gd name="T15" fmla="*/ 49 h 73"/>
                <a:gd name="T16" fmla="*/ 106 w 106"/>
                <a:gd name="T17" fmla="*/ 67 h 73"/>
                <a:gd name="T18" fmla="*/ 106 w 106"/>
                <a:gd name="T19" fmla="*/ 67 h 73"/>
                <a:gd name="T20" fmla="*/ 74 w 106"/>
                <a:gd name="T21" fmla="*/ 73 h 73"/>
                <a:gd name="T22" fmla="*/ 48 w 106"/>
                <a:gd name="T23" fmla="*/ 73 h 73"/>
                <a:gd name="T24" fmla="*/ 24 w 106"/>
                <a:gd name="T25" fmla="*/ 73 h 73"/>
                <a:gd name="T26" fmla="*/ 24 w 106"/>
                <a:gd name="T27" fmla="*/ 73 h 73"/>
                <a:gd name="T28" fmla="*/ 17 w 106"/>
                <a:gd name="T29" fmla="*/ 60 h 73"/>
                <a:gd name="T30" fmla="*/ 8 w 106"/>
                <a:gd name="T31" fmla="*/ 42 h 73"/>
                <a:gd name="T32" fmla="*/ 0 w 106"/>
                <a:gd name="T3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3">
                  <a:moveTo>
                    <a:pt x="0" y="25"/>
                  </a:moveTo>
                  <a:lnTo>
                    <a:pt x="24" y="1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34"/>
                  </a:lnTo>
                  <a:lnTo>
                    <a:pt x="99" y="49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74" y="73"/>
                  </a:lnTo>
                  <a:lnTo>
                    <a:pt x="48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7" y="60"/>
                  </a:lnTo>
                  <a:lnTo>
                    <a:pt x="8" y="4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2" name="Freeform 120"/>
            <p:cNvSpPr>
              <a:spLocks/>
            </p:cNvSpPr>
            <p:nvPr/>
          </p:nvSpPr>
          <p:spPr bwMode="auto">
            <a:xfrm>
              <a:off x="4894" y="2244"/>
              <a:ext cx="61" cy="55"/>
            </a:xfrm>
            <a:custGeom>
              <a:avLst/>
              <a:gdLst>
                <a:gd name="T0" fmla="*/ 10 w 123"/>
                <a:gd name="T1" fmla="*/ 49 h 99"/>
                <a:gd name="T2" fmla="*/ 17 w 123"/>
                <a:gd name="T3" fmla="*/ 64 h 99"/>
                <a:gd name="T4" fmla="*/ 34 w 123"/>
                <a:gd name="T5" fmla="*/ 82 h 99"/>
                <a:gd name="T6" fmla="*/ 34 w 123"/>
                <a:gd name="T7" fmla="*/ 99 h 99"/>
                <a:gd name="T8" fmla="*/ 34 w 123"/>
                <a:gd name="T9" fmla="*/ 99 h 99"/>
                <a:gd name="T10" fmla="*/ 65 w 123"/>
                <a:gd name="T11" fmla="*/ 99 h 99"/>
                <a:gd name="T12" fmla="*/ 99 w 123"/>
                <a:gd name="T13" fmla="*/ 88 h 99"/>
                <a:gd name="T14" fmla="*/ 123 w 123"/>
                <a:gd name="T15" fmla="*/ 82 h 99"/>
                <a:gd name="T16" fmla="*/ 123 w 123"/>
                <a:gd name="T17" fmla="*/ 82 h 99"/>
                <a:gd name="T18" fmla="*/ 116 w 123"/>
                <a:gd name="T19" fmla="*/ 57 h 99"/>
                <a:gd name="T20" fmla="*/ 108 w 123"/>
                <a:gd name="T21" fmla="*/ 32 h 99"/>
                <a:gd name="T22" fmla="*/ 99 w 123"/>
                <a:gd name="T23" fmla="*/ 0 h 99"/>
                <a:gd name="T24" fmla="*/ 99 w 123"/>
                <a:gd name="T25" fmla="*/ 0 h 99"/>
                <a:gd name="T26" fmla="*/ 73 w 123"/>
                <a:gd name="T27" fmla="*/ 8 h 99"/>
                <a:gd name="T28" fmla="*/ 58 w 123"/>
                <a:gd name="T29" fmla="*/ 15 h 99"/>
                <a:gd name="T30" fmla="*/ 41 w 123"/>
                <a:gd name="T31" fmla="*/ 25 h 99"/>
                <a:gd name="T32" fmla="*/ 41 w 123"/>
                <a:gd name="T33" fmla="*/ 25 h 99"/>
                <a:gd name="T34" fmla="*/ 0 w 123"/>
                <a:gd name="T35" fmla="*/ 32 h 99"/>
                <a:gd name="T36" fmla="*/ 10 w 123"/>
                <a:gd name="T3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9">
                  <a:moveTo>
                    <a:pt x="10" y="49"/>
                  </a:moveTo>
                  <a:lnTo>
                    <a:pt x="17" y="64"/>
                  </a:lnTo>
                  <a:lnTo>
                    <a:pt x="34" y="8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5" y="99"/>
                  </a:lnTo>
                  <a:lnTo>
                    <a:pt x="99" y="88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16" y="57"/>
                  </a:lnTo>
                  <a:lnTo>
                    <a:pt x="108" y="3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3" y="8"/>
                  </a:lnTo>
                  <a:lnTo>
                    <a:pt x="58" y="1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0" y="3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3" name="Freeform 121"/>
            <p:cNvSpPr>
              <a:spLocks/>
            </p:cNvSpPr>
            <p:nvPr/>
          </p:nvSpPr>
          <p:spPr bwMode="auto">
            <a:xfrm>
              <a:off x="4486" y="1989"/>
              <a:ext cx="44" cy="51"/>
            </a:xfrm>
            <a:custGeom>
              <a:avLst/>
              <a:gdLst>
                <a:gd name="T0" fmla="*/ 0 w 89"/>
                <a:gd name="T1" fmla="*/ 39 h 89"/>
                <a:gd name="T2" fmla="*/ 0 w 89"/>
                <a:gd name="T3" fmla="*/ 57 h 89"/>
                <a:gd name="T4" fmla="*/ 7 w 89"/>
                <a:gd name="T5" fmla="*/ 74 h 89"/>
                <a:gd name="T6" fmla="*/ 32 w 89"/>
                <a:gd name="T7" fmla="*/ 89 h 89"/>
                <a:gd name="T8" fmla="*/ 32 w 89"/>
                <a:gd name="T9" fmla="*/ 89 h 89"/>
                <a:gd name="T10" fmla="*/ 49 w 89"/>
                <a:gd name="T11" fmla="*/ 74 h 89"/>
                <a:gd name="T12" fmla="*/ 64 w 89"/>
                <a:gd name="T13" fmla="*/ 57 h 89"/>
                <a:gd name="T14" fmla="*/ 89 w 89"/>
                <a:gd name="T15" fmla="*/ 50 h 89"/>
                <a:gd name="T16" fmla="*/ 89 w 89"/>
                <a:gd name="T17" fmla="*/ 50 h 89"/>
                <a:gd name="T18" fmla="*/ 57 w 89"/>
                <a:gd name="T19" fmla="*/ 0 h 89"/>
                <a:gd name="T20" fmla="*/ 32 w 89"/>
                <a:gd name="T21" fmla="*/ 7 h 89"/>
                <a:gd name="T22" fmla="*/ 14 w 89"/>
                <a:gd name="T23" fmla="*/ 25 h 89"/>
                <a:gd name="T24" fmla="*/ 0 w 89"/>
                <a:gd name="T25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9">
                  <a:moveTo>
                    <a:pt x="0" y="39"/>
                  </a:moveTo>
                  <a:lnTo>
                    <a:pt x="0" y="57"/>
                  </a:lnTo>
                  <a:lnTo>
                    <a:pt x="7" y="74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49" y="74"/>
                  </a:lnTo>
                  <a:lnTo>
                    <a:pt x="64" y="5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14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4" name="Freeform 122"/>
            <p:cNvSpPr>
              <a:spLocks/>
            </p:cNvSpPr>
            <p:nvPr/>
          </p:nvSpPr>
          <p:spPr bwMode="auto">
            <a:xfrm>
              <a:off x="4642" y="1808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5" name="Freeform 123"/>
            <p:cNvSpPr>
              <a:spLocks/>
            </p:cNvSpPr>
            <p:nvPr/>
          </p:nvSpPr>
          <p:spPr bwMode="auto">
            <a:xfrm>
              <a:off x="4457" y="2441"/>
              <a:ext cx="61" cy="83"/>
            </a:xfrm>
            <a:custGeom>
              <a:avLst/>
              <a:gdLst>
                <a:gd name="T0" fmla="*/ 34 w 123"/>
                <a:gd name="T1" fmla="*/ 43 h 149"/>
                <a:gd name="T2" fmla="*/ 41 w 123"/>
                <a:gd name="T3" fmla="*/ 26 h 149"/>
                <a:gd name="T4" fmla="*/ 59 w 123"/>
                <a:gd name="T5" fmla="*/ 18 h 149"/>
                <a:gd name="T6" fmla="*/ 66 w 123"/>
                <a:gd name="T7" fmla="*/ 0 h 149"/>
                <a:gd name="T8" fmla="*/ 66 w 123"/>
                <a:gd name="T9" fmla="*/ 0 h 149"/>
                <a:gd name="T10" fmla="*/ 83 w 123"/>
                <a:gd name="T11" fmla="*/ 18 h 149"/>
                <a:gd name="T12" fmla="*/ 91 w 123"/>
                <a:gd name="T13" fmla="*/ 32 h 149"/>
                <a:gd name="T14" fmla="*/ 98 w 123"/>
                <a:gd name="T15" fmla="*/ 50 h 149"/>
                <a:gd name="T16" fmla="*/ 98 w 123"/>
                <a:gd name="T17" fmla="*/ 50 h 149"/>
                <a:gd name="T18" fmla="*/ 108 w 123"/>
                <a:gd name="T19" fmla="*/ 67 h 149"/>
                <a:gd name="T20" fmla="*/ 123 w 123"/>
                <a:gd name="T21" fmla="*/ 74 h 149"/>
                <a:gd name="T22" fmla="*/ 115 w 123"/>
                <a:gd name="T23" fmla="*/ 82 h 149"/>
                <a:gd name="T24" fmla="*/ 115 w 123"/>
                <a:gd name="T25" fmla="*/ 82 h 149"/>
                <a:gd name="T26" fmla="*/ 91 w 123"/>
                <a:gd name="T27" fmla="*/ 99 h 149"/>
                <a:gd name="T28" fmla="*/ 66 w 123"/>
                <a:gd name="T29" fmla="*/ 124 h 149"/>
                <a:gd name="T30" fmla="*/ 41 w 123"/>
                <a:gd name="T31" fmla="*/ 149 h 149"/>
                <a:gd name="T32" fmla="*/ 41 w 123"/>
                <a:gd name="T33" fmla="*/ 149 h 149"/>
                <a:gd name="T34" fmla="*/ 34 w 123"/>
                <a:gd name="T35" fmla="*/ 124 h 149"/>
                <a:gd name="T36" fmla="*/ 0 w 123"/>
                <a:gd name="T37" fmla="*/ 67 h 149"/>
                <a:gd name="T38" fmla="*/ 34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34" y="43"/>
                  </a:moveTo>
                  <a:lnTo>
                    <a:pt x="41" y="26"/>
                  </a:lnTo>
                  <a:lnTo>
                    <a:pt x="59" y="1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3" y="18"/>
                  </a:lnTo>
                  <a:lnTo>
                    <a:pt x="91" y="3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8" y="67"/>
                  </a:lnTo>
                  <a:lnTo>
                    <a:pt x="123" y="74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91" y="99"/>
                  </a:lnTo>
                  <a:lnTo>
                    <a:pt x="66" y="124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4" y="124"/>
                  </a:lnTo>
                  <a:lnTo>
                    <a:pt x="0" y="67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6" name="Freeform 124"/>
            <p:cNvSpPr>
              <a:spLocks/>
            </p:cNvSpPr>
            <p:nvPr/>
          </p:nvSpPr>
          <p:spPr bwMode="auto">
            <a:xfrm>
              <a:off x="4482" y="2211"/>
              <a:ext cx="65" cy="74"/>
            </a:xfrm>
            <a:custGeom>
              <a:avLst/>
              <a:gdLst>
                <a:gd name="T0" fmla="*/ 0 w 134"/>
                <a:gd name="T1" fmla="*/ 67 h 133"/>
                <a:gd name="T2" fmla="*/ 26 w 134"/>
                <a:gd name="T3" fmla="*/ 91 h 133"/>
                <a:gd name="T4" fmla="*/ 43 w 134"/>
                <a:gd name="T5" fmla="*/ 108 h 133"/>
                <a:gd name="T6" fmla="*/ 67 w 134"/>
                <a:gd name="T7" fmla="*/ 133 h 133"/>
                <a:gd name="T8" fmla="*/ 67 w 134"/>
                <a:gd name="T9" fmla="*/ 133 h 133"/>
                <a:gd name="T10" fmla="*/ 84 w 134"/>
                <a:gd name="T11" fmla="*/ 115 h 133"/>
                <a:gd name="T12" fmla="*/ 109 w 134"/>
                <a:gd name="T13" fmla="*/ 91 h 133"/>
                <a:gd name="T14" fmla="*/ 134 w 134"/>
                <a:gd name="T15" fmla="*/ 83 h 133"/>
                <a:gd name="T16" fmla="*/ 134 w 134"/>
                <a:gd name="T17" fmla="*/ 83 h 133"/>
                <a:gd name="T18" fmla="*/ 117 w 134"/>
                <a:gd name="T19" fmla="*/ 59 h 133"/>
                <a:gd name="T20" fmla="*/ 99 w 134"/>
                <a:gd name="T21" fmla="*/ 24 h 133"/>
                <a:gd name="T22" fmla="*/ 91 w 134"/>
                <a:gd name="T23" fmla="*/ 0 h 133"/>
                <a:gd name="T24" fmla="*/ 91 w 134"/>
                <a:gd name="T25" fmla="*/ 0 h 133"/>
                <a:gd name="T26" fmla="*/ 60 w 134"/>
                <a:gd name="T27" fmla="*/ 17 h 133"/>
                <a:gd name="T28" fmla="*/ 26 w 134"/>
                <a:gd name="T29" fmla="*/ 42 h 133"/>
                <a:gd name="T30" fmla="*/ 0 w 134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33">
                  <a:moveTo>
                    <a:pt x="0" y="67"/>
                  </a:moveTo>
                  <a:lnTo>
                    <a:pt x="26" y="91"/>
                  </a:lnTo>
                  <a:lnTo>
                    <a:pt x="43" y="108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84" y="115"/>
                  </a:lnTo>
                  <a:lnTo>
                    <a:pt x="109" y="91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17" y="5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0" y="17"/>
                  </a:lnTo>
                  <a:lnTo>
                    <a:pt x="26" y="4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7" name="Freeform 125"/>
            <p:cNvSpPr>
              <a:spLocks/>
            </p:cNvSpPr>
            <p:nvPr/>
          </p:nvSpPr>
          <p:spPr bwMode="auto">
            <a:xfrm>
              <a:off x="4462" y="2275"/>
              <a:ext cx="49" cy="56"/>
            </a:xfrm>
            <a:custGeom>
              <a:avLst/>
              <a:gdLst>
                <a:gd name="T0" fmla="*/ 8 w 99"/>
                <a:gd name="T1" fmla="*/ 26 h 99"/>
                <a:gd name="T2" fmla="*/ 0 w 99"/>
                <a:gd name="T3" fmla="*/ 42 h 99"/>
                <a:gd name="T4" fmla="*/ 0 w 99"/>
                <a:gd name="T5" fmla="*/ 57 h 99"/>
                <a:gd name="T6" fmla="*/ 8 w 99"/>
                <a:gd name="T7" fmla="*/ 74 h 99"/>
                <a:gd name="T8" fmla="*/ 8 w 99"/>
                <a:gd name="T9" fmla="*/ 74 h 99"/>
                <a:gd name="T10" fmla="*/ 15 w 99"/>
                <a:gd name="T11" fmla="*/ 91 h 99"/>
                <a:gd name="T12" fmla="*/ 32 w 99"/>
                <a:gd name="T13" fmla="*/ 9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99 h 99"/>
                <a:gd name="T20" fmla="*/ 89 w 99"/>
                <a:gd name="T21" fmla="*/ 91 h 99"/>
                <a:gd name="T22" fmla="*/ 99 w 99"/>
                <a:gd name="T23" fmla="*/ 74 h 99"/>
                <a:gd name="T24" fmla="*/ 99 w 99"/>
                <a:gd name="T25" fmla="*/ 74 h 99"/>
                <a:gd name="T26" fmla="*/ 99 w 99"/>
                <a:gd name="T27" fmla="*/ 57 h 99"/>
                <a:gd name="T28" fmla="*/ 99 w 99"/>
                <a:gd name="T29" fmla="*/ 42 h 99"/>
                <a:gd name="T30" fmla="*/ 99 w 99"/>
                <a:gd name="T31" fmla="*/ 26 h 99"/>
                <a:gd name="T32" fmla="*/ 99 w 99"/>
                <a:gd name="T33" fmla="*/ 26 h 99"/>
                <a:gd name="T34" fmla="*/ 82 w 99"/>
                <a:gd name="T35" fmla="*/ 18 h 99"/>
                <a:gd name="T36" fmla="*/ 74 w 99"/>
                <a:gd name="T37" fmla="*/ 8 h 99"/>
                <a:gd name="T38" fmla="*/ 57 w 99"/>
                <a:gd name="T39" fmla="*/ 0 h 99"/>
                <a:gd name="T40" fmla="*/ 57 w 99"/>
                <a:gd name="T41" fmla="*/ 0 h 99"/>
                <a:gd name="T42" fmla="*/ 39 w 99"/>
                <a:gd name="T43" fmla="*/ 8 h 99"/>
                <a:gd name="T44" fmla="*/ 25 w 99"/>
                <a:gd name="T45" fmla="*/ 8 h 99"/>
                <a:gd name="T46" fmla="*/ 8 w 99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8" y="26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91"/>
                  </a:lnTo>
                  <a:lnTo>
                    <a:pt x="3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99"/>
                  </a:lnTo>
                  <a:lnTo>
                    <a:pt x="89" y="91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57"/>
                  </a:lnTo>
                  <a:lnTo>
                    <a:pt x="99" y="42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82" y="18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9" y="8"/>
                  </a:lnTo>
                  <a:lnTo>
                    <a:pt x="25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8" name="Freeform 126"/>
            <p:cNvSpPr>
              <a:spLocks/>
            </p:cNvSpPr>
            <p:nvPr/>
          </p:nvSpPr>
          <p:spPr bwMode="auto">
            <a:xfrm>
              <a:off x="4466" y="2423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39" name="Freeform 127"/>
            <p:cNvSpPr>
              <a:spLocks/>
            </p:cNvSpPr>
            <p:nvPr/>
          </p:nvSpPr>
          <p:spPr bwMode="auto">
            <a:xfrm>
              <a:off x="4489" y="2192"/>
              <a:ext cx="66" cy="70"/>
            </a:xfrm>
            <a:custGeom>
              <a:avLst/>
              <a:gdLst>
                <a:gd name="T0" fmla="*/ 0 w 131"/>
                <a:gd name="T1" fmla="*/ 67 h 123"/>
                <a:gd name="T2" fmla="*/ 25 w 131"/>
                <a:gd name="T3" fmla="*/ 82 h 123"/>
                <a:gd name="T4" fmla="*/ 42 w 131"/>
                <a:gd name="T5" fmla="*/ 106 h 123"/>
                <a:gd name="T6" fmla="*/ 66 w 131"/>
                <a:gd name="T7" fmla="*/ 123 h 123"/>
                <a:gd name="T8" fmla="*/ 66 w 131"/>
                <a:gd name="T9" fmla="*/ 123 h 123"/>
                <a:gd name="T10" fmla="*/ 81 w 131"/>
                <a:gd name="T11" fmla="*/ 106 h 123"/>
                <a:gd name="T12" fmla="*/ 106 w 131"/>
                <a:gd name="T13" fmla="*/ 91 h 123"/>
                <a:gd name="T14" fmla="*/ 131 w 131"/>
                <a:gd name="T15" fmla="*/ 74 h 123"/>
                <a:gd name="T16" fmla="*/ 131 w 131"/>
                <a:gd name="T17" fmla="*/ 74 h 123"/>
                <a:gd name="T18" fmla="*/ 116 w 131"/>
                <a:gd name="T19" fmla="*/ 49 h 123"/>
                <a:gd name="T20" fmla="*/ 99 w 131"/>
                <a:gd name="T21" fmla="*/ 24 h 123"/>
                <a:gd name="T22" fmla="*/ 91 w 131"/>
                <a:gd name="T23" fmla="*/ 0 h 123"/>
                <a:gd name="T24" fmla="*/ 91 w 131"/>
                <a:gd name="T25" fmla="*/ 0 h 123"/>
                <a:gd name="T26" fmla="*/ 57 w 131"/>
                <a:gd name="T27" fmla="*/ 17 h 123"/>
                <a:gd name="T28" fmla="*/ 25 w 131"/>
                <a:gd name="T29" fmla="*/ 32 h 123"/>
                <a:gd name="T30" fmla="*/ 0 w 131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23">
                  <a:moveTo>
                    <a:pt x="0" y="67"/>
                  </a:moveTo>
                  <a:lnTo>
                    <a:pt x="25" y="82"/>
                  </a:lnTo>
                  <a:lnTo>
                    <a:pt x="42" y="106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81" y="106"/>
                  </a:lnTo>
                  <a:lnTo>
                    <a:pt x="106" y="91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16" y="4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17"/>
                  </a:lnTo>
                  <a:lnTo>
                    <a:pt x="25" y="3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0" name="Freeform 128"/>
            <p:cNvSpPr>
              <a:spLocks/>
            </p:cNvSpPr>
            <p:nvPr/>
          </p:nvSpPr>
          <p:spPr bwMode="auto">
            <a:xfrm>
              <a:off x="4470" y="2257"/>
              <a:ext cx="48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50 h 99"/>
                <a:gd name="T6" fmla="*/ 10 w 99"/>
                <a:gd name="T7" fmla="*/ 65 h 99"/>
                <a:gd name="T8" fmla="*/ 10 w 99"/>
                <a:gd name="T9" fmla="*/ 65 h 99"/>
                <a:gd name="T10" fmla="*/ 17 w 99"/>
                <a:gd name="T11" fmla="*/ 82 h 99"/>
                <a:gd name="T12" fmla="*/ 35 w 99"/>
                <a:gd name="T13" fmla="*/ 8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89 h 99"/>
                <a:gd name="T20" fmla="*/ 91 w 99"/>
                <a:gd name="T21" fmla="*/ 82 h 99"/>
                <a:gd name="T22" fmla="*/ 99 w 99"/>
                <a:gd name="T23" fmla="*/ 65 h 99"/>
                <a:gd name="T24" fmla="*/ 99 w 99"/>
                <a:gd name="T25" fmla="*/ 65 h 99"/>
                <a:gd name="T26" fmla="*/ 99 w 99"/>
                <a:gd name="T27" fmla="*/ 58 h 99"/>
                <a:gd name="T28" fmla="*/ 99 w 99"/>
                <a:gd name="T29" fmla="*/ 40 h 99"/>
                <a:gd name="T30" fmla="*/ 99 w 99"/>
                <a:gd name="T31" fmla="*/ 25 h 99"/>
                <a:gd name="T32" fmla="*/ 99 w 99"/>
                <a:gd name="T33" fmla="*/ 25 h 99"/>
                <a:gd name="T34" fmla="*/ 84 w 99"/>
                <a:gd name="T35" fmla="*/ 15 h 99"/>
                <a:gd name="T36" fmla="*/ 74 w 99"/>
                <a:gd name="T37" fmla="*/ 8 h 99"/>
                <a:gd name="T38" fmla="*/ 59 w 99"/>
                <a:gd name="T39" fmla="*/ 0 h 99"/>
                <a:gd name="T40" fmla="*/ 59 w 99"/>
                <a:gd name="T41" fmla="*/ 0 h 99"/>
                <a:gd name="T42" fmla="*/ 42 w 99"/>
                <a:gd name="T43" fmla="*/ 0 h 99"/>
                <a:gd name="T44" fmla="*/ 24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7" y="82"/>
                  </a:lnTo>
                  <a:lnTo>
                    <a:pt x="35" y="8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89"/>
                  </a:lnTo>
                  <a:lnTo>
                    <a:pt x="91" y="82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58"/>
                  </a:lnTo>
                  <a:lnTo>
                    <a:pt x="99" y="40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84" y="15"/>
                  </a:lnTo>
                  <a:lnTo>
                    <a:pt x="74" y="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4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1" name="Freeform 129"/>
            <p:cNvSpPr>
              <a:spLocks/>
            </p:cNvSpPr>
            <p:nvPr/>
          </p:nvSpPr>
          <p:spPr bwMode="auto">
            <a:xfrm>
              <a:off x="4478" y="2262"/>
              <a:ext cx="36" cy="41"/>
            </a:xfrm>
            <a:custGeom>
              <a:avLst/>
              <a:gdLst>
                <a:gd name="T0" fmla="*/ 0 w 74"/>
                <a:gd name="T1" fmla="*/ 24 h 74"/>
                <a:gd name="T2" fmla="*/ 0 w 74"/>
                <a:gd name="T3" fmla="*/ 42 h 74"/>
                <a:gd name="T4" fmla="*/ 0 w 74"/>
                <a:gd name="T5" fmla="*/ 57 h 74"/>
                <a:gd name="T6" fmla="*/ 7 w 74"/>
                <a:gd name="T7" fmla="*/ 66 h 74"/>
                <a:gd name="T8" fmla="*/ 7 w 74"/>
                <a:gd name="T9" fmla="*/ 66 h 74"/>
                <a:gd name="T10" fmla="*/ 25 w 74"/>
                <a:gd name="T11" fmla="*/ 74 h 74"/>
                <a:gd name="T12" fmla="*/ 42 w 74"/>
                <a:gd name="T13" fmla="*/ 74 h 74"/>
                <a:gd name="T14" fmla="*/ 57 w 74"/>
                <a:gd name="T15" fmla="*/ 74 h 74"/>
                <a:gd name="T16" fmla="*/ 57 w 74"/>
                <a:gd name="T17" fmla="*/ 74 h 74"/>
                <a:gd name="T18" fmla="*/ 67 w 74"/>
                <a:gd name="T19" fmla="*/ 66 h 74"/>
                <a:gd name="T20" fmla="*/ 74 w 74"/>
                <a:gd name="T21" fmla="*/ 57 h 74"/>
                <a:gd name="T22" fmla="*/ 74 w 74"/>
                <a:gd name="T23" fmla="*/ 42 h 74"/>
                <a:gd name="T24" fmla="*/ 74 w 74"/>
                <a:gd name="T25" fmla="*/ 42 h 74"/>
                <a:gd name="T26" fmla="*/ 74 w 74"/>
                <a:gd name="T27" fmla="*/ 24 h 74"/>
                <a:gd name="T28" fmla="*/ 57 w 74"/>
                <a:gd name="T29" fmla="*/ 7 h 74"/>
                <a:gd name="T30" fmla="*/ 42 w 74"/>
                <a:gd name="T31" fmla="*/ 0 h 74"/>
                <a:gd name="T32" fmla="*/ 42 w 74"/>
                <a:gd name="T33" fmla="*/ 0 h 74"/>
                <a:gd name="T34" fmla="*/ 25 w 74"/>
                <a:gd name="T35" fmla="*/ 7 h 74"/>
                <a:gd name="T36" fmla="*/ 7 w 74"/>
                <a:gd name="T37" fmla="*/ 7 h 74"/>
                <a:gd name="T38" fmla="*/ 0 w 74"/>
                <a:gd name="T39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0" y="24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5" y="74"/>
                  </a:lnTo>
                  <a:lnTo>
                    <a:pt x="42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7" y="66"/>
                  </a:lnTo>
                  <a:lnTo>
                    <a:pt x="74" y="57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24"/>
                  </a:lnTo>
                  <a:lnTo>
                    <a:pt x="57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5" y="7"/>
                  </a:lnTo>
                  <a:lnTo>
                    <a:pt x="7" y="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2" name="Freeform 130"/>
            <p:cNvSpPr>
              <a:spLocks/>
            </p:cNvSpPr>
            <p:nvPr/>
          </p:nvSpPr>
          <p:spPr bwMode="auto">
            <a:xfrm>
              <a:off x="4475" y="2437"/>
              <a:ext cx="43" cy="50"/>
            </a:xfrm>
            <a:custGeom>
              <a:avLst/>
              <a:gdLst>
                <a:gd name="T0" fmla="*/ 0 w 89"/>
                <a:gd name="T1" fmla="*/ 39 h 89"/>
                <a:gd name="T2" fmla="*/ 0 w 89"/>
                <a:gd name="T3" fmla="*/ 57 h 89"/>
                <a:gd name="T4" fmla="*/ 7 w 89"/>
                <a:gd name="T5" fmla="*/ 74 h 89"/>
                <a:gd name="T6" fmla="*/ 32 w 89"/>
                <a:gd name="T7" fmla="*/ 89 h 89"/>
                <a:gd name="T8" fmla="*/ 32 w 89"/>
                <a:gd name="T9" fmla="*/ 89 h 89"/>
                <a:gd name="T10" fmla="*/ 49 w 89"/>
                <a:gd name="T11" fmla="*/ 74 h 89"/>
                <a:gd name="T12" fmla="*/ 64 w 89"/>
                <a:gd name="T13" fmla="*/ 57 h 89"/>
                <a:gd name="T14" fmla="*/ 89 w 89"/>
                <a:gd name="T15" fmla="*/ 50 h 89"/>
                <a:gd name="T16" fmla="*/ 89 w 89"/>
                <a:gd name="T17" fmla="*/ 50 h 89"/>
                <a:gd name="T18" fmla="*/ 57 w 89"/>
                <a:gd name="T19" fmla="*/ 0 h 89"/>
                <a:gd name="T20" fmla="*/ 32 w 89"/>
                <a:gd name="T21" fmla="*/ 7 h 89"/>
                <a:gd name="T22" fmla="*/ 14 w 89"/>
                <a:gd name="T23" fmla="*/ 25 h 89"/>
                <a:gd name="T24" fmla="*/ 0 w 89"/>
                <a:gd name="T25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9">
                  <a:moveTo>
                    <a:pt x="0" y="39"/>
                  </a:moveTo>
                  <a:lnTo>
                    <a:pt x="0" y="57"/>
                  </a:lnTo>
                  <a:lnTo>
                    <a:pt x="7" y="74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49" y="74"/>
                  </a:lnTo>
                  <a:lnTo>
                    <a:pt x="64" y="5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14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3" name="Freeform 131"/>
            <p:cNvSpPr>
              <a:spLocks/>
            </p:cNvSpPr>
            <p:nvPr/>
          </p:nvSpPr>
          <p:spPr bwMode="auto">
            <a:xfrm>
              <a:off x="4669" y="2002"/>
              <a:ext cx="61" cy="83"/>
            </a:xfrm>
            <a:custGeom>
              <a:avLst/>
              <a:gdLst>
                <a:gd name="T0" fmla="*/ 98 w 123"/>
                <a:gd name="T1" fmla="*/ 43 h 149"/>
                <a:gd name="T2" fmla="*/ 83 w 123"/>
                <a:gd name="T3" fmla="*/ 26 h 149"/>
                <a:gd name="T4" fmla="*/ 65 w 123"/>
                <a:gd name="T5" fmla="*/ 18 h 149"/>
                <a:gd name="T6" fmla="*/ 58 w 123"/>
                <a:gd name="T7" fmla="*/ 0 h 149"/>
                <a:gd name="T8" fmla="*/ 58 w 123"/>
                <a:gd name="T9" fmla="*/ 0 h 149"/>
                <a:gd name="T10" fmla="*/ 41 w 123"/>
                <a:gd name="T11" fmla="*/ 18 h 149"/>
                <a:gd name="T12" fmla="*/ 34 w 123"/>
                <a:gd name="T13" fmla="*/ 32 h 149"/>
                <a:gd name="T14" fmla="*/ 24 w 123"/>
                <a:gd name="T15" fmla="*/ 50 h 149"/>
                <a:gd name="T16" fmla="*/ 24 w 123"/>
                <a:gd name="T17" fmla="*/ 50 h 149"/>
                <a:gd name="T18" fmla="*/ 17 w 123"/>
                <a:gd name="T19" fmla="*/ 67 h 149"/>
                <a:gd name="T20" fmla="*/ 0 w 123"/>
                <a:gd name="T21" fmla="*/ 74 h 149"/>
                <a:gd name="T22" fmla="*/ 9 w 123"/>
                <a:gd name="T23" fmla="*/ 82 h 149"/>
                <a:gd name="T24" fmla="*/ 9 w 123"/>
                <a:gd name="T25" fmla="*/ 82 h 149"/>
                <a:gd name="T26" fmla="*/ 34 w 123"/>
                <a:gd name="T27" fmla="*/ 99 h 149"/>
                <a:gd name="T28" fmla="*/ 58 w 123"/>
                <a:gd name="T29" fmla="*/ 124 h 149"/>
                <a:gd name="T30" fmla="*/ 83 w 123"/>
                <a:gd name="T31" fmla="*/ 149 h 149"/>
                <a:gd name="T32" fmla="*/ 83 w 123"/>
                <a:gd name="T33" fmla="*/ 149 h 149"/>
                <a:gd name="T34" fmla="*/ 91 w 123"/>
                <a:gd name="T35" fmla="*/ 124 h 149"/>
                <a:gd name="T36" fmla="*/ 123 w 123"/>
                <a:gd name="T37" fmla="*/ 67 h 149"/>
                <a:gd name="T38" fmla="*/ 98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98" y="43"/>
                  </a:moveTo>
                  <a:lnTo>
                    <a:pt x="83" y="26"/>
                  </a:lnTo>
                  <a:lnTo>
                    <a:pt x="65" y="18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1" y="18"/>
                  </a:lnTo>
                  <a:lnTo>
                    <a:pt x="34" y="3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7" y="67"/>
                  </a:lnTo>
                  <a:lnTo>
                    <a:pt x="0" y="7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34" y="99"/>
                  </a:lnTo>
                  <a:lnTo>
                    <a:pt x="58" y="124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91" y="124"/>
                  </a:lnTo>
                  <a:lnTo>
                    <a:pt x="123" y="67"/>
                  </a:lnTo>
                  <a:lnTo>
                    <a:pt x="98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4" name="Freeform 132"/>
            <p:cNvSpPr>
              <a:spLocks/>
            </p:cNvSpPr>
            <p:nvPr/>
          </p:nvSpPr>
          <p:spPr bwMode="auto">
            <a:xfrm>
              <a:off x="4645" y="1772"/>
              <a:ext cx="61" cy="74"/>
            </a:xfrm>
            <a:custGeom>
              <a:avLst/>
              <a:gdLst>
                <a:gd name="T0" fmla="*/ 123 w 123"/>
                <a:gd name="T1" fmla="*/ 67 h 133"/>
                <a:gd name="T2" fmla="*/ 99 w 123"/>
                <a:gd name="T3" fmla="*/ 91 h 133"/>
                <a:gd name="T4" fmla="*/ 84 w 123"/>
                <a:gd name="T5" fmla="*/ 108 h 133"/>
                <a:gd name="T6" fmla="*/ 59 w 123"/>
                <a:gd name="T7" fmla="*/ 133 h 133"/>
                <a:gd name="T8" fmla="*/ 59 w 123"/>
                <a:gd name="T9" fmla="*/ 133 h 133"/>
                <a:gd name="T10" fmla="*/ 42 w 123"/>
                <a:gd name="T11" fmla="*/ 115 h 133"/>
                <a:gd name="T12" fmla="*/ 17 w 123"/>
                <a:gd name="T13" fmla="*/ 91 h 133"/>
                <a:gd name="T14" fmla="*/ 0 w 123"/>
                <a:gd name="T15" fmla="*/ 83 h 133"/>
                <a:gd name="T16" fmla="*/ 0 w 123"/>
                <a:gd name="T17" fmla="*/ 83 h 133"/>
                <a:gd name="T18" fmla="*/ 10 w 123"/>
                <a:gd name="T19" fmla="*/ 59 h 133"/>
                <a:gd name="T20" fmla="*/ 24 w 123"/>
                <a:gd name="T21" fmla="*/ 24 h 133"/>
                <a:gd name="T22" fmla="*/ 35 w 123"/>
                <a:gd name="T23" fmla="*/ 0 h 133"/>
                <a:gd name="T24" fmla="*/ 35 w 123"/>
                <a:gd name="T25" fmla="*/ 0 h 133"/>
                <a:gd name="T26" fmla="*/ 67 w 123"/>
                <a:gd name="T27" fmla="*/ 17 h 133"/>
                <a:gd name="T28" fmla="*/ 99 w 123"/>
                <a:gd name="T29" fmla="*/ 42 h 133"/>
                <a:gd name="T30" fmla="*/ 123 w 123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3">
                  <a:moveTo>
                    <a:pt x="123" y="67"/>
                  </a:moveTo>
                  <a:lnTo>
                    <a:pt x="99" y="91"/>
                  </a:lnTo>
                  <a:lnTo>
                    <a:pt x="84" y="10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42" y="115"/>
                  </a:lnTo>
                  <a:lnTo>
                    <a:pt x="17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0" y="59"/>
                  </a:lnTo>
                  <a:lnTo>
                    <a:pt x="24" y="2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17"/>
                  </a:lnTo>
                  <a:lnTo>
                    <a:pt x="99" y="42"/>
                  </a:lnTo>
                  <a:lnTo>
                    <a:pt x="123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5" name="Freeform 133"/>
            <p:cNvSpPr>
              <a:spLocks/>
            </p:cNvSpPr>
            <p:nvPr/>
          </p:nvSpPr>
          <p:spPr bwMode="auto">
            <a:xfrm>
              <a:off x="4678" y="1836"/>
              <a:ext cx="48" cy="56"/>
            </a:xfrm>
            <a:custGeom>
              <a:avLst/>
              <a:gdLst>
                <a:gd name="T0" fmla="*/ 91 w 98"/>
                <a:gd name="T1" fmla="*/ 26 h 99"/>
                <a:gd name="T2" fmla="*/ 98 w 98"/>
                <a:gd name="T3" fmla="*/ 42 h 99"/>
                <a:gd name="T4" fmla="*/ 98 w 98"/>
                <a:gd name="T5" fmla="*/ 57 h 99"/>
                <a:gd name="T6" fmla="*/ 98 w 98"/>
                <a:gd name="T7" fmla="*/ 74 h 99"/>
                <a:gd name="T8" fmla="*/ 98 w 98"/>
                <a:gd name="T9" fmla="*/ 74 h 99"/>
                <a:gd name="T10" fmla="*/ 81 w 98"/>
                <a:gd name="T11" fmla="*/ 91 h 99"/>
                <a:gd name="T12" fmla="*/ 66 w 98"/>
                <a:gd name="T13" fmla="*/ 99 h 99"/>
                <a:gd name="T14" fmla="*/ 48 w 98"/>
                <a:gd name="T15" fmla="*/ 99 h 99"/>
                <a:gd name="T16" fmla="*/ 48 w 98"/>
                <a:gd name="T17" fmla="*/ 99 h 99"/>
                <a:gd name="T18" fmla="*/ 24 w 98"/>
                <a:gd name="T19" fmla="*/ 99 h 99"/>
                <a:gd name="T20" fmla="*/ 7 w 98"/>
                <a:gd name="T21" fmla="*/ 91 h 99"/>
                <a:gd name="T22" fmla="*/ 0 w 98"/>
                <a:gd name="T23" fmla="*/ 74 h 99"/>
                <a:gd name="T24" fmla="*/ 0 w 98"/>
                <a:gd name="T25" fmla="*/ 74 h 99"/>
                <a:gd name="T26" fmla="*/ 0 w 98"/>
                <a:gd name="T27" fmla="*/ 57 h 99"/>
                <a:gd name="T28" fmla="*/ 0 w 98"/>
                <a:gd name="T29" fmla="*/ 42 h 99"/>
                <a:gd name="T30" fmla="*/ 7 w 98"/>
                <a:gd name="T31" fmla="*/ 26 h 99"/>
                <a:gd name="T32" fmla="*/ 7 w 98"/>
                <a:gd name="T33" fmla="*/ 26 h 99"/>
                <a:gd name="T34" fmla="*/ 17 w 98"/>
                <a:gd name="T35" fmla="*/ 18 h 99"/>
                <a:gd name="T36" fmla="*/ 24 w 98"/>
                <a:gd name="T37" fmla="*/ 8 h 99"/>
                <a:gd name="T38" fmla="*/ 41 w 98"/>
                <a:gd name="T39" fmla="*/ 0 h 99"/>
                <a:gd name="T40" fmla="*/ 41 w 98"/>
                <a:gd name="T41" fmla="*/ 0 h 99"/>
                <a:gd name="T42" fmla="*/ 56 w 98"/>
                <a:gd name="T43" fmla="*/ 8 h 99"/>
                <a:gd name="T44" fmla="*/ 74 w 98"/>
                <a:gd name="T45" fmla="*/ 8 h 99"/>
                <a:gd name="T46" fmla="*/ 91 w 98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1" y="26"/>
                  </a:moveTo>
                  <a:lnTo>
                    <a:pt x="98" y="42"/>
                  </a:lnTo>
                  <a:lnTo>
                    <a:pt x="98" y="5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1" y="91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24" y="99"/>
                  </a:lnTo>
                  <a:lnTo>
                    <a:pt x="7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24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6" y="8"/>
                  </a:lnTo>
                  <a:lnTo>
                    <a:pt x="74" y="8"/>
                  </a:lnTo>
                  <a:lnTo>
                    <a:pt x="91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6" name="Freeform 134"/>
            <p:cNvSpPr>
              <a:spLocks/>
            </p:cNvSpPr>
            <p:nvPr/>
          </p:nvSpPr>
          <p:spPr bwMode="auto">
            <a:xfrm>
              <a:off x="4665" y="1989"/>
              <a:ext cx="61" cy="78"/>
            </a:xfrm>
            <a:custGeom>
              <a:avLst/>
              <a:gdLst>
                <a:gd name="T0" fmla="*/ 99 w 123"/>
                <a:gd name="T1" fmla="*/ 32 h 141"/>
                <a:gd name="T2" fmla="*/ 81 w 123"/>
                <a:gd name="T3" fmla="*/ 24 h 141"/>
                <a:gd name="T4" fmla="*/ 66 w 123"/>
                <a:gd name="T5" fmla="*/ 17 h 141"/>
                <a:gd name="T6" fmla="*/ 57 w 123"/>
                <a:gd name="T7" fmla="*/ 0 h 141"/>
                <a:gd name="T8" fmla="*/ 57 w 123"/>
                <a:gd name="T9" fmla="*/ 0 h 141"/>
                <a:gd name="T10" fmla="*/ 42 w 123"/>
                <a:gd name="T11" fmla="*/ 7 h 141"/>
                <a:gd name="T12" fmla="*/ 32 w 123"/>
                <a:gd name="T13" fmla="*/ 32 h 141"/>
                <a:gd name="T14" fmla="*/ 25 w 123"/>
                <a:gd name="T15" fmla="*/ 50 h 141"/>
                <a:gd name="T16" fmla="*/ 25 w 123"/>
                <a:gd name="T17" fmla="*/ 50 h 141"/>
                <a:gd name="T18" fmla="*/ 17 w 123"/>
                <a:gd name="T19" fmla="*/ 56 h 141"/>
                <a:gd name="T20" fmla="*/ 0 w 123"/>
                <a:gd name="T21" fmla="*/ 67 h 141"/>
                <a:gd name="T22" fmla="*/ 8 w 123"/>
                <a:gd name="T23" fmla="*/ 74 h 141"/>
                <a:gd name="T24" fmla="*/ 8 w 123"/>
                <a:gd name="T25" fmla="*/ 74 h 141"/>
                <a:gd name="T26" fmla="*/ 32 w 123"/>
                <a:gd name="T27" fmla="*/ 91 h 141"/>
                <a:gd name="T28" fmla="*/ 57 w 123"/>
                <a:gd name="T29" fmla="*/ 115 h 141"/>
                <a:gd name="T30" fmla="*/ 81 w 123"/>
                <a:gd name="T31" fmla="*/ 141 h 141"/>
                <a:gd name="T32" fmla="*/ 81 w 123"/>
                <a:gd name="T33" fmla="*/ 141 h 141"/>
                <a:gd name="T34" fmla="*/ 91 w 123"/>
                <a:gd name="T35" fmla="*/ 123 h 141"/>
                <a:gd name="T36" fmla="*/ 123 w 123"/>
                <a:gd name="T37" fmla="*/ 56 h 141"/>
                <a:gd name="T38" fmla="*/ 99 w 123"/>
                <a:gd name="T39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1">
                  <a:moveTo>
                    <a:pt x="99" y="32"/>
                  </a:moveTo>
                  <a:lnTo>
                    <a:pt x="81" y="24"/>
                  </a:lnTo>
                  <a:lnTo>
                    <a:pt x="66" y="1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2" y="7"/>
                  </a:lnTo>
                  <a:lnTo>
                    <a:pt x="32" y="3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17" y="56"/>
                  </a:lnTo>
                  <a:lnTo>
                    <a:pt x="0" y="6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32" y="91"/>
                  </a:lnTo>
                  <a:lnTo>
                    <a:pt x="57" y="115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91" y="123"/>
                  </a:lnTo>
                  <a:lnTo>
                    <a:pt x="123" y="5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7" name="Freeform 135"/>
            <p:cNvSpPr>
              <a:spLocks/>
            </p:cNvSpPr>
            <p:nvPr/>
          </p:nvSpPr>
          <p:spPr bwMode="auto">
            <a:xfrm>
              <a:off x="4642" y="1758"/>
              <a:ext cx="60" cy="69"/>
            </a:xfrm>
            <a:custGeom>
              <a:avLst/>
              <a:gdLst>
                <a:gd name="T0" fmla="*/ 122 w 122"/>
                <a:gd name="T1" fmla="*/ 67 h 123"/>
                <a:gd name="T2" fmla="*/ 98 w 122"/>
                <a:gd name="T3" fmla="*/ 84 h 123"/>
                <a:gd name="T4" fmla="*/ 81 w 122"/>
                <a:gd name="T5" fmla="*/ 108 h 123"/>
                <a:gd name="T6" fmla="*/ 57 w 122"/>
                <a:gd name="T7" fmla="*/ 123 h 123"/>
                <a:gd name="T8" fmla="*/ 57 w 122"/>
                <a:gd name="T9" fmla="*/ 123 h 123"/>
                <a:gd name="T10" fmla="*/ 42 w 122"/>
                <a:gd name="T11" fmla="*/ 108 h 123"/>
                <a:gd name="T12" fmla="*/ 17 w 122"/>
                <a:gd name="T13" fmla="*/ 92 h 123"/>
                <a:gd name="T14" fmla="*/ 0 w 122"/>
                <a:gd name="T15" fmla="*/ 75 h 123"/>
                <a:gd name="T16" fmla="*/ 0 w 122"/>
                <a:gd name="T17" fmla="*/ 75 h 123"/>
                <a:gd name="T18" fmla="*/ 7 w 122"/>
                <a:gd name="T19" fmla="*/ 49 h 123"/>
                <a:gd name="T20" fmla="*/ 24 w 122"/>
                <a:gd name="T21" fmla="*/ 25 h 123"/>
                <a:gd name="T22" fmla="*/ 31 w 122"/>
                <a:gd name="T23" fmla="*/ 0 h 123"/>
                <a:gd name="T24" fmla="*/ 31 w 122"/>
                <a:gd name="T25" fmla="*/ 0 h 123"/>
                <a:gd name="T26" fmla="*/ 66 w 122"/>
                <a:gd name="T27" fmla="*/ 17 h 123"/>
                <a:gd name="T28" fmla="*/ 98 w 122"/>
                <a:gd name="T29" fmla="*/ 34 h 123"/>
                <a:gd name="T30" fmla="*/ 122 w 122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3">
                  <a:moveTo>
                    <a:pt x="122" y="67"/>
                  </a:moveTo>
                  <a:lnTo>
                    <a:pt x="98" y="84"/>
                  </a:lnTo>
                  <a:lnTo>
                    <a:pt x="81" y="108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42" y="108"/>
                  </a:lnTo>
                  <a:lnTo>
                    <a:pt x="17" y="9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7" y="49"/>
                  </a:lnTo>
                  <a:lnTo>
                    <a:pt x="24" y="2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66" y="17"/>
                  </a:lnTo>
                  <a:lnTo>
                    <a:pt x="98" y="34"/>
                  </a:lnTo>
                  <a:lnTo>
                    <a:pt x="122" y="6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8" name="Freeform 136"/>
            <p:cNvSpPr>
              <a:spLocks/>
            </p:cNvSpPr>
            <p:nvPr/>
          </p:nvSpPr>
          <p:spPr bwMode="auto">
            <a:xfrm>
              <a:off x="4674" y="1823"/>
              <a:ext cx="49" cy="55"/>
            </a:xfrm>
            <a:custGeom>
              <a:avLst/>
              <a:gdLst>
                <a:gd name="T0" fmla="*/ 89 w 99"/>
                <a:gd name="T1" fmla="*/ 17 h 98"/>
                <a:gd name="T2" fmla="*/ 99 w 99"/>
                <a:gd name="T3" fmla="*/ 32 h 98"/>
                <a:gd name="T4" fmla="*/ 99 w 99"/>
                <a:gd name="T5" fmla="*/ 50 h 98"/>
                <a:gd name="T6" fmla="*/ 99 w 99"/>
                <a:gd name="T7" fmla="*/ 66 h 98"/>
                <a:gd name="T8" fmla="*/ 99 w 99"/>
                <a:gd name="T9" fmla="*/ 66 h 98"/>
                <a:gd name="T10" fmla="*/ 82 w 99"/>
                <a:gd name="T11" fmla="*/ 81 h 98"/>
                <a:gd name="T12" fmla="*/ 64 w 99"/>
                <a:gd name="T13" fmla="*/ 91 h 98"/>
                <a:gd name="T14" fmla="*/ 49 w 99"/>
                <a:gd name="T15" fmla="*/ 98 h 98"/>
                <a:gd name="T16" fmla="*/ 49 w 99"/>
                <a:gd name="T17" fmla="*/ 98 h 98"/>
                <a:gd name="T18" fmla="*/ 25 w 99"/>
                <a:gd name="T19" fmla="*/ 91 h 98"/>
                <a:gd name="T20" fmla="*/ 8 w 99"/>
                <a:gd name="T21" fmla="*/ 81 h 98"/>
                <a:gd name="T22" fmla="*/ 0 w 99"/>
                <a:gd name="T23" fmla="*/ 66 h 98"/>
                <a:gd name="T24" fmla="*/ 0 w 99"/>
                <a:gd name="T25" fmla="*/ 66 h 98"/>
                <a:gd name="T26" fmla="*/ 0 w 99"/>
                <a:gd name="T27" fmla="*/ 57 h 98"/>
                <a:gd name="T28" fmla="*/ 0 w 99"/>
                <a:gd name="T29" fmla="*/ 42 h 98"/>
                <a:gd name="T30" fmla="*/ 8 w 99"/>
                <a:gd name="T31" fmla="*/ 24 h 98"/>
                <a:gd name="T32" fmla="*/ 8 w 99"/>
                <a:gd name="T33" fmla="*/ 24 h 98"/>
                <a:gd name="T34" fmla="*/ 15 w 99"/>
                <a:gd name="T35" fmla="*/ 17 h 98"/>
                <a:gd name="T36" fmla="*/ 25 w 99"/>
                <a:gd name="T37" fmla="*/ 7 h 98"/>
                <a:gd name="T38" fmla="*/ 40 w 99"/>
                <a:gd name="T39" fmla="*/ 0 h 98"/>
                <a:gd name="T40" fmla="*/ 40 w 99"/>
                <a:gd name="T41" fmla="*/ 0 h 98"/>
                <a:gd name="T42" fmla="*/ 56 w 99"/>
                <a:gd name="T43" fmla="*/ 0 h 98"/>
                <a:gd name="T44" fmla="*/ 74 w 99"/>
                <a:gd name="T45" fmla="*/ 7 h 98"/>
                <a:gd name="T46" fmla="*/ 89 w 99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8">
                  <a:moveTo>
                    <a:pt x="89" y="17"/>
                  </a:moveTo>
                  <a:lnTo>
                    <a:pt x="99" y="32"/>
                  </a:lnTo>
                  <a:lnTo>
                    <a:pt x="99" y="50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82" y="81"/>
                  </a:lnTo>
                  <a:lnTo>
                    <a:pt x="64" y="91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8" y="8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5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49" name="Freeform 137"/>
            <p:cNvSpPr>
              <a:spLocks/>
            </p:cNvSpPr>
            <p:nvPr/>
          </p:nvSpPr>
          <p:spPr bwMode="auto">
            <a:xfrm>
              <a:off x="4678" y="1827"/>
              <a:ext cx="37" cy="40"/>
            </a:xfrm>
            <a:custGeom>
              <a:avLst/>
              <a:gdLst>
                <a:gd name="T0" fmla="*/ 74 w 74"/>
                <a:gd name="T1" fmla="*/ 25 h 74"/>
                <a:gd name="T2" fmla="*/ 74 w 74"/>
                <a:gd name="T3" fmla="*/ 43 h 74"/>
                <a:gd name="T4" fmla="*/ 74 w 74"/>
                <a:gd name="T5" fmla="*/ 59 h 74"/>
                <a:gd name="T6" fmla="*/ 66 w 74"/>
                <a:gd name="T7" fmla="*/ 67 h 74"/>
                <a:gd name="T8" fmla="*/ 66 w 74"/>
                <a:gd name="T9" fmla="*/ 67 h 74"/>
                <a:gd name="T10" fmla="*/ 48 w 74"/>
                <a:gd name="T11" fmla="*/ 74 h 74"/>
                <a:gd name="T12" fmla="*/ 32 w 74"/>
                <a:gd name="T13" fmla="*/ 74 h 74"/>
                <a:gd name="T14" fmla="*/ 17 w 74"/>
                <a:gd name="T15" fmla="*/ 74 h 74"/>
                <a:gd name="T16" fmla="*/ 17 w 74"/>
                <a:gd name="T17" fmla="*/ 74 h 74"/>
                <a:gd name="T18" fmla="*/ 7 w 74"/>
                <a:gd name="T19" fmla="*/ 67 h 74"/>
                <a:gd name="T20" fmla="*/ 0 w 74"/>
                <a:gd name="T21" fmla="*/ 59 h 74"/>
                <a:gd name="T22" fmla="*/ 0 w 74"/>
                <a:gd name="T23" fmla="*/ 43 h 74"/>
                <a:gd name="T24" fmla="*/ 0 w 74"/>
                <a:gd name="T25" fmla="*/ 43 h 74"/>
                <a:gd name="T26" fmla="*/ 0 w 74"/>
                <a:gd name="T27" fmla="*/ 25 h 74"/>
                <a:gd name="T28" fmla="*/ 17 w 74"/>
                <a:gd name="T29" fmla="*/ 10 h 74"/>
                <a:gd name="T30" fmla="*/ 32 w 74"/>
                <a:gd name="T31" fmla="*/ 0 h 74"/>
                <a:gd name="T32" fmla="*/ 32 w 74"/>
                <a:gd name="T33" fmla="*/ 0 h 74"/>
                <a:gd name="T34" fmla="*/ 48 w 74"/>
                <a:gd name="T35" fmla="*/ 10 h 74"/>
                <a:gd name="T36" fmla="*/ 66 w 74"/>
                <a:gd name="T37" fmla="*/ 10 h 74"/>
                <a:gd name="T38" fmla="*/ 74 w 74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74" y="25"/>
                  </a:moveTo>
                  <a:lnTo>
                    <a:pt x="74" y="43"/>
                  </a:lnTo>
                  <a:lnTo>
                    <a:pt x="74" y="5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48" y="74"/>
                  </a:lnTo>
                  <a:lnTo>
                    <a:pt x="32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7" y="67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17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0" name="Freeform 138"/>
            <p:cNvSpPr>
              <a:spLocks/>
            </p:cNvSpPr>
            <p:nvPr/>
          </p:nvSpPr>
          <p:spPr bwMode="auto">
            <a:xfrm>
              <a:off x="4678" y="2002"/>
              <a:ext cx="40" cy="51"/>
            </a:xfrm>
            <a:custGeom>
              <a:avLst/>
              <a:gdLst>
                <a:gd name="T0" fmla="*/ 81 w 81"/>
                <a:gd name="T1" fmla="*/ 43 h 91"/>
                <a:gd name="T2" fmla="*/ 81 w 81"/>
                <a:gd name="T3" fmla="*/ 57 h 91"/>
                <a:gd name="T4" fmla="*/ 74 w 81"/>
                <a:gd name="T5" fmla="*/ 74 h 91"/>
                <a:gd name="T6" fmla="*/ 48 w 81"/>
                <a:gd name="T7" fmla="*/ 91 h 91"/>
                <a:gd name="T8" fmla="*/ 48 w 81"/>
                <a:gd name="T9" fmla="*/ 91 h 91"/>
                <a:gd name="T10" fmla="*/ 32 w 81"/>
                <a:gd name="T11" fmla="*/ 74 h 91"/>
                <a:gd name="T12" fmla="*/ 17 w 81"/>
                <a:gd name="T13" fmla="*/ 57 h 91"/>
                <a:gd name="T14" fmla="*/ 0 w 81"/>
                <a:gd name="T15" fmla="*/ 50 h 91"/>
                <a:gd name="T16" fmla="*/ 0 w 81"/>
                <a:gd name="T17" fmla="*/ 50 h 91"/>
                <a:gd name="T18" fmla="*/ 24 w 81"/>
                <a:gd name="T19" fmla="*/ 0 h 91"/>
                <a:gd name="T20" fmla="*/ 48 w 81"/>
                <a:gd name="T21" fmla="*/ 8 h 91"/>
                <a:gd name="T22" fmla="*/ 66 w 81"/>
                <a:gd name="T23" fmla="*/ 26 h 91"/>
                <a:gd name="T24" fmla="*/ 81 w 81"/>
                <a:gd name="T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1">
                  <a:moveTo>
                    <a:pt x="81" y="43"/>
                  </a:moveTo>
                  <a:lnTo>
                    <a:pt x="81" y="57"/>
                  </a:lnTo>
                  <a:lnTo>
                    <a:pt x="74" y="74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32" y="74"/>
                  </a:lnTo>
                  <a:lnTo>
                    <a:pt x="17" y="5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6" y="26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4651" name="Group 139"/>
          <p:cNvGrpSpPr>
            <a:grpSpLocks noChangeAspect="1"/>
          </p:cNvGrpSpPr>
          <p:nvPr/>
        </p:nvGrpSpPr>
        <p:grpSpPr bwMode="auto">
          <a:xfrm>
            <a:off x="6997700" y="1465263"/>
            <a:ext cx="1546225" cy="2746375"/>
            <a:chOff x="4038" y="799"/>
            <a:chExt cx="974" cy="1730"/>
          </a:xfrm>
        </p:grpSpPr>
        <p:sp>
          <p:nvSpPr>
            <p:cNvPr id="64652" name="AutoShape 140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3" name="Freeform 141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4" name="Freeform 142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655" name="Freeform 143"/>
          <p:cNvSpPr>
            <a:spLocks/>
          </p:cNvSpPr>
          <p:nvPr/>
        </p:nvSpPr>
        <p:spPr bwMode="auto">
          <a:xfrm>
            <a:off x="6997700" y="2762250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4656" name="Group 144"/>
          <p:cNvGrpSpPr>
            <a:grpSpLocks/>
          </p:cNvGrpSpPr>
          <p:nvPr/>
        </p:nvGrpSpPr>
        <p:grpSpPr bwMode="auto">
          <a:xfrm>
            <a:off x="7069138" y="2919413"/>
            <a:ext cx="1422400" cy="1284287"/>
            <a:chOff x="4059" y="1715"/>
            <a:chExt cx="896" cy="809"/>
          </a:xfrm>
        </p:grpSpPr>
        <p:sp>
          <p:nvSpPr>
            <p:cNvPr id="64657" name="Freeform 145"/>
            <p:cNvSpPr>
              <a:spLocks/>
            </p:cNvSpPr>
            <p:nvPr/>
          </p:nvSpPr>
          <p:spPr bwMode="auto">
            <a:xfrm>
              <a:off x="4670" y="2160"/>
              <a:ext cx="61" cy="83"/>
            </a:xfrm>
            <a:custGeom>
              <a:avLst/>
              <a:gdLst>
                <a:gd name="T0" fmla="*/ 98 w 123"/>
                <a:gd name="T1" fmla="*/ 43 h 149"/>
                <a:gd name="T2" fmla="*/ 83 w 123"/>
                <a:gd name="T3" fmla="*/ 26 h 149"/>
                <a:gd name="T4" fmla="*/ 65 w 123"/>
                <a:gd name="T5" fmla="*/ 18 h 149"/>
                <a:gd name="T6" fmla="*/ 58 w 123"/>
                <a:gd name="T7" fmla="*/ 0 h 149"/>
                <a:gd name="T8" fmla="*/ 58 w 123"/>
                <a:gd name="T9" fmla="*/ 0 h 149"/>
                <a:gd name="T10" fmla="*/ 41 w 123"/>
                <a:gd name="T11" fmla="*/ 18 h 149"/>
                <a:gd name="T12" fmla="*/ 34 w 123"/>
                <a:gd name="T13" fmla="*/ 32 h 149"/>
                <a:gd name="T14" fmla="*/ 24 w 123"/>
                <a:gd name="T15" fmla="*/ 50 h 149"/>
                <a:gd name="T16" fmla="*/ 24 w 123"/>
                <a:gd name="T17" fmla="*/ 50 h 149"/>
                <a:gd name="T18" fmla="*/ 17 w 123"/>
                <a:gd name="T19" fmla="*/ 67 h 149"/>
                <a:gd name="T20" fmla="*/ 0 w 123"/>
                <a:gd name="T21" fmla="*/ 74 h 149"/>
                <a:gd name="T22" fmla="*/ 9 w 123"/>
                <a:gd name="T23" fmla="*/ 82 h 149"/>
                <a:gd name="T24" fmla="*/ 9 w 123"/>
                <a:gd name="T25" fmla="*/ 82 h 149"/>
                <a:gd name="T26" fmla="*/ 34 w 123"/>
                <a:gd name="T27" fmla="*/ 99 h 149"/>
                <a:gd name="T28" fmla="*/ 58 w 123"/>
                <a:gd name="T29" fmla="*/ 124 h 149"/>
                <a:gd name="T30" fmla="*/ 83 w 123"/>
                <a:gd name="T31" fmla="*/ 149 h 149"/>
                <a:gd name="T32" fmla="*/ 83 w 123"/>
                <a:gd name="T33" fmla="*/ 149 h 149"/>
                <a:gd name="T34" fmla="*/ 91 w 123"/>
                <a:gd name="T35" fmla="*/ 124 h 149"/>
                <a:gd name="T36" fmla="*/ 123 w 123"/>
                <a:gd name="T37" fmla="*/ 67 h 149"/>
                <a:gd name="T38" fmla="*/ 98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98" y="43"/>
                  </a:moveTo>
                  <a:lnTo>
                    <a:pt x="83" y="26"/>
                  </a:lnTo>
                  <a:lnTo>
                    <a:pt x="65" y="18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1" y="18"/>
                  </a:lnTo>
                  <a:lnTo>
                    <a:pt x="34" y="3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7" y="67"/>
                  </a:lnTo>
                  <a:lnTo>
                    <a:pt x="0" y="7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34" y="99"/>
                  </a:lnTo>
                  <a:lnTo>
                    <a:pt x="58" y="124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91" y="124"/>
                  </a:lnTo>
                  <a:lnTo>
                    <a:pt x="123" y="67"/>
                  </a:lnTo>
                  <a:lnTo>
                    <a:pt x="98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8" name="Freeform 146"/>
            <p:cNvSpPr>
              <a:spLocks/>
            </p:cNvSpPr>
            <p:nvPr/>
          </p:nvSpPr>
          <p:spPr bwMode="auto">
            <a:xfrm>
              <a:off x="4646" y="2382"/>
              <a:ext cx="61" cy="74"/>
            </a:xfrm>
            <a:custGeom>
              <a:avLst/>
              <a:gdLst>
                <a:gd name="T0" fmla="*/ 123 w 123"/>
                <a:gd name="T1" fmla="*/ 67 h 133"/>
                <a:gd name="T2" fmla="*/ 99 w 123"/>
                <a:gd name="T3" fmla="*/ 91 h 133"/>
                <a:gd name="T4" fmla="*/ 84 w 123"/>
                <a:gd name="T5" fmla="*/ 108 h 133"/>
                <a:gd name="T6" fmla="*/ 59 w 123"/>
                <a:gd name="T7" fmla="*/ 133 h 133"/>
                <a:gd name="T8" fmla="*/ 59 w 123"/>
                <a:gd name="T9" fmla="*/ 133 h 133"/>
                <a:gd name="T10" fmla="*/ 42 w 123"/>
                <a:gd name="T11" fmla="*/ 115 h 133"/>
                <a:gd name="T12" fmla="*/ 17 w 123"/>
                <a:gd name="T13" fmla="*/ 91 h 133"/>
                <a:gd name="T14" fmla="*/ 0 w 123"/>
                <a:gd name="T15" fmla="*/ 83 h 133"/>
                <a:gd name="T16" fmla="*/ 0 w 123"/>
                <a:gd name="T17" fmla="*/ 83 h 133"/>
                <a:gd name="T18" fmla="*/ 10 w 123"/>
                <a:gd name="T19" fmla="*/ 59 h 133"/>
                <a:gd name="T20" fmla="*/ 24 w 123"/>
                <a:gd name="T21" fmla="*/ 24 h 133"/>
                <a:gd name="T22" fmla="*/ 35 w 123"/>
                <a:gd name="T23" fmla="*/ 0 h 133"/>
                <a:gd name="T24" fmla="*/ 35 w 123"/>
                <a:gd name="T25" fmla="*/ 0 h 133"/>
                <a:gd name="T26" fmla="*/ 67 w 123"/>
                <a:gd name="T27" fmla="*/ 17 h 133"/>
                <a:gd name="T28" fmla="*/ 99 w 123"/>
                <a:gd name="T29" fmla="*/ 42 h 133"/>
                <a:gd name="T30" fmla="*/ 123 w 123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3">
                  <a:moveTo>
                    <a:pt x="123" y="67"/>
                  </a:moveTo>
                  <a:lnTo>
                    <a:pt x="99" y="91"/>
                  </a:lnTo>
                  <a:lnTo>
                    <a:pt x="84" y="10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42" y="115"/>
                  </a:lnTo>
                  <a:lnTo>
                    <a:pt x="17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0" y="59"/>
                  </a:lnTo>
                  <a:lnTo>
                    <a:pt x="24" y="2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17"/>
                  </a:lnTo>
                  <a:lnTo>
                    <a:pt x="99" y="42"/>
                  </a:lnTo>
                  <a:lnTo>
                    <a:pt x="123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59" name="Freeform 147"/>
            <p:cNvSpPr>
              <a:spLocks/>
            </p:cNvSpPr>
            <p:nvPr/>
          </p:nvSpPr>
          <p:spPr bwMode="auto">
            <a:xfrm>
              <a:off x="4679" y="2446"/>
              <a:ext cx="48" cy="56"/>
            </a:xfrm>
            <a:custGeom>
              <a:avLst/>
              <a:gdLst>
                <a:gd name="T0" fmla="*/ 91 w 98"/>
                <a:gd name="T1" fmla="*/ 26 h 99"/>
                <a:gd name="T2" fmla="*/ 98 w 98"/>
                <a:gd name="T3" fmla="*/ 42 h 99"/>
                <a:gd name="T4" fmla="*/ 98 w 98"/>
                <a:gd name="T5" fmla="*/ 57 h 99"/>
                <a:gd name="T6" fmla="*/ 98 w 98"/>
                <a:gd name="T7" fmla="*/ 74 h 99"/>
                <a:gd name="T8" fmla="*/ 98 w 98"/>
                <a:gd name="T9" fmla="*/ 74 h 99"/>
                <a:gd name="T10" fmla="*/ 81 w 98"/>
                <a:gd name="T11" fmla="*/ 91 h 99"/>
                <a:gd name="T12" fmla="*/ 66 w 98"/>
                <a:gd name="T13" fmla="*/ 99 h 99"/>
                <a:gd name="T14" fmla="*/ 48 w 98"/>
                <a:gd name="T15" fmla="*/ 99 h 99"/>
                <a:gd name="T16" fmla="*/ 48 w 98"/>
                <a:gd name="T17" fmla="*/ 99 h 99"/>
                <a:gd name="T18" fmla="*/ 24 w 98"/>
                <a:gd name="T19" fmla="*/ 99 h 99"/>
                <a:gd name="T20" fmla="*/ 7 w 98"/>
                <a:gd name="T21" fmla="*/ 91 h 99"/>
                <a:gd name="T22" fmla="*/ 0 w 98"/>
                <a:gd name="T23" fmla="*/ 74 h 99"/>
                <a:gd name="T24" fmla="*/ 0 w 98"/>
                <a:gd name="T25" fmla="*/ 74 h 99"/>
                <a:gd name="T26" fmla="*/ 0 w 98"/>
                <a:gd name="T27" fmla="*/ 57 h 99"/>
                <a:gd name="T28" fmla="*/ 0 w 98"/>
                <a:gd name="T29" fmla="*/ 42 h 99"/>
                <a:gd name="T30" fmla="*/ 7 w 98"/>
                <a:gd name="T31" fmla="*/ 26 h 99"/>
                <a:gd name="T32" fmla="*/ 7 w 98"/>
                <a:gd name="T33" fmla="*/ 26 h 99"/>
                <a:gd name="T34" fmla="*/ 17 w 98"/>
                <a:gd name="T35" fmla="*/ 18 h 99"/>
                <a:gd name="T36" fmla="*/ 24 w 98"/>
                <a:gd name="T37" fmla="*/ 8 h 99"/>
                <a:gd name="T38" fmla="*/ 41 w 98"/>
                <a:gd name="T39" fmla="*/ 0 h 99"/>
                <a:gd name="T40" fmla="*/ 41 w 98"/>
                <a:gd name="T41" fmla="*/ 0 h 99"/>
                <a:gd name="T42" fmla="*/ 56 w 98"/>
                <a:gd name="T43" fmla="*/ 8 h 99"/>
                <a:gd name="T44" fmla="*/ 74 w 98"/>
                <a:gd name="T45" fmla="*/ 8 h 99"/>
                <a:gd name="T46" fmla="*/ 91 w 98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1" y="26"/>
                  </a:moveTo>
                  <a:lnTo>
                    <a:pt x="98" y="42"/>
                  </a:lnTo>
                  <a:lnTo>
                    <a:pt x="98" y="5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1" y="91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24" y="99"/>
                  </a:lnTo>
                  <a:lnTo>
                    <a:pt x="7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24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6" y="8"/>
                  </a:lnTo>
                  <a:lnTo>
                    <a:pt x="74" y="8"/>
                  </a:lnTo>
                  <a:lnTo>
                    <a:pt x="91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0" name="Freeform 148"/>
            <p:cNvSpPr>
              <a:spLocks/>
            </p:cNvSpPr>
            <p:nvPr/>
          </p:nvSpPr>
          <p:spPr bwMode="auto">
            <a:xfrm>
              <a:off x="4469" y="1994"/>
              <a:ext cx="61" cy="83"/>
            </a:xfrm>
            <a:custGeom>
              <a:avLst/>
              <a:gdLst>
                <a:gd name="T0" fmla="*/ 34 w 123"/>
                <a:gd name="T1" fmla="*/ 43 h 149"/>
                <a:gd name="T2" fmla="*/ 41 w 123"/>
                <a:gd name="T3" fmla="*/ 26 h 149"/>
                <a:gd name="T4" fmla="*/ 59 w 123"/>
                <a:gd name="T5" fmla="*/ 18 h 149"/>
                <a:gd name="T6" fmla="*/ 66 w 123"/>
                <a:gd name="T7" fmla="*/ 0 h 149"/>
                <a:gd name="T8" fmla="*/ 66 w 123"/>
                <a:gd name="T9" fmla="*/ 0 h 149"/>
                <a:gd name="T10" fmla="*/ 83 w 123"/>
                <a:gd name="T11" fmla="*/ 18 h 149"/>
                <a:gd name="T12" fmla="*/ 91 w 123"/>
                <a:gd name="T13" fmla="*/ 32 h 149"/>
                <a:gd name="T14" fmla="*/ 98 w 123"/>
                <a:gd name="T15" fmla="*/ 50 h 149"/>
                <a:gd name="T16" fmla="*/ 98 w 123"/>
                <a:gd name="T17" fmla="*/ 50 h 149"/>
                <a:gd name="T18" fmla="*/ 108 w 123"/>
                <a:gd name="T19" fmla="*/ 67 h 149"/>
                <a:gd name="T20" fmla="*/ 123 w 123"/>
                <a:gd name="T21" fmla="*/ 74 h 149"/>
                <a:gd name="T22" fmla="*/ 115 w 123"/>
                <a:gd name="T23" fmla="*/ 82 h 149"/>
                <a:gd name="T24" fmla="*/ 115 w 123"/>
                <a:gd name="T25" fmla="*/ 82 h 149"/>
                <a:gd name="T26" fmla="*/ 91 w 123"/>
                <a:gd name="T27" fmla="*/ 99 h 149"/>
                <a:gd name="T28" fmla="*/ 66 w 123"/>
                <a:gd name="T29" fmla="*/ 124 h 149"/>
                <a:gd name="T30" fmla="*/ 41 w 123"/>
                <a:gd name="T31" fmla="*/ 149 h 149"/>
                <a:gd name="T32" fmla="*/ 41 w 123"/>
                <a:gd name="T33" fmla="*/ 149 h 149"/>
                <a:gd name="T34" fmla="*/ 34 w 123"/>
                <a:gd name="T35" fmla="*/ 124 h 149"/>
                <a:gd name="T36" fmla="*/ 0 w 123"/>
                <a:gd name="T37" fmla="*/ 67 h 149"/>
                <a:gd name="T38" fmla="*/ 34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34" y="43"/>
                  </a:moveTo>
                  <a:lnTo>
                    <a:pt x="41" y="26"/>
                  </a:lnTo>
                  <a:lnTo>
                    <a:pt x="59" y="1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3" y="18"/>
                  </a:lnTo>
                  <a:lnTo>
                    <a:pt x="91" y="3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8" y="67"/>
                  </a:lnTo>
                  <a:lnTo>
                    <a:pt x="123" y="74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91" y="99"/>
                  </a:lnTo>
                  <a:lnTo>
                    <a:pt x="66" y="124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4" y="124"/>
                  </a:lnTo>
                  <a:lnTo>
                    <a:pt x="0" y="67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1" name="Freeform 149"/>
            <p:cNvSpPr>
              <a:spLocks/>
            </p:cNvSpPr>
            <p:nvPr/>
          </p:nvSpPr>
          <p:spPr bwMode="auto">
            <a:xfrm>
              <a:off x="4493" y="1764"/>
              <a:ext cx="66" cy="74"/>
            </a:xfrm>
            <a:custGeom>
              <a:avLst/>
              <a:gdLst>
                <a:gd name="T0" fmla="*/ 0 w 134"/>
                <a:gd name="T1" fmla="*/ 67 h 133"/>
                <a:gd name="T2" fmla="*/ 26 w 134"/>
                <a:gd name="T3" fmla="*/ 91 h 133"/>
                <a:gd name="T4" fmla="*/ 43 w 134"/>
                <a:gd name="T5" fmla="*/ 108 h 133"/>
                <a:gd name="T6" fmla="*/ 67 w 134"/>
                <a:gd name="T7" fmla="*/ 133 h 133"/>
                <a:gd name="T8" fmla="*/ 67 w 134"/>
                <a:gd name="T9" fmla="*/ 133 h 133"/>
                <a:gd name="T10" fmla="*/ 84 w 134"/>
                <a:gd name="T11" fmla="*/ 115 h 133"/>
                <a:gd name="T12" fmla="*/ 109 w 134"/>
                <a:gd name="T13" fmla="*/ 91 h 133"/>
                <a:gd name="T14" fmla="*/ 134 w 134"/>
                <a:gd name="T15" fmla="*/ 83 h 133"/>
                <a:gd name="T16" fmla="*/ 134 w 134"/>
                <a:gd name="T17" fmla="*/ 83 h 133"/>
                <a:gd name="T18" fmla="*/ 117 w 134"/>
                <a:gd name="T19" fmla="*/ 59 h 133"/>
                <a:gd name="T20" fmla="*/ 99 w 134"/>
                <a:gd name="T21" fmla="*/ 24 h 133"/>
                <a:gd name="T22" fmla="*/ 91 w 134"/>
                <a:gd name="T23" fmla="*/ 0 h 133"/>
                <a:gd name="T24" fmla="*/ 91 w 134"/>
                <a:gd name="T25" fmla="*/ 0 h 133"/>
                <a:gd name="T26" fmla="*/ 60 w 134"/>
                <a:gd name="T27" fmla="*/ 17 h 133"/>
                <a:gd name="T28" fmla="*/ 26 w 134"/>
                <a:gd name="T29" fmla="*/ 42 h 133"/>
                <a:gd name="T30" fmla="*/ 0 w 134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33">
                  <a:moveTo>
                    <a:pt x="0" y="67"/>
                  </a:moveTo>
                  <a:lnTo>
                    <a:pt x="26" y="91"/>
                  </a:lnTo>
                  <a:lnTo>
                    <a:pt x="43" y="108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84" y="115"/>
                  </a:lnTo>
                  <a:lnTo>
                    <a:pt x="109" y="91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17" y="5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0" y="17"/>
                  </a:lnTo>
                  <a:lnTo>
                    <a:pt x="26" y="4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2" name="Freeform 150"/>
            <p:cNvSpPr>
              <a:spLocks/>
            </p:cNvSpPr>
            <p:nvPr/>
          </p:nvSpPr>
          <p:spPr bwMode="auto">
            <a:xfrm>
              <a:off x="4474" y="1828"/>
              <a:ext cx="49" cy="56"/>
            </a:xfrm>
            <a:custGeom>
              <a:avLst/>
              <a:gdLst>
                <a:gd name="T0" fmla="*/ 8 w 99"/>
                <a:gd name="T1" fmla="*/ 26 h 99"/>
                <a:gd name="T2" fmla="*/ 0 w 99"/>
                <a:gd name="T3" fmla="*/ 42 h 99"/>
                <a:gd name="T4" fmla="*/ 0 w 99"/>
                <a:gd name="T5" fmla="*/ 57 h 99"/>
                <a:gd name="T6" fmla="*/ 8 w 99"/>
                <a:gd name="T7" fmla="*/ 74 h 99"/>
                <a:gd name="T8" fmla="*/ 8 w 99"/>
                <a:gd name="T9" fmla="*/ 74 h 99"/>
                <a:gd name="T10" fmla="*/ 15 w 99"/>
                <a:gd name="T11" fmla="*/ 91 h 99"/>
                <a:gd name="T12" fmla="*/ 32 w 99"/>
                <a:gd name="T13" fmla="*/ 9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99 h 99"/>
                <a:gd name="T20" fmla="*/ 89 w 99"/>
                <a:gd name="T21" fmla="*/ 91 h 99"/>
                <a:gd name="T22" fmla="*/ 99 w 99"/>
                <a:gd name="T23" fmla="*/ 74 h 99"/>
                <a:gd name="T24" fmla="*/ 99 w 99"/>
                <a:gd name="T25" fmla="*/ 74 h 99"/>
                <a:gd name="T26" fmla="*/ 99 w 99"/>
                <a:gd name="T27" fmla="*/ 57 h 99"/>
                <a:gd name="T28" fmla="*/ 99 w 99"/>
                <a:gd name="T29" fmla="*/ 42 h 99"/>
                <a:gd name="T30" fmla="*/ 99 w 99"/>
                <a:gd name="T31" fmla="*/ 26 h 99"/>
                <a:gd name="T32" fmla="*/ 99 w 99"/>
                <a:gd name="T33" fmla="*/ 26 h 99"/>
                <a:gd name="T34" fmla="*/ 82 w 99"/>
                <a:gd name="T35" fmla="*/ 18 h 99"/>
                <a:gd name="T36" fmla="*/ 74 w 99"/>
                <a:gd name="T37" fmla="*/ 8 h 99"/>
                <a:gd name="T38" fmla="*/ 57 w 99"/>
                <a:gd name="T39" fmla="*/ 0 h 99"/>
                <a:gd name="T40" fmla="*/ 57 w 99"/>
                <a:gd name="T41" fmla="*/ 0 h 99"/>
                <a:gd name="T42" fmla="*/ 39 w 99"/>
                <a:gd name="T43" fmla="*/ 8 h 99"/>
                <a:gd name="T44" fmla="*/ 25 w 99"/>
                <a:gd name="T45" fmla="*/ 8 h 99"/>
                <a:gd name="T46" fmla="*/ 8 w 99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8" y="26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91"/>
                  </a:lnTo>
                  <a:lnTo>
                    <a:pt x="3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99"/>
                  </a:lnTo>
                  <a:lnTo>
                    <a:pt x="89" y="91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57"/>
                  </a:lnTo>
                  <a:lnTo>
                    <a:pt x="99" y="42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82" y="18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9" y="8"/>
                  </a:lnTo>
                  <a:lnTo>
                    <a:pt x="25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3" name="Freeform 151"/>
            <p:cNvSpPr>
              <a:spLocks/>
            </p:cNvSpPr>
            <p:nvPr/>
          </p:nvSpPr>
          <p:spPr bwMode="auto">
            <a:xfrm>
              <a:off x="4205" y="1747"/>
              <a:ext cx="48" cy="50"/>
            </a:xfrm>
            <a:custGeom>
              <a:avLst/>
              <a:gdLst>
                <a:gd name="T0" fmla="*/ 91 w 98"/>
                <a:gd name="T1" fmla="*/ 18 h 90"/>
                <a:gd name="T2" fmla="*/ 98 w 98"/>
                <a:gd name="T3" fmla="*/ 35 h 90"/>
                <a:gd name="T4" fmla="*/ 98 w 98"/>
                <a:gd name="T5" fmla="*/ 49 h 90"/>
                <a:gd name="T6" fmla="*/ 98 w 98"/>
                <a:gd name="T7" fmla="*/ 66 h 90"/>
                <a:gd name="T8" fmla="*/ 98 w 98"/>
                <a:gd name="T9" fmla="*/ 66 h 90"/>
                <a:gd name="T10" fmla="*/ 82 w 98"/>
                <a:gd name="T11" fmla="*/ 90 h 90"/>
                <a:gd name="T12" fmla="*/ 57 w 98"/>
                <a:gd name="T13" fmla="*/ 90 h 90"/>
                <a:gd name="T14" fmla="*/ 32 w 98"/>
                <a:gd name="T15" fmla="*/ 90 h 90"/>
                <a:gd name="T16" fmla="*/ 32 w 98"/>
                <a:gd name="T17" fmla="*/ 90 h 90"/>
                <a:gd name="T18" fmla="*/ 17 w 98"/>
                <a:gd name="T19" fmla="*/ 83 h 90"/>
                <a:gd name="T20" fmla="*/ 8 w 98"/>
                <a:gd name="T21" fmla="*/ 73 h 90"/>
                <a:gd name="T22" fmla="*/ 0 w 98"/>
                <a:gd name="T23" fmla="*/ 59 h 90"/>
                <a:gd name="T24" fmla="*/ 0 w 98"/>
                <a:gd name="T25" fmla="*/ 59 h 90"/>
                <a:gd name="T26" fmla="*/ 8 w 98"/>
                <a:gd name="T27" fmla="*/ 35 h 90"/>
                <a:gd name="T28" fmla="*/ 17 w 98"/>
                <a:gd name="T29" fmla="*/ 18 h 90"/>
                <a:gd name="T30" fmla="*/ 32 w 98"/>
                <a:gd name="T31" fmla="*/ 0 h 90"/>
                <a:gd name="T32" fmla="*/ 32 w 98"/>
                <a:gd name="T33" fmla="*/ 0 h 90"/>
                <a:gd name="T34" fmla="*/ 50 w 98"/>
                <a:gd name="T35" fmla="*/ 0 h 90"/>
                <a:gd name="T36" fmla="*/ 74 w 98"/>
                <a:gd name="T37" fmla="*/ 0 h 90"/>
                <a:gd name="T38" fmla="*/ 91 w 98"/>
                <a:gd name="T3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0">
                  <a:moveTo>
                    <a:pt x="91" y="18"/>
                  </a:moveTo>
                  <a:lnTo>
                    <a:pt x="98" y="35"/>
                  </a:lnTo>
                  <a:lnTo>
                    <a:pt x="98" y="49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82" y="90"/>
                  </a:lnTo>
                  <a:lnTo>
                    <a:pt x="57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7" y="83"/>
                  </a:lnTo>
                  <a:lnTo>
                    <a:pt x="8" y="7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8" y="35"/>
                  </a:lnTo>
                  <a:lnTo>
                    <a:pt x="17" y="18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0"/>
                  </a:lnTo>
                  <a:lnTo>
                    <a:pt x="74" y="0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4" name="Freeform 152"/>
            <p:cNvSpPr>
              <a:spLocks/>
            </p:cNvSpPr>
            <p:nvPr/>
          </p:nvSpPr>
          <p:spPr bwMode="auto">
            <a:xfrm>
              <a:off x="4282" y="1774"/>
              <a:ext cx="61" cy="56"/>
            </a:xfrm>
            <a:custGeom>
              <a:avLst/>
              <a:gdLst>
                <a:gd name="T0" fmla="*/ 123 w 123"/>
                <a:gd name="T1" fmla="*/ 25 h 99"/>
                <a:gd name="T2" fmla="*/ 115 w 123"/>
                <a:gd name="T3" fmla="*/ 34 h 99"/>
                <a:gd name="T4" fmla="*/ 115 w 123"/>
                <a:gd name="T5" fmla="*/ 43 h 99"/>
                <a:gd name="T6" fmla="*/ 108 w 123"/>
                <a:gd name="T7" fmla="*/ 50 h 99"/>
                <a:gd name="T8" fmla="*/ 108 w 123"/>
                <a:gd name="T9" fmla="*/ 50 h 99"/>
                <a:gd name="T10" fmla="*/ 108 w 123"/>
                <a:gd name="T11" fmla="*/ 67 h 99"/>
                <a:gd name="T12" fmla="*/ 98 w 123"/>
                <a:gd name="T13" fmla="*/ 82 h 99"/>
                <a:gd name="T14" fmla="*/ 91 w 123"/>
                <a:gd name="T15" fmla="*/ 99 h 99"/>
                <a:gd name="T16" fmla="*/ 91 w 123"/>
                <a:gd name="T17" fmla="*/ 99 h 99"/>
                <a:gd name="T18" fmla="*/ 0 w 123"/>
                <a:gd name="T19" fmla="*/ 82 h 99"/>
                <a:gd name="T20" fmla="*/ 24 w 123"/>
                <a:gd name="T21" fmla="*/ 0 h 99"/>
                <a:gd name="T22" fmla="*/ 58 w 123"/>
                <a:gd name="T23" fmla="*/ 8 h 99"/>
                <a:gd name="T24" fmla="*/ 91 w 123"/>
                <a:gd name="T25" fmla="*/ 17 h 99"/>
                <a:gd name="T26" fmla="*/ 123 w 123"/>
                <a:gd name="T2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99">
                  <a:moveTo>
                    <a:pt x="123" y="25"/>
                  </a:moveTo>
                  <a:lnTo>
                    <a:pt x="115" y="34"/>
                  </a:lnTo>
                  <a:lnTo>
                    <a:pt x="115" y="43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08" y="67"/>
                  </a:lnTo>
                  <a:lnTo>
                    <a:pt x="98" y="82"/>
                  </a:lnTo>
                  <a:lnTo>
                    <a:pt x="91" y="99"/>
                  </a:lnTo>
                  <a:lnTo>
                    <a:pt x="91" y="99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58" y="8"/>
                  </a:lnTo>
                  <a:lnTo>
                    <a:pt x="91" y="17"/>
                  </a:lnTo>
                  <a:lnTo>
                    <a:pt x="123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5" name="Freeform 153"/>
            <p:cNvSpPr>
              <a:spLocks/>
            </p:cNvSpPr>
            <p:nvPr/>
          </p:nvSpPr>
          <p:spPr bwMode="auto">
            <a:xfrm>
              <a:off x="4311" y="1848"/>
              <a:ext cx="48" cy="51"/>
            </a:xfrm>
            <a:custGeom>
              <a:avLst/>
              <a:gdLst>
                <a:gd name="T0" fmla="*/ 98 w 98"/>
                <a:gd name="T1" fmla="*/ 0 h 91"/>
                <a:gd name="T2" fmla="*/ 82 w 98"/>
                <a:gd name="T3" fmla="*/ 35 h 91"/>
                <a:gd name="T4" fmla="*/ 65 w 98"/>
                <a:gd name="T5" fmla="*/ 59 h 91"/>
                <a:gd name="T6" fmla="*/ 57 w 98"/>
                <a:gd name="T7" fmla="*/ 91 h 91"/>
                <a:gd name="T8" fmla="*/ 57 w 98"/>
                <a:gd name="T9" fmla="*/ 91 h 91"/>
                <a:gd name="T10" fmla="*/ 50 w 98"/>
                <a:gd name="T11" fmla="*/ 91 h 91"/>
                <a:gd name="T12" fmla="*/ 50 w 98"/>
                <a:gd name="T13" fmla="*/ 74 h 91"/>
                <a:gd name="T14" fmla="*/ 40 w 98"/>
                <a:gd name="T15" fmla="*/ 66 h 91"/>
                <a:gd name="T16" fmla="*/ 40 w 98"/>
                <a:gd name="T17" fmla="*/ 66 h 91"/>
                <a:gd name="T18" fmla="*/ 33 w 98"/>
                <a:gd name="T19" fmla="*/ 49 h 91"/>
                <a:gd name="T20" fmla="*/ 15 w 98"/>
                <a:gd name="T21" fmla="*/ 25 h 91"/>
                <a:gd name="T22" fmla="*/ 0 w 98"/>
                <a:gd name="T23" fmla="*/ 10 h 91"/>
                <a:gd name="T24" fmla="*/ 0 w 98"/>
                <a:gd name="T25" fmla="*/ 10 h 91"/>
                <a:gd name="T26" fmla="*/ 7 w 98"/>
                <a:gd name="T27" fmla="*/ 0 h 91"/>
                <a:gd name="T28" fmla="*/ 98 w 98"/>
                <a:gd name="T29" fmla="*/ 0 h 91"/>
                <a:gd name="T30" fmla="*/ 98 w 98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1">
                  <a:moveTo>
                    <a:pt x="98" y="0"/>
                  </a:moveTo>
                  <a:lnTo>
                    <a:pt x="82" y="35"/>
                  </a:lnTo>
                  <a:lnTo>
                    <a:pt x="65" y="59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0" y="91"/>
                  </a:lnTo>
                  <a:lnTo>
                    <a:pt x="50" y="74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49"/>
                  </a:lnTo>
                  <a:lnTo>
                    <a:pt x="15" y="2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7" y="0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6" name="Freeform 154"/>
            <p:cNvSpPr>
              <a:spLocks/>
            </p:cNvSpPr>
            <p:nvPr/>
          </p:nvSpPr>
          <p:spPr bwMode="auto">
            <a:xfrm>
              <a:off x="4245" y="1871"/>
              <a:ext cx="46" cy="51"/>
            </a:xfrm>
            <a:custGeom>
              <a:avLst/>
              <a:gdLst>
                <a:gd name="T0" fmla="*/ 83 w 91"/>
                <a:gd name="T1" fmla="*/ 17 h 91"/>
                <a:gd name="T2" fmla="*/ 91 w 91"/>
                <a:gd name="T3" fmla="*/ 32 h 91"/>
                <a:gd name="T4" fmla="*/ 91 w 91"/>
                <a:gd name="T5" fmla="*/ 49 h 91"/>
                <a:gd name="T6" fmla="*/ 91 w 91"/>
                <a:gd name="T7" fmla="*/ 67 h 91"/>
                <a:gd name="T8" fmla="*/ 91 w 91"/>
                <a:gd name="T9" fmla="*/ 67 h 91"/>
                <a:gd name="T10" fmla="*/ 83 w 91"/>
                <a:gd name="T11" fmla="*/ 74 h 91"/>
                <a:gd name="T12" fmla="*/ 74 w 91"/>
                <a:gd name="T13" fmla="*/ 91 h 91"/>
                <a:gd name="T14" fmla="*/ 59 w 91"/>
                <a:gd name="T15" fmla="*/ 91 h 91"/>
                <a:gd name="T16" fmla="*/ 59 w 91"/>
                <a:gd name="T17" fmla="*/ 91 h 91"/>
                <a:gd name="T18" fmla="*/ 41 w 91"/>
                <a:gd name="T19" fmla="*/ 91 h 91"/>
                <a:gd name="T20" fmla="*/ 16 w 91"/>
                <a:gd name="T21" fmla="*/ 91 h 91"/>
                <a:gd name="T22" fmla="*/ 9 w 91"/>
                <a:gd name="T23" fmla="*/ 74 h 91"/>
                <a:gd name="T24" fmla="*/ 9 w 91"/>
                <a:gd name="T25" fmla="*/ 74 h 91"/>
                <a:gd name="T26" fmla="*/ 0 w 91"/>
                <a:gd name="T27" fmla="*/ 56 h 91"/>
                <a:gd name="T28" fmla="*/ 0 w 91"/>
                <a:gd name="T29" fmla="*/ 41 h 91"/>
                <a:gd name="T30" fmla="*/ 0 w 91"/>
                <a:gd name="T31" fmla="*/ 24 h 91"/>
                <a:gd name="T32" fmla="*/ 0 w 91"/>
                <a:gd name="T33" fmla="*/ 24 h 91"/>
                <a:gd name="T34" fmla="*/ 9 w 91"/>
                <a:gd name="T35" fmla="*/ 17 h 91"/>
                <a:gd name="T36" fmla="*/ 16 w 91"/>
                <a:gd name="T37" fmla="*/ 7 h 91"/>
                <a:gd name="T38" fmla="*/ 35 w 91"/>
                <a:gd name="T39" fmla="*/ 0 h 91"/>
                <a:gd name="T40" fmla="*/ 35 w 91"/>
                <a:gd name="T41" fmla="*/ 0 h 91"/>
                <a:gd name="T42" fmla="*/ 48 w 91"/>
                <a:gd name="T43" fmla="*/ 0 h 91"/>
                <a:gd name="T44" fmla="*/ 66 w 91"/>
                <a:gd name="T45" fmla="*/ 0 h 91"/>
                <a:gd name="T46" fmla="*/ 83 w 91"/>
                <a:gd name="T47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1">
                  <a:moveTo>
                    <a:pt x="83" y="17"/>
                  </a:moveTo>
                  <a:lnTo>
                    <a:pt x="91" y="32"/>
                  </a:lnTo>
                  <a:lnTo>
                    <a:pt x="91" y="49"/>
                  </a:lnTo>
                  <a:lnTo>
                    <a:pt x="91" y="67"/>
                  </a:lnTo>
                  <a:lnTo>
                    <a:pt x="91" y="67"/>
                  </a:lnTo>
                  <a:lnTo>
                    <a:pt x="83" y="74"/>
                  </a:lnTo>
                  <a:lnTo>
                    <a:pt x="74" y="91"/>
                  </a:lnTo>
                  <a:lnTo>
                    <a:pt x="59" y="91"/>
                  </a:lnTo>
                  <a:lnTo>
                    <a:pt x="59" y="91"/>
                  </a:lnTo>
                  <a:lnTo>
                    <a:pt x="41" y="91"/>
                  </a:lnTo>
                  <a:lnTo>
                    <a:pt x="16" y="91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17"/>
                  </a:lnTo>
                  <a:lnTo>
                    <a:pt x="16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7" name="Freeform 155"/>
            <p:cNvSpPr>
              <a:spLocks/>
            </p:cNvSpPr>
            <p:nvPr/>
          </p:nvSpPr>
          <p:spPr bwMode="auto">
            <a:xfrm>
              <a:off x="4375" y="1995"/>
              <a:ext cx="70" cy="65"/>
            </a:xfrm>
            <a:custGeom>
              <a:avLst/>
              <a:gdLst>
                <a:gd name="T0" fmla="*/ 140 w 140"/>
                <a:gd name="T1" fmla="*/ 57 h 115"/>
                <a:gd name="T2" fmla="*/ 123 w 140"/>
                <a:gd name="T3" fmla="*/ 66 h 115"/>
                <a:gd name="T4" fmla="*/ 115 w 140"/>
                <a:gd name="T5" fmla="*/ 74 h 115"/>
                <a:gd name="T6" fmla="*/ 106 w 140"/>
                <a:gd name="T7" fmla="*/ 81 h 115"/>
                <a:gd name="T8" fmla="*/ 106 w 140"/>
                <a:gd name="T9" fmla="*/ 81 h 115"/>
                <a:gd name="T10" fmla="*/ 73 w 140"/>
                <a:gd name="T11" fmla="*/ 115 h 115"/>
                <a:gd name="T12" fmla="*/ 49 w 140"/>
                <a:gd name="T13" fmla="*/ 91 h 115"/>
                <a:gd name="T14" fmla="*/ 25 w 140"/>
                <a:gd name="T15" fmla="*/ 66 h 115"/>
                <a:gd name="T16" fmla="*/ 0 w 140"/>
                <a:gd name="T17" fmla="*/ 50 h 115"/>
                <a:gd name="T18" fmla="*/ 0 w 140"/>
                <a:gd name="T19" fmla="*/ 50 h 115"/>
                <a:gd name="T20" fmla="*/ 25 w 140"/>
                <a:gd name="T21" fmla="*/ 32 h 115"/>
                <a:gd name="T22" fmla="*/ 49 w 140"/>
                <a:gd name="T23" fmla="*/ 17 h 115"/>
                <a:gd name="T24" fmla="*/ 67 w 140"/>
                <a:gd name="T25" fmla="*/ 0 h 115"/>
                <a:gd name="T26" fmla="*/ 67 w 140"/>
                <a:gd name="T27" fmla="*/ 0 h 115"/>
                <a:gd name="T28" fmla="*/ 91 w 140"/>
                <a:gd name="T29" fmla="*/ 8 h 115"/>
                <a:gd name="T30" fmla="*/ 115 w 140"/>
                <a:gd name="T31" fmla="*/ 32 h 115"/>
                <a:gd name="T32" fmla="*/ 140 w 140"/>
                <a:gd name="T33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15">
                  <a:moveTo>
                    <a:pt x="140" y="57"/>
                  </a:moveTo>
                  <a:lnTo>
                    <a:pt x="123" y="66"/>
                  </a:lnTo>
                  <a:lnTo>
                    <a:pt x="115" y="74"/>
                  </a:lnTo>
                  <a:lnTo>
                    <a:pt x="106" y="81"/>
                  </a:lnTo>
                  <a:lnTo>
                    <a:pt x="106" y="81"/>
                  </a:lnTo>
                  <a:lnTo>
                    <a:pt x="73" y="115"/>
                  </a:lnTo>
                  <a:lnTo>
                    <a:pt x="49" y="91"/>
                  </a:lnTo>
                  <a:lnTo>
                    <a:pt x="25" y="6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5" y="32"/>
                  </a:lnTo>
                  <a:lnTo>
                    <a:pt x="49" y="1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91" y="8"/>
                  </a:lnTo>
                  <a:lnTo>
                    <a:pt x="115" y="32"/>
                  </a:lnTo>
                  <a:lnTo>
                    <a:pt x="140" y="5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8" name="Freeform 156"/>
            <p:cNvSpPr>
              <a:spLocks/>
            </p:cNvSpPr>
            <p:nvPr/>
          </p:nvSpPr>
          <p:spPr bwMode="auto">
            <a:xfrm>
              <a:off x="4257" y="2037"/>
              <a:ext cx="115" cy="65"/>
            </a:xfrm>
            <a:custGeom>
              <a:avLst/>
              <a:gdLst>
                <a:gd name="T0" fmla="*/ 98 w 232"/>
                <a:gd name="T1" fmla="*/ 7 h 115"/>
                <a:gd name="T2" fmla="*/ 98 w 232"/>
                <a:gd name="T3" fmla="*/ 7 h 115"/>
                <a:gd name="T4" fmla="*/ 108 w 232"/>
                <a:gd name="T5" fmla="*/ 7 h 115"/>
                <a:gd name="T6" fmla="*/ 108 w 232"/>
                <a:gd name="T7" fmla="*/ 7 h 115"/>
                <a:gd name="T8" fmla="*/ 108 w 232"/>
                <a:gd name="T9" fmla="*/ 7 h 115"/>
                <a:gd name="T10" fmla="*/ 108 w 232"/>
                <a:gd name="T11" fmla="*/ 24 h 115"/>
                <a:gd name="T12" fmla="*/ 108 w 232"/>
                <a:gd name="T13" fmla="*/ 32 h 115"/>
                <a:gd name="T14" fmla="*/ 108 w 232"/>
                <a:gd name="T15" fmla="*/ 41 h 115"/>
                <a:gd name="T16" fmla="*/ 108 w 232"/>
                <a:gd name="T17" fmla="*/ 41 h 115"/>
                <a:gd name="T18" fmla="*/ 133 w 232"/>
                <a:gd name="T19" fmla="*/ 32 h 115"/>
                <a:gd name="T20" fmla="*/ 158 w 232"/>
                <a:gd name="T21" fmla="*/ 17 h 115"/>
                <a:gd name="T22" fmla="*/ 182 w 232"/>
                <a:gd name="T23" fmla="*/ 7 h 115"/>
                <a:gd name="T24" fmla="*/ 182 w 232"/>
                <a:gd name="T25" fmla="*/ 7 h 115"/>
                <a:gd name="T26" fmla="*/ 197 w 232"/>
                <a:gd name="T27" fmla="*/ 24 h 115"/>
                <a:gd name="T28" fmla="*/ 214 w 232"/>
                <a:gd name="T29" fmla="*/ 49 h 115"/>
                <a:gd name="T30" fmla="*/ 232 w 232"/>
                <a:gd name="T31" fmla="*/ 74 h 115"/>
                <a:gd name="T32" fmla="*/ 232 w 232"/>
                <a:gd name="T33" fmla="*/ 74 h 115"/>
                <a:gd name="T34" fmla="*/ 197 w 232"/>
                <a:gd name="T35" fmla="*/ 91 h 115"/>
                <a:gd name="T36" fmla="*/ 173 w 232"/>
                <a:gd name="T37" fmla="*/ 106 h 115"/>
                <a:gd name="T38" fmla="*/ 141 w 232"/>
                <a:gd name="T39" fmla="*/ 115 h 115"/>
                <a:gd name="T40" fmla="*/ 141 w 232"/>
                <a:gd name="T41" fmla="*/ 115 h 115"/>
                <a:gd name="T42" fmla="*/ 133 w 232"/>
                <a:gd name="T43" fmla="*/ 91 h 115"/>
                <a:gd name="T44" fmla="*/ 115 w 232"/>
                <a:gd name="T45" fmla="*/ 74 h 115"/>
                <a:gd name="T46" fmla="*/ 98 w 232"/>
                <a:gd name="T47" fmla="*/ 57 h 115"/>
                <a:gd name="T48" fmla="*/ 98 w 232"/>
                <a:gd name="T49" fmla="*/ 57 h 115"/>
                <a:gd name="T50" fmla="*/ 98 w 232"/>
                <a:gd name="T51" fmla="*/ 67 h 115"/>
                <a:gd name="T52" fmla="*/ 91 w 232"/>
                <a:gd name="T53" fmla="*/ 81 h 115"/>
                <a:gd name="T54" fmla="*/ 91 w 232"/>
                <a:gd name="T55" fmla="*/ 91 h 115"/>
                <a:gd name="T56" fmla="*/ 91 w 232"/>
                <a:gd name="T57" fmla="*/ 91 h 115"/>
                <a:gd name="T58" fmla="*/ 59 w 232"/>
                <a:gd name="T59" fmla="*/ 81 h 115"/>
                <a:gd name="T60" fmla="*/ 35 w 232"/>
                <a:gd name="T61" fmla="*/ 81 h 115"/>
                <a:gd name="T62" fmla="*/ 0 w 232"/>
                <a:gd name="T63" fmla="*/ 74 h 115"/>
                <a:gd name="T64" fmla="*/ 0 w 232"/>
                <a:gd name="T65" fmla="*/ 74 h 115"/>
                <a:gd name="T66" fmla="*/ 11 w 232"/>
                <a:gd name="T67" fmla="*/ 49 h 115"/>
                <a:gd name="T68" fmla="*/ 11 w 232"/>
                <a:gd name="T69" fmla="*/ 24 h 115"/>
                <a:gd name="T70" fmla="*/ 17 w 232"/>
                <a:gd name="T71" fmla="*/ 0 h 115"/>
                <a:gd name="T72" fmla="*/ 17 w 232"/>
                <a:gd name="T73" fmla="*/ 0 h 115"/>
                <a:gd name="T74" fmla="*/ 42 w 232"/>
                <a:gd name="T75" fmla="*/ 0 h 115"/>
                <a:gd name="T76" fmla="*/ 74 w 232"/>
                <a:gd name="T77" fmla="*/ 0 h 115"/>
                <a:gd name="T78" fmla="*/ 98 w 232"/>
                <a:gd name="T79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2" h="115">
                  <a:moveTo>
                    <a:pt x="98" y="7"/>
                  </a:moveTo>
                  <a:lnTo>
                    <a:pt x="98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24"/>
                  </a:lnTo>
                  <a:lnTo>
                    <a:pt x="108" y="32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33" y="32"/>
                  </a:lnTo>
                  <a:lnTo>
                    <a:pt x="158" y="1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97" y="24"/>
                  </a:lnTo>
                  <a:lnTo>
                    <a:pt x="214" y="49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197" y="91"/>
                  </a:lnTo>
                  <a:lnTo>
                    <a:pt x="173" y="106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3" y="91"/>
                  </a:lnTo>
                  <a:lnTo>
                    <a:pt x="115" y="74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8" y="67"/>
                  </a:lnTo>
                  <a:lnTo>
                    <a:pt x="91" y="8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59" y="81"/>
                  </a:lnTo>
                  <a:lnTo>
                    <a:pt x="35" y="8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1" y="49"/>
                  </a:lnTo>
                  <a:lnTo>
                    <a:pt x="11" y="2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42" y="0"/>
                  </a:lnTo>
                  <a:lnTo>
                    <a:pt x="74" y="0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69" name="Freeform 157"/>
            <p:cNvSpPr>
              <a:spLocks/>
            </p:cNvSpPr>
            <p:nvPr/>
          </p:nvSpPr>
          <p:spPr bwMode="auto">
            <a:xfrm>
              <a:off x="4274" y="2096"/>
              <a:ext cx="48" cy="47"/>
            </a:xfrm>
            <a:custGeom>
              <a:avLst/>
              <a:gdLst>
                <a:gd name="T0" fmla="*/ 98 w 98"/>
                <a:gd name="T1" fmla="*/ 84 h 84"/>
                <a:gd name="T2" fmla="*/ 73 w 98"/>
                <a:gd name="T3" fmla="*/ 84 h 84"/>
                <a:gd name="T4" fmla="*/ 32 w 98"/>
                <a:gd name="T5" fmla="*/ 84 h 84"/>
                <a:gd name="T6" fmla="*/ 0 w 98"/>
                <a:gd name="T7" fmla="*/ 84 h 84"/>
                <a:gd name="T8" fmla="*/ 0 w 98"/>
                <a:gd name="T9" fmla="*/ 84 h 84"/>
                <a:gd name="T10" fmla="*/ 7 w 98"/>
                <a:gd name="T11" fmla="*/ 59 h 84"/>
                <a:gd name="T12" fmla="*/ 32 w 98"/>
                <a:gd name="T13" fmla="*/ 24 h 84"/>
                <a:gd name="T14" fmla="*/ 39 w 98"/>
                <a:gd name="T15" fmla="*/ 0 h 84"/>
                <a:gd name="T16" fmla="*/ 39 w 98"/>
                <a:gd name="T17" fmla="*/ 0 h 84"/>
                <a:gd name="T18" fmla="*/ 63 w 98"/>
                <a:gd name="T19" fmla="*/ 24 h 84"/>
                <a:gd name="T20" fmla="*/ 88 w 98"/>
                <a:gd name="T21" fmla="*/ 49 h 84"/>
                <a:gd name="T22" fmla="*/ 98 w 98"/>
                <a:gd name="T2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84">
                  <a:moveTo>
                    <a:pt x="98" y="84"/>
                  </a:moveTo>
                  <a:lnTo>
                    <a:pt x="73" y="84"/>
                  </a:lnTo>
                  <a:lnTo>
                    <a:pt x="3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59"/>
                  </a:lnTo>
                  <a:lnTo>
                    <a:pt x="32" y="24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63" y="24"/>
                  </a:lnTo>
                  <a:lnTo>
                    <a:pt x="88" y="49"/>
                  </a:lnTo>
                  <a:lnTo>
                    <a:pt x="98" y="8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0" name="Freeform 158"/>
            <p:cNvSpPr>
              <a:spLocks/>
            </p:cNvSpPr>
            <p:nvPr/>
          </p:nvSpPr>
          <p:spPr bwMode="auto">
            <a:xfrm>
              <a:off x="4202" y="2120"/>
              <a:ext cx="55" cy="55"/>
            </a:xfrm>
            <a:custGeom>
              <a:avLst/>
              <a:gdLst>
                <a:gd name="T0" fmla="*/ 98 w 113"/>
                <a:gd name="T1" fmla="*/ 26 h 99"/>
                <a:gd name="T2" fmla="*/ 64 w 113"/>
                <a:gd name="T3" fmla="*/ 8 h 99"/>
                <a:gd name="T4" fmla="*/ 31 w 113"/>
                <a:gd name="T5" fmla="*/ 0 h 99"/>
                <a:gd name="T6" fmla="*/ 7 w 113"/>
                <a:gd name="T7" fmla="*/ 26 h 99"/>
                <a:gd name="T8" fmla="*/ 7 w 113"/>
                <a:gd name="T9" fmla="*/ 26 h 99"/>
                <a:gd name="T10" fmla="*/ 7 w 113"/>
                <a:gd name="T11" fmla="*/ 43 h 99"/>
                <a:gd name="T12" fmla="*/ 0 w 113"/>
                <a:gd name="T13" fmla="*/ 57 h 99"/>
                <a:gd name="T14" fmla="*/ 0 w 113"/>
                <a:gd name="T15" fmla="*/ 67 h 99"/>
                <a:gd name="T16" fmla="*/ 0 w 113"/>
                <a:gd name="T17" fmla="*/ 67 h 99"/>
                <a:gd name="T18" fmla="*/ 31 w 113"/>
                <a:gd name="T19" fmla="*/ 82 h 99"/>
                <a:gd name="T20" fmla="*/ 57 w 113"/>
                <a:gd name="T21" fmla="*/ 91 h 99"/>
                <a:gd name="T22" fmla="*/ 89 w 113"/>
                <a:gd name="T23" fmla="*/ 99 h 99"/>
                <a:gd name="T24" fmla="*/ 89 w 113"/>
                <a:gd name="T25" fmla="*/ 99 h 99"/>
                <a:gd name="T26" fmla="*/ 98 w 113"/>
                <a:gd name="T27" fmla="*/ 74 h 99"/>
                <a:gd name="T28" fmla="*/ 105 w 113"/>
                <a:gd name="T29" fmla="*/ 50 h 99"/>
                <a:gd name="T30" fmla="*/ 113 w 113"/>
                <a:gd name="T31" fmla="*/ 33 h 99"/>
                <a:gd name="T32" fmla="*/ 113 w 113"/>
                <a:gd name="T33" fmla="*/ 33 h 99"/>
                <a:gd name="T34" fmla="*/ 98 w 113"/>
                <a:gd name="T35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99">
                  <a:moveTo>
                    <a:pt x="98" y="26"/>
                  </a:moveTo>
                  <a:lnTo>
                    <a:pt x="64" y="8"/>
                  </a:lnTo>
                  <a:lnTo>
                    <a:pt x="31" y="0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43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1" y="82"/>
                  </a:lnTo>
                  <a:lnTo>
                    <a:pt x="57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8" y="74"/>
                  </a:lnTo>
                  <a:lnTo>
                    <a:pt x="105" y="50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9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1" name="Freeform 159"/>
            <p:cNvSpPr>
              <a:spLocks/>
            </p:cNvSpPr>
            <p:nvPr/>
          </p:nvSpPr>
          <p:spPr bwMode="auto">
            <a:xfrm>
              <a:off x="4202" y="1930"/>
              <a:ext cx="64" cy="61"/>
            </a:xfrm>
            <a:custGeom>
              <a:avLst/>
              <a:gdLst>
                <a:gd name="T0" fmla="*/ 130 w 130"/>
                <a:gd name="T1" fmla="*/ 34 h 107"/>
                <a:gd name="T2" fmla="*/ 130 w 130"/>
                <a:gd name="T3" fmla="*/ 34 h 107"/>
                <a:gd name="T4" fmla="*/ 124 w 130"/>
                <a:gd name="T5" fmla="*/ 59 h 107"/>
                <a:gd name="T6" fmla="*/ 113 w 130"/>
                <a:gd name="T7" fmla="*/ 83 h 107"/>
                <a:gd name="T8" fmla="*/ 105 w 130"/>
                <a:gd name="T9" fmla="*/ 107 h 107"/>
                <a:gd name="T10" fmla="*/ 105 w 130"/>
                <a:gd name="T11" fmla="*/ 107 h 107"/>
                <a:gd name="T12" fmla="*/ 74 w 130"/>
                <a:gd name="T13" fmla="*/ 98 h 107"/>
                <a:gd name="T14" fmla="*/ 39 w 130"/>
                <a:gd name="T15" fmla="*/ 91 h 107"/>
                <a:gd name="T16" fmla="*/ 0 w 130"/>
                <a:gd name="T17" fmla="*/ 83 h 107"/>
                <a:gd name="T18" fmla="*/ 0 w 130"/>
                <a:gd name="T19" fmla="*/ 83 h 107"/>
                <a:gd name="T20" fmla="*/ 7 w 130"/>
                <a:gd name="T21" fmla="*/ 59 h 107"/>
                <a:gd name="T22" fmla="*/ 15 w 130"/>
                <a:gd name="T23" fmla="*/ 24 h 107"/>
                <a:gd name="T24" fmla="*/ 31 w 130"/>
                <a:gd name="T25" fmla="*/ 0 h 107"/>
                <a:gd name="T26" fmla="*/ 31 w 130"/>
                <a:gd name="T27" fmla="*/ 0 h 107"/>
                <a:gd name="T28" fmla="*/ 39 w 130"/>
                <a:gd name="T29" fmla="*/ 0 h 107"/>
                <a:gd name="T30" fmla="*/ 49 w 130"/>
                <a:gd name="T31" fmla="*/ 0 h 107"/>
                <a:gd name="T32" fmla="*/ 57 w 130"/>
                <a:gd name="T33" fmla="*/ 9 h 107"/>
                <a:gd name="T34" fmla="*/ 57 w 130"/>
                <a:gd name="T35" fmla="*/ 9 h 107"/>
                <a:gd name="T36" fmla="*/ 74 w 130"/>
                <a:gd name="T37" fmla="*/ 17 h 107"/>
                <a:gd name="T38" fmla="*/ 89 w 130"/>
                <a:gd name="T39" fmla="*/ 17 h 107"/>
                <a:gd name="T40" fmla="*/ 105 w 130"/>
                <a:gd name="T41" fmla="*/ 24 h 107"/>
                <a:gd name="T42" fmla="*/ 105 w 130"/>
                <a:gd name="T43" fmla="*/ 24 h 107"/>
                <a:gd name="T44" fmla="*/ 130 w 130"/>
                <a:gd name="T45" fmla="*/ 3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7">
                  <a:moveTo>
                    <a:pt x="130" y="34"/>
                  </a:moveTo>
                  <a:lnTo>
                    <a:pt x="130" y="34"/>
                  </a:lnTo>
                  <a:lnTo>
                    <a:pt x="124" y="59"/>
                  </a:lnTo>
                  <a:lnTo>
                    <a:pt x="113" y="83"/>
                  </a:lnTo>
                  <a:lnTo>
                    <a:pt x="105" y="107"/>
                  </a:lnTo>
                  <a:lnTo>
                    <a:pt x="105" y="107"/>
                  </a:lnTo>
                  <a:lnTo>
                    <a:pt x="74" y="98"/>
                  </a:lnTo>
                  <a:lnTo>
                    <a:pt x="39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7" y="59"/>
                  </a:lnTo>
                  <a:lnTo>
                    <a:pt x="15" y="24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74" y="17"/>
                  </a:lnTo>
                  <a:lnTo>
                    <a:pt x="89" y="1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30" y="3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2" name="Freeform 160"/>
            <p:cNvSpPr>
              <a:spLocks/>
            </p:cNvSpPr>
            <p:nvPr/>
          </p:nvSpPr>
          <p:spPr bwMode="auto">
            <a:xfrm>
              <a:off x="4230" y="2188"/>
              <a:ext cx="52" cy="65"/>
            </a:xfrm>
            <a:custGeom>
              <a:avLst/>
              <a:gdLst>
                <a:gd name="T0" fmla="*/ 106 w 106"/>
                <a:gd name="T1" fmla="*/ 49 h 115"/>
                <a:gd name="T2" fmla="*/ 98 w 106"/>
                <a:gd name="T3" fmla="*/ 56 h 115"/>
                <a:gd name="T4" fmla="*/ 91 w 106"/>
                <a:gd name="T5" fmla="*/ 56 h 115"/>
                <a:gd name="T6" fmla="*/ 80 w 106"/>
                <a:gd name="T7" fmla="*/ 66 h 115"/>
                <a:gd name="T8" fmla="*/ 80 w 106"/>
                <a:gd name="T9" fmla="*/ 66 h 115"/>
                <a:gd name="T10" fmla="*/ 56 w 106"/>
                <a:gd name="T11" fmla="*/ 81 h 115"/>
                <a:gd name="T12" fmla="*/ 41 w 106"/>
                <a:gd name="T13" fmla="*/ 98 h 115"/>
                <a:gd name="T14" fmla="*/ 17 w 106"/>
                <a:gd name="T15" fmla="*/ 115 h 115"/>
                <a:gd name="T16" fmla="*/ 17 w 106"/>
                <a:gd name="T17" fmla="*/ 115 h 115"/>
                <a:gd name="T18" fmla="*/ 7 w 106"/>
                <a:gd name="T19" fmla="*/ 106 h 115"/>
                <a:gd name="T20" fmla="*/ 17 w 106"/>
                <a:gd name="T21" fmla="*/ 73 h 115"/>
                <a:gd name="T22" fmla="*/ 7 w 106"/>
                <a:gd name="T23" fmla="*/ 32 h 115"/>
                <a:gd name="T24" fmla="*/ 0 w 106"/>
                <a:gd name="T25" fmla="*/ 0 h 115"/>
                <a:gd name="T26" fmla="*/ 0 w 106"/>
                <a:gd name="T27" fmla="*/ 0 h 115"/>
                <a:gd name="T28" fmla="*/ 7 w 106"/>
                <a:gd name="T29" fmla="*/ 0 h 115"/>
                <a:gd name="T30" fmla="*/ 41 w 106"/>
                <a:gd name="T31" fmla="*/ 17 h 115"/>
                <a:gd name="T32" fmla="*/ 73 w 106"/>
                <a:gd name="T33" fmla="*/ 32 h 115"/>
                <a:gd name="T34" fmla="*/ 106 w 106"/>
                <a:gd name="T35" fmla="*/ 4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15">
                  <a:moveTo>
                    <a:pt x="106" y="49"/>
                  </a:moveTo>
                  <a:lnTo>
                    <a:pt x="98" y="56"/>
                  </a:lnTo>
                  <a:lnTo>
                    <a:pt x="91" y="5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56" y="81"/>
                  </a:lnTo>
                  <a:lnTo>
                    <a:pt x="41" y="98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7" y="106"/>
                  </a:lnTo>
                  <a:lnTo>
                    <a:pt x="17" y="73"/>
                  </a:lnTo>
                  <a:lnTo>
                    <a:pt x="7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41" y="17"/>
                  </a:lnTo>
                  <a:lnTo>
                    <a:pt x="73" y="32"/>
                  </a:lnTo>
                  <a:lnTo>
                    <a:pt x="106" y="4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3" name="Freeform 161"/>
            <p:cNvSpPr>
              <a:spLocks/>
            </p:cNvSpPr>
            <p:nvPr/>
          </p:nvSpPr>
          <p:spPr bwMode="auto">
            <a:xfrm>
              <a:off x="4379" y="2206"/>
              <a:ext cx="48" cy="55"/>
            </a:xfrm>
            <a:custGeom>
              <a:avLst/>
              <a:gdLst>
                <a:gd name="T0" fmla="*/ 90 w 98"/>
                <a:gd name="T1" fmla="*/ 24 h 98"/>
                <a:gd name="T2" fmla="*/ 98 w 98"/>
                <a:gd name="T3" fmla="*/ 41 h 98"/>
                <a:gd name="T4" fmla="*/ 98 w 98"/>
                <a:gd name="T5" fmla="*/ 59 h 98"/>
                <a:gd name="T6" fmla="*/ 90 w 98"/>
                <a:gd name="T7" fmla="*/ 74 h 98"/>
                <a:gd name="T8" fmla="*/ 90 w 98"/>
                <a:gd name="T9" fmla="*/ 74 h 98"/>
                <a:gd name="T10" fmla="*/ 83 w 98"/>
                <a:gd name="T11" fmla="*/ 83 h 98"/>
                <a:gd name="T12" fmla="*/ 65 w 98"/>
                <a:gd name="T13" fmla="*/ 91 h 98"/>
                <a:gd name="T14" fmla="*/ 48 w 98"/>
                <a:gd name="T15" fmla="*/ 98 h 98"/>
                <a:gd name="T16" fmla="*/ 48 w 98"/>
                <a:gd name="T17" fmla="*/ 98 h 98"/>
                <a:gd name="T18" fmla="*/ 33 w 98"/>
                <a:gd name="T19" fmla="*/ 98 h 98"/>
                <a:gd name="T20" fmla="*/ 17 w 98"/>
                <a:gd name="T21" fmla="*/ 91 h 98"/>
                <a:gd name="T22" fmla="*/ 9 w 98"/>
                <a:gd name="T23" fmla="*/ 74 h 98"/>
                <a:gd name="T24" fmla="*/ 9 w 98"/>
                <a:gd name="T25" fmla="*/ 74 h 98"/>
                <a:gd name="T26" fmla="*/ 0 w 98"/>
                <a:gd name="T27" fmla="*/ 59 h 98"/>
                <a:gd name="T28" fmla="*/ 0 w 98"/>
                <a:gd name="T29" fmla="*/ 41 h 98"/>
                <a:gd name="T30" fmla="*/ 0 w 98"/>
                <a:gd name="T31" fmla="*/ 24 h 98"/>
                <a:gd name="T32" fmla="*/ 0 w 98"/>
                <a:gd name="T33" fmla="*/ 24 h 98"/>
                <a:gd name="T34" fmla="*/ 17 w 98"/>
                <a:gd name="T35" fmla="*/ 17 h 98"/>
                <a:gd name="T36" fmla="*/ 24 w 98"/>
                <a:gd name="T37" fmla="*/ 0 h 98"/>
                <a:gd name="T38" fmla="*/ 48 w 98"/>
                <a:gd name="T39" fmla="*/ 0 h 98"/>
                <a:gd name="T40" fmla="*/ 48 w 98"/>
                <a:gd name="T41" fmla="*/ 0 h 98"/>
                <a:gd name="T42" fmla="*/ 65 w 98"/>
                <a:gd name="T43" fmla="*/ 0 h 98"/>
                <a:gd name="T44" fmla="*/ 83 w 98"/>
                <a:gd name="T45" fmla="*/ 9 h 98"/>
                <a:gd name="T46" fmla="*/ 90 w 98"/>
                <a:gd name="T4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90" y="24"/>
                  </a:moveTo>
                  <a:lnTo>
                    <a:pt x="98" y="41"/>
                  </a:lnTo>
                  <a:lnTo>
                    <a:pt x="98" y="59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83" y="83"/>
                  </a:lnTo>
                  <a:lnTo>
                    <a:pt x="65" y="91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33" y="98"/>
                  </a:lnTo>
                  <a:lnTo>
                    <a:pt x="17" y="91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0" y="59"/>
                  </a:lnTo>
                  <a:lnTo>
                    <a:pt x="0" y="4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7" y="17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83" y="9"/>
                  </a:lnTo>
                  <a:lnTo>
                    <a:pt x="90" y="2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4" name="Freeform 162"/>
            <p:cNvSpPr>
              <a:spLocks/>
            </p:cNvSpPr>
            <p:nvPr/>
          </p:nvSpPr>
          <p:spPr bwMode="auto">
            <a:xfrm>
              <a:off x="4091" y="1946"/>
              <a:ext cx="48" cy="56"/>
            </a:xfrm>
            <a:custGeom>
              <a:avLst/>
              <a:gdLst>
                <a:gd name="T0" fmla="*/ 83 w 98"/>
                <a:gd name="T1" fmla="*/ 17 h 99"/>
                <a:gd name="T2" fmla="*/ 91 w 98"/>
                <a:gd name="T3" fmla="*/ 32 h 99"/>
                <a:gd name="T4" fmla="*/ 98 w 98"/>
                <a:gd name="T5" fmla="*/ 49 h 99"/>
                <a:gd name="T6" fmla="*/ 91 w 98"/>
                <a:gd name="T7" fmla="*/ 66 h 99"/>
                <a:gd name="T8" fmla="*/ 91 w 98"/>
                <a:gd name="T9" fmla="*/ 66 h 99"/>
                <a:gd name="T10" fmla="*/ 83 w 98"/>
                <a:gd name="T11" fmla="*/ 81 h 99"/>
                <a:gd name="T12" fmla="*/ 73 w 98"/>
                <a:gd name="T13" fmla="*/ 92 h 99"/>
                <a:gd name="T14" fmla="*/ 58 w 98"/>
                <a:gd name="T15" fmla="*/ 99 h 99"/>
                <a:gd name="T16" fmla="*/ 58 w 98"/>
                <a:gd name="T17" fmla="*/ 99 h 99"/>
                <a:gd name="T18" fmla="*/ 41 w 98"/>
                <a:gd name="T19" fmla="*/ 99 h 99"/>
                <a:gd name="T20" fmla="*/ 24 w 98"/>
                <a:gd name="T21" fmla="*/ 99 h 99"/>
                <a:gd name="T22" fmla="*/ 17 w 98"/>
                <a:gd name="T23" fmla="*/ 92 h 99"/>
                <a:gd name="T24" fmla="*/ 17 w 98"/>
                <a:gd name="T25" fmla="*/ 92 h 99"/>
                <a:gd name="T26" fmla="*/ 0 w 98"/>
                <a:gd name="T27" fmla="*/ 74 h 99"/>
                <a:gd name="T28" fmla="*/ 0 w 98"/>
                <a:gd name="T29" fmla="*/ 57 h 99"/>
                <a:gd name="T30" fmla="*/ 0 w 98"/>
                <a:gd name="T31" fmla="*/ 32 h 99"/>
                <a:gd name="T32" fmla="*/ 0 w 98"/>
                <a:gd name="T33" fmla="*/ 32 h 99"/>
                <a:gd name="T34" fmla="*/ 9 w 98"/>
                <a:gd name="T35" fmla="*/ 17 h 99"/>
                <a:gd name="T36" fmla="*/ 24 w 98"/>
                <a:gd name="T37" fmla="*/ 8 h 99"/>
                <a:gd name="T38" fmla="*/ 34 w 98"/>
                <a:gd name="T39" fmla="*/ 0 h 99"/>
                <a:gd name="T40" fmla="*/ 34 w 98"/>
                <a:gd name="T41" fmla="*/ 0 h 99"/>
                <a:gd name="T42" fmla="*/ 58 w 98"/>
                <a:gd name="T43" fmla="*/ 0 h 99"/>
                <a:gd name="T44" fmla="*/ 73 w 98"/>
                <a:gd name="T45" fmla="*/ 8 h 99"/>
                <a:gd name="T46" fmla="*/ 83 w 98"/>
                <a:gd name="T47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83" y="17"/>
                  </a:moveTo>
                  <a:lnTo>
                    <a:pt x="91" y="32"/>
                  </a:lnTo>
                  <a:lnTo>
                    <a:pt x="98" y="49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83" y="81"/>
                  </a:lnTo>
                  <a:lnTo>
                    <a:pt x="73" y="92"/>
                  </a:lnTo>
                  <a:lnTo>
                    <a:pt x="58" y="99"/>
                  </a:lnTo>
                  <a:lnTo>
                    <a:pt x="58" y="99"/>
                  </a:lnTo>
                  <a:lnTo>
                    <a:pt x="41" y="99"/>
                  </a:lnTo>
                  <a:lnTo>
                    <a:pt x="24" y="99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9" y="17"/>
                  </a:lnTo>
                  <a:lnTo>
                    <a:pt x="24" y="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58" y="0"/>
                  </a:lnTo>
                  <a:lnTo>
                    <a:pt x="73" y="8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5" name="Freeform 163"/>
            <p:cNvSpPr>
              <a:spLocks/>
            </p:cNvSpPr>
            <p:nvPr/>
          </p:nvSpPr>
          <p:spPr bwMode="auto">
            <a:xfrm>
              <a:off x="4188" y="1970"/>
              <a:ext cx="44" cy="56"/>
            </a:xfrm>
            <a:custGeom>
              <a:avLst/>
              <a:gdLst>
                <a:gd name="T0" fmla="*/ 65 w 90"/>
                <a:gd name="T1" fmla="*/ 8 h 99"/>
                <a:gd name="T2" fmla="*/ 72 w 90"/>
                <a:gd name="T3" fmla="*/ 8 h 99"/>
                <a:gd name="T4" fmla="*/ 83 w 90"/>
                <a:gd name="T5" fmla="*/ 8 h 99"/>
                <a:gd name="T6" fmla="*/ 90 w 90"/>
                <a:gd name="T7" fmla="*/ 8 h 99"/>
                <a:gd name="T8" fmla="*/ 90 w 90"/>
                <a:gd name="T9" fmla="*/ 8 h 99"/>
                <a:gd name="T10" fmla="*/ 72 w 90"/>
                <a:gd name="T11" fmla="*/ 40 h 99"/>
                <a:gd name="T12" fmla="*/ 48 w 90"/>
                <a:gd name="T13" fmla="*/ 65 h 99"/>
                <a:gd name="T14" fmla="*/ 41 w 90"/>
                <a:gd name="T15" fmla="*/ 99 h 99"/>
                <a:gd name="T16" fmla="*/ 41 w 90"/>
                <a:gd name="T17" fmla="*/ 99 h 99"/>
                <a:gd name="T18" fmla="*/ 41 w 90"/>
                <a:gd name="T19" fmla="*/ 99 h 99"/>
                <a:gd name="T20" fmla="*/ 24 w 90"/>
                <a:gd name="T21" fmla="*/ 65 h 99"/>
                <a:gd name="T22" fmla="*/ 9 w 90"/>
                <a:gd name="T23" fmla="*/ 33 h 99"/>
                <a:gd name="T24" fmla="*/ 0 w 90"/>
                <a:gd name="T25" fmla="*/ 0 h 99"/>
                <a:gd name="T26" fmla="*/ 0 w 90"/>
                <a:gd name="T27" fmla="*/ 0 h 99"/>
                <a:gd name="T28" fmla="*/ 24 w 90"/>
                <a:gd name="T29" fmla="*/ 0 h 99"/>
                <a:gd name="T30" fmla="*/ 41 w 90"/>
                <a:gd name="T31" fmla="*/ 8 h 99"/>
                <a:gd name="T32" fmla="*/ 65 w 90"/>
                <a:gd name="T33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9">
                  <a:moveTo>
                    <a:pt x="65" y="8"/>
                  </a:moveTo>
                  <a:lnTo>
                    <a:pt x="72" y="8"/>
                  </a:lnTo>
                  <a:lnTo>
                    <a:pt x="83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2" y="40"/>
                  </a:lnTo>
                  <a:lnTo>
                    <a:pt x="48" y="65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41" y="99"/>
                  </a:lnTo>
                  <a:lnTo>
                    <a:pt x="24" y="65"/>
                  </a:lnTo>
                  <a:lnTo>
                    <a:pt x="9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1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6" name="Freeform 164"/>
            <p:cNvSpPr>
              <a:spLocks/>
            </p:cNvSpPr>
            <p:nvPr/>
          </p:nvSpPr>
          <p:spPr bwMode="auto">
            <a:xfrm>
              <a:off x="4108" y="2039"/>
              <a:ext cx="36" cy="51"/>
            </a:xfrm>
            <a:custGeom>
              <a:avLst/>
              <a:gdLst>
                <a:gd name="T0" fmla="*/ 74 w 74"/>
                <a:gd name="T1" fmla="*/ 26 h 91"/>
                <a:gd name="T2" fmla="*/ 64 w 74"/>
                <a:gd name="T3" fmla="*/ 43 h 91"/>
                <a:gd name="T4" fmla="*/ 49 w 74"/>
                <a:gd name="T5" fmla="*/ 67 h 91"/>
                <a:gd name="T6" fmla="*/ 39 w 74"/>
                <a:gd name="T7" fmla="*/ 91 h 91"/>
                <a:gd name="T8" fmla="*/ 39 w 74"/>
                <a:gd name="T9" fmla="*/ 91 h 91"/>
                <a:gd name="T10" fmla="*/ 39 w 74"/>
                <a:gd name="T11" fmla="*/ 91 h 91"/>
                <a:gd name="T12" fmla="*/ 24 w 74"/>
                <a:gd name="T13" fmla="*/ 57 h 91"/>
                <a:gd name="T14" fmla="*/ 7 w 74"/>
                <a:gd name="T15" fmla="*/ 33 h 91"/>
                <a:gd name="T16" fmla="*/ 0 w 74"/>
                <a:gd name="T17" fmla="*/ 0 h 91"/>
                <a:gd name="T18" fmla="*/ 0 w 74"/>
                <a:gd name="T19" fmla="*/ 0 h 91"/>
                <a:gd name="T20" fmla="*/ 74 w 74"/>
                <a:gd name="T21" fmla="*/ 2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1">
                  <a:moveTo>
                    <a:pt x="74" y="26"/>
                  </a:moveTo>
                  <a:lnTo>
                    <a:pt x="64" y="43"/>
                  </a:lnTo>
                  <a:lnTo>
                    <a:pt x="49" y="6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24" y="57"/>
                  </a:lnTo>
                  <a:lnTo>
                    <a:pt x="7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7" name="Freeform 165"/>
            <p:cNvSpPr>
              <a:spLocks/>
            </p:cNvSpPr>
            <p:nvPr/>
          </p:nvSpPr>
          <p:spPr bwMode="auto">
            <a:xfrm>
              <a:off x="4408" y="2341"/>
              <a:ext cx="61" cy="68"/>
            </a:xfrm>
            <a:custGeom>
              <a:avLst/>
              <a:gdLst>
                <a:gd name="T0" fmla="*/ 88 w 122"/>
                <a:gd name="T1" fmla="*/ 18 h 124"/>
                <a:gd name="T2" fmla="*/ 122 w 122"/>
                <a:gd name="T3" fmla="*/ 66 h 124"/>
                <a:gd name="T4" fmla="*/ 97 w 122"/>
                <a:gd name="T5" fmla="*/ 83 h 124"/>
                <a:gd name="T6" fmla="*/ 73 w 122"/>
                <a:gd name="T7" fmla="*/ 98 h 124"/>
                <a:gd name="T8" fmla="*/ 56 w 122"/>
                <a:gd name="T9" fmla="*/ 124 h 124"/>
                <a:gd name="T10" fmla="*/ 56 w 122"/>
                <a:gd name="T11" fmla="*/ 124 h 124"/>
                <a:gd name="T12" fmla="*/ 39 w 122"/>
                <a:gd name="T13" fmla="*/ 109 h 124"/>
                <a:gd name="T14" fmla="*/ 13 w 122"/>
                <a:gd name="T15" fmla="*/ 91 h 124"/>
                <a:gd name="T16" fmla="*/ 0 w 122"/>
                <a:gd name="T17" fmla="*/ 74 h 124"/>
                <a:gd name="T18" fmla="*/ 0 w 122"/>
                <a:gd name="T19" fmla="*/ 74 h 124"/>
                <a:gd name="T20" fmla="*/ 24 w 122"/>
                <a:gd name="T21" fmla="*/ 49 h 124"/>
                <a:gd name="T22" fmla="*/ 48 w 122"/>
                <a:gd name="T23" fmla="*/ 25 h 124"/>
                <a:gd name="T24" fmla="*/ 80 w 122"/>
                <a:gd name="T25" fmla="*/ 0 h 124"/>
                <a:gd name="T26" fmla="*/ 80 w 122"/>
                <a:gd name="T27" fmla="*/ 0 h 124"/>
                <a:gd name="T28" fmla="*/ 88 w 122"/>
                <a:gd name="T29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4">
                  <a:moveTo>
                    <a:pt x="88" y="18"/>
                  </a:moveTo>
                  <a:lnTo>
                    <a:pt x="122" y="66"/>
                  </a:lnTo>
                  <a:lnTo>
                    <a:pt x="97" y="83"/>
                  </a:lnTo>
                  <a:lnTo>
                    <a:pt x="73" y="98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39" y="109"/>
                  </a:lnTo>
                  <a:lnTo>
                    <a:pt x="13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4" y="49"/>
                  </a:lnTo>
                  <a:lnTo>
                    <a:pt x="48" y="2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8" name="Freeform 166"/>
            <p:cNvSpPr>
              <a:spLocks/>
            </p:cNvSpPr>
            <p:nvPr/>
          </p:nvSpPr>
          <p:spPr bwMode="auto">
            <a:xfrm>
              <a:off x="4439" y="2396"/>
              <a:ext cx="57" cy="55"/>
            </a:xfrm>
            <a:custGeom>
              <a:avLst/>
              <a:gdLst>
                <a:gd name="T0" fmla="*/ 115 w 115"/>
                <a:gd name="T1" fmla="*/ 35 h 99"/>
                <a:gd name="T2" fmla="*/ 99 w 115"/>
                <a:gd name="T3" fmla="*/ 50 h 99"/>
                <a:gd name="T4" fmla="*/ 84 w 115"/>
                <a:gd name="T5" fmla="*/ 74 h 99"/>
                <a:gd name="T6" fmla="*/ 74 w 115"/>
                <a:gd name="T7" fmla="*/ 99 h 99"/>
                <a:gd name="T8" fmla="*/ 74 w 115"/>
                <a:gd name="T9" fmla="*/ 99 h 99"/>
                <a:gd name="T10" fmla="*/ 49 w 115"/>
                <a:gd name="T11" fmla="*/ 91 h 99"/>
                <a:gd name="T12" fmla="*/ 25 w 115"/>
                <a:gd name="T13" fmla="*/ 91 h 99"/>
                <a:gd name="T14" fmla="*/ 0 w 115"/>
                <a:gd name="T15" fmla="*/ 84 h 99"/>
                <a:gd name="T16" fmla="*/ 0 w 115"/>
                <a:gd name="T17" fmla="*/ 84 h 99"/>
                <a:gd name="T18" fmla="*/ 10 w 115"/>
                <a:gd name="T19" fmla="*/ 59 h 99"/>
                <a:gd name="T20" fmla="*/ 25 w 115"/>
                <a:gd name="T21" fmla="*/ 26 h 99"/>
                <a:gd name="T22" fmla="*/ 34 w 115"/>
                <a:gd name="T23" fmla="*/ 0 h 99"/>
                <a:gd name="T24" fmla="*/ 34 w 115"/>
                <a:gd name="T25" fmla="*/ 0 h 99"/>
                <a:gd name="T26" fmla="*/ 59 w 115"/>
                <a:gd name="T27" fmla="*/ 18 h 99"/>
                <a:gd name="T28" fmla="*/ 91 w 115"/>
                <a:gd name="T29" fmla="*/ 26 h 99"/>
                <a:gd name="T30" fmla="*/ 115 w 115"/>
                <a:gd name="T31" fmla="*/ 3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9">
                  <a:moveTo>
                    <a:pt x="115" y="35"/>
                  </a:moveTo>
                  <a:lnTo>
                    <a:pt x="99" y="50"/>
                  </a:lnTo>
                  <a:lnTo>
                    <a:pt x="84" y="74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49" y="91"/>
                  </a:lnTo>
                  <a:lnTo>
                    <a:pt x="25" y="9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0" y="59"/>
                  </a:lnTo>
                  <a:lnTo>
                    <a:pt x="25" y="26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59" y="18"/>
                  </a:lnTo>
                  <a:lnTo>
                    <a:pt x="91" y="26"/>
                  </a:lnTo>
                  <a:lnTo>
                    <a:pt x="115" y="3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79" name="Freeform 167"/>
            <p:cNvSpPr>
              <a:spLocks/>
            </p:cNvSpPr>
            <p:nvPr/>
          </p:nvSpPr>
          <p:spPr bwMode="auto">
            <a:xfrm>
              <a:off x="4103" y="2146"/>
              <a:ext cx="65" cy="59"/>
            </a:xfrm>
            <a:custGeom>
              <a:avLst/>
              <a:gdLst>
                <a:gd name="T0" fmla="*/ 132 w 132"/>
                <a:gd name="T1" fmla="*/ 57 h 106"/>
                <a:gd name="T2" fmla="*/ 108 w 132"/>
                <a:gd name="T3" fmla="*/ 74 h 106"/>
                <a:gd name="T4" fmla="*/ 91 w 132"/>
                <a:gd name="T5" fmla="*/ 89 h 106"/>
                <a:gd name="T6" fmla="*/ 74 w 132"/>
                <a:gd name="T7" fmla="*/ 106 h 106"/>
                <a:gd name="T8" fmla="*/ 74 w 132"/>
                <a:gd name="T9" fmla="*/ 106 h 106"/>
                <a:gd name="T10" fmla="*/ 49 w 132"/>
                <a:gd name="T11" fmla="*/ 89 h 106"/>
                <a:gd name="T12" fmla="*/ 24 w 132"/>
                <a:gd name="T13" fmla="*/ 64 h 106"/>
                <a:gd name="T14" fmla="*/ 0 w 132"/>
                <a:gd name="T15" fmla="*/ 57 h 106"/>
                <a:gd name="T16" fmla="*/ 0 w 132"/>
                <a:gd name="T17" fmla="*/ 57 h 106"/>
                <a:gd name="T18" fmla="*/ 0 w 132"/>
                <a:gd name="T19" fmla="*/ 49 h 106"/>
                <a:gd name="T20" fmla="*/ 24 w 132"/>
                <a:gd name="T21" fmla="*/ 33 h 106"/>
                <a:gd name="T22" fmla="*/ 41 w 132"/>
                <a:gd name="T23" fmla="*/ 15 h 106"/>
                <a:gd name="T24" fmla="*/ 67 w 132"/>
                <a:gd name="T25" fmla="*/ 0 h 106"/>
                <a:gd name="T26" fmla="*/ 67 w 132"/>
                <a:gd name="T27" fmla="*/ 0 h 106"/>
                <a:gd name="T28" fmla="*/ 132 w 132"/>
                <a:gd name="T29" fmla="*/ 5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06">
                  <a:moveTo>
                    <a:pt x="132" y="57"/>
                  </a:moveTo>
                  <a:lnTo>
                    <a:pt x="108" y="74"/>
                  </a:lnTo>
                  <a:lnTo>
                    <a:pt x="91" y="89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49" y="89"/>
                  </a:lnTo>
                  <a:lnTo>
                    <a:pt x="24" y="6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24" y="33"/>
                  </a:lnTo>
                  <a:lnTo>
                    <a:pt x="41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0" name="Freeform 168"/>
            <p:cNvSpPr>
              <a:spLocks/>
            </p:cNvSpPr>
            <p:nvPr/>
          </p:nvSpPr>
          <p:spPr bwMode="auto">
            <a:xfrm>
              <a:off x="4062" y="2191"/>
              <a:ext cx="62" cy="55"/>
            </a:xfrm>
            <a:custGeom>
              <a:avLst/>
              <a:gdLst>
                <a:gd name="T0" fmla="*/ 116 w 123"/>
                <a:gd name="T1" fmla="*/ 43 h 98"/>
                <a:gd name="T2" fmla="*/ 106 w 123"/>
                <a:gd name="T3" fmla="*/ 67 h 98"/>
                <a:gd name="T4" fmla="*/ 99 w 123"/>
                <a:gd name="T5" fmla="*/ 82 h 98"/>
                <a:gd name="T6" fmla="*/ 92 w 123"/>
                <a:gd name="T7" fmla="*/ 98 h 98"/>
                <a:gd name="T8" fmla="*/ 92 w 123"/>
                <a:gd name="T9" fmla="*/ 98 h 98"/>
                <a:gd name="T10" fmla="*/ 58 w 123"/>
                <a:gd name="T11" fmla="*/ 98 h 98"/>
                <a:gd name="T12" fmla="*/ 32 w 123"/>
                <a:gd name="T13" fmla="*/ 91 h 98"/>
                <a:gd name="T14" fmla="*/ 0 w 123"/>
                <a:gd name="T15" fmla="*/ 82 h 98"/>
                <a:gd name="T16" fmla="*/ 0 w 123"/>
                <a:gd name="T17" fmla="*/ 82 h 98"/>
                <a:gd name="T18" fmla="*/ 8 w 123"/>
                <a:gd name="T19" fmla="*/ 56 h 98"/>
                <a:gd name="T20" fmla="*/ 19 w 123"/>
                <a:gd name="T21" fmla="*/ 25 h 98"/>
                <a:gd name="T22" fmla="*/ 32 w 123"/>
                <a:gd name="T23" fmla="*/ 0 h 98"/>
                <a:gd name="T24" fmla="*/ 32 w 123"/>
                <a:gd name="T25" fmla="*/ 0 h 98"/>
                <a:gd name="T26" fmla="*/ 50 w 123"/>
                <a:gd name="T27" fmla="*/ 8 h 98"/>
                <a:gd name="T28" fmla="*/ 75 w 123"/>
                <a:gd name="T29" fmla="*/ 17 h 98"/>
                <a:gd name="T30" fmla="*/ 92 w 123"/>
                <a:gd name="T31" fmla="*/ 17 h 98"/>
                <a:gd name="T32" fmla="*/ 92 w 123"/>
                <a:gd name="T33" fmla="*/ 17 h 98"/>
                <a:gd name="T34" fmla="*/ 123 w 123"/>
                <a:gd name="T35" fmla="*/ 32 h 98"/>
                <a:gd name="T36" fmla="*/ 116 w 123"/>
                <a:gd name="T37" fmla="*/ 4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116" y="43"/>
                  </a:moveTo>
                  <a:lnTo>
                    <a:pt x="106" y="67"/>
                  </a:lnTo>
                  <a:lnTo>
                    <a:pt x="99" y="82"/>
                  </a:lnTo>
                  <a:lnTo>
                    <a:pt x="92" y="98"/>
                  </a:lnTo>
                  <a:lnTo>
                    <a:pt x="92" y="98"/>
                  </a:lnTo>
                  <a:lnTo>
                    <a:pt x="58" y="98"/>
                  </a:lnTo>
                  <a:lnTo>
                    <a:pt x="32" y="91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56"/>
                  </a:lnTo>
                  <a:lnTo>
                    <a:pt x="19" y="25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8"/>
                  </a:lnTo>
                  <a:lnTo>
                    <a:pt x="75" y="17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123" y="32"/>
                  </a:lnTo>
                  <a:lnTo>
                    <a:pt x="116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1" name="Freeform 169"/>
            <p:cNvSpPr>
              <a:spLocks/>
            </p:cNvSpPr>
            <p:nvPr/>
          </p:nvSpPr>
          <p:spPr bwMode="auto">
            <a:xfrm>
              <a:off x="4666" y="2296"/>
              <a:ext cx="61" cy="78"/>
            </a:xfrm>
            <a:custGeom>
              <a:avLst/>
              <a:gdLst>
                <a:gd name="T0" fmla="*/ 99 w 123"/>
                <a:gd name="T1" fmla="*/ 32 h 141"/>
                <a:gd name="T2" fmla="*/ 81 w 123"/>
                <a:gd name="T3" fmla="*/ 24 h 141"/>
                <a:gd name="T4" fmla="*/ 66 w 123"/>
                <a:gd name="T5" fmla="*/ 17 h 141"/>
                <a:gd name="T6" fmla="*/ 57 w 123"/>
                <a:gd name="T7" fmla="*/ 0 h 141"/>
                <a:gd name="T8" fmla="*/ 57 w 123"/>
                <a:gd name="T9" fmla="*/ 0 h 141"/>
                <a:gd name="T10" fmla="*/ 42 w 123"/>
                <a:gd name="T11" fmla="*/ 7 h 141"/>
                <a:gd name="T12" fmla="*/ 32 w 123"/>
                <a:gd name="T13" fmla="*/ 32 h 141"/>
                <a:gd name="T14" fmla="*/ 25 w 123"/>
                <a:gd name="T15" fmla="*/ 50 h 141"/>
                <a:gd name="T16" fmla="*/ 25 w 123"/>
                <a:gd name="T17" fmla="*/ 50 h 141"/>
                <a:gd name="T18" fmla="*/ 17 w 123"/>
                <a:gd name="T19" fmla="*/ 56 h 141"/>
                <a:gd name="T20" fmla="*/ 0 w 123"/>
                <a:gd name="T21" fmla="*/ 67 h 141"/>
                <a:gd name="T22" fmla="*/ 8 w 123"/>
                <a:gd name="T23" fmla="*/ 74 h 141"/>
                <a:gd name="T24" fmla="*/ 8 w 123"/>
                <a:gd name="T25" fmla="*/ 74 h 141"/>
                <a:gd name="T26" fmla="*/ 32 w 123"/>
                <a:gd name="T27" fmla="*/ 91 h 141"/>
                <a:gd name="T28" fmla="*/ 57 w 123"/>
                <a:gd name="T29" fmla="*/ 115 h 141"/>
                <a:gd name="T30" fmla="*/ 81 w 123"/>
                <a:gd name="T31" fmla="*/ 141 h 141"/>
                <a:gd name="T32" fmla="*/ 81 w 123"/>
                <a:gd name="T33" fmla="*/ 141 h 141"/>
                <a:gd name="T34" fmla="*/ 91 w 123"/>
                <a:gd name="T35" fmla="*/ 123 h 141"/>
                <a:gd name="T36" fmla="*/ 123 w 123"/>
                <a:gd name="T37" fmla="*/ 56 h 141"/>
                <a:gd name="T38" fmla="*/ 99 w 123"/>
                <a:gd name="T39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1">
                  <a:moveTo>
                    <a:pt x="99" y="32"/>
                  </a:moveTo>
                  <a:lnTo>
                    <a:pt x="81" y="24"/>
                  </a:lnTo>
                  <a:lnTo>
                    <a:pt x="66" y="1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2" y="7"/>
                  </a:lnTo>
                  <a:lnTo>
                    <a:pt x="32" y="3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17" y="56"/>
                  </a:lnTo>
                  <a:lnTo>
                    <a:pt x="0" y="6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32" y="91"/>
                  </a:lnTo>
                  <a:lnTo>
                    <a:pt x="57" y="115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91" y="123"/>
                  </a:lnTo>
                  <a:lnTo>
                    <a:pt x="123" y="5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2" name="Freeform 170"/>
            <p:cNvSpPr>
              <a:spLocks/>
            </p:cNvSpPr>
            <p:nvPr/>
          </p:nvSpPr>
          <p:spPr bwMode="auto">
            <a:xfrm>
              <a:off x="4202" y="1742"/>
              <a:ext cx="48" cy="55"/>
            </a:xfrm>
            <a:custGeom>
              <a:avLst/>
              <a:gdLst>
                <a:gd name="T0" fmla="*/ 81 w 98"/>
                <a:gd name="T1" fmla="*/ 17 h 98"/>
                <a:gd name="T2" fmla="*/ 89 w 98"/>
                <a:gd name="T3" fmla="*/ 34 h 98"/>
                <a:gd name="T4" fmla="*/ 98 w 98"/>
                <a:gd name="T5" fmla="*/ 49 h 98"/>
                <a:gd name="T6" fmla="*/ 89 w 98"/>
                <a:gd name="T7" fmla="*/ 67 h 98"/>
                <a:gd name="T8" fmla="*/ 89 w 98"/>
                <a:gd name="T9" fmla="*/ 67 h 98"/>
                <a:gd name="T10" fmla="*/ 74 w 98"/>
                <a:gd name="T11" fmla="*/ 91 h 98"/>
                <a:gd name="T12" fmla="*/ 57 w 98"/>
                <a:gd name="T13" fmla="*/ 98 h 98"/>
                <a:gd name="T14" fmla="*/ 31 w 98"/>
                <a:gd name="T15" fmla="*/ 91 h 98"/>
                <a:gd name="T16" fmla="*/ 31 w 98"/>
                <a:gd name="T17" fmla="*/ 91 h 98"/>
                <a:gd name="T18" fmla="*/ 15 w 98"/>
                <a:gd name="T19" fmla="*/ 84 h 98"/>
                <a:gd name="T20" fmla="*/ 7 w 98"/>
                <a:gd name="T21" fmla="*/ 74 h 98"/>
                <a:gd name="T22" fmla="*/ 0 w 98"/>
                <a:gd name="T23" fmla="*/ 60 h 98"/>
                <a:gd name="T24" fmla="*/ 0 w 98"/>
                <a:gd name="T25" fmla="*/ 60 h 98"/>
                <a:gd name="T26" fmla="*/ 0 w 98"/>
                <a:gd name="T27" fmla="*/ 43 h 98"/>
                <a:gd name="T28" fmla="*/ 7 w 98"/>
                <a:gd name="T29" fmla="*/ 17 h 98"/>
                <a:gd name="T30" fmla="*/ 24 w 98"/>
                <a:gd name="T31" fmla="*/ 9 h 98"/>
                <a:gd name="T32" fmla="*/ 24 w 98"/>
                <a:gd name="T33" fmla="*/ 9 h 98"/>
                <a:gd name="T34" fmla="*/ 49 w 98"/>
                <a:gd name="T35" fmla="*/ 0 h 98"/>
                <a:gd name="T36" fmla="*/ 64 w 98"/>
                <a:gd name="T37" fmla="*/ 9 h 98"/>
                <a:gd name="T38" fmla="*/ 81 w 98"/>
                <a:gd name="T39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8">
                  <a:moveTo>
                    <a:pt x="81" y="17"/>
                  </a:moveTo>
                  <a:lnTo>
                    <a:pt x="89" y="34"/>
                  </a:lnTo>
                  <a:lnTo>
                    <a:pt x="98" y="49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74" y="91"/>
                  </a:lnTo>
                  <a:lnTo>
                    <a:pt x="57" y="98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15" y="84"/>
                  </a:lnTo>
                  <a:lnTo>
                    <a:pt x="7" y="7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7" y="1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49" y="0"/>
                  </a:lnTo>
                  <a:lnTo>
                    <a:pt x="64" y="9"/>
                  </a:lnTo>
                  <a:lnTo>
                    <a:pt x="8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3" name="Freeform 171"/>
            <p:cNvSpPr>
              <a:spLocks/>
            </p:cNvSpPr>
            <p:nvPr/>
          </p:nvSpPr>
          <p:spPr bwMode="auto">
            <a:xfrm>
              <a:off x="4205" y="1715"/>
              <a:ext cx="36" cy="46"/>
            </a:xfrm>
            <a:custGeom>
              <a:avLst/>
              <a:gdLst>
                <a:gd name="T0" fmla="*/ 74 w 74"/>
                <a:gd name="T1" fmla="*/ 25 h 82"/>
                <a:gd name="T2" fmla="*/ 74 w 74"/>
                <a:gd name="T3" fmla="*/ 51 h 82"/>
                <a:gd name="T4" fmla="*/ 67 w 74"/>
                <a:gd name="T5" fmla="*/ 65 h 82"/>
                <a:gd name="T6" fmla="*/ 57 w 74"/>
                <a:gd name="T7" fmla="*/ 75 h 82"/>
                <a:gd name="T8" fmla="*/ 57 w 74"/>
                <a:gd name="T9" fmla="*/ 75 h 82"/>
                <a:gd name="T10" fmla="*/ 32 w 74"/>
                <a:gd name="T11" fmla="*/ 82 h 82"/>
                <a:gd name="T12" fmla="*/ 17 w 74"/>
                <a:gd name="T13" fmla="*/ 65 h 82"/>
                <a:gd name="T14" fmla="*/ 8 w 74"/>
                <a:gd name="T15" fmla="*/ 51 h 82"/>
                <a:gd name="T16" fmla="*/ 8 w 74"/>
                <a:gd name="T17" fmla="*/ 51 h 82"/>
                <a:gd name="T18" fmla="*/ 0 w 74"/>
                <a:gd name="T19" fmla="*/ 40 h 82"/>
                <a:gd name="T20" fmla="*/ 8 w 74"/>
                <a:gd name="T21" fmla="*/ 25 h 82"/>
                <a:gd name="T22" fmla="*/ 17 w 74"/>
                <a:gd name="T23" fmla="*/ 8 h 82"/>
                <a:gd name="T24" fmla="*/ 17 w 74"/>
                <a:gd name="T25" fmla="*/ 8 h 82"/>
                <a:gd name="T26" fmla="*/ 32 w 74"/>
                <a:gd name="T27" fmla="*/ 0 h 82"/>
                <a:gd name="T28" fmla="*/ 57 w 74"/>
                <a:gd name="T29" fmla="*/ 8 h 82"/>
                <a:gd name="T30" fmla="*/ 74 w 74"/>
                <a:gd name="T31" fmla="*/ 2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82">
                  <a:moveTo>
                    <a:pt x="74" y="25"/>
                  </a:moveTo>
                  <a:lnTo>
                    <a:pt x="74" y="51"/>
                  </a:lnTo>
                  <a:lnTo>
                    <a:pt x="67" y="65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32" y="82"/>
                  </a:lnTo>
                  <a:lnTo>
                    <a:pt x="17" y="65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0" y="40"/>
                  </a:lnTo>
                  <a:lnTo>
                    <a:pt x="8" y="2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32" y="0"/>
                  </a:lnTo>
                  <a:lnTo>
                    <a:pt x="57" y="8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4" name="Freeform 172"/>
            <p:cNvSpPr>
              <a:spLocks/>
            </p:cNvSpPr>
            <p:nvPr/>
          </p:nvSpPr>
          <p:spPr bwMode="auto">
            <a:xfrm>
              <a:off x="4274" y="1761"/>
              <a:ext cx="61" cy="59"/>
            </a:xfrm>
            <a:custGeom>
              <a:avLst/>
              <a:gdLst>
                <a:gd name="T0" fmla="*/ 123 w 123"/>
                <a:gd name="T1" fmla="*/ 32 h 106"/>
                <a:gd name="T2" fmla="*/ 123 w 123"/>
                <a:gd name="T3" fmla="*/ 32 h 106"/>
                <a:gd name="T4" fmla="*/ 113 w 123"/>
                <a:gd name="T5" fmla="*/ 41 h 106"/>
                <a:gd name="T6" fmla="*/ 113 w 123"/>
                <a:gd name="T7" fmla="*/ 49 h 106"/>
                <a:gd name="T8" fmla="*/ 113 w 123"/>
                <a:gd name="T9" fmla="*/ 49 h 106"/>
                <a:gd name="T10" fmla="*/ 106 w 123"/>
                <a:gd name="T11" fmla="*/ 67 h 106"/>
                <a:gd name="T12" fmla="*/ 106 w 123"/>
                <a:gd name="T13" fmla="*/ 91 h 106"/>
                <a:gd name="T14" fmla="*/ 98 w 123"/>
                <a:gd name="T15" fmla="*/ 106 h 106"/>
                <a:gd name="T16" fmla="*/ 98 w 123"/>
                <a:gd name="T17" fmla="*/ 106 h 106"/>
                <a:gd name="T18" fmla="*/ 0 w 123"/>
                <a:gd name="T19" fmla="*/ 81 h 106"/>
                <a:gd name="T20" fmla="*/ 24 w 123"/>
                <a:gd name="T21" fmla="*/ 0 h 106"/>
                <a:gd name="T22" fmla="*/ 56 w 123"/>
                <a:gd name="T23" fmla="*/ 7 h 106"/>
                <a:gd name="T24" fmla="*/ 88 w 123"/>
                <a:gd name="T25" fmla="*/ 17 h 106"/>
                <a:gd name="T26" fmla="*/ 123 w 123"/>
                <a:gd name="T27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6">
                  <a:moveTo>
                    <a:pt x="123" y="32"/>
                  </a:moveTo>
                  <a:lnTo>
                    <a:pt x="123" y="32"/>
                  </a:lnTo>
                  <a:lnTo>
                    <a:pt x="113" y="41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06" y="67"/>
                  </a:lnTo>
                  <a:lnTo>
                    <a:pt x="106" y="91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0" y="81"/>
                  </a:lnTo>
                  <a:lnTo>
                    <a:pt x="24" y="0"/>
                  </a:lnTo>
                  <a:lnTo>
                    <a:pt x="56" y="7"/>
                  </a:lnTo>
                  <a:lnTo>
                    <a:pt x="88" y="17"/>
                  </a:lnTo>
                  <a:lnTo>
                    <a:pt x="123" y="32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5" name="Freeform 173"/>
            <p:cNvSpPr>
              <a:spLocks/>
            </p:cNvSpPr>
            <p:nvPr/>
          </p:nvSpPr>
          <p:spPr bwMode="auto">
            <a:xfrm>
              <a:off x="4306" y="1834"/>
              <a:ext cx="49" cy="56"/>
            </a:xfrm>
            <a:custGeom>
              <a:avLst/>
              <a:gdLst>
                <a:gd name="T0" fmla="*/ 99 w 99"/>
                <a:gd name="T1" fmla="*/ 10 h 99"/>
                <a:gd name="T2" fmla="*/ 75 w 99"/>
                <a:gd name="T3" fmla="*/ 35 h 99"/>
                <a:gd name="T4" fmla="*/ 60 w 99"/>
                <a:gd name="T5" fmla="*/ 67 h 99"/>
                <a:gd name="T6" fmla="*/ 50 w 99"/>
                <a:gd name="T7" fmla="*/ 99 h 99"/>
                <a:gd name="T8" fmla="*/ 50 w 99"/>
                <a:gd name="T9" fmla="*/ 99 h 99"/>
                <a:gd name="T10" fmla="*/ 50 w 99"/>
                <a:gd name="T11" fmla="*/ 91 h 99"/>
                <a:gd name="T12" fmla="*/ 43 w 99"/>
                <a:gd name="T13" fmla="*/ 74 h 99"/>
                <a:gd name="T14" fmla="*/ 43 w 99"/>
                <a:gd name="T15" fmla="*/ 67 h 99"/>
                <a:gd name="T16" fmla="*/ 43 w 99"/>
                <a:gd name="T17" fmla="*/ 67 h 99"/>
                <a:gd name="T18" fmla="*/ 35 w 99"/>
                <a:gd name="T19" fmla="*/ 50 h 99"/>
                <a:gd name="T20" fmla="*/ 17 w 99"/>
                <a:gd name="T21" fmla="*/ 35 h 99"/>
                <a:gd name="T22" fmla="*/ 0 w 99"/>
                <a:gd name="T23" fmla="*/ 10 h 99"/>
                <a:gd name="T24" fmla="*/ 0 w 99"/>
                <a:gd name="T25" fmla="*/ 10 h 99"/>
                <a:gd name="T26" fmla="*/ 0 w 99"/>
                <a:gd name="T27" fmla="*/ 0 h 99"/>
                <a:gd name="T28" fmla="*/ 99 w 99"/>
                <a:gd name="T29" fmla="*/ 0 h 99"/>
                <a:gd name="T30" fmla="*/ 99 w 99"/>
                <a:gd name="T31" fmla="*/ 1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99">
                  <a:moveTo>
                    <a:pt x="99" y="10"/>
                  </a:moveTo>
                  <a:lnTo>
                    <a:pt x="75" y="35"/>
                  </a:lnTo>
                  <a:lnTo>
                    <a:pt x="60" y="67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1"/>
                  </a:lnTo>
                  <a:lnTo>
                    <a:pt x="43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35" y="50"/>
                  </a:lnTo>
                  <a:lnTo>
                    <a:pt x="17" y="3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6" name="Freeform 174"/>
            <p:cNvSpPr>
              <a:spLocks/>
            </p:cNvSpPr>
            <p:nvPr/>
          </p:nvSpPr>
          <p:spPr bwMode="auto">
            <a:xfrm>
              <a:off x="4315" y="1839"/>
              <a:ext cx="32" cy="36"/>
            </a:xfrm>
            <a:custGeom>
              <a:avLst/>
              <a:gdLst>
                <a:gd name="T0" fmla="*/ 67 w 67"/>
                <a:gd name="T1" fmla="*/ 7 h 64"/>
                <a:gd name="T2" fmla="*/ 50 w 67"/>
                <a:gd name="T3" fmla="*/ 25 h 64"/>
                <a:gd name="T4" fmla="*/ 43 w 67"/>
                <a:gd name="T5" fmla="*/ 40 h 64"/>
                <a:gd name="T6" fmla="*/ 33 w 67"/>
                <a:gd name="T7" fmla="*/ 64 h 64"/>
                <a:gd name="T8" fmla="*/ 33 w 67"/>
                <a:gd name="T9" fmla="*/ 64 h 64"/>
                <a:gd name="T10" fmla="*/ 0 w 67"/>
                <a:gd name="T11" fmla="*/ 7 h 64"/>
                <a:gd name="T12" fmla="*/ 0 w 67"/>
                <a:gd name="T13" fmla="*/ 0 h 64"/>
                <a:gd name="T14" fmla="*/ 67 w 67"/>
                <a:gd name="T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64">
                  <a:moveTo>
                    <a:pt x="67" y="7"/>
                  </a:moveTo>
                  <a:lnTo>
                    <a:pt x="50" y="25"/>
                  </a:lnTo>
                  <a:lnTo>
                    <a:pt x="43" y="40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0" y="7"/>
                  </a:lnTo>
                  <a:lnTo>
                    <a:pt x="0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7" name="Freeform 175"/>
            <p:cNvSpPr>
              <a:spLocks/>
            </p:cNvSpPr>
            <p:nvPr/>
          </p:nvSpPr>
          <p:spPr bwMode="auto">
            <a:xfrm>
              <a:off x="4238" y="1857"/>
              <a:ext cx="48" cy="55"/>
            </a:xfrm>
            <a:custGeom>
              <a:avLst/>
              <a:gdLst>
                <a:gd name="T0" fmla="*/ 89 w 98"/>
                <a:gd name="T1" fmla="*/ 17 h 98"/>
                <a:gd name="T2" fmla="*/ 98 w 98"/>
                <a:gd name="T3" fmla="*/ 31 h 98"/>
                <a:gd name="T4" fmla="*/ 98 w 98"/>
                <a:gd name="T5" fmla="*/ 48 h 98"/>
                <a:gd name="T6" fmla="*/ 98 w 98"/>
                <a:gd name="T7" fmla="*/ 65 h 98"/>
                <a:gd name="T8" fmla="*/ 98 w 98"/>
                <a:gd name="T9" fmla="*/ 65 h 98"/>
                <a:gd name="T10" fmla="*/ 89 w 98"/>
                <a:gd name="T11" fmla="*/ 80 h 98"/>
                <a:gd name="T12" fmla="*/ 74 w 98"/>
                <a:gd name="T13" fmla="*/ 91 h 98"/>
                <a:gd name="T14" fmla="*/ 63 w 98"/>
                <a:gd name="T15" fmla="*/ 91 h 98"/>
                <a:gd name="T16" fmla="*/ 63 w 98"/>
                <a:gd name="T17" fmla="*/ 91 h 98"/>
                <a:gd name="T18" fmla="*/ 39 w 98"/>
                <a:gd name="T19" fmla="*/ 98 h 98"/>
                <a:gd name="T20" fmla="*/ 24 w 98"/>
                <a:gd name="T21" fmla="*/ 91 h 98"/>
                <a:gd name="T22" fmla="*/ 7 w 98"/>
                <a:gd name="T23" fmla="*/ 73 h 98"/>
                <a:gd name="T24" fmla="*/ 7 w 98"/>
                <a:gd name="T25" fmla="*/ 73 h 98"/>
                <a:gd name="T26" fmla="*/ 0 w 98"/>
                <a:gd name="T27" fmla="*/ 65 h 98"/>
                <a:gd name="T28" fmla="*/ 0 w 98"/>
                <a:gd name="T29" fmla="*/ 48 h 98"/>
                <a:gd name="T30" fmla="*/ 0 w 98"/>
                <a:gd name="T31" fmla="*/ 31 h 98"/>
                <a:gd name="T32" fmla="*/ 0 w 98"/>
                <a:gd name="T33" fmla="*/ 31 h 98"/>
                <a:gd name="T34" fmla="*/ 7 w 98"/>
                <a:gd name="T35" fmla="*/ 17 h 98"/>
                <a:gd name="T36" fmla="*/ 24 w 98"/>
                <a:gd name="T37" fmla="*/ 7 h 98"/>
                <a:gd name="T38" fmla="*/ 39 w 98"/>
                <a:gd name="T39" fmla="*/ 0 h 98"/>
                <a:gd name="T40" fmla="*/ 39 w 98"/>
                <a:gd name="T41" fmla="*/ 0 h 98"/>
                <a:gd name="T42" fmla="*/ 56 w 98"/>
                <a:gd name="T43" fmla="*/ 0 h 98"/>
                <a:gd name="T44" fmla="*/ 74 w 98"/>
                <a:gd name="T45" fmla="*/ 7 h 98"/>
                <a:gd name="T46" fmla="*/ 89 w 98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89" y="17"/>
                  </a:moveTo>
                  <a:lnTo>
                    <a:pt x="98" y="31"/>
                  </a:lnTo>
                  <a:lnTo>
                    <a:pt x="98" y="48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89" y="80"/>
                  </a:lnTo>
                  <a:lnTo>
                    <a:pt x="74" y="91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39" y="98"/>
                  </a:lnTo>
                  <a:lnTo>
                    <a:pt x="24" y="91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17"/>
                  </a:lnTo>
                  <a:lnTo>
                    <a:pt x="24" y="7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8" name="Freeform 176"/>
            <p:cNvSpPr>
              <a:spLocks/>
            </p:cNvSpPr>
            <p:nvPr/>
          </p:nvSpPr>
          <p:spPr bwMode="auto">
            <a:xfrm>
              <a:off x="4241" y="1862"/>
              <a:ext cx="41" cy="47"/>
            </a:xfrm>
            <a:custGeom>
              <a:avLst/>
              <a:gdLst>
                <a:gd name="T0" fmla="*/ 74 w 82"/>
                <a:gd name="T1" fmla="*/ 24 h 84"/>
                <a:gd name="T2" fmla="*/ 82 w 82"/>
                <a:gd name="T3" fmla="*/ 41 h 84"/>
                <a:gd name="T4" fmla="*/ 74 w 82"/>
                <a:gd name="T5" fmla="*/ 66 h 84"/>
                <a:gd name="T6" fmla="*/ 56 w 82"/>
                <a:gd name="T7" fmla="*/ 73 h 84"/>
                <a:gd name="T8" fmla="*/ 56 w 82"/>
                <a:gd name="T9" fmla="*/ 73 h 84"/>
                <a:gd name="T10" fmla="*/ 43 w 82"/>
                <a:gd name="T11" fmla="*/ 84 h 84"/>
                <a:gd name="T12" fmla="*/ 24 w 82"/>
                <a:gd name="T13" fmla="*/ 73 h 84"/>
                <a:gd name="T14" fmla="*/ 8 w 82"/>
                <a:gd name="T15" fmla="*/ 66 h 84"/>
                <a:gd name="T16" fmla="*/ 8 w 82"/>
                <a:gd name="T17" fmla="*/ 66 h 84"/>
                <a:gd name="T18" fmla="*/ 0 w 82"/>
                <a:gd name="T19" fmla="*/ 58 h 84"/>
                <a:gd name="T20" fmla="*/ 0 w 82"/>
                <a:gd name="T21" fmla="*/ 41 h 84"/>
                <a:gd name="T22" fmla="*/ 8 w 82"/>
                <a:gd name="T23" fmla="*/ 17 h 84"/>
                <a:gd name="T24" fmla="*/ 8 w 82"/>
                <a:gd name="T25" fmla="*/ 17 h 84"/>
                <a:gd name="T26" fmla="*/ 32 w 82"/>
                <a:gd name="T27" fmla="*/ 0 h 84"/>
                <a:gd name="T28" fmla="*/ 56 w 82"/>
                <a:gd name="T29" fmla="*/ 0 h 84"/>
                <a:gd name="T30" fmla="*/ 74 w 82"/>
                <a:gd name="T31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84">
                  <a:moveTo>
                    <a:pt x="74" y="24"/>
                  </a:moveTo>
                  <a:lnTo>
                    <a:pt x="82" y="41"/>
                  </a:lnTo>
                  <a:lnTo>
                    <a:pt x="74" y="66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43" y="84"/>
                  </a:lnTo>
                  <a:lnTo>
                    <a:pt x="24" y="73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74" y="2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89" name="Freeform 177"/>
            <p:cNvSpPr>
              <a:spLocks/>
            </p:cNvSpPr>
            <p:nvPr/>
          </p:nvSpPr>
          <p:spPr bwMode="auto">
            <a:xfrm>
              <a:off x="4372" y="1982"/>
              <a:ext cx="64" cy="68"/>
            </a:xfrm>
            <a:custGeom>
              <a:avLst/>
              <a:gdLst>
                <a:gd name="T0" fmla="*/ 130 w 130"/>
                <a:gd name="T1" fmla="*/ 56 h 122"/>
                <a:gd name="T2" fmla="*/ 122 w 130"/>
                <a:gd name="T3" fmla="*/ 74 h 122"/>
                <a:gd name="T4" fmla="*/ 113 w 130"/>
                <a:gd name="T5" fmla="*/ 74 h 122"/>
                <a:gd name="T6" fmla="*/ 105 w 130"/>
                <a:gd name="T7" fmla="*/ 81 h 122"/>
                <a:gd name="T8" fmla="*/ 105 w 130"/>
                <a:gd name="T9" fmla="*/ 81 h 122"/>
                <a:gd name="T10" fmla="*/ 63 w 130"/>
                <a:gd name="T11" fmla="*/ 122 h 122"/>
                <a:gd name="T12" fmla="*/ 39 w 130"/>
                <a:gd name="T13" fmla="*/ 90 h 122"/>
                <a:gd name="T14" fmla="*/ 15 w 130"/>
                <a:gd name="T15" fmla="*/ 67 h 122"/>
                <a:gd name="T16" fmla="*/ 0 w 130"/>
                <a:gd name="T17" fmla="*/ 49 h 122"/>
                <a:gd name="T18" fmla="*/ 0 w 130"/>
                <a:gd name="T19" fmla="*/ 49 h 122"/>
                <a:gd name="T20" fmla="*/ 15 w 130"/>
                <a:gd name="T21" fmla="*/ 41 h 122"/>
                <a:gd name="T22" fmla="*/ 39 w 130"/>
                <a:gd name="T23" fmla="*/ 16 h 122"/>
                <a:gd name="T24" fmla="*/ 63 w 130"/>
                <a:gd name="T25" fmla="*/ 0 h 122"/>
                <a:gd name="T26" fmla="*/ 63 w 130"/>
                <a:gd name="T27" fmla="*/ 0 h 122"/>
                <a:gd name="T28" fmla="*/ 87 w 130"/>
                <a:gd name="T29" fmla="*/ 16 h 122"/>
                <a:gd name="T30" fmla="*/ 113 w 130"/>
                <a:gd name="T31" fmla="*/ 32 h 122"/>
                <a:gd name="T32" fmla="*/ 130 w 130"/>
                <a:gd name="T33" fmla="*/ 5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2">
                  <a:moveTo>
                    <a:pt x="130" y="56"/>
                  </a:moveTo>
                  <a:lnTo>
                    <a:pt x="122" y="74"/>
                  </a:lnTo>
                  <a:lnTo>
                    <a:pt x="113" y="74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63" y="122"/>
                  </a:lnTo>
                  <a:lnTo>
                    <a:pt x="39" y="90"/>
                  </a:lnTo>
                  <a:lnTo>
                    <a:pt x="15" y="6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5" y="41"/>
                  </a:lnTo>
                  <a:lnTo>
                    <a:pt x="39" y="16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87" y="16"/>
                  </a:lnTo>
                  <a:lnTo>
                    <a:pt x="113" y="32"/>
                  </a:lnTo>
                  <a:lnTo>
                    <a:pt x="13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0" name="Freeform 178"/>
            <p:cNvSpPr>
              <a:spLocks/>
            </p:cNvSpPr>
            <p:nvPr/>
          </p:nvSpPr>
          <p:spPr bwMode="auto">
            <a:xfrm>
              <a:off x="4379" y="1991"/>
              <a:ext cx="48" cy="49"/>
            </a:xfrm>
            <a:custGeom>
              <a:avLst/>
              <a:gdLst>
                <a:gd name="T0" fmla="*/ 98 w 98"/>
                <a:gd name="T1" fmla="*/ 33 h 89"/>
                <a:gd name="T2" fmla="*/ 90 w 98"/>
                <a:gd name="T3" fmla="*/ 51 h 89"/>
                <a:gd name="T4" fmla="*/ 72 w 98"/>
                <a:gd name="T5" fmla="*/ 65 h 89"/>
                <a:gd name="T6" fmla="*/ 48 w 98"/>
                <a:gd name="T7" fmla="*/ 89 h 89"/>
                <a:gd name="T8" fmla="*/ 48 w 98"/>
                <a:gd name="T9" fmla="*/ 89 h 89"/>
                <a:gd name="T10" fmla="*/ 33 w 98"/>
                <a:gd name="T11" fmla="*/ 74 h 89"/>
                <a:gd name="T12" fmla="*/ 17 w 98"/>
                <a:gd name="T13" fmla="*/ 51 h 89"/>
                <a:gd name="T14" fmla="*/ 0 w 98"/>
                <a:gd name="T15" fmla="*/ 33 h 89"/>
                <a:gd name="T16" fmla="*/ 0 w 98"/>
                <a:gd name="T17" fmla="*/ 33 h 89"/>
                <a:gd name="T18" fmla="*/ 24 w 98"/>
                <a:gd name="T19" fmla="*/ 16 h 89"/>
                <a:gd name="T20" fmla="*/ 48 w 98"/>
                <a:gd name="T21" fmla="*/ 0 h 89"/>
                <a:gd name="T22" fmla="*/ 72 w 98"/>
                <a:gd name="T23" fmla="*/ 8 h 89"/>
                <a:gd name="T24" fmla="*/ 72 w 98"/>
                <a:gd name="T25" fmla="*/ 8 h 89"/>
                <a:gd name="T26" fmla="*/ 98 w 98"/>
                <a:gd name="T27" fmla="*/ 3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89">
                  <a:moveTo>
                    <a:pt x="98" y="33"/>
                  </a:moveTo>
                  <a:lnTo>
                    <a:pt x="90" y="51"/>
                  </a:lnTo>
                  <a:lnTo>
                    <a:pt x="72" y="65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33" y="74"/>
                  </a:lnTo>
                  <a:lnTo>
                    <a:pt x="17" y="5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4" y="16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98" y="3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1" name="Freeform 179"/>
            <p:cNvSpPr>
              <a:spLocks/>
            </p:cNvSpPr>
            <p:nvPr/>
          </p:nvSpPr>
          <p:spPr bwMode="auto">
            <a:xfrm>
              <a:off x="4253" y="2023"/>
              <a:ext cx="110" cy="64"/>
            </a:xfrm>
            <a:custGeom>
              <a:avLst/>
              <a:gdLst>
                <a:gd name="T0" fmla="*/ 99 w 222"/>
                <a:gd name="T1" fmla="*/ 7 h 115"/>
                <a:gd name="T2" fmla="*/ 99 w 222"/>
                <a:gd name="T3" fmla="*/ 7 h 115"/>
                <a:gd name="T4" fmla="*/ 99 w 222"/>
                <a:gd name="T5" fmla="*/ 7 h 115"/>
                <a:gd name="T6" fmla="*/ 106 w 222"/>
                <a:gd name="T7" fmla="*/ 16 h 115"/>
                <a:gd name="T8" fmla="*/ 106 w 222"/>
                <a:gd name="T9" fmla="*/ 16 h 115"/>
                <a:gd name="T10" fmla="*/ 106 w 222"/>
                <a:gd name="T11" fmla="*/ 24 h 115"/>
                <a:gd name="T12" fmla="*/ 99 w 222"/>
                <a:gd name="T13" fmla="*/ 31 h 115"/>
                <a:gd name="T14" fmla="*/ 106 w 222"/>
                <a:gd name="T15" fmla="*/ 41 h 115"/>
                <a:gd name="T16" fmla="*/ 106 w 222"/>
                <a:gd name="T17" fmla="*/ 41 h 115"/>
                <a:gd name="T18" fmla="*/ 131 w 222"/>
                <a:gd name="T19" fmla="*/ 31 h 115"/>
                <a:gd name="T20" fmla="*/ 149 w 222"/>
                <a:gd name="T21" fmla="*/ 16 h 115"/>
                <a:gd name="T22" fmla="*/ 173 w 222"/>
                <a:gd name="T23" fmla="*/ 7 h 115"/>
                <a:gd name="T24" fmla="*/ 173 w 222"/>
                <a:gd name="T25" fmla="*/ 7 h 115"/>
                <a:gd name="T26" fmla="*/ 190 w 222"/>
                <a:gd name="T27" fmla="*/ 31 h 115"/>
                <a:gd name="T28" fmla="*/ 205 w 222"/>
                <a:gd name="T29" fmla="*/ 48 h 115"/>
                <a:gd name="T30" fmla="*/ 222 w 222"/>
                <a:gd name="T31" fmla="*/ 73 h 115"/>
                <a:gd name="T32" fmla="*/ 222 w 222"/>
                <a:gd name="T33" fmla="*/ 73 h 115"/>
                <a:gd name="T34" fmla="*/ 198 w 222"/>
                <a:gd name="T35" fmla="*/ 91 h 115"/>
                <a:gd name="T36" fmla="*/ 166 w 222"/>
                <a:gd name="T37" fmla="*/ 105 h 115"/>
                <a:gd name="T38" fmla="*/ 141 w 222"/>
                <a:gd name="T39" fmla="*/ 115 h 115"/>
                <a:gd name="T40" fmla="*/ 141 w 222"/>
                <a:gd name="T41" fmla="*/ 115 h 115"/>
                <a:gd name="T42" fmla="*/ 131 w 222"/>
                <a:gd name="T43" fmla="*/ 91 h 115"/>
                <a:gd name="T44" fmla="*/ 116 w 222"/>
                <a:gd name="T45" fmla="*/ 73 h 115"/>
                <a:gd name="T46" fmla="*/ 99 w 222"/>
                <a:gd name="T47" fmla="*/ 56 h 115"/>
                <a:gd name="T48" fmla="*/ 99 w 222"/>
                <a:gd name="T49" fmla="*/ 56 h 115"/>
                <a:gd name="T50" fmla="*/ 92 w 222"/>
                <a:gd name="T51" fmla="*/ 65 h 115"/>
                <a:gd name="T52" fmla="*/ 92 w 222"/>
                <a:gd name="T53" fmla="*/ 81 h 115"/>
                <a:gd name="T54" fmla="*/ 82 w 222"/>
                <a:gd name="T55" fmla="*/ 91 h 115"/>
                <a:gd name="T56" fmla="*/ 82 w 222"/>
                <a:gd name="T57" fmla="*/ 91 h 115"/>
                <a:gd name="T58" fmla="*/ 58 w 222"/>
                <a:gd name="T59" fmla="*/ 91 h 115"/>
                <a:gd name="T60" fmla="*/ 25 w 222"/>
                <a:gd name="T61" fmla="*/ 81 h 115"/>
                <a:gd name="T62" fmla="*/ 0 w 222"/>
                <a:gd name="T63" fmla="*/ 73 h 115"/>
                <a:gd name="T64" fmla="*/ 0 w 222"/>
                <a:gd name="T65" fmla="*/ 73 h 115"/>
                <a:gd name="T66" fmla="*/ 0 w 222"/>
                <a:gd name="T67" fmla="*/ 48 h 115"/>
                <a:gd name="T68" fmla="*/ 8 w 222"/>
                <a:gd name="T69" fmla="*/ 24 h 115"/>
                <a:gd name="T70" fmla="*/ 8 w 222"/>
                <a:gd name="T71" fmla="*/ 0 h 115"/>
                <a:gd name="T72" fmla="*/ 8 w 222"/>
                <a:gd name="T73" fmla="*/ 0 h 115"/>
                <a:gd name="T74" fmla="*/ 43 w 222"/>
                <a:gd name="T75" fmla="*/ 0 h 115"/>
                <a:gd name="T76" fmla="*/ 67 w 222"/>
                <a:gd name="T77" fmla="*/ 7 h 115"/>
                <a:gd name="T78" fmla="*/ 99 w 222"/>
                <a:gd name="T79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15">
                  <a:moveTo>
                    <a:pt x="99" y="7"/>
                  </a:moveTo>
                  <a:lnTo>
                    <a:pt x="99" y="7"/>
                  </a:lnTo>
                  <a:lnTo>
                    <a:pt x="99" y="7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24"/>
                  </a:lnTo>
                  <a:lnTo>
                    <a:pt x="99" y="3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31" y="31"/>
                  </a:lnTo>
                  <a:lnTo>
                    <a:pt x="149" y="16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90" y="31"/>
                  </a:lnTo>
                  <a:lnTo>
                    <a:pt x="205" y="48"/>
                  </a:lnTo>
                  <a:lnTo>
                    <a:pt x="222" y="73"/>
                  </a:lnTo>
                  <a:lnTo>
                    <a:pt x="222" y="73"/>
                  </a:lnTo>
                  <a:lnTo>
                    <a:pt x="198" y="91"/>
                  </a:lnTo>
                  <a:lnTo>
                    <a:pt x="166" y="105"/>
                  </a:lnTo>
                  <a:lnTo>
                    <a:pt x="141" y="115"/>
                  </a:lnTo>
                  <a:lnTo>
                    <a:pt x="141" y="115"/>
                  </a:lnTo>
                  <a:lnTo>
                    <a:pt x="131" y="91"/>
                  </a:lnTo>
                  <a:lnTo>
                    <a:pt x="116" y="73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2" y="65"/>
                  </a:lnTo>
                  <a:lnTo>
                    <a:pt x="92" y="8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58" y="91"/>
                  </a:lnTo>
                  <a:lnTo>
                    <a:pt x="25" y="81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48"/>
                  </a:lnTo>
                  <a:lnTo>
                    <a:pt x="8" y="2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3" y="0"/>
                  </a:lnTo>
                  <a:lnTo>
                    <a:pt x="67" y="7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2" name="Freeform 180"/>
            <p:cNvSpPr>
              <a:spLocks/>
            </p:cNvSpPr>
            <p:nvPr/>
          </p:nvSpPr>
          <p:spPr bwMode="auto">
            <a:xfrm>
              <a:off x="4306" y="2032"/>
              <a:ext cx="53" cy="46"/>
            </a:xfrm>
            <a:custGeom>
              <a:avLst/>
              <a:gdLst>
                <a:gd name="T0" fmla="*/ 108 w 108"/>
                <a:gd name="T1" fmla="*/ 49 h 82"/>
                <a:gd name="T2" fmla="*/ 92 w 108"/>
                <a:gd name="T3" fmla="*/ 65 h 82"/>
                <a:gd name="T4" fmla="*/ 67 w 108"/>
                <a:gd name="T5" fmla="*/ 82 h 82"/>
                <a:gd name="T6" fmla="*/ 43 w 108"/>
                <a:gd name="T7" fmla="*/ 82 h 82"/>
                <a:gd name="T8" fmla="*/ 43 w 108"/>
                <a:gd name="T9" fmla="*/ 82 h 82"/>
                <a:gd name="T10" fmla="*/ 43 w 108"/>
                <a:gd name="T11" fmla="*/ 82 h 82"/>
                <a:gd name="T12" fmla="*/ 0 w 108"/>
                <a:gd name="T13" fmla="*/ 32 h 82"/>
                <a:gd name="T14" fmla="*/ 25 w 108"/>
                <a:gd name="T15" fmla="*/ 25 h 82"/>
                <a:gd name="T16" fmla="*/ 43 w 108"/>
                <a:gd name="T17" fmla="*/ 15 h 82"/>
                <a:gd name="T18" fmla="*/ 67 w 108"/>
                <a:gd name="T19" fmla="*/ 0 h 82"/>
                <a:gd name="T20" fmla="*/ 67 w 108"/>
                <a:gd name="T21" fmla="*/ 0 h 82"/>
                <a:gd name="T22" fmla="*/ 108 w 108"/>
                <a:gd name="T23" fmla="*/ 4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82">
                  <a:moveTo>
                    <a:pt x="108" y="49"/>
                  </a:moveTo>
                  <a:lnTo>
                    <a:pt x="92" y="65"/>
                  </a:lnTo>
                  <a:lnTo>
                    <a:pt x="67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0" y="32"/>
                  </a:lnTo>
                  <a:lnTo>
                    <a:pt x="25" y="25"/>
                  </a:lnTo>
                  <a:lnTo>
                    <a:pt x="43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108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3" name="Freeform 181"/>
            <p:cNvSpPr>
              <a:spLocks/>
            </p:cNvSpPr>
            <p:nvPr/>
          </p:nvSpPr>
          <p:spPr bwMode="auto">
            <a:xfrm>
              <a:off x="4269" y="2082"/>
              <a:ext cx="49" cy="51"/>
            </a:xfrm>
            <a:custGeom>
              <a:avLst/>
              <a:gdLst>
                <a:gd name="T0" fmla="*/ 99 w 99"/>
                <a:gd name="T1" fmla="*/ 92 h 92"/>
                <a:gd name="T2" fmla="*/ 67 w 99"/>
                <a:gd name="T3" fmla="*/ 84 h 92"/>
                <a:gd name="T4" fmla="*/ 35 w 99"/>
                <a:gd name="T5" fmla="*/ 84 h 92"/>
                <a:gd name="T6" fmla="*/ 0 w 99"/>
                <a:gd name="T7" fmla="*/ 84 h 92"/>
                <a:gd name="T8" fmla="*/ 0 w 99"/>
                <a:gd name="T9" fmla="*/ 84 h 92"/>
                <a:gd name="T10" fmla="*/ 11 w 99"/>
                <a:gd name="T11" fmla="*/ 59 h 92"/>
                <a:gd name="T12" fmla="*/ 26 w 99"/>
                <a:gd name="T13" fmla="*/ 34 h 92"/>
                <a:gd name="T14" fmla="*/ 35 w 99"/>
                <a:gd name="T15" fmla="*/ 0 h 92"/>
                <a:gd name="T16" fmla="*/ 35 w 99"/>
                <a:gd name="T17" fmla="*/ 0 h 92"/>
                <a:gd name="T18" fmla="*/ 67 w 99"/>
                <a:gd name="T19" fmla="*/ 25 h 92"/>
                <a:gd name="T20" fmla="*/ 84 w 99"/>
                <a:gd name="T21" fmla="*/ 49 h 92"/>
                <a:gd name="T22" fmla="*/ 99 w 99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2">
                  <a:moveTo>
                    <a:pt x="99" y="92"/>
                  </a:moveTo>
                  <a:lnTo>
                    <a:pt x="67" y="84"/>
                  </a:lnTo>
                  <a:lnTo>
                    <a:pt x="35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1" y="59"/>
                  </a:lnTo>
                  <a:lnTo>
                    <a:pt x="26" y="3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25"/>
                  </a:lnTo>
                  <a:lnTo>
                    <a:pt x="84" y="49"/>
                  </a:lnTo>
                  <a:lnTo>
                    <a:pt x="9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4" name="Freeform 182"/>
            <p:cNvSpPr>
              <a:spLocks/>
            </p:cNvSpPr>
            <p:nvPr/>
          </p:nvSpPr>
          <p:spPr bwMode="auto">
            <a:xfrm>
              <a:off x="4274" y="2092"/>
              <a:ext cx="37" cy="37"/>
            </a:xfrm>
            <a:custGeom>
              <a:avLst/>
              <a:gdLst>
                <a:gd name="T0" fmla="*/ 73 w 73"/>
                <a:gd name="T1" fmla="*/ 67 h 67"/>
                <a:gd name="T2" fmla="*/ 0 w 73"/>
                <a:gd name="T3" fmla="*/ 57 h 67"/>
                <a:gd name="T4" fmla="*/ 32 w 73"/>
                <a:gd name="T5" fmla="*/ 0 h 67"/>
                <a:gd name="T6" fmla="*/ 56 w 73"/>
                <a:gd name="T7" fmla="*/ 17 h 67"/>
                <a:gd name="T8" fmla="*/ 63 w 73"/>
                <a:gd name="T9" fmla="*/ 42 h 67"/>
                <a:gd name="T10" fmla="*/ 73 w 73"/>
                <a:gd name="T1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7">
                  <a:moveTo>
                    <a:pt x="73" y="67"/>
                  </a:moveTo>
                  <a:lnTo>
                    <a:pt x="0" y="57"/>
                  </a:lnTo>
                  <a:lnTo>
                    <a:pt x="32" y="0"/>
                  </a:lnTo>
                  <a:lnTo>
                    <a:pt x="56" y="17"/>
                  </a:lnTo>
                  <a:lnTo>
                    <a:pt x="63" y="42"/>
                  </a:lnTo>
                  <a:lnTo>
                    <a:pt x="73" y="6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5" name="Freeform 183"/>
            <p:cNvSpPr>
              <a:spLocks/>
            </p:cNvSpPr>
            <p:nvPr/>
          </p:nvSpPr>
          <p:spPr bwMode="auto">
            <a:xfrm>
              <a:off x="4196" y="2106"/>
              <a:ext cx="57" cy="55"/>
            </a:xfrm>
            <a:custGeom>
              <a:avLst/>
              <a:gdLst>
                <a:gd name="T0" fmla="*/ 91 w 115"/>
                <a:gd name="T1" fmla="*/ 24 h 98"/>
                <a:gd name="T2" fmla="*/ 59 w 115"/>
                <a:gd name="T3" fmla="*/ 17 h 98"/>
                <a:gd name="T4" fmla="*/ 34 w 115"/>
                <a:gd name="T5" fmla="*/ 0 h 98"/>
                <a:gd name="T6" fmla="*/ 10 w 115"/>
                <a:gd name="T7" fmla="*/ 32 h 98"/>
                <a:gd name="T8" fmla="*/ 10 w 115"/>
                <a:gd name="T9" fmla="*/ 32 h 98"/>
                <a:gd name="T10" fmla="*/ 0 w 115"/>
                <a:gd name="T11" fmla="*/ 42 h 98"/>
                <a:gd name="T12" fmla="*/ 0 w 115"/>
                <a:gd name="T13" fmla="*/ 57 h 98"/>
                <a:gd name="T14" fmla="*/ 0 w 115"/>
                <a:gd name="T15" fmla="*/ 74 h 98"/>
                <a:gd name="T16" fmla="*/ 0 w 115"/>
                <a:gd name="T17" fmla="*/ 74 h 98"/>
                <a:gd name="T18" fmla="*/ 25 w 115"/>
                <a:gd name="T19" fmla="*/ 81 h 98"/>
                <a:gd name="T20" fmla="*/ 59 w 115"/>
                <a:gd name="T21" fmla="*/ 91 h 98"/>
                <a:gd name="T22" fmla="*/ 91 w 115"/>
                <a:gd name="T23" fmla="*/ 98 h 98"/>
                <a:gd name="T24" fmla="*/ 91 w 115"/>
                <a:gd name="T25" fmla="*/ 98 h 98"/>
                <a:gd name="T26" fmla="*/ 99 w 115"/>
                <a:gd name="T27" fmla="*/ 74 h 98"/>
                <a:gd name="T28" fmla="*/ 108 w 115"/>
                <a:gd name="T29" fmla="*/ 57 h 98"/>
                <a:gd name="T30" fmla="*/ 115 w 115"/>
                <a:gd name="T31" fmla="*/ 32 h 98"/>
                <a:gd name="T32" fmla="*/ 115 w 115"/>
                <a:gd name="T33" fmla="*/ 32 h 98"/>
                <a:gd name="T34" fmla="*/ 91 w 115"/>
                <a:gd name="T35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98">
                  <a:moveTo>
                    <a:pt x="91" y="24"/>
                  </a:moveTo>
                  <a:lnTo>
                    <a:pt x="59" y="17"/>
                  </a:lnTo>
                  <a:lnTo>
                    <a:pt x="34" y="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0" y="42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5" y="81"/>
                  </a:lnTo>
                  <a:lnTo>
                    <a:pt x="59" y="91"/>
                  </a:lnTo>
                  <a:lnTo>
                    <a:pt x="91" y="98"/>
                  </a:lnTo>
                  <a:lnTo>
                    <a:pt x="91" y="98"/>
                  </a:lnTo>
                  <a:lnTo>
                    <a:pt x="99" y="74"/>
                  </a:lnTo>
                  <a:lnTo>
                    <a:pt x="108" y="57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6" name="Freeform 184"/>
            <p:cNvSpPr>
              <a:spLocks/>
            </p:cNvSpPr>
            <p:nvPr/>
          </p:nvSpPr>
          <p:spPr bwMode="auto">
            <a:xfrm>
              <a:off x="4196" y="1924"/>
              <a:ext cx="66" cy="60"/>
            </a:xfrm>
            <a:custGeom>
              <a:avLst/>
              <a:gdLst>
                <a:gd name="T0" fmla="*/ 123 w 134"/>
                <a:gd name="T1" fmla="*/ 35 h 108"/>
                <a:gd name="T2" fmla="*/ 134 w 134"/>
                <a:gd name="T3" fmla="*/ 35 h 108"/>
                <a:gd name="T4" fmla="*/ 123 w 134"/>
                <a:gd name="T5" fmla="*/ 60 h 108"/>
                <a:gd name="T6" fmla="*/ 108 w 134"/>
                <a:gd name="T7" fmla="*/ 84 h 108"/>
                <a:gd name="T8" fmla="*/ 108 w 134"/>
                <a:gd name="T9" fmla="*/ 108 h 108"/>
                <a:gd name="T10" fmla="*/ 108 w 134"/>
                <a:gd name="T11" fmla="*/ 108 h 108"/>
                <a:gd name="T12" fmla="*/ 67 w 134"/>
                <a:gd name="T13" fmla="*/ 99 h 108"/>
                <a:gd name="T14" fmla="*/ 34 w 134"/>
                <a:gd name="T15" fmla="*/ 91 h 108"/>
                <a:gd name="T16" fmla="*/ 0 w 134"/>
                <a:gd name="T17" fmla="*/ 91 h 108"/>
                <a:gd name="T18" fmla="*/ 0 w 134"/>
                <a:gd name="T19" fmla="*/ 91 h 108"/>
                <a:gd name="T20" fmla="*/ 0 w 134"/>
                <a:gd name="T21" fmla="*/ 60 h 108"/>
                <a:gd name="T22" fmla="*/ 17 w 134"/>
                <a:gd name="T23" fmla="*/ 25 h 108"/>
                <a:gd name="T24" fmla="*/ 34 w 134"/>
                <a:gd name="T25" fmla="*/ 0 h 108"/>
                <a:gd name="T26" fmla="*/ 34 w 134"/>
                <a:gd name="T27" fmla="*/ 0 h 108"/>
                <a:gd name="T28" fmla="*/ 41 w 134"/>
                <a:gd name="T29" fmla="*/ 0 h 108"/>
                <a:gd name="T30" fmla="*/ 49 w 134"/>
                <a:gd name="T31" fmla="*/ 0 h 108"/>
                <a:gd name="T32" fmla="*/ 59 w 134"/>
                <a:gd name="T33" fmla="*/ 10 h 108"/>
                <a:gd name="T34" fmla="*/ 59 w 134"/>
                <a:gd name="T35" fmla="*/ 10 h 108"/>
                <a:gd name="T36" fmla="*/ 67 w 134"/>
                <a:gd name="T37" fmla="*/ 17 h 108"/>
                <a:gd name="T38" fmla="*/ 84 w 134"/>
                <a:gd name="T39" fmla="*/ 25 h 108"/>
                <a:gd name="T40" fmla="*/ 99 w 134"/>
                <a:gd name="T41" fmla="*/ 25 h 108"/>
                <a:gd name="T42" fmla="*/ 99 w 134"/>
                <a:gd name="T43" fmla="*/ 25 h 108"/>
                <a:gd name="T44" fmla="*/ 123 w 134"/>
                <a:gd name="T45" fmla="*/ 3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" h="108">
                  <a:moveTo>
                    <a:pt x="123" y="35"/>
                  </a:moveTo>
                  <a:lnTo>
                    <a:pt x="134" y="35"/>
                  </a:lnTo>
                  <a:lnTo>
                    <a:pt x="123" y="60"/>
                  </a:lnTo>
                  <a:lnTo>
                    <a:pt x="108" y="8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67" y="99"/>
                  </a:lnTo>
                  <a:lnTo>
                    <a:pt x="34" y="9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60"/>
                  </a:lnTo>
                  <a:lnTo>
                    <a:pt x="17" y="25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7" y="17"/>
                  </a:lnTo>
                  <a:lnTo>
                    <a:pt x="84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7" name="Freeform 185"/>
            <p:cNvSpPr>
              <a:spLocks/>
            </p:cNvSpPr>
            <p:nvPr/>
          </p:nvSpPr>
          <p:spPr bwMode="auto">
            <a:xfrm>
              <a:off x="4226" y="2175"/>
              <a:ext cx="48" cy="68"/>
            </a:xfrm>
            <a:custGeom>
              <a:avLst/>
              <a:gdLst>
                <a:gd name="T0" fmla="*/ 99 w 99"/>
                <a:gd name="T1" fmla="*/ 49 h 123"/>
                <a:gd name="T2" fmla="*/ 99 w 99"/>
                <a:gd name="T3" fmla="*/ 57 h 123"/>
                <a:gd name="T4" fmla="*/ 81 w 99"/>
                <a:gd name="T5" fmla="*/ 57 h 123"/>
                <a:gd name="T6" fmla="*/ 75 w 99"/>
                <a:gd name="T7" fmla="*/ 66 h 123"/>
                <a:gd name="T8" fmla="*/ 75 w 99"/>
                <a:gd name="T9" fmla="*/ 66 h 123"/>
                <a:gd name="T10" fmla="*/ 56 w 99"/>
                <a:gd name="T11" fmla="*/ 81 h 123"/>
                <a:gd name="T12" fmla="*/ 32 w 99"/>
                <a:gd name="T13" fmla="*/ 106 h 123"/>
                <a:gd name="T14" fmla="*/ 15 w 99"/>
                <a:gd name="T15" fmla="*/ 123 h 123"/>
                <a:gd name="T16" fmla="*/ 15 w 99"/>
                <a:gd name="T17" fmla="*/ 123 h 123"/>
                <a:gd name="T18" fmla="*/ 8 w 99"/>
                <a:gd name="T19" fmla="*/ 116 h 123"/>
                <a:gd name="T20" fmla="*/ 8 w 99"/>
                <a:gd name="T21" fmla="*/ 74 h 123"/>
                <a:gd name="T22" fmla="*/ 8 w 99"/>
                <a:gd name="T23" fmla="*/ 42 h 123"/>
                <a:gd name="T24" fmla="*/ 0 w 99"/>
                <a:gd name="T25" fmla="*/ 0 h 123"/>
                <a:gd name="T26" fmla="*/ 0 w 99"/>
                <a:gd name="T27" fmla="*/ 0 h 123"/>
                <a:gd name="T28" fmla="*/ 8 w 99"/>
                <a:gd name="T29" fmla="*/ 0 h 123"/>
                <a:gd name="T30" fmla="*/ 32 w 99"/>
                <a:gd name="T31" fmla="*/ 18 h 123"/>
                <a:gd name="T32" fmla="*/ 64 w 99"/>
                <a:gd name="T33" fmla="*/ 42 h 123"/>
                <a:gd name="T34" fmla="*/ 99 w 99"/>
                <a:gd name="T35" fmla="*/ 4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23">
                  <a:moveTo>
                    <a:pt x="99" y="49"/>
                  </a:moveTo>
                  <a:lnTo>
                    <a:pt x="99" y="57"/>
                  </a:lnTo>
                  <a:lnTo>
                    <a:pt x="81" y="5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56" y="81"/>
                  </a:lnTo>
                  <a:lnTo>
                    <a:pt x="32" y="106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8" y="116"/>
                  </a:lnTo>
                  <a:lnTo>
                    <a:pt x="8" y="74"/>
                  </a:lnTo>
                  <a:lnTo>
                    <a:pt x="8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32" y="18"/>
                  </a:lnTo>
                  <a:lnTo>
                    <a:pt x="64" y="42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8" name="Freeform 186"/>
            <p:cNvSpPr>
              <a:spLocks/>
            </p:cNvSpPr>
            <p:nvPr/>
          </p:nvSpPr>
          <p:spPr bwMode="auto">
            <a:xfrm>
              <a:off x="4372" y="2193"/>
              <a:ext cx="48" cy="55"/>
            </a:xfrm>
            <a:custGeom>
              <a:avLst/>
              <a:gdLst>
                <a:gd name="T0" fmla="*/ 98 w 98"/>
                <a:gd name="T1" fmla="*/ 34 h 99"/>
                <a:gd name="T2" fmla="*/ 98 w 98"/>
                <a:gd name="T3" fmla="*/ 42 h 99"/>
                <a:gd name="T4" fmla="*/ 98 w 98"/>
                <a:gd name="T5" fmla="*/ 59 h 99"/>
                <a:gd name="T6" fmla="*/ 98 w 98"/>
                <a:gd name="T7" fmla="*/ 74 h 99"/>
                <a:gd name="T8" fmla="*/ 98 w 98"/>
                <a:gd name="T9" fmla="*/ 74 h 99"/>
                <a:gd name="T10" fmla="*/ 80 w 98"/>
                <a:gd name="T11" fmla="*/ 91 h 99"/>
                <a:gd name="T12" fmla="*/ 74 w 98"/>
                <a:gd name="T13" fmla="*/ 99 h 99"/>
                <a:gd name="T14" fmla="*/ 56 w 98"/>
                <a:gd name="T15" fmla="*/ 99 h 99"/>
                <a:gd name="T16" fmla="*/ 56 w 98"/>
                <a:gd name="T17" fmla="*/ 99 h 99"/>
                <a:gd name="T18" fmla="*/ 39 w 98"/>
                <a:gd name="T19" fmla="*/ 99 h 99"/>
                <a:gd name="T20" fmla="*/ 24 w 98"/>
                <a:gd name="T21" fmla="*/ 91 h 99"/>
                <a:gd name="T22" fmla="*/ 7 w 98"/>
                <a:gd name="T23" fmla="*/ 74 h 99"/>
                <a:gd name="T24" fmla="*/ 7 w 98"/>
                <a:gd name="T25" fmla="*/ 74 h 99"/>
                <a:gd name="T26" fmla="*/ 7 w 98"/>
                <a:gd name="T27" fmla="*/ 66 h 99"/>
                <a:gd name="T28" fmla="*/ 0 w 98"/>
                <a:gd name="T29" fmla="*/ 42 h 99"/>
                <a:gd name="T30" fmla="*/ 7 w 98"/>
                <a:gd name="T31" fmla="*/ 25 h 99"/>
                <a:gd name="T32" fmla="*/ 7 w 98"/>
                <a:gd name="T33" fmla="*/ 25 h 99"/>
                <a:gd name="T34" fmla="*/ 15 w 98"/>
                <a:gd name="T35" fmla="*/ 17 h 99"/>
                <a:gd name="T36" fmla="*/ 32 w 98"/>
                <a:gd name="T37" fmla="*/ 10 h 99"/>
                <a:gd name="T38" fmla="*/ 48 w 98"/>
                <a:gd name="T39" fmla="*/ 0 h 99"/>
                <a:gd name="T40" fmla="*/ 48 w 98"/>
                <a:gd name="T41" fmla="*/ 0 h 99"/>
                <a:gd name="T42" fmla="*/ 63 w 98"/>
                <a:gd name="T43" fmla="*/ 10 h 99"/>
                <a:gd name="T44" fmla="*/ 80 w 98"/>
                <a:gd name="T45" fmla="*/ 17 h 99"/>
                <a:gd name="T46" fmla="*/ 98 w 98"/>
                <a:gd name="T47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8" y="34"/>
                  </a:moveTo>
                  <a:lnTo>
                    <a:pt x="98" y="42"/>
                  </a:lnTo>
                  <a:lnTo>
                    <a:pt x="98" y="59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0" y="91"/>
                  </a:lnTo>
                  <a:lnTo>
                    <a:pt x="74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39" y="99"/>
                  </a:lnTo>
                  <a:lnTo>
                    <a:pt x="24" y="91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7" y="66"/>
                  </a:lnTo>
                  <a:lnTo>
                    <a:pt x="0" y="4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5" y="17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3" y="10"/>
                  </a:lnTo>
                  <a:lnTo>
                    <a:pt x="80" y="17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699" name="Freeform 187"/>
            <p:cNvSpPr>
              <a:spLocks/>
            </p:cNvSpPr>
            <p:nvPr/>
          </p:nvSpPr>
          <p:spPr bwMode="auto">
            <a:xfrm>
              <a:off x="4083" y="1933"/>
              <a:ext cx="48" cy="56"/>
            </a:xfrm>
            <a:custGeom>
              <a:avLst/>
              <a:gdLst>
                <a:gd name="T0" fmla="*/ 88 w 98"/>
                <a:gd name="T1" fmla="*/ 18 h 99"/>
                <a:gd name="T2" fmla="*/ 98 w 98"/>
                <a:gd name="T3" fmla="*/ 33 h 99"/>
                <a:gd name="T4" fmla="*/ 98 w 98"/>
                <a:gd name="T5" fmla="*/ 50 h 99"/>
                <a:gd name="T6" fmla="*/ 98 w 98"/>
                <a:gd name="T7" fmla="*/ 74 h 99"/>
                <a:gd name="T8" fmla="*/ 98 w 98"/>
                <a:gd name="T9" fmla="*/ 74 h 99"/>
                <a:gd name="T10" fmla="*/ 88 w 98"/>
                <a:gd name="T11" fmla="*/ 82 h 99"/>
                <a:gd name="T12" fmla="*/ 73 w 98"/>
                <a:gd name="T13" fmla="*/ 99 h 99"/>
                <a:gd name="T14" fmla="*/ 56 w 98"/>
                <a:gd name="T15" fmla="*/ 99 h 99"/>
                <a:gd name="T16" fmla="*/ 56 w 98"/>
                <a:gd name="T17" fmla="*/ 99 h 99"/>
                <a:gd name="T18" fmla="*/ 39 w 98"/>
                <a:gd name="T19" fmla="*/ 99 h 99"/>
                <a:gd name="T20" fmla="*/ 32 w 98"/>
                <a:gd name="T21" fmla="*/ 99 h 99"/>
                <a:gd name="T22" fmla="*/ 15 w 98"/>
                <a:gd name="T23" fmla="*/ 91 h 99"/>
                <a:gd name="T24" fmla="*/ 15 w 98"/>
                <a:gd name="T25" fmla="*/ 91 h 99"/>
                <a:gd name="T26" fmla="*/ 7 w 98"/>
                <a:gd name="T27" fmla="*/ 74 h 99"/>
                <a:gd name="T28" fmla="*/ 0 w 98"/>
                <a:gd name="T29" fmla="*/ 57 h 99"/>
                <a:gd name="T30" fmla="*/ 0 w 98"/>
                <a:gd name="T31" fmla="*/ 33 h 99"/>
                <a:gd name="T32" fmla="*/ 0 w 98"/>
                <a:gd name="T33" fmla="*/ 33 h 99"/>
                <a:gd name="T34" fmla="*/ 7 w 98"/>
                <a:gd name="T35" fmla="*/ 25 h 99"/>
                <a:gd name="T36" fmla="*/ 24 w 98"/>
                <a:gd name="T37" fmla="*/ 8 h 99"/>
                <a:gd name="T38" fmla="*/ 39 w 98"/>
                <a:gd name="T39" fmla="*/ 0 h 99"/>
                <a:gd name="T40" fmla="*/ 39 w 98"/>
                <a:gd name="T41" fmla="*/ 0 h 99"/>
                <a:gd name="T42" fmla="*/ 56 w 98"/>
                <a:gd name="T43" fmla="*/ 8 h 99"/>
                <a:gd name="T44" fmla="*/ 73 w 98"/>
                <a:gd name="T45" fmla="*/ 8 h 99"/>
                <a:gd name="T46" fmla="*/ 88 w 98"/>
                <a:gd name="T47" fmla="*/ 1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88" y="18"/>
                  </a:moveTo>
                  <a:lnTo>
                    <a:pt x="98" y="33"/>
                  </a:lnTo>
                  <a:lnTo>
                    <a:pt x="98" y="50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8" y="82"/>
                  </a:lnTo>
                  <a:lnTo>
                    <a:pt x="73" y="99"/>
                  </a:lnTo>
                  <a:lnTo>
                    <a:pt x="56" y="99"/>
                  </a:lnTo>
                  <a:lnTo>
                    <a:pt x="56" y="99"/>
                  </a:lnTo>
                  <a:lnTo>
                    <a:pt x="39" y="99"/>
                  </a:lnTo>
                  <a:lnTo>
                    <a:pt x="32" y="99"/>
                  </a:lnTo>
                  <a:lnTo>
                    <a:pt x="15" y="91"/>
                  </a:lnTo>
                  <a:lnTo>
                    <a:pt x="15" y="91"/>
                  </a:lnTo>
                  <a:lnTo>
                    <a:pt x="7" y="74"/>
                  </a:lnTo>
                  <a:lnTo>
                    <a:pt x="0" y="5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7" y="25"/>
                  </a:lnTo>
                  <a:lnTo>
                    <a:pt x="24" y="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6" y="8"/>
                  </a:lnTo>
                  <a:lnTo>
                    <a:pt x="73" y="8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0" name="Freeform 188"/>
            <p:cNvSpPr>
              <a:spLocks/>
            </p:cNvSpPr>
            <p:nvPr/>
          </p:nvSpPr>
          <p:spPr bwMode="auto">
            <a:xfrm>
              <a:off x="4087" y="1943"/>
              <a:ext cx="40" cy="41"/>
            </a:xfrm>
            <a:custGeom>
              <a:avLst/>
              <a:gdLst>
                <a:gd name="T0" fmla="*/ 81 w 81"/>
                <a:gd name="T1" fmla="*/ 24 h 73"/>
                <a:gd name="T2" fmla="*/ 81 w 81"/>
                <a:gd name="T3" fmla="*/ 39 h 73"/>
                <a:gd name="T4" fmla="*/ 73 w 81"/>
                <a:gd name="T5" fmla="*/ 56 h 73"/>
                <a:gd name="T6" fmla="*/ 56 w 81"/>
                <a:gd name="T7" fmla="*/ 73 h 73"/>
                <a:gd name="T8" fmla="*/ 56 w 81"/>
                <a:gd name="T9" fmla="*/ 73 h 73"/>
                <a:gd name="T10" fmla="*/ 42 w 81"/>
                <a:gd name="T11" fmla="*/ 73 h 73"/>
                <a:gd name="T12" fmla="*/ 25 w 81"/>
                <a:gd name="T13" fmla="*/ 73 h 73"/>
                <a:gd name="T14" fmla="*/ 17 w 81"/>
                <a:gd name="T15" fmla="*/ 64 h 73"/>
                <a:gd name="T16" fmla="*/ 17 w 81"/>
                <a:gd name="T17" fmla="*/ 64 h 73"/>
                <a:gd name="T18" fmla="*/ 8 w 81"/>
                <a:gd name="T19" fmla="*/ 48 h 73"/>
                <a:gd name="T20" fmla="*/ 0 w 81"/>
                <a:gd name="T21" fmla="*/ 32 h 73"/>
                <a:gd name="T22" fmla="*/ 8 w 81"/>
                <a:gd name="T23" fmla="*/ 15 h 73"/>
                <a:gd name="T24" fmla="*/ 8 w 81"/>
                <a:gd name="T25" fmla="*/ 15 h 73"/>
                <a:gd name="T26" fmla="*/ 17 w 81"/>
                <a:gd name="T27" fmla="*/ 7 h 73"/>
                <a:gd name="T28" fmla="*/ 25 w 81"/>
                <a:gd name="T29" fmla="*/ 0 h 73"/>
                <a:gd name="T30" fmla="*/ 42 w 81"/>
                <a:gd name="T31" fmla="*/ 0 h 73"/>
                <a:gd name="T32" fmla="*/ 42 w 81"/>
                <a:gd name="T33" fmla="*/ 0 h 73"/>
                <a:gd name="T34" fmla="*/ 56 w 81"/>
                <a:gd name="T35" fmla="*/ 0 h 73"/>
                <a:gd name="T36" fmla="*/ 73 w 81"/>
                <a:gd name="T37" fmla="*/ 7 h 73"/>
                <a:gd name="T38" fmla="*/ 81 w 81"/>
                <a:gd name="T39" fmla="*/ 2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73">
                  <a:moveTo>
                    <a:pt x="81" y="24"/>
                  </a:moveTo>
                  <a:lnTo>
                    <a:pt x="81" y="39"/>
                  </a:lnTo>
                  <a:lnTo>
                    <a:pt x="73" y="56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42" y="73"/>
                  </a:lnTo>
                  <a:lnTo>
                    <a:pt x="25" y="7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" y="48"/>
                  </a:lnTo>
                  <a:lnTo>
                    <a:pt x="0" y="32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7" y="7"/>
                  </a:lnTo>
                  <a:lnTo>
                    <a:pt x="25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73" y="7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1" name="Freeform 189"/>
            <p:cNvSpPr>
              <a:spLocks/>
            </p:cNvSpPr>
            <p:nvPr/>
          </p:nvSpPr>
          <p:spPr bwMode="auto">
            <a:xfrm>
              <a:off x="4184" y="1956"/>
              <a:ext cx="45" cy="55"/>
            </a:xfrm>
            <a:custGeom>
              <a:avLst/>
              <a:gdLst>
                <a:gd name="T0" fmla="*/ 67 w 91"/>
                <a:gd name="T1" fmla="*/ 8 h 98"/>
                <a:gd name="T2" fmla="*/ 73 w 91"/>
                <a:gd name="T3" fmla="*/ 8 h 98"/>
                <a:gd name="T4" fmla="*/ 80 w 91"/>
                <a:gd name="T5" fmla="*/ 8 h 98"/>
                <a:gd name="T6" fmla="*/ 91 w 91"/>
                <a:gd name="T7" fmla="*/ 8 h 98"/>
                <a:gd name="T8" fmla="*/ 91 w 91"/>
                <a:gd name="T9" fmla="*/ 8 h 98"/>
                <a:gd name="T10" fmla="*/ 67 w 91"/>
                <a:gd name="T11" fmla="*/ 40 h 98"/>
                <a:gd name="T12" fmla="*/ 49 w 91"/>
                <a:gd name="T13" fmla="*/ 64 h 98"/>
                <a:gd name="T14" fmla="*/ 41 w 91"/>
                <a:gd name="T15" fmla="*/ 98 h 98"/>
                <a:gd name="T16" fmla="*/ 41 w 91"/>
                <a:gd name="T17" fmla="*/ 98 h 98"/>
                <a:gd name="T18" fmla="*/ 32 w 91"/>
                <a:gd name="T19" fmla="*/ 98 h 98"/>
                <a:gd name="T20" fmla="*/ 17 w 91"/>
                <a:gd name="T21" fmla="*/ 64 h 98"/>
                <a:gd name="T22" fmla="*/ 0 w 91"/>
                <a:gd name="T23" fmla="*/ 32 h 98"/>
                <a:gd name="T24" fmla="*/ 0 w 91"/>
                <a:gd name="T25" fmla="*/ 0 h 98"/>
                <a:gd name="T26" fmla="*/ 0 w 91"/>
                <a:gd name="T27" fmla="*/ 0 h 98"/>
                <a:gd name="T28" fmla="*/ 25 w 91"/>
                <a:gd name="T29" fmla="*/ 0 h 98"/>
                <a:gd name="T30" fmla="*/ 41 w 91"/>
                <a:gd name="T31" fmla="*/ 8 h 98"/>
                <a:gd name="T32" fmla="*/ 67 w 91"/>
                <a:gd name="T33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67" y="8"/>
                  </a:moveTo>
                  <a:lnTo>
                    <a:pt x="73" y="8"/>
                  </a:lnTo>
                  <a:lnTo>
                    <a:pt x="80" y="8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67" y="40"/>
                  </a:lnTo>
                  <a:lnTo>
                    <a:pt x="49" y="64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32" y="98"/>
                  </a:lnTo>
                  <a:lnTo>
                    <a:pt x="17" y="6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1" y="8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2" name="Freeform 190"/>
            <p:cNvSpPr>
              <a:spLocks/>
            </p:cNvSpPr>
            <p:nvPr/>
          </p:nvSpPr>
          <p:spPr bwMode="auto">
            <a:xfrm>
              <a:off x="4188" y="1961"/>
              <a:ext cx="29" cy="41"/>
            </a:xfrm>
            <a:custGeom>
              <a:avLst/>
              <a:gdLst>
                <a:gd name="T0" fmla="*/ 59 w 59"/>
                <a:gd name="T1" fmla="*/ 7 h 74"/>
                <a:gd name="T2" fmla="*/ 48 w 59"/>
                <a:gd name="T3" fmla="*/ 32 h 74"/>
                <a:gd name="T4" fmla="*/ 33 w 59"/>
                <a:gd name="T5" fmla="*/ 49 h 74"/>
                <a:gd name="T6" fmla="*/ 24 w 59"/>
                <a:gd name="T7" fmla="*/ 74 h 74"/>
                <a:gd name="T8" fmla="*/ 24 w 59"/>
                <a:gd name="T9" fmla="*/ 74 h 74"/>
                <a:gd name="T10" fmla="*/ 24 w 59"/>
                <a:gd name="T11" fmla="*/ 74 h 74"/>
                <a:gd name="T12" fmla="*/ 9 w 59"/>
                <a:gd name="T13" fmla="*/ 49 h 74"/>
                <a:gd name="T14" fmla="*/ 0 w 59"/>
                <a:gd name="T15" fmla="*/ 24 h 74"/>
                <a:gd name="T16" fmla="*/ 0 w 59"/>
                <a:gd name="T17" fmla="*/ 0 h 74"/>
                <a:gd name="T18" fmla="*/ 0 w 59"/>
                <a:gd name="T19" fmla="*/ 0 h 74"/>
                <a:gd name="T20" fmla="*/ 17 w 59"/>
                <a:gd name="T21" fmla="*/ 0 h 74"/>
                <a:gd name="T22" fmla="*/ 41 w 59"/>
                <a:gd name="T23" fmla="*/ 7 h 74"/>
                <a:gd name="T24" fmla="*/ 59 w 59"/>
                <a:gd name="T25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4">
                  <a:moveTo>
                    <a:pt x="59" y="7"/>
                  </a:moveTo>
                  <a:lnTo>
                    <a:pt x="48" y="32"/>
                  </a:lnTo>
                  <a:lnTo>
                    <a:pt x="33" y="49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9" y="4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1" y="7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3" name="Freeform 191"/>
            <p:cNvSpPr>
              <a:spLocks/>
            </p:cNvSpPr>
            <p:nvPr/>
          </p:nvSpPr>
          <p:spPr bwMode="auto">
            <a:xfrm>
              <a:off x="4100" y="2026"/>
              <a:ext cx="39" cy="50"/>
            </a:xfrm>
            <a:custGeom>
              <a:avLst/>
              <a:gdLst>
                <a:gd name="T0" fmla="*/ 81 w 81"/>
                <a:gd name="T1" fmla="*/ 24 h 91"/>
                <a:gd name="T2" fmla="*/ 74 w 81"/>
                <a:gd name="T3" fmla="*/ 40 h 91"/>
                <a:gd name="T4" fmla="*/ 56 w 81"/>
                <a:gd name="T5" fmla="*/ 67 h 91"/>
                <a:gd name="T6" fmla="*/ 48 w 81"/>
                <a:gd name="T7" fmla="*/ 91 h 91"/>
                <a:gd name="T8" fmla="*/ 48 w 81"/>
                <a:gd name="T9" fmla="*/ 91 h 91"/>
                <a:gd name="T10" fmla="*/ 41 w 81"/>
                <a:gd name="T11" fmla="*/ 91 h 91"/>
                <a:gd name="T12" fmla="*/ 24 w 81"/>
                <a:gd name="T13" fmla="*/ 57 h 91"/>
                <a:gd name="T14" fmla="*/ 17 w 81"/>
                <a:gd name="T15" fmla="*/ 32 h 91"/>
                <a:gd name="T16" fmla="*/ 0 w 81"/>
                <a:gd name="T17" fmla="*/ 0 h 91"/>
                <a:gd name="T18" fmla="*/ 0 w 81"/>
                <a:gd name="T19" fmla="*/ 0 h 91"/>
                <a:gd name="T20" fmla="*/ 81 w 81"/>
                <a:gd name="T2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91">
                  <a:moveTo>
                    <a:pt x="81" y="24"/>
                  </a:moveTo>
                  <a:lnTo>
                    <a:pt x="74" y="40"/>
                  </a:lnTo>
                  <a:lnTo>
                    <a:pt x="56" y="67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41" y="91"/>
                  </a:lnTo>
                  <a:lnTo>
                    <a:pt x="24" y="57"/>
                  </a:lnTo>
                  <a:lnTo>
                    <a:pt x="17" y="3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4" name="Freeform 192"/>
            <p:cNvSpPr>
              <a:spLocks/>
            </p:cNvSpPr>
            <p:nvPr/>
          </p:nvSpPr>
          <p:spPr bwMode="auto">
            <a:xfrm>
              <a:off x="4108" y="2029"/>
              <a:ext cx="23" cy="37"/>
            </a:xfrm>
            <a:custGeom>
              <a:avLst/>
              <a:gdLst>
                <a:gd name="T0" fmla="*/ 24 w 49"/>
                <a:gd name="T1" fmla="*/ 67 h 67"/>
                <a:gd name="T2" fmla="*/ 14 w 49"/>
                <a:gd name="T3" fmla="*/ 43 h 67"/>
                <a:gd name="T4" fmla="*/ 7 w 49"/>
                <a:gd name="T5" fmla="*/ 25 h 67"/>
                <a:gd name="T6" fmla="*/ 0 w 49"/>
                <a:gd name="T7" fmla="*/ 0 h 67"/>
                <a:gd name="T8" fmla="*/ 0 w 49"/>
                <a:gd name="T9" fmla="*/ 0 h 67"/>
                <a:gd name="T10" fmla="*/ 49 w 49"/>
                <a:gd name="T11" fmla="*/ 17 h 67"/>
                <a:gd name="T12" fmla="*/ 24 w 49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7">
                  <a:moveTo>
                    <a:pt x="24" y="67"/>
                  </a:moveTo>
                  <a:lnTo>
                    <a:pt x="14" y="43"/>
                  </a:lnTo>
                  <a:lnTo>
                    <a:pt x="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9" y="1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5" name="Freeform 193"/>
            <p:cNvSpPr>
              <a:spLocks/>
            </p:cNvSpPr>
            <p:nvPr/>
          </p:nvSpPr>
          <p:spPr bwMode="auto">
            <a:xfrm>
              <a:off x="4212" y="2029"/>
              <a:ext cx="57" cy="70"/>
            </a:xfrm>
            <a:custGeom>
              <a:avLst/>
              <a:gdLst>
                <a:gd name="T0" fmla="*/ 84 w 115"/>
                <a:gd name="T1" fmla="*/ 17 h 123"/>
                <a:gd name="T2" fmla="*/ 115 w 115"/>
                <a:gd name="T3" fmla="*/ 67 h 123"/>
                <a:gd name="T4" fmla="*/ 91 w 115"/>
                <a:gd name="T5" fmla="*/ 84 h 123"/>
                <a:gd name="T6" fmla="*/ 74 w 115"/>
                <a:gd name="T7" fmla="*/ 108 h 123"/>
                <a:gd name="T8" fmla="*/ 59 w 115"/>
                <a:gd name="T9" fmla="*/ 123 h 123"/>
                <a:gd name="T10" fmla="*/ 59 w 115"/>
                <a:gd name="T11" fmla="*/ 123 h 123"/>
                <a:gd name="T12" fmla="*/ 35 w 115"/>
                <a:gd name="T13" fmla="*/ 116 h 123"/>
                <a:gd name="T14" fmla="*/ 17 w 115"/>
                <a:gd name="T15" fmla="*/ 99 h 123"/>
                <a:gd name="T16" fmla="*/ 0 w 115"/>
                <a:gd name="T17" fmla="*/ 74 h 123"/>
                <a:gd name="T18" fmla="*/ 0 w 115"/>
                <a:gd name="T19" fmla="*/ 74 h 123"/>
                <a:gd name="T20" fmla="*/ 17 w 115"/>
                <a:gd name="T21" fmla="*/ 50 h 123"/>
                <a:gd name="T22" fmla="*/ 50 w 115"/>
                <a:gd name="T23" fmla="*/ 25 h 123"/>
                <a:gd name="T24" fmla="*/ 74 w 115"/>
                <a:gd name="T25" fmla="*/ 0 h 123"/>
                <a:gd name="T26" fmla="*/ 74 w 115"/>
                <a:gd name="T27" fmla="*/ 0 h 123"/>
                <a:gd name="T28" fmla="*/ 84 w 115"/>
                <a:gd name="T29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23">
                  <a:moveTo>
                    <a:pt x="84" y="17"/>
                  </a:moveTo>
                  <a:lnTo>
                    <a:pt x="115" y="67"/>
                  </a:lnTo>
                  <a:lnTo>
                    <a:pt x="91" y="84"/>
                  </a:lnTo>
                  <a:lnTo>
                    <a:pt x="74" y="108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35" y="116"/>
                  </a:lnTo>
                  <a:lnTo>
                    <a:pt x="17" y="99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7" y="50"/>
                  </a:lnTo>
                  <a:lnTo>
                    <a:pt x="50" y="2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6" name="Freeform 194"/>
            <p:cNvSpPr>
              <a:spLocks/>
            </p:cNvSpPr>
            <p:nvPr/>
          </p:nvSpPr>
          <p:spPr bwMode="auto">
            <a:xfrm>
              <a:off x="4643" y="2368"/>
              <a:ext cx="60" cy="69"/>
            </a:xfrm>
            <a:custGeom>
              <a:avLst/>
              <a:gdLst>
                <a:gd name="T0" fmla="*/ 122 w 122"/>
                <a:gd name="T1" fmla="*/ 67 h 123"/>
                <a:gd name="T2" fmla="*/ 98 w 122"/>
                <a:gd name="T3" fmla="*/ 84 h 123"/>
                <a:gd name="T4" fmla="*/ 81 w 122"/>
                <a:gd name="T5" fmla="*/ 108 h 123"/>
                <a:gd name="T6" fmla="*/ 57 w 122"/>
                <a:gd name="T7" fmla="*/ 123 h 123"/>
                <a:gd name="T8" fmla="*/ 57 w 122"/>
                <a:gd name="T9" fmla="*/ 123 h 123"/>
                <a:gd name="T10" fmla="*/ 42 w 122"/>
                <a:gd name="T11" fmla="*/ 108 h 123"/>
                <a:gd name="T12" fmla="*/ 17 w 122"/>
                <a:gd name="T13" fmla="*/ 92 h 123"/>
                <a:gd name="T14" fmla="*/ 0 w 122"/>
                <a:gd name="T15" fmla="*/ 75 h 123"/>
                <a:gd name="T16" fmla="*/ 0 w 122"/>
                <a:gd name="T17" fmla="*/ 75 h 123"/>
                <a:gd name="T18" fmla="*/ 7 w 122"/>
                <a:gd name="T19" fmla="*/ 49 h 123"/>
                <a:gd name="T20" fmla="*/ 24 w 122"/>
                <a:gd name="T21" fmla="*/ 25 h 123"/>
                <a:gd name="T22" fmla="*/ 31 w 122"/>
                <a:gd name="T23" fmla="*/ 0 h 123"/>
                <a:gd name="T24" fmla="*/ 31 w 122"/>
                <a:gd name="T25" fmla="*/ 0 h 123"/>
                <a:gd name="T26" fmla="*/ 66 w 122"/>
                <a:gd name="T27" fmla="*/ 17 h 123"/>
                <a:gd name="T28" fmla="*/ 98 w 122"/>
                <a:gd name="T29" fmla="*/ 34 h 123"/>
                <a:gd name="T30" fmla="*/ 122 w 122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3">
                  <a:moveTo>
                    <a:pt x="122" y="67"/>
                  </a:moveTo>
                  <a:lnTo>
                    <a:pt x="98" y="84"/>
                  </a:lnTo>
                  <a:lnTo>
                    <a:pt x="81" y="108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42" y="108"/>
                  </a:lnTo>
                  <a:lnTo>
                    <a:pt x="17" y="9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7" y="49"/>
                  </a:lnTo>
                  <a:lnTo>
                    <a:pt x="24" y="2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66" y="17"/>
                  </a:lnTo>
                  <a:lnTo>
                    <a:pt x="98" y="34"/>
                  </a:lnTo>
                  <a:lnTo>
                    <a:pt x="122" y="6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7" name="Freeform 195"/>
            <p:cNvSpPr>
              <a:spLocks/>
            </p:cNvSpPr>
            <p:nvPr/>
          </p:nvSpPr>
          <p:spPr bwMode="auto">
            <a:xfrm>
              <a:off x="4432" y="2382"/>
              <a:ext cx="61" cy="55"/>
            </a:xfrm>
            <a:custGeom>
              <a:avLst/>
              <a:gdLst>
                <a:gd name="T0" fmla="*/ 123 w 123"/>
                <a:gd name="T1" fmla="*/ 35 h 98"/>
                <a:gd name="T2" fmla="*/ 106 w 123"/>
                <a:gd name="T3" fmla="*/ 50 h 98"/>
                <a:gd name="T4" fmla="*/ 89 w 123"/>
                <a:gd name="T5" fmla="*/ 74 h 98"/>
                <a:gd name="T6" fmla="*/ 74 w 123"/>
                <a:gd name="T7" fmla="*/ 98 h 98"/>
                <a:gd name="T8" fmla="*/ 74 w 123"/>
                <a:gd name="T9" fmla="*/ 98 h 98"/>
                <a:gd name="T10" fmla="*/ 49 w 123"/>
                <a:gd name="T11" fmla="*/ 98 h 98"/>
                <a:gd name="T12" fmla="*/ 25 w 123"/>
                <a:gd name="T13" fmla="*/ 91 h 98"/>
                <a:gd name="T14" fmla="*/ 0 w 123"/>
                <a:gd name="T15" fmla="*/ 83 h 98"/>
                <a:gd name="T16" fmla="*/ 0 w 123"/>
                <a:gd name="T17" fmla="*/ 83 h 98"/>
                <a:gd name="T18" fmla="*/ 15 w 123"/>
                <a:gd name="T19" fmla="*/ 59 h 98"/>
                <a:gd name="T20" fmla="*/ 25 w 123"/>
                <a:gd name="T21" fmla="*/ 35 h 98"/>
                <a:gd name="T22" fmla="*/ 40 w 123"/>
                <a:gd name="T23" fmla="*/ 0 h 98"/>
                <a:gd name="T24" fmla="*/ 40 w 123"/>
                <a:gd name="T25" fmla="*/ 0 h 98"/>
                <a:gd name="T26" fmla="*/ 64 w 123"/>
                <a:gd name="T27" fmla="*/ 17 h 98"/>
                <a:gd name="T28" fmla="*/ 89 w 123"/>
                <a:gd name="T29" fmla="*/ 24 h 98"/>
                <a:gd name="T30" fmla="*/ 123 w 123"/>
                <a:gd name="T31" fmla="*/ 3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98">
                  <a:moveTo>
                    <a:pt x="123" y="35"/>
                  </a:moveTo>
                  <a:lnTo>
                    <a:pt x="106" y="50"/>
                  </a:lnTo>
                  <a:lnTo>
                    <a:pt x="89" y="74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5" y="59"/>
                  </a:lnTo>
                  <a:lnTo>
                    <a:pt x="25" y="3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64" y="17"/>
                  </a:lnTo>
                  <a:lnTo>
                    <a:pt x="89" y="24"/>
                  </a:lnTo>
                  <a:lnTo>
                    <a:pt x="12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8" name="Freeform 196"/>
            <p:cNvSpPr>
              <a:spLocks/>
            </p:cNvSpPr>
            <p:nvPr/>
          </p:nvSpPr>
          <p:spPr bwMode="auto">
            <a:xfrm>
              <a:off x="4439" y="2391"/>
              <a:ext cx="45" cy="42"/>
            </a:xfrm>
            <a:custGeom>
              <a:avLst/>
              <a:gdLst>
                <a:gd name="T0" fmla="*/ 49 w 91"/>
                <a:gd name="T1" fmla="*/ 74 h 74"/>
                <a:gd name="T2" fmla="*/ 34 w 91"/>
                <a:gd name="T3" fmla="*/ 74 h 74"/>
                <a:gd name="T4" fmla="*/ 17 w 91"/>
                <a:gd name="T5" fmla="*/ 66 h 74"/>
                <a:gd name="T6" fmla="*/ 0 w 91"/>
                <a:gd name="T7" fmla="*/ 57 h 74"/>
                <a:gd name="T8" fmla="*/ 0 w 91"/>
                <a:gd name="T9" fmla="*/ 57 h 74"/>
                <a:gd name="T10" fmla="*/ 10 w 91"/>
                <a:gd name="T11" fmla="*/ 42 h 74"/>
                <a:gd name="T12" fmla="*/ 17 w 91"/>
                <a:gd name="T13" fmla="*/ 18 h 74"/>
                <a:gd name="T14" fmla="*/ 34 w 91"/>
                <a:gd name="T15" fmla="*/ 0 h 74"/>
                <a:gd name="T16" fmla="*/ 34 w 91"/>
                <a:gd name="T17" fmla="*/ 0 h 74"/>
                <a:gd name="T18" fmla="*/ 91 w 91"/>
                <a:gd name="T19" fmla="*/ 18 h 74"/>
                <a:gd name="T20" fmla="*/ 49 w 9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49" y="74"/>
                  </a:moveTo>
                  <a:lnTo>
                    <a:pt x="34" y="74"/>
                  </a:lnTo>
                  <a:lnTo>
                    <a:pt x="17" y="66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0" y="42"/>
                  </a:lnTo>
                  <a:lnTo>
                    <a:pt x="17" y="1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91" y="18"/>
                  </a:lnTo>
                  <a:lnTo>
                    <a:pt x="49" y="74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09" name="Freeform 197"/>
            <p:cNvSpPr>
              <a:spLocks/>
            </p:cNvSpPr>
            <p:nvPr/>
          </p:nvSpPr>
          <p:spPr bwMode="auto">
            <a:xfrm>
              <a:off x="4100" y="2131"/>
              <a:ext cx="60" cy="60"/>
            </a:xfrm>
            <a:custGeom>
              <a:avLst/>
              <a:gdLst>
                <a:gd name="T0" fmla="*/ 123 w 123"/>
                <a:gd name="T1" fmla="*/ 58 h 106"/>
                <a:gd name="T2" fmla="*/ 106 w 123"/>
                <a:gd name="T3" fmla="*/ 82 h 106"/>
                <a:gd name="T4" fmla="*/ 91 w 123"/>
                <a:gd name="T5" fmla="*/ 89 h 106"/>
                <a:gd name="T6" fmla="*/ 66 w 123"/>
                <a:gd name="T7" fmla="*/ 106 h 106"/>
                <a:gd name="T8" fmla="*/ 66 w 123"/>
                <a:gd name="T9" fmla="*/ 106 h 106"/>
                <a:gd name="T10" fmla="*/ 48 w 123"/>
                <a:gd name="T11" fmla="*/ 89 h 106"/>
                <a:gd name="T12" fmla="*/ 24 w 123"/>
                <a:gd name="T13" fmla="*/ 74 h 106"/>
                <a:gd name="T14" fmla="*/ 0 w 123"/>
                <a:gd name="T15" fmla="*/ 58 h 106"/>
                <a:gd name="T16" fmla="*/ 0 w 123"/>
                <a:gd name="T17" fmla="*/ 58 h 106"/>
                <a:gd name="T18" fmla="*/ 0 w 123"/>
                <a:gd name="T19" fmla="*/ 50 h 106"/>
                <a:gd name="T20" fmla="*/ 17 w 123"/>
                <a:gd name="T21" fmla="*/ 40 h 106"/>
                <a:gd name="T22" fmla="*/ 41 w 123"/>
                <a:gd name="T23" fmla="*/ 25 h 106"/>
                <a:gd name="T24" fmla="*/ 56 w 123"/>
                <a:gd name="T25" fmla="*/ 0 h 106"/>
                <a:gd name="T26" fmla="*/ 56 w 123"/>
                <a:gd name="T27" fmla="*/ 0 h 106"/>
                <a:gd name="T28" fmla="*/ 123 w 123"/>
                <a:gd name="T29" fmla="*/ 5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06">
                  <a:moveTo>
                    <a:pt x="123" y="58"/>
                  </a:moveTo>
                  <a:lnTo>
                    <a:pt x="106" y="82"/>
                  </a:lnTo>
                  <a:lnTo>
                    <a:pt x="91" y="89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48" y="89"/>
                  </a:lnTo>
                  <a:lnTo>
                    <a:pt x="24" y="7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17" y="40"/>
                  </a:lnTo>
                  <a:lnTo>
                    <a:pt x="41" y="25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3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0" name="Freeform 198"/>
            <p:cNvSpPr>
              <a:spLocks/>
            </p:cNvSpPr>
            <p:nvPr/>
          </p:nvSpPr>
          <p:spPr bwMode="auto">
            <a:xfrm>
              <a:off x="4675" y="2433"/>
              <a:ext cx="49" cy="55"/>
            </a:xfrm>
            <a:custGeom>
              <a:avLst/>
              <a:gdLst>
                <a:gd name="T0" fmla="*/ 89 w 99"/>
                <a:gd name="T1" fmla="*/ 17 h 98"/>
                <a:gd name="T2" fmla="*/ 99 w 99"/>
                <a:gd name="T3" fmla="*/ 32 h 98"/>
                <a:gd name="T4" fmla="*/ 99 w 99"/>
                <a:gd name="T5" fmla="*/ 50 h 98"/>
                <a:gd name="T6" fmla="*/ 99 w 99"/>
                <a:gd name="T7" fmla="*/ 66 h 98"/>
                <a:gd name="T8" fmla="*/ 99 w 99"/>
                <a:gd name="T9" fmla="*/ 66 h 98"/>
                <a:gd name="T10" fmla="*/ 82 w 99"/>
                <a:gd name="T11" fmla="*/ 81 h 98"/>
                <a:gd name="T12" fmla="*/ 64 w 99"/>
                <a:gd name="T13" fmla="*/ 91 h 98"/>
                <a:gd name="T14" fmla="*/ 49 w 99"/>
                <a:gd name="T15" fmla="*/ 98 h 98"/>
                <a:gd name="T16" fmla="*/ 49 w 99"/>
                <a:gd name="T17" fmla="*/ 98 h 98"/>
                <a:gd name="T18" fmla="*/ 25 w 99"/>
                <a:gd name="T19" fmla="*/ 91 h 98"/>
                <a:gd name="T20" fmla="*/ 8 w 99"/>
                <a:gd name="T21" fmla="*/ 81 h 98"/>
                <a:gd name="T22" fmla="*/ 0 w 99"/>
                <a:gd name="T23" fmla="*/ 66 h 98"/>
                <a:gd name="T24" fmla="*/ 0 w 99"/>
                <a:gd name="T25" fmla="*/ 66 h 98"/>
                <a:gd name="T26" fmla="*/ 0 w 99"/>
                <a:gd name="T27" fmla="*/ 57 h 98"/>
                <a:gd name="T28" fmla="*/ 0 w 99"/>
                <a:gd name="T29" fmla="*/ 42 h 98"/>
                <a:gd name="T30" fmla="*/ 8 w 99"/>
                <a:gd name="T31" fmla="*/ 24 h 98"/>
                <a:gd name="T32" fmla="*/ 8 w 99"/>
                <a:gd name="T33" fmla="*/ 24 h 98"/>
                <a:gd name="T34" fmla="*/ 15 w 99"/>
                <a:gd name="T35" fmla="*/ 17 h 98"/>
                <a:gd name="T36" fmla="*/ 25 w 99"/>
                <a:gd name="T37" fmla="*/ 7 h 98"/>
                <a:gd name="T38" fmla="*/ 40 w 99"/>
                <a:gd name="T39" fmla="*/ 0 h 98"/>
                <a:gd name="T40" fmla="*/ 40 w 99"/>
                <a:gd name="T41" fmla="*/ 0 h 98"/>
                <a:gd name="T42" fmla="*/ 56 w 99"/>
                <a:gd name="T43" fmla="*/ 0 h 98"/>
                <a:gd name="T44" fmla="*/ 74 w 99"/>
                <a:gd name="T45" fmla="*/ 7 h 98"/>
                <a:gd name="T46" fmla="*/ 89 w 99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8">
                  <a:moveTo>
                    <a:pt x="89" y="17"/>
                  </a:moveTo>
                  <a:lnTo>
                    <a:pt x="99" y="32"/>
                  </a:lnTo>
                  <a:lnTo>
                    <a:pt x="99" y="50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82" y="81"/>
                  </a:lnTo>
                  <a:lnTo>
                    <a:pt x="64" y="91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8" y="8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5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1" name="Freeform 199"/>
            <p:cNvSpPr>
              <a:spLocks/>
            </p:cNvSpPr>
            <p:nvPr/>
          </p:nvSpPr>
          <p:spPr bwMode="auto">
            <a:xfrm>
              <a:off x="4103" y="2140"/>
              <a:ext cx="53" cy="47"/>
            </a:xfrm>
            <a:custGeom>
              <a:avLst/>
              <a:gdLst>
                <a:gd name="T0" fmla="*/ 108 w 108"/>
                <a:gd name="T1" fmla="*/ 43 h 84"/>
                <a:gd name="T2" fmla="*/ 99 w 108"/>
                <a:gd name="T3" fmla="*/ 59 h 84"/>
                <a:gd name="T4" fmla="*/ 84 w 108"/>
                <a:gd name="T5" fmla="*/ 67 h 84"/>
                <a:gd name="T6" fmla="*/ 67 w 108"/>
                <a:gd name="T7" fmla="*/ 84 h 84"/>
                <a:gd name="T8" fmla="*/ 67 w 108"/>
                <a:gd name="T9" fmla="*/ 84 h 84"/>
                <a:gd name="T10" fmla="*/ 41 w 108"/>
                <a:gd name="T11" fmla="*/ 67 h 84"/>
                <a:gd name="T12" fmla="*/ 24 w 108"/>
                <a:gd name="T13" fmla="*/ 59 h 84"/>
                <a:gd name="T14" fmla="*/ 0 w 108"/>
                <a:gd name="T15" fmla="*/ 43 h 84"/>
                <a:gd name="T16" fmla="*/ 0 w 108"/>
                <a:gd name="T17" fmla="*/ 43 h 84"/>
                <a:gd name="T18" fmla="*/ 17 w 108"/>
                <a:gd name="T19" fmla="*/ 25 h 84"/>
                <a:gd name="T20" fmla="*/ 34 w 108"/>
                <a:gd name="T21" fmla="*/ 10 h 84"/>
                <a:gd name="T22" fmla="*/ 49 w 108"/>
                <a:gd name="T23" fmla="*/ 0 h 84"/>
                <a:gd name="T24" fmla="*/ 49 w 108"/>
                <a:gd name="T25" fmla="*/ 0 h 84"/>
                <a:gd name="T26" fmla="*/ 74 w 108"/>
                <a:gd name="T27" fmla="*/ 10 h 84"/>
                <a:gd name="T28" fmla="*/ 91 w 108"/>
                <a:gd name="T29" fmla="*/ 25 h 84"/>
                <a:gd name="T30" fmla="*/ 108 w 108"/>
                <a:gd name="T31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84">
                  <a:moveTo>
                    <a:pt x="108" y="43"/>
                  </a:moveTo>
                  <a:lnTo>
                    <a:pt x="99" y="59"/>
                  </a:lnTo>
                  <a:lnTo>
                    <a:pt x="84" y="67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41" y="67"/>
                  </a:lnTo>
                  <a:lnTo>
                    <a:pt x="24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7" y="25"/>
                  </a:lnTo>
                  <a:lnTo>
                    <a:pt x="34" y="1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74" y="10"/>
                  </a:lnTo>
                  <a:lnTo>
                    <a:pt x="91" y="25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2" name="Freeform 200"/>
            <p:cNvSpPr>
              <a:spLocks/>
            </p:cNvSpPr>
            <p:nvPr/>
          </p:nvSpPr>
          <p:spPr bwMode="auto">
            <a:xfrm>
              <a:off x="4679" y="2437"/>
              <a:ext cx="37" cy="41"/>
            </a:xfrm>
            <a:custGeom>
              <a:avLst/>
              <a:gdLst>
                <a:gd name="T0" fmla="*/ 74 w 74"/>
                <a:gd name="T1" fmla="*/ 25 h 74"/>
                <a:gd name="T2" fmla="*/ 74 w 74"/>
                <a:gd name="T3" fmla="*/ 43 h 74"/>
                <a:gd name="T4" fmla="*/ 74 w 74"/>
                <a:gd name="T5" fmla="*/ 59 h 74"/>
                <a:gd name="T6" fmla="*/ 66 w 74"/>
                <a:gd name="T7" fmla="*/ 67 h 74"/>
                <a:gd name="T8" fmla="*/ 66 w 74"/>
                <a:gd name="T9" fmla="*/ 67 h 74"/>
                <a:gd name="T10" fmla="*/ 48 w 74"/>
                <a:gd name="T11" fmla="*/ 74 h 74"/>
                <a:gd name="T12" fmla="*/ 32 w 74"/>
                <a:gd name="T13" fmla="*/ 74 h 74"/>
                <a:gd name="T14" fmla="*/ 17 w 74"/>
                <a:gd name="T15" fmla="*/ 74 h 74"/>
                <a:gd name="T16" fmla="*/ 17 w 74"/>
                <a:gd name="T17" fmla="*/ 74 h 74"/>
                <a:gd name="T18" fmla="*/ 7 w 74"/>
                <a:gd name="T19" fmla="*/ 67 h 74"/>
                <a:gd name="T20" fmla="*/ 0 w 74"/>
                <a:gd name="T21" fmla="*/ 59 h 74"/>
                <a:gd name="T22" fmla="*/ 0 w 74"/>
                <a:gd name="T23" fmla="*/ 43 h 74"/>
                <a:gd name="T24" fmla="*/ 0 w 74"/>
                <a:gd name="T25" fmla="*/ 43 h 74"/>
                <a:gd name="T26" fmla="*/ 0 w 74"/>
                <a:gd name="T27" fmla="*/ 25 h 74"/>
                <a:gd name="T28" fmla="*/ 17 w 74"/>
                <a:gd name="T29" fmla="*/ 10 h 74"/>
                <a:gd name="T30" fmla="*/ 32 w 74"/>
                <a:gd name="T31" fmla="*/ 0 h 74"/>
                <a:gd name="T32" fmla="*/ 32 w 74"/>
                <a:gd name="T33" fmla="*/ 0 h 74"/>
                <a:gd name="T34" fmla="*/ 48 w 74"/>
                <a:gd name="T35" fmla="*/ 10 h 74"/>
                <a:gd name="T36" fmla="*/ 66 w 74"/>
                <a:gd name="T37" fmla="*/ 10 h 74"/>
                <a:gd name="T38" fmla="*/ 74 w 74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74" y="25"/>
                  </a:moveTo>
                  <a:lnTo>
                    <a:pt x="74" y="43"/>
                  </a:lnTo>
                  <a:lnTo>
                    <a:pt x="74" y="5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48" y="74"/>
                  </a:lnTo>
                  <a:lnTo>
                    <a:pt x="32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7" y="67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17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3" name="Freeform 201"/>
            <p:cNvSpPr>
              <a:spLocks/>
            </p:cNvSpPr>
            <p:nvPr/>
          </p:nvSpPr>
          <p:spPr bwMode="auto">
            <a:xfrm>
              <a:off x="4062" y="2187"/>
              <a:ext cx="50" cy="41"/>
            </a:xfrm>
            <a:custGeom>
              <a:avLst/>
              <a:gdLst>
                <a:gd name="T0" fmla="*/ 99 w 99"/>
                <a:gd name="T1" fmla="*/ 24 h 74"/>
                <a:gd name="T2" fmla="*/ 75 w 99"/>
                <a:gd name="T3" fmla="*/ 7 h 74"/>
                <a:gd name="T4" fmla="*/ 50 w 99"/>
                <a:gd name="T5" fmla="*/ 0 h 74"/>
                <a:gd name="T6" fmla="*/ 25 w 99"/>
                <a:gd name="T7" fmla="*/ 0 h 74"/>
                <a:gd name="T8" fmla="*/ 19 w 99"/>
                <a:gd name="T9" fmla="*/ 15 h 74"/>
                <a:gd name="T10" fmla="*/ 19 w 99"/>
                <a:gd name="T11" fmla="*/ 15 h 74"/>
                <a:gd name="T12" fmla="*/ 8 w 99"/>
                <a:gd name="T13" fmla="*/ 32 h 74"/>
                <a:gd name="T14" fmla="*/ 0 w 99"/>
                <a:gd name="T15" fmla="*/ 50 h 74"/>
                <a:gd name="T16" fmla="*/ 0 w 99"/>
                <a:gd name="T17" fmla="*/ 63 h 74"/>
                <a:gd name="T18" fmla="*/ 0 w 99"/>
                <a:gd name="T19" fmla="*/ 63 h 74"/>
                <a:gd name="T20" fmla="*/ 25 w 99"/>
                <a:gd name="T21" fmla="*/ 74 h 74"/>
                <a:gd name="T22" fmla="*/ 50 w 99"/>
                <a:gd name="T23" fmla="*/ 74 h 74"/>
                <a:gd name="T24" fmla="*/ 75 w 99"/>
                <a:gd name="T25" fmla="*/ 74 h 74"/>
                <a:gd name="T26" fmla="*/ 75 w 99"/>
                <a:gd name="T27" fmla="*/ 74 h 74"/>
                <a:gd name="T28" fmla="*/ 82 w 99"/>
                <a:gd name="T29" fmla="*/ 57 h 74"/>
                <a:gd name="T30" fmla="*/ 92 w 99"/>
                <a:gd name="T31" fmla="*/ 39 h 74"/>
                <a:gd name="T32" fmla="*/ 99 w 99"/>
                <a:gd name="T33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74">
                  <a:moveTo>
                    <a:pt x="99" y="24"/>
                  </a:moveTo>
                  <a:lnTo>
                    <a:pt x="75" y="7"/>
                  </a:lnTo>
                  <a:lnTo>
                    <a:pt x="50" y="0"/>
                  </a:lnTo>
                  <a:lnTo>
                    <a:pt x="25" y="0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8" y="32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5" y="74"/>
                  </a:lnTo>
                  <a:lnTo>
                    <a:pt x="50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82" y="57"/>
                  </a:lnTo>
                  <a:lnTo>
                    <a:pt x="92" y="39"/>
                  </a:lnTo>
                  <a:lnTo>
                    <a:pt x="9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4" name="Freeform 202"/>
            <p:cNvSpPr>
              <a:spLocks/>
            </p:cNvSpPr>
            <p:nvPr/>
          </p:nvSpPr>
          <p:spPr bwMode="auto">
            <a:xfrm>
              <a:off x="4059" y="2177"/>
              <a:ext cx="61" cy="55"/>
            </a:xfrm>
            <a:custGeom>
              <a:avLst/>
              <a:gdLst>
                <a:gd name="T0" fmla="*/ 113 w 123"/>
                <a:gd name="T1" fmla="*/ 49 h 98"/>
                <a:gd name="T2" fmla="*/ 106 w 123"/>
                <a:gd name="T3" fmla="*/ 67 h 98"/>
                <a:gd name="T4" fmla="*/ 89 w 123"/>
                <a:gd name="T5" fmla="*/ 80 h 98"/>
                <a:gd name="T6" fmla="*/ 89 w 123"/>
                <a:gd name="T7" fmla="*/ 98 h 98"/>
                <a:gd name="T8" fmla="*/ 89 w 123"/>
                <a:gd name="T9" fmla="*/ 98 h 98"/>
                <a:gd name="T10" fmla="*/ 57 w 123"/>
                <a:gd name="T11" fmla="*/ 98 h 98"/>
                <a:gd name="T12" fmla="*/ 26 w 123"/>
                <a:gd name="T13" fmla="*/ 91 h 98"/>
                <a:gd name="T14" fmla="*/ 0 w 123"/>
                <a:gd name="T15" fmla="*/ 80 h 98"/>
                <a:gd name="T16" fmla="*/ 0 w 123"/>
                <a:gd name="T17" fmla="*/ 80 h 98"/>
                <a:gd name="T18" fmla="*/ 7 w 123"/>
                <a:gd name="T19" fmla="*/ 56 h 98"/>
                <a:gd name="T20" fmla="*/ 15 w 123"/>
                <a:gd name="T21" fmla="*/ 32 h 98"/>
                <a:gd name="T22" fmla="*/ 32 w 123"/>
                <a:gd name="T23" fmla="*/ 0 h 98"/>
                <a:gd name="T24" fmla="*/ 32 w 123"/>
                <a:gd name="T25" fmla="*/ 0 h 98"/>
                <a:gd name="T26" fmla="*/ 50 w 123"/>
                <a:gd name="T27" fmla="*/ 7 h 98"/>
                <a:gd name="T28" fmla="*/ 65 w 123"/>
                <a:gd name="T29" fmla="*/ 17 h 98"/>
                <a:gd name="T30" fmla="*/ 82 w 123"/>
                <a:gd name="T31" fmla="*/ 24 h 98"/>
                <a:gd name="T32" fmla="*/ 82 w 123"/>
                <a:gd name="T33" fmla="*/ 24 h 98"/>
                <a:gd name="T34" fmla="*/ 123 w 123"/>
                <a:gd name="T35" fmla="*/ 32 h 98"/>
                <a:gd name="T36" fmla="*/ 113 w 123"/>
                <a:gd name="T3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113" y="49"/>
                  </a:moveTo>
                  <a:lnTo>
                    <a:pt x="106" y="67"/>
                  </a:lnTo>
                  <a:lnTo>
                    <a:pt x="89" y="80"/>
                  </a:lnTo>
                  <a:lnTo>
                    <a:pt x="89" y="98"/>
                  </a:lnTo>
                  <a:lnTo>
                    <a:pt x="89" y="98"/>
                  </a:lnTo>
                  <a:lnTo>
                    <a:pt x="57" y="98"/>
                  </a:lnTo>
                  <a:lnTo>
                    <a:pt x="26" y="91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7" y="56"/>
                  </a:lnTo>
                  <a:lnTo>
                    <a:pt x="15" y="3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50" y="7"/>
                  </a:lnTo>
                  <a:lnTo>
                    <a:pt x="65" y="17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123" y="32"/>
                  </a:lnTo>
                  <a:lnTo>
                    <a:pt x="113" y="49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5" name="Freeform 203"/>
            <p:cNvSpPr>
              <a:spLocks/>
            </p:cNvSpPr>
            <p:nvPr/>
          </p:nvSpPr>
          <p:spPr bwMode="auto">
            <a:xfrm>
              <a:off x="4679" y="2309"/>
              <a:ext cx="40" cy="51"/>
            </a:xfrm>
            <a:custGeom>
              <a:avLst/>
              <a:gdLst>
                <a:gd name="T0" fmla="*/ 81 w 81"/>
                <a:gd name="T1" fmla="*/ 43 h 91"/>
                <a:gd name="T2" fmla="*/ 81 w 81"/>
                <a:gd name="T3" fmla="*/ 57 h 91"/>
                <a:gd name="T4" fmla="*/ 74 w 81"/>
                <a:gd name="T5" fmla="*/ 74 h 91"/>
                <a:gd name="T6" fmla="*/ 48 w 81"/>
                <a:gd name="T7" fmla="*/ 91 h 91"/>
                <a:gd name="T8" fmla="*/ 48 w 81"/>
                <a:gd name="T9" fmla="*/ 91 h 91"/>
                <a:gd name="T10" fmla="*/ 32 w 81"/>
                <a:gd name="T11" fmla="*/ 74 h 91"/>
                <a:gd name="T12" fmla="*/ 17 w 81"/>
                <a:gd name="T13" fmla="*/ 57 h 91"/>
                <a:gd name="T14" fmla="*/ 0 w 81"/>
                <a:gd name="T15" fmla="*/ 50 h 91"/>
                <a:gd name="T16" fmla="*/ 0 w 81"/>
                <a:gd name="T17" fmla="*/ 50 h 91"/>
                <a:gd name="T18" fmla="*/ 24 w 81"/>
                <a:gd name="T19" fmla="*/ 0 h 91"/>
                <a:gd name="T20" fmla="*/ 48 w 81"/>
                <a:gd name="T21" fmla="*/ 8 h 91"/>
                <a:gd name="T22" fmla="*/ 66 w 81"/>
                <a:gd name="T23" fmla="*/ 26 h 91"/>
                <a:gd name="T24" fmla="*/ 81 w 81"/>
                <a:gd name="T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1">
                  <a:moveTo>
                    <a:pt x="81" y="43"/>
                  </a:moveTo>
                  <a:lnTo>
                    <a:pt x="81" y="57"/>
                  </a:lnTo>
                  <a:lnTo>
                    <a:pt x="74" y="74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32" y="74"/>
                  </a:lnTo>
                  <a:lnTo>
                    <a:pt x="17" y="5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6" y="26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6" name="Freeform 204"/>
            <p:cNvSpPr>
              <a:spLocks/>
            </p:cNvSpPr>
            <p:nvPr/>
          </p:nvSpPr>
          <p:spPr bwMode="auto">
            <a:xfrm>
              <a:off x="4750" y="1855"/>
              <a:ext cx="48" cy="52"/>
            </a:xfrm>
            <a:custGeom>
              <a:avLst/>
              <a:gdLst>
                <a:gd name="T0" fmla="*/ 7 w 98"/>
                <a:gd name="T1" fmla="*/ 17 h 91"/>
                <a:gd name="T2" fmla="*/ 0 w 98"/>
                <a:gd name="T3" fmla="*/ 32 h 91"/>
                <a:gd name="T4" fmla="*/ 0 w 98"/>
                <a:gd name="T5" fmla="*/ 50 h 91"/>
                <a:gd name="T6" fmla="*/ 0 w 98"/>
                <a:gd name="T7" fmla="*/ 67 h 91"/>
                <a:gd name="T8" fmla="*/ 0 w 98"/>
                <a:gd name="T9" fmla="*/ 67 h 91"/>
                <a:gd name="T10" fmla="*/ 16 w 98"/>
                <a:gd name="T11" fmla="*/ 91 h 91"/>
                <a:gd name="T12" fmla="*/ 41 w 98"/>
                <a:gd name="T13" fmla="*/ 91 h 91"/>
                <a:gd name="T14" fmla="*/ 66 w 98"/>
                <a:gd name="T15" fmla="*/ 91 h 91"/>
                <a:gd name="T16" fmla="*/ 66 w 98"/>
                <a:gd name="T17" fmla="*/ 91 h 91"/>
                <a:gd name="T18" fmla="*/ 81 w 98"/>
                <a:gd name="T19" fmla="*/ 81 h 91"/>
                <a:gd name="T20" fmla="*/ 90 w 98"/>
                <a:gd name="T21" fmla="*/ 74 h 91"/>
                <a:gd name="T22" fmla="*/ 98 w 98"/>
                <a:gd name="T23" fmla="*/ 57 h 91"/>
                <a:gd name="T24" fmla="*/ 98 w 98"/>
                <a:gd name="T25" fmla="*/ 57 h 91"/>
                <a:gd name="T26" fmla="*/ 90 w 98"/>
                <a:gd name="T27" fmla="*/ 32 h 91"/>
                <a:gd name="T28" fmla="*/ 81 w 98"/>
                <a:gd name="T29" fmla="*/ 17 h 91"/>
                <a:gd name="T30" fmla="*/ 66 w 98"/>
                <a:gd name="T31" fmla="*/ 0 h 91"/>
                <a:gd name="T32" fmla="*/ 66 w 98"/>
                <a:gd name="T33" fmla="*/ 0 h 91"/>
                <a:gd name="T34" fmla="*/ 48 w 98"/>
                <a:gd name="T35" fmla="*/ 0 h 91"/>
                <a:gd name="T36" fmla="*/ 24 w 98"/>
                <a:gd name="T37" fmla="*/ 0 h 91"/>
                <a:gd name="T38" fmla="*/ 7 w 98"/>
                <a:gd name="T39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1">
                  <a:moveTo>
                    <a:pt x="7" y="17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6" y="91"/>
                  </a:lnTo>
                  <a:lnTo>
                    <a:pt x="41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81" y="81"/>
                  </a:lnTo>
                  <a:lnTo>
                    <a:pt x="90" y="74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0" y="32"/>
                  </a:lnTo>
                  <a:lnTo>
                    <a:pt x="81" y="17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7" name="Freeform 205"/>
            <p:cNvSpPr>
              <a:spLocks/>
            </p:cNvSpPr>
            <p:nvPr/>
          </p:nvSpPr>
          <p:spPr bwMode="auto">
            <a:xfrm>
              <a:off x="4661" y="1907"/>
              <a:ext cx="60" cy="55"/>
            </a:xfrm>
            <a:custGeom>
              <a:avLst/>
              <a:gdLst>
                <a:gd name="T0" fmla="*/ 0 w 122"/>
                <a:gd name="T1" fmla="*/ 24 h 98"/>
                <a:gd name="T2" fmla="*/ 7 w 122"/>
                <a:gd name="T3" fmla="*/ 32 h 98"/>
                <a:gd name="T4" fmla="*/ 7 w 122"/>
                <a:gd name="T5" fmla="*/ 41 h 98"/>
                <a:gd name="T6" fmla="*/ 14 w 122"/>
                <a:gd name="T7" fmla="*/ 50 h 98"/>
                <a:gd name="T8" fmla="*/ 14 w 122"/>
                <a:gd name="T9" fmla="*/ 50 h 98"/>
                <a:gd name="T10" fmla="*/ 14 w 122"/>
                <a:gd name="T11" fmla="*/ 64 h 98"/>
                <a:gd name="T12" fmla="*/ 24 w 122"/>
                <a:gd name="T13" fmla="*/ 82 h 98"/>
                <a:gd name="T14" fmla="*/ 31 w 122"/>
                <a:gd name="T15" fmla="*/ 98 h 98"/>
                <a:gd name="T16" fmla="*/ 31 w 122"/>
                <a:gd name="T17" fmla="*/ 98 h 98"/>
                <a:gd name="T18" fmla="*/ 122 w 122"/>
                <a:gd name="T19" fmla="*/ 82 h 98"/>
                <a:gd name="T20" fmla="*/ 98 w 122"/>
                <a:gd name="T21" fmla="*/ 0 h 98"/>
                <a:gd name="T22" fmla="*/ 64 w 122"/>
                <a:gd name="T23" fmla="*/ 7 h 98"/>
                <a:gd name="T24" fmla="*/ 31 w 122"/>
                <a:gd name="T25" fmla="*/ 15 h 98"/>
                <a:gd name="T26" fmla="*/ 0 w 122"/>
                <a:gd name="T2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98">
                  <a:moveTo>
                    <a:pt x="0" y="24"/>
                  </a:moveTo>
                  <a:lnTo>
                    <a:pt x="7" y="32"/>
                  </a:lnTo>
                  <a:lnTo>
                    <a:pt x="7" y="41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64"/>
                  </a:lnTo>
                  <a:lnTo>
                    <a:pt x="24" y="82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122" y="82"/>
                  </a:lnTo>
                  <a:lnTo>
                    <a:pt x="98" y="0"/>
                  </a:lnTo>
                  <a:lnTo>
                    <a:pt x="64" y="7"/>
                  </a:lnTo>
                  <a:lnTo>
                    <a:pt x="31" y="1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8" name="Freeform 206"/>
            <p:cNvSpPr>
              <a:spLocks/>
            </p:cNvSpPr>
            <p:nvPr/>
          </p:nvSpPr>
          <p:spPr bwMode="auto">
            <a:xfrm>
              <a:off x="4644" y="1980"/>
              <a:ext cx="48" cy="50"/>
            </a:xfrm>
            <a:custGeom>
              <a:avLst/>
              <a:gdLst>
                <a:gd name="T0" fmla="*/ 0 w 98"/>
                <a:gd name="T1" fmla="*/ 0 h 91"/>
                <a:gd name="T2" fmla="*/ 17 w 98"/>
                <a:gd name="T3" fmla="*/ 33 h 91"/>
                <a:gd name="T4" fmla="*/ 34 w 98"/>
                <a:gd name="T5" fmla="*/ 57 h 91"/>
                <a:gd name="T6" fmla="*/ 41 w 98"/>
                <a:gd name="T7" fmla="*/ 91 h 91"/>
                <a:gd name="T8" fmla="*/ 41 w 98"/>
                <a:gd name="T9" fmla="*/ 91 h 91"/>
                <a:gd name="T10" fmla="*/ 48 w 98"/>
                <a:gd name="T11" fmla="*/ 91 h 91"/>
                <a:gd name="T12" fmla="*/ 48 w 98"/>
                <a:gd name="T13" fmla="*/ 74 h 91"/>
                <a:gd name="T14" fmla="*/ 58 w 98"/>
                <a:gd name="T15" fmla="*/ 67 h 91"/>
                <a:gd name="T16" fmla="*/ 58 w 98"/>
                <a:gd name="T17" fmla="*/ 67 h 91"/>
                <a:gd name="T18" fmla="*/ 65 w 98"/>
                <a:gd name="T19" fmla="*/ 50 h 91"/>
                <a:gd name="T20" fmla="*/ 83 w 98"/>
                <a:gd name="T21" fmla="*/ 26 h 91"/>
                <a:gd name="T22" fmla="*/ 98 w 98"/>
                <a:gd name="T23" fmla="*/ 8 h 91"/>
                <a:gd name="T24" fmla="*/ 98 w 98"/>
                <a:gd name="T25" fmla="*/ 8 h 91"/>
                <a:gd name="T26" fmla="*/ 91 w 98"/>
                <a:gd name="T27" fmla="*/ 0 h 91"/>
                <a:gd name="T28" fmla="*/ 0 w 98"/>
                <a:gd name="T29" fmla="*/ 0 h 91"/>
                <a:gd name="T30" fmla="*/ 0 w 98"/>
                <a:gd name="T3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91">
                  <a:moveTo>
                    <a:pt x="0" y="0"/>
                  </a:moveTo>
                  <a:lnTo>
                    <a:pt x="17" y="33"/>
                  </a:lnTo>
                  <a:lnTo>
                    <a:pt x="34" y="57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8" y="91"/>
                  </a:lnTo>
                  <a:lnTo>
                    <a:pt x="48" y="74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65" y="50"/>
                  </a:lnTo>
                  <a:lnTo>
                    <a:pt x="83" y="26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19" name="Freeform 207"/>
            <p:cNvSpPr>
              <a:spLocks/>
            </p:cNvSpPr>
            <p:nvPr/>
          </p:nvSpPr>
          <p:spPr bwMode="auto">
            <a:xfrm>
              <a:off x="4712" y="2003"/>
              <a:ext cx="46" cy="50"/>
            </a:xfrm>
            <a:custGeom>
              <a:avLst/>
              <a:gdLst>
                <a:gd name="T0" fmla="*/ 7 w 91"/>
                <a:gd name="T1" fmla="*/ 14 h 88"/>
                <a:gd name="T2" fmla="*/ 0 w 91"/>
                <a:gd name="T3" fmla="*/ 31 h 88"/>
                <a:gd name="T4" fmla="*/ 0 w 91"/>
                <a:gd name="T5" fmla="*/ 48 h 88"/>
                <a:gd name="T6" fmla="*/ 0 w 91"/>
                <a:gd name="T7" fmla="*/ 63 h 88"/>
                <a:gd name="T8" fmla="*/ 0 w 91"/>
                <a:gd name="T9" fmla="*/ 63 h 88"/>
                <a:gd name="T10" fmla="*/ 7 w 91"/>
                <a:gd name="T11" fmla="*/ 74 h 88"/>
                <a:gd name="T12" fmla="*/ 17 w 91"/>
                <a:gd name="T13" fmla="*/ 88 h 88"/>
                <a:gd name="T14" fmla="*/ 32 w 91"/>
                <a:gd name="T15" fmla="*/ 88 h 88"/>
                <a:gd name="T16" fmla="*/ 32 w 91"/>
                <a:gd name="T17" fmla="*/ 88 h 88"/>
                <a:gd name="T18" fmla="*/ 50 w 91"/>
                <a:gd name="T19" fmla="*/ 88 h 88"/>
                <a:gd name="T20" fmla="*/ 75 w 91"/>
                <a:gd name="T21" fmla="*/ 88 h 88"/>
                <a:gd name="T22" fmla="*/ 82 w 91"/>
                <a:gd name="T23" fmla="*/ 74 h 88"/>
                <a:gd name="T24" fmla="*/ 82 w 91"/>
                <a:gd name="T25" fmla="*/ 74 h 88"/>
                <a:gd name="T26" fmla="*/ 91 w 91"/>
                <a:gd name="T27" fmla="*/ 56 h 88"/>
                <a:gd name="T28" fmla="*/ 91 w 91"/>
                <a:gd name="T29" fmla="*/ 39 h 88"/>
                <a:gd name="T30" fmla="*/ 91 w 91"/>
                <a:gd name="T31" fmla="*/ 24 h 88"/>
                <a:gd name="T32" fmla="*/ 91 w 91"/>
                <a:gd name="T33" fmla="*/ 24 h 88"/>
                <a:gd name="T34" fmla="*/ 82 w 91"/>
                <a:gd name="T35" fmla="*/ 14 h 88"/>
                <a:gd name="T36" fmla="*/ 75 w 91"/>
                <a:gd name="T37" fmla="*/ 7 h 88"/>
                <a:gd name="T38" fmla="*/ 58 w 91"/>
                <a:gd name="T39" fmla="*/ 0 h 88"/>
                <a:gd name="T40" fmla="*/ 58 w 91"/>
                <a:gd name="T41" fmla="*/ 0 h 88"/>
                <a:gd name="T42" fmla="*/ 43 w 91"/>
                <a:gd name="T43" fmla="*/ 0 h 88"/>
                <a:gd name="T44" fmla="*/ 24 w 91"/>
                <a:gd name="T45" fmla="*/ 0 h 88"/>
                <a:gd name="T46" fmla="*/ 7 w 91"/>
                <a:gd name="T47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88">
                  <a:moveTo>
                    <a:pt x="7" y="14"/>
                  </a:moveTo>
                  <a:lnTo>
                    <a:pt x="0" y="31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7" y="74"/>
                  </a:lnTo>
                  <a:lnTo>
                    <a:pt x="17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50" y="88"/>
                  </a:lnTo>
                  <a:lnTo>
                    <a:pt x="75" y="88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91" y="56"/>
                  </a:lnTo>
                  <a:lnTo>
                    <a:pt x="91" y="39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2" y="14"/>
                  </a:lnTo>
                  <a:lnTo>
                    <a:pt x="75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3" y="0"/>
                  </a:lnTo>
                  <a:lnTo>
                    <a:pt x="24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0" name="Freeform 208"/>
            <p:cNvSpPr>
              <a:spLocks/>
            </p:cNvSpPr>
            <p:nvPr/>
          </p:nvSpPr>
          <p:spPr bwMode="auto">
            <a:xfrm>
              <a:off x="4558" y="2127"/>
              <a:ext cx="70" cy="64"/>
            </a:xfrm>
            <a:custGeom>
              <a:avLst/>
              <a:gdLst>
                <a:gd name="T0" fmla="*/ 0 w 140"/>
                <a:gd name="T1" fmla="*/ 58 h 114"/>
                <a:gd name="T2" fmla="*/ 17 w 140"/>
                <a:gd name="T3" fmla="*/ 65 h 114"/>
                <a:gd name="T4" fmla="*/ 25 w 140"/>
                <a:gd name="T5" fmla="*/ 74 h 114"/>
                <a:gd name="T6" fmla="*/ 34 w 140"/>
                <a:gd name="T7" fmla="*/ 82 h 114"/>
                <a:gd name="T8" fmla="*/ 34 w 140"/>
                <a:gd name="T9" fmla="*/ 82 h 114"/>
                <a:gd name="T10" fmla="*/ 67 w 140"/>
                <a:gd name="T11" fmla="*/ 114 h 114"/>
                <a:gd name="T12" fmla="*/ 91 w 140"/>
                <a:gd name="T13" fmla="*/ 89 h 114"/>
                <a:gd name="T14" fmla="*/ 115 w 140"/>
                <a:gd name="T15" fmla="*/ 65 h 114"/>
                <a:gd name="T16" fmla="*/ 140 w 140"/>
                <a:gd name="T17" fmla="*/ 51 h 114"/>
                <a:gd name="T18" fmla="*/ 140 w 140"/>
                <a:gd name="T19" fmla="*/ 51 h 114"/>
                <a:gd name="T20" fmla="*/ 115 w 140"/>
                <a:gd name="T21" fmla="*/ 33 h 114"/>
                <a:gd name="T22" fmla="*/ 91 w 140"/>
                <a:gd name="T23" fmla="*/ 16 h 114"/>
                <a:gd name="T24" fmla="*/ 73 w 140"/>
                <a:gd name="T25" fmla="*/ 0 h 114"/>
                <a:gd name="T26" fmla="*/ 73 w 140"/>
                <a:gd name="T27" fmla="*/ 0 h 114"/>
                <a:gd name="T28" fmla="*/ 49 w 140"/>
                <a:gd name="T29" fmla="*/ 8 h 114"/>
                <a:gd name="T30" fmla="*/ 25 w 140"/>
                <a:gd name="T31" fmla="*/ 33 h 114"/>
                <a:gd name="T32" fmla="*/ 0 w 140"/>
                <a:gd name="T33" fmla="*/ 5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14">
                  <a:moveTo>
                    <a:pt x="0" y="58"/>
                  </a:moveTo>
                  <a:lnTo>
                    <a:pt x="17" y="65"/>
                  </a:lnTo>
                  <a:lnTo>
                    <a:pt x="25" y="7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67" y="114"/>
                  </a:lnTo>
                  <a:lnTo>
                    <a:pt x="91" y="89"/>
                  </a:lnTo>
                  <a:lnTo>
                    <a:pt x="115" y="65"/>
                  </a:lnTo>
                  <a:lnTo>
                    <a:pt x="140" y="51"/>
                  </a:lnTo>
                  <a:lnTo>
                    <a:pt x="140" y="51"/>
                  </a:lnTo>
                  <a:lnTo>
                    <a:pt x="115" y="33"/>
                  </a:lnTo>
                  <a:lnTo>
                    <a:pt x="91" y="16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49" y="8"/>
                  </a:lnTo>
                  <a:lnTo>
                    <a:pt x="25" y="3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1" name="Freeform 209"/>
            <p:cNvSpPr>
              <a:spLocks/>
            </p:cNvSpPr>
            <p:nvPr/>
          </p:nvSpPr>
          <p:spPr bwMode="auto">
            <a:xfrm>
              <a:off x="4636" y="2168"/>
              <a:ext cx="110" cy="64"/>
            </a:xfrm>
            <a:custGeom>
              <a:avLst/>
              <a:gdLst>
                <a:gd name="T0" fmla="*/ 123 w 221"/>
                <a:gd name="T1" fmla="*/ 8 h 114"/>
                <a:gd name="T2" fmla="*/ 123 w 221"/>
                <a:gd name="T3" fmla="*/ 8 h 114"/>
                <a:gd name="T4" fmla="*/ 113 w 221"/>
                <a:gd name="T5" fmla="*/ 8 h 114"/>
                <a:gd name="T6" fmla="*/ 113 w 221"/>
                <a:gd name="T7" fmla="*/ 8 h 114"/>
                <a:gd name="T8" fmla="*/ 113 w 221"/>
                <a:gd name="T9" fmla="*/ 8 h 114"/>
                <a:gd name="T10" fmla="*/ 113 w 221"/>
                <a:gd name="T11" fmla="*/ 25 h 114"/>
                <a:gd name="T12" fmla="*/ 113 w 221"/>
                <a:gd name="T13" fmla="*/ 32 h 114"/>
                <a:gd name="T14" fmla="*/ 113 w 221"/>
                <a:gd name="T15" fmla="*/ 40 h 114"/>
                <a:gd name="T16" fmla="*/ 113 w 221"/>
                <a:gd name="T17" fmla="*/ 40 h 114"/>
                <a:gd name="T18" fmla="*/ 88 w 221"/>
                <a:gd name="T19" fmla="*/ 32 h 114"/>
                <a:gd name="T20" fmla="*/ 63 w 221"/>
                <a:gd name="T21" fmla="*/ 15 h 114"/>
                <a:gd name="T22" fmla="*/ 39 w 221"/>
                <a:gd name="T23" fmla="*/ 8 h 114"/>
                <a:gd name="T24" fmla="*/ 39 w 221"/>
                <a:gd name="T25" fmla="*/ 8 h 114"/>
                <a:gd name="T26" fmla="*/ 24 w 221"/>
                <a:gd name="T27" fmla="*/ 25 h 114"/>
                <a:gd name="T28" fmla="*/ 7 w 221"/>
                <a:gd name="T29" fmla="*/ 49 h 114"/>
                <a:gd name="T30" fmla="*/ 0 w 221"/>
                <a:gd name="T31" fmla="*/ 75 h 114"/>
                <a:gd name="T32" fmla="*/ 0 w 221"/>
                <a:gd name="T33" fmla="*/ 75 h 114"/>
                <a:gd name="T34" fmla="*/ 24 w 221"/>
                <a:gd name="T35" fmla="*/ 89 h 114"/>
                <a:gd name="T36" fmla="*/ 49 w 221"/>
                <a:gd name="T37" fmla="*/ 106 h 114"/>
                <a:gd name="T38" fmla="*/ 80 w 221"/>
                <a:gd name="T39" fmla="*/ 114 h 114"/>
                <a:gd name="T40" fmla="*/ 80 w 221"/>
                <a:gd name="T41" fmla="*/ 114 h 114"/>
                <a:gd name="T42" fmla="*/ 88 w 221"/>
                <a:gd name="T43" fmla="*/ 89 h 114"/>
                <a:gd name="T44" fmla="*/ 106 w 221"/>
                <a:gd name="T45" fmla="*/ 75 h 114"/>
                <a:gd name="T46" fmla="*/ 123 w 221"/>
                <a:gd name="T47" fmla="*/ 57 h 114"/>
                <a:gd name="T48" fmla="*/ 123 w 221"/>
                <a:gd name="T49" fmla="*/ 57 h 114"/>
                <a:gd name="T50" fmla="*/ 123 w 221"/>
                <a:gd name="T51" fmla="*/ 65 h 114"/>
                <a:gd name="T52" fmla="*/ 130 w 221"/>
                <a:gd name="T53" fmla="*/ 82 h 114"/>
                <a:gd name="T54" fmla="*/ 130 w 221"/>
                <a:gd name="T55" fmla="*/ 89 h 114"/>
                <a:gd name="T56" fmla="*/ 130 w 221"/>
                <a:gd name="T57" fmla="*/ 89 h 114"/>
                <a:gd name="T58" fmla="*/ 161 w 221"/>
                <a:gd name="T59" fmla="*/ 82 h 114"/>
                <a:gd name="T60" fmla="*/ 186 w 221"/>
                <a:gd name="T61" fmla="*/ 82 h 114"/>
                <a:gd name="T62" fmla="*/ 221 w 221"/>
                <a:gd name="T63" fmla="*/ 75 h 114"/>
                <a:gd name="T64" fmla="*/ 221 w 221"/>
                <a:gd name="T65" fmla="*/ 75 h 114"/>
                <a:gd name="T66" fmla="*/ 212 w 221"/>
                <a:gd name="T67" fmla="*/ 49 h 114"/>
                <a:gd name="T68" fmla="*/ 212 w 221"/>
                <a:gd name="T69" fmla="*/ 25 h 114"/>
                <a:gd name="T70" fmla="*/ 212 w 221"/>
                <a:gd name="T71" fmla="*/ 0 h 114"/>
                <a:gd name="T72" fmla="*/ 212 w 221"/>
                <a:gd name="T73" fmla="*/ 0 h 114"/>
                <a:gd name="T74" fmla="*/ 178 w 221"/>
                <a:gd name="T75" fmla="*/ 0 h 114"/>
                <a:gd name="T76" fmla="*/ 147 w 221"/>
                <a:gd name="T77" fmla="*/ 0 h 114"/>
                <a:gd name="T78" fmla="*/ 123 w 221"/>
                <a:gd name="T7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1" h="114">
                  <a:moveTo>
                    <a:pt x="123" y="8"/>
                  </a:moveTo>
                  <a:lnTo>
                    <a:pt x="12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25"/>
                  </a:lnTo>
                  <a:lnTo>
                    <a:pt x="113" y="32"/>
                  </a:lnTo>
                  <a:lnTo>
                    <a:pt x="113" y="40"/>
                  </a:lnTo>
                  <a:lnTo>
                    <a:pt x="113" y="40"/>
                  </a:lnTo>
                  <a:lnTo>
                    <a:pt x="88" y="32"/>
                  </a:lnTo>
                  <a:lnTo>
                    <a:pt x="63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24" y="25"/>
                  </a:lnTo>
                  <a:lnTo>
                    <a:pt x="7" y="49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4" y="89"/>
                  </a:lnTo>
                  <a:lnTo>
                    <a:pt x="49" y="106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8" y="89"/>
                  </a:lnTo>
                  <a:lnTo>
                    <a:pt x="106" y="75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65"/>
                  </a:lnTo>
                  <a:lnTo>
                    <a:pt x="130" y="82"/>
                  </a:lnTo>
                  <a:lnTo>
                    <a:pt x="130" y="89"/>
                  </a:lnTo>
                  <a:lnTo>
                    <a:pt x="130" y="89"/>
                  </a:lnTo>
                  <a:lnTo>
                    <a:pt x="161" y="82"/>
                  </a:lnTo>
                  <a:lnTo>
                    <a:pt x="186" y="82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12" y="49"/>
                  </a:lnTo>
                  <a:lnTo>
                    <a:pt x="212" y="25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78" y="0"/>
                  </a:lnTo>
                  <a:lnTo>
                    <a:pt x="147" y="0"/>
                  </a:lnTo>
                  <a:lnTo>
                    <a:pt x="123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2" name="Freeform 210"/>
            <p:cNvSpPr>
              <a:spLocks/>
            </p:cNvSpPr>
            <p:nvPr/>
          </p:nvSpPr>
          <p:spPr bwMode="auto">
            <a:xfrm>
              <a:off x="4681" y="2228"/>
              <a:ext cx="48" cy="46"/>
            </a:xfrm>
            <a:custGeom>
              <a:avLst/>
              <a:gdLst>
                <a:gd name="T0" fmla="*/ 0 w 98"/>
                <a:gd name="T1" fmla="*/ 82 h 82"/>
                <a:gd name="T2" fmla="*/ 25 w 98"/>
                <a:gd name="T3" fmla="*/ 82 h 82"/>
                <a:gd name="T4" fmla="*/ 66 w 98"/>
                <a:gd name="T5" fmla="*/ 82 h 82"/>
                <a:gd name="T6" fmla="*/ 98 w 98"/>
                <a:gd name="T7" fmla="*/ 82 h 82"/>
                <a:gd name="T8" fmla="*/ 98 w 98"/>
                <a:gd name="T9" fmla="*/ 82 h 82"/>
                <a:gd name="T10" fmla="*/ 90 w 98"/>
                <a:gd name="T11" fmla="*/ 57 h 82"/>
                <a:gd name="T12" fmla="*/ 66 w 98"/>
                <a:gd name="T13" fmla="*/ 25 h 82"/>
                <a:gd name="T14" fmla="*/ 59 w 98"/>
                <a:gd name="T15" fmla="*/ 0 h 82"/>
                <a:gd name="T16" fmla="*/ 59 w 98"/>
                <a:gd name="T17" fmla="*/ 0 h 82"/>
                <a:gd name="T18" fmla="*/ 35 w 98"/>
                <a:gd name="T19" fmla="*/ 25 h 82"/>
                <a:gd name="T20" fmla="*/ 10 w 98"/>
                <a:gd name="T21" fmla="*/ 49 h 82"/>
                <a:gd name="T22" fmla="*/ 0 w 98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82">
                  <a:moveTo>
                    <a:pt x="0" y="82"/>
                  </a:moveTo>
                  <a:lnTo>
                    <a:pt x="25" y="82"/>
                  </a:lnTo>
                  <a:lnTo>
                    <a:pt x="66" y="82"/>
                  </a:lnTo>
                  <a:lnTo>
                    <a:pt x="98" y="82"/>
                  </a:lnTo>
                  <a:lnTo>
                    <a:pt x="98" y="82"/>
                  </a:lnTo>
                  <a:lnTo>
                    <a:pt x="90" y="57"/>
                  </a:lnTo>
                  <a:lnTo>
                    <a:pt x="66" y="25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5" y="25"/>
                  </a:lnTo>
                  <a:lnTo>
                    <a:pt x="10" y="4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3" name="Freeform 211"/>
            <p:cNvSpPr>
              <a:spLocks/>
            </p:cNvSpPr>
            <p:nvPr/>
          </p:nvSpPr>
          <p:spPr bwMode="auto">
            <a:xfrm>
              <a:off x="4765" y="2299"/>
              <a:ext cx="55" cy="55"/>
            </a:xfrm>
            <a:custGeom>
              <a:avLst/>
              <a:gdLst>
                <a:gd name="T0" fmla="*/ 15 w 113"/>
                <a:gd name="T1" fmla="*/ 25 h 98"/>
                <a:gd name="T2" fmla="*/ 49 w 113"/>
                <a:gd name="T3" fmla="*/ 7 h 98"/>
                <a:gd name="T4" fmla="*/ 80 w 113"/>
                <a:gd name="T5" fmla="*/ 0 h 98"/>
                <a:gd name="T6" fmla="*/ 106 w 113"/>
                <a:gd name="T7" fmla="*/ 25 h 98"/>
                <a:gd name="T8" fmla="*/ 106 w 113"/>
                <a:gd name="T9" fmla="*/ 25 h 98"/>
                <a:gd name="T10" fmla="*/ 106 w 113"/>
                <a:gd name="T11" fmla="*/ 40 h 98"/>
                <a:gd name="T12" fmla="*/ 113 w 113"/>
                <a:gd name="T13" fmla="*/ 57 h 98"/>
                <a:gd name="T14" fmla="*/ 113 w 113"/>
                <a:gd name="T15" fmla="*/ 64 h 98"/>
                <a:gd name="T16" fmla="*/ 113 w 113"/>
                <a:gd name="T17" fmla="*/ 64 h 98"/>
                <a:gd name="T18" fmla="*/ 80 w 113"/>
                <a:gd name="T19" fmla="*/ 81 h 98"/>
                <a:gd name="T20" fmla="*/ 56 w 113"/>
                <a:gd name="T21" fmla="*/ 89 h 98"/>
                <a:gd name="T22" fmla="*/ 24 w 113"/>
                <a:gd name="T23" fmla="*/ 98 h 98"/>
                <a:gd name="T24" fmla="*/ 24 w 113"/>
                <a:gd name="T25" fmla="*/ 98 h 98"/>
                <a:gd name="T26" fmla="*/ 15 w 113"/>
                <a:gd name="T27" fmla="*/ 74 h 98"/>
                <a:gd name="T28" fmla="*/ 8 w 113"/>
                <a:gd name="T29" fmla="*/ 50 h 98"/>
                <a:gd name="T30" fmla="*/ 0 w 113"/>
                <a:gd name="T31" fmla="*/ 33 h 98"/>
                <a:gd name="T32" fmla="*/ 0 w 113"/>
                <a:gd name="T33" fmla="*/ 33 h 98"/>
                <a:gd name="T34" fmla="*/ 15 w 113"/>
                <a:gd name="T35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98">
                  <a:moveTo>
                    <a:pt x="15" y="25"/>
                  </a:moveTo>
                  <a:lnTo>
                    <a:pt x="49" y="7"/>
                  </a:lnTo>
                  <a:lnTo>
                    <a:pt x="80" y="0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40"/>
                  </a:lnTo>
                  <a:lnTo>
                    <a:pt x="113" y="57"/>
                  </a:lnTo>
                  <a:lnTo>
                    <a:pt x="113" y="64"/>
                  </a:lnTo>
                  <a:lnTo>
                    <a:pt x="113" y="64"/>
                  </a:lnTo>
                  <a:lnTo>
                    <a:pt x="80" y="81"/>
                  </a:lnTo>
                  <a:lnTo>
                    <a:pt x="56" y="89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15" y="74"/>
                  </a:lnTo>
                  <a:lnTo>
                    <a:pt x="8" y="5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4" name="Freeform 212"/>
            <p:cNvSpPr>
              <a:spLocks/>
            </p:cNvSpPr>
            <p:nvPr/>
          </p:nvSpPr>
          <p:spPr bwMode="auto">
            <a:xfrm>
              <a:off x="4737" y="2062"/>
              <a:ext cx="64" cy="59"/>
            </a:xfrm>
            <a:custGeom>
              <a:avLst/>
              <a:gdLst>
                <a:gd name="T0" fmla="*/ 0 w 130"/>
                <a:gd name="T1" fmla="*/ 32 h 106"/>
                <a:gd name="T2" fmla="*/ 0 w 130"/>
                <a:gd name="T3" fmla="*/ 32 h 106"/>
                <a:gd name="T4" fmla="*/ 8 w 130"/>
                <a:gd name="T5" fmla="*/ 57 h 106"/>
                <a:gd name="T6" fmla="*/ 17 w 130"/>
                <a:gd name="T7" fmla="*/ 82 h 106"/>
                <a:gd name="T8" fmla="*/ 25 w 130"/>
                <a:gd name="T9" fmla="*/ 106 h 106"/>
                <a:gd name="T10" fmla="*/ 25 w 130"/>
                <a:gd name="T11" fmla="*/ 106 h 106"/>
                <a:gd name="T12" fmla="*/ 56 w 130"/>
                <a:gd name="T13" fmla="*/ 99 h 106"/>
                <a:gd name="T14" fmla="*/ 91 w 130"/>
                <a:gd name="T15" fmla="*/ 91 h 106"/>
                <a:gd name="T16" fmla="*/ 130 w 130"/>
                <a:gd name="T17" fmla="*/ 82 h 106"/>
                <a:gd name="T18" fmla="*/ 130 w 130"/>
                <a:gd name="T19" fmla="*/ 82 h 106"/>
                <a:gd name="T20" fmla="*/ 123 w 130"/>
                <a:gd name="T21" fmla="*/ 57 h 106"/>
                <a:gd name="T22" fmla="*/ 115 w 130"/>
                <a:gd name="T23" fmla="*/ 25 h 106"/>
                <a:gd name="T24" fmla="*/ 97 w 130"/>
                <a:gd name="T25" fmla="*/ 0 h 106"/>
                <a:gd name="T26" fmla="*/ 97 w 130"/>
                <a:gd name="T27" fmla="*/ 0 h 106"/>
                <a:gd name="T28" fmla="*/ 91 w 130"/>
                <a:gd name="T29" fmla="*/ 0 h 106"/>
                <a:gd name="T30" fmla="*/ 80 w 130"/>
                <a:gd name="T31" fmla="*/ 0 h 106"/>
                <a:gd name="T32" fmla="*/ 73 w 130"/>
                <a:gd name="T33" fmla="*/ 8 h 106"/>
                <a:gd name="T34" fmla="*/ 73 w 130"/>
                <a:gd name="T35" fmla="*/ 8 h 106"/>
                <a:gd name="T36" fmla="*/ 56 w 130"/>
                <a:gd name="T37" fmla="*/ 17 h 106"/>
                <a:gd name="T38" fmla="*/ 41 w 130"/>
                <a:gd name="T39" fmla="*/ 17 h 106"/>
                <a:gd name="T40" fmla="*/ 25 w 130"/>
                <a:gd name="T41" fmla="*/ 25 h 106"/>
                <a:gd name="T42" fmla="*/ 25 w 130"/>
                <a:gd name="T43" fmla="*/ 25 h 106"/>
                <a:gd name="T44" fmla="*/ 0 w 130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" h="106">
                  <a:moveTo>
                    <a:pt x="0" y="32"/>
                  </a:moveTo>
                  <a:lnTo>
                    <a:pt x="0" y="32"/>
                  </a:lnTo>
                  <a:lnTo>
                    <a:pt x="8" y="57"/>
                  </a:lnTo>
                  <a:lnTo>
                    <a:pt x="17" y="82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56" y="99"/>
                  </a:lnTo>
                  <a:lnTo>
                    <a:pt x="91" y="91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23" y="57"/>
                  </a:lnTo>
                  <a:lnTo>
                    <a:pt x="115" y="2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56" y="17"/>
                  </a:lnTo>
                  <a:lnTo>
                    <a:pt x="41" y="1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5" name="Freeform 213"/>
            <p:cNvSpPr>
              <a:spLocks/>
            </p:cNvSpPr>
            <p:nvPr/>
          </p:nvSpPr>
          <p:spPr bwMode="auto">
            <a:xfrm>
              <a:off x="4740" y="2369"/>
              <a:ext cx="52" cy="63"/>
            </a:xfrm>
            <a:custGeom>
              <a:avLst/>
              <a:gdLst>
                <a:gd name="T0" fmla="*/ 0 w 106"/>
                <a:gd name="T1" fmla="*/ 48 h 113"/>
                <a:gd name="T2" fmla="*/ 7 w 106"/>
                <a:gd name="T3" fmla="*/ 56 h 113"/>
                <a:gd name="T4" fmla="*/ 15 w 106"/>
                <a:gd name="T5" fmla="*/ 56 h 113"/>
                <a:gd name="T6" fmla="*/ 26 w 106"/>
                <a:gd name="T7" fmla="*/ 63 h 113"/>
                <a:gd name="T8" fmla="*/ 26 w 106"/>
                <a:gd name="T9" fmla="*/ 63 h 113"/>
                <a:gd name="T10" fmla="*/ 50 w 106"/>
                <a:gd name="T11" fmla="*/ 80 h 113"/>
                <a:gd name="T12" fmla="*/ 65 w 106"/>
                <a:gd name="T13" fmla="*/ 98 h 113"/>
                <a:gd name="T14" fmla="*/ 89 w 106"/>
                <a:gd name="T15" fmla="*/ 113 h 113"/>
                <a:gd name="T16" fmla="*/ 89 w 106"/>
                <a:gd name="T17" fmla="*/ 113 h 113"/>
                <a:gd name="T18" fmla="*/ 99 w 106"/>
                <a:gd name="T19" fmla="*/ 105 h 113"/>
                <a:gd name="T20" fmla="*/ 89 w 106"/>
                <a:gd name="T21" fmla="*/ 73 h 113"/>
                <a:gd name="T22" fmla="*/ 99 w 106"/>
                <a:gd name="T23" fmla="*/ 31 h 113"/>
                <a:gd name="T24" fmla="*/ 106 w 106"/>
                <a:gd name="T25" fmla="*/ 0 h 113"/>
                <a:gd name="T26" fmla="*/ 106 w 106"/>
                <a:gd name="T27" fmla="*/ 0 h 113"/>
                <a:gd name="T28" fmla="*/ 99 w 106"/>
                <a:gd name="T29" fmla="*/ 0 h 113"/>
                <a:gd name="T30" fmla="*/ 65 w 106"/>
                <a:gd name="T31" fmla="*/ 14 h 113"/>
                <a:gd name="T32" fmla="*/ 33 w 106"/>
                <a:gd name="T33" fmla="*/ 31 h 113"/>
                <a:gd name="T34" fmla="*/ 0 w 106"/>
                <a:gd name="T35" fmla="*/ 4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13">
                  <a:moveTo>
                    <a:pt x="0" y="48"/>
                  </a:moveTo>
                  <a:lnTo>
                    <a:pt x="7" y="56"/>
                  </a:lnTo>
                  <a:lnTo>
                    <a:pt x="15" y="56"/>
                  </a:lnTo>
                  <a:lnTo>
                    <a:pt x="26" y="63"/>
                  </a:lnTo>
                  <a:lnTo>
                    <a:pt x="26" y="63"/>
                  </a:lnTo>
                  <a:lnTo>
                    <a:pt x="50" y="80"/>
                  </a:lnTo>
                  <a:lnTo>
                    <a:pt x="65" y="98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99" y="105"/>
                  </a:lnTo>
                  <a:lnTo>
                    <a:pt x="89" y="73"/>
                  </a:lnTo>
                  <a:lnTo>
                    <a:pt x="99" y="3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9" y="0"/>
                  </a:lnTo>
                  <a:lnTo>
                    <a:pt x="65" y="14"/>
                  </a:lnTo>
                  <a:lnTo>
                    <a:pt x="33" y="3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6" name="Freeform 214"/>
            <p:cNvSpPr>
              <a:spLocks/>
            </p:cNvSpPr>
            <p:nvPr/>
          </p:nvSpPr>
          <p:spPr bwMode="auto">
            <a:xfrm>
              <a:off x="4778" y="1976"/>
              <a:ext cx="48" cy="56"/>
            </a:xfrm>
            <a:custGeom>
              <a:avLst/>
              <a:gdLst>
                <a:gd name="T0" fmla="*/ 7 w 98"/>
                <a:gd name="T1" fmla="*/ 25 h 99"/>
                <a:gd name="T2" fmla="*/ 0 w 98"/>
                <a:gd name="T3" fmla="*/ 42 h 99"/>
                <a:gd name="T4" fmla="*/ 0 w 98"/>
                <a:gd name="T5" fmla="*/ 57 h 99"/>
                <a:gd name="T6" fmla="*/ 7 w 98"/>
                <a:gd name="T7" fmla="*/ 74 h 99"/>
                <a:gd name="T8" fmla="*/ 7 w 98"/>
                <a:gd name="T9" fmla="*/ 74 h 99"/>
                <a:gd name="T10" fmla="*/ 15 w 98"/>
                <a:gd name="T11" fmla="*/ 82 h 99"/>
                <a:gd name="T12" fmla="*/ 33 w 98"/>
                <a:gd name="T13" fmla="*/ 91 h 99"/>
                <a:gd name="T14" fmla="*/ 50 w 98"/>
                <a:gd name="T15" fmla="*/ 99 h 99"/>
                <a:gd name="T16" fmla="*/ 50 w 98"/>
                <a:gd name="T17" fmla="*/ 99 h 99"/>
                <a:gd name="T18" fmla="*/ 65 w 98"/>
                <a:gd name="T19" fmla="*/ 99 h 99"/>
                <a:gd name="T20" fmla="*/ 81 w 98"/>
                <a:gd name="T21" fmla="*/ 91 h 99"/>
                <a:gd name="T22" fmla="*/ 89 w 98"/>
                <a:gd name="T23" fmla="*/ 74 h 99"/>
                <a:gd name="T24" fmla="*/ 89 w 98"/>
                <a:gd name="T25" fmla="*/ 74 h 99"/>
                <a:gd name="T26" fmla="*/ 98 w 98"/>
                <a:gd name="T27" fmla="*/ 57 h 99"/>
                <a:gd name="T28" fmla="*/ 98 w 98"/>
                <a:gd name="T29" fmla="*/ 42 h 99"/>
                <a:gd name="T30" fmla="*/ 98 w 98"/>
                <a:gd name="T31" fmla="*/ 25 h 99"/>
                <a:gd name="T32" fmla="*/ 98 w 98"/>
                <a:gd name="T33" fmla="*/ 25 h 99"/>
                <a:gd name="T34" fmla="*/ 81 w 98"/>
                <a:gd name="T35" fmla="*/ 17 h 99"/>
                <a:gd name="T36" fmla="*/ 74 w 98"/>
                <a:gd name="T37" fmla="*/ 0 h 99"/>
                <a:gd name="T38" fmla="*/ 57 w 98"/>
                <a:gd name="T39" fmla="*/ 0 h 99"/>
                <a:gd name="T40" fmla="*/ 57 w 98"/>
                <a:gd name="T41" fmla="*/ 0 h 99"/>
                <a:gd name="T42" fmla="*/ 33 w 98"/>
                <a:gd name="T43" fmla="*/ 0 h 99"/>
                <a:gd name="T44" fmla="*/ 15 w 98"/>
                <a:gd name="T45" fmla="*/ 8 h 99"/>
                <a:gd name="T46" fmla="*/ 7 w 98"/>
                <a:gd name="T4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7" y="25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15" y="82"/>
                  </a:lnTo>
                  <a:lnTo>
                    <a:pt x="33" y="91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65" y="99"/>
                  </a:lnTo>
                  <a:lnTo>
                    <a:pt x="81" y="91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98" y="57"/>
                  </a:lnTo>
                  <a:lnTo>
                    <a:pt x="98" y="42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81" y="17"/>
                  </a:lnTo>
                  <a:lnTo>
                    <a:pt x="74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3" y="0"/>
                  </a:lnTo>
                  <a:lnTo>
                    <a:pt x="15" y="8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7" name="Freeform 215"/>
            <p:cNvSpPr>
              <a:spLocks/>
            </p:cNvSpPr>
            <p:nvPr/>
          </p:nvSpPr>
          <p:spPr bwMode="auto">
            <a:xfrm>
              <a:off x="4875" y="2014"/>
              <a:ext cx="48" cy="55"/>
            </a:xfrm>
            <a:custGeom>
              <a:avLst/>
              <a:gdLst>
                <a:gd name="T0" fmla="*/ 15 w 98"/>
                <a:gd name="T1" fmla="*/ 15 h 99"/>
                <a:gd name="T2" fmla="*/ 7 w 98"/>
                <a:gd name="T3" fmla="*/ 32 h 99"/>
                <a:gd name="T4" fmla="*/ 0 w 98"/>
                <a:gd name="T5" fmla="*/ 48 h 99"/>
                <a:gd name="T6" fmla="*/ 7 w 98"/>
                <a:gd name="T7" fmla="*/ 64 h 99"/>
                <a:gd name="T8" fmla="*/ 7 w 98"/>
                <a:gd name="T9" fmla="*/ 64 h 99"/>
                <a:gd name="T10" fmla="*/ 15 w 98"/>
                <a:gd name="T11" fmla="*/ 81 h 99"/>
                <a:gd name="T12" fmla="*/ 25 w 98"/>
                <a:gd name="T13" fmla="*/ 88 h 99"/>
                <a:gd name="T14" fmla="*/ 40 w 98"/>
                <a:gd name="T15" fmla="*/ 99 h 99"/>
                <a:gd name="T16" fmla="*/ 40 w 98"/>
                <a:gd name="T17" fmla="*/ 99 h 99"/>
                <a:gd name="T18" fmla="*/ 57 w 98"/>
                <a:gd name="T19" fmla="*/ 99 h 99"/>
                <a:gd name="T20" fmla="*/ 74 w 98"/>
                <a:gd name="T21" fmla="*/ 99 h 99"/>
                <a:gd name="T22" fmla="*/ 81 w 98"/>
                <a:gd name="T23" fmla="*/ 88 h 99"/>
                <a:gd name="T24" fmla="*/ 81 w 98"/>
                <a:gd name="T25" fmla="*/ 88 h 99"/>
                <a:gd name="T26" fmla="*/ 98 w 98"/>
                <a:gd name="T27" fmla="*/ 73 h 99"/>
                <a:gd name="T28" fmla="*/ 98 w 98"/>
                <a:gd name="T29" fmla="*/ 56 h 99"/>
                <a:gd name="T30" fmla="*/ 98 w 98"/>
                <a:gd name="T31" fmla="*/ 32 h 99"/>
                <a:gd name="T32" fmla="*/ 98 w 98"/>
                <a:gd name="T33" fmla="*/ 32 h 99"/>
                <a:gd name="T34" fmla="*/ 88 w 98"/>
                <a:gd name="T35" fmla="*/ 15 h 99"/>
                <a:gd name="T36" fmla="*/ 74 w 98"/>
                <a:gd name="T37" fmla="*/ 7 h 99"/>
                <a:gd name="T38" fmla="*/ 65 w 98"/>
                <a:gd name="T39" fmla="*/ 0 h 99"/>
                <a:gd name="T40" fmla="*/ 65 w 98"/>
                <a:gd name="T41" fmla="*/ 0 h 99"/>
                <a:gd name="T42" fmla="*/ 40 w 98"/>
                <a:gd name="T43" fmla="*/ 0 h 99"/>
                <a:gd name="T44" fmla="*/ 25 w 98"/>
                <a:gd name="T45" fmla="*/ 7 h 99"/>
                <a:gd name="T46" fmla="*/ 15 w 98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15" y="15"/>
                  </a:moveTo>
                  <a:lnTo>
                    <a:pt x="7" y="32"/>
                  </a:lnTo>
                  <a:lnTo>
                    <a:pt x="0" y="48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5" y="81"/>
                  </a:lnTo>
                  <a:lnTo>
                    <a:pt x="25" y="88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7" y="99"/>
                  </a:lnTo>
                  <a:lnTo>
                    <a:pt x="74" y="99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98" y="73"/>
                  </a:lnTo>
                  <a:lnTo>
                    <a:pt x="98" y="56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88" y="15"/>
                  </a:lnTo>
                  <a:lnTo>
                    <a:pt x="74" y="7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0" y="0"/>
                  </a:lnTo>
                  <a:lnTo>
                    <a:pt x="25" y="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8" name="Freeform 216"/>
            <p:cNvSpPr>
              <a:spLocks/>
            </p:cNvSpPr>
            <p:nvPr/>
          </p:nvSpPr>
          <p:spPr bwMode="auto">
            <a:xfrm>
              <a:off x="4781" y="2035"/>
              <a:ext cx="45" cy="55"/>
            </a:xfrm>
            <a:custGeom>
              <a:avLst/>
              <a:gdLst>
                <a:gd name="T0" fmla="*/ 26 w 91"/>
                <a:gd name="T1" fmla="*/ 9 h 98"/>
                <a:gd name="T2" fmla="*/ 18 w 91"/>
                <a:gd name="T3" fmla="*/ 9 h 98"/>
                <a:gd name="T4" fmla="*/ 8 w 91"/>
                <a:gd name="T5" fmla="*/ 9 h 98"/>
                <a:gd name="T6" fmla="*/ 0 w 91"/>
                <a:gd name="T7" fmla="*/ 9 h 98"/>
                <a:gd name="T8" fmla="*/ 0 w 91"/>
                <a:gd name="T9" fmla="*/ 9 h 98"/>
                <a:gd name="T10" fmla="*/ 18 w 91"/>
                <a:gd name="T11" fmla="*/ 42 h 98"/>
                <a:gd name="T12" fmla="*/ 43 w 91"/>
                <a:gd name="T13" fmla="*/ 67 h 98"/>
                <a:gd name="T14" fmla="*/ 50 w 91"/>
                <a:gd name="T15" fmla="*/ 98 h 98"/>
                <a:gd name="T16" fmla="*/ 50 w 91"/>
                <a:gd name="T17" fmla="*/ 98 h 98"/>
                <a:gd name="T18" fmla="*/ 50 w 91"/>
                <a:gd name="T19" fmla="*/ 98 h 98"/>
                <a:gd name="T20" fmla="*/ 67 w 91"/>
                <a:gd name="T21" fmla="*/ 67 h 98"/>
                <a:gd name="T22" fmla="*/ 82 w 91"/>
                <a:gd name="T23" fmla="*/ 34 h 98"/>
                <a:gd name="T24" fmla="*/ 91 w 91"/>
                <a:gd name="T25" fmla="*/ 0 h 98"/>
                <a:gd name="T26" fmla="*/ 91 w 91"/>
                <a:gd name="T27" fmla="*/ 0 h 98"/>
                <a:gd name="T28" fmla="*/ 67 w 91"/>
                <a:gd name="T29" fmla="*/ 0 h 98"/>
                <a:gd name="T30" fmla="*/ 50 w 91"/>
                <a:gd name="T31" fmla="*/ 9 h 98"/>
                <a:gd name="T32" fmla="*/ 26 w 91"/>
                <a:gd name="T3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26" y="9"/>
                  </a:moveTo>
                  <a:lnTo>
                    <a:pt x="18" y="9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8" y="42"/>
                  </a:lnTo>
                  <a:lnTo>
                    <a:pt x="43" y="6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67" y="67"/>
                  </a:lnTo>
                  <a:lnTo>
                    <a:pt x="82" y="3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50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29" name="Freeform 217"/>
            <p:cNvSpPr>
              <a:spLocks/>
            </p:cNvSpPr>
            <p:nvPr/>
          </p:nvSpPr>
          <p:spPr bwMode="auto">
            <a:xfrm>
              <a:off x="4870" y="2105"/>
              <a:ext cx="36" cy="51"/>
            </a:xfrm>
            <a:custGeom>
              <a:avLst/>
              <a:gdLst>
                <a:gd name="T0" fmla="*/ 0 w 75"/>
                <a:gd name="T1" fmla="*/ 25 h 91"/>
                <a:gd name="T2" fmla="*/ 10 w 75"/>
                <a:gd name="T3" fmla="*/ 42 h 91"/>
                <a:gd name="T4" fmla="*/ 25 w 75"/>
                <a:gd name="T5" fmla="*/ 66 h 91"/>
                <a:gd name="T6" fmla="*/ 35 w 75"/>
                <a:gd name="T7" fmla="*/ 91 h 91"/>
                <a:gd name="T8" fmla="*/ 35 w 75"/>
                <a:gd name="T9" fmla="*/ 91 h 91"/>
                <a:gd name="T10" fmla="*/ 43 w 75"/>
                <a:gd name="T11" fmla="*/ 91 h 91"/>
                <a:gd name="T12" fmla="*/ 50 w 75"/>
                <a:gd name="T13" fmla="*/ 59 h 91"/>
                <a:gd name="T14" fmla="*/ 67 w 75"/>
                <a:gd name="T15" fmla="*/ 35 h 91"/>
                <a:gd name="T16" fmla="*/ 75 w 75"/>
                <a:gd name="T17" fmla="*/ 0 h 91"/>
                <a:gd name="T18" fmla="*/ 75 w 75"/>
                <a:gd name="T19" fmla="*/ 0 h 91"/>
                <a:gd name="T20" fmla="*/ 0 w 75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91">
                  <a:moveTo>
                    <a:pt x="0" y="25"/>
                  </a:moveTo>
                  <a:lnTo>
                    <a:pt x="10" y="42"/>
                  </a:lnTo>
                  <a:lnTo>
                    <a:pt x="25" y="66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43" y="91"/>
                  </a:lnTo>
                  <a:lnTo>
                    <a:pt x="50" y="59"/>
                  </a:lnTo>
                  <a:lnTo>
                    <a:pt x="67" y="35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0" name="Freeform 218"/>
            <p:cNvSpPr>
              <a:spLocks/>
            </p:cNvSpPr>
            <p:nvPr/>
          </p:nvSpPr>
          <p:spPr bwMode="auto">
            <a:xfrm>
              <a:off x="4225" y="2363"/>
              <a:ext cx="61" cy="69"/>
            </a:xfrm>
            <a:custGeom>
              <a:avLst/>
              <a:gdLst>
                <a:gd name="T0" fmla="*/ 35 w 123"/>
                <a:gd name="T1" fmla="*/ 16 h 124"/>
                <a:gd name="T2" fmla="*/ 0 w 123"/>
                <a:gd name="T3" fmla="*/ 67 h 124"/>
                <a:gd name="T4" fmla="*/ 26 w 123"/>
                <a:gd name="T5" fmla="*/ 82 h 124"/>
                <a:gd name="T6" fmla="*/ 50 w 123"/>
                <a:gd name="T7" fmla="*/ 99 h 124"/>
                <a:gd name="T8" fmla="*/ 67 w 123"/>
                <a:gd name="T9" fmla="*/ 124 h 124"/>
                <a:gd name="T10" fmla="*/ 67 w 123"/>
                <a:gd name="T11" fmla="*/ 124 h 124"/>
                <a:gd name="T12" fmla="*/ 84 w 123"/>
                <a:gd name="T13" fmla="*/ 106 h 124"/>
                <a:gd name="T14" fmla="*/ 109 w 123"/>
                <a:gd name="T15" fmla="*/ 91 h 124"/>
                <a:gd name="T16" fmla="*/ 123 w 123"/>
                <a:gd name="T17" fmla="*/ 74 h 124"/>
                <a:gd name="T18" fmla="*/ 123 w 123"/>
                <a:gd name="T19" fmla="*/ 74 h 124"/>
                <a:gd name="T20" fmla="*/ 99 w 123"/>
                <a:gd name="T21" fmla="*/ 50 h 124"/>
                <a:gd name="T22" fmla="*/ 75 w 123"/>
                <a:gd name="T23" fmla="*/ 26 h 124"/>
                <a:gd name="T24" fmla="*/ 43 w 123"/>
                <a:gd name="T25" fmla="*/ 0 h 124"/>
                <a:gd name="T26" fmla="*/ 43 w 123"/>
                <a:gd name="T27" fmla="*/ 0 h 124"/>
                <a:gd name="T28" fmla="*/ 35 w 123"/>
                <a:gd name="T29" fmla="*/ 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24">
                  <a:moveTo>
                    <a:pt x="35" y="16"/>
                  </a:moveTo>
                  <a:lnTo>
                    <a:pt x="0" y="67"/>
                  </a:lnTo>
                  <a:lnTo>
                    <a:pt x="26" y="82"/>
                  </a:lnTo>
                  <a:lnTo>
                    <a:pt x="50" y="99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84" y="106"/>
                  </a:lnTo>
                  <a:lnTo>
                    <a:pt x="109" y="91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99" y="50"/>
                  </a:lnTo>
                  <a:lnTo>
                    <a:pt x="75" y="26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1" name="Freeform 219"/>
            <p:cNvSpPr>
              <a:spLocks/>
            </p:cNvSpPr>
            <p:nvPr/>
          </p:nvSpPr>
          <p:spPr bwMode="auto">
            <a:xfrm>
              <a:off x="4709" y="2165"/>
              <a:ext cx="57" cy="55"/>
            </a:xfrm>
            <a:custGeom>
              <a:avLst/>
              <a:gdLst>
                <a:gd name="T0" fmla="*/ 0 w 115"/>
                <a:gd name="T1" fmla="*/ 33 h 98"/>
                <a:gd name="T2" fmla="*/ 16 w 115"/>
                <a:gd name="T3" fmla="*/ 50 h 98"/>
                <a:gd name="T4" fmla="*/ 31 w 115"/>
                <a:gd name="T5" fmla="*/ 74 h 98"/>
                <a:gd name="T6" fmla="*/ 41 w 115"/>
                <a:gd name="T7" fmla="*/ 98 h 98"/>
                <a:gd name="T8" fmla="*/ 41 w 115"/>
                <a:gd name="T9" fmla="*/ 98 h 98"/>
                <a:gd name="T10" fmla="*/ 66 w 115"/>
                <a:gd name="T11" fmla="*/ 91 h 98"/>
                <a:gd name="T12" fmla="*/ 90 w 115"/>
                <a:gd name="T13" fmla="*/ 91 h 98"/>
                <a:gd name="T14" fmla="*/ 115 w 115"/>
                <a:gd name="T15" fmla="*/ 81 h 98"/>
                <a:gd name="T16" fmla="*/ 115 w 115"/>
                <a:gd name="T17" fmla="*/ 81 h 98"/>
                <a:gd name="T18" fmla="*/ 105 w 115"/>
                <a:gd name="T19" fmla="*/ 57 h 98"/>
                <a:gd name="T20" fmla="*/ 90 w 115"/>
                <a:gd name="T21" fmla="*/ 25 h 98"/>
                <a:gd name="T22" fmla="*/ 81 w 115"/>
                <a:gd name="T23" fmla="*/ 0 h 98"/>
                <a:gd name="T24" fmla="*/ 81 w 115"/>
                <a:gd name="T25" fmla="*/ 0 h 98"/>
                <a:gd name="T26" fmla="*/ 55 w 115"/>
                <a:gd name="T27" fmla="*/ 18 h 98"/>
                <a:gd name="T28" fmla="*/ 24 w 115"/>
                <a:gd name="T29" fmla="*/ 25 h 98"/>
                <a:gd name="T30" fmla="*/ 0 w 115"/>
                <a:gd name="T31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5" h="98">
                  <a:moveTo>
                    <a:pt x="0" y="33"/>
                  </a:moveTo>
                  <a:lnTo>
                    <a:pt x="16" y="50"/>
                  </a:lnTo>
                  <a:lnTo>
                    <a:pt x="31" y="74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66" y="91"/>
                  </a:lnTo>
                  <a:lnTo>
                    <a:pt x="90" y="9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5" y="57"/>
                  </a:lnTo>
                  <a:lnTo>
                    <a:pt x="90" y="25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55" y="18"/>
                  </a:lnTo>
                  <a:lnTo>
                    <a:pt x="24" y="25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2" name="Freeform 220"/>
            <p:cNvSpPr>
              <a:spLocks/>
            </p:cNvSpPr>
            <p:nvPr/>
          </p:nvSpPr>
          <p:spPr bwMode="auto">
            <a:xfrm>
              <a:off x="4850" y="2211"/>
              <a:ext cx="61" cy="61"/>
            </a:xfrm>
            <a:custGeom>
              <a:avLst/>
              <a:gdLst>
                <a:gd name="T0" fmla="*/ 0 w 123"/>
                <a:gd name="T1" fmla="*/ 59 h 108"/>
                <a:gd name="T2" fmla="*/ 15 w 123"/>
                <a:gd name="T3" fmla="*/ 74 h 108"/>
                <a:gd name="T4" fmla="*/ 32 w 123"/>
                <a:gd name="T5" fmla="*/ 91 h 108"/>
                <a:gd name="T6" fmla="*/ 49 w 123"/>
                <a:gd name="T7" fmla="*/ 108 h 108"/>
                <a:gd name="T8" fmla="*/ 49 w 123"/>
                <a:gd name="T9" fmla="*/ 108 h 108"/>
                <a:gd name="T10" fmla="*/ 74 w 123"/>
                <a:gd name="T11" fmla="*/ 91 h 108"/>
                <a:gd name="T12" fmla="*/ 99 w 123"/>
                <a:gd name="T13" fmla="*/ 67 h 108"/>
                <a:gd name="T14" fmla="*/ 123 w 123"/>
                <a:gd name="T15" fmla="*/ 59 h 108"/>
                <a:gd name="T16" fmla="*/ 123 w 123"/>
                <a:gd name="T17" fmla="*/ 59 h 108"/>
                <a:gd name="T18" fmla="*/ 123 w 123"/>
                <a:gd name="T19" fmla="*/ 50 h 108"/>
                <a:gd name="T20" fmla="*/ 99 w 123"/>
                <a:gd name="T21" fmla="*/ 35 h 108"/>
                <a:gd name="T22" fmla="*/ 82 w 123"/>
                <a:gd name="T23" fmla="*/ 17 h 108"/>
                <a:gd name="T24" fmla="*/ 56 w 123"/>
                <a:gd name="T25" fmla="*/ 0 h 108"/>
                <a:gd name="T26" fmla="*/ 56 w 123"/>
                <a:gd name="T27" fmla="*/ 0 h 108"/>
                <a:gd name="T28" fmla="*/ 0 w 123"/>
                <a:gd name="T29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108">
                  <a:moveTo>
                    <a:pt x="0" y="59"/>
                  </a:moveTo>
                  <a:lnTo>
                    <a:pt x="15" y="74"/>
                  </a:lnTo>
                  <a:lnTo>
                    <a:pt x="32" y="91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74" y="91"/>
                  </a:lnTo>
                  <a:lnTo>
                    <a:pt x="99" y="67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0"/>
                  </a:lnTo>
                  <a:lnTo>
                    <a:pt x="99" y="35"/>
                  </a:lnTo>
                  <a:lnTo>
                    <a:pt x="82" y="17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3" name="Freeform 221"/>
            <p:cNvSpPr>
              <a:spLocks/>
            </p:cNvSpPr>
            <p:nvPr/>
          </p:nvSpPr>
          <p:spPr bwMode="auto">
            <a:xfrm>
              <a:off x="4890" y="2258"/>
              <a:ext cx="62" cy="55"/>
            </a:xfrm>
            <a:custGeom>
              <a:avLst/>
              <a:gdLst>
                <a:gd name="T0" fmla="*/ 7 w 123"/>
                <a:gd name="T1" fmla="*/ 39 h 98"/>
                <a:gd name="T2" fmla="*/ 17 w 123"/>
                <a:gd name="T3" fmla="*/ 63 h 98"/>
                <a:gd name="T4" fmla="*/ 24 w 123"/>
                <a:gd name="T5" fmla="*/ 81 h 98"/>
                <a:gd name="T6" fmla="*/ 32 w 123"/>
                <a:gd name="T7" fmla="*/ 98 h 98"/>
                <a:gd name="T8" fmla="*/ 32 w 123"/>
                <a:gd name="T9" fmla="*/ 98 h 98"/>
                <a:gd name="T10" fmla="*/ 65 w 123"/>
                <a:gd name="T11" fmla="*/ 98 h 98"/>
                <a:gd name="T12" fmla="*/ 91 w 123"/>
                <a:gd name="T13" fmla="*/ 89 h 98"/>
                <a:gd name="T14" fmla="*/ 123 w 123"/>
                <a:gd name="T15" fmla="*/ 81 h 98"/>
                <a:gd name="T16" fmla="*/ 123 w 123"/>
                <a:gd name="T17" fmla="*/ 81 h 98"/>
                <a:gd name="T18" fmla="*/ 115 w 123"/>
                <a:gd name="T19" fmla="*/ 57 h 98"/>
                <a:gd name="T20" fmla="*/ 106 w 123"/>
                <a:gd name="T21" fmla="*/ 24 h 98"/>
                <a:gd name="T22" fmla="*/ 91 w 123"/>
                <a:gd name="T23" fmla="*/ 0 h 98"/>
                <a:gd name="T24" fmla="*/ 91 w 123"/>
                <a:gd name="T25" fmla="*/ 0 h 98"/>
                <a:gd name="T26" fmla="*/ 72 w 123"/>
                <a:gd name="T27" fmla="*/ 7 h 98"/>
                <a:gd name="T28" fmla="*/ 48 w 123"/>
                <a:gd name="T29" fmla="*/ 15 h 98"/>
                <a:gd name="T30" fmla="*/ 32 w 123"/>
                <a:gd name="T31" fmla="*/ 15 h 98"/>
                <a:gd name="T32" fmla="*/ 32 w 123"/>
                <a:gd name="T33" fmla="*/ 15 h 98"/>
                <a:gd name="T34" fmla="*/ 0 w 123"/>
                <a:gd name="T35" fmla="*/ 32 h 98"/>
                <a:gd name="T36" fmla="*/ 7 w 123"/>
                <a:gd name="T37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8">
                  <a:moveTo>
                    <a:pt x="7" y="39"/>
                  </a:moveTo>
                  <a:lnTo>
                    <a:pt x="17" y="63"/>
                  </a:lnTo>
                  <a:lnTo>
                    <a:pt x="24" y="81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65" y="98"/>
                  </a:lnTo>
                  <a:lnTo>
                    <a:pt x="91" y="8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15" y="57"/>
                  </a:lnTo>
                  <a:lnTo>
                    <a:pt x="106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2" y="7"/>
                  </a:lnTo>
                  <a:lnTo>
                    <a:pt x="48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0" y="32"/>
                  </a:lnTo>
                  <a:lnTo>
                    <a:pt x="7" y="3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4" name="Freeform 222"/>
            <p:cNvSpPr>
              <a:spLocks/>
            </p:cNvSpPr>
            <p:nvPr/>
          </p:nvSpPr>
          <p:spPr bwMode="auto">
            <a:xfrm>
              <a:off x="4478" y="1976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5" name="Freeform 223"/>
            <p:cNvSpPr>
              <a:spLocks/>
            </p:cNvSpPr>
            <p:nvPr/>
          </p:nvSpPr>
          <p:spPr bwMode="auto">
            <a:xfrm>
              <a:off x="4753" y="1842"/>
              <a:ext cx="48" cy="55"/>
            </a:xfrm>
            <a:custGeom>
              <a:avLst/>
              <a:gdLst>
                <a:gd name="T0" fmla="*/ 17 w 98"/>
                <a:gd name="T1" fmla="*/ 16 h 98"/>
                <a:gd name="T2" fmla="*/ 9 w 98"/>
                <a:gd name="T3" fmla="*/ 32 h 98"/>
                <a:gd name="T4" fmla="*/ 0 w 98"/>
                <a:gd name="T5" fmla="*/ 50 h 98"/>
                <a:gd name="T6" fmla="*/ 9 w 98"/>
                <a:gd name="T7" fmla="*/ 67 h 98"/>
                <a:gd name="T8" fmla="*/ 9 w 98"/>
                <a:gd name="T9" fmla="*/ 67 h 98"/>
                <a:gd name="T10" fmla="*/ 24 w 98"/>
                <a:gd name="T11" fmla="*/ 91 h 98"/>
                <a:gd name="T12" fmla="*/ 41 w 98"/>
                <a:gd name="T13" fmla="*/ 98 h 98"/>
                <a:gd name="T14" fmla="*/ 74 w 98"/>
                <a:gd name="T15" fmla="*/ 91 h 98"/>
                <a:gd name="T16" fmla="*/ 74 w 98"/>
                <a:gd name="T17" fmla="*/ 91 h 98"/>
                <a:gd name="T18" fmla="*/ 83 w 98"/>
                <a:gd name="T19" fmla="*/ 81 h 98"/>
                <a:gd name="T20" fmla="*/ 91 w 98"/>
                <a:gd name="T21" fmla="*/ 74 h 98"/>
                <a:gd name="T22" fmla="*/ 98 w 98"/>
                <a:gd name="T23" fmla="*/ 56 h 98"/>
                <a:gd name="T24" fmla="*/ 98 w 98"/>
                <a:gd name="T25" fmla="*/ 56 h 98"/>
                <a:gd name="T26" fmla="*/ 98 w 98"/>
                <a:gd name="T27" fmla="*/ 41 h 98"/>
                <a:gd name="T28" fmla="*/ 91 w 98"/>
                <a:gd name="T29" fmla="*/ 16 h 98"/>
                <a:gd name="T30" fmla="*/ 74 w 98"/>
                <a:gd name="T31" fmla="*/ 7 h 98"/>
                <a:gd name="T32" fmla="*/ 74 w 98"/>
                <a:gd name="T33" fmla="*/ 7 h 98"/>
                <a:gd name="T34" fmla="*/ 48 w 98"/>
                <a:gd name="T35" fmla="*/ 0 h 98"/>
                <a:gd name="T36" fmla="*/ 34 w 98"/>
                <a:gd name="T37" fmla="*/ 7 h 98"/>
                <a:gd name="T38" fmla="*/ 17 w 98"/>
                <a:gd name="T39" fmla="*/ 1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8">
                  <a:moveTo>
                    <a:pt x="17" y="16"/>
                  </a:moveTo>
                  <a:lnTo>
                    <a:pt x="9" y="32"/>
                  </a:lnTo>
                  <a:lnTo>
                    <a:pt x="0" y="50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24" y="91"/>
                  </a:lnTo>
                  <a:lnTo>
                    <a:pt x="41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83" y="81"/>
                  </a:lnTo>
                  <a:lnTo>
                    <a:pt x="91" y="7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41"/>
                  </a:lnTo>
                  <a:lnTo>
                    <a:pt x="91" y="1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48" y="0"/>
                  </a:lnTo>
                  <a:lnTo>
                    <a:pt x="34" y="7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6" name="Freeform 224"/>
            <p:cNvSpPr>
              <a:spLocks/>
            </p:cNvSpPr>
            <p:nvPr/>
          </p:nvSpPr>
          <p:spPr bwMode="auto">
            <a:xfrm>
              <a:off x="4762" y="1845"/>
              <a:ext cx="36" cy="49"/>
            </a:xfrm>
            <a:custGeom>
              <a:avLst/>
              <a:gdLst>
                <a:gd name="T0" fmla="*/ 0 w 74"/>
                <a:gd name="T1" fmla="*/ 25 h 84"/>
                <a:gd name="T2" fmla="*/ 0 w 74"/>
                <a:gd name="T3" fmla="*/ 49 h 84"/>
                <a:gd name="T4" fmla="*/ 7 w 74"/>
                <a:gd name="T5" fmla="*/ 67 h 84"/>
                <a:gd name="T6" fmla="*/ 17 w 74"/>
                <a:gd name="T7" fmla="*/ 74 h 84"/>
                <a:gd name="T8" fmla="*/ 17 w 74"/>
                <a:gd name="T9" fmla="*/ 74 h 84"/>
                <a:gd name="T10" fmla="*/ 42 w 74"/>
                <a:gd name="T11" fmla="*/ 84 h 84"/>
                <a:gd name="T12" fmla="*/ 57 w 74"/>
                <a:gd name="T13" fmla="*/ 67 h 84"/>
                <a:gd name="T14" fmla="*/ 74 w 74"/>
                <a:gd name="T15" fmla="*/ 49 h 84"/>
                <a:gd name="T16" fmla="*/ 74 w 74"/>
                <a:gd name="T17" fmla="*/ 49 h 84"/>
                <a:gd name="T18" fmla="*/ 74 w 74"/>
                <a:gd name="T19" fmla="*/ 43 h 84"/>
                <a:gd name="T20" fmla="*/ 66 w 74"/>
                <a:gd name="T21" fmla="*/ 25 h 84"/>
                <a:gd name="T22" fmla="*/ 57 w 74"/>
                <a:gd name="T23" fmla="*/ 9 h 84"/>
                <a:gd name="T24" fmla="*/ 57 w 74"/>
                <a:gd name="T25" fmla="*/ 9 h 84"/>
                <a:gd name="T26" fmla="*/ 42 w 74"/>
                <a:gd name="T27" fmla="*/ 0 h 84"/>
                <a:gd name="T28" fmla="*/ 17 w 74"/>
                <a:gd name="T29" fmla="*/ 9 h 84"/>
                <a:gd name="T30" fmla="*/ 0 w 74"/>
                <a:gd name="T31" fmla="*/ 2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84">
                  <a:moveTo>
                    <a:pt x="0" y="25"/>
                  </a:moveTo>
                  <a:lnTo>
                    <a:pt x="0" y="49"/>
                  </a:lnTo>
                  <a:lnTo>
                    <a:pt x="7" y="67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42" y="84"/>
                  </a:lnTo>
                  <a:lnTo>
                    <a:pt x="57" y="6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3"/>
                  </a:lnTo>
                  <a:lnTo>
                    <a:pt x="66" y="25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42" y="0"/>
                  </a:lnTo>
                  <a:lnTo>
                    <a:pt x="17" y="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7" name="Freeform 225"/>
            <p:cNvSpPr>
              <a:spLocks/>
            </p:cNvSpPr>
            <p:nvPr/>
          </p:nvSpPr>
          <p:spPr bwMode="auto">
            <a:xfrm>
              <a:off x="4134" y="2282"/>
              <a:ext cx="61" cy="59"/>
            </a:xfrm>
            <a:custGeom>
              <a:avLst/>
              <a:gdLst>
                <a:gd name="T0" fmla="*/ 0 w 123"/>
                <a:gd name="T1" fmla="*/ 31 h 106"/>
                <a:gd name="T2" fmla="*/ 0 w 123"/>
                <a:gd name="T3" fmla="*/ 31 h 106"/>
                <a:gd name="T4" fmla="*/ 10 w 123"/>
                <a:gd name="T5" fmla="*/ 39 h 106"/>
                <a:gd name="T6" fmla="*/ 10 w 123"/>
                <a:gd name="T7" fmla="*/ 48 h 106"/>
                <a:gd name="T8" fmla="*/ 10 w 123"/>
                <a:gd name="T9" fmla="*/ 48 h 106"/>
                <a:gd name="T10" fmla="*/ 17 w 123"/>
                <a:gd name="T11" fmla="*/ 65 h 106"/>
                <a:gd name="T12" fmla="*/ 17 w 123"/>
                <a:gd name="T13" fmla="*/ 88 h 106"/>
                <a:gd name="T14" fmla="*/ 25 w 123"/>
                <a:gd name="T15" fmla="*/ 106 h 106"/>
                <a:gd name="T16" fmla="*/ 25 w 123"/>
                <a:gd name="T17" fmla="*/ 106 h 106"/>
                <a:gd name="T18" fmla="*/ 123 w 123"/>
                <a:gd name="T19" fmla="*/ 81 h 106"/>
                <a:gd name="T20" fmla="*/ 98 w 123"/>
                <a:gd name="T21" fmla="*/ 0 h 106"/>
                <a:gd name="T22" fmla="*/ 67 w 123"/>
                <a:gd name="T23" fmla="*/ 7 h 106"/>
                <a:gd name="T24" fmla="*/ 35 w 123"/>
                <a:gd name="T25" fmla="*/ 14 h 106"/>
                <a:gd name="T26" fmla="*/ 0 w 123"/>
                <a:gd name="T27" fmla="*/ 3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06">
                  <a:moveTo>
                    <a:pt x="0" y="31"/>
                  </a:moveTo>
                  <a:lnTo>
                    <a:pt x="0" y="31"/>
                  </a:lnTo>
                  <a:lnTo>
                    <a:pt x="10" y="3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7" y="65"/>
                  </a:lnTo>
                  <a:lnTo>
                    <a:pt x="17" y="88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123" y="81"/>
                  </a:lnTo>
                  <a:lnTo>
                    <a:pt x="98" y="0"/>
                  </a:lnTo>
                  <a:lnTo>
                    <a:pt x="67" y="7"/>
                  </a:lnTo>
                  <a:lnTo>
                    <a:pt x="35" y="1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8" name="Freeform 226"/>
            <p:cNvSpPr>
              <a:spLocks/>
            </p:cNvSpPr>
            <p:nvPr/>
          </p:nvSpPr>
          <p:spPr bwMode="auto">
            <a:xfrm>
              <a:off x="4652" y="1966"/>
              <a:ext cx="45" cy="55"/>
            </a:xfrm>
            <a:custGeom>
              <a:avLst/>
              <a:gdLst>
                <a:gd name="T0" fmla="*/ 0 w 91"/>
                <a:gd name="T1" fmla="*/ 7 h 98"/>
                <a:gd name="T2" fmla="*/ 17 w 91"/>
                <a:gd name="T3" fmla="*/ 32 h 98"/>
                <a:gd name="T4" fmla="*/ 31 w 91"/>
                <a:gd name="T5" fmla="*/ 67 h 98"/>
                <a:gd name="T6" fmla="*/ 41 w 91"/>
                <a:gd name="T7" fmla="*/ 98 h 98"/>
                <a:gd name="T8" fmla="*/ 41 w 91"/>
                <a:gd name="T9" fmla="*/ 98 h 98"/>
                <a:gd name="T10" fmla="*/ 41 w 91"/>
                <a:gd name="T11" fmla="*/ 91 h 98"/>
                <a:gd name="T12" fmla="*/ 48 w 91"/>
                <a:gd name="T13" fmla="*/ 74 h 98"/>
                <a:gd name="T14" fmla="*/ 48 w 91"/>
                <a:gd name="T15" fmla="*/ 67 h 98"/>
                <a:gd name="T16" fmla="*/ 48 w 91"/>
                <a:gd name="T17" fmla="*/ 67 h 98"/>
                <a:gd name="T18" fmla="*/ 56 w 91"/>
                <a:gd name="T19" fmla="*/ 50 h 98"/>
                <a:gd name="T20" fmla="*/ 74 w 91"/>
                <a:gd name="T21" fmla="*/ 32 h 98"/>
                <a:gd name="T22" fmla="*/ 91 w 91"/>
                <a:gd name="T23" fmla="*/ 7 h 98"/>
                <a:gd name="T24" fmla="*/ 91 w 91"/>
                <a:gd name="T25" fmla="*/ 7 h 98"/>
                <a:gd name="T26" fmla="*/ 91 w 91"/>
                <a:gd name="T27" fmla="*/ 0 h 98"/>
                <a:gd name="T28" fmla="*/ 0 w 91"/>
                <a:gd name="T29" fmla="*/ 0 h 98"/>
                <a:gd name="T30" fmla="*/ 0 w 91"/>
                <a:gd name="T31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98">
                  <a:moveTo>
                    <a:pt x="0" y="7"/>
                  </a:moveTo>
                  <a:lnTo>
                    <a:pt x="17" y="32"/>
                  </a:lnTo>
                  <a:lnTo>
                    <a:pt x="31" y="67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1"/>
                  </a:lnTo>
                  <a:lnTo>
                    <a:pt x="48" y="74"/>
                  </a:lnTo>
                  <a:lnTo>
                    <a:pt x="48" y="67"/>
                  </a:lnTo>
                  <a:lnTo>
                    <a:pt x="48" y="67"/>
                  </a:lnTo>
                  <a:lnTo>
                    <a:pt x="56" y="50"/>
                  </a:lnTo>
                  <a:lnTo>
                    <a:pt x="74" y="32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39" name="Freeform 227"/>
            <p:cNvSpPr>
              <a:spLocks/>
            </p:cNvSpPr>
            <p:nvPr/>
          </p:nvSpPr>
          <p:spPr bwMode="auto">
            <a:xfrm>
              <a:off x="4656" y="1970"/>
              <a:ext cx="36" cy="37"/>
            </a:xfrm>
            <a:custGeom>
              <a:avLst/>
              <a:gdLst>
                <a:gd name="T0" fmla="*/ 0 w 74"/>
                <a:gd name="T1" fmla="*/ 10 h 67"/>
                <a:gd name="T2" fmla="*/ 17 w 74"/>
                <a:gd name="T3" fmla="*/ 25 h 67"/>
                <a:gd name="T4" fmla="*/ 24 w 74"/>
                <a:gd name="T5" fmla="*/ 43 h 67"/>
                <a:gd name="T6" fmla="*/ 34 w 74"/>
                <a:gd name="T7" fmla="*/ 67 h 67"/>
                <a:gd name="T8" fmla="*/ 34 w 74"/>
                <a:gd name="T9" fmla="*/ 67 h 67"/>
                <a:gd name="T10" fmla="*/ 74 w 74"/>
                <a:gd name="T11" fmla="*/ 10 h 67"/>
                <a:gd name="T12" fmla="*/ 67 w 74"/>
                <a:gd name="T13" fmla="*/ 0 h 67"/>
                <a:gd name="T14" fmla="*/ 0 w 74"/>
                <a:gd name="T1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7">
                  <a:moveTo>
                    <a:pt x="0" y="10"/>
                  </a:moveTo>
                  <a:lnTo>
                    <a:pt x="17" y="25"/>
                  </a:lnTo>
                  <a:lnTo>
                    <a:pt x="24" y="43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74" y="10"/>
                  </a:lnTo>
                  <a:lnTo>
                    <a:pt x="67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0" name="Freeform 228"/>
            <p:cNvSpPr>
              <a:spLocks/>
            </p:cNvSpPr>
            <p:nvPr/>
          </p:nvSpPr>
          <p:spPr bwMode="auto">
            <a:xfrm>
              <a:off x="4716" y="1989"/>
              <a:ext cx="49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49 h 99"/>
                <a:gd name="T6" fmla="*/ 0 w 99"/>
                <a:gd name="T7" fmla="*/ 64 h 99"/>
                <a:gd name="T8" fmla="*/ 0 w 99"/>
                <a:gd name="T9" fmla="*/ 64 h 99"/>
                <a:gd name="T10" fmla="*/ 10 w 99"/>
                <a:gd name="T11" fmla="*/ 81 h 99"/>
                <a:gd name="T12" fmla="*/ 25 w 99"/>
                <a:gd name="T13" fmla="*/ 88 h 99"/>
                <a:gd name="T14" fmla="*/ 43 w 99"/>
                <a:gd name="T15" fmla="*/ 88 h 99"/>
                <a:gd name="T16" fmla="*/ 43 w 99"/>
                <a:gd name="T17" fmla="*/ 88 h 99"/>
                <a:gd name="T18" fmla="*/ 60 w 99"/>
                <a:gd name="T19" fmla="*/ 99 h 99"/>
                <a:gd name="T20" fmla="*/ 75 w 99"/>
                <a:gd name="T21" fmla="*/ 88 h 99"/>
                <a:gd name="T22" fmla="*/ 92 w 99"/>
                <a:gd name="T23" fmla="*/ 73 h 99"/>
                <a:gd name="T24" fmla="*/ 92 w 99"/>
                <a:gd name="T25" fmla="*/ 73 h 99"/>
                <a:gd name="T26" fmla="*/ 99 w 99"/>
                <a:gd name="T27" fmla="*/ 64 h 99"/>
                <a:gd name="T28" fmla="*/ 99 w 99"/>
                <a:gd name="T29" fmla="*/ 49 h 99"/>
                <a:gd name="T30" fmla="*/ 99 w 99"/>
                <a:gd name="T31" fmla="*/ 32 h 99"/>
                <a:gd name="T32" fmla="*/ 99 w 99"/>
                <a:gd name="T33" fmla="*/ 32 h 99"/>
                <a:gd name="T34" fmla="*/ 92 w 99"/>
                <a:gd name="T35" fmla="*/ 15 h 99"/>
                <a:gd name="T36" fmla="*/ 75 w 99"/>
                <a:gd name="T37" fmla="*/ 8 h 99"/>
                <a:gd name="T38" fmla="*/ 68 w 99"/>
                <a:gd name="T39" fmla="*/ 0 h 99"/>
                <a:gd name="T40" fmla="*/ 68 w 99"/>
                <a:gd name="T41" fmla="*/ 0 h 99"/>
                <a:gd name="T42" fmla="*/ 43 w 99"/>
                <a:gd name="T43" fmla="*/ 0 h 99"/>
                <a:gd name="T44" fmla="*/ 25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0" y="81"/>
                  </a:lnTo>
                  <a:lnTo>
                    <a:pt x="25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60" y="99"/>
                  </a:lnTo>
                  <a:lnTo>
                    <a:pt x="75" y="88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9" y="64"/>
                  </a:lnTo>
                  <a:lnTo>
                    <a:pt x="99" y="49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2" y="15"/>
                  </a:lnTo>
                  <a:lnTo>
                    <a:pt x="75" y="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25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1" name="Freeform 229"/>
            <p:cNvSpPr>
              <a:spLocks/>
            </p:cNvSpPr>
            <p:nvPr/>
          </p:nvSpPr>
          <p:spPr bwMode="auto">
            <a:xfrm>
              <a:off x="4721" y="1993"/>
              <a:ext cx="41" cy="46"/>
            </a:xfrm>
            <a:custGeom>
              <a:avLst/>
              <a:gdLst>
                <a:gd name="T0" fmla="*/ 7 w 82"/>
                <a:gd name="T1" fmla="*/ 24 h 80"/>
                <a:gd name="T2" fmla="*/ 0 w 82"/>
                <a:gd name="T3" fmla="*/ 41 h 80"/>
                <a:gd name="T4" fmla="*/ 7 w 82"/>
                <a:gd name="T5" fmla="*/ 65 h 80"/>
                <a:gd name="T6" fmla="*/ 26 w 82"/>
                <a:gd name="T7" fmla="*/ 73 h 80"/>
                <a:gd name="T8" fmla="*/ 26 w 82"/>
                <a:gd name="T9" fmla="*/ 73 h 80"/>
                <a:gd name="T10" fmla="*/ 41 w 82"/>
                <a:gd name="T11" fmla="*/ 80 h 80"/>
                <a:gd name="T12" fmla="*/ 58 w 82"/>
                <a:gd name="T13" fmla="*/ 73 h 80"/>
                <a:gd name="T14" fmla="*/ 74 w 82"/>
                <a:gd name="T15" fmla="*/ 65 h 80"/>
                <a:gd name="T16" fmla="*/ 74 w 82"/>
                <a:gd name="T17" fmla="*/ 65 h 80"/>
                <a:gd name="T18" fmla="*/ 82 w 82"/>
                <a:gd name="T19" fmla="*/ 56 h 80"/>
                <a:gd name="T20" fmla="*/ 82 w 82"/>
                <a:gd name="T21" fmla="*/ 41 h 80"/>
                <a:gd name="T22" fmla="*/ 74 w 82"/>
                <a:gd name="T23" fmla="*/ 17 h 80"/>
                <a:gd name="T24" fmla="*/ 74 w 82"/>
                <a:gd name="T25" fmla="*/ 17 h 80"/>
                <a:gd name="T26" fmla="*/ 50 w 82"/>
                <a:gd name="T27" fmla="*/ 0 h 80"/>
                <a:gd name="T28" fmla="*/ 26 w 82"/>
                <a:gd name="T29" fmla="*/ 0 h 80"/>
                <a:gd name="T30" fmla="*/ 7 w 82"/>
                <a:gd name="T31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80">
                  <a:moveTo>
                    <a:pt x="7" y="24"/>
                  </a:moveTo>
                  <a:lnTo>
                    <a:pt x="0" y="41"/>
                  </a:lnTo>
                  <a:lnTo>
                    <a:pt x="7" y="65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41" y="80"/>
                  </a:lnTo>
                  <a:lnTo>
                    <a:pt x="58" y="73"/>
                  </a:lnTo>
                  <a:lnTo>
                    <a:pt x="74" y="65"/>
                  </a:lnTo>
                  <a:lnTo>
                    <a:pt x="74" y="65"/>
                  </a:lnTo>
                  <a:lnTo>
                    <a:pt x="82" y="56"/>
                  </a:lnTo>
                  <a:lnTo>
                    <a:pt x="82" y="41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50" y="0"/>
                  </a:lnTo>
                  <a:lnTo>
                    <a:pt x="26" y="0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2" name="Freeform 230"/>
            <p:cNvSpPr>
              <a:spLocks/>
            </p:cNvSpPr>
            <p:nvPr/>
          </p:nvSpPr>
          <p:spPr bwMode="auto">
            <a:xfrm>
              <a:off x="4567" y="2113"/>
              <a:ext cx="64" cy="70"/>
            </a:xfrm>
            <a:custGeom>
              <a:avLst/>
              <a:gdLst>
                <a:gd name="T0" fmla="*/ 0 w 130"/>
                <a:gd name="T1" fmla="*/ 57 h 123"/>
                <a:gd name="T2" fmla="*/ 8 w 130"/>
                <a:gd name="T3" fmla="*/ 75 h 123"/>
                <a:gd name="T4" fmla="*/ 17 w 130"/>
                <a:gd name="T5" fmla="*/ 75 h 123"/>
                <a:gd name="T6" fmla="*/ 24 w 130"/>
                <a:gd name="T7" fmla="*/ 82 h 123"/>
                <a:gd name="T8" fmla="*/ 24 w 130"/>
                <a:gd name="T9" fmla="*/ 82 h 123"/>
                <a:gd name="T10" fmla="*/ 67 w 130"/>
                <a:gd name="T11" fmla="*/ 123 h 123"/>
                <a:gd name="T12" fmla="*/ 91 w 130"/>
                <a:gd name="T13" fmla="*/ 89 h 123"/>
                <a:gd name="T14" fmla="*/ 115 w 130"/>
                <a:gd name="T15" fmla="*/ 64 h 123"/>
                <a:gd name="T16" fmla="*/ 130 w 130"/>
                <a:gd name="T17" fmla="*/ 49 h 123"/>
                <a:gd name="T18" fmla="*/ 130 w 130"/>
                <a:gd name="T19" fmla="*/ 49 h 123"/>
                <a:gd name="T20" fmla="*/ 115 w 130"/>
                <a:gd name="T21" fmla="*/ 40 h 123"/>
                <a:gd name="T22" fmla="*/ 91 w 130"/>
                <a:gd name="T23" fmla="*/ 15 h 123"/>
                <a:gd name="T24" fmla="*/ 67 w 130"/>
                <a:gd name="T25" fmla="*/ 0 h 123"/>
                <a:gd name="T26" fmla="*/ 67 w 130"/>
                <a:gd name="T27" fmla="*/ 0 h 123"/>
                <a:gd name="T28" fmla="*/ 42 w 130"/>
                <a:gd name="T29" fmla="*/ 15 h 123"/>
                <a:gd name="T30" fmla="*/ 17 w 130"/>
                <a:gd name="T31" fmla="*/ 32 h 123"/>
                <a:gd name="T32" fmla="*/ 0 w 130"/>
                <a:gd name="T33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23">
                  <a:moveTo>
                    <a:pt x="0" y="57"/>
                  </a:moveTo>
                  <a:lnTo>
                    <a:pt x="8" y="75"/>
                  </a:lnTo>
                  <a:lnTo>
                    <a:pt x="17" y="75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67" y="123"/>
                  </a:lnTo>
                  <a:lnTo>
                    <a:pt x="91" y="89"/>
                  </a:lnTo>
                  <a:lnTo>
                    <a:pt x="115" y="64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15" y="40"/>
                  </a:lnTo>
                  <a:lnTo>
                    <a:pt x="91" y="15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42" y="15"/>
                  </a:lnTo>
                  <a:lnTo>
                    <a:pt x="17" y="3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3" name="Freeform 231"/>
            <p:cNvSpPr>
              <a:spLocks/>
            </p:cNvSpPr>
            <p:nvPr/>
          </p:nvSpPr>
          <p:spPr bwMode="auto">
            <a:xfrm>
              <a:off x="4576" y="2121"/>
              <a:ext cx="48" cy="52"/>
            </a:xfrm>
            <a:custGeom>
              <a:avLst/>
              <a:gdLst>
                <a:gd name="T0" fmla="*/ 0 w 98"/>
                <a:gd name="T1" fmla="*/ 34 h 91"/>
                <a:gd name="T2" fmla="*/ 7 w 98"/>
                <a:gd name="T3" fmla="*/ 49 h 91"/>
                <a:gd name="T4" fmla="*/ 25 w 98"/>
                <a:gd name="T5" fmla="*/ 67 h 91"/>
                <a:gd name="T6" fmla="*/ 50 w 98"/>
                <a:gd name="T7" fmla="*/ 91 h 91"/>
                <a:gd name="T8" fmla="*/ 50 w 98"/>
                <a:gd name="T9" fmla="*/ 91 h 91"/>
                <a:gd name="T10" fmla="*/ 65 w 98"/>
                <a:gd name="T11" fmla="*/ 74 h 91"/>
                <a:gd name="T12" fmla="*/ 81 w 98"/>
                <a:gd name="T13" fmla="*/ 49 h 91"/>
                <a:gd name="T14" fmla="*/ 98 w 98"/>
                <a:gd name="T15" fmla="*/ 34 h 91"/>
                <a:gd name="T16" fmla="*/ 98 w 98"/>
                <a:gd name="T17" fmla="*/ 34 h 91"/>
                <a:gd name="T18" fmla="*/ 74 w 98"/>
                <a:gd name="T19" fmla="*/ 17 h 91"/>
                <a:gd name="T20" fmla="*/ 50 w 98"/>
                <a:gd name="T21" fmla="*/ 0 h 91"/>
                <a:gd name="T22" fmla="*/ 25 w 98"/>
                <a:gd name="T23" fmla="*/ 9 h 91"/>
                <a:gd name="T24" fmla="*/ 25 w 98"/>
                <a:gd name="T25" fmla="*/ 9 h 91"/>
                <a:gd name="T26" fmla="*/ 0 w 98"/>
                <a:gd name="T27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91">
                  <a:moveTo>
                    <a:pt x="0" y="34"/>
                  </a:moveTo>
                  <a:lnTo>
                    <a:pt x="7" y="49"/>
                  </a:lnTo>
                  <a:lnTo>
                    <a:pt x="25" y="67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65" y="74"/>
                  </a:lnTo>
                  <a:lnTo>
                    <a:pt x="81" y="49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74" y="17"/>
                  </a:lnTo>
                  <a:lnTo>
                    <a:pt x="50" y="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4" name="Freeform 232"/>
            <p:cNvSpPr>
              <a:spLocks/>
            </p:cNvSpPr>
            <p:nvPr/>
          </p:nvSpPr>
          <p:spPr bwMode="auto">
            <a:xfrm>
              <a:off x="4640" y="2155"/>
              <a:ext cx="113" cy="63"/>
            </a:xfrm>
            <a:custGeom>
              <a:avLst/>
              <a:gdLst>
                <a:gd name="T0" fmla="*/ 131 w 229"/>
                <a:gd name="T1" fmla="*/ 7 h 112"/>
                <a:gd name="T2" fmla="*/ 123 w 229"/>
                <a:gd name="T3" fmla="*/ 7 h 112"/>
                <a:gd name="T4" fmla="*/ 123 w 229"/>
                <a:gd name="T5" fmla="*/ 7 h 112"/>
                <a:gd name="T6" fmla="*/ 123 w 229"/>
                <a:gd name="T7" fmla="*/ 14 h 112"/>
                <a:gd name="T8" fmla="*/ 123 w 229"/>
                <a:gd name="T9" fmla="*/ 14 h 112"/>
                <a:gd name="T10" fmla="*/ 116 w 229"/>
                <a:gd name="T11" fmla="*/ 23 h 112"/>
                <a:gd name="T12" fmla="*/ 123 w 229"/>
                <a:gd name="T13" fmla="*/ 31 h 112"/>
                <a:gd name="T14" fmla="*/ 123 w 229"/>
                <a:gd name="T15" fmla="*/ 38 h 112"/>
                <a:gd name="T16" fmla="*/ 123 w 229"/>
                <a:gd name="T17" fmla="*/ 38 h 112"/>
                <a:gd name="T18" fmla="*/ 91 w 229"/>
                <a:gd name="T19" fmla="*/ 31 h 112"/>
                <a:gd name="T20" fmla="*/ 73 w 229"/>
                <a:gd name="T21" fmla="*/ 14 h 112"/>
                <a:gd name="T22" fmla="*/ 49 w 229"/>
                <a:gd name="T23" fmla="*/ 7 h 112"/>
                <a:gd name="T24" fmla="*/ 49 w 229"/>
                <a:gd name="T25" fmla="*/ 7 h 112"/>
                <a:gd name="T26" fmla="*/ 32 w 229"/>
                <a:gd name="T27" fmla="*/ 31 h 112"/>
                <a:gd name="T28" fmla="*/ 17 w 229"/>
                <a:gd name="T29" fmla="*/ 48 h 112"/>
                <a:gd name="T30" fmla="*/ 0 w 229"/>
                <a:gd name="T31" fmla="*/ 72 h 112"/>
                <a:gd name="T32" fmla="*/ 0 w 229"/>
                <a:gd name="T33" fmla="*/ 72 h 112"/>
                <a:gd name="T34" fmla="*/ 25 w 229"/>
                <a:gd name="T35" fmla="*/ 88 h 112"/>
                <a:gd name="T36" fmla="*/ 56 w 229"/>
                <a:gd name="T37" fmla="*/ 105 h 112"/>
                <a:gd name="T38" fmla="*/ 81 w 229"/>
                <a:gd name="T39" fmla="*/ 112 h 112"/>
                <a:gd name="T40" fmla="*/ 81 w 229"/>
                <a:gd name="T41" fmla="*/ 112 h 112"/>
                <a:gd name="T42" fmla="*/ 91 w 229"/>
                <a:gd name="T43" fmla="*/ 88 h 112"/>
                <a:gd name="T44" fmla="*/ 106 w 229"/>
                <a:gd name="T45" fmla="*/ 72 h 112"/>
                <a:gd name="T46" fmla="*/ 123 w 229"/>
                <a:gd name="T47" fmla="*/ 55 h 112"/>
                <a:gd name="T48" fmla="*/ 123 w 229"/>
                <a:gd name="T49" fmla="*/ 55 h 112"/>
                <a:gd name="T50" fmla="*/ 131 w 229"/>
                <a:gd name="T51" fmla="*/ 63 h 112"/>
                <a:gd name="T52" fmla="*/ 131 w 229"/>
                <a:gd name="T53" fmla="*/ 80 h 112"/>
                <a:gd name="T54" fmla="*/ 140 w 229"/>
                <a:gd name="T55" fmla="*/ 88 h 112"/>
                <a:gd name="T56" fmla="*/ 140 w 229"/>
                <a:gd name="T57" fmla="*/ 88 h 112"/>
                <a:gd name="T58" fmla="*/ 164 w 229"/>
                <a:gd name="T59" fmla="*/ 88 h 112"/>
                <a:gd name="T60" fmla="*/ 197 w 229"/>
                <a:gd name="T61" fmla="*/ 80 h 112"/>
                <a:gd name="T62" fmla="*/ 229 w 229"/>
                <a:gd name="T63" fmla="*/ 72 h 112"/>
                <a:gd name="T64" fmla="*/ 229 w 229"/>
                <a:gd name="T65" fmla="*/ 72 h 112"/>
                <a:gd name="T66" fmla="*/ 222 w 229"/>
                <a:gd name="T67" fmla="*/ 48 h 112"/>
                <a:gd name="T68" fmla="*/ 214 w 229"/>
                <a:gd name="T69" fmla="*/ 23 h 112"/>
                <a:gd name="T70" fmla="*/ 214 w 229"/>
                <a:gd name="T71" fmla="*/ 0 h 112"/>
                <a:gd name="T72" fmla="*/ 214 w 229"/>
                <a:gd name="T73" fmla="*/ 0 h 112"/>
                <a:gd name="T74" fmla="*/ 179 w 229"/>
                <a:gd name="T75" fmla="*/ 0 h 112"/>
                <a:gd name="T76" fmla="*/ 154 w 229"/>
                <a:gd name="T77" fmla="*/ 7 h 112"/>
                <a:gd name="T78" fmla="*/ 131 w 229"/>
                <a:gd name="T79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" h="112">
                  <a:moveTo>
                    <a:pt x="131" y="7"/>
                  </a:moveTo>
                  <a:lnTo>
                    <a:pt x="123" y="7"/>
                  </a:lnTo>
                  <a:lnTo>
                    <a:pt x="123" y="7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16" y="23"/>
                  </a:lnTo>
                  <a:lnTo>
                    <a:pt x="123" y="3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91" y="31"/>
                  </a:lnTo>
                  <a:lnTo>
                    <a:pt x="73" y="14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32" y="31"/>
                  </a:lnTo>
                  <a:lnTo>
                    <a:pt x="17" y="4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5" y="88"/>
                  </a:lnTo>
                  <a:lnTo>
                    <a:pt x="56" y="105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91" y="88"/>
                  </a:lnTo>
                  <a:lnTo>
                    <a:pt x="106" y="72"/>
                  </a:lnTo>
                  <a:lnTo>
                    <a:pt x="123" y="55"/>
                  </a:lnTo>
                  <a:lnTo>
                    <a:pt x="123" y="55"/>
                  </a:lnTo>
                  <a:lnTo>
                    <a:pt x="131" y="63"/>
                  </a:lnTo>
                  <a:lnTo>
                    <a:pt x="131" y="80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64" y="88"/>
                  </a:lnTo>
                  <a:lnTo>
                    <a:pt x="197" y="80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2" y="48"/>
                  </a:lnTo>
                  <a:lnTo>
                    <a:pt x="214" y="23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79" y="0"/>
                  </a:lnTo>
                  <a:lnTo>
                    <a:pt x="154" y="7"/>
                  </a:lnTo>
                  <a:lnTo>
                    <a:pt x="131" y="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5" name="Freeform 233"/>
            <p:cNvSpPr>
              <a:spLocks/>
            </p:cNvSpPr>
            <p:nvPr/>
          </p:nvSpPr>
          <p:spPr bwMode="auto">
            <a:xfrm>
              <a:off x="4648" y="2163"/>
              <a:ext cx="49" cy="47"/>
            </a:xfrm>
            <a:custGeom>
              <a:avLst/>
              <a:gdLst>
                <a:gd name="T0" fmla="*/ 0 w 99"/>
                <a:gd name="T1" fmla="*/ 49 h 84"/>
                <a:gd name="T2" fmla="*/ 8 w 99"/>
                <a:gd name="T3" fmla="*/ 66 h 84"/>
                <a:gd name="T4" fmla="*/ 32 w 99"/>
                <a:gd name="T5" fmla="*/ 84 h 84"/>
                <a:gd name="T6" fmla="*/ 56 w 99"/>
                <a:gd name="T7" fmla="*/ 84 h 84"/>
                <a:gd name="T8" fmla="*/ 56 w 99"/>
                <a:gd name="T9" fmla="*/ 84 h 84"/>
                <a:gd name="T10" fmla="*/ 56 w 99"/>
                <a:gd name="T11" fmla="*/ 84 h 84"/>
                <a:gd name="T12" fmla="*/ 99 w 99"/>
                <a:gd name="T13" fmla="*/ 34 h 84"/>
                <a:gd name="T14" fmla="*/ 74 w 99"/>
                <a:gd name="T15" fmla="*/ 24 h 84"/>
                <a:gd name="T16" fmla="*/ 56 w 99"/>
                <a:gd name="T17" fmla="*/ 17 h 84"/>
                <a:gd name="T18" fmla="*/ 32 w 99"/>
                <a:gd name="T19" fmla="*/ 0 h 84"/>
                <a:gd name="T20" fmla="*/ 32 w 99"/>
                <a:gd name="T21" fmla="*/ 0 h 84"/>
                <a:gd name="T22" fmla="*/ 0 w 99"/>
                <a:gd name="T23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4">
                  <a:moveTo>
                    <a:pt x="0" y="49"/>
                  </a:moveTo>
                  <a:lnTo>
                    <a:pt x="8" y="66"/>
                  </a:lnTo>
                  <a:lnTo>
                    <a:pt x="32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99" y="34"/>
                  </a:lnTo>
                  <a:lnTo>
                    <a:pt x="74" y="24"/>
                  </a:lnTo>
                  <a:lnTo>
                    <a:pt x="56" y="1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6" name="Freeform 234"/>
            <p:cNvSpPr>
              <a:spLocks/>
            </p:cNvSpPr>
            <p:nvPr/>
          </p:nvSpPr>
          <p:spPr bwMode="auto">
            <a:xfrm>
              <a:off x="4685" y="2214"/>
              <a:ext cx="49" cy="51"/>
            </a:xfrm>
            <a:custGeom>
              <a:avLst/>
              <a:gdLst>
                <a:gd name="T0" fmla="*/ 0 w 99"/>
                <a:gd name="T1" fmla="*/ 91 h 91"/>
                <a:gd name="T2" fmla="*/ 32 w 99"/>
                <a:gd name="T3" fmla="*/ 81 h 91"/>
                <a:gd name="T4" fmla="*/ 63 w 99"/>
                <a:gd name="T5" fmla="*/ 81 h 91"/>
                <a:gd name="T6" fmla="*/ 99 w 99"/>
                <a:gd name="T7" fmla="*/ 81 h 91"/>
                <a:gd name="T8" fmla="*/ 99 w 99"/>
                <a:gd name="T9" fmla="*/ 81 h 91"/>
                <a:gd name="T10" fmla="*/ 88 w 99"/>
                <a:gd name="T11" fmla="*/ 56 h 91"/>
                <a:gd name="T12" fmla="*/ 73 w 99"/>
                <a:gd name="T13" fmla="*/ 32 h 91"/>
                <a:gd name="T14" fmla="*/ 63 w 99"/>
                <a:gd name="T15" fmla="*/ 0 h 91"/>
                <a:gd name="T16" fmla="*/ 63 w 99"/>
                <a:gd name="T17" fmla="*/ 0 h 91"/>
                <a:gd name="T18" fmla="*/ 32 w 99"/>
                <a:gd name="T19" fmla="*/ 24 h 91"/>
                <a:gd name="T20" fmla="*/ 15 w 99"/>
                <a:gd name="T21" fmla="*/ 49 h 91"/>
                <a:gd name="T22" fmla="*/ 0 w 99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1">
                  <a:moveTo>
                    <a:pt x="0" y="91"/>
                  </a:moveTo>
                  <a:lnTo>
                    <a:pt x="32" y="81"/>
                  </a:lnTo>
                  <a:lnTo>
                    <a:pt x="63" y="81"/>
                  </a:lnTo>
                  <a:lnTo>
                    <a:pt x="99" y="81"/>
                  </a:lnTo>
                  <a:lnTo>
                    <a:pt x="99" y="81"/>
                  </a:lnTo>
                  <a:lnTo>
                    <a:pt x="88" y="56"/>
                  </a:lnTo>
                  <a:lnTo>
                    <a:pt x="73" y="32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32" y="24"/>
                  </a:lnTo>
                  <a:lnTo>
                    <a:pt x="15" y="4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7" name="Freeform 235"/>
            <p:cNvSpPr>
              <a:spLocks/>
            </p:cNvSpPr>
            <p:nvPr/>
          </p:nvSpPr>
          <p:spPr bwMode="auto">
            <a:xfrm>
              <a:off x="4692" y="2223"/>
              <a:ext cx="37" cy="37"/>
            </a:xfrm>
            <a:custGeom>
              <a:avLst/>
              <a:gdLst>
                <a:gd name="T0" fmla="*/ 0 w 73"/>
                <a:gd name="T1" fmla="*/ 64 h 64"/>
                <a:gd name="T2" fmla="*/ 73 w 73"/>
                <a:gd name="T3" fmla="*/ 56 h 64"/>
                <a:gd name="T4" fmla="*/ 41 w 73"/>
                <a:gd name="T5" fmla="*/ 0 h 64"/>
                <a:gd name="T6" fmla="*/ 17 w 73"/>
                <a:gd name="T7" fmla="*/ 15 h 64"/>
                <a:gd name="T8" fmla="*/ 10 w 73"/>
                <a:gd name="T9" fmla="*/ 39 h 64"/>
                <a:gd name="T10" fmla="*/ 0 w 73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4">
                  <a:moveTo>
                    <a:pt x="0" y="64"/>
                  </a:moveTo>
                  <a:lnTo>
                    <a:pt x="73" y="56"/>
                  </a:lnTo>
                  <a:lnTo>
                    <a:pt x="41" y="0"/>
                  </a:lnTo>
                  <a:lnTo>
                    <a:pt x="17" y="15"/>
                  </a:lnTo>
                  <a:lnTo>
                    <a:pt x="10" y="3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8" name="Freeform 236"/>
            <p:cNvSpPr>
              <a:spLocks/>
            </p:cNvSpPr>
            <p:nvPr/>
          </p:nvSpPr>
          <p:spPr bwMode="auto">
            <a:xfrm>
              <a:off x="4769" y="2286"/>
              <a:ext cx="60" cy="55"/>
            </a:xfrm>
            <a:custGeom>
              <a:avLst/>
              <a:gdLst>
                <a:gd name="T0" fmla="*/ 24 w 122"/>
                <a:gd name="T1" fmla="*/ 25 h 99"/>
                <a:gd name="T2" fmla="*/ 55 w 122"/>
                <a:gd name="T3" fmla="*/ 15 h 99"/>
                <a:gd name="T4" fmla="*/ 81 w 122"/>
                <a:gd name="T5" fmla="*/ 0 h 99"/>
                <a:gd name="T6" fmla="*/ 105 w 122"/>
                <a:gd name="T7" fmla="*/ 32 h 99"/>
                <a:gd name="T8" fmla="*/ 105 w 122"/>
                <a:gd name="T9" fmla="*/ 32 h 99"/>
                <a:gd name="T10" fmla="*/ 115 w 122"/>
                <a:gd name="T11" fmla="*/ 40 h 99"/>
                <a:gd name="T12" fmla="*/ 115 w 122"/>
                <a:gd name="T13" fmla="*/ 58 h 99"/>
                <a:gd name="T14" fmla="*/ 122 w 122"/>
                <a:gd name="T15" fmla="*/ 75 h 99"/>
                <a:gd name="T16" fmla="*/ 122 w 122"/>
                <a:gd name="T17" fmla="*/ 75 h 99"/>
                <a:gd name="T18" fmla="*/ 90 w 122"/>
                <a:gd name="T19" fmla="*/ 82 h 99"/>
                <a:gd name="T20" fmla="*/ 55 w 122"/>
                <a:gd name="T21" fmla="*/ 89 h 99"/>
                <a:gd name="T22" fmla="*/ 24 w 122"/>
                <a:gd name="T23" fmla="*/ 99 h 99"/>
                <a:gd name="T24" fmla="*/ 24 w 122"/>
                <a:gd name="T25" fmla="*/ 99 h 99"/>
                <a:gd name="T26" fmla="*/ 16 w 122"/>
                <a:gd name="T27" fmla="*/ 75 h 99"/>
                <a:gd name="T28" fmla="*/ 7 w 122"/>
                <a:gd name="T29" fmla="*/ 58 h 99"/>
                <a:gd name="T30" fmla="*/ 0 w 122"/>
                <a:gd name="T31" fmla="*/ 32 h 99"/>
                <a:gd name="T32" fmla="*/ 0 w 122"/>
                <a:gd name="T33" fmla="*/ 32 h 99"/>
                <a:gd name="T34" fmla="*/ 24 w 122"/>
                <a:gd name="T35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99">
                  <a:moveTo>
                    <a:pt x="24" y="25"/>
                  </a:moveTo>
                  <a:lnTo>
                    <a:pt x="55" y="15"/>
                  </a:lnTo>
                  <a:lnTo>
                    <a:pt x="81" y="0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15" y="40"/>
                  </a:lnTo>
                  <a:lnTo>
                    <a:pt x="115" y="58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90" y="82"/>
                  </a:lnTo>
                  <a:lnTo>
                    <a:pt x="55" y="8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6" y="75"/>
                  </a:lnTo>
                  <a:lnTo>
                    <a:pt x="7" y="5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49" name="Freeform 237"/>
            <p:cNvSpPr>
              <a:spLocks/>
            </p:cNvSpPr>
            <p:nvPr/>
          </p:nvSpPr>
          <p:spPr bwMode="auto">
            <a:xfrm>
              <a:off x="4741" y="2048"/>
              <a:ext cx="66" cy="60"/>
            </a:xfrm>
            <a:custGeom>
              <a:avLst/>
              <a:gdLst>
                <a:gd name="T0" fmla="*/ 9 w 132"/>
                <a:gd name="T1" fmla="*/ 32 h 106"/>
                <a:gd name="T2" fmla="*/ 0 w 132"/>
                <a:gd name="T3" fmla="*/ 32 h 106"/>
                <a:gd name="T4" fmla="*/ 9 w 132"/>
                <a:gd name="T5" fmla="*/ 56 h 106"/>
                <a:gd name="T6" fmla="*/ 24 w 132"/>
                <a:gd name="T7" fmla="*/ 81 h 106"/>
                <a:gd name="T8" fmla="*/ 33 w 132"/>
                <a:gd name="T9" fmla="*/ 106 h 106"/>
                <a:gd name="T10" fmla="*/ 33 w 132"/>
                <a:gd name="T11" fmla="*/ 106 h 106"/>
                <a:gd name="T12" fmla="*/ 65 w 132"/>
                <a:gd name="T13" fmla="*/ 98 h 106"/>
                <a:gd name="T14" fmla="*/ 98 w 132"/>
                <a:gd name="T15" fmla="*/ 91 h 106"/>
                <a:gd name="T16" fmla="*/ 132 w 132"/>
                <a:gd name="T17" fmla="*/ 91 h 106"/>
                <a:gd name="T18" fmla="*/ 132 w 132"/>
                <a:gd name="T19" fmla="*/ 91 h 106"/>
                <a:gd name="T20" fmla="*/ 132 w 132"/>
                <a:gd name="T21" fmla="*/ 56 h 106"/>
                <a:gd name="T22" fmla="*/ 115 w 132"/>
                <a:gd name="T23" fmla="*/ 24 h 106"/>
                <a:gd name="T24" fmla="*/ 98 w 132"/>
                <a:gd name="T25" fmla="*/ 0 h 106"/>
                <a:gd name="T26" fmla="*/ 98 w 132"/>
                <a:gd name="T27" fmla="*/ 0 h 106"/>
                <a:gd name="T28" fmla="*/ 89 w 132"/>
                <a:gd name="T29" fmla="*/ 0 h 106"/>
                <a:gd name="T30" fmla="*/ 83 w 132"/>
                <a:gd name="T31" fmla="*/ 0 h 106"/>
                <a:gd name="T32" fmla="*/ 72 w 132"/>
                <a:gd name="T33" fmla="*/ 7 h 106"/>
                <a:gd name="T34" fmla="*/ 72 w 132"/>
                <a:gd name="T35" fmla="*/ 7 h 106"/>
                <a:gd name="T36" fmla="*/ 65 w 132"/>
                <a:gd name="T37" fmla="*/ 17 h 106"/>
                <a:gd name="T38" fmla="*/ 48 w 132"/>
                <a:gd name="T39" fmla="*/ 24 h 106"/>
                <a:gd name="T40" fmla="*/ 33 w 132"/>
                <a:gd name="T41" fmla="*/ 24 h 106"/>
                <a:gd name="T42" fmla="*/ 33 w 132"/>
                <a:gd name="T43" fmla="*/ 24 h 106"/>
                <a:gd name="T44" fmla="*/ 9 w 132"/>
                <a:gd name="T45" fmla="*/ 3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106">
                  <a:moveTo>
                    <a:pt x="9" y="32"/>
                  </a:moveTo>
                  <a:lnTo>
                    <a:pt x="0" y="32"/>
                  </a:lnTo>
                  <a:lnTo>
                    <a:pt x="9" y="56"/>
                  </a:lnTo>
                  <a:lnTo>
                    <a:pt x="24" y="81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65" y="98"/>
                  </a:lnTo>
                  <a:lnTo>
                    <a:pt x="98" y="91"/>
                  </a:lnTo>
                  <a:lnTo>
                    <a:pt x="132" y="91"/>
                  </a:lnTo>
                  <a:lnTo>
                    <a:pt x="132" y="91"/>
                  </a:lnTo>
                  <a:lnTo>
                    <a:pt x="132" y="56"/>
                  </a:lnTo>
                  <a:lnTo>
                    <a:pt x="115" y="24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65" y="17"/>
                  </a:lnTo>
                  <a:lnTo>
                    <a:pt x="48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0" name="Freeform 238"/>
            <p:cNvSpPr>
              <a:spLocks/>
            </p:cNvSpPr>
            <p:nvPr/>
          </p:nvSpPr>
          <p:spPr bwMode="auto">
            <a:xfrm>
              <a:off x="4748" y="2354"/>
              <a:ext cx="48" cy="70"/>
            </a:xfrm>
            <a:custGeom>
              <a:avLst/>
              <a:gdLst>
                <a:gd name="T0" fmla="*/ 0 w 98"/>
                <a:gd name="T1" fmla="*/ 50 h 124"/>
                <a:gd name="T2" fmla="*/ 0 w 98"/>
                <a:gd name="T3" fmla="*/ 57 h 124"/>
                <a:gd name="T4" fmla="*/ 18 w 98"/>
                <a:gd name="T5" fmla="*/ 57 h 124"/>
                <a:gd name="T6" fmla="*/ 26 w 98"/>
                <a:gd name="T7" fmla="*/ 65 h 124"/>
                <a:gd name="T8" fmla="*/ 26 w 98"/>
                <a:gd name="T9" fmla="*/ 65 h 124"/>
                <a:gd name="T10" fmla="*/ 43 w 98"/>
                <a:gd name="T11" fmla="*/ 82 h 124"/>
                <a:gd name="T12" fmla="*/ 67 w 98"/>
                <a:gd name="T13" fmla="*/ 106 h 124"/>
                <a:gd name="T14" fmla="*/ 84 w 98"/>
                <a:gd name="T15" fmla="*/ 124 h 124"/>
                <a:gd name="T16" fmla="*/ 84 w 98"/>
                <a:gd name="T17" fmla="*/ 124 h 124"/>
                <a:gd name="T18" fmla="*/ 91 w 98"/>
                <a:gd name="T19" fmla="*/ 114 h 124"/>
                <a:gd name="T20" fmla="*/ 91 w 98"/>
                <a:gd name="T21" fmla="*/ 74 h 124"/>
                <a:gd name="T22" fmla="*/ 91 w 98"/>
                <a:gd name="T23" fmla="*/ 40 h 124"/>
                <a:gd name="T24" fmla="*/ 98 w 98"/>
                <a:gd name="T25" fmla="*/ 0 h 124"/>
                <a:gd name="T26" fmla="*/ 98 w 98"/>
                <a:gd name="T27" fmla="*/ 0 h 124"/>
                <a:gd name="T28" fmla="*/ 91 w 98"/>
                <a:gd name="T29" fmla="*/ 0 h 124"/>
                <a:gd name="T30" fmla="*/ 67 w 98"/>
                <a:gd name="T31" fmla="*/ 15 h 124"/>
                <a:gd name="T32" fmla="*/ 35 w 98"/>
                <a:gd name="T33" fmla="*/ 40 h 124"/>
                <a:gd name="T34" fmla="*/ 0 w 98"/>
                <a:gd name="T35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124">
                  <a:moveTo>
                    <a:pt x="0" y="50"/>
                  </a:moveTo>
                  <a:lnTo>
                    <a:pt x="0" y="57"/>
                  </a:lnTo>
                  <a:lnTo>
                    <a:pt x="18" y="57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82"/>
                  </a:lnTo>
                  <a:lnTo>
                    <a:pt x="67" y="106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91" y="114"/>
                  </a:lnTo>
                  <a:lnTo>
                    <a:pt x="91" y="74"/>
                  </a:lnTo>
                  <a:lnTo>
                    <a:pt x="91" y="4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67" y="15"/>
                  </a:lnTo>
                  <a:lnTo>
                    <a:pt x="35" y="4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1" name="Freeform 239"/>
            <p:cNvSpPr>
              <a:spLocks/>
            </p:cNvSpPr>
            <p:nvPr/>
          </p:nvSpPr>
          <p:spPr bwMode="auto">
            <a:xfrm>
              <a:off x="4785" y="1962"/>
              <a:ext cx="48" cy="55"/>
            </a:xfrm>
            <a:custGeom>
              <a:avLst/>
              <a:gdLst>
                <a:gd name="T0" fmla="*/ 0 w 98"/>
                <a:gd name="T1" fmla="*/ 32 h 98"/>
                <a:gd name="T2" fmla="*/ 0 w 98"/>
                <a:gd name="T3" fmla="*/ 41 h 98"/>
                <a:gd name="T4" fmla="*/ 0 w 98"/>
                <a:gd name="T5" fmla="*/ 56 h 98"/>
                <a:gd name="T6" fmla="*/ 0 w 98"/>
                <a:gd name="T7" fmla="*/ 73 h 98"/>
                <a:gd name="T8" fmla="*/ 0 w 98"/>
                <a:gd name="T9" fmla="*/ 73 h 98"/>
                <a:gd name="T10" fmla="*/ 18 w 98"/>
                <a:gd name="T11" fmla="*/ 91 h 98"/>
                <a:gd name="T12" fmla="*/ 24 w 98"/>
                <a:gd name="T13" fmla="*/ 98 h 98"/>
                <a:gd name="T14" fmla="*/ 42 w 98"/>
                <a:gd name="T15" fmla="*/ 98 h 98"/>
                <a:gd name="T16" fmla="*/ 42 w 98"/>
                <a:gd name="T17" fmla="*/ 98 h 98"/>
                <a:gd name="T18" fmla="*/ 59 w 98"/>
                <a:gd name="T19" fmla="*/ 98 h 98"/>
                <a:gd name="T20" fmla="*/ 74 w 98"/>
                <a:gd name="T21" fmla="*/ 91 h 98"/>
                <a:gd name="T22" fmla="*/ 91 w 98"/>
                <a:gd name="T23" fmla="*/ 73 h 98"/>
                <a:gd name="T24" fmla="*/ 91 w 98"/>
                <a:gd name="T25" fmla="*/ 73 h 98"/>
                <a:gd name="T26" fmla="*/ 91 w 98"/>
                <a:gd name="T27" fmla="*/ 66 h 98"/>
                <a:gd name="T28" fmla="*/ 98 w 98"/>
                <a:gd name="T29" fmla="*/ 41 h 98"/>
                <a:gd name="T30" fmla="*/ 91 w 98"/>
                <a:gd name="T31" fmla="*/ 24 h 98"/>
                <a:gd name="T32" fmla="*/ 91 w 98"/>
                <a:gd name="T33" fmla="*/ 24 h 98"/>
                <a:gd name="T34" fmla="*/ 83 w 98"/>
                <a:gd name="T35" fmla="*/ 17 h 98"/>
                <a:gd name="T36" fmla="*/ 66 w 98"/>
                <a:gd name="T37" fmla="*/ 7 h 98"/>
                <a:gd name="T38" fmla="*/ 50 w 98"/>
                <a:gd name="T39" fmla="*/ 0 h 98"/>
                <a:gd name="T40" fmla="*/ 50 w 98"/>
                <a:gd name="T41" fmla="*/ 0 h 98"/>
                <a:gd name="T42" fmla="*/ 35 w 98"/>
                <a:gd name="T43" fmla="*/ 7 h 98"/>
                <a:gd name="T44" fmla="*/ 18 w 98"/>
                <a:gd name="T45" fmla="*/ 17 h 98"/>
                <a:gd name="T46" fmla="*/ 0 w 98"/>
                <a:gd name="T47" fmla="*/ 3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0" y="32"/>
                  </a:moveTo>
                  <a:lnTo>
                    <a:pt x="0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8" y="91"/>
                  </a:lnTo>
                  <a:lnTo>
                    <a:pt x="24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9" y="98"/>
                  </a:lnTo>
                  <a:lnTo>
                    <a:pt x="74" y="9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66"/>
                  </a:lnTo>
                  <a:lnTo>
                    <a:pt x="98" y="41"/>
                  </a:lnTo>
                  <a:lnTo>
                    <a:pt x="91" y="24"/>
                  </a:lnTo>
                  <a:lnTo>
                    <a:pt x="91" y="24"/>
                  </a:lnTo>
                  <a:lnTo>
                    <a:pt x="83" y="17"/>
                  </a:lnTo>
                  <a:lnTo>
                    <a:pt x="66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5" y="7"/>
                  </a:lnTo>
                  <a:lnTo>
                    <a:pt x="18" y="17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2" name="Freeform 240"/>
            <p:cNvSpPr>
              <a:spLocks/>
            </p:cNvSpPr>
            <p:nvPr/>
          </p:nvSpPr>
          <p:spPr bwMode="auto">
            <a:xfrm>
              <a:off x="4286" y="2286"/>
              <a:ext cx="48" cy="55"/>
            </a:xfrm>
            <a:custGeom>
              <a:avLst/>
              <a:gdLst>
                <a:gd name="T0" fmla="*/ 10 w 98"/>
                <a:gd name="T1" fmla="*/ 15 h 98"/>
                <a:gd name="T2" fmla="*/ 0 w 98"/>
                <a:gd name="T3" fmla="*/ 32 h 98"/>
                <a:gd name="T4" fmla="*/ 0 w 98"/>
                <a:gd name="T5" fmla="*/ 49 h 98"/>
                <a:gd name="T6" fmla="*/ 0 w 98"/>
                <a:gd name="T7" fmla="*/ 73 h 98"/>
                <a:gd name="T8" fmla="*/ 0 w 98"/>
                <a:gd name="T9" fmla="*/ 73 h 98"/>
                <a:gd name="T10" fmla="*/ 10 w 98"/>
                <a:gd name="T11" fmla="*/ 81 h 98"/>
                <a:gd name="T12" fmla="*/ 25 w 98"/>
                <a:gd name="T13" fmla="*/ 98 h 98"/>
                <a:gd name="T14" fmla="*/ 42 w 98"/>
                <a:gd name="T15" fmla="*/ 98 h 98"/>
                <a:gd name="T16" fmla="*/ 42 w 98"/>
                <a:gd name="T17" fmla="*/ 98 h 98"/>
                <a:gd name="T18" fmla="*/ 59 w 98"/>
                <a:gd name="T19" fmla="*/ 98 h 98"/>
                <a:gd name="T20" fmla="*/ 66 w 98"/>
                <a:gd name="T21" fmla="*/ 98 h 98"/>
                <a:gd name="T22" fmla="*/ 83 w 98"/>
                <a:gd name="T23" fmla="*/ 89 h 98"/>
                <a:gd name="T24" fmla="*/ 83 w 98"/>
                <a:gd name="T25" fmla="*/ 89 h 98"/>
                <a:gd name="T26" fmla="*/ 90 w 98"/>
                <a:gd name="T27" fmla="*/ 73 h 98"/>
                <a:gd name="T28" fmla="*/ 98 w 98"/>
                <a:gd name="T29" fmla="*/ 57 h 98"/>
                <a:gd name="T30" fmla="*/ 98 w 98"/>
                <a:gd name="T31" fmla="*/ 32 h 98"/>
                <a:gd name="T32" fmla="*/ 98 w 98"/>
                <a:gd name="T33" fmla="*/ 32 h 98"/>
                <a:gd name="T34" fmla="*/ 90 w 98"/>
                <a:gd name="T35" fmla="*/ 25 h 98"/>
                <a:gd name="T36" fmla="*/ 73 w 98"/>
                <a:gd name="T37" fmla="*/ 7 h 98"/>
                <a:gd name="T38" fmla="*/ 59 w 98"/>
                <a:gd name="T39" fmla="*/ 0 h 98"/>
                <a:gd name="T40" fmla="*/ 59 w 98"/>
                <a:gd name="T41" fmla="*/ 0 h 98"/>
                <a:gd name="T42" fmla="*/ 42 w 98"/>
                <a:gd name="T43" fmla="*/ 7 h 98"/>
                <a:gd name="T44" fmla="*/ 25 w 98"/>
                <a:gd name="T45" fmla="*/ 7 h 98"/>
                <a:gd name="T46" fmla="*/ 10 w 98"/>
                <a:gd name="T47" fmla="*/ 1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10" y="15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0" y="81"/>
                  </a:lnTo>
                  <a:lnTo>
                    <a:pt x="25" y="98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59" y="98"/>
                  </a:lnTo>
                  <a:lnTo>
                    <a:pt x="66" y="98"/>
                  </a:lnTo>
                  <a:lnTo>
                    <a:pt x="83" y="89"/>
                  </a:lnTo>
                  <a:lnTo>
                    <a:pt x="83" y="89"/>
                  </a:lnTo>
                  <a:lnTo>
                    <a:pt x="90" y="73"/>
                  </a:lnTo>
                  <a:lnTo>
                    <a:pt x="98" y="5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0" y="25"/>
                  </a:lnTo>
                  <a:lnTo>
                    <a:pt x="73" y="7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7"/>
                  </a:lnTo>
                  <a:lnTo>
                    <a:pt x="25" y="7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3" name="Freeform 241"/>
            <p:cNvSpPr>
              <a:spLocks/>
            </p:cNvSpPr>
            <p:nvPr/>
          </p:nvSpPr>
          <p:spPr bwMode="auto">
            <a:xfrm>
              <a:off x="4290" y="2294"/>
              <a:ext cx="40" cy="42"/>
            </a:xfrm>
            <a:custGeom>
              <a:avLst/>
              <a:gdLst>
                <a:gd name="T0" fmla="*/ 0 w 80"/>
                <a:gd name="T1" fmla="*/ 25 h 74"/>
                <a:gd name="T2" fmla="*/ 0 w 80"/>
                <a:gd name="T3" fmla="*/ 42 h 74"/>
                <a:gd name="T4" fmla="*/ 8 w 80"/>
                <a:gd name="T5" fmla="*/ 58 h 74"/>
                <a:gd name="T6" fmla="*/ 25 w 80"/>
                <a:gd name="T7" fmla="*/ 74 h 74"/>
                <a:gd name="T8" fmla="*/ 25 w 80"/>
                <a:gd name="T9" fmla="*/ 74 h 74"/>
                <a:gd name="T10" fmla="*/ 40 w 80"/>
                <a:gd name="T11" fmla="*/ 74 h 74"/>
                <a:gd name="T12" fmla="*/ 56 w 80"/>
                <a:gd name="T13" fmla="*/ 74 h 74"/>
                <a:gd name="T14" fmla="*/ 63 w 80"/>
                <a:gd name="T15" fmla="*/ 66 h 74"/>
                <a:gd name="T16" fmla="*/ 63 w 80"/>
                <a:gd name="T17" fmla="*/ 66 h 74"/>
                <a:gd name="T18" fmla="*/ 73 w 80"/>
                <a:gd name="T19" fmla="*/ 49 h 74"/>
                <a:gd name="T20" fmla="*/ 80 w 80"/>
                <a:gd name="T21" fmla="*/ 34 h 74"/>
                <a:gd name="T22" fmla="*/ 73 w 80"/>
                <a:gd name="T23" fmla="*/ 17 h 74"/>
                <a:gd name="T24" fmla="*/ 73 w 80"/>
                <a:gd name="T25" fmla="*/ 17 h 74"/>
                <a:gd name="T26" fmla="*/ 63 w 80"/>
                <a:gd name="T27" fmla="*/ 10 h 74"/>
                <a:gd name="T28" fmla="*/ 56 w 80"/>
                <a:gd name="T29" fmla="*/ 0 h 74"/>
                <a:gd name="T30" fmla="*/ 40 w 80"/>
                <a:gd name="T31" fmla="*/ 0 h 74"/>
                <a:gd name="T32" fmla="*/ 40 w 80"/>
                <a:gd name="T33" fmla="*/ 0 h 74"/>
                <a:gd name="T34" fmla="*/ 25 w 80"/>
                <a:gd name="T35" fmla="*/ 0 h 74"/>
                <a:gd name="T36" fmla="*/ 8 w 80"/>
                <a:gd name="T37" fmla="*/ 10 h 74"/>
                <a:gd name="T38" fmla="*/ 0 w 80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4">
                  <a:moveTo>
                    <a:pt x="0" y="25"/>
                  </a:moveTo>
                  <a:lnTo>
                    <a:pt x="0" y="42"/>
                  </a:lnTo>
                  <a:lnTo>
                    <a:pt x="8" y="58"/>
                  </a:lnTo>
                  <a:lnTo>
                    <a:pt x="25" y="74"/>
                  </a:lnTo>
                  <a:lnTo>
                    <a:pt x="25" y="74"/>
                  </a:lnTo>
                  <a:lnTo>
                    <a:pt x="40" y="74"/>
                  </a:lnTo>
                  <a:lnTo>
                    <a:pt x="56" y="7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73" y="49"/>
                  </a:lnTo>
                  <a:lnTo>
                    <a:pt x="80" y="34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3" y="10"/>
                  </a:lnTo>
                  <a:lnTo>
                    <a:pt x="5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8" y="1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4" name="Freeform 242"/>
            <p:cNvSpPr>
              <a:spLocks/>
            </p:cNvSpPr>
            <p:nvPr/>
          </p:nvSpPr>
          <p:spPr bwMode="auto">
            <a:xfrm>
              <a:off x="4785" y="2022"/>
              <a:ext cx="45" cy="55"/>
            </a:xfrm>
            <a:custGeom>
              <a:avLst/>
              <a:gdLst>
                <a:gd name="T0" fmla="*/ 24 w 91"/>
                <a:gd name="T1" fmla="*/ 9 h 98"/>
                <a:gd name="T2" fmla="*/ 18 w 91"/>
                <a:gd name="T3" fmla="*/ 9 h 98"/>
                <a:gd name="T4" fmla="*/ 10 w 91"/>
                <a:gd name="T5" fmla="*/ 9 h 98"/>
                <a:gd name="T6" fmla="*/ 0 w 91"/>
                <a:gd name="T7" fmla="*/ 9 h 98"/>
                <a:gd name="T8" fmla="*/ 0 w 91"/>
                <a:gd name="T9" fmla="*/ 9 h 98"/>
                <a:gd name="T10" fmla="*/ 24 w 91"/>
                <a:gd name="T11" fmla="*/ 41 h 98"/>
                <a:gd name="T12" fmla="*/ 42 w 91"/>
                <a:gd name="T13" fmla="*/ 66 h 98"/>
                <a:gd name="T14" fmla="*/ 50 w 91"/>
                <a:gd name="T15" fmla="*/ 98 h 98"/>
                <a:gd name="T16" fmla="*/ 50 w 91"/>
                <a:gd name="T17" fmla="*/ 98 h 98"/>
                <a:gd name="T18" fmla="*/ 59 w 91"/>
                <a:gd name="T19" fmla="*/ 98 h 98"/>
                <a:gd name="T20" fmla="*/ 74 w 91"/>
                <a:gd name="T21" fmla="*/ 66 h 98"/>
                <a:gd name="T22" fmla="*/ 91 w 91"/>
                <a:gd name="T23" fmla="*/ 33 h 98"/>
                <a:gd name="T24" fmla="*/ 91 w 91"/>
                <a:gd name="T25" fmla="*/ 0 h 98"/>
                <a:gd name="T26" fmla="*/ 91 w 91"/>
                <a:gd name="T27" fmla="*/ 0 h 98"/>
                <a:gd name="T28" fmla="*/ 66 w 91"/>
                <a:gd name="T29" fmla="*/ 0 h 98"/>
                <a:gd name="T30" fmla="*/ 50 w 91"/>
                <a:gd name="T31" fmla="*/ 9 h 98"/>
                <a:gd name="T32" fmla="*/ 24 w 91"/>
                <a:gd name="T33" fmla="*/ 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8">
                  <a:moveTo>
                    <a:pt x="24" y="9"/>
                  </a:moveTo>
                  <a:lnTo>
                    <a:pt x="18" y="9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4" y="41"/>
                  </a:lnTo>
                  <a:lnTo>
                    <a:pt x="42" y="66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9" y="98"/>
                  </a:lnTo>
                  <a:lnTo>
                    <a:pt x="74" y="66"/>
                  </a:lnTo>
                  <a:lnTo>
                    <a:pt x="91" y="3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6" y="0"/>
                  </a:lnTo>
                  <a:lnTo>
                    <a:pt x="50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5" name="Freeform 243"/>
            <p:cNvSpPr>
              <a:spLocks/>
            </p:cNvSpPr>
            <p:nvPr/>
          </p:nvSpPr>
          <p:spPr bwMode="auto">
            <a:xfrm>
              <a:off x="4797" y="2027"/>
              <a:ext cx="29" cy="42"/>
            </a:xfrm>
            <a:custGeom>
              <a:avLst/>
              <a:gdLst>
                <a:gd name="T0" fmla="*/ 0 w 59"/>
                <a:gd name="T1" fmla="*/ 8 h 75"/>
                <a:gd name="T2" fmla="*/ 11 w 59"/>
                <a:gd name="T3" fmla="*/ 32 h 75"/>
                <a:gd name="T4" fmla="*/ 26 w 59"/>
                <a:gd name="T5" fmla="*/ 49 h 75"/>
                <a:gd name="T6" fmla="*/ 35 w 59"/>
                <a:gd name="T7" fmla="*/ 75 h 75"/>
                <a:gd name="T8" fmla="*/ 35 w 59"/>
                <a:gd name="T9" fmla="*/ 75 h 75"/>
                <a:gd name="T10" fmla="*/ 35 w 59"/>
                <a:gd name="T11" fmla="*/ 75 h 75"/>
                <a:gd name="T12" fmla="*/ 50 w 59"/>
                <a:gd name="T13" fmla="*/ 49 h 75"/>
                <a:gd name="T14" fmla="*/ 59 w 59"/>
                <a:gd name="T15" fmla="*/ 24 h 75"/>
                <a:gd name="T16" fmla="*/ 59 w 59"/>
                <a:gd name="T17" fmla="*/ 0 h 75"/>
                <a:gd name="T18" fmla="*/ 59 w 59"/>
                <a:gd name="T19" fmla="*/ 0 h 75"/>
                <a:gd name="T20" fmla="*/ 35 w 59"/>
                <a:gd name="T21" fmla="*/ 0 h 75"/>
                <a:gd name="T22" fmla="*/ 18 w 59"/>
                <a:gd name="T23" fmla="*/ 8 h 75"/>
                <a:gd name="T24" fmla="*/ 0 w 59"/>
                <a:gd name="T25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5">
                  <a:moveTo>
                    <a:pt x="0" y="8"/>
                  </a:moveTo>
                  <a:lnTo>
                    <a:pt x="11" y="32"/>
                  </a:lnTo>
                  <a:lnTo>
                    <a:pt x="26" y="49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50" y="49"/>
                  </a:lnTo>
                  <a:lnTo>
                    <a:pt x="59" y="24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5" y="0"/>
                  </a:lnTo>
                  <a:lnTo>
                    <a:pt x="1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6" name="Freeform 244"/>
            <p:cNvSpPr>
              <a:spLocks/>
            </p:cNvSpPr>
            <p:nvPr/>
          </p:nvSpPr>
          <p:spPr bwMode="auto">
            <a:xfrm>
              <a:off x="4875" y="2090"/>
              <a:ext cx="39" cy="52"/>
            </a:xfrm>
            <a:custGeom>
              <a:avLst/>
              <a:gdLst>
                <a:gd name="T0" fmla="*/ 0 w 81"/>
                <a:gd name="T1" fmla="*/ 25 h 91"/>
                <a:gd name="T2" fmla="*/ 7 w 81"/>
                <a:gd name="T3" fmla="*/ 42 h 91"/>
                <a:gd name="T4" fmla="*/ 25 w 81"/>
                <a:gd name="T5" fmla="*/ 67 h 91"/>
                <a:gd name="T6" fmla="*/ 33 w 81"/>
                <a:gd name="T7" fmla="*/ 91 h 91"/>
                <a:gd name="T8" fmla="*/ 33 w 81"/>
                <a:gd name="T9" fmla="*/ 91 h 91"/>
                <a:gd name="T10" fmla="*/ 40 w 81"/>
                <a:gd name="T11" fmla="*/ 91 h 91"/>
                <a:gd name="T12" fmla="*/ 57 w 81"/>
                <a:gd name="T13" fmla="*/ 60 h 91"/>
                <a:gd name="T14" fmla="*/ 65 w 81"/>
                <a:gd name="T15" fmla="*/ 34 h 91"/>
                <a:gd name="T16" fmla="*/ 81 w 81"/>
                <a:gd name="T17" fmla="*/ 0 h 91"/>
                <a:gd name="T18" fmla="*/ 81 w 81"/>
                <a:gd name="T19" fmla="*/ 0 h 91"/>
                <a:gd name="T20" fmla="*/ 0 w 81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91">
                  <a:moveTo>
                    <a:pt x="0" y="25"/>
                  </a:moveTo>
                  <a:lnTo>
                    <a:pt x="7" y="42"/>
                  </a:lnTo>
                  <a:lnTo>
                    <a:pt x="25" y="67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40" y="91"/>
                  </a:lnTo>
                  <a:lnTo>
                    <a:pt x="57" y="60"/>
                  </a:lnTo>
                  <a:lnTo>
                    <a:pt x="65" y="34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7" name="Freeform 245"/>
            <p:cNvSpPr>
              <a:spLocks/>
            </p:cNvSpPr>
            <p:nvPr/>
          </p:nvSpPr>
          <p:spPr bwMode="auto">
            <a:xfrm>
              <a:off x="4883" y="2097"/>
              <a:ext cx="23" cy="37"/>
            </a:xfrm>
            <a:custGeom>
              <a:avLst/>
              <a:gdLst>
                <a:gd name="T0" fmla="*/ 25 w 50"/>
                <a:gd name="T1" fmla="*/ 67 h 67"/>
                <a:gd name="T2" fmla="*/ 35 w 50"/>
                <a:gd name="T3" fmla="*/ 40 h 67"/>
                <a:gd name="T4" fmla="*/ 42 w 50"/>
                <a:gd name="T5" fmla="*/ 24 h 67"/>
                <a:gd name="T6" fmla="*/ 50 w 50"/>
                <a:gd name="T7" fmla="*/ 0 h 67"/>
                <a:gd name="T8" fmla="*/ 50 w 50"/>
                <a:gd name="T9" fmla="*/ 0 h 67"/>
                <a:gd name="T10" fmla="*/ 0 w 50"/>
                <a:gd name="T11" fmla="*/ 15 h 67"/>
                <a:gd name="T12" fmla="*/ 25 w 50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7">
                  <a:moveTo>
                    <a:pt x="25" y="67"/>
                  </a:moveTo>
                  <a:lnTo>
                    <a:pt x="35" y="40"/>
                  </a:lnTo>
                  <a:lnTo>
                    <a:pt x="42" y="24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0" y="15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8" name="Freeform 246"/>
            <p:cNvSpPr>
              <a:spLocks/>
            </p:cNvSpPr>
            <p:nvPr/>
          </p:nvSpPr>
          <p:spPr bwMode="auto">
            <a:xfrm>
              <a:off x="4744" y="2097"/>
              <a:ext cx="58" cy="68"/>
            </a:xfrm>
            <a:custGeom>
              <a:avLst/>
              <a:gdLst>
                <a:gd name="T0" fmla="*/ 33 w 117"/>
                <a:gd name="T1" fmla="*/ 15 h 123"/>
                <a:gd name="T2" fmla="*/ 0 w 117"/>
                <a:gd name="T3" fmla="*/ 67 h 123"/>
                <a:gd name="T4" fmla="*/ 26 w 117"/>
                <a:gd name="T5" fmla="*/ 81 h 123"/>
                <a:gd name="T6" fmla="*/ 43 w 117"/>
                <a:gd name="T7" fmla="*/ 106 h 123"/>
                <a:gd name="T8" fmla="*/ 58 w 117"/>
                <a:gd name="T9" fmla="*/ 123 h 123"/>
                <a:gd name="T10" fmla="*/ 58 w 117"/>
                <a:gd name="T11" fmla="*/ 123 h 123"/>
                <a:gd name="T12" fmla="*/ 82 w 117"/>
                <a:gd name="T13" fmla="*/ 115 h 123"/>
                <a:gd name="T14" fmla="*/ 100 w 117"/>
                <a:gd name="T15" fmla="*/ 98 h 123"/>
                <a:gd name="T16" fmla="*/ 117 w 117"/>
                <a:gd name="T17" fmla="*/ 74 h 123"/>
                <a:gd name="T18" fmla="*/ 117 w 117"/>
                <a:gd name="T19" fmla="*/ 74 h 123"/>
                <a:gd name="T20" fmla="*/ 100 w 117"/>
                <a:gd name="T21" fmla="*/ 50 h 123"/>
                <a:gd name="T22" fmla="*/ 67 w 117"/>
                <a:gd name="T23" fmla="*/ 24 h 123"/>
                <a:gd name="T24" fmla="*/ 43 w 117"/>
                <a:gd name="T25" fmla="*/ 0 h 123"/>
                <a:gd name="T26" fmla="*/ 43 w 117"/>
                <a:gd name="T27" fmla="*/ 0 h 123"/>
                <a:gd name="T28" fmla="*/ 33 w 117"/>
                <a:gd name="T2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23">
                  <a:moveTo>
                    <a:pt x="33" y="15"/>
                  </a:moveTo>
                  <a:lnTo>
                    <a:pt x="0" y="67"/>
                  </a:lnTo>
                  <a:lnTo>
                    <a:pt x="26" y="81"/>
                  </a:lnTo>
                  <a:lnTo>
                    <a:pt x="43" y="106"/>
                  </a:lnTo>
                  <a:lnTo>
                    <a:pt x="58" y="123"/>
                  </a:lnTo>
                  <a:lnTo>
                    <a:pt x="58" y="123"/>
                  </a:lnTo>
                  <a:lnTo>
                    <a:pt x="82" y="115"/>
                  </a:lnTo>
                  <a:lnTo>
                    <a:pt x="100" y="98"/>
                  </a:lnTo>
                  <a:lnTo>
                    <a:pt x="117" y="74"/>
                  </a:lnTo>
                  <a:lnTo>
                    <a:pt x="117" y="74"/>
                  </a:lnTo>
                  <a:lnTo>
                    <a:pt x="100" y="50"/>
                  </a:lnTo>
                  <a:lnTo>
                    <a:pt x="67" y="24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59" name="Freeform 247"/>
            <p:cNvSpPr>
              <a:spLocks/>
            </p:cNvSpPr>
            <p:nvPr/>
          </p:nvSpPr>
          <p:spPr bwMode="auto">
            <a:xfrm>
              <a:off x="4501" y="1745"/>
              <a:ext cx="65" cy="69"/>
            </a:xfrm>
            <a:custGeom>
              <a:avLst/>
              <a:gdLst>
                <a:gd name="T0" fmla="*/ 0 w 131"/>
                <a:gd name="T1" fmla="*/ 67 h 123"/>
                <a:gd name="T2" fmla="*/ 25 w 131"/>
                <a:gd name="T3" fmla="*/ 82 h 123"/>
                <a:gd name="T4" fmla="*/ 42 w 131"/>
                <a:gd name="T5" fmla="*/ 106 h 123"/>
                <a:gd name="T6" fmla="*/ 66 w 131"/>
                <a:gd name="T7" fmla="*/ 123 h 123"/>
                <a:gd name="T8" fmla="*/ 66 w 131"/>
                <a:gd name="T9" fmla="*/ 123 h 123"/>
                <a:gd name="T10" fmla="*/ 81 w 131"/>
                <a:gd name="T11" fmla="*/ 106 h 123"/>
                <a:gd name="T12" fmla="*/ 106 w 131"/>
                <a:gd name="T13" fmla="*/ 91 h 123"/>
                <a:gd name="T14" fmla="*/ 131 w 131"/>
                <a:gd name="T15" fmla="*/ 74 h 123"/>
                <a:gd name="T16" fmla="*/ 131 w 131"/>
                <a:gd name="T17" fmla="*/ 74 h 123"/>
                <a:gd name="T18" fmla="*/ 116 w 131"/>
                <a:gd name="T19" fmla="*/ 49 h 123"/>
                <a:gd name="T20" fmla="*/ 99 w 131"/>
                <a:gd name="T21" fmla="*/ 24 h 123"/>
                <a:gd name="T22" fmla="*/ 91 w 131"/>
                <a:gd name="T23" fmla="*/ 0 h 123"/>
                <a:gd name="T24" fmla="*/ 91 w 131"/>
                <a:gd name="T25" fmla="*/ 0 h 123"/>
                <a:gd name="T26" fmla="*/ 57 w 131"/>
                <a:gd name="T27" fmla="*/ 17 h 123"/>
                <a:gd name="T28" fmla="*/ 25 w 131"/>
                <a:gd name="T29" fmla="*/ 32 h 123"/>
                <a:gd name="T30" fmla="*/ 0 w 131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23">
                  <a:moveTo>
                    <a:pt x="0" y="67"/>
                  </a:moveTo>
                  <a:lnTo>
                    <a:pt x="25" y="82"/>
                  </a:lnTo>
                  <a:lnTo>
                    <a:pt x="42" y="106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81" y="106"/>
                  </a:lnTo>
                  <a:lnTo>
                    <a:pt x="106" y="91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16" y="4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17"/>
                  </a:lnTo>
                  <a:lnTo>
                    <a:pt x="25" y="3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0" name="Freeform 248"/>
            <p:cNvSpPr>
              <a:spLocks/>
            </p:cNvSpPr>
            <p:nvPr/>
          </p:nvSpPr>
          <p:spPr bwMode="auto">
            <a:xfrm>
              <a:off x="4712" y="2152"/>
              <a:ext cx="61" cy="55"/>
            </a:xfrm>
            <a:custGeom>
              <a:avLst/>
              <a:gdLst>
                <a:gd name="T0" fmla="*/ 0 w 123"/>
                <a:gd name="T1" fmla="*/ 32 h 99"/>
                <a:gd name="T2" fmla="*/ 17 w 123"/>
                <a:gd name="T3" fmla="*/ 50 h 99"/>
                <a:gd name="T4" fmla="*/ 34 w 123"/>
                <a:gd name="T5" fmla="*/ 75 h 99"/>
                <a:gd name="T6" fmla="*/ 48 w 123"/>
                <a:gd name="T7" fmla="*/ 99 h 99"/>
                <a:gd name="T8" fmla="*/ 48 w 123"/>
                <a:gd name="T9" fmla="*/ 99 h 99"/>
                <a:gd name="T10" fmla="*/ 74 w 123"/>
                <a:gd name="T11" fmla="*/ 99 h 99"/>
                <a:gd name="T12" fmla="*/ 98 w 123"/>
                <a:gd name="T13" fmla="*/ 91 h 99"/>
                <a:gd name="T14" fmla="*/ 123 w 123"/>
                <a:gd name="T15" fmla="*/ 82 h 99"/>
                <a:gd name="T16" fmla="*/ 123 w 123"/>
                <a:gd name="T17" fmla="*/ 82 h 99"/>
                <a:gd name="T18" fmla="*/ 108 w 123"/>
                <a:gd name="T19" fmla="*/ 58 h 99"/>
                <a:gd name="T20" fmla="*/ 98 w 123"/>
                <a:gd name="T21" fmla="*/ 32 h 99"/>
                <a:gd name="T22" fmla="*/ 91 w 123"/>
                <a:gd name="T23" fmla="*/ 0 h 99"/>
                <a:gd name="T24" fmla="*/ 91 w 123"/>
                <a:gd name="T25" fmla="*/ 0 h 99"/>
                <a:gd name="T26" fmla="*/ 59 w 123"/>
                <a:gd name="T27" fmla="*/ 17 h 99"/>
                <a:gd name="T28" fmla="*/ 34 w 123"/>
                <a:gd name="T29" fmla="*/ 25 h 99"/>
                <a:gd name="T30" fmla="*/ 0 w 123"/>
                <a:gd name="T3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99">
                  <a:moveTo>
                    <a:pt x="0" y="32"/>
                  </a:moveTo>
                  <a:lnTo>
                    <a:pt x="17" y="50"/>
                  </a:lnTo>
                  <a:lnTo>
                    <a:pt x="34" y="75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74" y="99"/>
                  </a:lnTo>
                  <a:lnTo>
                    <a:pt x="98" y="91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08" y="58"/>
                  </a:lnTo>
                  <a:lnTo>
                    <a:pt x="98" y="3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9" y="17"/>
                  </a:lnTo>
                  <a:lnTo>
                    <a:pt x="34" y="2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1" name="Freeform 249"/>
            <p:cNvSpPr>
              <a:spLocks/>
            </p:cNvSpPr>
            <p:nvPr/>
          </p:nvSpPr>
          <p:spPr bwMode="auto">
            <a:xfrm>
              <a:off x="4721" y="2161"/>
              <a:ext cx="45" cy="41"/>
            </a:xfrm>
            <a:custGeom>
              <a:avLst/>
              <a:gdLst>
                <a:gd name="T0" fmla="*/ 42 w 91"/>
                <a:gd name="T1" fmla="*/ 74 h 74"/>
                <a:gd name="T2" fmla="*/ 57 w 91"/>
                <a:gd name="T3" fmla="*/ 74 h 74"/>
                <a:gd name="T4" fmla="*/ 74 w 91"/>
                <a:gd name="T5" fmla="*/ 65 h 74"/>
                <a:gd name="T6" fmla="*/ 91 w 91"/>
                <a:gd name="T7" fmla="*/ 58 h 74"/>
                <a:gd name="T8" fmla="*/ 91 w 91"/>
                <a:gd name="T9" fmla="*/ 58 h 74"/>
                <a:gd name="T10" fmla="*/ 81 w 91"/>
                <a:gd name="T11" fmla="*/ 41 h 74"/>
                <a:gd name="T12" fmla="*/ 74 w 91"/>
                <a:gd name="T13" fmla="*/ 15 h 74"/>
                <a:gd name="T14" fmla="*/ 66 w 91"/>
                <a:gd name="T15" fmla="*/ 0 h 74"/>
                <a:gd name="T16" fmla="*/ 66 w 91"/>
                <a:gd name="T17" fmla="*/ 0 h 74"/>
                <a:gd name="T18" fmla="*/ 0 w 91"/>
                <a:gd name="T19" fmla="*/ 15 h 74"/>
                <a:gd name="T20" fmla="*/ 42 w 91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74">
                  <a:moveTo>
                    <a:pt x="42" y="74"/>
                  </a:moveTo>
                  <a:lnTo>
                    <a:pt x="57" y="74"/>
                  </a:lnTo>
                  <a:lnTo>
                    <a:pt x="74" y="65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81" y="41"/>
                  </a:lnTo>
                  <a:lnTo>
                    <a:pt x="74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5"/>
                  </a:lnTo>
                  <a:lnTo>
                    <a:pt x="42" y="7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2" name="Freeform 250"/>
            <p:cNvSpPr>
              <a:spLocks/>
            </p:cNvSpPr>
            <p:nvPr/>
          </p:nvSpPr>
          <p:spPr bwMode="auto">
            <a:xfrm>
              <a:off x="4854" y="2197"/>
              <a:ext cx="60" cy="61"/>
            </a:xfrm>
            <a:custGeom>
              <a:avLst/>
              <a:gdLst>
                <a:gd name="T0" fmla="*/ 0 w 122"/>
                <a:gd name="T1" fmla="*/ 59 h 108"/>
                <a:gd name="T2" fmla="*/ 17 w 122"/>
                <a:gd name="T3" fmla="*/ 83 h 108"/>
                <a:gd name="T4" fmla="*/ 31 w 122"/>
                <a:gd name="T5" fmla="*/ 91 h 108"/>
                <a:gd name="T6" fmla="*/ 56 w 122"/>
                <a:gd name="T7" fmla="*/ 108 h 108"/>
                <a:gd name="T8" fmla="*/ 56 w 122"/>
                <a:gd name="T9" fmla="*/ 108 h 108"/>
                <a:gd name="T10" fmla="*/ 74 w 122"/>
                <a:gd name="T11" fmla="*/ 91 h 108"/>
                <a:gd name="T12" fmla="*/ 98 w 122"/>
                <a:gd name="T13" fmla="*/ 74 h 108"/>
                <a:gd name="T14" fmla="*/ 122 w 122"/>
                <a:gd name="T15" fmla="*/ 59 h 108"/>
                <a:gd name="T16" fmla="*/ 122 w 122"/>
                <a:gd name="T17" fmla="*/ 59 h 108"/>
                <a:gd name="T18" fmla="*/ 122 w 122"/>
                <a:gd name="T19" fmla="*/ 49 h 108"/>
                <a:gd name="T20" fmla="*/ 106 w 122"/>
                <a:gd name="T21" fmla="*/ 41 h 108"/>
                <a:gd name="T22" fmla="*/ 81 w 122"/>
                <a:gd name="T23" fmla="*/ 24 h 108"/>
                <a:gd name="T24" fmla="*/ 66 w 122"/>
                <a:gd name="T25" fmla="*/ 0 h 108"/>
                <a:gd name="T26" fmla="*/ 66 w 122"/>
                <a:gd name="T27" fmla="*/ 0 h 108"/>
                <a:gd name="T28" fmla="*/ 0 w 122"/>
                <a:gd name="T29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08">
                  <a:moveTo>
                    <a:pt x="0" y="59"/>
                  </a:moveTo>
                  <a:lnTo>
                    <a:pt x="17" y="83"/>
                  </a:lnTo>
                  <a:lnTo>
                    <a:pt x="31" y="91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74" y="91"/>
                  </a:lnTo>
                  <a:lnTo>
                    <a:pt x="98" y="74"/>
                  </a:lnTo>
                  <a:lnTo>
                    <a:pt x="122" y="59"/>
                  </a:lnTo>
                  <a:lnTo>
                    <a:pt x="122" y="59"/>
                  </a:lnTo>
                  <a:lnTo>
                    <a:pt x="122" y="49"/>
                  </a:lnTo>
                  <a:lnTo>
                    <a:pt x="106" y="41"/>
                  </a:lnTo>
                  <a:lnTo>
                    <a:pt x="81" y="2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3" name="Freeform 251"/>
            <p:cNvSpPr>
              <a:spLocks/>
            </p:cNvSpPr>
            <p:nvPr/>
          </p:nvSpPr>
          <p:spPr bwMode="auto">
            <a:xfrm>
              <a:off x="4482" y="1810"/>
              <a:ext cx="48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50 h 99"/>
                <a:gd name="T6" fmla="*/ 10 w 99"/>
                <a:gd name="T7" fmla="*/ 65 h 99"/>
                <a:gd name="T8" fmla="*/ 10 w 99"/>
                <a:gd name="T9" fmla="*/ 65 h 99"/>
                <a:gd name="T10" fmla="*/ 17 w 99"/>
                <a:gd name="T11" fmla="*/ 82 h 99"/>
                <a:gd name="T12" fmla="*/ 35 w 99"/>
                <a:gd name="T13" fmla="*/ 8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89 h 99"/>
                <a:gd name="T20" fmla="*/ 91 w 99"/>
                <a:gd name="T21" fmla="*/ 82 h 99"/>
                <a:gd name="T22" fmla="*/ 99 w 99"/>
                <a:gd name="T23" fmla="*/ 65 h 99"/>
                <a:gd name="T24" fmla="*/ 99 w 99"/>
                <a:gd name="T25" fmla="*/ 65 h 99"/>
                <a:gd name="T26" fmla="*/ 99 w 99"/>
                <a:gd name="T27" fmla="*/ 58 h 99"/>
                <a:gd name="T28" fmla="*/ 99 w 99"/>
                <a:gd name="T29" fmla="*/ 40 h 99"/>
                <a:gd name="T30" fmla="*/ 99 w 99"/>
                <a:gd name="T31" fmla="*/ 25 h 99"/>
                <a:gd name="T32" fmla="*/ 99 w 99"/>
                <a:gd name="T33" fmla="*/ 25 h 99"/>
                <a:gd name="T34" fmla="*/ 84 w 99"/>
                <a:gd name="T35" fmla="*/ 15 h 99"/>
                <a:gd name="T36" fmla="*/ 74 w 99"/>
                <a:gd name="T37" fmla="*/ 8 h 99"/>
                <a:gd name="T38" fmla="*/ 59 w 99"/>
                <a:gd name="T39" fmla="*/ 0 h 99"/>
                <a:gd name="T40" fmla="*/ 59 w 99"/>
                <a:gd name="T41" fmla="*/ 0 h 99"/>
                <a:gd name="T42" fmla="*/ 42 w 99"/>
                <a:gd name="T43" fmla="*/ 0 h 99"/>
                <a:gd name="T44" fmla="*/ 24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7" y="82"/>
                  </a:lnTo>
                  <a:lnTo>
                    <a:pt x="35" y="8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89"/>
                  </a:lnTo>
                  <a:lnTo>
                    <a:pt x="91" y="82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58"/>
                  </a:lnTo>
                  <a:lnTo>
                    <a:pt x="99" y="40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84" y="15"/>
                  </a:lnTo>
                  <a:lnTo>
                    <a:pt x="74" y="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4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4" name="Freeform 252"/>
            <p:cNvSpPr>
              <a:spLocks/>
            </p:cNvSpPr>
            <p:nvPr/>
          </p:nvSpPr>
          <p:spPr bwMode="auto">
            <a:xfrm>
              <a:off x="4858" y="2207"/>
              <a:ext cx="53" cy="45"/>
            </a:xfrm>
            <a:custGeom>
              <a:avLst/>
              <a:gdLst>
                <a:gd name="T0" fmla="*/ 0 w 108"/>
                <a:gd name="T1" fmla="*/ 42 h 81"/>
                <a:gd name="T2" fmla="*/ 10 w 108"/>
                <a:gd name="T3" fmla="*/ 57 h 81"/>
                <a:gd name="T4" fmla="*/ 24 w 108"/>
                <a:gd name="T5" fmla="*/ 66 h 81"/>
                <a:gd name="T6" fmla="*/ 41 w 108"/>
                <a:gd name="T7" fmla="*/ 81 h 81"/>
                <a:gd name="T8" fmla="*/ 41 w 108"/>
                <a:gd name="T9" fmla="*/ 81 h 81"/>
                <a:gd name="T10" fmla="*/ 67 w 108"/>
                <a:gd name="T11" fmla="*/ 66 h 81"/>
                <a:gd name="T12" fmla="*/ 84 w 108"/>
                <a:gd name="T13" fmla="*/ 57 h 81"/>
                <a:gd name="T14" fmla="*/ 108 w 108"/>
                <a:gd name="T15" fmla="*/ 42 h 81"/>
                <a:gd name="T16" fmla="*/ 108 w 108"/>
                <a:gd name="T17" fmla="*/ 42 h 81"/>
                <a:gd name="T18" fmla="*/ 91 w 108"/>
                <a:gd name="T19" fmla="*/ 24 h 81"/>
                <a:gd name="T20" fmla="*/ 74 w 108"/>
                <a:gd name="T21" fmla="*/ 7 h 81"/>
                <a:gd name="T22" fmla="*/ 59 w 108"/>
                <a:gd name="T23" fmla="*/ 0 h 81"/>
                <a:gd name="T24" fmla="*/ 59 w 108"/>
                <a:gd name="T25" fmla="*/ 0 h 81"/>
                <a:gd name="T26" fmla="*/ 34 w 108"/>
                <a:gd name="T27" fmla="*/ 7 h 81"/>
                <a:gd name="T28" fmla="*/ 17 w 108"/>
                <a:gd name="T29" fmla="*/ 24 h 81"/>
                <a:gd name="T30" fmla="*/ 0 w 108"/>
                <a:gd name="T3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81">
                  <a:moveTo>
                    <a:pt x="0" y="42"/>
                  </a:moveTo>
                  <a:lnTo>
                    <a:pt x="10" y="57"/>
                  </a:lnTo>
                  <a:lnTo>
                    <a:pt x="24" y="66"/>
                  </a:lnTo>
                  <a:lnTo>
                    <a:pt x="41" y="81"/>
                  </a:lnTo>
                  <a:lnTo>
                    <a:pt x="41" y="81"/>
                  </a:lnTo>
                  <a:lnTo>
                    <a:pt x="67" y="66"/>
                  </a:lnTo>
                  <a:lnTo>
                    <a:pt x="84" y="57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91" y="24"/>
                  </a:lnTo>
                  <a:lnTo>
                    <a:pt x="74" y="7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34" y="7"/>
                  </a:lnTo>
                  <a:lnTo>
                    <a:pt x="17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5" name="Freeform 253"/>
            <p:cNvSpPr>
              <a:spLocks/>
            </p:cNvSpPr>
            <p:nvPr/>
          </p:nvSpPr>
          <p:spPr bwMode="auto">
            <a:xfrm>
              <a:off x="4489" y="1814"/>
              <a:ext cx="37" cy="42"/>
            </a:xfrm>
            <a:custGeom>
              <a:avLst/>
              <a:gdLst>
                <a:gd name="T0" fmla="*/ 0 w 74"/>
                <a:gd name="T1" fmla="*/ 24 h 74"/>
                <a:gd name="T2" fmla="*/ 0 w 74"/>
                <a:gd name="T3" fmla="*/ 42 h 74"/>
                <a:gd name="T4" fmla="*/ 0 w 74"/>
                <a:gd name="T5" fmla="*/ 57 h 74"/>
                <a:gd name="T6" fmla="*/ 7 w 74"/>
                <a:gd name="T7" fmla="*/ 66 h 74"/>
                <a:gd name="T8" fmla="*/ 7 w 74"/>
                <a:gd name="T9" fmla="*/ 66 h 74"/>
                <a:gd name="T10" fmla="*/ 25 w 74"/>
                <a:gd name="T11" fmla="*/ 74 h 74"/>
                <a:gd name="T12" fmla="*/ 42 w 74"/>
                <a:gd name="T13" fmla="*/ 74 h 74"/>
                <a:gd name="T14" fmla="*/ 57 w 74"/>
                <a:gd name="T15" fmla="*/ 74 h 74"/>
                <a:gd name="T16" fmla="*/ 57 w 74"/>
                <a:gd name="T17" fmla="*/ 74 h 74"/>
                <a:gd name="T18" fmla="*/ 67 w 74"/>
                <a:gd name="T19" fmla="*/ 66 h 74"/>
                <a:gd name="T20" fmla="*/ 74 w 74"/>
                <a:gd name="T21" fmla="*/ 57 h 74"/>
                <a:gd name="T22" fmla="*/ 74 w 74"/>
                <a:gd name="T23" fmla="*/ 42 h 74"/>
                <a:gd name="T24" fmla="*/ 74 w 74"/>
                <a:gd name="T25" fmla="*/ 42 h 74"/>
                <a:gd name="T26" fmla="*/ 74 w 74"/>
                <a:gd name="T27" fmla="*/ 24 h 74"/>
                <a:gd name="T28" fmla="*/ 57 w 74"/>
                <a:gd name="T29" fmla="*/ 7 h 74"/>
                <a:gd name="T30" fmla="*/ 42 w 74"/>
                <a:gd name="T31" fmla="*/ 0 h 74"/>
                <a:gd name="T32" fmla="*/ 42 w 74"/>
                <a:gd name="T33" fmla="*/ 0 h 74"/>
                <a:gd name="T34" fmla="*/ 25 w 74"/>
                <a:gd name="T35" fmla="*/ 7 h 74"/>
                <a:gd name="T36" fmla="*/ 7 w 74"/>
                <a:gd name="T37" fmla="*/ 7 h 74"/>
                <a:gd name="T38" fmla="*/ 0 w 74"/>
                <a:gd name="T39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0" y="24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5" y="74"/>
                  </a:lnTo>
                  <a:lnTo>
                    <a:pt x="42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7" y="66"/>
                  </a:lnTo>
                  <a:lnTo>
                    <a:pt x="74" y="57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24"/>
                  </a:lnTo>
                  <a:lnTo>
                    <a:pt x="57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5" y="7"/>
                  </a:lnTo>
                  <a:lnTo>
                    <a:pt x="7" y="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6" name="Freeform 254"/>
            <p:cNvSpPr>
              <a:spLocks/>
            </p:cNvSpPr>
            <p:nvPr/>
          </p:nvSpPr>
          <p:spPr bwMode="auto">
            <a:xfrm>
              <a:off x="4902" y="2252"/>
              <a:ext cx="53" cy="41"/>
            </a:xfrm>
            <a:custGeom>
              <a:avLst/>
              <a:gdLst>
                <a:gd name="T0" fmla="*/ 0 w 106"/>
                <a:gd name="T1" fmla="*/ 25 h 73"/>
                <a:gd name="T2" fmla="*/ 24 w 106"/>
                <a:gd name="T3" fmla="*/ 10 h 73"/>
                <a:gd name="T4" fmla="*/ 48 w 106"/>
                <a:gd name="T5" fmla="*/ 0 h 73"/>
                <a:gd name="T6" fmla="*/ 74 w 106"/>
                <a:gd name="T7" fmla="*/ 0 h 73"/>
                <a:gd name="T8" fmla="*/ 91 w 106"/>
                <a:gd name="T9" fmla="*/ 17 h 73"/>
                <a:gd name="T10" fmla="*/ 91 w 106"/>
                <a:gd name="T11" fmla="*/ 17 h 73"/>
                <a:gd name="T12" fmla="*/ 91 w 106"/>
                <a:gd name="T13" fmla="*/ 34 h 73"/>
                <a:gd name="T14" fmla="*/ 99 w 106"/>
                <a:gd name="T15" fmla="*/ 49 h 73"/>
                <a:gd name="T16" fmla="*/ 106 w 106"/>
                <a:gd name="T17" fmla="*/ 67 h 73"/>
                <a:gd name="T18" fmla="*/ 106 w 106"/>
                <a:gd name="T19" fmla="*/ 67 h 73"/>
                <a:gd name="T20" fmla="*/ 74 w 106"/>
                <a:gd name="T21" fmla="*/ 73 h 73"/>
                <a:gd name="T22" fmla="*/ 48 w 106"/>
                <a:gd name="T23" fmla="*/ 73 h 73"/>
                <a:gd name="T24" fmla="*/ 24 w 106"/>
                <a:gd name="T25" fmla="*/ 73 h 73"/>
                <a:gd name="T26" fmla="*/ 24 w 106"/>
                <a:gd name="T27" fmla="*/ 73 h 73"/>
                <a:gd name="T28" fmla="*/ 17 w 106"/>
                <a:gd name="T29" fmla="*/ 60 h 73"/>
                <a:gd name="T30" fmla="*/ 8 w 106"/>
                <a:gd name="T31" fmla="*/ 42 h 73"/>
                <a:gd name="T32" fmla="*/ 0 w 106"/>
                <a:gd name="T3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73">
                  <a:moveTo>
                    <a:pt x="0" y="25"/>
                  </a:moveTo>
                  <a:lnTo>
                    <a:pt x="24" y="10"/>
                  </a:lnTo>
                  <a:lnTo>
                    <a:pt x="48" y="0"/>
                  </a:lnTo>
                  <a:lnTo>
                    <a:pt x="74" y="0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34"/>
                  </a:lnTo>
                  <a:lnTo>
                    <a:pt x="99" y="49"/>
                  </a:lnTo>
                  <a:lnTo>
                    <a:pt x="106" y="67"/>
                  </a:lnTo>
                  <a:lnTo>
                    <a:pt x="106" y="67"/>
                  </a:lnTo>
                  <a:lnTo>
                    <a:pt x="74" y="73"/>
                  </a:lnTo>
                  <a:lnTo>
                    <a:pt x="48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7" y="60"/>
                  </a:lnTo>
                  <a:lnTo>
                    <a:pt x="8" y="4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7" name="Freeform 255"/>
            <p:cNvSpPr>
              <a:spLocks/>
            </p:cNvSpPr>
            <p:nvPr/>
          </p:nvSpPr>
          <p:spPr bwMode="auto">
            <a:xfrm>
              <a:off x="4894" y="2244"/>
              <a:ext cx="61" cy="55"/>
            </a:xfrm>
            <a:custGeom>
              <a:avLst/>
              <a:gdLst>
                <a:gd name="T0" fmla="*/ 10 w 123"/>
                <a:gd name="T1" fmla="*/ 49 h 99"/>
                <a:gd name="T2" fmla="*/ 17 w 123"/>
                <a:gd name="T3" fmla="*/ 64 h 99"/>
                <a:gd name="T4" fmla="*/ 34 w 123"/>
                <a:gd name="T5" fmla="*/ 82 h 99"/>
                <a:gd name="T6" fmla="*/ 34 w 123"/>
                <a:gd name="T7" fmla="*/ 99 h 99"/>
                <a:gd name="T8" fmla="*/ 34 w 123"/>
                <a:gd name="T9" fmla="*/ 99 h 99"/>
                <a:gd name="T10" fmla="*/ 65 w 123"/>
                <a:gd name="T11" fmla="*/ 99 h 99"/>
                <a:gd name="T12" fmla="*/ 99 w 123"/>
                <a:gd name="T13" fmla="*/ 88 h 99"/>
                <a:gd name="T14" fmla="*/ 123 w 123"/>
                <a:gd name="T15" fmla="*/ 82 h 99"/>
                <a:gd name="T16" fmla="*/ 123 w 123"/>
                <a:gd name="T17" fmla="*/ 82 h 99"/>
                <a:gd name="T18" fmla="*/ 116 w 123"/>
                <a:gd name="T19" fmla="*/ 57 h 99"/>
                <a:gd name="T20" fmla="*/ 108 w 123"/>
                <a:gd name="T21" fmla="*/ 32 h 99"/>
                <a:gd name="T22" fmla="*/ 99 w 123"/>
                <a:gd name="T23" fmla="*/ 0 h 99"/>
                <a:gd name="T24" fmla="*/ 99 w 123"/>
                <a:gd name="T25" fmla="*/ 0 h 99"/>
                <a:gd name="T26" fmla="*/ 73 w 123"/>
                <a:gd name="T27" fmla="*/ 8 h 99"/>
                <a:gd name="T28" fmla="*/ 58 w 123"/>
                <a:gd name="T29" fmla="*/ 15 h 99"/>
                <a:gd name="T30" fmla="*/ 41 w 123"/>
                <a:gd name="T31" fmla="*/ 25 h 99"/>
                <a:gd name="T32" fmla="*/ 41 w 123"/>
                <a:gd name="T33" fmla="*/ 25 h 99"/>
                <a:gd name="T34" fmla="*/ 0 w 123"/>
                <a:gd name="T35" fmla="*/ 32 h 99"/>
                <a:gd name="T36" fmla="*/ 10 w 123"/>
                <a:gd name="T3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99">
                  <a:moveTo>
                    <a:pt x="10" y="49"/>
                  </a:moveTo>
                  <a:lnTo>
                    <a:pt x="17" y="64"/>
                  </a:lnTo>
                  <a:lnTo>
                    <a:pt x="34" y="8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65" y="99"/>
                  </a:lnTo>
                  <a:lnTo>
                    <a:pt x="99" y="88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16" y="57"/>
                  </a:lnTo>
                  <a:lnTo>
                    <a:pt x="108" y="3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73" y="8"/>
                  </a:lnTo>
                  <a:lnTo>
                    <a:pt x="58" y="1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0" y="3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8" name="Freeform 256"/>
            <p:cNvSpPr>
              <a:spLocks/>
            </p:cNvSpPr>
            <p:nvPr/>
          </p:nvSpPr>
          <p:spPr bwMode="auto">
            <a:xfrm>
              <a:off x="4486" y="1989"/>
              <a:ext cx="44" cy="51"/>
            </a:xfrm>
            <a:custGeom>
              <a:avLst/>
              <a:gdLst>
                <a:gd name="T0" fmla="*/ 0 w 89"/>
                <a:gd name="T1" fmla="*/ 39 h 89"/>
                <a:gd name="T2" fmla="*/ 0 w 89"/>
                <a:gd name="T3" fmla="*/ 57 h 89"/>
                <a:gd name="T4" fmla="*/ 7 w 89"/>
                <a:gd name="T5" fmla="*/ 74 h 89"/>
                <a:gd name="T6" fmla="*/ 32 w 89"/>
                <a:gd name="T7" fmla="*/ 89 h 89"/>
                <a:gd name="T8" fmla="*/ 32 w 89"/>
                <a:gd name="T9" fmla="*/ 89 h 89"/>
                <a:gd name="T10" fmla="*/ 49 w 89"/>
                <a:gd name="T11" fmla="*/ 74 h 89"/>
                <a:gd name="T12" fmla="*/ 64 w 89"/>
                <a:gd name="T13" fmla="*/ 57 h 89"/>
                <a:gd name="T14" fmla="*/ 89 w 89"/>
                <a:gd name="T15" fmla="*/ 50 h 89"/>
                <a:gd name="T16" fmla="*/ 89 w 89"/>
                <a:gd name="T17" fmla="*/ 50 h 89"/>
                <a:gd name="T18" fmla="*/ 57 w 89"/>
                <a:gd name="T19" fmla="*/ 0 h 89"/>
                <a:gd name="T20" fmla="*/ 32 w 89"/>
                <a:gd name="T21" fmla="*/ 7 h 89"/>
                <a:gd name="T22" fmla="*/ 14 w 89"/>
                <a:gd name="T23" fmla="*/ 25 h 89"/>
                <a:gd name="T24" fmla="*/ 0 w 89"/>
                <a:gd name="T25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9">
                  <a:moveTo>
                    <a:pt x="0" y="39"/>
                  </a:moveTo>
                  <a:lnTo>
                    <a:pt x="0" y="57"/>
                  </a:lnTo>
                  <a:lnTo>
                    <a:pt x="7" y="74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49" y="74"/>
                  </a:lnTo>
                  <a:lnTo>
                    <a:pt x="64" y="5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14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69" name="Freeform 257"/>
            <p:cNvSpPr>
              <a:spLocks/>
            </p:cNvSpPr>
            <p:nvPr/>
          </p:nvSpPr>
          <p:spPr bwMode="auto">
            <a:xfrm>
              <a:off x="4642" y="1808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0" name="Freeform 258"/>
            <p:cNvSpPr>
              <a:spLocks/>
            </p:cNvSpPr>
            <p:nvPr/>
          </p:nvSpPr>
          <p:spPr bwMode="auto">
            <a:xfrm>
              <a:off x="4457" y="2441"/>
              <a:ext cx="61" cy="83"/>
            </a:xfrm>
            <a:custGeom>
              <a:avLst/>
              <a:gdLst>
                <a:gd name="T0" fmla="*/ 34 w 123"/>
                <a:gd name="T1" fmla="*/ 43 h 149"/>
                <a:gd name="T2" fmla="*/ 41 w 123"/>
                <a:gd name="T3" fmla="*/ 26 h 149"/>
                <a:gd name="T4" fmla="*/ 59 w 123"/>
                <a:gd name="T5" fmla="*/ 18 h 149"/>
                <a:gd name="T6" fmla="*/ 66 w 123"/>
                <a:gd name="T7" fmla="*/ 0 h 149"/>
                <a:gd name="T8" fmla="*/ 66 w 123"/>
                <a:gd name="T9" fmla="*/ 0 h 149"/>
                <a:gd name="T10" fmla="*/ 83 w 123"/>
                <a:gd name="T11" fmla="*/ 18 h 149"/>
                <a:gd name="T12" fmla="*/ 91 w 123"/>
                <a:gd name="T13" fmla="*/ 32 h 149"/>
                <a:gd name="T14" fmla="*/ 98 w 123"/>
                <a:gd name="T15" fmla="*/ 50 h 149"/>
                <a:gd name="T16" fmla="*/ 98 w 123"/>
                <a:gd name="T17" fmla="*/ 50 h 149"/>
                <a:gd name="T18" fmla="*/ 108 w 123"/>
                <a:gd name="T19" fmla="*/ 67 h 149"/>
                <a:gd name="T20" fmla="*/ 123 w 123"/>
                <a:gd name="T21" fmla="*/ 74 h 149"/>
                <a:gd name="T22" fmla="*/ 115 w 123"/>
                <a:gd name="T23" fmla="*/ 82 h 149"/>
                <a:gd name="T24" fmla="*/ 115 w 123"/>
                <a:gd name="T25" fmla="*/ 82 h 149"/>
                <a:gd name="T26" fmla="*/ 91 w 123"/>
                <a:gd name="T27" fmla="*/ 99 h 149"/>
                <a:gd name="T28" fmla="*/ 66 w 123"/>
                <a:gd name="T29" fmla="*/ 124 h 149"/>
                <a:gd name="T30" fmla="*/ 41 w 123"/>
                <a:gd name="T31" fmla="*/ 149 h 149"/>
                <a:gd name="T32" fmla="*/ 41 w 123"/>
                <a:gd name="T33" fmla="*/ 149 h 149"/>
                <a:gd name="T34" fmla="*/ 34 w 123"/>
                <a:gd name="T35" fmla="*/ 124 h 149"/>
                <a:gd name="T36" fmla="*/ 0 w 123"/>
                <a:gd name="T37" fmla="*/ 67 h 149"/>
                <a:gd name="T38" fmla="*/ 34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34" y="43"/>
                  </a:moveTo>
                  <a:lnTo>
                    <a:pt x="41" y="26"/>
                  </a:lnTo>
                  <a:lnTo>
                    <a:pt x="59" y="18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3" y="18"/>
                  </a:lnTo>
                  <a:lnTo>
                    <a:pt x="91" y="32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108" y="67"/>
                  </a:lnTo>
                  <a:lnTo>
                    <a:pt x="123" y="74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91" y="99"/>
                  </a:lnTo>
                  <a:lnTo>
                    <a:pt x="66" y="124"/>
                  </a:lnTo>
                  <a:lnTo>
                    <a:pt x="41" y="149"/>
                  </a:lnTo>
                  <a:lnTo>
                    <a:pt x="41" y="149"/>
                  </a:lnTo>
                  <a:lnTo>
                    <a:pt x="34" y="124"/>
                  </a:lnTo>
                  <a:lnTo>
                    <a:pt x="0" y="67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1" name="Freeform 259"/>
            <p:cNvSpPr>
              <a:spLocks/>
            </p:cNvSpPr>
            <p:nvPr/>
          </p:nvSpPr>
          <p:spPr bwMode="auto">
            <a:xfrm>
              <a:off x="4482" y="2211"/>
              <a:ext cx="65" cy="74"/>
            </a:xfrm>
            <a:custGeom>
              <a:avLst/>
              <a:gdLst>
                <a:gd name="T0" fmla="*/ 0 w 134"/>
                <a:gd name="T1" fmla="*/ 67 h 133"/>
                <a:gd name="T2" fmla="*/ 26 w 134"/>
                <a:gd name="T3" fmla="*/ 91 h 133"/>
                <a:gd name="T4" fmla="*/ 43 w 134"/>
                <a:gd name="T5" fmla="*/ 108 h 133"/>
                <a:gd name="T6" fmla="*/ 67 w 134"/>
                <a:gd name="T7" fmla="*/ 133 h 133"/>
                <a:gd name="T8" fmla="*/ 67 w 134"/>
                <a:gd name="T9" fmla="*/ 133 h 133"/>
                <a:gd name="T10" fmla="*/ 84 w 134"/>
                <a:gd name="T11" fmla="*/ 115 h 133"/>
                <a:gd name="T12" fmla="*/ 109 w 134"/>
                <a:gd name="T13" fmla="*/ 91 h 133"/>
                <a:gd name="T14" fmla="*/ 134 w 134"/>
                <a:gd name="T15" fmla="*/ 83 h 133"/>
                <a:gd name="T16" fmla="*/ 134 w 134"/>
                <a:gd name="T17" fmla="*/ 83 h 133"/>
                <a:gd name="T18" fmla="*/ 117 w 134"/>
                <a:gd name="T19" fmla="*/ 59 h 133"/>
                <a:gd name="T20" fmla="*/ 99 w 134"/>
                <a:gd name="T21" fmla="*/ 24 h 133"/>
                <a:gd name="T22" fmla="*/ 91 w 134"/>
                <a:gd name="T23" fmla="*/ 0 h 133"/>
                <a:gd name="T24" fmla="*/ 91 w 134"/>
                <a:gd name="T25" fmla="*/ 0 h 133"/>
                <a:gd name="T26" fmla="*/ 60 w 134"/>
                <a:gd name="T27" fmla="*/ 17 h 133"/>
                <a:gd name="T28" fmla="*/ 26 w 134"/>
                <a:gd name="T29" fmla="*/ 42 h 133"/>
                <a:gd name="T30" fmla="*/ 0 w 134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33">
                  <a:moveTo>
                    <a:pt x="0" y="67"/>
                  </a:moveTo>
                  <a:lnTo>
                    <a:pt x="26" y="91"/>
                  </a:lnTo>
                  <a:lnTo>
                    <a:pt x="43" y="108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84" y="115"/>
                  </a:lnTo>
                  <a:lnTo>
                    <a:pt x="109" y="91"/>
                  </a:lnTo>
                  <a:lnTo>
                    <a:pt x="134" y="83"/>
                  </a:lnTo>
                  <a:lnTo>
                    <a:pt x="134" y="83"/>
                  </a:lnTo>
                  <a:lnTo>
                    <a:pt x="117" y="5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60" y="17"/>
                  </a:lnTo>
                  <a:lnTo>
                    <a:pt x="26" y="4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2" name="Freeform 260"/>
            <p:cNvSpPr>
              <a:spLocks/>
            </p:cNvSpPr>
            <p:nvPr/>
          </p:nvSpPr>
          <p:spPr bwMode="auto">
            <a:xfrm>
              <a:off x="4462" y="2275"/>
              <a:ext cx="49" cy="56"/>
            </a:xfrm>
            <a:custGeom>
              <a:avLst/>
              <a:gdLst>
                <a:gd name="T0" fmla="*/ 8 w 99"/>
                <a:gd name="T1" fmla="*/ 26 h 99"/>
                <a:gd name="T2" fmla="*/ 0 w 99"/>
                <a:gd name="T3" fmla="*/ 42 h 99"/>
                <a:gd name="T4" fmla="*/ 0 w 99"/>
                <a:gd name="T5" fmla="*/ 57 h 99"/>
                <a:gd name="T6" fmla="*/ 8 w 99"/>
                <a:gd name="T7" fmla="*/ 74 h 99"/>
                <a:gd name="T8" fmla="*/ 8 w 99"/>
                <a:gd name="T9" fmla="*/ 74 h 99"/>
                <a:gd name="T10" fmla="*/ 15 w 99"/>
                <a:gd name="T11" fmla="*/ 91 h 99"/>
                <a:gd name="T12" fmla="*/ 32 w 99"/>
                <a:gd name="T13" fmla="*/ 9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99 h 99"/>
                <a:gd name="T20" fmla="*/ 89 w 99"/>
                <a:gd name="T21" fmla="*/ 91 h 99"/>
                <a:gd name="T22" fmla="*/ 99 w 99"/>
                <a:gd name="T23" fmla="*/ 74 h 99"/>
                <a:gd name="T24" fmla="*/ 99 w 99"/>
                <a:gd name="T25" fmla="*/ 74 h 99"/>
                <a:gd name="T26" fmla="*/ 99 w 99"/>
                <a:gd name="T27" fmla="*/ 57 h 99"/>
                <a:gd name="T28" fmla="*/ 99 w 99"/>
                <a:gd name="T29" fmla="*/ 42 h 99"/>
                <a:gd name="T30" fmla="*/ 99 w 99"/>
                <a:gd name="T31" fmla="*/ 26 h 99"/>
                <a:gd name="T32" fmla="*/ 99 w 99"/>
                <a:gd name="T33" fmla="*/ 26 h 99"/>
                <a:gd name="T34" fmla="*/ 82 w 99"/>
                <a:gd name="T35" fmla="*/ 18 h 99"/>
                <a:gd name="T36" fmla="*/ 74 w 99"/>
                <a:gd name="T37" fmla="*/ 8 h 99"/>
                <a:gd name="T38" fmla="*/ 57 w 99"/>
                <a:gd name="T39" fmla="*/ 0 h 99"/>
                <a:gd name="T40" fmla="*/ 57 w 99"/>
                <a:gd name="T41" fmla="*/ 0 h 99"/>
                <a:gd name="T42" fmla="*/ 39 w 99"/>
                <a:gd name="T43" fmla="*/ 8 h 99"/>
                <a:gd name="T44" fmla="*/ 25 w 99"/>
                <a:gd name="T45" fmla="*/ 8 h 99"/>
                <a:gd name="T46" fmla="*/ 8 w 99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8" y="26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5" y="91"/>
                  </a:lnTo>
                  <a:lnTo>
                    <a:pt x="32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99"/>
                  </a:lnTo>
                  <a:lnTo>
                    <a:pt x="89" y="91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9" y="57"/>
                  </a:lnTo>
                  <a:lnTo>
                    <a:pt x="99" y="42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82" y="18"/>
                  </a:lnTo>
                  <a:lnTo>
                    <a:pt x="74" y="8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9" y="8"/>
                  </a:lnTo>
                  <a:lnTo>
                    <a:pt x="25" y="8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3" name="Freeform 261"/>
            <p:cNvSpPr>
              <a:spLocks/>
            </p:cNvSpPr>
            <p:nvPr/>
          </p:nvSpPr>
          <p:spPr bwMode="auto">
            <a:xfrm>
              <a:off x="4466" y="2423"/>
              <a:ext cx="60" cy="77"/>
            </a:xfrm>
            <a:custGeom>
              <a:avLst/>
              <a:gdLst>
                <a:gd name="T0" fmla="*/ 31 w 122"/>
                <a:gd name="T1" fmla="*/ 31 h 137"/>
                <a:gd name="T2" fmla="*/ 42 w 122"/>
                <a:gd name="T3" fmla="*/ 24 h 137"/>
                <a:gd name="T4" fmla="*/ 57 w 122"/>
                <a:gd name="T5" fmla="*/ 14 h 137"/>
                <a:gd name="T6" fmla="*/ 66 w 122"/>
                <a:gd name="T7" fmla="*/ 0 h 137"/>
                <a:gd name="T8" fmla="*/ 66 w 122"/>
                <a:gd name="T9" fmla="*/ 0 h 137"/>
                <a:gd name="T10" fmla="*/ 81 w 122"/>
                <a:gd name="T11" fmla="*/ 7 h 137"/>
                <a:gd name="T12" fmla="*/ 91 w 122"/>
                <a:gd name="T13" fmla="*/ 31 h 137"/>
                <a:gd name="T14" fmla="*/ 98 w 122"/>
                <a:gd name="T15" fmla="*/ 49 h 137"/>
                <a:gd name="T16" fmla="*/ 98 w 122"/>
                <a:gd name="T17" fmla="*/ 49 h 137"/>
                <a:gd name="T18" fmla="*/ 106 w 122"/>
                <a:gd name="T19" fmla="*/ 57 h 137"/>
                <a:gd name="T20" fmla="*/ 122 w 122"/>
                <a:gd name="T21" fmla="*/ 63 h 137"/>
                <a:gd name="T22" fmla="*/ 115 w 122"/>
                <a:gd name="T23" fmla="*/ 74 h 137"/>
                <a:gd name="T24" fmla="*/ 115 w 122"/>
                <a:gd name="T25" fmla="*/ 74 h 137"/>
                <a:gd name="T26" fmla="*/ 91 w 122"/>
                <a:gd name="T27" fmla="*/ 88 h 137"/>
                <a:gd name="T28" fmla="*/ 66 w 122"/>
                <a:gd name="T29" fmla="*/ 113 h 137"/>
                <a:gd name="T30" fmla="*/ 42 w 122"/>
                <a:gd name="T31" fmla="*/ 137 h 137"/>
                <a:gd name="T32" fmla="*/ 42 w 122"/>
                <a:gd name="T33" fmla="*/ 137 h 137"/>
                <a:gd name="T34" fmla="*/ 31 w 122"/>
                <a:gd name="T35" fmla="*/ 122 h 137"/>
                <a:gd name="T36" fmla="*/ 0 w 122"/>
                <a:gd name="T37" fmla="*/ 57 h 137"/>
                <a:gd name="T38" fmla="*/ 31 w 122"/>
                <a:gd name="T39" fmla="*/ 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37">
                  <a:moveTo>
                    <a:pt x="31" y="31"/>
                  </a:moveTo>
                  <a:lnTo>
                    <a:pt x="42" y="24"/>
                  </a:lnTo>
                  <a:lnTo>
                    <a:pt x="57" y="1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1" y="7"/>
                  </a:lnTo>
                  <a:lnTo>
                    <a:pt x="91" y="31"/>
                  </a:lnTo>
                  <a:lnTo>
                    <a:pt x="98" y="49"/>
                  </a:lnTo>
                  <a:lnTo>
                    <a:pt x="98" y="49"/>
                  </a:lnTo>
                  <a:lnTo>
                    <a:pt x="106" y="57"/>
                  </a:lnTo>
                  <a:lnTo>
                    <a:pt x="122" y="63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91" y="88"/>
                  </a:lnTo>
                  <a:lnTo>
                    <a:pt x="66" y="113"/>
                  </a:lnTo>
                  <a:lnTo>
                    <a:pt x="42" y="137"/>
                  </a:lnTo>
                  <a:lnTo>
                    <a:pt x="42" y="137"/>
                  </a:lnTo>
                  <a:lnTo>
                    <a:pt x="31" y="122"/>
                  </a:lnTo>
                  <a:lnTo>
                    <a:pt x="0" y="57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4" name="Freeform 262"/>
            <p:cNvSpPr>
              <a:spLocks/>
            </p:cNvSpPr>
            <p:nvPr/>
          </p:nvSpPr>
          <p:spPr bwMode="auto">
            <a:xfrm>
              <a:off x="4489" y="2192"/>
              <a:ext cx="66" cy="70"/>
            </a:xfrm>
            <a:custGeom>
              <a:avLst/>
              <a:gdLst>
                <a:gd name="T0" fmla="*/ 0 w 131"/>
                <a:gd name="T1" fmla="*/ 67 h 123"/>
                <a:gd name="T2" fmla="*/ 25 w 131"/>
                <a:gd name="T3" fmla="*/ 82 h 123"/>
                <a:gd name="T4" fmla="*/ 42 w 131"/>
                <a:gd name="T5" fmla="*/ 106 h 123"/>
                <a:gd name="T6" fmla="*/ 66 w 131"/>
                <a:gd name="T7" fmla="*/ 123 h 123"/>
                <a:gd name="T8" fmla="*/ 66 w 131"/>
                <a:gd name="T9" fmla="*/ 123 h 123"/>
                <a:gd name="T10" fmla="*/ 81 w 131"/>
                <a:gd name="T11" fmla="*/ 106 h 123"/>
                <a:gd name="T12" fmla="*/ 106 w 131"/>
                <a:gd name="T13" fmla="*/ 91 h 123"/>
                <a:gd name="T14" fmla="*/ 131 w 131"/>
                <a:gd name="T15" fmla="*/ 74 h 123"/>
                <a:gd name="T16" fmla="*/ 131 w 131"/>
                <a:gd name="T17" fmla="*/ 74 h 123"/>
                <a:gd name="T18" fmla="*/ 116 w 131"/>
                <a:gd name="T19" fmla="*/ 49 h 123"/>
                <a:gd name="T20" fmla="*/ 99 w 131"/>
                <a:gd name="T21" fmla="*/ 24 h 123"/>
                <a:gd name="T22" fmla="*/ 91 w 131"/>
                <a:gd name="T23" fmla="*/ 0 h 123"/>
                <a:gd name="T24" fmla="*/ 91 w 131"/>
                <a:gd name="T25" fmla="*/ 0 h 123"/>
                <a:gd name="T26" fmla="*/ 57 w 131"/>
                <a:gd name="T27" fmla="*/ 17 h 123"/>
                <a:gd name="T28" fmla="*/ 25 w 131"/>
                <a:gd name="T29" fmla="*/ 32 h 123"/>
                <a:gd name="T30" fmla="*/ 0 w 131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23">
                  <a:moveTo>
                    <a:pt x="0" y="67"/>
                  </a:moveTo>
                  <a:lnTo>
                    <a:pt x="25" y="82"/>
                  </a:lnTo>
                  <a:lnTo>
                    <a:pt x="42" y="106"/>
                  </a:lnTo>
                  <a:lnTo>
                    <a:pt x="66" y="123"/>
                  </a:lnTo>
                  <a:lnTo>
                    <a:pt x="66" y="123"/>
                  </a:lnTo>
                  <a:lnTo>
                    <a:pt x="81" y="106"/>
                  </a:lnTo>
                  <a:lnTo>
                    <a:pt x="106" y="91"/>
                  </a:lnTo>
                  <a:lnTo>
                    <a:pt x="131" y="74"/>
                  </a:lnTo>
                  <a:lnTo>
                    <a:pt x="131" y="74"/>
                  </a:lnTo>
                  <a:lnTo>
                    <a:pt x="116" y="49"/>
                  </a:lnTo>
                  <a:lnTo>
                    <a:pt x="99" y="24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17"/>
                  </a:lnTo>
                  <a:lnTo>
                    <a:pt x="25" y="3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5" name="Freeform 263"/>
            <p:cNvSpPr>
              <a:spLocks/>
            </p:cNvSpPr>
            <p:nvPr/>
          </p:nvSpPr>
          <p:spPr bwMode="auto">
            <a:xfrm>
              <a:off x="4470" y="2257"/>
              <a:ext cx="48" cy="56"/>
            </a:xfrm>
            <a:custGeom>
              <a:avLst/>
              <a:gdLst>
                <a:gd name="T0" fmla="*/ 10 w 99"/>
                <a:gd name="T1" fmla="*/ 15 h 99"/>
                <a:gd name="T2" fmla="*/ 0 w 99"/>
                <a:gd name="T3" fmla="*/ 32 h 99"/>
                <a:gd name="T4" fmla="*/ 0 w 99"/>
                <a:gd name="T5" fmla="*/ 50 h 99"/>
                <a:gd name="T6" fmla="*/ 10 w 99"/>
                <a:gd name="T7" fmla="*/ 65 h 99"/>
                <a:gd name="T8" fmla="*/ 10 w 99"/>
                <a:gd name="T9" fmla="*/ 65 h 99"/>
                <a:gd name="T10" fmla="*/ 17 w 99"/>
                <a:gd name="T11" fmla="*/ 82 h 99"/>
                <a:gd name="T12" fmla="*/ 35 w 99"/>
                <a:gd name="T13" fmla="*/ 89 h 99"/>
                <a:gd name="T14" fmla="*/ 50 w 99"/>
                <a:gd name="T15" fmla="*/ 99 h 99"/>
                <a:gd name="T16" fmla="*/ 50 w 99"/>
                <a:gd name="T17" fmla="*/ 99 h 99"/>
                <a:gd name="T18" fmla="*/ 74 w 99"/>
                <a:gd name="T19" fmla="*/ 89 h 99"/>
                <a:gd name="T20" fmla="*/ 91 w 99"/>
                <a:gd name="T21" fmla="*/ 82 h 99"/>
                <a:gd name="T22" fmla="*/ 99 w 99"/>
                <a:gd name="T23" fmla="*/ 65 h 99"/>
                <a:gd name="T24" fmla="*/ 99 w 99"/>
                <a:gd name="T25" fmla="*/ 65 h 99"/>
                <a:gd name="T26" fmla="*/ 99 w 99"/>
                <a:gd name="T27" fmla="*/ 58 h 99"/>
                <a:gd name="T28" fmla="*/ 99 w 99"/>
                <a:gd name="T29" fmla="*/ 40 h 99"/>
                <a:gd name="T30" fmla="*/ 99 w 99"/>
                <a:gd name="T31" fmla="*/ 25 h 99"/>
                <a:gd name="T32" fmla="*/ 99 w 99"/>
                <a:gd name="T33" fmla="*/ 25 h 99"/>
                <a:gd name="T34" fmla="*/ 84 w 99"/>
                <a:gd name="T35" fmla="*/ 15 h 99"/>
                <a:gd name="T36" fmla="*/ 74 w 99"/>
                <a:gd name="T37" fmla="*/ 8 h 99"/>
                <a:gd name="T38" fmla="*/ 59 w 99"/>
                <a:gd name="T39" fmla="*/ 0 h 99"/>
                <a:gd name="T40" fmla="*/ 59 w 99"/>
                <a:gd name="T41" fmla="*/ 0 h 99"/>
                <a:gd name="T42" fmla="*/ 42 w 99"/>
                <a:gd name="T43" fmla="*/ 0 h 99"/>
                <a:gd name="T44" fmla="*/ 24 w 99"/>
                <a:gd name="T45" fmla="*/ 8 h 99"/>
                <a:gd name="T46" fmla="*/ 10 w 99"/>
                <a:gd name="T4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10" y="15"/>
                  </a:moveTo>
                  <a:lnTo>
                    <a:pt x="0" y="32"/>
                  </a:lnTo>
                  <a:lnTo>
                    <a:pt x="0" y="50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7" y="82"/>
                  </a:lnTo>
                  <a:lnTo>
                    <a:pt x="35" y="8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74" y="89"/>
                  </a:lnTo>
                  <a:lnTo>
                    <a:pt x="91" y="82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99" y="58"/>
                  </a:lnTo>
                  <a:lnTo>
                    <a:pt x="99" y="40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84" y="15"/>
                  </a:lnTo>
                  <a:lnTo>
                    <a:pt x="74" y="8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2" y="0"/>
                  </a:lnTo>
                  <a:lnTo>
                    <a:pt x="24" y="8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6" name="Freeform 264"/>
            <p:cNvSpPr>
              <a:spLocks/>
            </p:cNvSpPr>
            <p:nvPr/>
          </p:nvSpPr>
          <p:spPr bwMode="auto">
            <a:xfrm>
              <a:off x="4478" y="2262"/>
              <a:ext cx="36" cy="41"/>
            </a:xfrm>
            <a:custGeom>
              <a:avLst/>
              <a:gdLst>
                <a:gd name="T0" fmla="*/ 0 w 74"/>
                <a:gd name="T1" fmla="*/ 24 h 74"/>
                <a:gd name="T2" fmla="*/ 0 w 74"/>
                <a:gd name="T3" fmla="*/ 42 h 74"/>
                <a:gd name="T4" fmla="*/ 0 w 74"/>
                <a:gd name="T5" fmla="*/ 57 h 74"/>
                <a:gd name="T6" fmla="*/ 7 w 74"/>
                <a:gd name="T7" fmla="*/ 66 h 74"/>
                <a:gd name="T8" fmla="*/ 7 w 74"/>
                <a:gd name="T9" fmla="*/ 66 h 74"/>
                <a:gd name="T10" fmla="*/ 25 w 74"/>
                <a:gd name="T11" fmla="*/ 74 h 74"/>
                <a:gd name="T12" fmla="*/ 42 w 74"/>
                <a:gd name="T13" fmla="*/ 74 h 74"/>
                <a:gd name="T14" fmla="*/ 57 w 74"/>
                <a:gd name="T15" fmla="*/ 74 h 74"/>
                <a:gd name="T16" fmla="*/ 57 w 74"/>
                <a:gd name="T17" fmla="*/ 74 h 74"/>
                <a:gd name="T18" fmla="*/ 67 w 74"/>
                <a:gd name="T19" fmla="*/ 66 h 74"/>
                <a:gd name="T20" fmla="*/ 74 w 74"/>
                <a:gd name="T21" fmla="*/ 57 h 74"/>
                <a:gd name="T22" fmla="*/ 74 w 74"/>
                <a:gd name="T23" fmla="*/ 42 h 74"/>
                <a:gd name="T24" fmla="*/ 74 w 74"/>
                <a:gd name="T25" fmla="*/ 42 h 74"/>
                <a:gd name="T26" fmla="*/ 74 w 74"/>
                <a:gd name="T27" fmla="*/ 24 h 74"/>
                <a:gd name="T28" fmla="*/ 57 w 74"/>
                <a:gd name="T29" fmla="*/ 7 h 74"/>
                <a:gd name="T30" fmla="*/ 42 w 74"/>
                <a:gd name="T31" fmla="*/ 0 h 74"/>
                <a:gd name="T32" fmla="*/ 42 w 74"/>
                <a:gd name="T33" fmla="*/ 0 h 74"/>
                <a:gd name="T34" fmla="*/ 25 w 74"/>
                <a:gd name="T35" fmla="*/ 7 h 74"/>
                <a:gd name="T36" fmla="*/ 7 w 74"/>
                <a:gd name="T37" fmla="*/ 7 h 74"/>
                <a:gd name="T38" fmla="*/ 0 w 74"/>
                <a:gd name="T39" fmla="*/ 2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0" y="24"/>
                  </a:moveTo>
                  <a:lnTo>
                    <a:pt x="0" y="42"/>
                  </a:lnTo>
                  <a:lnTo>
                    <a:pt x="0" y="57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25" y="74"/>
                  </a:lnTo>
                  <a:lnTo>
                    <a:pt x="42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67" y="66"/>
                  </a:lnTo>
                  <a:lnTo>
                    <a:pt x="74" y="57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24"/>
                  </a:lnTo>
                  <a:lnTo>
                    <a:pt x="57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5" y="7"/>
                  </a:lnTo>
                  <a:lnTo>
                    <a:pt x="7" y="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7" name="Freeform 265"/>
            <p:cNvSpPr>
              <a:spLocks/>
            </p:cNvSpPr>
            <p:nvPr/>
          </p:nvSpPr>
          <p:spPr bwMode="auto">
            <a:xfrm>
              <a:off x="4475" y="2437"/>
              <a:ext cx="43" cy="50"/>
            </a:xfrm>
            <a:custGeom>
              <a:avLst/>
              <a:gdLst>
                <a:gd name="T0" fmla="*/ 0 w 89"/>
                <a:gd name="T1" fmla="*/ 39 h 89"/>
                <a:gd name="T2" fmla="*/ 0 w 89"/>
                <a:gd name="T3" fmla="*/ 57 h 89"/>
                <a:gd name="T4" fmla="*/ 7 w 89"/>
                <a:gd name="T5" fmla="*/ 74 h 89"/>
                <a:gd name="T6" fmla="*/ 32 w 89"/>
                <a:gd name="T7" fmla="*/ 89 h 89"/>
                <a:gd name="T8" fmla="*/ 32 w 89"/>
                <a:gd name="T9" fmla="*/ 89 h 89"/>
                <a:gd name="T10" fmla="*/ 49 w 89"/>
                <a:gd name="T11" fmla="*/ 74 h 89"/>
                <a:gd name="T12" fmla="*/ 64 w 89"/>
                <a:gd name="T13" fmla="*/ 57 h 89"/>
                <a:gd name="T14" fmla="*/ 89 w 89"/>
                <a:gd name="T15" fmla="*/ 50 h 89"/>
                <a:gd name="T16" fmla="*/ 89 w 89"/>
                <a:gd name="T17" fmla="*/ 50 h 89"/>
                <a:gd name="T18" fmla="*/ 57 w 89"/>
                <a:gd name="T19" fmla="*/ 0 h 89"/>
                <a:gd name="T20" fmla="*/ 32 w 89"/>
                <a:gd name="T21" fmla="*/ 7 h 89"/>
                <a:gd name="T22" fmla="*/ 14 w 89"/>
                <a:gd name="T23" fmla="*/ 25 h 89"/>
                <a:gd name="T24" fmla="*/ 0 w 89"/>
                <a:gd name="T25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9">
                  <a:moveTo>
                    <a:pt x="0" y="39"/>
                  </a:moveTo>
                  <a:lnTo>
                    <a:pt x="0" y="57"/>
                  </a:lnTo>
                  <a:lnTo>
                    <a:pt x="7" y="74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49" y="74"/>
                  </a:lnTo>
                  <a:lnTo>
                    <a:pt x="64" y="5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14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8" name="Freeform 266"/>
            <p:cNvSpPr>
              <a:spLocks/>
            </p:cNvSpPr>
            <p:nvPr/>
          </p:nvSpPr>
          <p:spPr bwMode="auto">
            <a:xfrm>
              <a:off x="4669" y="2002"/>
              <a:ext cx="61" cy="83"/>
            </a:xfrm>
            <a:custGeom>
              <a:avLst/>
              <a:gdLst>
                <a:gd name="T0" fmla="*/ 98 w 123"/>
                <a:gd name="T1" fmla="*/ 43 h 149"/>
                <a:gd name="T2" fmla="*/ 83 w 123"/>
                <a:gd name="T3" fmla="*/ 26 h 149"/>
                <a:gd name="T4" fmla="*/ 65 w 123"/>
                <a:gd name="T5" fmla="*/ 18 h 149"/>
                <a:gd name="T6" fmla="*/ 58 w 123"/>
                <a:gd name="T7" fmla="*/ 0 h 149"/>
                <a:gd name="T8" fmla="*/ 58 w 123"/>
                <a:gd name="T9" fmla="*/ 0 h 149"/>
                <a:gd name="T10" fmla="*/ 41 w 123"/>
                <a:gd name="T11" fmla="*/ 18 h 149"/>
                <a:gd name="T12" fmla="*/ 34 w 123"/>
                <a:gd name="T13" fmla="*/ 32 h 149"/>
                <a:gd name="T14" fmla="*/ 24 w 123"/>
                <a:gd name="T15" fmla="*/ 50 h 149"/>
                <a:gd name="T16" fmla="*/ 24 w 123"/>
                <a:gd name="T17" fmla="*/ 50 h 149"/>
                <a:gd name="T18" fmla="*/ 17 w 123"/>
                <a:gd name="T19" fmla="*/ 67 h 149"/>
                <a:gd name="T20" fmla="*/ 0 w 123"/>
                <a:gd name="T21" fmla="*/ 74 h 149"/>
                <a:gd name="T22" fmla="*/ 9 w 123"/>
                <a:gd name="T23" fmla="*/ 82 h 149"/>
                <a:gd name="T24" fmla="*/ 9 w 123"/>
                <a:gd name="T25" fmla="*/ 82 h 149"/>
                <a:gd name="T26" fmla="*/ 34 w 123"/>
                <a:gd name="T27" fmla="*/ 99 h 149"/>
                <a:gd name="T28" fmla="*/ 58 w 123"/>
                <a:gd name="T29" fmla="*/ 124 h 149"/>
                <a:gd name="T30" fmla="*/ 83 w 123"/>
                <a:gd name="T31" fmla="*/ 149 h 149"/>
                <a:gd name="T32" fmla="*/ 83 w 123"/>
                <a:gd name="T33" fmla="*/ 149 h 149"/>
                <a:gd name="T34" fmla="*/ 91 w 123"/>
                <a:gd name="T35" fmla="*/ 124 h 149"/>
                <a:gd name="T36" fmla="*/ 123 w 123"/>
                <a:gd name="T37" fmla="*/ 67 h 149"/>
                <a:gd name="T38" fmla="*/ 98 w 123"/>
                <a:gd name="T39" fmla="*/ 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9">
                  <a:moveTo>
                    <a:pt x="98" y="43"/>
                  </a:moveTo>
                  <a:lnTo>
                    <a:pt x="83" y="26"/>
                  </a:lnTo>
                  <a:lnTo>
                    <a:pt x="65" y="18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1" y="18"/>
                  </a:lnTo>
                  <a:lnTo>
                    <a:pt x="34" y="3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7" y="67"/>
                  </a:lnTo>
                  <a:lnTo>
                    <a:pt x="0" y="7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34" y="99"/>
                  </a:lnTo>
                  <a:lnTo>
                    <a:pt x="58" y="124"/>
                  </a:lnTo>
                  <a:lnTo>
                    <a:pt x="83" y="149"/>
                  </a:lnTo>
                  <a:lnTo>
                    <a:pt x="83" y="149"/>
                  </a:lnTo>
                  <a:lnTo>
                    <a:pt x="91" y="124"/>
                  </a:lnTo>
                  <a:lnTo>
                    <a:pt x="123" y="67"/>
                  </a:lnTo>
                  <a:lnTo>
                    <a:pt x="98" y="4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79" name="Freeform 267"/>
            <p:cNvSpPr>
              <a:spLocks/>
            </p:cNvSpPr>
            <p:nvPr/>
          </p:nvSpPr>
          <p:spPr bwMode="auto">
            <a:xfrm>
              <a:off x="4645" y="1772"/>
              <a:ext cx="61" cy="74"/>
            </a:xfrm>
            <a:custGeom>
              <a:avLst/>
              <a:gdLst>
                <a:gd name="T0" fmla="*/ 123 w 123"/>
                <a:gd name="T1" fmla="*/ 67 h 133"/>
                <a:gd name="T2" fmla="*/ 99 w 123"/>
                <a:gd name="T3" fmla="*/ 91 h 133"/>
                <a:gd name="T4" fmla="*/ 84 w 123"/>
                <a:gd name="T5" fmla="*/ 108 h 133"/>
                <a:gd name="T6" fmla="*/ 59 w 123"/>
                <a:gd name="T7" fmla="*/ 133 h 133"/>
                <a:gd name="T8" fmla="*/ 59 w 123"/>
                <a:gd name="T9" fmla="*/ 133 h 133"/>
                <a:gd name="T10" fmla="*/ 42 w 123"/>
                <a:gd name="T11" fmla="*/ 115 h 133"/>
                <a:gd name="T12" fmla="*/ 17 w 123"/>
                <a:gd name="T13" fmla="*/ 91 h 133"/>
                <a:gd name="T14" fmla="*/ 0 w 123"/>
                <a:gd name="T15" fmla="*/ 83 h 133"/>
                <a:gd name="T16" fmla="*/ 0 w 123"/>
                <a:gd name="T17" fmla="*/ 83 h 133"/>
                <a:gd name="T18" fmla="*/ 10 w 123"/>
                <a:gd name="T19" fmla="*/ 59 h 133"/>
                <a:gd name="T20" fmla="*/ 24 w 123"/>
                <a:gd name="T21" fmla="*/ 24 h 133"/>
                <a:gd name="T22" fmla="*/ 35 w 123"/>
                <a:gd name="T23" fmla="*/ 0 h 133"/>
                <a:gd name="T24" fmla="*/ 35 w 123"/>
                <a:gd name="T25" fmla="*/ 0 h 133"/>
                <a:gd name="T26" fmla="*/ 67 w 123"/>
                <a:gd name="T27" fmla="*/ 17 h 133"/>
                <a:gd name="T28" fmla="*/ 99 w 123"/>
                <a:gd name="T29" fmla="*/ 42 h 133"/>
                <a:gd name="T30" fmla="*/ 123 w 123"/>
                <a:gd name="T31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33">
                  <a:moveTo>
                    <a:pt x="123" y="67"/>
                  </a:moveTo>
                  <a:lnTo>
                    <a:pt x="99" y="91"/>
                  </a:lnTo>
                  <a:lnTo>
                    <a:pt x="84" y="108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42" y="115"/>
                  </a:lnTo>
                  <a:lnTo>
                    <a:pt x="17" y="91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10" y="59"/>
                  </a:lnTo>
                  <a:lnTo>
                    <a:pt x="24" y="24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7" y="17"/>
                  </a:lnTo>
                  <a:lnTo>
                    <a:pt x="99" y="42"/>
                  </a:lnTo>
                  <a:lnTo>
                    <a:pt x="123" y="67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0" name="Freeform 268"/>
            <p:cNvSpPr>
              <a:spLocks/>
            </p:cNvSpPr>
            <p:nvPr/>
          </p:nvSpPr>
          <p:spPr bwMode="auto">
            <a:xfrm>
              <a:off x="4678" y="1836"/>
              <a:ext cx="48" cy="56"/>
            </a:xfrm>
            <a:custGeom>
              <a:avLst/>
              <a:gdLst>
                <a:gd name="T0" fmla="*/ 91 w 98"/>
                <a:gd name="T1" fmla="*/ 26 h 99"/>
                <a:gd name="T2" fmla="*/ 98 w 98"/>
                <a:gd name="T3" fmla="*/ 42 h 99"/>
                <a:gd name="T4" fmla="*/ 98 w 98"/>
                <a:gd name="T5" fmla="*/ 57 h 99"/>
                <a:gd name="T6" fmla="*/ 98 w 98"/>
                <a:gd name="T7" fmla="*/ 74 h 99"/>
                <a:gd name="T8" fmla="*/ 98 w 98"/>
                <a:gd name="T9" fmla="*/ 74 h 99"/>
                <a:gd name="T10" fmla="*/ 81 w 98"/>
                <a:gd name="T11" fmla="*/ 91 h 99"/>
                <a:gd name="T12" fmla="*/ 66 w 98"/>
                <a:gd name="T13" fmla="*/ 99 h 99"/>
                <a:gd name="T14" fmla="*/ 48 w 98"/>
                <a:gd name="T15" fmla="*/ 99 h 99"/>
                <a:gd name="T16" fmla="*/ 48 w 98"/>
                <a:gd name="T17" fmla="*/ 99 h 99"/>
                <a:gd name="T18" fmla="*/ 24 w 98"/>
                <a:gd name="T19" fmla="*/ 99 h 99"/>
                <a:gd name="T20" fmla="*/ 7 w 98"/>
                <a:gd name="T21" fmla="*/ 91 h 99"/>
                <a:gd name="T22" fmla="*/ 0 w 98"/>
                <a:gd name="T23" fmla="*/ 74 h 99"/>
                <a:gd name="T24" fmla="*/ 0 w 98"/>
                <a:gd name="T25" fmla="*/ 74 h 99"/>
                <a:gd name="T26" fmla="*/ 0 w 98"/>
                <a:gd name="T27" fmla="*/ 57 h 99"/>
                <a:gd name="T28" fmla="*/ 0 w 98"/>
                <a:gd name="T29" fmla="*/ 42 h 99"/>
                <a:gd name="T30" fmla="*/ 7 w 98"/>
                <a:gd name="T31" fmla="*/ 26 h 99"/>
                <a:gd name="T32" fmla="*/ 7 w 98"/>
                <a:gd name="T33" fmla="*/ 26 h 99"/>
                <a:gd name="T34" fmla="*/ 17 w 98"/>
                <a:gd name="T35" fmla="*/ 18 h 99"/>
                <a:gd name="T36" fmla="*/ 24 w 98"/>
                <a:gd name="T37" fmla="*/ 8 h 99"/>
                <a:gd name="T38" fmla="*/ 41 w 98"/>
                <a:gd name="T39" fmla="*/ 0 h 99"/>
                <a:gd name="T40" fmla="*/ 41 w 98"/>
                <a:gd name="T41" fmla="*/ 0 h 99"/>
                <a:gd name="T42" fmla="*/ 56 w 98"/>
                <a:gd name="T43" fmla="*/ 8 h 99"/>
                <a:gd name="T44" fmla="*/ 74 w 98"/>
                <a:gd name="T45" fmla="*/ 8 h 99"/>
                <a:gd name="T46" fmla="*/ 91 w 98"/>
                <a:gd name="T4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9">
                  <a:moveTo>
                    <a:pt x="91" y="26"/>
                  </a:moveTo>
                  <a:lnTo>
                    <a:pt x="98" y="42"/>
                  </a:lnTo>
                  <a:lnTo>
                    <a:pt x="98" y="5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81" y="91"/>
                  </a:lnTo>
                  <a:lnTo>
                    <a:pt x="66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24" y="99"/>
                  </a:lnTo>
                  <a:lnTo>
                    <a:pt x="7" y="9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7" y="18"/>
                  </a:lnTo>
                  <a:lnTo>
                    <a:pt x="24" y="8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6" y="8"/>
                  </a:lnTo>
                  <a:lnTo>
                    <a:pt x="74" y="8"/>
                  </a:lnTo>
                  <a:lnTo>
                    <a:pt x="91" y="2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1" name="Freeform 269"/>
            <p:cNvSpPr>
              <a:spLocks/>
            </p:cNvSpPr>
            <p:nvPr/>
          </p:nvSpPr>
          <p:spPr bwMode="auto">
            <a:xfrm>
              <a:off x="4665" y="1989"/>
              <a:ext cx="61" cy="78"/>
            </a:xfrm>
            <a:custGeom>
              <a:avLst/>
              <a:gdLst>
                <a:gd name="T0" fmla="*/ 99 w 123"/>
                <a:gd name="T1" fmla="*/ 32 h 141"/>
                <a:gd name="T2" fmla="*/ 81 w 123"/>
                <a:gd name="T3" fmla="*/ 24 h 141"/>
                <a:gd name="T4" fmla="*/ 66 w 123"/>
                <a:gd name="T5" fmla="*/ 17 h 141"/>
                <a:gd name="T6" fmla="*/ 57 w 123"/>
                <a:gd name="T7" fmla="*/ 0 h 141"/>
                <a:gd name="T8" fmla="*/ 57 w 123"/>
                <a:gd name="T9" fmla="*/ 0 h 141"/>
                <a:gd name="T10" fmla="*/ 42 w 123"/>
                <a:gd name="T11" fmla="*/ 7 h 141"/>
                <a:gd name="T12" fmla="*/ 32 w 123"/>
                <a:gd name="T13" fmla="*/ 32 h 141"/>
                <a:gd name="T14" fmla="*/ 25 w 123"/>
                <a:gd name="T15" fmla="*/ 50 h 141"/>
                <a:gd name="T16" fmla="*/ 25 w 123"/>
                <a:gd name="T17" fmla="*/ 50 h 141"/>
                <a:gd name="T18" fmla="*/ 17 w 123"/>
                <a:gd name="T19" fmla="*/ 56 h 141"/>
                <a:gd name="T20" fmla="*/ 0 w 123"/>
                <a:gd name="T21" fmla="*/ 67 h 141"/>
                <a:gd name="T22" fmla="*/ 8 w 123"/>
                <a:gd name="T23" fmla="*/ 74 h 141"/>
                <a:gd name="T24" fmla="*/ 8 w 123"/>
                <a:gd name="T25" fmla="*/ 74 h 141"/>
                <a:gd name="T26" fmla="*/ 32 w 123"/>
                <a:gd name="T27" fmla="*/ 91 h 141"/>
                <a:gd name="T28" fmla="*/ 57 w 123"/>
                <a:gd name="T29" fmla="*/ 115 h 141"/>
                <a:gd name="T30" fmla="*/ 81 w 123"/>
                <a:gd name="T31" fmla="*/ 141 h 141"/>
                <a:gd name="T32" fmla="*/ 81 w 123"/>
                <a:gd name="T33" fmla="*/ 141 h 141"/>
                <a:gd name="T34" fmla="*/ 91 w 123"/>
                <a:gd name="T35" fmla="*/ 123 h 141"/>
                <a:gd name="T36" fmla="*/ 123 w 123"/>
                <a:gd name="T37" fmla="*/ 56 h 141"/>
                <a:gd name="T38" fmla="*/ 99 w 123"/>
                <a:gd name="T39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3" h="141">
                  <a:moveTo>
                    <a:pt x="99" y="32"/>
                  </a:moveTo>
                  <a:lnTo>
                    <a:pt x="81" y="24"/>
                  </a:lnTo>
                  <a:lnTo>
                    <a:pt x="66" y="17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2" y="7"/>
                  </a:lnTo>
                  <a:lnTo>
                    <a:pt x="32" y="32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17" y="56"/>
                  </a:lnTo>
                  <a:lnTo>
                    <a:pt x="0" y="67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32" y="91"/>
                  </a:lnTo>
                  <a:lnTo>
                    <a:pt x="57" y="115"/>
                  </a:lnTo>
                  <a:lnTo>
                    <a:pt x="81" y="141"/>
                  </a:lnTo>
                  <a:lnTo>
                    <a:pt x="81" y="141"/>
                  </a:lnTo>
                  <a:lnTo>
                    <a:pt x="91" y="123"/>
                  </a:lnTo>
                  <a:lnTo>
                    <a:pt x="123" y="56"/>
                  </a:lnTo>
                  <a:lnTo>
                    <a:pt x="9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2" name="Freeform 270"/>
            <p:cNvSpPr>
              <a:spLocks/>
            </p:cNvSpPr>
            <p:nvPr/>
          </p:nvSpPr>
          <p:spPr bwMode="auto">
            <a:xfrm>
              <a:off x="4642" y="1758"/>
              <a:ext cx="60" cy="69"/>
            </a:xfrm>
            <a:custGeom>
              <a:avLst/>
              <a:gdLst>
                <a:gd name="T0" fmla="*/ 122 w 122"/>
                <a:gd name="T1" fmla="*/ 67 h 123"/>
                <a:gd name="T2" fmla="*/ 98 w 122"/>
                <a:gd name="T3" fmla="*/ 84 h 123"/>
                <a:gd name="T4" fmla="*/ 81 w 122"/>
                <a:gd name="T5" fmla="*/ 108 h 123"/>
                <a:gd name="T6" fmla="*/ 57 w 122"/>
                <a:gd name="T7" fmla="*/ 123 h 123"/>
                <a:gd name="T8" fmla="*/ 57 w 122"/>
                <a:gd name="T9" fmla="*/ 123 h 123"/>
                <a:gd name="T10" fmla="*/ 42 w 122"/>
                <a:gd name="T11" fmla="*/ 108 h 123"/>
                <a:gd name="T12" fmla="*/ 17 w 122"/>
                <a:gd name="T13" fmla="*/ 92 h 123"/>
                <a:gd name="T14" fmla="*/ 0 w 122"/>
                <a:gd name="T15" fmla="*/ 75 h 123"/>
                <a:gd name="T16" fmla="*/ 0 w 122"/>
                <a:gd name="T17" fmla="*/ 75 h 123"/>
                <a:gd name="T18" fmla="*/ 7 w 122"/>
                <a:gd name="T19" fmla="*/ 49 h 123"/>
                <a:gd name="T20" fmla="*/ 24 w 122"/>
                <a:gd name="T21" fmla="*/ 25 h 123"/>
                <a:gd name="T22" fmla="*/ 31 w 122"/>
                <a:gd name="T23" fmla="*/ 0 h 123"/>
                <a:gd name="T24" fmla="*/ 31 w 122"/>
                <a:gd name="T25" fmla="*/ 0 h 123"/>
                <a:gd name="T26" fmla="*/ 66 w 122"/>
                <a:gd name="T27" fmla="*/ 17 h 123"/>
                <a:gd name="T28" fmla="*/ 98 w 122"/>
                <a:gd name="T29" fmla="*/ 34 h 123"/>
                <a:gd name="T30" fmla="*/ 122 w 122"/>
                <a:gd name="T31" fmla="*/ 6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123">
                  <a:moveTo>
                    <a:pt x="122" y="67"/>
                  </a:moveTo>
                  <a:lnTo>
                    <a:pt x="98" y="84"/>
                  </a:lnTo>
                  <a:lnTo>
                    <a:pt x="81" y="108"/>
                  </a:lnTo>
                  <a:lnTo>
                    <a:pt x="57" y="123"/>
                  </a:lnTo>
                  <a:lnTo>
                    <a:pt x="57" y="123"/>
                  </a:lnTo>
                  <a:lnTo>
                    <a:pt x="42" y="108"/>
                  </a:lnTo>
                  <a:lnTo>
                    <a:pt x="17" y="9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7" y="49"/>
                  </a:lnTo>
                  <a:lnTo>
                    <a:pt x="24" y="2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66" y="17"/>
                  </a:lnTo>
                  <a:lnTo>
                    <a:pt x="98" y="34"/>
                  </a:lnTo>
                  <a:lnTo>
                    <a:pt x="122" y="67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3" name="Freeform 271"/>
            <p:cNvSpPr>
              <a:spLocks/>
            </p:cNvSpPr>
            <p:nvPr/>
          </p:nvSpPr>
          <p:spPr bwMode="auto">
            <a:xfrm>
              <a:off x="4674" y="1823"/>
              <a:ext cx="49" cy="55"/>
            </a:xfrm>
            <a:custGeom>
              <a:avLst/>
              <a:gdLst>
                <a:gd name="T0" fmla="*/ 89 w 99"/>
                <a:gd name="T1" fmla="*/ 17 h 98"/>
                <a:gd name="T2" fmla="*/ 99 w 99"/>
                <a:gd name="T3" fmla="*/ 32 h 98"/>
                <a:gd name="T4" fmla="*/ 99 w 99"/>
                <a:gd name="T5" fmla="*/ 50 h 98"/>
                <a:gd name="T6" fmla="*/ 99 w 99"/>
                <a:gd name="T7" fmla="*/ 66 h 98"/>
                <a:gd name="T8" fmla="*/ 99 w 99"/>
                <a:gd name="T9" fmla="*/ 66 h 98"/>
                <a:gd name="T10" fmla="*/ 82 w 99"/>
                <a:gd name="T11" fmla="*/ 81 h 98"/>
                <a:gd name="T12" fmla="*/ 64 w 99"/>
                <a:gd name="T13" fmla="*/ 91 h 98"/>
                <a:gd name="T14" fmla="*/ 49 w 99"/>
                <a:gd name="T15" fmla="*/ 98 h 98"/>
                <a:gd name="T16" fmla="*/ 49 w 99"/>
                <a:gd name="T17" fmla="*/ 98 h 98"/>
                <a:gd name="T18" fmla="*/ 25 w 99"/>
                <a:gd name="T19" fmla="*/ 91 h 98"/>
                <a:gd name="T20" fmla="*/ 8 w 99"/>
                <a:gd name="T21" fmla="*/ 81 h 98"/>
                <a:gd name="T22" fmla="*/ 0 w 99"/>
                <a:gd name="T23" fmla="*/ 66 h 98"/>
                <a:gd name="T24" fmla="*/ 0 w 99"/>
                <a:gd name="T25" fmla="*/ 66 h 98"/>
                <a:gd name="T26" fmla="*/ 0 w 99"/>
                <a:gd name="T27" fmla="*/ 57 h 98"/>
                <a:gd name="T28" fmla="*/ 0 w 99"/>
                <a:gd name="T29" fmla="*/ 42 h 98"/>
                <a:gd name="T30" fmla="*/ 8 w 99"/>
                <a:gd name="T31" fmla="*/ 24 h 98"/>
                <a:gd name="T32" fmla="*/ 8 w 99"/>
                <a:gd name="T33" fmla="*/ 24 h 98"/>
                <a:gd name="T34" fmla="*/ 15 w 99"/>
                <a:gd name="T35" fmla="*/ 17 h 98"/>
                <a:gd name="T36" fmla="*/ 25 w 99"/>
                <a:gd name="T37" fmla="*/ 7 h 98"/>
                <a:gd name="T38" fmla="*/ 40 w 99"/>
                <a:gd name="T39" fmla="*/ 0 h 98"/>
                <a:gd name="T40" fmla="*/ 40 w 99"/>
                <a:gd name="T41" fmla="*/ 0 h 98"/>
                <a:gd name="T42" fmla="*/ 56 w 99"/>
                <a:gd name="T43" fmla="*/ 0 h 98"/>
                <a:gd name="T44" fmla="*/ 74 w 99"/>
                <a:gd name="T45" fmla="*/ 7 h 98"/>
                <a:gd name="T46" fmla="*/ 89 w 99"/>
                <a:gd name="T47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8">
                  <a:moveTo>
                    <a:pt x="89" y="17"/>
                  </a:moveTo>
                  <a:lnTo>
                    <a:pt x="99" y="32"/>
                  </a:lnTo>
                  <a:lnTo>
                    <a:pt x="99" y="50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82" y="81"/>
                  </a:lnTo>
                  <a:lnTo>
                    <a:pt x="64" y="91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25" y="91"/>
                  </a:lnTo>
                  <a:lnTo>
                    <a:pt x="8" y="8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7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5" y="17"/>
                  </a:lnTo>
                  <a:lnTo>
                    <a:pt x="25" y="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74" y="7"/>
                  </a:lnTo>
                  <a:lnTo>
                    <a:pt x="8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4" name="Freeform 272"/>
            <p:cNvSpPr>
              <a:spLocks/>
            </p:cNvSpPr>
            <p:nvPr/>
          </p:nvSpPr>
          <p:spPr bwMode="auto">
            <a:xfrm>
              <a:off x="4678" y="1827"/>
              <a:ext cx="37" cy="40"/>
            </a:xfrm>
            <a:custGeom>
              <a:avLst/>
              <a:gdLst>
                <a:gd name="T0" fmla="*/ 74 w 74"/>
                <a:gd name="T1" fmla="*/ 25 h 74"/>
                <a:gd name="T2" fmla="*/ 74 w 74"/>
                <a:gd name="T3" fmla="*/ 43 h 74"/>
                <a:gd name="T4" fmla="*/ 74 w 74"/>
                <a:gd name="T5" fmla="*/ 59 h 74"/>
                <a:gd name="T6" fmla="*/ 66 w 74"/>
                <a:gd name="T7" fmla="*/ 67 h 74"/>
                <a:gd name="T8" fmla="*/ 66 w 74"/>
                <a:gd name="T9" fmla="*/ 67 h 74"/>
                <a:gd name="T10" fmla="*/ 48 w 74"/>
                <a:gd name="T11" fmla="*/ 74 h 74"/>
                <a:gd name="T12" fmla="*/ 32 w 74"/>
                <a:gd name="T13" fmla="*/ 74 h 74"/>
                <a:gd name="T14" fmla="*/ 17 w 74"/>
                <a:gd name="T15" fmla="*/ 74 h 74"/>
                <a:gd name="T16" fmla="*/ 17 w 74"/>
                <a:gd name="T17" fmla="*/ 74 h 74"/>
                <a:gd name="T18" fmla="*/ 7 w 74"/>
                <a:gd name="T19" fmla="*/ 67 h 74"/>
                <a:gd name="T20" fmla="*/ 0 w 74"/>
                <a:gd name="T21" fmla="*/ 59 h 74"/>
                <a:gd name="T22" fmla="*/ 0 w 74"/>
                <a:gd name="T23" fmla="*/ 43 h 74"/>
                <a:gd name="T24" fmla="*/ 0 w 74"/>
                <a:gd name="T25" fmla="*/ 43 h 74"/>
                <a:gd name="T26" fmla="*/ 0 w 74"/>
                <a:gd name="T27" fmla="*/ 25 h 74"/>
                <a:gd name="T28" fmla="*/ 17 w 74"/>
                <a:gd name="T29" fmla="*/ 10 h 74"/>
                <a:gd name="T30" fmla="*/ 32 w 74"/>
                <a:gd name="T31" fmla="*/ 0 h 74"/>
                <a:gd name="T32" fmla="*/ 32 w 74"/>
                <a:gd name="T33" fmla="*/ 0 h 74"/>
                <a:gd name="T34" fmla="*/ 48 w 74"/>
                <a:gd name="T35" fmla="*/ 10 h 74"/>
                <a:gd name="T36" fmla="*/ 66 w 74"/>
                <a:gd name="T37" fmla="*/ 10 h 74"/>
                <a:gd name="T38" fmla="*/ 74 w 74"/>
                <a:gd name="T39" fmla="*/ 2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4">
                  <a:moveTo>
                    <a:pt x="74" y="25"/>
                  </a:moveTo>
                  <a:lnTo>
                    <a:pt x="74" y="43"/>
                  </a:lnTo>
                  <a:lnTo>
                    <a:pt x="74" y="59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48" y="74"/>
                  </a:lnTo>
                  <a:lnTo>
                    <a:pt x="32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7" y="67"/>
                  </a:lnTo>
                  <a:lnTo>
                    <a:pt x="0" y="59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17" y="1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8" y="10"/>
                  </a:lnTo>
                  <a:lnTo>
                    <a:pt x="66" y="1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785" name="Freeform 273"/>
            <p:cNvSpPr>
              <a:spLocks/>
            </p:cNvSpPr>
            <p:nvPr/>
          </p:nvSpPr>
          <p:spPr bwMode="auto">
            <a:xfrm>
              <a:off x="4678" y="2002"/>
              <a:ext cx="40" cy="51"/>
            </a:xfrm>
            <a:custGeom>
              <a:avLst/>
              <a:gdLst>
                <a:gd name="T0" fmla="*/ 81 w 81"/>
                <a:gd name="T1" fmla="*/ 43 h 91"/>
                <a:gd name="T2" fmla="*/ 81 w 81"/>
                <a:gd name="T3" fmla="*/ 57 h 91"/>
                <a:gd name="T4" fmla="*/ 74 w 81"/>
                <a:gd name="T5" fmla="*/ 74 h 91"/>
                <a:gd name="T6" fmla="*/ 48 w 81"/>
                <a:gd name="T7" fmla="*/ 91 h 91"/>
                <a:gd name="T8" fmla="*/ 48 w 81"/>
                <a:gd name="T9" fmla="*/ 91 h 91"/>
                <a:gd name="T10" fmla="*/ 32 w 81"/>
                <a:gd name="T11" fmla="*/ 74 h 91"/>
                <a:gd name="T12" fmla="*/ 17 w 81"/>
                <a:gd name="T13" fmla="*/ 57 h 91"/>
                <a:gd name="T14" fmla="*/ 0 w 81"/>
                <a:gd name="T15" fmla="*/ 50 h 91"/>
                <a:gd name="T16" fmla="*/ 0 w 81"/>
                <a:gd name="T17" fmla="*/ 50 h 91"/>
                <a:gd name="T18" fmla="*/ 24 w 81"/>
                <a:gd name="T19" fmla="*/ 0 h 91"/>
                <a:gd name="T20" fmla="*/ 48 w 81"/>
                <a:gd name="T21" fmla="*/ 8 h 91"/>
                <a:gd name="T22" fmla="*/ 66 w 81"/>
                <a:gd name="T23" fmla="*/ 26 h 91"/>
                <a:gd name="T24" fmla="*/ 81 w 81"/>
                <a:gd name="T25" fmla="*/ 4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1">
                  <a:moveTo>
                    <a:pt x="81" y="43"/>
                  </a:moveTo>
                  <a:lnTo>
                    <a:pt x="81" y="57"/>
                  </a:lnTo>
                  <a:lnTo>
                    <a:pt x="74" y="74"/>
                  </a:lnTo>
                  <a:lnTo>
                    <a:pt x="48" y="91"/>
                  </a:lnTo>
                  <a:lnTo>
                    <a:pt x="48" y="91"/>
                  </a:lnTo>
                  <a:lnTo>
                    <a:pt x="32" y="74"/>
                  </a:lnTo>
                  <a:lnTo>
                    <a:pt x="17" y="5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66" y="26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786" name="AutoShape 274"/>
          <p:cNvSpPr>
            <a:spLocks noChangeAspect="1" noChangeArrowheads="1" noTextEdit="1"/>
          </p:cNvSpPr>
          <p:nvPr/>
        </p:nvSpPr>
        <p:spPr bwMode="auto">
          <a:xfrm>
            <a:off x="7142163" y="3933825"/>
            <a:ext cx="14906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787" name="Freeform 275" descr="hr_animated_flame"/>
          <p:cNvSpPr>
            <a:spLocks/>
          </p:cNvSpPr>
          <p:nvPr/>
        </p:nvSpPr>
        <p:spPr bwMode="auto">
          <a:xfrm>
            <a:off x="7286625" y="4006850"/>
            <a:ext cx="1006475" cy="1131888"/>
          </a:xfrm>
          <a:custGeom>
            <a:avLst/>
            <a:gdLst>
              <a:gd name="T0" fmla="*/ 640 w 2739"/>
              <a:gd name="T1" fmla="*/ 3335 h 3569"/>
              <a:gd name="T2" fmla="*/ 315 w 2739"/>
              <a:gd name="T3" fmla="*/ 3017 h 3569"/>
              <a:gd name="T4" fmla="*/ 120 w 2739"/>
              <a:gd name="T5" fmla="*/ 2569 h 3569"/>
              <a:gd name="T6" fmla="*/ 54 w 2739"/>
              <a:gd name="T7" fmla="*/ 2137 h 3569"/>
              <a:gd name="T8" fmla="*/ 281 w 2739"/>
              <a:gd name="T9" fmla="*/ 2318 h 3569"/>
              <a:gd name="T10" fmla="*/ 326 w 2739"/>
              <a:gd name="T11" fmla="*/ 2085 h 3569"/>
              <a:gd name="T12" fmla="*/ 451 w 2739"/>
              <a:gd name="T13" fmla="*/ 1625 h 3569"/>
              <a:gd name="T14" fmla="*/ 509 w 2739"/>
              <a:gd name="T15" fmla="*/ 1326 h 3569"/>
              <a:gd name="T16" fmla="*/ 659 w 2739"/>
              <a:gd name="T17" fmla="*/ 1392 h 3569"/>
              <a:gd name="T18" fmla="*/ 760 w 2739"/>
              <a:gd name="T19" fmla="*/ 1488 h 3569"/>
              <a:gd name="T20" fmla="*/ 805 w 2739"/>
              <a:gd name="T21" fmla="*/ 1207 h 3569"/>
              <a:gd name="T22" fmla="*/ 755 w 2739"/>
              <a:gd name="T23" fmla="*/ 685 h 3569"/>
              <a:gd name="T24" fmla="*/ 813 w 2739"/>
              <a:gd name="T25" fmla="*/ 434 h 3569"/>
              <a:gd name="T26" fmla="*/ 993 w 2739"/>
              <a:gd name="T27" fmla="*/ 136 h 3569"/>
              <a:gd name="T28" fmla="*/ 1051 w 2739"/>
              <a:gd name="T29" fmla="*/ 372 h 3569"/>
              <a:gd name="T30" fmla="*/ 1160 w 2739"/>
              <a:gd name="T31" fmla="*/ 715 h 3569"/>
              <a:gd name="T32" fmla="*/ 1476 w 2739"/>
              <a:gd name="T33" fmla="*/ 1042 h 3569"/>
              <a:gd name="T34" fmla="*/ 1583 w 2739"/>
              <a:gd name="T35" fmla="*/ 988 h 3569"/>
              <a:gd name="T36" fmla="*/ 1466 w 2739"/>
              <a:gd name="T37" fmla="*/ 769 h 3569"/>
              <a:gd name="T38" fmla="*/ 1388 w 2739"/>
              <a:gd name="T39" fmla="*/ 517 h 3569"/>
              <a:gd name="T40" fmla="*/ 1715 w 2739"/>
              <a:gd name="T41" fmla="*/ 713 h 3569"/>
              <a:gd name="T42" fmla="*/ 2072 w 2739"/>
              <a:gd name="T43" fmla="*/ 1125 h 3569"/>
              <a:gd name="T44" fmla="*/ 2161 w 2739"/>
              <a:gd name="T45" fmla="*/ 1483 h 3569"/>
              <a:gd name="T46" fmla="*/ 2180 w 2739"/>
              <a:gd name="T47" fmla="*/ 1669 h 3569"/>
              <a:gd name="T48" fmla="*/ 2293 w 2739"/>
              <a:gd name="T49" fmla="*/ 1440 h 3569"/>
              <a:gd name="T50" fmla="*/ 2472 w 2739"/>
              <a:gd name="T51" fmla="*/ 2086 h 3569"/>
              <a:gd name="T52" fmla="*/ 2458 w 2739"/>
              <a:gd name="T53" fmla="*/ 2591 h 3569"/>
              <a:gd name="T54" fmla="*/ 2645 w 2739"/>
              <a:gd name="T55" fmla="*/ 2338 h 3569"/>
              <a:gd name="T56" fmla="*/ 2717 w 2739"/>
              <a:gd name="T57" fmla="*/ 2300 h 3569"/>
              <a:gd name="T58" fmla="*/ 2677 w 2739"/>
              <a:gd name="T59" fmla="*/ 2713 h 3569"/>
              <a:gd name="T60" fmla="*/ 2528 w 2739"/>
              <a:gd name="T61" fmla="*/ 3082 h 3569"/>
              <a:gd name="T62" fmla="*/ 2278 w 2739"/>
              <a:gd name="T63" fmla="*/ 3300 h 3569"/>
              <a:gd name="T64" fmla="*/ 1846 w 2739"/>
              <a:gd name="T65" fmla="*/ 3493 h 3569"/>
              <a:gd name="T66" fmla="*/ 1821 w 2739"/>
              <a:gd name="T67" fmla="*/ 3339 h 3569"/>
              <a:gd name="T68" fmla="*/ 1995 w 2739"/>
              <a:gd name="T69" fmla="*/ 3012 h 3569"/>
              <a:gd name="T70" fmla="*/ 2060 w 2739"/>
              <a:gd name="T71" fmla="*/ 2648 h 3569"/>
              <a:gd name="T72" fmla="*/ 1930 w 2739"/>
              <a:gd name="T73" fmla="*/ 2738 h 3569"/>
              <a:gd name="T74" fmla="*/ 1779 w 2739"/>
              <a:gd name="T75" fmla="*/ 2859 h 3569"/>
              <a:gd name="T76" fmla="*/ 1759 w 2739"/>
              <a:gd name="T77" fmla="*/ 2695 h 3569"/>
              <a:gd name="T78" fmla="*/ 1831 w 2739"/>
              <a:gd name="T79" fmla="*/ 2476 h 3569"/>
              <a:gd name="T80" fmla="*/ 1863 w 2739"/>
              <a:gd name="T81" fmla="*/ 2250 h 3569"/>
              <a:gd name="T82" fmla="*/ 1728 w 2739"/>
              <a:gd name="T83" fmla="*/ 1824 h 3569"/>
              <a:gd name="T84" fmla="*/ 1650 w 2739"/>
              <a:gd name="T85" fmla="*/ 1756 h 3569"/>
              <a:gd name="T86" fmla="*/ 1602 w 2739"/>
              <a:gd name="T87" fmla="*/ 2069 h 3569"/>
              <a:gd name="T88" fmla="*/ 1477 w 2739"/>
              <a:gd name="T89" fmla="*/ 2297 h 3569"/>
              <a:gd name="T90" fmla="*/ 1344 w 2739"/>
              <a:gd name="T91" fmla="*/ 2045 h 3569"/>
              <a:gd name="T92" fmla="*/ 1238 w 2739"/>
              <a:gd name="T93" fmla="*/ 2031 h 3569"/>
              <a:gd name="T94" fmla="*/ 1181 w 2739"/>
              <a:gd name="T95" fmla="*/ 2467 h 3569"/>
              <a:gd name="T96" fmla="*/ 1069 w 2739"/>
              <a:gd name="T97" fmla="*/ 2406 h 3569"/>
              <a:gd name="T98" fmla="*/ 991 w 2739"/>
              <a:gd name="T99" fmla="*/ 2349 h 3569"/>
              <a:gd name="T100" fmla="*/ 958 w 2739"/>
              <a:gd name="T101" fmla="*/ 2704 h 3569"/>
              <a:gd name="T102" fmla="*/ 822 w 2739"/>
              <a:gd name="T103" fmla="*/ 2606 h 3569"/>
              <a:gd name="T104" fmla="*/ 795 w 2739"/>
              <a:gd name="T105" fmla="*/ 2664 h 3569"/>
              <a:gd name="T106" fmla="*/ 925 w 2739"/>
              <a:gd name="T107" fmla="*/ 2967 h 3569"/>
              <a:gd name="T108" fmla="*/ 919 w 2739"/>
              <a:gd name="T109" fmla="*/ 3285 h 3569"/>
              <a:gd name="T110" fmla="*/ 954 w 2739"/>
              <a:gd name="T111" fmla="*/ 3460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39" h="3569">
                <a:moveTo>
                  <a:pt x="1026" y="3569"/>
                </a:moveTo>
                <a:lnTo>
                  <a:pt x="936" y="3521"/>
                </a:lnTo>
                <a:lnTo>
                  <a:pt x="853" y="3474"/>
                </a:lnTo>
                <a:lnTo>
                  <a:pt x="706" y="3381"/>
                </a:lnTo>
                <a:lnTo>
                  <a:pt x="640" y="3335"/>
                </a:lnTo>
                <a:lnTo>
                  <a:pt x="580" y="3289"/>
                </a:lnTo>
                <a:lnTo>
                  <a:pt x="474" y="3197"/>
                </a:lnTo>
                <a:lnTo>
                  <a:pt x="429" y="3151"/>
                </a:lnTo>
                <a:lnTo>
                  <a:pt x="387" y="3106"/>
                </a:lnTo>
                <a:lnTo>
                  <a:pt x="315" y="3017"/>
                </a:lnTo>
                <a:lnTo>
                  <a:pt x="257" y="2927"/>
                </a:lnTo>
                <a:lnTo>
                  <a:pt x="211" y="2838"/>
                </a:lnTo>
                <a:lnTo>
                  <a:pt x="175" y="2748"/>
                </a:lnTo>
                <a:lnTo>
                  <a:pt x="145" y="2659"/>
                </a:lnTo>
                <a:lnTo>
                  <a:pt x="120" y="2569"/>
                </a:lnTo>
                <a:lnTo>
                  <a:pt x="98" y="2479"/>
                </a:lnTo>
                <a:lnTo>
                  <a:pt x="56" y="2299"/>
                </a:lnTo>
                <a:lnTo>
                  <a:pt x="31" y="2206"/>
                </a:lnTo>
                <a:lnTo>
                  <a:pt x="0" y="2113"/>
                </a:lnTo>
                <a:lnTo>
                  <a:pt x="54" y="2137"/>
                </a:lnTo>
                <a:lnTo>
                  <a:pt x="106" y="2166"/>
                </a:lnTo>
                <a:lnTo>
                  <a:pt x="154" y="2198"/>
                </a:lnTo>
                <a:lnTo>
                  <a:pt x="201" y="2234"/>
                </a:lnTo>
                <a:lnTo>
                  <a:pt x="243" y="2274"/>
                </a:lnTo>
                <a:lnTo>
                  <a:pt x="281" y="2318"/>
                </a:lnTo>
                <a:lnTo>
                  <a:pt x="316" y="2364"/>
                </a:lnTo>
                <a:lnTo>
                  <a:pt x="347" y="2414"/>
                </a:lnTo>
                <a:lnTo>
                  <a:pt x="332" y="2290"/>
                </a:lnTo>
                <a:lnTo>
                  <a:pt x="325" y="2182"/>
                </a:lnTo>
                <a:lnTo>
                  <a:pt x="326" y="2085"/>
                </a:lnTo>
                <a:lnTo>
                  <a:pt x="334" y="2000"/>
                </a:lnTo>
                <a:lnTo>
                  <a:pt x="346" y="1923"/>
                </a:lnTo>
                <a:lnTo>
                  <a:pt x="364" y="1855"/>
                </a:lnTo>
                <a:lnTo>
                  <a:pt x="406" y="1734"/>
                </a:lnTo>
                <a:lnTo>
                  <a:pt x="451" y="1625"/>
                </a:lnTo>
                <a:lnTo>
                  <a:pt x="470" y="1572"/>
                </a:lnTo>
                <a:lnTo>
                  <a:pt x="488" y="1517"/>
                </a:lnTo>
                <a:lnTo>
                  <a:pt x="500" y="1458"/>
                </a:lnTo>
                <a:lnTo>
                  <a:pt x="508" y="1395"/>
                </a:lnTo>
                <a:lnTo>
                  <a:pt x="509" y="1326"/>
                </a:lnTo>
                <a:lnTo>
                  <a:pt x="502" y="1249"/>
                </a:lnTo>
                <a:lnTo>
                  <a:pt x="550" y="1276"/>
                </a:lnTo>
                <a:lnTo>
                  <a:pt x="592" y="1311"/>
                </a:lnTo>
                <a:lnTo>
                  <a:pt x="628" y="1349"/>
                </a:lnTo>
                <a:lnTo>
                  <a:pt x="659" y="1392"/>
                </a:lnTo>
                <a:lnTo>
                  <a:pt x="683" y="1439"/>
                </a:lnTo>
                <a:lnTo>
                  <a:pt x="700" y="1488"/>
                </a:lnTo>
                <a:lnTo>
                  <a:pt x="711" y="1540"/>
                </a:lnTo>
                <a:lnTo>
                  <a:pt x="713" y="1593"/>
                </a:lnTo>
                <a:lnTo>
                  <a:pt x="760" y="1488"/>
                </a:lnTo>
                <a:lnTo>
                  <a:pt x="789" y="1390"/>
                </a:lnTo>
                <a:lnTo>
                  <a:pt x="798" y="1343"/>
                </a:lnTo>
                <a:lnTo>
                  <a:pt x="803" y="1297"/>
                </a:lnTo>
                <a:lnTo>
                  <a:pt x="805" y="1252"/>
                </a:lnTo>
                <a:lnTo>
                  <a:pt x="805" y="1207"/>
                </a:lnTo>
                <a:lnTo>
                  <a:pt x="799" y="1121"/>
                </a:lnTo>
                <a:lnTo>
                  <a:pt x="787" y="1035"/>
                </a:lnTo>
                <a:lnTo>
                  <a:pt x="762" y="865"/>
                </a:lnTo>
                <a:lnTo>
                  <a:pt x="755" y="776"/>
                </a:lnTo>
                <a:lnTo>
                  <a:pt x="755" y="685"/>
                </a:lnTo>
                <a:lnTo>
                  <a:pt x="760" y="638"/>
                </a:lnTo>
                <a:lnTo>
                  <a:pt x="767" y="589"/>
                </a:lnTo>
                <a:lnTo>
                  <a:pt x="778" y="539"/>
                </a:lnTo>
                <a:lnTo>
                  <a:pt x="793" y="488"/>
                </a:lnTo>
                <a:lnTo>
                  <a:pt x="813" y="434"/>
                </a:lnTo>
                <a:lnTo>
                  <a:pt x="838" y="380"/>
                </a:lnTo>
                <a:lnTo>
                  <a:pt x="868" y="322"/>
                </a:lnTo>
                <a:lnTo>
                  <a:pt x="903" y="262"/>
                </a:lnTo>
                <a:lnTo>
                  <a:pt x="945" y="201"/>
                </a:lnTo>
                <a:lnTo>
                  <a:pt x="993" y="136"/>
                </a:lnTo>
                <a:lnTo>
                  <a:pt x="1047" y="70"/>
                </a:lnTo>
                <a:lnTo>
                  <a:pt x="1109" y="0"/>
                </a:lnTo>
                <a:lnTo>
                  <a:pt x="1078" y="143"/>
                </a:lnTo>
                <a:lnTo>
                  <a:pt x="1059" y="267"/>
                </a:lnTo>
                <a:lnTo>
                  <a:pt x="1051" y="372"/>
                </a:lnTo>
                <a:lnTo>
                  <a:pt x="1056" y="461"/>
                </a:lnTo>
                <a:lnTo>
                  <a:pt x="1069" y="539"/>
                </a:lnTo>
                <a:lnTo>
                  <a:pt x="1092" y="604"/>
                </a:lnTo>
                <a:lnTo>
                  <a:pt x="1123" y="663"/>
                </a:lnTo>
                <a:lnTo>
                  <a:pt x="1160" y="715"/>
                </a:lnTo>
                <a:lnTo>
                  <a:pt x="1204" y="763"/>
                </a:lnTo>
                <a:lnTo>
                  <a:pt x="1252" y="812"/>
                </a:lnTo>
                <a:lnTo>
                  <a:pt x="1360" y="914"/>
                </a:lnTo>
                <a:lnTo>
                  <a:pt x="1417" y="974"/>
                </a:lnTo>
                <a:lnTo>
                  <a:pt x="1476" y="1042"/>
                </a:lnTo>
                <a:lnTo>
                  <a:pt x="1535" y="1122"/>
                </a:lnTo>
                <a:lnTo>
                  <a:pt x="1592" y="1215"/>
                </a:lnTo>
                <a:lnTo>
                  <a:pt x="1593" y="1123"/>
                </a:lnTo>
                <a:lnTo>
                  <a:pt x="1591" y="1048"/>
                </a:lnTo>
                <a:lnTo>
                  <a:pt x="1583" y="988"/>
                </a:lnTo>
                <a:lnTo>
                  <a:pt x="1572" y="940"/>
                </a:lnTo>
                <a:lnTo>
                  <a:pt x="1559" y="901"/>
                </a:lnTo>
                <a:lnTo>
                  <a:pt x="1542" y="869"/>
                </a:lnTo>
                <a:lnTo>
                  <a:pt x="1505" y="819"/>
                </a:lnTo>
                <a:lnTo>
                  <a:pt x="1466" y="769"/>
                </a:lnTo>
                <a:lnTo>
                  <a:pt x="1447" y="738"/>
                </a:lnTo>
                <a:lnTo>
                  <a:pt x="1429" y="700"/>
                </a:lnTo>
                <a:lnTo>
                  <a:pt x="1412" y="652"/>
                </a:lnTo>
                <a:lnTo>
                  <a:pt x="1399" y="592"/>
                </a:lnTo>
                <a:lnTo>
                  <a:pt x="1388" y="517"/>
                </a:lnTo>
                <a:lnTo>
                  <a:pt x="1381" y="426"/>
                </a:lnTo>
                <a:lnTo>
                  <a:pt x="1406" y="463"/>
                </a:lnTo>
                <a:lnTo>
                  <a:pt x="1447" y="504"/>
                </a:lnTo>
                <a:lnTo>
                  <a:pt x="1566" y="597"/>
                </a:lnTo>
                <a:lnTo>
                  <a:pt x="1715" y="713"/>
                </a:lnTo>
                <a:lnTo>
                  <a:pt x="1794" y="780"/>
                </a:lnTo>
                <a:lnTo>
                  <a:pt x="1872" y="854"/>
                </a:lnTo>
                <a:lnTo>
                  <a:pt x="1946" y="936"/>
                </a:lnTo>
                <a:lnTo>
                  <a:pt x="2014" y="1026"/>
                </a:lnTo>
                <a:lnTo>
                  <a:pt x="2072" y="1125"/>
                </a:lnTo>
                <a:lnTo>
                  <a:pt x="2117" y="1234"/>
                </a:lnTo>
                <a:lnTo>
                  <a:pt x="2135" y="1292"/>
                </a:lnTo>
                <a:lnTo>
                  <a:pt x="2149" y="1352"/>
                </a:lnTo>
                <a:lnTo>
                  <a:pt x="2157" y="1416"/>
                </a:lnTo>
                <a:lnTo>
                  <a:pt x="2161" y="1483"/>
                </a:lnTo>
                <a:lnTo>
                  <a:pt x="2159" y="1552"/>
                </a:lnTo>
                <a:lnTo>
                  <a:pt x="2153" y="1623"/>
                </a:lnTo>
                <a:lnTo>
                  <a:pt x="2140" y="1698"/>
                </a:lnTo>
                <a:lnTo>
                  <a:pt x="2121" y="1776"/>
                </a:lnTo>
                <a:lnTo>
                  <a:pt x="2180" y="1669"/>
                </a:lnTo>
                <a:lnTo>
                  <a:pt x="2227" y="1555"/>
                </a:lnTo>
                <a:lnTo>
                  <a:pt x="2258" y="1438"/>
                </a:lnTo>
                <a:lnTo>
                  <a:pt x="2277" y="1317"/>
                </a:lnTo>
                <a:lnTo>
                  <a:pt x="2281" y="1377"/>
                </a:lnTo>
                <a:lnTo>
                  <a:pt x="2293" y="1440"/>
                </a:lnTo>
                <a:lnTo>
                  <a:pt x="2330" y="1579"/>
                </a:lnTo>
                <a:lnTo>
                  <a:pt x="2380" y="1735"/>
                </a:lnTo>
                <a:lnTo>
                  <a:pt x="2432" y="1904"/>
                </a:lnTo>
                <a:lnTo>
                  <a:pt x="2453" y="1994"/>
                </a:lnTo>
                <a:lnTo>
                  <a:pt x="2472" y="2086"/>
                </a:lnTo>
                <a:lnTo>
                  <a:pt x="2486" y="2182"/>
                </a:lnTo>
                <a:lnTo>
                  <a:pt x="2492" y="2281"/>
                </a:lnTo>
                <a:lnTo>
                  <a:pt x="2490" y="2382"/>
                </a:lnTo>
                <a:lnTo>
                  <a:pt x="2480" y="2485"/>
                </a:lnTo>
                <a:lnTo>
                  <a:pt x="2458" y="2591"/>
                </a:lnTo>
                <a:lnTo>
                  <a:pt x="2424" y="2698"/>
                </a:lnTo>
                <a:lnTo>
                  <a:pt x="2483" y="2614"/>
                </a:lnTo>
                <a:lnTo>
                  <a:pt x="2526" y="2545"/>
                </a:lnTo>
                <a:lnTo>
                  <a:pt x="2588" y="2433"/>
                </a:lnTo>
                <a:lnTo>
                  <a:pt x="2645" y="2338"/>
                </a:lnTo>
                <a:lnTo>
                  <a:pt x="2686" y="2288"/>
                </a:lnTo>
                <a:lnTo>
                  <a:pt x="2703" y="2269"/>
                </a:lnTo>
                <a:lnTo>
                  <a:pt x="2739" y="2232"/>
                </a:lnTo>
                <a:lnTo>
                  <a:pt x="2727" y="2265"/>
                </a:lnTo>
                <a:lnTo>
                  <a:pt x="2717" y="2300"/>
                </a:lnTo>
                <a:lnTo>
                  <a:pt x="2705" y="2373"/>
                </a:lnTo>
                <a:lnTo>
                  <a:pt x="2698" y="2452"/>
                </a:lnTo>
                <a:lnTo>
                  <a:pt x="2693" y="2536"/>
                </a:lnTo>
                <a:lnTo>
                  <a:pt x="2687" y="2624"/>
                </a:lnTo>
                <a:lnTo>
                  <a:pt x="2677" y="2713"/>
                </a:lnTo>
                <a:lnTo>
                  <a:pt x="2659" y="2804"/>
                </a:lnTo>
                <a:lnTo>
                  <a:pt x="2631" y="2898"/>
                </a:lnTo>
                <a:lnTo>
                  <a:pt x="2588" y="2990"/>
                </a:lnTo>
                <a:lnTo>
                  <a:pt x="2560" y="3036"/>
                </a:lnTo>
                <a:lnTo>
                  <a:pt x="2528" y="3082"/>
                </a:lnTo>
                <a:lnTo>
                  <a:pt x="2489" y="3127"/>
                </a:lnTo>
                <a:lnTo>
                  <a:pt x="2446" y="3171"/>
                </a:lnTo>
                <a:lnTo>
                  <a:pt x="2397" y="3216"/>
                </a:lnTo>
                <a:lnTo>
                  <a:pt x="2341" y="3259"/>
                </a:lnTo>
                <a:lnTo>
                  <a:pt x="2278" y="3300"/>
                </a:lnTo>
                <a:lnTo>
                  <a:pt x="2207" y="3342"/>
                </a:lnTo>
                <a:lnTo>
                  <a:pt x="2129" y="3382"/>
                </a:lnTo>
                <a:lnTo>
                  <a:pt x="2044" y="3420"/>
                </a:lnTo>
                <a:lnTo>
                  <a:pt x="1950" y="3457"/>
                </a:lnTo>
                <a:lnTo>
                  <a:pt x="1846" y="3493"/>
                </a:lnTo>
                <a:lnTo>
                  <a:pt x="1611" y="3559"/>
                </a:lnTo>
                <a:lnTo>
                  <a:pt x="1670" y="3509"/>
                </a:lnTo>
                <a:lnTo>
                  <a:pt x="1724" y="3454"/>
                </a:lnTo>
                <a:lnTo>
                  <a:pt x="1774" y="3398"/>
                </a:lnTo>
                <a:lnTo>
                  <a:pt x="1821" y="3339"/>
                </a:lnTo>
                <a:lnTo>
                  <a:pt x="1864" y="3278"/>
                </a:lnTo>
                <a:lnTo>
                  <a:pt x="1904" y="3214"/>
                </a:lnTo>
                <a:lnTo>
                  <a:pt x="1939" y="3148"/>
                </a:lnTo>
                <a:lnTo>
                  <a:pt x="1969" y="3081"/>
                </a:lnTo>
                <a:lnTo>
                  <a:pt x="1995" y="3012"/>
                </a:lnTo>
                <a:lnTo>
                  <a:pt x="2017" y="2940"/>
                </a:lnTo>
                <a:lnTo>
                  <a:pt x="2035" y="2869"/>
                </a:lnTo>
                <a:lnTo>
                  <a:pt x="2048" y="2796"/>
                </a:lnTo>
                <a:lnTo>
                  <a:pt x="2056" y="2723"/>
                </a:lnTo>
                <a:lnTo>
                  <a:pt x="2060" y="2648"/>
                </a:lnTo>
                <a:lnTo>
                  <a:pt x="2060" y="2573"/>
                </a:lnTo>
                <a:lnTo>
                  <a:pt x="2054" y="2497"/>
                </a:lnTo>
                <a:lnTo>
                  <a:pt x="2001" y="2621"/>
                </a:lnTo>
                <a:lnTo>
                  <a:pt x="1968" y="2680"/>
                </a:lnTo>
                <a:lnTo>
                  <a:pt x="1930" y="2738"/>
                </a:lnTo>
                <a:lnTo>
                  <a:pt x="1890" y="2791"/>
                </a:lnTo>
                <a:lnTo>
                  <a:pt x="1845" y="2843"/>
                </a:lnTo>
                <a:lnTo>
                  <a:pt x="1796" y="2891"/>
                </a:lnTo>
                <a:lnTo>
                  <a:pt x="1744" y="2936"/>
                </a:lnTo>
                <a:lnTo>
                  <a:pt x="1779" y="2859"/>
                </a:lnTo>
                <a:lnTo>
                  <a:pt x="1806" y="2779"/>
                </a:lnTo>
                <a:lnTo>
                  <a:pt x="1822" y="2696"/>
                </a:lnTo>
                <a:lnTo>
                  <a:pt x="1828" y="2612"/>
                </a:lnTo>
                <a:lnTo>
                  <a:pt x="1796" y="2656"/>
                </a:lnTo>
                <a:lnTo>
                  <a:pt x="1759" y="2695"/>
                </a:lnTo>
                <a:lnTo>
                  <a:pt x="1716" y="2730"/>
                </a:lnTo>
                <a:lnTo>
                  <a:pt x="1670" y="2758"/>
                </a:lnTo>
                <a:lnTo>
                  <a:pt x="1741" y="2657"/>
                </a:lnTo>
                <a:lnTo>
                  <a:pt x="1794" y="2564"/>
                </a:lnTo>
                <a:lnTo>
                  <a:pt x="1831" y="2476"/>
                </a:lnTo>
                <a:lnTo>
                  <a:pt x="1844" y="2436"/>
                </a:lnTo>
                <a:lnTo>
                  <a:pt x="1854" y="2395"/>
                </a:lnTo>
                <a:lnTo>
                  <a:pt x="1860" y="2357"/>
                </a:lnTo>
                <a:lnTo>
                  <a:pt x="1863" y="2320"/>
                </a:lnTo>
                <a:lnTo>
                  <a:pt x="1863" y="2250"/>
                </a:lnTo>
                <a:lnTo>
                  <a:pt x="1854" y="2183"/>
                </a:lnTo>
                <a:lnTo>
                  <a:pt x="1838" y="2120"/>
                </a:lnTo>
                <a:lnTo>
                  <a:pt x="1795" y="1999"/>
                </a:lnTo>
                <a:lnTo>
                  <a:pt x="1747" y="1882"/>
                </a:lnTo>
                <a:lnTo>
                  <a:pt x="1728" y="1824"/>
                </a:lnTo>
                <a:lnTo>
                  <a:pt x="1712" y="1764"/>
                </a:lnTo>
                <a:lnTo>
                  <a:pt x="1704" y="1702"/>
                </a:lnTo>
                <a:lnTo>
                  <a:pt x="1704" y="1637"/>
                </a:lnTo>
                <a:lnTo>
                  <a:pt x="1673" y="1699"/>
                </a:lnTo>
                <a:lnTo>
                  <a:pt x="1650" y="1756"/>
                </a:lnTo>
                <a:lnTo>
                  <a:pt x="1634" y="1806"/>
                </a:lnTo>
                <a:lnTo>
                  <a:pt x="1622" y="1853"/>
                </a:lnTo>
                <a:lnTo>
                  <a:pt x="1611" y="1933"/>
                </a:lnTo>
                <a:lnTo>
                  <a:pt x="1608" y="2004"/>
                </a:lnTo>
                <a:lnTo>
                  <a:pt x="1602" y="2069"/>
                </a:lnTo>
                <a:lnTo>
                  <a:pt x="1585" y="2137"/>
                </a:lnTo>
                <a:lnTo>
                  <a:pt x="1568" y="2173"/>
                </a:lnTo>
                <a:lnTo>
                  <a:pt x="1545" y="2211"/>
                </a:lnTo>
                <a:lnTo>
                  <a:pt x="1515" y="2252"/>
                </a:lnTo>
                <a:lnTo>
                  <a:pt x="1477" y="2297"/>
                </a:lnTo>
                <a:lnTo>
                  <a:pt x="1440" y="2251"/>
                </a:lnTo>
                <a:lnTo>
                  <a:pt x="1409" y="2203"/>
                </a:lnTo>
                <a:lnTo>
                  <a:pt x="1382" y="2152"/>
                </a:lnTo>
                <a:lnTo>
                  <a:pt x="1361" y="2100"/>
                </a:lnTo>
                <a:lnTo>
                  <a:pt x="1344" y="2045"/>
                </a:lnTo>
                <a:lnTo>
                  <a:pt x="1333" y="1990"/>
                </a:lnTo>
                <a:lnTo>
                  <a:pt x="1328" y="1932"/>
                </a:lnTo>
                <a:lnTo>
                  <a:pt x="1328" y="1874"/>
                </a:lnTo>
                <a:lnTo>
                  <a:pt x="1279" y="1950"/>
                </a:lnTo>
                <a:lnTo>
                  <a:pt x="1238" y="2031"/>
                </a:lnTo>
                <a:lnTo>
                  <a:pt x="1208" y="2115"/>
                </a:lnTo>
                <a:lnTo>
                  <a:pt x="1187" y="2202"/>
                </a:lnTo>
                <a:lnTo>
                  <a:pt x="1175" y="2289"/>
                </a:lnTo>
                <a:lnTo>
                  <a:pt x="1172" y="2378"/>
                </a:lnTo>
                <a:lnTo>
                  <a:pt x="1181" y="2467"/>
                </a:lnTo>
                <a:lnTo>
                  <a:pt x="1199" y="2556"/>
                </a:lnTo>
                <a:lnTo>
                  <a:pt x="1160" y="2522"/>
                </a:lnTo>
                <a:lnTo>
                  <a:pt x="1126" y="2486"/>
                </a:lnTo>
                <a:lnTo>
                  <a:pt x="1096" y="2447"/>
                </a:lnTo>
                <a:lnTo>
                  <a:pt x="1069" y="2406"/>
                </a:lnTo>
                <a:lnTo>
                  <a:pt x="1048" y="2361"/>
                </a:lnTo>
                <a:lnTo>
                  <a:pt x="1031" y="2315"/>
                </a:lnTo>
                <a:lnTo>
                  <a:pt x="1019" y="2266"/>
                </a:lnTo>
                <a:lnTo>
                  <a:pt x="1013" y="2217"/>
                </a:lnTo>
                <a:lnTo>
                  <a:pt x="991" y="2349"/>
                </a:lnTo>
                <a:lnTo>
                  <a:pt x="971" y="2443"/>
                </a:lnTo>
                <a:lnTo>
                  <a:pt x="963" y="2490"/>
                </a:lnTo>
                <a:lnTo>
                  <a:pt x="958" y="2544"/>
                </a:lnTo>
                <a:lnTo>
                  <a:pt x="955" y="2614"/>
                </a:lnTo>
                <a:lnTo>
                  <a:pt x="958" y="2704"/>
                </a:lnTo>
                <a:lnTo>
                  <a:pt x="924" y="2693"/>
                </a:lnTo>
                <a:lnTo>
                  <a:pt x="894" y="2677"/>
                </a:lnTo>
                <a:lnTo>
                  <a:pt x="867" y="2656"/>
                </a:lnTo>
                <a:lnTo>
                  <a:pt x="843" y="2633"/>
                </a:lnTo>
                <a:lnTo>
                  <a:pt x="822" y="2606"/>
                </a:lnTo>
                <a:lnTo>
                  <a:pt x="805" y="2576"/>
                </a:lnTo>
                <a:lnTo>
                  <a:pt x="795" y="2544"/>
                </a:lnTo>
                <a:lnTo>
                  <a:pt x="787" y="2511"/>
                </a:lnTo>
                <a:lnTo>
                  <a:pt x="789" y="2600"/>
                </a:lnTo>
                <a:lnTo>
                  <a:pt x="795" y="2664"/>
                </a:lnTo>
                <a:lnTo>
                  <a:pt x="809" y="2715"/>
                </a:lnTo>
                <a:lnTo>
                  <a:pt x="837" y="2764"/>
                </a:lnTo>
                <a:lnTo>
                  <a:pt x="877" y="2839"/>
                </a:lnTo>
                <a:lnTo>
                  <a:pt x="906" y="2906"/>
                </a:lnTo>
                <a:lnTo>
                  <a:pt x="925" y="2967"/>
                </a:lnTo>
                <a:lnTo>
                  <a:pt x="936" y="3021"/>
                </a:lnTo>
                <a:lnTo>
                  <a:pt x="940" y="3072"/>
                </a:lnTo>
                <a:lnTo>
                  <a:pt x="939" y="3119"/>
                </a:lnTo>
                <a:lnTo>
                  <a:pt x="929" y="3204"/>
                </a:lnTo>
                <a:lnTo>
                  <a:pt x="919" y="3285"/>
                </a:lnTo>
                <a:lnTo>
                  <a:pt x="918" y="3325"/>
                </a:lnTo>
                <a:lnTo>
                  <a:pt x="919" y="3340"/>
                </a:lnTo>
                <a:lnTo>
                  <a:pt x="923" y="3368"/>
                </a:lnTo>
                <a:lnTo>
                  <a:pt x="934" y="3412"/>
                </a:lnTo>
                <a:lnTo>
                  <a:pt x="954" y="3460"/>
                </a:lnTo>
                <a:lnTo>
                  <a:pt x="984" y="3512"/>
                </a:lnTo>
                <a:lnTo>
                  <a:pt x="1026" y="356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mpd="sng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788" name="AutoShape 276"/>
          <p:cNvSpPr>
            <a:spLocks noChangeArrowheads="1"/>
          </p:cNvSpPr>
          <p:nvPr/>
        </p:nvSpPr>
        <p:spPr bwMode="auto">
          <a:xfrm>
            <a:off x="7142163" y="5157788"/>
            <a:ext cx="1368425" cy="576262"/>
          </a:xfrm>
          <a:prstGeom prst="hexagon">
            <a:avLst>
              <a:gd name="adj" fmla="val 59366"/>
              <a:gd name="vf" fmla="val 11547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789" name="Freeform 277"/>
          <p:cNvSpPr>
            <a:spLocks/>
          </p:cNvSpPr>
          <p:nvPr/>
        </p:nvSpPr>
        <p:spPr bwMode="auto">
          <a:xfrm>
            <a:off x="7646988" y="4941888"/>
            <a:ext cx="360362" cy="300037"/>
          </a:xfrm>
          <a:custGeom>
            <a:avLst/>
            <a:gdLst>
              <a:gd name="T0" fmla="*/ 0 w 638"/>
              <a:gd name="T1" fmla="*/ 1170 h 1170"/>
              <a:gd name="T2" fmla="*/ 0 w 638"/>
              <a:gd name="T3" fmla="*/ 356 h 1170"/>
              <a:gd name="T4" fmla="*/ 49 w 638"/>
              <a:gd name="T5" fmla="*/ 328 h 1170"/>
              <a:gd name="T6" fmla="*/ 0 w 638"/>
              <a:gd name="T7" fmla="*/ 301 h 1170"/>
              <a:gd name="T8" fmla="*/ 49 w 638"/>
              <a:gd name="T9" fmla="*/ 274 h 1170"/>
              <a:gd name="T10" fmla="*/ 0 w 638"/>
              <a:gd name="T11" fmla="*/ 246 h 1170"/>
              <a:gd name="T12" fmla="*/ 49 w 638"/>
              <a:gd name="T13" fmla="*/ 219 h 1170"/>
              <a:gd name="T14" fmla="*/ 0 w 638"/>
              <a:gd name="T15" fmla="*/ 191 h 1170"/>
              <a:gd name="T16" fmla="*/ 49 w 638"/>
              <a:gd name="T17" fmla="*/ 165 h 1170"/>
              <a:gd name="T18" fmla="*/ 0 w 638"/>
              <a:gd name="T19" fmla="*/ 137 h 1170"/>
              <a:gd name="T20" fmla="*/ 49 w 638"/>
              <a:gd name="T21" fmla="*/ 109 h 1170"/>
              <a:gd name="T22" fmla="*/ 0 w 638"/>
              <a:gd name="T23" fmla="*/ 83 h 1170"/>
              <a:gd name="T24" fmla="*/ 49 w 638"/>
              <a:gd name="T25" fmla="*/ 55 h 1170"/>
              <a:gd name="T26" fmla="*/ 0 w 638"/>
              <a:gd name="T27" fmla="*/ 27 h 1170"/>
              <a:gd name="T28" fmla="*/ 49 w 638"/>
              <a:gd name="T29" fmla="*/ 0 h 1170"/>
              <a:gd name="T30" fmla="*/ 588 w 638"/>
              <a:gd name="T31" fmla="*/ 0 h 1170"/>
              <a:gd name="T32" fmla="*/ 638 w 638"/>
              <a:gd name="T33" fmla="*/ 27 h 1170"/>
              <a:gd name="T34" fmla="*/ 588 w 638"/>
              <a:gd name="T35" fmla="*/ 55 h 1170"/>
              <a:gd name="T36" fmla="*/ 638 w 638"/>
              <a:gd name="T37" fmla="*/ 83 h 1170"/>
              <a:gd name="T38" fmla="*/ 588 w 638"/>
              <a:gd name="T39" fmla="*/ 109 h 1170"/>
              <a:gd name="T40" fmla="*/ 638 w 638"/>
              <a:gd name="T41" fmla="*/ 137 h 1170"/>
              <a:gd name="T42" fmla="*/ 588 w 638"/>
              <a:gd name="T43" fmla="*/ 165 h 1170"/>
              <a:gd name="T44" fmla="*/ 638 w 638"/>
              <a:gd name="T45" fmla="*/ 191 h 1170"/>
              <a:gd name="T46" fmla="*/ 588 w 638"/>
              <a:gd name="T47" fmla="*/ 219 h 1170"/>
              <a:gd name="T48" fmla="*/ 638 w 638"/>
              <a:gd name="T49" fmla="*/ 246 h 1170"/>
              <a:gd name="T50" fmla="*/ 588 w 638"/>
              <a:gd name="T51" fmla="*/ 274 h 1170"/>
              <a:gd name="T52" fmla="*/ 638 w 638"/>
              <a:gd name="T53" fmla="*/ 301 h 1170"/>
              <a:gd name="T54" fmla="*/ 588 w 638"/>
              <a:gd name="T55" fmla="*/ 328 h 1170"/>
              <a:gd name="T56" fmla="*/ 638 w 638"/>
              <a:gd name="T57" fmla="*/ 356 h 1170"/>
              <a:gd name="T58" fmla="*/ 638 w 638"/>
              <a:gd name="T59" fmla="*/ 1170 h 1170"/>
              <a:gd name="T60" fmla="*/ 0 w 638"/>
              <a:gd name="T61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38" h="1170">
                <a:moveTo>
                  <a:pt x="0" y="1170"/>
                </a:moveTo>
                <a:lnTo>
                  <a:pt x="0" y="356"/>
                </a:lnTo>
                <a:lnTo>
                  <a:pt x="49" y="328"/>
                </a:lnTo>
                <a:lnTo>
                  <a:pt x="0" y="301"/>
                </a:lnTo>
                <a:lnTo>
                  <a:pt x="49" y="274"/>
                </a:lnTo>
                <a:lnTo>
                  <a:pt x="0" y="246"/>
                </a:lnTo>
                <a:lnTo>
                  <a:pt x="49" y="219"/>
                </a:lnTo>
                <a:lnTo>
                  <a:pt x="0" y="191"/>
                </a:lnTo>
                <a:lnTo>
                  <a:pt x="49" y="165"/>
                </a:lnTo>
                <a:lnTo>
                  <a:pt x="0" y="137"/>
                </a:lnTo>
                <a:lnTo>
                  <a:pt x="49" y="109"/>
                </a:lnTo>
                <a:lnTo>
                  <a:pt x="0" y="83"/>
                </a:lnTo>
                <a:lnTo>
                  <a:pt x="49" y="55"/>
                </a:lnTo>
                <a:lnTo>
                  <a:pt x="0" y="27"/>
                </a:lnTo>
                <a:lnTo>
                  <a:pt x="49" y="0"/>
                </a:lnTo>
                <a:lnTo>
                  <a:pt x="588" y="0"/>
                </a:lnTo>
                <a:lnTo>
                  <a:pt x="638" y="27"/>
                </a:lnTo>
                <a:lnTo>
                  <a:pt x="588" y="55"/>
                </a:lnTo>
                <a:lnTo>
                  <a:pt x="638" y="83"/>
                </a:lnTo>
                <a:lnTo>
                  <a:pt x="588" y="109"/>
                </a:lnTo>
                <a:lnTo>
                  <a:pt x="638" y="137"/>
                </a:lnTo>
                <a:lnTo>
                  <a:pt x="588" y="165"/>
                </a:lnTo>
                <a:lnTo>
                  <a:pt x="638" y="191"/>
                </a:lnTo>
                <a:lnTo>
                  <a:pt x="588" y="219"/>
                </a:lnTo>
                <a:lnTo>
                  <a:pt x="638" y="246"/>
                </a:lnTo>
                <a:lnTo>
                  <a:pt x="588" y="274"/>
                </a:lnTo>
                <a:lnTo>
                  <a:pt x="638" y="301"/>
                </a:lnTo>
                <a:lnTo>
                  <a:pt x="588" y="328"/>
                </a:lnTo>
                <a:lnTo>
                  <a:pt x="638" y="356"/>
                </a:lnTo>
                <a:lnTo>
                  <a:pt x="638" y="1170"/>
                </a:lnTo>
                <a:lnTo>
                  <a:pt x="0" y="1170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4790" name="Picture 278" descr="1830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1497013" cy="2235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791" name="Text Box 279"/>
          <p:cNvSpPr txBox="1">
            <a:spLocks noChangeArrowheads="1"/>
          </p:cNvSpPr>
          <p:nvPr/>
        </p:nvSpPr>
        <p:spPr bwMode="auto">
          <a:xfrm>
            <a:off x="265113" y="1484313"/>
            <a:ext cx="4235450" cy="5191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chemeClr val="bg2"/>
                </a:solidFill>
              </a:rPr>
              <a:t>Для твердых 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1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1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1400"/>
                                        <p:tgtEl>
                                          <p:spTgt spid="64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399"/>
                                          </p:stCondLst>
                                        </p:cTn>
                                        <p:tgtEl>
                                          <p:spTgt spid="6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2" presetID="55" presetClass="exit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900"/>
                                        <p:tgtEl>
                                          <p:spTgt spid="6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/>
                                        <p:tgtEl>
                                          <p:spTgt spid="6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900"/>
                                        <p:tgtEl>
                                          <p:spTgt spid="64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8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>
            <a:off x="7885113" y="1196975"/>
            <a:ext cx="3340100" cy="1339850"/>
          </a:xfrm>
          <a:custGeom>
            <a:avLst/>
            <a:gdLst>
              <a:gd name="T0" fmla="*/ 21 w 2104"/>
              <a:gd name="T1" fmla="*/ 844 h 844"/>
              <a:gd name="T2" fmla="*/ 21 w 2104"/>
              <a:gd name="T3" fmla="*/ 240 h 844"/>
              <a:gd name="T4" fmla="*/ 148 w 2104"/>
              <a:gd name="T5" fmla="*/ 52 h 844"/>
              <a:gd name="T6" fmla="*/ 808 w 2104"/>
              <a:gd name="T7" fmla="*/ 14 h 844"/>
              <a:gd name="T8" fmla="*/ 2104 w 2104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4" h="844">
                <a:moveTo>
                  <a:pt x="21" y="844"/>
                </a:moveTo>
                <a:cubicBezTo>
                  <a:pt x="21" y="743"/>
                  <a:pt x="0" y="372"/>
                  <a:pt x="21" y="240"/>
                </a:cubicBezTo>
                <a:cubicBezTo>
                  <a:pt x="42" y="108"/>
                  <a:pt x="17" y="90"/>
                  <a:pt x="148" y="52"/>
                </a:cubicBezTo>
                <a:cubicBezTo>
                  <a:pt x="279" y="14"/>
                  <a:pt x="482" y="24"/>
                  <a:pt x="808" y="14"/>
                </a:cubicBezTo>
                <a:cubicBezTo>
                  <a:pt x="1134" y="5"/>
                  <a:pt x="1834" y="3"/>
                  <a:pt x="2104" y="0"/>
                </a:cubicBezTo>
              </a:path>
            </a:pathLst>
          </a:custGeom>
          <a:noFill/>
          <a:ln w="76200" cmpd="sng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39" name="Freeform 3"/>
          <p:cNvSpPr>
            <a:spLocks/>
          </p:cNvSpPr>
          <p:nvPr/>
        </p:nvSpPr>
        <p:spPr bwMode="auto">
          <a:xfrm>
            <a:off x="5911850" y="909638"/>
            <a:ext cx="3340100" cy="1339850"/>
          </a:xfrm>
          <a:custGeom>
            <a:avLst/>
            <a:gdLst>
              <a:gd name="T0" fmla="*/ 21 w 2104"/>
              <a:gd name="T1" fmla="*/ 844 h 844"/>
              <a:gd name="T2" fmla="*/ 21 w 2104"/>
              <a:gd name="T3" fmla="*/ 240 h 844"/>
              <a:gd name="T4" fmla="*/ 148 w 2104"/>
              <a:gd name="T5" fmla="*/ 52 h 844"/>
              <a:gd name="T6" fmla="*/ 808 w 2104"/>
              <a:gd name="T7" fmla="*/ 14 h 844"/>
              <a:gd name="T8" fmla="*/ 2104 w 2104"/>
              <a:gd name="T9" fmla="*/ 0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4" h="844">
                <a:moveTo>
                  <a:pt x="21" y="844"/>
                </a:moveTo>
                <a:cubicBezTo>
                  <a:pt x="21" y="743"/>
                  <a:pt x="0" y="372"/>
                  <a:pt x="21" y="240"/>
                </a:cubicBezTo>
                <a:cubicBezTo>
                  <a:pt x="42" y="108"/>
                  <a:pt x="17" y="90"/>
                  <a:pt x="148" y="52"/>
                </a:cubicBezTo>
                <a:cubicBezTo>
                  <a:pt x="279" y="14"/>
                  <a:pt x="482" y="24"/>
                  <a:pt x="808" y="14"/>
                </a:cubicBezTo>
                <a:cubicBezTo>
                  <a:pt x="1134" y="5"/>
                  <a:pt x="1834" y="3"/>
                  <a:pt x="2104" y="0"/>
                </a:cubicBezTo>
              </a:path>
            </a:pathLst>
          </a:custGeom>
          <a:noFill/>
          <a:ln w="76200" cmpd="sng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5724525" y="1628775"/>
            <a:ext cx="360363" cy="57626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7740650" y="1557338"/>
            <a:ext cx="360363" cy="5762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908175" y="260350"/>
            <a:ext cx="3600450" cy="1431925"/>
          </a:xfrm>
        </p:spPr>
        <p:txBody>
          <a:bodyPr/>
          <a:lstStyle/>
          <a:p>
            <a:r>
              <a:rPr lang="ru-RU" altLang="ru-RU" sz="2800" b="0">
                <a:solidFill>
                  <a:schemeClr val="folHlink"/>
                </a:solidFill>
              </a:rPr>
              <a:t>Зависимость растворимости от температуры</a:t>
            </a:r>
          </a:p>
        </p:txBody>
      </p:sp>
      <p:sp>
        <p:nvSpPr>
          <p:cNvPr id="6554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3141663"/>
            <a:ext cx="3671887" cy="3168650"/>
          </a:xfrm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ru-RU" altLang="ru-RU"/>
              <a:t>Растворимость газов (Н</a:t>
            </a:r>
            <a:r>
              <a:rPr lang="ru-RU" altLang="ru-RU" baseline="-25000"/>
              <a:t>2</a:t>
            </a:r>
            <a:r>
              <a:rPr lang="ru-RU" altLang="ru-RU"/>
              <a:t>, O</a:t>
            </a:r>
            <a:r>
              <a:rPr lang="ru-RU" altLang="ru-RU" baseline="-25000"/>
              <a:t>2</a:t>
            </a:r>
            <a:r>
              <a:rPr lang="ru-RU" altLang="ru-RU"/>
              <a:t>) в воде с повышением температуры уменьшается.</a:t>
            </a:r>
          </a:p>
          <a:p>
            <a:pPr marL="0" indent="0"/>
            <a:endParaRPr lang="ru-RU" altLang="ru-RU"/>
          </a:p>
        </p:txBody>
      </p:sp>
      <p:grpSp>
        <p:nvGrpSpPr>
          <p:cNvPr id="65544" name="Group 8"/>
          <p:cNvGrpSpPr>
            <a:grpSpLocks noChangeAspect="1"/>
          </p:cNvGrpSpPr>
          <p:nvPr/>
        </p:nvGrpSpPr>
        <p:grpSpPr bwMode="auto">
          <a:xfrm>
            <a:off x="5148263" y="1935163"/>
            <a:ext cx="1546225" cy="2746375"/>
            <a:chOff x="4038" y="799"/>
            <a:chExt cx="974" cy="1730"/>
          </a:xfrm>
        </p:grpSpPr>
        <p:sp>
          <p:nvSpPr>
            <p:cNvPr id="65545" name="AutoShape 9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48" name="Freeform 12"/>
          <p:cNvSpPr>
            <a:spLocks/>
          </p:cNvSpPr>
          <p:nvPr/>
        </p:nvSpPr>
        <p:spPr bwMode="auto">
          <a:xfrm>
            <a:off x="5148263" y="3214688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00CCFF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5549" name="Group 13"/>
          <p:cNvGrpSpPr>
            <a:grpSpLocks noChangeAspect="1"/>
          </p:cNvGrpSpPr>
          <p:nvPr/>
        </p:nvGrpSpPr>
        <p:grpSpPr bwMode="auto">
          <a:xfrm>
            <a:off x="7142163" y="1898650"/>
            <a:ext cx="1546225" cy="2746375"/>
            <a:chOff x="4038" y="799"/>
            <a:chExt cx="974" cy="1730"/>
          </a:xfrm>
        </p:grpSpPr>
        <p:sp>
          <p:nvSpPr>
            <p:cNvPr id="6555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53" name="Freeform 17"/>
          <p:cNvSpPr>
            <a:spLocks/>
          </p:cNvSpPr>
          <p:nvPr/>
        </p:nvSpPr>
        <p:spPr bwMode="auto">
          <a:xfrm>
            <a:off x="7142163" y="3194050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33CC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4" name="AutoShape 18"/>
          <p:cNvSpPr>
            <a:spLocks noChangeAspect="1" noChangeArrowheads="1" noTextEdit="1"/>
          </p:cNvSpPr>
          <p:nvPr/>
        </p:nvSpPr>
        <p:spPr bwMode="auto">
          <a:xfrm>
            <a:off x="5219700" y="4652963"/>
            <a:ext cx="14906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5" name="Freeform 19" descr="hr_animated_flame"/>
          <p:cNvSpPr>
            <a:spLocks/>
          </p:cNvSpPr>
          <p:nvPr/>
        </p:nvSpPr>
        <p:spPr bwMode="auto">
          <a:xfrm>
            <a:off x="5364163" y="4725988"/>
            <a:ext cx="1006475" cy="1131887"/>
          </a:xfrm>
          <a:custGeom>
            <a:avLst/>
            <a:gdLst>
              <a:gd name="T0" fmla="*/ 640 w 2739"/>
              <a:gd name="T1" fmla="*/ 3335 h 3569"/>
              <a:gd name="T2" fmla="*/ 315 w 2739"/>
              <a:gd name="T3" fmla="*/ 3017 h 3569"/>
              <a:gd name="T4" fmla="*/ 120 w 2739"/>
              <a:gd name="T5" fmla="*/ 2569 h 3569"/>
              <a:gd name="T6" fmla="*/ 54 w 2739"/>
              <a:gd name="T7" fmla="*/ 2137 h 3569"/>
              <a:gd name="T8" fmla="*/ 281 w 2739"/>
              <a:gd name="T9" fmla="*/ 2318 h 3569"/>
              <a:gd name="T10" fmla="*/ 326 w 2739"/>
              <a:gd name="T11" fmla="*/ 2085 h 3569"/>
              <a:gd name="T12" fmla="*/ 451 w 2739"/>
              <a:gd name="T13" fmla="*/ 1625 h 3569"/>
              <a:gd name="T14" fmla="*/ 509 w 2739"/>
              <a:gd name="T15" fmla="*/ 1326 h 3569"/>
              <a:gd name="T16" fmla="*/ 659 w 2739"/>
              <a:gd name="T17" fmla="*/ 1392 h 3569"/>
              <a:gd name="T18" fmla="*/ 760 w 2739"/>
              <a:gd name="T19" fmla="*/ 1488 h 3569"/>
              <a:gd name="T20" fmla="*/ 805 w 2739"/>
              <a:gd name="T21" fmla="*/ 1207 h 3569"/>
              <a:gd name="T22" fmla="*/ 755 w 2739"/>
              <a:gd name="T23" fmla="*/ 685 h 3569"/>
              <a:gd name="T24" fmla="*/ 813 w 2739"/>
              <a:gd name="T25" fmla="*/ 434 h 3569"/>
              <a:gd name="T26" fmla="*/ 993 w 2739"/>
              <a:gd name="T27" fmla="*/ 136 h 3569"/>
              <a:gd name="T28" fmla="*/ 1051 w 2739"/>
              <a:gd name="T29" fmla="*/ 372 h 3569"/>
              <a:gd name="T30" fmla="*/ 1160 w 2739"/>
              <a:gd name="T31" fmla="*/ 715 h 3569"/>
              <a:gd name="T32" fmla="*/ 1476 w 2739"/>
              <a:gd name="T33" fmla="*/ 1042 h 3569"/>
              <a:gd name="T34" fmla="*/ 1583 w 2739"/>
              <a:gd name="T35" fmla="*/ 988 h 3569"/>
              <a:gd name="T36" fmla="*/ 1466 w 2739"/>
              <a:gd name="T37" fmla="*/ 769 h 3569"/>
              <a:gd name="T38" fmla="*/ 1388 w 2739"/>
              <a:gd name="T39" fmla="*/ 517 h 3569"/>
              <a:gd name="T40" fmla="*/ 1715 w 2739"/>
              <a:gd name="T41" fmla="*/ 713 h 3569"/>
              <a:gd name="T42" fmla="*/ 2072 w 2739"/>
              <a:gd name="T43" fmla="*/ 1125 h 3569"/>
              <a:gd name="T44" fmla="*/ 2161 w 2739"/>
              <a:gd name="T45" fmla="*/ 1483 h 3569"/>
              <a:gd name="T46" fmla="*/ 2180 w 2739"/>
              <a:gd name="T47" fmla="*/ 1669 h 3569"/>
              <a:gd name="T48" fmla="*/ 2293 w 2739"/>
              <a:gd name="T49" fmla="*/ 1440 h 3569"/>
              <a:gd name="T50" fmla="*/ 2472 w 2739"/>
              <a:gd name="T51" fmla="*/ 2086 h 3569"/>
              <a:gd name="T52" fmla="*/ 2458 w 2739"/>
              <a:gd name="T53" fmla="*/ 2591 h 3569"/>
              <a:gd name="T54" fmla="*/ 2645 w 2739"/>
              <a:gd name="T55" fmla="*/ 2338 h 3569"/>
              <a:gd name="T56" fmla="*/ 2717 w 2739"/>
              <a:gd name="T57" fmla="*/ 2300 h 3569"/>
              <a:gd name="T58" fmla="*/ 2677 w 2739"/>
              <a:gd name="T59" fmla="*/ 2713 h 3569"/>
              <a:gd name="T60" fmla="*/ 2528 w 2739"/>
              <a:gd name="T61" fmla="*/ 3082 h 3569"/>
              <a:gd name="T62" fmla="*/ 2278 w 2739"/>
              <a:gd name="T63" fmla="*/ 3300 h 3569"/>
              <a:gd name="T64" fmla="*/ 1846 w 2739"/>
              <a:gd name="T65" fmla="*/ 3493 h 3569"/>
              <a:gd name="T66" fmla="*/ 1821 w 2739"/>
              <a:gd name="T67" fmla="*/ 3339 h 3569"/>
              <a:gd name="T68" fmla="*/ 1995 w 2739"/>
              <a:gd name="T69" fmla="*/ 3012 h 3569"/>
              <a:gd name="T70" fmla="*/ 2060 w 2739"/>
              <a:gd name="T71" fmla="*/ 2648 h 3569"/>
              <a:gd name="T72" fmla="*/ 1930 w 2739"/>
              <a:gd name="T73" fmla="*/ 2738 h 3569"/>
              <a:gd name="T74" fmla="*/ 1779 w 2739"/>
              <a:gd name="T75" fmla="*/ 2859 h 3569"/>
              <a:gd name="T76" fmla="*/ 1759 w 2739"/>
              <a:gd name="T77" fmla="*/ 2695 h 3569"/>
              <a:gd name="T78" fmla="*/ 1831 w 2739"/>
              <a:gd name="T79" fmla="*/ 2476 h 3569"/>
              <a:gd name="T80" fmla="*/ 1863 w 2739"/>
              <a:gd name="T81" fmla="*/ 2250 h 3569"/>
              <a:gd name="T82" fmla="*/ 1728 w 2739"/>
              <a:gd name="T83" fmla="*/ 1824 h 3569"/>
              <a:gd name="T84" fmla="*/ 1650 w 2739"/>
              <a:gd name="T85" fmla="*/ 1756 h 3569"/>
              <a:gd name="T86" fmla="*/ 1602 w 2739"/>
              <a:gd name="T87" fmla="*/ 2069 h 3569"/>
              <a:gd name="T88" fmla="*/ 1477 w 2739"/>
              <a:gd name="T89" fmla="*/ 2297 h 3569"/>
              <a:gd name="T90" fmla="*/ 1344 w 2739"/>
              <a:gd name="T91" fmla="*/ 2045 h 3569"/>
              <a:gd name="T92" fmla="*/ 1238 w 2739"/>
              <a:gd name="T93" fmla="*/ 2031 h 3569"/>
              <a:gd name="T94" fmla="*/ 1181 w 2739"/>
              <a:gd name="T95" fmla="*/ 2467 h 3569"/>
              <a:gd name="T96" fmla="*/ 1069 w 2739"/>
              <a:gd name="T97" fmla="*/ 2406 h 3569"/>
              <a:gd name="T98" fmla="*/ 991 w 2739"/>
              <a:gd name="T99" fmla="*/ 2349 h 3569"/>
              <a:gd name="T100" fmla="*/ 958 w 2739"/>
              <a:gd name="T101" fmla="*/ 2704 h 3569"/>
              <a:gd name="T102" fmla="*/ 822 w 2739"/>
              <a:gd name="T103" fmla="*/ 2606 h 3569"/>
              <a:gd name="T104" fmla="*/ 795 w 2739"/>
              <a:gd name="T105" fmla="*/ 2664 h 3569"/>
              <a:gd name="T106" fmla="*/ 925 w 2739"/>
              <a:gd name="T107" fmla="*/ 2967 h 3569"/>
              <a:gd name="T108" fmla="*/ 919 w 2739"/>
              <a:gd name="T109" fmla="*/ 3285 h 3569"/>
              <a:gd name="T110" fmla="*/ 954 w 2739"/>
              <a:gd name="T111" fmla="*/ 3460 h 3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39" h="3569">
                <a:moveTo>
                  <a:pt x="1026" y="3569"/>
                </a:moveTo>
                <a:lnTo>
                  <a:pt x="936" y="3521"/>
                </a:lnTo>
                <a:lnTo>
                  <a:pt x="853" y="3474"/>
                </a:lnTo>
                <a:lnTo>
                  <a:pt x="706" y="3381"/>
                </a:lnTo>
                <a:lnTo>
                  <a:pt x="640" y="3335"/>
                </a:lnTo>
                <a:lnTo>
                  <a:pt x="580" y="3289"/>
                </a:lnTo>
                <a:lnTo>
                  <a:pt x="474" y="3197"/>
                </a:lnTo>
                <a:lnTo>
                  <a:pt x="429" y="3151"/>
                </a:lnTo>
                <a:lnTo>
                  <a:pt x="387" y="3106"/>
                </a:lnTo>
                <a:lnTo>
                  <a:pt x="315" y="3017"/>
                </a:lnTo>
                <a:lnTo>
                  <a:pt x="257" y="2927"/>
                </a:lnTo>
                <a:lnTo>
                  <a:pt x="211" y="2838"/>
                </a:lnTo>
                <a:lnTo>
                  <a:pt x="175" y="2748"/>
                </a:lnTo>
                <a:lnTo>
                  <a:pt x="145" y="2659"/>
                </a:lnTo>
                <a:lnTo>
                  <a:pt x="120" y="2569"/>
                </a:lnTo>
                <a:lnTo>
                  <a:pt x="98" y="2479"/>
                </a:lnTo>
                <a:lnTo>
                  <a:pt x="56" y="2299"/>
                </a:lnTo>
                <a:lnTo>
                  <a:pt x="31" y="2206"/>
                </a:lnTo>
                <a:lnTo>
                  <a:pt x="0" y="2113"/>
                </a:lnTo>
                <a:lnTo>
                  <a:pt x="54" y="2137"/>
                </a:lnTo>
                <a:lnTo>
                  <a:pt x="106" y="2166"/>
                </a:lnTo>
                <a:lnTo>
                  <a:pt x="154" y="2198"/>
                </a:lnTo>
                <a:lnTo>
                  <a:pt x="201" y="2234"/>
                </a:lnTo>
                <a:lnTo>
                  <a:pt x="243" y="2274"/>
                </a:lnTo>
                <a:lnTo>
                  <a:pt x="281" y="2318"/>
                </a:lnTo>
                <a:lnTo>
                  <a:pt x="316" y="2364"/>
                </a:lnTo>
                <a:lnTo>
                  <a:pt x="347" y="2414"/>
                </a:lnTo>
                <a:lnTo>
                  <a:pt x="332" y="2290"/>
                </a:lnTo>
                <a:lnTo>
                  <a:pt x="325" y="2182"/>
                </a:lnTo>
                <a:lnTo>
                  <a:pt x="326" y="2085"/>
                </a:lnTo>
                <a:lnTo>
                  <a:pt x="334" y="2000"/>
                </a:lnTo>
                <a:lnTo>
                  <a:pt x="346" y="1923"/>
                </a:lnTo>
                <a:lnTo>
                  <a:pt x="364" y="1855"/>
                </a:lnTo>
                <a:lnTo>
                  <a:pt x="406" y="1734"/>
                </a:lnTo>
                <a:lnTo>
                  <a:pt x="451" y="1625"/>
                </a:lnTo>
                <a:lnTo>
                  <a:pt x="470" y="1572"/>
                </a:lnTo>
                <a:lnTo>
                  <a:pt x="488" y="1517"/>
                </a:lnTo>
                <a:lnTo>
                  <a:pt x="500" y="1458"/>
                </a:lnTo>
                <a:lnTo>
                  <a:pt x="508" y="1395"/>
                </a:lnTo>
                <a:lnTo>
                  <a:pt x="509" y="1326"/>
                </a:lnTo>
                <a:lnTo>
                  <a:pt x="502" y="1249"/>
                </a:lnTo>
                <a:lnTo>
                  <a:pt x="550" y="1276"/>
                </a:lnTo>
                <a:lnTo>
                  <a:pt x="592" y="1311"/>
                </a:lnTo>
                <a:lnTo>
                  <a:pt x="628" y="1349"/>
                </a:lnTo>
                <a:lnTo>
                  <a:pt x="659" y="1392"/>
                </a:lnTo>
                <a:lnTo>
                  <a:pt x="683" y="1439"/>
                </a:lnTo>
                <a:lnTo>
                  <a:pt x="700" y="1488"/>
                </a:lnTo>
                <a:lnTo>
                  <a:pt x="711" y="1540"/>
                </a:lnTo>
                <a:lnTo>
                  <a:pt x="713" y="1593"/>
                </a:lnTo>
                <a:lnTo>
                  <a:pt x="760" y="1488"/>
                </a:lnTo>
                <a:lnTo>
                  <a:pt x="789" y="1390"/>
                </a:lnTo>
                <a:lnTo>
                  <a:pt x="798" y="1343"/>
                </a:lnTo>
                <a:lnTo>
                  <a:pt x="803" y="1297"/>
                </a:lnTo>
                <a:lnTo>
                  <a:pt x="805" y="1252"/>
                </a:lnTo>
                <a:lnTo>
                  <a:pt x="805" y="1207"/>
                </a:lnTo>
                <a:lnTo>
                  <a:pt x="799" y="1121"/>
                </a:lnTo>
                <a:lnTo>
                  <a:pt x="787" y="1035"/>
                </a:lnTo>
                <a:lnTo>
                  <a:pt x="762" y="865"/>
                </a:lnTo>
                <a:lnTo>
                  <a:pt x="755" y="776"/>
                </a:lnTo>
                <a:lnTo>
                  <a:pt x="755" y="685"/>
                </a:lnTo>
                <a:lnTo>
                  <a:pt x="760" y="638"/>
                </a:lnTo>
                <a:lnTo>
                  <a:pt x="767" y="589"/>
                </a:lnTo>
                <a:lnTo>
                  <a:pt x="778" y="539"/>
                </a:lnTo>
                <a:lnTo>
                  <a:pt x="793" y="488"/>
                </a:lnTo>
                <a:lnTo>
                  <a:pt x="813" y="434"/>
                </a:lnTo>
                <a:lnTo>
                  <a:pt x="838" y="380"/>
                </a:lnTo>
                <a:lnTo>
                  <a:pt x="868" y="322"/>
                </a:lnTo>
                <a:lnTo>
                  <a:pt x="903" y="262"/>
                </a:lnTo>
                <a:lnTo>
                  <a:pt x="945" y="201"/>
                </a:lnTo>
                <a:lnTo>
                  <a:pt x="993" y="136"/>
                </a:lnTo>
                <a:lnTo>
                  <a:pt x="1047" y="70"/>
                </a:lnTo>
                <a:lnTo>
                  <a:pt x="1109" y="0"/>
                </a:lnTo>
                <a:lnTo>
                  <a:pt x="1078" y="143"/>
                </a:lnTo>
                <a:lnTo>
                  <a:pt x="1059" y="267"/>
                </a:lnTo>
                <a:lnTo>
                  <a:pt x="1051" y="372"/>
                </a:lnTo>
                <a:lnTo>
                  <a:pt x="1056" y="461"/>
                </a:lnTo>
                <a:lnTo>
                  <a:pt x="1069" y="539"/>
                </a:lnTo>
                <a:lnTo>
                  <a:pt x="1092" y="604"/>
                </a:lnTo>
                <a:lnTo>
                  <a:pt x="1123" y="663"/>
                </a:lnTo>
                <a:lnTo>
                  <a:pt x="1160" y="715"/>
                </a:lnTo>
                <a:lnTo>
                  <a:pt x="1204" y="763"/>
                </a:lnTo>
                <a:lnTo>
                  <a:pt x="1252" y="812"/>
                </a:lnTo>
                <a:lnTo>
                  <a:pt x="1360" y="914"/>
                </a:lnTo>
                <a:lnTo>
                  <a:pt x="1417" y="974"/>
                </a:lnTo>
                <a:lnTo>
                  <a:pt x="1476" y="1042"/>
                </a:lnTo>
                <a:lnTo>
                  <a:pt x="1535" y="1122"/>
                </a:lnTo>
                <a:lnTo>
                  <a:pt x="1592" y="1215"/>
                </a:lnTo>
                <a:lnTo>
                  <a:pt x="1593" y="1123"/>
                </a:lnTo>
                <a:lnTo>
                  <a:pt x="1591" y="1048"/>
                </a:lnTo>
                <a:lnTo>
                  <a:pt x="1583" y="988"/>
                </a:lnTo>
                <a:lnTo>
                  <a:pt x="1572" y="940"/>
                </a:lnTo>
                <a:lnTo>
                  <a:pt x="1559" y="901"/>
                </a:lnTo>
                <a:lnTo>
                  <a:pt x="1542" y="869"/>
                </a:lnTo>
                <a:lnTo>
                  <a:pt x="1505" y="819"/>
                </a:lnTo>
                <a:lnTo>
                  <a:pt x="1466" y="769"/>
                </a:lnTo>
                <a:lnTo>
                  <a:pt x="1447" y="738"/>
                </a:lnTo>
                <a:lnTo>
                  <a:pt x="1429" y="700"/>
                </a:lnTo>
                <a:lnTo>
                  <a:pt x="1412" y="652"/>
                </a:lnTo>
                <a:lnTo>
                  <a:pt x="1399" y="592"/>
                </a:lnTo>
                <a:lnTo>
                  <a:pt x="1388" y="517"/>
                </a:lnTo>
                <a:lnTo>
                  <a:pt x="1381" y="426"/>
                </a:lnTo>
                <a:lnTo>
                  <a:pt x="1406" y="463"/>
                </a:lnTo>
                <a:lnTo>
                  <a:pt x="1447" y="504"/>
                </a:lnTo>
                <a:lnTo>
                  <a:pt x="1566" y="597"/>
                </a:lnTo>
                <a:lnTo>
                  <a:pt x="1715" y="713"/>
                </a:lnTo>
                <a:lnTo>
                  <a:pt x="1794" y="780"/>
                </a:lnTo>
                <a:lnTo>
                  <a:pt x="1872" y="854"/>
                </a:lnTo>
                <a:lnTo>
                  <a:pt x="1946" y="936"/>
                </a:lnTo>
                <a:lnTo>
                  <a:pt x="2014" y="1026"/>
                </a:lnTo>
                <a:lnTo>
                  <a:pt x="2072" y="1125"/>
                </a:lnTo>
                <a:lnTo>
                  <a:pt x="2117" y="1234"/>
                </a:lnTo>
                <a:lnTo>
                  <a:pt x="2135" y="1292"/>
                </a:lnTo>
                <a:lnTo>
                  <a:pt x="2149" y="1352"/>
                </a:lnTo>
                <a:lnTo>
                  <a:pt x="2157" y="1416"/>
                </a:lnTo>
                <a:lnTo>
                  <a:pt x="2161" y="1483"/>
                </a:lnTo>
                <a:lnTo>
                  <a:pt x="2159" y="1552"/>
                </a:lnTo>
                <a:lnTo>
                  <a:pt x="2153" y="1623"/>
                </a:lnTo>
                <a:lnTo>
                  <a:pt x="2140" y="1698"/>
                </a:lnTo>
                <a:lnTo>
                  <a:pt x="2121" y="1776"/>
                </a:lnTo>
                <a:lnTo>
                  <a:pt x="2180" y="1669"/>
                </a:lnTo>
                <a:lnTo>
                  <a:pt x="2227" y="1555"/>
                </a:lnTo>
                <a:lnTo>
                  <a:pt x="2258" y="1438"/>
                </a:lnTo>
                <a:lnTo>
                  <a:pt x="2277" y="1317"/>
                </a:lnTo>
                <a:lnTo>
                  <a:pt x="2281" y="1377"/>
                </a:lnTo>
                <a:lnTo>
                  <a:pt x="2293" y="1440"/>
                </a:lnTo>
                <a:lnTo>
                  <a:pt x="2330" y="1579"/>
                </a:lnTo>
                <a:lnTo>
                  <a:pt x="2380" y="1735"/>
                </a:lnTo>
                <a:lnTo>
                  <a:pt x="2432" y="1904"/>
                </a:lnTo>
                <a:lnTo>
                  <a:pt x="2453" y="1994"/>
                </a:lnTo>
                <a:lnTo>
                  <a:pt x="2472" y="2086"/>
                </a:lnTo>
                <a:lnTo>
                  <a:pt x="2486" y="2182"/>
                </a:lnTo>
                <a:lnTo>
                  <a:pt x="2492" y="2281"/>
                </a:lnTo>
                <a:lnTo>
                  <a:pt x="2490" y="2382"/>
                </a:lnTo>
                <a:lnTo>
                  <a:pt x="2480" y="2485"/>
                </a:lnTo>
                <a:lnTo>
                  <a:pt x="2458" y="2591"/>
                </a:lnTo>
                <a:lnTo>
                  <a:pt x="2424" y="2698"/>
                </a:lnTo>
                <a:lnTo>
                  <a:pt x="2483" y="2614"/>
                </a:lnTo>
                <a:lnTo>
                  <a:pt x="2526" y="2545"/>
                </a:lnTo>
                <a:lnTo>
                  <a:pt x="2588" y="2433"/>
                </a:lnTo>
                <a:lnTo>
                  <a:pt x="2645" y="2338"/>
                </a:lnTo>
                <a:lnTo>
                  <a:pt x="2686" y="2288"/>
                </a:lnTo>
                <a:lnTo>
                  <a:pt x="2703" y="2269"/>
                </a:lnTo>
                <a:lnTo>
                  <a:pt x="2739" y="2232"/>
                </a:lnTo>
                <a:lnTo>
                  <a:pt x="2727" y="2265"/>
                </a:lnTo>
                <a:lnTo>
                  <a:pt x="2717" y="2300"/>
                </a:lnTo>
                <a:lnTo>
                  <a:pt x="2705" y="2373"/>
                </a:lnTo>
                <a:lnTo>
                  <a:pt x="2698" y="2452"/>
                </a:lnTo>
                <a:lnTo>
                  <a:pt x="2693" y="2536"/>
                </a:lnTo>
                <a:lnTo>
                  <a:pt x="2687" y="2624"/>
                </a:lnTo>
                <a:lnTo>
                  <a:pt x="2677" y="2713"/>
                </a:lnTo>
                <a:lnTo>
                  <a:pt x="2659" y="2804"/>
                </a:lnTo>
                <a:lnTo>
                  <a:pt x="2631" y="2898"/>
                </a:lnTo>
                <a:lnTo>
                  <a:pt x="2588" y="2990"/>
                </a:lnTo>
                <a:lnTo>
                  <a:pt x="2560" y="3036"/>
                </a:lnTo>
                <a:lnTo>
                  <a:pt x="2528" y="3082"/>
                </a:lnTo>
                <a:lnTo>
                  <a:pt x="2489" y="3127"/>
                </a:lnTo>
                <a:lnTo>
                  <a:pt x="2446" y="3171"/>
                </a:lnTo>
                <a:lnTo>
                  <a:pt x="2397" y="3216"/>
                </a:lnTo>
                <a:lnTo>
                  <a:pt x="2341" y="3259"/>
                </a:lnTo>
                <a:lnTo>
                  <a:pt x="2278" y="3300"/>
                </a:lnTo>
                <a:lnTo>
                  <a:pt x="2207" y="3342"/>
                </a:lnTo>
                <a:lnTo>
                  <a:pt x="2129" y="3382"/>
                </a:lnTo>
                <a:lnTo>
                  <a:pt x="2044" y="3420"/>
                </a:lnTo>
                <a:lnTo>
                  <a:pt x="1950" y="3457"/>
                </a:lnTo>
                <a:lnTo>
                  <a:pt x="1846" y="3493"/>
                </a:lnTo>
                <a:lnTo>
                  <a:pt x="1611" y="3559"/>
                </a:lnTo>
                <a:lnTo>
                  <a:pt x="1670" y="3509"/>
                </a:lnTo>
                <a:lnTo>
                  <a:pt x="1724" y="3454"/>
                </a:lnTo>
                <a:lnTo>
                  <a:pt x="1774" y="3398"/>
                </a:lnTo>
                <a:lnTo>
                  <a:pt x="1821" y="3339"/>
                </a:lnTo>
                <a:lnTo>
                  <a:pt x="1864" y="3278"/>
                </a:lnTo>
                <a:lnTo>
                  <a:pt x="1904" y="3214"/>
                </a:lnTo>
                <a:lnTo>
                  <a:pt x="1939" y="3148"/>
                </a:lnTo>
                <a:lnTo>
                  <a:pt x="1969" y="3081"/>
                </a:lnTo>
                <a:lnTo>
                  <a:pt x="1995" y="3012"/>
                </a:lnTo>
                <a:lnTo>
                  <a:pt x="2017" y="2940"/>
                </a:lnTo>
                <a:lnTo>
                  <a:pt x="2035" y="2869"/>
                </a:lnTo>
                <a:lnTo>
                  <a:pt x="2048" y="2796"/>
                </a:lnTo>
                <a:lnTo>
                  <a:pt x="2056" y="2723"/>
                </a:lnTo>
                <a:lnTo>
                  <a:pt x="2060" y="2648"/>
                </a:lnTo>
                <a:lnTo>
                  <a:pt x="2060" y="2573"/>
                </a:lnTo>
                <a:lnTo>
                  <a:pt x="2054" y="2497"/>
                </a:lnTo>
                <a:lnTo>
                  <a:pt x="2001" y="2621"/>
                </a:lnTo>
                <a:lnTo>
                  <a:pt x="1968" y="2680"/>
                </a:lnTo>
                <a:lnTo>
                  <a:pt x="1930" y="2738"/>
                </a:lnTo>
                <a:lnTo>
                  <a:pt x="1890" y="2791"/>
                </a:lnTo>
                <a:lnTo>
                  <a:pt x="1845" y="2843"/>
                </a:lnTo>
                <a:lnTo>
                  <a:pt x="1796" y="2891"/>
                </a:lnTo>
                <a:lnTo>
                  <a:pt x="1744" y="2936"/>
                </a:lnTo>
                <a:lnTo>
                  <a:pt x="1779" y="2859"/>
                </a:lnTo>
                <a:lnTo>
                  <a:pt x="1806" y="2779"/>
                </a:lnTo>
                <a:lnTo>
                  <a:pt x="1822" y="2696"/>
                </a:lnTo>
                <a:lnTo>
                  <a:pt x="1828" y="2612"/>
                </a:lnTo>
                <a:lnTo>
                  <a:pt x="1796" y="2656"/>
                </a:lnTo>
                <a:lnTo>
                  <a:pt x="1759" y="2695"/>
                </a:lnTo>
                <a:lnTo>
                  <a:pt x="1716" y="2730"/>
                </a:lnTo>
                <a:lnTo>
                  <a:pt x="1670" y="2758"/>
                </a:lnTo>
                <a:lnTo>
                  <a:pt x="1741" y="2657"/>
                </a:lnTo>
                <a:lnTo>
                  <a:pt x="1794" y="2564"/>
                </a:lnTo>
                <a:lnTo>
                  <a:pt x="1831" y="2476"/>
                </a:lnTo>
                <a:lnTo>
                  <a:pt x="1844" y="2436"/>
                </a:lnTo>
                <a:lnTo>
                  <a:pt x="1854" y="2395"/>
                </a:lnTo>
                <a:lnTo>
                  <a:pt x="1860" y="2357"/>
                </a:lnTo>
                <a:lnTo>
                  <a:pt x="1863" y="2320"/>
                </a:lnTo>
                <a:lnTo>
                  <a:pt x="1863" y="2250"/>
                </a:lnTo>
                <a:lnTo>
                  <a:pt x="1854" y="2183"/>
                </a:lnTo>
                <a:lnTo>
                  <a:pt x="1838" y="2120"/>
                </a:lnTo>
                <a:lnTo>
                  <a:pt x="1795" y="1999"/>
                </a:lnTo>
                <a:lnTo>
                  <a:pt x="1747" y="1882"/>
                </a:lnTo>
                <a:lnTo>
                  <a:pt x="1728" y="1824"/>
                </a:lnTo>
                <a:lnTo>
                  <a:pt x="1712" y="1764"/>
                </a:lnTo>
                <a:lnTo>
                  <a:pt x="1704" y="1702"/>
                </a:lnTo>
                <a:lnTo>
                  <a:pt x="1704" y="1637"/>
                </a:lnTo>
                <a:lnTo>
                  <a:pt x="1673" y="1699"/>
                </a:lnTo>
                <a:lnTo>
                  <a:pt x="1650" y="1756"/>
                </a:lnTo>
                <a:lnTo>
                  <a:pt x="1634" y="1806"/>
                </a:lnTo>
                <a:lnTo>
                  <a:pt x="1622" y="1853"/>
                </a:lnTo>
                <a:lnTo>
                  <a:pt x="1611" y="1933"/>
                </a:lnTo>
                <a:lnTo>
                  <a:pt x="1608" y="2004"/>
                </a:lnTo>
                <a:lnTo>
                  <a:pt x="1602" y="2069"/>
                </a:lnTo>
                <a:lnTo>
                  <a:pt x="1585" y="2137"/>
                </a:lnTo>
                <a:lnTo>
                  <a:pt x="1568" y="2173"/>
                </a:lnTo>
                <a:lnTo>
                  <a:pt x="1545" y="2211"/>
                </a:lnTo>
                <a:lnTo>
                  <a:pt x="1515" y="2252"/>
                </a:lnTo>
                <a:lnTo>
                  <a:pt x="1477" y="2297"/>
                </a:lnTo>
                <a:lnTo>
                  <a:pt x="1440" y="2251"/>
                </a:lnTo>
                <a:lnTo>
                  <a:pt x="1409" y="2203"/>
                </a:lnTo>
                <a:lnTo>
                  <a:pt x="1382" y="2152"/>
                </a:lnTo>
                <a:lnTo>
                  <a:pt x="1361" y="2100"/>
                </a:lnTo>
                <a:lnTo>
                  <a:pt x="1344" y="2045"/>
                </a:lnTo>
                <a:lnTo>
                  <a:pt x="1333" y="1990"/>
                </a:lnTo>
                <a:lnTo>
                  <a:pt x="1328" y="1932"/>
                </a:lnTo>
                <a:lnTo>
                  <a:pt x="1328" y="1874"/>
                </a:lnTo>
                <a:lnTo>
                  <a:pt x="1279" y="1950"/>
                </a:lnTo>
                <a:lnTo>
                  <a:pt x="1238" y="2031"/>
                </a:lnTo>
                <a:lnTo>
                  <a:pt x="1208" y="2115"/>
                </a:lnTo>
                <a:lnTo>
                  <a:pt x="1187" y="2202"/>
                </a:lnTo>
                <a:lnTo>
                  <a:pt x="1175" y="2289"/>
                </a:lnTo>
                <a:lnTo>
                  <a:pt x="1172" y="2378"/>
                </a:lnTo>
                <a:lnTo>
                  <a:pt x="1181" y="2467"/>
                </a:lnTo>
                <a:lnTo>
                  <a:pt x="1199" y="2556"/>
                </a:lnTo>
                <a:lnTo>
                  <a:pt x="1160" y="2522"/>
                </a:lnTo>
                <a:lnTo>
                  <a:pt x="1126" y="2486"/>
                </a:lnTo>
                <a:lnTo>
                  <a:pt x="1096" y="2447"/>
                </a:lnTo>
                <a:lnTo>
                  <a:pt x="1069" y="2406"/>
                </a:lnTo>
                <a:lnTo>
                  <a:pt x="1048" y="2361"/>
                </a:lnTo>
                <a:lnTo>
                  <a:pt x="1031" y="2315"/>
                </a:lnTo>
                <a:lnTo>
                  <a:pt x="1019" y="2266"/>
                </a:lnTo>
                <a:lnTo>
                  <a:pt x="1013" y="2217"/>
                </a:lnTo>
                <a:lnTo>
                  <a:pt x="991" y="2349"/>
                </a:lnTo>
                <a:lnTo>
                  <a:pt x="971" y="2443"/>
                </a:lnTo>
                <a:lnTo>
                  <a:pt x="963" y="2490"/>
                </a:lnTo>
                <a:lnTo>
                  <a:pt x="958" y="2544"/>
                </a:lnTo>
                <a:lnTo>
                  <a:pt x="955" y="2614"/>
                </a:lnTo>
                <a:lnTo>
                  <a:pt x="958" y="2704"/>
                </a:lnTo>
                <a:lnTo>
                  <a:pt x="924" y="2693"/>
                </a:lnTo>
                <a:lnTo>
                  <a:pt x="894" y="2677"/>
                </a:lnTo>
                <a:lnTo>
                  <a:pt x="867" y="2656"/>
                </a:lnTo>
                <a:lnTo>
                  <a:pt x="843" y="2633"/>
                </a:lnTo>
                <a:lnTo>
                  <a:pt x="822" y="2606"/>
                </a:lnTo>
                <a:lnTo>
                  <a:pt x="805" y="2576"/>
                </a:lnTo>
                <a:lnTo>
                  <a:pt x="795" y="2544"/>
                </a:lnTo>
                <a:lnTo>
                  <a:pt x="787" y="2511"/>
                </a:lnTo>
                <a:lnTo>
                  <a:pt x="789" y="2600"/>
                </a:lnTo>
                <a:lnTo>
                  <a:pt x="795" y="2664"/>
                </a:lnTo>
                <a:lnTo>
                  <a:pt x="809" y="2715"/>
                </a:lnTo>
                <a:lnTo>
                  <a:pt x="837" y="2764"/>
                </a:lnTo>
                <a:lnTo>
                  <a:pt x="877" y="2839"/>
                </a:lnTo>
                <a:lnTo>
                  <a:pt x="906" y="2906"/>
                </a:lnTo>
                <a:lnTo>
                  <a:pt x="925" y="2967"/>
                </a:lnTo>
                <a:lnTo>
                  <a:pt x="936" y="3021"/>
                </a:lnTo>
                <a:lnTo>
                  <a:pt x="940" y="3072"/>
                </a:lnTo>
                <a:lnTo>
                  <a:pt x="939" y="3119"/>
                </a:lnTo>
                <a:lnTo>
                  <a:pt x="929" y="3204"/>
                </a:lnTo>
                <a:lnTo>
                  <a:pt x="919" y="3285"/>
                </a:lnTo>
                <a:lnTo>
                  <a:pt x="918" y="3325"/>
                </a:lnTo>
                <a:lnTo>
                  <a:pt x="919" y="3340"/>
                </a:lnTo>
                <a:lnTo>
                  <a:pt x="923" y="3368"/>
                </a:lnTo>
                <a:lnTo>
                  <a:pt x="934" y="3412"/>
                </a:lnTo>
                <a:lnTo>
                  <a:pt x="954" y="3460"/>
                </a:lnTo>
                <a:lnTo>
                  <a:pt x="984" y="3512"/>
                </a:lnTo>
                <a:lnTo>
                  <a:pt x="1026" y="356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0">
            <a:solidFill>
              <a:srgbClr val="FF99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5219700" y="5876925"/>
            <a:ext cx="1368425" cy="576263"/>
          </a:xfrm>
          <a:prstGeom prst="hexagon">
            <a:avLst>
              <a:gd name="adj" fmla="val 59366"/>
              <a:gd name="vf" fmla="val 11547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557" name="Freeform 21"/>
          <p:cNvSpPr>
            <a:spLocks/>
          </p:cNvSpPr>
          <p:nvPr/>
        </p:nvSpPr>
        <p:spPr bwMode="auto">
          <a:xfrm>
            <a:off x="5724525" y="5661025"/>
            <a:ext cx="360363" cy="300038"/>
          </a:xfrm>
          <a:custGeom>
            <a:avLst/>
            <a:gdLst>
              <a:gd name="T0" fmla="*/ 0 w 638"/>
              <a:gd name="T1" fmla="*/ 1170 h 1170"/>
              <a:gd name="T2" fmla="*/ 0 w 638"/>
              <a:gd name="T3" fmla="*/ 356 h 1170"/>
              <a:gd name="T4" fmla="*/ 49 w 638"/>
              <a:gd name="T5" fmla="*/ 328 h 1170"/>
              <a:gd name="T6" fmla="*/ 0 w 638"/>
              <a:gd name="T7" fmla="*/ 301 h 1170"/>
              <a:gd name="T8" fmla="*/ 49 w 638"/>
              <a:gd name="T9" fmla="*/ 274 h 1170"/>
              <a:gd name="T10" fmla="*/ 0 w 638"/>
              <a:gd name="T11" fmla="*/ 246 h 1170"/>
              <a:gd name="T12" fmla="*/ 49 w 638"/>
              <a:gd name="T13" fmla="*/ 219 h 1170"/>
              <a:gd name="T14" fmla="*/ 0 w 638"/>
              <a:gd name="T15" fmla="*/ 191 h 1170"/>
              <a:gd name="T16" fmla="*/ 49 w 638"/>
              <a:gd name="T17" fmla="*/ 165 h 1170"/>
              <a:gd name="T18" fmla="*/ 0 w 638"/>
              <a:gd name="T19" fmla="*/ 137 h 1170"/>
              <a:gd name="T20" fmla="*/ 49 w 638"/>
              <a:gd name="T21" fmla="*/ 109 h 1170"/>
              <a:gd name="T22" fmla="*/ 0 w 638"/>
              <a:gd name="T23" fmla="*/ 83 h 1170"/>
              <a:gd name="T24" fmla="*/ 49 w 638"/>
              <a:gd name="T25" fmla="*/ 55 h 1170"/>
              <a:gd name="T26" fmla="*/ 0 w 638"/>
              <a:gd name="T27" fmla="*/ 27 h 1170"/>
              <a:gd name="T28" fmla="*/ 49 w 638"/>
              <a:gd name="T29" fmla="*/ 0 h 1170"/>
              <a:gd name="T30" fmla="*/ 588 w 638"/>
              <a:gd name="T31" fmla="*/ 0 h 1170"/>
              <a:gd name="T32" fmla="*/ 638 w 638"/>
              <a:gd name="T33" fmla="*/ 27 h 1170"/>
              <a:gd name="T34" fmla="*/ 588 w 638"/>
              <a:gd name="T35" fmla="*/ 55 h 1170"/>
              <a:gd name="T36" fmla="*/ 638 w 638"/>
              <a:gd name="T37" fmla="*/ 83 h 1170"/>
              <a:gd name="T38" fmla="*/ 588 w 638"/>
              <a:gd name="T39" fmla="*/ 109 h 1170"/>
              <a:gd name="T40" fmla="*/ 638 w 638"/>
              <a:gd name="T41" fmla="*/ 137 h 1170"/>
              <a:gd name="T42" fmla="*/ 588 w 638"/>
              <a:gd name="T43" fmla="*/ 165 h 1170"/>
              <a:gd name="T44" fmla="*/ 638 w 638"/>
              <a:gd name="T45" fmla="*/ 191 h 1170"/>
              <a:gd name="T46" fmla="*/ 588 w 638"/>
              <a:gd name="T47" fmla="*/ 219 h 1170"/>
              <a:gd name="T48" fmla="*/ 638 w 638"/>
              <a:gd name="T49" fmla="*/ 246 h 1170"/>
              <a:gd name="T50" fmla="*/ 588 w 638"/>
              <a:gd name="T51" fmla="*/ 274 h 1170"/>
              <a:gd name="T52" fmla="*/ 638 w 638"/>
              <a:gd name="T53" fmla="*/ 301 h 1170"/>
              <a:gd name="T54" fmla="*/ 588 w 638"/>
              <a:gd name="T55" fmla="*/ 328 h 1170"/>
              <a:gd name="T56" fmla="*/ 638 w 638"/>
              <a:gd name="T57" fmla="*/ 356 h 1170"/>
              <a:gd name="T58" fmla="*/ 638 w 638"/>
              <a:gd name="T59" fmla="*/ 1170 h 1170"/>
              <a:gd name="T60" fmla="*/ 0 w 638"/>
              <a:gd name="T61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38" h="1170">
                <a:moveTo>
                  <a:pt x="0" y="1170"/>
                </a:moveTo>
                <a:lnTo>
                  <a:pt x="0" y="356"/>
                </a:lnTo>
                <a:lnTo>
                  <a:pt x="49" y="328"/>
                </a:lnTo>
                <a:lnTo>
                  <a:pt x="0" y="301"/>
                </a:lnTo>
                <a:lnTo>
                  <a:pt x="49" y="274"/>
                </a:lnTo>
                <a:lnTo>
                  <a:pt x="0" y="246"/>
                </a:lnTo>
                <a:lnTo>
                  <a:pt x="49" y="219"/>
                </a:lnTo>
                <a:lnTo>
                  <a:pt x="0" y="191"/>
                </a:lnTo>
                <a:lnTo>
                  <a:pt x="49" y="165"/>
                </a:lnTo>
                <a:lnTo>
                  <a:pt x="0" y="137"/>
                </a:lnTo>
                <a:lnTo>
                  <a:pt x="49" y="109"/>
                </a:lnTo>
                <a:lnTo>
                  <a:pt x="0" y="83"/>
                </a:lnTo>
                <a:lnTo>
                  <a:pt x="49" y="55"/>
                </a:lnTo>
                <a:lnTo>
                  <a:pt x="0" y="27"/>
                </a:lnTo>
                <a:lnTo>
                  <a:pt x="49" y="0"/>
                </a:lnTo>
                <a:lnTo>
                  <a:pt x="588" y="0"/>
                </a:lnTo>
                <a:lnTo>
                  <a:pt x="638" y="27"/>
                </a:lnTo>
                <a:lnTo>
                  <a:pt x="588" y="55"/>
                </a:lnTo>
                <a:lnTo>
                  <a:pt x="638" y="83"/>
                </a:lnTo>
                <a:lnTo>
                  <a:pt x="588" y="109"/>
                </a:lnTo>
                <a:lnTo>
                  <a:pt x="638" y="137"/>
                </a:lnTo>
                <a:lnTo>
                  <a:pt x="588" y="165"/>
                </a:lnTo>
                <a:lnTo>
                  <a:pt x="638" y="191"/>
                </a:lnTo>
                <a:lnTo>
                  <a:pt x="588" y="219"/>
                </a:lnTo>
                <a:lnTo>
                  <a:pt x="638" y="246"/>
                </a:lnTo>
                <a:lnTo>
                  <a:pt x="588" y="274"/>
                </a:lnTo>
                <a:lnTo>
                  <a:pt x="638" y="301"/>
                </a:lnTo>
                <a:lnTo>
                  <a:pt x="588" y="328"/>
                </a:lnTo>
                <a:lnTo>
                  <a:pt x="638" y="356"/>
                </a:lnTo>
                <a:lnTo>
                  <a:pt x="638" y="1170"/>
                </a:lnTo>
                <a:lnTo>
                  <a:pt x="0" y="1170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58" name="Freeform 22" descr="bubbles"/>
          <p:cNvSpPr>
            <a:spLocks/>
          </p:cNvSpPr>
          <p:nvPr/>
        </p:nvSpPr>
        <p:spPr bwMode="auto">
          <a:xfrm>
            <a:off x="7140575" y="3194050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3">
              <a:lum bright="30000" contrast="18000"/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59" name="Freeform 23" descr="bubbles1"/>
          <p:cNvSpPr>
            <a:spLocks/>
          </p:cNvSpPr>
          <p:nvPr/>
        </p:nvSpPr>
        <p:spPr bwMode="auto">
          <a:xfrm>
            <a:off x="5148263" y="3213100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4">
              <a:lum bright="12000" contrast="18000"/>
              <a:alphaModFix amt="41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5560" name="Picture 24" descr="18309"/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-41275"/>
            <a:ext cx="1841501" cy="274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49213" y="1973263"/>
            <a:ext cx="5170487" cy="5191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chemeClr val="bg2"/>
                </a:solidFill>
              </a:rPr>
              <a:t>Для газов: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19250" y="-171450"/>
            <a:ext cx="6911975" cy="1431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 b="0">
                <a:solidFill>
                  <a:schemeClr val="folHlink"/>
                </a:solidFill>
              </a:rPr>
              <a:t>Зависимость растворимости от давления </a:t>
            </a:r>
            <a:r>
              <a:rPr lang="ru-RU" altLang="ru-RU" sz="3200" b="0"/>
              <a:t>(Закон Генри)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79613" y="5516563"/>
            <a:ext cx="9361487" cy="1728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р - давление газа над жидкостью </a:t>
            </a:r>
          </a:p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с - растворимость газа</a:t>
            </a:r>
          </a:p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К – константа Генри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-36513" y="1196975"/>
            <a:ext cx="9072563" cy="5191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2"/>
                </a:solidFill>
              </a:rPr>
              <a:t>для растворимости газов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79388" y="2781300"/>
            <a:ext cx="8713787" cy="1430338"/>
          </a:xfrm>
          <a:prstGeom prst="rect">
            <a:avLst/>
          </a:prstGeom>
          <a:solidFill>
            <a:srgbClr val="009900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Растворимость газа в жидкости прямо пропорциональна давлению этого газа над жидкостью</a:t>
            </a:r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3132138" y="4292600"/>
            <a:ext cx="3240087" cy="1152525"/>
            <a:chOff x="1973" y="2704"/>
            <a:chExt cx="2041" cy="726"/>
          </a:xfrm>
        </p:grpSpPr>
        <p:sp>
          <p:nvSpPr>
            <p:cNvPr id="6656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973" y="2704"/>
              <a:ext cx="2041" cy="7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 = К   р,</a:t>
              </a:r>
            </a:p>
          </p:txBody>
        </p:sp>
        <p:sp>
          <p:nvSpPr>
            <p:cNvPr id="6656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288" y="2976"/>
              <a:ext cx="227" cy="2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*</a:t>
              </a:r>
            </a:p>
          </p:txBody>
        </p:sp>
      </p:grpSp>
      <p:pic>
        <p:nvPicPr>
          <p:cNvPr id="66569" name="Picture 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8575"/>
            <a:ext cx="20669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79388" y="1844675"/>
            <a:ext cx="87137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b="1" i="1">
                <a:solidFill>
                  <a:schemeClr val="hlink"/>
                </a:solidFill>
              </a:rPr>
              <a:t>Влияние давления на растворимость газов в жидкости описывается </a:t>
            </a:r>
            <a:r>
              <a:rPr lang="ru-RU" altLang="ru-RU" sz="2800" b="1" i="1" u="sng">
                <a:solidFill>
                  <a:schemeClr val="hlink"/>
                </a:solidFill>
              </a:rPr>
              <a:t>законом Генри: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-36513" y="5589588"/>
            <a:ext cx="1871663" cy="482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200" b="1" i="1">
                <a:solidFill>
                  <a:schemeClr val="bg1"/>
                </a:solidFill>
              </a:rPr>
              <a:t>где: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925" y="188913"/>
            <a:ext cx="9074150" cy="663575"/>
          </a:xfrm>
          <a:solidFill>
            <a:srgbClr val="CCFFFF"/>
          </a:solidFill>
        </p:spPr>
        <p:txBody>
          <a:bodyPr/>
          <a:lstStyle/>
          <a:p>
            <a:r>
              <a:rPr lang="ru-RU" altLang="ru-RU" sz="4000">
                <a:solidFill>
                  <a:schemeClr val="bg1"/>
                </a:solidFill>
                <a:effectLst/>
              </a:rPr>
              <a:t>Константа Генри</a:t>
            </a:r>
            <a:r>
              <a:rPr lang="en-US" altLang="ru-RU" sz="4000">
                <a:solidFill>
                  <a:schemeClr val="bg1"/>
                </a:solidFill>
                <a:effectLst/>
              </a:rPr>
              <a:t> (K)</a:t>
            </a:r>
            <a:endParaRPr lang="ru-RU" altLang="ru-RU" sz="4000">
              <a:solidFill>
                <a:schemeClr val="bg1"/>
              </a:solidFill>
              <a:effectLst/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981075"/>
            <a:ext cx="8642350" cy="1368425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/>
              <a:t>Характеризует растворяющуюся способность данного газа: чем больше «К», тем данный газ лучше растворяется в данной жидкости</a:t>
            </a:r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6275388" y="3295650"/>
            <a:ext cx="3984625" cy="1327150"/>
          </a:xfrm>
          <a:custGeom>
            <a:avLst/>
            <a:gdLst>
              <a:gd name="T0" fmla="*/ 21 w 2510"/>
              <a:gd name="T1" fmla="*/ 836 h 836"/>
              <a:gd name="T2" fmla="*/ 21 w 2510"/>
              <a:gd name="T3" fmla="*/ 232 h 836"/>
              <a:gd name="T4" fmla="*/ 148 w 2510"/>
              <a:gd name="T5" fmla="*/ 44 h 836"/>
              <a:gd name="T6" fmla="*/ 808 w 2510"/>
              <a:gd name="T7" fmla="*/ 6 h 836"/>
              <a:gd name="T8" fmla="*/ 2510 w 2510"/>
              <a:gd name="T9" fmla="*/ 1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0" h="836">
                <a:moveTo>
                  <a:pt x="21" y="836"/>
                </a:moveTo>
                <a:cubicBezTo>
                  <a:pt x="21" y="735"/>
                  <a:pt x="0" y="364"/>
                  <a:pt x="21" y="232"/>
                </a:cubicBezTo>
                <a:cubicBezTo>
                  <a:pt x="42" y="100"/>
                  <a:pt x="17" y="82"/>
                  <a:pt x="148" y="44"/>
                </a:cubicBezTo>
                <a:cubicBezTo>
                  <a:pt x="279" y="6"/>
                  <a:pt x="414" y="12"/>
                  <a:pt x="808" y="6"/>
                </a:cubicBezTo>
                <a:cubicBezTo>
                  <a:pt x="1202" y="0"/>
                  <a:pt x="2156" y="9"/>
                  <a:pt x="2510" y="10"/>
                </a:cubicBezTo>
              </a:path>
            </a:pathLst>
          </a:custGeom>
          <a:noFill/>
          <a:ln w="76200" cmpd="sng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89" name="Freeform 5"/>
          <p:cNvSpPr>
            <a:spLocks/>
          </p:cNvSpPr>
          <p:nvPr/>
        </p:nvSpPr>
        <p:spPr bwMode="auto">
          <a:xfrm>
            <a:off x="-107950" y="3235325"/>
            <a:ext cx="2559050" cy="1417638"/>
          </a:xfrm>
          <a:custGeom>
            <a:avLst/>
            <a:gdLst>
              <a:gd name="T0" fmla="*/ 1395 w 1403"/>
              <a:gd name="T1" fmla="*/ 893 h 893"/>
              <a:gd name="T2" fmla="*/ 1395 w 1403"/>
              <a:gd name="T3" fmla="*/ 248 h 893"/>
              <a:gd name="T4" fmla="*/ 1348 w 1403"/>
              <a:gd name="T5" fmla="*/ 48 h 893"/>
              <a:gd name="T6" fmla="*/ 1104 w 1403"/>
              <a:gd name="T7" fmla="*/ 7 h 893"/>
              <a:gd name="T8" fmla="*/ 0 w 1403"/>
              <a:gd name="T9" fmla="*/ 5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" h="893">
                <a:moveTo>
                  <a:pt x="1395" y="893"/>
                </a:moveTo>
                <a:cubicBezTo>
                  <a:pt x="1395" y="785"/>
                  <a:pt x="1403" y="389"/>
                  <a:pt x="1395" y="248"/>
                </a:cubicBezTo>
                <a:cubicBezTo>
                  <a:pt x="1387" y="108"/>
                  <a:pt x="1397" y="88"/>
                  <a:pt x="1348" y="48"/>
                </a:cubicBezTo>
                <a:cubicBezTo>
                  <a:pt x="1300" y="7"/>
                  <a:pt x="1329" y="14"/>
                  <a:pt x="1104" y="7"/>
                </a:cubicBezTo>
                <a:cubicBezTo>
                  <a:pt x="879" y="0"/>
                  <a:pt x="230" y="5"/>
                  <a:pt x="0" y="5"/>
                </a:cubicBezTo>
              </a:path>
            </a:pathLst>
          </a:custGeom>
          <a:noFill/>
          <a:ln w="76200" cmpd="sng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2233613" y="3643313"/>
            <a:ext cx="360362" cy="5762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6154738" y="3643313"/>
            <a:ext cx="360362" cy="5762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592" name="Group 8"/>
          <p:cNvGrpSpPr>
            <a:grpSpLocks noChangeAspect="1"/>
          </p:cNvGrpSpPr>
          <p:nvPr/>
        </p:nvGrpSpPr>
        <p:grpSpPr bwMode="auto">
          <a:xfrm>
            <a:off x="1657350" y="3949700"/>
            <a:ext cx="1546225" cy="2746375"/>
            <a:chOff x="4038" y="799"/>
            <a:chExt cx="974" cy="1730"/>
          </a:xfrm>
        </p:grpSpPr>
        <p:sp>
          <p:nvSpPr>
            <p:cNvPr id="67593" name="AutoShape 9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6" name="Freeform 12"/>
          <p:cNvSpPr>
            <a:spLocks/>
          </p:cNvSpPr>
          <p:nvPr/>
        </p:nvSpPr>
        <p:spPr bwMode="auto">
          <a:xfrm>
            <a:off x="1657350" y="5229225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00CCFF">
              <a:alpha val="41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7597" name="Group 13"/>
          <p:cNvGrpSpPr>
            <a:grpSpLocks noChangeAspect="1"/>
          </p:cNvGrpSpPr>
          <p:nvPr/>
        </p:nvGrpSpPr>
        <p:grpSpPr bwMode="auto">
          <a:xfrm>
            <a:off x="5556250" y="3984625"/>
            <a:ext cx="1546225" cy="2746375"/>
            <a:chOff x="4038" y="799"/>
            <a:chExt cx="974" cy="1730"/>
          </a:xfrm>
        </p:grpSpPr>
        <p:sp>
          <p:nvSpPr>
            <p:cNvPr id="6759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601" name="Freeform 17"/>
          <p:cNvSpPr>
            <a:spLocks/>
          </p:cNvSpPr>
          <p:nvPr/>
        </p:nvSpPr>
        <p:spPr bwMode="auto">
          <a:xfrm>
            <a:off x="5556250" y="5280025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33CC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2" name="Freeform 18" descr="bubbles"/>
          <p:cNvSpPr>
            <a:spLocks/>
          </p:cNvSpPr>
          <p:nvPr/>
        </p:nvSpPr>
        <p:spPr bwMode="auto">
          <a:xfrm>
            <a:off x="1666875" y="5229225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2">
              <a:lum bright="30000" contrast="18000"/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3" name="Freeform 19" descr="Bubbles22е"/>
          <p:cNvSpPr>
            <a:spLocks/>
          </p:cNvSpPr>
          <p:nvPr/>
        </p:nvSpPr>
        <p:spPr bwMode="auto">
          <a:xfrm>
            <a:off x="5556250" y="5281613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604" name="WordArt 20"/>
          <p:cNvSpPr>
            <a:spLocks noChangeArrowheads="1" noChangeShapeType="1" noTextEdit="1"/>
          </p:cNvSpPr>
          <p:nvPr/>
        </p:nvSpPr>
        <p:spPr bwMode="auto">
          <a:xfrm>
            <a:off x="722313" y="3573463"/>
            <a:ext cx="100806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К1</a:t>
            </a:r>
          </a:p>
        </p:txBody>
      </p:sp>
      <p:sp>
        <p:nvSpPr>
          <p:cNvPr id="67605" name="WordArt 21"/>
          <p:cNvSpPr>
            <a:spLocks noChangeArrowheads="1" noChangeShapeType="1" noTextEdit="1"/>
          </p:cNvSpPr>
          <p:nvPr/>
        </p:nvSpPr>
        <p:spPr bwMode="auto">
          <a:xfrm>
            <a:off x="7235825" y="3644900"/>
            <a:ext cx="100806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К2</a:t>
            </a:r>
          </a:p>
        </p:txBody>
      </p:sp>
      <p:sp>
        <p:nvSpPr>
          <p:cNvPr id="67606" name="WordArt 22"/>
          <p:cNvSpPr>
            <a:spLocks noChangeArrowheads="1" noChangeShapeType="1" noTextEdit="1"/>
          </p:cNvSpPr>
          <p:nvPr/>
        </p:nvSpPr>
        <p:spPr bwMode="auto">
          <a:xfrm>
            <a:off x="3132138" y="3429000"/>
            <a:ext cx="15843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К1&gt;</a:t>
            </a:r>
          </a:p>
        </p:txBody>
      </p:sp>
      <p:sp>
        <p:nvSpPr>
          <p:cNvPr id="67607" name="WordArt 23"/>
          <p:cNvSpPr>
            <a:spLocks noChangeArrowheads="1" noChangeShapeType="1" noTextEdit="1"/>
          </p:cNvSpPr>
          <p:nvPr/>
        </p:nvSpPr>
        <p:spPr bwMode="auto">
          <a:xfrm>
            <a:off x="4859338" y="3429000"/>
            <a:ext cx="10080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>
                        <a:alpha val="77500"/>
                      </a:srgbClr>
                    </a:gs>
                    <a:gs pos="70000">
                      <a:srgbClr val="FF0300">
                        <a:alpha val="65000"/>
                      </a:srgbClr>
                    </a:gs>
                    <a:gs pos="100000">
                      <a:srgbClr val="4D0808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6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599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592138"/>
          </a:xfrm>
          <a:solidFill>
            <a:schemeClr val="tx2"/>
          </a:solidFill>
        </p:spPr>
        <p:txBody>
          <a:bodyPr/>
          <a:lstStyle/>
          <a:p>
            <a:r>
              <a:rPr lang="ru-RU" altLang="ru-RU" sz="4000" b="0">
                <a:solidFill>
                  <a:schemeClr val="bg1"/>
                </a:solidFill>
                <a:effectLst/>
              </a:rPr>
              <a:t>закон Генри-Дальтона:</a:t>
            </a:r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92150"/>
            <a:ext cx="9144000" cy="1087438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600" b="1" i="1">
                <a:solidFill>
                  <a:schemeClr val="hlink"/>
                </a:solidFill>
                <a:effectLst/>
              </a:rPr>
              <a:t>Описывает зависимость растворимости газовой смеси</a:t>
            </a:r>
            <a:r>
              <a:rPr lang="ru-RU" altLang="ru-RU" sz="2600"/>
              <a:t> </a:t>
            </a:r>
            <a:r>
              <a:rPr lang="ru-RU" altLang="ru-RU" sz="2600" b="1" i="1">
                <a:solidFill>
                  <a:schemeClr val="hlink"/>
                </a:solidFill>
                <a:effectLst/>
              </a:rPr>
              <a:t>(например О</a:t>
            </a:r>
            <a:r>
              <a:rPr lang="ru-RU" altLang="ru-RU" sz="2600" b="1" i="1" baseline="-25000">
                <a:solidFill>
                  <a:schemeClr val="hlink"/>
                </a:solidFill>
                <a:effectLst/>
              </a:rPr>
              <a:t>2</a:t>
            </a:r>
            <a:r>
              <a:rPr lang="ru-RU" altLang="ru-RU" sz="2600" b="1" i="1">
                <a:solidFill>
                  <a:schemeClr val="hlink"/>
                </a:solidFill>
                <a:effectLst/>
              </a:rPr>
              <a:t> и N</a:t>
            </a:r>
            <a:r>
              <a:rPr lang="ru-RU" altLang="ru-RU" sz="2600" b="1" i="1" baseline="-25000">
                <a:solidFill>
                  <a:schemeClr val="hlink"/>
                </a:solidFill>
                <a:effectLst/>
              </a:rPr>
              <a:t>2</a:t>
            </a:r>
            <a:r>
              <a:rPr lang="ru-RU" altLang="ru-RU" sz="2600" b="1" i="1">
                <a:solidFill>
                  <a:schemeClr val="hlink"/>
                </a:solidFill>
                <a:effectLst/>
              </a:rPr>
              <a:t> воздуха) в жидкости от парциального давления газа в этой смеси</a:t>
            </a:r>
            <a:endParaRPr lang="ru-RU" altLang="ru-RU" sz="2600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95288" y="1858963"/>
            <a:ext cx="8497887" cy="1430337"/>
          </a:xfrm>
          <a:prstGeom prst="rect">
            <a:avLst/>
          </a:prstGeom>
          <a:solidFill>
            <a:srgbClr val="009900"/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Растворимость каждого компонента газовой смеси прямо пропорциональна парциальному давлению этого компонента в газовой смеси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9525" y="5276850"/>
            <a:ext cx="71548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altLang="ru-RU" sz="2800" i="1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en-US" altLang="ru-RU" sz="28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ru-RU" altLang="ru-RU" sz="2800" i="1">
                <a:solidFill>
                  <a:schemeClr val="tx2"/>
                </a:solidFill>
                <a:latin typeface="Times New Roman" pitchFamily="18" charset="0"/>
              </a:rPr>
              <a:t> - растворимость i-того компонента;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ru-RU" altLang="ru-RU" sz="2800" i="1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en-US" altLang="ru-RU" sz="2800" i="1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ru-RU" altLang="ru-RU" sz="2800" i="1">
                <a:solidFill>
                  <a:schemeClr val="tx2"/>
                </a:solidFill>
                <a:latin typeface="Times New Roman" pitchFamily="18" charset="0"/>
              </a:rPr>
              <a:t> - парциальное давление i-того компонента в газовой смеси</a:t>
            </a: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1979613" y="3429000"/>
            <a:ext cx="3240087" cy="1223963"/>
            <a:chOff x="1247" y="2160"/>
            <a:chExt cx="2041" cy="771"/>
          </a:xfrm>
        </p:grpSpPr>
        <p:sp>
          <p:nvSpPr>
            <p:cNvPr id="6861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7" y="2160"/>
              <a:ext cx="2041" cy="7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  = К     р  ,</a:t>
              </a:r>
            </a:p>
          </p:txBody>
        </p:sp>
        <p:sp>
          <p:nvSpPr>
            <p:cNvPr id="6861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495" y="2386"/>
              <a:ext cx="227" cy="2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*</a:t>
              </a:r>
            </a:p>
          </p:txBody>
        </p:sp>
        <p:sp>
          <p:nvSpPr>
            <p:cNvPr id="68617" name="WordArt 9"/>
            <p:cNvSpPr>
              <a:spLocks noChangeArrowheads="1" noChangeShapeType="1" noTextEdit="1"/>
            </p:cNvSpPr>
            <p:nvPr/>
          </p:nvSpPr>
          <p:spPr bwMode="auto">
            <a:xfrm rot="-2160478">
              <a:off x="1452" y="2704"/>
              <a:ext cx="227" cy="2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i</a:t>
              </a:r>
              <a:endParaRPr lang="ru-RU" sz="3600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8618" name="WordArt 10"/>
            <p:cNvSpPr>
              <a:spLocks noChangeArrowheads="1" noChangeShapeType="1" noTextEdit="1"/>
            </p:cNvSpPr>
            <p:nvPr/>
          </p:nvSpPr>
          <p:spPr bwMode="auto">
            <a:xfrm rot="-1774864">
              <a:off x="2313" y="2705"/>
              <a:ext cx="227" cy="2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i</a:t>
              </a:r>
              <a:endParaRPr lang="ru-RU" sz="3600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8619" name="WordArt 11"/>
            <p:cNvSpPr>
              <a:spLocks noChangeArrowheads="1" noChangeShapeType="1" noTextEdit="1"/>
            </p:cNvSpPr>
            <p:nvPr/>
          </p:nvSpPr>
          <p:spPr bwMode="auto">
            <a:xfrm rot="-2036219">
              <a:off x="2994" y="2704"/>
              <a:ext cx="227" cy="2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i</a:t>
              </a:r>
              <a:endParaRPr lang="ru-RU" sz="3600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4675188"/>
            <a:ext cx="1476375" cy="482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200" b="1" i="1">
                <a:solidFill>
                  <a:schemeClr val="bg1"/>
                </a:solidFill>
              </a:rPr>
              <a:t>где:</a:t>
            </a: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6732588" y="3573463"/>
            <a:ext cx="2160587" cy="3024187"/>
            <a:chOff x="4241" y="2251"/>
            <a:chExt cx="1361" cy="1905"/>
          </a:xfrm>
        </p:grpSpPr>
        <p:pic>
          <p:nvPicPr>
            <p:cNvPr id="68622" name="Picture 14" descr="dalt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251"/>
              <a:ext cx="1296" cy="1543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623" name="Rectangle 15"/>
            <p:cNvSpPr>
              <a:spLocks noChangeArrowheads="1"/>
            </p:cNvSpPr>
            <p:nvPr/>
          </p:nvSpPr>
          <p:spPr bwMode="auto">
            <a:xfrm>
              <a:off x="4241" y="3929"/>
              <a:ext cx="1361" cy="22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be-BY" altLang="ru-RU" sz="2400" b="1" i="1">
                  <a:solidFill>
                    <a:schemeClr val="bg1"/>
                  </a:solidFill>
                </a:rPr>
                <a:t>Дж. Дальтон</a:t>
              </a:r>
              <a:endParaRPr lang="ru-RU" altLang="ru-RU" sz="2400" b="1" i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99"/>
            </a:gs>
            <a:gs pos="50000">
              <a:srgbClr val="33CCFF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K0568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229225"/>
            <a:ext cx="9144000" cy="162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572000" y="2205038"/>
            <a:ext cx="4572000" cy="3024187"/>
          </a:xfrm>
          <a:prstGeom prst="rect">
            <a:avLst/>
          </a:prstGeom>
          <a:solidFill>
            <a:srgbClr val="336699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2205038"/>
            <a:ext cx="4572000" cy="3024187"/>
          </a:xfrm>
          <a:prstGeom prst="rect">
            <a:avLst/>
          </a:prstGeom>
          <a:solidFill>
            <a:srgbClr val="0099CC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239838"/>
          </a:xfrm>
          <a:solidFill>
            <a:schemeClr val="tx2"/>
          </a:solidFill>
        </p:spPr>
        <p:txBody>
          <a:bodyPr/>
          <a:lstStyle/>
          <a:p>
            <a:r>
              <a:rPr lang="ru-RU" altLang="ru-RU" sz="3200">
                <a:solidFill>
                  <a:srgbClr val="336699"/>
                </a:solidFill>
                <a:effectLst/>
              </a:rPr>
              <a:t>Пример использования </a:t>
            </a:r>
            <a:br>
              <a:rPr lang="ru-RU" altLang="ru-RU" sz="3200">
                <a:solidFill>
                  <a:srgbClr val="336699"/>
                </a:solidFill>
                <a:effectLst/>
              </a:rPr>
            </a:br>
            <a:r>
              <a:rPr lang="ru-RU" altLang="ru-RU" sz="3200">
                <a:solidFill>
                  <a:srgbClr val="336699"/>
                </a:solidFill>
                <a:effectLst/>
              </a:rPr>
              <a:t>закона Генри-Дальтона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98425" y="1533525"/>
            <a:ext cx="8302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800" b="1" i="1"/>
              <a:t>если</a:t>
            </a:r>
            <a:r>
              <a:rPr lang="ru-RU" alt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800" b="1" i="1"/>
              <a:t>газовая смесь состоит из </a:t>
            </a:r>
            <a:r>
              <a:rPr lang="en-US" altLang="ru-RU" sz="2800" b="1" i="1"/>
              <a:t>N</a:t>
            </a:r>
            <a:r>
              <a:rPr lang="ru-RU" altLang="ru-RU" sz="2800" b="1" i="1" baseline="-25000"/>
              <a:t>2</a:t>
            </a:r>
            <a:r>
              <a:rPr lang="ru-RU" altLang="ru-RU" sz="2800" b="1" i="1"/>
              <a:t> и </a:t>
            </a:r>
            <a:r>
              <a:rPr lang="en-US" altLang="ru-RU" sz="2800" b="1" i="1"/>
              <a:t>O</a:t>
            </a:r>
            <a:r>
              <a:rPr lang="ru-RU" altLang="ru-RU" sz="2800" b="1" i="1" baseline="-25000"/>
              <a:t>2</a:t>
            </a:r>
            <a:r>
              <a:rPr lang="en-US" altLang="ru-RU" sz="2800" b="1" i="1" baseline="-25000"/>
              <a:t> </a:t>
            </a:r>
            <a:r>
              <a:rPr lang="ru-RU" altLang="ru-RU" sz="2800" b="1" i="1"/>
              <a:t>, то :</a:t>
            </a:r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73025" y="2781300"/>
            <a:ext cx="9070975" cy="1943100"/>
            <a:chOff x="46" y="1752"/>
            <a:chExt cx="5714" cy="1224"/>
          </a:xfrm>
        </p:grpSpPr>
        <p:sp>
          <p:nvSpPr>
            <p:cNvPr id="6964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6" y="1752"/>
              <a:ext cx="2562" cy="9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  = К     р  </a:t>
              </a:r>
            </a:p>
          </p:txBody>
        </p:sp>
        <p:sp>
          <p:nvSpPr>
            <p:cNvPr id="696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610" y="2115"/>
              <a:ext cx="247" cy="3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*</a:t>
              </a:r>
            </a:p>
          </p:txBody>
        </p:sp>
        <p:sp>
          <p:nvSpPr>
            <p:cNvPr id="6964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94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964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22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428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964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656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4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81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96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609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4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70" y="1752"/>
              <a:ext cx="2562" cy="9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с  = К     р  </a:t>
              </a:r>
            </a:p>
          </p:txBody>
        </p:sp>
        <p:sp>
          <p:nvSpPr>
            <p:cNvPr id="6964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4580" y="2115"/>
              <a:ext cx="247" cy="3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*</a:t>
              </a:r>
            </a:p>
          </p:txBody>
        </p:sp>
        <p:sp>
          <p:nvSpPr>
            <p:cNvPr id="6965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264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965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492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5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626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5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5579" y="2795"/>
              <a:ext cx="181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696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332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965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284" y="2568"/>
              <a:ext cx="272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O</a:t>
              </a:r>
              <a:endParaRPr lang="ru-RU" sz="3600" b="1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671638" y="532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88900" y="5229225"/>
            <a:ext cx="873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400" b="1" i="1">
                <a:solidFill>
                  <a:srgbClr val="336699"/>
                </a:solidFill>
              </a:rPr>
              <a:t>Растворимость компонентов атмосферного воздуха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ru-RU" altLang="ru-RU" sz="3200">
                <a:solidFill>
                  <a:srgbClr val="009900"/>
                </a:solidFill>
                <a:effectLst/>
              </a:rPr>
              <a:t>Следствие из закона </a:t>
            </a:r>
            <a:r>
              <a:rPr lang="be-BY" altLang="ru-RU" sz="3200">
                <a:solidFill>
                  <a:srgbClr val="009900"/>
                </a:solidFill>
                <a:effectLst/>
              </a:rPr>
              <a:t>Г</a:t>
            </a:r>
            <a:r>
              <a:rPr lang="ru-RU" altLang="ru-RU" sz="3200">
                <a:solidFill>
                  <a:srgbClr val="009900"/>
                </a:solidFill>
                <a:effectLst/>
              </a:rPr>
              <a:t>енри-Дальтона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6613"/>
            <a:ext cx="8994775" cy="1452562"/>
          </a:xfrm>
          <a:noFill/>
          <a:ln/>
          <a:effectLst>
            <a:outerShdw dist="28398" dir="3806097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/>
              <a:t>Чем больше парциальное давление компонента в газовой смеси, тем больше его 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800"/>
              <a:t>растворимость в жидкости</a:t>
            </a:r>
          </a:p>
          <a:p>
            <a:pPr marL="0" indent="0" algn="r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altLang="ru-RU" sz="2800"/>
          </a:p>
        </p:txBody>
      </p:sp>
      <p:sp>
        <p:nvSpPr>
          <p:cNvPr id="70660" name="Freeform 4"/>
          <p:cNvSpPr>
            <a:spLocks/>
          </p:cNvSpPr>
          <p:nvPr/>
        </p:nvSpPr>
        <p:spPr bwMode="auto">
          <a:xfrm>
            <a:off x="4500563" y="3429000"/>
            <a:ext cx="4643437" cy="1295400"/>
          </a:xfrm>
          <a:custGeom>
            <a:avLst/>
            <a:gdLst>
              <a:gd name="T0" fmla="*/ 21 w 2510"/>
              <a:gd name="T1" fmla="*/ 836 h 836"/>
              <a:gd name="T2" fmla="*/ 21 w 2510"/>
              <a:gd name="T3" fmla="*/ 232 h 836"/>
              <a:gd name="T4" fmla="*/ 148 w 2510"/>
              <a:gd name="T5" fmla="*/ 44 h 836"/>
              <a:gd name="T6" fmla="*/ 808 w 2510"/>
              <a:gd name="T7" fmla="*/ 6 h 836"/>
              <a:gd name="T8" fmla="*/ 2510 w 2510"/>
              <a:gd name="T9" fmla="*/ 1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10" h="836">
                <a:moveTo>
                  <a:pt x="21" y="836"/>
                </a:moveTo>
                <a:cubicBezTo>
                  <a:pt x="21" y="735"/>
                  <a:pt x="0" y="364"/>
                  <a:pt x="21" y="232"/>
                </a:cubicBezTo>
                <a:cubicBezTo>
                  <a:pt x="42" y="100"/>
                  <a:pt x="17" y="82"/>
                  <a:pt x="148" y="44"/>
                </a:cubicBezTo>
                <a:cubicBezTo>
                  <a:pt x="279" y="6"/>
                  <a:pt x="414" y="12"/>
                  <a:pt x="808" y="6"/>
                </a:cubicBezTo>
                <a:cubicBezTo>
                  <a:pt x="1202" y="0"/>
                  <a:pt x="2156" y="9"/>
                  <a:pt x="2510" y="10"/>
                </a:cubicBezTo>
              </a:path>
            </a:pathLst>
          </a:custGeom>
          <a:noFill/>
          <a:ln w="76200" cmpd="sng">
            <a:solidFill>
              <a:srgbClr val="33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379913" y="3643313"/>
            <a:ext cx="360362" cy="57626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662" name="Group 6"/>
          <p:cNvGrpSpPr>
            <a:grpSpLocks noChangeAspect="1"/>
          </p:cNvGrpSpPr>
          <p:nvPr/>
        </p:nvGrpSpPr>
        <p:grpSpPr bwMode="auto">
          <a:xfrm>
            <a:off x="3781425" y="3984625"/>
            <a:ext cx="1546225" cy="2746375"/>
            <a:chOff x="4038" y="799"/>
            <a:chExt cx="974" cy="1730"/>
          </a:xfrm>
        </p:grpSpPr>
        <p:sp>
          <p:nvSpPr>
            <p:cNvPr id="7066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8" y="799"/>
              <a:ext cx="974" cy="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64" name="Freeform 8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665" name="Freeform 9"/>
            <p:cNvSpPr>
              <a:spLocks/>
            </p:cNvSpPr>
            <p:nvPr/>
          </p:nvSpPr>
          <p:spPr bwMode="auto">
            <a:xfrm>
              <a:off x="4040" y="800"/>
              <a:ext cx="968" cy="1726"/>
            </a:xfrm>
            <a:custGeom>
              <a:avLst/>
              <a:gdLst>
                <a:gd name="T0" fmla="*/ 2120 w 2906"/>
                <a:gd name="T1" fmla="*/ 5178 h 5178"/>
                <a:gd name="T2" fmla="*/ 2178 w 2906"/>
                <a:gd name="T3" fmla="*/ 5166 h 5178"/>
                <a:gd name="T4" fmla="*/ 2350 w 2906"/>
                <a:gd name="T5" fmla="*/ 5055 h 5178"/>
                <a:gd name="T6" fmla="*/ 2544 w 2906"/>
                <a:gd name="T7" fmla="*/ 4878 h 5178"/>
                <a:gd name="T8" fmla="*/ 2696 w 2906"/>
                <a:gd name="T9" fmla="*/ 4674 h 5178"/>
                <a:gd name="T10" fmla="*/ 2808 w 2906"/>
                <a:gd name="T11" fmla="*/ 4452 h 5178"/>
                <a:gd name="T12" fmla="*/ 2877 w 2906"/>
                <a:gd name="T13" fmla="*/ 4216 h 5178"/>
                <a:gd name="T14" fmla="*/ 2906 w 2906"/>
                <a:gd name="T15" fmla="*/ 3971 h 5178"/>
                <a:gd name="T16" fmla="*/ 2897 w 2906"/>
                <a:gd name="T17" fmla="*/ 3726 h 5178"/>
                <a:gd name="T18" fmla="*/ 2847 w 2906"/>
                <a:gd name="T19" fmla="*/ 3485 h 5178"/>
                <a:gd name="T20" fmla="*/ 2753 w 2906"/>
                <a:gd name="T21" fmla="*/ 3238 h 5178"/>
                <a:gd name="T22" fmla="*/ 2645 w 2906"/>
                <a:gd name="T23" fmla="*/ 3055 h 5178"/>
                <a:gd name="T24" fmla="*/ 2557 w 2906"/>
                <a:gd name="T25" fmla="*/ 2941 h 5178"/>
                <a:gd name="T26" fmla="*/ 2403 w 2906"/>
                <a:gd name="T27" fmla="*/ 2786 h 5178"/>
                <a:gd name="T28" fmla="*/ 2285 w 2906"/>
                <a:gd name="T29" fmla="*/ 2695 h 5178"/>
                <a:gd name="T30" fmla="*/ 2156 w 2906"/>
                <a:gd name="T31" fmla="*/ 2616 h 5178"/>
                <a:gd name="T32" fmla="*/ 2014 w 2906"/>
                <a:gd name="T33" fmla="*/ 2550 h 5178"/>
                <a:gd name="T34" fmla="*/ 1916 w 2906"/>
                <a:gd name="T35" fmla="*/ 2493 h 5178"/>
                <a:gd name="T36" fmla="*/ 1851 w 2906"/>
                <a:gd name="T37" fmla="*/ 2418 h 5178"/>
                <a:gd name="T38" fmla="*/ 1814 w 2906"/>
                <a:gd name="T39" fmla="*/ 2322 h 5178"/>
                <a:gd name="T40" fmla="*/ 1803 w 2906"/>
                <a:gd name="T41" fmla="*/ 2204 h 5178"/>
                <a:gd name="T42" fmla="*/ 1804 w 2906"/>
                <a:gd name="T43" fmla="*/ 225 h 5178"/>
                <a:gd name="T44" fmla="*/ 1829 w 2906"/>
                <a:gd name="T45" fmla="*/ 168 h 5178"/>
                <a:gd name="T46" fmla="*/ 1935 w 2906"/>
                <a:gd name="T47" fmla="*/ 69 h 5178"/>
                <a:gd name="T48" fmla="*/ 1961 w 2906"/>
                <a:gd name="T49" fmla="*/ 31 h 5178"/>
                <a:gd name="T50" fmla="*/ 1957 w 2906"/>
                <a:gd name="T51" fmla="*/ 12 h 5178"/>
                <a:gd name="T52" fmla="*/ 1912 w 2906"/>
                <a:gd name="T53" fmla="*/ 0 h 5178"/>
                <a:gd name="T54" fmla="*/ 975 w 2906"/>
                <a:gd name="T55" fmla="*/ 1 h 5178"/>
                <a:gd name="T56" fmla="*/ 951 w 2906"/>
                <a:gd name="T57" fmla="*/ 12 h 5178"/>
                <a:gd name="T58" fmla="*/ 946 w 2906"/>
                <a:gd name="T59" fmla="*/ 31 h 5178"/>
                <a:gd name="T60" fmla="*/ 972 w 2906"/>
                <a:gd name="T61" fmla="*/ 69 h 5178"/>
                <a:gd name="T62" fmla="*/ 1078 w 2906"/>
                <a:gd name="T63" fmla="*/ 168 h 5178"/>
                <a:gd name="T64" fmla="*/ 1102 w 2906"/>
                <a:gd name="T65" fmla="*/ 225 h 5178"/>
                <a:gd name="T66" fmla="*/ 1103 w 2906"/>
                <a:gd name="T67" fmla="*/ 2204 h 5178"/>
                <a:gd name="T68" fmla="*/ 1092 w 2906"/>
                <a:gd name="T69" fmla="*/ 2322 h 5178"/>
                <a:gd name="T70" fmla="*/ 1056 w 2906"/>
                <a:gd name="T71" fmla="*/ 2418 h 5178"/>
                <a:gd name="T72" fmla="*/ 991 w 2906"/>
                <a:gd name="T73" fmla="*/ 2493 h 5178"/>
                <a:gd name="T74" fmla="*/ 893 w 2906"/>
                <a:gd name="T75" fmla="*/ 2550 h 5178"/>
                <a:gd name="T76" fmla="*/ 752 w 2906"/>
                <a:gd name="T77" fmla="*/ 2616 h 5178"/>
                <a:gd name="T78" fmla="*/ 561 w 2906"/>
                <a:gd name="T79" fmla="*/ 2739 h 5178"/>
                <a:gd name="T80" fmla="*/ 449 w 2906"/>
                <a:gd name="T81" fmla="*/ 2835 h 5178"/>
                <a:gd name="T82" fmla="*/ 304 w 2906"/>
                <a:gd name="T83" fmla="*/ 2996 h 5178"/>
                <a:gd name="T84" fmla="*/ 187 w 2906"/>
                <a:gd name="T85" fmla="*/ 3176 h 5178"/>
                <a:gd name="T86" fmla="*/ 123 w 2906"/>
                <a:gd name="T87" fmla="*/ 3303 h 5178"/>
                <a:gd name="T88" fmla="*/ 59 w 2906"/>
                <a:gd name="T89" fmla="*/ 3485 h 5178"/>
                <a:gd name="T90" fmla="*/ 9 w 2906"/>
                <a:gd name="T91" fmla="*/ 3726 h 5178"/>
                <a:gd name="T92" fmla="*/ 0 w 2906"/>
                <a:gd name="T93" fmla="*/ 3971 h 5178"/>
                <a:gd name="T94" fmla="*/ 30 w 2906"/>
                <a:gd name="T95" fmla="*/ 4216 h 5178"/>
                <a:gd name="T96" fmla="*/ 99 w 2906"/>
                <a:gd name="T97" fmla="*/ 4452 h 5178"/>
                <a:gd name="T98" fmla="*/ 210 w 2906"/>
                <a:gd name="T99" fmla="*/ 4674 h 5178"/>
                <a:gd name="T100" fmla="*/ 362 w 2906"/>
                <a:gd name="T101" fmla="*/ 4878 h 5178"/>
                <a:gd name="T102" fmla="*/ 556 w 2906"/>
                <a:gd name="T103" fmla="*/ 5055 h 5178"/>
                <a:gd name="T104" fmla="*/ 728 w 2906"/>
                <a:gd name="T105" fmla="*/ 5166 h 5178"/>
                <a:gd name="T106" fmla="*/ 788 w 2906"/>
                <a:gd name="T107" fmla="*/ 5178 h 5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6" h="5178">
                  <a:moveTo>
                    <a:pt x="788" y="5178"/>
                  </a:moveTo>
                  <a:lnTo>
                    <a:pt x="2120" y="5178"/>
                  </a:lnTo>
                  <a:lnTo>
                    <a:pt x="2151" y="5174"/>
                  </a:lnTo>
                  <a:lnTo>
                    <a:pt x="2178" y="5166"/>
                  </a:lnTo>
                  <a:lnTo>
                    <a:pt x="2237" y="5132"/>
                  </a:lnTo>
                  <a:lnTo>
                    <a:pt x="2350" y="5055"/>
                  </a:lnTo>
                  <a:lnTo>
                    <a:pt x="2453" y="4970"/>
                  </a:lnTo>
                  <a:lnTo>
                    <a:pt x="2544" y="4878"/>
                  </a:lnTo>
                  <a:lnTo>
                    <a:pt x="2626" y="4778"/>
                  </a:lnTo>
                  <a:lnTo>
                    <a:pt x="2696" y="4674"/>
                  </a:lnTo>
                  <a:lnTo>
                    <a:pt x="2758" y="4565"/>
                  </a:lnTo>
                  <a:lnTo>
                    <a:pt x="2808" y="4452"/>
                  </a:lnTo>
                  <a:lnTo>
                    <a:pt x="2847" y="4334"/>
                  </a:lnTo>
                  <a:lnTo>
                    <a:pt x="2877" y="4216"/>
                  </a:lnTo>
                  <a:lnTo>
                    <a:pt x="2897" y="4093"/>
                  </a:lnTo>
                  <a:lnTo>
                    <a:pt x="2906" y="3971"/>
                  </a:lnTo>
                  <a:lnTo>
                    <a:pt x="2906" y="3849"/>
                  </a:lnTo>
                  <a:lnTo>
                    <a:pt x="2897" y="3726"/>
                  </a:lnTo>
                  <a:lnTo>
                    <a:pt x="2877" y="3605"/>
                  </a:lnTo>
                  <a:lnTo>
                    <a:pt x="2847" y="3485"/>
                  </a:lnTo>
                  <a:lnTo>
                    <a:pt x="2809" y="3369"/>
                  </a:lnTo>
                  <a:lnTo>
                    <a:pt x="2753" y="3238"/>
                  </a:lnTo>
                  <a:lnTo>
                    <a:pt x="2684" y="3115"/>
                  </a:lnTo>
                  <a:lnTo>
                    <a:pt x="2645" y="3055"/>
                  </a:lnTo>
                  <a:lnTo>
                    <a:pt x="2603" y="2996"/>
                  </a:lnTo>
                  <a:lnTo>
                    <a:pt x="2557" y="2941"/>
                  </a:lnTo>
                  <a:lnTo>
                    <a:pt x="2509" y="2887"/>
                  </a:lnTo>
                  <a:lnTo>
                    <a:pt x="2403" y="2786"/>
                  </a:lnTo>
                  <a:lnTo>
                    <a:pt x="2345" y="2739"/>
                  </a:lnTo>
                  <a:lnTo>
                    <a:pt x="2285" y="2695"/>
                  </a:lnTo>
                  <a:lnTo>
                    <a:pt x="2222" y="2654"/>
                  </a:lnTo>
                  <a:lnTo>
                    <a:pt x="2156" y="2616"/>
                  </a:lnTo>
                  <a:lnTo>
                    <a:pt x="2086" y="2581"/>
                  </a:lnTo>
                  <a:lnTo>
                    <a:pt x="2014" y="2550"/>
                  </a:lnTo>
                  <a:lnTo>
                    <a:pt x="1960" y="2524"/>
                  </a:lnTo>
                  <a:lnTo>
                    <a:pt x="1916" y="2493"/>
                  </a:lnTo>
                  <a:lnTo>
                    <a:pt x="1880" y="2458"/>
                  </a:lnTo>
                  <a:lnTo>
                    <a:pt x="1851" y="2418"/>
                  </a:lnTo>
                  <a:lnTo>
                    <a:pt x="1829" y="2372"/>
                  </a:lnTo>
                  <a:lnTo>
                    <a:pt x="1814" y="2322"/>
                  </a:lnTo>
                  <a:lnTo>
                    <a:pt x="1806" y="2265"/>
                  </a:lnTo>
                  <a:lnTo>
                    <a:pt x="1803" y="2204"/>
                  </a:lnTo>
                  <a:lnTo>
                    <a:pt x="1803" y="273"/>
                  </a:lnTo>
                  <a:lnTo>
                    <a:pt x="1804" y="225"/>
                  </a:lnTo>
                  <a:lnTo>
                    <a:pt x="1812" y="194"/>
                  </a:lnTo>
                  <a:lnTo>
                    <a:pt x="1829" y="168"/>
                  </a:lnTo>
                  <a:lnTo>
                    <a:pt x="1863" y="135"/>
                  </a:lnTo>
                  <a:lnTo>
                    <a:pt x="1935" y="69"/>
                  </a:lnTo>
                  <a:lnTo>
                    <a:pt x="1957" y="43"/>
                  </a:lnTo>
                  <a:lnTo>
                    <a:pt x="1961" y="31"/>
                  </a:lnTo>
                  <a:lnTo>
                    <a:pt x="1961" y="21"/>
                  </a:lnTo>
                  <a:lnTo>
                    <a:pt x="1957" y="12"/>
                  </a:lnTo>
                  <a:lnTo>
                    <a:pt x="1947" y="6"/>
                  </a:lnTo>
                  <a:lnTo>
                    <a:pt x="1912" y="0"/>
                  </a:lnTo>
                  <a:lnTo>
                    <a:pt x="995" y="0"/>
                  </a:lnTo>
                  <a:lnTo>
                    <a:pt x="975" y="1"/>
                  </a:lnTo>
                  <a:lnTo>
                    <a:pt x="960" y="6"/>
                  </a:lnTo>
                  <a:lnTo>
                    <a:pt x="951" y="12"/>
                  </a:lnTo>
                  <a:lnTo>
                    <a:pt x="946" y="21"/>
                  </a:lnTo>
                  <a:lnTo>
                    <a:pt x="946" y="31"/>
                  </a:lnTo>
                  <a:lnTo>
                    <a:pt x="951" y="43"/>
                  </a:lnTo>
                  <a:lnTo>
                    <a:pt x="972" y="69"/>
                  </a:lnTo>
                  <a:lnTo>
                    <a:pt x="1044" y="135"/>
                  </a:lnTo>
                  <a:lnTo>
                    <a:pt x="1078" y="168"/>
                  </a:lnTo>
                  <a:lnTo>
                    <a:pt x="1096" y="194"/>
                  </a:lnTo>
                  <a:lnTo>
                    <a:pt x="1102" y="225"/>
                  </a:lnTo>
                  <a:lnTo>
                    <a:pt x="1103" y="273"/>
                  </a:lnTo>
                  <a:lnTo>
                    <a:pt x="1103" y="2204"/>
                  </a:lnTo>
                  <a:lnTo>
                    <a:pt x="1100" y="2265"/>
                  </a:lnTo>
                  <a:lnTo>
                    <a:pt x="1092" y="2322"/>
                  </a:lnTo>
                  <a:lnTo>
                    <a:pt x="1078" y="2372"/>
                  </a:lnTo>
                  <a:lnTo>
                    <a:pt x="1056" y="2418"/>
                  </a:lnTo>
                  <a:lnTo>
                    <a:pt x="1027" y="2458"/>
                  </a:lnTo>
                  <a:lnTo>
                    <a:pt x="991" y="2493"/>
                  </a:lnTo>
                  <a:lnTo>
                    <a:pt x="947" y="2524"/>
                  </a:lnTo>
                  <a:lnTo>
                    <a:pt x="893" y="2550"/>
                  </a:lnTo>
                  <a:lnTo>
                    <a:pt x="821" y="2581"/>
                  </a:lnTo>
                  <a:lnTo>
                    <a:pt x="752" y="2616"/>
                  </a:lnTo>
                  <a:lnTo>
                    <a:pt x="622" y="2695"/>
                  </a:lnTo>
                  <a:lnTo>
                    <a:pt x="561" y="2739"/>
                  </a:lnTo>
                  <a:lnTo>
                    <a:pt x="503" y="2786"/>
                  </a:lnTo>
                  <a:lnTo>
                    <a:pt x="449" y="2835"/>
                  </a:lnTo>
                  <a:lnTo>
                    <a:pt x="398" y="2887"/>
                  </a:lnTo>
                  <a:lnTo>
                    <a:pt x="304" y="2996"/>
                  </a:lnTo>
                  <a:lnTo>
                    <a:pt x="223" y="3115"/>
                  </a:lnTo>
                  <a:lnTo>
                    <a:pt x="187" y="3176"/>
                  </a:lnTo>
                  <a:lnTo>
                    <a:pt x="153" y="3238"/>
                  </a:lnTo>
                  <a:lnTo>
                    <a:pt x="123" y="3303"/>
                  </a:lnTo>
                  <a:lnTo>
                    <a:pt x="97" y="3369"/>
                  </a:lnTo>
                  <a:lnTo>
                    <a:pt x="59" y="3485"/>
                  </a:lnTo>
                  <a:lnTo>
                    <a:pt x="29" y="3605"/>
                  </a:lnTo>
                  <a:lnTo>
                    <a:pt x="9" y="3726"/>
                  </a:lnTo>
                  <a:lnTo>
                    <a:pt x="0" y="3849"/>
                  </a:lnTo>
                  <a:lnTo>
                    <a:pt x="0" y="3971"/>
                  </a:lnTo>
                  <a:lnTo>
                    <a:pt x="9" y="4093"/>
                  </a:lnTo>
                  <a:lnTo>
                    <a:pt x="30" y="4216"/>
                  </a:lnTo>
                  <a:lnTo>
                    <a:pt x="60" y="4334"/>
                  </a:lnTo>
                  <a:lnTo>
                    <a:pt x="99" y="4452"/>
                  </a:lnTo>
                  <a:lnTo>
                    <a:pt x="150" y="4565"/>
                  </a:lnTo>
                  <a:lnTo>
                    <a:pt x="210" y="4674"/>
                  </a:lnTo>
                  <a:lnTo>
                    <a:pt x="280" y="4778"/>
                  </a:lnTo>
                  <a:lnTo>
                    <a:pt x="362" y="4878"/>
                  </a:lnTo>
                  <a:lnTo>
                    <a:pt x="454" y="4970"/>
                  </a:lnTo>
                  <a:lnTo>
                    <a:pt x="556" y="5055"/>
                  </a:lnTo>
                  <a:lnTo>
                    <a:pt x="670" y="5132"/>
                  </a:lnTo>
                  <a:lnTo>
                    <a:pt x="728" y="5166"/>
                  </a:lnTo>
                  <a:lnTo>
                    <a:pt x="756" y="5174"/>
                  </a:lnTo>
                  <a:lnTo>
                    <a:pt x="788" y="517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666" name="Freeform 10"/>
          <p:cNvSpPr>
            <a:spLocks/>
          </p:cNvSpPr>
          <p:nvPr/>
        </p:nvSpPr>
        <p:spPr bwMode="auto">
          <a:xfrm>
            <a:off x="3781425" y="5280025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solidFill>
            <a:srgbClr val="33CC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7" name="Freeform 11" descr="bubbles"/>
          <p:cNvSpPr>
            <a:spLocks/>
          </p:cNvSpPr>
          <p:nvPr/>
        </p:nvSpPr>
        <p:spPr bwMode="auto">
          <a:xfrm>
            <a:off x="3779838" y="5280025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2">
              <a:lum bright="30000" contrast="18000"/>
              <a:alphaModFix amt="54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8" name="Freeform 12" descr="Bubbles22е"/>
          <p:cNvSpPr>
            <a:spLocks/>
          </p:cNvSpPr>
          <p:nvPr/>
        </p:nvSpPr>
        <p:spPr bwMode="auto">
          <a:xfrm>
            <a:off x="3803650" y="5281613"/>
            <a:ext cx="1536700" cy="1460500"/>
          </a:xfrm>
          <a:custGeom>
            <a:avLst/>
            <a:gdLst>
              <a:gd name="T0" fmla="*/ 706 w 968"/>
              <a:gd name="T1" fmla="*/ 920 h 920"/>
              <a:gd name="T2" fmla="*/ 726 w 968"/>
              <a:gd name="T3" fmla="*/ 916 h 920"/>
              <a:gd name="T4" fmla="*/ 783 w 968"/>
              <a:gd name="T5" fmla="*/ 879 h 920"/>
              <a:gd name="T6" fmla="*/ 847 w 968"/>
              <a:gd name="T7" fmla="*/ 820 h 920"/>
              <a:gd name="T8" fmla="*/ 898 w 968"/>
              <a:gd name="T9" fmla="*/ 752 h 920"/>
              <a:gd name="T10" fmla="*/ 935 w 968"/>
              <a:gd name="T11" fmla="*/ 678 h 920"/>
              <a:gd name="T12" fmla="*/ 958 w 968"/>
              <a:gd name="T13" fmla="*/ 599 h 920"/>
              <a:gd name="T14" fmla="*/ 968 w 968"/>
              <a:gd name="T15" fmla="*/ 518 h 920"/>
              <a:gd name="T16" fmla="*/ 965 w 968"/>
              <a:gd name="T17" fmla="*/ 436 h 920"/>
              <a:gd name="T18" fmla="*/ 948 w 968"/>
              <a:gd name="T19" fmla="*/ 356 h 920"/>
              <a:gd name="T20" fmla="*/ 917 w 968"/>
              <a:gd name="T21" fmla="*/ 273 h 920"/>
              <a:gd name="T22" fmla="*/ 881 w 968"/>
              <a:gd name="T23" fmla="*/ 212 h 920"/>
              <a:gd name="T24" fmla="*/ 852 w 968"/>
              <a:gd name="T25" fmla="*/ 174 h 920"/>
              <a:gd name="T26" fmla="*/ 800 w 968"/>
              <a:gd name="T27" fmla="*/ 123 h 920"/>
              <a:gd name="T28" fmla="*/ 761 w 968"/>
              <a:gd name="T29" fmla="*/ 92 h 920"/>
              <a:gd name="T30" fmla="*/ 718 w 968"/>
              <a:gd name="T31" fmla="*/ 66 h 920"/>
              <a:gd name="T32" fmla="*/ 671 w 968"/>
              <a:gd name="T33" fmla="*/ 44 h 920"/>
              <a:gd name="T34" fmla="*/ 638 w 968"/>
              <a:gd name="T35" fmla="*/ 25 h 920"/>
              <a:gd name="T36" fmla="*/ 617 w 968"/>
              <a:gd name="T37" fmla="*/ 0 h 920"/>
              <a:gd name="T38" fmla="*/ 342 w 968"/>
              <a:gd name="T39" fmla="*/ 13 h 920"/>
              <a:gd name="T40" fmla="*/ 315 w 968"/>
              <a:gd name="T41" fmla="*/ 35 h 920"/>
              <a:gd name="T42" fmla="*/ 273 w 968"/>
              <a:gd name="T43" fmla="*/ 54 h 920"/>
              <a:gd name="T44" fmla="*/ 207 w 968"/>
              <a:gd name="T45" fmla="*/ 92 h 920"/>
              <a:gd name="T46" fmla="*/ 168 w 968"/>
              <a:gd name="T47" fmla="*/ 123 h 920"/>
              <a:gd name="T48" fmla="*/ 133 w 968"/>
              <a:gd name="T49" fmla="*/ 156 h 920"/>
              <a:gd name="T50" fmla="*/ 74 w 968"/>
              <a:gd name="T51" fmla="*/ 232 h 920"/>
              <a:gd name="T52" fmla="*/ 51 w 968"/>
              <a:gd name="T53" fmla="*/ 273 h 920"/>
              <a:gd name="T54" fmla="*/ 32 w 968"/>
              <a:gd name="T55" fmla="*/ 317 h 920"/>
              <a:gd name="T56" fmla="*/ 10 w 968"/>
              <a:gd name="T57" fmla="*/ 396 h 920"/>
              <a:gd name="T58" fmla="*/ 0 w 968"/>
              <a:gd name="T59" fmla="*/ 477 h 920"/>
              <a:gd name="T60" fmla="*/ 3 w 968"/>
              <a:gd name="T61" fmla="*/ 558 h 920"/>
              <a:gd name="T62" fmla="*/ 20 w 968"/>
              <a:gd name="T63" fmla="*/ 639 h 920"/>
              <a:gd name="T64" fmla="*/ 50 w 968"/>
              <a:gd name="T65" fmla="*/ 716 h 920"/>
              <a:gd name="T66" fmla="*/ 93 w 968"/>
              <a:gd name="T67" fmla="*/ 787 h 920"/>
              <a:gd name="T68" fmla="*/ 151 w 968"/>
              <a:gd name="T69" fmla="*/ 851 h 920"/>
              <a:gd name="T70" fmla="*/ 223 w 968"/>
              <a:gd name="T71" fmla="*/ 905 h 920"/>
              <a:gd name="T72" fmla="*/ 252 w 968"/>
              <a:gd name="T73" fmla="*/ 919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8" h="920">
                <a:moveTo>
                  <a:pt x="262" y="920"/>
                </a:moveTo>
                <a:lnTo>
                  <a:pt x="706" y="920"/>
                </a:lnTo>
                <a:lnTo>
                  <a:pt x="717" y="919"/>
                </a:lnTo>
                <a:lnTo>
                  <a:pt x="726" y="916"/>
                </a:lnTo>
                <a:lnTo>
                  <a:pt x="745" y="905"/>
                </a:lnTo>
                <a:lnTo>
                  <a:pt x="783" y="879"/>
                </a:lnTo>
                <a:lnTo>
                  <a:pt x="817" y="851"/>
                </a:lnTo>
                <a:lnTo>
                  <a:pt x="847" y="820"/>
                </a:lnTo>
                <a:lnTo>
                  <a:pt x="875" y="787"/>
                </a:lnTo>
                <a:lnTo>
                  <a:pt x="898" y="752"/>
                </a:lnTo>
                <a:lnTo>
                  <a:pt x="919" y="716"/>
                </a:lnTo>
                <a:lnTo>
                  <a:pt x="935" y="678"/>
                </a:lnTo>
                <a:lnTo>
                  <a:pt x="948" y="639"/>
                </a:lnTo>
                <a:lnTo>
                  <a:pt x="958" y="599"/>
                </a:lnTo>
                <a:lnTo>
                  <a:pt x="965" y="558"/>
                </a:lnTo>
                <a:lnTo>
                  <a:pt x="968" y="518"/>
                </a:lnTo>
                <a:lnTo>
                  <a:pt x="968" y="477"/>
                </a:lnTo>
                <a:lnTo>
                  <a:pt x="965" y="436"/>
                </a:lnTo>
                <a:lnTo>
                  <a:pt x="958" y="396"/>
                </a:lnTo>
                <a:lnTo>
                  <a:pt x="948" y="356"/>
                </a:lnTo>
                <a:lnTo>
                  <a:pt x="936" y="317"/>
                </a:lnTo>
                <a:lnTo>
                  <a:pt x="917" y="273"/>
                </a:lnTo>
                <a:lnTo>
                  <a:pt x="894" y="232"/>
                </a:lnTo>
                <a:lnTo>
                  <a:pt x="881" y="212"/>
                </a:lnTo>
                <a:lnTo>
                  <a:pt x="867" y="193"/>
                </a:lnTo>
                <a:lnTo>
                  <a:pt x="852" y="174"/>
                </a:lnTo>
                <a:lnTo>
                  <a:pt x="836" y="156"/>
                </a:lnTo>
                <a:lnTo>
                  <a:pt x="800" y="123"/>
                </a:lnTo>
                <a:lnTo>
                  <a:pt x="781" y="107"/>
                </a:lnTo>
                <a:lnTo>
                  <a:pt x="761" y="92"/>
                </a:lnTo>
                <a:lnTo>
                  <a:pt x="740" y="79"/>
                </a:lnTo>
                <a:lnTo>
                  <a:pt x="718" y="66"/>
                </a:lnTo>
                <a:lnTo>
                  <a:pt x="695" y="54"/>
                </a:lnTo>
                <a:lnTo>
                  <a:pt x="671" y="44"/>
                </a:lnTo>
                <a:lnTo>
                  <a:pt x="653" y="35"/>
                </a:lnTo>
                <a:lnTo>
                  <a:pt x="638" y="25"/>
                </a:lnTo>
                <a:lnTo>
                  <a:pt x="626" y="13"/>
                </a:lnTo>
                <a:lnTo>
                  <a:pt x="617" y="0"/>
                </a:lnTo>
                <a:lnTo>
                  <a:pt x="352" y="0"/>
                </a:lnTo>
                <a:lnTo>
                  <a:pt x="342" y="13"/>
                </a:lnTo>
                <a:lnTo>
                  <a:pt x="330" y="25"/>
                </a:lnTo>
                <a:lnTo>
                  <a:pt x="315" y="35"/>
                </a:lnTo>
                <a:lnTo>
                  <a:pt x="297" y="44"/>
                </a:lnTo>
                <a:lnTo>
                  <a:pt x="273" y="54"/>
                </a:lnTo>
                <a:lnTo>
                  <a:pt x="250" y="66"/>
                </a:lnTo>
                <a:lnTo>
                  <a:pt x="207" y="92"/>
                </a:lnTo>
                <a:lnTo>
                  <a:pt x="187" y="107"/>
                </a:lnTo>
                <a:lnTo>
                  <a:pt x="168" y="123"/>
                </a:lnTo>
                <a:lnTo>
                  <a:pt x="150" y="139"/>
                </a:lnTo>
                <a:lnTo>
                  <a:pt x="133" y="156"/>
                </a:lnTo>
                <a:lnTo>
                  <a:pt x="101" y="193"/>
                </a:lnTo>
                <a:lnTo>
                  <a:pt x="74" y="232"/>
                </a:lnTo>
                <a:lnTo>
                  <a:pt x="62" y="253"/>
                </a:lnTo>
                <a:lnTo>
                  <a:pt x="51" y="273"/>
                </a:lnTo>
                <a:lnTo>
                  <a:pt x="41" y="295"/>
                </a:lnTo>
                <a:lnTo>
                  <a:pt x="32" y="317"/>
                </a:lnTo>
                <a:lnTo>
                  <a:pt x="20" y="356"/>
                </a:lnTo>
                <a:lnTo>
                  <a:pt x="10" y="396"/>
                </a:lnTo>
                <a:lnTo>
                  <a:pt x="3" y="436"/>
                </a:lnTo>
                <a:lnTo>
                  <a:pt x="0" y="477"/>
                </a:lnTo>
                <a:lnTo>
                  <a:pt x="0" y="518"/>
                </a:lnTo>
                <a:lnTo>
                  <a:pt x="3" y="558"/>
                </a:lnTo>
                <a:lnTo>
                  <a:pt x="10" y="599"/>
                </a:lnTo>
                <a:lnTo>
                  <a:pt x="20" y="639"/>
                </a:lnTo>
                <a:lnTo>
                  <a:pt x="33" y="678"/>
                </a:lnTo>
                <a:lnTo>
                  <a:pt x="50" y="716"/>
                </a:lnTo>
                <a:lnTo>
                  <a:pt x="70" y="752"/>
                </a:lnTo>
                <a:lnTo>
                  <a:pt x="93" y="787"/>
                </a:lnTo>
                <a:lnTo>
                  <a:pt x="121" y="820"/>
                </a:lnTo>
                <a:lnTo>
                  <a:pt x="151" y="851"/>
                </a:lnTo>
                <a:lnTo>
                  <a:pt x="185" y="879"/>
                </a:lnTo>
                <a:lnTo>
                  <a:pt x="223" y="905"/>
                </a:lnTo>
                <a:lnTo>
                  <a:pt x="242" y="916"/>
                </a:lnTo>
                <a:lnTo>
                  <a:pt x="252" y="919"/>
                </a:lnTo>
                <a:lnTo>
                  <a:pt x="262" y="920"/>
                </a:lnTo>
                <a:close/>
              </a:path>
            </a:pathLst>
          </a:custGeom>
          <a:blipFill dpi="0" rotWithShape="1">
            <a:blip r:embed="rId3">
              <a:lum contrast="48000"/>
              <a:alphaModFix amt="22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9" name="Oval 13" descr="bubbles"/>
          <p:cNvSpPr>
            <a:spLocks noChangeArrowheads="1"/>
          </p:cNvSpPr>
          <p:nvPr/>
        </p:nvSpPr>
        <p:spPr bwMode="auto">
          <a:xfrm>
            <a:off x="7019925" y="3716338"/>
            <a:ext cx="1584325" cy="1584325"/>
          </a:xfrm>
          <a:prstGeom prst="ellipse">
            <a:avLst/>
          </a:prstGeom>
          <a:blipFill dpi="0" rotWithShape="1">
            <a:blip r:embed="rId2">
              <a:lum bright="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Oval 14" descr="Bubbles22е"/>
          <p:cNvSpPr>
            <a:spLocks noChangeArrowheads="1"/>
          </p:cNvSpPr>
          <p:nvPr/>
        </p:nvSpPr>
        <p:spPr bwMode="auto">
          <a:xfrm>
            <a:off x="684213" y="3716338"/>
            <a:ext cx="1584325" cy="15843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1" name="WordArt 15"/>
          <p:cNvSpPr>
            <a:spLocks noChangeArrowheads="1" noChangeShapeType="1" noTextEdit="1"/>
          </p:cNvSpPr>
          <p:nvPr/>
        </p:nvSpPr>
        <p:spPr bwMode="auto">
          <a:xfrm>
            <a:off x="6804025" y="5589588"/>
            <a:ext cx="1944688" cy="708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Газ 2</a:t>
            </a:r>
          </a:p>
        </p:txBody>
      </p:sp>
      <p:sp>
        <p:nvSpPr>
          <p:cNvPr id="70672" name="WordArt 16"/>
          <p:cNvSpPr>
            <a:spLocks noChangeArrowheads="1" noChangeShapeType="1" noTextEdit="1"/>
          </p:cNvSpPr>
          <p:nvPr/>
        </p:nvSpPr>
        <p:spPr bwMode="auto">
          <a:xfrm>
            <a:off x="611188" y="5445125"/>
            <a:ext cx="1944687" cy="708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Газ 1</a:t>
            </a:r>
          </a:p>
        </p:txBody>
      </p:sp>
      <p:sp>
        <p:nvSpPr>
          <p:cNvPr id="70673" name="WordArt 17"/>
          <p:cNvSpPr>
            <a:spLocks noChangeArrowheads="1" noChangeShapeType="1" noTextEdit="1"/>
          </p:cNvSpPr>
          <p:nvPr/>
        </p:nvSpPr>
        <p:spPr bwMode="auto">
          <a:xfrm>
            <a:off x="2555875" y="4005263"/>
            <a:ext cx="503238" cy="741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</a:t>
            </a:r>
            <a:endParaRPr lang="ru-RU" sz="3600" kern="10">
              <a:ln w="28575">
                <a:solidFill>
                  <a:schemeClr val="folHlin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70674" name="WordArt 18"/>
          <p:cNvSpPr>
            <a:spLocks noChangeArrowheads="1" noChangeShapeType="1" noTextEdit="1"/>
          </p:cNvSpPr>
          <p:nvPr/>
        </p:nvSpPr>
        <p:spPr bwMode="auto">
          <a:xfrm>
            <a:off x="2771775" y="4581525"/>
            <a:ext cx="230188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70675" name="WordArt 19"/>
          <p:cNvSpPr>
            <a:spLocks noChangeArrowheads="1" noChangeShapeType="1" noTextEdit="1"/>
          </p:cNvSpPr>
          <p:nvPr/>
        </p:nvSpPr>
        <p:spPr bwMode="auto">
          <a:xfrm>
            <a:off x="6445250" y="4076700"/>
            <a:ext cx="431800" cy="668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</a:t>
            </a:r>
            <a:endParaRPr lang="ru-RU" sz="3600" kern="10">
              <a:ln w="28575">
                <a:solidFill>
                  <a:schemeClr val="folHlin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70676" name="WordArt 20"/>
          <p:cNvSpPr>
            <a:spLocks noChangeArrowheads="1" noChangeShapeType="1" noTextEdit="1"/>
          </p:cNvSpPr>
          <p:nvPr/>
        </p:nvSpPr>
        <p:spPr bwMode="auto">
          <a:xfrm>
            <a:off x="6662738" y="4581525"/>
            <a:ext cx="285750" cy="358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chemeClr val="fol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2</a:t>
            </a:r>
          </a:p>
        </p:txBody>
      </p:sp>
      <p:sp>
        <p:nvSpPr>
          <p:cNvPr id="70677" name="WordArt 21"/>
          <p:cNvSpPr>
            <a:spLocks noChangeArrowheads="1" noChangeShapeType="1" noTextEdit="1"/>
          </p:cNvSpPr>
          <p:nvPr/>
        </p:nvSpPr>
        <p:spPr bwMode="auto">
          <a:xfrm>
            <a:off x="1635125" y="2135188"/>
            <a:ext cx="561975" cy="884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P</a:t>
            </a:r>
            <a:endParaRPr lang="ru-RU" sz="3600" kern="10">
              <a:ln w="28575">
                <a:solidFill>
                  <a:srgbClr val="CC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70678" name="WordArt 22"/>
          <p:cNvSpPr>
            <a:spLocks noChangeArrowheads="1" noChangeShapeType="1" noTextEdit="1"/>
          </p:cNvSpPr>
          <p:nvPr/>
        </p:nvSpPr>
        <p:spPr bwMode="auto">
          <a:xfrm>
            <a:off x="1852613" y="2782888"/>
            <a:ext cx="28733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70679" name="WordArt 23"/>
          <p:cNvSpPr>
            <a:spLocks noChangeArrowheads="1" noChangeShapeType="1" noTextEdit="1"/>
          </p:cNvSpPr>
          <p:nvPr/>
        </p:nvSpPr>
        <p:spPr bwMode="auto">
          <a:xfrm>
            <a:off x="3362325" y="2133600"/>
            <a:ext cx="561975" cy="88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P</a:t>
            </a:r>
            <a:endParaRPr lang="ru-RU" sz="3600" kern="10">
              <a:ln w="28575">
                <a:solidFill>
                  <a:srgbClr val="CCFF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70680" name="WordArt 24"/>
          <p:cNvSpPr>
            <a:spLocks noChangeArrowheads="1" noChangeShapeType="1" noTextEdit="1"/>
          </p:cNvSpPr>
          <p:nvPr/>
        </p:nvSpPr>
        <p:spPr bwMode="auto">
          <a:xfrm>
            <a:off x="3579813" y="2781300"/>
            <a:ext cx="28733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2</a:t>
            </a:r>
          </a:p>
        </p:txBody>
      </p:sp>
      <p:sp>
        <p:nvSpPr>
          <p:cNvPr id="70681" name="WordArt 25"/>
          <p:cNvSpPr>
            <a:spLocks noChangeArrowheads="1" noChangeShapeType="1" noTextEdit="1"/>
          </p:cNvSpPr>
          <p:nvPr/>
        </p:nvSpPr>
        <p:spPr bwMode="auto">
          <a:xfrm>
            <a:off x="2570163" y="2349500"/>
            <a:ext cx="5032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&gt;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46038" y="2133600"/>
            <a:ext cx="1357312" cy="51911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800" b="1">
                <a:solidFill>
                  <a:srgbClr val="3366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Пусть</a:t>
            </a:r>
          </a:p>
        </p:txBody>
      </p:sp>
      <p:sp>
        <p:nvSpPr>
          <p:cNvPr id="70683" name="WordArt 27"/>
          <p:cNvSpPr>
            <a:spLocks noChangeArrowheads="1" noChangeShapeType="1" noTextEdit="1"/>
          </p:cNvSpPr>
          <p:nvPr/>
        </p:nvSpPr>
        <p:spPr bwMode="auto">
          <a:xfrm>
            <a:off x="6226175" y="2135188"/>
            <a:ext cx="561975" cy="8842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70684" name="WordArt 28"/>
          <p:cNvSpPr>
            <a:spLocks noChangeArrowheads="1" noChangeShapeType="1" noTextEdit="1"/>
          </p:cNvSpPr>
          <p:nvPr/>
        </p:nvSpPr>
        <p:spPr bwMode="auto">
          <a:xfrm>
            <a:off x="6877050" y="2782888"/>
            <a:ext cx="28733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70685" name="WordArt 29"/>
          <p:cNvSpPr>
            <a:spLocks noChangeArrowheads="1" noChangeShapeType="1" noTextEdit="1"/>
          </p:cNvSpPr>
          <p:nvPr/>
        </p:nvSpPr>
        <p:spPr bwMode="auto">
          <a:xfrm>
            <a:off x="8172450" y="2133600"/>
            <a:ext cx="561975" cy="884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70686" name="WordArt 30"/>
          <p:cNvSpPr>
            <a:spLocks noChangeArrowheads="1" noChangeShapeType="1" noTextEdit="1"/>
          </p:cNvSpPr>
          <p:nvPr/>
        </p:nvSpPr>
        <p:spPr bwMode="auto">
          <a:xfrm>
            <a:off x="8821738" y="2781300"/>
            <a:ext cx="28733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2</a:t>
            </a:r>
          </a:p>
        </p:txBody>
      </p:sp>
      <p:sp>
        <p:nvSpPr>
          <p:cNvPr id="70687" name="WordArt 31"/>
          <p:cNvSpPr>
            <a:spLocks noChangeArrowheads="1" noChangeShapeType="1" noTextEdit="1"/>
          </p:cNvSpPr>
          <p:nvPr/>
        </p:nvSpPr>
        <p:spPr bwMode="auto">
          <a:xfrm>
            <a:off x="7380288" y="2349500"/>
            <a:ext cx="5032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&gt;</a:t>
            </a:r>
          </a:p>
        </p:txBody>
      </p:sp>
      <p:sp>
        <p:nvSpPr>
          <p:cNvPr id="70688" name="AutoShape 32"/>
          <p:cNvSpPr>
            <a:spLocks noChangeArrowheads="1"/>
          </p:cNvSpPr>
          <p:nvPr/>
        </p:nvSpPr>
        <p:spPr bwMode="auto">
          <a:xfrm>
            <a:off x="4356100" y="2420938"/>
            <a:ext cx="1295400" cy="431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9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8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385175" cy="936625"/>
          </a:xfrm>
          <a:solidFill>
            <a:schemeClr val="tx2"/>
          </a:solidFill>
        </p:spPr>
        <p:txBody>
          <a:bodyPr/>
          <a:lstStyle/>
          <a:p>
            <a:r>
              <a:rPr lang="ru-RU" altLang="ru-RU" sz="2800" b="0">
                <a:solidFill>
                  <a:schemeClr val="bg2"/>
                </a:solidFill>
                <a:effectLst/>
              </a:rPr>
              <a:t>Присутствие электролита (NaCl, NaOH) в воде уменьшает растворимость газов</a:t>
            </a:r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466725" y="2030413"/>
            <a:ext cx="3168650" cy="3240087"/>
            <a:chOff x="294" y="1661"/>
            <a:chExt cx="1996" cy="2041"/>
          </a:xfrm>
        </p:grpSpPr>
        <p:sp>
          <p:nvSpPr>
            <p:cNvPr id="716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94" y="1661"/>
              <a:ext cx="1996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66CCF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auto">
            <a:xfrm>
              <a:off x="833" y="1662"/>
              <a:ext cx="915" cy="1132"/>
            </a:xfrm>
            <a:custGeom>
              <a:avLst/>
              <a:gdLst>
                <a:gd name="T0" fmla="*/ 0 w 1830"/>
                <a:gd name="T1" fmla="*/ 3395 h 3395"/>
                <a:gd name="T2" fmla="*/ 455 w 1830"/>
                <a:gd name="T3" fmla="*/ 2308 h 3395"/>
                <a:gd name="T4" fmla="*/ 455 w 1830"/>
                <a:gd name="T5" fmla="*/ 272 h 3395"/>
                <a:gd name="T6" fmla="*/ 425 w 1830"/>
                <a:gd name="T7" fmla="*/ 269 h 3395"/>
                <a:gd name="T8" fmla="*/ 397 w 1830"/>
                <a:gd name="T9" fmla="*/ 261 h 3395"/>
                <a:gd name="T10" fmla="*/ 370 w 1830"/>
                <a:gd name="T11" fmla="*/ 249 h 3395"/>
                <a:gd name="T12" fmla="*/ 347 w 1830"/>
                <a:gd name="T13" fmla="*/ 233 h 3395"/>
                <a:gd name="T14" fmla="*/ 328 w 1830"/>
                <a:gd name="T15" fmla="*/ 211 h 3395"/>
                <a:gd name="T16" fmla="*/ 316 w 1830"/>
                <a:gd name="T17" fmla="*/ 189 h 3395"/>
                <a:gd name="T18" fmla="*/ 306 w 1830"/>
                <a:gd name="T19" fmla="*/ 164 h 3395"/>
                <a:gd name="T20" fmla="*/ 303 w 1830"/>
                <a:gd name="T21" fmla="*/ 135 h 3395"/>
                <a:gd name="T22" fmla="*/ 306 w 1830"/>
                <a:gd name="T23" fmla="*/ 109 h 3395"/>
                <a:gd name="T24" fmla="*/ 316 w 1830"/>
                <a:gd name="T25" fmla="*/ 83 h 3395"/>
                <a:gd name="T26" fmla="*/ 328 w 1830"/>
                <a:gd name="T27" fmla="*/ 59 h 3395"/>
                <a:gd name="T28" fmla="*/ 347 w 1830"/>
                <a:gd name="T29" fmla="*/ 40 h 3395"/>
                <a:gd name="T30" fmla="*/ 370 w 1830"/>
                <a:gd name="T31" fmla="*/ 23 h 3395"/>
                <a:gd name="T32" fmla="*/ 397 w 1830"/>
                <a:gd name="T33" fmla="*/ 11 h 3395"/>
                <a:gd name="T34" fmla="*/ 425 w 1830"/>
                <a:gd name="T35" fmla="*/ 3 h 3395"/>
                <a:gd name="T36" fmla="*/ 455 w 1830"/>
                <a:gd name="T37" fmla="*/ 0 h 3395"/>
                <a:gd name="T38" fmla="*/ 1373 w 1830"/>
                <a:gd name="T39" fmla="*/ 0 h 3395"/>
                <a:gd name="T40" fmla="*/ 1405 w 1830"/>
                <a:gd name="T41" fmla="*/ 3 h 3395"/>
                <a:gd name="T42" fmla="*/ 1433 w 1830"/>
                <a:gd name="T43" fmla="*/ 11 h 3395"/>
                <a:gd name="T44" fmla="*/ 1458 w 1830"/>
                <a:gd name="T45" fmla="*/ 23 h 3395"/>
                <a:gd name="T46" fmla="*/ 1482 w 1830"/>
                <a:gd name="T47" fmla="*/ 40 h 3395"/>
                <a:gd name="T48" fmla="*/ 1501 w 1830"/>
                <a:gd name="T49" fmla="*/ 59 h 3395"/>
                <a:gd name="T50" fmla="*/ 1514 w 1830"/>
                <a:gd name="T51" fmla="*/ 83 h 3395"/>
                <a:gd name="T52" fmla="*/ 1524 w 1830"/>
                <a:gd name="T53" fmla="*/ 109 h 3395"/>
                <a:gd name="T54" fmla="*/ 1527 w 1830"/>
                <a:gd name="T55" fmla="*/ 135 h 3395"/>
                <a:gd name="T56" fmla="*/ 1524 w 1830"/>
                <a:gd name="T57" fmla="*/ 164 h 3395"/>
                <a:gd name="T58" fmla="*/ 1514 w 1830"/>
                <a:gd name="T59" fmla="*/ 189 h 3395"/>
                <a:gd name="T60" fmla="*/ 1501 w 1830"/>
                <a:gd name="T61" fmla="*/ 211 h 3395"/>
                <a:gd name="T62" fmla="*/ 1482 w 1830"/>
                <a:gd name="T63" fmla="*/ 233 h 3395"/>
                <a:gd name="T64" fmla="*/ 1458 w 1830"/>
                <a:gd name="T65" fmla="*/ 249 h 3395"/>
                <a:gd name="T66" fmla="*/ 1433 w 1830"/>
                <a:gd name="T67" fmla="*/ 261 h 3395"/>
                <a:gd name="T68" fmla="*/ 1405 w 1830"/>
                <a:gd name="T69" fmla="*/ 269 h 3395"/>
                <a:gd name="T70" fmla="*/ 1373 w 1830"/>
                <a:gd name="T71" fmla="*/ 272 h 3395"/>
                <a:gd name="T72" fmla="*/ 1373 w 1830"/>
                <a:gd name="T73" fmla="*/ 2308 h 3395"/>
                <a:gd name="T74" fmla="*/ 1830 w 1830"/>
                <a:gd name="T75" fmla="*/ 3395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0" h="3395">
                  <a:moveTo>
                    <a:pt x="0" y="3395"/>
                  </a:moveTo>
                  <a:lnTo>
                    <a:pt x="455" y="2308"/>
                  </a:lnTo>
                  <a:lnTo>
                    <a:pt x="455" y="272"/>
                  </a:lnTo>
                  <a:lnTo>
                    <a:pt x="425" y="269"/>
                  </a:lnTo>
                  <a:lnTo>
                    <a:pt x="397" y="261"/>
                  </a:lnTo>
                  <a:lnTo>
                    <a:pt x="370" y="249"/>
                  </a:lnTo>
                  <a:lnTo>
                    <a:pt x="347" y="233"/>
                  </a:lnTo>
                  <a:lnTo>
                    <a:pt x="328" y="211"/>
                  </a:lnTo>
                  <a:lnTo>
                    <a:pt x="316" y="189"/>
                  </a:lnTo>
                  <a:lnTo>
                    <a:pt x="306" y="164"/>
                  </a:lnTo>
                  <a:lnTo>
                    <a:pt x="303" y="135"/>
                  </a:lnTo>
                  <a:lnTo>
                    <a:pt x="306" y="109"/>
                  </a:lnTo>
                  <a:lnTo>
                    <a:pt x="316" y="83"/>
                  </a:lnTo>
                  <a:lnTo>
                    <a:pt x="328" y="59"/>
                  </a:lnTo>
                  <a:lnTo>
                    <a:pt x="347" y="40"/>
                  </a:lnTo>
                  <a:lnTo>
                    <a:pt x="370" y="23"/>
                  </a:lnTo>
                  <a:lnTo>
                    <a:pt x="397" y="11"/>
                  </a:lnTo>
                  <a:lnTo>
                    <a:pt x="425" y="3"/>
                  </a:lnTo>
                  <a:lnTo>
                    <a:pt x="455" y="0"/>
                  </a:lnTo>
                  <a:lnTo>
                    <a:pt x="1373" y="0"/>
                  </a:lnTo>
                  <a:lnTo>
                    <a:pt x="1405" y="3"/>
                  </a:lnTo>
                  <a:lnTo>
                    <a:pt x="1433" y="11"/>
                  </a:lnTo>
                  <a:lnTo>
                    <a:pt x="1458" y="23"/>
                  </a:lnTo>
                  <a:lnTo>
                    <a:pt x="1482" y="40"/>
                  </a:lnTo>
                  <a:lnTo>
                    <a:pt x="1501" y="59"/>
                  </a:lnTo>
                  <a:lnTo>
                    <a:pt x="1514" y="83"/>
                  </a:lnTo>
                  <a:lnTo>
                    <a:pt x="1524" y="109"/>
                  </a:lnTo>
                  <a:lnTo>
                    <a:pt x="1527" y="135"/>
                  </a:lnTo>
                  <a:lnTo>
                    <a:pt x="1524" y="164"/>
                  </a:lnTo>
                  <a:lnTo>
                    <a:pt x="1514" y="189"/>
                  </a:lnTo>
                  <a:lnTo>
                    <a:pt x="1501" y="211"/>
                  </a:lnTo>
                  <a:lnTo>
                    <a:pt x="1482" y="233"/>
                  </a:lnTo>
                  <a:lnTo>
                    <a:pt x="1458" y="249"/>
                  </a:lnTo>
                  <a:lnTo>
                    <a:pt x="1433" y="261"/>
                  </a:lnTo>
                  <a:lnTo>
                    <a:pt x="1405" y="269"/>
                  </a:lnTo>
                  <a:lnTo>
                    <a:pt x="1373" y="272"/>
                  </a:lnTo>
                  <a:lnTo>
                    <a:pt x="1373" y="2308"/>
                  </a:lnTo>
                  <a:lnTo>
                    <a:pt x="1830" y="3395"/>
                  </a:lnTo>
                </a:path>
              </a:pathLst>
            </a:custGeom>
            <a:noFill/>
            <a:ln w="5715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H="1">
              <a:off x="1061" y="1753"/>
              <a:ext cx="458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89" name="Freeform 9"/>
          <p:cNvSpPr>
            <a:spLocks/>
          </p:cNvSpPr>
          <p:nvPr/>
        </p:nvSpPr>
        <p:spPr bwMode="auto">
          <a:xfrm>
            <a:off x="466725" y="3830638"/>
            <a:ext cx="3154363" cy="1436687"/>
          </a:xfrm>
          <a:custGeom>
            <a:avLst/>
            <a:gdLst>
              <a:gd name="T0" fmla="*/ 151 w 3973"/>
              <a:gd name="T1" fmla="*/ 2714 h 2714"/>
              <a:gd name="T2" fmla="*/ 113 w 3973"/>
              <a:gd name="T3" fmla="*/ 2710 h 2714"/>
              <a:gd name="T4" fmla="*/ 78 w 3973"/>
              <a:gd name="T5" fmla="*/ 2699 h 2714"/>
              <a:gd name="T6" fmla="*/ 50 w 3973"/>
              <a:gd name="T7" fmla="*/ 2679 h 2714"/>
              <a:gd name="T8" fmla="*/ 26 w 3973"/>
              <a:gd name="T9" fmla="*/ 2656 h 2714"/>
              <a:gd name="T10" fmla="*/ 10 w 3973"/>
              <a:gd name="T11" fmla="*/ 2628 h 2714"/>
              <a:gd name="T12" fmla="*/ 0 w 3973"/>
              <a:gd name="T13" fmla="*/ 2597 h 2714"/>
              <a:gd name="T14" fmla="*/ 0 w 3973"/>
              <a:gd name="T15" fmla="*/ 2565 h 2714"/>
              <a:gd name="T16" fmla="*/ 8 w 3973"/>
              <a:gd name="T17" fmla="*/ 2531 h 2714"/>
              <a:gd name="T18" fmla="*/ 1072 w 3973"/>
              <a:gd name="T19" fmla="*/ 0 h 2714"/>
              <a:gd name="T20" fmla="*/ 2902 w 3973"/>
              <a:gd name="T21" fmla="*/ 0 h 2714"/>
              <a:gd name="T22" fmla="*/ 3964 w 3973"/>
              <a:gd name="T23" fmla="*/ 2531 h 2714"/>
              <a:gd name="T24" fmla="*/ 3973 w 3973"/>
              <a:gd name="T25" fmla="*/ 2565 h 2714"/>
              <a:gd name="T26" fmla="*/ 3972 w 3973"/>
              <a:gd name="T27" fmla="*/ 2597 h 2714"/>
              <a:gd name="T28" fmla="*/ 3964 w 3973"/>
              <a:gd name="T29" fmla="*/ 2628 h 2714"/>
              <a:gd name="T30" fmla="*/ 3946 w 3973"/>
              <a:gd name="T31" fmla="*/ 2656 h 2714"/>
              <a:gd name="T32" fmla="*/ 3923 w 3973"/>
              <a:gd name="T33" fmla="*/ 2679 h 2714"/>
              <a:gd name="T34" fmla="*/ 3894 w 3973"/>
              <a:gd name="T35" fmla="*/ 2699 h 2714"/>
              <a:gd name="T36" fmla="*/ 3859 w 3973"/>
              <a:gd name="T37" fmla="*/ 2710 h 2714"/>
              <a:gd name="T38" fmla="*/ 3821 w 3973"/>
              <a:gd name="T39" fmla="*/ 2714 h 2714"/>
              <a:gd name="T40" fmla="*/ 151 w 3973"/>
              <a:gd name="T41" fmla="*/ 2714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73" h="2714">
                <a:moveTo>
                  <a:pt x="151" y="2714"/>
                </a:moveTo>
                <a:lnTo>
                  <a:pt x="113" y="2710"/>
                </a:lnTo>
                <a:lnTo>
                  <a:pt x="78" y="2699"/>
                </a:lnTo>
                <a:lnTo>
                  <a:pt x="50" y="2679"/>
                </a:lnTo>
                <a:lnTo>
                  <a:pt x="26" y="2656"/>
                </a:lnTo>
                <a:lnTo>
                  <a:pt x="10" y="2628"/>
                </a:lnTo>
                <a:lnTo>
                  <a:pt x="0" y="2597"/>
                </a:lnTo>
                <a:lnTo>
                  <a:pt x="0" y="2565"/>
                </a:lnTo>
                <a:lnTo>
                  <a:pt x="8" y="2531"/>
                </a:lnTo>
                <a:lnTo>
                  <a:pt x="1072" y="0"/>
                </a:lnTo>
                <a:lnTo>
                  <a:pt x="2902" y="0"/>
                </a:lnTo>
                <a:lnTo>
                  <a:pt x="3964" y="2531"/>
                </a:lnTo>
                <a:lnTo>
                  <a:pt x="3973" y="2565"/>
                </a:lnTo>
                <a:lnTo>
                  <a:pt x="3972" y="2597"/>
                </a:lnTo>
                <a:lnTo>
                  <a:pt x="3964" y="2628"/>
                </a:lnTo>
                <a:lnTo>
                  <a:pt x="3946" y="2656"/>
                </a:lnTo>
                <a:lnTo>
                  <a:pt x="3923" y="2679"/>
                </a:lnTo>
                <a:lnTo>
                  <a:pt x="3894" y="2699"/>
                </a:lnTo>
                <a:lnTo>
                  <a:pt x="3859" y="2710"/>
                </a:lnTo>
                <a:lnTo>
                  <a:pt x="3821" y="2714"/>
                </a:lnTo>
                <a:lnTo>
                  <a:pt x="151" y="2714"/>
                </a:lnTo>
                <a:close/>
              </a:path>
            </a:pathLst>
          </a:cu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5292725" y="2030413"/>
            <a:ext cx="3168650" cy="3240087"/>
            <a:chOff x="294" y="1661"/>
            <a:chExt cx="1996" cy="2041"/>
          </a:xfrm>
        </p:grpSpPr>
        <p:sp>
          <p:nvSpPr>
            <p:cNvPr id="7169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94" y="1661"/>
              <a:ext cx="1996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CCFFF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auto">
            <a:xfrm>
              <a:off x="833" y="1662"/>
              <a:ext cx="915" cy="1132"/>
            </a:xfrm>
            <a:custGeom>
              <a:avLst/>
              <a:gdLst>
                <a:gd name="T0" fmla="*/ 0 w 1830"/>
                <a:gd name="T1" fmla="*/ 3395 h 3395"/>
                <a:gd name="T2" fmla="*/ 455 w 1830"/>
                <a:gd name="T3" fmla="*/ 2308 h 3395"/>
                <a:gd name="T4" fmla="*/ 455 w 1830"/>
                <a:gd name="T5" fmla="*/ 272 h 3395"/>
                <a:gd name="T6" fmla="*/ 425 w 1830"/>
                <a:gd name="T7" fmla="*/ 269 h 3395"/>
                <a:gd name="T8" fmla="*/ 397 w 1830"/>
                <a:gd name="T9" fmla="*/ 261 h 3395"/>
                <a:gd name="T10" fmla="*/ 370 w 1830"/>
                <a:gd name="T11" fmla="*/ 249 h 3395"/>
                <a:gd name="T12" fmla="*/ 347 w 1830"/>
                <a:gd name="T13" fmla="*/ 233 h 3395"/>
                <a:gd name="T14" fmla="*/ 328 w 1830"/>
                <a:gd name="T15" fmla="*/ 211 h 3395"/>
                <a:gd name="T16" fmla="*/ 316 w 1830"/>
                <a:gd name="T17" fmla="*/ 189 h 3395"/>
                <a:gd name="T18" fmla="*/ 306 w 1830"/>
                <a:gd name="T19" fmla="*/ 164 h 3395"/>
                <a:gd name="T20" fmla="*/ 303 w 1830"/>
                <a:gd name="T21" fmla="*/ 135 h 3395"/>
                <a:gd name="T22" fmla="*/ 306 w 1830"/>
                <a:gd name="T23" fmla="*/ 109 h 3395"/>
                <a:gd name="T24" fmla="*/ 316 w 1830"/>
                <a:gd name="T25" fmla="*/ 83 h 3395"/>
                <a:gd name="T26" fmla="*/ 328 w 1830"/>
                <a:gd name="T27" fmla="*/ 59 h 3395"/>
                <a:gd name="T28" fmla="*/ 347 w 1830"/>
                <a:gd name="T29" fmla="*/ 40 h 3395"/>
                <a:gd name="T30" fmla="*/ 370 w 1830"/>
                <a:gd name="T31" fmla="*/ 23 h 3395"/>
                <a:gd name="T32" fmla="*/ 397 w 1830"/>
                <a:gd name="T33" fmla="*/ 11 h 3395"/>
                <a:gd name="T34" fmla="*/ 425 w 1830"/>
                <a:gd name="T35" fmla="*/ 3 h 3395"/>
                <a:gd name="T36" fmla="*/ 455 w 1830"/>
                <a:gd name="T37" fmla="*/ 0 h 3395"/>
                <a:gd name="T38" fmla="*/ 1373 w 1830"/>
                <a:gd name="T39" fmla="*/ 0 h 3395"/>
                <a:gd name="T40" fmla="*/ 1405 w 1830"/>
                <a:gd name="T41" fmla="*/ 3 h 3395"/>
                <a:gd name="T42" fmla="*/ 1433 w 1830"/>
                <a:gd name="T43" fmla="*/ 11 h 3395"/>
                <a:gd name="T44" fmla="*/ 1458 w 1830"/>
                <a:gd name="T45" fmla="*/ 23 h 3395"/>
                <a:gd name="T46" fmla="*/ 1482 w 1830"/>
                <a:gd name="T47" fmla="*/ 40 h 3395"/>
                <a:gd name="T48" fmla="*/ 1501 w 1830"/>
                <a:gd name="T49" fmla="*/ 59 h 3395"/>
                <a:gd name="T50" fmla="*/ 1514 w 1830"/>
                <a:gd name="T51" fmla="*/ 83 h 3395"/>
                <a:gd name="T52" fmla="*/ 1524 w 1830"/>
                <a:gd name="T53" fmla="*/ 109 h 3395"/>
                <a:gd name="T54" fmla="*/ 1527 w 1830"/>
                <a:gd name="T55" fmla="*/ 135 h 3395"/>
                <a:gd name="T56" fmla="*/ 1524 w 1830"/>
                <a:gd name="T57" fmla="*/ 164 h 3395"/>
                <a:gd name="T58" fmla="*/ 1514 w 1830"/>
                <a:gd name="T59" fmla="*/ 189 h 3395"/>
                <a:gd name="T60" fmla="*/ 1501 w 1830"/>
                <a:gd name="T61" fmla="*/ 211 h 3395"/>
                <a:gd name="T62" fmla="*/ 1482 w 1830"/>
                <a:gd name="T63" fmla="*/ 233 h 3395"/>
                <a:gd name="T64" fmla="*/ 1458 w 1830"/>
                <a:gd name="T65" fmla="*/ 249 h 3395"/>
                <a:gd name="T66" fmla="*/ 1433 w 1830"/>
                <a:gd name="T67" fmla="*/ 261 h 3395"/>
                <a:gd name="T68" fmla="*/ 1405 w 1830"/>
                <a:gd name="T69" fmla="*/ 269 h 3395"/>
                <a:gd name="T70" fmla="*/ 1373 w 1830"/>
                <a:gd name="T71" fmla="*/ 272 h 3395"/>
                <a:gd name="T72" fmla="*/ 1373 w 1830"/>
                <a:gd name="T73" fmla="*/ 2308 h 3395"/>
                <a:gd name="T74" fmla="*/ 1830 w 1830"/>
                <a:gd name="T75" fmla="*/ 3395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0" h="3395">
                  <a:moveTo>
                    <a:pt x="0" y="3395"/>
                  </a:moveTo>
                  <a:lnTo>
                    <a:pt x="455" y="2308"/>
                  </a:lnTo>
                  <a:lnTo>
                    <a:pt x="455" y="272"/>
                  </a:lnTo>
                  <a:lnTo>
                    <a:pt x="425" y="269"/>
                  </a:lnTo>
                  <a:lnTo>
                    <a:pt x="397" y="261"/>
                  </a:lnTo>
                  <a:lnTo>
                    <a:pt x="370" y="249"/>
                  </a:lnTo>
                  <a:lnTo>
                    <a:pt x="347" y="233"/>
                  </a:lnTo>
                  <a:lnTo>
                    <a:pt x="328" y="211"/>
                  </a:lnTo>
                  <a:lnTo>
                    <a:pt x="316" y="189"/>
                  </a:lnTo>
                  <a:lnTo>
                    <a:pt x="306" y="164"/>
                  </a:lnTo>
                  <a:lnTo>
                    <a:pt x="303" y="135"/>
                  </a:lnTo>
                  <a:lnTo>
                    <a:pt x="306" y="109"/>
                  </a:lnTo>
                  <a:lnTo>
                    <a:pt x="316" y="83"/>
                  </a:lnTo>
                  <a:lnTo>
                    <a:pt x="328" y="59"/>
                  </a:lnTo>
                  <a:lnTo>
                    <a:pt x="347" y="40"/>
                  </a:lnTo>
                  <a:lnTo>
                    <a:pt x="370" y="23"/>
                  </a:lnTo>
                  <a:lnTo>
                    <a:pt x="397" y="11"/>
                  </a:lnTo>
                  <a:lnTo>
                    <a:pt x="425" y="3"/>
                  </a:lnTo>
                  <a:lnTo>
                    <a:pt x="455" y="0"/>
                  </a:lnTo>
                  <a:lnTo>
                    <a:pt x="1373" y="0"/>
                  </a:lnTo>
                  <a:lnTo>
                    <a:pt x="1405" y="3"/>
                  </a:lnTo>
                  <a:lnTo>
                    <a:pt x="1433" y="11"/>
                  </a:lnTo>
                  <a:lnTo>
                    <a:pt x="1458" y="23"/>
                  </a:lnTo>
                  <a:lnTo>
                    <a:pt x="1482" y="40"/>
                  </a:lnTo>
                  <a:lnTo>
                    <a:pt x="1501" y="59"/>
                  </a:lnTo>
                  <a:lnTo>
                    <a:pt x="1514" y="83"/>
                  </a:lnTo>
                  <a:lnTo>
                    <a:pt x="1524" y="109"/>
                  </a:lnTo>
                  <a:lnTo>
                    <a:pt x="1527" y="135"/>
                  </a:lnTo>
                  <a:lnTo>
                    <a:pt x="1524" y="164"/>
                  </a:lnTo>
                  <a:lnTo>
                    <a:pt x="1514" y="189"/>
                  </a:lnTo>
                  <a:lnTo>
                    <a:pt x="1501" y="211"/>
                  </a:lnTo>
                  <a:lnTo>
                    <a:pt x="1482" y="233"/>
                  </a:lnTo>
                  <a:lnTo>
                    <a:pt x="1458" y="249"/>
                  </a:lnTo>
                  <a:lnTo>
                    <a:pt x="1433" y="261"/>
                  </a:lnTo>
                  <a:lnTo>
                    <a:pt x="1405" y="269"/>
                  </a:lnTo>
                  <a:lnTo>
                    <a:pt x="1373" y="272"/>
                  </a:lnTo>
                  <a:lnTo>
                    <a:pt x="1373" y="2308"/>
                  </a:lnTo>
                  <a:lnTo>
                    <a:pt x="1830" y="3395"/>
                  </a:lnTo>
                </a:path>
              </a:pathLst>
            </a:custGeom>
            <a:noFill/>
            <a:ln w="5715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 flipH="1">
              <a:off x="1061" y="1753"/>
              <a:ext cx="458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96" name="Freeform 16"/>
          <p:cNvSpPr>
            <a:spLocks/>
          </p:cNvSpPr>
          <p:nvPr/>
        </p:nvSpPr>
        <p:spPr bwMode="auto">
          <a:xfrm>
            <a:off x="5292725" y="3830638"/>
            <a:ext cx="3154363" cy="1436687"/>
          </a:xfrm>
          <a:custGeom>
            <a:avLst/>
            <a:gdLst>
              <a:gd name="T0" fmla="*/ 151 w 3973"/>
              <a:gd name="T1" fmla="*/ 2714 h 2714"/>
              <a:gd name="T2" fmla="*/ 113 w 3973"/>
              <a:gd name="T3" fmla="*/ 2710 h 2714"/>
              <a:gd name="T4" fmla="*/ 78 w 3973"/>
              <a:gd name="T5" fmla="*/ 2699 h 2714"/>
              <a:gd name="T6" fmla="*/ 50 w 3973"/>
              <a:gd name="T7" fmla="*/ 2679 h 2714"/>
              <a:gd name="T8" fmla="*/ 26 w 3973"/>
              <a:gd name="T9" fmla="*/ 2656 h 2714"/>
              <a:gd name="T10" fmla="*/ 10 w 3973"/>
              <a:gd name="T11" fmla="*/ 2628 h 2714"/>
              <a:gd name="T12" fmla="*/ 0 w 3973"/>
              <a:gd name="T13" fmla="*/ 2597 h 2714"/>
              <a:gd name="T14" fmla="*/ 0 w 3973"/>
              <a:gd name="T15" fmla="*/ 2565 h 2714"/>
              <a:gd name="T16" fmla="*/ 8 w 3973"/>
              <a:gd name="T17" fmla="*/ 2531 h 2714"/>
              <a:gd name="T18" fmla="*/ 1072 w 3973"/>
              <a:gd name="T19" fmla="*/ 0 h 2714"/>
              <a:gd name="T20" fmla="*/ 2902 w 3973"/>
              <a:gd name="T21" fmla="*/ 0 h 2714"/>
              <a:gd name="T22" fmla="*/ 3964 w 3973"/>
              <a:gd name="T23" fmla="*/ 2531 h 2714"/>
              <a:gd name="T24" fmla="*/ 3973 w 3973"/>
              <a:gd name="T25" fmla="*/ 2565 h 2714"/>
              <a:gd name="T26" fmla="*/ 3972 w 3973"/>
              <a:gd name="T27" fmla="*/ 2597 h 2714"/>
              <a:gd name="T28" fmla="*/ 3964 w 3973"/>
              <a:gd name="T29" fmla="*/ 2628 h 2714"/>
              <a:gd name="T30" fmla="*/ 3946 w 3973"/>
              <a:gd name="T31" fmla="*/ 2656 h 2714"/>
              <a:gd name="T32" fmla="*/ 3923 w 3973"/>
              <a:gd name="T33" fmla="*/ 2679 h 2714"/>
              <a:gd name="T34" fmla="*/ 3894 w 3973"/>
              <a:gd name="T35" fmla="*/ 2699 h 2714"/>
              <a:gd name="T36" fmla="*/ 3859 w 3973"/>
              <a:gd name="T37" fmla="*/ 2710 h 2714"/>
              <a:gd name="T38" fmla="*/ 3821 w 3973"/>
              <a:gd name="T39" fmla="*/ 2714 h 2714"/>
              <a:gd name="T40" fmla="*/ 151 w 3973"/>
              <a:gd name="T41" fmla="*/ 2714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73" h="2714">
                <a:moveTo>
                  <a:pt x="151" y="2714"/>
                </a:moveTo>
                <a:lnTo>
                  <a:pt x="113" y="2710"/>
                </a:lnTo>
                <a:lnTo>
                  <a:pt x="78" y="2699"/>
                </a:lnTo>
                <a:lnTo>
                  <a:pt x="50" y="2679"/>
                </a:lnTo>
                <a:lnTo>
                  <a:pt x="26" y="2656"/>
                </a:lnTo>
                <a:lnTo>
                  <a:pt x="10" y="2628"/>
                </a:lnTo>
                <a:lnTo>
                  <a:pt x="0" y="2597"/>
                </a:lnTo>
                <a:lnTo>
                  <a:pt x="0" y="2565"/>
                </a:lnTo>
                <a:lnTo>
                  <a:pt x="8" y="2531"/>
                </a:lnTo>
                <a:lnTo>
                  <a:pt x="1072" y="0"/>
                </a:lnTo>
                <a:lnTo>
                  <a:pt x="2902" y="0"/>
                </a:lnTo>
                <a:lnTo>
                  <a:pt x="3964" y="2531"/>
                </a:lnTo>
                <a:lnTo>
                  <a:pt x="3973" y="2565"/>
                </a:lnTo>
                <a:lnTo>
                  <a:pt x="3972" y="2597"/>
                </a:lnTo>
                <a:lnTo>
                  <a:pt x="3964" y="2628"/>
                </a:lnTo>
                <a:lnTo>
                  <a:pt x="3946" y="2656"/>
                </a:lnTo>
                <a:lnTo>
                  <a:pt x="3923" y="2679"/>
                </a:lnTo>
                <a:lnTo>
                  <a:pt x="3894" y="2699"/>
                </a:lnTo>
                <a:lnTo>
                  <a:pt x="3859" y="2710"/>
                </a:lnTo>
                <a:lnTo>
                  <a:pt x="3821" y="2714"/>
                </a:lnTo>
                <a:lnTo>
                  <a:pt x="151" y="2714"/>
                </a:lnTo>
                <a:close/>
              </a:path>
            </a:pathLst>
          </a:cu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Oval 17"/>
          <p:cNvSpPr>
            <a:spLocks noChangeArrowheads="1"/>
          </p:cNvSpPr>
          <p:nvPr/>
        </p:nvSpPr>
        <p:spPr bwMode="auto">
          <a:xfrm>
            <a:off x="6011863" y="3975100"/>
            <a:ext cx="647700" cy="5762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hlink"/>
                </a:solidFill>
              </a:rPr>
              <a:t>С</a:t>
            </a:r>
            <a:r>
              <a:rPr lang="en-US" altLang="ru-RU" b="1">
                <a:solidFill>
                  <a:schemeClr val="hlink"/>
                </a:solidFill>
              </a:rPr>
              <a:t>l-</a:t>
            </a:r>
            <a:endParaRPr lang="ru-RU" altLang="ru-RU" b="1">
              <a:solidFill>
                <a:schemeClr val="hlink"/>
              </a:solidFill>
            </a:endParaRPr>
          </a:p>
        </p:txBody>
      </p:sp>
      <p:sp>
        <p:nvSpPr>
          <p:cNvPr id="71698" name="Oval 18"/>
          <p:cNvSpPr>
            <a:spLocks noChangeArrowheads="1"/>
          </p:cNvSpPr>
          <p:nvPr/>
        </p:nvSpPr>
        <p:spPr bwMode="auto">
          <a:xfrm>
            <a:off x="7235825" y="4551363"/>
            <a:ext cx="647700" cy="5762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hlink"/>
                </a:solidFill>
              </a:rPr>
              <a:t>С</a:t>
            </a:r>
            <a:r>
              <a:rPr lang="en-US" altLang="ru-RU" b="1">
                <a:solidFill>
                  <a:schemeClr val="hlink"/>
                </a:solidFill>
              </a:rPr>
              <a:t>l-</a:t>
            </a:r>
            <a:endParaRPr lang="ru-RU" altLang="ru-RU" b="1">
              <a:solidFill>
                <a:schemeClr val="hlink"/>
              </a:solidFill>
            </a:endParaRPr>
          </a:p>
        </p:txBody>
      </p:sp>
      <p:sp>
        <p:nvSpPr>
          <p:cNvPr id="71699" name="Oval 19"/>
          <p:cNvSpPr>
            <a:spLocks noChangeArrowheads="1"/>
          </p:cNvSpPr>
          <p:nvPr/>
        </p:nvSpPr>
        <p:spPr bwMode="auto">
          <a:xfrm>
            <a:off x="6443663" y="4694238"/>
            <a:ext cx="539750" cy="503237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b="1">
                <a:solidFill>
                  <a:schemeClr val="folHlink"/>
                </a:solidFill>
              </a:rPr>
              <a:t>Na+</a:t>
            </a:r>
            <a:endParaRPr lang="ru-RU" altLang="ru-RU" b="1">
              <a:solidFill>
                <a:schemeClr val="folHlink"/>
              </a:solidFill>
            </a:endParaRPr>
          </a:p>
        </p:txBody>
      </p:sp>
      <p:sp>
        <p:nvSpPr>
          <p:cNvPr id="71700" name="Oval 20"/>
          <p:cNvSpPr>
            <a:spLocks noChangeArrowheads="1"/>
          </p:cNvSpPr>
          <p:nvPr/>
        </p:nvSpPr>
        <p:spPr bwMode="auto">
          <a:xfrm>
            <a:off x="7019925" y="3902075"/>
            <a:ext cx="539750" cy="5032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b="1">
                <a:solidFill>
                  <a:schemeClr val="folHlink"/>
                </a:solidFill>
              </a:rPr>
              <a:t>Na+</a:t>
            </a:r>
            <a:endParaRPr lang="ru-RU" altLang="ru-RU" b="1">
              <a:solidFill>
                <a:schemeClr val="folHlink"/>
              </a:solidFill>
            </a:endParaRP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 rot="2518109">
            <a:off x="5076825" y="2822575"/>
            <a:ext cx="1368425" cy="720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02" name="Picture 22" descr="nacl2"/>
          <p:cNvPicPr>
            <a:picLocks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80071">
            <a:off x="4427538" y="1916113"/>
            <a:ext cx="1193800" cy="119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4284663" y="3254375"/>
            <a:ext cx="11509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NaCl</a:t>
            </a:r>
            <a:endParaRPr lang="ru-RU" sz="2800" kern="10">
              <a:ln w="9525">
                <a:solidFill>
                  <a:schemeClr val="hlin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1704" name="WordArt 24"/>
          <p:cNvSpPr>
            <a:spLocks noChangeArrowheads="1" noChangeShapeType="1" noTextEdit="1"/>
          </p:cNvSpPr>
          <p:nvPr/>
        </p:nvSpPr>
        <p:spPr bwMode="auto">
          <a:xfrm>
            <a:off x="2987675" y="5661025"/>
            <a:ext cx="850900" cy="1001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71705" name="WordArt 25"/>
          <p:cNvSpPr>
            <a:spLocks noChangeArrowheads="1" noChangeShapeType="1" noTextEdit="1"/>
          </p:cNvSpPr>
          <p:nvPr/>
        </p:nvSpPr>
        <p:spPr bwMode="auto">
          <a:xfrm>
            <a:off x="3927475" y="6308725"/>
            <a:ext cx="287338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1</a:t>
            </a:r>
          </a:p>
        </p:txBody>
      </p:sp>
      <p:sp>
        <p:nvSpPr>
          <p:cNvPr id="71706" name="WordArt 26"/>
          <p:cNvSpPr>
            <a:spLocks noChangeArrowheads="1" noChangeShapeType="1" noTextEdit="1"/>
          </p:cNvSpPr>
          <p:nvPr/>
        </p:nvSpPr>
        <p:spPr bwMode="auto">
          <a:xfrm>
            <a:off x="5222875" y="5661025"/>
            <a:ext cx="717550" cy="1000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С</a:t>
            </a:r>
          </a:p>
        </p:txBody>
      </p:sp>
      <p:sp>
        <p:nvSpPr>
          <p:cNvPr id="71707" name="WordArt 27"/>
          <p:cNvSpPr>
            <a:spLocks noChangeArrowheads="1" noChangeShapeType="1" noTextEdit="1"/>
          </p:cNvSpPr>
          <p:nvPr/>
        </p:nvSpPr>
        <p:spPr bwMode="auto">
          <a:xfrm>
            <a:off x="6084888" y="6308725"/>
            <a:ext cx="287337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2</a:t>
            </a:r>
          </a:p>
        </p:txBody>
      </p:sp>
      <p:sp>
        <p:nvSpPr>
          <p:cNvPr id="71708" name="WordArt 28"/>
          <p:cNvSpPr>
            <a:spLocks noChangeArrowheads="1" noChangeShapeType="1" noTextEdit="1"/>
          </p:cNvSpPr>
          <p:nvPr/>
        </p:nvSpPr>
        <p:spPr bwMode="auto">
          <a:xfrm>
            <a:off x="4430713" y="5876925"/>
            <a:ext cx="5032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CC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1"/>
                </a:gradFill>
                <a:latin typeface="Arial"/>
                <a:cs typeface="Arial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9144000" cy="736600"/>
          </a:xfrm>
          <a:solidFill>
            <a:schemeClr val="tx2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e-BY" altLang="ru-RU" sz="3200">
                <a:solidFill>
                  <a:srgbClr val="003366"/>
                </a:solidFill>
                <a:effectLst/>
              </a:rPr>
              <a:t>З</a:t>
            </a:r>
            <a:r>
              <a:rPr lang="ru-RU" altLang="ru-RU" sz="3200">
                <a:solidFill>
                  <a:srgbClr val="003366"/>
                </a:solidFill>
                <a:effectLst/>
              </a:rPr>
              <a:t>акон И.М. Сеченова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9925" y="5084763"/>
            <a:ext cx="8007350" cy="18700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N</a:t>
            </a:r>
            <a:r>
              <a:rPr lang="en-US" altLang="ru-RU" sz="2800" i="1" baseline="-25000">
                <a:solidFill>
                  <a:schemeClr val="tx2"/>
                </a:solidFill>
                <a:effectLst/>
                <a:latin typeface="Times New Roman" pitchFamily="18" charset="0"/>
              </a:rPr>
              <a:t>0</a:t>
            </a:r>
            <a:r>
              <a:rPr lang="ru-RU" altLang="ru-RU" sz="2800" i="1" baseline="-25000">
                <a:solidFill>
                  <a:schemeClr val="tx2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- молярная доля газа в чистом растворителе </a:t>
            </a:r>
          </a:p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N - молярная доля газа в растворе электролита </a:t>
            </a:r>
          </a:p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с - концентрация электролита в растворе </a:t>
            </a:r>
          </a:p>
          <a:p>
            <a:pPr>
              <a:lnSpc>
                <a:spcPct val="80000"/>
              </a:lnSpc>
            </a:pPr>
            <a:r>
              <a:rPr lang="ru-RU" altLang="ru-RU" sz="2800" i="1">
                <a:solidFill>
                  <a:schemeClr val="tx2"/>
                </a:solidFill>
                <a:effectLst/>
                <a:latin typeface="Times New Roman" pitchFamily="18" charset="0"/>
              </a:rPr>
              <a:t>К - коэффициент пропорциональности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-34925" y="908050"/>
            <a:ext cx="80629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1905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42963" indent="-285750"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0950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8938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6925" indent="-228600"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41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13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85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725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600" b="1" i="1">
                <a:solidFill>
                  <a:schemeClr val="hlink"/>
                </a:solidFill>
              </a:rPr>
              <a:t>Выражает зависимость растворимости газа от концентрации электролита в растворе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1275" y="1773238"/>
            <a:ext cx="7194550" cy="942975"/>
          </a:xfrm>
          <a:prstGeom prst="rect">
            <a:avLst/>
          </a:prstGeom>
          <a:solidFill>
            <a:srgbClr val="009900"/>
          </a:solidFill>
          <a:ln w="5715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Растворимость газа в чистом растворителе больше, чем в растворе электролита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4386263"/>
            <a:ext cx="1716088" cy="482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3200" b="1" i="1">
                <a:solidFill>
                  <a:schemeClr val="bg1"/>
                </a:solidFill>
              </a:rPr>
              <a:t>где:</a:t>
            </a:r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1908175" y="2997200"/>
            <a:ext cx="5616575" cy="1836738"/>
            <a:chOff x="1202" y="1888"/>
            <a:chExt cx="3538" cy="1157"/>
          </a:xfrm>
        </p:grpSpPr>
        <p:sp>
          <p:nvSpPr>
            <p:cNvPr id="7271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202" y="2160"/>
              <a:ext cx="725" cy="7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i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lg</a:t>
              </a:r>
              <a:endParaRPr lang="ru-RU" sz="3600" b="1" i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271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790" y="2138"/>
              <a:ext cx="1950" cy="7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=К </a:t>
              </a:r>
              <a:r>
                <a:rPr lang="en-US" sz="3600" b="1" kern="10"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Impact"/>
                </a:rPr>
                <a:t>c,</a:t>
              </a:r>
              <a:endParaRPr lang="ru-RU" sz="3600" b="1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endParaRPr>
            </a:p>
          </p:txBody>
        </p:sp>
        <p:sp>
          <p:nvSpPr>
            <p:cNvPr id="72714" name="Oval 10"/>
            <p:cNvSpPr>
              <a:spLocks noChangeArrowheads="1"/>
            </p:cNvSpPr>
            <p:nvPr/>
          </p:nvSpPr>
          <p:spPr bwMode="auto">
            <a:xfrm>
              <a:off x="3878" y="2410"/>
              <a:ext cx="181" cy="181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1974" y="2455"/>
              <a:ext cx="726" cy="0"/>
            </a:xfrm>
            <a:prstGeom prst="line">
              <a:avLst/>
            </a:prstGeom>
            <a:noFill/>
            <a:ln w="57150">
              <a:pattFill prst="pct70">
                <a:fgClr>
                  <a:srgbClr val="FF3300"/>
                </a:fgClr>
                <a:bgClr>
                  <a:schemeClr val="folHlink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1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064" y="1888"/>
              <a:ext cx="45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27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064" y="2523"/>
              <a:ext cx="454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N</a:t>
              </a:r>
              <a:endParaRPr lang="ru-RU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7271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17" y="2840"/>
              <a:ext cx="227" cy="2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 noGrp="1" noRot="1"/>
          </p:cNvSpPr>
          <p:nvPr>
            <p:ph idx="1" type="body"/>
          </p:nvPr>
        </p:nvSpPr>
        <p:spPr>
          <a:xfrm>
            <a:off x="4572000" y="765175"/>
            <a:ext cx="4284663" cy="3060700"/>
          </a:xfrm>
        </p:spPr>
        <p:txBody>
          <a:bodyPr/>
          <a:lstStyle/>
          <a:p>
            <a:pPr indent="-4763" marL="4763">
              <a:lnSpc>
                <a:spcPct val="90000"/>
              </a:lnSpc>
              <a:buFont charset="2" pitchFamily="2" typeface="Wingdings"/>
              <a:buNone/>
            </a:pPr>
            <a:r>
              <a:rPr altLang="ru-RU" lang="ru-RU" sz="2800"/>
              <a:t>Если оба компонента раствора находятся в одинаковом агрегатном состоянии, то растворителем будет тот компонент, масса которого больше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3438" y="5189538"/>
            <a:ext cx="4321175" cy="15525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altLang="ru-RU" i="1" lang="ru-RU" sz="2400">
                <a:solidFill>
                  <a:schemeClr val="bg2"/>
                </a:solidFill>
              </a:rPr>
              <a:t>например, смешали 20 г жидкого этанола и 50 г жидкого метанола растворитель - метанол. </a:t>
            </a:r>
          </a:p>
        </p:txBody>
      </p:sp>
      <p:pic>
        <p:nvPicPr>
          <p:cNvPr descr="29113" id="9220" name="Picture 4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>
            <a:fillRect/>
          </a:stretch>
        </p:blipFill>
        <p:spPr bwMode="auto">
          <a:xfrm>
            <a:off x="179388" y="476250"/>
            <a:ext cx="4167187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 noRot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1pPr>
            <a:lvl2pPr algn="l"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2pPr>
            <a:lvl3pPr algn="l"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3pPr>
            <a:lvl4pPr algn="l"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4pPr>
            <a:lvl5pPr algn="l"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5pPr>
            <a:lvl6pPr fontAlgn="base" marL="457200">
              <a:spcBef>
                <a:spcPct val="0"/>
              </a:spcBef>
              <a:spcAft>
                <a:spcPct val="0"/>
              </a:spcAft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6pPr>
            <a:lvl7pPr fontAlgn="base" marL="914400">
              <a:spcBef>
                <a:spcPct val="0"/>
              </a:spcBef>
              <a:spcAft>
                <a:spcPct val="0"/>
              </a:spcAft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7pPr>
            <a:lvl8pPr fontAlgn="base" marL="1371600">
              <a:spcBef>
                <a:spcPct val="0"/>
              </a:spcBef>
              <a:spcAft>
                <a:spcPct val="0"/>
              </a:spcAft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8pPr>
            <a:lvl9pPr fontAlgn="base" marL="1828800">
              <a:spcBef>
                <a:spcPct val="0"/>
              </a:spcBef>
              <a:spcAft>
                <a:spcPct val="0"/>
              </a:spcAft>
              <a:defRPr b="1" sz="4400">
                <a:solidFill>
                  <a:schemeClr val="tx2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itchFamily="34" typeface="Arial Black"/>
              </a:defRPr>
            </a:lvl9pPr>
          </a:lstStyle>
          <a:p>
            <a:pPr algn="ctr"/>
            <a:r>
              <a:rPr altLang="ru-RU" lang="ru-RU">
                <a:solidFill>
                  <a:schemeClr val="bg2"/>
                </a:solidFill>
                <a:effectLst/>
              </a:rPr>
              <a:t>Компоненты растворов 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2709863" y="2997200"/>
            <a:ext cx="998537" cy="792163"/>
            <a:chOff x="1707" y="1888"/>
            <a:chExt cx="629" cy="499"/>
          </a:xfrm>
        </p:grpSpPr>
        <p:sp>
          <p:nvSpPr>
            <p:cNvPr id="922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07" y="1888"/>
              <a:ext cx="447" cy="3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m</a:t>
              </a:r>
              <a:endParaRPr kern="10"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92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00" y="2115"/>
              <a:ext cx="136" cy="2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ru-RU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539750" y="3644900"/>
            <a:ext cx="1152525" cy="792163"/>
            <a:chOff x="340" y="2296"/>
            <a:chExt cx="726" cy="499"/>
          </a:xfrm>
        </p:grpSpPr>
        <p:sp>
          <p:nvSpPr>
            <p:cNvPr id="922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0" y="2296"/>
              <a:ext cx="447" cy="3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m</a:t>
              </a:r>
              <a:endParaRPr kern="10" lang="ru-RU" sz="36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922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844" y="2510"/>
              <a:ext cx="222" cy="28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ru-RU" sz="360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9228" name="Group 12"/>
          <p:cNvGrpSpPr>
            <a:grpSpLocks/>
          </p:cNvGrpSpPr>
          <p:nvPr/>
        </p:nvGrpSpPr>
        <p:grpSpPr bwMode="auto">
          <a:xfrm>
            <a:off x="4716463" y="3644900"/>
            <a:ext cx="2519362" cy="720725"/>
            <a:chOff x="294" y="2931"/>
            <a:chExt cx="1770" cy="602"/>
          </a:xfrm>
        </p:grpSpPr>
        <p:grpSp>
          <p:nvGrpSpPr>
            <p:cNvPr id="9229" name="Group 13"/>
            <p:cNvGrpSpPr>
              <a:grpSpLocks/>
            </p:cNvGrpSpPr>
            <p:nvPr/>
          </p:nvGrpSpPr>
          <p:grpSpPr bwMode="auto">
            <a:xfrm>
              <a:off x="294" y="2931"/>
              <a:ext cx="629" cy="499"/>
              <a:chOff x="1707" y="1888"/>
              <a:chExt cx="629" cy="499"/>
            </a:xfrm>
          </p:grpSpPr>
          <p:sp>
            <p:nvSpPr>
              <p:cNvPr id="9230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07" y="1888"/>
                <a:ext cx="447" cy="37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fromWordArt="1" wrap="none">
                <a:prstTxWarp prst="textPlain">
                  <a:avLst>
                    <a:gd fmla="val 50000" name="adj"/>
                  </a:avLst>
                </a:prstTxWarp>
              </a:bodyPr>
              <a:lstStyle/>
              <a:p>
                <a:pPr algn="ctr"/>
                <a:r>
                  <a:rPr kern="10" lang="en-US" sz="360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latin typeface="Arial"/>
                    <a:cs typeface="Arial"/>
                  </a:rPr>
                  <a:t>m</a:t>
                </a:r>
                <a:endParaRPr kern="10" lang="ru-RU" sz="360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31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0" y="2115"/>
                <a:ext cx="136" cy="27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fromWordArt="1" wrap="none">
                <a:prstTxWarp prst="textPlain">
                  <a:avLst>
                    <a:gd fmla="val 50000" name="adj"/>
                  </a:avLst>
                </a:prstTxWarp>
              </a:bodyPr>
              <a:lstStyle/>
              <a:p>
                <a:pPr algn="ctr"/>
                <a:r>
                  <a:rPr kern="10" lang="ru-RU" sz="360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</p:grpSp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1338" y="2976"/>
              <a:ext cx="726" cy="499"/>
              <a:chOff x="340" y="2296"/>
              <a:chExt cx="726" cy="499"/>
            </a:xfrm>
          </p:grpSpPr>
          <p:sp>
            <p:nvSpPr>
              <p:cNvPr id="9233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0" y="2296"/>
                <a:ext cx="447" cy="31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fromWordArt="1" wrap="none">
                <a:prstTxWarp prst="textPlain">
                  <a:avLst>
                    <a:gd fmla="val 50000" name="adj"/>
                  </a:avLst>
                </a:prstTxWarp>
              </a:bodyPr>
              <a:lstStyle/>
              <a:p>
                <a:pPr algn="ctr"/>
                <a:r>
                  <a:rPr kern="10" lang="en-US" sz="360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latin typeface="Arial"/>
                    <a:cs typeface="Arial"/>
                  </a:rPr>
                  <a:t>m</a:t>
                </a:r>
                <a:endParaRPr kern="10" lang="ru-RU" sz="360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234" name="WordArt 18"/>
              <p:cNvSpPr>
                <a:spLocks noChangeArrowheads="1" noChangeShapeType="1" noTextEdit="1"/>
              </p:cNvSpPr>
              <p:nvPr/>
            </p:nvSpPr>
            <p:spPr bwMode="auto">
              <a:xfrm>
                <a:off x="844" y="2510"/>
                <a:ext cx="222" cy="285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fromWordArt="1" wrap="none">
                <a:prstTxWarp prst="textPlain">
                  <a:avLst>
                    <a:gd fmla="val 50000" name="adj"/>
                  </a:avLst>
                </a:prstTxWarp>
              </a:bodyPr>
              <a:lstStyle/>
              <a:p>
                <a:pPr algn="ctr"/>
                <a:r>
                  <a:rPr kern="10" lang="ru-RU" sz="360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chemeClr val="tx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923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66" y="3203"/>
              <a:ext cx="168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spcFirstLastPara="1" wrap="none">
              <a:prstTxWarp prst="textArchUp">
                <a:avLst>
                  <a:gd fmla="val 10800000" name="adj"/>
                </a:avLst>
              </a:prstTxWarp>
            </a:bodyPr>
            <a:lstStyle/>
            <a:p>
              <a:pPr algn="ctr"/>
              <a:r>
                <a:rPr kern="10" lang="ru-RU" sz="360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&gt;</a:t>
              </a:r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4787900" y="4437063"/>
            <a:ext cx="793750" cy="647700"/>
            <a:chOff x="1707" y="1888"/>
            <a:chExt cx="629" cy="499"/>
          </a:xfrm>
        </p:grpSpPr>
        <p:sp>
          <p:nvSpPr>
            <p:cNvPr id="923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707" y="1888"/>
              <a:ext cx="447" cy="37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en-US" sz="360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m</a:t>
              </a:r>
              <a:endParaRPr kern="10" lang="ru-RU" sz="360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923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200" y="2115"/>
              <a:ext cx="136" cy="27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/>
              <a:r>
                <a:rPr kern="10" lang="ru-RU" sz="360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6300788" y="4437063"/>
            <a:ext cx="2581275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Wave1">
              <a:avLst>
                <a:gd fmla="val 13005" name="adj1"/>
                <a:gd fmla="val 0" name="adj2"/>
              </a:avLst>
            </a:prstTxWarp>
          </a:bodyPr>
          <a:lstStyle/>
          <a:p>
            <a:pPr algn="ctr"/>
            <a:r>
              <a:rPr kern="10" lang="ru-RU" sz="3600">
                <a:effectLst>
                  <a:outerShdw algn="ctr" dir="2700000" dist="53882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растворитель</a:t>
            </a:r>
          </a:p>
        </p:txBody>
      </p:sp>
      <p:sp>
        <p:nvSpPr>
          <p:cNvPr id="9240" name="WordArt 24"/>
          <p:cNvSpPr>
            <a:spLocks noChangeArrowheads="1" noChangeShapeType="1" noTextEdit="1"/>
          </p:cNvSpPr>
          <p:nvPr/>
        </p:nvSpPr>
        <p:spPr bwMode="auto">
          <a:xfrm>
            <a:off x="5795963" y="4652963"/>
            <a:ext cx="287337" cy="714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fromWordArt="1" wrap="none">
            <a:prstTxWarp prst="textPlain">
              <a:avLst>
                <a:gd fmla="val 50000" name="adj"/>
              </a:avLst>
            </a:prstTxWarp>
          </a:bodyPr>
          <a:lstStyle/>
          <a:p>
            <a:pPr algn="ctr"/>
            <a:r>
              <a:rPr kern="10" lang="ru-RU" spc="720" sz="360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algn="ctr" dir="3378596" dist="45791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-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" fill="hold" id="6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dur="100" fill="hold" id="7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100" fill="hold" id="8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" fill="hold" id="9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dur="1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5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100" fill="hold" id="16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dur="100" fill="hold" id="17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dur="100" fill="hold" id="18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dur="100" fill="hold" id="19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dur="1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2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3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2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981075"/>
            <a:ext cx="8007350" cy="1339850"/>
          </a:xfrm>
          <a:solidFill>
            <a:srgbClr val="009900"/>
          </a:solidFill>
          <a:ln w="57150" cap="flat" algn="ctr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ru-RU" altLang="ru-RU" sz="2600"/>
              <a:t>Чем больше концентрация электролита в растворе (С), тем меньше газа растворяется в данном растворе (то есть меньше N)</a:t>
            </a:r>
          </a:p>
        </p:txBody>
      </p:sp>
      <p:sp>
        <p:nvSpPr>
          <p:cNvPr id="73731" name="Rectangle 3"/>
          <p:cNvSpPr>
            <a:spLocks noRot="1" noChangeArrowheads="1"/>
          </p:cNvSpPr>
          <p:nvPr/>
        </p:nvSpPr>
        <p:spPr bwMode="auto">
          <a:xfrm>
            <a:off x="0" y="115888"/>
            <a:ext cx="9144000" cy="736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be-BY" altLang="ru-RU" sz="3200">
                <a:solidFill>
                  <a:srgbClr val="009900"/>
                </a:solidFill>
                <a:effectLst/>
              </a:rPr>
              <a:t>Следст</a:t>
            </a:r>
            <a:r>
              <a:rPr lang="ru-RU" altLang="ru-RU" sz="3200">
                <a:solidFill>
                  <a:srgbClr val="009900"/>
                </a:solidFill>
                <a:effectLst/>
              </a:rPr>
              <a:t>вие из закона И.М. Сеченова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4859338" y="2565400"/>
            <a:ext cx="3960812" cy="4103688"/>
            <a:chOff x="294" y="1661"/>
            <a:chExt cx="1996" cy="2041"/>
          </a:xfrm>
        </p:grpSpPr>
        <p:sp>
          <p:nvSpPr>
            <p:cNvPr id="7373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94" y="1661"/>
              <a:ext cx="1996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CCFFF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833" y="1662"/>
              <a:ext cx="915" cy="1132"/>
            </a:xfrm>
            <a:custGeom>
              <a:avLst/>
              <a:gdLst>
                <a:gd name="T0" fmla="*/ 0 w 1830"/>
                <a:gd name="T1" fmla="*/ 3395 h 3395"/>
                <a:gd name="T2" fmla="*/ 455 w 1830"/>
                <a:gd name="T3" fmla="*/ 2308 h 3395"/>
                <a:gd name="T4" fmla="*/ 455 w 1830"/>
                <a:gd name="T5" fmla="*/ 272 h 3395"/>
                <a:gd name="T6" fmla="*/ 425 w 1830"/>
                <a:gd name="T7" fmla="*/ 269 h 3395"/>
                <a:gd name="T8" fmla="*/ 397 w 1830"/>
                <a:gd name="T9" fmla="*/ 261 h 3395"/>
                <a:gd name="T10" fmla="*/ 370 w 1830"/>
                <a:gd name="T11" fmla="*/ 249 h 3395"/>
                <a:gd name="T12" fmla="*/ 347 w 1830"/>
                <a:gd name="T13" fmla="*/ 233 h 3395"/>
                <a:gd name="T14" fmla="*/ 328 w 1830"/>
                <a:gd name="T15" fmla="*/ 211 h 3395"/>
                <a:gd name="T16" fmla="*/ 316 w 1830"/>
                <a:gd name="T17" fmla="*/ 189 h 3395"/>
                <a:gd name="T18" fmla="*/ 306 w 1830"/>
                <a:gd name="T19" fmla="*/ 164 h 3395"/>
                <a:gd name="T20" fmla="*/ 303 w 1830"/>
                <a:gd name="T21" fmla="*/ 135 h 3395"/>
                <a:gd name="T22" fmla="*/ 306 w 1830"/>
                <a:gd name="T23" fmla="*/ 109 h 3395"/>
                <a:gd name="T24" fmla="*/ 316 w 1830"/>
                <a:gd name="T25" fmla="*/ 83 h 3395"/>
                <a:gd name="T26" fmla="*/ 328 w 1830"/>
                <a:gd name="T27" fmla="*/ 59 h 3395"/>
                <a:gd name="T28" fmla="*/ 347 w 1830"/>
                <a:gd name="T29" fmla="*/ 40 h 3395"/>
                <a:gd name="T30" fmla="*/ 370 w 1830"/>
                <a:gd name="T31" fmla="*/ 23 h 3395"/>
                <a:gd name="T32" fmla="*/ 397 w 1830"/>
                <a:gd name="T33" fmla="*/ 11 h 3395"/>
                <a:gd name="T34" fmla="*/ 425 w 1830"/>
                <a:gd name="T35" fmla="*/ 3 h 3395"/>
                <a:gd name="T36" fmla="*/ 455 w 1830"/>
                <a:gd name="T37" fmla="*/ 0 h 3395"/>
                <a:gd name="T38" fmla="*/ 1373 w 1830"/>
                <a:gd name="T39" fmla="*/ 0 h 3395"/>
                <a:gd name="T40" fmla="*/ 1405 w 1830"/>
                <a:gd name="T41" fmla="*/ 3 h 3395"/>
                <a:gd name="T42" fmla="*/ 1433 w 1830"/>
                <a:gd name="T43" fmla="*/ 11 h 3395"/>
                <a:gd name="T44" fmla="*/ 1458 w 1830"/>
                <a:gd name="T45" fmla="*/ 23 h 3395"/>
                <a:gd name="T46" fmla="*/ 1482 w 1830"/>
                <a:gd name="T47" fmla="*/ 40 h 3395"/>
                <a:gd name="T48" fmla="*/ 1501 w 1830"/>
                <a:gd name="T49" fmla="*/ 59 h 3395"/>
                <a:gd name="T50" fmla="*/ 1514 w 1830"/>
                <a:gd name="T51" fmla="*/ 83 h 3395"/>
                <a:gd name="T52" fmla="*/ 1524 w 1830"/>
                <a:gd name="T53" fmla="*/ 109 h 3395"/>
                <a:gd name="T54" fmla="*/ 1527 w 1830"/>
                <a:gd name="T55" fmla="*/ 135 h 3395"/>
                <a:gd name="T56" fmla="*/ 1524 w 1830"/>
                <a:gd name="T57" fmla="*/ 164 h 3395"/>
                <a:gd name="T58" fmla="*/ 1514 w 1830"/>
                <a:gd name="T59" fmla="*/ 189 h 3395"/>
                <a:gd name="T60" fmla="*/ 1501 w 1830"/>
                <a:gd name="T61" fmla="*/ 211 h 3395"/>
                <a:gd name="T62" fmla="*/ 1482 w 1830"/>
                <a:gd name="T63" fmla="*/ 233 h 3395"/>
                <a:gd name="T64" fmla="*/ 1458 w 1830"/>
                <a:gd name="T65" fmla="*/ 249 h 3395"/>
                <a:gd name="T66" fmla="*/ 1433 w 1830"/>
                <a:gd name="T67" fmla="*/ 261 h 3395"/>
                <a:gd name="T68" fmla="*/ 1405 w 1830"/>
                <a:gd name="T69" fmla="*/ 269 h 3395"/>
                <a:gd name="T70" fmla="*/ 1373 w 1830"/>
                <a:gd name="T71" fmla="*/ 272 h 3395"/>
                <a:gd name="T72" fmla="*/ 1373 w 1830"/>
                <a:gd name="T73" fmla="*/ 2308 h 3395"/>
                <a:gd name="T74" fmla="*/ 1830 w 1830"/>
                <a:gd name="T75" fmla="*/ 3395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0" h="3395">
                  <a:moveTo>
                    <a:pt x="0" y="3395"/>
                  </a:moveTo>
                  <a:lnTo>
                    <a:pt x="455" y="2308"/>
                  </a:lnTo>
                  <a:lnTo>
                    <a:pt x="455" y="272"/>
                  </a:lnTo>
                  <a:lnTo>
                    <a:pt x="425" y="269"/>
                  </a:lnTo>
                  <a:lnTo>
                    <a:pt x="397" y="261"/>
                  </a:lnTo>
                  <a:lnTo>
                    <a:pt x="370" y="249"/>
                  </a:lnTo>
                  <a:lnTo>
                    <a:pt x="347" y="233"/>
                  </a:lnTo>
                  <a:lnTo>
                    <a:pt x="328" y="211"/>
                  </a:lnTo>
                  <a:lnTo>
                    <a:pt x="316" y="189"/>
                  </a:lnTo>
                  <a:lnTo>
                    <a:pt x="306" y="164"/>
                  </a:lnTo>
                  <a:lnTo>
                    <a:pt x="303" y="135"/>
                  </a:lnTo>
                  <a:lnTo>
                    <a:pt x="306" y="109"/>
                  </a:lnTo>
                  <a:lnTo>
                    <a:pt x="316" y="83"/>
                  </a:lnTo>
                  <a:lnTo>
                    <a:pt x="328" y="59"/>
                  </a:lnTo>
                  <a:lnTo>
                    <a:pt x="347" y="40"/>
                  </a:lnTo>
                  <a:lnTo>
                    <a:pt x="370" y="23"/>
                  </a:lnTo>
                  <a:lnTo>
                    <a:pt x="397" y="11"/>
                  </a:lnTo>
                  <a:lnTo>
                    <a:pt x="425" y="3"/>
                  </a:lnTo>
                  <a:lnTo>
                    <a:pt x="455" y="0"/>
                  </a:lnTo>
                  <a:lnTo>
                    <a:pt x="1373" y="0"/>
                  </a:lnTo>
                  <a:lnTo>
                    <a:pt x="1405" y="3"/>
                  </a:lnTo>
                  <a:lnTo>
                    <a:pt x="1433" y="11"/>
                  </a:lnTo>
                  <a:lnTo>
                    <a:pt x="1458" y="23"/>
                  </a:lnTo>
                  <a:lnTo>
                    <a:pt x="1482" y="40"/>
                  </a:lnTo>
                  <a:lnTo>
                    <a:pt x="1501" y="59"/>
                  </a:lnTo>
                  <a:lnTo>
                    <a:pt x="1514" y="83"/>
                  </a:lnTo>
                  <a:lnTo>
                    <a:pt x="1524" y="109"/>
                  </a:lnTo>
                  <a:lnTo>
                    <a:pt x="1527" y="135"/>
                  </a:lnTo>
                  <a:lnTo>
                    <a:pt x="1524" y="164"/>
                  </a:lnTo>
                  <a:lnTo>
                    <a:pt x="1514" y="189"/>
                  </a:lnTo>
                  <a:lnTo>
                    <a:pt x="1501" y="211"/>
                  </a:lnTo>
                  <a:lnTo>
                    <a:pt x="1482" y="233"/>
                  </a:lnTo>
                  <a:lnTo>
                    <a:pt x="1458" y="249"/>
                  </a:lnTo>
                  <a:lnTo>
                    <a:pt x="1433" y="261"/>
                  </a:lnTo>
                  <a:lnTo>
                    <a:pt x="1405" y="269"/>
                  </a:lnTo>
                  <a:lnTo>
                    <a:pt x="1373" y="272"/>
                  </a:lnTo>
                  <a:lnTo>
                    <a:pt x="1373" y="2308"/>
                  </a:lnTo>
                  <a:lnTo>
                    <a:pt x="1830" y="3395"/>
                  </a:lnTo>
                </a:path>
              </a:pathLst>
            </a:custGeom>
            <a:noFill/>
            <a:ln w="5715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 flipH="1">
              <a:off x="1061" y="1753"/>
              <a:ext cx="458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38" name="Freeform 10"/>
          <p:cNvSpPr>
            <a:spLocks/>
          </p:cNvSpPr>
          <p:nvPr/>
        </p:nvSpPr>
        <p:spPr bwMode="auto">
          <a:xfrm>
            <a:off x="4860925" y="4849813"/>
            <a:ext cx="3943350" cy="1819275"/>
          </a:xfrm>
          <a:custGeom>
            <a:avLst/>
            <a:gdLst>
              <a:gd name="T0" fmla="*/ 151 w 3973"/>
              <a:gd name="T1" fmla="*/ 2714 h 2714"/>
              <a:gd name="T2" fmla="*/ 113 w 3973"/>
              <a:gd name="T3" fmla="*/ 2710 h 2714"/>
              <a:gd name="T4" fmla="*/ 78 w 3973"/>
              <a:gd name="T5" fmla="*/ 2699 h 2714"/>
              <a:gd name="T6" fmla="*/ 50 w 3973"/>
              <a:gd name="T7" fmla="*/ 2679 h 2714"/>
              <a:gd name="T8" fmla="*/ 26 w 3973"/>
              <a:gd name="T9" fmla="*/ 2656 h 2714"/>
              <a:gd name="T10" fmla="*/ 10 w 3973"/>
              <a:gd name="T11" fmla="*/ 2628 h 2714"/>
              <a:gd name="T12" fmla="*/ 0 w 3973"/>
              <a:gd name="T13" fmla="*/ 2597 h 2714"/>
              <a:gd name="T14" fmla="*/ 0 w 3973"/>
              <a:gd name="T15" fmla="*/ 2565 h 2714"/>
              <a:gd name="T16" fmla="*/ 8 w 3973"/>
              <a:gd name="T17" fmla="*/ 2531 h 2714"/>
              <a:gd name="T18" fmla="*/ 1072 w 3973"/>
              <a:gd name="T19" fmla="*/ 0 h 2714"/>
              <a:gd name="T20" fmla="*/ 2902 w 3973"/>
              <a:gd name="T21" fmla="*/ 0 h 2714"/>
              <a:gd name="T22" fmla="*/ 3964 w 3973"/>
              <a:gd name="T23" fmla="*/ 2531 h 2714"/>
              <a:gd name="T24" fmla="*/ 3973 w 3973"/>
              <a:gd name="T25" fmla="*/ 2565 h 2714"/>
              <a:gd name="T26" fmla="*/ 3972 w 3973"/>
              <a:gd name="T27" fmla="*/ 2597 h 2714"/>
              <a:gd name="T28" fmla="*/ 3964 w 3973"/>
              <a:gd name="T29" fmla="*/ 2628 h 2714"/>
              <a:gd name="T30" fmla="*/ 3946 w 3973"/>
              <a:gd name="T31" fmla="*/ 2656 h 2714"/>
              <a:gd name="T32" fmla="*/ 3923 w 3973"/>
              <a:gd name="T33" fmla="*/ 2679 h 2714"/>
              <a:gd name="T34" fmla="*/ 3894 w 3973"/>
              <a:gd name="T35" fmla="*/ 2699 h 2714"/>
              <a:gd name="T36" fmla="*/ 3859 w 3973"/>
              <a:gd name="T37" fmla="*/ 2710 h 2714"/>
              <a:gd name="T38" fmla="*/ 3821 w 3973"/>
              <a:gd name="T39" fmla="*/ 2714 h 2714"/>
              <a:gd name="T40" fmla="*/ 151 w 3973"/>
              <a:gd name="T41" fmla="*/ 2714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73" h="2714">
                <a:moveTo>
                  <a:pt x="151" y="2714"/>
                </a:moveTo>
                <a:lnTo>
                  <a:pt x="113" y="2710"/>
                </a:lnTo>
                <a:lnTo>
                  <a:pt x="78" y="2699"/>
                </a:lnTo>
                <a:lnTo>
                  <a:pt x="50" y="2679"/>
                </a:lnTo>
                <a:lnTo>
                  <a:pt x="26" y="2656"/>
                </a:lnTo>
                <a:lnTo>
                  <a:pt x="10" y="2628"/>
                </a:lnTo>
                <a:lnTo>
                  <a:pt x="0" y="2597"/>
                </a:lnTo>
                <a:lnTo>
                  <a:pt x="0" y="2565"/>
                </a:lnTo>
                <a:lnTo>
                  <a:pt x="8" y="2531"/>
                </a:lnTo>
                <a:lnTo>
                  <a:pt x="1072" y="0"/>
                </a:lnTo>
                <a:lnTo>
                  <a:pt x="2902" y="0"/>
                </a:lnTo>
                <a:lnTo>
                  <a:pt x="3964" y="2531"/>
                </a:lnTo>
                <a:lnTo>
                  <a:pt x="3973" y="2565"/>
                </a:lnTo>
                <a:lnTo>
                  <a:pt x="3972" y="2597"/>
                </a:lnTo>
                <a:lnTo>
                  <a:pt x="3964" y="2628"/>
                </a:lnTo>
                <a:lnTo>
                  <a:pt x="3946" y="2656"/>
                </a:lnTo>
                <a:lnTo>
                  <a:pt x="3923" y="2679"/>
                </a:lnTo>
                <a:lnTo>
                  <a:pt x="3894" y="2699"/>
                </a:lnTo>
                <a:lnTo>
                  <a:pt x="3859" y="2710"/>
                </a:lnTo>
                <a:lnTo>
                  <a:pt x="3821" y="2714"/>
                </a:lnTo>
                <a:lnTo>
                  <a:pt x="151" y="2714"/>
                </a:lnTo>
                <a:close/>
              </a:path>
            </a:pathLst>
          </a:custGeom>
          <a:blipFill dpi="0" rotWithShape="1">
            <a:blip r:embed="rId2">
              <a:alphaModFix amt="3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7019925" y="4897438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6011863" y="5013325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7669213" y="5546725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6372225" y="558958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7524750" y="5084763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6659563" y="5157788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7019925" y="6165850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7740650" y="5978525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5580063" y="5589588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48" name="Oval 20"/>
          <p:cNvSpPr>
            <a:spLocks noChangeArrowheads="1"/>
          </p:cNvSpPr>
          <p:nvPr/>
        </p:nvSpPr>
        <p:spPr bwMode="auto">
          <a:xfrm>
            <a:off x="6300788" y="6092825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49" name="Oval 21"/>
          <p:cNvSpPr>
            <a:spLocks noChangeArrowheads="1"/>
          </p:cNvSpPr>
          <p:nvPr/>
        </p:nvSpPr>
        <p:spPr bwMode="auto">
          <a:xfrm>
            <a:off x="5148263" y="6165850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50" name="Oval 22"/>
          <p:cNvSpPr>
            <a:spLocks noChangeArrowheads="1"/>
          </p:cNvSpPr>
          <p:nvPr/>
        </p:nvSpPr>
        <p:spPr bwMode="auto">
          <a:xfrm>
            <a:off x="7019925" y="5661025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grpSp>
        <p:nvGrpSpPr>
          <p:cNvPr id="73751" name="Group 23"/>
          <p:cNvGrpSpPr>
            <a:grpSpLocks/>
          </p:cNvGrpSpPr>
          <p:nvPr/>
        </p:nvGrpSpPr>
        <p:grpSpPr bwMode="auto">
          <a:xfrm>
            <a:off x="179388" y="2565400"/>
            <a:ext cx="3960812" cy="4103688"/>
            <a:chOff x="294" y="1661"/>
            <a:chExt cx="1996" cy="2041"/>
          </a:xfrm>
        </p:grpSpPr>
        <p:sp>
          <p:nvSpPr>
            <p:cNvPr id="7375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94" y="1661"/>
              <a:ext cx="1996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Freeform 25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50000">
                  <a:srgbClr val="CCFFFF"/>
                </a:gs>
                <a:gs pos="100000">
                  <a:srgbClr val="0066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4" name="Freeform 26"/>
            <p:cNvSpPr>
              <a:spLocks/>
            </p:cNvSpPr>
            <p:nvPr/>
          </p:nvSpPr>
          <p:spPr bwMode="auto">
            <a:xfrm>
              <a:off x="297" y="2794"/>
              <a:ext cx="1987" cy="905"/>
            </a:xfrm>
            <a:custGeom>
              <a:avLst/>
              <a:gdLst>
                <a:gd name="T0" fmla="*/ 151 w 3973"/>
                <a:gd name="T1" fmla="*/ 2714 h 2714"/>
                <a:gd name="T2" fmla="*/ 113 w 3973"/>
                <a:gd name="T3" fmla="*/ 2710 h 2714"/>
                <a:gd name="T4" fmla="*/ 78 w 3973"/>
                <a:gd name="T5" fmla="*/ 2699 h 2714"/>
                <a:gd name="T6" fmla="*/ 50 w 3973"/>
                <a:gd name="T7" fmla="*/ 2679 h 2714"/>
                <a:gd name="T8" fmla="*/ 26 w 3973"/>
                <a:gd name="T9" fmla="*/ 2656 h 2714"/>
                <a:gd name="T10" fmla="*/ 10 w 3973"/>
                <a:gd name="T11" fmla="*/ 2628 h 2714"/>
                <a:gd name="T12" fmla="*/ 0 w 3973"/>
                <a:gd name="T13" fmla="*/ 2597 h 2714"/>
                <a:gd name="T14" fmla="*/ 0 w 3973"/>
                <a:gd name="T15" fmla="*/ 2565 h 2714"/>
                <a:gd name="T16" fmla="*/ 8 w 3973"/>
                <a:gd name="T17" fmla="*/ 2531 h 2714"/>
                <a:gd name="T18" fmla="*/ 1072 w 3973"/>
                <a:gd name="T19" fmla="*/ 0 h 2714"/>
                <a:gd name="T20" fmla="*/ 2902 w 3973"/>
                <a:gd name="T21" fmla="*/ 0 h 2714"/>
                <a:gd name="T22" fmla="*/ 3964 w 3973"/>
                <a:gd name="T23" fmla="*/ 2531 h 2714"/>
                <a:gd name="T24" fmla="*/ 3973 w 3973"/>
                <a:gd name="T25" fmla="*/ 2565 h 2714"/>
                <a:gd name="T26" fmla="*/ 3972 w 3973"/>
                <a:gd name="T27" fmla="*/ 2597 h 2714"/>
                <a:gd name="T28" fmla="*/ 3964 w 3973"/>
                <a:gd name="T29" fmla="*/ 2628 h 2714"/>
                <a:gd name="T30" fmla="*/ 3946 w 3973"/>
                <a:gd name="T31" fmla="*/ 2656 h 2714"/>
                <a:gd name="T32" fmla="*/ 3923 w 3973"/>
                <a:gd name="T33" fmla="*/ 2679 h 2714"/>
                <a:gd name="T34" fmla="*/ 3894 w 3973"/>
                <a:gd name="T35" fmla="*/ 2699 h 2714"/>
                <a:gd name="T36" fmla="*/ 3859 w 3973"/>
                <a:gd name="T37" fmla="*/ 2710 h 2714"/>
                <a:gd name="T38" fmla="*/ 3821 w 3973"/>
                <a:gd name="T39" fmla="*/ 2714 h 2714"/>
                <a:gd name="T40" fmla="*/ 151 w 3973"/>
                <a:gd name="T41" fmla="*/ 2714 h 2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3" h="2714">
                  <a:moveTo>
                    <a:pt x="151" y="2714"/>
                  </a:moveTo>
                  <a:lnTo>
                    <a:pt x="113" y="2710"/>
                  </a:lnTo>
                  <a:lnTo>
                    <a:pt x="78" y="2699"/>
                  </a:lnTo>
                  <a:lnTo>
                    <a:pt x="50" y="2679"/>
                  </a:lnTo>
                  <a:lnTo>
                    <a:pt x="26" y="2656"/>
                  </a:lnTo>
                  <a:lnTo>
                    <a:pt x="10" y="2628"/>
                  </a:lnTo>
                  <a:lnTo>
                    <a:pt x="0" y="2597"/>
                  </a:lnTo>
                  <a:lnTo>
                    <a:pt x="0" y="2565"/>
                  </a:lnTo>
                  <a:lnTo>
                    <a:pt x="8" y="2531"/>
                  </a:lnTo>
                  <a:lnTo>
                    <a:pt x="1072" y="0"/>
                  </a:lnTo>
                  <a:lnTo>
                    <a:pt x="2902" y="0"/>
                  </a:lnTo>
                  <a:lnTo>
                    <a:pt x="3964" y="2531"/>
                  </a:lnTo>
                  <a:lnTo>
                    <a:pt x="3973" y="2565"/>
                  </a:lnTo>
                  <a:lnTo>
                    <a:pt x="3972" y="2597"/>
                  </a:lnTo>
                  <a:lnTo>
                    <a:pt x="3964" y="2628"/>
                  </a:lnTo>
                  <a:lnTo>
                    <a:pt x="3946" y="2656"/>
                  </a:lnTo>
                  <a:lnTo>
                    <a:pt x="3923" y="2679"/>
                  </a:lnTo>
                  <a:lnTo>
                    <a:pt x="3894" y="2699"/>
                  </a:lnTo>
                  <a:lnTo>
                    <a:pt x="3859" y="2710"/>
                  </a:lnTo>
                  <a:lnTo>
                    <a:pt x="3821" y="2714"/>
                  </a:lnTo>
                  <a:lnTo>
                    <a:pt x="151" y="2714"/>
                  </a:lnTo>
                  <a:close/>
                </a:path>
              </a:pathLst>
            </a:custGeom>
            <a:noFill/>
            <a:ln w="3810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5" name="Freeform 27"/>
            <p:cNvSpPr>
              <a:spLocks/>
            </p:cNvSpPr>
            <p:nvPr/>
          </p:nvSpPr>
          <p:spPr bwMode="auto">
            <a:xfrm>
              <a:off x="833" y="1662"/>
              <a:ext cx="915" cy="1132"/>
            </a:xfrm>
            <a:custGeom>
              <a:avLst/>
              <a:gdLst>
                <a:gd name="T0" fmla="*/ 0 w 1830"/>
                <a:gd name="T1" fmla="*/ 3395 h 3395"/>
                <a:gd name="T2" fmla="*/ 455 w 1830"/>
                <a:gd name="T3" fmla="*/ 2308 h 3395"/>
                <a:gd name="T4" fmla="*/ 455 w 1830"/>
                <a:gd name="T5" fmla="*/ 272 h 3395"/>
                <a:gd name="T6" fmla="*/ 425 w 1830"/>
                <a:gd name="T7" fmla="*/ 269 h 3395"/>
                <a:gd name="T8" fmla="*/ 397 w 1830"/>
                <a:gd name="T9" fmla="*/ 261 h 3395"/>
                <a:gd name="T10" fmla="*/ 370 w 1830"/>
                <a:gd name="T11" fmla="*/ 249 h 3395"/>
                <a:gd name="T12" fmla="*/ 347 w 1830"/>
                <a:gd name="T13" fmla="*/ 233 h 3395"/>
                <a:gd name="T14" fmla="*/ 328 w 1830"/>
                <a:gd name="T15" fmla="*/ 211 h 3395"/>
                <a:gd name="T16" fmla="*/ 316 w 1830"/>
                <a:gd name="T17" fmla="*/ 189 h 3395"/>
                <a:gd name="T18" fmla="*/ 306 w 1830"/>
                <a:gd name="T19" fmla="*/ 164 h 3395"/>
                <a:gd name="T20" fmla="*/ 303 w 1830"/>
                <a:gd name="T21" fmla="*/ 135 h 3395"/>
                <a:gd name="T22" fmla="*/ 306 w 1830"/>
                <a:gd name="T23" fmla="*/ 109 h 3395"/>
                <a:gd name="T24" fmla="*/ 316 w 1830"/>
                <a:gd name="T25" fmla="*/ 83 h 3395"/>
                <a:gd name="T26" fmla="*/ 328 w 1830"/>
                <a:gd name="T27" fmla="*/ 59 h 3395"/>
                <a:gd name="T28" fmla="*/ 347 w 1830"/>
                <a:gd name="T29" fmla="*/ 40 h 3395"/>
                <a:gd name="T30" fmla="*/ 370 w 1830"/>
                <a:gd name="T31" fmla="*/ 23 h 3395"/>
                <a:gd name="T32" fmla="*/ 397 w 1830"/>
                <a:gd name="T33" fmla="*/ 11 h 3395"/>
                <a:gd name="T34" fmla="*/ 425 w 1830"/>
                <a:gd name="T35" fmla="*/ 3 h 3395"/>
                <a:gd name="T36" fmla="*/ 455 w 1830"/>
                <a:gd name="T37" fmla="*/ 0 h 3395"/>
                <a:gd name="T38" fmla="*/ 1373 w 1830"/>
                <a:gd name="T39" fmla="*/ 0 h 3395"/>
                <a:gd name="T40" fmla="*/ 1405 w 1830"/>
                <a:gd name="T41" fmla="*/ 3 h 3395"/>
                <a:gd name="T42" fmla="*/ 1433 w 1830"/>
                <a:gd name="T43" fmla="*/ 11 h 3395"/>
                <a:gd name="T44" fmla="*/ 1458 w 1830"/>
                <a:gd name="T45" fmla="*/ 23 h 3395"/>
                <a:gd name="T46" fmla="*/ 1482 w 1830"/>
                <a:gd name="T47" fmla="*/ 40 h 3395"/>
                <a:gd name="T48" fmla="*/ 1501 w 1830"/>
                <a:gd name="T49" fmla="*/ 59 h 3395"/>
                <a:gd name="T50" fmla="*/ 1514 w 1830"/>
                <a:gd name="T51" fmla="*/ 83 h 3395"/>
                <a:gd name="T52" fmla="*/ 1524 w 1830"/>
                <a:gd name="T53" fmla="*/ 109 h 3395"/>
                <a:gd name="T54" fmla="*/ 1527 w 1830"/>
                <a:gd name="T55" fmla="*/ 135 h 3395"/>
                <a:gd name="T56" fmla="*/ 1524 w 1830"/>
                <a:gd name="T57" fmla="*/ 164 h 3395"/>
                <a:gd name="T58" fmla="*/ 1514 w 1830"/>
                <a:gd name="T59" fmla="*/ 189 h 3395"/>
                <a:gd name="T60" fmla="*/ 1501 w 1830"/>
                <a:gd name="T61" fmla="*/ 211 h 3395"/>
                <a:gd name="T62" fmla="*/ 1482 w 1830"/>
                <a:gd name="T63" fmla="*/ 233 h 3395"/>
                <a:gd name="T64" fmla="*/ 1458 w 1830"/>
                <a:gd name="T65" fmla="*/ 249 h 3395"/>
                <a:gd name="T66" fmla="*/ 1433 w 1830"/>
                <a:gd name="T67" fmla="*/ 261 h 3395"/>
                <a:gd name="T68" fmla="*/ 1405 w 1830"/>
                <a:gd name="T69" fmla="*/ 269 h 3395"/>
                <a:gd name="T70" fmla="*/ 1373 w 1830"/>
                <a:gd name="T71" fmla="*/ 272 h 3395"/>
                <a:gd name="T72" fmla="*/ 1373 w 1830"/>
                <a:gd name="T73" fmla="*/ 2308 h 3395"/>
                <a:gd name="T74" fmla="*/ 1830 w 1830"/>
                <a:gd name="T75" fmla="*/ 3395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0" h="3395">
                  <a:moveTo>
                    <a:pt x="0" y="3395"/>
                  </a:moveTo>
                  <a:lnTo>
                    <a:pt x="455" y="2308"/>
                  </a:lnTo>
                  <a:lnTo>
                    <a:pt x="455" y="272"/>
                  </a:lnTo>
                  <a:lnTo>
                    <a:pt x="425" y="269"/>
                  </a:lnTo>
                  <a:lnTo>
                    <a:pt x="397" y="261"/>
                  </a:lnTo>
                  <a:lnTo>
                    <a:pt x="370" y="249"/>
                  </a:lnTo>
                  <a:lnTo>
                    <a:pt x="347" y="233"/>
                  </a:lnTo>
                  <a:lnTo>
                    <a:pt x="328" y="211"/>
                  </a:lnTo>
                  <a:lnTo>
                    <a:pt x="316" y="189"/>
                  </a:lnTo>
                  <a:lnTo>
                    <a:pt x="306" y="164"/>
                  </a:lnTo>
                  <a:lnTo>
                    <a:pt x="303" y="135"/>
                  </a:lnTo>
                  <a:lnTo>
                    <a:pt x="306" y="109"/>
                  </a:lnTo>
                  <a:lnTo>
                    <a:pt x="316" y="83"/>
                  </a:lnTo>
                  <a:lnTo>
                    <a:pt x="328" y="59"/>
                  </a:lnTo>
                  <a:lnTo>
                    <a:pt x="347" y="40"/>
                  </a:lnTo>
                  <a:lnTo>
                    <a:pt x="370" y="23"/>
                  </a:lnTo>
                  <a:lnTo>
                    <a:pt x="397" y="11"/>
                  </a:lnTo>
                  <a:lnTo>
                    <a:pt x="425" y="3"/>
                  </a:lnTo>
                  <a:lnTo>
                    <a:pt x="455" y="0"/>
                  </a:lnTo>
                  <a:lnTo>
                    <a:pt x="1373" y="0"/>
                  </a:lnTo>
                  <a:lnTo>
                    <a:pt x="1405" y="3"/>
                  </a:lnTo>
                  <a:lnTo>
                    <a:pt x="1433" y="11"/>
                  </a:lnTo>
                  <a:lnTo>
                    <a:pt x="1458" y="23"/>
                  </a:lnTo>
                  <a:lnTo>
                    <a:pt x="1482" y="40"/>
                  </a:lnTo>
                  <a:lnTo>
                    <a:pt x="1501" y="59"/>
                  </a:lnTo>
                  <a:lnTo>
                    <a:pt x="1514" y="83"/>
                  </a:lnTo>
                  <a:lnTo>
                    <a:pt x="1524" y="109"/>
                  </a:lnTo>
                  <a:lnTo>
                    <a:pt x="1527" y="135"/>
                  </a:lnTo>
                  <a:lnTo>
                    <a:pt x="1524" y="164"/>
                  </a:lnTo>
                  <a:lnTo>
                    <a:pt x="1514" y="189"/>
                  </a:lnTo>
                  <a:lnTo>
                    <a:pt x="1501" y="211"/>
                  </a:lnTo>
                  <a:lnTo>
                    <a:pt x="1482" y="233"/>
                  </a:lnTo>
                  <a:lnTo>
                    <a:pt x="1458" y="249"/>
                  </a:lnTo>
                  <a:lnTo>
                    <a:pt x="1433" y="261"/>
                  </a:lnTo>
                  <a:lnTo>
                    <a:pt x="1405" y="269"/>
                  </a:lnTo>
                  <a:lnTo>
                    <a:pt x="1373" y="272"/>
                  </a:lnTo>
                  <a:lnTo>
                    <a:pt x="1373" y="2308"/>
                  </a:lnTo>
                  <a:lnTo>
                    <a:pt x="1830" y="3395"/>
                  </a:lnTo>
                </a:path>
              </a:pathLst>
            </a:custGeom>
            <a:noFill/>
            <a:ln w="57150" cmpd="sng">
              <a:solidFill>
                <a:srgbClr val="CC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auto">
            <a:xfrm flipH="1">
              <a:off x="1061" y="1753"/>
              <a:ext cx="458" cy="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757" name="Freeform 29" descr="Bubbles22е"/>
          <p:cNvSpPr>
            <a:spLocks/>
          </p:cNvSpPr>
          <p:nvPr/>
        </p:nvSpPr>
        <p:spPr bwMode="auto">
          <a:xfrm>
            <a:off x="180975" y="4776788"/>
            <a:ext cx="3943350" cy="1819275"/>
          </a:xfrm>
          <a:custGeom>
            <a:avLst/>
            <a:gdLst>
              <a:gd name="T0" fmla="*/ 151 w 3973"/>
              <a:gd name="T1" fmla="*/ 2714 h 2714"/>
              <a:gd name="T2" fmla="*/ 113 w 3973"/>
              <a:gd name="T3" fmla="*/ 2710 h 2714"/>
              <a:gd name="T4" fmla="*/ 78 w 3973"/>
              <a:gd name="T5" fmla="*/ 2699 h 2714"/>
              <a:gd name="T6" fmla="*/ 50 w 3973"/>
              <a:gd name="T7" fmla="*/ 2679 h 2714"/>
              <a:gd name="T8" fmla="*/ 26 w 3973"/>
              <a:gd name="T9" fmla="*/ 2656 h 2714"/>
              <a:gd name="T10" fmla="*/ 10 w 3973"/>
              <a:gd name="T11" fmla="*/ 2628 h 2714"/>
              <a:gd name="T12" fmla="*/ 0 w 3973"/>
              <a:gd name="T13" fmla="*/ 2597 h 2714"/>
              <a:gd name="T14" fmla="*/ 0 w 3973"/>
              <a:gd name="T15" fmla="*/ 2565 h 2714"/>
              <a:gd name="T16" fmla="*/ 8 w 3973"/>
              <a:gd name="T17" fmla="*/ 2531 h 2714"/>
              <a:gd name="T18" fmla="*/ 1072 w 3973"/>
              <a:gd name="T19" fmla="*/ 0 h 2714"/>
              <a:gd name="T20" fmla="*/ 2902 w 3973"/>
              <a:gd name="T21" fmla="*/ 0 h 2714"/>
              <a:gd name="T22" fmla="*/ 3964 w 3973"/>
              <a:gd name="T23" fmla="*/ 2531 h 2714"/>
              <a:gd name="T24" fmla="*/ 3973 w 3973"/>
              <a:gd name="T25" fmla="*/ 2565 h 2714"/>
              <a:gd name="T26" fmla="*/ 3972 w 3973"/>
              <a:gd name="T27" fmla="*/ 2597 h 2714"/>
              <a:gd name="T28" fmla="*/ 3964 w 3973"/>
              <a:gd name="T29" fmla="*/ 2628 h 2714"/>
              <a:gd name="T30" fmla="*/ 3946 w 3973"/>
              <a:gd name="T31" fmla="*/ 2656 h 2714"/>
              <a:gd name="T32" fmla="*/ 3923 w 3973"/>
              <a:gd name="T33" fmla="*/ 2679 h 2714"/>
              <a:gd name="T34" fmla="*/ 3894 w 3973"/>
              <a:gd name="T35" fmla="*/ 2699 h 2714"/>
              <a:gd name="T36" fmla="*/ 3859 w 3973"/>
              <a:gd name="T37" fmla="*/ 2710 h 2714"/>
              <a:gd name="T38" fmla="*/ 3821 w 3973"/>
              <a:gd name="T39" fmla="*/ 2714 h 2714"/>
              <a:gd name="T40" fmla="*/ 151 w 3973"/>
              <a:gd name="T41" fmla="*/ 2714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973" h="2714">
                <a:moveTo>
                  <a:pt x="151" y="2714"/>
                </a:moveTo>
                <a:lnTo>
                  <a:pt x="113" y="2710"/>
                </a:lnTo>
                <a:lnTo>
                  <a:pt x="78" y="2699"/>
                </a:lnTo>
                <a:lnTo>
                  <a:pt x="50" y="2679"/>
                </a:lnTo>
                <a:lnTo>
                  <a:pt x="26" y="2656"/>
                </a:lnTo>
                <a:lnTo>
                  <a:pt x="10" y="2628"/>
                </a:lnTo>
                <a:lnTo>
                  <a:pt x="0" y="2597"/>
                </a:lnTo>
                <a:lnTo>
                  <a:pt x="0" y="2565"/>
                </a:lnTo>
                <a:lnTo>
                  <a:pt x="8" y="2531"/>
                </a:lnTo>
                <a:lnTo>
                  <a:pt x="1072" y="0"/>
                </a:lnTo>
                <a:lnTo>
                  <a:pt x="2902" y="0"/>
                </a:lnTo>
                <a:lnTo>
                  <a:pt x="3964" y="2531"/>
                </a:lnTo>
                <a:lnTo>
                  <a:pt x="3973" y="2565"/>
                </a:lnTo>
                <a:lnTo>
                  <a:pt x="3972" y="2597"/>
                </a:lnTo>
                <a:lnTo>
                  <a:pt x="3964" y="2628"/>
                </a:lnTo>
                <a:lnTo>
                  <a:pt x="3946" y="2656"/>
                </a:lnTo>
                <a:lnTo>
                  <a:pt x="3923" y="2679"/>
                </a:lnTo>
                <a:lnTo>
                  <a:pt x="3894" y="2699"/>
                </a:lnTo>
                <a:lnTo>
                  <a:pt x="3859" y="2710"/>
                </a:lnTo>
                <a:lnTo>
                  <a:pt x="3821" y="2714"/>
                </a:lnTo>
                <a:lnTo>
                  <a:pt x="151" y="2714"/>
                </a:lnTo>
                <a:close/>
              </a:path>
            </a:pathLst>
          </a:custGeom>
          <a:blipFill dpi="0" rotWithShape="1">
            <a:blip r:embed="rId3">
              <a:lum contrast="36000"/>
              <a:alphaModFix amt="3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3758" name="Oval 30"/>
          <p:cNvSpPr>
            <a:spLocks noChangeArrowheads="1"/>
          </p:cNvSpPr>
          <p:nvPr/>
        </p:nvSpPr>
        <p:spPr bwMode="auto">
          <a:xfrm>
            <a:off x="1331913" y="4940300"/>
            <a:ext cx="431800" cy="4318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59" name="Oval 31"/>
          <p:cNvSpPr>
            <a:spLocks noChangeArrowheads="1"/>
          </p:cNvSpPr>
          <p:nvPr/>
        </p:nvSpPr>
        <p:spPr bwMode="auto">
          <a:xfrm>
            <a:off x="3060700" y="5661025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60" name="Oval 32"/>
          <p:cNvSpPr>
            <a:spLocks noChangeArrowheads="1"/>
          </p:cNvSpPr>
          <p:nvPr/>
        </p:nvSpPr>
        <p:spPr bwMode="auto">
          <a:xfrm>
            <a:off x="2124075" y="5330825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61" name="Oval 33"/>
          <p:cNvSpPr>
            <a:spLocks noChangeArrowheads="1"/>
          </p:cNvSpPr>
          <p:nvPr/>
        </p:nvSpPr>
        <p:spPr bwMode="auto">
          <a:xfrm>
            <a:off x="2339975" y="6092825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62" name="Oval 34"/>
          <p:cNvSpPr>
            <a:spLocks noChangeArrowheads="1"/>
          </p:cNvSpPr>
          <p:nvPr/>
        </p:nvSpPr>
        <p:spPr bwMode="auto">
          <a:xfrm>
            <a:off x="900113" y="5516563"/>
            <a:ext cx="431800" cy="403225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5000"/>
              </a:lnSpc>
            </a:pPr>
            <a:r>
              <a:rPr lang="ru-RU" altLang="ru-RU" sz="4000" b="1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73763" name="Oval 35"/>
          <p:cNvSpPr>
            <a:spLocks noChangeArrowheads="1"/>
          </p:cNvSpPr>
          <p:nvPr/>
        </p:nvSpPr>
        <p:spPr bwMode="auto">
          <a:xfrm>
            <a:off x="1620838" y="6019800"/>
            <a:ext cx="431800" cy="4032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431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4000" b="1">
                <a:solidFill>
                  <a:schemeClr val="folHlink"/>
                </a:solidFill>
              </a:rPr>
              <a:t>+</a:t>
            </a:r>
          </a:p>
        </p:txBody>
      </p:sp>
      <p:sp>
        <p:nvSpPr>
          <p:cNvPr id="73764" name="WordArt 36"/>
          <p:cNvSpPr>
            <a:spLocks noChangeArrowheads="1" noChangeShapeType="1" noTextEdit="1"/>
          </p:cNvSpPr>
          <p:nvPr/>
        </p:nvSpPr>
        <p:spPr bwMode="auto">
          <a:xfrm>
            <a:off x="3276600" y="2600325"/>
            <a:ext cx="7207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b="1" kern="1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65" name="WordArt 37"/>
          <p:cNvSpPr>
            <a:spLocks noChangeArrowheads="1" noChangeShapeType="1" noTextEdit="1"/>
          </p:cNvSpPr>
          <p:nvPr/>
        </p:nvSpPr>
        <p:spPr bwMode="auto">
          <a:xfrm>
            <a:off x="3995738" y="3319463"/>
            <a:ext cx="360362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3766" name="WordArt 38"/>
          <p:cNvSpPr>
            <a:spLocks noChangeArrowheads="1" noChangeShapeType="1" noTextEdit="1"/>
          </p:cNvSpPr>
          <p:nvPr/>
        </p:nvSpPr>
        <p:spPr bwMode="auto">
          <a:xfrm>
            <a:off x="5003800" y="2565400"/>
            <a:ext cx="72072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3600" b="1" kern="10">
              <a:ln w="9525">
                <a:solidFill>
                  <a:srgbClr val="FF99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67" name="WordArt 39"/>
          <p:cNvSpPr>
            <a:spLocks noChangeArrowheads="1" noChangeShapeType="1" noTextEdit="1"/>
          </p:cNvSpPr>
          <p:nvPr/>
        </p:nvSpPr>
        <p:spPr bwMode="auto">
          <a:xfrm>
            <a:off x="5722938" y="3284538"/>
            <a:ext cx="360362" cy="32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3768" name="WordArt 40"/>
          <p:cNvSpPr>
            <a:spLocks noChangeArrowheads="1" noChangeShapeType="1" noTextEdit="1"/>
          </p:cNvSpPr>
          <p:nvPr/>
        </p:nvSpPr>
        <p:spPr bwMode="auto">
          <a:xfrm>
            <a:off x="4391025" y="2636838"/>
            <a:ext cx="39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99"/>
            </a:gs>
            <a:gs pos="50000">
              <a:srgbClr val="3399FF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8638" y="260350"/>
            <a:ext cx="8220075" cy="879475"/>
          </a:xfrm>
          <a:gradFill rotWithShape="1">
            <a:gsLst>
              <a:gs pos="0">
                <a:srgbClr val="FFCCCC">
                  <a:gamma/>
                  <a:shade val="78824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78824"/>
                  <a:invGamma/>
                </a:srgbClr>
              </a:gs>
            </a:gsLst>
            <a:lin ang="5400000" scaled="1"/>
          </a:gradFill>
          <a:ln/>
          <a:effectLst>
            <a:outerShdw dist="68392" dir="1308085" algn="ctr" rotWithShape="0">
              <a:srgbClr val="CCEC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cmpd="sng">
                <a:solidFill>
                  <a:srgbClr val="CCEC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>
                <a:solidFill>
                  <a:srgbClr val="336699"/>
                </a:solidFill>
              </a:rPr>
              <a:t>Спасибо за внимание!</a:t>
            </a:r>
          </a:p>
        </p:txBody>
      </p:sp>
      <p:pic>
        <p:nvPicPr>
          <p:cNvPr id="74755" name="Picture 3" descr="AQUA0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2"/>
          <a:stretch>
            <a:fillRect/>
          </a:stretch>
        </p:blipFill>
        <p:spPr>
          <a:xfrm>
            <a:off x="644525" y="1484313"/>
            <a:ext cx="8032750" cy="4897437"/>
          </a:xfrm>
          <a:noFill/>
          <a:ln w="38100">
            <a:solidFill>
              <a:srgbClr val="FF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99"/>
            </a:gs>
            <a:gs pos="50000">
              <a:srgbClr val="3399FF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568325" y="1412875"/>
            <a:ext cx="8007350" cy="404653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>
                <a:effectLst/>
              </a:rPr>
              <a:t>Слесарев В.И. Основы химии живого</a:t>
            </a:r>
            <a:endParaRPr lang="en-US" altLang="ru-RU" sz="2400">
              <a:effectLst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be-BY" altLang="ru-RU" sz="2400">
                <a:effectLst/>
              </a:rPr>
              <a:t>Горбатов В.В. Курс лекц</a:t>
            </a:r>
            <a:r>
              <a:rPr lang="ru-RU" altLang="ru-RU" sz="2400">
                <a:effectLst/>
              </a:rPr>
              <a:t>ий по общей химии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>
                <a:effectLst/>
              </a:rPr>
              <a:t>Charles G. Gebelein. Chemistry in our world: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400">
                <a:effectLst/>
              </a:rPr>
              <a:t>www.nasa.gov</a:t>
            </a:r>
            <a:endParaRPr lang="ru-RU" altLang="ru-RU" sz="240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http://www.slz.nl/hora/labor/hbmol.htm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http://www.renaloo.com/chiffresdial.htm#iono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http://iris.cnice.mecd.es/biosfera/alumno/2bachillerato/biomol/contenidos9.htm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http://www.tutev.org/Motor_ve_arac.htm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http://www.lsbu.ac.uk/water/index.html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http://www.yokoi.appi.keio.ac.jp/item1.html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http://mc2.cchem.berkeley.edu/Rasmol/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http://www.nyu.edu/pages/mathmol/textbook/info_water.html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http://froghop1.tripod.com/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http://www.mickeyelvis.com/Merry_Christmas.html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http://www.lvwater.org/animations/ani_water_pitcher3.gif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http://www.lvwater.org/animations/ani_faucet.gif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http://star.ucc.nau.edu/~lrm22/lessons/molecule_building/molecule_building.html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http://www.mednets.com/index.cfm/fuseaction/professionals_nephrology_sub_specialty/active_search/1/get_search_results.htm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http://www.chem.memphis.edu/faculty/burkey/3301/3301home.htm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http://dept.physics.upenn.edu/courses/gladney/mathphys/animations_collection.html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http://www.acad.carleton.edu/curricular/CHEM/courses/dkohen/Chem123_S04/movies.html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http://dycube.snu.ac.kr/Research/ecclesia/sld001.htm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http://copper.chm.uri.edu/urichm/framea.html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http://nnn.mit.edu/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http://www.kings.edu/~chemlab/animation/nacl.html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http://elchem.kaist.ac.kr/BK21_SMS.web/2001_analchem/FIG/20010326/20010326_01_precipitation_reactions.htm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/>
              <a:t>http://www2.norwich.edu/hoppe/ch104/Animate.htm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altLang="ru-RU" sz="2400"/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-26988"/>
            <a:ext cx="9144000" cy="1196976"/>
          </a:xfrm>
          <a:gradFill rotWithShape="1">
            <a:gsLst>
              <a:gs pos="0">
                <a:srgbClr val="FFCCCC">
                  <a:gamma/>
                  <a:shade val="78824"/>
                  <a:invGamma/>
                </a:srgbClr>
              </a:gs>
              <a:gs pos="50000">
                <a:srgbClr val="FFCCCC"/>
              </a:gs>
              <a:gs pos="100000">
                <a:srgbClr val="FFCCCC">
                  <a:gamma/>
                  <a:shade val="78824"/>
                  <a:invGamma/>
                </a:srgbClr>
              </a:gs>
            </a:gsLst>
            <a:lin ang="5400000" scaled="1"/>
          </a:gradFill>
          <a:ln/>
          <a:effectLst>
            <a:outerShdw dist="68392" dir="1308085" algn="ctr" rotWithShape="0">
              <a:srgbClr val="CCEC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57150" cmpd="sng">
                <a:solidFill>
                  <a:srgbClr val="CCEC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>
                <a:solidFill>
                  <a:srgbClr val="336699"/>
                </a:solidFill>
              </a:rPr>
              <a:t>Используемые материалы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757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757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757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7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757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75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757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757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757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0" fill="hold"/>
                                        <p:tgtEl>
                                          <p:spTgt spid="757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0" fill="hold"/>
                                        <p:tgtEl>
                                          <p:spTgt spid="757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5000" fill="hold"/>
                                        <p:tgtEl>
                                          <p:spTgt spid="757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000" fill="hold"/>
                                        <p:tgtEl>
                                          <p:spTgt spid="757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0" fill="hold"/>
                                        <p:tgtEl>
                                          <p:spTgt spid="757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0" fill="hold"/>
                                        <p:tgtEl>
                                          <p:spTgt spid="757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5000" fill="hold"/>
                                        <p:tgtEl>
                                          <p:spTgt spid="7577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0" fill="hold"/>
                                        <p:tgtEl>
                                          <p:spTgt spid="7577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0" fill="hold"/>
                                        <p:tgtEl>
                                          <p:spTgt spid="7577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0" fill="hold"/>
                                        <p:tgtEl>
                                          <p:spTgt spid="7577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00" fill="hold"/>
                                        <p:tgtEl>
                                          <p:spTgt spid="7577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0" fill="hold"/>
                                        <p:tgtEl>
                                          <p:spTgt spid="7577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5000" fill="hold"/>
                                        <p:tgtEl>
                                          <p:spTgt spid="7577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000" fill="hold"/>
                                        <p:tgtEl>
                                          <p:spTgt spid="7577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0" fill="hold"/>
                                        <p:tgtEl>
                                          <p:spTgt spid="7577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0" fill="hold"/>
                                        <p:tgtEl>
                                          <p:spTgt spid="7577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00" fill="hold"/>
                                        <p:tgtEl>
                                          <p:spTgt spid="7577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00" fill="hold"/>
                                        <p:tgtEl>
                                          <p:spTgt spid="7577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5000" fill="hold"/>
                                        <p:tgtEl>
                                          <p:spTgt spid="7577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000" fill="hold"/>
                                        <p:tgtEl>
                                          <p:spTgt spid="7577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60475"/>
          </a:xfrm>
          <a:solidFill>
            <a:schemeClr val="hlink"/>
          </a:solidFill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altLang="ru-RU" sz="3600">
                <a:solidFill>
                  <a:schemeClr val="bg2"/>
                </a:solidFill>
                <a:effectLst/>
              </a:rPr>
              <a:t>Компоненты </a:t>
            </a:r>
            <a:r>
              <a:rPr lang="en-US" altLang="ru-RU" sz="3600">
                <a:solidFill>
                  <a:schemeClr val="bg2"/>
                </a:solidFill>
                <a:effectLst/>
              </a:rPr>
              <a:t/>
            </a:r>
            <a:br>
              <a:rPr lang="en-US" altLang="ru-RU" sz="3600">
                <a:solidFill>
                  <a:schemeClr val="bg2"/>
                </a:solidFill>
                <a:effectLst/>
              </a:rPr>
            </a:br>
            <a:r>
              <a:rPr lang="ru-RU" altLang="ru-RU" sz="3600">
                <a:solidFill>
                  <a:schemeClr val="bg2"/>
                </a:solidFill>
                <a:effectLst/>
              </a:rPr>
              <a:t>растворов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87900" y="1341438"/>
            <a:ext cx="4033838" cy="4105275"/>
          </a:xfrm>
        </p:spPr>
        <p:txBody>
          <a:bodyPr/>
          <a:lstStyle/>
          <a:p>
            <a:pPr marL="3175" indent="11113">
              <a:buFont typeface="Wingdings" pitchFamily="2" charset="2"/>
              <a:buNone/>
            </a:pPr>
            <a:r>
              <a:rPr lang="ru-RU" altLang="ru-RU" sz="2800"/>
              <a:t>Если смешиваются компоненты в разных агрегатных состояниях то растворителем будет тот компонент, который находится в том же агрегатном состоянии, что и полученный раствор</a:t>
            </a:r>
          </a:p>
          <a:p>
            <a:pPr marL="3175" indent="11113">
              <a:buFont typeface="Wingdings" pitchFamily="2" charset="2"/>
              <a:buNone/>
            </a:pPr>
            <a:endParaRPr lang="ru-RU" altLang="ru-RU" sz="2800"/>
          </a:p>
        </p:txBody>
      </p:sp>
      <p:pic>
        <p:nvPicPr>
          <p:cNvPr id="10244" name="Picture 4" descr="glass_of_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" r="1709"/>
          <a:stretch>
            <a:fillRect/>
          </a:stretch>
        </p:blipFill>
        <p:spPr bwMode="auto">
          <a:xfrm>
            <a:off x="250825" y="188913"/>
            <a:ext cx="415448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7403">
            <a:off x="1692275" y="404813"/>
            <a:ext cx="31559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87900" y="5445125"/>
            <a:ext cx="4027488" cy="1187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ru-RU" altLang="ru-RU" sz="2400" i="1">
                <a:solidFill>
                  <a:schemeClr val="bg2"/>
                </a:solidFill>
              </a:rPr>
              <a:t>Например, жидкая вода и твердый NaCl, растворитель -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932363" y="549275"/>
            <a:ext cx="3960812" cy="3097213"/>
          </a:xfrm>
          <a:solidFill>
            <a:schemeClr val="tx1">
              <a:alpha val="67999"/>
            </a:schemeClr>
          </a:solidFill>
          <a:ln/>
        </p:spPr>
        <p:txBody>
          <a:bodyPr/>
          <a:lstStyle/>
          <a:p>
            <a:pPr marL="4763" indent="-4763">
              <a:buFont typeface="Wingdings" pitchFamily="2" charset="2"/>
              <a:buNone/>
            </a:pPr>
            <a:r>
              <a:rPr lang="ru-RU" altLang="ru-RU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универсальный растворитель, который растворяет многие вещества. </a:t>
            </a:r>
          </a:p>
        </p:txBody>
      </p:sp>
      <p:pic>
        <p:nvPicPr>
          <p:cNvPr id="11267" name="Picture 3" descr="water_bottles_turqo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5370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115888"/>
            <a:ext cx="3910013" cy="1431925"/>
          </a:xfrm>
        </p:spPr>
        <p:txBody>
          <a:bodyPr/>
          <a:lstStyle/>
          <a:p>
            <a:r>
              <a:rPr lang="ru-RU" altLang="ru-RU"/>
              <a:t>ВОДА -</a:t>
            </a:r>
          </a:p>
        </p:txBody>
      </p:sp>
      <p:pic>
        <p:nvPicPr>
          <p:cNvPr id="11269" name="Picture 5" descr="wate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1544637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water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256213"/>
            <a:ext cx="1390650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33825"/>
            <a:ext cx="145415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ава 4">
    <a:dk1>
      <a:srgbClr val="006600"/>
    </a:dk1>
    <a:lt1>
      <a:srgbClr val="FFFFFF"/>
    </a:lt1>
    <a:dk2>
      <a:srgbClr val="008000"/>
    </a:dk2>
    <a:lt2>
      <a:srgbClr val="FFFFB7"/>
    </a:lt2>
    <a:accent1>
      <a:srgbClr val="99CC00"/>
    </a:accent1>
    <a:accent2>
      <a:srgbClr val="00CC00"/>
    </a:accent2>
    <a:accent3>
      <a:srgbClr val="AAC0AA"/>
    </a:accent3>
    <a:accent4>
      <a:srgbClr val="DADADA"/>
    </a:accent4>
    <a:accent5>
      <a:srgbClr val="CAE2AA"/>
    </a:accent5>
    <a:accent6>
      <a:srgbClr val="00B900"/>
    </a:accent6>
    <a:hlink>
      <a:srgbClr val="99FF66"/>
    </a:hlink>
    <a:folHlink>
      <a:srgbClr val="FFFF66"/>
    </a:folHlink>
  </a:clrScheme>
</a:themeOverride>
</file>

<file path=ppt/theme/themeOverride2.xml><?xml version="1.0" encoding="utf-8"?>
<a:themeOverride xmlns:a="http://schemas.openxmlformats.org/drawingml/2006/main">
  <a:clrScheme name="Трава 4">
    <a:dk1>
      <a:srgbClr val="006600"/>
    </a:dk1>
    <a:lt1>
      <a:srgbClr val="FFFFFF"/>
    </a:lt1>
    <a:dk2>
      <a:srgbClr val="008000"/>
    </a:dk2>
    <a:lt2>
      <a:srgbClr val="FFFFB7"/>
    </a:lt2>
    <a:accent1>
      <a:srgbClr val="99CC00"/>
    </a:accent1>
    <a:accent2>
      <a:srgbClr val="00CC00"/>
    </a:accent2>
    <a:accent3>
      <a:srgbClr val="AAC0AA"/>
    </a:accent3>
    <a:accent4>
      <a:srgbClr val="DADADA"/>
    </a:accent4>
    <a:accent5>
      <a:srgbClr val="CAE2AA"/>
    </a:accent5>
    <a:accent6>
      <a:srgbClr val="00B900"/>
    </a:accent6>
    <a:hlink>
      <a:srgbClr val="99FF66"/>
    </a:hlink>
    <a:folHlink>
      <a:srgbClr val="FFFF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2256</Words>
  <Application>Microsoft Office PowerPoint</Application>
  <PresentationFormat>Экран (4:3)</PresentationFormat>
  <Paragraphs>585</Paragraphs>
  <Slides>72</Slides>
  <Notes>0</Notes>
  <HiddenSlides>0</HiddenSlides>
  <MMClips>17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9" baseType="lpstr">
      <vt:lpstr>Arial</vt:lpstr>
      <vt:lpstr>Arial Black</vt:lpstr>
      <vt:lpstr>Times New Roman</vt:lpstr>
      <vt:lpstr>Wingdings</vt:lpstr>
      <vt:lpstr>Symbol</vt:lpstr>
      <vt:lpstr>Трава</vt:lpstr>
      <vt:lpstr>Диаграмма Microsoft Graph</vt:lpstr>
      <vt:lpstr>Учение о растворах </vt:lpstr>
      <vt:lpstr>Вопросы, изучаемые на лекции:</vt:lpstr>
      <vt:lpstr>Раствор </vt:lpstr>
      <vt:lpstr>Пример: водный раствор KСl </vt:lpstr>
      <vt:lpstr>Агрегатные состояния</vt:lpstr>
      <vt:lpstr>Компоненты растворов</vt:lpstr>
      <vt:lpstr>Презентация PowerPoint</vt:lpstr>
      <vt:lpstr>Компоненты  растворов</vt:lpstr>
      <vt:lpstr>ВОДА -</vt:lpstr>
      <vt:lpstr>Вода –  источник жизни на Земле</vt:lpstr>
      <vt:lpstr>Водные биологические растворы</vt:lpstr>
      <vt:lpstr>Вода в организме человека</vt:lpstr>
      <vt:lpstr>Распределение воды в организме</vt:lpstr>
      <vt:lpstr>Роль воды в процессах жизнедеятельности</vt:lpstr>
      <vt:lpstr>Потребность организма в воде</vt:lpstr>
      <vt:lpstr>Вода для живых организмов</vt:lpstr>
      <vt:lpstr>Свойства воды</vt:lpstr>
      <vt:lpstr>Термостатическое действие воды на планете Земля</vt:lpstr>
      <vt:lpstr>Презентация PowerPoint</vt:lpstr>
      <vt:lpstr>Ионное состояние веществ в водной среде</vt:lpstr>
      <vt:lpstr> Мембранный  транспорт</vt:lpstr>
      <vt:lpstr>Свойства воды как диполя</vt:lpstr>
      <vt:lpstr>Водные ассоциаты и биополимеры</vt:lpstr>
      <vt:lpstr>Вязкость воды</vt:lpstr>
      <vt:lpstr>Обмен протонами и электронами </vt:lpstr>
      <vt:lpstr>Структура воды</vt:lpstr>
      <vt:lpstr> Концентрация растворов</vt:lpstr>
      <vt:lpstr>Массовая доля растворенного вещества</vt:lpstr>
      <vt:lpstr>Пример расчета массовой доли</vt:lpstr>
      <vt:lpstr>Примеры массовых долей веществ в растворах</vt:lpstr>
      <vt:lpstr>Примеры массовых долей веществ в растворах</vt:lpstr>
      <vt:lpstr>Презентация PowerPoint</vt:lpstr>
      <vt:lpstr>Масса и плотность раствора</vt:lpstr>
      <vt:lpstr>Молярная концентрация (молярность)</vt:lpstr>
      <vt:lpstr>Презентация PowerPoint</vt:lpstr>
      <vt:lpstr>Молярная концентрация эквивалента растворенного вещества</vt:lpstr>
      <vt:lpstr>Презентация PowerPoint</vt:lpstr>
      <vt:lpstr>Моляльная концентрация (моляльность)</vt:lpstr>
      <vt:lpstr>Презентация PowerPoint</vt:lpstr>
      <vt:lpstr>Молярная доля растворенною вещества</vt:lpstr>
      <vt:lpstr>Презентация PowerPoint</vt:lpstr>
      <vt:lpstr>Титр раствора (Т)</vt:lpstr>
      <vt:lpstr>Презентация PowerPoint</vt:lpstr>
      <vt:lpstr>Количество частиц растворенного вещества на миллион частиц раствора</vt:lpstr>
      <vt:lpstr>Изменение энергии Гиббса, энтальпии и энтропии при образовании раствора</vt:lpstr>
      <vt:lpstr>Процесс растворения </vt:lpstr>
      <vt:lpstr>При растворении происходит как изменение энтальпии (ΔН), так и изменение энтропии (ΔS) </vt:lpstr>
      <vt:lpstr>ИЗМЕНЕНИЕ ЭНТАЛЬПИИ</vt:lpstr>
      <vt:lpstr>Изменение энтальпии при растворении газов</vt:lpstr>
      <vt:lpstr>Изменение энтропии при растворении твердых веществ</vt:lpstr>
      <vt:lpstr>Растворение газов в воде</vt:lpstr>
      <vt:lpstr>Направление процесса растворения и возможность его протекания </vt:lpstr>
      <vt:lpstr>Процесс растворения вещества возможен и протекает самопроизвольно</vt:lpstr>
      <vt:lpstr>Состояние равновесия</vt:lpstr>
      <vt:lpstr>Процесс растворения невозможен</vt:lpstr>
      <vt:lpstr>Растворимость веществ</vt:lpstr>
      <vt:lpstr>Коэффициент растворимости </vt:lpstr>
      <vt:lpstr>Растворимость веществ зависит от следующих факторов:</vt:lpstr>
      <vt:lpstr>Влияние полярности на растворимость</vt:lpstr>
      <vt:lpstr>Пример: растворимость витаминов</vt:lpstr>
      <vt:lpstr>Зависимость растворимости от температуры</vt:lpstr>
      <vt:lpstr>Зависимость растворимости от температуры</vt:lpstr>
      <vt:lpstr>Зависимость растворимости от давления (Закон Генри)</vt:lpstr>
      <vt:lpstr>Константа Генри (K)</vt:lpstr>
      <vt:lpstr>закон Генри-Дальтона:</vt:lpstr>
      <vt:lpstr>Пример использования  закона Генри-Дальтона </vt:lpstr>
      <vt:lpstr>Следствие из закона Генри-Дальтона</vt:lpstr>
      <vt:lpstr>Присутствие электролита (NaCl, NaOH) в воде уменьшает растворимость газов</vt:lpstr>
      <vt:lpstr>Закон И.М. Сеченова</vt:lpstr>
      <vt:lpstr>Презентация PowerPoint</vt:lpstr>
      <vt:lpstr>Спасибо за внимание!</vt:lpstr>
      <vt:lpstr>Используемые материалы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Учение о растворах</dc:title>
  <dc:creator>tolik</dc:creator>
  <cp:lastModifiedBy>RePack by Diakov</cp:lastModifiedBy>
  <cp:revision>289</cp:revision>
  <dcterms:created xsi:type="dcterms:W3CDTF">2005-09-07T09:30:26Z</dcterms:created>
  <dcterms:modified xsi:type="dcterms:W3CDTF">2016-12-14T14:35:23Z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8105565</vt:lpwstr>
  </property>
  <property fmtid="{D5CDD505-2E9C-101B-9397-08002B2CF9AE}" name="NXPowerLiteSettings" pid="3">
    <vt:lpwstr>F800052003A000</vt:lpwstr>
  </property>
  <property fmtid="{D5CDD505-2E9C-101B-9397-08002B2CF9AE}" name="NXPowerLiteVersion" pid="4">
    <vt:lpwstr>D6.2.12</vt:lpwstr>
  </property>
</Properties>
</file>